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avi" ContentType="video/x-msvideo"/>
  <Default Extension="gif" ContentType="image/gif"/>
  <Default Extension="vml" ContentType="application/vnd.openxmlformats-officedocument.vmlDrawing"/>
  <Default Extension="wmv" ContentType="video/x-ms-wm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5878" r:id="rId2"/>
    <p:sldMasterId id="2147485890" r:id="rId3"/>
    <p:sldMasterId id="2147485902" r:id="rId4"/>
  </p:sldMasterIdLst>
  <p:notesMasterIdLst>
    <p:notesMasterId r:id="rId135"/>
  </p:notesMasterIdLst>
  <p:handoutMasterIdLst>
    <p:handoutMasterId r:id="rId136"/>
  </p:handoutMasterIdLst>
  <p:sldIdLst>
    <p:sldId id="1961" r:id="rId5"/>
    <p:sldId id="2315" r:id="rId6"/>
    <p:sldId id="1962" r:id="rId7"/>
    <p:sldId id="1964" r:id="rId8"/>
    <p:sldId id="2282" r:id="rId9"/>
    <p:sldId id="2283" r:id="rId10"/>
    <p:sldId id="2284" r:id="rId11"/>
    <p:sldId id="2285" r:id="rId12"/>
    <p:sldId id="1966" r:id="rId13"/>
    <p:sldId id="1965" r:id="rId14"/>
    <p:sldId id="2239" r:id="rId15"/>
    <p:sldId id="2218" r:id="rId16"/>
    <p:sldId id="2240" r:id="rId17"/>
    <p:sldId id="2217" r:id="rId18"/>
    <p:sldId id="2255" r:id="rId19"/>
    <p:sldId id="2256" r:id="rId20"/>
    <p:sldId id="1970" r:id="rId21"/>
    <p:sldId id="1971" r:id="rId22"/>
    <p:sldId id="2254" r:id="rId23"/>
    <p:sldId id="2290" r:id="rId24"/>
    <p:sldId id="2303" r:id="rId25"/>
    <p:sldId id="2310" r:id="rId26"/>
    <p:sldId id="2311" r:id="rId27"/>
    <p:sldId id="2312" r:id="rId28"/>
    <p:sldId id="2314" r:id="rId29"/>
    <p:sldId id="2305" r:id="rId30"/>
    <p:sldId id="2300" r:id="rId31"/>
    <p:sldId id="2318" r:id="rId32"/>
    <p:sldId id="2317" r:id="rId33"/>
    <p:sldId id="2320" r:id="rId34"/>
    <p:sldId id="2321" r:id="rId35"/>
    <p:sldId id="2316" r:id="rId36"/>
    <p:sldId id="2308" r:id="rId37"/>
    <p:sldId id="2309" r:id="rId38"/>
    <p:sldId id="2301" r:id="rId39"/>
    <p:sldId id="2297" r:id="rId40"/>
    <p:sldId id="2294" r:id="rId41"/>
    <p:sldId id="2295" r:id="rId42"/>
    <p:sldId id="2296" r:id="rId43"/>
    <p:sldId id="2298" r:id="rId44"/>
    <p:sldId id="2302" r:id="rId45"/>
    <p:sldId id="2274" r:id="rId46"/>
    <p:sldId id="2109" r:id="rId47"/>
    <p:sldId id="2322" r:id="rId48"/>
    <p:sldId id="2323" r:id="rId49"/>
    <p:sldId id="2324" r:id="rId50"/>
    <p:sldId id="2110" r:id="rId51"/>
    <p:sldId id="2362" r:id="rId52"/>
    <p:sldId id="2375" r:id="rId53"/>
    <p:sldId id="2376" r:id="rId54"/>
    <p:sldId id="2363" r:id="rId55"/>
    <p:sldId id="2364" r:id="rId56"/>
    <p:sldId id="2365" r:id="rId57"/>
    <p:sldId id="2366" r:id="rId58"/>
    <p:sldId id="2367" r:id="rId59"/>
    <p:sldId id="2368" r:id="rId60"/>
    <p:sldId id="2369" r:id="rId61"/>
    <p:sldId id="2370" r:id="rId62"/>
    <p:sldId id="2371" r:id="rId63"/>
    <p:sldId id="2372" r:id="rId64"/>
    <p:sldId id="2373" r:id="rId65"/>
    <p:sldId id="2374" r:id="rId66"/>
    <p:sldId id="2357" r:id="rId67"/>
    <p:sldId id="2358" r:id="rId68"/>
    <p:sldId id="2359" r:id="rId69"/>
    <p:sldId id="2344" r:id="rId70"/>
    <p:sldId id="2345" r:id="rId71"/>
    <p:sldId id="2346" r:id="rId72"/>
    <p:sldId id="2347" r:id="rId73"/>
    <p:sldId id="2348" r:id="rId74"/>
    <p:sldId id="2349" r:id="rId75"/>
    <p:sldId id="2350" r:id="rId76"/>
    <p:sldId id="2351" r:id="rId77"/>
    <p:sldId id="2352" r:id="rId78"/>
    <p:sldId id="2353" r:id="rId79"/>
    <p:sldId id="2354" r:id="rId80"/>
    <p:sldId id="2355" r:id="rId81"/>
    <p:sldId id="2356" r:id="rId82"/>
    <p:sldId id="2328" r:id="rId83"/>
    <p:sldId id="2329" r:id="rId84"/>
    <p:sldId id="2330" r:id="rId85"/>
    <p:sldId id="2331" r:id="rId86"/>
    <p:sldId id="2332" r:id="rId87"/>
    <p:sldId id="2333" r:id="rId88"/>
    <p:sldId id="2334" r:id="rId89"/>
    <p:sldId id="2335" r:id="rId90"/>
    <p:sldId id="2336" r:id="rId91"/>
    <p:sldId id="2337" r:id="rId92"/>
    <p:sldId id="2338" r:id="rId93"/>
    <p:sldId id="2339" r:id="rId94"/>
    <p:sldId id="2340" r:id="rId95"/>
    <p:sldId id="2341" r:id="rId96"/>
    <p:sldId id="2342" r:id="rId97"/>
    <p:sldId id="2343" r:id="rId98"/>
    <p:sldId id="2222" r:id="rId99"/>
    <p:sldId id="2223" r:id="rId100"/>
    <p:sldId id="2224" r:id="rId101"/>
    <p:sldId id="2225" r:id="rId102"/>
    <p:sldId id="2196" r:id="rId103"/>
    <p:sldId id="2197" r:id="rId104"/>
    <p:sldId id="2189" r:id="rId105"/>
    <p:sldId id="1963" r:id="rId106"/>
    <p:sldId id="2190" r:id="rId107"/>
    <p:sldId id="2192" r:id="rId108"/>
    <p:sldId id="2193" r:id="rId109"/>
    <p:sldId id="2020" r:id="rId110"/>
    <p:sldId id="2146" r:id="rId111"/>
    <p:sldId id="2147" r:id="rId112"/>
    <p:sldId id="2275" r:id="rId113"/>
    <p:sldId id="2276" r:id="rId114"/>
    <p:sldId id="2277" r:id="rId115"/>
    <p:sldId id="2278" r:id="rId116"/>
    <p:sldId id="2279" r:id="rId117"/>
    <p:sldId id="2280" r:id="rId118"/>
    <p:sldId id="2281" r:id="rId119"/>
    <p:sldId id="2163" r:id="rId120"/>
    <p:sldId id="2164" r:id="rId121"/>
    <p:sldId id="2165" r:id="rId122"/>
    <p:sldId id="2166" r:id="rId123"/>
    <p:sldId id="2167" r:id="rId124"/>
    <p:sldId id="2168" r:id="rId125"/>
    <p:sldId id="2169" r:id="rId126"/>
    <p:sldId id="2286" r:id="rId127"/>
    <p:sldId id="2287" r:id="rId128"/>
    <p:sldId id="2288" r:id="rId129"/>
    <p:sldId id="2289" r:id="rId130"/>
    <p:sldId id="2186" r:id="rId131"/>
    <p:sldId id="2187" r:id="rId132"/>
    <p:sldId id="2326" r:id="rId133"/>
    <p:sldId id="2360" r:id="rId134"/>
  </p:sldIdLst>
  <p:sldSz cx="9144000" cy="6858000" type="screen4x3"/>
  <p:notesSz cx="7315200" cy="9601200"/>
  <p:defaultTextStyle>
    <a:defPPr>
      <a:defRPr lang="en-US"/>
    </a:defPPr>
    <a:lvl1pPr algn="l" rtl="0" eaLnBrk="0" fontAlgn="base" hangingPunct="0">
      <a:spcBef>
        <a:spcPct val="0"/>
      </a:spcBef>
      <a:spcAft>
        <a:spcPct val="0"/>
      </a:spcAft>
      <a:defRPr sz="3600" kern="1200">
        <a:solidFill>
          <a:srgbClr val="FFFF00"/>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3600" kern="1200">
        <a:solidFill>
          <a:srgbClr val="FFFF00"/>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3600" kern="1200">
        <a:solidFill>
          <a:srgbClr val="FFFF00"/>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3600" kern="1200">
        <a:solidFill>
          <a:srgbClr val="FFFF00"/>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3600" kern="1200">
        <a:solidFill>
          <a:srgbClr val="FFFF00"/>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3600" kern="1200">
        <a:solidFill>
          <a:srgbClr val="FFFF00"/>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3600" kern="1200">
        <a:solidFill>
          <a:srgbClr val="FFFF00"/>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3600" kern="1200">
        <a:solidFill>
          <a:srgbClr val="FFFF00"/>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3600" kern="1200">
        <a:solidFill>
          <a:srgbClr val="FFFF00"/>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00"/>
    <a:srgbClr val="FF0000"/>
    <a:srgbClr val="000000"/>
    <a:srgbClr val="33CC33"/>
    <a:srgbClr val="336699"/>
    <a:srgbClr val="003399"/>
    <a:srgbClr val="00808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10" autoAdjust="0"/>
    <p:restoredTop sz="96387" autoAdjust="0"/>
  </p:normalViewPr>
  <p:slideViewPr>
    <p:cSldViewPr>
      <p:cViewPr varScale="1">
        <p:scale>
          <a:sx n="88" d="100"/>
          <a:sy n="88" d="100"/>
        </p:scale>
        <p:origin x="858" y="114"/>
      </p:cViewPr>
      <p:guideLst>
        <p:guide orient="horz" pos="2160"/>
        <p:guide pos="2880"/>
      </p:guideLst>
    </p:cSldViewPr>
  </p:slideViewPr>
  <p:outlineViewPr>
    <p:cViewPr>
      <p:scale>
        <a:sx n="33" d="100"/>
        <a:sy n="33" d="100"/>
      </p:scale>
      <p:origin x="134"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2885"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handoutMaster" Target="handoutMasters/handout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image" Target="../media/image14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5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emf"/><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107" tIns="48053" rIns="96107" bIns="48053" numCol="1" anchor="t" anchorCtr="0" compatLnSpc="1">
            <a:prstTxWarp prst="textNoShape">
              <a:avLst/>
            </a:prstTxWarp>
          </a:bodyPr>
          <a:lstStyle>
            <a:lvl1pPr defTabSz="960438" eaLnBrk="0" hangingPunct="0">
              <a:spcBef>
                <a:spcPct val="0"/>
              </a:spcBef>
              <a:defRPr sz="1200">
                <a:solidFill>
                  <a:schemeClr val="tx1"/>
                </a:solidFill>
                <a:cs typeface="+mn-cs"/>
              </a:defRPr>
            </a:lvl1pPr>
          </a:lstStyle>
          <a:p>
            <a:pPr>
              <a:defRPr/>
            </a:pPr>
            <a:endParaRPr lang="en-US"/>
          </a:p>
        </p:txBody>
      </p:sp>
      <p:sp>
        <p:nvSpPr>
          <p:cNvPr id="17411"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6107" tIns="48053" rIns="96107" bIns="48053" numCol="1" anchor="t" anchorCtr="0" compatLnSpc="1">
            <a:prstTxWarp prst="textNoShape">
              <a:avLst/>
            </a:prstTxWarp>
          </a:bodyPr>
          <a:lstStyle>
            <a:lvl1pPr algn="r" defTabSz="960438" eaLnBrk="0" hangingPunct="0">
              <a:spcBef>
                <a:spcPct val="0"/>
              </a:spcBef>
              <a:defRPr sz="1200">
                <a:solidFill>
                  <a:schemeClr val="tx1"/>
                </a:solidFill>
                <a:cs typeface="+mn-cs"/>
              </a:defRPr>
            </a:lvl1pPr>
          </a:lstStyle>
          <a:p>
            <a:pPr>
              <a:defRPr/>
            </a:pPr>
            <a:endParaRPr lang="en-US"/>
          </a:p>
        </p:txBody>
      </p:sp>
      <p:sp>
        <p:nvSpPr>
          <p:cNvPr id="17412"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6107" tIns="48053" rIns="96107" bIns="48053" numCol="1" anchor="b" anchorCtr="0" compatLnSpc="1">
            <a:prstTxWarp prst="textNoShape">
              <a:avLst/>
            </a:prstTxWarp>
          </a:bodyPr>
          <a:lstStyle>
            <a:lvl1pPr defTabSz="960438" eaLnBrk="0" hangingPunct="0">
              <a:spcBef>
                <a:spcPct val="0"/>
              </a:spcBef>
              <a:defRPr sz="1200">
                <a:solidFill>
                  <a:schemeClr val="tx1"/>
                </a:solidFill>
                <a:cs typeface="+mn-cs"/>
              </a:defRPr>
            </a:lvl1pPr>
          </a:lstStyle>
          <a:p>
            <a:pPr>
              <a:defRPr/>
            </a:pPr>
            <a:r>
              <a:rPr lang="en-US"/>
              <a:t>Semiempirical methods for excited states molecular electronic structure</a:t>
            </a:r>
          </a:p>
        </p:txBody>
      </p:sp>
      <p:sp>
        <p:nvSpPr>
          <p:cNvPr id="17413"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6107" tIns="48053" rIns="96107" bIns="48053" numCol="1" anchor="b" anchorCtr="0" compatLnSpc="1">
            <a:prstTxWarp prst="textNoShape">
              <a:avLst/>
            </a:prstTxWarp>
          </a:bodyPr>
          <a:lstStyle>
            <a:lvl1pPr algn="r" defTabSz="960438">
              <a:defRPr sz="1200">
                <a:solidFill>
                  <a:schemeClr val="tx1"/>
                </a:solidFill>
              </a:defRPr>
            </a:lvl1pPr>
          </a:lstStyle>
          <a:p>
            <a:fld id="{D6F0FEE6-C382-4932-B7FE-C1BC10CDE2E3}" type="slidenum">
              <a:rPr lang="en-US" altLang="en-US"/>
              <a:pPr/>
              <a:t>‹#›</a:t>
            </a:fld>
            <a:endParaRPr lang="en-US" altLang="en-US"/>
          </a:p>
        </p:txBody>
      </p:sp>
    </p:spTree>
    <p:extLst>
      <p:ext uri="{BB962C8B-B14F-4D97-AF65-F5344CB8AC3E}">
        <p14:creationId xmlns:p14="http://schemas.microsoft.com/office/powerpoint/2010/main" val="14422602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107" tIns="48053" rIns="96107" bIns="48053" numCol="1" anchor="t" anchorCtr="0" compatLnSpc="1">
            <a:prstTxWarp prst="textNoShape">
              <a:avLst/>
            </a:prstTxWarp>
          </a:bodyPr>
          <a:lstStyle>
            <a:lvl1pPr defTabSz="960438" eaLnBrk="0" hangingPunct="0">
              <a:spcBef>
                <a:spcPct val="0"/>
              </a:spcBef>
              <a:defRPr sz="1200">
                <a:solidFill>
                  <a:schemeClr val="tx1"/>
                </a:solidFill>
                <a:cs typeface="+mn-cs"/>
              </a:defRPr>
            </a:lvl1pPr>
          </a:lstStyle>
          <a:p>
            <a:pPr>
              <a:defRPr/>
            </a:pPr>
            <a:endParaRPr lang="en-US"/>
          </a:p>
        </p:txBody>
      </p:sp>
      <p:sp>
        <p:nvSpPr>
          <p:cNvPr id="15363"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107" tIns="48053" rIns="96107" bIns="48053" numCol="1" anchor="t" anchorCtr="0" compatLnSpc="1">
            <a:prstTxWarp prst="textNoShape">
              <a:avLst/>
            </a:prstTxWarp>
          </a:bodyPr>
          <a:lstStyle>
            <a:lvl1pPr algn="r" defTabSz="960438" eaLnBrk="0" hangingPunct="0">
              <a:spcBef>
                <a:spcPct val="0"/>
              </a:spcBef>
              <a:defRPr sz="1200">
                <a:solidFill>
                  <a:schemeClr val="tx1"/>
                </a:solidFill>
                <a:cs typeface="+mn-cs"/>
              </a:defRPr>
            </a:lvl1pPr>
          </a:lstStyle>
          <a:p>
            <a:pPr>
              <a:defRPr/>
            </a:pPr>
            <a:endParaRPr lang="en-US"/>
          </a:p>
        </p:txBody>
      </p:sp>
      <p:sp>
        <p:nvSpPr>
          <p:cNvPr id="8397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5" name="Rectangle 5"/>
          <p:cNvSpPr>
            <a:spLocks noGrp="1" noChangeArrowheads="1"/>
          </p:cNvSpPr>
          <p:nvPr>
            <p:ph type="body" sz="quarter" idx="3"/>
          </p:nvPr>
        </p:nvSpPr>
        <p:spPr bwMode="auto">
          <a:xfrm>
            <a:off x="976313" y="4560888"/>
            <a:ext cx="5362575" cy="4319587"/>
          </a:xfrm>
          <a:prstGeom prst="rect">
            <a:avLst/>
          </a:prstGeom>
          <a:noFill/>
          <a:ln w="9525">
            <a:noFill/>
            <a:miter lim="800000"/>
            <a:headEnd/>
            <a:tailEnd/>
          </a:ln>
          <a:effectLst/>
        </p:spPr>
        <p:txBody>
          <a:bodyPr vert="horz" wrap="square" lIns="96107" tIns="48053" rIns="96107" bIns="4805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107" tIns="48053" rIns="96107" bIns="48053" numCol="1" anchor="b" anchorCtr="0" compatLnSpc="1">
            <a:prstTxWarp prst="textNoShape">
              <a:avLst/>
            </a:prstTxWarp>
          </a:bodyPr>
          <a:lstStyle>
            <a:lvl1pPr defTabSz="960438" eaLnBrk="0" hangingPunct="0">
              <a:spcBef>
                <a:spcPct val="0"/>
              </a:spcBef>
              <a:defRPr sz="1200">
                <a:solidFill>
                  <a:schemeClr val="tx1"/>
                </a:solidFill>
                <a:cs typeface="+mn-cs"/>
              </a:defRPr>
            </a:lvl1pPr>
          </a:lstStyle>
          <a:p>
            <a:pPr>
              <a:defRPr/>
            </a:pPr>
            <a:endParaRPr lang="en-US"/>
          </a:p>
        </p:txBody>
      </p:sp>
      <p:sp>
        <p:nvSpPr>
          <p:cNvPr id="15367"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107" tIns="48053" rIns="96107" bIns="48053" numCol="1" anchor="b" anchorCtr="0" compatLnSpc="1">
            <a:prstTxWarp prst="textNoShape">
              <a:avLst/>
            </a:prstTxWarp>
          </a:bodyPr>
          <a:lstStyle>
            <a:lvl1pPr algn="r" defTabSz="960438">
              <a:defRPr sz="1200">
                <a:solidFill>
                  <a:schemeClr val="tx1"/>
                </a:solidFill>
              </a:defRPr>
            </a:lvl1pPr>
          </a:lstStyle>
          <a:p>
            <a:fld id="{52BCC6E2-6A59-44AB-8198-5A15FFCF1E11}" type="slidenum">
              <a:rPr lang="en-US" altLang="en-US"/>
              <a:pPr/>
              <a:t>‹#›</a:t>
            </a:fld>
            <a:endParaRPr lang="en-US" altLang="en-US"/>
          </a:p>
        </p:txBody>
      </p:sp>
    </p:spTree>
    <p:extLst>
      <p:ext uri="{BB962C8B-B14F-4D97-AF65-F5344CB8AC3E}">
        <p14:creationId xmlns:p14="http://schemas.microsoft.com/office/powerpoint/2010/main" val="33713732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CC6E2-6A59-44AB-8198-5A15FFCF1E11}" type="slidenum">
              <a:rPr lang="en-US" altLang="en-US" smtClean="0"/>
              <a:pPr/>
              <a:t>1</a:t>
            </a:fld>
            <a:endParaRPr lang="en-US" altLang="en-US"/>
          </a:p>
        </p:txBody>
      </p:sp>
    </p:spTree>
    <p:extLst>
      <p:ext uri="{BB962C8B-B14F-4D97-AF65-F5344CB8AC3E}">
        <p14:creationId xmlns:p14="http://schemas.microsoft.com/office/powerpoint/2010/main" val="1469260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2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spcBef>
                <a:spcPct val="30000"/>
              </a:spcBef>
              <a:defRPr kumimoji="1" sz="1200">
                <a:solidFill>
                  <a:schemeClr val="tx1"/>
                </a:solidFill>
                <a:latin typeface="Arial" panose="020B0604020202020204" pitchFamily="34" charset="0"/>
              </a:defRPr>
            </a:lvl1pPr>
            <a:lvl2pPr marL="742950" indent="-285750" defTabSz="960438" eaLnBrk="0" hangingPunct="0">
              <a:spcBef>
                <a:spcPct val="30000"/>
              </a:spcBef>
              <a:defRPr kumimoji="1" sz="1200">
                <a:solidFill>
                  <a:schemeClr val="tx1"/>
                </a:solidFill>
                <a:latin typeface="Arial" panose="020B0604020202020204" pitchFamily="34" charset="0"/>
              </a:defRPr>
            </a:lvl2pPr>
            <a:lvl3pPr marL="1143000" indent="-228600" defTabSz="960438" eaLnBrk="0" hangingPunct="0">
              <a:spcBef>
                <a:spcPct val="30000"/>
              </a:spcBef>
              <a:defRPr kumimoji="1" sz="1200">
                <a:solidFill>
                  <a:schemeClr val="tx1"/>
                </a:solidFill>
                <a:latin typeface="Arial" panose="020B0604020202020204" pitchFamily="34" charset="0"/>
              </a:defRPr>
            </a:lvl3pPr>
            <a:lvl4pPr marL="1600200" indent="-228600" defTabSz="960438" eaLnBrk="0" hangingPunct="0">
              <a:spcBef>
                <a:spcPct val="30000"/>
              </a:spcBef>
              <a:defRPr kumimoji="1" sz="1200">
                <a:solidFill>
                  <a:schemeClr val="tx1"/>
                </a:solidFill>
                <a:latin typeface="Arial" panose="020B0604020202020204" pitchFamily="34" charset="0"/>
              </a:defRPr>
            </a:lvl4pPr>
            <a:lvl5pPr marL="2057400" indent="-228600" defTabSz="960438" eaLnBrk="0" hangingPunct="0">
              <a:spcBef>
                <a:spcPct val="30000"/>
              </a:spcBef>
              <a:defRPr kumimoji="1" sz="1200">
                <a:solidFill>
                  <a:schemeClr val="tx1"/>
                </a:solidFill>
                <a:latin typeface="Arial" panose="020B0604020202020204" pitchFamily="34" charset="0"/>
              </a:defRPr>
            </a:lvl5pPr>
            <a:lvl6pPr marL="2514600" indent="-228600" defTabSz="960438"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60438"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60438"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60438"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D60F5EE-2E7B-40FE-B002-6805BA794BF1}" type="slidenum">
              <a:rPr kumimoji="0" lang="en-US" altLang="en-US">
                <a:solidFill>
                  <a:srgbClr val="000000"/>
                </a:solidFill>
                <a:latin typeface="Times New Roman" panose="02020603050405020304" pitchFamily="18" charset="0"/>
              </a:rPr>
              <a:pPr>
                <a:spcBef>
                  <a:spcPct val="0"/>
                </a:spcBef>
              </a:pPr>
              <a:t>52</a:t>
            </a:fld>
            <a:endParaRPr kumimoji="0"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196218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32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spcBef>
                <a:spcPct val="30000"/>
              </a:spcBef>
              <a:defRPr kumimoji="1" sz="1200">
                <a:solidFill>
                  <a:schemeClr val="tx1"/>
                </a:solidFill>
                <a:latin typeface="Arial" panose="020B0604020202020204" pitchFamily="34" charset="0"/>
              </a:defRPr>
            </a:lvl1pPr>
            <a:lvl2pPr marL="742950" indent="-285750" defTabSz="960438" eaLnBrk="0" hangingPunct="0">
              <a:spcBef>
                <a:spcPct val="30000"/>
              </a:spcBef>
              <a:defRPr kumimoji="1" sz="1200">
                <a:solidFill>
                  <a:schemeClr val="tx1"/>
                </a:solidFill>
                <a:latin typeface="Arial" panose="020B0604020202020204" pitchFamily="34" charset="0"/>
              </a:defRPr>
            </a:lvl2pPr>
            <a:lvl3pPr marL="1143000" indent="-228600" defTabSz="960438" eaLnBrk="0" hangingPunct="0">
              <a:spcBef>
                <a:spcPct val="30000"/>
              </a:spcBef>
              <a:defRPr kumimoji="1" sz="1200">
                <a:solidFill>
                  <a:schemeClr val="tx1"/>
                </a:solidFill>
                <a:latin typeface="Arial" panose="020B0604020202020204" pitchFamily="34" charset="0"/>
              </a:defRPr>
            </a:lvl3pPr>
            <a:lvl4pPr marL="1600200" indent="-228600" defTabSz="960438" eaLnBrk="0" hangingPunct="0">
              <a:spcBef>
                <a:spcPct val="30000"/>
              </a:spcBef>
              <a:defRPr kumimoji="1" sz="1200">
                <a:solidFill>
                  <a:schemeClr val="tx1"/>
                </a:solidFill>
                <a:latin typeface="Arial" panose="020B0604020202020204" pitchFamily="34" charset="0"/>
              </a:defRPr>
            </a:lvl4pPr>
            <a:lvl5pPr marL="2057400" indent="-228600" defTabSz="960438" eaLnBrk="0" hangingPunct="0">
              <a:spcBef>
                <a:spcPct val="30000"/>
              </a:spcBef>
              <a:defRPr kumimoji="1" sz="1200">
                <a:solidFill>
                  <a:schemeClr val="tx1"/>
                </a:solidFill>
                <a:latin typeface="Arial" panose="020B0604020202020204" pitchFamily="34" charset="0"/>
              </a:defRPr>
            </a:lvl5pPr>
            <a:lvl6pPr marL="2514600" indent="-228600" defTabSz="960438"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60438"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60438"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60438"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B1CE12FF-86EA-4879-82B1-BBDB8EDF4526}" type="slidenum">
              <a:rPr kumimoji="0" lang="en-US" altLang="en-US">
                <a:solidFill>
                  <a:srgbClr val="000000"/>
                </a:solidFill>
                <a:latin typeface="Times New Roman" panose="02020603050405020304" pitchFamily="18" charset="0"/>
              </a:rPr>
              <a:pPr>
                <a:spcBef>
                  <a:spcPct val="0"/>
                </a:spcBef>
              </a:pPr>
              <a:t>53</a:t>
            </a:fld>
            <a:endParaRPr kumimoji="0"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9129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Expansion -&gt; propogation -&gt; projection/rotation</a:t>
            </a: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46CFD2F1-6AA8-4069-AD59-6A15B50271D1}" type="slidenum">
              <a:rPr lang="en-US" altLang="en-US" sz="1200">
                <a:solidFill>
                  <a:srgbClr val="000000"/>
                </a:solidFill>
                <a:latin typeface="Times" panose="02020603050405020304" pitchFamily="18" charset="0"/>
              </a:rPr>
              <a:pPr/>
              <a:t>69</a:t>
            </a:fld>
            <a:endParaRPr lang="en-US" altLang="en-US" sz="1200">
              <a:solidFill>
                <a:srgbClr val="000000"/>
              </a:solidFill>
              <a:latin typeface="Times" panose="02020603050405020304" pitchFamily="18" charset="0"/>
            </a:endParaRPr>
          </a:p>
        </p:txBody>
      </p:sp>
    </p:spTree>
    <p:extLst>
      <p:ext uri="{BB962C8B-B14F-4D97-AF65-F5344CB8AC3E}">
        <p14:creationId xmlns:p14="http://schemas.microsoft.com/office/powerpoint/2010/main" val="4028356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CC6E2-6A59-44AB-8198-5A15FFCF1E11}" type="slidenum">
              <a:rPr lang="en-US" altLang="en-US" smtClean="0">
                <a:solidFill>
                  <a:srgbClr val="000000"/>
                </a:solidFill>
              </a:rPr>
              <a:pPr/>
              <a:t>78</a:t>
            </a:fld>
            <a:endParaRPr lang="en-US" altLang="en-US">
              <a:solidFill>
                <a:srgbClr val="000000"/>
              </a:solidFill>
            </a:endParaRPr>
          </a:p>
        </p:txBody>
      </p:sp>
    </p:spTree>
    <p:extLst>
      <p:ext uri="{BB962C8B-B14F-4D97-AF65-F5344CB8AC3E}">
        <p14:creationId xmlns:p14="http://schemas.microsoft.com/office/powerpoint/2010/main" val="2190108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spcBef>
                <a:spcPct val="30000"/>
              </a:spcBef>
              <a:defRPr kumimoji="1" sz="1200">
                <a:solidFill>
                  <a:schemeClr val="tx1"/>
                </a:solidFill>
                <a:latin typeface="Arial" panose="020B0604020202020204" pitchFamily="34" charset="0"/>
              </a:defRPr>
            </a:lvl1pPr>
            <a:lvl2pPr marL="742950" indent="-285750" defTabSz="960438">
              <a:spcBef>
                <a:spcPct val="30000"/>
              </a:spcBef>
              <a:defRPr kumimoji="1" sz="1200">
                <a:solidFill>
                  <a:schemeClr val="tx1"/>
                </a:solidFill>
                <a:latin typeface="Arial" panose="020B0604020202020204" pitchFamily="34" charset="0"/>
              </a:defRPr>
            </a:lvl2pPr>
            <a:lvl3pPr marL="1143000" indent="-228600" defTabSz="960438">
              <a:spcBef>
                <a:spcPct val="30000"/>
              </a:spcBef>
              <a:defRPr kumimoji="1" sz="1200">
                <a:solidFill>
                  <a:schemeClr val="tx1"/>
                </a:solidFill>
                <a:latin typeface="Arial" panose="020B0604020202020204" pitchFamily="34" charset="0"/>
              </a:defRPr>
            </a:lvl3pPr>
            <a:lvl4pPr marL="1600200" indent="-228600" defTabSz="960438">
              <a:spcBef>
                <a:spcPct val="30000"/>
              </a:spcBef>
              <a:defRPr kumimoji="1" sz="1200">
                <a:solidFill>
                  <a:schemeClr val="tx1"/>
                </a:solidFill>
                <a:latin typeface="Arial" panose="020B0604020202020204" pitchFamily="34" charset="0"/>
              </a:defRPr>
            </a:lvl4pPr>
            <a:lvl5pPr marL="2057400" indent="-228600" defTabSz="960438">
              <a:spcBef>
                <a:spcPct val="30000"/>
              </a:spcBef>
              <a:defRPr kumimoji="1" sz="1200">
                <a:solidFill>
                  <a:schemeClr val="tx1"/>
                </a:solidFill>
                <a:latin typeface="Arial" panose="020B0604020202020204" pitchFamily="34" charset="0"/>
              </a:defRPr>
            </a:lvl5pPr>
            <a:lvl6pPr marL="2514600" indent="-228600" defTabSz="960438"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60438"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60438"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60438"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0BB5543-D034-4620-B5B7-8E70458FCCF4}" type="slidenum">
              <a:rPr kumimoji="0" lang="en-US" altLang="en-US">
                <a:latin typeface="Times" panose="02020603050405020304" pitchFamily="18" charset="0"/>
              </a:rPr>
              <a:pPr>
                <a:spcBef>
                  <a:spcPct val="0"/>
                </a:spcBef>
              </a:pPr>
              <a:t>95</a:t>
            </a:fld>
            <a:endParaRPr kumimoji="0" lang="en-US" altLang="en-US">
              <a:latin typeface="Times" panose="02020603050405020304" pitchFamily="18" charset="0"/>
            </a:endParaRPr>
          </a:p>
        </p:txBody>
      </p:sp>
    </p:spTree>
    <p:extLst>
      <p:ext uri="{BB962C8B-B14F-4D97-AF65-F5344CB8AC3E}">
        <p14:creationId xmlns:p14="http://schemas.microsoft.com/office/powerpoint/2010/main" val="1242555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spcBef>
                <a:spcPct val="30000"/>
              </a:spcBef>
              <a:defRPr kumimoji="1" sz="1200">
                <a:solidFill>
                  <a:schemeClr val="tx1"/>
                </a:solidFill>
                <a:latin typeface="Arial" panose="020B0604020202020204" pitchFamily="34" charset="0"/>
              </a:defRPr>
            </a:lvl1pPr>
            <a:lvl2pPr marL="769938" indent="-295275" defTabSz="960438">
              <a:spcBef>
                <a:spcPct val="30000"/>
              </a:spcBef>
              <a:defRPr kumimoji="1" sz="1200">
                <a:solidFill>
                  <a:schemeClr val="tx1"/>
                </a:solidFill>
                <a:latin typeface="Arial" panose="020B0604020202020204" pitchFamily="34" charset="0"/>
              </a:defRPr>
            </a:lvl2pPr>
            <a:lvl3pPr marL="1184275" indent="-236538" defTabSz="960438">
              <a:spcBef>
                <a:spcPct val="30000"/>
              </a:spcBef>
              <a:defRPr kumimoji="1" sz="1200">
                <a:solidFill>
                  <a:schemeClr val="tx1"/>
                </a:solidFill>
                <a:latin typeface="Arial" panose="020B0604020202020204" pitchFamily="34" charset="0"/>
              </a:defRPr>
            </a:lvl3pPr>
            <a:lvl4pPr marL="1658938" indent="-236538" defTabSz="960438">
              <a:spcBef>
                <a:spcPct val="30000"/>
              </a:spcBef>
              <a:defRPr kumimoji="1" sz="1200">
                <a:solidFill>
                  <a:schemeClr val="tx1"/>
                </a:solidFill>
                <a:latin typeface="Arial" panose="020B0604020202020204" pitchFamily="34" charset="0"/>
              </a:defRPr>
            </a:lvl4pPr>
            <a:lvl5pPr marL="2133600" indent="-236538" defTabSz="960438">
              <a:spcBef>
                <a:spcPct val="30000"/>
              </a:spcBef>
              <a:defRPr kumimoji="1" sz="1200">
                <a:solidFill>
                  <a:schemeClr val="tx1"/>
                </a:solidFill>
                <a:latin typeface="Arial" panose="020B0604020202020204" pitchFamily="34" charset="0"/>
              </a:defRPr>
            </a:lvl5pPr>
            <a:lvl6pPr marL="2590800" indent="-236538" defTabSz="960438" eaLnBrk="0" fontAlgn="base" hangingPunct="0">
              <a:spcBef>
                <a:spcPct val="30000"/>
              </a:spcBef>
              <a:spcAft>
                <a:spcPct val="0"/>
              </a:spcAft>
              <a:defRPr kumimoji="1" sz="1200">
                <a:solidFill>
                  <a:schemeClr val="tx1"/>
                </a:solidFill>
                <a:latin typeface="Arial" panose="020B0604020202020204" pitchFamily="34" charset="0"/>
              </a:defRPr>
            </a:lvl6pPr>
            <a:lvl7pPr marL="3048000" indent="-236538" defTabSz="960438" eaLnBrk="0" fontAlgn="base" hangingPunct="0">
              <a:spcBef>
                <a:spcPct val="30000"/>
              </a:spcBef>
              <a:spcAft>
                <a:spcPct val="0"/>
              </a:spcAft>
              <a:defRPr kumimoji="1" sz="1200">
                <a:solidFill>
                  <a:schemeClr val="tx1"/>
                </a:solidFill>
                <a:latin typeface="Arial" panose="020B0604020202020204" pitchFamily="34" charset="0"/>
              </a:defRPr>
            </a:lvl7pPr>
            <a:lvl8pPr marL="3505200" indent="-236538" defTabSz="960438" eaLnBrk="0" fontAlgn="base" hangingPunct="0">
              <a:spcBef>
                <a:spcPct val="30000"/>
              </a:spcBef>
              <a:spcAft>
                <a:spcPct val="0"/>
              </a:spcAft>
              <a:defRPr kumimoji="1" sz="1200">
                <a:solidFill>
                  <a:schemeClr val="tx1"/>
                </a:solidFill>
                <a:latin typeface="Arial" panose="020B0604020202020204" pitchFamily="34" charset="0"/>
              </a:defRPr>
            </a:lvl8pPr>
            <a:lvl9pPr marL="3962400" indent="-236538" defTabSz="960438"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3AB4A2BF-72DF-4C9F-BD98-9E704328CDA2}" type="slidenum">
              <a:rPr kumimoji="0" lang="en-US" altLang="en-US">
                <a:latin typeface="Times" panose="02020603050405020304" pitchFamily="18" charset="0"/>
                <a:ea typeface="MS PGothic" panose="020B0600070205080204" pitchFamily="34" charset="-128"/>
              </a:rPr>
              <a:pPr>
                <a:spcBef>
                  <a:spcPct val="0"/>
                </a:spcBef>
              </a:pPr>
              <a:t>97</a:t>
            </a:fld>
            <a:endParaRPr kumimoji="0" lang="en-US" altLang="en-US">
              <a:latin typeface="Times"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975091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spcBef>
                <a:spcPct val="30000"/>
              </a:spcBef>
              <a:defRPr kumimoji="1" sz="1200">
                <a:solidFill>
                  <a:schemeClr val="tx1"/>
                </a:solidFill>
                <a:latin typeface="Arial" panose="020B0604020202020204" pitchFamily="34" charset="0"/>
              </a:defRPr>
            </a:lvl1pPr>
            <a:lvl2pPr marL="769938" indent="-295275" defTabSz="960438">
              <a:spcBef>
                <a:spcPct val="30000"/>
              </a:spcBef>
              <a:defRPr kumimoji="1" sz="1200">
                <a:solidFill>
                  <a:schemeClr val="tx1"/>
                </a:solidFill>
                <a:latin typeface="Arial" panose="020B0604020202020204" pitchFamily="34" charset="0"/>
              </a:defRPr>
            </a:lvl2pPr>
            <a:lvl3pPr marL="1184275" indent="-236538" defTabSz="960438">
              <a:spcBef>
                <a:spcPct val="30000"/>
              </a:spcBef>
              <a:defRPr kumimoji="1" sz="1200">
                <a:solidFill>
                  <a:schemeClr val="tx1"/>
                </a:solidFill>
                <a:latin typeface="Arial" panose="020B0604020202020204" pitchFamily="34" charset="0"/>
              </a:defRPr>
            </a:lvl3pPr>
            <a:lvl4pPr marL="1658938" indent="-236538" defTabSz="960438">
              <a:spcBef>
                <a:spcPct val="30000"/>
              </a:spcBef>
              <a:defRPr kumimoji="1" sz="1200">
                <a:solidFill>
                  <a:schemeClr val="tx1"/>
                </a:solidFill>
                <a:latin typeface="Arial" panose="020B0604020202020204" pitchFamily="34" charset="0"/>
              </a:defRPr>
            </a:lvl4pPr>
            <a:lvl5pPr marL="2133600" indent="-236538" defTabSz="960438">
              <a:spcBef>
                <a:spcPct val="30000"/>
              </a:spcBef>
              <a:defRPr kumimoji="1" sz="1200">
                <a:solidFill>
                  <a:schemeClr val="tx1"/>
                </a:solidFill>
                <a:latin typeface="Arial" panose="020B0604020202020204" pitchFamily="34" charset="0"/>
              </a:defRPr>
            </a:lvl5pPr>
            <a:lvl6pPr marL="2590800" indent="-236538" defTabSz="960438" eaLnBrk="0" fontAlgn="base" hangingPunct="0">
              <a:spcBef>
                <a:spcPct val="30000"/>
              </a:spcBef>
              <a:spcAft>
                <a:spcPct val="0"/>
              </a:spcAft>
              <a:defRPr kumimoji="1" sz="1200">
                <a:solidFill>
                  <a:schemeClr val="tx1"/>
                </a:solidFill>
                <a:latin typeface="Arial" panose="020B0604020202020204" pitchFamily="34" charset="0"/>
              </a:defRPr>
            </a:lvl6pPr>
            <a:lvl7pPr marL="3048000" indent="-236538" defTabSz="960438" eaLnBrk="0" fontAlgn="base" hangingPunct="0">
              <a:spcBef>
                <a:spcPct val="30000"/>
              </a:spcBef>
              <a:spcAft>
                <a:spcPct val="0"/>
              </a:spcAft>
              <a:defRPr kumimoji="1" sz="1200">
                <a:solidFill>
                  <a:schemeClr val="tx1"/>
                </a:solidFill>
                <a:latin typeface="Arial" panose="020B0604020202020204" pitchFamily="34" charset="0"/>
              </a:defRPr>
            </a:lvl7pPr>
            <a:lvl8pPr marL="3505200" indent="-236538" defTabSz="960438" eaLnBrk="0" fontAlgn="base" hangingPunct="0">
              <a:spcBef>
                <a:spcPct val="30000"/>
              </a:spcBef>
              <a:spcAft>
                <a:spcPct val="0"/>
              </a:spcAft>
              <a:defRPr kumimoji="1" sz="1200">
                <a:solidFill>
                  <a:schemeClr val="tx1"/>
                </a:solidFill>
                <a:latin typeface="Arial" panose="020B0604020202020204" pitchFamily="34" charset="0"/>
              </a:defRPr>
            </a:lvl8pPr>
            <a:lvl9pPr marL="3962400" indent="-236538" defTabSz="960438"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3AB4A2BF-72DF-4C9F-BD98-9E704328CDA2}" type="slidenum">
              <a:rPr kumimoji="0" lang="en-US" altLang="en-US">
                <a:latin typeface="Times" panose="02020603050405020304" pitchFamily="18" charset="0"/>
                <a:ea typeface="MS PGothic" panose="020B0600070205080204" pitchFamily="34" charset="-128"/>
              </a:rPr>
              <a:pPr>
                <a:spcBef>
                  <a:spcPct val="0"/>
                </a:spcBef>
              </a:pPr>
              <a:t>98</a:t>
            </a:fld>
            <a:endParaRPr kumimoji="0" lang="en-US" altLang="en-US">
              <a:latin typeface="Times"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146967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spcBef>
                <a:spcPct val="30000"/>
              </a:spcBef>
              <a:defRPr kumimoji="1" sz="1200">
                <a:solidFill>
                  <a:schemeClr val="tx1"/>
                </a:solidFill>
                <a:latin typeface="Arial" panose="020B0604020202020204" pitchFamily="34" charset="0"/>
              </a:defRPr>
            </a:lvl1pPr>
            <a:lvl2pPr marL="742950" indent="-285750" defTabSz="960438">
              <a:spcBef>
                <a:spcPct val="30000"/>
              </a:spcBef>
              <a:defRPr kumimoji="1" sz="1200">
                <a:solidFill>
                  <a:schemeClr val="tx1"/>
                </a:solidFill>
                <a:latin typeface="Arial" panose="020B0604020202020204" pitchFamily="34" charset="0"/>
              </a:defRPr>
            </a:lvl2pPr>
            <a:lvl3pPr marL="1143000" indent="-228600" defTabSz="960438">
              <a:spcBef>
                <a:spcPct val="30000"/>
              </a:spcBef>
              <a:defRPr kumimoji="1" sz="1200">
                <a:solidFill>
                  <a:schemeClr val="tx1"/>
                </a:solidFill>
                <a:latin typeface="Arial" panose="020B0604020202020204" pitchFamily="34" charset="0"/>
              </a:defRPr>
            </a:lvl3pPr>
            <a:lvl4pPr marL="1600200" indent="-228600" defTabSz="960438">
              <a:spcBef>
                <a:spcPct val="30000"/>
              </a:spcBef>
              <a:defRPr kumimoji="1" sz="1200">
                <a:solidFill>
                  <a:schemeClr val="tx1"/>
                </a:solidFill>
                <a:latin typeface="Arial" panose="020B0604020202020204" pitchFamily="34" charset="0"/>
              </a:defRPr>
            </a:lvl4pPr>
            <a:lvl5pPr marL="2057400" indent="-228600" defTabSz="960438">
              <a:spcBef>
                <a:spcPct val="30000"/>
              </a:spcBef>
              <a:defRPr kumimoji="1" sz="1200">
                <a:solidFill>
                  <a:schemeClr val="tx1"/>
                </a:solidFill>
                <a:latin typeface="Arial" panose="020B0604020202020204" pitchFamily="34" charset="0"/>
              </a:defRPr>
            </a:lvl5pPr>
            <a:lvl6pPr marL="2514600" indent="-228600" defTabSz="960438"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60438"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60438"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60438"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0BB5543-D034-4620-B5B7-8E70458FCCF4}" type="slidenum">
              <a:rPr kumimoji="0" lang="en-US" altLang="en-US">
                <a:latin typeface="Times" panose="02020603050405020304" pitchFamily="18" charset="0"/>
              </a:rPr>
              <a:pPr>
                <a:spcBef>
                  <a:spcPct val="0"/>
                </a:spcBef>
              </a:pPr>
              <a:t>102</a:t>
            </a:fld>
            <a:endParaRPr kumimoji="0" lang="en-US" altLang="en-US">
              <a:latin typeface="Times" panose="02020603050405020304" pitchFamily="18" charset="0"/>
            </a:endParaRPr>
          </a:p>
        </p:txBody>
      </p:sp>
    </p:spTree>
    <p:extLst>
      <p:ext uri="{BB962C8B-B14F-4D97-AF65-F5344CB8AC3E}">
        <p14:creationId xmlns:p14="http://schemas.microsoft.com/office/powerpoint/2010/main" val="500974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Now we are in business to launch a detailed theoretical investigation od DTS crystal electronic structure and transport properties. First thing first – we start with a single molecule properties. This picture shows calculated and experimental absorption spectra. As you could see, TDDFT electronic stricture approach for excited states allows us to get to a good agreement with experiment. In particular we were able to understand that besides the fundamental pi-pi* transition (the fist peak in the spectrum), the shoulder corresponds to a presence of an additional excited state. While the very first excited state has its transition dipole moment aligned along the long axis of the molecule, the second state dipole is perpendicular to it.  Consequently, polarization of these peaks is different, and natural transition orbital delocalization properties are different for these excited states. </a:t>
            </a: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spcBef>
                <a:spcPct val="30000"/>
              </a:spcBef>
              <a:defRPr kumimoji="1" sz="1200">
                <a:solidFill>
                  <a:schemeClr val="tx1"/>
                </a:solidFill>
                <a:latin typeface="Arial" panose="020B0604020202020204" pitchFamily="34" charset="0"/>
              </a:defRPr>
            </a:lvl1pPr>
            <a:lvl2pPr marL="742950" indent="-285750" defTabSz="960438">
              <a:spcBef>
                <a:spcPct val="30000"/>
              </a:spcBef>
              <a:defRPr kumimoji="1" sz="1200">
                <a:solidFill>
                  <a:schemeClr val="tx1"/>
                </a:solidFill>
                <a:latin typeface="Arial" panose="020B0604020202020204" pitchFamily="34" charset="0"/>
              </a:defRPr>
            </a:lvl2pPr>
            <a:lvl3pPr marL="1143000" indent="-228600" defTabSz="960438">
              <a:spcBef>
                <a:spcPct val="30000"/>
              </a:spcBef>
              <a:defRPr kumimoji="1" sz="1200">
                <a:solidFill>
                  <a:schemeClr val="tx1"/>
                </a:solidFill>
                <a:latin typeface="Arial" panose="020B0604020202020204" pitchFamily="34" charset="0"/>
              </a:defRPr>
            </a:lvl3pPr>
            <a:lvl4pPr marL="1600200" indent="-228600" defTabSz="960438">
              <a:spcBef>
                <a:spcPct val="30000"/>
              </a:spcBef>
              <a:defRPr kumimoji="1" sz="1200">
                <a:solidFill>
                  <a:schemeClr val="tx1"/>
                </a:solidFill>
                <a:latin typeface="Arial" panose="020B0604020202020204" pitchFamily="34" charset="0"/>
              </a:defRPr>
            </a:lvl4pPr>
            <a:lvl5pPr marL="2057400" indent="-228600" defTabSz="960438">
              <a:spcBef>
                <a:spcPct val="30000"/>
              </a:spcBef>
              <a:defRPr kumimoji="1" sz="1200">
                <a:solidFill>
                  <a:schemeClr val="tx1"/>
                </a:solidFill>
                <a:latin typeface="Arial" panose="020B0604020202020204" pitchFamily="34" charset="0"/>
              </a:defRPr>
            </a:lvl5pPr>
            <a:lvl6pPr marL="2514600" indent="-228600" defTabSz="960438"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60438"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60438"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60438"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F7D1DFDC-8907-489E-B082-9037301E2257}" type="slidenum">
              <a:rPr kumimoji="0" lang="en-US" altLang="en-US">
                <a:solidFill>
                  <a:srgbClr val="000000"/>
                </a:solidFill>
                <a:latin typeface="Times New Roman" panose="02020603050405020304" pitchFamily="18" charset="0"/>
              </a:rPr>
              <a:pPr>
                <a:spcBef>
                  <a:spcPct val="0"/>
                </a:spcBef>
              </a:pPr>
              <a:t>104</a:t>
            </a:fld>
            <a:endParaRPr kumimoji="0"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585851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defRPr sz="3600">
                <a:solidFill>
                  <a:srgbClr val="FFFF00"/>
                </a:solidFill>
                <a:latin typeface="Times New Roman" panose="02020603050405020304" pitchFamily="18" charset="0"/>
              </a:defRPr>
            </a:lvl1pPr>
            <a:lvl2pPr marL="742950" indent="-285750" defTabSz="960438" eaLnBrk="0" hangingPunct="0">
              <a:defRPr sz="3600">
                <a:solidFill>
                  <a:srgbClr val="FFFF00"/>
                </a:solidFill>
                <a:latin typeface="Times New Roman" panose="02020603050405020304" pitchFamily="18" charset="0"/>
              </a:defRPr>
            </a:lvl2pPr>
            <a:lvl3pPr marL="1143000" indent="-228600" defTabSz="960438" eaLnBrk="0" hangingPunct="0">
              <a:defRPr sz="3600">
                <a:solidFill>
                  <a:srgbClr val="FFFF00"/>
                </a:solidFill>
                <a:latin typeface="Times New Roman" panose="02020603050405020304" pitchFamily="18" charset="0"/>
              </a:defRPr>
            </a:lvl3pPr>
            <a:lvl4pPr marL="1600200" indent="-228600" defTabSz="960438" eaLnBrk="0" hangingPunct="0">
              <a:defRPr sz="3600">
                <a:solidFill>
                  <a:srgbClr val="FFFF00"/>
                </a:solidFill>
                <a:latin typeface="Times New Roman" panose="02020603050405020304" pitchFamily="18" charset="0"/>
              </a:defRPr>
            </a:lvl4pPr>
            <a:lvl5pPr marL="2057400" indent="-228600" defTabSz="960438" eaLnBrk="0" hangingPunct="0">
              <a:defRPr sz="3600">
                <a:solidFill>
                  <a:srgbClr val="FFFF00"/>
                </a:solidFill>
                <a:latin typeface="Times New Roman" panose="02020603050405020304" pitchFamily="18" charset="0"/>
              </a:defRPr>
            </a:lvl5pPr>
            <a:lvl6pPr marL="2514600" indent="-228600" defTabSz="960438" eaLnBrk="0" fontAlgn="base" hangingPunct="0">
              <a:spcBef>
                <a:spcPct val="50000"/>
              </a:spcBef>
              <a:spcAft>
                <a:spcPct val="0"/>
              </a:spcAft>
              <a:defRPr sz="3600">
                <a:solidFill>
                  <a:srgbClr val="FFFF00"/>
                </a:solidFill>
                <a:latin typeface="Times New Roman" panose="02020603050405020304" pitchFamily="18" charset="0"/>
              </a:defRPr>
            </a:lvl6pPr>
            <a:lvl7pPr marL="2971800" indent="-228600" defTabSz="960438" eaLnBrk="0" fontAlgn="base" hangingPunct="0">
              <a:spcBef>
                <a:spcPct val="50000"/>
              </a:spcBef>
              <a:spcAft>
                <a:spcPct val="0"/>
              </a:spcAft>
              <a:defRPr sz="3600">
                <a:solidFill>
                  <a:srgbClr val="FFFF00"/>
                </a:solidFill>
                <a:latin typeface="Times New Roman" panose="02020603050405020304" pitchFamily="18" charset="0"/>
              </a:defRPr>
            </a:lvl7pPr>
            <a:lvl8pPr marL="3429000" indent="-228600" defTabSz="960438" eaLnBrk="0" fontAlgn="base" hangingPunct="0">
              <a:spcBef>
                <a:spcPct val="50000"/>
              </a:spcBef>
              <a:spcAft>
                <a:spcPct val="0"/>
              </a:spcAft>
              <a:defRPr sz="3600">
                <a:solidFill>
                  <a:srgbClr val="FFFF00"/>
                </a:solidFill>
                <a:latin typeface="Times New Roman" panose="02020603050405020304" pitchFamily="18" charset="0"/>
              </a:defRPr>
            </a:lvl8pPr>
            <a:lvl9pPr marL="3886200" indent="-228600" defTabSz="960438" eaLnBrk="0" fontAlgn="base" hangingPunct="0">
              <a:spcBef>
                <a:spcPct val="50000"/>
              </a:spcBef>
              <a:spcAft>
                <a:spcPct val="0"/>
              </a:spcAft>
              <a:defRPr sz="3600">
                <a:solidFill>
                  <a:srgbClr val="FFFF00"/>
                </a:solidFill>
                <a:latin typeface="Times New Roman" panose="02020603050405020304" pitchFamily="18" charset="0"/>
              </a:defRPr>
            </a:lvl9pPr>
          </a:lstStyle>
          <a:p>
            <a:fld id="{26D64333-3335-4314-A539-51248E96E5A6}" type="slidenum">
              <a:rPr lang="en-US" altLang="en-US" sz="1200">
                <a:solidFill>
                  <a:srgbClr val="000000"/>
                </a:solidFill>
                <a:latin typeface="Times" panose="02020603050405020304" pitchFamily="18" charset="0"/>
              </a:rPr>
              <a:pPr/>
              <a:t>112</a:t>
            </a:fld>
            <a:endParaRPr lang="en-US" altLang="en-US" sz="1200">
              <a:solidFill>
                <a:srgbClr val="000000"/>
              </a:solidFill>
              <a:latin typeface="Times" panose="02020603050405020304" pitchFamily="18" charset="0"/>
            </a:endParaRPr>
          </a:p>
        </p:txBody>
      </p:sp>
    </p:spTree>
    <p:extLst>
      <p:ext uri="{BB962C8B-B14F-4D97-AF65-F5344CB8AC3E}">
        <p14:creationId xmlns:p14="http://schemas.microsoft.com/office/powerpoint/2010/main" val="558016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CC6E2-6A59-44AB-8198-5A15FFCF1E11}" type="slidenum">
              <a:rPr lang="en-US" altLang="en-US" smtClean="0"/>
              <a:pPr/>
              <a:t>2</a:t>
            </a:fld>
            <a:endParaRPr lang="en-US" altLang="en-US"/>
          </a:p>
        </p:txBody>
      </p:sp>
    </p:spTree>
    <p:extLst>
      <p:ext uri="{BB962C8B-B14F-4D97-AF65-F5344CB8AC3E}">
        <p14:creationId xmlns:p14="http://schemas.microsoft.com/office/powerpoint/2010/main" val="214908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CC6E2-6A59-44AB-8198-5A15FFCF1E11}" type="slidenum">
              <a:rPr lang="en-US" altLang="en-US" smtClean="0">
                <a:solidFill>
                  <a:srgbClr val="000000"/>
                </a:solidFill>
              </a:rPr>
              <a:pPr/>
              <a:t>113</a:t>
            </a:fld>
            <a:endParaRPr lang="en-US" altLang="en-US">
              <a:solidFill>
                <a:srgbClr val="000000"/>
              </a:solidFill>
            </a:endParaRPr>
          </a:p>
        </p:txBody>
      </p:sp>
    </p:spTree>
    <p:extLst>
      <p:ext uri="{BB962C8B-B14F-4D97-AF65-F5344CB8AC3E}">
        <p14:creationId xmlns:p14="http://schemas.microsoft.com/office/powerpoint/2010/main" val="3411432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CC6E2-6A59-44AB-8198-5A15FFCF1E11}" type="slidenum">
              <a:rPr lang="en-US" altLang="en-US" smtClean="0">
                <a:solidFill>
                  <a:srgbClr val="000000"/>
                </a:solidFill>
              </a:rPr>
              <a:pPr/>
              <a:t>128</a:t>
            </a:fld>
            <a:endParaRPr lang="en-US" altLang="en-US">
              <a:solidFill>
                <a:srgbClr val="000000"/>
              </a:solidFill>
            </a:endParaRPr>
          </a:p>
        </p:txBody>
      </p:sp>
    </p:spTree>
    <p:extLst>
      <p:ext uri="{BB962C8B-B14F-4D97-AF65-F5344CB8AC3E}">
        <p14:creationId xmlns:p14="http://schemas.microsoft.com/office/powerpoint/2010/main" val="3739357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spcBef>
                <a:spcPct val="30000"/>
              </a:spcBef>
              <a:defRPr kumimoji="1" sz="1200">
                <a:solidFill>
                  <a:schemeClr val="tx1"/>
                </a:solidFill>
                <a:latin typeface="Arial" panose="020B0604020202020204" pitchFamily="34" charset="0"/>
              </a:defRPr>
            </a:lvl1pPr>
            <a:lvl2pPr marL="769938" indent="-295275" defTabSz="960438">
              <a:spcBef>
                <a:spcPct val="30000"/>
              </a:spcBef>
              <a:defRPr kumimoji="1" sz="1200">
                <a:solidFill>
                  <a:schemeClr val="tx1"/>
                </a:solidFill>
                <a:latin typeface="Arial" panose="020B0604020202020204" pitchFamily="34" charset="0"/>
              </a:defRPr>
            </a:lvl2pPr>
            <a:lvl3pPr marL="1184275" indent="-236538" defTabSz="960438">
              <a:spcBef>
                <a:spcPct val="30000"/>
              </a:spcBef>
              <a:defRPr kumimoji="1" sz="1200">
                <a:solidFill>
                  <a:schemeClr val="tx1"/>
                </a:solidFill>
                <a:latin typeface="Arial" panose="020B0604020202020204" pitchFamily="34" charset="0"/>
              </a:defRPr>
            </a:lvl3pPr>
            <a:lvl4pPr marL="1658938" indent="-236538" defTabSz="960438">
              <a:spcBef>
                <a:spcPct val="30000"/>
              </a:spcBef>
              <a:defRPr kumimoji="1" sz="1200">
                <a:solidFill>
                  <a:schemeClr val="tx1"/>
                </a:solidFill>
                <a:latin typeface="Arial" panose="020B0604020202020204" pitchFamily="34" charset="0"/>
              </a:defRPr>
            </a:lvl4pPr>
            <a:lvl5pPr marL="2133600" indent="-236538" defTabSz="960438">
              <a:spcBef>
                <a:spcPct val="30000"/>
              </a:spcBef>
              <a:defRPr kumimoji="1" sz="1200">
                <a:solidFill>
                  <a:schemeClr val="tx1"/>
                </a:solidFill>
                <a:latin typeface="Arial" panose="020B0604020202020204" pitchFamily="34" charset="0"/>
              </a:defRPr>
            </a:lvl5pPr>
            <a:lvl6pPr marL="2590800" indent="-236538" defTabSz="960438" eaLnBrk="0" fontAlgn="base" hangingPunct="0">
              <a:spcBef>
                <a:spcPct val="30000"/>
              </a:spcBef>
              <a:spcAft>
                <a:spcPct val="0"/>
              </a:spcAft>
              <a:defRPr kumimoji="1" sz="1200">
                <a:solidFill>
                  <a:schemeClr val="tx1"/>
                </a:solidFill>
                <a:latin typeface="Arial" panose="020B0604020202020204" pitchFamily="34" charset="0"/>
              </a:defRPr>
            </a:lvl6pPr>
            <a:lvl7pPr marL="3048000" indent="-236538" defTabSz="960438" eaLnBrk="0" fontAlgn="base" hangingPunct="0">
              <a:spcBef>
                <a:spcPct val="30000"/>
              </a:spcBef>
              <a:spcAft>
                <a:spcPct val="0"/>
              </a:spcAft>
              <a:defRPr kumimoji="1" sz="1200">
                <a:solidFill>
                  <a:schemeClr val="tx1"/>
                </a:solidFill>
                <a:latin typeface="Arial" panose="020B0604020202020204" pitchFamily="34" charset="0"/>
              </a:defRPr>
            </a:lvl7pPr>
            <a:lvl8pPr marL="3505200" indent="-236538" defTabSz="960438" eaLnBrk="0" fontAlgn="base" hangingPunct="0">
              <a:spcBef>
                <a:spcPct val="30000"/>
              </a:spcBef>
              <a:spcAft>
                <a:spcPct val="0"/>
              </a:spcAft>
              <a:defRPr kumimoji="1" sz="1200">
                <a:solidFill>
                  <a:schemeClr val="tx1"/>
                </a:solidFill>
                <a:latin typeface="Arial" panose="020B0604020202020204" pitchFamily="34" charset="0"/>
              </a:defRPr>
            </a:lvl8pPr>
            <a:lvl9pPr marL="3962400" indent="-236538" defTabSz="960438"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C246B0C-93F7-4CF3-AF34-42CE9833F7E5}" type="slidenum">
              <a:rPr kumimoji="0" lang="en-US" altLang="en-US">
                <a:latin typeface="Times" panose="02020603050405020304" pitchFamily="18" charset="0"/>
                <a:ea typeface="MS PGothic" panose="020B0600070205080204" pitchFamily="34" charset="-128"/>
              </a:rPr>
              <a:pPr>
                <a:spcBef>
                  <a:spcPct val="0"/>
                </a:spcBef>
              </a:pPr>
              <a:t>4</a:t>
            </a:fld>
            <a:endParaRPr kumimoji="0" lang="en-US" altLang="en-US">
              <a:latin typeface="Times"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058307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Add x-axis label “energy”</a:t>
            </a:r>
          </a:p>
          <a:p>
            <a:endParaRPr lang="en-US" altLang="en-US" smtClean="0"/>
          </a:p>
          <a:p>
            <a:r>
              <a:rPr lang="en-US" altLang="en-US" smtClean="0"/>
              <a:t>You can see the vibrational relaxation better at 10K because hopping is slower and wavepacket is less broad. Can see that Sm trajectory goes over two gaps. Look at S1 molecule is more planar compared to GS where the molecule is twisty.</a:t>
            </a:r>
          </a:p>
        </p:txBody>
      </p:sp>
      <p:sp>
        <p:nvSpPr>
          <p:cNvPr id="5018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spcBef>
                <a:spcPct val="30000"/>
              </a:spcBef>
              <a:defRPr kumimoji="1" sz="1200">
                <a:solidFill>
                  <a:schemeClr val="tx1"/>
                </a:solidFill>
                <a:latin typeface="Arial" panose="020B0604020202020204" pitchFamily="34" charset="0"/>
              </a:defRPr>
            </a:lvl1pPr>
            <a:lvl2pPr marL="742950" indent="-285750" defTabSz="960438" eaLnBrk="0" hangingPunct="0">
              <a:spcBef>
                <a:spcPct val="30000"/>
              </a:spcBef>
              <a:defRPr kumimoji="1" sz="1200">
                <a:solidFill>
                  <a:schemeClr val="tx1"/>
                </a:solidFill>
                <a:latin typeface="Arial" panose="020B0604020202020204" pitchFamily="34" charset="0"/>
              </a:defRPr>
            </a:lvl2pPr>
            <a:lvl3pPr marL="1143000" indent="-228600" defTabSz="960438" eaLnBrk="0" hangingPunct="0">
              <a:spcBef>
                <a:spcPct val="30000"/>
              </a:spcBef>
              <a:defRPr kumimoji="1" sz="1200">
                <a:solidFill>
                  <a:schemeClr val="tx1"/>
                </a:solidFill>
                <a:latin typeface="Arial" panose="020B0604020202020204" pitchFamily="34" charset="0"/>
              </a:defRPr>
            </a:lvl3pPr>
            <a:lvl4pPr marL="1600200" indent="-228600" defTabSz="960438" eaLnBrk="0" hangingPunct="0">
              <a:spcBef>
                <a:spcPct val="30000"/>
              </a:spcBef>
              <a:defRPr kumimoji="1" sz="1200">
                <a:solidFill>
                  <a:schemeClr val="tx1"/>
                </a:solidFill>
                <a:latin typeface="Arial" panose="020B0604020202020204" pitchFamily="34" charset="0"/>
              </a:defRPr>
            </a:lvl4pPr>
            <a:lvl5pPr marL="2057400" indent="-228600" defTabSz="960438" eaLnBrk="0" hangingPunct="0">
              <a:spcBef>
                <a:spcPct val="30000"/>
              </a:spcBef>
              <a:defRPr kumimoji="1" sz="1200">
                <a:solidFill>
                  <a:schemeClr val="tx1"/>
                </a:solidFill>
                <a:latin typeface="Arial" panose="020B0604020202020204" pitchFamily="34" charset="0"/>
              </a:defRPr>
            </a:lvl5pPr>
            <a:lvl6pPr marL="2514600" indent="-228600" defTabSz="960438"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60438"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60438"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60438"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D3C0C674-61D5-49C5-A7DF-567BA5164CC8}" type="slidenum">
              <a:rPr kumimoji="0" lang="en-US" altLang="en-US">
                <a:latin typeface="Times New Roman" panose="02020603050405020304" pitchFamily="18" charset="0"/>
              </a:rPr>
              <a:pPr>
                <a:spcBef>
                  <a:spcPct val="0"/>
                </a:spcBef>
              </a:pPr>
              <a:t>18</a:t>
            </a:fld>
            <a:endParaRPr kumimoji="0" lang="en-US" altLang="en-US">
              <a:latin typeface="Times New Roman" panose="02020603050405020304" pitchFamily="18" charset="0"/>
            </a:endParaRPr>
          </a:p>
        </p:txBody>
      </p:sp>
    </p:spTree>
    <p:extLst>
      <p:ext uri="{BB962C8B-B14F-4D97-AF65-F5344CB8AC3E}">
        <p14:creationId xmlns:p14="http://schemas.microsoft.com/office/powerpoint/2010/main" val="939697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2CFD97-462F-B143-9E03-0436DCFD2266}" type="slidenum">
              <a:rPr lang="en-US" smtClean="0">
                <a:solidFill>
                  <a:srgbClr val="000000"/>
                </a:solidFill>
              </a:rPr>
              <a:pPr/>
              <a:t>44</a:t>
            </a:fld>
            <a:endParaRPr lang="en-US">
              <a:solidFill>
                <a:srgbClr val="000000"/>
              </a:solidFill>
            </a:endParaRPr>
          </a:p>
        </p:txBody>
      </p:sp>
    </p:spTree>
    <p:extLst>
      <p:ext uri="{BB962C8B-B14F-4D97-AF65-F5344CB8AC3E}">
        <p14:creationId xmlns:p14="http://schemas.microsoft.com/office/powerpoint/2010/main" val="3317437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2CFD97-462F-B143-9E03-0436DCFD2266}" type="slidenum">
              <a:rPr lang="en-US" smtClean="0">
                <a:solidFill>
                  <a:srgbClr val="000000"/>
                </a:solidFill>
              </a:rPr>
              <a:pPr/>
              <a:t>45</a:t>
            </a:fld>
            <a:endParaRPr lang="en-US">
              <a:solidFill>
                <a:srgbClr val="000000"/>
              </a:solidFill>
            </a:endParaRPr>
          </a:p>
        </p:txBody>
      </p:sp>
    </p:spTree>
    <p:extLst>
      <p:ext uri="{BB962C8B-B14F-4D97-AF65-F5344CB8AC3E}">
        <p14:creationId xmlns:p14="http://schemas.microsoft.com/office/powerpoint/2010/main" val="1630389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mtClean="0"/>
              <a:t>Optical Probes conference series started some 20 years ago – yes it is our anniversary meeting. I wonder how many people in this room has participated in the very first meeting – please raise the hand! Valy Vardeny was a founding organizer. We had 8 meetings so far.  After migrating a bit in the US from Snowbird to Salt Lake to San Diego and back to Salt Lake, the meeting moved abroad big time! It visited Venice, Turku  in Finland, Bangalore and Beijing. Finally here we are back to the US. Traditionally the OP meetings focused on the Optical properties of semiconducting polymers and related materials. The Excited State meeting was born here at Los Alamos and always stayed nearby appearing every second year. The focus of excited states is of cause excited states of any nanoscale materials. Let me introduce you Duncan McBranch, Deputy Principle Associate Director, Science, Technology &amp; Engineering. In the previous life Duncan has spent many years working in the field of conjugated organics. At Los Alamos, the cornerstone of fundamental science is LDRD program. The LDRD has been a major supporter of this conference. Let me introduce you Bill Piedhorsky who currently leads LDRD. Finally, this meeting has been organized as a pert of the conference program at the Center for Nonlinear Studies. Bob Ecke, the CNLS director will say a few words. </a:t>
            </a:r>
          </a:p>
        </p:txBody>
      </p:sp>
      <p:sp>
        <p:nvSpPr>
          <p:cNvPr id="819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spcBef>
                <a:spcPct val="30000"/>
              </a:spcBef>
              <a:defRPr kumimoji="1" sz="1200">
                <a:solidFill>
                  <a:schemeClr val="tx1"/>
                </a:solidFill>
                <a:latin typeface="Arial" panose="020B0604020202020204" pitchFamily="34" charset="0"/>
              </a:defRPr>
            </a:lvl1pPr>
            <a:lvl2pPr marL="784225" indent="-301625" defTabSz="960438" eaLnBrk="0" hangingPunct="0">
              <a:spcBef>
                <a:spcPct val="30000"/>
              </a:spcBef>
              <a:defRPr kumimoji="1" sz="1200">
                <a:solidFill>
                  <a:schemeClr val="tx1"/>
                </a:solidFill>
                <a:latin typeface="Arial" panose="020B0604020202020204" pitchFamily="34" charset="0"/>
              </a:defRPr>
            </a:lvl2pPr>
            <a:lvl3pPr marL="1208088" indent="-241300" defTabSz="960438" eaLnBrk="0" hangingPunct="0">
              <a:spcBef>
                <a:spcPct val="30000"/>
              </a:spcBef>
              <a:defRPr kumimoji="1" sz="1200">
                <a:solidFill>
                  <a:schemeClr val="tx1"/>
                </a:solidFill>
                <a:latin typeface="Arial" panose="020B0604020202020204" pitchFamily="34" charset="0"/>
              </a:defRPr>
            </a:lvl3pPr>
            <a:lvl4pPr marL="1690688" indent="-241300" defTabSz="960438" eaLnBrk="0" hangingPunct="0">
              <a:spcBef>
                <a:spcPct val="30000"/>
              </a:spcBef>
              <a:defRPr kumimoji="1" sz="1200">
                <a:solidFill>
                  <a:schemeClr val="tx1"/>
                </a:solidFill>
                <a:latin typeface="Arial" panose="020B0604020202020204" pitchFamily="34" charset="0"/>
              </a:defRPr>
            </a:lvl4pPr>
            <a:lvl5pPr marL="2174875" indent="-241300" defTabSz="960438" eaLnBrk="0" hangingPunct="0">
              <a:spcBef>
                <a:spcPct val="30000"/>
              </a:spcBef>
              <a:defRPr kumimoji="1" sz="1200">
                <a:solidFill>
                  <a:schemeClr val="tx1"/>
                </a:solidFill>
                <a:latin typeface="Arial" panose="020B0604020202020204" pitchFamily="34" charset="0"/>
              </a:defRPr>
            </a:lvl5pPr>
            <a:lvl6pPr marL="2632075" indent="-241300" defTabSz="960438" eaLnBrk="0" fontAlgn="base" hangingPunct="0">
              <a:spcBef>
                <a:spcPct val="30000"/>
              </a:spcBef>
              <a:spcAft>
                <a:spcPct val="0"/>
              </a:spcAft>
              <a:defRPr kumimoji="1" sz="1200">
                <a:solidFill>
                  <a:schemeClr val="tx1"/>
                </a:solidFill>
                <a:latin typeface="Arial" panose="020B0604020202020204" pitchFamily="34" charset="0"/>
              </a:defRPr>
            </a:lvl6pPr>
            <a:lvl7pPr marL="3089275" indent="-241300" defTabSz="960438" eaLnBrk="0" fontAlgn="base" hangingPunct="0">
              <a:spcBef>
                <a:spcPct val="30000"/>
              </a:spcBef>
              <a:spcAft>
                <a:spcPct val="0"/>
              </a:spcAft>
              <a:defRPr kumimoji="1" sz="1200">
                <a:solidFill>
                  <a:schemeClr val="tx1"/>
                </a:solidFill>
                <a:latin typeface="Arial" panose="020B0604020202020204" pitchFamily="34" charset="0"/>
              </a:defRPr>
            </a:lvl7pPr>
            <a:lvl8pPr marL="3546475" indent="-241300" defTabSz="960438" eaLnBrk="0" fontAlgn="base" hangingPunct="0">
              <a:spcBef>
                <a:spcPct val="30000"/>
              </a:spcBef>
              <a:spcAft>
                <a:spcPct val="0"/>
              </a:spcAft>
              <a:defRPr kumimoji="1" sz="1200">
                <a:solidFill>
                  <a:schemeClr val="tx1"/>
                </a:solidFill>
                <a:latin typeface="Arial" panose="020B0604020202020204" pitchFamily="34" charset="0"/>
              </a:defRPr>
            </a:lvl8pPr>
            <a:lvl9pPr marL="4003675" indent="-241300" defTabSz="960438" eaLnBrk="0" fontAlgn="base" hangingPunct="0">
              <a:spcBef>
                <a:spcPct val="30000"/>
              </a:spcBef>
              <a:spcAft>
                <a:spcPct val="0"/>
              </a:spcAft>
              <a:defRPr kumimoji="1" sz="1200">
                <a:solidFill>
                  <a:schemeClr val="tx1"/>
                </a:solidFill>
                <a:latin typeface="Arial" panose="020B0604020202020204" pitchFamily="34" charset="0"/>
              </a:defRPr>
            </a:lvl9pPr>
          </a:lstStyle>
          <a:p>
            <a:pPr eaLnBrk="1" hangingPunct="1">
              <a:spcBef>
                <a:spcPct val="0"/>
              </a:spcBef>
            </a:pPr>
            <a:fld id="{7A7336F2-9309-4A82-8A6C-4BE6E0C7309A}" type="slidenum">
              <a:rPr kumimoji="0" lang="en-US" altLang="en-US">
                <a:solidFill>
                  <a:srgbClr val="000000"/>
                </a:solidFill>
              </a:rPr>
              <a:pPr eaLnBrk="1" hangingPunct="1">
                <a:spcBef>
                  <a:spcPct val="0"/>
                </a:spcBef>
              </a:pPr>
              <a:t>46</a:t>
            </a:fld>
            <a:endParaRPr kumimoji="0" lang="en-US" altLang="en-US">
              <a:solidFill>
                <a:srgbClr val="000000"/>
              </a:solidFill>
            </a:endParaRPr>
          </a:p>
        </p:txBody>
      </p:sp>
    </p:spTree>
    <p:extLst>
      <p:ext uri="{BB962C8B-B14F-4D97-AF65-F5344CB8AC3E}">
        <p14:creationId xmlns:p14="http://schemas.microsoft.com/office/powerpoint/2010/main" val="2875838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spcBef>
                <a:spcPct val="30000"/>
              </a:spcBef>
              <a:defRPr kumimoji="1" sz="1200">
                <a:solidFill>
                  <a:schemeClr val="tx1"/>
                </a:solidFill>
                <a:latin typeface="Arial" panose="020B0604020202020204" pitchFamily="34" charset="0"/>
              </a:defRPr>
            </a:lvl1pPr>
            <a:lvl2pPr marL="742950" indent="-285750" defTabSz="960438">
              <a:spcBef>
                <a:spcPct val="30000"/>
              </a:spcBef>
              <a:defRPr kumimoji="1" sz="1200">
                <a:solidFill>
                  <a:schemeClr val="tx1"/>
                </a:solidFill>
                <a:latin typeface="Arial" panose="020B0604020202020204" pitchFamily="34" charset="0"/>
              </a:defRPr>
            </a:lvl2pPr>
            <a:lvl3pPr marL="1143000" indent="-228600" defTabSz="960438">
              <a:spcBef>
                <a:spcPct val="30000"/>
              </a:spcBef>
              <a:defRPr kumimoji="1" sz="1200">
                <a:solidFill>
                  <a:schemeClr val="tx1"/>
                </a:solidFill>
                <a:latin typeface="Arial" panose="020B0604020202020204" pitchFamily="34" charset="0"/>
              </a:defRPr>
            </a:lvl3pPr>
            <a:lvl4pPr marL="1600200" indent="-228600" defTabSz="960438">
              <a:spcBef>
                <a:spcPct val="30000"/>
              </a:spcBef>
              <a:defRPr kumimoji="1" sz="1200">
                <a:solidFill>
                  <a:schemeClr val="tx1"/>
                </a:solidFill>
                <a:latin typeface="Arial" panose="020B0604020202020204" pitchFamily="34" charset="0"/>
              </a:defRPr>
            </a:lvl4pPr>
            <a:lvl5pPr marL="2057400" indent="-228600" defTabSz="960438">
              <a:spcBef>
                <a:spcPct val="30000"/>
              </a:spcBef>
              <a:defRPr kumimoji="1" sz="1200">
                <a:solidFill>
                  <a:schemeClr val="tx1"/>
                </a:solidFill>
                <a:latin typeface="Arial" panose="020B0604020202020204" pitchFamily="34" charset="0"/>
              </a:defRPr>
            </a:lvl5pPr>
            <a:lvl6pPr marL="2514600" indent="-228600" defTabSz="960438"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60438"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60438"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60438"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9117D08-EB24-4A47-95F3-575471BFEDF9}" type="slidenum">
              <a:rPr kumimoji="0" lang="en-US" altLang="en-US">
                <a:solidFill>
                  <a:srgbClr val="000000"/>
                </a:solidFill>
                <a:latin typeface="Times" panose="02020603050405020304" pitchFamily="18" charset="0"/>
              </a:rPr>
              <a:pPr>
                <a:spcBef>
                  <a:spcPct val="0"/>
                </a:spcBef>
              </a:pPr>
              <a:t>47</a:t>
            </a:fld>
            <a:endParaRPr kumimoji="0" lang="en-US" altLang="en-US">
              <a:solidFill>
                <a:srgbClr val="000000"/>
              </a:solidFill>
              <a:latin typeface="Times" panose="02020603050405020304" pitchFamily="18" charset="0"/>
            </a:endParaRPr>
          </a:p>
        </p:txBody>
      </p:sp>
    </p:spTree>
    <p:extLst>
      <p:ext uri="{BB962C8B-B14F-4D97-AF65-F5344CB8AC3E}">
        <p14:creationId xmlns:p14="http://schemas.microsoft.com/office/powerpoint/2010/main" val="2797554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Add x-axis label “energy”</a:t>
            </a:r>
          </a:p>
          <a:p>
            <a:endParaRPr lang="en-US" altLang="en-US" smtClean="0"/>
          </a:p>
          <a:p>
            <a:r>
              <a:rPr lang="en-US" altLang="en-US" smtClean="0"/>
              <a:t>You can see the vibrational relaxation better at 10K because hopping is slower and wavepacket is less broad. Can see that Sm trajectory goes over two gaps. Look at S1 molecule is more planar compared to GS where the molecule is twisty.</a:t>
            </a:r>
          </a:p>
        </p:txBody>
      </p:sp>
      <p:sp>
        <p:nvSpPr>
          <p:cNvPr id="512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eaLnBrk="0" hangingPunct="0">
              <a:spcBef>
                <a:spcPct val="30000"/>
              </a:spcBef>
              <a:defRPr kumimoji="1" sz="1200">
                <a:solidFill>
                  <a:schemeClr val="tx1"/>
                </a:solidFill>
                <a:latin typeface="Arial" panose="020B0604020202020204" pitchFamily="34" charset="0"/>
              </a:defRPr>
            </a:lvl1pPr>
            <a:lvl2pPr marL="742950" indent="-285750" defTabSz="960438" eaLnBrk="0" hangingPunct="0">
              <a:spcBef>
                <a:spcPct val="30000"/>
              </a:spcBef>
              <a:defRPr kumimoji="1" sz="1200">
                <a:solidFill>
                  <a:schemeClr val="tx1"/>
                </a:solidFill>
                <a:latin typeface="Arial" panose="020B0604020202020204" pitchFamily="34" charset="0"/>
              </a:defRPr>
            </a:lvl2pPr>
            <a:lvl3pPr marL="1143000" indent="-228600" defTabSz="960438" eaLnBrk="0" hangingPunct="0">
              <a:spcBef>
                <a:spcPct val="30000"/>
              </a:spcBef>
              <a:defRPr kumimoji="1" sz="1200">
                <a:solidFill>
                  <a:schemeClr val="tx1"/>
                </a:solidFill>
                <a:latin typeface="Arial" panose="020B0604020202020204" pitchFamily="34" charset="0"/>
              </a:defRPr>
            </a:lvl3pPr>
            <a:lvl4pPr marL="1600200" indent="-228600" defTabSz="960438" eaLnBrk="0" hangingPunct="0">
              <a:spcBef>
                <a:spcPct val="30000"/>
              </a:spcBef>
              <a:defRPr kumimoji="1" sz="1200">
                <a:solidFill>
                  <a:schemeClr val="tx1"/>
                </a:solidFill>
                <a:latin typeface="Arial" panose="020B0604020202020204" pitchFamily="34" charset="0"/>
              </a:defRPr>
            </a:lvl4pPr>
            <a:lvl5pPr marL="2057400" indent="-228600" defTabSz="960438" eaLnBrk="0" hangingPunct="0">
              <a:spcBef>
                <a:spcPct val="30000"/>
              </a:spcBef>
              <a:defRPr kumimoji="1" sz="1200">
                <a:solidFill>
                  <a:schemeClr val="tx1"/>
                </a:solidFill>
                <a:latin typeface="Arial" panose="020B0604020202020204" pitchFamily="34" charset="0"/>
              </a:defRPr>
            </a:lvl5pPr>
            <a:lvl6pPr marL="2514600" indent="-228600" defTabSz="960438"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60438"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60438"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60438"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C90189D-1E57-4A12-A265-087770089FF7}" type="slidenum">
              <a:rPr kumimoji="0" lang="en-US" altLang="en-US">
                <a:latin typeface="Times New Roman" panose="02020603050405020304" pitchFamily="18" charset="0"/>
              </a:rPr>
              <a:pPr>
                <a:spcBef>
                  <a:spcPct val="0"/>
                </a:spcBef>
              </a:pPr>
              <a:t>51</a:t>
            </a:fld>
            <a:endParaRPr kumimoji="0" lang="en-US" altLang="en-US">
              <a:latin typeface="Times New Roman" panose="02020603050405020304" pitchFamily="18" charset="0"/>
            </a:endParaRPr>
          </a:p>
        </p:txBody>
      </p:sp>
    </p:spTree>
    <p:extLst>
      <p:ext uri="{BB962C8B-B14F-4D97-AF65-F5344CB8AC3E}">
        <p14:creationId xmlns:p14="http://schemas.microsoft.com/office/powerpoint/2010/main" val="3486742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304800" cy="6858000"/>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spcBef>
                  <a:spcPct val="50000"/>
                </a:spcBef>
                <a:defRPr/>
              </a:pPr>
              <a:endParaRPr lang="en-US">
                <a:cs typeface="+mn-cs"/>
              </a:endParaRPr>
            </a:p>
          </p:txBody>
        </p:sp>
        <p:grpSp>
          <p:nvGrpSpPr>
            <p:cNvPr id="6" name="Group 1028"/>
            <p:cNvGrpSpPr>
              <a:grpSpLocks/>
            </p:cNvGrpSpPr>
            <p:nvPr/>
          </p:nvGrpSpPr>
          <p:grpSpPr bwMode="auto">
            <a:xfrm>
              <a:off x="46" y="103"/>
              <a:ext cx="96" cy="4126"/>
              <a:chOff x="46" y="103"/>
              <a:chExt cx="96" cy="4126"/>
            </a:xfrm>
          </p:grpSpPr>
          <p:sp>
            <p:nvSpPr>
              <p:cNvPr id="7" name="Rectangle 1029"/>
              <p:cNvSpPr>
                <a:spLocks noChangeArrowheads="1"/>
              </p:cNvSpPr>
              <p:nvPr/>
            </p:nvSpPr>
            <p:spPr bwMode="auto">
              <a:xfrm>
                <a:off x="46" y="1080"/>
                <a:ext cx="96" cy="192"/>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8" name="Rectangle 1030"/>
              <p:cNvSpPr>
                <a:spLocks noChangeArrowheads="1"/>
              </p:cNvSpPr>
              <p:nvPr/>
            </p:nvSpPr>
            <p:spPr bwMode="auto">
              <a:xfrm>
                <a:off x="46"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9" name="Rectangle 1031"/>
              <p:cNvSpPr>
                <a:spLocks noChangeArrowheads="1"/>
              </p:cNvSpPr>
              <p:nvPr/>
            </p:nvSpPr>
            <p:spPr bwMode="auto">
              <a:xfrm>
                <a:off x="46"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 name="Rectangle 1032"/>
              <p:cNvSpPr>
                <a:spLocks noChangeArrowheads="1"/>
              </p:cNvSpPr>
              <p:nvPr/>
            </p:nvSpPr>
            <p:spPr bwMode="auto">
              <a:xfrm>
                <a:off x="46"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1" name="Rectangle 1033"/>
              <p:cNvSpPr>
                <a:spLocks noChangeArrowheads="1"/>
              </p:cNvSpPr>
              <p:nvPr/>
            </p:nvSpPr>
            <p:spPr bwMode="auto">
              <a:xfrm>
                <a:off x="46"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2" name="Rectangle 1034"/>
              <p:cNvSpPr>
                <a:spLocks noChangeArrowheads="1"/>
              </p:cNvSpPr>
              <p:nvPr/>
            </p:nvSpPr>
            <p:spPr bwMode="auto">
              <a:xfrm>
                <a:off x="46"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3" name="Rectangle 1035"/>
              <p:cNvSpPr>
                <a:spLocks noChangeArrowheads="1"/>
              </p:cNvSpPr>
              <p:nvPr/>
            </p:nvSpPr>
            <p:spPr bwMode="auto">
              <a:xfrm>
                <a:off x="46"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4" name="Rectangle 1036"/>
              <p:cNvSpPr>
                <a:spLocks noChangeArrowheads="1"/>
              </p:cNvSpPr>
              <p:nvPr/>
            </p:nvSpPr>
            <p:spPr bwMode="auto">
              <a:xfrm>
                <a:off x="46"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5" name="Rectangle 1037"/>
              <p:cNvSpPr>
                <a:spLocks noChangeArrowheads="1"/>
              </p:cNvSpPr>
              <p:nvPr/>
            </p:nvSpPr>
            <p:spPr bwMode="auto">
              <a:xfrm>
                <a:off x="46"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6" name="Rectangle 1038"/>
              <p:cNvSpPr>
                <a:spLocks noChangeArrowheads="1"/>
              </p:cNvSpPr>
              <p:nvPr/>
            </p:nvSpPr>
            <p:spPr bwMode="auto">
              <a:xfrm>
                <a:off x="46"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7" name="Rectangle 1039"/>
              <p:cNvSpPr>
                <a:spLocks noChangeArrowheads="1"/>
              </p:cNvSpPr>
              <p:nvPr/>
            </p:nvSpPr>
            <p:spPr bwMode="auto">
              <a:xfrm>
                <a:off x="46"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8" name="Rectangle 1040"/>
              <p:cNvSpPr>
                <a:spLocks noChangeArrowheads="1"/>
              </p:cNvSpPr>
              <p:nvPr/>
            </p:nvSpPr>
            <p:spPr bwMode="auto">
              <a:xfrm>
                <a:off x="46"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9" name="Rectangle 1041"/>
              <p:cNvSpPr>
                <a:spLocks noChangeArrowheads="1"/>
              </p:cNvSpPr>
              <p:nvPr/>
            </p:nvSpPr>
            <p:spPr bwMode="auto">
              <a:xfrm>
                <a:off x="46"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20" name="Rectangle 1042"/>
              <p:cNvSpPr>
                <a:spLocks noChangeArrowheads="1"/>
              </p:cNvSpPr>
              <p:nvPr/>
            </p:nvSpPr>
            <p:spPr bwMode="auto">
              <a:xfrm>
                <a:off x="46"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21" name="Rectangle 1043"/>
              <p:cNvSpPr>
                <a:spLocks noChangeArrowheads="1"/>
              </p:cNvSpPr>
              <p:nvPr/>
            </p:nvSpPr>
            <p:spPr bwMode="auto">
              <a:xfrm>
                <a:off x="46" y="3124"/>
                <a:ext cx="96" cy="192"/>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22" name="Rectangle 1044"/>
              <p:cNvSpPr>
                <a:spLocks noChangeArrowheads="1"/>
              </p:cNvSpPr>
              <p:nvPr/>
            </p:nvSpPr>
            <p:spPr bwMode="auto">
              <a:xfrm>
                <a:off x="46"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23" name="Rectangle 1045"/>
              <p:cNvSpPr>
                <a:spLocks noChangeArrowheads="1"/>
              </p:cNvSpPr>
              <p:nvPr/>
            </p:nvSpPr>
            <p:spPr bwMode="auto">
              <a:xfrm>
                <a:off x="46"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24" name="Rectangle 1046"/>
              <p:cNvSpPr>
                <a:spLocks noChangeArrowheads="1"/>
              </p:cNvSpPr>
              <p:nvPr/>
            </p:nvSpPr>
            <p:spPr bwMode="auto">
              <a:xfrm>
                <a:off x="46"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25" name="Rectangle 1047"/>
              <p:cNvSpPr>
                <a:spLocks noChangeArrowheads="1"/>
              </p:cNvSpPr>
              <p:nvPr/>
            </p:nvSpPr>
            <p:spPr bwMode="auto">
              <a:xfrm>
                <a:off x="46"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26" name="Rectangle 1048"/>
              <p:cNvSpPr>
                <a:spLocks noChangeArrowheads="1"/>
              </p:cNvSpPr>
              <p:nvPr/>
            </p:nvSpPr>
            <p:spPr bwMode="auto">
              <a:xfrm>
                <a:off x="46"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27" name="Rectangle 1049"/>
              <p:cNvSpPr>
                <a:spLocks noChangeArrowheads="1"/>
              </p:cNvSpPr>
              <p:nvPr/>
            </p:nvSpPr>
            <p:spPr bwMode="auto">
              <a:xfrm>
                <a:off x="46"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28" name="Rectangle 1050"/>
              <p:cNvSpPr>
                <a:spLocks noChangeArrowheads="1"/>
              </p:cNvSpPr>
              <p:nvPr/>
            </p:nvSpPr>
            <p:spPr bwMode="auto">
              <a:xfrm>
                <a:off x="46"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29" name="Rectangle 1051"/>
              <p:cNvSpPr>
                <a:spLocks noChangeArrowheads="1"/>
              </p:cNvSpPr>
              <p:nvPr/>
            </p:nvSpPr>
            <p:spPr bwMode="auto">
              <a:xfrm>
                <a:off x="46"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30" name="Rectangle 1052"/>
              <p:cNvSpPr>
                <a:spLocks noChangeArrowheads="1"/>
              </p:cNvSpPr>
              <p:nvPr/>
            </p:nvSpPr>
            <p:spPr bwMode="auto">
              <a:xfrm>
                <a:off x="46"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31" name="Rectangle 1053"/>
              <p:cNvSpPr>
                <a:spLocks noChangeArrowheads="1"/>
              </p:cNvSpPr>
              <p:nvPr/>
            </p:nvSpPr>
            <p:spPr bwMode="auto">
              <a:xfrm>
                <a:off x="46"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32" name="Rectangle 1054"/>
              <p:cNvSpPr>
                <a:spLocks noChangeArrowheads="1"/>
              </p:cNvSpPr>
              <p:nvPr/>
            </p:nvSpPr>
            <p:spPr bwMode="auto">
              <a:xfrm>
                <a:off x="46"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33" name="Rectangle 1055"/>
              <p:cNvSpPr>
                <a:spLocks noChangeArrowheads="1"/>
              </p:cNvSpPr>
              <p:nvPr/>
            </p:nvSpPr>
            <p:spPr bwMode="auto">
              <a:xfrm>
                <a:off x="46"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34" name="Rectangle 1056"/>
              <p:cNvSpPr>
                <a:spLocks noChangeArrowheads="1"/>
              </p:cNvSpPr>
              <p:nvPr/>
            </p:nvSpPr>
            <p:spPr bwMode="auto">
              <a:xfrm>
                <a:off x="46"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35" name="Rectangle 1057"/>
              <p:cNvSpPr>
                <a:spLocks noChangeArrowheads="1"/>
              </p:cNvSpPr>
              <p:nvPr/>
            </p:nvSpPr>
            <p:spPr bwMode="auto">
              <a:xfrm>
                <a:off x="46"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grpSp>
      </p:grpSp>
      <p:sp>
        <p:nvSpPr>
          <p:cNvPr id="19490" name="Rectangle 1058"/>
          <p:cNvSpPr>
            <a:spLocks noGrp="1" noChangeArrowheads="1"/>
          </p:cNvSpPr>
          <p:nvPr>
            <p:ph type="ctrTitle" sz="quarter"/>
          </p:nvPr>
        </p:nvSpPr>
        <p:spPr>
          <a:xfrm>
            <a:off x="1143000" y="2286000"/>
            <a:ext cx="7772400" cy="1143000"/>
          </a:xfrm>
        </p:spPr>
        <p:txBody>
          <a:bodyPr/>
          <a:lstStyle>
            <a:lvl1pPr algn="ctr">
              <a:defRPr sz="5400">
                <a:solidFill>
                  <a:srgbClr val="00FFFF"/>
                </a:solidFill>
              </a:defRPr>
            </a:lvl1pPr>
          </a:lstStyle>
          <a:p>
            <a:r>
              <a:rPr lang="en-US"/>
              <a:t>Click to edit Master title style</a:t>
            </a:r>
          </a:p>
        </p:txBody>
      </p:sp>
      <p:sp>
        <p:nvSpPr>
          <p:cNvPr id="19491"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endParaRPr lang="en-US"/>
          </a:p>
        </p:txBody>
      </p:sp>
    </p:spTree>
    <p:extLst>
      <p:ext uri="{BB962C8B-B14F-4D97-AF65-F5344CB8AC3E}">
        <p14:creationId xmlns:p14="http://schemas.microsoft.com/office/powerpoint/2010/main" val="963532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80989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905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5148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77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96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905000"/>
            <a:ext cx="396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00600" y="4038600"/>
            <a:ext cx="396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455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77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05000"/>
            <a:ext cx="396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05000"/>
            <a:ext cx="396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3888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077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05000"/>
            <a:ext cx="8077200" cy="4114800"/>
          </a:xfrm>
        </p:spPr>
        <p:txBody>
          <a:bodyPr/>
          <a:lstStyle/>
          <a:p>
            <a:pPr lvl="0"/>
            <a:endParaRPr lang="en-US" noProof="0" smtClean="0"/>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48875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65830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8891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771088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11899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95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98519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67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A848FF-2800-C644-9A67-A567DD913B56}" type="datetimeFigureOut">
              <a:rPr lang="en-US" smtClean="0">
                <a:solidFill>
                  <a:prstClr val="black">
                    <a:tint val="75000"/>
                  </a:prstClr>
                </a:solidFill>
              </a:rPr>
              <a:pPr/>
              <a:t>6/8/2018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106B5DF5-3B7D-8647-B100-A8B3EC41B6E1}" type="slidenum">
              <a:rPr lang="en-US" sz="1800" smtClean="0">
                <a:solidFill>
                  <a:prstClr val="black"/>
                </a:solidFill>
                <a:latin typeface="Calibri"/>
              </a:rPr>
              <a:pPr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142295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848FF-2800-C644-9A67-A567DD913B56}" type="datetimeFigureOut">
              <a:rPr lang="en-US" smtClean="0">
                <a:solidFill>
                  <a:prstClr val="black">
                    <a:tint val="75000"/>
                  </a:prstClr>
                </a:solidFill>
              </a:rPr>
              <a:pPr/>
              <a:t>6/8/2018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106B5DF5-3B7D-8647-B100-A8B3EC41B6E1}" type="slidenum">
              <a:rPr lang="en-US" sz="1800" smtClean="0">
                <a:solidFill>
                  <a:prstClr val="black"/>
                </a:solidFill>
                <a:latin typeface="Calibri"/>
              </a:rPr>
              <a:pPr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70313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A848FF-2800-C644-9A67-A567DD913B56}" type="datetimeFigureOut">
              <a:rPr lang="en-US" smtClean="0">
                <a:solidFill>
                  <a:prstClr val="black">
                    <a:tint val="75000"/>
                  </a:prstClr>
                </a:solidFill>
              </a:rPr>
              <a:pPr/>
              <a:t>6/8/2018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106B5DF5-3B7D-8647-B100-A8B3EC41B6E1}" type="slidenum">
              <a:rPr lang="en-US" sz="1800" smtClean="0">
                <a:solidFill>
                  <a:prstClr val="black"/>
                </a:solidFill>
                <a:latin typeface="Calibri"/>
              </a:rPr>
              <a:pPr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46398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A848FF-2800-C644-9A67-A567DD913B56}" type="datetimeFigureOut">
              <a:rPr lang="en-US" smtClean="0">
                <a:solidFill>
                  <a:prstClr val="black">
                    <a:tint val="75000"/>
                  </a:prstClr>
                </a:solidFill>
              </a:rPr>
              <a:pPr/>
              <a:t>6/8/2018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106B5DF5-3B7D-8647-B100-A8B3EC41B6E1}" type="slidenum">
              <a:rPr lang="en-US" sz="1800" smtClean="0">
                <a:solidFill>
                  <a:prstClr val="black"/>
                </a:solidFill>
                <a:latin typeface="Calibri"/>
              </a:rPr>
              <a:pPr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81358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A848FF-2800-C644-9A67-A567DD913B56}" type="datetimeFigureOut">
              <a:rPr lang="en-US" smtClean="0">
                <a:solidFill>
                  <a:prstClr val="black">
                    <a:tint val="75000"/>
                  </a:prstClr>
                </a:solidFill>
              </a:rPr>
              <a:pPr/>
              <a:t>6/8/2018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eaLnBrk="1" fontAlgn="auto" hangingPunct="1">
              <a:spcBef>
                <a:spcPts val="0"/>
              </a:spcBef>
              <a:spcAft>
                <a:spcPts val="0"/>
              </a:spcAft>
            </a:pPr>
            <a:fld id="{106B5DF5-3B7D-8647-B100-A8B3EC41B6E1}" type="slidenum">
              <a:rPr lang="en-US" sz="1800" smtClean="0">
                <a:solidFill>
                  <a:prstClr val="black"/>
                </a:solidFill>
                <a:latin typeface="Calibri"/>
              </a:rPr>
              <a:pPr defTabSz="457200"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96945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690" name="Rectangle 10"/>
          <p:cNvSpPr>
            <a:spLocks noChangeArrowheads="1"/>
          </p:cNvSpPr>
          <p:nvPr userDrawn="1"/>
        </p:nvSpPr>
        <p:spPr bwMode="auto">
          <a:xfrm>
            <a:off x="1066800" y="1414463"/>
            <a:ext cx="8077200" cy="185737"/>
          </a:xfrm>
          <a:prstGeom prst="rect">
            <a:avLst/>
          </a:prstGeom>
          <a:solidFill>
            <a:srgbClr val="FFCC66"/>
          </a:solidFill>
          <a:ln w="9525">
            <a:noFill/>
            <a:miter lim="800000"/>
            <a:headEnd/>
            <a:tailEnd/>
          </a:ln>
          <a:effectLst/>
        </p:spPr>
        <p:txBody>
          <a:bodyPr wrap="none" anchor="ctr">
            <a:prstTxWarp prst="textNoShape">
              <a:avLst/>
            </a:prstTxWarp>
          </a:bodyPr>
          <a:lstStyle/>
          <a:p>
            <a:pPr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sp>
        <p:nvSpPr>
          <p:cNvPr id="71691" name="Rectangle 11"/>
          <p:cNvSpPr>
            <a:spLocks noGrp="1" noChangeArrowheads="1"/>
          </p:cNvSpPr>
          <p:nvPr>
            <p:ph type="ctrTitle"/>
          </p:nvPr>
        </p:nvSpPr>
        <p:spPr>
          <a:xfrm>
            <a:off x="1066800" y="381000"/>
            <a:ext cx="7010400" cy="1143000"/>
          </a:xfrm>
        </p:spPr>
        <p:txBody>
          <a:bodyPr/>
          <a:lstStyle>
            <a:lvl1pPr algn="ctr">
              <a:defRPr sz="3200"/>
            </a:lvl1pPr>
          </a:lstStyle>
          <a:p>
            <a:r>
              <a:rPr lang="en-US" smtClean="0"/>
              <a:t>Click to edit Master title style</a:t>
            </a:r>
            <a:endParaRPr lang="en-US"/>
          </a:p>
        </p:txBody>
      </p:sp>
      <p:sp>
        <p:nvSpPr>
          <p:cNvPr id="71707" name="Rectangle 27"/>
          <p:cNvSpPr>
            <a:spLocks noGrp="1" noChangeArrowheads="1"/>
          </p:cNvSpPr>
          <p:nvPr>
            <p:ph type="subTitle" sz="quarter" idx="1"/>
          </p:nvPr>
        </p:nvSpPr>
        <p:spPr>
          <a:xfrm>
            <a:off x="1371600" y="1828800"/>
            <a:ext cx="6400800" cy="1752600"/>
          </a:xfrm>
        </p:spPr>
        <p:txBody>
          <a:bodyPr/>
          <a:lstStyle>
            <a:lvl1pPr marL="0" indent="0" algn="ctr">
              <a:buFont typeface="Wingdings" charset="2"/>
              <a:buNone/>
              <a:defRPr sz="2400"/>
            </a:lvl1pPr>
          </a:lstStyle>
          <a:p>
            <a:r>
              <a:rPr lang="en-US" smtClean="0"/>
              <a:t>Click to edit Master subtitle style</a:t>
            </a:r>
            <a:endParaRPr lang="en-US"/>
          </a:p>
        </p:txBody>
      </p:sp>
      <p:sp>
        <p:nvSpPr>
          <p:cNvPr id="21" name="Rectangle 20"/>
          <p:cNvSpPr/>
          <p:nvPr/>
        </p:nvSpPr>
        <p:spPr bwMode="auto">
          <a:xfrm>
            <a:off x="2444932" y="152400"/>
            <a:ext cx="4267200" cy="1066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pic>
        <p:nvPicPr>
          <p:cNvPr id="7" name="Picture 1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788275" y="6503988"/>
            <a:ext cx="920750" cy="212725"/>
          </a:xfrm>
          <a:prstGeom prst="rect">
            <a:avLst/>
          </a:prstGeom>
          <a:noFill/>
        </p:spPr>
      </p:pic>
      <p:pic>
        <p:nvPicPr>
          <p:cNvPr id="8" name="Picture 1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90500" y="5799138"/>
            <a:ext cx="1430338" cy="660400"/>
          </a:xfrm>
          <a:prstGeom prst="rect">
            <a:avLst/>
          </a:prstGeom>
          <a:noFill/>
        </p:spPr>
      </p:pic>
      <p:sp>
        <p:nvSpPr>
          <p:cNvPr id="9" name="Line 14"/>
          <p:cNvSpPr>
            <a:spLocks noChangeShapeType="1"/>
          </p:cNvSpPr>
          <p:nvPr userDrawn="1"/>
        </p:nvSpPr>
        <p:spPr bwMode="auto">
          <a:xfrm>
            <a:off x="1241425" y="6438900"/>
            <a:ext cx="7445375" cy="0"/>
          </a:xfrm>
          <a:prstGeom prst="line">
            <a:avLst/>
          </a:prstGeom>
          <a:noFill/>
          <a:ln w="9525">
            <a:solidFill>
              <a:schemeClr val="tx1"/>
            </a:solidFill>
            <a:round/>
            <a:headEnd/>
            <a:tailEnd/>
          </a:ln>
          <a:effectLst/>
        </p:spPr>
        <p:txBody>
          <a:bodyPr wrap="none" anchor="ctr">
            <a:prstTxWarp prst="textNoShape">
              <a:avLst/>
            </a:prstTxWarp>
          </a:bodyPr>
          <a:lstStyle/>
          <a:p>
            <a:pPr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sp>
        <p:nvSpPr>
          <p:cNvPr id="10" name="Line 15"/>
          <p:cNvSpPr>
            <a:spLocks noChangeShapeType="1"/>
          </p:cNvSpPr>
          <p:nvPr userDrawn="1"/>
        </p:nvSpPr>
        <p:spPr bwMode="auto">
          <a:xfrm>
            <a:off x="463550" y="6438900"/>
            <a:ext cx="355600" cy="0"/>
          </a:xfrm>
          <a:prstGeom prst="line">
            <a:avLst/>
          </a:prstGeom>
          <a:noFill/>
          <a:ln w="9525">
            <a:solidFill>
              <a:schemeClr val="tx1"/>
            </a:solidFill>
            <a:round/>
            <a:headEnd/>
            <a:tailEnd/>
          </a:ln>
          <a:effectLst/>
        </p:spPr>
        <p:txBody>
          <a:bodyPr wrap="none" anchor="ctr">
            <a:prstTxWarp prst="textNoShape">
              <a:avLst/>
            </a:prstTxWarp>
          </a:bodyPr>
          <a:lstStyle/>
          <a:p>
            <a:pPr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sp>
        <p:nvSpPr>
          <p:cNvPr id="11" name="Rectangle 17"/>
          <p:cNvSpPr>
            <a:spLocks noGrp="1" noChangeArrowheads="1"/>
          </p:cNvSpPr>
          <p:nvPr>
            <p:ph type="sldNum" sz="quarter" idx="4"/>
          </p:nvPr>
        </p:nvSpPr>
        <p:spPr bwMode="auto">
          <a:xfrm>
            <a:off x="6781800" y="6218238"/>
            <a:ext cx="19939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spcAft>
                <a:spcPct val="0"/>
              </a:spcAft>
              <a:buClrTx/>
              <a:buSzTx/>
              <a:buFontTx/>
              <a:buNone/>
              <a:defRPr sz="800" i="1"/>
            </a:lvl1pPr>
          </a:lstStyle>
          <a:p>
            <a:r>
              <a:rPr lang="en-US">
                <a:solidFill>
                  <a:srgbClr val="000000"/>
                </a:solidFill>
              </a:rPr>
              <a:t>Slide </a:t>
            </a:r>
            <a:fld id="{5E72F5D0-E7D8-6448-BFDF-F18669F8A892}" type="slidenum">
              <a:rPr lang="en-US">
                <a:solidFill>
                  <a:srgbClr val="000000"/>
                </a:solidFill>
              </a:rPr>
              <a:pPr/>
              <a:t>‹#›</a:t>
            </a:fld>
            <a:endParaRPr lang="en-US">
              <a:solidFill>
                <a:srgbClr val="000000"/>
              </a:solidFill>
            </a:endParaRPr>
          </a:p>
        </p:txBody>
      </p:sp>
      <p:sp>
        <p:nvSpPr>
          <p:cNvPr id="12" name="Text Box 19"/>
          <p:cNvSpPr txBox="1">
            <a:spLocks noChangeArrowheads="1"/>
          </p:cNvSpPr>
          <p:nvPr userDrawn="1"/>
        </p:nvSpPr>
        <p:spPr bwMode="auto">
          <a:xfrm>
            <a:off x="2260601" y="6397625"/>
            <a:ext cx="4621213" cy="231775"/>
          </a:xfrm>
          <a:prstGeom prst="rect">
            <a:avLst/>
          </a:prstGeom>
          <a:noFill/>
          <a:ln w="9525">
            <a:noFill/>
            <a:miter lim="800000"/>
            <a:headEnd/>
            <a:tailEnd/>
          </a:ln>
          <a:effectLst/>
        </p:spPr>
        <p:txBody>
          <a:bodyPr lIns="9144" tIns="0" rIns="9144" bIns="0" anchor="b">
            <a:prstTxWarp prst="textNoShape">
              <a:avLst/>
            </a:prstTxWarp>
          </a:bodyPr>
          <a:lstStyle/>
          <a:p>
            <a:pPr algn="ctr"/>
            <a:r>
              <a:rPr lang="en-US" sz="900" b="1" dirty="0">
                <a:solidFill>
                  <a:srgbClr val="808080"/>
                </a:solidFill>
                <a:latin typeface="Arial" charset="0"/>
              </a:rPr>
              <a:t>U N C L A S S I F I E D</a:t>
            </a:r>
            <a:endParaRPr lang="en-US" sz="700" dirty="0">
              <a:solidFill>
                <a:srgbClr val="000000"/>
              </a:solidFill>
              <a:latin typeface="Arial" charset="0"/>
            </a:endParaRPr>
          </a:p>
        </p:txBody>
      </p:sp>
    </p:spTree>
    <p:extLst>
      <p:ext uri="{BB962C8B-B14F-4D97-AF65-F5344CB8AC3E}">
        <p14:creationId xmlns:p14="http://schemas.microsoft.com/office/powerpoint/2010/main" val="335994532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r>
              <a:rPr lang="en-US">
                <a:solidFill>
                  <a:srgbClr val="000000"/>
                </a:solidFill>
              </a:rPr>
              <a:t>Slide </a:t>
            </a:r>
            <a:fld id="{4D5DCFCB-26B9-0448-8221-07FEB084D0D1}" type="slidenum">
              <a:rPr lang="en-US">
                <a:solidFill>
                  <a:srgbClr val="000000"/>
                </a:solidFill>
              </a:rPr>
              <a:pPr/>
              <a:t>‹#›</a:t>
            </a:fld>
            <a:endParaRPr lang="en-US">
              <a:solidFill>
                <a:srgbClr val="000000"/>
              </a:solidFill>
            </a:endParaRPr>
          </a:p>
        </p:txBody>
      </p:sp>
      <p:sp>
        <p:nvSpPr>
          <p:cNvPr id="5" name="Rectangle 4"/>
          <p:cNvSpPr/>
          <p:nvPr userDrawn="1"/>
        </p:nvSpPr>
        <p:spPr bwMode="auto">
          <a:xfrm>
            <a:off x="0" y="0"/>
            <a:ext cx="9144000" cy="1295400"/>
          </a:xfrm>
          <a:prstGeom prst="rect">
            <a:avLst/>
          </a:prstGeom>
          <a:gradFill flip="none" rotWithShape="1">
            <a:gsLst>
              <a:gs pos="0">
                <a:srgbClr val="FFC71C">
                  <a:alpha val="61000"/>
                </a:srgbClr>
              </a:gs>
              <a:gs pos="100000">
                <a:prstClr val="white">
                  <a:alpha val="0"/>
                </a:prst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spTree>
    <p:extLst>
      <p:ext uri="{BB962C8B-B14F-4D97-AF65-F5344CB8AC3E}">
        <p14:creationId xmlns:p14="http://schemas.microsoft.com/office/powerpoint/2010/main" val="21495607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r>
              <a:rPr lang="en-US">
                <a:solidFill>
                  <a:srgbClr val="000000"/>
                </a:solidFill>
              </a:rPr>
              <a:t>Slide </a:t>
            </a:r>
            <a:fld id="{8A258413-D56C-974F-B0D0-559792D0D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0649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409575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81550" y="1447800"/>
            <a:ext cx="409575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r>
              <a:rPr lang="en-US">
                <a:solidFill>
                  <a:srgbClr val="000000"/>
                </a:solidFill>
              </a:rPr>
              <a:t>Slide </a:t>
            </a:r>
            <a:fld id="{B5C0E6B5-FAC8-6A4E-BDFD-B391212A7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2046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43723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r>
              <a:rPr lang="en-US">
                <a:solidFill>
                  <a:srgbClr val="000000"/>
                </a:solidFill>
              </a:rPr>
              <a:t>Slide </a:t>
            </a:r>
            <a:fld id="{9589409A-7EC4-0B47-9F12-D0E064E7D1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9263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r>
              <a:rPr lang="en-US">
                <a:solidFill>
                  <a:srgbClr val="000000"/>
                </a:solidFill>
              </a:rPr>
              <a:t>Slide </a:t>
            </a:r>
            <a:fld id="{B53346C6-398A-ED48-BCED-6ED467966A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3995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r>
              <a:rPr lang="en-US">
                <a:solidFill>
                  <a:srgbClr val="000000"/>
                </a:solidFill>
              </a:rPr>
              <a:t>Slide </a:t>
            </a:r>
            <a:fld id="{82D410D0-8BB1-B94C-A014-7B7092EA91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173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r>
              <a:rPr lang="en-US">
                <a:solidFill>
                  <a:srgbClr val="000000"/>
                </a:solidFill>
              </a:rPr>
              <a:t>Slide </a:t>
            </a:r>
            <a:fld id="{F3AB4B19-54AE-5745-A46F-8E75996953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0150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r>
              <a:rPr lang="en-US">
                <a:solidFill>
                  <a:srgbClr val="000000"/>
                </a:solidFill>
              </a:rPr>
              <a:t>Slide </a:t>
            </a:r>
            <a:fld id="{32576F0D-54D9-D142-8308-BE6DBC1E72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355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r>
              <a:rPr lang="en-US">
                <a:solidFill>
                  <a:srgbClr val="000000"/>
                </a:solidFill>
              </a:rPr>
              <a:t>Slide </a:t>
            </a:r>
            <a:fld id="{A2502CC5-67F9-DB49-838C-D9992EBC16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9143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401638"/>
            <a:ext cx="2133600" cy="51990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401638"/>
            <a:ext cx="6248400" cy="51990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r>
              <a:rPr lang="en-US">
                <a:solidFill>
                  <a:srgbClr val="000000"/>
                </a:solidFill>
              </a:rPr>
              <a:t>Slide </a:t>
            </a:r>
            <a:fld id="{34E3DDA3-CC4A-4849-81AB-0494036018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7420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690" name="Rectangle 10"/>
          <p:cNvSpPr>
            <a:spLocks noChangeArrowheads="1"/>
          </p:cNvSpPr>
          <p:nvPr userDrawn="1"/>
        </p:nvSpPr>
        <p:spPr bwMode="auto">
          <a:xfrm>
            <a:off x="1066800" y="1414463"/>
            <a:ext cx="8077200" cy="185737"/>
          </a:xfrm>
          <a:prstGeom prst="rect">
            <a:avLst/>
          </a:prstGeom>
          <a:solidFill>
            <a:srgbClr val="FFCC66"/>
          </a:solidFill>
          <a:ln w="9525">
            <a:noFill/>
            <a:miter lim="800000"/>
            <a:headEnd/>
            <a:tailEnd/>
          </a:ln>
          <a:effectLst/>
        </p:spPr>
        <p:txBody>
          <a:bodyPr wrap="none" anchor="ctr">
            <a:prstTxWarp prst="textNoShape">
              <a:avLst/>
            </a:prstTxWarp>
          </a:bodyPr>
          <a:lstStyle/>
          <a:p>
            <a:pPr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sp>
        <p:nvSpPr>
          <p:cNvPr id="71691" name="Rectangle 11"/>
          <p:cNvSpPr>
            <a:spLocks noGrp="1" noChangeArrowheads="1"/>
          </p:cNvSpPr>
          <p:nvPr>
            <p:ph type="ctrTitle"/>
          </p:nvPr>
        </p:nvSpPr>
        <p:spPr>
          <a:xfrm>
            <a:off x="1066800" y="381000"/>
            <a:ext cx="7010400" cy="1143000"/>
          </a:xfrm>
        </p:spPr>
        <p:txBody>
          <a:bodyPr/>
          <a:lstStyle>
            <a:lvl1pPr algn="ctr">
              <a:defRPr sz="3200"/>
            </a:lvl1pPr>
          </a:lstStyle>
          <a:p>
            <a:r>
              <a:rPr lang="en-US" smtClean="0"/>
              <a:t>Click to edit Master title style</a:t>
            </a:r>
            <a:endParaRPr lang="en-US"/>
          </a:p>
        </p:txBody>
      </p:sp>
      <p:sp>
        <p:nvSpPr>
          <p:cNvPr id="71707" name="Rectangle 27"/>
          <p:cNvSpPr>
            <a:spLocks noGrp="1" noChangeArrowheads="1"/>
          </p:cNvSpPr>
          <p:nvPr>
            <p:ph type="subTitle" sz="quarter" idx="1"/>
          </p:nvPr>
        </p:nvSpPr>
        <p:spPr>
          <a:xfrm>
            <a:off x="1371600" y="1828800"/>
            <a:ext cx="6400800" cy="1752600"/>
          </a:xfrm>
        </p:spPr>
        <p:txBody>
          <a:bodyPr/>
          <a:lstStyle>
            <a:lvl1pPr marL="0" indent="0" algn="ctr">
              <a:buFont typeface="Wingdings" charset="2"/>
              <a:buNone/>
              <a:defRPr sz="2400"/>
            </a:lvl1pPr>
          </a:lstStyle>
          <a:p>
            <a:r>
              <a:rPr lang="en-US" smtClean="0"/>
              <a:t>Click to edit Master subtitle style</a:t>
            </a:r>
            <a:endParaRPr lang="en-US"/>
          </a:p>
        </p:txBody>
      </p:sp>
      <p:sp>
        <p:nvSpPr>
          <p:cNvPr id="21" name="Rectangle 20"/>
          <p:cNvSpPr/>
          <p:nvPr/>
        </p:nvSpPr>
        <p:spPr bwMode="auto">
          <a:xfrm>
            <a:off x="2444932" y="152400"/>
            <a:ext cx="4267200" cy="10668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pic>
        <p:nvPicPr>
          <p:cNvPr id="7" name="Picture 1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788275" y="6503988"/>
            <a:ext cx="920750" cy="212725"/>
          </a:xfrm>
          <a:prstGeom prst="rect">
            <a:avLst/>
          </a:prstGeom>
          <a:noFill/>
        </p:spPr>
      </p:pic>
      <p:pic>
        <p:nvPicPr>
          <p:cNvPr id="8" name="Picture 13"/>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90500" y="5799138"/>
            <a:ext cx="1430338" cy="660400"/>
          </a:xfrm>
          <a:prstGeom prst="rect">
            <a:avLst/>
          </a:prstGeom>
          <a:noFill/>
        </p:spPr>
      </p:pic>
      <p:sp>
        <p:nvSpPr>
          <p:cNvPr id="9" name="Line 14"/>
          <p:cNvSpPr>
            <a:spLocks noChangeShapeType="1"/>
          </p:cNvSpPr>
          <p:nvPr userDrawn="1"/>
        </p:nvSpPr>
        <p:spPr bwMode="auto">
          <a:xfrm>
            <a:off x="1241425" y="6438900"/>
            <a:ext cx="7445375" cy="0"/>
          </a:xfrm>
          <a:prstGeom prst="line">
            <a:avLst/>
          </a:prstGeom>
          <a:noFill/>
          <a:ln w="9525">
            <a:solidFill>
              <a:schemeClr val="tx1"/>
            </a:solidFill>
            <a:round/>
            <a:headEnd/>
            <a:tailEnd/>
          </a:ln>
          <a:effectLst/>
        </p:spPr>
        <p:txBody>
          <a:bodyPr wrap="none" anchor="ctr">
            <a:prstTxWarp prst="textNoShape">
              <a:avLst/>
            </a:prstTxWarp>
          </a:bodyPr>
          <a:lstStyle/>
          <a:p>
            <a:pPr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sp>
        <p:nvSpPr>
          <p:cNvPr id="10" name="Line 15"/>
          <p:cNvSpPr>
            <a:spLocks noChangeShapeType="1"/>
          </p:cNvSpPr>
          <p:nvPr userDrawn="1"/>
        </p:nvSpPr>
        <p:spPr bwMode="auto">
          <a:xfrm>
            <a:off x="463550" y="6438900"/>
            <a:ext cx="355600" cy="0"/>
          </a:xfrm>
          <a:prstGeom prst="line">
            <a:avLst/>
          </a:prstGeom>
          <a:noFill/>
          <a:ln w="9525">
            <a:solidFill>
              <a:schemeClr val="tx1"/>
            </a:solidFill>
            <a:round/>
            <a:headEnd/>
            <a:tailEnd/>
          </a:ln>
          <a:effectLst/>
        </p:spPr>
        <p:txBody>
          <a:bodyPr wrap="none" anchor="ctr">
            <a:prstTxWarp prst="textNoShape">
              <a:avLst/>
            </a:prstTxWarp>
          </a:bodyPr>
          <a:lstStyle/>
          <a:p>
            <a:pPr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sp>
        <p:nvSpPr>
          <p:cNvPr id="11" name="Rectangle 17"/>
          <p:cNvSpPr>
            <a:spLocks noGrp="1" noChangeArrowheads="1"/>
          </p:cNvSpPr>
          <p:nvPr>
            <p:ph type="sldNum" sz="quarter" idx="4"/>
          </p:nvPr>
        </p:nvSpPr>
        <p:spPr bwMode="auto">
          <a:xfrm>
            <a:off x="6781800" y="6218238"/>
            <a:ext cx="19939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spcAft>
                <a:spcPct val="0"/>
              </a:spcAft>
              <a:buClrTx/>
              <a:buSzTx/>
              <a:buFontTx/>
              <a:buNone/>
              <a:defRPr sz="800" i="1"/>
            </a:lvl1pPr>
          </a:lstStyle>
          <a:p>
            <a:r>
              <a:rPr lang="en-US">
                <a:solidFill>
                  <a:srgbClr val="000000"/>
                </a:solidFill>
              </a:rPr>
              <a:t>Slide </a:t>
            </a:r>
            <a:fld id="{5E72F5D0-E7D8-6448-BFDF-F18669F8A892}" type="slidenum">
              <a:rPr lang="en-US">
                <a:solidFill>
                  <a:srgbClr val="000000"/>
                </a:solidFill>
              </a:rPr>
              <a:pPr/>
              <a:t>‹#›</a:t>
            </a:fld>
            <a:endParaRPr lang="en-US">
              <a:solidFill>
                <a:srgbClr val="000000"/>
              </a:solidFill>
            </a:endParaRPr>
          </a:p>
        </p:txBody>
      </p:sp>
      <p:sp>
        <p:nvSpPr>
          <p:cNvPr id="12" name="Text Box 19"/>
          <p:cNvSpPr txBox="1">
            <a:spLocks noChangeArrowheads="1"/>
          </p:cNvSpPr>
          <p:nvPr userDrawn="1"/>
        </p:nvSpPr>
        <p:spPr bwMode="auto">
          <a:xfrm>
            <a:off x="2260601" y="6397625"/>
            <a:ext cx="4621213" cy="231775"/>
          </a:xfrm>
          <a:prstGeom prst="rect">
            <a:avLst/>
          </a:prstGeom>
          <a:noFill/>
          <a:ln w="9525">
            <a:noFill/>
            <a:miter lim="800000"/>
            <a:headEnd/>
            <a:tailEnd/>
          </a:ln>
          <a:effectLst/>
        </p:spPr>
        <p:txBody>
          <a:bodyPr lIns="9144" tIns="0" rIns="9144" bIns="0" anchor="b">
            <a:prstTxWarp prst="textNoShape">
              <a:avLst/>
            </a:prstTxWarp>
          </a:bodyPr>
          <a:lstStyle/>
          <a:p>
            <a:pPr algn="ctr"/>
            <a:r>
              <a:rPr lang="en-US" sz="900" b="1" dirty="0">
                <a:solidFill>
                  <a:srgbClr val="808080"/>
                </a:solidFill>
                <a:latin typeface="Arial" charset="0"/>
              </a:rPr>
              <a:t>U N C L A S S I F I E D</a:t>
            </a:r>
            <a:endParaRPr lang="en-US" sz="700" dirty="0">
              <a:solidFill>
                <a:srgbClr val="000000"/>
              </a:solidFill>
              <a:latin typeface="Arial" charset="0"/>
            </a:endParaRPr>
          </a:p>
        </p:txBody>
      </p:sp>
    </p:spTree>
    <p:extLst>
      <p:ext uri="{BB962C8B-B14F-4D97-AF65-F5344CB8AC3E}">
        <p14:creationId xmlns:p14="http://schemas.microsoft.com/office/powerpoint/2010/main" val="375251881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r>
              <a:rPr lang="en-US">
                <a:solidFill>
                  <a:srgbClr val="000000"/>
                </a:solidFill>
              </a:rPr>
              <a:t>Slide </a:t>
            </a:r>
            <a:fld id="{4D5DCFCB-26B9-0448-8221-07FEB084D0D1}" type="slidenum">
              <a:rPr lang="en-US">
                <a:solidFill>
                  <a:srgbClr val="000000"/>
                </a:solidFill>
              </a:rPr>
              <a:pPr/>
              <a:t>‹#›</a:t>
            </a:fld>
            <a:endParaRPr lang="en-US">
              <a:solidFill>
                <a:srgbClr val="000000"/>
              </a:solidFill>
            </a:endParaRPr>
          </a:p>
        </p:txBody>
      </p:sp>
      <p:sp>
        <p:nvSpPr>
          <p:cNvPr id="5" name="Rectangle 4"/>
          <p:cNvSpPr/>
          <p:nvPr userDrawn="1"/>
        </p:nvSpPr>
        <p:spPr bwMode="auto">
          <a:xfrm>
            <a:off x="0" y="0"/>
            <a:ext cx="9144000" cy="1295400"/>
          </a:xfrm>
          <a:prstGeom prst="rect">
            <a:avLst/>
          </a:prstGeom>
          <a:gradFill flip="none" rotWithShape="1">
            <a:gsLst>
              <a:gs pos="0">
                <a:srgbClr val="FFC71C">
                  <a:alpha val="61000"/>
                </a:srgbClr>
              </a:gs>
              <a:gs pos="100000">
                <a:prstClr val="white">
                  <a:alpha val="0"/>
                </a:prst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spTree>
    <p:extLst>
      <p:ext uri="{BB962C8B-B14F-4D97-AF65-F5344CB8AC3E}">
        <p14:creationId xmlns:p14="http://schemas.microsoft.com/office/powerpoint/2010/main" val="1822150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smtClean="0"/>
            </a:lvl1pPr>
          </a:lstStyle>
          <a:p>
            <a:r>
              <a:rPr lang="en-US">
                <a:solidFill>
                  <a:srgbClr val="000000"/>
                </a:solidFill>
              </a:rPr>
              <a:t>Slide </a:t>
            </a:r>
            <a:fld id="{8A258413-D56C-974F-B0D0-559792D0DC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0699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050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905000"/>
            <a:ext cx="3962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115289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447800"/>
            <a:ext cx="409575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81550" y="1447800"/>
            <a:ext cx="4095750" cy="415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smtClean="0"/>
            </a:lvl1pPr>
          </a:lstStyle>
          <a:p>
            <a:r>
              <a:rPr lang="en-US">
                <a:solidFill>
                  <a:srgbClr val="000000"/>
                </a:solidFill>
              </a:rPr>
              <a:t>Slide </a:t>
            </a:r>
            <a:fld id="{B5C0E6B5-FAC8-6A4E-BDFD-B391212A7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83164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smtClean="0"/>
            </a:lvl1pPr>
          </a:lstStyle>
          <a:p>
            <a:r>
              <a:rPr lang="en-US">
                <a:solidFill>
                  <a:srgbClr val="000000"/>
                </a:solidFill>
              </a:rPr>
              <a:t>Slide </a:t>
            </a:r>
            <a:fld id="{9589409A-7EC4-0B47-9F12-D0E064E7D1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4047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smtClean="0"/>
            </a:lvl1pPr>
          </a:lstStyle>
          <a:p>
            <a:r>
              <a:rPr lang="en-US">
                <a:solidFill>
                  <a:srgbClr val="000000"/>
                </a:solidFill>
              </a:rPr>
              <a:t>Slide </a:t>
            </a:r>
            <a:fld id="{B53346C6-398A-ED48-BCED-6ED467966A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90713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mtClean="0"/>
            </a:lvl1pPr>
          </a:lstStyle>
          <a:p>
            <a:r>
              <a:rPr lang="en-US">
                <a:solidFill>
                  <a:srgbClr val="000000"/>
                </a:solidFill>
              </a:rPr>
              <a:t>Slide </a:t>
            </a:r>
            <a:fld id="{82D410D0-8BB1-B94C-A014-7B7092EA91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5400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r>
              <a:rPr lang="en-US">
                <a:solidFill>
                  <a:srgbClr val="000000"/>
                </a:solidFill>
              </a:rPr>
              <a:t>Slide </a:t>
            </a:r>
            <a:fld id="{F3AB4B19-54AE-5745-A46F-8E75996953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1346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smtClean="0"/>
            </a:lvl1pPr>
          </a:lstStyle>
          <a:p>
            <a:r>
              <a:rPr lang="en-US">
                <a:solidFill>
                  <a:srgbClr val="000000"/>
                </a:solidFill>
              </a:rPr>
              <a:t>Slide </a:t>
            </a:r>
            <a:fld id="{32576F0D-54D9-D142-8308-BE6DBC1E72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8232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r>
              <a:rPr lang="en-US">
                <a:solidFill>
                  <a:srgbClr val="000000"/>
                </a:solidFill>
              </a:rPr>
              <a:t>Slide </a:t>
            </a:r>
            <a:fld id="{A2502CC5-67F9-DB49-838C-D9992EBC16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6948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401638"/>
            <a:ext cx="2133600" cy="51990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 y="401638"/>
            <a:ext cx="6248400" cy="51990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smtClean="0"/>
            </a:lvl1pPr>
          </a:lstStyle>
          <a:p>
            <a:r>
              <a:rPr lang="en-US">
                <a:solidFill>
                  <a:srgbClr val="000000"/>
                </a:solidFill>
              </a:rPr>
              <a:t>Slide </a:t>
            </a:r>
            <a:fld id="{34E3DDA3-CC4A-4849-81AB-0494036018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0623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7788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9475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9458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376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26348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l="100000" t="100000"/>
          </a:path>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81000" cy="6854825"/>
            <a:chOff x="0" y="0"/>
            <a:chExt cx="684" cy="4318"/>
          </a:xfrm>
        </p:grpSpPr>
        <p:sp>
          <p:nvSpPr>
            <p:cNvPr id="1843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spcBef>
                  <a:spcPct val="50000"/>
                </a:spcBef>
                <a:defRPr/>
              </a:pPr>
              <a:endParaRPr lang="en-US">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7"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35" name="Rectangle 6"/>
              <p:cNvSpPr>
                <a:spLocks noChangeArrowheads="1"/>
              </p:cNvSpPr>
              <p:nvPr/>
            </p:nvSpPr>
            <p:spPr bwMode="auto">
              <a:xfrm>
                <a:off x="48" y="1250"/>
                <a:ext cx="97"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36" name="Rectangle 7"/>
              <p:cNvSpPr>
                <a:spLocks noChangeArrowheads="1"/>
              </p:cNvSpPr>
              <p:nvPr/>
            </p:nvSpPr>
            <p:spPr bwMode="auto">
              <a:xfrm>
                <a:off x="48" y="1393"/>
                <a:ext cx="97"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37" name="Rectangle 8"/>
              <p:cNvSpPr>
                <a:spLocks noChangeArrowheads="1"/>
              </p:cNvSpPr>
              <p:nvPr/>
            </p:nvSpPr>
            <p:spPr bwMode="auto">
              <a:xfrm>
                <a:off x="48" y="1538"/>
                <a:ext cx="97"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38" name="Rectangle 9"/>
              <p:cNvSpPr>
                <a:spLocks noChangeArrowheads="1"/>
              </p:cNvSpPr>
              <p:nvPr/>
            </p:nvSpPr>
            <p:spPr bwMode="auto">
              <a:xfrm>
                <a:off x="48" y="1683"/>
                <a:ext cx="97"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39" name="Rectangle 10"/>
              <p:cNvSpPr>
                <a:spLocks noChangeArrowheads="1"/>
              </p:cNvSpPr>
              <p:nvPr/>
            </p:nvSpPr>
            <p:spPr bwMode="auto">
              <a:xfrm>
                <a:off x="48" y="1826"/>
                <a:ext cx="97"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40" name="Rectangle 11"/>
              <p:cNvSpPr>
                <a:spLocks noChangeArrowheads="1"/>
              </p:cNvSpPr>
              <p:nvPr/>
            </p:nvSpPr>
            <p:spPr bwMode="auto">
              <a:xfrm>
                <a:off x="48" y="1971"/>
                <a:ext cx="97"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41" name="Rectangle 12"/>
              <p:cNvSpPr>
                <a:spLocks noChangeArrowheads="1"/>
              </p:cNvSpPr>
              <p:nvPr/>
            </p:nvSpPr>
            <p:spPr bwMode="auto">
              <a:xfrm>
                <a:off x="48" y="2115"/>
                <a:ext cx="97"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42" name="Rectangle 13"/>
              <p:cNvSpPr>
                <a:spLocks noChangeArrowheads="1"/>
              </p:cNvSpPr>
              <p:nvPr/>
            </p:nvSpPr>
            <p:spPr bwMode="auto">
              <a:xfrm>
                <a:off x="48" y="2259"/>
                <a:ext cx="97"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43" name="Rectangle 14"/>
              <p:cNvSpPr>
                <a:spLocks noChangeArrowheads="1"/>
              </p:cNvSpPr>
              <p:nvPr/>
            </p:nvSpPr>
            <p:spPr bwMode="auto">
              <a:xfrm>
                <a:off x="48" y="2403"/>
                <a:ext cx="97"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44" name="Rectangle 15"/>
              <p:cNvSpPr>
                <a:spLocks noChangeArrowheads="1"/>
              </p:cNvSpPr>
              <p:nvPr/>
            </p:nvSpPr>
            <p:spPr bwMode="auto">
              <a:xfrm>
                <a:off x="48" y="2548"/>
                <a:ext cx="97"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45" name="Rectangle 16"/>
              <p:cNvSpPr>
                <a:spLocks noChangeArrowheads="1"/>
              </p:cNvSpPr>
              <p:nvPr/>
            </p:nvSpPr>
            <p:spPr bwMode="auto">
              <a:xfrm>
                <a:off x="48" y="2692"/>
                <a:ext cx="97"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46" name="Rectangle 17"/>
              <p:cNvSpPr>
                <a:spLocks noChangeArrowheads="1"/>
              </p:cNvSpPr>
              <p:nvPr/>
            </p:nvSpPr>
            <p:spPr bwMode="auto">
              <a:xfrm>
                <a:off x="48" y="2836"/>
                <a:ext cx="97"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47" name="Rectangle 18"/>
              <p:cNvSpPr>
                <a:spLocks noChangeArrowheads="1"/>
              </p:cNvSpPr>
              <p:nvPr/>
            </p:nvSpPr>
            <p:spPr bwMode="auto">
              <a:xfrm>
                <a:off x="48" y="2980"/>
                <a:ext cx="97"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48" name="Rectangle 19"/>
              <p:cNvSpPr>
                <a:spLocks noChangeArrowheads="1"/>
              </p:cNvSpPr>
              <p:nvPr/>
            </p:nvSpPr>
            <p:spPr bwMode="auto">
              <a:xfrm>
                <a:off x="48" y="3124"/>
                <a:ext cx="97"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49" name="Rectangle 20"/>
              <p:cNvSpPr>
                <a:spLocks noChangeArrowheads="1"/>
              </p:cNvSpPr>
              <p:nvPr/>
            </p:nvSpPr>
            <p:spPr bwMode="auto">
              <a:xfrm>
                <a:off x="48" y="3269"/>
                <a:ext cx="97"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50" name="Rectangle 21"/>
              <p:cNvSpPr>
                <a:spLocks noChangeArrowheads="1"/>
              </p:cNvSpPr>
              <p:nvPr/>
            </p:nvSpPr>
            <p:spPr bwMode="auto">
              <a:xfrm>
                <a:off x="48" y="3412"/>
                <a:ext cx="97"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51" name="Rectangle 22"/>
              <p:cNvSpPr>
                <a:spLocks noChangeArrowheads="1"/>
              </p:cNvSpPr>
              <p:nvPr/>
            </p:nvSpPr>
            <p:spPr bwMode="auto">
              <a:xfrm>
                <a:off x="48" y="3557"/>
                <a:ext cx="97"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52" name="Rectangle 23"/>
              <p:cNvSpPr>
                <a:spLocks noChangeArrowheads="1"/>
              </p:cNvSpPr>
              <p:nvPr/>
            </p:nvSpPr>
            <p:spPr bwMode="auto">
              <a:xfrm>
                <a:off x="48" y="3702"/>
                <a:ext cx="97"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53" name="Rectangle 24"/>
              <p:cNvSpPr>
                <a:spLocks noChangeArrowheads="1"/>
              </p:cNvSpPr>
              <p:nvPr/>
            </p:nvSpPr>
            <p:spPr bwMode="auto">
              <a:xfrm>
                <a:off x="48" y="3845"/>
                <a:ext cx="97"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54" name="Rectangle 25"/>
              <p:cNvSpPr>
                <a:spLocks noChangeArrowheads="1"/>
              </p:cNvSpPr>
              <p:nvPr/>
            </p:nvSpPr>
            <p:spPr bwMode="auto">
              <a:xfrm>
                <a:off x="48" y="3990"/>
                <a:ext cx="97"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55" name="Rectangle 26"/>
              <p:cNvSpPr>
                <a:spLocks noChangeArrowheads="1"/>
              </p:cNvSpPr>
              <p:nvPr/>
            </p:nvSpPr>
            <p:spPr bwMode="auto">
              <a:xfrm>
                <a:off x="48" y="4133"/>
                <a:ext cx="97"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56" name="Rectangle 27"/>
              <p:cNvSpPr>
                <a:spLocks noChangeArrowheads="1"/>
              </p:cNvSpPr>
              <p:nvPr/>
            </p:nvSpPr>
            <p:spPr bwMode="auto">
              <a:xfrm>
                <a:off x="48" y="102"/>
                <a:ext cx="97"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57" name="Rectangle 28"/>
              <p:cNvSpPr>
                <a:spLocks noChangeArrowheads="1"/>
              </p:cNvSpPr>
              <p:nvPr/>
            </p:nvSpPr>
            <p:spPr bwMode="auto">
              <a:xfrm>
                <a:off x="48" y="246"/>
                <a:ext cx="97"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58" name="Rectangle 29"/>
              <p:cNvSpPr>
                <a:spLocks noChangeArrowheads="1"/>
              </p:cNvSpPr>
              <p:nvPr/>
            </p:nvSpPr>
            <p:spPr bwMode="auto">
              <a:xfrm>
                <a:off x="48" y="391"/>
                <a:ext cx="97"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59" name="Rectangle 30"/>
              <p:cNvSpPr>
                <a:spLocks noChangeArrowheads="1"/>
              </p:cNvSpPr>
              <p:nvPr/>
            </p:nvSpPr>
            <p:spPr bwMode="auto">
              <a:xfrm>
                <a:off x="48" y="535"/>
                <a:ext cx="97"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60" name="Rectangle 31"/>
              <p:cNvSpPr>
                <a:spLocks noChangeArrowheads="1"/>
              </p:cNvSpPr>
              <p:nvPr/>
            </p:nvSpPr>
            <p:spPr bwMode="auto">
              <a:xfrm>
                <a:off x="48" y="679"/>
                <a:ext cx="97"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61" name="Rectangle 32"/>
              <p:cNvSpPr>
                <a:spLocks noChangeArrowheads="1"/>
              </p:cNvSpPr>
              <p:nvPr/>
            </p:nvSpPr>
            <p:spPr bwMode="auto">
              <a:xfrm>
                <a:off x="48" y="823"/>
                <a:ext cx="97"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sp>
            <p:nvSpPr>
              <p:cNvPr id="1062" name="Rectangle 33"/>
              <p:cNvSpPr>
                <a:spLocks noChangeArrowheads="1"/>
              </p:cNvSpPr>
              <p:nvPr/>
            </p:nvSpPr>
            <p:spPr bwMode="auto">
              <a:xfrm>
                <a:off x="48" y="968"/>
                <a:ext cx="97"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600">
                    <a:solidFill>
                      <a:srgbClr val="FFFF00"/>
                    </a:solidFill>
                    <a:latin typeface="Times New Roman" pitchFamily="18" charset="0"/>
                    <a:cs typeface="Arial" pitchFamily="34" charset="0"/>
                  </a:defRPr>
                </a:lvl1pPr>
                <a:lvl2pPr marL="742950" indent="-285750" eaLnBrk="0" hangingPunct="0">
                  <a:defRPr sz="3600">
                    <a:solidFill>
                      <a:srgbClr val="FFFF00"/>
                    </a:solidFill>
                    <a:latin typeface="Times New Roman" pitchFamily="18" charset="0"/>
                    <a:cs typeface="Arial" pitchFamily="34" charset="0"/>
                  </a:defRPr>
                </a:lvl2pPr>
                <a:lvl3pPr marL="1143000" indent="-228600" eaLnBrk="0" hangingPunct="0">
                  <a:defRPr sz="3600">
                    <a:solidFill>
                      <a:srgbClr val="FFFF00"/>
                    </a:solidFill>
                    <a:latin typeface="Times New Roman" pitchFamily="18" charset="0"/>
                    <a:cs typeface="Arial" pitchFamily="34" charset="0"/>
                  </a:defRPr>
                </a:lvl3pPr>
                <a:lvl4pPr marL="1600200" indent="-228600" eaLnBrk="0" hangingPunct="0">
                  <a:defRPr sz="3600">
                    <a:solidFill>
                      <a:srgbClr val="FFFF00"/>
                    </a:solidFill>
                    <a:latin typeface="Times New Roman" pitchFamily="18" charset="0"/>
                    <a:cs typeface="Arial" pitchFamily="34" charset="0"/>
                  </a:defRPr>
                </a:lvl4pPr>
                <a:lvl5pPr marL="2057400" indent="-228600" eaLnBrk="0" hangingPunct="0">
                  <a:defRPr sz="3600">
                    <a:solidFill>
                      <a:srgbClr val="FFFF00"/>
                    </a:solidFill>
                    <a:latin typeface="Times New Roman" pitchFamily="18" charset="0"/>
                    <a:cs typeface="Arial" pitchFamily="34" charset="0"/>
                  </a:defRPr>
                </a:lvl5pPr>
                <a:lvl6pPr marL="2514600" indent="-228600" eaLnBrk="0" fontAlgn="base" hangingPunct="0">
                  <a:spcBef>
                    <a:spcPct val="0"/>
                  </a:spcBef>
                  <a:spcAft>
                    <a:spcPct val="0"/>
                  </a:spcAft>
                  <a:defRPr sz="3600">
                    <a:solidFill>
                      <a:srgbClr val="FFFF00"/>
                    </a:solidFill>
                    <a:latin typeface="Times New Roman" pitchFamily="18" charset="0"/>
                    <a:cs typeface="Arial" pitchFamily="34" charset="0"/>
                  </a:defRPr>
                </a:lvl6pPr>
                <a:lvl7pPr marL="2971800" indent="-228600" eaLnBrk="0" fontAlgn="base" hangingPunct="0">
                  <a:spcBef>
                    <a:spcPct val="0"/>
                  </a:spcBef>
                  <a:spcAft>
                    <a:spcPct val="0"/>
                  </a:spcAft>
                  <a:defRPr sz="3600">
                    <a:solidFill>
                      <a:srgbClr val="FFFF00"/>
                    </a:solidFill>
                    <a:latin typeface="Times New Roman" pitchFamily="18" charset="0"/>
                    <a:cs typeface="Arial" pitchFamily="34" charset="0"/>
                  </a:defRPr>
                </a:lvl7pPr>
                <a:lvl8pPr marL="3429000" indent="-228600" eaLnBrk="0" fontAlgn="base" hangingPunct="0">
                  <a:spcBef>
                    <a:spcPct val="0"/>
                  </a:spcBef>
                  <a:spcAft>
                    <a:spcPct val="0"/>
                  </a:spcAft>
                  <a:defRPr sz="3600">
                    <a:solidFill>
                      <a:srgbClr val="FFFF00"/>
                    </a:solidFill>
                    <a:latin typeface="Times New Roman" pitchFamily="18" charset="0"/>
                    <a:cs typeface="Arial" pitchFamily="34" charset="0"/>
                  </a:defRPr>
                </a:lvl8pPr>
                <a:lvl9pPr marL="3886200" indent="-228600" eaLnBrk="0" fontAlgn="base" hangingPunct="0">
                  <a:spcBef>
                    <a:spcPct val="0"/>
                  </a:spcBef>
                  <a:spcAft>
                    <a:spcPct val="0"/>
                  </a:spcAft>
                  <a:defRPr sz="3600">
                    <a:solidFill>
                      <a:srgbClr val="FFFF00"/>
                    </a:solidFill>
                    <a:latin typeface="Times New Roman" pitchFamily="18" charset="0"/>
                    <a:cs typeface="Arial" pitchFamily="34" charset="0"/>
                  </a:defRPr>
                </a:lvl9pPr>
              </a:lstStyle>
              <a:p>
                <a:pPr eaLnBrk="1" hangingPunct="1">
                  <a:spcBef>
                    <a:spcPct val="50000"/>
                  </a:spcBef>
                  <a:defRPr/>
                </a:pPr>
                <a:endParaRPr lang="en-US" altLang="en-US" smtClean="0"/>
              </a:p>
            </p:txBody>
          </p:sp>
        </p:grpSp>
      </p:grpSp>
      <p:sp>
        <p:nvSpPr>
          <p:cNvPr id="18466" name="Rectangle 34"/>
          <p:cNvSpPr>
            <a:spLocks noGrp="1" noChangeArrowheads="1"/>
          </p:cNvSpPr>
          <p:nvPr>
            <p:ph type="title"/>
          </p:nvPr>
        </p:nvSpPr>
        <p:spPr bwMode="auto">
          <a:xfrm>
            <a:off x="685800" y="609600"/>
            <a:ext cx="80772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8467"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spcBef>
                <a:spcPct val="0"/>
              </a:spcBef>
              <a:defRPr sz="1400">
                <a:solidFill>
                  <a:schemeClr val="tx1"/>
                </a:solidFill>
                <a:cs typeface="+mn-cs"/>
              </a:defRPr>
            </a:lvl1pPr>
          </a:lstStyle>
          <a:p>
            <a:pPr>
              <a:defRPr/>
            </a:pPr>
            <a:endParaRPr lang="en-US"/>
          </a:p>
        </p:txBody>
      </p:sp>
      <p:sp>
        <p:nvSpPr>
          <p:cNvPr id="18468"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spcBef>
                <a:spcPct val="0"/>
              </a:spcBef>
              <a:defRPr sz="1400">
                <a:solidFill>
                  <a:schemeClr val="tx1"/>
                </a:solidFill>
                <a:cs typeface="+mn-cs"/>
              </a:defRPr>
            </a:lvl1pPr>
          </a:lstStyle>
          <a:p>
            <a:pPr>
              <a:defRPr/>
            </a:pPr>
            <a:endParaRPr lang="en-US"/>
          </a:p>
        </p:txBody>
      </p:sp>
      <p:sp>
        <p:nvSpPr>
          <p:cNvPr id="18469"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spcBef>
                <a:spcPct val="0"/>
              </a:spcBef>
              <a:defRPr sz="1400">
                <a:solidFill>
                  <a:schemeClr val="tx1"/>
                </a:solidFill>
                <a:cs typeface="+mn-cs"/>
              </a:defRPr>
            </a:lvl1pPr>
          </a:lstStyle>
          <a:p>
            <a:pPr>
              <a:defRPr/>
            </a:pPr>
            <a:endParaRPr lang="en-US"/>
          </a:p>
        </p:txBody>
      </p:sp>
      <p:sp>
        <p:nvSpPr>
          <p:cNvPr id="18470" name="Rectangle 38"/>
          <p:cNvSpPr>
            <a:spLocks noGrp="1" noChangeArrowheads="1"/>
          </p:cNvSpPr>
          <p:nvPr>
            <p:ph type="body" idx="1"/>
          </p:nvPr>
        </p:nvSpPr>
        <p:spPr bwMode="auto">
          <a:xfrm>
            <a:off x="685800" y="1905000"/>
            <a:ext cx="8077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5850" r:id="rId1"/>
    <p:sldLayoutId id="2147485837" r:id="rId2"/>
    <p:sldLayoutId id="2147485838" r:id="rId3"/>
    <p:sldLayoutId id="2147485839" r:id="rId4"/>
    <p:sldLayoutId id="2147485840" r:id="rId5"/>
    <p:sldLayoutId id="2147485841" r:id="rId6"/>
    <p:sldLayoutId id="2147485842" r:id="rId7"/>
    <p:sldLayoutId id="2147485843" r:id="rId8"/>
    <p:sldLayoutId id="2147485844" r:id="rId9"/>
    <p:sldLayoutId id="2147485845" r:id="rId10"/>
    <p:sldLayoutId id="2147485846" r:id="rId11"/>
    <p:sldLayoutId id="2147485847" r:id="rId12"/>
    <p:sldLayoutId id="2147485848" r:id="rId13"/>
    <p:sldLayoutId id="2147485849" r:id="rId14"/>
  </p:sldLayoutIdLst>
  <p:timing>
    <p:tnLst>
      <p:par>
        <p:cTn id="1" dur="indefinite" restart="never" nodeType="tmRoot"/>
      </p:par>
    </p:tnLst>
  </p:timing>
  <p:txStyles>
    <p:titleStyle>
      <a:lvl1pPr algn="l"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Allegro BT" pitchFamily="82" charset="0"/>
        </a:defRPr>
      </a:lvl2pPr>
      <a:lvl3pPr algn="l"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Allegro BT" pitchFamily="82" charset="0"/>
        </a:defRPr>
      </a:lvl3pPr>
      <a:lvl4pPr algn="l"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Allegro BT" pitchFamily="82" charset="0"/>
        </a:defRPr>
      </a:lvl4pPr>
      <a:lvl5pPr algn="l" rtl="0" eaLnBrk="0" fontAlgn="base" hangingPunct="0">
        <a:spcBef>
          <a:spcPct val="0"/>
        </a:spcBef>
        <a:spcAft>
          <a:spcPct val="0"/>
        </a:spcAft>
        <a:defRPr sz="4400" b="1" i="1">
          <a:solidFill>
            <a:schemeClr val="tx2"/>
          </a:solidFill>
          <a:effectLst>
            <a:outerShdw blurRad="38100" dist="38100" dir="2700000" algn="tl">
              <a:srgbClr val="000000"/>
            </a:outerShdw>
          </a:effectLst>
          <a:latin typeface="Allegro BT" pitchFamily="82" charset="0"/>
        </a:defRPr>
      </a:lvl5pPr>
      <a:lvl6pPr marL="457200" algn="l" rtl="0" fontAlgn="base">
        <a:spcBef>
          <a:spcPct val="0"/>
        </a:spcBef>
        <a:spcAft>
          <a:spcPct val="0"/>
        </a:spcAft>
        <a:defRPr sz="4400" b="1" i="1">
          <a:solidFill>
            <a:schemeClr val="tx2"/>
          </a:solidFill>
          <a:effectLst>
            <a:outerShdw blurRad="38100" dist="38100" dir="2700000" algn="tl">
              <a:srgbClr val="000000"/>
            </a:outerShdw>
          </a:effectLst>
          <a:latin typeface="Allegro BT" pitchFamily="82" charset="0"/>
        </a:defRPr>
      </a:lvl6pPr>
      <a:lvl7pPr marL="914400" algn="l" rtl="0" fontAlgn="base">
        <a:spcBef>
          <a:spcPct val="0"/>
        </a:spcBef>
        <a:spcAft>
          <a:spcPct val="0"/>
        </a:spcAft>
        <a:defRPr sz="4400" b="1" i="1">
          <a:solidFill>
            <a:schemeClr val="tx2"/>
          </a:solidFill>
          <a:effectLst>
            <a:outerShdw blurRad="38100" dist="38100" dir="2700000" algn="tl">
              <a:srgbClr val="000000"/>
            </a:outerShdw>
          </a:effectLst>
          <a:latin typeface="Allegro BT" pitchFamily="82" charset="0"/>
        </a:defRPr>
      </a:lvl7pPr>
      <a:lvl8pPr marL="1371600" algn="l" rtl="0" fontAlgn="base">
        <a:spcBef>
          <a:spcPct val="0"/>
        </a:spcBef>
        <a:spcAft>
          <a:spcPct val="0"/>
        </a:spcAft>
        <a:defRPr sz="4400" b="1" i="1">
          <a:solidFill>
            <a:schemeClr val="tx2"/>
          </a:solidFill>
          <a:effectLst>
            <a:outerShdw blurRad="38100" dist="38100" dir="2700000" algn="tl">
              <a:srgbClr val="000000"/>
            </a:outerShdw>
          </a:effectLst>
          <a:latin typeface="Allegro BT" pitchFamily="82" charset="0"/>
        </a:defRPr>
      </a:lvl8pPr>
      <a:lvl9pPr marL="1828800" algn="l" rtl="0" fontAlgn="base">
        <a:spcBef>
          <a:spcPct val="0"/>
        </a:spcBef>
        <a:spcAft>
          <a:spcPct val="0"/>
        </a:spcAft>
        <a:defRPr sz="4400" b="1" i="1">
          <a:solidFill>
            <a:schemeClr val="tx2"/>
          </a:solidFill>
          <a:effectLst>
            <a:outerShdw blurRad="38100" dist="38100" dir="2700000" algn="tl">
              <a:srgbClr val="000000"/>
            </a:outerShdw>
          </a:effectLst>
          <a:latin typeface="Allegro BT" pitchFamily="82"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Ø"/>
        <a:defRPr sz="2800" b="1" i="1">
          <a:solidFill>
            <a:srgbClr val="FFFF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120000"/>
        <a:buChar char="•"/>
        <a:defRPr sz="3200" b="1" i="1">
          <a:solidFill>
            <a:schemeClr val="tx1"/>
          </a:solidFill>
          <a:effectLst>
            <a:outerShdw blurRad="38100" dist="38100" dir="2700000" algn="tl">
              <a:srgbClr val="000000"/>
            </a:outerShdw>
          </a:effectLst>
          <a:latin typeface="Times New Roman" pitchFamily="18"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Times New Roman" pitchFamily="18"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Times New Roman" pitchFamily="18"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Times New Roman" pitchFamily="18"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Times New Roman" pitchFamily="18" charset="0"/>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Times New Roman" pitchFamily="18" charset="0"/>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Times New Roman" pitchFamily="18" charset="0"/>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6BA848FF-2800-C644-9A67-A567DD913B56}" type="datetimeFigureOut">
              <a:rPr lang="en-US" smtClean="0">
                <a:solidFill>
                  <a:prstClr val="black">
                    <a:tint val="75000"/>
                  </a:prstClr>
                </a:solidFill>
                <a:latin typeface="Calibri"/>
              </a:rPr>
              <a:pPr defTabSz="457200" eaLnBrk="1" fontAlgn="auto" hangingPunct="1">
                <a:spcBef>
                  <a:spcPts val="0"/>
                </a:spcBef>
                <a:spcAft>
                  <a:spcPts val="0"/>
                </a:spcAft>
              </a:pPr>
              <a:t>6/8/2018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ndParaRPr>
          </a:p>
        </p:txBody>
      </p:sp>
    </p:spTree>
    <p:extLst>
      <p:ext uri="{BB962C8B-B14F-4D97-AF65-F5344CB8AC3E}">
        <p14:creationId xmlns:p14="http://schemas.microsoft.com/office/powerpoint/2010/main" val="1268727270"/>
      </p:ext>
    </p:extLst>
  </p:cSld>
  <p:clrMap bg1="lt1" tx1="dk1" bg2="lt2" tx2="dk2" accent1="accent1" accent2="accent2" accent3="accent3" accent4="accent4" accent5="accent5" accent6="accent6" hlink="hlink" folHlink="folHlink"/>
  <p:sldLayoutIdLst>
    <p:sldLayoutId id="2147485879" r:id="rId1"/>
    <p:sldLayoutId id="2147485880" r:id="rId2"/>
    <p:sldLayoutId id="2147485881" r:id="rId3"/>
    <p:sldLayoutId id="2147485882" r:id="rId4"/>
    <p:sldLayoutId id="2147485883" r:id="rId5"/>
    <p:sldLayoutId id="2147485884" r:id="rId6"/>
    <p:sldLayoutId id="2147485885" r:id="rId7"/>
    <p:sldLayoutId id="2147485886" r:id="rId8"/>
    <p:sldLayoutId id="2147485887" r:id="rId9"/>
    <p:sldLayoutId id="2147485888" r:id="rId10"/>
    <p:sldLayoutId id="214748588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66" name="Rectangle 10"/>
          <p:cNvSpPr>
            <a:spLocks noGrp="1" noChangeArrowheads="1"/>
          </p:cNvSpPr>
          <p:nvPr>
            <p:ph type="title"/>
          </p:nvPr>
        </p:nvSpPr>
        <p:spPr bwMode="auto">
          <a:xfrm>
            <a:off x="342900" y="228600"/>
            <a:ext cx="8343900" cy="838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a:p>
        </p:txBody>
      </p:sp>
      <p:sp>
        <p:nvSpPr>
          <p:cNvPr id="70667" name="Rectangle 11"/>
          <p:cNvSpPr>
            <a:spLocks noGrp="1" noChangeArrowheads="1"/>
          </p:cNvSpPr>
          <p:nvPr>
            <p:ph type="body" idx="1"/>
          </p:nvPr>
        </p:nvSpPr>
        <p:spPr bwMode="auto">
          <a:xfrm>
            <a:off x="533400" y="1447800"/>
            <a:ext cx="8343900" cy="415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0668" name="Picture 1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788275" y="6503988"/>
            <a:ext cx="920750" cy="212725"/>
          </a:xfrm>
          <a:prstGeom prst="rect">
            <a:avLst/>
          </a:prstGeom>
          <a:noFill/>
        </p:spPr>
      </p:pic>
      <p:sp>
        <p:nvSpPr>
          <p:cNvPr id="70670" name="Line 14"/>
          <p:cNvSpPr>
            <a:spLocks noChangeShapeType="1"/>
          </p:cNvSpPr>
          <p:nvPr/>
        </p:nvSpPr>
        <p:spPr bwMode="auto">
          <a:xfrm>
            <a:off x="1241425" y="6438900"/>
            <a:ext cx="7445375" cy="0"/>
          </a:xfrm>
          <a:prstGeom prst="line">
            <a:avLst/>
          </a:prstGeom>
          <a:noFill/>
          <a:ln w="9525">
            <a:solidFill>
              <a:schemeClr val="tx1"/>
            </a:solidFill>
            <a:round/>
            <a:headEnd/>
            <a:tailEnd/>
          </a:ln>
          <a:effectLst/>
        </p:spPr>
        <p:txBody>
          <a:bodyPr wrap="none" anchor="ctr">
            <a:prstTxWarp prst="textNoShape">
              <a:avLst/>
            </a:prstTxWarp>
          </a:bodyPr>
          <a:lstStyle/>
          <a:p>
            <a:pPr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sp>
        <p:nvSpPr>
          <p:cNvPr id="70671" name="Line 15"/>
          <p:cNvSpPr>
            <a:spLocks noChangeShapeType="1"/>
          </p:cNvSpPr>
          <p:nvPr/>
        </p:nvSpPr>
        <p:spPr bwMode="auto">
          <a:xfrm>
            <a:off x="463550" y="6438900"/>
            <a:ext cx="355600" cy="0"/>
          </a:xfrm>
          <a:prstGeom prst="line">
            <a:avLst/>
          </a:prstGeom>
          <a:noFill/>
          <a:ln w="9525">
            <a:solidFill>
              <a:schemeClr val="tx1"/>
            </a:solidFill>
            <a:round/>
            <a:headEnd/>
            <a:tailEnd/>
          </a:ln>
          <a:effectLst/>
        </p:spPr>
        <p:txBody>
          <a:bodyPr wrap="none" anchor="ctr">
            <a:prstTxWarp prst="textNoShape">
              <a:avLst/>
            </a:prstTxWarp>
          </a:bodyPr>
          <a:lstStyle/>
          <a:p>
            <a:pPr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sp>
        <p:nvSpPr>
          <p:cNvPr id="70672" name="Line 16"/>
          <p:cNvSpPr>
            <a:spLocks noChangeShapeType="1"/>
          </p:cNvSpPr>
          <p:nvPr/>
        </p:nvSpPr>
        <p:spPr bwMode="auto">
          <a:xfrm flipV="1">
            <a:off x="457200" y="1066800"/>
            <a:ext cx="8686800" cy="12700"/>
          </a:xfrm>
          <a:prstGeom prst="line">
            <a:avLst/>
          </a:prstGeom>
          <a:noFill/>
          <a:ln w="38100">
            <a:solidFill>
              <a:srgbClr val="FFB300"/>
            </a:solidFill>
            <a:round/>
            <a:headEnd/>
            <a:tailEnd/>
          </a:ln>
          <a:effectLst/>
        </p:spPr>
        <p:txBody>
          <a:bodyPr wrap="none" anchor="ctr">
            <a:prstTxWarp prst="textNoShape">
              <a:avLst/>
            </a:prstTxWarp>
          </a:bodyPr>
          <a:lstStyle/>
          <a:p>
            <a:pPr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sp>
        <p:nvSpPr>
          <p:cNvPr id="70673" name="Rectangle 17"/>
          <p:cNvSpPr>
            <a:spLocks noGrp="1" noChangeArrowheads="1"/>
          </p:cNvSpPr>
          <p:nvPr>
            <p:ph type="sldNum" sz="quarter" idx="4"/>
          </p:nvPr>
        </p:nvSpPr>
        <p:spPr bwMode="auto">
          <a:xfrm>
            <a:off x="6781800" y="6218238"/>
            <a:ext cx="19939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spcAft>
                <a:spcPct val="0"/>
              </a:spcAft>
              <a:buClrTx/>
              <a:buSzTx/>
              <a:buFontTx/>
              <a:buNone/>
              <a:defRPr sz="800" i="1"/>
            </a:lvl1pPr>
          </a:lstStyle>
          <a:p>
            <a:r>
              <a:rPr lang="en-US">
                <a:solidFill>
                  <a:srgbClr val="000000"/>
                </a:solidFill>
                <a:latin typeface="Arial" charset="0"/>
              </a:rPr>
              <a:t>Slide </a:t>
            </a:r>
            <a:fld id="{5E72F5D0-E7D8-6448-BFDF-F18669F8A892}" type="slidenum">
              <a:rPr lang="en-US">
                <a:solidFill>
                  <a:srgbClr val="000000"/>
                </a:solidFill>
                <a:latin typeface="Arial" charset="0"/>
              </a:rPr>
              <a:pPr/>
              <a:t>‹#›</a:t>
            </a:fld>
            <a:endParaRPr lang="en-US">
              <a:solidFill>
                <a:srgbClr val="000000"/>
              </a:solidFill>
              <a:latin typeface="Arial" charset="0"/>
            </a:endParaRPr>
          </a:p>
        </p:txBody>
      </p:sp>
      <p:pic>
        <p:nvPicPr>
          <p:cNvPr id="70669" name="Picture 13"/>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6173788"/>
            <a:ext cx="1430338" cy="660400"/>
          </a:xfrm>
          <a:prstGeom prst="rect">
            <a:avLst/>
          </a:prstGeom>
          <a:noFill/>
        </p:spPr>
      </p:pic>
    </p:spTree>
    <p:extLst>
      <p:ext uri="{BB962C8B-B14F-4D97-AF65-F5344CB8AC3E}">
        <p14:creationId xmlns:p14="http://schemas.microsoft.com/office/powerpoint/2010/main" val="390587596"/>
      </p:ext>
    </p:extLst>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Lst>
  <p:timing>
    <p:tnLst>
      <p:par>
        <p:cTn id="1" dur="indefinite" restart="never" nodeType="tmRoot"/>
      </p:par>
    </p:tnLst>
  </p:timing>
  <p:hf hdr="0" ftr="0" dt="0"/>
  <p:txStyles>
    <p:titleStyle>
      <a:lvl1pPr algn="l" rtl="0" eaLnBrk="1" fontAlgn="base" hangingPunct="1">
        <a:spcBef>
          <a:spcPct val="0"/>
        </a:spcBef>
        <a:spcAft>
          <a:spcPct val="0"/>
        </a:spcAft>
        <a:defRPr sz="2400" b="1">
          <a:solidFill>
            <a:srgbClr val="004080"/>
          </a:solidFill>
          <a:latin typeface="+mj-lt"/>
          <a:ea typeface="+mj-ea"/>
          <a:cs typeface="+mj-cs"/>
        </a:defRPr>
      </a:lvl1pPr>
      <a:lvl2pPr algn="l" rtl="0" eaLnBrk="1" fontAlgn="base" hangingPunct="1">
        <a:spcBef>
          <a:spcPct val="0"/>
        </a:spcBef>
        <a:spcAft>
          <a:spcPct val="0"/>
        </a:spcAft>
        <a:defRPr sz="2400" b="1">
          <a:solidFill>
            <a:srgbClr val="004080"/>
          </a:solidFill>
          <a:latin typeface="Arial" charset="0"/>
        </a:defRPr>
      </a:lvl2pPr>
      <a:lvl3pPr algn="l" rtl="0" eaLnBrk="1" fontAlgn="base" hangingPunct="1">
        <a:spcBef>
          <a:spcPct val="0"/>
        </a:spcBef>
        <a:spcAft>
          <a:spcPct val="0"/>
        </a:spcAft>
        <a:defRPr sz="2400" b="1">
          <a:solidFill>
            <a:srgbClr val="004080"/>
          </a:solidFill>
          <a:latin typeface="Arial" charset="0"/>
        </a:defRPr>
      </a:lvl3pPr>
      <a:lvl4pPr algn="l" rtl="0" eaLnBrk="1" fontAlgn="base" hangingPunct="1">
        <a:spcBef>
          <a:spcPct val="0"/>
        </a:spcBef>
        <a:spcAft>
          <a:spcPct val="0"/>
        </a:spcAft>
        <a:defRPr sz="2400" b="1">
          <a:solidFill>
            <a:srgbClr val="004080"/>
          </a:solidFill>
          <a:latin typeface="Arial" charset="0"/>
        </a:defRPr>
      </a:lvl4pPr>
      <a:lvl5pPr algn="l" rtl="0" eaLnBrk="1" fontAlgn="base" hangingPunct="1">
        <a:spcBef>
          <a:spcPct val="0"/>
        </a:spcBef>
        <a:spcAft>
          <a:spcPct val="0"/>
        </a:spcAft>
        <a:defRPr sz="2400" b="1">
          <a:solidFill>
            <a:srgbClr val="004080"/>
          </a:solidFill>
          <a:latin typeface="Arial" charset="0"/>
        </a:defRPr>
      </a:lvl5pPr>
      <a:lvl6pPr marL="457200" algn="l" rtl="0" eaLnBrk="1" fontAlgn="base" hangingPunct="1">
        <a:spcBef>
          <a:spcPct val="0"/>
        </a:spcBef>
        <a:spcAft>
          <a:spcPct val="0"/>
        </a:spcAft>
        <a:defRPr sz="2400" b="1">
          <a:solidFill>
            <a:srgbClr val="004080"/>
          </a:solidFill>
          <a:latin typeface="Arial" charset="0"/>
        </a:defRPr>
      </a:lvl6pPr>
      <a:lvl7pPr marL="914400" algn="l" rtl="0" eaLnBrk="1" fontAlgn="base" hangingPunct="1">
        <a:spcBef>
          <a:spcPct val="0"/>
        </a:spcBef>
        <a:spcAft>
          <a:spcPct val="0"/>
        </a:spcAft>
        <a:defRPr sz="2400" b="1">
          <a:solidFill>
            <a:srgbClr val="004080"/>
          </a:solidFill>
          <a:latin typeface="Arial" charset="0"/>
        </a:defRPr>
      </a:lvl7pPr>
      <a:lvl8pPr marL="1371600" algn="l" rtl="0" eaLnBrk="1" fontAlgn="base" hangingPunct="1">
        <a:spcBef>
          <a:spcPct val="0"/>
        </a:spcBef>
        <a:spcAft>
          <a:spcPct val="0"/>
        </a:spcAft>
        <a:defRPr sz="2400" b="1">
          <a:solidFill>
            <a:srgbClr val="004080"/>
          </a:solidFill>
          <a:latin typeface="Arial" charset="0"/>
        </a:defRPr>
      </a:lvl8pPr>
      <a:lvl9pPr marL="1828800" algn="l" rtl="0" eaLnBrk="1" fontAlgn="base" hangingPunct="1">
        <a:spcBef>
          <a:spcPct val="0"/>
        </a:spcBef>
        <a:spcAft>
          <a:spcPct val="0"/>
        </a:spcAft>
        <a:defRPr sz="2400" b="1">
          <a:solidFill>
            <a:srgbClr val="004080"/>
          </a:solidFill>
          <a:latin typeface="Arial" charset="0"/>
        </a:defRPr>
      </a:lvl9pPr>
    </p:titleStyle>
    <p:bodyStyle>
      <a:lvl1pPr marL="342900" indent="-342900" algn="l" rtl="0" eaLnBrk="1" fontAlgn="base" hangingPunct="1">
        <a:spcBef>
          <a:spcPct val="50000"/>
        </a:spcBef>
        <a:spcAft>
          <a:spcPct val="0"/>
        </a:spcAft>
        <a:buClr>
          <a:srgbClr val="004080"/>
        </a:buClr>
        <a:buSzPct val="65000"/>
        <a:buFont typeface="Wingdings" charset="2"/>
        <a:buChar char="n"/>
        <a:defRPr b="1">
          <a:solidFill>
            <a:schemeClr val="tx1"/>
          </a:solidFill>
          <a:latin typeface="+mn-lt"/>
          <a:ea typeface="+mn-ea"/>
          <a:cs typeface="+mn-cs"/>
        </a:defRPr>
      </a:lvl1pPr>
      <a:lvl2pPr marL="669925" indent="-325438" algn="l" rtl="0" eaLnBrk="1" fontAlgn="base" hangingPunct="1">
        <a:spcBef>
          <a:spcPct val="20000"/>
        </a:spcBef>
        <a:spcAft>
          <a:spcPct val="0"/>
        </a:spcAft>
        <a:buClr>
          <a:srgbClr val="800000"/>
        </a:buClr>
        <a:buFont typeface="Times" charset="0"/>
        <a:buChar char="•"/>
        <a:defRPr sz="1600">
          <a:solidFill>
            <a:schemeClr val="tx1"/>
          </a:solidFill>
          <a:latin typeface="+mn-lt"/>
          <a:ea typeface="ＭＳ Ｐゴシック" charset="-128"/>
        </a:defRPr>
      </a:lvl2pPr>
      <a:lvl3pPr marL="1022350" indent="-350838" algn="l" rtl="0" eaLnBrk="1" fontAlgn="base" hangingPunct="1">
        <a:spcBef>
          <a:spcPct val="20000"/>
        </a:spcBef>
        <a:spcAft>
          <a:spcPct val="0"/>
        </a:spcAft>
        <a:buSzPct val="65000"/>
        <a:buChar char="—"/>
        <a:defRPr sz="1600">
          <a:solidFill>
            <a:schemeClr val="tx1"/>
          </a:solidFill>
          <a:latin typeface="+mn-lt"/>
          <a:ea typeface="ＭＳ Ｐゴシック" charset="-128"/>
        </a:defRPr>
      </a:lvl3pPr>
      <a:lvl4pPr marL="1339850" indent="-315913" algn="l" rtl="0" eaLnBrk="1" fontAlgn="base" hangingPunct="1">
        <a:spcBef>
          <a:spcPct val="20000"/>
        </a:spcBef>
        <a:spcAft>
          <a:spcPct val="0"/>
        </a:spcAft>
        <a:buFont typeface="Times" charset="0"/>
        <a:buChar char="•"/>
        <a:defRPr sz="1400">
          <a:solidFill>
            <a:schemeClr val="tx1"/>
          </a:solidFill>
          <a:latin typeface="+mn-lt"/>
          <a:ea typeface="ＭＳ Ｐゴシック" charset="-128"/>
        </a:defRPr>
      </a:lvl4pPr>
      <a:lvl5pPr marL="16811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charset="-128"/>
        </a:defRPr>
      </a:lvl5pPr>
      <a:lvl6pPr marL="21383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charset="-128"/>
        </a:defRPr>
      </a:lvl6pPr>
      <a:lvl7pPr marL="25955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charset="-128"/>
        </a:defRPr>
      </a:lvl7pPr>
      <a:lvl8pPr marL="30527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charset="-128"/>
        </a:defRPr>
      </a:lvl8pPr>
      <a:lvl9pPr marL="35099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66" name="Rectangle 10"/>
          <p:cNvSpPr>
            <a:spLocks noGrp="1" noChangeArrowheads="1"/>
          </p:cNvSpPr>
          <p:nvPr>
            <p:ph type="title"/>
          </p:nvPr>
        </p:nvSpPr>
        <p:spPr bwMode="auto">
          <a:xfrm>
            <a:off x="342900" y="228600"/>
            <a:ext cx="8343900" cy="838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a:p>
        </p:txBody>
      </p:sp>
      <p:sp>
        <p:nvSpPr>
          <p:cNvPr id="70667" name="Rectangle 11"/>
          <p:cNvSpPr>
            <a:spLocks noGrp="1" noChangeArrowheads="1"/>
          </p:cNvSpPr>
          <p:nvPr>
            <p:ph type="body" idx="1"/>
          </p:nvPr>
        </p:nvSpPr>
        <p:spPr bwMode="auto">
          <a:xfrm>
            <a:off x="533400" y="1447800"/>
            <a:ext cx="8343900" cy="415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0668" name="Picture 1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7788275" y="6503988"/>
            <a:ext cx="920750" cy="212725"/>
          </a:xfrm>
          <a:prstGeom prst="rect">
            <a:avLst/>
          </a:prstGeom>
          <a:noFill/>
        </p:spPr>
      </p:pic>
      <p:sp>
        <p:nvSpPr>
          <p:cNvPr id="70670" name="Line 14"/>
          <p:cNvSpPr>
            <a:spLocks noChangeShapeType="1"/>
          </p:cNvSpPr>
          <p:nvPr/>
        </p:nvSpPr>
        <p:spPr bwMode="auto">
          <a:xfrm>
            <a:off x="1241425" y="6438900"/>
            <a:ext cx="7445375" cy="0"/>
          </a:xfrm>
          <a:prstGeom prst="line">
            <a:avLst/>
          </a:prstGeom>
          <a:noFill/>
          <a:ln w="9525">
            <a:solidFill>
              <a:schemeClr val="tx1"/>
            </a:solidFill>
            <a:round/>
            <a:headEnd/>
            <a:tailEnd/>
          </a:ln>
          <a:effectLst/>
        </p:spPr>
        <p:txBody>
          <a:bodyPr wrap="none" anchor="ctr">
            <a:prstTxWarp prst="textNoShape">
              <a:avLst/>
            </a:prstTxWarp>
          </a:bodyPr>
          <a:lstStyle/>
          <a:p>
            <a:pPr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sp>
        <p:nvSpPr>
          <p:cNvPr id="70671" name="Line 15"/>
          <p:cNvSpPr>
            <a:spLocks noChangeShapeType="1"/>
          </p:cNvSpPr>
          <p:nvPr/>
        </p:nvSpPr>
        <p:spPr bwMode="auto">
          <a:xfrm>
            <a:off x="463550" y="6438900"/>
            <a:ext cx="355600" cy="0"/>
          </a:xfrm>
          <a:prstGeom prst="line">
            <a:avLst/>
          </a:prstGeom>
          <a:noFill/>
          <a:ln w="9525">
            <a:solidFill>
              <a:schemeClr val="tx1"/>
            </a:solidFill>
            <a:round/>
            <a:headEnd/>
            <a:tailEnd/>
          </a:ln>
          <a:effectLst/>
        </p:spPr>
        <p:txBody>
          <a:bodyPr wrap="none" anchor="ctr">
            <a:prstTxWarp prst="textNoShape">
              <a:avLst/>
            </a:prstTxWarp>
          </a:bodyPr>
          <a:lstStyle/>
          <a:p>
            <a:pPr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sp>
        <p:nvSpPr>
          <p:cNvPr id="70672" name="Line 16"/>
          <p:cNvSpPr>
            <a:spLocks noChangeShapeType="1"/>
          </p:cNvSpPr>
          <p:nvPr/>
        </p:nvSpPr>
        <p:spPr bwMode="auto">
          <a:xfrm flipV="1">
            <a:off x="457200" y="1066800"/>
            <a:ext cx="8686800" cy="12700"/>
          </a:xfrm>
          <a:prstGeom prst="line">
            <a:avLst/>
          </a:prstGeom>
          <a:noFill/>
          <a:ln w="38100">
            <a:solidFill>
              <a:srgbClr val="FFB300"/>
            </a:solidFill>
            <a:round/>
            <a:headEnd/>
            <a:tailEnd/>
          </a:ln>
          <a:effectLst/>
        </p:spPr>
        <p:txBody>
          <a:bodyPr wrap="none" anchor="ctr">
            <a:prstTxWarp prst="textNoShape">
              <a:avLst/>
            </a:prstTxWarp>
          </a:bodyPr>
          <a:lstStyle/>
          <a:p>
            <a:pPr eaLnBrk="1" hangingPunct="1">
              <a:spcBef>
                <a:spcPct val="50000"/>
              </a:spcBef>
              <a:spcAft>
                <a:spcPct val="50000"/>
              </a:spcAft>
              <a:buClr>
                <a:srgbClr val="004080"/>
              </a:buClr>
              <a:buSzPct val="65000"/>
              <a:buFont typeface="Wingdings" charset="2"/>
              <a:buChar char="§"/>
            </a:pPr>
            <a:endParaRPr lang="en-US" sz="2000">
              <a:solidFill>
                <a:srgbClr val="000000"/>
              </a:solidFill>
              <a:latin typeface="Arial" charset="0"/>
            </a:endParaRPr>
          </a:p>
        </p:txBody>
      </p:sp>
      <p:sp>
        <p:nvSpPr>
          <p:cNvPr id="70673" name="Rectangle 17"/>
          <p:cNvSpPr>
            <a:spLocks noGrp="1" noChangeArrowheads="1"/>
          </p:cNvSpPr>
          <p:nvPr>
            <p:ph type="sldNum" sz="quarter" idx="4"/>
          </p:nvPr>
        </p:nvSpPr>
        <p:spPr bwMode="auto">
          <a:xfrm>
            <a:off x="6781800" y="6218238"/>
            <a:ext cx="19939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spcAft>
                <a:spcPct val="0"/>
              </a:spcAft>
              <a:buClrTx/>
              <a:buSzTx/>
              <a:buFontTx/>
              <a:buNone/>
              <a:defRPr sz="800" i="1"/>
            </a:lvl1pPr>
          </a:lstStyle>
          <a:p>
            <a:r>
              <a:rPr lang="en-US">
                <a:solidFill>
                  <a:srgbClr val="000000"/>
                </a:solidFill>
                <a:latin typeface="Arial" charset="0"/>
              </a:rPr>
              <a:t>Slide </a:t>
            </a:r>
            <a:fld id="{5E72F5D0-E7D8-6448-BFDF-F18669F8A892}" type="slidenum">
              <a:rPr lang="en-US">
                <a:solidFill>
                  <a:srgbClr val="000000"/>
                </a:solidFill>
                <a:latin typeface="Arial" charset="0"/>
              </a:rPr>
              <a:pPr/>
              <a:t>‹#›</a:t>
            </a:fld>
            <a:endParaRPr lang="en-US">
              <a:solidFill>
                <a:srgbClr val="000000"/>
              </a:solidFill>
              <a:latin typeface="Arial" charset="0"/>
            </a:endParaRPr>
          </a:p>
        </p:txBody>
      </p:sp>
      <p:pic>
        <p:nvPicPr>
          <p:cNvPr id="70669" name="Picture 13"/>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6173788"/>
            <a:ext cx="1430338" cy="660400"/>
          </a:xfrm>
          <a:prstGeom prst="rect">
            <a:avLst/>
          </a:prstGeom>
          <a:noFill/>
        </p:spPr>
      </p:pic>
    </p:spTree>
    <p:extLst>
      <p:ext uri="{BB962C8B-B14F-4D97-AF65-F5344CB8AC3E}">
        <p14:creationId xmlns:p14="http://schemas.microsoft.com/office/powerpoint/2010/main" val="557006441"/>
      </p:ext>
    </p:extLst>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timing>
    <p:tnLst>
      <p:par>
        <p:cTn id="1" dur="indefinite" restart="never" nodeType="tmRoot"/>
      </p:par>
    </p:tnLst>
  </p:timing>
  <p:hf hdr="0" ftr="0" dt="0"/>
  <p:txStyles>
    <p:titleStyle>
      <a:lvl1pPr algn="l" rtl="0" eaLnBrk="1" fontAlgn="base" hangingPunct="1">
        <a:spcBef>
          <a:spcPct val="0"/>
        </a:spcBef>
        <a:spcAft>
          <a:spcPct val="0"/>
        </a:spcAft>
        <a:defRPr sz="2400" b="1">
          <a:solidFill>
            <a:srgbClr val="004080"/>
          </a:solidFill>
          <a:latin typeface="+mj-lt"/>
          <a:ea typeface="+mj-ea"/>
          <a:cs typeface="+mj-cs"/>
        </a:defRPr>
      </a:lvl1pPr>
      <a:lvl2pPr algn="l" rtl="0" eaLnBrk="1" fontAlgn="base" hangingPunct="1">
        <a:spcBef>
          <a:spcPct val="0"/>
        </a:spcBef>
        <a:spcAft>
          <a:spcPct val="0"/>
        </a:spcAft>
        <a:defRPr sz="2400" b="1">
          <a:solidFill>
            <a:srgbClr val="004080"/>
          </a:solidFill>
          <a:latin typeface="Arial" charset="0"/>
        </a:defRPr>
      </a:lvl2pPr>
      <a:lvl3pPr algn="l" rtl="0" eaLnBrk="1" fontAlgn="base" hangingPunct="1">
        <a:spcBef>
          <a:spcPct val="0"/>
        </a:spcBef>
        <a:spcAft>
          <a:spcPct val="0"/>
        </a:spcAft>
        <a:defRPr sz="2400" b="1">
          <a:solidFill>
            <a:srgbClr val="004080"/>
          </a:solidFill>
          <a:latin typeface="Arial" charset="0"/>
        </a:defRPr>
      </a:lvl3pPr>
      <a:lvl4pPr algn="l" rtl="0" eaLnBrk="1" fontAlgn="base" hangingPunct="1">
        <a:spcBef>
          <a:spcPct val="0"/>
        </a:spcBef>
        <a:spcAft>
          <a:spcPct val="0"/>
        </a:spcAft>
        <a:defRPr sz="2400" b="1">
          <a:solidFill>
            <a:srgbClr val="004080"/>
          </a:solidFill>
          <a:latin typeface="Arial" charset="0"/>
        </a:defRPr>
      </a:lvl4pPr>
      <a:lvl5pPr algn="l" rtl="0" eaLnBrk="1" fontAlgn="base" hangingPunct="1">
        <a:spcBef>
          <a:spcPct val="0"/>
        </a:spcBef>
        <a:spcAft>
          <a:spcPct val="0"/>
        </a:spcAft>
        <a:defRPr sz="2400" b="1">
          <a:solidFill>
            <a:srgbClr val="004080"/>
          </a:solidFill>
          <a:latin typeface="Arial" charset="0"/>
        </a:defRPr>
      </a:lvl5pPr>
      <a:lvl6pPr marL="457200" algn="l" rtl="0" eaLnBrk="1" fontAlgn="base" hangingPunct="1">
        <a:spcBef>
          <a:spcPct val="0"/>
        </a:spcBef>
        <a:spcAft>
          <a:spcPct val="0"/>
        </a:spcAft>
        <a:defRPr sz="2400" b="1">
          <a:solidFill>
            <a:srgbClr val="004080"/>
          </a:solidFill>
          <a:latin typeface="Arial" charset="0"/>
        </a:defRPr>
      </a:lvl6pPr>
      <a:lvl7pPr marL="914400" algn="l" rtl="0" eaLnBrk="1" fontAlgn="base" hangingPunct="1">
        <a:spcBef>
          <a:spcPct val="0"/>
        </a:spcBef>
        <a:spcAft>
          <a:spcPct val="0"/>
        </a:spcAft>
        <a:defRPr sz="2400" b="1">
          <a:solidFill>
            <a:srgbClr val="004080"/>
          </a:solidFill>
          <a:latin typeface="Arial" charset="0"/>
        </a:defRPr>
      </a:lvl7pPr>
      <a:lvl8pPr marL="1371600" algn="l" rtl="0" eaLnBrk="1" fontAlgn="base" hangingPunct="1">
        <a:spcBef>
          <a:spcPct val="0"/>
        </a:spcBef>
        <a:spcAft>
          <a:spcPct val="0"/>
        </a:spcAft>
        <a:defRPr sz="2400" b="1">
          <a:solidFill>
            <a:srgbClr val="004080"/>
          </a:solidFill>
          <a:latin typeface="Arial" charset="0"/>
        </a:defRPr>
      </a:lvl8pPr>
      <a:lvl9pPr marL="1828800" algn="l" rtl="0" eaLnBrk="1" fontAlgn="base" hangingPunct="1">
        <a:spcBef>
          <a:spcPct val="0"/>
        </a:spcBef>
        <a:spcAft>
          <a:spcPct val="0"/>
        </a:spcAft>
        <a:defRPr sz="2400" b="1">
          <a:solidFill>
            <a:srgbClr val="004080"/>
          </a:solidFill>
          <a:latin typeface="Arial" charset="0"/>
        </a:defRPr>
      </a:lvl9pPr>
    </p:titleStyle>
    <p:bodyStyle>
      <a:lvl1pPr marL="342900" indent="-342900" algn="l" rtl="0" eaLnBrk="1" fontAlgn="base" hangingPunct="1">
        <a:spcBef>
          <a:spcPct val="50000"/>
        </a:spcBef>
        <a:spcAft>
          <a:spcPct val="0"/>
        </a:spcAft>
        <a:buClr>
          <a:srgbClr val="004080"/>
        </a:buClr>
        <a:buSzPct val="65000"/>
        <a:buFont typeface="Wingdings" charset="2"/>
        <a:buChar char="n"/>
        <a:defRPr b="1">
          <a:solidFill>
            <a:schemeClr val="tx1"/>
          </a:solidFill>
          <a:latin typeface="+mn-lt"/>
          <a:ea typeface="+mn-ea"/>
          <a:cs typeface="+mn-cs"/>
        </a:defRPr>
      </a:lvl1pPr>
      <a:lvl2pPr marL="669925" indent="-325438" algn="l" rtl="0" eaLnBrk="1" fontAlgn="base" hangingPunct="1">
        <a:spcBef>
          <a:spcPct val="20000"/>
        </a:spcBef>
        <a:spcAft>
          <a:spcPct val="0"/>
        </a:spcAft>
        <a:buClr>
          <a:srgbClr val="800000"/>
        </a:buClr>
        <a:buFont typeface="Times" charset="0"/>
        <a:buChar char="•"/>
        <a:defRPr sz="1600">
          <a:solidFill>
            <a:schemeClr val="tx1"/>
          </a:solidFill>
          <a:latin typeface="+mn-lt"/>
          <a:ea typeface="ＭＳ Ｐゴシック" charset="-128"/>
        </a:defRPr>
      </a:lvl2pPr>
      <a:lvl3pPr marL="1022350" indent="-350838" algn="l" rtl="0" eaLnBrk="1" fontAlgn="base" hangingPunct="1">
        <a:spcBef>
          <a:spcPct val="20000"/>
        </a:spcBef>
        <a:spcAft>
          <a:spcPct val="0"/>
        </a:spcAft>
        <a:buSzPct val="65000"/>
        <a:buChar char="—"/>
        <a:defRPr sz="1600">
          <a:solidFill>
            <a:schemeClr val="tx1"/>
          </a:solidFill>
          <a:latin typeface="+mn-lt"/>
          <a:ea typeface="ＭＳ Ｐゴシック" charset="-128"/>
        </a:defRPr>
      </a:lvl3pPr>
      <a:lvl4pPr marL="1339850" indent="-315913" algn="l" rtl="0" eaLnBrk="1" fontAlgn="base" hangingPunct="1">
        <a:spcBef>
          <a:spcPct val="20000"/>
        </a:spcBef>
        <a:spcAft>
          <a:spcPct val="0"/>
        </a:spcAft>
        <a:buFont typeface="Times" charset="0"/>
        <a:buChar char="•"/>
        <a:defRPr sz="1400">
          <a:solidFill>
            <a:schemeClr val="tx1"/>
          </a:solidFill>
          <a:latin typeface="+mn-lt"/>
          <a:ea typeface="ＭＳ Ｐゴシック" charset="-128"/>
        </a:defRPr>
      </a:lvl4pPr>
      <a:lvl5pPr marL="16811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charset="-128"/>
        </a:defRPr>
      </a:lvl5pPr>
      <a:lvl6pPr marL="21383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charset="-128"/>
        </a:defRPr>
      </a:lvl6pPr>
      <a:lvl7pPr marL="25955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charset="-128"/>
        </a:defRPr>
      </a:lvl7pPr>
      <a:lvl8pPr marL="30527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charset="-128"/>
        </a:defRPr>
      </a:lvl8pPr>
      <a:lvl9pPr marL="35099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Job\Movies\Spiro\spiro300K.wmv" TargetMode="External"/><Relationship Id="rId1" Type="http://schemas.microsoft.com/office/2007/relationships/media" Target="file:///D:\Job\Movies\Spiro\spiro300K.wmv" TargetMode="External"/><Relationship Id="rId4" Type="http://schemas.openxmlformats.org/officeDocument/2006/relationships/image" Target="../media/image2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26.png"/><Relationship Id="rId4" Type="http://schemas.openxmlformats.org/officeDocument/2006/relationships/image" Target="../media/image225.png"/></Relationships>
</file>

<file path=ppt/slides/_rels/slide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8" Type="http://schemas.openxmlformats.org/officeDocument/2006/relationships/image" Target="../media/image239.emf"/><Relationship Id="rId3" Type="http://schemas.openxmlformats.org/officeDocument/2006/relationships/image" Target="../media/image234.png"/><Relationship Id="rId7" Type="http://schemas.openxmlformats.org/officeDocument/2006/relationships/image" Target="../media/image23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Job\Movies\dts\dts.wmv" TargetMode="External"/><Relationship Id="rId1" Type="http://schemas.microsoft.com/office/2007/relationships/media" Target="file:///D:\Job\Movies\dts\dts.wmv" TargetMode="External"/><Relationship Id="rId4" Type="http://schemas.openxmlformats.org/officeDocument/2006/relationships/image" Target="../media/image21.png"/></Relationships>
</file>

<file path=ppt/slides/_rels/slide106.xml.rels><?xml version="1.0" encoding="UTF-8" standalone="yes"?>
<Relationships xmlns="http://schemas.openxmlformats.org/package/2006/relationships"><Relationship Id="rId3" Type="http://schemas.openxmlformats.org/officeDocument/2006/relationships/image" Target="../media/image241.emf"/><Relationship Id="rId2" Type="http://schemas.openxmlformats.org/officeDocument/2006/relationships/image" Target="../media/image240.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image" Target="../media/image242.emf"/><Relationship Id="rId1" Type="http://schemas.openxmlformats.org/officeDocument/2006/relationships/slideLayout" Target="../slideLayouts/slideLayout2.xml"/><Relationship Id="rId6" Type="http://schemas.openxmlformats.org/officeDocument/2006/relationships/image" Target="../media/image246.emf"/><Relationship Id="rId5" Type="http://schemas.openxmlformats.org/officeDocument/2006/relationships/image" Target="../media/image245.emf"/><Relationship Id="rId4" Type="http://schemas.openxmlformats.org/officeDocument/2006/relationships/image" Target="../media/image244.emf"/></Relationships>
</file>

<file path=ppt/slides/_rels/slide108.xml.rels><?xml version="1.0" encoding="UTF-8" standalone="yes"?>
<Relationships xmlns="http://schemas.openxmlformats.org/package/2006/relationships"><Relationship Id="rId2" Type="http://schemas.openxmlformats.org/officeDocument/2006/relationships/image" Target="../media/image247.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48.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51.gi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52.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118.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55.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254.png"/><Relationship Id="rId5" Type="http://schemas.openxmlformats.org/officeDocument/2006/relationships/image" Target="../media/image253.wmf"/><Relationship Id="rId4" Type="http://schemas.openxmlformats.org/officeDocument/2006/relationships/oleObject" Target="../embeddings/oleObject20.bin"/></Relationships>
</file>

<file path=ppt/slides/_rels/slide11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257.png"/><Relationship Id="rId5" Type="http://schemas.openxmlformats.org/officeDocument/2006/relationships/image" Target="../media/image256.wmf"/><Relationship Id="rId4" Type="http://schemas.openxmlformats.org/officeDocument/2006/relationships/oleObject" Target="../embeddings/oleObject21.bin"/></Relationships>
</file>

<file path=ppt/slides/_rels/slide12.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image" Target="../media/image35.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0.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62.emf"/><Relationship Id="rId2" Type="http://schemas.openxmlformats.org/officeDocument/2006/relationships/image" Target="../media/image261.png"/><Relationship Id="rId1" Type="http://schemas.openxmlformats.org/officeDocument/2006/relationships/slideLayout" Target="../slideLayouts/slideLayout2.xml"/><Relationship Id="rId4" Type="http://schemas.openxmlformats.org/officeDocument/2006/relationships/image" Target="../media/image263.jpeg"/></Relationships>
</file>

<file path=ppt/slides/_rels/slide123.xml.rels><?xml version="1.0" encoding="UTF-8" standalone="yes"?>
<Relationships xmlns="http://schemas.openxmlformats.org/package/2006/relationships"><Relationship Id="rId2" Type="http://schemas.openxmlformats.org/officeDocument/2006/relationships/image" Target="../media/image264.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66.emf"/><Relationship Id="rId2" Type="http://schemas.openxmlformats.org/officeDocument/2006/relationships/image" Target="../media/image265.emf"/><Relationship Id="rId1" Type="http://schemas.openxmlformats.org/officeDocument/2006/relationships/slideLayout" Target="../slideLayouts/slideLayout2.xml"/><Relationship Id="rId5" Type="http://schemas.openxmlformats.org/officeDocument/2006/relationships/image" Target="../media/image268.emf"/><Relationship Id="rId4" Type="http://schemas.openxmlformats.org/officeDocument/2006/relationships/image" Target="../media/image267.emf"/></Relationships>
</file>

<file path=ppt/slides/_rels/slide125.xml.rels><?xml version="1.0" encoding="UTF-8" standalone="yes"?>
<Relationships xmlns="http://schemas.openxmlformats.org/package/2006/relationships"><Relationship Id="rId2" Type="http://schemas.openxmlformats.org/officeDocument/2006/relationships/image" Target="../media/image269.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97.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49.emf"/><Relationship Id="rId5" Type="http://schemas.openxmlformats.org/officeDocument/2006/relationships/image" Target="../media/image200.emf"/><Relationship Id="rId4" Type="http://schemas.openxmlformats.org/officeDocument/2006/relationships/image" Target="../media/image199.emf"/></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D:\Job\Movies\escavator.wmv" TargetMode="External"/><Relationship Id="rId1" Type="http://schemas.microsoft.com/office/2007/relationships/media" Target="file:///D:\Job\Movies\escavator.wmv" TargetMode="External"/><Relationship Id="rId4" Type="http://schemas.openxmlformats.org/officeDocument/2006/relationships/image" Target="../media/image271.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oleObject" Target="../embeddings/oleObject3.bin"/><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wmf"/><Relationship Id="rId9" Type="http://schemas.openxmlformats.org/officeDocument/2006/relationships/image" Target="../media/image44.png"/></Relationships>
</file>

<file path=ppt/slides/_rels/slide130.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51.emf"/><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oleObject" Target="../embeddings/oleObject5.bin"/><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3.emf"/><Relationship Id="rId5" Type="http://schemas.openxmlformats.org/officeDocument/2006/relationships/oleObject" Target="../embeddings/oleObject6.bin"/><Relationship Id="rId4" Type="http://schemas.openxmlformats.org/officeDocument/2006/relationships/image" Target="../media/image52.wmf"/><Relationship Id="rId9" Type="http://schemas.openxmlformats.org/officeDocument/2006/relationships/image" Target="../media/image54.w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Job\Movies\Wavepackets\movie_wavepacket_solid.wmv" TargetMode="External"/><Relationship Id="rId1" Type="http://schemas.microsoft.com/office/2007/relationships/media" Target="file:///D:\Job\Movies\Wavepackets\movie_wavepacket_solid.wmv" TargetMode="External"/><Relationship Id="rId5" Type="http://schemas.openxmlformats.org/officeDocument/2006/relationships/image" Target="../media/image56.png"/><Relationship Id="rId4"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video" Target="../media/media3.wmv"/><Relationship Id="rId13" Type="http://schemas.openxmlformats.org/officeDocument/2006/relationships/image" Target="../media/image10.png"/><Relationship Id="rId18" Type="http://schemas.openxmlformats.org/officeDocument/2006/relationships/image" Target="../media/image15.png"/><Relationship Id="rId3" Type="http://schemas.microsoft.com/office/2007/relationships/media" Target="../media/media2.avi"/><Relationship Id="rId21" Type="http://schemas.openxmlformats.org/officeDocument/2006/relationships/image" Target="../media/image18.png"/><Relationship Id="rId7" Type="http://schemas.microsoft.com/office/2007/relationships/media" Target="../media/media3.wmv"/><Relationship Id="rId12" Type="http://schemas.openxmlformats.org/officeDocument/2006/relationships/image" Target="../media/image9.emf"/><Relationship Id="rId17" Type="http://schemas.openxmlformats.org/officeDocument/2006/relationships/image" Target="../media/image14.png"/><Relationship Id="rId2" Type="http://schemas.openxmlformats.org/officeDocument/2006/relationships/video" Target="../media/media1.avi"/><Relationship Id="rId16" Type="http://schemas.openxmlformats.org/officeDocument/2006/relationships/image" Target="../media/image13.emf"/><Relationship Id="rId20" Type="http://schemas.openxmlformats.org/officeDocument/2006/relationships/image" Target="../media/image17.jpeg"/><Relationship Id="rId1" Type="http://schemas.microsoft.com/office/2007/relationships/media" Target="../media/media1.avi"/><Relationship Id="rId6" Type="http://schemas.openxmlformats.org/officeDocument/2006/relationships/video" Target="file:///D:\Job\Movies\CEO-nonadiabatic\22-3-4-pe-lenta.mpg" TargetMode="External"/><Relationship Id="rId11" Type="http://schemas.openxmlformats.org/officeDocument/2006/relationships/image" Target="../media/image8.emf"/><Relationship Id="rId5" Type="http://schemas.microsoft.com/office/2007/relationships/media" Target="file:///D:\Job\Movies\CEO-nonadiabatic\22-3-4-pe-lenta.mpg" TargetMode="External"/><Relationship Id="rId15" Type="http://schemas.openxmlformats.org/officeDocument/2006/relationships/image" Target="../media/image12.png"/><Relationship Id="rId10" Type="http://schemas.openxmlformats.org/officeDocument/2006/relationships/notesSlide" Target="../notesSlides/notesSlide2.xml"/><Relationship Id="rId19" Type="http://schemas.openxmlformats.org/officeDocument/2006/relationships/image" Target="../media/image16.png"/><Relationship Id="rId4" Type="http://schemas.openxmlformats.org/officeDocument/2006/relationships/video" Target="../media/media2.avi"/><Relationship Id="rId9" Type="http://schemas.openxmlformats.org/officeDocument/2006/relationships/slideLayout" Target="../slideLayouts/slideLayout2.xml"/><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6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6.emf"/><Relationship Id="rId7" Type="http://schemas.openxmlformats.org/officeDocument/2006/relationships/image" Target="../media/image80.emf"/><Relationship Id="rId2" Type="http://schemas.openxmlformats.org/officeDocument/2006/relationships/image" Target="../media/image75.emf"/><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 Id="rId9" Type="http://schemas.openxmlformats.org/officeDocument/2006/relationships/image" Target="../media/image82.emf"/></Relationships>
</file>

<file path=ppt/slides/_rels/slide31.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media" Target="../media/media6.wmv"/><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video" Target="../media/media4.wmv"/><Relationship Id="rId21" Type="http://schemas.openxmlformats.org/officeDocument/2006/relationships/image" Target="../media/image15.png"/><Relationship Id="rId7" Type="http://schemas.openxmlformats.org/officeDocument/2006/relationships/video" Target="../media/media5.wmv"/><Relationship Id="rId12" Type="http://schemas.openxmlformats.org/officeDocument/2006/relationships/image" Target="../media/image84.wmf"/><Relationship Id="rId17" Type="http://schemas.openxmlformats.org/officeDocument/2006/relationships/image" Target="../media/image89.png"/><Relationship Id="rId2" Type="http://schemas.microsoft.com/office/2007/relationships/media" Target="../media/media4.wmv"/><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vmlDrawing" Target="../drawings/vmlDrawing7.vml"/><Relationship Id="rId6" Type="http://schemas.microsoft.com/office/2007/relationships/media" Target="../media/media5.wmv"/><Relationship Id="rId11" Type="http://schemas.openxmlformats.org/officeDocument/2006/relationships/oleObject" Target="../embeddings/oleObject9.bin"/><Relationship Id="rId5" Type="http://schemas.openxmlformats.org/officeDocument/2006/relationships/video" Target="../media/media3.wmv"/><Relationship Id="rId15" Type="http://schemas.openxmlformats.org/officeDocument/2006/relationships/image" Target="../media/image87.png"/><Relationship Id="rId23" Type="http://schemas.openxmlformats.org/officeDocument/2006/relationships/image" Target="../media/image94.png"/><Relationship Id="rId10" Type="http://schemas.openxmlformats.org/officeDocument/2006/relationships/slideLayout" Target="../slideLayouts/slideLayout2.xml"/><Relationship Id="rId19" Type="http://schemas.openxmlformats.org/officeDocument/2006/relationships/image" Target="../media/image91.png"/><Relationship Id="rId4" Type="http://schemas.microsoft.com/office/2007/relationships/media" Target="../media/media3.wmv"/><Relationship Id="rId9" Type="http://schemas.openxmlformats.org/officeDocument/2006/relationships/video" Target="../media/media6.wmv"/><Relationship Id="rId14" Type="http://schemas.openxmlformats.org/officeDocument/2006/relationships/image" Target="../media/image86.png"/><Relationship Id="rId22" Type="http://schemas.openxmlformats.org/officeDocument/2006/relationships/image" Target="../media/image93.png"/></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emf"/></Relationships>
</file>

<file path=ppt/slides/_rels/slide4.xml.rels><?xml version="1.0" encoding="UTF-8" standalone="yes"?>
<Relationships xmlns="http://schemas.openxmlformats.org/package/2006/relationships"><Relationship Id="rId8" Type="http://schemas.openxmlformats.org/officeDocument/2006/relationships/video" Target="file:///D:\Job\Movies\CPP\movie-0270.avi" TargetMode="External"/><Relationship Id="rId13" Type="http://schemas.openxmlformats.org/officeDocument/2006/relationships/image" Target="../media/image20.png"/><Relationship Id="rId18" Type="http://schemas.openxmlformats.org/officeDocument/2006/relationships/image" Target="../media/image14.png"/><Relationship Id="rId3" Type="http://schemas.microsoft.com/office/2007/relationships/media" Target="file:///D:\Job\Movies\3-4_transfer\dts.wmv" TargetMode="External"/><Relationship Id="rId7" Type="http://schemas.microsoft.com/office/2007/relationships/media" Target="file:///D:\Job\Movies\CPP\movie-0270.avi" TargetMode="External"/><Relationship Id="rId12" Type="http://schemas.openxmlformats.org/officeDocument/2006/relationships/notesSlide" Target="../notesSlides/notesSlide3.xml"/><Relationship Id="rId17" Type="http://schemas.openxmlformats.org/officeDocument/2006/relationships/image" Target="../media/image24.png"/><Relationship Id="rId2" Type="http://schemas.openxmlformats.org/officeDocument/2006/relationships/video" Target="file:///D:\Job\Movies\3-4_transfer\C11_1230_43S2_movie_1fs_150fs.wmv" TargetMode="External"/><Relationship Id="rId16" Type="http://schemas.openxmlformats.org/officeDocument/2006/relationships/image" Target="../media/image23.png"/><Relationship Id="rId1" Type="http://schemas.microsoft.com/office/2007/relationships/media" Target="file:///D:\Job\Movies\3-4_transfer\C11_1230_43S2_movie_1fs_150fs.wmv" TargetMode="External"/><Relationship Id="rId6" Type="http://schemas.openxmlformats.org/officeDocument/2006/relationships/video" Target="file:///D:\Job\Movies\3-4_transfer\spiro300K.wmv" TargetMode="External"/><Relationship Id="rId11" Type="http://schemas.openxmlformats.org/officeDocument/2006/relationships/slideLayout" Target="../slideLayouts/slideLayout6.xml"/><Relationship Id="rId5" Type="http://schemas.microsoft.com/office/2007/relationships/media" Target="file:///D:\Job\Movies\3-4_transfer\spiro300K.wmv" TargetMode="External"/><Relationship Id="rId15" Type="http://schemas.openxmlformats.org/officeDocument/2006/relationships/image" Target="../media/image22.gif"/><Relationship Id="rId10" Type="http://schemas.openxmlformats.org/officeDocument/2006/relationships/video" Target="file:///D:\Job\Movies\CEO-nonadiabatic\22-3-4-pe-lenta.mpg" TargetMode="External"/><Relationship Id="rId4" Type="http://schemas.openxmlformats.org/officeDocument/2006/relationships/video" Target="file:///D:\Job\Movies\3-4_transfer\dts.wmv" TargetMode="External"/><Relationship Id="rId9" Type="http://schemas.microsoft.com/office/2007/relationships/media" Target="file:///D:\Job\Movies\CEO-nonadiabatic\22-3-4-pe-lenta.mpg" TargetMode="External"/><Relationship Id="rId1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44.xml.rels><?xml version="1.0" encoding="UTF-8" standalone="yes"?>
<Relationships xmlns="http://schemas.openxmlformats.org/package/2006/relationships"><Relationship Id="rId8" Type="http://schemas.openxmlformats.org/officeDocument/2006/relationships/image" Target="../media/image118.jpg"/><Relationship Id="rId3" Type="http://schemas.openxmlformats.org/officeDocument/2006/relationships/image" Target="../media/image115.jpg"/><Relationship Id="rId7" Type="http://schemas.openxmlformats.org/officeDocument/2006/relationships/image" Target="../media/image117.jp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16.emf"/><Relationship Id="rId5" Type="http://schemas.openxmlformats.org/officeDocument/2006/relationships/image" Target="../media/image111.png"/><Relationship Id="rId4" Type="http://schemas.openxmlformats.org/officeDocument/2006/relationships/hyperlink" Target="http://cint.lanl.gov/" TargetMode="External"/><Relationship Id="rId9" Type="http://schemas.openxmlformats.org/officeDocument/2006/relationships/image" Target="../media/image119.jpg"/></Relationships>
</file>

<file path=ppt/slides/_rels/slide45.xml.rels><?xml version="1.0" encoding="UTF-8" standalone="yes"?>
<Relationships xmlns="http://schemas.openxmlformats.org/package/2006/relationships"><Relationship Id="rId3" Type="http://schemas.openxmlformats.org/officeDocument/2006/relationships/hyperlink" Target="http://www.lanl.gov/careers/" TargetMode="External"/><Relationship Id="rId7" Type="http://schemas.openxmlformats.org/officeDocument/2006/relationships/image" Target="../media/image122.jp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121.jpg"/><Relationship Id="rId5" Type="http://schemas.openxmlformats.org/officeDocument/2006/relationships/image" Target="../media/image120.png"/><Relationship Id="rId4" Type="http://schemas.openxmlformats.org/officeDocument/2006/relationships/hyperlink" Target="mailto:tretiak@lanl.gov"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6.jpeg"/><Relationship Id="rId5" Type="http://schemas.openxmlformats.org/officeDocument/2006/relationships/image" Target="../media/image125.jpeg"/><Relationship Id="rId10" Type="http://schemas.openxmlformats.org/officeDocument/2006/relationships/image" Target="../media/image130.emf"/><Relationship Id="rId4" Type="http://schemas.openxmlformats.org/officeDocument/2006/relationships/image" Target="../media/image124.jpeg"/><Relationship Id="rId9" Type="http://schemas.openxmlformats.org/officeDocument/2006/relationships/image" Target="../media/image12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36.wmf"/><Relationship Id="rId3" Type="http://schemas.openxmlformats.org/officeDocument/2006/relationships/notesSlide" Target="../notesSlides/notesSlide10.xml"/><Relationship Id="rId7" Type="http://schemas.openxmlformats.org/officeDocument/2006/relationships/oleObject" Target="../embeddings/oleObject11.bin"/><Relationship Id="rId12"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35.wmf"/><Relationship Id="rId11" Type="http://schemas.openxmlformats.org/officeDocument/2006/relationships/image" Target="../media/image139.png"/><Relationship Id="rId5" Type="http://schemas.openxmlformats.org/officeDocument/2006/relationships/oleObject" Target="../embeddings/oleObject10.bin"/><Relationship Id="rId10" Type="http://schemas.openxmlformats.org/officeDocument/2006/relationships/image" Target="../media/image137.wmf"/><Relationship Id="rId4" Type="http://schemas.openxmlformats.org/officeDocument/2006/relationships/image" Target="../media/image138.png"/><Relationship Id="rId9" Type="http://schemas.openxmlformats.org/officeDocument/2006/relationships/oleObject" Target="../embeddings/oleObject12.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11.xml"/><Relationship Id="rId7" Type="http://schemas.openxmlformats.org/officeDocument/2006/relationships/image" Target="../media/image136.wmf"/><Relationship Id="rId12"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4.bin"/><Relationship Id="rId11" Type="http://schemas.openxmlformats.org/officeDocument/2006/relationships/image" Target="../media/image141.png"/><Relationship Id="rId5" Type="http://schemas.openxmlformats.org/officeDocument/2006/relationships/image" Target="../media/image135.wmf"/><Relationship Id="rId10" Type="http://schemas.openxmlformats.org/officeDocument/2006/relationships/image" Target="../media/image140.png"/><Relationship Id="rId4" Type="http://schemas.openxmlformats.org/officeDocument/2006/relationships/oleObject" Target="../embeddings/oleObject13.bin"/><Relationship Id="rId9" Type="http://schemas.openxmlformats.org/officeDocument/2006/relationships/image" Target="../media/image137.wmf"/></Relationships>
</file>

<file path=ppt/slides/_rels/slide5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46.emf"/><Relationship Id="rId5" Type="http://schemas.openxmlformats.org/officeDocument/2006/relationships/oleObject" Target="../embeddings/oleObject17.bin"/><Relationship Id="rId4" Type="http://schemas.openxmlformats.org/officeDocument/2006/relationships/image" Target="../media/image145.emf"/></Relationships>
</file>

<file path=ppt/slides/_rels/slide57.xml.rels><?xml version="1.0" encoding="UTF-8" standalone="yes"?>
<Relationships xmlns="http://schemas.openxmlformats.org/package/2006/relationships"><Relationship Id="rId8" Type="http://schemas.openxmlformats.org/officeDocument/2006/relationships/image" Target="../media/image153.emf"/><Relationship Id="rId3" Type="http://schemas.openxmlformats.org/officeDocument/2006/relationships/image" Target="../media/image148.emf"/><Relationship Id="rId7" Type="http://schemas.openxmlformats.org/officeDocument/2006/relationships/image" Target="../media/image152.emf"/><Relationship Id="rId2" Type="http://schemas.openxmlformats.org/officeDocument/2006/relationships/image" Target="../media/image147.emf"/><Relationship Id="rId1" Type="http://schemas.openxmlformats.org/officeDocument/2006/relationships/slideLayout" Target="../slideLayouts/slideLayout2.xml"/><Relationship Id="rId6" Type="http://schemas.openxmlformats.org/officeDocument/2006/relationships/image" Target="../media/image151.emf"/><Relationship Id="rId5" Type="http://schemas.openxmlformats.org/officeDocument/2006/relationships/image" Target="../media/image150.emf"/><Relationship Id="rId4" Type="http://schemas.openxmlformats.org/officeDocument/2006/relationships/image" Target="../media/image149.emf"/></Relationships>
</file>

<file path=ppt/slides/_rels/slide5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9.emf"/><Relationship Id="rId4" Type="http://schemas.openxmlformats.org/officeDocument/2006/relationships/oleObject" Target="../embeddings/oleObject18.bin"/></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29.emf"/><Relationship Id="rId4" Type="http://schemas.openxmlformats.org/officeDocument/2006/relationships/oleObject" Target="../embeddings/oleObject19.bin"/></Relationships>
</file>

<file path=ppt/slides/_rels/slide6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53.emf"/><Relationship Id="rId3" Type="http://schemas.openxmlformats.org/officeDocument/2006/relationships/image" Target="../media/image148.emf"/><Relationship Id="rId7" Type="http://schemas.openxmlformats.org/officeDocument/2006/relationships/image" Target="../media/image152.emf"/><Relationship Id="rId2" Type="http://schemas.openxmlformats.org/officeDocument/2006/relationships/image" Target="../media/image147.emf"/><Relationship Id="rId1" Type="http://schemas.openxmlformats.org/officeDocument/2006/relationships/slideLayout" Target="../slideLayouts/slideLayout16.xml"/><Relationship Id="rId6" Type="http://schemas.openxmlformats.org/officeDocument/2006/relationships/image" Target="../media/image151.emf"/><Relationship Id="rId5" Type="http://schemas.openxmlformats.org/officeDocument/2006/relationships/image" Target="../media/image150.emf"/><Relationship Id="rId4" Type="http://schemas.openxmlformats.org/officeDocument/2006/relationships/image" Target="../media/image149.emf"/></Relationships>
</file>

<file path=ppt/slides/_rels/slide67.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slideLayout" Target="../slideLayouts/slideLayout16.xml"/><Relationship Id="rId4" Type="http://schemas.openxmlformats.org/officeDocument/2006/relationships/image" Target="../media/image169.emf"/></Relationships>
</file>

<file path=ppt/slides/_rels/slide68.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emf"/><Relationship Id="rId1" Type="http://schemas.openxmlformats.org/officeDocument/2006/relationships/slideLayout" Target="../slideLayouts/slideLayout16.xml"/><Relationship Id="rId4" Type="http://schemas.openxmlformats.org/officeDocument/2006/relationships/image" Target="../media/image172.emf"/></Relationships>
</file>

<file path=ppt/slides/_rels/slide69.xml.rels><?xml version="1.0" encoding="UTF-8" standalone="yes"?>
<Relationships xmlns="http://schemas.openxmlformats.org/package/2006/relationships"><Relationship Id="rId8" Type="http://schemas.openxmlformats.org/officeDocument/2006/relationships/image" Target="../media/image178.emf"/><Relationship Id="rId3" Type="http://schemas.openxmlformats.org/officeDocument/2006/relationships/image" Target="../media/image173.emf"/><Relationship Id="rId7" Type="http://schemas.openxmlformats.org/officeDocument/2006/relationships/image" Target="../media/image177.emf"/><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76.emf"/><Relationship Id="rId5" Type="http://schemas.openxmlformats.org/officeDocument/2006/relationships/image" Target="../media/image175.emf"/><Relationship Id="rId4" Type="http://schemas.openxmlformats.org/officeDocument/2006/relationships/image" Target="../media/image174.emf"/><Relationship Id="rId9" Type="http://schemas.openxmlformats.org/officeDocument/2006/relationships/image" Target="../media/image179.emf"/></Relationships>
</file>

<file path=ppt/slides/_rels/slide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86.emf"/><Relationship Id="rId3" Type="http://schemas.openxmlformats.org/officeDocument/2006/relationships/image" Target="../media/image181.emf"/><Relationship Id="rId7" Type="http://schemas.openxmlformats.org/officeDocument/2006/relationships/image" Target="../media/image185.emf"/><Relationship Id="rId2" Type="http://schemas.openxmlformats.org/officeDocument/2006/relationships/image" Target="../media/image180.emf"/><Relationship Id="rId1" Type="http://schemas.openxmlformats.org/officeDocument/2006/relationships/slideLayout" Target="../slideLayouts/slideLayout16.xml"/><Relationship Id="rId6" Type="http://schemas.openxmlformats.org/officeDocument/2006/relationships/image" Target="../media/image184.emf"/><Relationship Id="rId5" Type="http://schemas.openxmlformats.org/officeDocument/2006/relationships/image" Target="../media/image183.emf"/><Relationship Id="rId4" Type="http://schemas.openxmlformats.org/officeDocument/2006/relationships/image" Target="../media/image182.emf"/><Relationship Id="rId9" Type="http://schemas.openxmlformats.org/officeDocument/2006/relationships/image" Target="../media/image172.emf"/></Relationships>
</file>

<file path=ppt/slides/_rels/slide71.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image" Target="../media/image186.emf"/><Relationship Id="rId1" Type="http://schemas.openxmlformats.org/officeDocument/2006/relationships/slideLayout" Target="../slideLayouts/slideLayout16.xml"/><Relationship Id="rId4" Type="http://schemas.openxmlformats.org/officeDocument/2006/relationships/image" Target="../media/image172.emf"/></Relationships>
</file>

<file path=ppt/slides/_rels/slide72.x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image" Target="../media/image189.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2.xml"/><Relationship Id="rId5" Type="http://schemas.openxmlformats.org/officeDocument/2006/relationships/image" Target="../media/image195.png"/><Relationship Id="rId4" Type="http://schemas.openxmlformats.org/officeDocument/2006/relationships/image" Target="../media/image194.png"/></Relationships>
</file>

<file path=ppt/slides/_rels/slide76.xml.rels><?xml version="1.0" encoding="UTF-8" standalone="yes"?>
<Relationships xmlns="http://schemas.openxmlformats.org/package/2006/relationships"><Relationship Id="rId2" Type="http://schemas.openxmlformats.org/officeDocument/2006/relationships/image" Target="../media/image196.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97.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9.emf"/><Relationship Id="rId5" Type="http://schemas.openxmlformats.org/officeDocument/2006/relationships/image" Target="../media/image200.emf"/><Relationship Id="rId4" Type="http://schemas.openxmlformats.org/officeDocument/2006/relationships/image" Target="../media/image199.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Job\Movies\Dendrimer\movie_Galindo%20et%20al.mpg" TargetMode="External"/><Relationship Id="rId1" Type="http://schemas.microsoft.com/office/2007/relationships/media" Target="file:///D:\Job\Movies\Dendrimer\movie_Galindo%20et%20al.mpg" TargetMode="External"/><Relationship Id="rId4" Type="http://schemas.openxmlformats.org/officeDocument/2006/relationships/image" Target="../media/image203.png"/></Relationships>
</file>

<file path=ppt/slides/_rels/slide8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 Id="rId4" Type="http://schemas.openxmlformats.org/officeDocument/2006/relationships/image" Target="../media/image207.png"/></Relationships>
</file>

<file path=ppt/slides/_rels/slide86.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media" Target="file:///D:\Job\Movies\CPP\movie-0808.avi" TargetMode="External"/><Relationship Id="rId7" Type="http://schemas.openxmlformats.org/officeDocument/2006/relationships/image" Target="../media/image209.png"/><Relationship Id="rId2" Type="http://schemas.openxmlformats.org/officeDocument/2006/relationships/video" Target="file:///D:\Job\Movies\CPP\movie-0270.avi" TargetMode="External"/><Relationship Id="rId1" Type="http://schemas.microsoft.com/office/2007/relationships/media" Target="file:///D:\Job\Movies\CPP\movie-0270.avi" TargetMode="External"/><Relationship Id="rId6" Type="http://schemas.openxmlformats.org/officeDocument/2006/relationships/image" Target="../media/image24.png"/><Relationship Id="rId5" Type="http://schemas.openxmlformats.org/officeDocument/2006/relationships/slideLayout" Target="../slideLayouts/slideLayout2.xml"/><Relationship Id="rId4" Type="http://schemas.openxmlformats.org/officeDocument/2006/relationships/video" Target="file:///D:\Job\Movies\CPP\movie-0808.avi"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2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9.emf"/><Relationship Id="rId5" Type="http://schemas.openxmlformats.org/officeDocument/2006/relationships/oleObject" Target="../embeddings/oleObject1.bin"/><Relationship Id="rId4" Type="http://schemas.openxmlformats.org/officeDocument/2006/relationships/image" Target="../media/image31.emf"/></Relationships>
</file>

<file path=ppt/slides/_rels/slide90.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image" Target="../media/image212.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17.emf"/><Relationship Id="rId2" Type="http://schemas.openxmlformats.org/officeDocument/2006/relationships/image" Target="../media/image216.emf"/><Relationship Id="rId1" Type="http://schemas.openxmlformats.org/officeDocument/2006/relationships/slideLayout" Target="../slideLayouts/slideLayout2.xml"/><Relationship Id="rId6" Type="http://schemas.openxmlformats.org/officeDocument/2006/relationships/image" Target="../media/image220.emf"/><Relationship Id="rId5" Type="http://schemas.openxmlformats.org/officeDocument/2006/relationships/image" Target="../media/image219.emf"/><Relationship Id="rId4" Type="http://schemas.openxmlformats.org/officeDocument/2006/relationships/image" Target="../media/image218.emf"/></Relationships>
</file>

<file path=ppt/slides/_rels/slide94.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emf"/><Relationship Id="rId1" Type="http://schemas.openxmlformats.org/officeDocument/2006/relationships/slideLayout" Target="../slideLayouts/slideLayout2.xml"/><Relationship Id="rId4" Type="http://schemas.openxmlformats.org/officeDocument/2006/relationships/image" Target="../media/image223.jpeg"/></Relationships>
</file>

<file path=ppt/slides/_rels/slide95.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26.png"/><Relationship Id="rId4" Type="http://schemas.openxmlformats.org/officeDocument/2006/relationships/image" Target="../media/image225.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D:\Job\Movies\Polymer-MD\bhj.wmv" TargetMode="External"/><Relationship Id="rId1" Type="http://schemas.microsoft.com/office/2007/relationships/media" Target="file:///D:\Job\Movies\Polymer-MD\bhj.wmv" TargetMode="External"/><Relationship Id="rId6" Type="http://schemas.openxmlformats.org/officeDocument/2006/relationships/image" Target="../media/image229.png"/><Relationship Id="rId5" Type="http://schemas.openxmlformats.org/officeDocument/2006/relationships/image" Target="../media/image228.png"/><Relationship Id="rId4" Type="http://schemas.openxmlformats.org/officeDocument/2006/relationships/image" Target="../media/image227.emf"/></Relationships>
</file>

<file path=ppt/slides/_rels/slide9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1.png"/></Relationships>
</file>

<file path=ppt/slides/_rels/slide98.xml.rels><?xml version="1.0" encoding="UTF-8" standalone="yes"?>
<Relationships xmlns="http://schemas.openxmlformats.org/package/2006/relationships"><Relationship Id="rId3" Type="http://schemas.openxmlformats.org/officeDocument/2006/relationships/image" Target="../media/image232.emf"/><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33.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572000"/>
            <a:ext cx="2697865" cy="2288722"/>
          </a:xfrm>
          <a:prstGeom prst="rect">
            <a:avLst/>
          </a:prstGeom>
          <a:noFill/>
          <a:ln>
            <a:noFill/>
          </a:ln>
        </p:spPr>
      </p:pic>
      <p:sp>
        <p:nvSpPr>
          <p:cNvPr id="102402" name="Rectangle 2"/>
          <p:cNvSpPr>
            <a:spLocks noGrp="1" noChangeArrowheads="1"/>
          </p:cNvSpPr>
          <p:nvPr>
            <p:ph type="ctrTitle"/>
          </p:nvPr>
        </p:nvSpPr>
        <p:spPr>
          <a:xfrm>
            <a:off x="123254" y="649974"/>
            <a:ext cx="8991600" cy="1735138"/>
          </a:xfrm>
        </p:spPr>
        <p:txBody>
          <a:bodyPr/>
          <a:lstStyle/>
          <a:p>
            <a:pPr eaLnBrk="1" hangingPunct="1">
              <a:defRPr/>
            </a:pPr>
            <a:r>
              <a:rPr lang="en-US" sz="4000" i="0" dirty="0" smtClean="0">
                <a:solidFill>
                  <a:schemeClr val="tx2"/>
                </a:solidFill>
                <a:latin typeface="Comic Sans MS" pitchFamily="66" charset="0"/>
              </a:rPr>
              <a:t>Efficient non-adiabatic excited state dynamics simulations in extended  </a:t>
            </a:r>
            <a:r>
              <a:rPr lang="en-US" sz="4000" i="0" dirty="0">
                <a:solidFill>
                  <a:schemeClr val="tx2"/>
                </a:solidFill>
                <a:latin typeface="Comic Sans MS" pitchFamily="66" charset="0"/>
              </a:rPr>
              <a:t>molecular systems</a:t>
            </a:r>
            <a:endParaRPr lang="en-US" sz="4000" i="0" dirty="0" smtClean="0">
              <a:solidFill>
                <a:schemeClr val="tx2"/>
              </a:solidFill>
              <a:latin typeface="Comic Sans MS" pitchFamily="66" charset="0"/>
            </a:endParaRPr>
          </a:p>
        </p:txBody>
      </p:sp>
      <p:sp>
        <p:nvSpPr>
          <p:cNvPr id="102403" name="Rectangle 3"/>
          <p:cNvSpPr>
            <a:spLocks noGrp="1" noChangeArrowheads="1"/>
          </p:cNvSpPr>
          <p:nvPr>
            <p:ph type="subTitle" idx="1"/>
          </p:nvPr>
        </p:nvSpPr>
        <p:spPr>
          <a:xfrm>
            <a:off x="269875" y="2476500"/>
            <a:ext cx="8915400" cy="990600"/>
          </a:xfrm>
        </p:spPr>
        <p:txBody>
          <a:bodyPr/>
          <a:lstStyle/>
          <a:p>
            <a:pPr algn="l" eaLnBrk="1" hangingPunct="1">
              <a:lnSpc>
                <a:spcPct val="75000"/>
              </a:lnSpc>
              <a:spcBef>
                <a:spcPct val="0"/>
              </a:spcBef>
              <a:defRPr/>
            </a:pPr>
            <a:r>
              <a:rPr lang="en-US" dirty="0" smtClean="0">
                <a:solidFill>
                  <a:srgbClr val="FFFF00"/>
                </a:solidFill>
              </a:rPr>
              <a:t>                       Sergei </a:t>
            </a:r>
            <a:r>
              <a:rPr lang="en-US" dirty="0" err="1" smtClean="0">
                <a:solidFill>
                  <a:srgbClr val="FFFF00"/>
                </a:solidFill>
              </a:rPr>
              <a:t>Tretiak</a:t>
            </a:r>
            <a:endParaRPr lang="en-US" dirty="0" smtClean="0">
              <a:solidFill>
                <a:srgbClr val="FFFF00"/>
              </a:solidFill>
            </a:endParaRPr>
          </a:p>
          <a:p>
            <a:pPr algn="l" eaLnBrk="1" hangingPunct="1">
              <a:lnSpc>
                <a:spcPct val="80000"/>
              </a:lnSpc>
              <a:spcBef>
                <a:spcPct val="50000"/>
              </a:spcBef>
              <a:spcAft>
                <a:spcPct val="40000"/>
              </a:spcAft>
              <a:buClrTx/>
              <a:defRPr/>
            </a:pPr>
            <a:r>
              <a:rPr lang="en-US" sz="1800" dirty="0" smtClean="0">
                <a:solidFill>
                  <a:srgbClr val="33CC33"/>
                </a:solidFill>
              </a:rPr>
              <a:t>Group homepage:</a:t>
            </a:r>
            <a:r>
              <a:rPr lang="en-US" sz="2000" dirty="0" smtClean="0">
                <a:solidFill>
                  <a:srgbClr val="33CC33"/>
                </a:solidFill>
              </a:rPr>
              <a:t> http://cnls.lanl.gov/~serg/</a:t>
            </a:r>
            <a:r>
              <a:rPr lang="en-US" sz="2400" dirty="0" smtClean="0">
                <a:solidFill>
                  <a:srgbClr val="33CC33"/>
                </a:solidFill>
              </a:rPr>
              <a:t>                  </a:t>
            </a:r>
            <a:r>
              <a:rPr lang="en-US" sz="2000" dirty="0" smtClean="0">
                <a:solidFill>
                  <a:srgbClr val="33CC33"/>
                </a:solidFill>
              </a:rPr>
              <a:t>tretiak@lanl.gov</a:t>
            </a:r>
            <a:endParaRPr lang="en-US" sz="1800" dirty="0" smtClean="0">
              <a:solidFill>
                <a:srgbClr val="FFFF00"/>
              </a:solidFill>
            </a:endParaRPr>
          </a:p>
        </p:txBody>
      </p:sp>
      <p:pic>
        <p:nvPicPr>
          <p:cNvPr id="3076" name="Picture 4" descr="lalr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7275" y="3314700"/>
            <a:ext cx="28956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Rectangle 7"/>
          <p:cNvSpPr>
            <a:spLocks noChangeArrowheads="1"/>
          </p:cNvSpPr>
          <p:nvPr/>
        </p:nvSpPr>
        <p:spPr bwMode="auto">
          <a:xfrm>
            <a:off x="422275" y="3390900"/>
            <a:ext cx="5943600" cy="1066800"/>
          </a:xfrm>
          <a:prstGeom prst="rect">
            <a:avLst/>
          </a:prstGeom>
          <a:noFill/>
          <a:ln w="9525">
            <a:noFill/>
            <a:miter lim="800000"/>
            <a:headEnd/>
            <a:tailEnd/>
          </a:ln>
          <a:effectLst/>
        </p:spPr>
        <p:txBody>
          <a:bodyPr>
            <a:spAutoFit/>
          </a:bodyPr>
          <a:lstStyle/>
          <a:p>
            <a:pPr algn="ctr" eaLnBrk="1" hangingPunct="1">
              <a:spcBef>
                <a:spcPct val="10000"/>
              </a:spcBef>
              <a:defRPr/>
            </a:pPr>
            <a:r>
              <a:rPr lang="en-US" sz="2000" b="1" i="1" dirty="0">
                <a:solidFill>
                  <a:schemeClr val="hlink"/>
                </a:solidFill>
                <a:effectLst>
                  <a:outerShdw blurRad="38100" dist="38100" dir="2700000" algn="tl">
                    <a:srgbClr val="000000"/>
                  </a:outerShdw>
                </a:effectLst>
                <a:latin typeface="Arial" pitchFamily="34" charset="0"/>
                <a:cs typeface="+mn-cs"/>
              </a:rPr>
              <a:t>Center for Integrated Nanotechnologies (CINT)</a:t>
            </a:r>
          </a:p>
          <a:p>
            <a:pPr algn="ctr" eaLnBrk="1" hangingPunct="1">
              <a:spcBef>
                <a:spcPct val="10000"/>
              </a:spcBef>
              <a:defRPr/>
            </a:pPr>
            <a:r>
              <a:rPr lang="en-US" sz="2000" b="1" i="1" dirty="0">
                <a:solidFill>
                  <a:schemeClr val="hlink"/>
                </a:solidFill>
                <a:effectLst>
                  <a:outerShdw blurRad="38100" dist="38100" dir="2700000" algn="tl">
                    <a:srgbClr val="000000"/>
                  </a:outerShdw>
                </a:effectLst>
                <a:latin typeface="Arial" pitchFamily="34" charset="0"/>
                <a:cs typeface="+mn-cs"/>
              </a:rPr>
              <a:t>Center for Nonlinear Studies (CNLS)</a:t>
            </a:r>
          </a:p>
          <a:p>
            <a:pPr algn="ctr" eaLnBrk="1" hangingPunct="1">
              <a:spcBef>
                <a:spcPct val="10000"/>
              </a:spcBef>
              <a:defRPr/>
            </a:pPr>
            <a:r>
              <a:rPr lang="en-US" sz="2000" b="1" i="1" dirty="0">
                <a:solidFill>
                  <a:schemeClr val="hlink"/>
                </a:solidFill>
                <a:effectLst>
                  <a:outerShdw blurRad="38100" dist="38100" dir="2700000" algn="tl">
                    <a:srgbClr val="000000"/>
                  </a:outerShdw>
                </a:effectLst>
                <a:latin typeface="Arial" pitchFamily="34" charset="0"/>
                <a:cs typeface="+mn-cs"/>
              </a:rPr>
              <a:t>Theoretical Division</a:t>
            </a:r>
          </a:p>
        </p:txBody>
      </p:sp>
      <p:sp>
        <p:nvSpPr>
          <p:cNvPr id="102409" name="Rectangle 9"/>
          <p:cNvSpPr>
            <a:spLocks noChangeArrowheads="1"/>
          </p:cNvSpPr>
          <p:nvPr/>
        </p:nvSpPr>
        <p:spPr bwMode="auto">
          <a:xfrm>
            <a:off x="311150" y="0"/>
            <a:ext cx="8832850" cy="338554"/>
          </a:xfrm>
          <a:prstGeom prst="rect">
            <a:avLst/>
          </a:prstGeom>
          <a:noFill/>
          <a:ln w="9525">
            <a:noFill/>
            <a:miter lim="800000"/>
            <a:headEnd/>
            <a:tailEnd/>
          </a:ln>
          <a:effectLst/>
        </p:spPr>
        <p:txBody>
          <a:bodyPr>
            <a:spAutoFit/>
          </a:bodyPr>
          <a:lstStyle/>
          <a:p>
            <a:pPr eaLnBrk="1" hangingPunct="1">
              <a:spcBef>
                <a:spcPts val="0"/>
              </a:spcBef>
              <a:defRPr/>
            </a:pPr>
            <a:r>
              <a:rPr lang="en-US" sz="1600" b="1" i="1" dirty="0" err="1">
                <a:solidFill>
                  <a:srgbClr val="33CC33"/>
                </a:solidFill>
                <a:effectLst>
                  <a:outerShdw blurRad="38100" dist="38100" dir="2700000" algn="tl">
                    <a:srgbClr val="000000"/>
                  </a:outerShdw>
                </a:effectLst>
              </a:rPr>
              <a:t>MolSSI</a:t>
            </a:r>
            <a:r>
              <a:rPr lang="en-US" sz="1600" b="1" i="1" dirty="0">
                <a:solidFill>
                  <a:srgbClr val="33CC33"/>
                </a:solidFill>
                <a:effectLst>
                  <a:outerShdw blurRad="38100" dist="38100" dir="2700000" algn="tl">
                    <a:srgbClr val="000000"/>
                  </a:outerShdw>
                </a:effectLst>
              </a:rPr>
              <a:t> workshop	       </a:t>
            </a:r>
            <a:r>
              <a:rPr lang="en-US" sz="1600" b="1" i="1" dirty="0" smtClean="0">
                <a:solidFill>
                  <a:srgbClr val="33CC33"/>
                </a:solidFill>
                <a:effectLst>
                  <a:outerShdw blurRad="38100" dist="38100" dir="2700000" algn="tl">
                    <a:srgbClr val="000000"/>
                  </a:outerShdw>
                </a:effectLst>
              </a:rPr>
              <a:t>		                 The University at Buffalo, Buffalo, June 9, 2018</a:t>
            </a:r>
            <a:endParaRPr lang="en-US" sz="1600" b="1" i="1" dirty="0">
              <a:effectLst>
                <a:outerShdw blurRad="38100" dist="38100" dir="2700000" algn="tl">
                  <a:srgbClr val="000000"/>
                </a:outerShdw>
              </a:effectLst>
            </a:endParaRPr>
          </a:p>
        </p:txBody>
      </p:sp>
      <p:sp>
        <p:nvSpPr>
          <p:cNvPr id="3079" name="AutoShape 12"/>
          <p:cNvSpPr>
            <a:spLocks noChangeAspect="1" noChangeArrowheads="1" noTextEdit="1"/>
          </p:cNvSpPr>
          <p:nvPr/>
        </p:nvSpPr>
        <p:spPr bwMode="auto">
          <a:xfrm>
            <a:off x="5870575" y="3833813"/>
            <a:ext cx="36798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3080"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878" y="4568825"/>
            <a:ext cx="2341563"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0"/>
            <a:ext cx="2187575" cy="2243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1"/>
          <p:cNvPicPr>
            <a:picLocks noChangeAspect="1" noChangeArrowheads="1"/>
          </p:cNvPicPr>
          <p:nvPr/>
        </p:nvPicPr>
        <p:blipFill>
          <a:blip r:embed="rId7">
            <a:extLst>
              <a:ext uri="{28A0092B-C50C-407E-A947-70E740481C1C}">
                <a14:useLocalDpi xmlns:a14="http://schemas.microsoft.com/office/drawing/2010/main" val="0"/>
              </a:ext>
            </a:extLst>
          </a:blip>
          <a:srcRect t="4428"/>
          <a:stretch>
            <a:fillRect/>
          </a:stretch>
        </p:blipFill>
        <p:spPr bwMode="auto">
          <a:xfrm>
            <a:off x="2205264" y="4563836"/>
            <a:ext cx="23209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2460625" y="6248400"/>
            <a:ext cx="93345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452593" y="5747306"/>
            <a:ext cx="851515" cy="369332"/>
          </a:xfrm>
          <a:prstGeom prst="rect">
            <a:avLst/>
          </a:prstGeom>
          <a:solidFill>
            <a:schemeClr val="accent1"/>
          </a:solidFill>
        </p:spPr>
        <p:txBody>
          <a:bodyPr wrap="none">
            <a:spAutoFit/>
          </a:bodyPr>
          <a:lstStyle/>
          <a:p>
            <a:r>
              <a:rPr lang="en-US" sz="1800" b="1" dirty="0" smtClean="0">
                <a:solidFill>
                  <a:srgbClr val="000000"/>
                </a:solidFill>
                <a:latin typeface="+mn-lt"/>
              </a:rPr>
              <a:t>10 nm</a:t>
            </a:r>
            <a:endParaRPr lang="en-US" sz="1800" b="1" dirty="0">
              <a:solidFill>
                <a:srgbClr val="000000"/>
              </a:solidFill>
              <a:latin typeface="+mn-lt"/>
            </a:endParaRPr>
          </a:p>
        </p:txBody>
      </p:sp>
      <p:cxnSp>
        <p:nvCxnSpPr>
          <p:cNvPr id="15" name="Straight Connector 14"/>
          <p:cNvCxnSpPr/>
          <p:nvPr/>
        </p:nvCxnSpPr>
        <p:spPr>
          <a:xfrm>
            <a:off x="560386" y="6148162"/>
            <a:ext cx="1066800" cy="0"/>
          </a:xfrm>
          <a:prstGeom prst="line">
            <a:avLst/>
          </a:prstGeom>
          <a:ln w="63500">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2149" y="5688568"/>
            <a:ext cx="723275" cy="369332"/>
          </a:xfrm>
          <a:prstGeom prst="rect">
            <a:avLst/>
          </a:prstGeom>
          <a:solidFill>
            <a:schemeClr val="accent1"/>
          </a:solidFill>
        </p:spPr>
        <p:txBody>
          <a:bodyPr wrap="none">
            <a:spAutoFit/>
          </a:bodyPr>
          <a:lstStyle/>
          <a:p>
            <a:r>
              <a:rPr lang="en-US" sz="1800" b="1" dirty="0" smtClean="0">
                <a:solidFill>
                  <a:srgbClr val="000000"/>
                </a:solidFill>
                <a:latin typeface="+mn-lt"/>
              </a:rPr>
              <a:t>1 nm</a:t>
            </a:r>
            <a:endParaRPr lang="en-US" sz="1800" b="1" dirty="0">
              <a:solidFill>
                <a:srgbClr val="000000"/>
              </a:solidFill>
              <a:latin typeface="+mn-lt"/>
            </a:endParaRPr>
          </a:p>
        </p:txBody>
      </p:sp>
      <p:sp>
        <p:nvSpPr>
          <p:cNvPr id="18" name="Rectangle 17"/>
          <p:cNvSpPr/>
          <p:nvPr/>
        </p:nvSpPr>
        <p:spPr>
          <a:xfrm>
            <a:off x="5322272" y="5562640"/>
            <a:ext cx="851515" cy="369332"/>
          </a:xfrm>
          <a:prstGeom prst="rect">
            <a:avLst/>
          </a:prstGeom>
          <a:solidFill>
            <a:schemeClr val="accent1"/>
          </a:solidFill>
        </p:spPr>
        <p:txBody>
          <a:bodyPr wrap="none">
            <a:spAutoFit/>
          </a:bodyPr>
          <a:lstStyle/>
          <a:p>
            <a:r>
              <a:rPr lang="en-US" sz="1800" b="1" dirty="0" smtClean="0">
                <a:solidFill>
                  <a:srgbClr val="000000"/>
                </a:solidFill>
                <a:latin typeface="+mn-lt"/>
              </a:rPr>
              <a:t>50 nm</a:t>
            </a:r>
            <a:endParaRPr lang="en-US" sz="1800" b="1" dirty="0">
              <a:solidFill>
                <a:srgbClr val="000000"/>
              </a:solidFill>
              <a:latin typeface="+mn-lt"/>
            </a:endParaRPr>
          </a:p>
        </p:txBody>
      </p:sp>
      <p:cxnSp>
        <p:nvCxnSpPr>
          <p:cNvPr id="19" name="Straight Connector 18"/>
          <p:cNvCxnSpPr/>
          <p:nvPr/>
        </p:nvCxnSpPr>
        <p:spPr>
          <a:xfrm>
            <a:off x="5322272" y="6030686"/>
            <a:ext cx="851515" cy="0"/>
          </a:xfrm>
          <a:prstGeom prst="line">
            <a:avLst/>
          </a:prstGeom>
          <a:ln w="635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5877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33400" y="0"/>
            <a:ext cx="8534400" cy="1371600"/>
          </a:xfrm>
        </p:spPr>
        <p:txBody>
          <a:bodyPr/>
          <a:lstStyle/>
          <a:p>
            <a:pPr algn="ctr">
              <a:defRPr/>
            </a:pPr>
            <a:r>
              <a:rPr lang="en-US" sz="3600" i="0" dirty="0" smtClean="0">
                <a:latin typeface="Comic Sans MS" pitchFamily="66" charset="0"/>
              </a:rPr>
              <a:t>The main questions when approaching large molecular systems: </a:t>
            </a:r>
            <a:endParaRPr lang="en-US" sz="3600" i="0" dirty="0">
              <a:latin typeface="Comic Sans MS" pitchFamily="66" charset="0"/>
            </a:endParaRPr>
          </a:p>
        </p:txBody>
      </p:sp>
      <p:sp>
        <p:nvSpPr>
          <p:cNvPr id="3" name="Rectangle 2"/>
          <p:cNvSpPr/>
          <p:nvPr/>
        </p:nvSpPr>
        <p:spPr>
          <a:xfrm>
            <a:off x="0" y="1377462"/>
            <a:ext cx="9067800" cy="5247590"/>
          </a:xfrm>
          <a:prstGeom prst="rect">
            <a:avLst/>
          </a:prstGeom>
          <a:solidFill>
            <a:schemeClr val="tx1"/>
          </a:solidFill>
        </p:spPr>
        <p:txBody>
          <a:bodyPr wrap="square">
            <a:spAutoFit/>
          </a:bodyPr>
          <a:lstStyle/>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What is an optimal model chemistry in terms of numerical cost/accuracy? The answer is system-specific!!!!</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What are the main ‘pitfalls’ for accuracy loss while modeling </a:t>
            </a:r>
            <a:r>
              <a:rPr lang="en-US" sz="2400" b="1" i="1" kern="0" dirty="0" err="1" smtClean="0">
                <a:solidFill>
                  <a:schemeClr val="tx2"/>
                </a:solidFill>
                <a:latin typeface="Arial"/>
                <a:cs typeface="Times New Roman" pitchFamily="18" charset="0"/>
              </a:rPr>
              <a:t>photoexcited</a:t>
            </a:r>
            <a:r>
              <a:rPr lang="en-US" sz="2400" b="1" i="1" kern="0" dirty="0" smtClean="0">
                <a:solidFill>
                  <a:schemeClr val="tx2"/>
                </a:solidFill>
                <a:latin typeface="Arial"/>
                <a:cs typeface="Times New Roman" pitchFamily="18" charset="0"/>
              </a:rPr>
              <a:t> dynamics?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Are we describing excited state properly? Excitons, charge transfer states, spin states, bond-breaking, etc.</a:t>
            </a:r>
            <a:endParaRPr lang="en-US" sz="2200" b="1" i="1" kern="0" dirty="0">
              <a:solidFill>
                <a:srgbClr val="0000FF"/>
              </a:solidFill>
              <a:latin typeface="Arial"/>
              <a:cs typeface="Times New Roman" pitchFamily="18" charset="0"/>
            </a:endParaRP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Are we using appropriate non-adiabatic </a:t>
            </a:r>
            <a:r>
              <a:rPr lang="en-US" sz="2200" b="1" i="1" kern="0" dirty="0">
                <a:solidFill>
                  <a:srgbClr val="0000FF"/>
                </a:solidFill>
                <a:latin typeface="Arial"/>
                <a:cs typeface="Times New Roman" pitchFamily="18" charset="0"/>
              </a:rPr>
              <a:t>excited state </a:t>
            </a:r>
            <a:r>
              <a:rPr lang="en-US" sz="2200" b="1" i="1" kern="0" dirty="0" smtClean="0">
                <a:solidFill>
                  <a:srgbClr val="0000FF"/>
                </a:solidFill>
                <a:latin typeface="Arial"/>
                <a:cs typeface="Times New Roman" pitchFamily="18" charset="0"/>
              </a:rPr>
              <a:t>dynamics methodology? Branching into products, coherences, etc.</a:t>
            </a:r>
            <a:endParaRPr lang="en-US" sz="2200" b="1" i="1" kern="0" dirty="0">
              <a:solidFill>
                <a:srgbClr val="0000FF"/>
              </a:solidFill>
              <a:latin typeface="Arial"/>
              <a:cs typeface="Times New Roman" pitchFamily="18" charset="0"/>
            </a:endParaRP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What are we missing in our particular implementation? Reaching statistical averages, uncontrolled approximations, numerical issues (e.g. trivial crossings)</a:t>
            </a:r>
            <a:endParaRPr lang="en-US" sz="2200" b="1" i="1" kern="0" dirty="0">
              <a:solidFill>
                <a:srgbClr val="0000FF"/>
              </a:solidFill>
              <a:latin typeface="Arial"/>
              <a:cs typeface="Times New Roman" pitchFamily="18" charset="0"/>
            </a:endParaRPr>
          </a:p>
        </p:txBody>
      </p:sp>
    </p:spTree>
    <p:extLst>
      <p:ext uri="{BB962C8B-B14F-4D97-AF65-F5344CB8AC3E}">
        <p14:creationId xmlns:p14="http://schemas.microsoft.com/office/powerpoint/2010/main" val="2217677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7938" y="3175"/>
            <a:ext cx="9136062" cy="606425"/>
          </a:xfrm>
        </p:spPr>
        <p:txBody>
          <a:bodyPr/>
          <a:lstStyle/>
          <a:p>
            <a:pPr algn="ctr" eaLnBrk="1" hangingPunct="1">
              <a:defRPr/>
            </a:pPr>
            <a:r>
              <a:rPr lang="en-US" sz="3300" i="0" dirty="0" smtClean="0">
                <a:solidFill>
                  <a:srgbClr val="FF3300"/>
                </a:solidFill>
                <a:latin typeface="Comic Sans MS" pitchFamily="66" charset="0"/>
              </a:rPr>
              <a:t>Weakly </a:t>
            </a:r>
            <a:r>
              <a:rPr lang="en-US" sz="3300" i="0" dirty="0">
                <a:solidFill>
                  <a:srgbClr val="FF3300"/>
                </a:solidFill>
                <a:latin typeface="Comic Sans MS" pitchFamily="66" charset="0"/>
              </a:rPr>
              <a:t>coupled </a:t>
            </a:r>
            <a:r>
              <a:rPr lang="en-US" sz="3300" i="0" dirty="0" err="1" smtClean="0">
                <a:solidFill>
                  <a:srgbClr val="FF3300"/>
                </a:solidFill>
                <a:latin typeface="Comic Sans MS" pitchFamily="66" charset="0"/>
              </a:rPr>
              <a:t>oligofluorene</a:t>
            </a:r>
            <a:r>
              <a:rPr lang="en-US" sz="3300" i="0" dirty="0" smtClean="0">
                <a:solidFill>
                  <a:srgbClr val="FF3300"/>
                </a:solidFill>
                <a:latin typeface="Comic Sans MS" pitchFamily="66" charset="0"/>
              </a:rPr>
              <a:t> dimer </a:t>
            </a:r>
            <a:endParaRPr lang="en-US" sz="3300" i="0" dirty="0">
              <a:solidFill>
                <a:srgbClr val="FF3300"/>
              </a:solidFill>
              <a:latin typeface="Comic Sans MS" pitchFamily="66" charset="0"/>
            </a:endParaRPr>
          </a:p>
        </p:txBody>
      </p:sp>
      <p:sp>
        <p:nvSpPr>
          <p:cNvPr id="5" name="Rectangle 6"/>
          <p:cNvSpPr>
            <a:spLocks noChangeArrowheads="1"/>
          </p:cNvSpPr>
          <p:nvPr/>
        </p:nvSpPr>
        <p:spPr bwMode="auto">
          <a:xfrm>
            <a:off x="1447800" y="558800"/>
            <a:ext cx="2133600" cy="341313"/>
          </a:xfrm>
          <a:prstGeom prst="rect">
            <a:avLst/>
          </a:prstGeom>
          <a:noFill/>
          <a:ln w="9525">
            <a:noFill/>
            <a:miter lim="800000"/>
            <a:headEnd/>
            <a:tailEnd/>
          </a:ln>
          <a:effectLst/>
        </p:spPr>
        <p:txBody>
          <a:bodyPr>
            <a:spAutoFit/>
          </a:bodyPr>
          <a:lstStyle/>
          <a:p>
            <a:pPr eaLnBrk="1" hangingPunct="1">
              <a:lnSpc>
                <a:spcPct val="90000"/>
              </a:lnSpc>
              <a:spcBef>
                <a:spcPct val="40000"/>
              </a:spcBef>
              <a:buClr>
                <a:schemeClr val="tx2"/>
              </a:buClr>
              <a:buFont typeface="Wingdings" pitchFamily="2" charset="2"/>
              <a:buChar char="Ø"/>
              <a:defRPr/>
            </a:pPr>
            <a:r>
              <a:rPr lang="en-US" sz="1800" b="1" i="1" dirty="0">
                <a:effectLst>
                  <a:outerShdw blurRad="38100" dist="38100" dir="2700000" algn="tl">
                    <a:srgbClr val="000000"/>
                  </a:outerShdw>
                </a:effectLst>
                <a:latin typeface="Arial" pitchFamily="34" charset="0"/>
              </a:rPr>
              <a:t>100fs dynamics</a:t>
            </a:r>
          </a:p>
        </p:txBody>
      </p:sp>
      <p:sp>
        <p:nvSpPr>
          <p:cNvPr id="7" name="Rectangle 6"/>
          <p:cNvSpPr>
            <a:spLocks noChangeArrowheads="1"/>
          </p:cNvSpPr>
          <p:nvPr/>
        </p:nvSpPr>
        <p:spPr bwMode="auto">
          <a:xfrm>
            <a:off x="5867400" y="563563"/>
            <a:ext cx="2133600" cy="341312"/>
          </a:xfrm>
          <a:prstGeom prst="rect">
            <a:avLst/>
          </a:prstGeom>
          <a:noFill/>
          <a:ln w="9525">
            <a:noFill/>
            <a:miter lim="800000"/>
            <a:headEnd/>
            <a:tailEnd/>
          </a:ln>
          <a:effectLst/>
        </p:spPr>
        <p:txBody>
          <a:bodyPr>
            <a:spAutoFit/>
          </a:bodyPr>
          <a:lstStyle/>
          <a:p>
            <a:pPr eaLnBrk="1" hangingPunct="1">
              <a:lnSpc>
                <a:spcPct val="90000"/>
              </a:lnSpc>
              <a:spcBef>
                <a:spcPct val="40000"/>
              </a:spcBef>
              <a:buClr>
                <a:schemeClr val="tx2"/>
              </a:buClr>
              <a:buFont typeface="Wingdings" pitchFamily="2" charset="2"/>
              <a:buChar char="Ø"/>
              <a:defRPr/>
            </a:pPr>
            <a:r>
              <a:rPr lang="en-US" sz="1800" b="1" i="1" dirty="0">
                <a:effectLst>
                  <a:outerShdw blurRad="38100" dist="38100" dir="2700000" algn="tl">
                    <a:srgbClr val="000000"/>
                  </a:outerShdw>
                </a:effectLst>
                <a:latin typeface="Arial" pitchFamily="34" charset="0"/>
              </a:rPr>
              <a:t>T=300K</a:t>
            </a:r>
            <a:endParaRPr lang="en-US" sz="1800" b="1" dirty="0">
              <a:effectLst>
                <a:outerShdw blurRad="38100" dist="38100" dir="2700000" algn="tl">
                  <a:srgbClr val="000000"/>
                </a:outerShdw>
              </a:effectLst>
              <a:latin typeface="Arial" pitchFamily="34" charset="0"/>
            </a:endParaRPr>
          </a:p>
        </p:txBody>
      </p:sp>
      <p:pic>
        <p:nvPicPr>
          <p:cNvPr id="4" name="spiro300K.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4">
            <a:extLst>
              <a:ext uri="{28A0092B-C50C-407E-A947-70E740481C1C}">
                <a14:useLocalDpi xmlns:a14="http://schemas.microsoft.com/office/drawing/2010/main" val="0"/>
              </a:ext>
            </a:extLst>
          </a:blip>
          <a:srcRect l="15047" t="7340" r="22197" b="11145"/>
          <a:stretch/>
        </p:blipFill>
        <p:spPr bwMode="auto">
          <a:xfrm>
            <a:off x="868680" y="921884"/>
            <a:ext cx="6065520" cy="590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6966857" y="5534561"/>
            <a:ext cx="2155372" cy="1323439"/>
          </a:xfrm>
          <a:prstGeom prst="rect">
            <a:avLst/>
          </a:prstGeom>
          <a:noFill/>
          <a:ln w="9525">
            <a:noFill/>
            <a:miter lim="800000"/>
            <a:headEnd/>
            <a:tailEnd/>
          </a:ln>
          <a:effectLst/>
        </p:spPr>
        <p:txBody>
          <a:bodyPr wrap="square">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D. </a:t>
            </a:r>
            <a:r>
              <a:rPr lang="en-US" sz="1600" b="1" i="1" dirty="0" err="1">
                <a:solidFill>
                  <a:srgbClr val="33CC33"/>
                </a:solidFill>
                <a:effectLst>
                  <a:outerShdw blurRad="38100" dist="38100" dir="2700000" algn="tl">
                    <a:srgbClr val="000000"/>
                  </a:outerShdw>
                </a:effectLst>
                <a:cs typeface="Times New Roman" pitchFamily="18" charset="0"/>
              </a:rPr>
              <a:t>Ondarse</a:t>
            </a:r>
            <a:r>
              <a:rPr lang="en-US" sz="1600" b="1" i="1" dirty="0">
                <a:solidFill>
                  <a:srgbClr val="33CC33"/>
                </a:solidFill>
                <a:effectLst>
                  <a:outerShdw blurRad="38100" dist="38100" dir="2700000" algn="tl">
                    <a:srgbClr val="000000"/>
                  </a:outerShdw>
                </a:effectLst>
                <a:cs typeface="Times New Roman" pitchFamily="18" charset="0"/>
              </a:rPr>
              <a:t>-Alvarez, N. </a:t>
            </a:r>
            <a:r>
              <a:rPr lang="en-US" sz="1600" b="1" i="1" dirty="0" err="1">
                <a:solidFill>
                  <a:srgbClr val="33CC33"/>
                </a:solidFill>
                <a:effectLst>
                  <a:outerShdw blurRad="38100" dist="38100" dir="2700000" algn="tl">
                    <a:srgbClr val="000000"/>
                  </a:outerShdw>
                </a:effectLst>
                <a:cs typeface="Times New Roman" pitchFamily="18" charset="0"/>
              </a:rPr>
              <a:t>Oldani</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and S. </a:t>
            </a:r>
            <a:r>
              <a:rPr lang="en-US" sz="1600" b="1" i="1" dirty="0" smtClean="0">
                <a:solidFill>
                  <a:srgbClr val="33CC33"/>
                </a:solidFill>
                <a:effectLst>
                  <a:outerShdw blurRad="38100" dist="38100" dir="2700000" algn="tl">
                    <a:srgbClr val="000000"/>
                  </a:outerShdw>
                </a:effectLst>
                <a:cs typeface="Times New Roman" pitchFamily="18" charset="0"/>
              </a:rPr>
              <a:t>Fernandez-</a:t>
            </a:r>
            <a:r>
              <a:rPr lang="en-US" sz="1600" b="1" i="1" dirty="0" err="1" smtClean="0">
                <a:solidFill>
                  <a:srgbClr val="33CC33"/>
                </a:solidFill>
                <a:effectLst>
                  <a:outerShdw blurRad="38100" dist="38100" dir="2700000" algn="tl">
                    <a:srgbClr val="000000"/>
                  </a:outerShdw>
                </a:effectLst>
                <a:cs typeface="Times New Roman" pitchFamily="18" charset="0"/>
              </a:rPr>
              <a:t>Alberti</a:t>
            </a:r>
            <a:r>
              <a:rPr lang="en-US" sz="1600" b="1" i="1" dirty="0" smtClean="0">
                <a:solidFill>
                  <a:srgbClr val="33CC33"/>
                </a:solidFill>
                <a:effectLst>
                  <a:outerShdw blurRad="38100" dist="38100" dir="2700000" algn="tl">
                    <a:srgbClr val="000000"/>
                  </a:outerShdw>
                </a:effectLst>
                <a:cs typeface="Times New Roman" pitchFamily="18" charset="0"/>
              </a:rPr>
              <a:t>, J. Phys</a:t>
            </a:r>
            <a:r>
              <a:rPr lang="en-US" sz="1600" b="1" i="1" dirty="0">
                <a:solidFill>
                  <a:srgbClr val="33CC33"/>
                </a:solidFill>
                <a:effectLst>
                  <a:outerShdw blurRad="38100" dist="38100" dir="2700000" algn="tl">
                    <a:srgbClr val="000000"/>
                  </a:outerShdw>
                </a:effectLst>
                <a:cs typeface="Times New Roman" pitchFamily="18" charset="0"/>
              </a:rPr>
              <a:t>. Chem. A, 118 10742 </a:t>
            </a:r>
            <a:r>
              <a:rPr lang="en-US" sz="1600" b="1" i="1" dirty="0" smtClean="0">
                <a:solidFill>
                  <a:srgbClr val="33CC33"/>
                </a:solidFill>
                <a:effectLst>
                  <a:outerShdw blurRad="38100" dist="38100" dir="2700000" algn="tl">
                    <a:srgbClr val="000000"/>
                  </a:outerShdw>
                </a:effectLst>
                <a:cs typeface="Times New Roman" pitchFamily="18" charset="0"/>
              </a:rPr>
              <a:t>(2014</a:t>
            </a:r>
            <a:r>
              <a:rPr lang="en-US" sz="1600" b="1" i="1" dirty="0">
                <a:solidFill>
                  <a:srgbClr val="33CC33"/>
                </a:solidFill>
                <a:effectLst>
                  <a:outerShdw blurRad="38100" dist="38100" dir="2700000" algn="tl">
                    <a:srgbClr val="000000"/>
                  </a:outerShdw>
                </a:effectLst>
                <a:cs typeface="Times New Roman" pitchFamily="18" charset="0"/>
              </a:rPr>
              <a:t>).</a:t>
            </a:r>
          </a:p>
        </p:txBody>
      </p:sp>
    </p:spTree>
    <p:extLst>
      <p:ext uri="{BB962C8B-B14F-4D97-AF65-F5344CB8AC3E}">
        <p14:creationId xmlns:p14="http://schemas.microsoft.com/office/powerpoint/2010/main" val="165474541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514600"/>
            <a:ext cx="8763000" cy="1392238"/>
          </a:xfrm>
          <a:prstGeom prst="rect">
            <a:avLst/>
          </a:prstGeom>
          <a:solidFill>
            <a:schemeClr val="tx1"/>
          </a:solidFill>
        </p:spPr>
        <p:txBody>
          <a:bodyPr>
            <a:spAutoFit/>
          </a:bodyPr>
          <a:lstStyle/>
          <a:p>
            <a:pPr algn="ctr" eaLnBrk="1" hangingPunct="1">
              <a:lnSpc>
                <a:spcPct val="150000"/>
              </a:lnSpc>
              <a:spcBef>
                <a:spcPts val="600"/>
              </a:spcBef>
              <a:defRPr/>
            </a:pPr>
            <a:r>
              <a:rPr lang="en-US" sz="3000" b="1" i="1" kern="0" dirty="0">
                <a:solidFill>
                  <a:srgbClr val="C00000"/>
                </a:solidFill>
                <a:latin typeface="Arial"/>
                <a:cs typeface="Times New Roman" pitchFamily="18" charset="0"/>
              </a:rPr>
              <a:t>Inter- and intra- molecular energy transfer in a small molecular donor</a:t>
            </a:r>
          </a:p>
        </p:txBody>
      </p:sp>
    </p:spTree>
    <p:extLst>
      <p:ext uri="{BB962C8B-B14F-4D97-AF65-F5344CB8AC3E}">
        <p14:creationId xmlns:p14="http://schemas.microsoft.com/office/powerpoint/2010/main" val="5530131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66800" y="0"/>
            <a:ext cx="6248400" cy="685800"/>
          </a:xfrm>
        </p:spPr>
        <p:txBody>
          <a:bodyPr anchor="t"/>
          <a:lstStyle/>
          <a:p>
            <a:pPr algn="ctr">
              <a:defRPr/>
            </a:pPr>
            <a:r>
              <a:rPr lang="en-US" sz="3600" i="0" dirty="0" smtClean="0">
                <a:latin typeface="Comic Sans MS" pitchFamily="66" charset="0"/>
              </a:rPr>
              <a:t>Principles of devices</a:t>
            </a: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84738"/>
            <a:ext cx="25908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14600"/>
            <a:ext cx="23241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9" name="Rectangle 6"/>
          <p:cNvSpPr>
            <a:spLocks noChangeArrowheads="1"/>
          </p:cNvSpPr>
          <p:nvPr/>
        </p:nvSpPr>
        <p:spPr bwMode="auto">
          <a:xfrm>
            <a:off x="228600" y="2209800"/>
            <a:ext cx="2971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 typeface="Wingdings" panose="05000000000000000000" pitchFamily="2" charset="2"/>
              <a:buNone/>
            </a:pPr>
            <a:r>
              <a:rPr lang="en-US" altLang="en-US" sz="1400" i="0">
                <a:solidFill>
                  <a:srgbClr val="0000FF"/>
                </a:solidFill>
                <a:latin typeface="Times New Roman" panose="02020603050405020304" pitchFamily="18" charset="0"/>
              </a:rPr>
              <a:t>Organic light-emitting diods</a:t>
            </a:r>
          </a:p>
        </p:txBody>
      </p:sp>
      <p:sp>
        <p:nvSpPr>
          <p:cNvPr id="6150" name="Rectangle 7"/>
          <p:cNvSpPr>
            <a:spLocks noChangeArrowheads="1"/>
          </p:cNvSpPr>
          <p:nvPr/>
        </p:nvSpPr>
        <p:spPr bwMode="auto">
          <a:xfrm>
            <a:off x="152400" y="4572000"/>
            <a:ext cx="2971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 typeface="Wingdings" panose="05000000000000000000" pitchFamily="2" charset="2"/>
              <a:buNone/>
            </a:pPr>
            <a:r>
              <a:rPr lang="en-US" altLang="en-US" sz="1400" i="0">
                <a:solidFill>
                  <a:srgbClr val="0000FF"/>
                </a:solidFill>
                <a:latin typeface="Times New Roman" panose="02020603050405020304" pitchFamily="18" charset="0"/>
              </a:rPr>
              <a:t>Organic photovoltaic cells</a:t>
            </a:r>
          </a:p>
        </p:txBody>
      </p:sp>
      <p:sp>
        <p:nvSpPr>
          <p:cNvPr id="121" name="Rectangle 4"/>
          <p:cNvSpPr txBox="1">
            <a:spLocks noChangeArrowheads="1"/>
          </p:cNvSpPr>
          <p:nvPr/>
        </p:nvSpPr>
        <p:spPr bwMode="auto">
          <a:xfrm>
            <a:off x="4125822" y="1710405"/>
            <a:ext cx="4495800" cy="609600"/>
          </a:xfrm>
          <a:prstGeom prst="rect">
            <a:avLst/>
          </a:prstGeom>
          <a:noFill/>
          <a:ln w="9525">
            <a:noFill/>
            <a:miter lim="800000"/>
            <a:headEnd/>
            <a:tailEnd/>
          </a:ln>
          <a:effectLst/>
        </p:spPr>
        <p:txBody>
          <a:bodyPr/>
          <a:lstStyle/>
          <a:p>
            <a:pPr marL="342900" indent="-342900" eaLnBrk="1" hangingPunct="1">
              <a:spcBef>
                <a:spcPct val="20000"/>
              </a:spcBef>
              <a:buClr>
                <a:schemeClr val="tx2"/>
              </a:buClr>
              <a:buFont typeface="Wingdings" pitchFamily="2" charset="2"/>
              <a:buChar char="Ø"/>
              <a:defRPr/>
            </a:pPr>
            <a:r>
              <a:rPr lang="en-US" sz="1400" b="1" kern="0" dirty="0">
                <a:latin typeface="Arial Unicode MS" pitchFamily="34" charset="-128"/>
              </a:rPr>
              <a:t>Electron and hole are generated at gates</a:t>
            </a:r>
          </a:p>
          <a:p>
            <a:pPr marL="342900" indent="-342900" eaLnBrk="1" hangingPunct="1">
              <a:spcBef>
                <a:spcPct val="20000"/>
              </a:spcBef>
              <a:buClr>
                <a:schemeClr val="tx2"/>
              </a:buClr>
              <a:buFont typeface="Wingdings" pitchFamily="2" charset="2"/>
              <a:buChar char="Ø"/>
              <a:defRPr/>
            </a:pPr>
            <a:r>
              <a:rPr lang="en-US" sz="1400" b="1" kern="0" dirty="0">
                <a:latin typeface="Arial Unicode MS" pitchFamily="34" charset="-128"/>
              </a:rPr>
              <a:t>They recombine </a:t>
            </a:r>
            <a:r>
              <a:rPr lang="en-US" sz="1400" b="1" kern="0" dirty="0" err="1">
                <a:latin typeface="Arial Unicode MS" pitchFamily="34" charset="-128"/>
              </a:rPr>
              <a:t>radiatively</a:t>
            </a:r>
            <a:endParaRPr lang="en-US" sz="1400" b="1" kern="0" dirty="0">
              <a:latin typeface="Arial Unicode MS" pitchFamily="34" charset="-128"/>
            </a:endParaRPr>
          </a:p>
        </p:txBody>
      </p:sp>
      <p:sp>
        <p:nvSpPr>
          <p:cNvPr id="6163" name="Text Box 112"/>
          <p:cNvSpPr txBox="1">
            <a:spLocks noChangeArrowheads="1"/>
          </p:cNvSpPr>
          <p:nvPr/>
        </p:nvSpPr>
        <p:spPr bwMode="auto">
          <a:xfrm>
            <a:off x="7604088" y="2424948"/>
            <a:ext cx="1290638" cy="5794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 typeface="Wingdings" panose="05000000000000000000" pitchFamily="2" charset="2"/>
              <a:buNone/>
            </a:pPr>
            <a:r>
              <a:rPr lang="en-US" altLang="en-US" sz="3200" b="0" i="0" dirty="0">
                <a:solidFill>
                  <a:srgbClr val="C00000"/>
                </a:solidFill>
                <a:latin typeface="Times New Roman" panose="02020603050405020304" pitchFamily="18" charset="0"/>
              </a:rPr>
              <a:t>OLED</a:t>
            </a:r>
          </a:p>
        </p:txBody>
      </p:sp>
      <p:sp>
        <p:nvSpPr>
          <p:cNvPr id="6164" name="Text Box 113"/>
          <p:cNvSpPr txBox="1">
            <a:spLocks noChangeArrowheads="1"/>
          </p:cNvSpPr>
          <p:nvPr/>
        </p:nvSpPr>
        <p:spPr bwMode="auto">
          <a:xfrm>
            <a:off x="5466583" y="6204984"/>
            <a:ext cx="262255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 typeface="Wingdings" panose="05000000000000000000" pitchFamily="2" charset="2"/>
              <a:buNone/>
            </a:pPr>
            <a:r>
              <a:rPr lang="en-US" altLang="en-US" sz="3200" b="0" i="0" dirty="0">
                <a:solidFill>
                  <a:srgbClr val="C00000"/>
                </a:solidFill>
                <a:latin typeface="Times New Roman" panose="02020603050405020304" pitchFamily="18" charset="0"/>
              </a:rPr>
              <a:t>Photovoltaics</a:t>
            </a:r>
          </a:p>
        </p:txBody>
      </p:sp>
      <p:sp>
        <p:nvSpPr>
          <p:cNvPr id="231" name="Rectangle 4"/>
          <p:cNvSpPr txBox="1">
            <a:spLocks noChangeArrowheads="1"/>
          </p:cNvSpPr>
          <p:nvPr/>
        </p:nvSpPr>
        <p:spPr bwMode="auto">
          <a:xfrm>
            <a:off x="2930060" y="5563326"/>
            <a:ext cx="2895600" cy="609600"/>
          </a:xfrm>
          <a:prstGeom prst="rect">
            <a:avLst/>
          </a:prstGeom>
          <a:noFill/>
          <a:ln w="9525">
            <a:noFill/>
            <a:miter lim="800000"/>
            <a:headEnd/>
            <a:tailEnd/>
          </a:ln>
          <a:effectLst/>
        </p:spPr>
        <p:txBody>
          <a:bodyPr/>
          <a:lstStyle/>
          <a:p>
            <a:pPr marL="342900" indent="-342900" eaLnBrk="1" hangingPunct="1">
              <a:spcBef>
                <a:spcPct val="20000"/>
              </a:spcBef>
              <a:buClr>
                <a:schemeClr val="tx2"/>
              </a:buClr>
              <a:buFont typeface="Wingdings" pitchFamily="2" charset="2"/>
              <a:buChar char="Ø"/>
              <a:defRPr/>
            </a:pPr>
            <a:r>
              <a:rPr lang="en-US" sz="1400" b="1" kern="0" dirty="0">
                <a:latin typeface="Arial Unicode MS" pitchFamily="34" charset="-128"/>
              </a:rPr>
              <a:t>Light creates an </a:t>
            </a:r>
            <a:r>
              <a:rPr lang="en-US" sz="1400" b="1" kern="0" dirty="0" err="1">
                <a:latin typeface="Arial Unicode MS" pitchFamily="34" charset="-128"/>
              </a:rPr>
              <a:t>exciton</a:t>
            </a:r>
            <a:endParaRPr lang="en-US" sz="1400" b="1" kern="0" dirty="0">
              <a:latin typeface="Arial Unicode MS" pitchFamily="34" charset="-128"/>
            </a:endParaRPr>
          </a:p>
          <a:p>
            <a:pPr marL="342900" indent="-342900" eaLnBrk="1" hangingPunct="1">
              <a:spcBef>
                <a:spcPct val="20000"/>
              </a:spcBef>
              <a:buClr>
                <a:schemeClr val="tx2"/>
              </a:buClr>
              <a:buFont typeface="Wingdings" pitchFamily="2" charset="2"/>
              <a:buChar char="Ø"/>
              <a:defRPr/>
            </a:pPr>
            <a:r>
              <a:rPr lang="en-US" sz="1400" b="1" kern="0" dirty="0" err="1">
                <a:latin typeface="Arial Unicode MS" pitchFamily="34" charset="-128"/>
              </a:rPr>
              <a:t>Exciton</a:t>
            </a:r>
            <a:r>
              <a:rPr lang="en-US" sz="1400" b="1" kern="0" dirty="0">
                <a:latin typeface="Arial Unicode MS" pitchFamily="34" charset="-128"/>
              </a:rPr>
              <a:t> produces charges</a:t>
            </a:r>
          </a:p>
        </p:txBody>
      </p:sp>
      <p:pic>
        <p:nvPicPr>
          <p:cNvPr id="616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66738"/>
            <a:ext cx="327660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7" name="Rectangle 20"/>
          <p:cNvSpPr>
            <a:spLocks noChangeArrowheads="1"/>
          </p:cNvSpPr>
          <p:nvPr/>
        </p:nvSpPr>
        <p:spPr bwMode="auto">
          <a:xfrm>
            <a:off x="3907516" y="791435"/>
            <a:ext cx="50292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 typeface="Wingdings" panose="05000000000000000000" pitchFamily="2" charset="2"/>
              <a:buNone/>
            </a:pPr>
            <a:r>
              <a:rPr lang="en-US" altLang="en-US" sz="1800" dirty="0">
                <a:solidFill>
                  <a:srgbClr val="0000FF"/>
                </a:solidFill>
                <a:latin typeface="Times New Roman" panose="02020603050405020304" pitchFamily="18" charset="0"/>
              </a:rPr>
              <a:t>Mobile conjugated </a:t>
            </a:r>
            <a:r>
              <a:rPr lang="en-US" altLang="en-US" sz="1800" dirty="0">
                <a:solidFill>
                  <a:srgbClr val="0000FF"/>
                </a:solidFill>
                <a:latin typeface="Symbol" panose="05050102010706020507" pitchFamily="18" charset="2"/>
              </a:rPr>
              <a:t>p</a:t>
            </a:r>
            <a:r>
              <a:rPr lang="en-US" altLang="en-US" sz="1800" dirty="0">
                <a:solidFill>
                  <a:srgbClr val="0000FF"/>
                </a:solidFill>
                <a:latin typeface="Times New Roman" panose="02020603050405020304" pitchFamily="18" charset="0"/>
              </a:rPr>
              <a:t>-electron system leads to </a:t>
            </a:r>
            <a:r>
              <a:rPr lang="en-US" altLang="en-US" sz="1800" dirty="0" err="1">
                <a:solidFill>
                  <a:srgbClr val="0000FF"/>
                </a:solidFill>
                <a:latin typeface="Times New Roman" panose="02020603050405020304" pitchFamily="18" charset="0"/>
              </a:rPr>
              <a:t>simiconductor</a:t>
            </a:r>
            <a:r>
              <a:rPr lang="en-US" altLang="en-US" sz="1800" dirty="0">
                <a:solidFill>
                  <a:srgbClr val="0000FF"/>
                </a:solidFill>
                <a:latin typeface="Times New Roman" panose="02020603050405020304" pitchFamily="18" charset="0"/>
              </a:rPr>
              <a:t>/metal-like properties in polymers </a:t>
            </a:r>
            <a:endParaRPr lang="en-US" altLang="en-US" sz="3600" b="0" i="0" dirty="0">
              <a:solidFill>
                <a:srgbClr val="0000FF"/>
              </a:solidFill>
              <a:latin typeface="Times New Roman" panose="02020603050405020304" pitchFamily="18" charset="0"/>
            </a:endParaRPr>
          </a:p>
        </p:txBody>
      </p:sp>
      <p:sp>
        <p:nvSpPr>
          <p:cNvPr id="335" name="Oval 2"/>
          <p:cNvSpPr>
            <a:spLocks noChangeArrowheads="1"/>
          </p:cNvSpPr>
          <p:nvPr/>
        </p:nvSpPr>
        <p:spPr bwMode="auto">
          <a:xfrm>
            <a:off x="2971800" y="2392362"/>
            <a:ext cx="5913438" cy="5913438"/>
          </a:xfrm>
          <a:prstGeom prst="ellipse">
            <a:avLst/>
          </a:prstGeom>
          <a:gradFill rotWithShape="1">
            <a:gsLst>
              <a:gs pos="0">
                <a:srgbClr val="FFDD35"/>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36" name="Group 5"/>
          <p:cNvGrpSpPr>
            <a:grpSpLocks/>
          </p:cNvGrpSpPr>
          <p:nvPr/>
        </p:nvGrpSpPr>
        <p:grpSpPr bwMode="auto">
          <a:xfrm rot="900000">
            <a:off x="4056063" y="3087687"/>
            <a:ext cx="4811712" cy="669925"/>
            <a:chOff x="2054" y="1339"/>
            <a:chExt cx="3031" cy="422"/>
          </a:xfrm>
        </p:grpSpPr>
        <p:sp>
          <p:nvSpPr>
            <p:cNvPr id="337" name="Line 6"/>
            <p:cNvSpPr>
              <a:spLocks noChangeShapeType="1"/>
            </p:cNvSpPr>
            <p:nvPr/>
          </p:nvSpPr>
          <p:spPr bwMode="auto">
            <a:xfrm rot="1133218">
              <a:off x="2054" y="1613"/>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 name="Line 7"/>
            <p:cNvSpPr>
              <a:spLocks noChangeShapeType="1"/>
            </p:cNvSpPr>
            <p:nvPr/>
          </p:nvSpPr>
          <p:spPr bwMode="auto">
            <a:xfrm rot="1133218">
              <a:off x="2083" y="1606"/>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 name="Line 8"/>
            <p:cNvSpPr>
              <a:spLocks noChangeShapeType="1"/>
            </p:cNvSpPr>
            <p:nvPr/>
          </p:nvSpPr>
          <p:spPr bwMode="auto">
            <a:xfrm rot="1133218" flipV="1">
              <a:off x="2210" y="1666"/>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 name="Line 9"/>
            <p:cNvSpPr>
              <a:spLocks noChangeShapeType="1"/>
            </p:cNvSpPr>
            <p:nvPr/>
          </p:nvSpPr>
          <p:spPr bwMode="auto">
            <a:xfrm rot="1133218" flipV="1">
              <a:off x="2418" y="1511"/>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 name="Line 10"/>
            <p:cNvSpPr>
              <a:spLocks noChangeShapeType="1"/>
            </p:cNvSpPr>
            <p:nvPr/>
          </p:nvSpPr>
          <p:spPr bwMode="auto">
            <a:xfrm rot="1133218" flipV="1">
              <a:off x="2395" y="1518"/>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2" name="Line 11"/>
            <p:cNvSpPr>
              <a:spLocks noChangeShapeType="1"/>
            </p:cNvSpPr>
            <p:nvPr/>
          </p:nvSpPr>
          <p:spPr bwMode="auto">
            <a:xfrm rot="1133218" flipH="1" flipV="1">
              <a:off x="2303" y="1398"/>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3" name="Line 12"/>
            <p:cNvSpPr>
              <a:spLocks noChangeShapeType="1"/>
            </p:cNvSpPr>
            <p:nvPr/>
          </p:nvSpPr>
          <p:spPr bwMode="auto">
            <a:xfrm rot="1133218" flipH="1">
              <a:off x="2147" y="1344"/>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4" name="Line 13"/>
            <p:cNvSpPr>
              <a:spLocks noChangeShapeType="1"/>
            </p:cNvSpPr>
            <p:nvPr/>
          </p:nvSpPr>
          <p:spPr bwMode="auto">
            <a:xfrm rot="1133218" flipH="1">
              <a:off x="2162" y="1373"/>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 name="Line 14"/>
            <p:cNvSpPr>
              <a:spLocks noChangeShapeType="1"/>
            </p:cNvSpPr>
            <p:nvPr/>
          </p:nvSpPr>
          <p:spPr bwMode="auto">
            <a:xfrm rot="1133218" flipV="1">
              <a:off x="2105" y="1404"/>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6" name="Line 15"/>
            <p:cNvSpPr>
              <a:spLocks noChangeShapeType="1"/>
            </p:cNvSpPr>
            <p:nvPr/>
          </p:nvSpPr>
          <p:spPr bwMode="auto">
            <a:xfrm rot="1133218" flipV="1">
              <a:off x="2458" y="1450"/>
              <a:ext cx="164"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7" name="Line 16"/>
            <p:cNvSpPr>
              <a:spLocks noChangeShapeType="1"/>
            </p:cNvSpPr>
            <p:nvPr/>
          </p:nvSpPr>
          <p:spPr bwMode="auto">
            <a:xfrm rot="1133218">
              <a:off x="2614" y="150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 name="Line 17"/>
            <p:cNvSpPr>
              <a:spLocks noChangeShapeType="1"/>
            </p:cNvSpPr>
            <p:nvPr/>
          </p:nvSpPr>
          <p:spPr bwMode="auto">
            <a:xfrm rot="1133218">
              <a:off x="2632" y="1489"/>
              <a:ext cx="153" cy="88"/>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 name="Line 18"/>
            <p:cNvSpPr>
              <a:spLocks noChangeShapeType="1"/>
            </p:cNvSpPr>
            <p:nvPr/>
          </p:nvSpPr>
          <p:spPr bwMode="auto">
            <a:xfrm rot="1133218" flipV="1">
              <a:off x="2770" y="1557"/>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0" name="Line 19"/>
            <p:cNvSpPr>
              <a:spLocks noChangeShapeType="1"/>
            </p:cNvSpPr>
            <p:nvPr/>
          </p:nvSpPr>
          <p:spPr bwMode="auto">
            <a:xfrm rot="1133218">
              <a:off x="2925" y="161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1" name="Line 20"/>
            <p:cNvSpPr>
              <a:spLocks noChangeShapeType="1"/>
            </p:cNvSpPr>
            <p:nvPr/>
          </p:nvSpPr>
          <p:spPr bwMode="auto">
            <a:xfrm rot="1133218">
              <a:off x="2954" y="1604"/>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2" name="Line 21"/>
            <p:cNvSpPr>
              <a:spLocks noChangeShapeType="1"/>
            </p:cNvSpPr>
            <p:nvPr/>
          </p:nvSpPr>
          <p:spPr bwMode="auto">
            <a:xfrm rot="1133218" flipV="1">
              <a:off x="3081" y="166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3" name="Line 22"/>
            <p:cNvSpPr>
              <a:spLocks noChangeShapeType="1"/>
            </p:cNvSpPr>
            <p:nvPr/>
          </p:nvSpPr>
          <p:spPr bwMode="auto">
            <a:xfrm rot="1133218" flipV="1">
              <a:off x="3289" y="1509"/>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 name="Line 23"/>
            <p:cNvSpPr>
              <a:spLocks noChangeShapeType="1"/>
            </p:cNvSpPr>
            <p:nvPr/>
          </p:nvSpPr>
          <p:spPr bwMode="auto">
            <a:xfrm rot="1133218" flipV="1">
              <a:off x="3266" y="1516"/>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5" name="Line 24"/>
            <p:cNvSpPr>
              <a:spLocks noChangeShapeType="1"/>
            </p:cNvSpPr>
            <p:nvPr/>
          </p:nvSpPr>
          <p:spPr bwMode="auto">
            <a:xfrm rot="1133218" flipH="1" flipV="1">
              <a:off x="3174" y="1396"/>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6" name="Line 25"/>
            <p:cNvSpPr>
              <a:spLocks noChangeShapeType="1"/>
            </p:cNvSpPr>
            <p:nvPr/>
          </p:nvSpPr>
          <p:spPr bwMode="auto">
            <a:xfrm rot="1133218" flipH="1">
              <a:off x="3018" y="1342"/>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7" name="Line 26"/>
            <p:cNvSpPr>
              <a:spLocks noChangeShapeType="1"/>
            </p:cNvSpPr>
            <p:nvPr/>
          </p:nvSpPr>
          <p:spPr bwMode="auto">
            <a:xfrm rot="1133218" flipH="1">
              <a:off x="3033" y="1371"/>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 name="Line 27"/>
            <p:cNvSpPr>
              <a:spLocks noChangeShapeType="1"/>
            </p:cNvSpPr>
            <p:nvPr/>
          </p:nvSpPr>
          <p:spPr bwMode="auto">
            <a:xfrm rot="1133218" flipV="1">
              <a:off x="2976" y="1402"/>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 name="Line 28"/>
            <p:cNvSpPr>
              <a:spLocks noChangeShapeType="1"/>
            </p:cNvSpPr>
            <p:nvPr/>
          </p:nvSpPr>
          <p:spPr bwMode="auto">
            <a:xfrm rot="1133218" flipV="1">
              <a:off x="3330" y="1450"/>
              <a:ext cx="164"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 name="Line 29"/>
            <p:cNvSpPr>
              <a:spLocks noChangeShapeType="1"/>
            </p:cNvSpPr>
            <p:nvPr/>
          </p:nvSpPr>
          <p:spPr bwMode="auto">
            <a:xfrm rot="1133218">
              <a:off x="3486" y="150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 name="Line 30"/>
            <p:cNvSpPr>
              <a:spLocks noChangeShapeType="1"/>
            </p:cNvSpPr>
            <p:nvPr/>
          </p:nvSpPr>
          <p:spPr bwMode="auto">
            <a:xfrm rot="1133218">
              <a:off x="3504" y="1489"/>
              <a:ext cx="153" cy="88"/>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 name="Line 31"/>
            <p:cNvSpPr>
              <a:spLocks noChangeShapeType="1"/>
            </p:cNvSpPr>
            <p:nvPr/>
          </p:nvSpPr>
          <p:spPr bwMode="auto">
            <a:xfrm rot="1133218" flipV="1">
              <a:off x="3642" y="1557"/>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3" name="Line 32"/>
            <p:cNvSpPr>
              <a:spLocks noChangeShapeType="1"/>
            </p:cNvSpPr>
            <p:nvPr/>
          </p:nvSpPr>
          <p:spPr bwMode="auto">
            <a:xfrm rot="1133218">
              <a:off x="3797" y="161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4" name="Line 33"/>
            <p:cNvSpPr>
              <a:spLocks noChangeShapeType="1"/>
            </p:cNvSpPr>
            <p:nvPr/>
          </p:nvSpPr>
          <p:spPr bwMode="auto">
            <a:xfrm rot="1133218">
              <a:off x="3826" y="1604"/>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5" name="Line 34"/>
            <p:cNvSpPr>
              <a:spLocks noChangeShapeType="1"/>
            </p:cNvSpPr>
            <p:nvPr/>
          </p:nvSpPr>
          <p:spPr bwMode="auto">
            <a:xfrm rot="1133218" flipV="1">
              <a:off x="3953" y="166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6" name="Line 35"/>
            <p:cNvSpPr>
              <a:spLocks noChangeShapeType="1"/>
            </p:cNvSpPr>
            <p:nvPr/>
          </p:nvSpPr>
          <p:spPr bwMode="auto">
            <a:xfrm rot="1133218" flipV="1">
              <a:off x="4161" y="1509"/>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7" name="Line 36"/>
            <p:cNvSpPr>
              <a:spLocks noChangeShapeType="1"/>
            </p:cNvSpPr>
            <p:nvPr/>
          </p:nvSpPr>
          <p:spPr bwMode="auto">
            <a:xfrm rot="1133218" flipV="1">
              <a:off x="4138" y="1516"/>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 name="Line 37"/>
            <p:cNvSpPr>
              <a:spLocks noChangeShapeType="1"/>
            </p:cNvSpPr>
            <p:nvPr/>
          </p:nvSpPr>
          <p:spPr bwMode="auto">
            <a:xfrm rot="1133218" flipH="1" flipV="1">
              <a:off x="4046" y="1396"/>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 name="Line 38"/>
            <p:cNvSpPr>
              <a:spLocks noChangeShapeType="1"/>
            </p:cNvSpPr>
            <p:nvPr/>
          </p:nvSpPr>
          <p:spPr bwMode="auto">
            <a:xfrm rot="1133218" flipH="1">
              <a:off x="3890" y="1342"/>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0" name="Line 39"/>
            <p:cNvSpPr>
              <a:spLocks noChangeShapeType="1"/>
            </p:cNvSpPr>
            <p:nvPr/>
          </p:nvSpPr>
          <p:spPr bwMode="auto">
            <a:xfrm rot="1133218" flipH="1">
              <a:off x="3905" y="1371"/>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 name="Line 40"/>
            <p:cNvSpPr>
              <a:spLocks noChangeShapeType="1"/>
            </p:cNvSpPr>
            <p:nvPr/>
          </p:nvSpPr>
          <p:spPr bwMode="auto">
            <a:xfrm rot="1133218" flipV="1">
              <a:off x="3848" y="1402"/>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2" name="Line 41"/>
            <p:cNvSpPr>
              <a:spLocks noChangeShapeType="1"/>
            </p:cNvSpPr>
            <p:nvPr/>
          </p:nvSpPr>
          <p:spPr bwMode="auto">
            <a:xfrm rot="1133218" flipV="1">
              <a:off x="4204" y="1447"/>
              <a:ext cx="164"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3" name="Line 42"/>
            <p:cNvSpPr>
              <a:spLocks noChangeShapeType="1"/>
            </p:cNvSpPr>
            <p:nvPr/>
          </p:nvSpPr>
          <p:spPr bwMode="auto">
            <a:xfrm rot="1133218">
              <a:off x="4360" y="150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4" name="Line 43"/>
            <p:cNvSpPr>
              <a:spLocks noChangeShapeType="1"/>
            </p:cNvSpPr>
            <p:nvPr/>
          </p:nvSpPr>
          <p:spPr bwMode="auto">
            <a:xfrm rot="1133218">
              <a:off x="4378" y="1486"/>
              <a:ext cx="153" cy="88"/>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 name="Line 44"/>
            <p:cNvSpPr>
              <a:spLocks noChangeShapeType="1"/>
            </p:cNvSpPr>
            <p:nvPr/>
          </p:nvSpPr>
          <p:spPr bwMode="auto">
            <a:xfrm rot="1133218" flipV="1">
              <a:off x="4516" y="155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6" name="Line 45"/>
            <p:cNvSpPr>
              <a:spLocks noChangeShapeType="1"/>
            </p:cNvSpPr>
            <p:nvPr/>
          </p:nvSpPr>
          <p:spPr bwMode="auto">
            <a:xfrm rot="1133218">
              <a:off x="4671" y="1608"/>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7" name="Line 46"/>
            <p:cNvSpPr>
              <a:spLocks noChangeShapeType="1"/>
            </p:cNvSpPr>
            <p:nvPr/>
          </p:nvSpPr>
          <p:spPr bwMode="auto">
            <a:xfrm rot="1133218">
              <a:off x="4700" y="1601"/>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 name="Line 47"/>
            <p:cNvSpPr>
              <a:spLocks noChangeShapeType="1"/>
            </p:cNvSpPr>
            <p:nvPr/>
          </p:nvSpPr>
          <p:spPr bwMode="auto">
            <a:xfrm rot="1133218" flipV="1">
              <a:off x="4827" y="166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 name="Line 48"/>
            <p:cNvSpPr>
              <a:spLocks noChangeShapeType="1"/>
            </p:cNvSpPr>
            <p:nvPr/>
          </p:nvSpPr>
          <p:spPr bwMode="auto">
            <a:xfrm rot="1133218" flipV="1">
              <a:off x="5035" y="1506"/>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 name="Line 49"/>
            <p:cNvSpPr>
              <a:spLocks noChangeShapeType="1"/>
            </p:cNvSpPr>
            <p:nvPr/>
          </p:nvSpPr>
          <p:spPr bwMode="auto">
            <a:xfrm rot="1133218" flipV="1">
              <a:off x="5012" y="1513"/>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 name="Line 50"/>
            <p:cNvSpPr>
              <a:spLocks noChangeShapeType="1"/>
            </p:cNvSpPr>
            <p:nvPr/>
          </p:nvSpPr>
          <p:spPr bwMode="auto">
            <a:xfrm rot="1133218" flipH="1" flipV="1">
              <a:off x="4920" y="1393"/>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2" name="Line 51"/>
            <p:cNvSpPr>
              <a:spLocks noChangeShapeType="1"/>
            </p:cNvSpPr>
            <p:nvPr/>
          </p:nvSpPr>
          <p:spPr bwMode="auto">
            <a:xfrm rot="1133218" flipH="1">
              <a:off x="4764" y="1339"/>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3" name="Line 52"/>
            <p:cNvSpPr>
              <a:spLocks noChangeShapeType="1"/>
            </p:cNvSpPr>
            <p:nvPr/>
          </p:nvSpPr>
          <p:spPr bwMode="auto">
            <a:xfrm rot="1133218" flipH="1">
              <a:off x="4779" y="1368"/>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 name="Line 53"/>
            <p:cNvSpPr>
              <a:spLocks noChangeShapeType="1"/>
            </p:cNvSpPr>
            <p:nvPr/>
          </p:nvSpPr>
          <p:spPr bwMode="auto">
            <a:xfrm rot="1133218" flipV="1">
              <a:off x="4722" y="1399"/>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5" name="Text Box 54"/>
          <p:cNvSpPr txBox="1">
            <a:spLocks noChangeArrowheads="1"/>
          </p:cNvSpPr>
          <p:nvPr/>
        </p:nvSpPr>
        <p:spPr bwMode="auto">
          <a:xfrm>
            <a:off x="3697288" y="2493962"/>
            <a:ext cx="450850" cy="73342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p>
            <a:pPr>
              <a:spcBef>
                <a:spcPct val="0"/>
              </a:spcBef>
            </a:pPr>
            <a:r>
              <a:rPr lang="en-US" altLang="en-US">
                <a:solidFill>
                  <a:schemeClr val="tx1"/>
                </a:solidFill>
                <a:latin typeface="Arial" panose="020B0604020202020204" pitchFamily="34" charset="0"/>
                <a:cs typeface="Arial" panose="020B0604020202020204" pitchFamily="34" charset="0"/>
              </a:rPr>
              <a:t>+</a:t>
            </a:r>
          </a:p>
        </p:txBody>
      </p:sp>
      <p:sp>
        <p:nvSpPr>
          <p:cNvPr id="386" name="Text Box 55"/>
          <p:cNvSpPr txBox="1">
            <a:spLocks noChangeArrowheads="1"/>
          </p:cNvSpPr>
          <p:nvPr/>
        </p:nvSpPr>
        <p:spPr bwMode="auto">
          <a:xfrm>
            <a:off x="8777288" y="3594100"/>
            <a:ext cx="336550" cy="7334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p>
            <a:pPr>
              <a:spcBef>
                <a:spcPct val="0"/>
              </a:spcBef>
            </a:pPr>
            <a:r>
              <a:rPr lang="en-US" altLang="en-US">
                <a:solidFill>
                  <a:schemeClr val="tx1"/>
                </a:solidFill>
                <a:latin typeface="Arial" panose="020B0604020202020204" pitchFamily="34" charset="0"/>
                <a:cs typeface="Arial" panose="020B0604020202020204" pitchFamily="34" charset="0"/>
              </a:rPr>
              <a:t>-</a:t>
            </a:r>
          </a:p>
        </p:txBody>
      </p:sp>
      <p:sp>
        <p:nvSpPr>
          <p:cNvPr id="387" name="Oval 56"/>
          <p:cNvSpPr>
            <a:spLocks noChangeArrowheads="1"/>
          </p:cNvSpPr>
          <p:nvPr/>
        </p:nvSpPr>
        <p:spPr bwMode="auto">
          <a:xfrm>
            <a:off x="3721100" y="2662237"/>
            <a:ext cx="407988" cy="407988"/>
          </a:xfrm>
          <a:prstGeom prst="ellipse">
            <a:avLst/>
          </a:prstGeom>
          <a:gradFill rotWithShape="1">
            <a:gsLst>
              <a:gs pos="0">
                <a:srgbClr val="FF0000"/>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8" name="Oval 57"/>
          <p:cNvSpPr>
            <a:spLocks noChangeArrowheads="1"/>
          </p:cNvSpPr>
          <p:nvPr/>
        </p:nvSpPr>
        <p:spPr bwMode="auto">
          <a:xfrm>
            <a:off x="8736013" y="3762375"/>
            <a:ext cx="407987" cy="407987"/>
          </a:xfrm>
          <a:prstGeom prst="ellipse">
            <a:avLst/>
          </a:prstGeom>
          <a:gradFill rotWithShape="1">
            <a:gsLst>
              <a:gs pos="0">
                <a:srgbClr val="3366FF"/>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 name="Oval 58"/>
          <p:cNvSpPr>
            <a:spLocks noChangeArrowheads="1"/>
          </p:cNvSpPr>
          <p:nvPr/>
        </p:nvSpPr>
        <p:spPr bwMode="auto">
          <a:xfrm>
            <a:off x="5457825" y="2452687"/>
            <a:ext cx="1965325" cy="1965325"/>
          </a:xfrm>
          <a:prstGeom prst="ellipse">
            <a:avLst/>
          </a:prstGeom>
          <a:gradFill rotWithShape="1">
            <a:gsLst>
              <a:gs pos="0">
                <a:srgbClr val="FFDD35"/>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en-US" altLang="en-US" sz="1800">
              <a:solidFill>
                <a:schemeClr val="tx1"/>
              </a:solidFill>
              <a:latin typeface="Arial" panose="020B0604020202020204" pitchFamily="34" charset="0"/>
              <a:cs typeface="Arial" panose="020B0604020202020204" pitchFamily="34" charset="0"/>
            </a:endParaRPr>
          </a:p>
        </p:txBody>
      </p:sp>
      <p:grpSp>
        <p:nvGrpSpPr>
          <p:cNvPr id="390" name="Group 59"/>
          <p:cNvGrpSpPr>
            <a:grpSpLocks/>
          </p:cNvGrpSpPr>
          <p:nvPr/>
        </p:nvGrpSpPr>
        <p:grpSpPr bwMode="auto">
          <a:xfrm rot="900000">
            <a:off x="3992563" y="4983162"/>
            <a:ext cx="4811712" cy="669925"/>
            <a:chOff x="2054" y="1339"/>
            <a:chExt cx="3031" cy="422"/>
          </a:xfrm>
        </p:grpSpPr>
        <p:sp>
          <p:nvSpPr>
            <p:cNvPr id="391" name="Line 60"/>
            <p:cNvSpPr>
              <a:spLocks noChangeShapeType="1"/>
            </p:cNvSpPr>
            <p:nvPr/>
          </p:nvSpPr>
          <p:spPr bwMode="auto">
            <a:xfrm rot="1133218">
              <a:off x="2054" y="1613"/>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 name="Line 61"/>
            <p:cNvSpPr>
              <a:spLocks noChangeShapeType="1"/>
            </p:cNvSpPr>
            <p:nvPr/>
          </p:nvSpPr>
          <p:spPr bwMode="auto">
            <a:xfrm rot="1133218">
              <a:off x="2083" y="1606"/>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3" name="Line 62"/>
            <p:cNvSpPr>
              <a:spLocks noChangeShapeType="1"/>
            </p:cNvSpPr>
            <p:nvPr/>
          </p:nvSpPr>
          <p:spPr bwMode="auto">
            <a:xfrm rot="1133218" flipV="1">
              <a:off x="2210" y="1666"/>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4" name="Line 63"/>
            <p:cNvSpPr>
              <a:spLocks noChangeShapeType="1"/>
            </p:cNvSpPr>
            <p:nvPr/>
          </p:nvSpPr>
          <p:spPr bwMode="auto">
            <a:xfrm rot="1133218" flipV="1">
              <a:off x="2418" y="1511"/>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5" name="Line 64"/>
            <p:cNvSpPr>
              <a:spLocks noChangeShapeType="1"/>
            </p:cNvSpPr>
            <p:nvPr/>
          </p:nvSpPr>
          <p:spPr bwMode="auto">
            <a:xfrm rot="1133218" flipV="1">
              <a:off x="2395" y="1518"/>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 name="Line 65"/>
            <p:cNvSpPr>
              <a:spLocks noChangeShapeType="1"/>
            </p:cNvSpPr>
            <p:nvPr/>
          </p:nvSpPr>
          <p:spPr bwMode="auto">
            <a:xfrm rot="1133218" flipH="1" flipV="1">
              <a:off x="2303" y="1398"/>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7" name="Line 66"/>
            <p:cNvSpPr>
              <a:spLocks noChangeShapeType="1"/>
            </p:cNvSpPr>
            <p:nvPr/>
          </p:nvSpPr>
          <p:spPr bwMode="auto">
            <a:xfrm rot="1133218" flipH="1">
              <a:off x="2147" y="1344"/>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8" name="Line 67"/>
            <p:cNvSpPr>
              <a:spLocks noChangeShapeType="1"/>
            </p:cNvSpPr>
            <p:nvPr/>
          </p:nvSpPr>
          <p:spPr bwMode="auto">
            <a:xfrm rot="1133218" flipH="1">
              <a:off x="2162" y="1373"/>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 name="Line 68"/>
            <p:cNvSpPr>
              <a:spLocks noChangeShapeType="1"/>
            </p:cNvSpPr>
            <p:nvPr/>
          </p:nvSpPr>
          <p:spPr bwMode="auto">
            <a:xfrm rot="1133218" flipV="1">
              <a:off x="2105" y="1404"/>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 name="Line 69"/>
            <p:cNvSpPr>
              <a:spLocks noChangeShapeType="1"/>
            </p:cNvSpPr>
            <p:nvPr/>
          </p:nvSpPr>
          <p:spPr bwMode="auto">
            <a:xfrm rot="1133218" flipV="1">
              <a:off x="2458" y="1450"/>
              <a:ext cx="164"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 name="Line 70"/>
            <p:cNvSpPr>
              <a:spLocks noChangeShapeType="1"/>
            </p:cNvSpPr>
            <p:nvPr/>
          </p:nvSpPr>
          <p:spPr bwMode="auto">
            <a:xfrm rot="1133218">
              <a:off x="2614" y="150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 name="Line 71"/>
            <p:cNvSpPr>
              <a:spLocks noChangeShapeType="1"/>
            </p:cNvSpPr>
            <p:nvPr/>
          </p:nvSpPr>
          <p:spPr bwMode="auto">
            <a:xfrm rot="1133218">
              <a:off x="2632" y="1489"/>
              <a:ext cx="153" cy="88"/>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 name="Line 72"/>
            <p:cNvSpPr>
              <a:spLocks noChangeShapeType="1"/>
            </p:cNvSpPr>
            <p:nvPr/>
          </p:nvSpPr>
          <p:spPr bwMode="auto">
            <a:xfrm rot="1133218" flipV="1">
              <a:off x="2770" y="1557"/>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 name="Line 73"/>
            <p:cNvSpPr>
              <a:spLocks noChangeShapeType="1"/>
            </p:cNvSpPr>
            <p:nvPr/>
          </p:nvSpPr>
          <p:spPr bwMode="auto">
            <a:xfrm rot="1133218">
              <a:off x="2925" y="161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 name="Line 74"/>
            <p:cNvSpPr>
              <a:spLocks noChangeShapeType="1"/>
            </p:cNvSpPr>
            <p:nvPr/>
          </p:nvSpPr>
          <p:spPr bwMode="auto">
            <a:xfrm rot="1133218">
              <a:off x="2954" y="1604"/>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 name="Line 75"/>
            <p:cNvSpPr>
              <a:spLocks noChangeShapeType="1"/>
            </p:cNvSpPr>
            <p:nvPr/>
          </p:nvSpPr>
          <p:spPr bwMode="auto">
            <a:xfrm rot="1133218" flipV="1">
              <a:off x="3081" y="166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 name="Line 76"/>
            <p:cNvSpPr>
              <a:spLocks noChangeShapeType="1"/>
            </p:cNvSpPr>
            <p:nvPr/>
          </p:nvSpPr>
          <p:spPr bwMode="auto">
            <a:xfrm rot="1133218" flipV="1">
              <a:off x="3289" y="1509"/>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 name="Line 77"/>
            <p:cNvSpPr>
              <a:spLocks noChangeShapeType="1"/>
            </p:cNvSpPr>
            <p:nvPr/>
          </p:nvSpPr>
          <p:spPr bwMode="auto">
            <a:xfrm rot="1133218" flipV="1">
              <a:off x="3266" y="1516"/>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 name="Line 78"/>
            <p:cNvSpPr>
              <a:spLocks noChangeShapeType="1"/>
            </p:cNvSpPr>
            <p:nvPr/>
          </p:nvSpPr>
          <p:spPr bwMode="auto">
            <a:xfrm rot="1133218" flipH="1" flipV="1">
              <a:off x="3174" y="1396"/>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 name="Line 79"/>
            <p:cNvSpPr>
              <a:spLocks noChangeShapeType="1"/>
            </p:cNvSpPr>
            <p:nvPr/>
          </p:nvSpPr>
          <p:spPr bwMode="auto">
            <a:xfrm rot="1133218" flipH="1">
              <a:off x="3018" y="1342"/>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 name="Line 80"/>
            <p:cNvSpPr>
              <a:spLocks noChangeShapeType="1"/>
            </p:cNvSpPr>
            <p:nvPr/>
          </p:nvSpPr>
          <p:spPr bwMode="auto">
            <a:xfrm rot="1133218" flipH="1">
              <a:off x="3033" y="1371"/>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 name="Line 81"/>
            <p:cNvSpPr>
              <a:spLocks noChangeShapeType="1"/>
            </p:cNvSpPr>
            <p:nvPr/>
          </p:nvSpPr>
          <p:spPr bwMode="auto">
            <a:xfrm rot="1133218" flipV="1">
              <a:off x="2976" y="1402"/>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3" name="Line 82"/>
            <p:cNvSpPr>
              <a:spLocks noChangeShapeType="1"/>
            </p:cNvSpPr>
            <p:nvPr/>
          </p:nvSpPr>
          <p:spPr bwMode="auto">
            <a:xfrm rot="1133218" flipV="1">
              <a:off x="3330" y="1450"/>
              <a:ext cx="164"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4" name="Line 83"/>
            <p:cNvSpPr>
              <a:spLocks noChangeShapeType="1"/>
            </p:cNvSpPr>
            <p:nvPr/>
          </p:nvSpPr>
          <p:spPr bwMode="auto">
            <a:xfrm rot="1133218">
              <a:off x="3486" y="150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5" name="Line 84"/>
            <p:cNvSpPr>
              <a:spLocks noChangeShapeType="1"/>
            </p:cNvSpPr>
            <p:nvPr/>
          </p:nvSpPr>
          <p:spPr bwMode="auto">
            <a:xfrm rot="1133218">
              <a:off x="3504" y="1489"/>
              <a:ext cx="153" cy="88"/>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6" name="Line 85"/>
            <p:cNvSpPr>
              <a:spLocks noChangeShapeType="1"/>
            </p:cNvSpPr>
            <p:nvPr/>
          </p:nvSpPr>
          <p:spPr bwMode="auto">
            <a:xfrm rot="1133218" flipV="1">
              <a:off x="3642" y="1557"/>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7" name="Line 86"/>
            <p:cNvSpPr>
              <a:spLocks noChangeShapeType="1"/>
            </p:cNvSpPr>
            <p:nvPr/>
          </p:nvSpPr>
          <p:spPr bwMode="auto">
            <a:xfrm rot="1133218">
              <a:off x="3797" y="161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8" name="Line 87"/>
            <p:cNvSpPr>
              <a:spLocks noChangeShapeType="1"/>
            </p:cNvSpPr>
            <p:nvPr/>
          </p:nvSpPr>
          <p:spPr bwMode="auto">
            <a:xfrm rot="1133218">
              <a:off x="3826" y="1604"/>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 name="Line 88"/>
            <p:cNvSpPr>
              <a:spLocks noChangeShapeType="1"/>
            </p:cNvSpPr>
            <p:nvPr/>
          </p:nvSpPr>
          <p:spPr bwMode="auto">
            <a:xfrm rot="1133218" flipV="1">
              <a:off x="3953" y="166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 name="Line 89"/>
            <p:cNvSpPr>
              <a:spLocks noChangeShapeType="1"/>
            </p:cNvSpPr>
            <p:nvPr/>
          </p:nvSpPr>
          <p:spPr bwMode="auto">
            <a:xfrm rot="1133218" flipV="1">
              <a:off x="4161" y="1509"/>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1" name="Line 90"/>
            <p:cNvSpPr>
              <a:spLocks noChangeShapeType="1"/>
            </p:cNvSpPr>
            <p:nvPr/>
          </p:nvSpPr>
          <p:spPr bwMode="auto">
            <a:xfrm rot="1133218" flipV="1">
              <a:off x="4138" y="1516"/>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 name="Line 91"/>
            <p:cNvSpPr>
              <a:spLocks noChangeShapeType="1"/>
            </p:cNvSpPr>
            <p:nvPr/>
          </p:nvSpPr>
          <p:spPr bwMode="auto">
            <a:xfrm rot="1133218" flipH="1" flipV="1">
              <a:off x="4046" y="1396"/>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3" name="Line 92"/>
            <p:cNvSpPr>
              <a:spLocks noChangeShapeType="1"/>
            </p:cNvSpPr>
            <p:nvPr/>
          </p:nvSpPr>
          <p:spPr bwMode="auto">
            <a:xfrm rot="1133218" flipH="1">
              <a:off x="3890" y="1342"/>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4" name="Line 93"/>
            <p:cNvSpPr>
              <a:spLocks noChangeShapeType="1"/>
            </p:cNvSpPr>
            <p:nvPr/>
          </p:nvSpPr>
          <p:spPr bwMode="auto">
            <a:xfrm rot="1133218" flipH="1">
              <a:off x="3905" y="1371"/>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5" name="Line 94"/>
            <p:cNvSpPr>
              <a:spLocks noChangeShapeType="1"/>
            </p:cNvSpPr>
            <p:nvPr/>
          </p:nvSpPr>
          <p:spPr bwMode="auto">
            <a:xfrm rot="1133218" flipV="1">
              <a:off x="3848" y="1402"/>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 name="Line 95"/>
            <p:cNvSpPr>
              <a:spLocks noChangeShapeType="1"/>
            </p:cNvSpPr>
            <p:nvPr/>
          </p:nvSpPr>
          <p:spPr bwMode="auto">
            <a:xfrm rot="1133218" flipV="1">
              <a:off x="4204" y="1447"/>
              <a:ext cx="164"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 name="Line 96"/>
            <p:cNvSpPr>
              <a:spLocks noChangeShapeType="1"/>
            </p:cNvSpPr>
            <p:nvPr/>
          </p:nvSpPr>
          <p:spPr bwMode="auto">
            <a:xfrm rot="1133218">
              <a:off x="4360" y="150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8" name="Line 97"/>
            <p:cNvSpPr>
              <a:spLocks noChangeShapeType="1"/>
            </p:cNvSpPr>
            <p:nvPr/>
          </p:nvSpPr>
          <p:spPr bwMode="auto">
            <a:xfrm rot="1133218">
              <a:off x="4378" y="1486"/>
              <a:ext cx="153" cy="88"/>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 name="Line 98"/>
            <p:cNvSpPr>
              <a:spLocks noChangeShapeType="1"/>
            </p:cNvSpPr>
            <p:nvPr/>
          </p:nvSpPr>
          <p:spPr bwMode="auto">
            <a:xfrm rot="1133218" flipV="1">
              <a:off x="4516" y="155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 name="Line 99"/>
            <p:cNvSpPr>
              <a:spLocks noChangeShapeType="1"/>
            </p:cNvSpPr>
            <p:nvPr/>
          </p:nvSpPr>
          <p:spPr bwMode="auto">
            <a:xfrm rot="1133218">
              <a:off x="4671" y="1608"/>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 name="Line 100"/>
            <p:cNvSpPr>
              <a:spLocks noChangeShapeType="1"/>
            </p:cNvSpPr>
            <p:nvPr/>
          </p:nvSpPr>
          <p:spPr bwMode="auto">
            <a:xfrm rot="1133218">
              <a:off x="4700" y="1601"/>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2" name="Line 101"/>
            <p:cNvSpPr>
              <a:spLocks noChangeShapeType="1"/>
            </p:cNvSpPr>
            <p:nvPr/>
          </p:nvSpPr>
          <p:spPr bwMode="auto">
            <a:xfrm rot="1133218" flipV="1">
              <a:off x="4827" y="166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3" name="Line 102"/>
            <p:cNvSpPr>
              <a:spLocks noChangeShapeType="1"/>
            </p:cNvSpPr>
            <p:nvPr/>
          </p:nvSpPr>
          <p:spPr bwMode="auto">
            <a:xfrm rot="1133218" flipV="1">
              <a:off x="5035" y="1506"/>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4" name="Line 103"/>
            <p:cNvSpPr>
              <a:spLocks noChangeShapeType="1"/>
            </p:cNvSpPr>
            <p:nvPr/>
          </p:nvSpPr>
          <p:spPr bwMode="auto">
            <a:xfrm rot="1133218" flipV="1">
              <a:off x="5012" y="1513"/>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5" name="Line 104"/>
            <p:cNvSpPr>
              <a:spLocks noChangeShapeType="1"/>
            </p:cNvSpPr>
            <p:nvPr/>
          </p:nvSpPr>
          <p:spPr bwMode="auto">
            <a:xfrm rot="1133218" flipH="1" flipV="1">
              <a:off x="4920" y="1393"/>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6" name="Line 105"/>
            <p:cNvSpPr>
              <a:spLocks noChangeShapeType="1"/>
            </p:cNvSpPr>
            <p:nvPr/>
          </p:nvSpPr>
          <p:spPr bwMode="auto">
            <a:xfrm rot="1133218" flipH="1">
              <a:off x="4764" y="1339"/>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 name="Line 106"/>
            <p:cNvSpPr>
              <a:spLocks noChangeShapeType="1"/>
            </p:cNvSpPr>
            <p:nvPr/>
          </p:nvSpPr>
          <p:spPr bwMode="auto">
            <a:xfrm rot="1133218" flipH="1">
              <a:off x="4779" y="1368"/>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8" name="Line 107"/>
            <p:cNvSpPr>
              <a:spLocks noChangeShapeType="1"/>
            </p:cNvSpPr>
            <p:nvPr/>
          </p:nvSpPr>
          <p:spPr bwMode="auto">
            <a:xfrm rot="1133218" flipV="1">
              <a:off x="4722" y="1399"/>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39" name="Text Box 108"/>
          <p:cNvSpPr txBox="1">
            <a:spLocks noChangeArrowheads="1"/>
          </p:cNvSpPr>
          <p:nvPr/>
        </p:nvSpPr>
        <p:spPr bwMode="auto">
          <a:xfrm>
            <a:off x="3633788" y="4389437"/>
            <a:ext cx="450850" cy="73342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p>
            <a:pPr>
              <a:spcBef>
                <a:spcPct val="0"/>
              </a:spcBef>
            </a:pPr>
            <a:r>
              <a:rPr lang="en-US" altLang="en-US">
                <a:solidFill>
                  <a:schemeClr val="tx1"/>
                </a:solidFill>
                <a:latin typeface="Arial" panose="020B0604020202020204" pitchFamily="34" charset="0"/>
                <a:cs typeface="Arial" panose="020B0604020202020204" pitchFamily="34" charset="0"/>
              </a:rPr>
              <a:t>+</a:t>
            </a:r>
          </a:p>
        </p:txBody>
      </p:sp>
      <p:sp>
        <p:nvSpPr>
          <p:cNvPr id="440" name="Text Box 109"/>
          <p:cNvSpPr txBox="1">
            <a:spLocks noChangeArrowheads="1"/>
          </p:cNvSpPr>
          <p:nvPr/>
        </p:nvSpPr>
        <p:spPr bwMode="auto">
          <a:xfrm>
            <a:off x="8713788" y="5489575"/>
            <a:ext cx="336550" cy="7334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p>
            <a:pPr>
              <a:spcBef>
                <a:spcPct val="0"/>
              </a:spcBef>
            </a:pPr>
            <a:r>
              <a:rPr lang="en-US" altLang="en-US">
                <a:solidFill>
                  <a:schemeClr val="tx1"/>
                </a:solidFill>
                <a:latin typeface="Arial" panose="020B0604020202020204" pitchFamily="34" charset="0"/>
                <a:cs typeface="Arial" panose="020B0604020202020204" pitchFamily="34" charset="0"/>
              </a:rPr>
              <a:t>-</a:t>
            </a:r>
          </a:p>
        </p:txBody>
      </p:sp>
      <p:sp>
        <p:nvSpPr>
          <p:cNvPr id="441" name="Oval 110"/>
          <p:cNvSpPr>
            <a:spLocks noChangeArrowheads="1"/>
          </p:cNvSpPr>
          <p:nvPr/>
        </p:nvSpPr>
        <p:spPr bwMode="auto">
          <a:xfrm>
            <a:off x="6167438" y="5095875"/>
            <a:ext cx="407987" cy="407987"/>
          </a:xfrm>
          <a:prstGeom prst="ellipse">
            <a:avLst/>
          </a:prstGeom>
          <a:gradFill rotWithShape="1">
            <a:gsLst>
              <a:gs pos="0">
                <a:srgbClr val="00CCFF"/>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 name="Oval 111"/>
          <p:cNvSpPr>
            <a:spLocks noChangeArrowheads="1"/>
          </p:cNvSpPr>
          <p:nvPr/>
        </p:nvSpPr>
        <p:spPr bwMode="auto">
          <a:xfrm>
            <a:off x="6153150" y="5099050"/>
            <a:ext cx="407988" cy="407987"/>
          </a:xfrm>
          <a:prstGeom prst="ellipse">
            <a:avLst/>
          </a:prstGeom>
          <a:gradFill rotWithShape="1">
            <a:gsLst>
              <a:gs pos="0">
                <a:srgbClr val="FF0000"/>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059134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7"/>
                                        </p:tgtEl>
                                        <p:attrNameLst>
                                          <p:attrName>style.visibility</p:attrName>
                                        </p:attrNameLst>
                                      </p:cBhvr>
                                      <p:to>
                                        <p:strVal val="visible"/>
                                      </p:to>
                                    </p:set>
                                  </p:childTnLst>
                                </p:cTn>
                              </p:par>
                            </p:childTnLst>
                          </p:cTn>
                        </p:par>
                        <p:par>
                          <p:cTn id="9" fill="hold">
                            <p:stCondLst>
                              <p:cond delay="0"/>
                            </p:stCondLst>
                            <p:childTnLst>
                              <p:par>
                                <p:cTn id="10" presetID="42" presetClass="path" presetSubtype="0" accel="50000" decel="50000" fill="hold" grpId="1" nodeType="afterEffect">
                                  <p:stCondLst>
                                    <p:cond delay="0"/>
                                  </p:stCondLst>
                                  <p:childTnLst>
                                    <p:animMotion origin="layout" path="M 3.33333E-6 -4.07407E-6 L 0.27343 0.08473 " pathEditMode="relative" rAng="0" ptsTypes="AA">
                                      <p:cBhvr>
                                        <p:cTn id="11" dur="2000" fill="hold"/>
                                        <p:tgtEl>
                                          <p:spTgt spid="387"/>
                                        </p:tgtEl>
                                        <p:attrNameLst>
                                          <p:attrName>ppt_x</p:attrName>
                                          <p:attrName>ppt_y</p:attrName>
                                        </p:attrNameLst>
                                      </p:cBhvr>
                                      <p:rCtr x="13663" y="4236"/>
                                    </p:animMotion>
                                  </p:childTnLst>
                                </p:cTn>
                              </p:par>
                              <p:par>
                                <p:cTn id="12" presetID="42" presetClass="path" presetSubtype="0" accel="50000" decel="50000" fill="hold" grpId="1" nodeType="withEffect">
                                  <p:stCondLst>
                                    <p:cond delay="0"/>
                                  </p:stCondLst>
                                  <p:childTnLst>
                                    <p:animMotion origin="layout" path="M -4.16667E-6 -7.40741E-7 L -0.275 -0.07569 " pathEditMode="relative" rAng="0" ptsTypes="AA">
                                      <p:cBhvr>
                                        <p:cTn id="13" dur="2000" fill="hold"/>
                                        <p:tgtEl>
                                          <p:spTgt spid="388"/>
                                        </p:tgtEl>
                                        <p:attrNameLst>
                                          <p:attrName>ppt_x</p:attrName>
                                          <p:attrName>ppt_y</p:attrName>
                                        </p:attrNameLst>
                                      </p:cBhvr>
                                      <p:rCtr x="-13750" y="-3796"/>
                                    </p:animMotion>
                                  </p:childTnLst>
                                </p:cTn>
                              </p:par>
                            </p:childTnLst>
                          </p:cTn>
                        </p:par>
                        <p:par>
                          <p:cTn id="14" fill="hold">
                            <p:stCondLst>
                              <p:cond delay="2000"/>
                            </p:stCondLst>
                            <p:childTnLst>
                              <p:par>
                                <p:cTn id="15" presetID="1" presetClass="exit" presetSubtype="0" fill="hold" grpId="2" nodeType="afterEffect">
                                  <p:stCondLst>
                                    <p:cond delay="0"/>
                                  </p:stCondLst>
                                  <p:childTnLst>
                                    <p:set>
                                      <p:cBhvr>
                                        <p:cTn id="16" dur="1" fill="hold">
                                          <p:stCondLst>
                                            <p:cond delay="0"/>
                                          </p:stCondLst>
                                        </p:cTn>
                                        <p:tgtEl>
                                          <p:spTgt spid="388"/>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387"/>
                                        </p:tgtEl>
                                        <p:attrNameLst>
                                          <p:attrName>style.visibility</p:attrName>
                                        </p:attrNameLst>
                                      </p:cBhvr>
                                      <p:to>
                                        <p:strVal val="hidden"/>
                                      </p:to>
                                    </p:set>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389"/>
                                        </p:tgtEl>
                                        <p:attrNameLst>
                                          <p:attrName>style.visibility</p:attrName>
                                        </p:attrNameLst>
                                      </p:cBhvr>
                                      <p:to>
                                        <p:strVal val="visible"/>
                                      </p:to>
                                    </p:set>
                                  </p:childTnLst>
                                </p:cTn>
                              </p:par>
                            </p:childTnLst>
                          </p:cTn>
                        </p:par>
                        <p:par>
                          <p:cTn id="22" fill="hold">
                            <p:stCondLst>
                              <p:cond delay="2000"/>
                            </p:stCondLst>
                            <p:childTnLst>
                              <p:par>
                                <p:cTn id="23" presetID="6" presetClass="emph" presetSubtype="0" fill="hold" nodeType="afterEffect">
                                  <p:stCondLst>
                                    <p:cond delay="0"/>
                                  </p:stCondLst>
                                  <p:childTnLst>
                                    <p:animScale>
                                      <p:cBhvr>
                                        <p:cTn id="24" dur="2000" fill="hold"/>
                                        <p:tgtEl>
                                          <p:spTgt spid="389"/>
                                        </p:tgtEl>
                                      </p:cBhvr>
                                      <p:by x="400000" y="400000"/>
                                    </p:animScale>
                                  </p:childTnLst>
                                </p:cTn>
                              </p:par>
                            </p:childTnLst>
                          </p:cTn>
                        </p:par>
                        <p:par>
                          <p:cTn id="25" fill="hold">
                            <p:stCondLst>
                              <p:cond delay="4000"/>
                            </p:stCondLst>
                            <p:childTnLst>
                              <p:par>
                                <p:cTn id="26" presetID="1" presetClass="exit" presetSubtype="0" fill="hold" nodeType="afterEffect">
                                  <p:stCondLst>
                                    <p:cond delay="0"/>
                                  </p:stCondLst>
                                  <p:childTnLst>
                                    <p:set>
                                      <p:cBhvr>
                                        <p:cTn id="27" dur="1" fill="hold">
                                          <p:stCondLst>
                                            <p:cond delay="0"/>
                                          </p:stCondLst>
                                        </p:cTn>
                                        <p:tgtEl>
                                          <p:spTgt spid="38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35"/>
                                        </p:tgtEl>
                                        <p:attrNameLst>
                                          <p:attrName>style.visibility</p:attrName>
                                        </p:attrNameLst>
                                      </p:cBhvr>
                                      <p:to>
                                        <p:strVal val="visible"/>
                                      </p:to>
                                    </p:set>
                                  </p:childTnLst>
                                </p:cTn>
                              </p:par>
                            </p:childTnLst>
                          </p:cTn>
                        </p:par>
                        <p:par>
                          <p:cTn id="32" fill="hold">
                            <p:stCondLst>
                              <p:cond delay="0"/>
                            </p:stCondLst>
                            <p:childTnLst>
                              <p:par>
                                <p:cTn id="33" presetID="6" presetClass="emph" presetSubtype="0" fill="hold" grpId="1" nodeType="afterEffect">
                                  <p:stCondLst>
                                    <p:cond delay="0"/>
                                  </p:stCondLst>
                                  <p:childTnLst>
                                    <p:animScale>
                                      <p:cBhvr>
                                        <p:cTn id="34" dur="2000" fill="hold"/>
                                        <p:tgtEl>
                                          <p:spTgt spid="335"/>
                                        </p:tgtEl>
                                      </p:cBhvr>
                                      <p:by x="25000" y="25000"/>
                                    </p:animScale>
                                  </p:childTnLst>
                                </p:cTn>
                              </p:par>
                            </p:childTnLst>
                          </p:cTn>
                        </p:par>
                        <p:par>
                          <p:cTn id="35" fill="hold">
                            <p:stCondLst>
                              <p:cond delay="2000"/>
                            </p:stCondLst>
                            <p:childTnLst>
                              <p:par>
                                <p:cTn id="36" presetID="1" presetClass="exit" presetSubtype="0" fill="hold" grpId="2" nodeType="afterEffect">
                                  <p:stCondLst>
                                    <p:cond delay="0"/>
                                  </p:stCondLst>
                                  <p:childTnLst>
                                    <p:set>
                                      <p:cBhvr>
                                        <p:cTn id="37" dur="1" fill="hold">
                                          <p:stCondLst>
                                            <p:cond delay="0"/>
                                          </p:stCondLst>
                                        </p:cTn>
                                        <p:tgtEl>
                                          <p:spTgt spid="335"/>
                                        </p:tgtEl>
                                        <p:attrNameLst>
                                          <p:attrName>style.visibility</p:attrName>
                                        </p:attrNameLst>
                                      </p:cBhvr>
                                      <p:to>
                                        <p:strVal val="hidden"/>
                                      </p:to>
                                    </p:set>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4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1"/>
                                        </p:tgtEl>
                                        <p:attrNameLst>
                                          <p:attrName>style.visibility</p:attrName>
                                        </p:attrNameLst>
                                      </p:cBhvr>
                                      <p:to>
                                        <p:strVal val="visible"/>
                                      </p:to>
                                    </p:set>
                                  </p:childTnLst>
                                </p:cTn>
                              </p:par>
                            </p:childTnLst>
                          </p:cTn>
                        </p:par>
                        <p:par>
                          <p:cTn id="43" fill="hold">
                            <p:stCondLst>
                              <p:cond delay="2000"/>
                            </p:stCondLst>
                            <p:childTnLst>
                              <p:par>
                                <p:cTn id="44" presetID="42" presetClass="path" presetSubtype="0" accel="50000" decel="50000" fill="hold" grpId="1" nodeType="afterEffect">
                                  <p:stCondLst>
                                    <p:cond delay="0"/>
                                  </p:stCondLst>
                                  <p:childTnLst>
                                    <p:animMotion origin="layout" path="M -1.38889E-6 4.81481E-6 L 0.27344 0.08472 " pathEditMode="relative" rAng="0" ptsTypes="AA">
                                      <p:cBhvr>
                                        <p:cTn id="45" dur="2000" fill="hold"/>
                                        <p:tgtEl>
                                          <p:spTgt spid="441"/>
                                        </p:tgtEl>
                                        <p:attrNameLst>
                                          <p:attrName>ppt_x</p:attrName>
                                          <p:attrName>ppt_y</p:attrName>
                                        </p:attrNameLst>
                                      </p:cBhvr>
                                      <p:rCtr x="13663" y="4236"/>
                                    </p:animMotion>
                                  </p:childTnLst>
                                </p:cTn>
                              </p:par>
                              <p:par>
                                <p:cTn id="46" presetID="42" presetClass="path" presetSubtype="0" accel="50000" decel="50000" fill="hold" grpId="1" nodeType="withEffect">
                                  <p:stCondLst>
                                    <p:cond delay="0"/>
                                  </p:stCondLst>
                                  <p:childTnLst>
                                    <p:animMotion origin="layout" path="M 1.11111E-6 1.85185E-6 L -0.275 -0.0757 " pathEditMode="relative" rAng="0" ptsTypes="AA">
                                      <p:cBhvr>
                                        <p:cTn id="47" dur="2000" fill="hold"/>
                                        <p:tgtEl>
                                          <p:spTgt spid="442"/>
                                        </p:tgtEl>
                                        <p:attrNameLst>
                                          <p:attrName>ppt_x</p:attrName>
                                          <p:attrName>ppt_y</p:attrName>
                                        </p:attrNameLst>
                                      </p:cBhvr>
                                      <p:rCtr x="-13750" y="-3796"/>
                                    </p:animMotion>
                                  </p:childTnLst>
                                </p:cTn>
                              </p:par>
                            </p:childTnLst>
                          </p:cTn>
                        </p:par>
                        <p:par>
                          <p:cTn id="48" fill="hold">
                            <p:stCondLst>
                              <p:cond delay="4000"/>
                            </p:stCondLst>
                            <p:childTnLst>
                              <p:par>
                                <p:cTn id="49" presetID="1" presetClass="exit" presetSubtype="0" fill="hold" grpId="2" nodeType="afterEffect">
                                  <p:stCondLst>
                                    <p:cond delay="0"/>
                                  </p:stCondLst>
                                  <p:childTnLst>
                                    <p:set>
                                      <p:cBhvr>
                                        <p:cTn id="50" dur="1" fill="hold">
                                          <p:stCondLst>
                                            <p:cond delay="0"/>
                                          </p:stCondLst>
                                        </p:cTn>
                                        <p:tgtEl>
                                          <p:spTgt spid="442"/>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4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animBg="1"/>
      <p:bldP spid="335" grpId="1" animBg="1"/>
      <p:bldP spid="335" grpId="2" animBg="1"/>
      <p:bldP spid="387" grpId="0" animBg="1"/>
      <p:bldP spid="387" grpId="1" animBg="1"/>
      <p:bldP spid="387" grpId="2" animBg="1"/>
      <p:bldP spid="388" grpId="0" animBg="1"/>
      <p:bldP spid="388" grpId="1" animBg="1"/>
      <p:bldP spid="388" grpId="2" animBg="1"/>
      <p:bldP spid="441" grpId="0" animBg="1"/>
      <p:bldP spid="441" grpId="1" animBg="1"/>
      <p:bldP spid="441" grpId="2" animBg="1"/>
      <p:bldP spid="442" grpId="0" animBg="1"/>
      <p:bldP spid="442" grpId="1" animBg="1"/>
      <p:bldP spid="442" grpId="2"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0"/>
            <a:ext cx="8588375" cy="685800"/>
          </a:xfrm>
        </p:spPr>
        <p:txBody>
          <a:bodyPr/>
          <a:lstStyle/>
          <a:p>
            <a:pPr>
              <a:defRPr/>
            </a:pPr>
            <a:r>
              <a:rPr lang="en-US" sz="3000" i="0" dirty="0" smtClean="0">
                <a:latin typeface="Comic Sans MS" pitchFamily="66" charset="0"/>
              </a:rPr>
              <a:t>Inside 100nm thick bulk </a:t>
            </a:r>
            <a:r>
              <a:rPr lang="en-US" sz="3000" i="0" dirty="0" err="1" smtClean="0">
                <a:latin typeface="Comic Sans MS" pitchFamily="66" charset="0"/>
              </a:rPr>
              <a:t>heterojunction</a:t>
            </a:r>
            <a:r>
              <a:rPr lang="en-US" sz="3000" i="0" dirty="0" smtClean="0">
                <a:latin typeface="Comic Sans MS" pitchFamily="66" charset="0"/>
              </a:rPr>
              <a:t> layer</a:t>
            </a:r>
            <a:endParaRPr lang="en-US" sz="3000" i="0" dirty="0">
              <a:latin typeface="Comic Sans MS" pitchFamily="66" charset="0"/>
            </a:endParaRPr>
          </a:p>
        </p:txBody>
      </p:sp>
      <p:sp>
        <p:nvSpPr>
          <p:cNvPr id="10" name="Rectangle 20"/>
          <p:cNvSpPr>
            <a:spLocks noChangeArrowheads="1"/>
          </p:cNvSpPr>
          <p:nvPr/>
        </p:nvSpPr>
        <p:spPr bwMode="auto">
          <a:xfrm>
            <a:off x="15949" y="680484"/>
            <a:ext cx="35814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lr>
                <a:srgbClr val="004080"/>
              </a:buClr>
              <a:buSzPct val="65000"/>
              <a:buFont typeface="Wingdings" panose="05000000000000000000" pitchFamily="2" charset="2"/>
              <a:buChar char="n"/>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rgbClr val="800000"/>
              </a:buClr>
              <a:buFont typeface="Times" panose="02020603050405020304" pitchFamily="18" charset="0"/>
              <a:buChar char="•"/>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SzPct val="65000"/>
              <a:buChar char="—"/>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Times" panose="02020603050405020304" pitchFamily="18" charset="0"/>
              <a:buChar char="•"/>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accent1"/>
              </a:buClr>
              <a:buSzPct val="750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defRPr sz="1400">
                <a:solidFill>
                  <a:schemeClr val="tx1"/>
                </a:solidFill>
                <a:latin typeface="Arial" panose="020B0604020202020204" pitchFamily="34" charset="0"/>
                <a:ea typeface="ＭＳ Ｐゴシック" panose="020B0600070205080204" pitchFamily="34" charset="-128"/>
              </a:defRPr>
            </a:lvl9pPr>
          </a:lstStyle>
          <a:p>
            <a:pPr eaLnBrk="1" fontAlgn="auto" hangingPunct="1">
              <a:spcBef>
                <a:spcPts val="600"/>
              </a:spcBef>
              <a:spcAft>
                <a:spcPts val="0"/>
              </a:spcAft>
              <a:buFont typeface="Wingdings" panose="05000000000000000000" pitchFamily="2" charset="2"/>
              <a:buNone/>
              <a:defRPr/>
            </a:pPr>
            <a:r>
              <a:rPr lang="en-US" altLang="en-US" sz="2200" kern="0" dirty="0" smtClean="0">
                <a:solidFill>
                  <a:srgbClr val="FF0000"/>
                </a:solidFill>
              </a:rPr>
              <a:t>Enabling technologies:</a:t>
            </a:r>
          </a:p>
          <a:p>
            <a:pPr marL="285750" indent="-285750" eaLnBrk="1" fontAlgn="auto" hangingPunct="1">
              <a:spcBef>
                <a:spcPts val="600"/>
              </a:spcBef>
              <a:spcAft>
                <a:spcPts val="0"/>
              </a:spcAft>
              <a:buClr>
                <a:srgbClr val="FFFFFF"/>
              </a:buClr>
              <a:buSzPct val="100000"/>
              <a:buFont typeface="Wingdings" panose="05000000000000000000" pitchFamily="2" charset="2"/>
              <a:buChar char="Ø"/>
              <a:defRPr/>
            </a:pPr>
            <a:r>
              <a:rPr lang="en-US" altLang="en-US" sz="1800" b="0" kern="0" dirty="0" smtClean="0">
                <a:solidFill>
                  <a:srgbClr val="FFFF00"/>
                </a:solidFill>
              </a:rPr>
              <a:t> Wet chemistry lab</a:t>
            </a:r>
          </a:p>
          <a:p>
            <a:pPr marL="285750" indent="-285750" eaLnBrk="1" fontAlgn="auto" hangingPunct="1">
              <a:spcBef>
                <a:spcPts val="600"/>
              </a:spcBef>
              <a:spcAft>
                <a:spcPts val="0"/>
              </a:spcAft>
              <a:buClr>
                <a:srgbClr val="FFFFFF"/>
              </a:buClr>
              <a:buSzPct val="100000"/>
              <a:buFont typeface="Wingdings" panose="05000000000000000000" pitchFamily="2" charset="2"/>
              <a:buChar char="Ø"/>
              <a:defRPr/>
            </a:pPr>
            <a:r>
              <a:rPr lang="en-US" altLang="en-US" sz="1800" b="0" kern="0" dirty="0" smtClean="0">
                <a:solidFill>
                  <a:srgbClr val="FFFF00"/>
                </a:solidFill>
              </a:rPr>
              <a:t> Coating/painting/film processing;</a:t>
            </a:r>
          </a:p>
          <a:p>
            <a:pPr marL="285750" indent="-285750" eaLnBrk="1" fontAlgn="auto" hangingPunct="1">
              <a:spcBef>
                <a:spcPts val="600"/>
              </a:spcBef>
              <a:spcAft>
                <a:spcPts val="0"/>
              </a:spcAft>
              <a:buClr>
                <a:srgbClr val="FFFFFF"/>
              </a:buClr>
              <a:buSzPct val="100000"/>
              <a:buFont typeface="Wingdings" panose="05000000000000000000" pitchFamily="2" charset="2"/>
              <a:buChar char="Ø"/>
              <a:defRPr/>
            </a:pPr>
            <a:r>
              <a:rPr lang="en-US" altLang="en-US" sz="1800" b="0" kern="0" dirty="0" smtClean="0">
                <a:solidFill>
                  <a:srgbClr val="FFFF00"/>
                </a:solidFill>
              </a:rPr>
              <a:t> Self-assembly;</a:t>
            </a:r>
          </a:p>
          <a:p>
            <a:pPr marL="285750" indent="-285750" eaLnBrk="1" fontAlgn="auto" hangingPunct="1">
              <a:spcBef>
                <a:spcPts val="600"/>
              </a:spcBef>
              <a:spcAft>
                <a:spcPts val="0"/>
              </a:spcAft>
              <a:buClr>
                <a:srgbClr val="FFFFFF"/>
              </a:buClr>
              <a:buSzPct val="100000"/>
              <a:buFont typeface="Wingdings" panose="05000000000000000000" pitchFamily="2" charset="2"/>
              <a:buChar char="Ø"/>
              <a:defRPr/>
            </a:pPr>
            <a:r>
              <a:rPr lang="en-US" altLang="en-US" sz="1800" b="0" kern="0" dirty="0" smtClean="0">
                <a:solidFill>
                  <a:srgbClr val="FFFF00"/>
                </a:solidFill>
              </a:rPr>
              <a:t> Broad choice of materials (‘chemistry at work’)</a:t>
            </a:r>
          </a:p>
        </p:txBody>
      </p:sp>
      <p:pic>
        <p:nvPicPr>
          <p:cNvPr id="12"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3698"/>
          <a:stretch/>
        </p:blipFill>
        <p:spPr bwMode="auto">
          <a:xfrm>
            <a:off x="3581400" y="838201"/>
            <a:ext cx="5562600" cy="586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Rectangle 20"/>
          <p:cNvSpPr>
            <a:spLocks noChangeArrowheads="1"/>
          </p:cNvSpPr>
          <p:nvPr/>
        </p:nvSpPr>
        <p:spPr bwMode="auto">
          <a:xfrm>
            <a:off x="76200" y="3233542"/>
            <a:ext cx="35814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50000"/>
              </a:spcBef>
              <a:buClr>
                <a:srgbClr val="004080"/>
              </a:buClr>
              <a:buSzPct val="65000"/>
              <a:buFont typeface="Wingdings" panose="05000000000000000000" pitchFamily="2" charset="2"/>
              <a:buChar char="n"/>
              <a:defRPr b="1">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20000"/>
              </a:spcBef>
              <a:buClr>
                <a:srgbClr val="800000"/>
              </a:buClr>
              <a:buFont typeface="Times" panose="02020603050405020304" pitchFamily="18" charset="0"/>
              <a:buChar char="•"/>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SzPct val="65000"/>
              <a:buChar char="—"/>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Font typeface="Times" panose="02020603050405020304" pitchFamily="18" charset="0"/>
              <a:buChar char="•"/>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lr>
                <a:schemeClr val="accent1"/>
              </a:buClr>
              <a:buSzPct val="750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defRPr sz="1400">
                <a:solidFill>
                  <a:schemeClr val="tx1"/>
                </a:solidFill>
                <a:latin typeface="Arial" panose="020B0604020202020204" pitchFamily="34" charset="0"/>
                <a:ea typeface="ＭＳ Ｐゴシック" panose="020B0600070205080204" pitchFamily="34" charset="-128"/>
              </a:defRPr>
            </a:lvl9pPr>
          </a:lstStyle>
          <a:p>
            <a:pPr eaLnBrk="1" fontAlgn="auto" hangingPunct="1">
              <a:spcBef>
                <a:spcPts val="0"/>
              </a:spcBef>
              <a:spcAft>
                <a:spcPts val="0"/>
              </a:spcAft>
              <a:buFont typeface="Wingdings" panose="05000000000000000000" pitchFamily="2" charset="2"/>
              <a:buNone/>
              <a:defRPr/>
            </a:pPr>
            <a:r>
              <a:rPr lang="en-US" altLang="en-US" sz="2200" kern="0" dirty="0" smtClean="0">
                <a:solidFill>
                  <a:srgbClr val="FF0000"/>
                </a:solidFill>
              </a:rPr>
              <a:t>Questions for theory:</a:t>
            </a:r>
          </a:p>
          <a:p>
            <a:pPr>
              <a:spcBef>
                <a:spcPts val="0"/>
              </a:spcBef>
              <a:spcAft>
                <a:spcPts val="0"/>
              </a:spcAft>
              <a:buClr>
                <a:srgbClr val="FFFF00"/>
              </a:buClr>
            </a:pPr>
            <a:r>
              <a:rPr lang="en-US" altLang="en-US" sz="2000" b="0" kern="0" dirty="0" smtClean="0">
                <a:solidFill>
                  <a:srgbClr val="FFFFFF"/>
                </a:solidFill>
              </a:rPr>
              <a:t> </a:t>
            </a:r>
            <a:r>
              <a:rPr lang="en-US" altLang="en-US" sz="2000" b="0" i="1" dirty="0">
                <a:solidFill>
                  <a:srgbClr val="FFFFFF"/>
                </a:solidFill>
              </a:rPr>
              <a:t> </a:t>
            </a:r>
            <a:r>
              <a:rPr lang="en-US" altLang="en-US" sz="2000" b="0" dirty="0">
                <a:solidFill>
                  <a:srgbClr val="FFFFFF"/>
                </a:solidFill>
              </a:rPr>
              <a:t>Conversion of excitation energy (</a:t>
            </a:r>
            <a:r>
              <a:rPr lang="en-US" altLang="en-US" sz="2000" b="0" dirty="0" err="1">
                <a:solidFill>
                  <a:srgbClr val="FFFFFF"/>
                </a:solidFill>
              </a:rPr>
              <a:t>exciton</a:t>
            </a:r>
            <a:r>
              <a:rPr lang="en-US" altLang="en-US" sz="2000" b="0" dirty="0">
                <a:solidFill>
                  <a:srgbClr val="FFFFFF"/>
                </a:solidFill>
              </a:rPr>
              <a:t>) into electrical/chemical energy (charges) and </a:t>
            </a:r>
            <a:r>
              <a:rPr lang="en-US" altLang="en-US" sz="2000" b="0" i="1" dirty="0">
                <a:solidFill>
                  <a:srgbClr val="FFFFFF"/>
                </a:solidFill>
              </a:rPr>
              <a:t>vice versa</a:t>
            </a:r>
            <a:r>
              <a:rPr lang="en-US" altLang="en-US" sz="2000" b="0" dirty="0">
                <a:solidFill>
                  <a:srgbClr val="FFFFFF"/>
                </a:solidFill>
              </a:rPr>
              <a:t>. </a:t>
            </a:r>
          </a:p>
          <a:p>
            <a:pPr>
              <a:spcBef>
                <a:spcPts val="0"/>
              </a:spcBef>
              <a:spcAft>
                <a:spcPts val="0"/>
              </a:spcAft>
              <a:buClr>
                <a:srgbClr val="FFFF00"/>
              </a:buClr>
            </a:pPr>
            <a:r>
              <a:rPr lang="en-US" altLang="en-US" sz="2000" b="0" dirty="0" smtClean="0">
                <a:solidFill>
                  <a:srgbClr val="FFFFFF"/>
                </a:solidFill>
              </a:rPr>
              <a:t> </a:t>
            </a:r>
            <a:r>
              <a:rPr lang="en-US" altLang="en-US" sz="2000" b="0" dirty="0" err="1" smtClean="0">
                <a:solidFill>
                  <a:srgbClr val="FFFFFF"/>
                </a:solidFill>
              </a:rPr>
              <a:t>Exciton</a:t>
            </a:r>
            <a:r>
              <a:rPr lang="en-US" altLang="en-US" sz="2000" b="0" dirty="0" smtClean="0">
                <a:solidFill>
                  <a:srgbClr val="FFFFFF"/>
                </a:solidFill>
              </a:rPr>
              <a:t> </a:t>
            </a:r>
            <a:r>
              <a:rPr lang="en-US" altLang="en-US" sz="2000" b="0" dirty="0">
                <a:solidFill>
                  <a:srgbClr val="FFFFFF"/>
                </a:solidFill>
              </a:rPr>
              <a:t>and charge transfer processes as a function of molecular conformations and packing at the interface.</a:t>
            </a:r>
          </a:p>
          <a:p>
            <a:pPr>
              <a:spcBef>
                <a:spcPts val="0"/>
              </a:spcBef>
              <a:spcAft>
                <a:spcPts val="0"/>
              </a:spcAft>
              <a:buClr>
                <a:srgbClr val="FFFF00"/>
              </a:buClr>
            </a:pPr>
            <a:r>
              <a:rPr lang="en-US" altLang="en-US" sz="2000" b="0" dirty="0">
                <a:solidFill>
                  <a:srgbClr val="FFFFFF"/>
                </a:solidFill>
              </a:rPr>
              <a:t>  </a:t>
            </a:r>
            <a:r>
              <a:rPr lang="en-US" altLang="en-US" sz="2000" b="0" dirty="0" smtClean="0">
                <a:solidFill>
                  <a:srgbClr val="FFFFFF"/>
                </a:solidFill>
              </a:rPr>
              <a:t> Carrier </a:t>
            </a:r>
            <a:r>
              <a:rPr lang="en-US" altLang="en-US" sz="2000" b="0" dirty="0">
                <a:solidFill>
                  <a:srgbClr val="FFFFFF"/>
                </a:solidFill>
              </a:rPr>
              <a:t>injection/extraction from organic materials.</a:t>
            </a:r>
            <a:endParaRPr lang="en-US" altLang="en-US" sz="2000" b="0" kern="0" dirty="0" smtClean="0">
              <a:solidFill>
                <a:srgbClr val="FFFFFF"/>
              </a:solidFill>
            </a:endParaRPr>
          </a:p>
        </p:txBody>
      </p:sp>
    </p:spTree>
    <p:extLst>
      <p:ext uri="{BB962C8B-B14F-4D97-AF65-F5344CB8AC3E}">
        <p14:creationId xmlns:p14="http://schemas.microsoft.com/office/powerpoint/2010/main" val="370537241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79375"/>
            <a:ext cx="8077200" cy="681038"/>
          </a:xfrm>
        </p:spPr>
        <p:txBody>
          <a:bodyPr/>
          <a:lstStyle/>
          <a:p>
            <a:pPr algn="ctr">
              <a:defRPr/>
            </a:pPr>
            <a:r>
              <a:rPr lang="en-US" sz="3200" i="0" dirty="0" smtClean="0">
                <a:latin typeface="Comic Sans MS" pitchFamily="66" charset="0"/>
              </a:rPr>
              <a:t>Single Molecule Characterization</a:t>
            </a:r>
            <a:endParaRPr lang="en-US" sz="3200" i="0" dirty="0">
              <a:latin typeface="Comic Sans MS" pitchFamily="66" charset="0"/>
            </a:endParaRPr>
          </a:p>
        </p:txBody>
      </p:sp>
      <p:pic>
        <p:nvPicPr>
          <p:cNvPr id="20483" name="Content Placeholder 7" descr="R24_absorp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063" y="1338263"/>
            <a:ext cx="4103687"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6" descr="R24_NTO_1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4213" y="2900363"/>
            <a:ext cx="217646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7" descr="R24_NTO_1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2775" y="1268413"/>
            <a:ext cx="2232025"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urved Up Arrow 20"/>
          <p:cNvSpPr/>
          <p:nvPr/>
        </p:nvSpPr>
        <p:spPr>
          <a:xfrm>
            <a:off x="3486150" y="4195763"/>
            <a:ext cx="2160588" cy="28892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3600" kern="1200">
                <a:solidFill>
                  <a:schemeClr val="lt1"/>
                </a:solidFill>
                <a:latin typeface="+mn-lt"/>
                <a:ea typeface="+mn-ea"/>
                <a:cs typeface="+mn-cs"/>
              </a:defRPr>
            </a:lvl1pPr>
            <a:lvl2pPr marL="457200" algn="l" rtl="0" eaLnBrk="0" fontAlgn="base" hangingPunct="0">
              <a:spcBef>
                <a:spcPct val="0"/>
              </a:spcBef>
              <a:spcAft>
                <a:spcPct val="0"/>
              </a:spcAft>
              <a:defRPr sz="3600" kern="1200">
                <a:solidFill>
                  <a:schemeClr val="lt1"/>
                </a:solidFill>
                <a:latin typeface="+mn-lt"/>
                <a:ea typeface="+mn-ea"/>
                <a:cs typeface="+mn-cs"/>
              </a:defRPr>
            </a:lvl2pPr>
            <a:lvl3pPr marL="914400" algn="l" rtl="0" eaLnBrk="0" fontAlgn="base" hangingPunct="0">
              <a:spcBef>
                <a:spcPct val="0"/>
              </a:spcBef>
              <a:spcAft>
                <a:spcPct val="0"/>
              </a:spcAft>
              <a:defRPr sz="3600" kern="1200">
                <a:solidFill>
                  <a:schemeClr val="lt1"/>
                </a:solidFill>
                <a:latin typeface="+mn-lt"/>
                <a:ea typeface="+mn-ea"/>
                <a:cs typeface="+mn-cs"/>
              </a:defRPr>
            </a:lvl3pPr>
            <a:lvl4pPr marL="1371600" algn="l" rtl="0" eaLnBrk="0" fontAlgn="base" hangingPunct="0">
              <a:spcBef>
                <a:spcPct val="0"/>
              </a:spcBef>
              <a:spcAft>
                <a:spcPct val="0"/>
              </a:spcAft>
              <a:defRPr sz="3600" kern="1200">
                <a:solidFill>
                  <a:schemeClr val="lt1"/>
                </a:solidFill>
                <a:latin typeface="+mn-lt"/>
                <a:ea typeface="+mn-ea"/>
                <a:cs typeface="+mn-cs"/>
              </a:defRPr>
            </a:lvl4pPr>
            <a:lvl5pPr marL="1828800" algn="l" rtl="0" eaLnBrk="0" fontAlgn="base" hangingPunct="0">
              <a:spcBef>
                <a:spcPct val="0"/>
              </a:spcBef>
              <a:spcAft>
                <a:spcPct val="0"/>
              </a:spcAft>
              <a:defRPr sz="3600" kern="1200">
                <a:solidFill>
                  <a:schemeClr val="lt1"/>
                </a:solidFill>
                <a:latin typeface="+mn-lt"/>
                <a:ea typeface="+mn-ea"/>
                <a:cs typeface="+mn-cs"/>
              </a:defRPr>
            </a:lvl5pPr>
            <a:lvl6pPr marL="2286000" algn="l" defTabSz="457200" rtl="0" eaLnBrk="1" latinLnBrk="0" hangingPunct="1">
              <a:defRPr sz="3600" kern="1200">
                <a:solidFill>
                  <a:schemeClr val="lt1"/>
                </a:solidFill>
                <a:latin typeface="+mn-lt"/>
                <a:ea typeface="+mn-ea"/>
                <a:cs typeface="+mn-cs"/>
              </a:defRPr>
            </a:lvl6pPr>
            <a:lvl7pPr marL="2743200" algn="l" defTabSz="457200" rtl="0" eaLnBrk="1" latinLnBrk="0" hangingPunct="1">
              <a:defRPr sz="3600" kern="1200">
                <a:solidFill>
                  <a:schemeClr val="lt1"/>
                </a:solidFill>
                <a:latin typeface="+mn-lt"/>
                <a:ea typeface="+mn-ea"/>
                <a:cs typeface="+mn-cs"/>
              </a:defRPr>
            </a:lvl7pPr>
            <a:lvl8pPr marL="3200400" algn="l" defTabSz="457200" rtl="0" eaLnBrk="1" latinLnBrk="0" hangingPunct="1">
              <a:defRPr sz="3600" kern="1200">
                <a:solidFill>
                  <a:schemeClr val="lt1"/>
                </a:solidFill>
                <a:latin typeface="+mn-lt"/>
                <a:ea typeface="+mn-ea"/>
                <a:cs typeface="+mn-cs"/>
              </a:defRPr>
            </a:lvl8pPr>
            <a:lvl9pPr marL="3657600" algn="l" defTabSz="457200" rtl="0" eaLnBrk="1" latinLnBrk="0" hangingPunct="1">
              <a:defRPr sz="3600" kern="1200">
                <a:solidFill>
                  <a:schemeClr val="lt1"/>
                </a:solidFill>
                <a:latin typeface="+mn-lt"/>
                <a:ea typeface="+mn-ea"/>
                <a:cs typeface="+mn-cs"/>
              </a:defRPr>
            </a:lvl9pPr>
          </a:lstStyle>
          <a:p>
            <a:pPr algn="ctr" fontAlgn="auto">
              <a:spcBef>
                <a:spcPts val="0"/>
              </a:spcBef>
              <a:spcAft>
                <a:spcPts val="0"/>
              </a:spcAft>
              <a:defRPr/>
            </a:pPr>
            <a:endParaRPr lang="en-US">
              <a:solidFill>
                <a:srgbClr val="FFFFFF"/>
              </a:solidFill>
            </a:endParaRPr>
          </a:p>
        </p:txBody>
      </p:sp>
      <p:sp>
        <p:nvSpPr>
          <p:cNvPr id="22" name="Curved Up Arrow 21"/>
          <p:cNvSpPr/>
          <p:nvPr/>
        </p:nvSpPr>
        <p:spPr>
          <a:xfrm>
            <a:off x="2693988" y="4195763"/>
            <a:ext cx="5256212" cy="43338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3600" kern="1200">
                <a:solidFill>
                  <a:schemeClr val="lt1"/>
                </a:solidFill>
                <a:latin typeface="+mn-lt"/>
                <a:ea typeface="+mn-ea"/>
                <a:cs typeface="+mn-cs"/>
              </a:defRPr>
            </a:lvl1pPr>
            <a:lvl2pPr marL="457200" algn="l" rtl="0" eaLnBrk="0" fontAlgn="base" hangingPunct="0">
              <a:spcBef>
                <a:spcPct val="0"/>
              </a:spcBef>
              <a:spcAft>
                <a:spcPct val="0"/>
              </a:spcAft>
              <a:defRPr sz="3600" kern="1200">
                <a:solidFill>
                  <a:schemeClr val="lt1"/>
                </a:solidFill>
                <a:latin typeface="+mn-lt"/>
                <a:ea typeface="+mn-ea"/>
                <a:cs typeface="+mn-cs"/>
              </a:defRPr>
            </a:lvl2pPr>
            <a:lvl3pPr marL="914400" algn="l" rtl="0" eaLnBrk="0" fontAlgn="base" hangingPunct="0">
              <a:spcBef>
                <a:spcPct val="0"/>
              </a:spcBef>
              <a:spcAft>
                <a:spcPct val="0"/>
              </a:spcAft>
              <a:defRPr sz="3600" kern="1200">
                <a:solidFill>
                  <a:schemeClr val="lt1"/>
                </a:solidFill>
                <a:latin typeface="+mn-lt"/>
                <a:ea typeface="+mn-ea"/>
                <a:cs typeface="+mn-cs"/>
              </a:defRPr>
            </a:lvl3pPr>
            <a:lvl4pPr marL="1371600" algn="l" rtl="0" eaLnBrk="0" fontAlgn="base" hangingPunct="0">
              <a:spcBef>
                <a:spcPct val="0"/>
              </a:spcBef>
              <a:spcAft>
                <a:spcPct val="0"/>
              </a:spcAft>
              <a:defRPr sz="3600" kern="1200">
                <a:solidFill>
                  <a:schemeClr val="lt1"/>
                </a:solidFill>
                <a:latin typeface="+mn-lt"/>
                <a:ea typeface="+mn-ea"/>
                <a:cs typeface="+mn-cs"/>
              </a:defRPr>
            </a:lvl4pPr>
            <a:lvl5pPr marL="1828800" algn="l" rtl="0" eaLnBrk="0" fontAlgn="base" hangingPunct="0">
              <a:spcBef>
                <a:spcPct val="0"/>
              </a:spcBef>
              <a:spcAft>
                <a:spcPct val="0"/>
              </a:spcAft>
              <a:defRPr sz="3600" kern="1200">
                <a:solidFill>
                  <a:schemeClr val="lt1"/>
                </a:solidFill>
                <a:latin typeface="+mn-lt"/>
                <a:ea typeface="+mn-ea"/>
                <a:cs typeface="+mn-cs"/>
              </a:defRPr>
            </a:lvl5pPr>
            <a:lvl6pPr marL="2286000" algn="l" defTabSz="457200" rtl="0" eaLnBrk="1" latinLnBrk="0" hangingPunct="1">
              <a:defRPr sz="3600" kern="1200">
                <a:solidFill>
                  <a:schemeClr val="lt1"/>
                </a:solidFill>
                <a:latin typeface="+mn-lt"/>
                <a:ea typeface="+mn-ea"/>
                <a:cs typeface="+mn-cs"/>
              </a:defRPr>
            </a:lvl6pPr>
            <a:lvl7pPr marL="2743200" algn="l" defTabSz="457200" rtl="0" eaLnBrk="1" latinLnBrk="0" hangingPunct="1">
              <a:defRPr sz="3600" kern="1200">
                <a:solidFill>
                  <a:schemeClr val="lt1"/>
                </a:solidFill>
                <a:latin typeface="+mn-lt"/>
                <a:ea typeface="+mn-ea"/>
                <a:cs typeface="+mn-cs"/>
              </a:defRPr>
            </a:lvl7pPr>
            <a:lvl8pPr marL="3200400" algn="l" defTabSz="457200" rtl="0" eaLnBrk="1" latinLnBrk="0" hangingPunct="1">
              <a:defRPr sz="3600" kern="1200">
                <a:solidFill>
                  <a:schemeClr val="lt1"/>
                </a:solidFill>
                <a:latin typeface="+mn-lt"/>
                <a:ea typeface="+mn-ea"/>
                <a:cs typeface="+mn-cs"/>
              </a:defRPr>
            </a:lvl8pPr>
            <a:lvl9pPr marL="3657600" algn="l" defTabSz="457200" rtl="0" eaLnBrk="1" latinLnBrk="0" hangingPunct="1">
              <a:defRPr sz="3600" kern="1200">
                <a:solidFill>
                  <a:schemeClr val="lt1"/>
                </a:solidFill>
                <a:latin typeface="+mn-lt"/>
                <a:ea typeface="+mn-ea"/>
                <a:cs typeface="+mn-cs"/>
              </a:defRPr>
            </a:lvl9pPr>
          </a:lstStyle>
          <a:p>
            <a:pPr algn="ctr" fontAlgn="auto">
              <a:spcBef>
                <a:spcPts val="0"/>
              </a:spcBef>
              <a:spcAft>
                <a:spcPts val="0"/>
              </a:spcAft>
              <a:defRPr/>
            </a:pPr>
            <a:endParaRPr lang="en-US">
              <a:solidFill>
                <a:srgbClr val="FFFFFF"/>
              </a:solidFill>
            </a:endParaRPr>
          </a:p>
        </p:txBody>
      </p:sp>
      <p:pic>
        <p:nvPicPr>
          <p:cNvPr id="20488" name="Picture 22" descr="R24_NTO_2h.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26238" y="2900363"/>
            <a:ext cx="21732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3" descr="R24_NTO_2e.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26238" y="1338263"/>
            <a:ext cx="21732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Up Arrow 24"/>
          <p:cNvSpPr/>
          <p:nvPr/>
        </p:nvSpPr>
        <p:spPr>
          <a:xfrm>
            <a:off x="5430838" y="2390775"/>
            <a:ext cx="287337" cy="29368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3600" kern="1200">
                <a:solidFill>
                  <a:schemeClr val="lt1"/>
                </a:solidFill>
                <a:latin typeface="+mn-lt"/>
                <a:ea typeface="+mn-ea"/>
                <a:cs typeface="+mn-cs"/>
              </a:defRPr>
            </a:lvl1pPr>
            <a:lvl2pPr marL="457200" algn="l" rtl="0" eaLnBrk="0" fontAlgn="base" hangingPunct="0">
              <a:spcBef>
                <a:spcPct val="0"/>
              </a:spcBef>
              <a:spcAft>
                <a:spcPct val="0"/>
              </a:spcAft>
              <a:defRPr sz="3600" kern="1200">
                <a:solidFill>
                  <a:schemeClr val="lt1"/>
                </a:solidFill>
                <a:latin typeface="+mn-lt"/>
                <a:ea typeface="+mn-ea"/>
                <a:cs typeface="+mn-cs"/>
              </a:defRPr>
            </a:lvl2pPr>
            <a:lvl3pPr marL="914400" algn="l" rtl="0" eaLnBrk="0" fontAlgn="base" hangingPunct="0">
              <a:spcBef>
                <a:spcPct val="0"/>
              </a:spcBef>
              <a:spcAft>
                <a:spcPct val="0"/>
              </a:spcAft>
              <a:defRPr sz="3600" kern="1200">
                <a:solidFill>
                  <a:schemeClr val="lt1"/>
                </a:solidFill>
                <a:latin typeface="+mn-lt"/>
                <a:ea typeface="+mn-ea"/>
                <a:cs typeface="+mn-cs"/>
              </a:defRPr>
            </a:lvl3pPr>
            <a:lvl4pPr marL="1371600" algn="l" rtl="0" eaLnBrk="0" fontAlgn="base" hangingPunct="0">
              <a:spcBef>
                <a:spcPct val="0"/>
              </a:spcBef>
              <a:spcAft>
                <a:spcPct val="0"/>
              </a:spcAft>
              <a:defRPr sz="3600" kern="1200">
                <a:solidFill>
                  <a:schemeClr val="lt1"/>
                </a:solidFill>
                <a:latin typeface="+mn-lt"/>
                <a:ea typeface="+mn-ea"/>
                <a:cs typeface="+mn-cs"/>
              </a:defRPr>
            </a:lvl4pPr>
            <a:lvl5pPr marL="1828800" algn="l" rtl="0" eaLnBrk="0" fontAlgn="base" hangingPunct="0">
              <a:spcBef>
                <a:spcPct val="0"/>
              </a:spcBef>
              <a:spcAft>
                <a:spcPct val="0"/>
              </a:spcAft>
              <a:defRPr sz="3600" kern="1200">
                <a:solidFill>
                  <a:schemeClr val="lt1"/>
                </a:solidFill>
                <a:latin typeface="+mn-lt"/>
                <a:ea typeface="+mn-ea"/>
                <a:cs typeface="+mn-cs"/>
              </a:defRPr>
            </a:lvl5pPr>
            <a:lvl6pPr marL="2286000" algn="l" defTabSz="457200" rtl="0" eaLnBrk="1" latinLnBrk="0" hangingPunct="1">
              <a:defRPr sz="3600" kern="1200">
                <a:solidFill>
                  <a:schemeClr val="lt1"/>
                </a:solidFill>
                <a:latin typeface="+mn-lt"/>
                <a:ea typeface="+mn-ea"/>
                <a:cs typeface="+mn-cs"/>
              </a:defRPr>
            </a:lvl6pPr>
            <a:lvl7pPr marL="2743200" algn="l" defTabSz="457200" rtl="0" eaLnBrk="1" latinLnBrk="0" hangingPunct="1">
              <a:defRPr sz="3600" kern="1200">
                <a:solidFill>
                  <a:schemeClr val="lt1"/>
                </a:solidFill>
                <a:latin typeface="+mn-lt"/>
                <a:ea typeface="+mn-ea"/>
                <a:cs typeface="+mn-cs"/>
              </a:defRPr>
            </a:lvl7pPr>
            <a:lvl8pPr marL="3200400" algn="l" defTabSz="457200" rtl="0" eaLnBrk="1" latinLnBrk="0" hangingPunct="1">
              <a:defRPr sz="3600" kern="1200">
                <a:solidFill>
                  <a:schemeClr val="lt1"/>
                </a:solidFill>
                <a:latin typeface="+mn-lt"/>
                <a:ea typeface="+mn-ea"/>
                <a:cs typeface="+mn-cs"/>
              </a:defRPr>
            </a:lvl8pPr>
            <a:lvl9pPr marL="3657600" algn="l" defTabSz="457200" rtl="0" eaLnBrk="1" latinLnBrk="0" hangingPunct="1">
              <a:defRPr sz="3600" kern="1200">
                <a:solidFill>
                  <a:schemeClr val="lt1"/>
                </a:solidFill>
                <a:latin typeface="+mn-lt"/>
                <a:ea typeface="+mn-ea"/>
                <a:cs typeface="+mn-cs"/>
              </a:defRPr>
            </a:lvl9pPr>
          </a:lstStyle>
          <a:p>
            <a:pPr algn="ctr" fontAlgn="auto">
              <a:spcBef>
                <a:spcPts val="0"/>
              </a:spcBef>
              <a:spcAft>
                <a:spcPts val="0"/>
              </a:spcAft>
              <a:defRPr/>
            </a:pPr>
            <a:endParaRPr lang="en-US">
              <a:solidFill>
                <a:srgbClr val="FFFFFF"/>
              </a:solidFill>
            </a:endParaRPr>
          </a:p>
        </p:txBody>
      </p:sp>
      <p:sp>
        <p:nvSpPr>
          <p:cNvPr id="26" name="Up Arrow 25"/>
          <p:cNvSpPr/>
          <p:nvPr/>
        </p:nvSpPr>
        <p:spPr>
          <a:xfrm>
            <a:off x="7662863" y="2357438"/>
            <a:ext cx="360362" cy="3603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sz="3600" kern="1200">
                <a:solidFill>
                  <a:schemeClr val="lt1"/>
                </a:solidFill>
                <a:latin typeface="+mn-lt"/>
                <a:ea typeface="+mn-ea"/>
                <a:cs typeface="+mn-cs"/>
              </a:defRPr>
            </a:lvl1pPr>
            <a:lvl2pPr marL="457200" algn="l" rtl="0" eaLnBrk="0" fontAlgn="base" hangingPunct="0">
              <a:spcBef>
                <a:spcPct val="0"/>
              </a:spcBef>
              <a:spcAft>
                <a:spcPct val="0"/>
              </a:spcAft>
              <a:defRPr sz="3600" kern="1200">
                <a:solidFill>
                  <a:schemeClr val="lt1"/>
                </a:solidFill>
                <a:latin typeface="+mn-lt"/>
                <a:ea typeface="+mn-ea"/>
                <a:cs typeface="+mn-cs"/>
              </a:defRPr>
            </a:lvl2pPr>
            <a:lvl3pPr marL="914400" algn="l" rtl="0" eaLnBrk="0" fontAlgn="base" hangingPunct="0">
              <a:spcBef>
                <a:spcPct val="0"/>
              </a:spcBef>
              <a:spcAft>
                <a:spcPct val="0"/>
              </a:spcAft>
              <a:defRPr sz="3600" kern="1200">
                <a:solidFill>
                  <a:schemeClr val="lt1"/>
                </a:solidFill>
                <a:latin typeface="+mn-lt"/>
                <a:ea typeface="+mn-ea"/>
                <a:cs typeface="+mn-cs"/>
              </a:defRPr>
            </a:lvl3pPr>
            <a:lvl4pPr marL="1371600" algn="l" rtl="0" eaLnBrk="0" fontAlgn="base" hangingPunct="0">
              <a:spcBef>
                <a:spcPct val="0"/>
              </a:spcBef>
              <a:spcAft>
                <a:spcPct val="0"/>
              </a:spcAft>
              <a:defRPr sz="3600" kern="1200">
                <a:solidFill>
                  <a:schemeClr val="lt1"/>
                </a:solidFill>
                <a:latin typeface="+mn-lt"/>
                <a:ea typeface="+mn-ea"/>
                <a:cs typeface="+mn-cs"/>
              </a:defRPr>
            </a:lvl4pPr>
            <a:lvl5pPr marL="1828800" algn="l" rtl="0" eaLnBrk="0" fontAlgn="base" hangingPunct="0">
              <a:spcBef>
                <a:spcPct val="0"/>
              </a:spcBef>
              <a:spcAft>
                <a:spcPct val="0"/>
              </a:spcAft>
              <a:defRPr sz="3600" kern="1200">
                <a:solidFill>
                  <a:schemeClr val="lt1"/>
                </a:solidFill>
                <a:latin typeface="+mn-lt"/>
                <a:ea typeface="+mn-ea"/>
                <a:cs typeface="+mn-cs"/>
              </a:defRPr>
            </a:lvl5pPr>
            <a:lvl6pPr marL="2286000" algn="l" defTabSz="457200" rtl="0" eaLnBrk="1" latinLnBrk="0" hangingPunct="1">
              <a:defRPr sz="3600" kern="1200">
                <a:solidFill>
                  <a:schemeClr val="lt1"/>
                </a:solidFill>
                <a:latin typeface="+mn-lt"/>
                <a:ea typeface="+mn-ea"/>
                <a:cs typeface="+mn-cs"/>
              </a:defRPr>
            </a:lvl6pPr>
            <a:lvl7pPr marL="2743200" algn="l" defTabSz="457200" rtl="0" eaLnBrk="1" latinLnBrk="0" hangingPunct="1">
              <a:defRPr sz="3600" kern="1200">
                <a:solidFill>
                  <a:schemeClr val="lt1"/>
                </a:solidFill>
                <a:latin typeface="+mn-lt"/>
                <a:ea typeface="+mn-ea"/>
                <a:cs typeface="+mn-cs"/>
              </a:defRPr>
            </a:lvl7pPr>
            <a:lvl8pPr marL="3200400" algn="l" defTabSz="457200" rtl="0" eaLnBrk="1" latinLnBrk="0" hangingPunct="1">
              <a:defRPr sz="3600" kern="1200">
                <a:solidFill>
                  <a:schemeClr val="lt1"/>
                </a:solidFill>
                <a:latin typeface="+mn-lt"/>
                <a:ea typeface="+mn-ea"/>
                <a:cs typeface="+mn-cs"/>
              </a:defRPr>
            </a:lvl8pPr>
            <a:lvl9pPr marL="3657600" algn="l" defTabSz="457200" rtl="0" eaLnBrk="1" latinLnBrk="0" hangingPunct="1">
              <a:defRPr sz="3600" kern="1200">
                <a:solidFill>
                  <a:schemeClr val="lt1"/>
                </a:solidFill>
                <a:latin typeface="+mn-lt"/>
                <a:ea typeface="+mn-ea"/>
                <a:cs typeface="+mn-cs"/>
              </a:defRPr>
            </a:lvl9pPr>
          </a:lstStyle>
          <a:p>
            <a:pPr algn="ctr" fontAlgn="auto">
              <a:spcBef>
                <a:spcPts val="0"/>
              </a:spcBef>
              <a:spcAft>
                <a:spcPts val="0"/>
              </a:spcAft>
              <a:defRPr/>
            </a:pPr>
            <a:endParaRPr lang="en-US">
              <a:solidFill>
                <a:srgbClr val="FFFFFF"/>
              </a:solidFill>
            </a:endParaRPr>
          </a:p>
        </p:txBody>
      </p:sp>
      <p:sp>
        <p:nvSpPr>
          <p:cNvPr id="20492" name="TextBox 12"/>
          <p:cNvSpPr txBox="1">
            <a:spLocks noChangeArrowheads="1"/>
          </p:cNvSpPr>
          <p:nvPr/>
        </p:nvSpPr>
        <p:spPr bwMode="auto">
          <a:xfrm>
            <a:off x="6361113" y="3884613"/>
            <a:ext cx="617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i="0">
                <a:solidFill>
                  <a:srgbClr val="FFFFFF"/>
                </a:solidFill>
                <a:latin typeface="Calibri" panose="020F0502020204030204" pitchFamily="34" charset="0"/>
                <a:ea typeface="MS PGothic" panose="020B0600070205080204" pitchFamily="34" charset="-128"/>
              </a:rPr>
              <a:t>Hole</a:t>
            </a:r>
          </a:p>
        </p:txBody>
      </p:sp>
      <p:sp>
        <p:nvSpPr>
          <p:cNvPr id="20493" name="TextBox 14"/>
          <p:cNvSpPr txBox="1">
            <a:spLocks noChangeArrowheads="1"/>
          </p:cNvSpPr>
          <p:nvPr/>
        </p:nvSpPr>
        <p:spPr bwMode="auto">
          <a:xfrm>
            <a:off x="5286375" y="4987925"/>
            <a:ext cx="3095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i="0" dirty="0">
                <a:solidFill>
                  <a:srgbClr val="FFFFFF"/>
                </a:solidFill>
                <a:latin typeface="Calibri" panose="020F0502020204030204" pitchFamily="34" charset="0"/>
                <a:ea typeface="MS PGothic" panose="020B0600070205080204" pitchFamily="34" charset="-128"/>
              </a:rPr>
              <a:t>Natural transition orbitals and transition dipoles</a:t>
            </a:r>
          </a:p>
        </p:txBody>
      </p:sp>
      <p:sp>
        <p:nvSpPr>
          <p:cNvPr id="20494" name="TextBox 15"/>
          <p:cNvSpPr txBox="1">
            <a:spLocks noChangeArrowheads="1"/>
          </p:cNvSpPr>
          <p:nvPr/>
        </p:nvSpPr>
        <p:spPr bwMode="auto">
          <a:xfrm>
            <a:off x="461963" y="4845050"/>
            <a:ext cx="38877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i="0">
                <a:solidFill>
                  <a:srgbClr val="FFFFFF"/>
                </a:solidFill>
                <a:latin typeface="Calibri" panose="020F0502020204030204" pitchFamily="34" charset="0"/>
                <a:ea typeface="MS PGothic" panose="020B0600070205080204" pitchFamily="34" charset="-128"/>
              </a:rPr>
              <a:t>Absorption spectra calculated by TDDFT with CAM-B3LYP/6-31g,</a:t>
            </a:r>
          </a:p>
          <a:p>
            <a:pPr eaLnBrk="1" hangingPunct="1">
              <a:spcBef>
                <a:spcPct val="0"/>
              </a:spcBef>
              <a:buClrTx/>
              <a:buFontTx/>
              <a:buNone/>
            </a:pPr>
            <a:r>
              <a:rPr lang="en-US" altLang="en-US" sz="1800" b="0" i="0">
                <a:solidFill>
                  <a:srgbClr val="FFFFFF"/>
                </a:solidFill>
                <a:latin typeface="Calibri" panose="020F0502020204030204" pitchFamily="34" charset="0"/>
                <a:ea typeface="MS PGothic" panose="020B0600070205080204" pitchFamily="34" charset="-128"/>
              </a:rPr>
              <a:t>Chloroform solution is modeled by conductor-like polarizable continuum</a:t>
            </a:r>
          </a:p>
        </p:txBody>
      </p:sp>
      <p:sp>
        <p:nvSpPr>
          <p:cNvPr id="20495" name="TextBox 12"/>
          <p:cNvSpPr txBox="1">
            <a:spLocks noChangeArrowheads="1"/>
          </p:cNvSpPr>
          <p:nvPr/>
        </p:nvSpPr>
        <p:spPr bwMode="auto">
          <a:xfrm>
            <a:off x="6097588" y="869950"/>
            <a:ext cx="963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r>
              <a:rPr lang="en-US" altLang="en-US" sz="1800" b="0" i="0">
                <a:solidFill>
                  <a:srgbClr val="FFFFFF"/>
                </a:solidFill>
                <a:latin typeface="Calibri" panose="020F0502020204030204" pitchFamily="34" charset="0"/>
                <a:ea typeface="MS PGothic" panose="020B0600070205080204" pitchFamily="34" charset="-128"/>
              </a:rPr>
              <a:t>Electron</a:t>
            </a:r>
          </a:p>
        </p:txBody>
      </p:sp>
      <p:pic>
        <p:nvPicPr>
          <p:cNvPr id="20496" name="Picture 3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7263" y="601663"/>
            <a:ext cx="2370137" cy="7080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a:spLocks noChangeArrowheads="1"/>
          </p:cNvSpPr>
          <p:nvPr/>
        </p:nvSpPr>
        <p:spPr bwMode="auto">
          <a:xfrm>
            <a:off x="357188" y="6465888"/>
            <a:ext cx="8610600" cy="307975"/>
          </a:xfrm>
          <a:prstGeom prst="rect">
            <a:avLst/>
          </a:prstGeom>
          <a:noFill/>
          <a:ln w="9525">
            <a:noFill/>
            <a:miter lim="800000"/>
            <a:headEnd/>
            <a:tailEnd/>
          </a:ln>
          <a:effectLst/>
        </p:spPr>
        <p:txBody>
          <a:bodyPr>
            <a:spAutoFit/>
          </a:bodyPr>
          <a:lstStyle/>
          <a:p>
            <a:pPr eaLnBrk="1" hangingPunct="1">
              <a:defRPr/>
            </a:pPr>
            <a:r>
              <a:rPr lang="en-US" sz="1400" b="1" i="1" dirty="0">
                <a:solidFill>
                  <a:srgbClr val="33CC33"/>
                </a:solidFill>
                <a:effectLst>
                  <a:outerShdw blurRad="38100" dist="38100" dir="2700000" algn="tl">
                    <a:srgbClr val="000000"/>
                  </a:outerShdw>
                </a:effectLst>
                <a:cs typeface="Times New Roman" pitchFamily="18" charset="0"/>
              </a:rPr>
              <a:t> A. </a:t>
            </a:r>
            <a:r>
              <a:rPr lang="en-US" sz="1400" b="1" i="1" dirty="0" err="1">
                <a:solidFill>
                  <a:srgbClr val="33CC33"/>
                </a:solidFill>
                <a:effectLst>
                  <a:outerShdw blurRad="38100" dist="38100" dir="2700000" algn="tl">
                    <a:srgbClr val="000000"/>
                  </a:outerShdw>
                </a:effectLst>
                <a:cs typeface="Times New Roman" pitchFamily="18" charset="0"/>
              </a:rPr>
              <a:t>Zhugayevych</a:t>
            </a:r>
            <a:r>
              <a:rPr lang="en-US" sz="1400" b="1" i="1" dirty="0">
                <a:solidFill>
                  <a:srgbClr val="33CC33"/>
                </a:solidFill>
                <a:effectLst>
                  <a:outerShdw blurRad="38100" dist="38100" dir="2700000" algn="tl">
                    <a:srgbClr val="000000"/>
                  </a:outerShdw>
                </a:effectLst>
                <a:cs typeface="Times New Roman" pitchFamily="18" charset="0"/>
              </a:rPr>
              <a:t>, O. </a:t>
            </a:r>
            <a:r>
              <a:rPr lang="en-US" sz="1400" b="1" i="1" dirty="0" err="1">
                <a:solidFill>
                  <a:srgbClr val="33CC33"/>
                </a:solidFill>
                <a:effectLst>
                  <a:outerShdw blurRad="38100" dist="38100" dir="2700000" algn="tl">
                    <a:srgbClr val="000000"/>
                  </a:outerShdw>
                </a:effectLst>
                <a:cs typeface="Times New Roman" pitchFamily="18" charset="0"/>
              </a:rPr>
              <a:t>Postupna</a:t>
            </a:r>
            <a:r>
              <a:rPr lang="en-US" sz="1400" b="1" i="1" dirty="0">
                <a:solidFill>
                  <a:srgbClr val="33CC33"/>
                </a:solidFill>
                <a:effectLst>
                  <a:outerShdw blurRad="38100" dist="38100" dir="2700000" algn="tl">
                    <a:srgbClr val="000000"/>
                  </a:outerShdw>
                </a:effectLst>
                <a:cs typeface="Times New Roman" pitchFamily="18" charset="0"/>
              </a:rPr>
              <a:t>, R. </a:t>
            </a:r>
            <a:r>
              <a:rPr lang="en-US" sz="1400" b="1" i="1" dirty="0" err="1">
                <a:solidFill>
                  <a:srgbClr val="33CC33"/>
                </a:solidFill>
                <a:effectLst>
                  <a:outerShdw blurRad="38100" dist="38100" dir="2700000" algn="tl">
                    <a:srgbClr val="000000"/>
                  </a:outerShdw>
                </a:effectLst>
                <a:cs typeface="Times New Roman" pitchFamily="18" charset="0"/>
              </a:rPr>
              <a:t>Bakus</a:t>
            </a:r>
            <a:r>
              <a:rPr lang="en-US" sz="1400" b="1" i="1" dirty="0">
                <a:solidFill>
                  <a:srgbClr val="33CC33"/>
                </a:solidFill>
                <a:effectLst>
                  <a:outerShdw blurRad="38100" dist="38100" dir="2700000" algn="tl">
                    <a:srgbClr val="000000"/>
                  </a:outerShdw>
                </a:effectLst>
                <a:cs typeface="Times New Roman" pitchFamily="18" charset="0"/>
              </a:rPr>
              <a:t> II, G. Welch, G. </a:t>
            </a:r>
            <a:r>
              <a:rPr lang="en-US" sz="1400" b="1" i="1" dirty="0" err="1">
                <a:solidFill>
                  <a:srgbClr val="33CC33"/>
                </a:solidFill>
                <a:effectLst>
                  <a:outerShdw blurRad="38100" dist="38100" dir="2700000" algn="tl">
                    <a:srgbClr val="000000"/>
                  </a:outerShdw>
                </a:effectLst>
                <a:cs typeface="Times New Roman" pitchFamily="18" charset="0"/>
              </a:rPr>
              <a:t>Bazan</a:t>
            </a:r>
            <a:r>
              <a:rPr lang="en-US" sz="1400" b="1" i="1" dirty="0">
                <a:solidFill>
                  <a:srgbClr val="33CC33"/>
                </a:solidFill>
                <a:effectLst>
                  <a:outerShdw blurRad="38100" dist="38100" dir="2700000" algn="tl">
                    <a:srgbClr val="000000"/>
                  </a:outerShdw>
                </a:effectLst>
                <a:cs typeface="Times New Roman" pitchFamily="18" charset="0"/>
              </a:rPr>
              <a:t>, S. Tretiak, J. Phys. Chem. C, 117 4920 (2013)</a:t>
            </a:r>
            <a:endParaRPr lang="de-DE" sz="1400" b="1" i="1" dirty="0">
              <a:solidFill>
                <a:srgbClr val="33CC33"/>
              </a:solidFill>
              <a:effectLst>
                <a:outerShdw blurRad="38100" dist="38100" dir="2700000" algn="tl">
                  <a:srgbClr val="000000"/>
                </a:outerShdw>
              </a:effectLst>
              <a:cs typeface="Times New Roman" pitchFamily="18" charset="0"/>
            </a:endParaRPr>
          </a:p>
        </p:txBody>
      </p:sp>
      <p:sp>
        <p:nvSpPr>
          <p:cNvPr id="20498" name="Down Arrow 1"/>
          <p:cNvSpPr>
            <a:spLocks noChangeArrowheads="1"/>
          </p:cNvSpPr>
          <p:nvPr/>
        </p:nvSpPr>
        <p:spPr bwMode="auto">
          <a:xfrm>
            <a:off x="1066800" y="1881188"/>
            <a:ext cx="304800" cy="692150"/>
          </a:xfrm>
          <a:prstGeom prst="downArrow">
            <a:avLst>
              <a:gd name="adj1" fmla="val 50000"/>
              <a:gd name="adj2" fmla="val 49948"/>
            </a:avLst>
          </a:prstGeom>
          <a:solidFill>
            <a:schemeClr val="bg2"/>
          </a:solidFill>
          <a:ln w="9525" algn="ctr">
            <a:solidFill>
              <a:schemeClr val="tx1"/>
            </a:solidFill>
            <a:round/>
            <a:headEnd/>
            <a:tailEnd/>
          </a:ln>
        </p:spPr>
        <p:txBody>
          <a:bodyPr>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FontTx/>
              <a:buNone/>
            </a:pPr>
            <a:endParaRPr lang="en-US" altLang="en-US" sz="3600" b="0" i="0">
              <a:latin typeface="Times New Roman" panose="02020603050405020304" pitchFamily="18" charset="0"/>
            </a:endParaRPr>
          </a:p>
        </p:txBody>
      </p:sp>
    </p:spTree>
    <p:extLst>
      <p:ext uri="{BB962C8B-B14F-4D97-AF65-F5344CB8AC3E}">
        <p14:creationId xmlns:p14="http://schemas.microsoft.com/office/powerpoint/2010/main" val="210618518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7938" y="3175"/>
            <a:ext cx="9136062" cy="606425"/>
          </a:xfrm>
        </p:spPr>
        <p:txBody>
          <a:bodyPr/>
          <a:lstStyle/>
          <a:p>
            <a:pPr algn="ctr" eaLnBrk="1" hangingPunct="1">
              <a:defRPr/>
            </a:pPr>
            <a:r>
              <a:rPr lang="en-US" sz="3300" i="0" dirty="0" smtClean="0">
                <a:solidFill>
                  <a:srgbClr val="FF3300"/>
                </a:solidFill>
                <a:latin typeface="Comic Sans MS" pitchFamily="66" charset="0"/>
              </a:rPr>
              <a:t>R24 </a:t>
            </a:r>
            <a:r>
              <a:rPr lang="en-US" sz="3300" i="0" dirty="0">
                <a:solidFill>
                  <a:srgbClr val="FF3300"/>
                </a:solidFill>
                <a:latin typeface="Comic Sans MS" pitchFamily="66" charset="0"/>
              </a:rPr>
              <a:t>non-adiabatic relaxation </a:t>
            </a:r>
            <a:r>
              <a:rPr lang="en-US" sz="3300" i="0" dirty="0" err="1" smtClean="0">
                <a:solidFill>
                  <a:srgbClr val="FF3300"/>
                </a:solidFill>
                <a:latin typeface="Comic Sans MS" pitchFamily="66" charset="0"/>
              </a:rPr>
              <a:t>Sn</a:t>
            </a:r>
            <a:r>
              <a:rPr lang="en-US" sz="3300" i="0" dirty="0" smtClean="0">
                <a:solidFill>
                  <a:srgbClr val="FF3300"/>
                </a:solidFill>
                <a:latin typeface="Comic Sans MS" pitchFamily="66" charset="0"/>
              </a:rPr>
              <a:t>-</a:t>
            </a:r>
            <a:r>
              <a:rPr lang="en-US" sz="3300" i="0" dirty="0">
                <a:solidFill>
                  <a:srgbClr val="FF3300"/>
                </a:solidFill>
                <a:latin typeface="Comic Sans MS" pitchFamily="66" charset="0"/>
              </a:rPr>
              <a:t>&gt;S1</a:t>
            </a:r>
          </a:p>
        </p:txBody>
      </p:sp>
      <p:pic>
        <p:nvPicPr>
          <p:cNvPr id="2" name="dts.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4">
            <a:extLst>
              <a:ext uri="{28A0092B-C50C-407E-A947-70E740481C1C}">
                <a14:useLocalDpi xmlns:a14="http://schemas.microsoft.com/office/drawing/2010/main" val="0"/>
              </a:ext>
            </a:extLst>
          </a:blip>
          <a:srcRect l="12099" t="7513" r="21564" b="11064"/>
          <a:stretch/>
        </p:blipFill>
        <p:spPr bwMode="auto">
          <a:xfrm>
            <a:off x="505333" y="900112"/>
            <a:ext cx="6450638" cy="595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1447800" y="558800"/>
            <a:ext cx="2133600" cy="341313"/>
          </a:xfrm>
          <a:prstGeom prst="rect">
            <a:avLst/>
          </a:prstGeom>
          <a:noFill/>
          <a:ln w="9525">
            <a:noFill/>
            <a:miter lim="800000"/>
            <a:headEnd/>
            <a:tailEnd/>
          </a:ln>
          <a:effectLst/>
        </p:spPr>
        <p:txBody>
          <a:bodyPr>
            <a:spAutoFit/>
          </a:bodyPr>
          <a:lstStyle/>
          <a:p>
            <a:pPr eaLnBrk="1" hangingPunct="1">
              <a:lnSpc>
                <a:spcPct val="90000"/>
              </a:lnSpc>
              <a:spcBef>
                <a:spcPct val="40000"/>
              </a:spcBef>
              <a:buClr>
                <a:srgbClr val="CC0000"/>
              </a:buClr>
              <a:buFont typeface="Wingdings" pitchFamily="2" charset="2"/>
              <a:buChar char="Ø"/>
              <a:defRPr/>
            </a:pPr>
            <a:r>
              <a:rPr lang="en-US" sz="1800" b="1" i="1" dirty="0">
                <a:effectLst>
                  <a:outerShdw blurRad="38100" dist="38100" dir="2700000" algn="tl">
                    <a:srgbClr val="000000"/>
                  </a:outerShdw>
                </a:effectLst>
                <a:latin typeface="Arial" pitchFamily="34" charset="0"/>
              </a:rPr>
              <a:t>400fs dynamics</a:t>
            </a:r>
          </a:p>
        </p:txBody>
      </p:sp>
      <p:sp>
        <p:nvSpPr>
          <p:cNvPr id="7" name="Rectangle 6"/>
          <p:cNvSpPr>
            <a:spLocks noChangeArrowheads="1"/>
          </p:cNvSpPr>
          <p:nvPr/>
        </p:nvSpPr>
        <p:spPr bwMode="auto">
          <a:xfrm>
            <a:off x="5867400" y="563563"/>
            <a:ext cx="2133600" cy="341312"/>
          </a:xfrm>
          <a:prstGeom prst="rect">
            <a:avLst/>
          </a:prstGeom>
          <a:noFill/>
          <a:ln w="9525">
            <a:noFill/>
            <a:miter lim="800000"/>
            <a:headEnd/>
            <a:tailEnd/>
          </a:ln>
          <a:effectLst/>
        </p:spPr>
        <p:txBody>
          <a:bodyPr>
            <a:spAutoFit/>
          </a:bodyPr>
          <a:lstStyle/>
          <a:p>
            <a:pPr eaLnBrk="1" hangingPunct="1">
              <a:lnSpc>
                <a:spcPct val="90000"/>
              </a:lnSpc>
              <a:spcBef>
                <a:spcPct val="40000"/>
              </a:spcBef>
              <a:buClr>
                <a:srgbClr val="CC0000"/>
              </a:buClr>
              <a:buFont typeface="Wingdings" pitchFamily="2" charset="2"/>
              <a:buChar char="Ø"/>
              <a:defRPr/>
            </a:pPr>
            <a:r>
              <a:rPr lang="en-US" sz="1800" b="1" i="1" dirty="0">
                <a:effectLst>
                  <a:outerShdw blurRad="38100" dist="38100" dir="2700000" algn="tl">
                    <a:srgbClr val="000000"/>
                  </a:outerShdw>
                </a:effectLst>
                <a:latin typeface="Arial" pitchFamily="34" charset="0"/>
              </a:rPr>
              <a:t>T=300K</a:t>
            </a:r>
            <a:endParaRPr lang="en-US" sz="1800" b="1" dirty="0">
              <a:effectLst>
                <a:outerShdw blurRad="38100" dist="38100" dir="2700000" algn="tl">
                  <a:srgbClr val="000000"/>
                </a:outerShdw>
              </a:effectLst>
              <a:latin typeface="Arial" pitchFamily="34" charset="0"/>
            </a:endParaRPr>
          </a:p>
        </p:txBody>
      </p:sp>
      <p:sp>
        <p:nvSpPr>
          <p:cNvPr id="8" name="Rectangle 7"/>
          <p:cNvSpPr>
            <a:spLocks noChangeArrowheads="1"/>
          </p:cNvSpPr>
          <p:nvPr/>
        </p:nvSpPr>
        <p:spPr bwMode="auto">
          <a:xfrm>
            <a:off x="7097485" y="5334000"/>
            <a:ext cx="2068286" cy="1323439"/>
          </a:xfrm>
          <a:prstGeom prst="rect">
            <a:avLst/>
          </a:prstGeom>
          <a:noFill/>
          <a:ln w="9525">
            <a:noFill/>
            <a:miter lim="800000"/>
            <a:headEnd/>
            <a:tailEnd/>
          </a:ln>
          <a:effectLst/>
        </p:spPr>
        <p:txBody>
          <a:bodyPr wrap="square">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N. </a:t>
            </a:r>
            <a:r>
              <a:rPr lang="en-US" sz="1600" b="1" i="1" dirty="0" err="1">
                <a:solidFill>
                  <a:srgbClr val="33CC33"/>
                </a:solidFill>
                <a:effectLst>
                  <a:outerShdw blurRad="38100" dist="38100" dir="2700000" algn="tl">
                    <a:srgbClr val="000000"/>
                  </a:outerShdw>
                </a:effectLst>
                <a:cs typeface="Times New Roman" pitchFamily="18" charset="0"/>
              </a:rPr>
              <a:t>Oldani</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G. </a:t>
            </a:r>
            <a:r>
              <a:rPr lang="en-US" sz="1600" b="1" i="1" dirty="0" err="1">
                <a:solidFill>
                  <a:srgbClr val="33CC33"/>
                </a:solidFill>
                <a:effectLst>
                  <a:outerShdw blurRad="38100" dist="38100" dir="2700000" algn="tl">
                    <a:srgbClr val="000000"/>
                  </a:outerShdw>
                </a:effectLst>
                <a:cs typeface="Times New Roman" pitchFamily="18" charset="0"/>
              </a:rPr>
              <a:t>Bazan</a:t>
            </a:r>
            <a:r>
              <a:rPr lang="en-US" sz="1600" b="1" i="1" dirty="0">
                <a:solidFill>
                  <a:srgbClr val="33CC33"/>
                </a:solidFill>
                <a:effectLst>
                  <a:outerShdw blurRad="38100" dist="38100" dir="2700000" algn="tl">
                    <a:srgbClr val="000000"/>
                  </a:outerShdw>
                </a:effectLst>
                <a:cs typeface="Times New Roman" pitchFamily="18" charset="0"/>
              </a:rPr>
              <a:t>, and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Energy </a:t>
            </a:r>
            <a:r>
              <a:rPr lang="en-US" sz="1600" b="1" i="1" dirty="0" err="1">
                <a:solidFill>
                  <a:srgbClr val="33CC33"/>
                </a:solidFill>
                <a:effectLst>
                  <a:outerShdw blurRad="38100" dist="38100" dir="2700000" algn="tl">
                    <a:srgbClr val="000000"/>
                  </a:outerShdw>
                </a:effectLst>
                <a:cs typeface="Times New Roman" pitchFamily="18" charset="0"/>
              </a:rPr>
              <a:t>Env</a:t>
            </a:r>
            <a:r>
              <a:rPr lang="en-US" sz="1600" b="1" i="1" dirty="0">
                <a:solidFill>
                  <a:srgbClr val="33CC33"/>
                </a:solidFill>
                <a:effectLst>
                  <a:outerShdw blurRad="38100" dist="38100" dir="2700000" algn="tl">
                    <a:srgbClr val="000000"/>
                  </a:outerShdw>
                </a:effectLst>
                <a:cs typeface="Times New Roman" pitchFamily="18" charset="0"/>
              </a:rPr>
              <a:t>. Sci., 7 </a:t>
            </a:r>
            <a:r>
              <a:rPr lang="en-US" sz="1600" b="1" i="1" dirty="0" smtClean="0">
                <a:solidFill>
                  <a:srgbClr val="33CC33"/>
                </a:solidFill>
                <a:effectLst>
                  <a:outerShdw blurRad="38100" dist="38100" dir="2700000" algn="tl">
                    <a:srgbClr val="000000"/>
                  </a:outerShdw>
                </a:effectLst>
                <a:cs typeface="Times New Roman" pitchFamily="18" charset="0"/>
              </a:rPr>
              <a:t>1175 (2015).</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365357053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6200" y="21771"/>
            <a:ext cx="9067800" cy="655159"/>
          </a:xfrm>
        </p:spPr>
        <p:txBody>
          <a:bodyPr/>
          <a:lstStyle/>
          <a:p>
            <a:pPr algn="ctr">
              <a:defRPr/>
            </a:pPr>
            <a:r>
              <a:rPr lang="en-US" sz="3600" i="0" dirty="0" smtClean="0">
                <a:latin typeface="Comic Sans MS" pitchFamily="66" charset="0"/>
              </a:rPr>
              <a:t>A-SCMC-RG TESTs</a:t>
            </a:r>
            <a:endParaRPr lang="en-US" sz="3600" i="0" dirty="0">
              <a:latin typeface="Comic Sans MS" pitchFamily="66" charset="0"/>
            </a:endParaRPr>
          </a:p>
        </p:txBody>
      </p:sp>
      <p:sp>
        <p:nvSpPr>
          <p:cNvPr id="4" name="Rectangle 3"/>
          <p:cNvSpPr>
            <a:spLocks noChangeArrowheads="1"/>
          </p:cNvSpPr>
          <p:nvPr/>
        </p:nvSpPr>
        <p:spPr bwMode="auto">
          <a:xfrm>
            <a:off x="304800" y="6273225"/>
            <a:ext cx="4091978" cy="584775"/>
          </a:xfrm>
          <a:prstGeom prst="rect">
            <a:avLst/>
          </a:prstGeom>
          <a:noFill/>
          <a:ln w="9525">
            <a:noFill/>
            <a:miter lim="800000"/>
            <a:headEnd/>
            <a:tailEnd/>
          </a:ln>
          <a:effectLst/>
        </p:spPr>
        <p:txBody>
          <a:bodyPr wrap="square">
            <a:spAutoFit/>
          </a:bodyPr>
          <a:lstStyle/>
          <a:p>
            <a:pPr>
              <a:defRPr/>
            </a:pPr>
            <a:r>
              <a:rPr lang="en-US" sz="1600" b="1" i="1" dirty="0" smtClean="0">
                <a:solidFill>
                  <a:srgbClr val="33CC33"/>
                </a:solidFill>
                <a:effectLst>
                  <a:outerShdw blurRad="38100" dist="38100" dir="2700000" algn="tl">
                    <a:srgbClr val="000000"/>
                  </a:outerShdw>
                </a:effectLst>
                <a:cs typeface="Times New Roman" pitchFamily="18" charset="0"/>
              </a:rPr>
              <a:t>A.J</a:t>
            </a:r>
            <a:r>
              <a:rPr lang="en-US" sz="1600" b="1" i="1" dirty="0">
                <a:solidFill>
                  <a:srgbClr val="33CC33"/>
                </a:solidFill>
                <a:effectLst>
                  <a:outerShdw blurRad="38100" dist="38100" dir="2700000" algn="tl">
                    <a:srgbClr val="000000"/>
                  </a:outerShdw>
                </a:effectLst>
                <a:cs typeface="Times New Roman" pitchFamily="18" charset="0"/>
              </a:rPr>
              <a:t>. White, V.N. </a:t>
            </a:r>
            <a:r>
              <a:rPr lang="en-US" sz="1600" b="1" i="1" dirty="0" err="1">
                <a:solidFill>
                  <a:srgbClr val="33CC33"/>
                </a:solidFill>
                <a:effectLst>
                  <a:outerShdw blurRad="38100" dist="38100" dir="2700000" algn="tl">
                    <a:srgbClr val="000000"/>
                  </a:outerShdw>
                </a:effectLst>
                <a:cs typeface="Times New Roman" pitchFamily="18" charset="0"/>
              </a:rPr>
              <a:t>Gorshkov</a:t>
            </a:r>
            <a:r>
              <a:rPr lang="en-US" sz="1600" b="1" i="1" dirty="0">
                <a:solidFill>
                  <a:srgbClr val="33CC33"/>
                </a:solidFill>
                <a:effectLst>
                  <a:outerShdw blurRad="38100" dist="38100" dir="2700000" algn="tl">
                    <a:srgbClr val="000000"/>
                  </a:outerShdw>
                </a:effectLst>
                <a:cs typeface="Times New Roman" pitchFamily="18" charset="0"/>
              </a:rPr>
              <a:t>, R. Wang,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D</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err="1" smtClean="0">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(2015, submitted)</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9" name="Picture 8"/>
          <p:cNvPicPr>
            <a:picLocks noChangeAspect="1"/>
          </p:cNvPicPr>
          <p:nvPr/>
        </p:nvPicPr>
        <p:blipFill>
          <a:blip r:embed="rId2"/>
          <a:stretch>
            <a:fillRect/>
          </a:stretch>
        </p:blipFill>
        <p:spPr>
          <a:xfrm>
            <a:off x="4953000" y="676930"/>
            <a:ext cx="4191000" cy="6181070"/>
          </a:xfrm>
          <a:prstGeom prst="rect">
            <a:avLst/>
          </a:prstGeom>
        </p:spPr>
      </p:pic>
      <p:sp>
        <p:nvSpPr>
          <p:cNvPr id="13" name="TextBox 12"/>
          <p:cNvSpPr txBox="1"/>
          <p:nvPr/>
        </p:nvSpPr>
        <p:spPr>
          <a:xfrm>
            <a:off x="763998" y="637116"/>
            <a:ext cx="2292615" cy="461665"/>
          </a:xfrm>
          <a:prstGeom prst="rect">
            <a:avLst/>
          </a:prstGeom>
          <a:noFill/>
        </p:spPr>
        <p:txBody>
          <a:bodyPr wrap="none" rtlCol="0">
            <a:spAutoFit/>
          </a:bodyPr>
          <a:lstStyle/>
          <a:p>
            <a:pPr algn="ctr">
              <a:spcBef>
                <a:spcPts val="0"/>
              </a:spcBef>
              <a:spcAft>
                <a:spcPts val="0"/>
              </a:spcAft>
              <a:buNone/>
            </a:pPr>
            <a:r>
              <a:rPr lang="en-US" sz="2400" dirty="0" smtClean="0"/>
              <a:t>3-level problem4</a:t>
            </a:r>
          </a:p>
        </p:txBody>
      </p:sp>
      <p:pic>
        <p:nvPicPr>
          <p:cNvPr id="14" name="Picture 13"/>
          <p:cNvPicPr>
            <a:picLocks noChangeAspect="1"/>
          </p:cNvPicPr>
          <p:nvPr/>
        </p:nvPicPr>
        <p:blipFill>
          <a:blip r:embed="rId3"/>
          <a:stretch>
            <a:fillRect/>
          </a:stretch>
        </p:blipFill>
        <p:spPr>
          <a:xfrm>
            <a:off x="590291" y="1098781"/>
            <a:ext cx="2805022" cy="2498111"/>
          </a:xfrm>
          <a:prstGeom prst="rect">
            <a:avLst/>
          </a:prstGeom>
        </p:spPr>
      </p:pic>
      <p:sp>
        <p:nvSpPr>
          <p:cNvPr id="2" name="Rectangle 1"/>
          <p:cNvSpPr/>
          <p:nvPr/>
        </p:nvSpPr>
        <p:spPr>
          <a:xfrm>
            <a:off x="381000" y="3775114"/>
            <a:ext cx="4572000" cy="1261884"/>
          </a:xfrm>
          <a:prstGeom prst="rect">
            <a:avLst/>
          </a:prstGeom>
        </p:spPr>
        <p:txBody>
          <a:bodyPr>
            <a:spAutoFit/>
          </a:bodyPr>
          <a:lstStyle/>
          <a:p>
            <a:r>
              <a:rPr lang="en-US" sz="1900" dirty="0" smtClean="0">
                <a:latin typeface="+mn-lt"/>
              </a:rPr>
              <a:t>Huge interferences,  SCMC converges at 500k of trajectories, FSSH fails.</a:t>
            </a:r>
          </a:p>
          <a:p>
            <a:r>
              <a:rPr lang="en-US" sz="1900" dirty="0" smtClean="0">
                <a:latin typeface="+mn-lt"/>
              </a:rPr>
              <a:t>Accelerated SCMC converges at ~4-16k of trajectories (compared to FSSH 9k).</a:t>
            </a:r>
            <a:endParaRPr lang="en-US" sz="1900" dirty="0">
              <a:latin typeface="+mn-lt"/>
            </a:endParaRPr>
          </a:p>
        </p:txBody>
      </p:sp>
    </p:spTree>
    <p:extLst>
      <p:ext uri="{BB962C8B-B14F-4D97-AF65-F5344CB8AC3E}">
        <p14:creationId xmlns:p14="http://schemas.microsoft.com/office/powerpoint/2010/main" val="352204410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6200" y="21771"/>
            <a:ext cx="9067800" cy="740229"/>
          </a:xfrm>
        </p:spPr>
        <p:txBody>
          <a:bodyPr/>
          <a:lstStyle/>
          <a:p>
            <a:pPr algn="ctr">
              <a:defRPr/>
            </a:pPr>
            <a:r>
              <a:rPr lang="en-US" sz="3600" i="0" dirty="0" smtClean="0">
                <a:latin typeface="Comic Sans MS" pitchFamily="66" charset="0"/>
              </a:rPr>
              <a:t>Accelerated SCMC and </a:t>
            </a:r>
            <a:r>
              <a:rPr lang="en-US" sz="3600" i="0" dirty="0" err="1" smtClean="0">
                <a:latin typeface="Comic Sans MS" pitchFamily="66" charset="0"/>
              </a:rPr>
              <a:t>regaussionation</a:t>
            </a:r>
            <a:endParaRPr lang="en-US" sz="3600" i="0" dirty="0">
              <a:latin typeface="Comic Sans MS" pitchFamily="66" charset="0"/>
            </a:endParaRPr>
          </a:p>
        </p:txBody>
      </p:sp>
      <p:sp>
        <p:nvSpPr>
          <p:cNvPr id="4" name="Rectangle 3"/>
          <p:cNvSpPr>
            <a:spLocks noChangeArrowheads="1"/>
          </p:cNvSpPr>
          <p:nvPr/>
        </p:nvSpPr>
        <p:spPr bwMode="auto">
          <a:xfrm>
            <a:off x="3124200" y="6519445"/>
            <a:ext cx="6560715" cy="338554"/>
          </a:xfrm>
          <a:prstGeom prst="rect">
            <a:avLst/>
          </a:prstGeom>
          <a:noFill/>
          <a:ln w="9525">
            <a:noFill/>
            <a:miter lim="800000"/>
            <a:headEnd/>
            <a:tailEnd/>
          </a:ln>
          <a:effectLst/>
        </p:spPr>
        <p:txBody>
          <a:bodyPr wrap="square">
            <a:spAutoFit/>
          </a:bodyPr>
          <a:lstStyle/>
          <a:p>
            <a:pPr>
              <a:defRPr/>
            </a:pPr>
            <a:r>
              <a:rPr lang="en-US" sz="1600" b="1" i="1" dirty="0" smtClean="0">
                <a:solidFill>
                  <a:srgbClr val="33CC33"/>
                </a:solidFill>
                <a:effectLst>
                  <a:outerShdw blurRad="38100" dist="38100" dir="2700000" algn="tl">
                    <a:srgbClr val="000000"/>
                  </a:outerShdw>
                </a:effectLst>
                <a:cs typeface="Times New Roman" pitchFamily="18" charset="0"/>
              </a:rPr>
              <a:t>A.J</a:t>
            </a:r>
            <a:r>
              <a:rPr lang="en-US" sz="1600" b="1" i="1" dirty="0">
                <a:solidFill>
                  <a:srgbClr val="33CC33"/>
                </a:solidFill>
                <a:effectLst>
                  <a:outerShdw blurRad="38100" dist="38100" dir="2700000" algn="tl">
                    <a:srgbClr val="000000"/>
                  </a:outerShdw>
                </a:effectLst>
                <a:cs typeface="Times New Roman" pitchFamily="18" charset="0"/>
              </a:rPr>
              <a:t>. White, V.N. </a:t>
            </a:r>
            <a:r>
              <a:rPr lang="en-US" sz="1600" b="1" i="1" dirty="0" err="1">
                <a:solidFill>
                  <a:srgbClr val="33CC33"/>
                </a:solidFill>
                <a:effectLst>
                  <a:outerShdw blurRad="38100" dist="38100" dir="2700000" algn="tl">
                    <a:srgbClr val="000000"/>
                  </a:outerShdw>
                </a:effectLst>
                <a:cs typeface="Times New Roman" pitchFamily="18" charset="0"/>
              </a:rPr>
              <a:t>Gorshkov</a:t>
            </a:r>
            <a:r>
              <a:rPr lang="en-US" sz="1600" b="1" i="1" dirty="0">
                <a:solidFill>
                  <a:srgbClr val="33CC33"/>
                </a:solidFill>
                <a:effectLst>
                  <a:outerShdw blurRad="38100" dist="38100" dir="2700000" algn="tl">
                    <a:srgbClr val="000000"/>
                  </a:outerShdw>
                </a:effectLst>
                <a:cs typeface="Times New Roman" pitchFamily="18" charset="0"/>
              </a:rPr>
              <a:t>, R. Wang,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D</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err="1" smtClean="0">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(2015)</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3" name="Picture 2"/>
          <p:cNvPicPr>
            <a:picLocks noChangeAspect="1"/>
          </p:cNvPicPr>
          <p:nvPr/>
        </p:nvPicPr>
        <p:blipFill>
          <a:blip r:embed="rId2"/>
          <a:stretch>
            <a:fillRect/>
          </a:stretch>
        </p:blipFill>
        <p:spPr>
          <a:xfrm>
            <a:off x="180064" y="706868"/>
            <a:ext cx="2715536" cy="2151817"/>
          </a:xfrm>
          <a:prstGeom prst="rect">
            <a:avLst/>
          </a:prstGeom>
        </p:spPr>
      </p:pic>
      <p:pic>
        <p:nvPicPr>
          <p:cNvPr id="5" name="Picture 4"/>
          <p:cNvPicPr>
            <a:picLocks noChangeAspect="1"/>
          </p:cNvPicPr>
          <p:nvPr/>
        </p:nvPicPr>
        <p:blipFill>
          <a:blip r:embed="rId3"/>
          <a:stretch>
            <a:fillRect/>
          </a:stretch>
        </p:blipFill>
        <p:spPr>
          <a:xfrm>
            <a:off x="180064" y="2874362"/>
            <a:ext cx="2689671" cy="1936706"/>
          </a:xfrm>
          <a:prstGeom prst="rect">
            <a:avLst/>
          </a:prstGeom>
        </p:spPr>
      </p:pic>
      <p:pic>
        <p:nvPicPr>
          <p:cNvPr id="7" name="Picture 6"/>
          <p:cNvPicPr>
            <a:picLocks noChangeAspect="1"/>
          </p:cNvPicPr>
          <p:nvPr/>
        </p:nvPicPr>
        <p:blipFill>
          <a:blip r:embed="rId4"/>
          <a:stretch>
            <a:fillRect/>
          </a:stretch>
        </p:blipFill>
        <p:spPr>
          <a:xfrm>
            <a:off x="180064" y="4826744"/>
            <a:ext cx="2689671" cy="2031255"/>
          </a:xfrm>
          <a:prstGeom prst="rect">
            <a:avLst/>
          </a:prstGeom>
        </p:spPr>
      </p:pic>
      <p:pic>
        <p:nvPicPr>
          <p:cNvPr id="8" name="Picture 7"/>
          <p:cNvPicPr>
            <a:picLocks noChangeAspect="1"/>
          </p:cNvPicPr>
          <p:nvPr/>
        </p:nvPicPr>
        <p:blipFill>
          <a:blip r:embed="rId5"/>
          <a:stretch>
            <a:fillRect/>
          </a:stretch>
        </p:blipFill>
        <p:spPr>
          <a:xfrm>
            <a:off x="3276600" y="706869"/>
            <a:ext cx="5868622" cy="3760595"/>
          </a:xfrm>
          <a:prstGeom prst="rect">
            <a:avLst/>
          </a:prstGeom>
        </p:spPr>
      </p:pic>
      <p:pic>
        <p:nvPicPr>
          <p:cNvPr id="10" name="Picture 9"/>
          <p:cNvPicPr>
            <a:picLocks noChangeAspect="1"/>
          </p:cNvPicPr>
          <p:nvPr/>
        </p:nvPicPr>
        <p:blipFill>
          <a:blip r:embed="rId6"/>
          <a:stretch>
            <a:fillRect/>
          </a:stretch>
        </p:blipFill>
        <p:spPr>
          <a:xfrm>
            <a:off x="3283392" y="4467464"/>
            <a:ext cx="5403408" cy="2076968"/>
          </a:xfrm>
          <a:prstGeom prst="rect">
            <a:avLst/>
          </a:prstGeom>
        </p:spPr>
      </p:pic>
    </p:spTree>
    <p:extLst>
      <p:ext uri="{BB962C8B-B14F-4D97-AF65-F5344CB8AC3E}">
        <p14:creationId xmlns:p14="http://schemas.microsoft.com/office/powerpoint/2010/main" val="27137259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6200" y="21771"/>
            <a:ext cx="9067800" cy="968829"/>
          </a:xfrm>
        </p:spPr>
        <p:txBody>
          <a:bodyPr/>
          <a:lstStyle/>
          <a:p>
            <a:pPr algn="ctr">
              <a:defRPr/>
            </a:pPr>
            <a:r>
              <a:rPr lang="en-US" sz="3600" i="0" dirty="0" smtClean="0">
                <a:latin typeface="Comic Sans MS" pitchFamily="66" charset="0"/>
              </a:rPr>
              <a:t> CW-NAMD (coupled </a:t>
            </a:r>
            <a:r>
              <a:rPr lang="en-US" sz="3600" i="0" dirty="0" err="1" smtClean="0">
                <a:latin typeface="Comic Sans MS" pitchFamily="66" charset="0"/>
              </a:rPr>
              <a:t>wavefunctions</a:t>
            </a:r>
            <a:r>
              <a:rPr lang="en-US" sz="3600" i="0" dirty="0" smtClean="0">
                <a:latin typeface="Comic Sans MS" pitchFamily="66" charset="0"/>
              </a:rPr>
              <a:t> non-adiabatic molecular </a:t>
            </a:r>
            <a:r>
              <a:rPr lang="en-US" sz="3600" i="0" dirty="0">
                <a:latin typeface="Comic Sans MS" pitchFamily="66" charset="0"/>
              </a:rPr>
              <a:t>dynamics)</a:t>
            </a:r>
          </a:p>
        </p:txBody>
      </p:sp>
      <p:sp>
        <p:nvSpPr>
          <p:cNvPr id="4" name="Rectangle 3"/>
          <p:cNvSpPr>
            <a:spLocks noChangeArrowheads="1"/>
          </p:cNvSpPr>
          <p:nvPr/>
        </p:nvSpPr>
        <p:spPr bwMode="auto">
          <a:xfrm>
            <a:off x="414061" y="6496050"/>
            <a:ext cx="8534400" cy="338554"/>
          </a:xfrm>
          <a:prstGeom prst="rect">
            <a:avLst/>
          </a:prstGeom>
          <a:noFill/>
          <a:ln w="9525">
            <a:noFill/>
            <a:miter lim="800000"/>
            <a:headEnd/>
            <a:tailEnd/>
          </a:ln>
          <a:effectLst/>
        </p:spPr>
        <p:txBody>
          <a:bodyPr wrap="square">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A.J. White,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Chem. Sci. </a:t>
            </a:r>
            <a:r>
              <a:rPr lang="de-DE" sz="1600" b="1" i="1" dirty="0">
                <a:solidFill>
                  <a:srgbClr val="33CC33"/>
                </a:solidFill>
                <a:effectLst>
                  <a:outerShdw blurRad="38100" dist="38100" dir="2700000" algn="tl">
                    <a:srgbClr val="000000"/>
                  </a:outerShdw>
                </a:effectLst>
                <a:cs typeface="Times New Roman" pitchFamily="18" charset="0"/>
              </a:rPr>
              <a:t>(2016, in press)</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3" name="Picture 2"/>
          <p:cNvPicPr>
            <a:picLocks noChangeAspect="1"/>
          </p:cNvPicPr>
          <p:nvPr/>
        </p:nvPicPr>
        <p:blipFill>
          <a:blip r:embed="rId2"/>
          <a:stretch>
            <a:fillRect/>
          </a:stretch>
        </p:blipFill>
        <p:spPr>
          <a:xfrm>
            <a:off x="33061" y="1447800"/>
            <a:ext cx="9075973" cy="4826577"/>
          </a:xfrm>
          <a:prstGeom prst="rect">
            <a:avLst/>
          </a:prstGeom>
        </p:spPr>
      </p:pic>
    </p:spTree>
    <p:extLst>
      <p:ext uri="{BB962C8B-B14F-4D97-AF65-F5344CB8AC3E}">
        <p14:creationId xmlns:p14="http://schemas.microsoft.com/office/powerpoint/2010/main" val="187381648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514600"/>
            <a:ext cx="8763000" cy="1392238"/>
          </a:xfrm>
          <a:prstGeom prst="rect">
            <a:avLst/>
          </a:prstGeom>
          <a:solidFill>
            <a:schemeClr val="tx1"/>
          </a:solidFill>
        </p:spPr>
        <p:txBody>
          <a:bodyPr>
            <a:spAutoFit/>
          </a:bodyPr>
          <a:lstStyle/>
          <a:p>
            <a:pPr algn="ctr" eaLnBrk="1" hangingPunct="1">
              <a:lnSpc>
                <a:spcPct val="150000"/>
              </a:lnSpc>
              <a:spcBef>
                <a:spcPts val="600"/>
              </a:spcBef>
              <a:defRPr/>
            </a:pPr>
            <a:r>
              <a:rPr lang="en-US" sz="3000" b="1" i="1" kern="0" dirty="0">
                <a:solidFill>
                  <a:srgbClr val="C00000"/>
                </a:solidFill>
                <a:latin typeface="Arial"/>
                <a:cs typeface="Times New Roman" pitchFamily="18" charset="0"/>
              </a:rPr>
              <a:t>‘Through-bond’ vs. ‘through space’ energy transfer in dendritic structures</a:t>
            </a:r>
            <a:endParaRPr lang="en-US" sz="3000" b="1" i="1" kern="0" dirty="0">
              <a:solidFill>
                <a:srgbClr val="0000FF"/>
              </a:solidFill>
              <a:latin typeface="Arial"/>
              <a:cs typeface="Times New Roman" pitchFamily="18" charset="0"/>
            </a:endParaRPr>
          </a:p>
        </p:txBody>
      </p:sp>
    </p:spTree>
    <p:extLst>
      <p:ext uri="{BB962C8B-B14F-4D97-AF65-F5344CB8AC3E}">
        <p14:creationId xmlns:p14="http://schemas.microsoft.com/office/powerpoint/2010/main" val="1929506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152400"/>
            <a:ext cx="8686800" cy="609600"/>
          </a:xfrm>
        </p:spPr>
        <p:txBody>
          <a:bodyPr/>
          <a:lstStyle/>
          <a:p>
            <a:pPr algn="ctr">
              <a:defRPr/>
            </a:pPr>
            <a:r>
              <a:rPr lang="en-US" sz="2800" i="0" smtClean="0">
                <a:latin typeface="Comic Sans MS" pitchFamily="66" charset="0"/>
              </a:rPr>
              <a:t>Our </a:t>
            </a:r>
            <a:r>
              <a:rPr lang="en-US" sz="2800" i="0" dirty="0" smtClean="0">
                <a:latin typeface="Comic Sans MS" pitchFamily="66" charset="0"/>
              </a:rPr>
              <a:t>current Non-</a:t>
            </a:r>
            <a:r>
              <a:rPr lang="en-US" sz="2800" i="0" dirty="0" err="1" smtClean="0">
                <a:latin typeface="Comic Sans MS" pitchFamily="66" charset="0"/>
              </a:rPr>
              <a:t>adiabativ</a:t>
            </a:r>
            <a:r>
              <a:rPr lang="en-US" sz="2800" i="0" dirty="0" smtClean="0">
                <a:latin typeface="Comic Sans MS" pitchFamily="66" charset="0"/>
              </a:rPr>
              <a:t> Excited state Molecular Dynamics (NEXMD) solution</a:t>
            </a:r>
            <a:endParaRPr lang="en-US" sz="2800" i="0" dirty="0">
              <a:latin typeface="Comic Sans MS" pitchFamily="66" charset="0"/>
            </a:endParaRPr>
          </a:p>
        </p:txBody>
      </p:sp>
      <p:sp>
        <p:nvSpPr>
          <p:cNvPr id="3" name="Rectangle 2"/>
          <p:cNvSpPr/>
          <p:nvPr/>
        </p:nvSpPr>
        <p:spPr>
          <a:xfrm>
            <a:off x="304800" y="990600"/>
            <a:ext cx="8763000" cy="5524589"/>
          </a:xfrm>
          <a:prstGeom prst="rect">
            <a:avLst/>
          </a:prstGeom>
          <a:solidFill>
            <a:schemeClr val="tx1"/>
          </a:solidFill>
        </p:spPr>
        <p:txBody>
          <a:bodyPr>
            <a:spAutoFit/>
          </a:bodyPr>
          <a:lstStyle/>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What the NEXMD does: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Description of electronic system and excited states</a:t>
            </a:r>
            <a:endParaRPr lang="en-US" sz="2200" b="1" i="1" kern="0" dirty="0">
              <a:solidFill>
                <a:srgbClr val="0000FF"/>
              </a:solidFill>
              <a:latin typeface="Arial"/>
              <a:cs typeface="Times New Roman" pitchFamily="18" charset="0"/>
            </a:endParaRP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Surface hopping on ‘steroids’: implementation, convergence, trivial crossings, coherences, solvation, transition density analysis</a:t>
            </a:r>
            <a:endParaRPr lang="en-US" sz="2400" b="1" i="1" kern="0" dirty="0" smtClean="0">
              <a:solidFill>
                <a:schemeClr val="tx2"/>
              </a:solidFill>
              <a:latin typeface="Arial"/>
              <a:cs typeface="Times New Roman" pitchFamily="18" charset="0"/>
            </a:endParaRP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Representative applications: Excited </a:t>
            </a:r>
            <a:r>
              <a:rPr lang="en-US" sz="2400" b="1" i="1" kern="0" dirty="0">
                <a:solidFill>
                  <a:schemeClr val="tx2"/>
                </a:solidFill>
                <a:latin typeface="Arial"/>
                <a:cs typeface="Times New Roman" pitchFamily="18" charset="0"/>
              </a:rPr>
              <a:t>state dynamics in organic semiconductors</a:t>
            </a:r>
            <a:r>
              <a:rPr lang="en-US" sz="2400" b="1" i="1" kern="0" dirty="0" smtClean="0">
                <a:solidFill>
                  <a:schemeClr val="tx2"/>
                </a:solidFill>
                <a:latin typeface="Arial"/>
                <a:cs typeface="Times New Roman" pitchFamily="18" charset="0"/>
              </a:rPr>
              <a:t>:</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Non-adiabatic </a:t>
            </a:r>
            <a:r>
              <a:rPr lang="en-US" sz="2200" b="1" i="1" kern="0" dirty="0">
                <a:solidFill>
                  <a:srgbClr val="0000FF"/>
                </a:solidFill>
                <a:latin typeface="Arial"/>
                <a:cs typeface="Times New Roman" pitchFamily="18" charset="0"/>
              </a:rPr>
              <a:t>excited state </a:t>
            </a:r>
            <a:r>
              <a:rPr lang="en-US" sz="2200" b="1" i="1" kern="0" dirty="0" err="1">
                <a:solidFill>
                  <a:srgbClr val="0000FF"/>
                </a:solidFill>
                <a:latin typeface="Arial"/>
                <a:cs typeface="Times New Roman" pitchFamily="18" charset="0"/>
              </a:rPr>
              <a:t>wavefunction</a:t>
            </a:r>
            <a:r>
              <a:rPr lang="en-US" sz="2200" b="1" i="1" kern="0" dirty="0">
                <a:solidFill>
                  <a:srgbClr val="0000FF"/>
                </a:solidFill>
                <a:latin typeface="Arial"/>
                <a:cs typeface="Times New Roman" pitchFamily="18" charset="0"/>
              </a:rPr>
              <a:t> localization in large </a:t>
            </a:r>
            <a:r>
              <a:rPr lang="en-US" sz="2200" b="1" i="1" kern="0" dirty="0" smtClean="0">
                <a:solidFill>
                  <a:srgbClr val="0000FF"/>
                </a:solidFill>
                <a:latin typeface="Arial"/>
                <a:cs typeface="Times New Roman" pitchFamily="18" charset="0"/>
              </a:rPr>
              <a:t>molecules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Dynamics </a:t>
            </a:r>
            <a:r>
              <a:rPr lang="en-US" sz="2200" b="1" i="1" kern="0" dirty="0">
                <a:solidFill>
                  <a:srgbClr val="0000FF"/>
                </a:solidFill>
                <a:latin typeface="Arial"/>
                <a:cs typeface="Times New Roman" pitchFamily="18" charset="0"/>
              </a:rPr>
              <a:t>of excitons on the circle: self-trapping and energy transfer</a:t>
            </a:r>
          </a:p>
          <a:p>
            <a:pPr marL="971550" lvl="1" indent="-514350">
              <a:spcBef>
                <a:spcPts val="600"/>
              </a:spcBef>
              <a:buFont typeface="Wingdings" panose="05000000000000000000" pitchFamily="2" charset="2"/>
              <a:buChar char="Ø"/>
              <a:defRPr/>
            </a:pPr>
            <a:r>
              <a:rPr lang="en-US" sz="2200" b="1" i="1" kern="0" dirty="0">
                <a:solidFill>
                  <a:srgbClr val="0000FF"/>
                </a:solidFill>
                <a:latin typeface="Arial"/>
                <a:cs typeface="Times New Roman" pitchFamily="18" charset="0"/>
              </a:rPr>
              <a:t>Interference of </a:t>
            </a:r>
            <a:r>
              <a:rPr lang="en-US" sz="2200" b="1" i="1" kern="0" dirty="0" err="1">
                <a:solidFill>
                  <a:srgbClr val="0000FF"/>
                </a:solidFill>
                <a:latin typeface="Arial"/>
                <a:cs typeface="Times New Roman" pitchFamily="18" charset="0"/>
              </a:rPr>
              <a:t>interchromophoric</a:t>
            </a:r>
            <a:r>
              <a:rPr lang="en-US" sz="2200" b="1" i="1" kern="0" dirty="0">
                <a:solidFill>
                  <a:srgbClr val="0000FF"/>
                </a:solidFill>
                <a:latin typeface="Arial"/>
                <a:cs typeface="Times New Roman" pitchFamily="18" charset="0"/>
              </a:rPr>
              <a:t> energy transfer pathways in macrocycles: the ‘poker game</a:t>
            </a:r>
            <a:r>
              <a:rPr lang="en-US" sz="2200" b="1" i="1" kern="0" dirty="0" smtClean="0">
                <a:solidFill>
                  <a:srgbClr val="0000FF"/>
                </a:solidFill>
                <a:latin typeface="Arial"/>
                <a:cs typeface="Times New Roman" pitchFamily="18" charset="0"/>
              </a:rPr>
              <a:t>’.</a:t>
            </a:r>
            <a:endParaRPr lang="en-US" sz="2200" b="1" i="1" kern="0" dirty="0">
              <a:solidFill>
                <a:srgbClr val="0000FF"/>
              </a:solidFill>
              <a:latin typeface="Arial"/>
              <a:cs typeface="Times New Roman" pitchFamily="18" charset="0"/>
            </a:endParaRPr>
          </a:p>
        </p:txBody>
      </p:sp>
      <p:sp>
        <p:nvSpPr>
          <p:cNvPr id="4" name="Oval 3"/>
          <p:cNvSpPr/>
          <p:nvPr/>
        </p:nvSpPr>
        <p:spPr bwMode="auto">
          <a:xfrm>
            <a:off x="533400" y="1219200"/>
            <a:ext cx="8343900" cy="1295400"/>
          </a:xfrm>
          <a:prstGeom prst="ellipse">
            <a:avLst/>
          </a:prstGeom>
          <a:noFill/>
          <a:ln w="508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600" b="0" i="0" u="none" strike="noStrike" cap="none" normalizeH="0" baseline="0" smtClean="0">
              <a:ln>
                <a:noFill/>
              </a:ln>
              <a:solidFill>
                <a:srgbClr val="FFFF00"/>
              </a:solidFill>
              <a:effectLst/>
              <a:latin typeface="Times New Roman" pitchFamily="18" charset="0"/>
            </a:endParaRPr>
          </a:p>
        </p:txBody>
      </p:sp>
    </p:spTree>
    <p:extLst>
      <p:ext uri="{BB962C8B-B14F-4D97-AF65-F5344CB8AC3E}">
        <p14:creationId xmlns:p14="http://schemas.microsoft.com/office/powerpoint/2010/main" val="108031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296400" cy="457200"/>
          </a:xfrm>
        </p:spPr>
        <p:txBody>
          <a:bodyPr/>
          <a:lstStyle/>
          <a:p>
            <a:pPr algn="ctr">
              <a:defRPr/>
            </a:pPr>
            <a:r>
              <a:rPr lang="en-US" sz="2500" i="0" dirty="0" smtClean="0">
                <a:latin typeface="Comic Sans MS" pitchFamily="66" charset="0"/>
              </a:rPr>
              <a:t>Energy transfer in </a:t>
            </a:r>
            <a:r>
              <a:rPr lang="en-US" sz="2500" i="0" dirty="0" err="1" smtClean="0">
                <a:latin typeface="Comic Sans MS" pitchFamily="66" charset="0"/>
              </a:rPr>
              <a:t>dendrimer</a:t>
            </a:r>
            <a:r>
              <a:rPr lang="en-US" sz="2500" i="0" dirty="0" smtClean="0">
                <a:latin typeface="Comic Sans MS" pitchFamily="66" charset="0"/>
              </a:rPr>
              <a:t> terminated with </a:t>
            </a:r>
            <a:r>
              <a:rPr lang="en-US" sz="2500" i="0" dirty="0" err="1" smtClean="0">
                <a:latin typeface="Comic Sans MS" pitchFamily="66" charset="0"/>
              </a:rPr>
              <a:t>bodipy</a:t>
            </a:r>
            <a:r>
              <a:rPr lang="en-US" sz="2500" i="0" dirty="0" smtClean="0">
                <a:latin typeface="Comic Sans MS" pitchFamily="66" charset="0"/>
              </a:rPr>
              <a:t>: </a:t>
            </a:r>
            <a:r>
              <a:rPr lang="en-US" sz="3000" i="0" dirty="0" smtClean="0">
                <a:latin typeface="Comic Sans MS" pitchFamily="66" charset="0"/>
              </a:rPr>
              <a:t> </a:t>
            </a:r>
            <a:endParaRPr lang="en-US" sz="3000" i="0" dirty="0">
              <a:latin typeface="Comic Sans MS" pitchFamily="66" charset="0"/>
            </a:endParaRPr>
          </a:p>
        </p:txBody>
      </p:sp>
      <p:pic>
        <p:nvPicPr>
          <p:cNvPr id="23555" name="Picture 4" descr="C:\Documents and Settings\165916\Desktop\new_1288_01_03_time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41525" y="527125"/>
            <a:ext cx="6330875" cy="63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29025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52400" y="0"/>
            <a:ext cx="8991600" cy="609600"/>
          </a:xfrm>
        </p:spPr>
        <p:txBody>
          <a:bodyPr/>
          <a:lstStyle/>
          <a:p>
            <a:pPr algn="ctr">
              <a:defRPr/>
            </a:pPr>
            <a:r>
              <a:rPr lang="en-US" sz="3200" i="0" dirty="0" smtClean="0">
                <a:latin typeface="Comic Sans MS" pitchFamily="66" charset="0"/>
              </a:rPr>
              <a:t>Light harvesting -&gt; sensitization pathways</a:t>
            </a:r>
            <a:endParaRPr lang="en-US" sz="3200" i="0" dirty="0">
              <a:latin typeface="Comic Sans MS" pitchFamily="66" charset="0"/>
            </a:endParaRPr>
          </a:p>
        </p:txBody>
      </p:sp>
      <p:pic>
        <p:nvPicPr>
          <p:cNvPr id="4" name="Picture 3"/>
          <p:cNvPicPr>
            <a:picLocks noChangeAspect="1"/>
          </p:cNvPicPr>
          <p:nvPr/>
        </p:nvPicPr>
        <p:blipFill>
          <a:blip r:embed="rId2"/>
          <a:stretch>
            <a:fillRect/>
          </a:stretch>
        </p:blipFill>
        <p:spPr>
          <a:xfrm>
            <a:off x="0" y="762000"/>
            <a:ext cx="9144000" cy="5841094"/>
          </a:xfrm>
          <a:prstGeom prst="rect">
            <a:avLst/>
          </a:prstGeom>
        </p:spPr>
      </p:pic>
    </p:spTree>
    <p:extLst>
      <p:ext uri="{BB962C8B-B14F-4D97-AF65-F5344CB8AC3E}">
        <p14:creationId xmlns:p14="http://schemas.microsoft.com/office/powerpoint/2010/main" val="313783882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8600" y="271463"/>
            <a:ext cx="8915400" cy="685800"/>
          </a:xfrm>
        </p:spPr>
        <p:txBody>
          <a:bodyPr anchor="t"/>
          <a:lstStyle/>
          <a:p>
            <a:pPr algn="ctr">
              <a:defRPr/>
            </a:pPr>
            <a:r>
              <a:rPr lang="en-US" sz="3200" i="0" dirty="0" smtClean="0">
                <a:solidFill>
                  <a:srgbClr val="FF0000"/>
                </a:solidFill>
                <a:latin typeface="Comic Sans MS" pitchFamily="66" charset="0"/>
              </a:rPr>
              <a:t>Energy funneling in the </a:t>
            </a:r>
            <a:r>
              <a:rPr lang="en-US" sz="3200" i="0" dirty="0" err="1" smtClean="0">
                <a:solidFill>
                  <a:srgbClr val="FF0000"/>
                </a:solidFill>
                <a:latin typeface="Comic Sans MS" pitchFamily="66" charset="0"/>
              </a:rPr>
              <a:t>Nanostar</a:t>
            </a:r>
            <a:r>
              <a:rPr lang="en-US" sz="3200" i="0" dirty="0" smtClean="0">
                <a:solidFill>
                  <a:srgbClr val="FF0000"/>
                </a:solidFill>
                <a:latin typeface="Comic Sans MS" pitchFamily="66" charset="0"/>
              </a:rPr>
              <a:t> dendrimer</a:t>
            </a:r>
          </a:p>
        </p:txBody>
      </p:sp>
      <p:sp>
        <p:nvSpPr>
          <p:cNvPr id="4" name="Rectangle 3"/>
          <p:cNvSpPr>
            <a:spLocks noChangeArrowheads="1"/>
          </p:cNvSpPr>
          <p:nvPr/>
        </p:nvSpPr>
        <p:spPr bwMode="auto">
          <a:xfrm>
            <a:off x="2590800" y="6172200"/>
            <a:ext cx="5029200" cy="523875"/>
          </a:xfrm>
          <a:prstGeom prst="rect">
            <a:avLst/>
          </a:prstGeom>
          <a:noFill/>
          <a:ln w="9525">
            <a:noFill/>
            <a:miter lim="800000"/>
            <a:headEnd/>
            <a:tailEnd/>
          </a:ln>
          <a:effectLst/>
        </p:spPr>
        <p:txBody>
          <a:bodyPr>
            <a:spAutoFit/>
          </a:bodyPr>
          <a:lstStyle/>
          <a:p>
            <a:pPr eaLnBrk="1" hangingPunct="1">
              <a:spcBef>
                <a:spcPts val="0"/>
              </a:spcBef>
              <a:buFont typeface="Wingdings" pitchFamily="2" charset="2"/>
              <a:buNone/>
              <a:defRPr/>
            </a:pPr>
            <a:r>
              <a:rPr lang="en-US" sz="1400" b="1" i="1" dirty="0">
                <a:solidFill>
                  <a:srgbClr val="33CC33"/>
                </a:solidFill>
                <a:effectLst>
                  <a:outerShdw blurRad="38100" dist="38100" dir="2700000" algn="tl">
                    <a:srgbClr val="000000"/>
                  </a:outerShdw>
                </a:effectLst>
                <a:cs typeface="Times New Roman" pitchFamily="18" charset="0"/>
              </a:rPr>
              <a:t>R. </a:t>
            </a:r>
            <a:r>
              <a:rPr lang="en-US" sz="1400" b="1" i="1" dirty="0" err="1">
                <a:solidFill>
                  <a:srgbClr val="33CC33"/>
                </a:solidFill>
                <a:effectLst>
                  <a:outerShdw blurRad="38100" dist="38100" dir="2700000" algn="tl">
                    <a:srgbClr val="000000"/>
                  </a:outerShdw>
                </a:effectLst>
                <a:cs typeface="Times New Roman" pitchFamily="18" charset="0"/>
              </a:rPr>
              <a:t>Kopelman</a:t>
            </a:r>
            <a:r>
              <a:rPr lang="en-US" sz="1400" b="1" i="1" dirty="0">
                <a:solidFill>
                  <a:srgbClr val="33CC33"/>
                </a:solidFill>
                <a:effectLst>
                  <a:outerShdw blurRad="38100" dist="38100" dir="2700000" algn="tl">
                    <a:srgbClr val="000000"/>
                  </a:outerShdw>
                </a:effectLst>
                <a:cs typeface="Times New Roman" pitchFamily="18" charset="0"/>
              </a:rPr>
              <a:t>, M. </a:t>
            </a:r>
            <a:r>
              <a:rPr lang="en-US" sz="1400" b="1" i="1" dirty="0" err="1">
                <a:solidFill>
                  <a:srgbClr val="33CC33"/>
                </a:solidFill>
                <a:effectLst>
                  <a:outerShdw blurRad="38100" dist="38100" dir="2700000" algn="tl">
                    <a:srgbClr val="000000"/>
                  </a:outerShdw>
                </a:effectLst>
                <a:cs typeface="Times New Roman" pitchFamily="18" charset="0"/>
              </a:rPr>
              <a:t>Shortreed</a:t>
            </a:r>
            <a:r>
              <a:rPr lang="en-US" sz="1400" b="1" i="1" dirty="0">
                <a:solidFill>
                  <a:srgbClr val="33CC33"/>
                </a:solidFill>
                <a:effectLst>
                  <a:outerShdw blurRad="38100" dist="38100" dir="2700000" algn="tl">
                    <a:srgbClr val="000000"/>
                  </a:outerShdw>
                </a:effectLst>
                <a:cs typeface="Times New Roman" pitchFamily="18" charset="0"/>
              </a:rPr>
              <a:t>, Z-Y. Shi, W. Tan, Z. </a:t>
            </a:r>
            <a:r>
              <a:rPr lang="en-US" sz="1400" b="1" i="1" dirty="0" err="1">
                <a:solidFill>
                  <a:srgbClr val="33CC33"/>
                </a:solidFill>
                <a:effectLst>
                  <a:outerShdw blurRad="38100" dist="38100" dir="2700000" algn="tl">
                    <a:srgbClr val="000000"/>
                  </a:outerShdw>
                </a:effectLst>
                <a:cs typeface="Times New Roman" pitchFamily="18" charset="0"/>
              </a:rPr>
              <a:t>Xu</a:t>
            </a:r>
            <a:r>
              <a:rPr lang="en-US" sz="1400" b="1" i="1" dirty="0">
                <a:solidFill>
                  <a:srgbClr val="33CC33"/>
                </a:solidFill>
                <a:effectLst>
                  <a:outerShdw blurRad="38100" dist="38100" dir="2700000" algn="tl">
                    <a:srgbClr val="000000"/>
                  </a:outerShdw>
                </a:effectLst>
                <a:cs typeface="Times New Roman" pitchFamily="18" charset="0"/>
              </a:rPr>
              <a:t>, J. Moore,    A. Bar-</a:t>
            </a:r>
            <a:r>
              <a:rPr lang="en-US" sz="1400" b="1" i="1" dirty="0" err="1">
                <a:solidFill>
                  <a:srgbClr val="33CC33"/>
                </a:solidFill>
                <a:effectLst>
                  <a:outerShdw blurRad="38100" dist="38100" dir="2700000" algn="tl">
                    <a:srgbClr val="000000"/>
                  </a:outerShdw>
                </a:effectLst>
                <a:cs typeface="Times New Roman" pitchFamily="18" charset="0"/>
              </a:rPr>
              <a:t>Haim</a:t>
            </a:r>
            <a:r>
              <a:rPr lang="en-US" sz="1400" b="1" i="1" dirty="0">
                <a:solidFill>
                  <a:srgbClr val="33CC33"/>
                </a:solidFill>
                <a:effectLst>
                  <a:outerShdw blurRad="38100" dist="38100" dir="2700000" algn="tl">
                    <a:srgbClr val="000000"/>
                  </a:outerShdw>
                </a:effectLst>
                <a:cs typeface="Times New Roman" pitchFamily="18" charset="0"/>
              </a:rPr>
              <a:t> , J. </a:t>
            </a:r>
            <a:r>
              <a:rPr lang="en-US" sz="1400" b="1" i="1" dirty="0" err="1">
                <a:solidFill>
                  <a:srgbClr val="33CC33"/>
                </a:solidFill>
                <a:effectLst>
                  <a:outerShdw blurRad="38100" dist="38100" dir="2700000" algn="tl">
                    <a:srgbClr val="000000"/>
                  </a:outerShdw>
                </a:effectLst>
                <a:cs typeface="Times New Roman" pitchFamily="18" charset="0"/>
              </a:rPr>
              <a:t>Klafter</a:t>
            </a:r>
            <a:r>
              <a:rPr lang="en-US" sz="1400" b="1" i="1" dirty="0">
                <a:solidFill>
                  <a:srgbClr val="33CC33"/>
                </a:solidFill>
                <a:effectLst>
                  <a:outerShdw blurRad="38100" dist="38100" dir="2700000" algn="tl">
                    <a:srgbClr val="000000"/>
                  </a:outerShdw>
                </a:effectLst>
                <a:cs typeface="Times New Roman" pitchFamily="18" charset="0"/>
              </a:rPr>
              <a:t>, Phys. Rev. </a:t>
            </a:r>
            <a:r>
              <a:rPr lang="en-US" sz="1400" b="1" i="1" dirty="0" err="1">
                <a:solidFill>
                  <a:srgbClr val="33CC33"/>
                </a:solidFill>
                <a:effectLst>
                  <a:outerShdw blurRad="38100" dist="38100" dir="2700000" algn="tl">
                    <a:srgbClr val="000000"/>
                  </a:outerShdw>
                </a:effectLst>
                <a:cs typeface="Times New Roman" pitchFamily="18" charset="0"/>
              </a:rPr>
              <a:t>Lett</a:t>
            </a:r>
            <a:r>
              <a:rPr lang="en-US" sz="1400" b="1" i="1" dirty="0">
                <a:solidFill>
                  <a:srgbClr val="33CC33"/>
                </a:solidFill>
                <a:effectLst>
                  <a:outerShdw blurRad="38100" dist="38100" dir="2700000" algn="tl">
                    <a:srgbClr val="000000"/>
                  </a:outerShdw>
                </a:effectLst>
                <a:cs typeface="Times New Roman" pitchFamily="18" charset="0"/>
              </a:rPr>
              <a:t>., 78, 1239 (1997)</a:t>
            </a:r>
          </a:p>
        </p:txBody>
      </p:sp>
      <p:sp>
        <p:nvSpPr>
          <p:cNvPr id="21508" name="Rectangle 4"/>
          <p:cNvSpPr>
            <a:spLocks noChangeArrowheads="1"/>
          </p:cNvSpPr>
          <p:nvPr/>
        </p:nvSpPr>
        <p:spPr bwMode="auto">
          <a:xfrm>
            <a:off x="304800" y="5791200"/>
            <a:ext cx="8534400" cy="323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rgbClr val="FFFF00"/>
                </a:solidFill>
                <a:latin typeface="Times New Roman" panose="02020603050405020304" pitchFamily="18" charset="0"/>
              </a:defRPr>
            </a:lvl1pPr>
            <a:lvl2pPr marL="742950" indent="-285750" eaLnBrk="0" hangingPunct="0">
              <a:defRPr sz="3600">
                <a:solidFill>
                  <a:srgbClr val="FFFF00"/>
                </a:solidFill>
                <a:latin typeface="Times New Roman" panose="02020603050405020304" pitchFamily="18" charset="0"/>
              </a:defRPr>
            </a:lvl2pPr>
            <a:lvl3pPr marL="1143000" indent="-228600" eaLnBrk="0" hangingPunct="0">
              <a:defRPr sz="3600">
                <a:solidFill>
                  <a:srgbClr val="FFFF00"/>
                </a:solidFill>
                <a:latin typeface="Times New Roman" panose="02020603050405020304" pitchFamily="18" charset="0"/>
              </a:defRPr>
            </a:lvl3pPr>
            <a:lvl4pPr marL="1600200" indent="-228600" eaLnBrk="0" hangingPunct="0">
              <a:defRPr sz="3600">
                <a:solidFill>
                  <a:srgbClr val="FFFF00"/>
                </a:solidFill>
                <a:latin typeface="Times New Roman" panose="02020603050405020304" pitchFamily="18" charset="0"/>
              </a:defRPr>
            </a:lvl4pPr>
            <a:lvl5pPr marL="2057400" indent="-228600" eaLnBrk="0" hangingPunct="0">
              <a:defRPr sz="3600">
                <a:solidFill>
                  <a:srgbClr val="FFFF00"/>
                </a:solidFill>
                <a:latin typeface="Times New Roman" panose="02020603050405020304" pitchFamily="18" charset="0"/>
              </a:defRPr>
            </a:lvl5pPr>
            <a:lvl6pPr marL="2514600" indent="-228600" eaLnBrk="0" fontAlgn="base" hangingPunct="0">
              <a:spcBef>
                <a:spcPct val="50000"/>
              </a:spcBef>
              <a:spcAft>
                <a:spcPct val="0"/>
              </a:spcAft>
              <a:defRPr sz="3600">
                <a:solidFill>
                  <a:srgbClr val="FFFF00"/>
                </a:solidFill>
                <a:latin typeface="Times New Roman" panose="02020603050405020304" pitchFamily="18" charset="0"/>
              </a:defRPr>
            </a:lvl6pPr>
            <a:lvl7pPr marL="2971800" indent="-228600" eaLnBrk="0" fontAlgn="base" hangingPunct="0">
              <a:spcBef>
                <a:spcPct val="50000"/>
              </a:spcBef>
              <a:spcAft>
                <a:spcPct val="0"/>
              </a:spcAft>
              <a:defRPr sz="3600">
                <a:solidFill>
                  <a:srgbClr val="FFFF00"/>
                </a:solidFill>
                <a:latin typeface="Times New Roman" panose="02020603050405020304" pitchFamily="18" charset="0"/>
              </a:defRPr>
            </a:lvl7pPr>
            <a:lvl8pPr marL="3429000" indent="-228600" eaLnBrk="0" fontAlgn="base" hangingPunct="0">
              <a:spcBef>
                <a:spcPct val="50000"/>
              </a:spcBef>
              <a:spcAft>
                <a:spcPct val="0"/>
              </a:spcAft>
              <a:defRPr sz="3600">
                <a:solidFill>
                  <a:srgbClr val="FFFF00"/>
                </a:solidFill>
                <a:latin typeface="Times New Roman" panose="02020603050405020304" pitchFamily="18" charset="0"/>
              </a:defRPr>
            </a:lvl8pPr>
            <a:lvl9pPr marL="3886200" indent="-228600" eaLnBrk="0" fontAlgn="base" hangingPunct="0">
              <a:spcBef>
                <a:spcPct val="50000"/>
              </a:spcBef>
              <a:spcAft>
                <a:spcPct val="0"/>
              </a:spcAft>
              <a:defRPr sz="3600">
                <a:solidFill>
                  <a:srgbClr val="FFFF00"/>
                </a:solidFill>
                <a:latin typeface="Times New Roman" panose="02020603050405020304" pitchFamily="18" charset="0"/>
              </a:defRPr>
            </a:lvl9pPr>
          </a:lstStyle>
          <a:p>
            <a:pPr eaLnBrk="1" hangingPunct="1">
              <a:spcBef>
                <a:spcPct val="50000"/>
              </a:spcBef>
              <a:buFont typeface="Wingdings" panose="05000000000000000000" pitchFamily="2" charset="2"/>
              <a:buNone/>
            </a:pPr>
            <a:r>
              <a:rPr lang="en-US" altLang="en-US" sz="1500" b="1" smtClean="0">
                <a:solidFill>
                  <a:srgbClr val="0000FF"/>
                </a:solidFill>
                <a:cs typeface="+mn-cs"/>
              </a:rPr>
              <a:t>Electronic excitation energy funnels after photoexcitation into the lower lying localized state </a:t>
            </a:r>
          </a:p>
        </p:txBody>
      </p:sp>
      <p:pic>
        <p:nvPicPr>
          <p:cNvPr id="2150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400"/>
            <a:ext cx="7288213"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Oval 11"/>
          <p:cNvSpPr>
            <a:spLocks noChangeArrowheads="1"/>
          </p:cNvSpPr>
          <p:nvPr/>
        </p:nvSpPr>
        <p:spPr bwMode="auto">
          <a:xfrm>
            <a:off x="4419600" y="4648200"/>
            <a:ext cx="533400" cy="909638"/>
          </a:xfrm>
          <a:prstGeom prst="ellipse">
            <a:avLst/>
          </a:prstGeom>
          <a:noFill/>
          <a:ln w="63500"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600">
                <a:solidFill>
                  <a:srgbClr val="FFFF00"/>
                </a:solidFill>
                <a:latin typeface="Times New Roman" panose="02020603050405020304" pitchFamily="18" charset="0"/>
              </a:defRPr>
            </a:lvl1pPr>
            <a:lvl2pPr marL="742950" indent="-285750" eaLnBrk="0" hangingPunct="0">
              <a:defRPr sz="3600">
                <a:solidFill>
                  <a:srgbClr val="FFFF00"/>
                </a:solidFill>
                <a:latin typeface="Times New Roman" panose="02020603050405020304" pitchFamily="18" charset="0"/>
              </a:defRPr>
            </a:lvl2pPr>
            <a:lvl3pPr marL="1143000" indent="-228600" eaLnBrk="0" hangingPunct="0">
              <a:defRPr sz="3600">
                <a:solidFill>
                  <a:srgbClr val="FFFF00"/>
                </a:solidFill>
                <a:latin typeface="Times New Roman" panose="02020603050405020304" pitchFamily="18" charset="0"/>
              </a:defRPr>
            </a:lvl3pPr>
            <a:lvl4pPr marL="1600200" indent="-228600" eaLnBrk="0" hangingPunct="0">
              <a:defRPr sz="3600">
                <a:solidFill>
                  <a:srgbClr val="FFFF00"/>
                </a:solidFill>
                <a:latin typeface="Times New Roman" panose="02020603050405020304" pitchFamily="18" charset="0"/>
              </a:defRPr>
            </a:lvl4pPr>
            <a:lvl5pPr marL="2057400" indent="-228600" eaLnBrk="0" hangingPunct="0">
              <a:defRPr sz="3600">
                <a:solidFill>
                  <a:srgbClr val="FFFF00"/>
                </a:solidFill>
                <a:latin typeface="Times New Roman" panose="02020603050405020304" pitchFamily="18" charset="0"/>
              </a:defRPr>
            </a:lvl5pPr>
            <a:lvl6pPr marL="2514600" indent="-228600" eaLnBrk="0" fontAlgn="base" hangingPunct="0">
              <a:spcBef>
                <a:spcPct val="50000"/>
              </a:spcBef>
              <a:spcAft>
                <a:spcPct val="0"/>
              </a:spcAft>
              <a:defRPr sz="3600">
                <a:solidFill>
                  <a:srgbClr val="FFFF00"/>
                </a:solidFill>
                <a:latin typeface="Times New Roman" panose="02020603050405020304" pitchFamily="18" charset="0"/>
              </a:defRPr>
            </a:lvl6pPr>
            <a:lvl7pPr marL="2971800" indent="-228600" eaLnBrk="0" fontAlgn="base" hangingPunct="0">
              <a:spcBef>
                <a:spcPct val="50000"/>
              </a:spcBef>
              <a:spcAft>
                <a:spcPct val="0"/>
              </a:spcAft>
              <a:defRPr sz="3600">
                <a:solidFill>
                  <a:srgbClr val="FFFF00"/>
                </a:solidFill>
                <a:latin typeface="Times New Roman" panose="02020603050405020304" pitchFamily="18" charset="0"/>
              </a:defRPr>
            </a:lvl7pPr>
            <a:lvl8pPr marL="3429000" indent="-228600" eaLnBrk="0" fontAlgn="base" hangingPunct="0">
              <a:spcBef>
                <a:spcPct val="50000"/>
              </a:spcBef>
              <a:spcAft>
                <a:spcPct val="0"/>
              </a:spcAft>
              <a:defRPr sz="3600">
                <a:solidFill>
                  <a:srgbClr val="FFFF00"/>
                </a:solidFill>
                <a:latin typeface="Times New Roman" panose="02020603050405020304" pitchFamily="18" charset="0"/>
              </a:defRPr>
            </a:lvl8pPr>
            <a:lvl9pPr marL="3886200" indent="-228600" eaLnBrk="0" fontAlgn="base" hangingPunct="0">
              <a:spcBef>
                <a:spcPct val="50000"/>
              </a:spcBef>
              <a:spcAft>
                <a:spcPct val="0"/>
              </a:spcAft>
              <a:defRPr sz="3600">
                <a:solidFill>
                  <a:srgbClr val="FFFF00"/>
                </a:solidFill>
                <a:latin typeface="Times New Roman" panose="02020603050405020304" pitchFamily="18" charset="0"/>
              </a:defRPr>
            </a:lvl9pPr>
          </a:lstStyle>
          <a:p>
            <a:pPr eaLnBrk="1" hangingPunct="1">
              <a:spcBef>
                <a:spcPct val="50000"/>
              </a:spcBef>
            </a:pPr>
            <a:endParaRPr lang="en-US" altLang="en-US" smtClean="0">
              <a:cs typeface="+mn-cs"/>
            </a:endParaRPr>
          </a:p>
        </p:txBody>
      </p:sp>
      <p:cxnSp>
        <p:nvCxnSpPr>
          <p:cNvPr id="21511" name="Straight Arrow Connector 7"/>
          <p:cNvCxnSpPr>
            <a:cxnSpLocks noChangeShapeType="1"/>
          </p:cNvCxnSpPr>
          <p:nvPr/>
        </p:nvCxnSpPr>
        <p:spPr bwMode="auto">
          <a:xfrm rot="16200000" flipH="1">
            <a:off x="2552700" y="2705100"/>
            <a:ext cx="2133600" cy="1752600"/>
          </a:xfrm>
          <a:prstGeom prst="straightConnector1">
            <a:avLst/>
          </a:prstGeom>
          <a:noFill/>
          <a:ln w="38100"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21512" name="Straight Arrow Connector 8"/>
          <p:cNvCxnSpPr>
            <a:cxnSpLocks noChangeShapeType="1"/>
          </p:cNvCxnSpPr>
          <p:nvPr/>
        </p:nvCxnSpPr>
        <p:spPr bwMode="auto">
          <a:xfrm rot="5400000">
            <a:off x="4762500" y="2705100"/>
            <a:ext cx="2133600" cy="1752600"/>
          </a:xfrm>
          <a:prstGeom prst="straightConnector1">
            <a:avLst/>
          </a:prstGeom>
          <a:noFill/>
          <a:ln w="38100"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21513" name="Straight Connector 10"/>
          <p:cNvCxnSpPr>
            <a:cxnSpLocks noChangeShapeType="1"/>
          </p:cNvCxnSpPr>
          <p:nvPr/>
        </p:nvCxnSpPr>
        <p:spPr bwMode="auto">
          <a:xfrm>
            <a:off x="2819400" y="2133600"/>
            <a:ext cx="609600" cy="304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21514" name="Straight Connector 12"/>
          <p:cNvCxnSpPr>
            <a:cxnSpLocks noChangeShapeType="1"/>
          </p:cNvCxnSpPr>
          <p:nvPr/>
        </p:nvCxnSpPr>
        <p:spPr bwMode="auto">
          <a:xfrm>
            <a:off x="3352800" y="3581400"/>
            <a:ext cx="1447800" cy="762000"/>
          </a:xfrm>
          <a:prstGeom prst="line">
            <a:avLst/>
          </a:prstGeom>
          <a:noFill/>
          <a:ln w="38100" algn="ctr">
            <a:solidFill>
              <a:srgbClr val="0000FF"/>
            </a:solidFill>
            <a:round/>
            <a:headEnd/>
            <a:tailEnd/>
          </a:ln>
          <a:extLst>
            <a:ext uri="{909E8E84-426E-40DD-AFC4-6F175D3DCCD1}">
              <a14:hiddenFill xmlns:a14="http://schemas.microsoft.com/office/drawing/2010/main">
                <a:noFill/>
              </a14:hiddenFill>
            </a:ext>
          </a:extLst>
        </p:spPr>
      </p:cxnSp>
      <p:cxnSp>
        <p:nvCxnSpPr>
          <p:cNvPr id="21515" name="Straight Connector 13"/>
          <p:cNvCxnSpPr>
            <a:cxnSpLocks noChangeShapeType="1"/>
          </p:cNvCxnSpPr>
          <p:nvPr/>
        </p:nvCxnSpPr>
        <p:spPr bwMode="auto">
          <a:xfrm>
            <a:off x="2895600" y="2133600"/>
            <a:ext cx="457200" cy="304800"/>
          </a:xfrm>
          <a:prstGeom prst="line">
            <a:avLst/>
          </a:prstGeom>
          <a:noFill/>
          <a:ln w="38100" algn="ctr">
            <a:solidFill>
              <a:srgbClr val="0000FF"/>
            </a:solidFill>
            <a:round/>
            <a:headEnd/>
            <a:tailEnd/>
          </a:ln>
          <a:extLst>
            <a:ext uri="{909E8E84-426E-40DD-AFC4-6F175D3DCCD1}">
              <a14:hiddenFill xmlns:a14="http://schemas.microsoft.com/office/drawing/2010/main">
                <a:noFill/>
              </a14:hiddenFill>
            </a:ext>
          </a:extLst>
        </p:spPr>
      </p:cxnSp>
      <p:cxnSp>
        <p:nvCxnSpPr>
          <p:cNvPr id="21516" name="Straight Connector 15"/>
          <p:cNvCxnSpPr>
            <a:cxnSpLocks noChangeShapeType="1"/>
          </p:cNvCxnSpPr>
          <p:nvPr/>
        </p:nvCxnSpPr>
        <p:spPr bwMode="auto">
          <a:xfrm rot="5400000">
            <a:off x="2781300" y="3009900"/>
            <a:ext cx="1143000" cy="0"/>
          </a:xfrm>
          <a:prstGeom prst="line">
            <a:avLst/>
          </a:prstGeom>
          <a:noFill/>
          <a:ln w="38100" algn="ctr">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61231773"/>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144000" cy="609600"/>
          </a:xfrm>
        </p:spPr>
        <p:txBody>
          <a:bodyPr/>
          <a:lstStyle/>
          <a:p>
            <a:pPr algn="ctr">
              <a:defRPr/>
            </a:pPr>
            <a:r>
              <a:rPr lang="en-US" sz="3000" i="0" dirty="0" smtClean="0">
                <a:latin typeface="Comic Sans MS" pitchFamily="66" charset="0"/>
              </a:rPr>
              <a:t>Ultrafast </a:t>
            </a:r>
            <a:r>
              <a:rPr lang="en-US" sz="3000" i="0" dirty="0" err="1" smtClean="0">
                <a:latin typeface="Comic Sans MS" pitchFamily="66" charset="0"/>
              </a:rPr>
              <a:t>exciton</a:t>
            </a:r>
            <a:r>
              <a:rPr lang="en-US" sz="3000" i="0" dirty="0" smtClean="0">
                <a:latin typeface="Comic Sans MS" pitchFamily="66" charset="0"/>
              </a:rPr>
              <a:t> localization in NA transitions</a:t>
            </a:r>
            <a:endParaRPr lang="en-US" sz="3000" i="0" dirty="0">
              <a:latin typeface="Comic Sans MS" pitchFamily="66" charset="0"/>
            </a:endParaRPr>
          </a:p>
        </p:txBody>
      </p:sp>
      <p:sp>
        <p:nvSpPr>
          <p:cNvPr id="5" name="Rectangle 4"/>
          <p:cNvSpPr>
            <a:spLocks noChangeArrowheads="1"/>
          </p:cNvSpPr>
          <p:nvPr/>
        </p:nvSpPr>
        <p:spPr bwMode="auto">
          <a:xfrm>
            <a:off x="685800" y="6108412"/>
            <a:ext cx="7010400" cy="584775"/>
          </a:xfrm>
          <a:prstGeom prst="rect">
            <a:avLst/>
          </a:prstGeom>
          <a:noFill/>
          <a:ln w="9525">
            <a:noFill/>
            <a:miter lim="800000"/>
            <a:headEnd/>
            <a:tailEnd/>
          </a:ln>
          <a:effectLst/>
        </p:spPr>
        <p:txBody>
          <a:bodyPr wrap="square">
            <a:spAutoFit/>
          </a:bodyPr>
          <a:lstStyle/>
          <a:p>
            <a:pPr>
              <a:spcBef>
                <a:spcPct val="50000"/>
              </a:spcBef>
              <a:defRPr/>
            </a:pPr>
            <a:r>
              <a:rPr lang="de-DE" sz="1600" b="1" i="1" dirty="0">
                <a:solidFill>
                  <a:srgbClr val="33CC33"/>
                </a:solidFill>
                <a:effectLst>
                  <a:outerShdw blurRad="38100" dist="38100" dir="2700000" algn="tl">
                    <a:srgbClr val="000000"/>
                  </a:outerShdw>
                </a:effectLst>
                <a:cs typeface="Times New Roman" pitchFamily="18" charset="0"/>
              </a:rPr>
              <a:t>J. F. Galindo, E. Atas, A. Altan, D. G. Kuroda, S. Fernandez-Alberti, S. Tretiak, </a:t>
            </a:r>
            <a:r>
              <a:rPr lang="de-DE" sz="1600" b="1" i="1" dirty="0" smtClean="0">
                <a:solidFill>
                  <a:srgbClr val="33CC33"/>
                </a:solidFill>
                <a:effectLst>
                  <a:outerShdw blurRad="38100" dist="38100" dir="2700000" algn="tl">
                    <a:srgbClr val="000000"/>
                  </a:outerShdw>
                </a:effectLst>
                <a:cs typeface="Times New Roman" pitchFamily="18" charset="0"/>
              </a:rPr>
              <a:t>V. Kleiman</a:t>
            </a:r>
            <a:r>
              <a:rPr lang="de-DE" sz="1600" b="1" i="1" dirty="0">
                <a:solidFill>
                  <a:srgbClr val="33CC33"/>
                </a:solidFill>
                <a:effectLst>
                  <a:outerShdw blurRad="38100" dist="38100" dir="2700000" algn="tl">
                    <a:srgbClr val="000000"/>
                  </a:outerShdw>
                </a:effectLst>
                <a:cs typeface="Times New Roman" pitchFamily="18" charset="0"/>
              </a:rPr>
              <a:t>, A. E. Roitberg, J. Am. Chem. Soc</a:t>
            </a:r>
            <a:r>
              <a:rPr lang="de-DE" sz="1600" b="1" i="1" dirty="0" smtClean="0">
                <a:solidFill>
                  <a:srgbClr val="33CC33"/>
                </a:solidFill>
                <a:effectLst>
                  <a:outerShdw blurRad="38100" dist="38100" dir="2700000" algn="tl">
                    <a:srgbClr val="000000"/>
                  </a:outerShdw>
                </a:effectLst>
                <a:cs typeface="Times New Roman" pitchFamily="18" charset="0"/>
              </a:rPr>
              <a:t>., </a:t>
            </a:r>
            <a:r>
              <a:rPr lang="de-DE" sz="1600" b="1" i="1" dirty="0">
                <a:solidFill>
                  <a:srgbClr val="33CC33"/>
                </a:solidFill>
                <a:effectLst>
                  <a:outerShdw blurRad="38100" dist="38100" dir="2700000" algn="tl">
                    <a:srgbClr val="000000"/>
                  </a:outerShdw>
                </a:effectLst>
                <a:cs typeface="Times New Roman" pitchFamily="18" charset="0"/>
              </a:rPr>
              <a:t>137, 11637 (2015)</a:t>
            </a:r>
          </a:p>
        </p:txBody>
      </p:sp>
      <p:pic>
        <p:nvPicPr>
          <p:cNvPr id="317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067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02385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52400" y="0"/>
            <a:ext cx="8991600" cy="533400"/>
          </a:xfrm>
        </p:spPr>
        <p:txBody>
          <a:bodyPr/>
          <a:lstStyle/>
          <a:p>
            <a:pPr algn="ctr">
              <a:defRPr/>
            </a:pPr>
            <a:r>
              <a:rPr lang="en-US" sz="3000" i="0" dirty="0">
                <a:latin typeface="Comic Sans MS" pitchFamily="66" charset="0"/>
              </a:rPr>
              <a:t>Energy transfer in a dendrimer</a:t>
            </a:r>
          </a:p>
        </p:txBody>
      </p:sp>
      <p:sp>
        <p:nvSpPr>
          <p:cNvPr id="7" name="TextBox 6"/>
          <p:cNvSpPr txBox="1"/>
          <p:nvPr/>
        </p:nvSpPr>
        <p:spPr>
          <a:xfrm>
            <a:off x="533400" y="5257800"/>
            <a:ext cx="8145561" cy="707886"/>
          </a:xfrm>
          <a:prstGeom prst="rect">
            <a:avLst/>
          </a:prstGeom>
          <a:noFill/>
        </p:spPr>
        <p:txBody>
          <a:bodyPr wrap="square" rtlCol="0">
            <a:spAutoFit/>
          </a:bodyPr>
          <a:lstStyle/>
          <a:p>
            <a:r>
              <a:rPr lang="en-US" sz="2000" b="1" i="1" dirty="0" smtClean="0"/>
              <a:t>Complex dynamic of energy transfer relying on multiple states; Huge conformational space of the molecule (structure ‘softness’)</a:t>
            </a:r>
          </a:p>
        </p:txBody>
      </p:sp>
      <p:pic>
        <p:nvPicPr>
          <p:cNvPr id="8" name="Picture 2" descr="Abstract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5739"/>
            <a:ext cx="9144000" cy="460857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685800" y="6108412"/>
            <a:ext cx="7010400" cy="584775"/>
          </a:xfrm>
          <a:prstGeom prst="rect">
            <a:avLst/>
          </a:prstGeom>
          <a:noFill/>
          <a:ln w="9525">
            <a:noFill/>
            <a:miter lim="800000"/>
            <a:headEnd/>
            <a:tailEnd/>
          </a:ln>
          <a:effectLst/>
        </p:spPr>
        <p:txBody>
          <a:bodyPr wrap="square">
            <a:spAutoFit/>
          </a:bodyPr>
          <a:lstStyle/>
          <a:p>
            <a:pPr>
              <a:spcBef>
                <a:spcPct val="50000"/>
              </a:spcBef>
              <a:defRPr/>
            </a:pPr>
            <a:r>
              <a:rPr lang="de-DE" sz="1600" b="1" i="1" dirty="0">
                <a:solidFill>
                  <a:srgbClr val="33CC33"/>
                </a:solidFill>
                <a:effectLst>
                  <a:outerShdw blurRad="38100" dist="38100" dir="2700000" algn="tl">
                    <a:srgbClr val="000000"/>
                  </a:outerShdw>
                </a:effectLst>
                <a:cs typeface="Times New Roman" pitchFamily="18" charset="0"/>
              </a:rPr>
              <a:t>J. F. Galindo, E. Atas, A. Altan, D. G. Kuroda, S. Fernandez-Alberti, S. Tretiak, </a:t>
            </a:r>
            <a:r>
              <a:rPr lang="de-DE" sz="1600" b="1" i="1" dirty="0" smtClean="0">
                <a:solidFill>
                  <a:srgbClr val="33CC33"/>
                </a:solidFill>
                <a:effectLst>
                  <a:outerShdw blurRad="38100" dist="38100" dir="2700000" algn="tl">
                    <a:srgbClr val="000000"/>
                  </a:outerShdw>
                </a:effectLst>
                <a:cs typeface="Times New Roman" pitchFamily="18" charset="0"/>
              </a:rPr>
              <a:t>V. Kleiman</a:t>
            </a:r>
            <a:r>
              <a:rPr lang="de-DE" sz="1600" b="1" i="1" dirty="0">
                <a:solidFill>
                  <a:srgbClr val="33CC33"/>
                </a:solidFill>
                <a:effectLst>
                  <a:outerShdw blurRad="38100" dist="38100" dir="2700000" algn="tl">
                    <a:srgbClr val="000000"/>
                  </a:outerShdw>
                </a:effectLst>
                <a:cs typeface="Times New Roman" pitchFamily="18" charset="0"/>
              </a:rPr>
              <a:t>, A. E. Roitberg, J. Am. Chem. Soc</a:t>
            </a:r>
            <a:r>
              <a:rPr lang="de-DE" sz="1600" b="1" i="1" dirty="0" smtClean="0">
                <a:solidFill>
                  <a:srgbClr val="33CC33"/>
                </a:solidFill>
                <a:effectLst>
                  <a:outerShdw blurRad="38100" dist="38100" dir="2700000" algn="tl">
                    <a:srgbClr val="000000"/>
                  </a:outerShdw>
                </a:effectLst>
                <a:cs typeface="Times New Roman" pitchFamily="18" charset="0"/>
              </a:rPr>
              <a:t>., </a:t>
            </a:r>
            <a:r>
              <a:rPr lang="de-DE" sz="1600" b="1" i="1" dirty="0">
                <a:solidFill>
                  <a:srgbClr val="33CC33"/>
                </a:solidFill>
                <a:effectLst>
                  <a:outerShdw blurRad="38100" dist="38100" dir="2700000" algn="tl">
                    <a:srgbClr val="000000"/>
                  </a:outerShdw>
                </a:effectLst>
                <a:cs typeface="Times New Roman" pitchFamily="18" charset="0"/>
              </a:rPr>
              <a:t>137, 11637 (2015)</a:t>
            </a:r>
          </a:p>
        </p:txBody>
      </p:sp>
    </p:spTree>
    <p:extLst>
      <p:ext uri="{BB962C8B-B14F-4D97-AF65-F5344CB8AC3E}">
        <p14:creationId xmlns:p14="http://schemas.microsoft.com/office/powerpoint/2010/main" val="413278520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263" y="0"/>
            <a:ext cx="5163473" cy="6858000"/>
          </a:xfrm>
          <a:prstGeom prst="rect">
            <a:avLst/>
          </a:prstGeom>
        </p:spPr>
      </p:pic>
    </p:spTree>
    <p:extLst>
      <p:ext uri="{BB962C8B-B14F-4D97-AF65-F5344CB8AC3E}">
        <p14:creationId xmlns:p14="http://schemas.microsoft.com/office/powerpoint/2010/main" val="417883680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514600"/>
            <a:ext cx="8763000" cy="2084225"/>
          </a:xfrm>
          <a:prstGeom prst="rect">
            <a:avLst/>
          </a:prstGeom>
          <a:solidFill>
            <a:schemeClr val="tx1"/>
          </a:solidFill>
        </p:spPr>
        <p:txBody>
          <a:bodyPr>
            <a:spAutoFit/>
          </a:bodyPr>
          <a:lstStyle/>
          <a:p>
            <a:pPr algn="ctr" eaLnBrk="1" hangingPunct="1">
              <a:lnSpc>
                <a:spcPct val="150000"/>
              </a:lnSpc>
              <a:spcBef>
                <a:spcPts val="600"/>
              </a:spcBef>
              <a:defRPr/>
            </a:pPr>
            <a:r>
              <a:rPr lang="en-US" sz="3000" b="1" i="1" kern="0" dirty="0">
                <a:solidFill>
                  <a:srgbClr val="C00000"/>
                </a:solidFill>
                <a:latin typeface="Arial"/>
                <a:cs typeface="Times New Roman" pitchFamily="18" charset="0"/>
              </a:rPr>
              <a:t>Self-trapping of </a:t>
            </a:r>
            <a:r>
              <a:rPr lang="en-US" sz="3000" b="1" i="1" kern="0" dirty="0" err="1">
                <a:solidFill>
                  <a:srgbClr val="C00000"/>
                </a:solidFill>
                <a:latin typeface="Arial"/>
                <a:cs typeface="Times New Roman" pitchFamily="18" charset="0"/>
              </a:rPr>
              <a:t>excitons</a:t>
            </a:r>
            <a:r>
              <a:rPr lang="en-US" sz="3000" b="1" i="1" kern="0" dirty="0">
                <a:solidFill>
                  <a:srgbClr val="C00000"/>
                </a:solidFill>
                <a:latin typeface="Arial"/>
                <a:cs typeface="Times New Roman" pitchFamily="18" charset="0"/>
              </a:rPr>
              <a:t>, violation of Condon approximation and efficient fluorescence in conjugated </a:t>
            </a:r>
            <a:r>
              <a:rPr lang="en-US" sz="3000" b="1" i="1" kern="0" dirty="0" err="1">
                <a:solidFill>
                  <a:srgbClr val="C00000"/>
                </a:solidFill>
                <a:latin typeface="Arial"/>
                <a:cs typeface="Times New Roman" pitchFamily="18" charset="0"/>
              </a:rPr>
              <a:t>cycloparaphenylenes</a:t>
            </a:r>
            <a:endParaRPr lang="en-US" sz="3000" b="1" i="1" kern="0" dirty="0">
              <a:solidFill>
                <a:srgbClr val="0000FF"/>
              </a:solidFill>
              <a:latin typeface="Arial"/>
              <a:cs typeface="Times New Roman" pitchFamily="18" charset="0"/>
            </a:endParaRPr>
          </a:p>
        </p:txBody>
      </p:sp>
    </p:spTree>
    <p:extLst>
      <p:ext uri="{BB962C8B-B14F-4D97-AF65-F5344CB8AC3E}">
        <p14:creationId xmlns:p14="http://schemas.microsoft.com/office/powerpoint/2010/main" val="120128663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5022850"/>
            <a:ext cx="49815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4242" name="Rectangle 2"/>
          <p:cNvSpPr>
            <a:spLocks noGrp="1" noChangeArrowheads="1"/>
          </p:cNvSpPr>
          <p:nvPr>
            <p:ph type="title"/>
          </p:nvPr>
        </p:nvSpPr>
        <p:spPr>
          <a:xfrm>
            <a:off x="0" y="0"/>
            <a:ext cx="9144000" cy="609600"/>
          </a:xfrm>
        </p:spPr>
        <p:txBody>
          <a:bodyPr/>
          <a:lstStyle/>
          <a:p>
            <a:pPr algn="ctr" eaLnBrk="1" hangingPunct="1">
              <a:defRPr/>
            </a:pPr>
            <a:r>
              <a:rPr lang="en-US" sz="3200" i="0" dirty="0" err="1" smtClean="0">
                <a:solidFill>
                  <a:srgbClr val="FF3300"/>
                </a:solidFill>
                <a:latin typeface="Comic Sans MS" pitchFamily="66" charset="0"/>
              </a:rPr>
              <a:t>Cycloparaphenylenes</a:t>
            </a:r>
            <a:r>
              <a:rPr lang="en-US" sz="3200" i="0" dirty="0" smtClean="0">
                <a:solidFill>
                  <a:srgbClr val="FF3300"/>
                </a:solidFill>
                <a:latin typeface="Comic Sans MS" pitchFamily="66" charset="0"/>
              </a:rPr>
              <a:t>: the simplest nanotubes</a:t>
            </a:r>
          </a:p>
        </p:txBody>
      </p:sp>
      <p:sp>
        <p:nvSpPr>
          <p:cNvPr id="8" name="Rectangle 5"/>
          <p:cNvSpPr>
            <a:spLocks noChangeArrowheads="1"/>
          </p:cNvSpPr>
          <p:nvPr/>
        </p:nvSpPr>
        <p:spPr bwMode="auto">
          <a:xfrm>
            <a:off x="180975" y="6527800"/>
            <a:ext cx="8991600" cy="307975"/>
          </a:xfrm>
          <a:prstGeom prst="rect">
            <a:avLst/>
          </a:prstGeom>
          <a:noFill/>
          <a:ln w="9525">
            <a:noFill/>
            <a:miter lim="800000"/>
            <a:headEnd/>
            <a:tailEnd/>
          </a:ln>
          <a:effectLst/>
        </p:spPr>
        <p:txBody>
          <a:bodyPr>
            <a:spAutoFit/>
          </a:bodyPr>
          <a:lstStyle/>
          <a:p>
            <a:pPr eaLnBrk="1" hangingPunct="1">
              <a:defRPr/>
            </a:pPr>
            <a:r>
              <a:rPr lang="en-US" sz="1400" b="1" i="1" dirty="0" smtClean="0">
                <a:solidFill>
                  <a:srgbClr val="33CC33"/>
                </a:solidFill>
                <a:effectLst>
                  <a:outerShdw blurRad="38100" dist="38100" dir="2700000" algn="tl">
                    <a:srgbClr val="000000"/>
                  </a:outerShdw>
                </a:effectLst>
                <a:cs typeface="Times New Roman" pitchFamily="18" charset="0"/>
              </a:rPr>
              <a:t>Y. </a:t>
            </a:r>
            <a:r>
              <a:rPr lang="en-US" sz="1400" b="1" i="1" dirty="0" err="1" smtClean="0">
                <a:solidFill>
                  <a:srgbClr val="33CC33"/>
                </a:solidFill>
                <a:effectLst>
                  <a:outerShdw blurRad="38100" dist="38100" dir="2700000" algn="tl">
                    <a:srgbClr val="000000"/>
                  </a:outerShdw>
                </a:effectLst>
                <a:cs typeface="Times New Roman" pitchFamily="18" charset="0"/>
              </a:rPr>
              <a:t>Segawa</a:t>
            </a:r>
            <a:r>
              <a:rPr lang="en-US" sz="1400" b="1" i="1" dirty="0" smtClean="0">
                <a:solidFill>
                  <a:srgbClr val="33CC33"/>
                </a:solidFill>
                <a:effectLst>
                  <a:outerShdw blurRad="38100" dist="38100" dir="2700000" algn="tl">
                    <a:srgbClr val="000000"/>
                  </a:outerShdw>
                </a:effectLst>
                <a:cs typeface="Times New Roman" pitchFamily="18" charset="0"/>
              </a:rPr>
              <a:t>, </a:t>
            </a:r>
            <a:r>
              <a:rPr lang="en-US" sz="1400" b="1" i="1" dirty="0" err="1" smtClean="0">
                <a:solidFill>
                  <a:srgbClr val="33CC33"/>
                </a:solidFill>
                <a:effectLst>
                  <a:outerShdw blurRad="38100" dist="38100" dir="2700000" algn="tl">
                    <a:srgbClr val="000000"/>
                  </a:outerShdw>
                </a:effectLst>
                <a:cs typeface="Times New Roman" pitchFamily="18" charset="0"/>
              </a:rPr>
              <a:t>A.Fukazawa</a:t>
            </a:r>
            <a:r>
              <a:rPr lang="en-US" sz="1400" b="1" i="1" dirty="0" smtClean="0">
                <a:solidFill>
                  <a:srgbClr val="33CC33"/>
                </a:solidFill>
                <a:effectLst>
                  <a:outerShdw blurRad="38100" dist="38100" dir="2700000" algn="tl">
                    <a:srgbClr val="000000"/>
                  </a:outerShdw>
                </a:effectLst>
                <a:cs typeface="Times New Roman" pitchFamily="18" charset="0"/>
              </a:rPr>
              <a:t>, S. Matsuura, H. </a:t>
            </a:r>
            <a:r>
              <a:rPr lang="en-US" sz="1400" b="1" i="1" dirty="0" err="1" smtClean="0">
                <a:solidFill>
                  <a:srgbClr val="33CC33"/>
                </a:solidFill>
                <a:effectLst>
                  <a:outerShdw blurRad="38100" dist="38100" dir="2700000" algn="tl">
                    <a:srgbClr val="000000"/>
                  </a:outerShdw>
                </a:effectLst>
                <a:cs typeface="Times New Roman" pitchFamily="18" charset="0"/>
              </a:rPr>
              <a:t>Omachi</a:t>
            </a:r>
            <a:r>
              <a:rPr lang="en-US" sz="1400" b="1" i="1" dirty="0" smtClean="0">
                <a:solidFill>
                  <a:srgbClr val="33CC33"/>
                </a:solidFill>
                <a:effectLst>
                  <a:outerShdw blurRad="38100" dist="38100" dir="2700000" algn="tl">
                    <a:srgbClr val="000000"/>
                  </a:outerShdw>
                </a:effectLst>
                <a:cs typeface="Times New Roman" pitchFamily="18" charset="0"/>
              </a:rPr>
              <a:t>, S. Yamaguchi, S. </a:t>
            </a:r>
            <a:r>
              <a:rPr lang="en-US" sz="1400" b="1" i="1" dirty="0" err="1" smtClean="0">
                <a:solidFill>
                  <a:srgbClr val="33CC33"/>
                </a:solidFill>
                <a:effectLst>
                  <a:outerShdw blurRad="38100" dist="38100" dir="2700000" algn="tl">
                    <a:srgbClr val="000000"/>
                  </a:outerShdw>
                </a:effectLst>
                <a:cs typeface="Times New Roman" pitchFamily="18" charset="0"/>
              </a:rPr>
              <a:t>Irle</a:t>
            </a:r>
            <a:r>
              <a:rPr lang="en-US" sz="1400" b="1" i="1" dirty="0" smtClean="0">
                <a:solidFill>
                  <a:srgbClr val="33CC33"/>
                </a:solidFill>
                <a:effectLst>
                  <a:outerShdw blurRad="38100" dist="38100" dir="2700000" algn="tl">
                    <a:srgbClr val="000000"/>
                  </a:outerShdw>
                </a:effectLst>
                <a:cs typeface="Times New Roman" pitchFamily="18" charset="0"/>
              </a:rPr>
              <a:t>, K. </a:t>
            </a:r>
            <a:r>
              <a:rPr lang="en-US" sz="1400" b="1" i="1" dirty="0" err="1" smtClean="0">
                <a:solidFill>
                  <a:srgbClr val="33CC33"/>
                </a:solidFill>
                <a:effectLst>
                  <a:outerShdw blurRad="38100" dist="38100" dir="2700000" algn="tl">
                    <a:srgbClr val="000000"/>
                  </a:outerShdw>
                </a:effectLst>
                <a:cs typeface="Times New Roman" pitchFamily="18" charset="0"/>
              </a:rPr>
              <a:t>Itami</a:t>
            </a:r>
            <a:r>
              <a:rPr lang="en-US" sz="1400" b="1" i="1" dirty="0" smtClean="0">
                <a:solidFill>
                  <a:srgbClr val="33CC33"/>
                </a:solidFill>
                <a:effectLst>
                  <a:outerShdw blurRad="38100" dist="38100" dir="2700000" algn="tl">
                    <a:srgbClr val="000000"/>
                  </a:outerShdw>
                </a:effectLst>
                <a:cs typeface="Times New Roman" pitchFamily="18" charset="0"/>
              </a:rPr>
              <a:t> Org. </a:t>
            </a:r>
            <a:r>
              <a:rPr lang="en-US" sz="1400" b="1" i="1" dirty="0" err="1" smtClean="0">
                <a:solidFill>
                  <a:srgbClr val="33CC33"/>
                </a:solidFill>
                <a:effectLst>
                  <a:outerShdw blurRad="38100" dist="38100" dir="2700000" algn="tl">
                    <a:srgbClr val="000000"/>
                  </a:outerShdw>
                </a:effectLst>
                <a:cs typeface="Times New Roman" pitchFamily="18" charset="0"/>
              </a:rPr>
              <a:t>Biomol</a:t>
            </a:r>
            <a:r>
              <a:rPr lang="en-US" sz="1400" b="1" i="1" dirty="0" smtClean="0">
                <a:solidFill>
                  <a:srgbClr val="33CC33"/>
                </a:solidFill>
                <a:effectLst>
                  <a:outerShdw blurRad="38100" dist="38100" dir="2700000" algn="tl">
                    <a:srgbClr val="000000"/>
                  </a:outerShdw>
                </a:effectLst>
                <a:cs typeface="Times New Roman" pitchFamily="18" charset="0"/>
              </a:rPr>
              <a:t>. Chem., 10, 5979 (2012)</a:t>
            </a:r>
            <a:endParaRPr lang="en-US" sz="1400" b="1" i="1" dirty="0">
              <a:solidFill>
                <a:srgbClr val="33CC33"/>
              </a:solidFill>
              <a:effectLst>
                <a:outerShdw blurRad="38100" dist="38100" dir="2700000" algn="tl">
                  <a:srgbClr val="000000"/>
                </a:outerShdw>
              </a:effectLst>
              <a:cs typeface="Times New Roman" pitchFamily="18" charset="0"/>
            </a:endParaRPr>
          </a:p>
        </p:txBody>
      </p:sp>
      <p:sp>
        <p:nvSpPr>
          <p:cNvPr id="6" name="Rectangle 5"/>
          <p:cNvSpPr/>
          <p:nvPr/>
        </p:nvSpPr>
        <p:spPr>
          <a:xfrm>
            <a:off x="914400" y="609600"/>
            <a:ext cx="6443663" cy="400050"/>
          </a:xfrm>
          <a:prstGeom prst="rect">
            <a:avLst/>
          </a:prstGeom>
        </p:spPr>
        <p:txBody>
          <a:bodyPr>
            <a:spAutoFit/>
          </a:bodyPr>
          <a:lstStyle/>
          <a:p>
            <a:pPr eaLnBrk="1" hangingPunct="1">
              <a:defRPr/>
            </a:pPr>
            <a:r>
              <a:rPr lang="en-US" sz="2000" b="1" dirty="0">
                <a:latin typeface="Arial"/>
              </a:rPr>
              <a:t>CPP8, CPP9, CPP10 CPP12, CPP14, CPP15, CPP16</a:t>
            </a:r>
          </a:p>
        </p:txBody>
      </p:sp>
      <p:pic>
        <p:nvPicPr>
          <p:cNvPr id="460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8075"/>
            <a:ext cx="263683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7" name="Picture 2"/>
          <p:cNvPicPr>
            <a:picLocks noChangeAspect="1" noChangeArrowheads="1"/>
          </p:cNvPicPr>
          <p:nvPr/>
        </p:nvPicPr>
        <p:blipFill>
          <a:blip r:embed="rId4">
            <a:extLst>
              <a:ext uri="{28A0092B-C50C-407E-A947-70E740481C1C}">
                <a14:useLocalDpi xmlns:a14="http://schemas.microsoft.com/office/drawing/2010/main" val="0"/>
              </a:ext>
            </a:extLst>
          </a:blip>
          <a:srcRect l="-11604" r="11604"/>
          <a:stretch>
            <a:fillRect/>
          </a:stretch>
        </p:blipFill>
        <p:spPr bwMode="auto">
          <a:xfrm>
            <a:off x="2274888" y="1108075"/>
            <a:ext cx="6792912" cy="407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6"/>
          <p:cNvSpPr>
            <a:spLocks noChangeArrowheads="1"/>
          </p:cNvSpPr>
          <p:nvPr/>
        </p:nvSpPr>
        <p:spPr bwMode="auto">
          <a:xfrm>
            <a:off x="165100" y="2797175"/>
            <a:ext cx="2578100" cy="2525713"/>
          </a:xfrm>
          <a:prstGeom prst="rect">
            <a:avLst/>
          </a:prstGeom>
          <a:noFill/>
          <a:ln w="9525">
            <a:noFill/>
            <a:miter lim="800000"/>
            <a:headEnd/>
            <a:tailEnd/>
          </a:ln>
          <a:effectLst/>
        </p:spPr>
        <p:txBody>
          <a:bodyPr>
            <a:spAutoFit/>
          </a:bodyPr>
          <a:lstStyle/>
          <a:p>
            <a:pPr eaLnBrk="1" hangingPunct="1">
              <a:lnSpc>
                <a:spcPct val="90000"/>
              </a:lnSpc>
              <a:spcBef>
                <a:spcPct val="40000"/>
              </a:spcBef>
              <a:buClr>
                <a:srgbClr val="CC0000"/>
              </a:buClr>
              <a:buFont typeface="Wingdings" pitchFamily="2" charset="2"/>
              <a:buChar char="Ø"/>
              <a:defRPr/>
            </a:pPr>
            <a:r>
              <a:rPr lang="en-US" sz="1700" b="1" dirty="0">
                <a:effectLst>
                  <a:outerShdw blurRad="38100" dist="38100" dir="2700000" algn="tl">
                    <a:srgbClr val="000000"/>
                  </a:outerShdw>
                </a:effectLst>
                <a:latin typeface="Arial" pitchFamily="34" charset="0"/>
              </a:rPr>
              <a:t> </a:t>
            </a:r>
            <a:r>
              <a:rPr lang="en-US" sz="1700" b="1" i="1" dirty="0">
                <a:effectLst>
                  <a:outerShdw blurRad="38100" dist="38100" dir="2700000" algn="tl">
                    <a:srgbClr val="000000"/>
                  </a:outerShdw>
                </a:effectLst>
                <a:latin typeface="Arial" pitchFamily="34" charset="0"/>
              </a:rPr>
              <a:t>Well defined molecules;</a:t>
            </a:r>
          </a:p>
          <a:p>
            <a:pPr eaLnBrk="1" hangingPunct="1">
              <a:lnSpc>
                <a:spcPct val="90000"/>
              </a:lnSpc>
              <a:spcBef>
                <a:spcPct val="40000"/>
              </a:spcBef>
              <a:buClr>
                <a:srgbClr val="CC0000"/>
              </a:buClr>
              <a:buFont typeface="Wingdings" pitchFamily="2" charset="2"/>
              <a:buChar char="Ø"/>
              <a:defRPr/>
            </a:pPr>
            <a:r>
              <a:rPr lang="en-US" sz="1700" b="1" i="1" dirty="0">
                <a:effectLst>
                  <a:outerShdw blurRad="38100" dist="38100" dir="2700000" algn="tl">
                    <a:srgbClr val="000000"/>
                  </a:outerShdw>
                </a:effectLst>
                <a:latin typeface="Arial" pitchFamily="34" charset="0"/>
              </a:rPr>
              <a:t> Typical for pi-conjugated dyes strong absorption;</a:t>
            </a:r>
          </a:p>
          <a:p>
            <a:pPr eaLnBrk="1" hangingPunct="1">
              <a:lnSpc>
                <a:spcPct val="90000"/>
              </a:lnSpc>
              <a:spcBef>
                <a:spcPct val="40000"/>
              </a:spcBef>
              <a:buClr>
                <a:srgbClr val="CC0000"/>
              </a:buClr>
              <a:buFont typeface="Wingdings" pitchFamily="2" charset="2"/>
              <a:buChar char="Ø"/>
              <a:defRPr/>
            </a:pPr>
            <a:r>
              <a:rPr lang="en-US" sz="1700" b="1" i="1" dirty="0">
                <a:effectLst>
                  <a:outerShdw blurRad="38100" dist="38100" dir="2700000" algn="tl">
                    <a:srgbClr val="000000"/>
                  </a:outerShdw>
                </a:effectLst>
                <a:latin typeface="Arial" pitchFamily="34" charset="0"/>
              </a:rPr>
              <a:t> Excellent emitters (QY&gt;80%);</a:t>
            </a:r>
          </a:p>
          <a:p>
            <a:pPr eaLnBrk="1" hangingPunct="1">
              <a:lnSpc>
                <a:spcPct val="90000"/>
              </a:lnSpc>
              <a:spcBef>
                <a:spcPct val="40000"/>
              </a:spcBef>
              <a:buClr>
                <a:srgbClr val="CC0000"/>
              </a:buClr>
              <a:buFont typeface="Wingdings" pitchFamily="2" charset="2"/>
              <a:buChar char="Ø"/>
              <a:defRPr/>
            </a:pPr>
            <a:r>
              <a:rPr lang="en-US" sz="1700" b="1" i="1" dirty="0">
                <a:effectLst>
                  <a:outerShdw blurRad="38100" dist="38100" dir="2700000" algn="tl">
                    <a:srgbClr val="000000"/>
                  </a:outerShdw>
                </a:effectLst>
                <a:latin typeface="Arial" pitchFamily="34" charset="0"/>
              </a:rPr>
              <a:t> Serves as a template for CNT growth.</a:t>
            </a:r>
            <a:endParaRPr lang="en-US" sz="1700" b="1" dirty="0">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1396936453"/>
      </p:ext>
    </p:extLst>
  </p:cSld>
  <p:clrMapOvr>
    <a:masterClrMapping/>
  </p:clrMapOvr>
  <p:transition>
    <p:cut/>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152400" y="3175"/>
            <a:ext cx="8991600" cy="685800"/>
          </a:xfrm>
        </p:spPr>
        <p:txBody>
          <a:bodyPr/>
          <a:lstStyle/>
          <a:p>
            <a:pPr algn="ctr" eaLnBrk="1" hangingPunct="1">
              <a:defRPr/>
            </a:pPr>
            <a:r>
              <a:rPr lang="en-US" sz="3400" i="0" dirty="0" err="1">
                <a:solidFill>
                  <a:srgbClr val="FF3300"/>
                </a:solidFill>
                <a:latin typeface="Comic Sans MS" pitchFamily="66" charset="0"/>
              </a:rPr>
              <a:t>Cycloparaphenylenes</a:t>
            </a:r>
            <a:r>
              <a:rPr lang="en-US" sz="3400" i="0" dirty="0">
                <a:solidFill>
                  <a:srgbClr val="FF3300"/>
                </a:solidFill>
                <a:latin typeface="Comic Sans MS" pitchFamily="66" charset="0"/>
              </a:rPr>
              <a:t>: </a:t>
            </a:r>
            <a:r>
              <a:rPr lang="en-US" sz="3400" i="0" dirty="0" smtClean="0">
                <a:solidFill>
                  <a:srgbClr val="FF3300"/>
                </a:solidFill>
                <a:latin typeface="Comic Sans MS" pitchFamily="66" charset="0"/>
              </a:rPr>
              <a:t>absorption spectra</a:t>
            </a:r>
          </a:p>
        </p:txBody>
      </p:sp>
      <p:sp>
        <p:nvSpPr>
          <p:cNvPr id="6" name="Rectangle 5"/>
          <p:cNvSpPr/>
          <p:nvPr/>
        </p:nvSpPr>
        <p:spPr>
          <a:xfrm>
            <a:off x="4495800" y="3257550"/>
            <a:ext cx="1023938" cy="400050"/>
          </a:xfrm>
          <a:prstGeom prst="rect">
            <a:avLst/>
          </a:prstGeom>
        </p:spPr>
        <p:txBody>
          <a:bodyPr wrap="none">
            <a:spAutoFit/>
          </a:bodyPr>
          <a:lstStyle/>
          <a:p>
            <a:pPr eaLnBrk="1" hangingPunct="1">
              <a:defRPr/>
            </a:pPr>
            <a:r>
              <a:rPr lang="en-US" sz="2000" b="1" dirty="0">
                <a:latin typeface="Arial"/>
              </a:rPr>
              <a:t>State 1</a:t>
            </a:r>
          </a:p>
        </p:txBody>
      </p:sp>
      <p:sp>
        <p:nvSpPr>
          <p:cNvPr id="7" name="Rectangle 6"/>
          <p:cNvSpPr/>
          <p:nvPr/>
        </p:nvSpPr>
        <p:spPr>
          <a:xfrm>
            <a:off x="7315200" y="3271838"/>
            <a:ext cx="1023938" cy="400050"/>
          </a:xfrm>
          <a:prstGeom prst="rect">
            <a:avLst/>
          </a:prstGeom>
        </p:spPr>
        <p:txBody>
          <a:bodyPr wrap="none">
            <a:spAutoFit/>
          </a:bodyPr>
          <a:lstStyle/>
          <a:p>
            <a:pPr eaLnBrk="1" hangingPunct="1">
              <a:defRPr/>
            </a:pPr>
            <a:r>
              <a:rPr lang="en-US" sz="2000" b="1" dirty="0">
                <a:latin typeface="Arial"/>
              </a:rPr>
              <a:t>State 2</a:t>
            </a:r>
          </a:p>
        </p:txBody>
      </p:sp>
      <p:pic>
        <p:nvPicPr>
          <p:cNvPr id="48133" name="Picture 2"/>
          <p:cNvPicPr>
            <a:picLocks noChangeAspect="1" noChangeArrowheads="1"/>
          </p:cNvPicPr>
          <p:nvPr/>
        </p:nvPicPr>
        <p:blipFill>
          <a:blip r:embed="rId3">
            <a:extLst>
              <a:ext uri="{28A0092B-C50C-407E-A947-70E740481C1C}">
                <a14:useLocalDpi xmlns:a14="http://schemas.microsoft.com/office/drawing/2010/main" val="0"/>
              </a:ext>
            </a:extLst>
          </a:blip>
          <a:srcRect l="-11604" r="11604"/>
          <a:stretch>
            <a:fillRect/>
          </a:stretch>
        </p:blipFill>
        <p:spPr bwMode="auto">
          <a:xfrm>
            <a:off x="-457200" y="3657600"/>
            <a:ext cx="432117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8134" name="Object 1"/>
          <p:cNvGraphicFramePr>
            <a:graphicFrameLocks noChangeAspect="1"/>
          </p:cNvGraphicFramePr>
          <p:nvPr/>
        </p:nvGraphicFramePr>
        <p:xfrm>
          <a:off x="3821113" y="838200"/>
          <a:ext cx="5170487" cy="2438400"/>
        </p:xfrm>
        <a:graphic>
          <a:graphicData uri="http://schemas.openxmlformats.org/presentationml/2006/ole">
            <mc:AlternateContent xmlns:mc="http://schemas.openxmlformats.org/markup-compatibility/2006">
              <mc:Choice xmlns:v="urn:schemas-microsoft-com:vml" Requires="v">
                <p:oleObj spid="_x0000_s10487" name="CS ChemDraw Drawing" r:id="rId4" imgW="5777415" imgH="2554806" progId="ChemDraw.Document.6.0">
                  <p:embed/>
                </p:oleObj>
              </mc:Choice>
              <mc:Fallback>
                <p:oleObj name="CS ChemDraw Drawing" r:id="rId4" imgW="5777415" imgH="2554806"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1113" y="838200"/>
                        <a:ext cx="5170487" cy="243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Rectangle 16"/>
          <p:cNvSpPr/>
          <p:nvPr/>
        </p:nvSpPr>
        <p:spPr>
          <a:xfrm>
            <a:off x="457200" y="990600"/>
            <a:ext cx="3200400" cy="1938338"/>
          </a:xfrm>
          <a:prstGeom prst="rect">
            <a:avLst/>
          </a:prstGeom>
        </p:spPr>
        <p:txBody>
          <a:bodyPr>
            <a:spAutoFit/>
          </a:bodyPr>
          <a:lstStyle/>
          <a:p>
            <a:pPr eaLnBrk="1" hangingPunct="1">
              <a:defRPr/>
            </a:pPr>
            <a:r>
              <a:rPr lang="en-US" sz="2000" b="1" dirty="0">
                <a:latin typeface="Arial"/>
              </a:rPr>
              <a:t>State 1: The lowest state is optically dark due to symmetry</a:t>
            </a:r>
          </a:p>
          <a:p>
            <a:pPr eaLnBrk="1" hangingPunct="1">
              <a:defRPr/>
            </a:pPr>
            <a:endParaRPr lang="en-US" sz="2000" b="1" dirty="0">
              <a:latin typeface="Arial"/>
            </a:endParaRPr>
          </a:p>
          <a:p>
            <a:pPr eaLnBrk="1" hangingPunct="1">
              <a:defRPr/>
            </a:pPr>
            <a:r>
              <a:rPr lang="en-US" sz="2000" b="1" dirty="0">
                <a:latin typeface="Arial"/>
              </a:rPr>
              <a:t>States 2 and 3 are optically allowed</a:t>
            </a:r>
          </a:p>
        </p:txBody>
      </p:sp>
      <p:grpSp>
        <p:nvGrpSpPr>
          <p:cNvPr id="3" name="Group 2"/>
          <p:cNvGrpSpPr>
            <a:grpSpLocks/>
          </p:cNvGrpSpPr>
          <p:nvPr/>
        </p:nvGrpSpPr>
        <p:grpSpPr bwMode="auto">
          <a:xfrm>
            <a:off x="3879850" y="3690938"/>
            <a:ext cx="5211763" cy="2557462"/>
            <a:chOff x="3879769" y="3691270"/>
            <a:chExt cx="5211436" cy="2557130"/>
          </a:xfrm>
        </p:grpSpPr>
        <p:pic>
          <p:nvPicPr>
            <p:cNvPr id="4813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9769" y="3691270"/>
              <a:ext cx="2571416" cy="2557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3133" y="3691270"/>
              <a:ext cx="2528072" cy="2557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Rectangle 5"/>
          <p:cNvSpPr>
            <a:spLocks noChangeArrowheads="1"/>
          </p:cNvSpPr>
          <p:nvPr/>
        </p:nvSpPr>
        <p:spPr bwMode="auto">
          <a:xfrm>
            <a:off x="685800" y="6273225"/>
            <a:ext cx="7924800" cy="584775"/>
          </a:xfrm>
          <a:prstGeom prst="rect">
            <a:avLst/>
          </a:prstGeom>
          <a:noFill/>
          <a:ln w="9525">
            <a:noFill/>
            <a:miter lim="800000"/>
            <a:headEnd/>
            <a:tailEnd/>
          </a:ln>
          <a:effectLst/>
        </p:spPr>
        <p:txBody>
          <a:bodyPr>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L. </a:t>
            </a:r>
            <a:r>
              <a:rPr lang="en-US" sz="1600" b="1" i="1" dirty="0" err="1">
                <a:solidFill>
                  <a:srgbClr val="33CC33"/>
                </a:solidFill>
                <a:effectLst>
                  <a:outerShdw blurRad="38100" dist="38100" dir="2700000" algn="tl">
                    <a:srgbClr val="000000"/>
                  </a:outerShdw>
                </a:effectLst>
                <a:cs typeface="Times New Roman" pitchFamily="18" charset="0"/>
              </a:rPr>
              <a:t>Adamska</a:t>
            </a:r>
            <a:r>
              <a:rPr lang="en-US" sz="1600" b="1" i="1" dirty="0">
                <a:solidFill>
                  <a:srgbClr val="33CC33"/>
                </a:solidFill>
                <a:effectLst>
                  <a:outerShdw blurRad="38100" dist="38100" dir="2700000" algn="tl">
                    <a:srgbClr val="000000"/>
                  </a:outerShdw>
                </a:effectLst>
                <a:cs typeface="Times New Roman" pitchFamily="18" charset="0"/>
              </a:rPr>
              <a:t>, I. </a:t>
            </a:r>
            <a:r>
              <a:rPr lang="en-US" sz="1600" b="1" i="1" dirty="0" err="1">
                <a:solidFill>
                  <a:srgbClr val="33CC33"/>
                </a:solidFill>
                <a:effectLst>
                  <a:outerShdw blurRad="38100" dist="38100" dir="2700000" algn="tl">
                    <a:srgbClr val="000000"/>
                  </a:outerShdw>
                </a:effectLst>
                <a:cs typeface="Times New Roman" pitchFamily="18" charset="0"/>
              </a:rPr>
              <a:t>Nayyar</a:t>
            </a:r>
            <a:r>
              <a:rPr lang="en-US" sz="1600" b="1" i="1" dirty="0">
                <a:solidFill>
                  <a:srgbClr val="33CC33"/>
                </a:solidFill>
                <a:effectLst>
                  <a:outerShdw blurRad="38100" dist="38100" dir="2700000" algn="tl">
                    <a:srgbClr val="000000"/>
                  </a:outerShdw>
                </a:effectLst>
                <a:cs typeface="Times New Roman" pitchFamily="18" charset="0"/>
              </a:rPr>
              <a:t>, H. Chen, A. K. Swan, N. </a:t>
            </a:r>
            <a:r>
              <a:rPr lang="en-US" sz="1600" b="1" i="1" dirty="0" err="1">
                <a:solidFill>
                  <a:srgbClr val="33CC33"/>
                </a:solidFill>
                <a:effectLst>
                  <a:outerShdw blurRad="38100" dist="38100" dir="2700000" algn="tl">
                    <a:srgbClr val="000000"/>
                  </a:outerShdw>
                </a:effectLst>
                <a:cs typeface="Times New Roman" pitchFamily="18" charset="0"/>
              </a:rPr>
              <a:t>Oldani</a:t>
            </a:r>
            <a:r>
              <a:rPr lang="en-US" sz="1600" b="1" i="1" dirty="0">
                <a:solidFill>
                  <a:srgbClr val="33CC33"/>
                </a:solidFill>
                <a:effectLst>
                  <a:outerShdw blurRad="38100" dist="38100" dir="2700000" algn="tl">
                    <a:srgbClr val="000000"/>
                  </a:outerShdw>
                </a:effectLst>
                <a:cs typeface="Times New Roman" pitchFamily="18" charset="0"/>
              </a:rPr>
              <a:t>,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M. R. </a:t>
            </a:r>
            <a:r>
              <a:rPr lang="en-US" sz="1600" b="1" i="1" dirty="0" err="1">
                <a:solidFill>
                  <a:srgbClr val="33CC33"/>
                </a:solidFill>
                <a:effectLst>
                  <a:outerShdw blurRad="38100" dist="38100" dir="2700000" algn="tl">
                    <a:srgbClr val="000000"/>
                  </a:outerShdw>
                </a:effectLst>
                <a:cs typeface="Times New Roman" pitchFamily="18" charset="0"/>
              </a:rPr>
              <a:t>Golder</a:t>
            </a:r>
            <a:r>
              <a:rPr lang="en-US" sz="1600" b="1" i="1" dirty="0">
                <a:solidFill>
                  <a:srgbClr val="33CC33"/>
                </a:solidFill>
                <a:effectLst>
                  <a:outerShdw blurRad="38100" dist="38100" dir="2700000" algn="tl">
                    <a:srgbClr val="000000"/>
                  </a:outerShdw>
                </a:effectLst>
                <a:cs typeface="Times New Roman" pitchFamily="18" charset="0"/>
              </a:rPr>
              <a:t>, R. </a:t>
            </a:r>
            <a:r>
              <a:rPr lang="en-US" sz="1600" b="1" i="1" dirty="0" err="1">
                <a:solidFill>
                  <a:srgbClr val="33CC33"/>
                </a:solidFill>
                <a:effectLst>
                  <a:outerShdw blurRad="38100" dist="38100" dir="2700000" algn="tl">
                    <a:srgbClr val="000000"/>
                  </a:outerShdw>
                </a:effectLst>
                <a:cs typeface="Times New Roman" pitchFamily="18" charset="0"/>
              </a:rPr>
              <a:t>Jasti</a:t>
            </a:r>
            <a:r>
              <a:rPr lang="en-US" sz="1600" b="1" i="1" dirty="0">
                <a:solidFill>
                  <a:srgbClr val="33CC33"/>
                </a:solidFill>
                <a:effectLst>
                  <a:outerShdw blurRad="38100" dist="38100" dir="2700000" algn="tl">
                    <a:srgbClr val="000000"/>
                  </a:outerShdw>
                </a:effectLst>
                <a:cs typeface="Times New Roman" pitchFamily="18" charset="0"/>
              </a:rPr>
              <a:t>, S. K. </a:t>
            </a:r>
            <a:r>
              <a:rPr lang="en-US" sz="1600" b="1" i="1" dirty="0" err="1">
                <a:solidFill>
                  <a:srgbClr val="33CC33"/>
                </a:solidFill>
                <a:effectLst>
                  <a:outerShdw blurRad="38100" dist="38100" dir="2700000" algn="tl">
                    <a:srgbClr val="000000"/>
                  </a:outerShdw>
                </a:effectLst>
                <a:cs typeface="Times New Roman" pitchFamily="18" charset="0"/>
              </a:rPr>
              <a:t>Doorn</a:t>
            </a:r>
            <a:r>
              <a:rPr lang="en-US" sz="1600" b="1" i="1" dirty="0">
                <a:solidFill>
                  <a:srgbClr val="33CC33"/>
                </a:solidFill>
                <a:effectLst>
                  <a:outerShdw blurRad="38100" dist="38100" dir="2700000" algn="tl">
                    <a:srgbClr val="000000"/>
                  </a:outerShdw>
                </a:effectLst>
                <a:cs typeface="Times New Roman" pitchFamily="18" charset="0"/>
              </a:rPr>
              <a:t>, and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err="1">
                <a:solidFill>
                  <a:srgbClr val="33CC33"/>
                </a:solidFill>
                <a:effectLst>
                  <a:outerShdw blurRad="38100" dist="38100" dir="2700000" algn="tl">
                    <a:srgbClr val="000000"/>
                  </a:outerShdw>
                </a:effectLst>
                <a:cs typeface="Times New Roman" pitchFamily="18" charset="0"/>
              </a:rPr>
              <a:t>Nano</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err="1">
                <a:solidFill>
                  <a:srgbClr val="33CC33"/>
                </a:solidFill>
                <a:effectLst>
                  <a:outerShdw blurRad="38100" dist="38100" dir="2700000" algn="tl">
                    <a:srgbClr val="000000"/>
                  </a:outerShdw>
                </a:effectLst>
                <a:cs typeface="Times New Roman" pitchFamily="18" charset="0"/>
              </a:rPr>
              <a:t>Lett</a:t>
            </a:r>
            <a:r>
              <a:rPr lang="en-US" sz="1600" b="1" i="1" dirty="0">
                <a:solidFill>
                  <a:srgbClr val="33CC33"/>
                </a:solidFill>
                <a:effectLst>
                  <a:outerShdw blurRad="38100" dist="38100" dir="2700000" algn="tl">
                    <a:srgbClr val="000000"/>
                  </a:outerShdw>
                </a:effectLst>
                <a:cs typeface="Times New Roman" pitchFamily="18" charset="0"/>
              </a:rPr>
              <a:t>. 14, 6539-6546 (2014).</a:t>
            </a:r>
          </a:p>
        </p:txBody>
      </p:sp>
    </p:spTree>
    <p:extLst>
      <p:ext uri="{BB962C8B-B14F-4D97-AF65-F5344CB8AC3E}">
        <p14:creationId xmlns:p14="http://schemas.microsoft.com/office/powerpoint/2010/main" val="718728319"/>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152400" y="3175"/>
            <a:ext cx="8991600" cy="685800"/>
          </a:xfrm>
        </p:spPr>
        <p:txBody>
          <a:bodyPr/>
          <a:lstStyle/>
          <a:p>
            <a:pPr algn="ctr" eaLnBrk="1" hangingPunct="1">
              <a:defRPr/>
            </a:pPr>
            <a:r>
              <a:rPr lang="en-US" sz="3400" i="0" dirty="0" err="1">
                <a:solidFill>
                  <a:srgbClr val="FF3300"/>
                </a:solidFill>
                <a:latin typeface="Comic Sans MS" pitchFamily="66" charset="0"/>
              </a:rPr>
              <a:t>Cycloparaphenylenes</a:t>
            </a:r>
            <a:r>
              <a:rPr lang="en-US" sz="3400" i="0" dirty="0">
                <a:solidFill>
                  <a:srgbClr val="FF3300"/>
                </a:solidFill>
                <a:latin typeface="Comic Sans MS" pitchFamily="66" charset="0"/>
              </a:rPr>
              <a:t>: </a:t>
            </a:r>
            <a:r>
              <a:rPr lang="en-US" sz="3400" i="0" dirty="0" smtClean="0">
                <a:solidFill>
                  <a:srgbClr val="FF3300"/>
                </a:solidFill>
                <a:latin typeface="Comic Sans MS" pitchFamily="66" charset="0"/>
              </a:rPr>
              <a:t>emission spectra</a:t>
            </a:r>
          </a:p>
        </p:txBody>
      </p:sp>
      <p:sp>
        <p:nvSpPr>
          <p:cNvPr id="6" name="Rectangle 5"/>
          <p:cNvSpPr/>
          <p:nvPr/>
        </p:nvSpPr>
        <p:spPr>
          <a:xfrm>
            <a:off x="6900863" y="3392488"/>
            <a:ext cx="1023937" cy="400050"/>
          </a:xfrm>
          <a:prstGeom prst="rect">
            <a:avLst/>
          </a:prstGeom>
        </p:spPr>
        <p:txBody>
          <a:bodyPr wrap="none">
            <a:spAutoFit/>
          </a:bodyPr>
          <a:lstStyle/>
          <a:p>
            <a:pPr eaLnBrk="1" hangingPunct="1">
              <a:defRPr/>
            </a:pPr>
            <a:r>
              <a:rPr lang="en-US" sz="2000" b="1" dirty="0">
                <a:latin typeface="Arial"/>
              </a:rPr>
              <a:t>State 1</a:t>
            </a:r>
          </a:p>
        </p:txBody>
      </p:sp>
      <p:pic>
        <p:nvPicPr>
          <p:cNvPr id="491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2819400"/>
            <a:ext cx="5791200" cy="347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9158" name="Object 2"/>
          <p:cNvGraphicFramePr>
            <a:graphicFrameLocks noChangeAspect="1"/>
          </p:cNvGraphicFramePr>
          <p:nvPr/>
        </p:nvGraphicFramePr>
        <p:xfrm>
          <a:off x="6096000" y="685800"/>
          <a:ext cx="2667000" cy="2671763"/>
        </p:xfrm>
        <a:graphic>
          <a:graphicData uri="http://schemas.openxmlformats.org/presentationml/2006/ole">
            <mc:AlternateContent xmlns:mc="http://schemas.openxmlformats.org/markup-compatibility/2006">
              <mc:Choice xmlns:v="urn:schemas-microsoft-com:vml" Requires="v">
                <p:oleObj spid="_x0000_s11511" name="CS ChemDraw Drawing" r:id="rId4" imgW="2479548" imgH="2485644" progId="ChemDraw.Document.6.0">
                  <p:embed/>
                </p:oleObj>
              </mc:Choice>
              <mc:Fallback>
                <p:oleObj name="CS ChemDraw Drawing" r:id="rId4" imgW="2479548" imgH="2485644"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685800"/>
                        <a:ext cx="2667000" cy="26717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78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3733800"/>
            <a:ext cx="2757488" cy="253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88950" y="798512"/>
            <a:ext cx="4724400" cy="1938338"/>
          </a:xfrm>
          <a:prstGeom prst="rect">
            <a:avLst/>
          </a:prstGeom>
        </p:spPr>
        <p:txBody>
          <a:bodyPr>
            <a:spAutoFit/>
          </a:bodyPr>
          <a:lstStyle/>
          <a:p>
            <a:pPr eaLnBrk="1" hangingPunct="1">
              <a:defRPr/>
            </a:pPr>
            <a:r>
              <a:rPr lang="en-US" sz="2000" b="1" dirty="0">
                <a:latin typeface="Arial"/>
              </a:rPr>
              <a:t>State 1: Very efficient photoluminescence (~80% QY) is enabled due to </a:t>
            </a:r>
            <a:r>
              <a:rPr lang="en-US" sz="2000" b="1" dirty="0" err="1">
                <a:latin typeface="Arial"/>
              </a:rPr>
              <a:t>vibronic</a:t>
            </a:r>
            <a:r>
              <a:rPr lang="en-US" sz="2000" b="1" dirty="0">
                <a:latin typeface="Arial"/>
              </a:rPr>
              <a:t> localization of excitation (self-trapping),</a:t>
            </a:r>
          </a:p>
          <a:p>
            <a:pPr eaLnBrk="1" hangingPunct="1">
              <a:defRPr/>
            </a:pPr>
            <a:r>
              <a:rPr lang="en-US" sz="2000" b="1" dirty="0">
                <a:latin typeface="Arial"/>
              </a:rPr>
              <a:t>a process beyond the Condon approximation</a:t>
            </a:r>
          </a:p>
        </p:txBody>
      </p:sp>
      <p:sp>
        <p:nvSpPr>
          <p:cNvPr id="9" name="Rectangle 5"/>
          <p:cNvSpPr>
            <a:spLocks noChangeArrowheads="1"/>
          </p:cNvSpPr>
          <p:nvPr/>
        </p:nvSpPr>
        <p:spPr bwMode="auto">
          <a:xfrm>
            <a:off x="685800" y="6273225"/>
            <a:ext cx="7924800" cy="584775"/>
          </a:xfrm>
          <a:prstGeom prst="rect">
            <a:avLst/>
          </a:prstGeom>
          <a:noFill/>
          <a:ln w="9525">
            <a:noFill/>
            <a:miter lim="800000"/>
            <a:headEnd/>
            <a:tailEnd/>
          </a:ln>
          <a:effectLst/>
        </p:spPr>
        <p:txBody>
          <a:bodyPr>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L. </a:t>
            </a:r>
            <a:r>
              <a:rPr lang="en-US" sz="1600" b="1" i="1" dirty="0" err="1">
                <a:solidFill>
                  <a:srgbClr val="33CC33"/>
                </a:solidFill>
                <a:effectLst>
                  <a:outerShdw blurRad="38100" dist="38100" dir="2700000" algn="tl">
                    <a:srgbClr val="000000"/>
                  </a:outerShdw>
                </a:effectLst>
                <a:cs typeface="Times New Roman" pitchFamily="18" charset="0"/>
              </a:rPr>
              <a:t>Adamska</a:t>
            </a:r>
            <a:r>
              <a:rPr lang="en-US" sz="1600" b="1" i="1" dirty="0">
                <a:solidFill>
                  <a:srgbClr val="33CC33"/>
                </a:solidFill>
                <a:effectLst>
                  <a:outerShdw blurRad="38100" dist="38100" dir="2700000" algn="tl">
                    <a:srgbClr val="000000"/>
                  </a:outerShdw>
                </a:effectLst>
                <a:cs typeface="Times New Roman" pitchFamily="18" charset="0"/>
              </a:rPr>
              <a:t>, I. </a:t>
            </a:r>
            <a:r>
              <a:rPr lang="en-US" sz="1600" b="1" i="1" dirty="0" err="1">
                <a:solidFill>
                  <a:srgbClr val="33CC33"/>
                </a:solidFill>
                <a:effectLst>
                  <a:outerShdw blurRad="38100" dist="38100" dir="2700000" algn="tl">
                    <a:srgbClr val="000000"/>
                  </a:outerShdw>
                </a:effectLst>
                <a:cs typeface="Times New Roman" pitchFamily="18" charset="0"/>
              </a:rPr>
              <a:t>Nayyar</a:t>
            </a:r>
            <a:r>
              <a:rPr lang="en-US" sz="1600" b="1" i="1" dirty="0">
                <a:solidFill>
                  <a:srgbClr val="33CC33"/>
                </a:solidFill>
                <a:effectLst>
                  <a:outerShdw blurRad="38100" dist="38100" dir="2700000" algn="tl">
                    <a:srgbClr val="000000"/>
                  </a:outerShdw>
                </a:effectLst>
                <a:cs typeface="Times New Roman" pitchFamily="18" charset="0"/>
              </a:rPr>
              <a:t>, H. Chen, A. K. Swan, N. </a:t>
            </a:r>
            <a:r>
              <a:rPr lang="en-US" sz="1600" b="1" i="1" dirty="0" err="1">
                <a:solidFill>
                  <a:srgbClr val="33CC33"/>
                </a:solidFill>
                <a:effectLst>
                  <a:outerShdw blurRad="38100" dist="38100" dir="2700000" algn="tl">
                    <a:srgbClr val="000000"/>
                  </a:outerShdw>
                </a:effectLst>
                <a:cs typeface="Times New Roman" pitchFamily="18" charset="0"/>
              </a:rPr>
              <a:t>Oldani</a:t>
            </a:r>
            <a:r>
              <a:rPr lang="en-US" sz="1600" b="1" i="1" dirty="0">
                <a:solidFill>
                  <a:srgbClr val="33CC33"/>
                </a:solidFill>
                <a:effectLst>
                  <a:outerShdw blurRad="38100" dist="38100" dir="2700000" algn="tl">
                    <a:srgbClr val="000000"/>
                  </a:outerShdw>
                </a:effectLst>
                <a:cs typeface="Times New Roman" pitchFamily="18" charset="0"/>
              </a:rPr>
              <a:t>,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M. R. </a:t>
            </a:r>
            <a:r>
              <a:rPr lang="en-US" sz="1600" b="1" i="1" dirty="0" err="1">
                <a:solidFill>
                  <a:srgbClr val="33CC33"/>
                </a:solidFill>
                <a:effectLst>
                  <a:outerShdw blurRad="38100" dist="38100" dir="2700000" algn="tl">
                    <a:srgbClr val="000000"/>
                  </a:outerShdw>
                </a:effectLst>
                <a:cs typeface="Times New Roman" pitchFamily="18" charset="0"/>
              </a:rPr>
              <a:t>Golder</a:t>
            </a:r>
            <a:r>
              <a:rPr lang="en-US" sz="1600" b="1" i="1" dirty="0">
                <a:solidFill>
                  <a:srgbClr val="33CC33"/>
                </a:solidFill>
                <a:effectLst>
                  <a:outerShdw blurRad="38100" dist="38100" dir="2700000" algn="tl">
                    <a:srgbClr val="000000"/>
                  </a:outerShdw>
                </a:effectLst>
                <a:cs typeface="Times New Roman" pitchFamily="18" charset="0"/>
              </a:rPr>
              <a:t>, R. </a:t>
            </a:r>
            <a:r>
              <a:rPr lang="en-US" sz="1600" b="1" i="1" dirty="0" err="1">
                <a:solidFill>
                  <a:srgbClr val="33CC33"/>
                </a:solidFill>
                <a:effectLst>
                  <a:outerShdw blurRad="38100" dist="38100" dir="2700000" algn="tl">
                    <a:srgbClr val="000000"/>
                  </a:outerShdw>
                </a:effectLst>
                <a:cs typeface="Times New Roman" pitchFamily="18" charset="0"/>
              </a:rPr>
              <a:t>Jasti</a:t>
            </a:r>
            <a:r>
              <a:rPr lang="en-US" sz="1600" b="1" i="1" dirty="0">
                <a:solidFill>
                  <a:srgbClr val="33CC33"/>
                </a:solidFill>
                <a:effectLst>
                  <a:outerShdw blurRad="38100" dist="38100" dir="2700000" algn="tl">
                    <a:srgbClr val="000000"/>
                  </a:outerShdw>
                </a:effectLst>
                <a:cs typeface="Times New Roman" pitchFamily="18" charset="0"/>
              </a:rPr>
              <a:t>, S. K. </a:t>
            </a:r>
            <a:r>
              <a:rPr lang="en-US" sz="1600" b="1" i="1" dirty="0" err="1">
                <a:solidFill>
                  <a:srgbClr val="33CC33"/>
                </a:solidFill>
                <a:effectLst>
                  <a:outerShdw blurRad="38100" dist="38100" dir="2700000" algn="tl">
                    <a:srgbClr val="000000"/>
                  </a:outerShdw>
                </a:effectLst>
                <a:cs typeface="Times New Roman" pitchFamily="18" charset="0"/>
              </a:rPr>
              <a:t>Doorn</a:t>
            </a:r>
            <a:r>
              <a:rPr lang="en-US" sz="1600" b="1" i="1" dirty="0">
                <a:solidFill>
                  <a:srgbClr val="33CC33"/>
                </a:solidFill>
                <a:effectLst>
                  <a:outerShdw blurRad="38100" dist="38100" dir="2700000" algn="tl">
                    <a:srgbClr val="000000"/>
                  </a:outerShdw>
                </a:effectLst>
                <a:cs typeface="Times New Roman" pitchFamily="18" charset="0"/>
              </a:rPr>
              <a:t>, and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err="1">
                <a:solidFill>
                  <a:srgbClr val="33CC33"/>
                </a:solidFill>
                <a:effectLst>
                  <a:outerShdw blurRad="38100" dist="38100" dir="2700000" algn="tl">
                    <a:srgbClr val="000000"/>
                  </a:outerShdw>
                </a:effectLst>
                <a:cs typeface="Times New Roman" pitchFamily="18" charset="0"/>
              </a:rPr>
              <a:t>Nano</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err="1">
                <a:solidFill>
                  <a:srgbClr val="33CC33"/>
                </a:solidFill>
                <a:effectLst>
                  <a:outerShdw blurRad="38100" dist="38100" dir="2700000" algn="tl">
                    <a:srgbClr val="000000"/>
                  </a:outerShdw>
                </a:effectLst>
                <a:cs typeface="Times New Roman" pitchFamily="18" charset="0"/>
              </a:rPr>
              <a:t>Lett</a:t>
            </a:r>
            <a:r>
              <a:rPr lang="en-US" sz="1600" b="1" i="1" dirty="0">
                <a:solidFill>
                  <a:srgbClr val="33CC33"/>
                </a:solidFill>
                <a:effectLst>
                  <a:outerShdw blurRad="38100" dist="38100" dir="2700000" algn="tl">
                    <a:srgbClr val="000000"/>
                  </a:outerShdw>
                </a:effectLst>
                <a:cs typeface="Times New Roman" pitchFamily="18" charset="0"/>
              </a:rPr>
              <a:t>. 14, 6539-6546 (2014).</a:t>
            </a:r>
          </a:p>
        </p:txBody>
      </p:sp>
    </p:spTree>
    <p:extLst>
      <p:ext uri="{BB962C8B-B14F-4D97-AF65-F5344CB8AC3E}">
        <p14:creationId xmlns:p14="http://schemas.microsoft.com/office/powerpoint/2010/main" val="427848915"/>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81000" y="0"/>
            <a:ext cx="8686800" cy="990600"/>
          </a:xfrm>
        </p:spPr>
        <p:txBody>
          <a:bodyPr/>
          <a:lstStyle/>
          <a:p>
            <a:pPr>
              <a:defRPr/>
            </a:pPr>
            <a:r>
              <a:rPr lang="en-US" sz="3000" i="0" dirty="0">
                <a:solidFill>
                  <a:srgbClr val="FF3300"/>
                </a:solidFill>
                <a:latin typeface="Comic Sans MS" pitchFamily="66" charset="0"/>
              </a:rPr>
              <a:t>Time-Dependent Density Functional Theory &amp;</a:t>
            </a:r>
            <a:br>
              <a:rPr lang="en-US" sz="3000" i="0" dirty="0">
                <a:solidFill>
                  <a:srgbClr val="FF3300"/>
                </a:solidFill>
                <a:latin typeface="Comic Sans MS" pitchFamily="66" charset="0"/>
              </a:rPr>
            </a:br>
            <a:r>
              <a:rPr lang="en-US" sz="3000" i="0" dirty="0">
                <a:solidFill>
                  <a:srgbClr val="FF3300"/>
                </a:solidFill>
                <a:latin typeface="Comic Sans MS" pitchFamily="66" charset="0"/>
              </a:rPr>
              <a:t> Time-Dependent </a:t>
            </a:r>
            <a:r>
              <a:rPr lang="en-US" sz="3000" i="0" dirty="0" err="1">
                <a:solidFill>
                  <a:srgbClr val="FF3300"/>
                </a:solidFill>
                <a:latin typeface="Comic Sans MS" pitchFamily="66" charset="0"/>
              </a:rPr>
              <a:t>Hartree-Fock</a:t>
            </a:r>
            <a:r>
              <a:rPr lang="en-US" sz="3000" i="0" dirty="0">
                <a:solidFill>
                  <a:srgbClr val="FF3300"/>
                </a:solidFill>
                <a:latin typeface="Comic Sans MS" pitchFamily="66" charset="0"/>
              </a:rPr>
              <a:t> formalism</a:t>
            </a:r>
          </a:p>
        </p:txBody>
      </p:sp>
      <p:sp>
        <p:nvSpPr>
          <p:cNvPr id="97283" name="Rectangle 3"/>
          <p:cNvSpPr>
            <a:spLocks noChangeArrowheads="1"/>
          </p:cNvSpPr>
          <p:nvPr/>
        </p:nvSpPr>
        <p:spPr bwMode="auto">
          <a:xfrm>
            <a:off x="4419600" y="4865688"/>
            <a:ext cx="4724400" cy="1992312"/>
          </a:xfrm>
          <a:prstGeom prst="rect">
            <a:avLst/>
          </a:prstGeom>
          <a:noFill/>
          <a:ln w="9525">
            <a:noFill/>
            <a:miter lim="800000"/>
            <a:headEnd/>
            <a:tailEnd/>
          </a:ln>
          <a:effectLst/>
        </p:spPr>
        <p:txBody>
          <a:bodyPr>
            <a:spAutoFit/>
          </a:bodyPr>
          <a:lstStyle/>
          <a:p>
            <a:pPr>
              <a:spcBef>
                <a:spcPct val="50000"/>
              </a:spcBef>
              <a:buClr>
                <a:srgbClr val="CC0000"/>
              </a:buClr>
              <a:buFont typeface="Wingdings" pitchFamily="2" charset="2"/>
              <a:buChar char="Ø"/>
              <a:defRPr/>
            </a:pPr>
            <a:r>
              <a:rPr lang="en-US" sz="2200" b="1" i="1">
                <a:effectLst>
                  <a:outerShdw blurRad="38100" dist="38100" dir="2700000" algn="tl">
                    <a:srgbClr val="000000"/>
                  </a:outerShdw>
                </a:effectLst>
                <a:latin typeface="Arial" pitchFamily="34" charset="0"/>
              </a:rPr>
              <a:t> Scaling of computational effort:</a:t>
            </a:r>
            <a:endParaRPr lang="en-US" sz="2400" b="1" i="1">
              <a:effectLst>
                <a:outerShdw blurRad="38100" dist="38100" dir="2700000" algn="tl">
                  <a:srgbClr val="000000"/>
                </a:outerShdw>
              </a:effectLst>
              <a:latin typeface="Arial" pitchFamily="34" charset="0"/>
            </a:endParaRPr>
          </a:p>
          <a:p>
            <a:pPr lvl="1">
              <a:lnSpc>
                <a:spcPct val="60000"/>
              </a:lnSpc>
              <a:spcBef>
                <a:spcPct val="50000"/>
              </a:spcBef>
              <a:buClr>
                <a:srgbClr val="CC99FF"/>
              </a:buClr>
              <a:buSzPct val="120000"/>
              <a:buFontTx/>
              <a:buChar char="•"/>
              <a:defRPr/>
            </a:pPr>
            <a:r>
              <a:rPr lang="en-US" sz="2400" b="1" i="1">
                <a:solidFill>
                  <a:srgbClr val="FFFFFF"/>
                </a:solidFill>
                <a:effectLst>
                  <a:outerShdw blurRad="38100" dist="38100" dir="2700000" algn="tl">
                    <a:srgbClr val="000000"/>
                  </a:outerShdw>
                </a:effectLst>
              </a:rPr>
              <a:t> </a:t>
            </a:r>
            <a:r>
              <a:rPr lang="en-US" sz="2400" b="1" i="1">
                <a:solidFill>
                  <a:srgbClr val="CCCCFF"/>
                </a:solidFill>
                <a:effectLst>
                  <a:outerShdw blurRad="38100" dist="38100" dir="2700000" algn="tl">
                    <a:srgbClr val="000000"/>
                  </a:outerShdw>
                </a:effectLst>
              </a:rPr>
              <a:t>Time  ~</a:t>
            </a:r>
            <a:r>
              <a:rPr lang="en-US" sz="2400" b="1">
                <a:solidFill>
                  <a:srgbClr val="CCCCFF"/>
                </a:solidFill>
                <a:effectLst>
                  <a:outerShdw blurRad="38100" dist="38100" dir="2700000" algn="tl">
                    <a:srgbClr val="000000"/>
                  </a:outerShdw>
                </a:effectLst>
              </a:rPr>
              <a:t>N</a:t>
            </a:r>
            <a:r>
              <a:rPr lang="en-US" sz="2400" b="1" baseline="30000">
                <a:solidFill>
                  <a:srgbClr val="CCCCFF"/>
                </a:solidFill>
                <a:effectLst>
                  <a:outerShdw blurRad="38100" dist="38100" dir="2700000" algn="tl">
                    <a:srgbClr val="000000"/>
                  </a:outerShdw>
                </a:effectLst>
              </a:rPr>
              <a:t>3</a:t>
            </a:r>
          </a:p>
          <a:p>
            <a:pPr lvl="1">
              <a:lnSpc>
                <a:spcPct val="60000"/>
              </a:lnSpc>
              <a:spcBef>
                <a:spcPct val="50000"/>
              </a:spcBef>
              <a:buClr>
                <a:srgbClr val="CC99FF"/>
              </a:buClr>
              <a:buSzPct val="120000"/>
              <a:buFontTx/>
              <a:buChar char="•"/>
              <a:defRPr/>
            </a:pPr>
            <a:r>
              <a:rPr lang="en-US" sz="2400" b="1" i="1">
                <a:solidFill>
                  <a:srgbClr val="CCCCFF"/>
                </a:solidFill>
                <a:effectLst>
                  <a:outerShdw blurRad="38100" dist="38100" dir="2700000" algn="tl">
                    <a:srgbClr val="000000"/>
                  </a:outerShdw>
                </a:effectLst>
              </a:rPr>
              <a:t> Memory  ~</a:t>
            </a:r>
            <a:r>
              <a:rPr lang="en-US" sz="2400" b="1">
                <a:solidFill>
                  <a:srgbClr val="CCCCFF"/>
                </a:solidFill>
                <a:effectLst>
                  <a:outerShdw blurRad="38100" dist="38100" dir="2700000" algn="tl">
                    <a:srgbClr val="000000"/>
                  </a:outerShdw>
                </a:effectLst>
              </a:rPr>
              <a:t>N</a:t>
            </a:r>
            <a:r>
              <a:rPr lang="en-US" sz="2400" b="1" baseline="30000">
                <a:solidFill>
                  <a:srgbClr val="CCCCFF"/>
                </a:solidFill>
                <a:effectLst>
                  <a:outerShdw blurRad="38100" dist="38100" dir="2700000" algn="tl">
                    <a:srgbClr val="000000"/>
                  </a:outerShdw>
                </a:effectLst>
              </a:rPr>
              <a:t>2</a:t>
            </a:r>
          </a:p>
          <a:p>
            <a:pPr lvl="1">
              <a:spcBef>
                <a:spcPct val="50000"/>
              </a:spcBef>
              <a:buClr>
                <a:srgbClr val="CC99FF"/>
              </a:buClr>
              <a:buSzPct val="120000"/>
              <a:defRPr/>
            </a:pPr>
            <a:r>
              <a:rPr lang="en-US" sz="2000" b="1" i="1">
                <a:effectLst>
                  <a:outerShdw blurRad="38100" dist="38100" dir="2700000" algn="tl">
                    <a:srgbClr val="000000"/>
                  </a:outerShdw>
                </a:effectLst>
                <a:latin typeface="Arial" pitchFamily="34" charset="0"/>
              </a:rPr>
              <a:t>Cost/per excited state is smaller than SCF ground state effort</a:t>
            </a:r>
          </a:p>
        </p:txBody>
      </p:sp>
      <p:sp>
        <p:nvSpPr>
          <p:cNvPr id="97284" name="Rectangle 4"/>
          <p:cNvSpPr>
            <a:spLocks noChangeArrowheads="1"/>
          </p:cNvSpPr>
          <p:nvPr/>
        </p:nvSpPr>
        <p:spPr bwMode="auto">
          <a:xfrm>
            <a:off x="533400" y="4724400"/>
            <a:ext cx="3962400" cy="762000"/>
          </a:xfrm>
          <a:prstGeom prst="rect">
            <a:avLst/>
          </a:prstGeom>
          <a:noFill/>
          <a:ln w="9525">
            <a:noFill/>
            <a:miter lim="800000"/>
            <a:headEnd/>
            <a:tailEnd/>
          </a:ln>
          <a:effectLst/>
        </p:spPr>
        <p:txBody>
          <a:bodyPr>
            <a:spAutoFit/>
          </a:bodyPr>
          <a:lstStyle/>
          <a:p>
            <a:pPr>
              <a:spcBef>
                <a:spcPct val="50000"/>
              </a:spcBef>
              <a:buClr>
                <a:srgbClr val="CC0000"/>
              </a:buClr>
              <a:buFont typeface="Wingdings" pitchFamily="2" charset="2"/>
              <a:buChar char="Ø"/>
              <a:defRPr/>
            </a:pPr>
            <a:r>
              <a:rPr lang="en-US" sz="2200" b="1" i="1">
                <a:effectLst>
                  <a:outerShdw blurRad="38100" dist="38100" dir="2700000" algn="tl">
                    <a:srgbClr val="000000"/>
                  </a:outerShdw>
                </a:effectLst>
                <a:latin typeface="Arial" pitchFamily="34" charset="0"/>
              </a:rPr>
              <a:t>Krylov space algorithms (e.g. Davidson, Lanczos)</a:t>
            </a:r>
            <a:endParaRPr lang="en-US" sz="2400" b="1" baseline="30000">
              <a:solidFill>
                <a:srgbClr val="CCCCFF"/>
              </a:solidFill>
              <a:effectLst>
                <a:outerShdw blurRad="38100" dist="38100" dir="2700000" algn="tl">
                  <a:srgbClr val="000000"/>
                </a:outerShdw>
              </a:effectLst>
            </a:endParaRPr>
          </a:p>
        </p:txBody>
      </p:sp>
      <p:pic>
        <p:nvPicPr>
          <p:cNvPr id="1024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38100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Rectangle 7"/>
          <p:cNvSpPr>
            <a:spLocks noChangeArrowheads="1"/>
          </p:cNvSpPr>
          <p:nvPr/>
        </p:nvSpPr>
        <p:spPr bwMode="auto">
          <a:xfrm>
            <a:off x="533400" y="990600"/>
            <a:ext cx="4572000" cy="457200"/>
          </a:xfrm>
          <a:prstGeom prst="rect">
            <a:avLst/>
          </a:prstGeom>
          <a:noFill/>
          <a:ln w="9525">
            <a:noFill/>
            <a:miter lim="800000"/>
            <a:headEnd/>
            <a:tailEnd/>
          </a:ln>
          <a:effectLst/>
        </p:spPr>
        <p:txBody>
          <a:bodyPr>
            <a:spAutoFit/>
          </a:bodyPr>
          <a:lstStyle/>
          <a:p>
            <a:pPr>
              <a:spcBef>
                <a:spcPct val="50000"/>
              </a:spcBef>
              <a:buClr>
                <a:srgbClr val="CC0000"/>
              </a:buClr>
              <a:buFont typeface="Wingdings" pitchFamily="2" charset="2"/>
              <a:buChar char="Ø"/>
              <a:defRPr/>
            </a:pPr>
            <a:r>
              <a:rPr lang="en-US" sz="2400" b="1" i="1">
                <a:effectLst>
                  <a:outerShdw blurRad="38100" dist="38100" dir="2700000" algn="tl">
                    <a:srgbClr val="000000"/>
                  </a:outerShdw>
                </a:effectLst>
                <a:latin typeface="Arial" pitchFamily="34" charset="0"/>
              </a:rPr>
              <a:t>TD equation of motion:</a:t>
            </a:r>
          </a:p>
        </p:txBody>
      </p:sp>
      <p:pic>
        <p:nvPicPr>
          <p:cNvPr id="1024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29000"/>
            <a:ext cx="1493838"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1" name="Rectangle 11"/>
          <p:cNvSpPr>
            <a:spLocks noChangeArrowheads="1"/>
          </p:cNvSpPr>
          <p:nvPr/>
        </p:nvSpPr>
        <p:spPr bwMode="auto">
          <a:xfrm>
            <a:off x="533400" y="2895600"/>
            <a:ext cx="3962400" cy="762000"/>
          </a:xfrm>
          <a:prstGeom prst="rect">
            <a:avLst/>
          </a:prstGeom>
          <a:noFill/>
          <a:ln w="9525">
            <a:noFill/>
            <a:miter lim="800000"/>
            <a:headEnd/>
            <a:tailEnd/>
          </a:ln>
          <a:effectLst/>
        </p:spPr>
        <p:txBody>
          <a:bodyPr>
            <a:spAutoFit/>
          </a:bodyPr>
          <a:lstStyle/>
          <a:p>
            <a:pPr>
              <a:spcBef>
                <a:spcPct val="20000"/>
              </a:spcBef>
              <a:buClr>
                <a:srgbClr val="CC0000"/>
              </a:buClr>
              <a:buFont typeface="Wingdings" pitchFamily="2" charset="2"/>
              <a:buChar char="Ø"/>
              <a:defRPr/>
            </a:pPr>
            <a:r>
              <a:rPr lang="en-US" sz="2200" b="1" i="1">
                <a:effectLst>
                  <a:outerShdw blurRad="38100" dist="38100" dir="2700000" algn="tl">
                    <a:srgbClr val="000000"/>
                  </a:outerShdw>
                </a:effectLst>
                <a:latin typeface="Arial" pitchFamily="34" charset="0"/>
              </a:rPr>
              <a:t>Electronic normal modes or transition densities</a:t>
            </a:r>
          </a:p>
        </p:txBody>
      </p:sp>
      <p:pic>
        <p:nvPicPr>
          <p:cNvPr id="10249"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286000"/>
            <a:ext cx="19812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733800"/>
            <a:ext cx="320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51" name="Object 2"/>
          <p:cNvGraphicFramePr>
            <a:graphicFrameLocks noChangeAspect="1"/>
          </p:cNvGraphicFramePr>
          <p:nvPr/>
        </p:nvGraphicFramePr>
        <p:xfrm>
          <a:off x="4648200" y="1066800"/>
          <a:ext cx="4267200" cy="2293938"/>
        </p:xfrm>
        <a:graphic>
          <a:graphicData uri="http://schemas.openxmlformats.org/presentationml/2006/ole">
            <mc:AlternateContent xmlns:mc="http://schemas.openxmlformats.org/markup-compatibility/2006">
              <mc:Choice xmlns:v="urn:schemas-microsoft-com:vml" Requires="v">
                <p:oleObj spid="_x0000_s13467" name="CS ChemDraw Drawing" r:id="rId7" imgW="6428740" imgH="3822700" progId="ChemDraw.Document.6.0">
                  <p:embed/>
                </p:oleObj>
              </mc:Choice>
              <mc:Fallback>
                <p:oleObj name="CS ChemDraw Drawing" r:id="rId7" imgW="6428740" imgH="3822700" progId="ChemDraw.Document.6.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b="9569"/>
                      <a:stretch>
                        <a:fillRect/>
                      </a:stretch>
                    </p:blipFill>
                    <p:spPr bwMode="auto">
                      <a:xfrm>
                        <a:off x="4648200" y="1066800"/>
                        <a:ext cx="4267200" cy="22939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296" name="Rectangle 16"/>
          <p:cNvSpPr>
            <a:spLocks noChangeArrowheads="1"/>
          </p:cNvSpPr>
          <p:nvPr/>
        </p:nvSpPr>
        <p:spPr bwMode="auto">
          <a:xfrm>
            <a:off x="381000" y="5665788"/>
            <a:ext cx="4343400" cy="1192212"/>
          </a:xfrm>
          <a:prstGeom prst="rect">
            <a:avLst/>
          </a:prstGeom>
          <a:noFill/>
          <a:ln w="9525">
            <a:noFill/>
            <a:miter lim="800000"/>
            <a:headEnd/>
            <a:tailEnd/>
          </a:ln>
          <a:effectLst/>
        </p:spPr>
        <p:txBody>
          <a:bodyPr>
            <a:spAutoFit/>
          </a:bodyPr>
          <a:lstStyle/>
          <a:p>
            <a:pPr>
              <a:spcBef>
                <a:spcPct val="50000"/>
              </a:spcBef>
              <a:defRPr/>
            </a:pPr>
            <a:r>
              <a:rPr lang="en-US" sz="1600" b="1" i="1" dirty="0">
                <a:solidFill>
                  <a:srgbClr val="33CC33"/>
                </a:solidFill>
                <a:effectLst>
                  <a:outerShdw blurRad="38100" dist="38100" dir="2700000" algn="tl">
                    <a:srgbClr val="000000"/>
                  </a:outerShdw>
                </a:effectLst>
              </a:rPr>
              <a:t>TDHF: Dirac, Pines, Bartlett, Schmitt-Rink, Jorgensen, </a:t>
            </a:r>
            <a:r>
              <a:rPr lang="en-US" sz="1600" b="1" i="1" dirty="0" err="1">
                <a:solidFill>
                  <a:srgbClr val="33CC33"/>
                </a:solidFill>
                <a:effectLst>
                  <a:outerShdw blurRad="38100" dist="38100" dir="2700000" algn="tl">
                    <a:srgbClr val="000000"/>
                  </a:outerShdw>
                </a:effectLst>
              </a:rPr>
              <a:t>McKoy</a:t>
            </a:r>
            <a:r>
              <a:rPr lang="en-US" sz="1600" b="1" i="1" dirty="0">
                <a:solidFill>
                  <a:srgbClr val="33CC33"/>
                </a:solidFill>
                <a:effectLst>
                  <a:outerShdw blurRad="38100" dist="38100" dir="2700000" algn="tl">
                    <a:srgbClr val="000000"/>
                  </a:outerShdw>
                </a:effectLst>
              </a:rPr>
              <a:t>, </a:t>
            </a:r>
            <a:r>
              <a:rPr lang="en-US" sz="1600" b="1" i="1" dirty="0" err="1">
                <a:solidFill>
                  <a:srgbClr val="33CC33"/>
                </a:solidFill>
                <a:effectLst>
                  <a:outerShdw blurRad="38100" dist="38100" dir="2700000" algn="tl">
                    <a:srgbClr val="000000"/>
                  </a:outerShdw>
                </a:effectLst>
              </a:rPr>
              <a:t>Fukotome</a:t>
            </a:r>
            <a:r>
              <a:rPr lang="en-US" sz="1600" b="1" i="1" dirty="0">
                <a:solidFill>
                  <a:srgbClr val="33CC33"/>
                </a:solidFill>
                <a:effectLst>
                  <a:outerShdw blurRad="38100" dist="38100" dir="2700000" algn="tl">
                    <a:srgbClr val="000000"/>
                  </a:outerShdw>
                </a:effectLst>
              </a:rPr>
              <a:t> ….</a:t>
            </a:r>
          </a:p>
          <a:p>
            <a:pPr>
              <a:spcBef>
                <a:spcPct val="50000"/>
              </a:spcBef>
              <a:defRPr/>
            </a:pPr>
            <a:r>
              <a:rPr lang="en-US" sz="1600" b="1" i="1" dirty="0">
                <a:solidFill>
                  <a:srgbClr val="33CC33"/>
                </a:solidFill>
                <a:effectLst>
                  <a:outerShdw blurRad="38100" dist="38100" dir="2700000" algn="tl">
                    <a:srgbClr val="000000"/>
                  </a:outerShdw>
                </a:effectLst>
              </a:rPr>
              <a:t> TDDFT: </a:t>
            </a:r>
            <a:r>
              <a:rPr lang="en-US" sz="1600" b="1" i="1" dirty="0" err="1">
                <a:solidFill>
                  <a:srgbClr val="33CC33"/>
                </a:solidFill>
                <a:effectLst>
                  <a:outerShdw blurRad="38100" dist="38100" dir="2700000" algn="tl">
                    <a:srgbClr val="000000"/>
                  </a:outerShdw>
                </a:effectLst>
              </a:rPr>
              <a:t>Runge</a:t>
            </a:r>
            <a:r>
              <a:rPr lang="en-US" sz="1600" b="1" i="1" dirty="0">
                <a:solidFill>
                  <a:srgbClr val="33CC33"/>
                </a:solidFill>
                <a:effectLst>
                  <a:outerShdw blurRad="38100" dist="38100" dir="2700000" algn="tl">
                    <a:srgbClr val="000000"/>
                  </a:outerShdw>
                </a:effectLst>
              </a:rPr>
              <a:t>, Gross, Casida, Perdew, </a:t>
            </a:r>
            <a:r>
              <a:rPr lang="en-US" sz="1600" b="1" i="1" dirty="0" err="1">
                <a:solidFill>
                  <a:srgbClr val="33CC33"/>
                </a:solidFill>
                <a:effectLst>
                  <a:outerShdw blurRad="38100" dist="38100" dir="2700000" algn="tl">
                    <a:srgbClr val="000000"/>
                  </a:outerShdw>
                </a:effectLst>
              </a:rPr>
              <a:t>Becke</a:t>
            </a:r>
            <a:r>
              <a:rPr lang="en-US" sz="1600" b="1" i="1" dirty="0">
                <a:solidFill>
                  <a:srgbClr val="33CC33"/>
                </a:solidFill>
                <a:effectLst>
                  <a:outerShdw blurRad="38100" dist="38100" dir="2700000" algn="tl">
                    <a:srgbClr val="000000"/>
                  </a:outerShdw>
                </a:effectLst>
              </a:rPr>
              <a:t>, Yang, Burke, Furche ….                      </a:t>
            </a:r>
          </a:p>
        </p:txBody>
      </p:sp>
    </p:spTree>
    <p:extLst>
      <p:ext uri="{BB962C8B-B14F-4D97-AF65-F5344CB8AC3E}">
        <p14:creationId xmlns:p14="http://schemas.microsoft.com/office/powerpoint/2010/main" val="2369627236"/>
      </p:ext>
    </p:extLst>
  </p:cSld>
  <p:clrMapOvr>
    <a:masterClrMapping/>
  </p:clrMapOvr>
  <p:transition>
    <p:cut/>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152400" y="3175"/>
            <a:ext cx="8991600" cy="685800"/>
          </a:xfrm>
        </p:spPr>
        <p:txBody>
          <a:bodyPr/>
          <a:lstStyle/>
          <a:p>
            <a:pPr algn="ctr" eaLnBrk="1" hangingPunct="1">
              <a:defRPr/>
            </a:pPr>
            <a:r>
              <a:rPr lang="en-US" sz="3400" i="0" dirty="0" smtClean="0">
                <a:solidFill>
                  <a:srgbClr val="FF3300"/>
                </a:solidFill>
                <a:latin typeface="Comic Sans MS" pitchFamily="66" charset="0"/>
              </a:rPr>
              <a:t>Absorption/emission spectra at T=300K</a:t>
            </a:r>
          </a:p>
        </p:txBody>
      </p:sp>
      <p:pic>
        <p:nvPicPr>
          <p:cNvPr id="501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8715375" cy="631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0" name="Down Arrow 3"/>
          <p:cNvSpPr>
            <a:spLocks noChangeArrowheads="1"/>
          </p:cNvSpPr>
          <p:nvPr/>
        </p:nvSpPr>
        <p:spPr bwMode="auto">
          <a:xfrm>
            <a:off x="1752600" y="762000"/>
            <a:ext cx="304800" cy="693738"/>
          </a:xfrm>
          <a:prstGeom prst="downArrow">
            <a:avLst>
              <a:gd name="adj1" fmla="val 50000"/>
              <a:gd name="adj2" fmla="val 50062"/>
            </a:avLst>
          </a:prstGeom>
          <a:solidFill>
            <a:schemeClr val="bg2"/>
          </a:solidFill>
          <a:ln w="9525" algn="ctr">
            <a:solidFill>
              <a:schemeClr val="tx1"/>
            </a:solidFill>
            <a:round/>
            <a:headEnd/>
            <a:tailEnd/>
          </a:ln>
        </p:spPr>
        <p:txBody>
          <a:bodyPr>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FontTx/>
              <a:buNone/>
            </a:pPr>
            <a:endParaRPr lang="en-US" altLang="en-US" sz="3600" b="0" i="0">
              <a:latin typeface="Times New Roman" panose="02020603050405020304" pitchFamily="18" charset="0"/>
            </a:endParaRPr>
          </a:p>
        </p:txBody>
      </p:sp>
    </p:spTree>
    <p:extLst>
      <p:ext uri="{BB962C8B-B14F-4D97-AF65-F5344CB8AC3E}">
        <p14:creationId xmlns:p14="http://schemas.microsoft.com/office/powerpoint/2010/main" val="826925979"/>
      </p:ext>
    </p:extLst>
  </p:cSld>
  <p:clrMapOvr>
    <a:masterClrMapping/>
  </p:clrMapOvr>
  <p:transition>
    <p:cut/>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0" y="3175"/>
            <a:ext cx="9144000" cy="685800"/>
          </a:xfrm>
        </p:spPr>
        <p:txBody>
          <a:bodyPr/>
          <a:lstStyle/>
          <a:p>
            <a:pPr algn="ctr" eaLnBrk="1" hangingPunct="1">
              <a:defRPr/>
            </a:pPr>
            <a:r>
              <a:rPr lang="en-US" sz="2800" i="0" dirty="0" smtClean="0">
                <a:solidFill>
                  <a:srgbClr val="FF3300"/>
                </a:solidFill>
                <a:latin typeface="Comic Sans MS" pitchFamily="66" charset="0"/>
              </a:rPr>
              <a:t>Relaxation and </a:t>
            </a:r>
            <a:r>
              <a:rPr lang="en-US" sz="2800" i="0" dirty="0" err="1" smtClean="0">
                <a:solidFill>
                  <a:srgbClr val="FF3300"/>
                </a:solidFill>
                <a:latin typeface="Comic Sans MS" pitchFamily="66" charset="0"/>
              </a:rPr>
              <a:t>wavefunction</a:t>
            </a:r>
            <a:r>
              <a:rPr lang="en-US" sz="2800" i="0" dirty="0" smtClean="0">
                <a:solidFill>
                  <a:srgbClr val="FF3300"/>
                </a:solidFill>
                <a:latin typeface="Comic Sans MS" pitchFamily="66" charset="0"/>
              </a:rPr>
              <a:t> delocalization at 300K</a:t>
            </a:r>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5364163"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2"/>
          <p:cNvPicPr>
            <a:picLocks noChangeAspect="1" noChangeArrowheads="1"/>
          </p:cNvPicPr>
          <p:nvPr/>
        </p:nvPicPr>
        <p:blipFill>
          <a:blip r:embed="rId3">
            <a:extLst>
              <a:ext uri="{28A0092B-C50C-407E-A947-70E740481C1C}">
                <a14:useLocalDpi xmlns:a14="http://schemas.microsoft.com/office/drawing/2010/main" val="0"/>
              </a:ext>
            </a:extLst>
          </a:blip>
          <a:srcRect l="2425"/>
          <a:stretch>
            <a:fillRect/>
          </a:stretch>
        </p:blipFill>
        <p:spPr bwMode="auto">
          <a:xfrm>
            <a:off x="3108325" y="2419350"/>
            <a:ext cx="6035675"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6"/>
          <p:cNvSpPr>
            <a:spLocks noChangeArrowheads="1"/>
          </p:cNvSpPr>
          <p:nvPr/>
        </p:nvSpPr>
        <p:spPr bwMode="auto">
          <a:xfrm>
            <a:off x="5532438" y="1550988"/>
            <a:ext cx="3581400" cy="868362"/>
          </a:xfrm>
          <a:prstGeom prst="rect">
            <a:avLst/>
          </a:prstGeom>
          <a:noFill/>
          <a:ln w="9525">
            <a:noFill/>
            <a:miter lim="800000"/>
            <a:headEnd/>
            <a:tailEnd/>
          </a:ln>
          <a:effectLst/>
        </p:spPr>
        <p:txBody>
          <a:bodyPr>
            <a:spAutoFit/>
          </a:bodyPr>
          <a:lstStyle/>
          <a:p>
            <a:pPr>
              <a:lnSpc>
                <a:spcPct val="90000"/>
              </a:lnSpc>
              <a:spcBef>
                <a:spcPct val="40000"/>
              </a:spcBef>
              <a:buClr>
                <a:srgbClr val="CC0000"/>
              </a:buClr>
              <a:buFont typeface="Wingdings" pitchFamily="2" charset="2"/>
              <a:buChar char="Ø"/>
              <a:defRPr/>
            </a:pPr>
            <a:r>
              <a:rPr lang="en-US" sz="2000" b="1" dirty="0">
                <a:effectLst>
                  <a:outerShdw blurRad="38100" dist="38100" dir="2700000" algn="tl">
                    <a:srgbClr val="000000"/>
                  </a:outerShdw>
                </a:effectLst>
                <a:latin typeface="Arial" pitchFamily="34" charset="0"/>
              </a:rPr>
              <a:t> </a:t>
            </a:r>
            <a:r>
              <a:rPr lang="en-US" sz="1800" b="1" i="1" dirty="0">
                <a:effectLst>
                  <a:outerShdw blurRad="38100" dist="38100" dir="2700000" algn="tl">
                    <a:srgbClr val="000000"/>
                  </a:outerShdw>
                </a:effectLst>
                <a:latin typeface="Arial" pitchFamily="34" charset="0"/>
              </a:rPr>
              <a:t>Participation number: on how many rings the </a:t>
            </a:r>
            <a:r>
              <a:rPr lang="en-US" sz="1800" b="1" i="1" dirty="0" err="1">
                <a:effectLst>
                  <a:outerShdw blurRad="38100" dist="38100" dir="2700000" algn="tl">
                    <a:srgbClr val="000000"/>
                  </a:outerShdw>
                </a:effectLst>
                <a:latin typeface="Arial" pitchFamily="34" charset="0"/>
              </a:rPr>
              <a:t>wavefunction</a:t>
            </a:r>
            <a:r>
              <a:rPr lang="en-US" sz="1800" b="1" i="1" dirty="0">
                <a:effectLst>
                  <a:outerShdw blurRad="38100" dist="38100" dir="2700000" algn="tl">
                    <a:srgbClr val="000000"/>
                  </a:outerShdw>
                </a:effectLst>
                <a:latin typeface="Arial" pitchFamily="34" charset="0"/>
              </a:rPr>
              <a:t> is delocalized</a:t>
            </a:r>
            <a:endParaRPr lang="en-US" sz="1800" b="1" dirty="0">
              <a:effectLst>
                <a:outerShdw blurRad="38100" dist="38100" dir="2700000" algn="tl">
                  <a:srgbClr val="000000"/>
                </a:outerShdw>
              </a:effectLst>
              <a:latin typeface="Arial" pitchFamily="34" charset="0"/>
            </a:endParaRPr>
          </a:p>
        </p:txBody>
      </p:sp>
      <p:sp>
        <p:nvSpPr>
          <p:cNvPr id="7" name="Rectangle 6"/>
          <p:cNvSpPr>
            <a:spLocks noChangeArrowheads="1"/>
          </p:cNvSpPr>
          <p:nvPr/>
        </p:nvSpPr>
        <p:spPr bwMode="auto">
          <a:xfrm>
            <a:off x="76200" y="4656138"/>
            <a:ext cx="3032125" cy="923925"/>
          </a:xfrm>
          <a:prstGeom prst="rect">
            <a:avLst/>
          </a:prstGeom>
          <a:noFill/>
          <a:ln w="9525">
            <a:noFill/>
            <a:miter lim="800000"/>
            <a:headEnd/>
            <a:tailEnd/>
          </a:ln>
          <a:effectLst/>
        </p:spPr>
        <p:txBody>
          <a:bodyPr>
            <a:spAutoFit/>
          </a:bodyPr>
          <a:lstStyle/>
          <a:p>
            <a:pPr>
              <a:lnSpc>
                <a:spcPct val="90000"/>
              </a:lnSpc>
              <a:spcBef>
                <a:spcPct val="40000"/>
              </a:spcBef>
              <a:buClr>
                <a:srgbClr val="CC0000"/>
              </a:buClr>
              <a:buFont typeface="Wingdings" pitchFamily="2" charset="2"/>
              <a:buChar char="Ø"/>
              <a:defRPr/>
            </a:pPr>
            <a:r>
              <a:rPr lang="en-US" sz="2000" b="1" dirty="0">
                <a:effectLst>
                  <a:outerShdw blurRad="38100" dist="38100" dir="2700000" algn="tl">
                    <a:srgbClr val="000000"/>
                  </a:outerShdw>
                </a:effectLst>
                <a:latin typeface="Arial" pitchFamily="34" charset="0"/>
              </a:rPr>
              <a:t>Population of S</a:t>
            </a:r>
            <a:r>
              <a:rPr lang="en-US" sz="2000" b="1" baseline="-25000" dirty="0">
                <a:effectLst>
                  <a:outerShdw blurRad="38100" dist="38100" dir="2700000" algn="tl">
                    <a:srgbClr val="000000"/>
                  </a:outerShdw>
                </a:effectLst>
                <a:latin typeface="Arial" pitchFamily="34" charset="0"/>
              </a:rPr>
              <a:t>1</a:t>
            </a:r>
            <a:r>
              <a:rPr lang="en-US" sz="2000" b="1" dirty="0">
                <a:effectLst>
                  <a:outerShdw blurRad="38100" dist="38100" dir="2700000" algn="tl">
                    <a:srgbClr val="000000"/>
                  </a:outerShdw>
                </a:effectLst>
                <a:latin typeface="Arial" pitchFamily="34" charset="0"/>
              </a:rPr>
              <a:t> state: non-adiabatic relaxation timescale</a:t>
            </a:r>
            <a:endParaRPr lang="en-US" sz="1800" b="1" dirty="0">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3135883716"/>
      </p:ext>
    </p:extLst>
  </p:cSld>
  <p:clrMapOvr>
    <a:masterClrMapping/>
  </p:clrMapOvr>
  <p:transition>
    <p:cut/>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0" y="3175"/>
            <a:ext cx="9144000" cy="685800"/>
          </a:xfrm>
        </p:spPr>
        <p:txBody>
          <a:bodyPr/>
          <a:lstStyle/>
          <a:p>
            <a:pPr algn="ctr" eaLnBrk="1" hangingPunct="1">
              <a:defRPr/>
            </a:pPr>
            <a:r>
              <a:rPr lang="en-US" sz="2500" i="0" dirty="0" smtClean="0">
                <a:solidFill>
                  <a:srgbClr val="FF3300"/>
                </a:solidFill>
                <a:latin typeface="Comic Sans MS" pitchFamily="66" charset="0"/>
              </a:rPr>
              <a:t>Adiabatic dynamics &amp; fluorescence anisotropy S</a:t>
            </a:r>
            <a:r>
              <a:rPr lang="en-US" sz="2500" i="0" baseline="-25000" dirty="0" smtClean="0">
                <a:solidFill>
                  <a:srgbClr val="FF3300"/>
                </a:solidFill>
                <a:latin typeface="Comic Sans MS" pitchFamily="66" charset="0"/>
              </a:rPr>
              <a:t>1</a:t>
            </a:r>
            <a:r>
              <a:rPr lang="en-US" sz="2500" i="0" dirty="0" smtClean="0">
                <a:solidFill>
                  <a:srgbClr val="FF3300"/>
                </a:solidFill>
                <a:latin typeface="Comic Sans MS" pitchFamily="66" charset="0"/>
              </a:rPr>
              <a:t>, 300K</a:t>
            </a:r>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614363"/>
            <a:ext cx="4732338" cy="624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6"/>
          <p:cNvSpPr>
            <a:spLocks noChangeArrowheads="1"/>
          </p:cNvSpPr>
          <p:nvPr/>
        </p:nvSpPr>
        <p:spPr bwMode="auto">
          <a:xfrm>
            <a:off x="399824" y="990600"/>
            <a:ext cx="3581400" cy="868362"/>
          </a:xfrm>
          <a:prstGeom prst="rect">
            <a:avLst/>
          </a:prstGeom>
          <a:noFill/>
          <a:ln w="9525">
            <a:noFill/>
            <a:miter lim="800000"/>
            <a:headEnd/>
            <a:tailEnd/>
          </a:ln>
          <a:effectLst/>
        </p:spPr>
        <p:txBody>
          <a:bodyPr>
            <a:spAutoFit/>
          </a:bodyPr>
          <a:lstStyle/>
          <a:p>
            <a:pPr>
              <a:lnSpc>
                <a:spcPct val="90000"/>
              </a:lnSpc>
              <a:spcBef>
                <a:spcPct val="40000"/>
              </a:spcBef>
              <a:buClr>
                <a:srgbClr val="CC0000"/>
              </a:buClr>
              <a:buFont typeface="Wingdings" pitchFamily="2" charset="2"/>
              <a:buChar char="Ø"/>
              <a:defRPr/>
            </a:pPr>
            <a:r>
              <a:rPr lang="en-US" sz="2000" b="1" dirty="0">
                <a:effectLst>
                  <a:outerShdw blurRad="38100" dist="38100" dir="2700000" algn="tl">
                    <a:srgbClr val="000000"/>
                  </a:outerShdw>
                </a:effectLst>
                <a:latin typeface="Arial" pitchFamily="34" charset="0"/>
              </a:rPr>
              <a:t> </a:t>
            </a:r>
            <a:r>
              <a:rPr lang="en-US" sz="1800" b="1" i="1" dirty="0">
                <a:effectLst>
                  <a:outerShdw blurRad="38100" dist="38100" dir="2700000" algn="tl">
                    <a:srgbClr val="000000"/>
                  </a:outerShdw>
                </a:effectLst>
                <a:latin typeface="Arial" pitchFamily="34" charset="0"/>
              </a:rPr>
              <a:t>Participation number: on how many rings the </a:t>
            </a:r>
            <a:r>
              <a:rPr lang="en-US" sz="1800" b="1" i="1" dirty="0" err="1">
                <a:effectLst>
                  <a:outerShdw blurRad="38100" dist="38100" dir="2700000" algn="tl">
                    <a:srgbClr val="000000"/>
                  </a:outerShdw>
                </a:effectLst>
                <a:latin typeface="Arial" pitchFamily="34" charset="0"/>
              </a:rPr>
              <a:t>wavefunction</a:t>
            </a:r>
            <a:r>
              <a:rPr lang="en-US" sz="1800" b="1" i="1" dirty="0">
                <a:effectLst>
                  <a:outerShdw blurRad="38100" dist="38100" dir="2700000" algn="tl">
                    <a:srgbClr val="000000"/>
                  </a:outerShdw>
                </a:effectLst>
                <a:latin typeface="Arial" pitchFamily="34" charset="0"/>
              </a:rPr>
              <a:t> is delocalized</a:t>
            </a:r>
            <a:endParaRPr lang="en-US" sz="1800" b="1" dirty="0">
              <a:effectLst>
                <a:outerShdw blurRad="38100" dist="38100" dir="2700000" algn="tl">
                  <a:srgbClr val="000000"/>
                </a:outerShdw>
              </a:effectLst>
              <a:latin typeface="Arial" pitchFamily="34" charset="0"/>
            </a:endParaRPr>
          </a:p>
        </p:txBody>
      </p:sp>
      <p:sp>
        <p:nvSpPr>
          <p:cNvPr id="5" name="Rectangle 6"/>
          <p:cNvSpPr>
            <a:spLocks noChangeArrowheads="1"/>
          </p:cNvSpPr>
          <p:nvPr/>
        </p:nvSpPr>
        <p:spPr bwMode="auto">
          <a:xfrm>
            <a:off x="432481" y="2756535"/>
            <a:ext cx="3581400" cy="369332"/>
          </a:xfrm>
          <a:prstGeom prst="rect">
            <a:avLst/>
          </a:prstGeom>
          <a:noFill/>
          <a:ln w="9525">
            <a:noFill/>
            <a:miter lim="800000"/>
            <a:headEnd/>
            <a:tailEnd/>
          </a:ln>
          <a:effectLst/>
        </p:spPr>
        <p:txBody>
          <a:bodyPr>
            <a:spAutoFit/>
          </a:bodyPr>
          <a:lstStyle/>
          <a:p>
            <a:pPr>
              <a:lnSpc>
                <a:spcPct val="90000"/>
              </a:lnSpc>
              <a:spcBef>
                <a:spcPct val="40000"/>
              </a:spcBef>
              <a:buClr>
                <a:srgbClr val="CC0000"/>
              </a:buClr>
              <a:buFont typeface="Wingdings" pitchFamily="2" charset="2"/>
              <a:buChar char="Ø"/>
              <a:defRPr/>
            </a:pPr>
            <a:r>
              <a:rPr lang="en-US" sz="2000" b="1" dirty="0">
                <a:effectLst>
                  <a:outerShdw blurRad="38100" dist="38100" dir="2700000" algn="tl">
                    <a:srgbClr val="000000"/>
                  </a:outerShdw>
                </a:effectLst>
                <a:latin typeface="Arial" pitchFamily="34" charset="0"/>
              </a:rPr>
              <a:t> </a:t>
            </a:r>
            <a:r>
              <a:rPr lang="en-US" sz="1800" b="1" i="1" dirty="0" smtClean="0">
                <a:effectLst>
                  <a:outerShdw blurRad="38100" dist="38100" dir="2700000" algn="tl">
                    <a:srgbClr val="000000"/>
                  </a:outerShdw>
                </a:effectLst>
                <a:latin typeface="Arial" pitchFamily="34" charset="0"/>
              </a:rPr>
              <a:t>Fluorescence anisotropy.</a:t>
            </a:r>
            <a:endParaRPr lang="en-US" sz="1800" b="1" dirty="0">
              <a:effectLst>
                <a:outerShdw blurRad="38100" dist="38100" dir="2700000" algn="tl">
                  <a:srgbClr val="000000"/>
                </a:outerShdw>
              </a:effectLst>
              <a:latin typeface="Arial" pitchFamily="34" charset="0"/>
            </a:endParaRPr>
          </a:p>
        </p:txBody>
      </p:sp>
      <p:sp>
        <p:nvSpPr>
          <p:cNvPr id="6" name="Rectangle 6"/>
          <p:cNvSpPr>
            <a:spLocks noChangeArrowheads="1"/>
          </p:cNvSpPr>
          <p:nvPr/>
        </p:nvSpPr>
        <p:spPr bwMode="auto">
          <a:xfrm>
            <a:off x="432481" y="5225143"/>
            <a:ext cx="3581400" cy="867930"/>
          </a:xfrm>
          <a:prstGeom prst="rect">
            <a:avLst/>
          </a:prstGeom>
          <a:noFill/>
          <a:ln w="9525">
            <a:noFill/>
            <a:miter lim="800000"/>
            <a:headEnd/>
            <a:tailEnd/>
          </a:ln>
          <a:effectLst/>
        </p:spPr>
        <p:txBody>
          <a:bodyPr>
            <a:spAutoFit/>
          </a:bodyPr>
          <a:lstStyle/>
          <a:p>
            <a:pPr>
              <a:lnSpc>
                <a:spcPct val="90000"/>
              </a:lnSpc>
              <a:spcBef>
                <a:spcPct val="40000"/>
              </a:spcBef>
              <a:buClr>
                <a:srgbClr val="CC0000"/>
              </a:buClr>
              <a:buFont typeface="Wingdings" pitchFamily="2" charset="2"/>
              <a:buChar char="Ø"/>
              <a:defRPr/>
            </a:pPr>
            <a:r>
              <a:rPr lang="en-US" sz="2000" b="1" dirty="0">
                <a:effectLst>
                  <a:outerShdw blurRad="38100" dist="38100" dir="2700000" algn="tl">
                    <a:srgbClr val="000000"/>
                  </a:outerShdw>
                </a:effectLst>
                <a:latin typeface="Arial" pitchFamily="34" charset="0"/>
              </a:rPr>
              <a:t> </a:t>
            </a:r>
            <a:r>
              <a:rPr lang="en-US" sz="1800" b="1" i="1" dirty="0" smtClean="0">
                <a:effectLst>
                  <a:outerShdw blurRad="38100" dist="38100" dir="2700000" algn="tl">
                    <a:srgbClr val="000000"/>
                  </a:outerShdw>
                </a:effectLst>
                <a:latin typeface="Arial" pitchFamily="34" charset="0"/>
              </a:rPr>
              <a:t>Transition dipole moment: key to the efficient fluorescence</a:t>
            </a:r>
            <a:endParaRPr lang="en-US" sz="1800" b="1" dirty="0">
              <a:effectLst>
                <a:outerShdw blurRad="38100" dist="38100" dir="2700000" algn="tl">
                  <a:srgbClr val="000000"/>
                </a:outerShdw>
              </a:effectLst>
              <a:latin typeface="Arial" pitchFamily="34" charset="0"/>
            </a:endParaRPr>
          </a:p>
        </p:txBody>
      </p:sp>
      <p:pic>
        <p:nvPicPr>
          <p:cNvPr id="2" name="Picture 1"/>
          <p:cNvPicPr>
            <a:picLocks noChangeAspect="1"/>
          </p:cNvPicPr>
          <p:nvPr/>
        </p:nvPicPr>
        <p:blipFill>
          <a:blip r:embed="rId3"/>
          <a:stretch>
            <a:fillRect/>
          </a:stretch>
        </p:blipFill>
        <p:spPr>
          <a:xfrm>
            <a:off x="717703" y="3111613"/>
            <a:ext cx="2690280" cy="648720"/>
          </a:xfrm>
          <a:prstGeom prst="rect">
            <a:avLst/>
          </a:prstGeom>
        </p:spPr>
      </p:pic>
      <p:pic>
        <p:nvPicPr>
          <p:cNvPr id="66562" name="Picture 2" descr="Flourescence anisotropy equ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172" y="3779552"/>
            <a:ext cx="1651341" cy="726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346126"/>
      </p:ext>
    </p:extLst>
  </p:cSld>
  <p:clrMapOvr>
    <a:masterClrMapping/>
  </p:clrMapOvr>
  <p:transition>
    <p:cut/>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7938" y="3175"/>
            <a:ext cx="9136062" cy="606425"/>
          </a:xfrm>
        </p:spPr>
        <p:txBody>
          <a:bodyPr/>
          <a:lstStyle/>
          <a:p>
            <a:pPr algn="ctr" eaLnBrk="1" hangingPunct="1">
              <a:defRPr/>
            </a:pPr>
            <a:r>
              <a:rPr lang="en-US" sz="3300" i="0" dirty="0" smtClean="0">
                <a:solidFill>
                  <a:srgbClr val="FF3300"/>
                </a:solidFill>
                <a:latin typeface="Comic Sans MS" pitchFamily="66" charset="0"/>
              </a:rPr>
              <a:t>Breaking symmetry on a circle</a:t>
            </a:r>
            <a:endParaRPr lang="en-US" sz="3300" i="0" dirty="0">
              <a:solidFill>
                <a:srgbClr val="FF3300"/>
              </a:solidFill>
              <a:latin typeface="Comic Sans MS" pitchFamily="66" charset="0"/>
            </a:endParaRPr>
          </a:p>
        </p:txBody>
      </p:sp>
      <p:sp>
        <p:nvSpPr>
          <p:cNvPr id="8" name="27 CuadroTexto"/>
          <p:cNvSpPr txBox="1">
            <a:spLocks noChangeArrowheads="1"/>
          </p:cNvSpPr>
          <p:nvPr/>
        </p:nvSpPr>
        <p:spPr bwMode="auto">
          <a:xfrm>
            <a:off x="6606988" y="651625"/>
            <a:ext cx="2362200" cy="4708981"/>
          </a:xfrm>
          <a:prstGeom prst="rect">
            <a:avLst/>
          </a:prstGeom>
          <a:noFill/>
          <a:ln w="9525">
            <a:noFill/>
            <a:miter lim="800000"/>
            <a:headEnd/>
            <a:tailEnd/>
          </a:ln>
        </p:spPr>
        <p:txBody>
          <a:bodyPr wrap="square">
            <a:spAutoFit/>
          </a:bodyPr>
          <a:lstStyle/>
          <a:p>
            <a:pPr eaLnBrk="1" hangingPunct="1">
              <a:spcBef>
                <a:spcPts val="600"/>
              </a:spcBef>
              <a:spcAft>
                <a:spcPts val="600"/>
              </a:spcAft>
              <a:defRPr/>
            </a:pPr>
            <a:r>
              <a:rPr lang="en-US" sz="1800" b="1" dirty="0" smtClean="0">
                <a:solidFill>
                  <a:srgbClr val="FFFFFF"/>
                </a:solidFill>
                <a:latin typeface="Arial"/>
              </a:rPr>
              <a:t>Embedding </a:t>
            </a:r>
            <a:r>
              <a:rPr lang="en-US" sz="1800" b="1" dirty="0" err="1" smtClean="0">
                <a:solidFill>
                  <a:srgbClr val="FFFFFF"/>
                </a:solidFill>
                <a:latin typeface="Arial"/>
              </a:rPr>
              <a:t>acenes</a:t>
            </a:r>
            <a:r>
              <a:rPr lang="en-US" sz="1800" b="1" dirty="0" smtClean="0">
                <a:solidFill>
                  <a:srgbClr val="FFFFFF"/>
                </a:solidFill>
                <a:latin typeface="Arial"/>
              </a:rPr>
              <a:t> into the structure leads to:</a:t>
            </a:r>
          </a:p>
          <a:p>
            <a:pPr eaLnBrk="1" hangingPunct="1">
              <a:spcBef>
                <a:spcPts val="600"/>
              </a:spcBef>
              <a:spcAft>
                <a:spcPts val="600"/>
              </a:spcAft>
              <a:defRPr/>
            </a:pPr>
            <a:r>
              <a:rPr lang="en-US" sz="1800" b="1" dirty="0" smtClean="0">
                <a:solidFill>
                  <a:srgbClr val="FFFFFF"/>
                </a:solidFill>
                <a:latin typeface="Arial"/>
              </a:rPr>
              <a:t>- Red-shifted and spatially localized states </a:t>
            </a:r>
          </a:p>
          <a:p>
            <a:pPr eaLnBrk="1" hangingPunct="1">
              <a:spcBef>
                <a:spcPts val="600"/>
              </a:spcBef>
              <a:spcAft>
                <a:spcPts val="600"/>
              </a:spcAft>
              <a:defRPr/>
            </a:pPr>
            <a:r>
              <a:rPr lang="en-US" sz="1800" b="1" dirty="0" smtClean="0">
                <a:solidFill>
                  <a:srgbClr val="FFFFFF"/>
                </a:solidFill>
                <a:latin typeface="Arial"/>
              </a:rPr>
              <a:t>- The red shift is weakly dependent on the </a:t>
            </a:r>
            <a:r>
              <a:rPr lang="en-US" sz="1800" b="1" dirty="0" err="1" smtClean="0">
                <a:solidFill>
                  <a:srgbClr val="FFFFFF"/>
                </a:solidFill>
                <a:latin typeface="Arial"/>
              </a:rPr>
              <a:t>acene</a:t>
            </a:r>
            <a:r>
              <a:rPr lang="en-US" sz="1800" b="1" dirty="0" smtClean="0">
                <a:solidFill>
                  <a:srgbClr val="FFFFFF"/>
                </a:solidFill>
                <a:latin typeface="Arial"/>
              </a:rPr>
              <a:t> size (an interplay of delocalization and localization)</a:t>
            </a:r>
          </a:p>
          <a:p>
            <a:pPr eaLnBrk="1" hangingPunct="1">
              <a:spcBef>
                <a:spcPts val="600"/>
              </a:spcBef>
              <a:spcAft>
                <a:spcPts val="600"/>
              </a:spcAft>
              <a:defRPr/>
            </a:pPr>
            <a:r>
              <a:rPr lang="en-US" sz="1800" b="1" dirty="0" smtClean="0">
                <a:solidFill>
                  <a:srgbClr val="FFFFFF"/>
                </a:solidFill>
                <a:latin typeface="Arial"/>
              </a:rPr>
              <a:t>- Overall broadening of absorption.</a:t>
            </a:r>
            <a:endParaRPr lang="en-US" sz="1800" b="1" dirty="0">
              <a:solidFill>
                <a:srgbClr val="FFFFFF"/>
              </a:solidFill>
              <a:latin typeface="Arial"/>
            </a:endParaRPr>
          </a:p>
        </p:txBody>
      </p:sp>
      <p:sp>
        <p:nvSpPr>
          <p:cNvPr id="11" name="Rectangle 5"/>
          <p:cNvSpPr>
            <a:spLocks noChangeArrowheads="1"/>
          </p:cNvSpPr>
          <p:nvPr/>
        </p:nvSpPr>
        <p:spPr bwMode="auto">
          <a:xfrm>
            <a:off x="6454588" y="5757474"/>
            <a:ext cx="2667000" cy="1077218"/>
          </a:xfrm>
          <a:prstGeom prst="rect">
            <a:avLst/>
          </a:prstGeom>
          <a:noFill/>
          <a:ln w="9525">
            <a:noFill/>
            <a:miter lim="800000"/>
            <a:headEnd/>
            <a:tailEnd/>
          </a:ln>
          <a:effectLst/>
        </p:spPr>
        <p:txBody>
          <a:bodyPr wrap="square">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R. Franklin-</a:t>
            </a:r>
            <a:r>
              <a:rPr lang="en-US" sz="1600" b="1" i="1" dirty="0" err="1">
                <a:solidFill>
                  <a:srgbClr val="33CC33"/>
                </a:solidFill>
                <a:effectLst>
                  <a:outerShdw blurRad="38100" dist="38100" dir="2700000" algn="tl">
                    <a:srgbClr val="000000"/>
                  </a:outerShdw>
                </a:effectLst>
                <a:cs typeface="Times New Roman" pitchFamily="18" charset="0"/>
              </a:rPr>
              <a:t>Mergarejo</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Ondarse</a:t>
            </a:r>
            <a:r>
              <a:rPr lang="en-US" sz="1600" b="1" i="1" dirty="0">
                <a:solidFill>
                  <a:srgbClr val="33CC33"/>
                </a:solidFill>
                <a:effectLst>
                  <a:outerShdw blurRad="38100" dist="38100" dir="2700000" algn="tl">
                    <a:srgbClr val="000000"/>
                  </a:outerShdw>
                </a:effectLst>
                <a:cs typeface="Times New Roman" pitchFamily="18" charset="0"/>
              </a:rPr>
              <a:t> Alvarez,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smtClean="0">
                <a:solidFill>
                  <a:srgbClr val="33CC33"/>
                </a:solidFill>
                <a:effectLst>
                  <a:outerShdw blurRad="38100" dist="38100" dir="2700000" algn="tl">
                    <a:srgbClr val="000000"/>
                  </a:outerShdw>
                </a:effectLst>
                <a:cs typeface="Times New Roman" pitchFamily="18" charset="0"/>
              </a:rPr>
              <a:t>Fernandez-</a:t>
            </a:r>
            <a:r>
              <a:rPr lang="en-US" sz="1600" b="1" i="1" dirty="0" err="1" smtClean="0">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Sci. Rep</a:t>
            </a:r>
            <a:r>
              <a:rPr lang="en-US" sz="1600" b="1" i="1" dirty="0" smtClean="0">
                <a:solidFill>
                  <a:srgbClr val="33CC33"/>
                </a:solidFill>
                <a:effectLst>
                  <a:outerShdw blurRad="38100" dist="38100" dir="2700000" algn="tl">
                    <a:srgbClr val="000000"/>
                  </a:outerShdw>
                </a:effectLst>
                <a:cs typeface="Times New Roman" pitchFamily="18" charset="0"/>
              </a:rPr>
              <a:t>., 6, </a:t>
            </a:r>
            <a:r>
              <a:rPr lang="en-US" sz="1600" b="1" i="1" dirty="0">
                <a:solidFill>
                  <a:srgbClr val="33CC33"/>
                </a:solidFill>
                <a:effectLst>
                  <a:outerShdw blurRad="38100" dist="38100" dir="2700000" algn="tl">
                    <a:srgbClr val="000000"/>
                  </a:outerShdw>
                </a:effectLst>
                <a:cs typeface="Times New Roman" pitchFamily="18" charset="0"/>
              </a:rPr>
              <a:t>31253 (2016</a:t>
            </a:r>
            <a:r>
              <a:rPr lang="en-US" sz="1600" b="1" i="1" dirty="0" smtClean="0">
                <a:solidFill>
                  <a:srgbClr val="33CC33"/>
                </a:solidFill>
                <a:effectLst>
                  <a:outerShdw blurRad="38100" dist="38100" dir="2700000" algn="tl">
                    <a:srgbClr val="000000"/>
                  </a:outerShdw>
                </a:effectLst>
                <a:cs typeface="Times New Roman" pitchFamily="18" charset="0"/>
              </a:rPr>
              <a:t>)</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2" name="Picture 1"/>
          <p:cNvPicPr>
            <a:picLocks noChangeAspect="1"/>
          </p:cNvPicPr>
          <p:nvPr/>
        </p:nvPicPr>
        <p:blipFill>
          <a:blip r:embed="rId2"/>
          <a:stretch>
            <a:fillRect/>
          </a:stretch>
        </p:blipFill>
        <p:spPr>
          <a:xfrm>
            <a:off x="17799" y="655211"/>
            <a:ext cx="6383001" cy="6248495"/>
          </a:xfrm>
          <a:prstGeom prst="rect">
            <a:avLst/>
          </a:prstGeom>
        </p:spPr>
      </p:pic>
    </p:spTree>
    <p:extLst>
      <p:ext uri="{BB962C8B-B14F-4D97-AF65-F5344CB8AC3E}">
        <p14:creationId xmlns:p14="http://schemas.microsoft.com/office/powerpoint/2010/main" val="619118422"/>
      </p:ext>
    </p:extLst>
  </p:cSld>
  <p:clrMapOvr>
    <a:masterClrMapping/>
  </p:clrMapOvr>
  <p:transition>
    <p:cut/>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7938" y="3175"/>
            <a:ext cx="9136062" cy="606425"/>
          </a:xfrm>
        </p:spPr>
        <p:txBody>
          <a:bodyPr/>
          <a:lstStyle/>
          <a:p>
            <a:pPr algn="ctr" eaLnBrk="1" hangingPunct="1">
              <a:defRPr/>
            </a:pPr>
            <a:r>
              <a:rPr lang="en-US" sz="3300" i="0" dirty="0" smtClean="0">
                <a:solidFill>
                  <a:srgbClr val="FF3300"/>
                </a:solidFill>
                <a:latin typeface="Comic Sans MS" pitchFamily="66" charset="0"/>
              </a:rPr>
              <a:t>Non-radiative relaxation</a:t>
            </a:r>
            <a:endParaRPr lang="en-US" sz="3300" i="0" dirty="0">
              <a:solidFill>
                <a:srgbClr val="FF3300"/>
              </a:solidFill>
              <a:latin typeface="Comic Sans MS" pitchFamily="66" charset="0"/>
            </a:endParaRPr>
          </a:p>
        </p:txBody>
      </p:sp>
      <p:pic>
        <p:nvPicPr>
          <p:cNvPr id="2" name="Picture 1"/>
          <p:cNvPicPr>
            <a:picLocks noChangeAspect="1"/>
          </p:cNvPicPr>
          <p:nvPr/>
        </p:nvPicPr>
        <p:blipFill>
          <a:blip r:embed="rId2"/>
          <a:stretch>
            <a:fillRect/>
          </a:stretch>
        </p:blipFill>
        <p:spPr>
          <a:xfrm>
            <a:off x="7938" y="644562"/>
            <a:ext cx="6240462" cy="6176462"/>
          </a:xfrm>
          <a:prstGeom prst="rect">
            <a:avLst/>
          </a:prstGeom>
        </p:spPr>
      </p:pic>
      <p:sp>
        <p:nvSpPr>
          <p:cNvPr id="10" name="Rectangle 5"/>
          <p:cNvSpPr>
            <a:spLocks noChangeArrowheads="1"/>
          </p:cNvSpPr>
          <p:nvPr/>
        </p:nvSpPr>
        <p:spPr bwMode="auto">
          <a:xfrm>
            <a:off x="6454588" y="5757474"/>
            <a:ext cx="2667000" cy="1077218"/>
          </a:xfrm>
          <a:prstGeom prst="rect">
            <a:avLst/>
          </a:prstGeom>
          <a:noFill/>
          <a:ln w="9525">
            <a:noFill/>
            <a:miter lim="800000"/>
            <a:headEnd/>
            <a:tailEnd/>
          </a:ln>
          <a:effectLst/>
        </p:spPr>
        <p:txBody>
          <a:bodyPr wrap="square">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R. Franklin-</a:t>
            </a:r>
            <a:r>
              <a:rPr lang="en-US" sz="1600" b="1" i="1" dirty="0" err="1">
                <a:solidFill>
                  <a:srgbClr val="33CC33"/>
                </a:solidFill>
                <a:effectLst>
                  <a:outerShdw blurRad="38100" dist="38100" dir="2700000" algn="tl">
                    <a:srgbClr val="000000"/>
                  </a:outerShdw>
                </a:effectLst>
                <a:cs typeface="Times New Roman" pitchFamily="18" charset="0"/>
              </a:rPr>
              <a:t>Mergarejo</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Ondarse</a:t>
            </a:r>
            <a:r>
              <a:rPr lang="en-US" sz="1600" b="1" i="1" dirty="0">
                <a:solidFill>
                  <a:srgbClr val="33CC33"/>
                </a:solidFill>
                <a:effectLst>
                  <a:outerShdw blurRad="38100" dist="38100" dir="2700000" algn="tl">
                    <a:srgbClr val="000000"/>
                  </a:outerShdw>
                </a:effectLst>
                <a:cs typeface="Times New Roman" pitchFamily="18" charset="0"/>
              </a:rPr>
              <a:t> Alvarez,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smtClean="0">
                <a:solidFill>
                  <a:srgbClr val="33CC33"/>
                </a:solidFill>
                <a:effectLst>
                  <a:outerShdw blurRad="38100" dist="38100" dir="2700000" algn="tl">
                    <a:srgbClr val="000000"/>
                  </a:outerShdw>
                </a:effectLst>
                <a:cs typeface="Times New Roman" pitchFamily="18" charset="0"/>
              </a:rPr>
              <a:t>Fernandez-</a:t>
            </a:r>
            <a:r>
              <a:rPr lang="en-US" sz="1600" b="1" i="1" dirty="0" err="1" smtClean="0">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Sci. Rep</a:t>
            </a:r>
            <a:r>
              <a:rPr lang="en-US" sz="1600" b="1" i="1" dirty="0" smtClean="0">
                <a:solidFill>
                  <a:srgbClr val="33CC33"/>
                </a:solidFill>
                <a:effectLst>
                  <a:outerShdw blurRad="38100" dist="38100" dir="2700000" algn="tl">
                    <a:srgbClr val="000000"/>
                  </a:outerShdw>
                </a:effectLst>
                <a:cs typeface="Times New Roman" pitchFamily="18" charset="0"/>
              </a:rPr>
              <a:t>., 6, </a:t>
            </a:r>
            <a:r>
              <a:rPr lang="en-US" sz="1600" b="1" i="1" dirty="0">
                <a:solidFill>
                  <a:srgbClr val="33CC33"/>
                </a:solidFill>
                <a:effectLst>
                  <a:outerShdw blurRad="38100" dist="38100" dir="2700000" algn="tl">
                    <a:srgbClr val="000000"/>
                  </a:outerShdw>
                </a:effectLst>
                <a:cs typeface="Times New Roman" pitchFamily="18" charset="0"/>
              </a:rPr>
              <a:t>31253 (2016</a:t>
            </a:r>
            <a:r>
              <a:rPr lang="en-US" sz="1600" b="1" i="1" dirty="0" smtClean="0">
                <a:solidFill>
                  <a:srgbClr val="33CC33"/>
                </a:solidFill>
                <a:effectLst>
                  <a:outerShdw blurRad="38100" dist="38100" dir="2700000" algn="tl">
                    <a:srgbClr val="000000"/>
                  </a:outerShdw>
                </a:effectLst>
                <a:cs typeface="Times New Roman" pitchFamily="18" charset="0"/>
              </a:rPr>
              <a:t>)</a:t>
            </a:r>
            <a:endParaRPr lang="en-US" sz="1600" b="1" i="1" dirty="0">
              <a:solidFill>
                <a:srgbClr val="33CC33"/>
              </a:solidFill>
              <a:effectLst>
                <a:outerShdw blurRad="38100" dist="38100" dir="2700000" algn="tl">
                  <a:srgbClr val="000000"/>
                </a:outerShdw>
              </a:effectLst>
              <a:cs typeface="Times New Roman" pitchFamily="18" charset="0"/>
            </a:endParaRPr>
          </a:p>
        </p:txBody>
      </p:sp>
      <p:sp>
        <p:nvSpPr>
          <p:cNvPr id="12" name="27 CuadroTexto"/>
          <p:cNvSpPr txBox="1">
            <a:spLocks noChangeArrowheads="1"/>
          </p:cNvSpPr>
          <p:nvPr/>
        </p:nvSpPr>
        <p:spPr bwMode="auto">
          <a:xfrm>
            <a:off x="6454588" y="1981200"/>
            <a:ext cx="2362200" cy="1477328"/>
          </a:xfrm>
          <a:prstGeom prst="rect">
            <a:avLst/>
          </a:prstGeom>
          <a:noFill/>
          <a:ln w="9525">
            <a:noFill/>
            <a:miter lim="800000"/>
            <a:headEnd/>
            <a:tailEnd/>
          </a:ln>
        </p:spPr>
        <p:txBody>
          <a:bodyPr wrap="square">
            <a:spAutoFit/>
          </a:bodyPr>
          <a:lstStyle/>
          <a:p>
            <a:pPr eaLnBrk="1" hangingPunct="1">
              <a:spcBef>
                <a:spcPts val="600"/>
              </a:spcBef>
              <a:spcAft>
                <a:spcPts val="600"/>
              </a:spcAft>
              <a:defRPr/>
            </a:pPr>
            <a:r>
              <a:rPr lang="en-US" sz="1800" b="1" dirty="0" smtClean="0">
                <a:solidFill>
                  <a:srgbClr val="FFFFFF"/>
                </a:solidFill>
                <a:latin typeface="Arial"/>
              </a:rPr>
              <a:t>Non-radiative relaxation (internal conversion) slows down with the trap depth.  </a:t>
            </a:r>
            <a:endParaRPr lang="en-US" sz="1800" b="1" dirty="0">
              <a:solidFill>
                <a:srgbClr val="FFFFFF"/>
              </a:solidFill>
              <a:latin typeface="Arial"/>
            </a:endParaRPr>
          </a:p>
        </p:txBody>
      </p:sp>
      <p:pic>
        <p:nvPicPr>
          <p:cNvPr id="4" name="Picture 3"/>
          <p:cNvPicPr>
            <a:picLocks noChangeAspect="1"/>
          </p:cNvPicPr>
          <p:nvPr/>
        </p:nvPicPr>
        <p:blipFill>
          <a:blip r:embed="rId3"/>
          <a:stretch>
            <a:fillRect/>
          </a:stretch>
        </p:blipFill>
        <p:spPr>
          <a:xfrm>
            <a:off x="4191000" y="1065360"/>
            <a:ext cx="1750800" cy="701976"/>
          </a:xfrm>
          <a:prstGeom prst="rect">
            <a:avLst/>
          </a:prstGeom>
        </p:spPr>
      </p:pic>
      <p:pic>
        <p:nvPicPr>
          <p:cNvPr id="13" name="Picture 12"/>
          <p:cNvPicPr>
            <a:picLocks noChangeAspect="1"/>
          </p:cNvPicPr>
          <p:nvPr/>
        </p:nvPicPr>
        <p:blipFill>
          <a:blip r:embed="rId4"/>
          <a:stretch>
            <a:fillRect/>
          </a:stretch>
        </p:blipFill>
        <p:spPr>
          <a:xfrm>
            <a:off x="1752600" y="3200400"/>
            <a:ext cx="1776841" cy="859813"/>
          </a:xfrm>
          <a:prstGeom prst="rect">
            <a:avLst/>
          </a:prstGeom>
        </p:spPr>
      </p:pic>
      <p:pic>
        <p:nvPicPr>
          <p:cNvPr id="14" name="Picture 13"/>
          <p:cNvPicPr>
            <a:picLocks noChangeAspect="1"/>
          </p:cNvPicPr>
          <p:nvPr/>
        </p:nvPicPr>
        <p:blipFill>
          <a:blip r:embed="rId5"/>
          <a:stretch>
            <a:fillRect/>
          </a:stretch>
        </p:blipFill>
        <p:spPr>
          <a:xfrm>
            <a:off x="4251638" y="5105400"/>
            <a:ext cx="1726021" cy="799072"/>
          </a:xfrm>
          <a:prstGeom prst="rect">
            <a:avLst/>
          </a:prstGeom>
        </p:spPr>
      </p:pic>
    </p:spTree>
    <p:extLst>
      <p:ext uri="{BB962C8B-B14F-4D97-AF65-F5344CB8AC3E}">
        <p14:creationId xmlns:p14="http://schemas.microsoft.com/office/powerpoint/2010/main" val="521077688"/>
      </p:ext>
    </p:extLst>
  </p:cSld>
  <p:clrMapOvr>
    <a:masterClrMapping/>
  </p:clrMapOvr>
  <p:transition>
    <p:cut/>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7938" y="3175"/>
            <a:ext cx="9136062" cy="606425"/>
          </a:xfrm>
        </p:spPr>
        <p:txBody>
          <a:bodyPr/>
          <a:lstStyle/>
          <a:p>
            <a:pPr algn="ctr" eaLnBrk="1" hangingPunct="1">
              <a:defRPr/>
            </a:pPr>
            <a:r>
              <a:rPr lang="en-US" sz="3300" i="0" dirty="0" smtClean="0">
                <a:solidFill>
                  <a:srgbClr val="FF3300"/>
                </a:solidFill>
                <a:latin typeface="Comic Sans MS" pitchFamily="66" charset="0"/>
              </a:rPr>
              <a:t>Signatures of vibrational couplings</a:t>
            </a:r>
            <a:endParaRPr lang="en-US" sz="3300" i="0" dirty="0">
              <a:solidFill>
                <a:srgbClr val="FF3300"/>
              </a:solidFill>
              <a:latin typeface="Comic Sans MS" pitchFamily="66" charset="0"/>
            </a:endParaRPr>
          </a:p>
        </p:txBody>
      </p:sp>
      <p:sp>
        <p:nvSpPr>
          <p:cNvPr id="10" name="Rectangle 5"/>
          <p:cNvSpPr>
            <a:spLocks noChangeArrowheads="1"/>
          </p:cNvSpPr>
          <p:nvPr/>
        </p:nvSpPr>
        <p:spPr bwMode="auto">
          <a:xfrm>
            <a:off x="6454588" y="5757474"/>
            <a:ext cx="2667000" cy="1077218"/>
          </a:xfrm>
          <a:prstGeom prst="rect">
            <a:avLst/>
          </a:prstGeom>
          <a:noFill/>
          <a:ln w="9525">
            <a:noFill/>
            <a:miter lim="800000"/>
            <a:headEnd/>
            <a:tailEnd/>
          </a:ln>
          <a:effectLst/>
        </p:spPr>
        <p:txBody>
          <a:bodyPr wrap="square">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R. Franklin-</a:t>
            </a:r>
            <a:r>
              <a:rPr lang="en-US" sz="1600" b="1" i="1" dirty="0" err="1">
                <a:solidFill>
                  <a:srgbClr val="33CC33"/>
                </a:solidFill>
                <a:effectLst>
                  <a:outerShdw blurRad="38100" dist="38100" dir="2700000" algn="tl">
                    <a:srgbClr val="000000"/>
                  </a:outerShdw>
                </a:effectLst>
                <a:cs typeface="Times New Roman" pitchFamily="18" charset="0"/>
              </a:rPr>
              <a:t>Mergarejo</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Ondarse</a:t>
            </a:r>
            <a:r>
              <a:rPr lang="en-US" sz="1600" b="1" i="1" dirty="0">
                <a:solidFill>
                  <a:srgbClr val="33CC33"/>
                </a:solidFill>
                <a:effectLst>
                  <a:outerShdw blurRad="38100" dist="38100" dir="2700000" algn="tl">
                    <a:srgbClr val="000000"/>
                  </a:outerShdw>
                </a:effectLst>
                <a:cs typeface="Times New Roman" pitchFamily="18" charset="0"/>
              </a:rPr>
              <a:t> Alvarez,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smtClean="0">
                <a:solidFill>
                  <a:srgbClr val="33CC33"/>
                </a:solidFill>
                <a:effectLst>
                  <a:outerShdw blurRad="38100" dist="38100" dir="2700000" algn="tl">
                    <a:srgbClr val="000000"/>
                  </a:outerShdw>
                </a:effectLst>
                <a:cs typeface="Times New Roman" pitchFamily="18" charset="0"/>
              </a:rPr>
              <a:t>Fernandez-</a:t>
            </a:r>
            <a:r>
              <a:rPr lang="en-US" sz="1600" b="1" i="1" dirty="0" err="1" smtClean="0">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Sci. Rep</a:t>
            </a:r>
            <a:r>
              <a:rPr lang="en-US" sz="1600" b="1" i="1" dirty="0" smtClean="0">
                <a:solidFill>
                  <a:srgbClr val="33CC33"/>
                </a:solidFill>
                <a:effectLst>
                  <a:outerShdw blurRad="38100" dist="38100" dir="2700000" algn="tl">
                    <a:srgbClr val="000000"/>
                  </a:outerShdw>
                </a:effectLst>
                <a:cs typeface="Times New Roman" pitchFamily="18" charset="0"/>
              </a:rPr>
              <a:t>., 6, </a:t>
            </a:r>
            <a:r>
              <a:rPr lang="en-US" sz="1600" b="1" i="1" dirty="0">
                <a:solidFill>
                  <a:srgbClr val="33CC33"/>
                </a:solidFill>
                <a:effectLst>
                  <a:outerShdw blurRad="38100" dist="38100" dir="2700000" algn="tl">
                    <a:srgbClr val="000000"/>
                  </a:outerShdw>
                </a:effectLst>
                <a:cs typeface="Times New Roman" pitchFamily="18" charset="0"/>
              </a:rPr>
              <a:t>31253 (2016</a:t>
            </a:r>
            <a:r>
              <a:rPr lang="en-US" sz="1600" b="1" i="1" dirty="0" smtClean="0">
                <a:solidFill>
                  <a:srgbClr val="33CC33"/>
                </a:solidFill>
                <a:effectLst>
                  <a:outerShdw blurRad="38100" dist="38100" dir="2700000" algn="tl">
                    <a:srgbClr val="000000"/>
                  </a:outerShdw>
                </a:effectLst>
                <a:cs typeface="Times New Roman" pitchFamily="18" charset="0"/>
              </a:rPr>
              <a:t>)</a:t>
            </a:r>
            <a:endParaRPr lang="en-US" sz="1600" b="1" i="1" dirty="0">
              <a:solidFill>
                <a:srgbClr val="33CC33"/>
              </a:solidFill>
              <a:effectLst>
                <a:outerShdw blurRad="38100" dist="38100" dir="2700000" algn="tl">
                  <a:srgbClr val="000000"/>
                </a:outerShdw>
              </a:effectLst>
              <a:cs typeface="Times New Roman" pitchFamily="18" charset="0"/>
            </a:endParaRPr>
          </a:p>
        </p:txBody>
      </p:sp>
      <p:sp>
        <p:nvSpPr>
          <p:cNvPr id="12" name="27 CuadroTexto"/>
          <p:cNvSpPr txBox="1">
            <a:spLocks noChangeArrowheads="1"/>
          </p:cNvSpPr>
          <p:nvPr/>
        </p:nvSpPr>
        <p:spPr bwMode="auto">
          <a:xfrm>
            <a:off x="6096000" y="890601"/>
            <a:ext cx="2895600" cy="4585871"/>
          </a:xfrm>
          <a:prstGeom prst="rect">
            <a:avLst/>
          </a:prstGeom>
          <a:noFill/>
          <a:ln w="9525">
            <a:noFill/>
            <a:miter lim="800000"/>
            <a:headEnd/>
            <a:tailEnd/>
          </a:ln>
        </p:spPr>
        <p:txBody>
          <a:bodyPr wrap="square">
            <a:spAutoFit/>
          </a:bodyPr>
          <a:lstStyle/>
          <a:p>
            <a:pPr eaLnBrk="1" hangingPunct="1">
              <a:spcBef>
                <a:spcPts val="1200"/>
              </a:spcBef>
              <a:spcAft>
                <a:spcPts val="1200"/>
              </a:spcAft>
              <a:defRPr/>
            </a:pPr>
            <a:r>
              <a:rPr lang="en-US" sz="1800" b="1" dirty="0" smtClean="0">
                <a:solidFill>
                  <a:srgbClr val="FFFFFF"/>
                </a:solidFill>
                <a:latin typeface="Arial"/>
              </a:rPr>
              <a:t>Bond-length alternation (BLA) and torsional angle </a:t>
            </a:r>
            <a:r>
              <a:rPr lang="en-US" sz="1800" b="1" smtClean="0">
                <a:solidFill>
                  <a:srgbClr val="FFFFFF"/>
                </a:solidFill>
                <a:latin typeface="Arial"/>
              </a:rPr>
              <a:t>are two </a:t>
            </a:r>
            <a:r>
              <a:rPr lang="en-US" sz="1800" b="1" dirty="0" smtClean="0">
                <a:solidFill>
                  <a:srgbClr val="FFFFFF"/>
                </a:solidFill>
                <a:latin typeface="Arial"/>
              </a:rPr>
              <a:t>characteristic vibrational modes coupled to electronic systems;</a:t>
            </a:r>
            <a:endParaRPr lang="en-US" sz="1800" b="1" dirty="0">
              <a:solidFill>
                <a:srgbClr val="FFFFFF"/>
              </a:solidFill>
              <a:latin typeface="Arial"/>
            </a:endParaRPr>
          </a:p>
          <a:p>
            <a:pPr eaLnBrk="1" hangingPunct="1">
              <a:spcBef>
                <a:spcPts val="1200"/>
              </a:spcBef>
              <a:spcAft>
                <a:spcPts val="1200"/>
              </a:spcAft>
              <a:defRPr/>
            </a:pPr>
            <a:r>
              <a:rPr lang="en-US" sz="1800" b="1" dirty="0" smtClean="0">
                <a:solidFill>
                  <a:srgbClr val="FFFFFF"/>
                </a:solidFill>
                <a:latin typeface="Arial"/>
              </a:rPr>
              <a:t>Coherent phonon pattern is developing in all systems;</a:t>
            </a:r>
            <a:endParaRPr lang="en-US" sz="1800" b="1" dirty="0">
              <a:solidFill>
                <a:srgbClr val="FFFFFF"/>
              </a:solidFill>
              <a:latin typeface="Arial"/>
            </a:endParaRPr>
          </a:p>
          <a:p>
            <a:pPr eaLnBrk="1" hangingPunct="1">
              <a:spcBef>
                <a:spcPts val="1200"/>
              </a:spcBef>
              <a:spcAft>
                <a:spcPts val="1200"/>
              </a:spcAft>
              <a:defRPr/>
            </a:pPr>
            <a:r>
              <a:rPr lang="en-US" sz="1800" b="1" dirty="0" smtClean="0">
                <a:solidFill>
                  <a:srgbClr val="FFFFFF"/>
                </a:solidFill>
                <a:latin typeface="Arial"/>
              </a:rPr>
              <a:t>However, signatures of electronic self-trapping on the circle appear only in CPPN and CPPA, not in CPPT.</a:t>
            </a:r>
            <a:endParaRPr lang="en-US" sz="1800" b="1" dirty="0">
              <a:solidFill>
                <a:srgbClr val="FFFFFF"/>
              </a:solidFill>
              <a:latin typeface="Arial"/>
            </a:endParaRPr>
          </a:p>
        </p:txBody>
      </p:sp>
      <p:pic>
        <p:nvPicPr>
          <p:cNvPr id="3" name="Picture 2"/>
          <p:cNvPicPr>
            <a:picLocks noChangeAspect="1"/>
          </p:cNvPicPr>
          <p:nvPr/>
        </p:nvPicPr>
        <p:blipFill>
          <a:blip r:embed="rId2"/>
          <a:stretch>
            <a:fillRect/>
          </a:stretch>
        </p:blipFill>
        <p:spPr>
          <a:xfrm>
            <a:off x="7938" y="595256"/>
            <a:ext cx="5786714" cy="6262744"/>
          </a:xfrm>
          <a:prstGeom prst="rect">
            <a:avLst/>
          </a:prstGeom>
        </p:spPr>
      </p:pic>
    </p:spTree>
    <p:extLst>
      <p:ext uri="{BB962C8B-B14F-4D97-AF65-F5344CB8AC3E}">
        <p14:creationId xmlns:p14="http://schemas.microsoft.com/office/powerpoint/2010/main" val="3216759639"/>
      </p:ext>
    </p:extLst>
  </p:cSld>
  <p:clrMapOvr>
    <a:masterClrMapping/>
  </p:clrMapOvr>
  <p:transition>
    <p:cu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7938" y="3175"/>
            <a:ext cx="9136062" cy="606425"/>
          </a:xfrm>
        </p:spPr>
        <p:txBody>
          <a:bodyPr/>
          <a:lstStyle/>
          <a:p>
            <a:pPr algn="ctr" eaLnBrk="1" hangingPunct="1">
              <a:defRPr/>
            </a:pPr>
            <a:r>
              <a:rPr lang="en-US" sz="3300" i="0" dirty="0" smtClean="0">
                <a:solidFill>
                  <a:srgbClr val="FF3300"/>
                </a:solidFill>
                <a:latin typeface="Comic Sans MS" pitchFamily="66" charset="0"/>
              </a:rPr>
              <a:t>Localization of states during dynamics</a:t>
            </a:r>
            <a:endParaRPr lang="en-US" sz="3300" i="0" dirty="0">
              <a:solidFill>
                <a:srgbClr val="FF3300"/>
              </a:solidFill>
              <a:latin typeface="Comic Sans MS" pitchFamily="66" charset="0"/>
            </a:endParaRPr>
          </a:p>
        </p:txBody>
      </p:sp>
      <p:sp>
        <p:nvSpPr>
          <p:cNvPr id="10" name="Rectangle 5"/>
          <p:cNvSpPr>
            <a:spLocks noChangeArrowheads="1"/>
          </p:cNvSpPr>
          <p:nvPr/>
        </p:nvSpPr>
        <p:spPr bwMode="auto">
          <a:xfrm>
            <a:off x="6629400" y="5758370"/>
            <a:ext cx="2667000" cy="1077218"/>
          </a:xfrm>
          <a:prstGeom prst="rect">
            <a:avLst/>
          </a:prstGeom>
          <a:noFill/>
          <a:ln w="9525">
            <a:noFill/>
            <a:miter lim="800000"/>
            <a:headEnd/>
            <a:tailEnd/>
          </a:ln>
          <a:effectLst/>
        </p:spPr>
        <p:txBody>
          <a:bodyPr wrap="square">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R. Franklin-</a:t>
            </a:r>
            <a:r>
              <a:rPr lang="en-US" sz="1600" b="1" i="1" dirty="0" err="1">
                <a:solidFill>
                  <a:srgbClr val="33CC33"/>
                </a:solidFill>
                <a:effectLst>
                  <a:outerShdw blurRad="38100" dist="38100" dir="2700000" algn="tl">
                    <a:srgbClr val="000000"/>
                  </a:outerShdw>
                </a:effectLst>
                <a:cs typeface="Times New Roman" pitchFamily="18" charset="0"/>
              </a:rPr>
              <a:t>Mergarejo</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Ondarse</a:t>
            </a:r>
            <a:r>
              <a:rPr lang="en-US" sz="1600" b="1" i="1" dirty="0">
                <a:solidFill>
                  <a:srgbClr val="33CC33"/>
                </a:solidFill>
                <a:effectLst>
                  <a:outerShdw blurRad="38100" dist="38100" dir="2700000" algn="tl">
                    <a:srgbClr val="000000"/>
                  </a:outerShdw>
                </a:effectLst>
                <a:cs typeface="Times New Roman" pitchFamily="18" charset="0"/>
              </a:rPr>
              <a:t> Alvarez,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smtClean="0">
                <a:solidFill>
                  <a:srgbClr val="33CC33"/>
                </a:solidFill>
                <a:effectLst>
                  <a:outerShdw blurRad="38100" dist="38100" dir="2700000" algn="tl">
                    <a:srgbClr val="000000"/>
                  </a:outerShdw>
                </a:effectLst>
                <a:cs typeface="Times New Roman" pitchFamily="18" charset="0"/>
              </a:rPr>
              <a:t>Fernandez-</a:t>
            </a:r>
            <a:r>
              <a:rPr lang="en-US" sz="1600" b="1" i="1" dirty="0" err="1" smtClean="0">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Sci. Rep</a:t>
            </a:r>
            <a:r>
              <a:rPr lang="en-US" sz="1600" b="1" i="1" dirty="0" smtClean="0">
                <a:solidFill>
                  <a:srgbClr val="33CC33"/>
                </a:solidFill>
                <a:effectLst>
                  <a:outerShdw blurRad="38100" dist="38100" dir="2700000" algn="tl">
                    <a:srgbClr val="000000"/>
                  </a:outerShdw>
                </a:effectLst>
                <a:cs typeface="Times New Roman" pitchFamily="18" charset="0"/>
              </a:rPr>
              <a:t>., 6, </a:t>
            </a:r>
            <a:r>
              <a:rPr lang="en-US" sz="1600" b="1" i="1" dirty="0">
                <a:solidFill>
                  <a:srgbClr val="33CC33"/>
                </a:solidFill>
                <a:effectLst>
                  <a:outerShdw blurRad="38100" dist="38100" dir="2700000" algn="tl">
                    <a:srgbClr val="000000"/>
                  </a:outerShdw>
                </a:effectLst>
                <a:cs typeface="Times New Roman" pitchFamily="18" charset="0"/>
              </a:rPr>
              <a:t>31253 (2016</a:t>
            </a:r>
            <a:r>
              <a:rPr lang="en-US" sz="1600" b="1" i="1" dirty="0" smtClean="0">
                <a:solidFill>
                  <a:srgbClr val="33CC33"/>
                </a:solidFill>
                <a:effectLst>
                  <a:outerShdw blurRad="38100" dist="38100" dir="2700000" algn="tl">
                    <a:srgbClr val="000000"/>
                  </a:outerShdw>
                </a:effectLst>
                <a:cs typeface="Times New Roman" pitchFamily="18" charset="0"/>
              </a:rPr>
              <a:t>)</a:t>
            </a:r>
            <a:endParaRPr lang="en-US" sz="1600" b="1" i="1" dirty="0">
              <a:solidFill>
                <a:srgbClr val="33CC33"/>
              </a:solidFill>
              <a:effectLst>
                <a:outerShdw blurRad="38100" dist="38100" dir="2700000" algn="tl">
                  <a:srgbClr val="000000"/>
                </a:outerShdw>
              </a:effectLst>
              <a:cs typeface="Times New Roman" pitchFamily="18" charset="0"/>
            </a:endParaRPr>
          </a:p>
        </p:txBody>
      </p:sp>
      <p:sp>
        <p:nvSpPr>
          <p:cNvPr id="12" name="27 CuadroTexto"/>
          <p:cNvSpPr txBox="1">
            <a:spLocks noChangeArrowheads="1"/>
          </p:cNvSpPr>
          <p:nvPr/>
        </p:nvSpPr>
        <p:spPr bwMode="auto">
          <a:xfrm>
            <a:off x="6747734" y="1981200"/>
            <a:ext cx="2362200" cy="2585323"/>
          </a:xfrm>
          <a:prstGeom prst="rect">
            <a:avLst/>
          </a:prstGeom>
          <a:noFill/>
          <a:ln w="9525">
            <a:noFill/>
            <a:miter lim="800000"/>
            <a:headEnd/>
            <a:tailEnd/>
          </a:ln>
        </p:spPr>
        <p:txBody>
          <a:bodyPr wrap="square">
            <a:spAutoFit/>
          </a:bodyPr>
          <a:lstStyle/>
          <a:p>
            <a:pPr eaLnBrk="1" hangingPunct="1">
              <a:spcBef>
                <a:spcPts val="600"/>
              </a:spcBef>
              <a:spcAft>
                <a:spcPts val="600"/>
              </a:spcAft>
              <a:defRPr/>
            </a:pPr>
            <a:r>
              <a:rPr lang="en-US" sz="1800" b="1" dirty="0" smtClean="0">
                <a:solidFill>
                  <a:srgbClr val="FFFFFF"/>
                </a:solidFill>
                <a:latin typeface="Arial"/>
              </a:rPr>
              <a:t>CPPN has most delocalized states, whereas CPPT dynamics starts from delocalized states but </a:t>
            </a:r>
            <a:r>
              <a:rPr lang="en-US" sz="1800" b="1" dirty="0" err="1" smtClean="0">
                <a:solidFill>
                  <a:srgbClr val="FFFFFF"/>
                </a:solidFill>
                <a:latin typeface="Arial"/>
              </a:rPr>
              <a:t>quacly</a:t>
            </a:r>
            <a:r>
              <a:rPr lang="en-US" sz="1800" b="1" dirty="0" smtClean="0">
                <a:solidFill>
                  <a:srgbClr val="FFFFFF"/>
                </a:solidFill>
                <a:latin typeface="Arial"/>
              </a:rPr>
              <a:t> becomes fully localized on the </a:t>
            </a:r>
            <a:r>
              <a:rPr lang="en-US" sz="1800" b="1" dirty="0" err="1" smtClean="0">
                <a:solidFill>
                  <a:srgbClr val="FFFFFF"/>
                </a:solidFill>
                <a:latin typeface="Arial"/>
              </a:rPr>
              <a:t>tetracene</a:t>
            </a:r>
            <a:r>
              <a:rPr lang="en-US" sz="1800" b="1" dirty="0" smtClean="0">
                <a:solidFill>
                  <a:srgbClr val="FFFFFF"/>
                </a:solidFill>
                <a:latin typeface="Arial"/>
              </a:rPr>
              <a:t> unit.</a:t>
            </a:r>
            <a:endParaRPr lang="en-US" sz="1800" b="1" dirty="0">
              <a:solidFill>
                <a:srgbClr val="FFFFFF"/>
              </a:solidFill>
              <a:latin typeface="Arial"/>
            </a:endParaRPr>
          </a:p>
        </p:txBody>
      </p:sp>
      <p:pic>
        <p:nvPicPr>
          <p:cNvPr id="2" name="Picture 1"/>
          <p:cNvPicPr>
            <a:picLocks noChangeAspect="1"/>
          </p:cNvPicPr>
          <p:nvPr/>
        </p:nvPicPr>
        <p:blipFill>
          <a:blip r:embed="rId2"/>
          <a:stretch>
            <a:fillRect/>
          </a:stretch>
        </p:blipFill>
        <p:spPr>
          <a:xfrm>
            <a:off x="7939" y="609600"/>
            <a:ext cx="6525948" cy="6225988"/>
          </a:xfrm>
          <a:prstGeom prst="rect">
            <a:avLst/>
          </a:prstGeom>
        </p:spPr>
      </p:pic>
    </p:spTree>
    <p:extLst>
      <p:ext uri="{BB962C8B-B14F-4D97-AF65-F5344CB8AC3E}">
        <p14:creationId xmlns:p14="http://schemas.microsoft.com/office/powerpoint/2010/main" val="3450978155"/>
      </p:ext>
    </p:extLst>
  </p:cSld>
  <p:clrMapOvr>
    <a:masterClrMapping/>
  </p:clrMapOvr>
  <p:transition>
    <p:cut/>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6200" y="21771"/>
            <a:ext cx="9067800" cy="968829"/>
          </a:xfrm>
        </p:spPr>
        <p:txBody>
          <a:bodyPr/>
          <a:lstStyle/>
          <a:p>
            <a:pPr algn="ctr">
              <a:defRPr/>
            </a:pPr>
            <a:r>
              <a:rPr lang="en-US" sz="3600" i="0" dirty="0" smtClean="0">
                <a:latin typeface="Comic Sans MS" pitchFamily="66" charset="0"/>
              </a:rPr>
              <a:t> CW-NAMD </a:t>
            </a:r>
            <a:r>
              <a:rPr lang="en-US" sz="3600" i="0" dirty="0">
                <a:latin typeface="Comic Sans MS" pitchFamily="66" charset="0"/>
              </a:rPr>
              <a:t>(coupled </a:t>
            </a:r>
            <a:r>
              <a:rPr lang="en-US" sz="3600" i="0" dirty="0" err="1">
                <a:latin typeface="Comic Sans MS" pitchFamily="66" charset="0"/>
              </a:rPr>
              <a:t>wavefunctions</a:t>
            </a:r>
            <a:r>
              <a:rPr lang="en-US" sz="3600" i="0" dirty="0">
                <a:latin typeface="Comic Sans MS" pitchFamily="66" charset="0"/>
              </a:rPr>
              <a:t> non-adiabatic molecular dynamics)</a:t>
            </a:r>
          </a:p>
        </p:txBody>
      </p:sp>
      <p:sp>
        <p:nvSpPr>
          <p:cNvPr id="4" name="Rectangle 3"/>
          <p:cNvSpPr>
            <a:spLocks noChangeArrowheads="1"/>
          </p:cNvSpPr>
          <p:nvPr/>
        </p:nvSpPr>
        <p:spPr bwMode="auto">
          <a:xfrm>
            <a:off x="414061" y="6496050"/>
            <a:ext cx="8534400" cy="338554"/>
          </a:xfrm>
          <a:prstGeom prst="rect">
            <a:avLst/>
          </a:prstGeom>
          <a:noFill/>
          <a:ln w="9525">
            <a:noFill/>
            <a:miter lim="800000"/>
            <a:headEnd/>
            <a:tailEnd/>
          </a:ln>
          <a:effectLst/>
        </p:spPr>
        <p:txBody>
          <a:bodyPr wrap="square">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A.J. White,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Chem. Sci. </a:t>
            </a:r>
            <a:r>
              <a:rPr lang="de-DE" sz="1600" b="1" i="1" dirty="0">
                <a:solidFill>
                  <a:srgbClr val="33CC33"/>
                </a:solidFill>
                <a:effectLst>
                  <a:outerShdw blurRad="38100" dist="38100" dir="2700000" algn="tl">
                    <a:srgbClr val="000000"/>
                  </a:outerShdw>
                </a:effectLst>
                <a:cs typeface="Times New Roman" pitchFamily="18" charset="0"/>
              </a:rPr>
              <a:t>(2016, in press)</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2" name="Picture 1"/>
          <p:cNvPicPr>
            <a:picLocks noChangeAspect="1"/>
          </p:cNvPicPr>
          <p:nvPr/>
        </p:nvPicPr>
        <p:blipFill>
          <a:blip r:embed="rId2"/>
          <a:stretch>
            <a:fillRect/>
          </a:stretch>
        </p:blipFill>
        <p:spPr>
          <a:xfrm>
            <a:off x="0" y="1138019"/>
            <a:ext cx="9144000" cy="5324471"/>
          </a:xfrm>
          <a:prstGeom prst="rect">
            <a:avLst/>
          </a:prstGeom>
        </p:spPr>
      </p:pic>
    </p:spTree>
    <p:extLst>
      <p:ext uri="{BB962C8B-B14F-4D97-AF65-F5344CB8AC3E}">
        <p14:creationId xmlns:p14="http://schemas.microsoft.com/office/powerpoint/2010/main" val="246187507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6200" y="21771"/>
            <a:ext cx="9067800" cy="1197429"/>
          </a:xfrm>
        </p:spPr>
        <p:txBody>
          <a:bodyPr/>
          <a:lstStyle/>
          <a:p>
            <a:pPr algn="ctr">
              <a:defRPr/>
            </a:pPr>
            <a:r>
              <a:rPr lang="en-US" sz="3600" i="0" dirty="0" smtClean="0">
                <a:latin typeface="Comic Sans MS" pitchFamily="66" charset="0"/>
              </a:rPr>
              <a:t> CW-NAMD </a:t>
            </a:r>
            <a:r>
              <a:rPr lang="en-US" sz="3600" i="0" dirty="0">
                <a:latin typeface="Comic Sans MS" pitchFamily="66" charset="0"/>
              </a:rPr>
              <a:t>(coupled </a:t>
            </a:r>
            <a:r>
              <a:rPr lang="en-US" sz="3600" i="0" dirty="0" err="1">
                <a:latin typeface="Comic Sans MS" pitchFamily="66" charset="0"/>
              </a:rPr>
              <a:t>wavefunctions</a:t>
            </a:r>
            <a:r>
              <a:rPr lang="en-US" sz="3600" i="0" dirty="0">
                <a:latin typeface="Comic Sans MS" pitchFamily="66" charset="0"/>
              </a:rPr>
              <a:t> non-adiabatic molecular dynamics)</a:t>
            </a:r>
          </a:p>
        </p:txBody>
      </p:sp>
      <p:sp>
        <p:nvSpPr>
          <p:cNvPr id="4" name="Rectangle 3"/>
          <p:cNvSpPr>
            <a:spLocks noChangeArrowheads="1"/>
          </p:cNvSpPr>
          <p:nvPr/>
        </p:nvSpPr>
        <p:spPr bwMode="auto">
          <a:xfrm>
            <a:off x="609600" y="6400800"/>
            <a:ext cx="8534400" cy="338554"/>
          </a:xfrm>
          <a:prstGeom prst="rect">
            <a:avLst/>
          </a:prstGeom>
          <a:noFill/>
          <a:ln w="9525">
            <a:noFill/>
            <a:miter lim="800000"/>
            <a:headEnd/>
            <a:tailEnd/>
          </a:ln>
          <a:effectLst/>
        </p:spPr>
        <p:txBody>
          <a:bodyPr wrap="square">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A.J. White,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Chem. Sci. </a:t>
            </a:r>
            <a:r>
              <a:rPr lang="de-DE" sz="1600" b="1" i="1" dirty="0">
                <a:solidFill>
                  <a:srgbClr val="33CC33"/>
                </a:solidFill>
                <a:effectLst>
                  <a:outerShdw blurRad="38100" dist="38100" dir="2700000" algn="tl">
                    <a:srgbClr val="000000"/>
                  </a:outerShdw>
                </a:effectLst>
                <a:cs typeface="Times New Roman" pitchFamily="18" charset="0"/>
              </a:rPr>
              <a:t>(2016, in press)</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3" name="Picture 2"/>
          <p:cNvPicPr>
            <a:picLocks noChangeAspect="1"/>
          </p:cNvPicPr>
          <p:nvPr/>
        </p:nvPicPr>
        <p:blipFill>
          <a:blip r:embed="rId3"/>
          <a:stretch>
            <a:fillRect/>
          </a:stretch>
        </p:blipFill>
        <p:spPr>
          <a:xfrm>
            <a:off x="76200" y="1295400"/>
            <a:ext cx="9027183" cy="1676400"/>
          </a:xfrm>
          <a:prstGeom prst="rect">
            <a:avLst/>
          </a:prstGeom>
        </p:spPr>
      </p:pic>
      <p:pic>
        <p:nvPicPr>
          <p:cNvPr id="20" name="Picture 18" descr="MXplus.eps"/>
          <p:cNvPicPr>
            <a:picLocks noChangeAspect="1"/>
          </p:cNvPicPr>
          <p:nvPr/>
        </p:nvPicPr>
        <p:blipFill>
          <a:blip r:embed="rId4">
            <a:extLst>
              <a:ext uri="{28A0092B-C50C-407E-A947-70E740481C1C}">
                <a14:useLocalDpi xmlns:a14="http://schemas.microsoft.com/office/drawing/2010/main" val="0"/>
              </a:ext>
            </a:extLst>
          </a:blip>
          <a:srcRect t="34210" r="52702" b="32774"/>
          <a:stretch>
            <a:fillRect/>
          </a:stretch>
        </p:blipFill>
        <p:spPr bwMode="auto">
          <a:xfrm>
            <a:off x="3127398" y="3156521"/>
            <a:ext cx="3044802" cy="2939479"/>
          </a:xfrm>
          <a:prstGeom prst="rect">
            <a:avLst/>
          </a:prstGeom>
          <a:solidFill>
            <a:schemeClr val="tx1"/>
          </a:solidFill>
          <a:ln>
            <a:noFill/>
          </a:ln>
        </p:spPr>
      </p:pic>
      <p:pic>
        <p:nvPicPr>
          <p:cNvPr id="26" name="Picture 21" descr="MXplus.eps"/>
          <p:cNvPicPr>
            <a:picLocks noChangeAspect="1"/>
          </p:cNvPicPr>
          <p:nvPr/>
        </p:nvPicPr>
        <p:blipFill>
          <a:blip r:embed="rId5">
            <a:extLst>
              <a:ext uri="{28A0092B-C50C-407E-A947-70E740481C1C}">
                <a14:useLocalDpi xmlns:a14="http://schemas.microsoft.com/office/drawing/2010/main" val="0"/>
              </a:ext>
            </a:extLst>
          </a:blip>
          <a:srcRect l="47908" t="-1590" r="3471" b="65193"/>
          <a:stretch>
            <a:fillRect/>
          </a:stretch>
        </p:blipFill>
        <p:spPr bwMode="auto">
          <a:xfrm>
            <a:off x="6096000" y="3181411"/>
            <a:ext cx="3038475" cy="3143189"/>
          </a:xfrm>
          <a:prstGeom prst="rect">
            <a:avLst/>
          </a:prstGeom>
          <a:solidFill>
            <a:schemeClr val="tx1"/>
          </a:solidFill>
          <a:ln>
            <a:noFill/>
          </a:ln>
        </p:spPr>
      </p:pic>
      <p:pic>
        <p:nvPicPr>
          <p:cNvPr id="31" name="Picture 16" descr="Problem_2.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156521"/>
            <a:ext cx="3175000" cy="2595562"/>
          </a:xfrm>
          <a:prstGeom prst="rect">
            <a:avLst/>
          </a:prstGeom>
          <a:solidFill>
            <a:schemeClr val="tx1"/>
          </a:solidFill>
          <a:ln>
            <a:noFill/>
          </a:ln>
        </p:spPr>
      </p:pic>
    </p:spTree>
    <p:extLst>
      <p:ext uri="{BB962C8B-B14F-4D97-AF65-F5344CB8AC3E}">
        <p14:creationId xmlns:p14="http://schemas.microsoft.com/office/powerpoint/2010/main" val="309685401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76200"/>
            <a:ext cx="8343900" cy="838200"/>
          </a:xfrm>
        </p:spPr>
        <p:txBody>
          <a:bodyPr anchor="t"/>
          <a:lstStyle/>
          <a:p>
            <a:pPr algn="ctr" eaLnBrk="1" hangingPunct="1">
              <a:defRPr/>
            </a:pPr>
            <a:r>
              <a:rPr lang="en-US" sz="3600" i="0" dirty="0" smtClean="0">
                <a:effectLst>
                  <a:outerShdw blurRad="38100" dist="38100" dir="2700000" algn="tl">
                    <a:srgbClr val="000000">
                      <a:alpha val="43137"/>
                    </a:srgbClr>
                  </a:outerShdw>
                </a:effectLst>
                <a:latin typeface="Comic Sans MS" pitchFamily="66" charset="0"/>
              </a:rPr>
              <a:t>Example of creative thinking</a:t>
            </a:r>
          </a:p>
        </p:txBody>
      </p:sp>
      <p:pic>
        <p:nvPicPr>
          <p:cNvPr id="13" name="escavator.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990600" y="85725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25372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996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85800" y="0"/>
            <a:ext cx="8077200" cy="1295400"/>
          </a:xfrm>
        </p:spPr>
        <p:txBody>
          <a:bodyPr/>
          <a:lstStyle/>
          <a:p>
            <a:pPr algn="ctr">
              <a:defRPr/>
            </a:pPr>
            <a:r>
              <a:rPr lang="en-US" sz="3600" i="0" dirty="0" smtClean="0">
                <a:latin typeface="Comic Sans MS" pitchFamily="66" charset="0"/>
              </a:rPr>
              <a:t>Computing analytic gradients and non-adiabatic couplings:  </a:t>
            </a:r>
            <a:endParaRPr lang="en-US" sz="3600" i="0" dirty="0">
              <a:latin typeface="Comic Sans MS" pitchFamily="66" charset="0"/>
            </a:endParaRPr>
          </a:p>
        </p:txBody>
      </p:sp>
      <p:sp>
        <p:nvSpPr>
          <p:cNvPr id="12" name="Rectangle 11"/>
          <p:cNvSpPr>
            <a:spLocks noChangeArrowheads="1"/>
          </p:cNvSpPr>
          <p:nvPr/>
        </p:nvSpPr>
        <p:spPr bwMode="auto">
          <a:xfrm>
            <a:off x="304800" y="4038600"/>
            <a:ext cx="6553200" cy="646113"/>
          </a:xfrm>
          <a:prstGeom prst="rect">
            <a:avLst/>
          </a:prstGeom>
          <a:noFill/>
          <a:ln w="9525">
            <a:noFill/>
            <a:miter lim="800000"/>
            <a:headEnd/>
            <a:tailEnd/>
          </a:ln>
          <a:effectLst/>
        </p:spPr>
        <p:txBody>
          <a:bodyPr>
            <a:spAutoFit/>
          </a:bodyPr>
          <a:lstStyle/>
          <a:p>
            <a:pPr>
              <a:spcBef>
                <a:spcPts val="1200"/>
              </a:spcBef>
              <a:buClr>
                <a:schemeClr val="tx2"/>
              </a:buClr>
              <a:defRPr/>
            </a:pPr>
            <a:r>
              <a:rPr lang="en-US" sz="1800" b="1" i="1" dirty="0">
                <a:effectLst>
                  <a:outerShdw blurRad="38100" dist="38100" dir="2700000" algn="tl">
                    <a:srgbClr val="000000"/>
                  </a:outerShdw>
                </a:effectLst>
                <a:latin typeface="Arial" pitchFamily="34" charset="0"/>
              </a:rPr>
              <a:t>  Analytic calculation of non-adiabatic couplings among excited state (</a:t>
            </a:r>
            <a:r>
              <a:rPr lang="en-US" sz="1800" b="1" i="1" dirty="0" err="1">
                <a:effectLst>
                  <a:outerShdw blurRad="38100" dist="38100" dir="2700000" algn="tl">
                    <a:srgbClr val="000000"/>
                  </a:outerShdw>
                </a:effectLst>
                <a:latin typeface="Arial" pitchFamily="34" charset="0"/>
              </a:rPr>
              <a:t>Tommasini</a:t>
            </a:r>
            <a:r>
              <a:rPr lang="en-US" sz="1800" b="1" i="1" dirty="0">
                <a:effectLst>
                  <a:outerShdw blurRad="38100" dist="38100" dir="2700000" algn="tl">
                    <a:srgbClr val="000000"/>
                  </a:outerShdw>
                </a:effectLst>
                <a:latin typeface="Arial" pitchFamily="34" charset="0"/>
              </a:rPr>
              <a:t>/Chernyak/</a:t>
            </a:r>
            <a:r>
              <a:rPr lang="en-US" sz="1800" b="1" i="1" dirty="0" err="1">
                <a:effectLst>
                  <a:outerShdw blurRad="38100" dist="38100" dir="2700000" algn="tl">
                    <a:srgbClr val="000000"/>
                  </a:outerShdw>
                </a:effectLst>
                <a:latin typeface="Arial" pitchFamily="34" charset="0"/>
              </a:rPr>
              <a:t>Mukamel</a:t>
            </a:r>
            <a:r>
              <a:rPr lang="en-US" sz="1800" b="1" i="1" dirty="0">
                <a:effectLst>
                  <a:outerShdw blurRad="38100" dist="38100" dir="2700000" algn="tl">
                    <a:srgbClr val="000000"/>
                  </a:outerShdw>
                </a:effectLst>
                <a:latin typeface="Arial" pitchFamily="34" charset="0"/>
              </a:rPr>
              <a:t>/</a:t>
            </a:r>
            <a:r>
              <a:rPr lang="en-US" sz="1800" b="1" i="1" dirty="0" err="1">
                <a:effectLst>
                  <a:outerShdw blurRad="38100" dist="38100" dir="2700000" algn="tl">
                    <a:srgbClr val="000000"/>
                  </a:outerShdw>
                </a:effectLst>
                <a:latin typeface="Arial" pitchFamily="34" charset="0"/>
              </a:rPr>
              <a:t>Furche</a:t>
            </a:r>
            <a:r>
              <a:rPr lang="en-US" sz="1800" b="1" i="1" dirty="0">
                <a:effectLst>
                  <a:outerShdw blurRad="38100" dist="38100" dir="2700000" algn="tl">
                    <a:srgbClr val="000000"/>
                  </a:outerShdw>
                </a:effectLst>
                <a:latin typeface="Arial" pitchFamily="34" charset="0"/>
              </a:rPr>
              <a:t>)</a:t>
            </a:r>
          </a:p>
        </p:txBody>
      </p:sp>
      <p:sp>
        <p:nvSpPr>
          <p:cNvPr id="39945" name="Rectangle 3"/>
          <p:cNvSpPr>
            <a:spLocks noChangeArrowheads="1"/>
          </p:cNvSpPr>
          <p:nvPr/>
        </p:nvSpPr>
        <p:spPr bwMode="auto">
          <a:xfrm>
            <a:off x="457200" y="1219200"/>
            <a:ext cx="4953000" cy="646113"/>
          </a:xfrm>
          <a:prstGeom prst="rect">
            <a:avLst/>
          </a:prstGeom>
          <a:noFill/>
          <a:ln w="9525">
            <a:noFill/>
            <a:miter lim="800000"/>
            <a:headEnd/>
            <a:tailEnd/>
          </a:ln>
        </p:spPr>
        <p:txBody>
          <a:bodyPr>
            <a:spAutoFit/>
          </a:bodyPr>
          <a:lstStyle/>
          <a:p>
            <a:pPr>
              <a:defRPr/>
            </a:pPr>
            <a:r>
              <a:rPr lang="en-US" sz="1800" b="1" dirty="0">
                <a:effectLst>
                  <a:outerShdw blurRad="38100" dist="38100" dir="2700000" algn="tl">
                    <a:srgbClr val="000000"/>
                  </a:outerShdw>
                </a:effectLst>
                <a:latin typeface="Arial" pitchFamily="34" charset="0"/>
              </a:rPr>
              <a:t>Analytic gradients for excited state potential energy surfaces (</a:t>
            </a:r>
            <a:r>
              <a:rPr lang="en-US" sz="1800" b="1" dirty="0" err="1">
                <a:effectLst>
                  <a:outerShdw blurRad="38100" dist="38100" dir="2700000" algn="tl">
                    <a:srgbClr val="000000"/>
                  </a:outerShdw>
                </a:effectLst>
                <a:latin typeface="Arial" pitchFamily="34" charset="0"/>
              </a:rPr>
              <a:t>Furche</a:t>
            </a:r>
            <a:r>
              <a:rPr lang="en-US" sz="1800" b="1" dirty="0">
                <a:effectLst>
                  <a:outerShdw blurRad="38100" dist="38100" dir="2700000" algn="tl">
                    <a:srgbClr val="000000"/>
                  </a:outerShdw>
                </a:effectLst>
                <a:latin typeface="Arial" pitchFamily="34" charset="0"/>
              </a:rPr>
              <a:t>/</a:t>
            </a:r>
            <a:r>
              <a:rPr lang="en-US" sz="1800" b="1" dirty="0" err="1">
                <a:effectLst>
                  <a:outerShdw blurRad="38100" dist="38100" dir="2700000" algn="tl">
                    <a:srgbClr val="000000"/>
                  </a:outerShdw>
                </a:effectLst>
                <a:latin typeface="Arial" pitchFamily="34" charset="0"/>
              </a:rPr>
              <a:t>Ahlrichs</a:t>
            </a:r>
            <a:r>
              <a:rPr lang="en-US" sz="1800" b="1" dirty="0">
                <a:effectLst>
                  <a:outerShdw blurRad="38100" dist="38100" dir="2700000" algn="tl">
                    <a:srgbClr val="000000"/>
                  </a:outerShdw>
                </a:effectLst>
                <a:latin typeface="Arial" pitchFamily="34" charset="0"/>
              </a:rPr>
              <a:t>)</a:t>
            </a:r>
            <a:endParaRPr lang="en-US" sz="1800" b="1" dirty="0">
              <a:solidFill>
                <a:schemeClr val="hlink"/>
              </a:solidFill>
              <a:latin typeface="Arial" charset="0"/>
            </a:endParaRPr>
          </a:p>
        </p:txBody>
      </p:sp>
      <p:sp>
        <p:nvSpPr>
          <p:cNvPr id="19" name="Rectangle 7"/>
          <p:cNvSpPr>
            <a:spLocks noChangeArrowheads="1"/>
          </p:cNvSpPr>
          <p:nvPr/>
        </p:nvSpPr>
        <p:spPr bwMode="auto">
          <a:xfrm>
            <a:off x="6400800" y="4724400"/>
            <a:ext cx="2743200" cy="830263"/>
          </a:xfrm>
          <a:prstGeom prst="rect">
            <a:avLst/>
          </a:prstGeom>
          <a:noFill/>
          <a:ln w="9525">
            <a:noFill/>
            <a:miter lim="800000"/>
            <a:headEnd/>
            <a:tailEnd/>
          </a:ln>
          <a:effectLst/>
        </p:spPr>
        <p:txBody>
          <a:bodyPr>
            <a:spAutoFit/>
          </a:bodyPr>
          <a:lstStyle/>
          <a:p>
            <a:pPr>
              <a:defRPr/>
            </a:pPr>
            <a:r>
              <a:rPr lang="en-US" sz="1200" b="1" i="1" dirty="0">
                <a:solidFill>
                  <a:srgbClr val="33CC33"/>
                </a:solidFill>
                <a:effectLst>
                  <a:outerShdw blurRad="38100" dist="38100" dir="2700000" algn="tl">
                    <a:srgbClr val="000000"/>
                  </a:outerShdw>
                </a:effectLst>
                <a:cs typeface="Times New Roman" pitchFamily="18" charset="0"/>
              </a:rPr>
              <a:t>M. </a:t>
            </a:r>
            <a:r>
              <a:rPr lang="en-US" sz="1200" b="1" i="1" dirty="0" err="1">
                <a:solidFill>
                  <a:srgbClr val="33CC33"/>
                </a:solidFill>
                <a:effectLst>
                  <a:outerShdw blurRad="38100" dist="38100" dir="2700000" algn="tl">
                    <a:srgbClr val="000000"/>
                  </a:outerShdw>
                </a:effectLst>
                <a:cs typeface="Times New Roman" pitchFamily="18" charset="0"/>
              </a:rPr>
              <a:t>Tommasini</a:t>
            </a:r>
            <a:r>
              <a:rPr lang="en-US" sz="1200" b="1" i="1" dirty="0">
                <a:solidFill>
                  <a:srgbClr val="33CC33"/>
                </a:solidFill>
                <a:effectLst>
                  <a:outerShdw blurRad="38100" dist="38100" dir="2700000" algn="tl">
                    <a:srgbClr val="000000"/>
                  </a:outerShdw>
                </a:effectLst>
                <a:cs typeface="Times New Roman" pitchFamily="18" charset="0"/>
              </a:rPr>
              <a:t>, V. Chernyak, S. </a:t>
            </a:r>
            <a:r>
              <a:rPr lang="en-US" sz="1200" b="1" i="1" dirty="0" err="1">
                <a:solidFill>
                  <a:srgbClr val="33CC33"/>
                </a:solidFill>
                <a:effectLst>
                  <a:outerShdw blurRad="38100" dist="38100" dir="2700000" algn="tl">
                    <a:srgbClr val="000000"/>
                  </a:outerShdw>
                </a:effectLst>
                <a:cs typeface="Times New Roman" pitchFamily="18" charset="0"/>
              </a:rPr>
              <a:t>Mukamel</a:t>
            </a:r>
            <a:r>
              <a:rPr lang="en-US" sz="1200" b="1" i="1" dirty="0">
                <a:solidFill>
                  <a:srgbClr val="33CC33"/>
                </a:solidFill>
                <a:effectLst>
                  <a:outerShdw blurRad="38100" dist="38100" dir="2700000" algn="tl">
                    <a:srgbClr val="000000"/>
                  </a:outerShdw>
                </a:effectLst>
                <a:cs typeface="Times New Roman" pitchFamily="18" charset="0"/>
              </a:rPr>
              <a:t>, Int. J. </a:t>
            </a:r>
            <a:r>
              <a:rPr lang="en-US" sz="1200" b="1" i="1" dirty="0" err="1">
                <a:solidFill>
                  <a:srgbClr val="33CC33"/>
                </a:solidFill>
                <a:effectLst>
                  <a:outerShdw blurRad="38100" dist="38100" dir="2700000" algn="tl">
                    <a:srgbClr val="000000"/>
                  </a:outerShdw>
                </a:effectLst>
                <a:cs typeface="Times New Roman" pitchFamily="18" charset="0"/>
              </a:rPr>
              <a:t>Quant.Chem</a:t>
            </a:r>
            <a:r>
              <a:rPr lang="en-US" sz="1200" b="1" i="1" dirty="0">
                <a:solidFill>
                  <a:srgbClr val="33CC33"/>
                </a:solidFill>
                <a:effectLst>
                  <a:outerShdw blurRad="38100" dist="38100" dir="2700000" algn="tl">
                    <a:srgbClr val="000000"/>
                  </a:outerShdw>
                </a:effectLst>
                <a:cs typeface="Times New Roman" pitchFamily="18" charset="0"/>
              </a:rPr>
              <a:t>., 85, 225 (2001); V. Chernyak, S. </a:t>
            </a:r>
            <a:r>
              <a:rPr lang="en-US" sz="1200" b="1" i="1" dirty="0" err="1">
                <a:solidFill>
                  <a:srgbClr val="33CC33"/>
                </a:solidFill>
                <a:effectLst>
                  <a:outerShdw blurRad="38100" dist="38100" dir="2700000" algn="tl">
                    <a:srgbClr val="000000"/>
                  </a:outerShdw>
                </a:effectLst>
                <a:cs typeface="Times New Roman" pitchFamily="18" charset="0"/>
              </a:rPr>
              <a:t>Mukamel</a:t>
            </a:r>
            <a:r>
              <a:rPr lang="en-US" sz="1200" b="1" i="1" dirty="0">
                <a:solidFill>
                  <a:srgbClr val="33CC33"/>
                </a:solidFill>
                <a:effectLst>
                  <a:outerShdw blurRad="38100" dist="38100" dir="2700000" algn="tl">
                    <a:srgbClr val="000000"/>
                  </a:outerShdw>
                </a:effectLst>
                <a:cs typeface="Times New Roman" pitchFamily="18" charset="0"/>
              </a:rPr>
              <a:t>, J. Chem. Phys., 112, 3572 (2000)</a:t>
            </a:r>
          </a:p>
        </p:txBody>
      </p:sp>
      <p:sp>
        <p:nvSpPr>
          <p:cNvPr id="13318" name="Rectangle 3"/>
          <p:cNvSpPr>
            <a:spLocks noChangeArrowheads="1"/>
          </p:cNvSpPr>
          <p:nvPr/>
        </p:nvSpPr>
        <p:spPr bwMode="auto">
          <a:xfrm>
            <a:off x="533400" y="1828800"/>
            <a:ext cx="3886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r>
              <a:rPr lang="en-US" altLang="en-US" sz="1600" i="0">
                <a:solidFill>
                  <a:schemeClr val="hlink"/>
                </a:solidFill>
              </a:rPr>
              <a:t>Need excited state density matrices </a:t>
            </a:r>
          </a:p>
        </p:txBody>
      </p:sp>
      <p:sp>
        <p:nvSpPr>
          <p:cNvPr id="13319" name="Rectangle 3"/>
          <p:cNvSpPr>
            <a:spLocks noChangeArrowheads="1"/>
          </p:cNvSpPr>
          <p:nvPr/>
        </p:nvSpPr>
        <p:spPr bwMode="auto">
          <a:xfrm>
            <a:off x="76200" y="4876800"/>
            <a:ext cx="3352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r>
              <a:rPr lang="en-US" altLang="en-US" sz="1600" i="0">
                <a:solidFill>
                  <a:schemeClr val="hlink"/>
                </a:solidFill>
              </a:rPr>
              <a:t>Need transition density matrices between excited states</a:t>
            </a:r>
          </a:p>
        </p:txBody>
      </p:sp>
      <p:graphicFrame>
        <p:nvGraphicFramePr>
          <p:cNvPr id="13320" name="Object 2"/>
          <p:cNvGraphicFramePr>
            <a:graphicFrameLocks noChangeAspect="1"/>
          </p:cNvGraphicFramePr>
          <p:nvPr/>
        </p:nvGraphicFramePr>
        <p:xfrm>
          <a:off x="7512050" y="1446213"/>
          <a:ext cx="1539875" cy="2276475"/>
        </p:xfrm>
        <a:graphic>
          <a:graphicData uri="http://schemas.openxmlformats.org/presentationml/2006/ole">
            <mc:AlternateContent xmlns:mc="http://schemas.openxmlformats.org/markup-compatibility/2006">
              <mc:Choice xmlns:v="urn:schemas-microsoft-com:vml" Requires="v">
                <p:oleObj spid="_x0000_s14467" name="CS ChemDraw Drawing" r:id="rId3" imgW="983094" imgH="1456323" progId="ChemDraw.Document.6.0">
                  <p:embed/>
                </p:oleObj>
              </mc:Choice>
              <mc:Fallback>
                <p:oleObj name="CS ChemDraw Drawing" r:id="rId3" imgW="983094" imgH="1456323"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050" y="1446213"/>
                        <a:ext cx="1539875" cy="22764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Rectangle 20"/>
          <p:cNvSpPr/>
          <p:nvPr/>
        </p:nvSpPr>
        <p:spPr>
          <a:xfrm>
            <a:off x="5181600" y="1981200"/>
            <a:ext cx="979488" cy="369888"/>
          </a:xfrm>
          <a:prstGeom prst="rect">
            <a:avLst/>
          </a:prstGeom>
          <a:solidFill>
            <a:schemeClr val="accent1"/>
          </a:solidFill>
        </p:spPr>
        <p:txBody>
          <a:bodyPr wrap="none">
            <a:spAutoFit/>
          </a:bodyPr>
          <a:lstStyle/>
          <a:p>
            <a:pPr>
              <a:defRPr/>
            </a:pPr>
            <a:r>
              <a:rPr lang="en-US" sz="1800" b="1" i="1" dirty="0">
                <a:effectLst>
                  <a:outerShdw blurRad="38100" dist="38100" dir="2700000" algn="tl">
                    <a:srgbClr val="000000"/>
                  </a:outerShdw>
                </a:effectLst>
                <a:latin typeface="Arial" pitchFamily="34" charset="0"/>
              </a:rPr>
              <a:t>10-40%</a:t>
            </a:r>
            <a:endParaRPr lang="en-US" sz="1800" dirty="0"/>
          </a:p>
        </p:txBody>
      </p:sp>
      <p:sp>
        <p:nvSpPr>
          <p:cNvPr id="22" name="Rectangle 21"/>
          <p:cNvSpPr/>
          <p:nvPr/>
        </p:nvSpPr>
        <p:spPr>
          <a:xfrm>
            <a:off x="381000" y="6324600"/>
            <a:ext cx="850900" cy="369888"/>
          </a:xfrm>
          <a:prstGeom prst="rect">
            <a:avLst/>
          </a:prstGeom>
          <a:solidFill>
            <a:schemeClr val="accent1"/>
          </a:solidFill>
        </p:spPr>
        <p:txBody>
          <a:bodyPr wrap="none">
            <a:spAutoFit/>
          </a:bodyPr>
          <a:lstStyle/>
          <a:p>
            <a:pPr>
              <a:defRPr/>
            </a:pPr>
            <a:r>
              <a:rPr lang="en-US" sz="1800" b="1" i="1" dirty="0">
                <a:effectLst>
                  <a:outerShdw blurRad="38100" dist="38100" dir="2700000" algn="tl">
                    <a:srgbClr val="000000"/>
                  </a:outerShdw>
                </a:effectLst>
                <a:latin typeface="Arial" pitchFamily="34" charset="0"/>
              </a:rPr>
              <a:t>5-15%</a:t>
            </a:r>
            <a:endParaRPr lang="en-US" sz="1800" dirty="0"/>
          </a:p>
        </p:txBody>
      </p:sp>
      <p:sp>
        <p:nvSpPr>
          <p:cNvPr id="26" name="Rectangle 7"/>
          <p:cNvSpPr>
            <a:spLocks noChangeArrowheads="1"/>
          </p:cNvSpPr>
          <p:nvPr/>
        </p:nvSpPr>
        <p:spPr bwMode="auto">
          <a:xfrm>
            <a:off x="5105400" y="2362200"/>
            <a:ext cx="2590800" cy="461963"/>
          </a:xfrm>
          <a:prstGeom prst="rect">
            <a:avLst/>
          </a:prstGeom>
          <a:noFill/>
          <a:ln w="9525">
            <a:noFill/>
            <a:miter lim="800000"/>
            <a:headEnd/>
            <a:tailEnd/>
          </a:ln>
          <a:effectLst/>
        </p:spPr>
        <p:txBody>
          <a:bodyPr>
            <a:spAutoFit/>
          </a:bodyPr>
          <a:lstStyle/>
          <a:p>
            <a:pPr>
              <a:defRPr/>
            </a:pPr>
            <a:r>
              <a:rPr lang="en-US" sz="1200" b="1" i="1" dirty="0">
                <a:solidFill>
                  <a:srgbClr val="33CC33"/>
                </a:solidFill>
                <a:effectLst>
                  <a:outerShdw blurRad="38100" dist="38100" dir="2700000" algn="tl">
                    <a:srgbClr val="000000"/>
                  </a:outerShdw>
                </a:effectLst>
                <a:cs typeface="Times New Roman" pitchFamily="18" charset="0"/>
              </a:rPr>
              <a:t>F. </a:t>
            </a:r>
            <a:r>
              <a:rPr lang="en-US" sz="1200" b="1" i="1" dirty="0" err="1">
                <a:solidFill>
                  <a:srgbClr val="33CC33"/>
                </a:solidFill>
                <a:effectLst>
                  <a:outerShdw blurRad="38100" dist="38100" dir="2700000" algn="tl">
                    <a:srgbClr val="000000"/>
                  </a:outerShdw>
                </a:effectLst>
                <a:cs typeface="Times New Roman" pitchFamily="18" charset="0"/>
              </a:rPr>
              <a:t>Furche</a:t>
            </a:r>
            <a:r>
              <a:rPr lang="en-US" sz="1200" b="1" i="1" dirty="0">
                <a:solidFill>
                  <a:srgbClr val="33CC33"/>
                </a:solidFill>
                <a:effectLst>
                  <a:outerShdw blurRad="38100" dist="38100" dir="2700000" algn="tl">
                    <a:srgbClr val="000000"/>
                  </a:outerShdw>
                </a:effectLst>
                <a:cs typeface="Times New Roman" pitchFamily="18" charset="0"/>
              </a:rPr>
              <a:t>, R. </a:t>
            </a:r>
            <a:r>
              <a:rPr lang="en-US" sz="1200" b="1" i="1" dirty="0" err="1">
                <a:solidFill>
                  <a:srgbClr val="33CC33"/>
                </a:solidFill>
                <a:effectLst>
                  <a:outerShdw blurRad="38100" dist="38100" dir="2700000" algn="tl">
                    <a:srgbClr val="000000"/>
                  </a:outerShdw>
                </a:effectLst>
                <a:cs typeface="Times New Roman" pitchFamily="18" charset="0"/>
              </a:rPr>
              <a:t>Ahlrichs</a:t>
            </a:r>
            <a:r>
              <a:rPr lang="en-US" sz="1200" b="1" i="1" dirty="0">
                <a:solidFill>
                  <a:srgbClr val="33CC33"/>
                </a:solidFill>
                <a:effectLst>
                  <a:outerShdw blurRad="38100" dist="38100" dir="2700000" algn="tl">
                    <a:srgbClr val="000000"/>
                  </a:outerShdw>
                </a:effectLst>
                <a:cs typeface="Times New Roman" pitchFamily="18" charset="0"/>
              </a:rPr>
              <a:t>, J. Chem. Phys. 117, 7433 (2002)</a:t>
            </a:r>
          </a:p>
        </p:txBody>
      </p:sp>
      <p:sp>
        <p:nvSpPr>
          <p:cNvPr id="27" name="Rectangle 7"/>
          <p:cNvSpPr>
            <a:spLocks noChangeArrowheads="1"/>
          </p:cNvSpPr>
          <p:nvPr/>
        </p:nvSpPr>
        <p:spPr bwMode="auto">
          <a:xfrm>
            <a:off x="5410200" y="3048000"/>
            <a:ext cx="2209800" cy="830263"/>
          </a:xfrm>
          <a:prstGeom prst="rect">
            <a:avLst/>
          </a:prstGeom>
          <a:noFill/>
          <a:ln w="9525">
            <a:noFill/>
            <a:miter lim="800000"/>
            <a:headEnd/>
            <a:tailEnd/>
          </a:ln>
          <a:effectLst/>
        </p:spPr>
        <p:txBody>
          <a:bodyPr>
            <a:spAutoFit/>
          </a:bodyPr>
          <a:lstStyle/>
          <a:p>
            <a:pPr>
              <a:defRPr/>
            </a:pPr>
            <a:r>
              <a:rPr lang="en-US" sz="1200" b="1" i="1" dirty="0">
                <a:solidFill>
                  <a:srgbClr val="33CC33"/>
                </a:solidFill>
                <a:effectLst>
                  <a:outerShdw blurRad="38100" dist="38100" dir="2700000" algn="tl">
                    <a:srgbClr val="000000"/>
                  </a:outerShdw>
                </a:effectLst>
                <a:cs typeface="Times New Roman" pitchFamily="18" charset="0"/>
              </a:rPr>
              <a:t>S. Tretiak, V. Chernyak, J. Chem. Phys., 119, 8809(2003); S. Tretiak, S. </a:t>
            </a:r>
            <a:r>
              <a:rPr lang="en-US" sz="1200" b="1" i="1" dirty="0" err="1">
                <a:solidFill>
                  <a:srgbClr val="33CC33"/>
                </a:solidFill>
                <a:effectLst>
                  <a:outerShdw blurRad="38100" dist="38100" dir="2700000" algn="tl">
                    <a:srgbClr val="000000"/>
                  </a:outerShdw>
                </a:effectLst>
                <a:cs typeface="Times New Roman" pitchFamily="18" charset="0"/>
              </a:rPr>
              <a:t>Mukamel</a:t>
            </a:r>
            <a:r>
              <a:rPr lang="en-US" sz="1200" b="1" i="1" dirty="0">
                <a:solidFill>
                  <a:srgbClr val="33CC33"/>
                </a:solidFill>
                <a:effectLst>
                  <a:outerShdw blurRad="38100" dist="38100" dir="2700000" algn="tl">
                    <a:srgbClr val="000000"/>
                  </a:outerShdw>
                </a:effectLst>
                <a:cs typeface="Times New Roman" pitchFamily="18" charset="0"/>
              </a:rPr>
              <a:t>,  Chem. Rev., 102, 3171 (2002)</a:t>
            </a:r>
          </a:p>
        </p:txBody>
      </p:sp>
      <p:sp>
        <p:nvSpPr>
          <p:cNvPr id="28" name="Rectangle 7"/>
          <p:cNvSpPr>
            <a:spLocks noChangeArrowheads="1"/>
          </p:cNvSpPr>
          <p:nvPr/>
        </p:nvSpPr>
        <p:spPr bwMode="auto">
          <a:xfrm>
            <a:off x="6400800" y="5715000"/>
            <a:ext cx="2590800" cy="830263"/>
          </a:xfrm>
          <a:prstGeom prst="rect">
            <a:avLst/>
          </a:prstGeom>
          <a:noFill/>
          <a:ln w="9525">
            <a:noFill/>
            <a:miter lim="800000"/>
            <a:headEnd/>
            <a:tailEnd/>
          </a:ln>
          <a:effectLst/>
        </p:spPr>
        <p:txBody>
          <a:bodyPr>
            <a:spAutoFit/>
          </a:bodyPr>
          <a:lstStyle/>
          <a:p>
            <a:pPr>
              <a:defRPr/>
            </a:pPr>
            <a:r>
              <a:rPr lang="en-US" sz="1200" b="1" i="1" dirty="0">
                <a:solidFill>
                  <a:srgbClr val="33CC33"/>
                </a:solidFill>
                <a:effectLst>
                  <a:outerShdw blurRad="38100" dist="38100" dir="2700000" algn="tl">
                    <a:srgbClr val="000000"/>
                  </a:outerShdw>
                </a:effectLst>
                <a:cs typeface="Times New Roman" pitchFamily="18" charset="0"/>
              </a:rPr>
              <a:t>S. Tretiak, V. Chernyak, S. </a:t>
            </a:r>
            <a:r>
              <a:rPr lang="en-US" sz="1200" b="1" i="1" dirty="0" err="1">
                <a:solidFill>
                  <a:srgbClr val="33CC33"/>
                </a:solidFill>
                <a:effectLst>
                  <a:outerShdw blurRad="38100" dist="38100" dir="2700000" algn="tl">
                    <a:srgbClr val="000000"/>
                  </a:outerShdw>
                </a:effectLst>
                <a:cs typeface="Times New Roman" pitchFamily="18" charset="0"/>
              </a:rPr>
              <a:t>Mukamel</a:t>
            </a:r>
            <a:r>
              <a:rPr lang="en-US" sz="1200" b="1" i="1" dirty="0">
                <a:solidFill>
                  <a:srgbClr val="33CC33"/>
                </a:solidFill>
                <a:effectLst>
                  <a:outerShdw blurRad="38100" dist="38100" dir="2700000" algn="tl">
                    <a:srgbClr val="000000"/>
                  </a:outerShdw>
                </a:effectLst>
                <a:cs typeface="Times New Roman" pitchFamily="18" charset="0"/>
              </a:rPr>
              <a:t>, Int. J. Quant. Chem., 70, 711 (1998), S. Tretiak, V. Chernyak, J. Chem. Phys., 119, 8809(2003).</a:t>
            </a:r>
          </a:p>
        </p:txBody>
      </p:sp>
      <p:pic>
        <p:nvPicPr>
          <p:cNvPr id="13326"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09800"/>
            <a:ext cx="4657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7"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19400"/>
            <a:ext cx="5181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8"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3352800"/>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9" name="Rectangle 3"/>
          <p:cNvSpPr>
            <a:spLocks noChangeArrowheads="1"/>
          </p:cNvSpPr>
          <p:nvPr/>
        </p:nvSpPr>
        <p:spPr bwMode="auto">
          <a:xfrm>
            <a:off x="2362200" y="3352800"/>
            <a:ext cx="297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r>
              <a:rPr lang="en-US" altLang="en-US" sz="1600" i="0">
                <a:solidFill>
                  <a:schemeClr val="hlink"/>
                </a:solidFill>
              </a:rPr>
              <a:t>‘Relaxed’ part of excited state density matrices </a:t>
            </a:r>
          </a:p>
        </p:txBody>
      </p:sp>
      <p:pic>
        <p:nvPicPr>
          <p:cNvPr id="13330" name="Picture 25"/>
          <p:cNvPicPr>
            <a:picLocks noChangeAspect="1" noChangeArrowheads="1"/>
          </p:cNvPicPr>
          <p:nvPr/>
        </p:nvPicPr>
        <p:blipFill>
          <a:blip r:embed="rId8">
            <a:extLst>
              <a:ext uri="{28A0092B-C50C-407E-A947-70E740481C1C}">
                <a14:useLocalDpi xmlns:a14="http://schemas.microsoft.com/office/drawing/2010/main" val="0"/>
              </a:ext>
            </a:extLst>
          </a:blip>
          <a:srcRect r="25899"/>
          <a:stretch>
            <a:fillRect/>
          </a:stretch>
        </p:blipFill>
        <p:spPr bwMode="auto">
          <a:xfrm>
            <a:off x="3657600" y="4800600"/>
            <a:ext cx="259080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1"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532438"/>
            <a:ext cx="35814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2"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6096000"/>
            <a:ext cx="3587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333" name="Straight Arrow Connector 24"/>
          <p:cNvCxnSpPr>
            <a:cxnSpLocks noChangeShapeType="1"/>
          </p:cNvCxnSpPr>
          <p:nvPr/>
        </p:nvCxnSpPr>
        <p:spPr bwMode="auto">
          <a:xfrm rot="10800000" flipV="1">
            <a:off x="4419600" y="2209800"/>
            <a:ext cx="685800" cy="228600"/>
          </a:xfrm>
          <a:prstGeom prst="straightConnector1">
            <a:avLst/>
          </a:prstGeom>
          <a:noFill/>
          <a:ln w="38100" algn="ctr">
            <a:solidFill>
              <a:schemeClr val="accent1"/>
            </a:solidFill>
            <a:round/>
            <a:headEnd/>
            <a:tailEnd type="stealth"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2854030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Safety and surety of explosives</a:t>
            </a:r>
            <a:endParaRPr lang="en-US" sz="3600" i="0" dirty="0">
              <a:latin typeface="Comic Sans MS" pitchFamily="66" charset="0"/>
            </a:endParaRPr>
          </a:p>
        </p:txBody>
      </p:sp>
      <p:pic>
        <p:nvPicPr>
          <p:cNvPr id="22530" name="Picture 71" descr="C:\Users\243497\Dropbox\motivation2.PNG"/>
          <p:cNvPicPr>
            <a:picLocks noChangeAspect="1" noChangeArrowheads="1"/>
          </p:cNvPicPr>
          <p:nvPr/>
        </p:nvPicPr>
        <p:blipFill>
          <a:blip r:embed="rId2">
            <a:extLst>
              <a:ext uri="{28A0092B-C50C-407E-A947-70E740481C1C}">
                <a14:useLocalDpi xmlns:a14="http://schemas.microsoft.com/office/drawing/2010/main" val="0"/>
              </a:ext>
            </a:extLst>
          </a:blip>
          <a:srcRect l="2238" t="6790" r="2438" b="11359"/>
          <a:stretch>
            <a:fillRect/>
          </a:stretch>
        </p:blipFill>
        <p:spPr bwMode="auto">
          <a:xfrm>
            <a:off x="0" y="1676400"/>
            <a:ext cx="9144000"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207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533400" y="76200"/>
            <a:ext cx="8610600" cy="838200"/>
          </a:xfrm>
        </p:spPr>
        <p:txBody>
          <a:bodyPr/>
          <a:lstStyle/>
          <a:p>
            <a:pPr algn="ctr" eaLnBrk="1" hangingPunct="1">
              <a:defRPr/>
            </a:pPr>
            <a:r>
              <a:rPr lang="en-US" sz="3200" i="0" dirty="0">
                <a:solidFill>
                  <a:srgbClr val="FF0000"/>
                </a:solidFill>
                <a:latin typeface="Comic Sans MS" pitchFamily="66" charset="0"/>
              </a:rPr>
              <a:t>E</a:t>
            </a:r>
            <a:r>
              <a:rPr lang="en-US" sz="3200" i="0" dirty="0" smtClean="0">
                <a:solidFill>
                  <a:srgbClr val="FF0000"/>
                </a:solidFill>
                <a:latin typeface="Comic Sans MS" pitchFamily="66" charset="0"/>
              </a:rPr>
              <a:t>xcited state MD with non-adiabatic Tully’s fewest switches hopping (FSSH)</a:t>
            </a:r>
          </a:p>
        </p:txBody>
      </p:sp>
      <p:sp>
        <p:nvSpPr>
          <p:cNvPr id="570374" name="Rectangle 6"/>
          <p:cNvSpPr>
            <a:spLocks noChangeArrowheads="1"/>
          </p:cNvSpPr>
          <p:nvPr/>
        </p:nvSpPr>
        <p:spPr bwMode="auto">
          <a:xfrm>
            <a:off x="5943600" y="990600"/>
            <a:ext cx="3048000" cy="1200150"/>
          </a:xfrm>
          <a:prstGeom prst="rect">
            <a:avLst/>
          </a:prstGeom>
          <a:noFill/>
          <a:ln w="9525">
            <a:noFill/>
            <a:miter lim="800000"/>
            <a:headEnd/>
            <a:tailEnd/>
          </a:ln>
          <a:effectLst/>
        </p:spPr>
        <p:txBody>
          <a:bodyPr>
            <a:spAutoFit/>
          </a:bodyPr>
          <a:lstStyle/>
          <a:p>
            <a:pPr>
              <a:lnSpc>
                <a:spcPct val="90000"/>
              </a:lnSpc>
              <a:spcBef>
                <a:spcPct val="40000"/>
              </a:spcBef>
              <a:buClr>
                <a:schemeClr val="tx2"/>
              </a:buClr>
              <a:defRPr/>
            </a:pPr>
            <a:r>
              <a:rPr lang="en-US" sz="2000" b="1" i="1" dirty="0" err="1">
                <a:effectLst>
                  <a:outerShdw blurRad="38100" dist="38100" dir="2700000" algn="tl">
                    <a:srgbClr val="000000"/>
                  </a:outerShdw>
                </a:effectLst>
                <a:latin typeface="Arial" pitchFamily="34" charset="0"/>
                <a:cs typeface="Arial" charset="0"/>
              </a:rPr>
              <a:t>Langevin</a:t>
            </a:r>
            <a:r>
              <a:rPr lang="en-US" sz="2000" b="1" i="1" dirty="0">
                <a:effectLst>
                  <a:outerShdw blurRad="38100" dist="38100" dir="2700000" algn="tl">
                    <a:srgbClr val="000000"/>
                  </a:outerShdw>
                </a:effectLst>
                <a:latin typeface="Arial" pitchFamily="34" charset="0"/>
                <a:cs typeface="Arial" charset="0"/>
              </a:rPr>
              <a:t> equation of motion for nuclei on a single potential energy surface (PES)</a:t>
            </a:r>
            <a:endParaRPr lang="en-US" sz="2000" b="1" dirty="0">
              <a:effectLst>
                <a:outerShdw blurRad="38100" dist="38100" dir="2700000" algn="tl">
                  <a:srgbClr val="000000"/>
                </a:outerShdw>
              </a:effectLst>
              <a:latin typeface="Arial" pitchFamily="34" charset="0"/>
            </a:endParaRPr>
          </a:p>
        </p:txBody>
      </p:sp>
      <p:sp>
        <p:nvSpPr>
          <p:cNvPr id="12292" name="Rectangle 7"/>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endParaRPr lang="en-US" altLang="en-US" sz="3600" b="0" i="0">
              <a:latin typeface="Times New Roman" panose="02020603050405020304" pitchFamily="18" charset="0"/>
            </a:endParaRPr>
          </a:p>
        </p:txBody>
      </p:sp>
      <p:sp>
        <p:nvSpPr>
          <p:cNvPr id="12293" name="Rectangle 9"/>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endParaRPr lang="en-US" altLang="en-US" sz="3600" b="0" i="0">
              <a:latin typeface="Times New Roman" panose="02020603050405020304" pitchFamily="18" charset="0"/>
            </a:endParaRPr>
          </a:p>
        </p:txBody>
      </p:sp>
      <p:sp>
        <p:nvSpPr>
          <p:cNvPr id="12294" name="Rectangle 11"/>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endParaRPr lang="en-US" altLang="en-US" sz="3600" b="0" i="0">
              <a:latin typeface="Times New Roman" panose="02020603050405020304" pitchFamily="18" charset="0"/>
            </a:endParaRPr>
          </a:p>
        </p:txBody>
      </p:sp>
      <p:sp>
        <p:nvSpPr>
          <p:cNvPr id="12295" name="Rectangle 13"/>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endParaRPr lang="en-US" altLang="en-US" sz="3600" b="0" i="0">
              <a:latin typeface="Times New Roman" panose="02020603050405020304" pitchFamily="18" charset="0"/>
            </a:endParaRPr>
          </a:p>
        </p:txBody>
      </p:sp>
      <p:sp>
        <p:nvSpPr>
          <p:cNvPr id="12296" name="Rectangle 15"/>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endParaRPr lang="en-US" altLang="en-US" sz="3600" b="0" i="0">
              <a:latin typeface="Times New Roman" panose="02020603050405020304" pitchFamily="18" charset="0"/>
            </a:endParaRPr>
          </a:p>
        </p:txBody>
      </p:sp>
      <p:sp>
        <p:nvSpPr>
          <p:cNvPr id="12297" name="Rectangle 17"/>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endParaRPr lang="en-US" altLang="en-US" sz="3600" b="0" i="0">
              <a:latin typeface="Times New Roman" panose="02020603050405020304" pitchFamily="18" charset="0"/>
            </a:endParaRPr>
          </a:p>
        </p:txBody>
      </p:sp>
      <p:sp>
        <p:nvSpPr>
          <p:cNvPr id="20" name="Rectangle 6"/>
          <p:cNvSpPr>
            <a:spLocks noChangeArrowheads="1"/>
          </p:cNvSpPr>
          <p:nvPr/>
        </p:nvSpPr>
        <p:spPr bwMode="auto">
          <a:xfrm>
            <a:off x="5638800" y="3352800"/>
            <a:ext cx="3200400" cy="1200150"/>
          </a:xfrm>
          <a:prstGeom prst="rect">
            <a:avLst/>
          </a:prstGeom>
          <a:noFill/>
          <a:ln w="9525">
            <a:noFill/>
            <a:miter lim="800000"/>
            <a:headEnd/>
            <a:tailEnd/>
          </a:ln>
          <a:effectLst/>
        </p:spPr>
        <p:txBody>
          <a:bodyPr>
            <a:spAutoFit/>
          </a:bodyPr>
          <a:lstStyle/>
          <a:p>
            <a:pPr>
              <a:lnSpc>
                <a:spcPct val="90000"/>
              </a:lnSpc>
              <a:spcBef>
                <a:spcPct val="40000"/>
              </a:spcBef>
              <a:buClr>
                <a:schemeClr val="tx2"/>
              </a:buClr>
              <a:defRPr/>
            </a:pPr>
            <a:r>
              <a:rPr lang="en-US" sz="2000" b="1" i="1" dirty="0">
                <a:effectLst>
                  <a:outerShdw blurRad="38100" dist="38100" dir="2700000" algn="tl">
                    <a:srgbClr val="000000"/>
                  </a:outerShdw>
                </a:effectLst>
                <a:latin typeface="Arial" pitchFamily="34" charset="0"/>
                <a:cs typeface="Arial" charset="0"/>
              </a:rPr>
              <a:t>Evolution of time-dependent coefficients from time-dependent Schrodinger equation</a:t>
            </a:r>
            <a:endParaRPr lang="en-US" sz="2000" b="1" dirty="0">
              <a:effectLst>
                <a:outerShdw blurRad="38100" dist="38100" dir="2700000" algn="tl">
                  <a:srgbClr val="000000"/>
                </a:outerShdw>
              </a:effectLst>
              <a:latin typeface="Arial" pitchFamily="34" charset="0"/>
            </a:endParaRPr>
          </a:p>
        </p:txBody>
      </p:sp>
      <p:sp>
        <p:nvSpPr>
          <p:cNvPr id="23" name="Rectangle 6"/>
          <p:cNvSpPr>
            <a:spLocks noChangeArrowheads="1"/>
          </p:cNvSpPr>
          <p:nvPr/>
        </p:nvSpPr>
        <p:spPr bwMode="auto">
          <a:xfrm>
            <a:off x="5562600" y="5257800"/>
            <a:ext cx="3200400" cy="369888"/>
          </a:xfrm>
          <a:prstGeom prst="rect">
            <a:avLst/>
          </a:prstGeom>
          <a:noFill/>
          <a:ln w="9525">
            <a:noFill/>
            <a:miter lim="800000"/>
            <a:headEnd/>
            <a:tailEnd/>
          </a:ln>
          <a:effectLst/>
        </p:spPr>
        <p:txBody>
          <a:bodyPr>
            <a:spAutoFit/>
          </a:bodyPr>
          <a:lstStyle/>
          <a:p>
            <a:pPr>
              <a:lnSpc>
                <a:spcPct val="90000"/>
              </a:lnSpc>
              <a:spcBef>
                <a:spcPct val="40000"/>
              </a:spcBef>
              <a:buClr>
                <a:schemeClr val="tx2"/>
              </a:buClr>
              <a:defRPr/>
            </a:pPr>
            <a:r>
              <a:rPr lang="en-US" sz="2000" b="1" i="1" dirty="0">
                <a:effectLst>
                  <a:outerShdw blurRad="38100" dist="38100" dir="2700000" algn="tl">
                    <a:srgbClr val="000000"/>
                  </a:outerShdw>
                </a:effectLst>
                <a:latin typeface="Arial" pitchFamily="34" charset="0"/>
                <a:cs typeface="Arial" charset="0"/>
              </a:rPr>
              <a:t>Non-adiabatic couplings</a:t>
            </a:r>
            <a:endParaRPr lang="en-US" sz="2000" b="1" dirty="0">
              <a:effectLst>
                <a:outerShdw blurRad="38100" dist="38100" dir="2700000" algn="tl">
                  <a:srgbClr val="000000"/>
                </a:outerShdw>
              </a:effectLst>
              <a:latin typeface="Arial" pitchFamily="34" charset="0"/>
            </a:endParaRPr>
          </a:p>
        </p:txBody>
      </p:sp>
      <p:sp>
        <p:nvSpPr>
          <p:cNvPr id="25" name="Rectangle 6"/>
          <p:cNvSpPr>
            <a:spLocks noChangeArrowheads="1"/>
          </p:cNvSpPr>
          <p:nvPr/>
        </p:nvSpPr>
        <p:spPr bwMode="auto">
          <a:xfrm>
            <a:off x="5105400" y="2286000"/>
            <a:ext cx="4038600" cy="923925"/>
          </a:xfrm>
          <a:prstGeom prst="rect">
            <a:avLst/>
          </a:prstGeom>
          <a:noFill/>
          <a:ln w="9525">
            <a:noFill/>
            <a:miter lim="800000"/>
            <a:headEnd/>
            <a:tailEnd/>
          </a:ln>
          <a:effectLst/>
        </p:spPr>
        <p:txBody>
          <a:bodyPr>
            <a:spAutoFit/>
          </a:bodyPr>
          <a:lstStyle/>
          <a:p>
            <a:pPr>
              <a:lnSpc>
                <a:spcPct val="90000"/>
              </a:lnSpc>
              <a:spcBef>
                <a:spcPct val="40000"/>
              </a:spcBef>
              <a:buClr>
                <a:schemeClr val="tx2"/>
              </a:buClr>
              <a:defRPr/>
            </a:pPr>
            <a:r>
              <a:rPr lang="en-US" sz="2000" b="1" i="1" dirty="0">
                <a:effectLst>
                  <a:outerShdw blurRad="38100" dist="38100" dir="2700000" algn="tl">
                    <a:srgbClr val="000000"/>
                  </a:outerShdw>
                </a:effectLst>
                <a:latin typeface="Arial" pitchFamily="34" charset="0"/>
                <a:cs typeface="Arial" charset="0"/>
              </a:rPr>
              <a:t>Expansion of </a:t>
            </a:r>
            <a:r>
              <a:rPr lang="en-US" sz="2000" b="1" i="1" dirty="0" err="1">
                <a:effectLst>
                  <a:outerShdw blurRad="38100" dist="38100" dir="2700000" algn="tl">
                    <a:srgbClr val="000000"/>
                  </a:outerShdw>
                </a:effectLst>
                <a:latin typeface="Arial" pitchFamily="34" charset="0"/>
                <a:cs typeface="Arial" charset="0"/>
              </a:rPr>
              <a:t>wavefunction</a:t>
            </a:r>
            <a:r>
              <a:rPr lang="en-US" sz="2000" b="1" i="1" dirty="0">
                <a:effectLst>
                  <a:outerShdw blurRad="38100" dist="38100" dir="2700000" algn="tl">
                    <a:srgbClr val="000000"/>
                  </a:outerShdw>
                </a:effectLst>
                <a:latin typeface="Arial" pitchFamily="34" charset="0"/>
                <a:cs typeface="Arial" charset="0"/>
              </a:rPr>
              <a:t> coefficients in </a:t>
            </a:r>
            <a:r>
              <a:rPr lang="en-US" sz="2000" b="1" i="1" u="sng" dirty="0">
                <a:effectLst>
                  <a:outerShdw blurRad="38100" dist="38100" dir="2700000" algn="tl">
                    <a:srgbClr val="000000"/>
                  </a:outerShdw>
                </a:effectLst>
                <a:latin typeface="Arial" pitchFamily="34" charset="0"/>
                <a:cs typeface="Arial" charset="0"/>
              </a:rPr>
              <a:t>adiabatic many-electron states (TDHF or CIS)</a:t>
            </a:r>
            <a:endParaRPr lang="en-US" sz="2000" b="1" i="1" dirty="0">
              <a:effectLst>
                <a:outerShdw blurRad="38100" dist="38100" dir="2700000" algn="tl">
                  <a:srgbClr val="000000"/>
                </a:outerShdw>
              </a:effectLst>
              <a:latin typeface="Arial" pitchFamily="34" charset="0"/>
              <a:cs typeface="Arial" charset="0"/>
            </a:endParaRPr>
          </a:p>
        </p:txBody>
      </p:sp>
      <p:pic>
        <p:nvPicPr>
          <p:cNvPr id="12301"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533400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0" y="1676400"/>
            <a:ext cx="1600200" cy="646113"/>
          </a:xfrm>
          <a:prstGeom prst="rect">
            <a:avLst/>
          </a:prstGeom>
        </p:spPr>
        <p:txBody>
          <a:bodyPr>
            <a:spAutoFit/>
          </a:bodyPr>
          <a:lstStyle/>
          <a:p>
            <a:pPr>
              <a:defRPr/>
            </a:pPr>
            <a:r>
              <a:rPr lang="en-US" sz="1800" b="1" i="1" dirty="0">
                <a:solidFill>
                  <a:schemeClr val="tx1"/>
                </a:solidFill>
                <a:effectLst>
                  <a:outerShdw blurRad="38100" dist="38100" dir="2700000" algn="tl">
                    <a:srgbClr val="000000"/>
                  </a:outerShdw>
                </a:effectLst>
                <a:latin typeface="Arial" pitchFamily="34" charset="0"/>
                <a:cs typeface="Arial" charset="0"/>
              </a:rPr>
              <a:t>Mass, acceleration</a:t>
            </a:r>
            <a:endParaRPr lang="en-US" sz="1800" dirty="0">
              <a:solidFill>
                <a:schemeClr val="tx1"/>
              </a:solidFill>
              <a:cs typeface="Arial" charset="0"/>
            </a:endParaRPr>
          </a:p>
        </p:txBody>
      </p:sp>
      <p:sp>
        <p:nvSpPr>
          <p:cNvPr id="26" name="Rectangle 25"/>
          <p:cNvSpPr/>
          <p:nvPr/>
        </p:nvSpPr>
        <p:spPr>
          <a:xfrm>
            <a:off x="1600200" y="1676400"/>
            <a:ext cx="1143000" cy="369888"/>
          </a:xfrm>
          <a:prstGeom prst="rect">
            <a:avLst/>
          </a:prstGeom>
        </p:spPr>
        <p:txBody>
          <a:bodyPr>
            <a:spAutoFit/>
          </a:bodyPr>
          <a:lstStyle/>
          <a:p>
            <a:pPr>
              <a:defRPr/>
            </a:pPr>
            <a:r>
              <a:rPr lang="en-US" sz="1800" b="1" i="1" dirty="0">
                <a:solidFill>
                  <a:schemeClr val="tx1"/>
                </a:solidFill>
                <a:effectLst>
                  <a:outerShdw blurRad="38100" dist="38100" dir="2700000" algn="tl">
                    <a:srgbClr val="000000"/>
                  </a:outerShdw>
                </a:effectLst>
                <a:latin typeface="Arial" pitchFamily="34" charset="0"/>
                <a:cs typeface="Arial" charset="0"/>
              </a:rPr>
              <a:t>Force</a:t>
            </a:r>
            <a:endParaRPr lang="en-US" sz="1800" dirty="0">
              <a:solidFill>
                <a:schemeClr val="tx1"/>
              </a:solidFill>
              <a:cs typeface="Arial" charset="0"/>
            </a:endParaRPr>
          </a:p>
        </p:txBody>
      </p:sp>
      <p:sp>
        <p:nvSpPr>
          <p:cNvPr id="27" name="Rectangle 26"/>
          <p:cNvSpPr/>
          <p:nvPr/>
        </p:nvSpPr>
        <p:spPr>
          <a:xfrm>
            <a:off x="2971800" y="1676400"/>
            <a:ext cx="1295400" cy="369888"/>
          </a:xfrm>
          <a:prstGeom prst="rect">
            <a:avLst/>
          </a:prstGeom>
        </p:spPr>
        <p:txBody>
          <a:bodyPr>
            <a:spAutoFit/>
          </a:bodyPr>
          <a:lstStyle/>
          <a:p>
            <a:pPr>
              <a:defRPr/>
            </a:pPr>
            <a:r>
              <a:rPr lang="en-US" sz="1800" b="1" i="1" dirty="0">
                <a:solidFill>
                  <a:schemeClr val="tx1"/>
                </a:solidFill>
                <a:effectLst>
                  <a:outerShdw blurRad="38100" dist="38100" dir="2700000" algn="tl">
                    <a:srgbClr val="000000"/>
                  </a:outerShdw>
                </a:effectLst>
                <a:latin typeface="Arial" pitchFamily="34" charset="0"/>
                <a:cs typeface="Arial" charset="0"/>
              </a:rPr>
              <a:t>Viscosity</a:t>
            </a:r>
            <a:endParaRPr lang="en-US" sz="1800" dirty="0">
              <a:solidFill>
                <a:schemeClr val="tx1"/>
              </a:solidFill>
              <a:cs typeface="Arial" charset="0"/>
            </a:endParaRPr>
          </a:p>
        </p:txBody>
      </p:sp>
      <p:sp>
        <p:nvSpPr>
          <p:cNvPr id="28" name="Rectangle 27"/>
          <p:cNvSpPr/>
          <p:nvPr/>
        </p:nvSpPr>
        <p:spPr>
          <a:xfrm>
            <a:off x="4343400" y="1676400"/>
            <a:ext cx="1447800" cy="646113"/>
          </a:xfrm>
          <a:prstGeom prst="rect">
            <a:avLst/>
          </a:prstGeom>
        </p:spPr>
        <p:txBody>
          <a:bodyPr>
            <a:spAutoFit/>
          </a:bodyPr>
          <a:lstStyle/>
          <a:p>
            <a:pPr>
              <a:defRPr/>
            </a:pPr>
            <a:r>
              <a:rPr lang="en-US" sz="1800" b="1" i="1" dirty="0">
                <a:solidFill>
                  <a:schemeClr val="tx1"/>
                </a:solidFill>
                <a:effectLst>
                  <a:outerShdw blurRad="38100" dist="38100" dir="2700000" algn="tl">
                    <a:srgbClr val="000000"/>
                  </a:outerShdw>
                </a:effectLst>
                <a:latin typeface="Arial" pitchFamily="34" charset="0"/>
                <a:cs typeface="Arial" charset="0"/>
              </a:rPr>
              <a:t>Stochastic force</a:t>
            </a:r>
            <a:endParaRPr lang="en-US" sz="1800" dirty="0">
              <a:solidFill>
                <a:schemeClr val="tx1"/>
              </a:solidFill>
              <a:cs typeface="Arial" charset="0"/>
            </a:endParaRPr>
          </a:p>
        </p:txBody>
      </p:sp>
      <p:pic>
        <p:nvPicPr>
          <p:cNvPr id="1230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483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0"/>
            <a:ext cx="5562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5105400"/>
            <a:ext cx="52578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495800"/>
            <a:ext cx="1314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6"/>
          <p:cNvSpPr>
            <a:spLocks noChangeArrowheads="1"/>
          </p:cNvSpPr>
          <p:nvPr/>
        </p:nvSpPr>
        <p:spPr bwMode="auto">
          <a:xfrm>
            <a:off x="2895600" y="4572000"/>
            <a:ext cx="6248400" cy="369888"/>
          </a:xfrm>
          <a:prstGeom prst="rect">
            <a:avLst/>
          </a:prstGeom>
          <a:noFill/>
          <a:ln w="9525">
            <a:noFill/>
            <a:miter lim="800000"/>
            <a:headEnd/>
            <a:tailEnd/>
          </a:ln>
          <a:effectLst/>
        </p:spPr>
        <p:txBody>
          <a:bodyPr>
            <a:spAutoFit/>
          </a:bodyPr>
          <a:lstStyle/>
          <a:p>
            <a:pPr>
              <a:lnSpc>
                <a:spcPct val="90000"/>
              </a:lnSpc>
              <a:spcBef>
                <a:spcPct val="40000"/>
              </a:spcBef>
              <a:buClr>
                <a:schemeClr val="tx2"/>
              </a:buClr>
              <a:defRPr/>
            </a:pPr>
            <a:r>
              <a:rPr lang="en-US" sz="2000" b="1" i="1" dirty="0">
                <a:effectLst>
                  <a:outerShdw blurRad="38100" dist="38100" dir="2700000" algn="tl">
                    <a:srgbClr val="000000"/>
                  </a:outerShdw>
                </a:effectLst>
                <a:latin typeface="Arial" pitchFamily="34" charset="0"/>
                <a:cs typeface="Arial" charset="0"/>
              </a:rPr>
              <a:t>Occupation probability of a given adiabatic state</a:t>
            </a:r>
            <a:endParaRPr lang="en-US" sz="2000" b="1" dirty="0">
              <a:effectLst>
                <a:outerShdw blurRad="38100" dist="38100" dir="2700000" algn="tl">
                  <a:srgbClr val="000000"/>
                </a:outerShdw>
              </a:effectLst>
              <a:latin typeface="Arial" pitchFamily="34" charset="0"/>
            </a:endParaRPr>
          </a:p>
        </p:txBody>
      </p:sp>
      <p:sp>
        <p:nvSpPr>
          <p:cNvPr id="33" name="Rectangle 7"/>
          <p:cNvSpPr>
            <a:spLocks noChangeArrowheads="1"/>
          </p:cNvSpPr>
          <p:nvPr/>
        </p:nvSpPr>
        <p:spPr bwMode="auto">
          <a:xfrm>
            <a:off x="5562600" y="6400800"/>
            <a:ext cx="3581400" cy="338138"/>
          </a:xfrm>
          <a:prstGeom prst="rect">
            <a:avLst/>
          </a:prstGeom>
          <a:noFill/>
          <a:ln w="9525">
            <a:noFill/>
            <a:miter lim="800000"/>
            <a:headEnd/>
            <a:tailEnd/>
          </a:ln>
          <a:effectLst/>
        </p:spPr>
        <p:txBody>
          <a:bodyPr>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J. Tully, </a:t>
            </a:r>
            <a:r>
              <a:rPr lang="de-DE" sz="1600" b="1" i="1" dirty="0">
                <a:solidFill>
                  <a:srgbClr val="33CC33"/>
                </a:solidFill>
                <a:effectLst>
                  <a:outerShdw blurRad="38100" dist="38100" dir="2700000" algn="tl">
                    <a:srgbClr val="000000"/>
                  </a:outerShdw>
                </a:effectLst>
                <a:cs typeface="Times New Roman" pitchFamily="18" charset="0"/>
              </a:rPr>
              <a:t>J. Chem. Phys. 93, 1061 (1990)</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1231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715000"/>
            <a:ext cx="50958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6"/>
          <p:cNvSpPr>
            <a:spLocks noChangeArrowheads="1"/>
          </p:cNvSpPr>
          <p:nvPr/>
        </p:nvSpPr>
        <p:spPr bwMode="auto">
          <a:xfrm>
            <a:off x="5486400" y="5715000"/>
            <a:ext cx="3200400" cy="646113"/>
          </a:xfrm>
          <a:prstGeom prst="rect">
            <a:avLst/>
          </a:prstGeom>
          <a:noFill/>
          <a:ln w="9525">
            <a:noFill/>
            <a:miter lim="800000"/>
            <a:headEnd/>
            <a:tailEnd/>
          </a:ln>
          <a:effectLst/>
        </p:spPr>
        <p:txBody>
          <a:bodyPr>
            <a:spAutoFit/>
          </a:bodyPr>
          <a:lstStyle/>
          <a:p>
            <a:pPr>
              <a:lnSpc>
                <a:spcPct val="90000"/>
              </a:lnSpc>
              <a:spcBef>
                <a:spcPct val="40000"/>
              </a:spcBef>
              <a:buClr>
                <a:schemeClr val="tx2"/>
              </a:buClr>
              <a:defRPr/>
            </a:pPr>
            <a:r>
              <a:rPr lang="en-US" sz="2000" b="1" i="1" dirty="0">
                <a:effectLst>
                  <a:outerShdw blurRad="38100" dist="38100" dir="2700000" algn="tl">
                    <a:srgbClr val="000000"/>
                  </a:outerShdw>
                </a:effectLst>
                <a:latin typeface="Arial" pitchFamily="34" charset="0"/>
                <a:cs typeface="Arial" charset="0"/>
              </a:rPr>
              <a:t>Probability of hopping from one PES to another</a:t>
            </a:r>
            <a:endParaRPr lang="en-US" sz="2000" b="1" dirty="0">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2542140522"/>
      </p:ext>
    </p:extLst>
  </p:cSld>
  <p:clrMapOvr>
    <a:masterClrMapping/>
  </p:clrMapOvr>
  <p:transition>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What RPA framework can do…</a:t>
            </a:r>
            <a:endParaRPr lang="en-US" sz="3600" i="0" dirty="0">
              <a:latin typeface="Comic Sans MS" pitchFamily="66" charset="0"/>
            </a:endParaRPr>
          </a:p>
        </p:txBody>
      </p:sp>
      <p:sp>
        <p:nvSpPr>
          <p:cNvPr id="3" name="Rectangle 2"/>
          <p:cNvSpPr/>
          <p:nvPr/>
        </p:nvSpPr>
        <p:spPr>
          <a:xfrm>
            <a:off x="304800" y="990600"/>
            <a:ext cx="8763000" cy="5278368"/>
          </a:xfrm>
          <a:prstGeom prst="rect">
            <a:avLst/>
          </a:prstGeom>
          <a:solidFill>
            <a:schemeClr val="tx1"/>
          </a:solidFill>
        </p:spPr>
        <p:txBody>
          <a:bodyPr>
            <a:spAutoFit/>
          </a:bodyPr>
          <a:lstStyle/>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Pros: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Numerically efficient (states, gradients, couplings)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Can describe excitons </a:t>
            </a:r>
            <a:endParaRPr lang="en-US" sz="2200" b="1" i="1" kern="0" dirty="0">
              <a:solidFill>
                <a:srgbClr val="0000FF"/>
              </a:solidFill>
              <a:latin typeface="Arial"/>
              <a:cs typeface="Times New Roman" pitchFamily="18" charset="0"/>
            </a:endParaRP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Can describe crossings of excited states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Transparent physics of </a:t>
            </a:r>
            <a:r>
              <a:rPr lang="en-US" sz="2200" b="1" i="1" kern="0" dirty="0" err="1" smtClean="0">
                <a:solidFill>
                  <a:srgbClr val="0000FF"/>
                </a:solidFill>
                <a:latin typeface="Arial"/>
                <a:cs typeface="Times New Roman" pitchFamily="18" charset="0"/>
              </a:rPr>
              <a:t>semiempirics</a:t>
            </a:r>
            <a:endParaRPr lang="en-US" sz="2400" b="1" i="1" kern="0" dirty="0" smtClean="0">
              <a:solidFill>
                <a:schemeClr val="tx2"/>
              </a:solidFill>
              <a:latin typeface="Arial"/>
              <a:cs typeface="Times New Roman" pitchFamily="18" charset="0"/>
            </a:endParaRP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Cons: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Beware of </a:t>
            </a:r>
            <a:r>
              <a:rPr lang="en-US" sz="2200" b="1" i="1" kern="0" dirty="0" err="1" smtClean="0">
                <a:solidFill>
                  <a:srgbClr val="0000FF"/>
                </a:solidFill>
                <a:latin typeface="Arial"/>
                <a:cs typeface="Times New Roman" pitchFamily="18" charset="0"/>
              </a:rPr>
              <a:t>semiempirics</a:t>
            </a:r>
            <a:r>
              <a:rPr lang="en-US" sz="2200" b="1" i="1" kern="0" dirty="0" smtClean="0">
                <a:solidFill>
                  <a:srgbClr val="0000FF"/>
                </a:solidFill>
                <a:latin typeface="Arial"/>
                <a:cs typeface="Times New Roman" pitchFamily="18" charset="0"/>
              </a:rPr>
              <a:t>, semi-quantitative accuracy</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Cannot describe excited/ground state crossings</a:t>
            </a:r>
            <a:endParaRPr lang="en-US" sz="2200" b="1" i="1" kern="0" dirty="0">
              <a:solidFill>
                <a:srgbClr val="0000FF"/>
              </a:solidFill>
              <a:latin typeface="Arial"/>
              <a:cs typeface="Times New Roman" pitchFamily="18" charset="0"/>
            </a:endParaRP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Cannot describe double excitations and generally highly correlated states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Problems with energetics of spin states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Problems with open shell and bond braking</a:t>
            </a:r>
            <a:endParaRPr lang="en-US" sz="2200" b="1" i="1" kern="0" dirty="0">
              <a:solidFill>
                <a:srgbClr val="0000FF"/>
              </a:solidFill>
              <a:latin typeface="Arial"/>
              <a:cs typeface="Times New Roman" pitchFamily="18" charset="0"/>
            </a:endParaRPr>
          </a:p>
        </p:txBody>
      </p:sp>
    </p:spTree>
    <p:extLst>
      <p:ext uri="{BB962C8B-B14F-4D97-AF65-F5344CB8AC3E}">
        <p14:creationId xmlns:p14="http://schemas.microsoft.com/office/powerpoint/2010/main" val="36378475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85800" y="0"/>
            <a:ext cx="8077200" cy="609600"/>
          </a:xfrm>
        </p:spPr>
        <p:txBody>
          <a:bodyPr/>
          <a:lstStyle/>
          <a:p>
            <a:pPr algn="ctr">
              <a:defRPr/>
            </a:pPr>
            <a:r>
              <a:rPr lang="en-US" sz="3600" i="0" dirty="0" smtClean="0">
                <a:latin typeface="Comic Sans MS" pitchFamily="66" charset="0"/>
              </a:rPr>
              <a:t>Overcoming the numerical expense:  </a:t>
            </a:r>
            <a:endParaRPr lang="en-US" sz="3600" i="0" dirty="0">
              <a:latin typeface="Comic Sans MS" pitchFamily="66" charset="0"/>
            </a:endParaRPr>
          </a:p>
        </p:txBody>
      </p:sp>
      <p:sp>
        <p:nvSpPr>
          <p:cNvPr id="8" name="Rectangle 6"/>
          <p:cNvSpPr>
            <a:spLocks noChangeArrowheads="1"/>
          </p:cNvSpPr>
          <p:nvPr/>
        </p:nvSpPr>
        <p:spPr bwMode="auto">
          <a:xfrm>
            <a:off x="533400" y="302311"/>
            <a:ext cx="6324600" cy="1421928"/>
          </a:xfrm>
          <a:prstGeom prst="rect">
            <a:avLst/>
          </a:prstGeom>
          <a:noFill/>
          <a:ln w="9525">
            <a:noFill/>
            <a:miter lim="800000"/>
            <a:headEnd/>
            <a:tailEnd/>
          </a:ln>
          <a:effectLst/>
        </p:spPr>
        <p:txBody>
          <a:bodyPr>
            <a:spAutoFit/>
          </a:bodyPr>
          <a:lstStyle/>
          <a:p>
            <a:pPr eaLnBrk="1" hangingPunct="1">
              <a:lnSpc>
                <a:spcPct val="90000"/>
              </a:lnSpc>
              <a:spcBef>
                <a:spcPct val="40000"/>
              </a:spcBef>
              <a:buClr>
                <a:schemeClr val="tx2"/>
              </a:buClr>
              <a:defRPr/>
            </a:pPr>
            <a:r>
              <a:rPr lang="en-US" sz="1800" b="1" i="1" dirty="0" smtClean="0">
                <a:effectLst>
                  <a:outerShdw blurRad="38100" dist="38100" dir="2700000" algn="tl">
                    <a:srgbClr val="000000"/>
                  </a:outerShdw>
                </a:effectLst>
                <a:latin typeface="Arial" pitchFamily="34" charset="0"/>
              </a:rPr>
              <a:t> </a:t>
            </a:r>
          </a:p>
          <a:p>
            <a:pPr eaLnBrk="1" hangingPunct="1">
              <a:lnSpc>
                <a:spcPct val="90000"/>
              </a:lnSpc>
              <a:spcBef>
                <a:spcPct val="40000"/>
              </a:spcBef>
              <a:buClr>
                <a:schemeClr val="tx2"/>
              </a:buClr>
              <a:buFont typeface="Wingdings" pitchFamily="2" charset="2"/>
              <a:buChar char="q"/>
              <a:defRPr/>
            </a:pPr>
            <a:r>
              <a:rPr lang="en-US" sz="1800" b="1" i="1" dirty="0" smtClean="0">
                <a:effectLst>
                  <a:outerShdw blurRad="38100" dist="38100" dir="2700000" algn="tl">
                    <a:srgbClr val="000000"/>
                  </a:outerShdw>
                </a:effectLst>
                <a:latin typeface="Arial" pitchFamily="34" charset="0"/>
              </a:rPr>
              <a:t> 10 </a:t>
            </a:r>
            <a:r>
              <a:rPr lang="en-US" sz="1800" b="1" i="1" dirty="0" err="1" smtClean="0">
                <a:effectLst>
                  <a:outerShdw blurRad="38100" dist="38100" dir="2700000" algn="tl">
                    <a:srgbClr val="000000"/>
                  </a:outerShdw>
                </a:effectLst>
                <a:latin typeface="Arial" pitchFamily="34" charset="0"/>
              </a:rPr>
              <a:t>ps</a:t>
            </a:r>
            <a:r>
              <a:rPr lang="en-US" sz="1800" b="1" i="1" dirty="0" smtClean="0">
                <a:effectLst>
                  <a:outerShdw blurRad="38100" dist="38100" dir="2700000" algn="tl">
                    <a:srgbClr val="000000"/>
                  </a:outerShdw>
                </a:effectLst>
                <a:latin typeface="Arial" pitchFamily="34" charset="0"/>
              </a:rPr>
              <a:t> excited state dynamics; </a:t>
            </a:r>
          </a:p>
          <a:p>
            <a:pPr eaLnBrk="1" hangingPunct="1">
              <a:lnSpc>
                <a:spcPct val="90000"/>
              </a:lnSpc>
              <a:spcBef>
                <a:spcPct val="40000"/>
              </a:spcBef>
              <a:buClr>
                <a:schemeClr val="tx2"/>
              </a:buClr>
              <a:buFont typeface="Wingdings" pitchFamily="2" charset="2"/>
              <a:buChar char="q"/>
              <a:defRPr/>
            </a:pPr>
            <a:r>
              <a:rPr lang="en-US" sz="1800" b="1" i="1" dirty="0" smtClean="0">
                <a:effectLst>
                  <a:outerShdw blurRad="38100" dist="38100" dir="2700000" algn="tl">
                    <a:srgbClr val="000000"/>
                  </a:outerShdw>
                </a:effectLst>
                <a:latin typeface="Arial" pitchFamily="34" charset="0"/>
              </a:rPr>
              <a:t> </a:t>
            </a:r>
            <a:r>
              <a:rPr lang="en-US" sz="1800" b="1" i="1" dirty="0">
                <a:effectLst>
                  <a:outerShdw blurRad="38100" dist="38100" dir="2700000" algn="tl">
                    <a:srgbClr val="000000"/>
                  </a:outerShdw>
                </a:effectLst>
                <a:latin typeface="Arial" pitchFamily="34" charset="0"/>
              </a:rPr>
              <a:t>0.05 fs time-step for electronic </a:t>
            </a:r>
            <a:r>
              <a:rPr lang="en-US" sz="1800" b="1" i="1" dirty="0" smtClean="0">
                <a:effectLst>
                  <a:outerShdw blurRad="38100" dist="38100" dir="2700000" algn="tl">
                    <a:srgbClr val="000000"/>
                  </a:outerShdw>
                </a:effectLst>
                <a:latin typeface="Arial" pitchFamily="34" charset="0"/>
              </a:rPr>
              <a:t>dynamics </a:t>
            </a:r>
          </a:p>
          <a:p>
            <a:pPr eaLnBrk="1" hangingPunct="1">
              <a:lnSpc>
                <a:spcPct val="90000"/>
              </a:lnSpc>
              <a:spcBef>
                <a:spcPct val="40000"/>
              </a:spcBef>
              <a:buClr>
                <a:schemeClr val="tx2"/>
              </a:buClr>
              <a:buFont typeface="Wingdings" pitchFamily="2" charset="2"/>
              <a:buChar char="q"/>
              <a:defRPr/>
            </a:pPr>
            <a:r>
              <a:rPr lang="en-US" sz="1800" b="1" i="1" dirty="0">
                <a:effectLst>
                  <a:outerShdw blurRad="38100" dist="38100" dir="2700000" algn="tl">
                    <a:srgbClr val="000000"/>
                  </a:outerShdw>
                </a:effectLst>
                <a:latin typeface="Arial" pitchFamily="34" charset="0"/>
              </a:rPr>
              <a:t> </a:t>
            </a:r>
            <a:r>
              <a:rPr lang="en-US" sz="1800" b="1" i="1" dirty="0" smtClean="0">
                <a:effectLst>
                  <a:outerShdw blurRad="38100" dist="38100" dir="2700000" algn="tl">
                    <a:srgbClr val="000000"/>
                  </a:outerShdw>
                </a:effectLst>
                <a:latin typeface="Arial" pitchFamily="34" charset="0"/>
              </a:rPr>
              <a:t>500 trajectories</a:t>
            </a:r>
            <a:endParaRPr lang="en-US" sz="1800" b="1" i="1" dirty="0">
              <a:effectLst>
                <a:outerShdw blurRad="38100" dist="38100" dir="2700000" algn="tl">
                  <a:srgbClr val="000000"/>
                </a:outerShdw>
              </a:effectLst>
              <a:latin typeface="Arial" pitchFamily="34" charset="0"/>
            </a:endParaRPr>
          </a:p>
        </p:txBody>
      </p:sp>
      <p:sp>
        <p:nvSpPr>
          <p:cNvPr id="9" name="Rectangle 6"/>
          <p:cNvSpPr>
            <a:spLocks noChangeArrowheads="1"/>
          </p:cNvSpPr>
          <p:nvPr/>
        </p:nvSpPr>
        <p:spPr bwMode="auto">
          <a:xfrm>
            <a:off x="6858000" y="565605"/>
            <a:ext cx="2057400" cy="1089025"/>
          </a:xfrm>
          <a:prstGeom prst="rect">
            <a:avLst/>
          </a:prstGeom>
          <a:noFill/>
          <a:ln w="9525">
            <a:noFill/>
            <a:miter lim="800000"/>
            <a:headEnd/>
            <a:tailEnd/>
          </a:ln>
          <a:effectLst/>
        </p:spPr>
        <p:txBody>
          <a:bodyPr>
            <a:spAutoFit/>
          </a:bodyPr>
          <a:lstStyle/>
          <a:p>
            <a:pPr eaLnBrk="1" hangingPunct="1">
              <a:lnSpc>
                <a:spcPct val="90000"/>
              </a:lnSpc>
              <a:spcBef>
                <a:spcPct val="40000"/>
              </a:spcBef>
              <a:buClr>
                <a:schemeClr val="tx2"/>
              </a:buClr>
              <a:defRPr/>
            </a:pPr>
            <a:r>
              <a:rPr lang="en-US" sz="3200" b="1" i="1" dirty="0">
                <a:solidFill>
                  <a:schemeClr val="tx1"/>
                </a:solidFill>
                <a:effectLst>
                  <a:outerShdw blurRad="38100" dist="38100" dir="2700000" algn="tl">
                    <a:srgbClr val="000000"/>
                  </a:outerShdw>
                </a:effectLst>
                <a:latin typeface="Arial" pitchFamily="34" charset="0"/>
              </a:rPr>
              <a:t>10</a:t>
            </a:r>
            <a:r>
              <a:rPr lang="en-US" sz="3200" b="1" i="1" baseline="30000" dirty="0">
                <a:solidFill>
                  <a:schemeClr val="tx1"/>
                </a:solidFill>
                <a:effectLst>
                  <a:outerShdw blurRad="38100" dist="38100" dir="2700000" algn="tl">
                    <a:srgbClr val="000000"/>
                  </a:outerShdw>
                </a:effectLst>
                <a:latin typeface="Arial" pitchFamily="34" charset="0"/>
              </a:rPr>
              <a:t>9</a:t>
            </a:r>
            <a:r>
              <a:rPr lang="en-US" sz="2400" b="1" i="1" dirty="0">
                <a:solidFill>
                  <a:schemeClr val="tx1"/>
                </a:solidFill>
                <a:effectLst>
                  <a:outerShdw blurRad="38100" dist="38100" dir="2700000" algn="tl">
                    <a:srgbClr val="000000"/>
                  </a:outerShdw>
                </a:effectLst>
                <a:latin typeface="Arial" pitchFamily="34" charset="0"/>
              </a:rPr>
              <a:t> </a:t>
            </a:r>
            <a:r>
              <a:rPr lang="en-US" sz="2000" b="1" i="1" dirty="0">
                <a:solidFill>
                  <a:schemeClr val="tx1"/>
                </a:solidFill>
                <a:effectLst>
                  <a:outerShdw blurRad="38100" dist="38100" dir="2700000" algn="tl">
                    <a:srgbClr val="000000"/>
                  </a:outerShdw>
                </a:effectLst>
                <a:latin typeface="Arial" pitchFamily="34" charset="0"/>
              </a:rPr>
              <a:t>calculations of excited states</a:t>
            </a:r>
            <a:endParaRPr lang="en-US" sz="2000" b="1" dirty="0">
              <a:solidFill>
                <a:schemeClr val="tx1"/>
              </a:solidFill>
              <a:effectLst>
                <a:outerShdw blurRad="38100" dist="38100" dir="2700000" algn="tl">
                  <a:srgbClr val="000000"/>
                </a:outerShdw>
              </a:effectLst>
              <a:latin typeface="Arial" pitchFamily="34" charset="0"/>
            </a:endParaRPr>
          </a:p>
        </p:txBody>
      </p:sp>
      <p:sp>
        <p:nvSpPr>
          <p:cNvPr id="10" name="Rectangle 2"/>
          <p:cNvSpPr txBox="1">
            <a:spLocks noChangeArrowheads="1"/>
          </p:cNvSpPr>
          <p:nvPr/>
        </p:nvSpPr>
        <p:spPr bwMode="auto">
          <a:xfrm>
            <a:off x="228600" y="1769364"/>
            <a:ext cx="3878263" cy="838200"/>
          </a:xfrm>
          <a:prstGeom prst="rect">
            <a:avLst/>
          </a:prstGeom>
          <a:noFill/>
          <a:ln w="9525">
            <a:noFill/>
            <a:miter lim="800000"/>
            <a:headEnd/>
            <a:tailEnd/>
          </a:ln>
          <a:effectLst/>
        </p:spPr>
        <p:txBody>
          <a:bodyPr lIns="92075" tIns="46038" rIns="92075" bIns="46038" anchor="ctr"/>
          <a:lstStyle/>
          <a:p>
            <a:pPr algn="ctr" eaLnBrk="1" hangingPunct="1">
              <a:defRPr/>
            </a:pPr>
            <a:r>
              <a:rPr lang="en-US" sz="3200" b="1" kern="0" dirty="0" smtClean="0">
                <a:solidFill>
                  <a:srgbClr val="FF0000"/>
                </a:solidFill>
                <a:effectLst>
                  <a:outerShdw blurRad="38100" dist="38100" dir="2700000" algn="tl">
                    <a:srgbClr val="000000"/>
                  </a:outerShdw>
                </a:effectLst>
                <a:latin typeface="Comic Sans MS" pitchFamily="66" charset="0"/>
                <a:ea typeface="+mj-ea"/>
                <a:cs typeface="+mj-cs"/>
              </a:rPr>
              <a:t>Software package</a:t>
            </a:r>
            <a:endParaRPr lang="en-US" sz="3200" b="1" kern="0" dirty="0">
              <a:solidFill>
                <a:srgbClr val="FF0000"/>
              </a:solidFill>
              <a:effectLst>
                <a:outerShdw blurRad="38100" dist="38100" dir="2700000" algn="tl">
                  <a:srgbClr val="000000"/>
                </a:outerShdw>
              </a:effectLst>
              <a:latin typeface="Comic Sans MS" pitchFamily="66" charset="0"/>
              <a:ea typeface="+mj-ea"/>
              <a:cs typeface="+mj-cs"/>
            </a:endParaRPr>
          </a:p>
        </p:txBody>
      </p:sp>
      <p:sp>
        <p:nvSpPr>
          <p:cNvPr id="12" name="Rectangle 11"/>
          <p:cNvSpPr>
            <a:spLocks noChangeArrowheads="1"/>
          </p:cNvSpPr>
          <p:nvPr/>
        </p:nvSpPr>
        <p:spPr bwMode="auto">
          <a:xfrm>
            <a:off x="152400" y="2743200"/>
            <a:ext cx="5943600" cy="3200400"/>
          </a:xfrm>
          <a:prstGeom prst="rect">
            <a:avLst/>
          </a:prstGeom>
          <a:noFill/>
          <a:ln w="9525">
            <a:noFill/>
            <a:miter lim="800000"/>
            <a:headEnd/>
            <a:tailEnd/>
          </a:ln>
          <a:effectLst/>
        </p:spPr>
        <p:txBody>
          <a:bodyPr>
            <a:spAutoFit/>
          </a:bodyPr>
          <a:lstStyle/>
          <a:p>
            <a:pPr eaLnBrk="1" hangingPunct="1">
              <a:spcBef>
                <a:spcPts val="1200"/>
              </a:spcBef>
              <a:buClr>
                <a:schemeClr val="tx2"/>
              </a:buClr>
              <a:buFont typeface="Wingdings" pitchFamily="2" charset="2"/>
              <a:buChar char="Ø"/>
              <a:defRPr/>
            </a:pPr>
            <a:r>
              <a:rPr lang="en-US" sz="1600" b="1" dirty="0">
                <a:effectLst>
                  <a:outerShdw blurRad="38100" dist="38100" dir="2700000" algn="tl">
                    <a:srgbClr val="000000"/>
                  </a:outerShdw>
                </a:effectLst>
                <a:latin typeface="Arial" pitchFamily="34" charset="0"/>
              </a:rPr>
              <a:t>  Efficient </a:t>
            </a:r>
            <a:r>
              <a:rPr lang="en-US" sz="1600" b="1" dirty="0" err="1">
                <a:effectLst>
                  <a:outerShdw blurRad="38100" dist="38100" dir="2700000" algn="tl">
                    <a:srgbClr val="000000"/>
                  </a:outerShdw>
                </a:effectLst>
                <a:latin typeface="Arial" pitchFamily="34" charset="0"/>
              </a:rPr>
              <a:t>semiempirical</a:t>
            </a:r>
            <a:r>
              <a:rPr lang="en-US" sz="1600" b="1" dirty="0">
                <a:effectLst>
                  <a:outerShdw blurRad="38100" dist="38100" dir="2700000" algn="tl">
                    <a:srgbClr val="000000"/>
                  </a:outerShdw>
                </a:effectLst>
                <a:latin typeface="Arial" pitchFamily="34" charset="0"/>
              </a:rPr>
              <a:t> </a:t>
            </a:r>
            <a:r>
              <a:rPr lang="en-US" sz="1600" b="1" dirty="0" smtClean="0">
                <a:effectLst>
                  <a:outerShdw blurRad="38100" dist="38100" dir="2700000" algn="tl">
                    <a:srgbClr val="000000"/>
                  </a:outerShdw>
                </a:effectLst>
                <a:latin typeface="Arial" pitchFamily="34" charset="0"/>
              </a:rPr>
              <a:t>calculations </a:t>
            </a:r>
            <a:r>
              <a:rPr lang="en-US" sz="1600" b="1" dirty="0">
                <a:effectLst>
                  <a:outerShdw blurRad="38100" dist="38100" dir="2700000" algn="tl">
                    <a:srgbClr val="000000"/>
                  </a:outerShdw>
                </a:effectLst>
                <a:latin typeface="Arial" pitchFamily="34" charset="0"/>
              </a:rPr>
              <a:t>of the excited states at TDHF or  CIS level (Krylov space algorithms);</a:t>
            </a:r>
          </a:p>
          <a:p>
            <a:pPr eaLnBrk="1" hangingPunct="1">
              <a:spcBef>
                <a:spcPts val="1200"/>
              </a:spcBef>
              <a:buClr>
                <a:schemeClr val="tx2"/>
              </a:buClr>
              <a:buFont typeface="Wingdings" pitchFamily="2" charset="2"/>
              <a:buChar char="Ø"/>
              <a:defRPr/>
            </a:pPr>
            <a:r>
              <a:rPr lang="en-US" sz="1600" b="1" dirty="0">
                <a:effectLst>
                  <a:outerShdw blurRad="38100" dist="38100" dir="2700000" algn="tl">
                    <a:srgbClr val="000000"/>
                  </a:outerShdw>
                </a:effectLst>
                <a:latin typeface="Arial" pitchFamily="34" charset="0"/>
              </a:rPr>
              <a:t>  Analytic gradients for excited state potential energy surfaces (Furche/</a:t>
            </a:r>
            <a:r>
              <a:rPr lang="en-US" sz="1600" b="1" dirty="0" err="1">
                <a:effectLst>
                  <a:outerShdw blurRad="38100" dist="38100" dir="2700000" algn="tl">
                    <a:srgbClr val="000000"/>
                  </a:outerShdw>
                </a:effectLst>
                <a:latin typeface="Arial" pitchFamily="34" charset="0"/>
              </a:rPr>
              <a:t>Ahlrichs</a:t>
            </a:r>
            <a:r>
              <a:rPr lang="en-US" sz="1600" b="1" dirty="0">
                <a:effectLst>
                  <a:outerShdw blurRad="38100" dist="38100" dir="2700000" algn="tl">
                    <a:srgbClr val="000000"/>
                  </a:outerShdw>
                </a:effectLst>
                <a:latin typeface="Arial" pitchFamily="34" charset="0"/>
              </a:rPr>
              <a:t>);</a:t>
            </a:r>
          </a:p>
          <a:p>
            <a:pPr eaLnBrk="1" hangingPunct="1">
              <a:spcBef>
                <a:spcPts val="1200"/>
              </a:spcBef>
              <a:buClr>
                <a:schemeClr val="tx2"/>
              </a:buClr>
              <a:buFont typeface="Wingdings" pitchFamily="2" charset="2"/>
              <a:buChar char="Ø"/>
              <a:defRPr/>
            </a:pPr>
            <a:r>
              <a:rPr lang="en-US" sz="1600" b="1" i="1" dirty="0">
                <a:effectLst>
                  <a:outerShdw blurRad="38100" dist="38100" dir="2700000" algn="tl">
                    <a:srgbClr val="000000"/>
                  </a:outerShdw>
                </a:effectLst>
                <a:latin typeface="Arial" pitchFamily="34" charset="0"/>
              </a:rPr>
              <a:t>  Analytic calculation of non-adiabatic couplings among excited state (</a:t>
            </a:r>
            <a:r>
              <a:rPr lang="en-US" sz="1600" b="1" i="1" dirty="0" err="1">
                <a:effectLst>
                  <a:outerShdw blurRad="38100" dist="38100" dir="2700000" algn="tl">
                    <a:srgbClr val="000000"/>
                  </a:outerShdw>
                </a:effectLst>
                <a:latin typeface="Arial" pitchFamily="34" charset="0"/>
              </a:rPr>
              <a:t>Tommasini</a:t>
            </a:r>
            <a:r>
              <a:rPr lang="en-US" sz="1600" b="1" i="1" dirty="0">
                <a:effectLst>
                  <a:outerShdw blurRad="38100" dist="38100" dir="2700000" algn="tl">
                    <a:srgbClr val="000000"/>
                  </a:outerShdw>
                </a:effectLst>
                <a:latin typeface="Arial" pitchFamily="34" charset="0"/>
              </a:rPr>
              <a:t>/Chernyak/Mukamel/Furche);</a:t>
            </a:r>
          </a:p>
          <a:p>
            <a:pPr eaLnBrk="1" hangingPunct="1">
              <a:spcBef>
                <a:spcPts val="1200"/>
              </a:spcBef>
              <a:buClr>
                <a:schemeClr val="tx2"/>
              </a:buClr>
              <a:buFont typeface="Wingdings" pitchFamily="2" charset="2"/>
              <a:buChar char="Ø"/>
              <a:defRPr/>
            </a:pPr>
            <a:r>
              <a:rPr lang="en-US" sz="1600" b="1" i="1" dirty="0">
                <a:effectLst>
                  <a:outerShdw blurRad="38100" dist="38100" dir="2700000" algn="tl">
                    <a:srgbClr val="000000"/>
                  </a:outerShdw>
                </a:effectLst>
                <a:latin typeface="Arial" pitchFamily="34" charset="0"/>
              </a:rPr>
              <a:t>Various types of the excited state MD (</a:t>
            </a:r>
            <a:r>
              <a:rPr lang="en-US" sz="1600" b="1" i="1" dirty="0" err="1">
                <a:effectLst>
                  <a:outerShdw blurRad="38100" dist="38100" dir="2700000" algn="tl">
                    <a:srgbClr val="000000"/>
                  </a:outerShdw>
                </a:effectLst>
                <a:latin typeface="Arial" pitchFamily="34" charset="0"/>
              </a:rPr>
              <a:t>Langevin</a:t>
            </a:r>
            <a:r>
              <a:rPr lang="en-US" sz="1600" b="1" i="1" dirty="0">
                <a:effectLst>
                  <a:outerShdw blurRad="38100" dist="38100" dir="2700000" algn="tl">
                    <a:srgbClr val="000000"/>
                  </a:outerShdw>
                </a:effectLst>
                <a:latin typeface="Arial" pitchFamily="34" charset="0"/>
              </a:rPr>
              <a:t>, Anderson thermostats, energy conserving dynamics, etc.)</a:t>
            </a:r>
            <a:r>
              <a:rPr lang="en-US" sz="1600" b="1" dirty="0">
                <a:effectLst>
                  <a:outerShdw blurRad="38100" dist="38100" dir="2700000" algn="tl">
                    <a:srgbClr val="000000"/>
                  </a:outerShdw>
                </a:effectLst>
                <a:latin typeface="Arial" pitchFamily="34" charset="0"/>
              </a:rPr>
              <a:t>;</a:t>
            </a:r>
            <a:endParaRPr lang="en-US" sz="1600" b="1" i="1" dirty="0">
              <a:effectLst>
                <a:outerShdw blurRad="38100" dist="38100" dir="2700000" algn="tl">
                  <a:srgbClr val="000000"/>
                </a:outerShdw>
              </a:effectLst>
              <a:latin typeface="Arial" pitchFamily="34" charset="0"/>
            </a:endParaRPr>
          </a:p>
          <a:p>
            <a:pPr eaLnBrk="1" hangingPunct="1">
              <a:spcBef>
                <a:spcPts val="1200"/>
              </a:spcBef>
              <a:buClr>
                <a:schemeClr val="tx2"/>
              </a:buClr>
              <a:buFont typeface="Wingdings" pitchFamily="2" charset="2"/>
              <a:buChar char="Ø"/>
              <a:defRPr/>
            </a:pPr>
            <a:r>
              <a:rPr lang="en-US" sz="1600" b="1" i="1" dirty="0">
                <a:effectLst>
                  <a:outerShdw blurRad="38100" dist="38100" dir="2700000" algn="tl">
                    <a:srgbClr val="000000"/>
                  </a:outerShdw>
                </a:effectLst>
                <a:latin typeface="Arial" pitchFamily="34" charset="0"/>
              </a:rPr>
              <a:t> Optimal combination of 2 propagators (velocity </a:t>
            </a:r>
            <a:r>
              <a:rPr lang="en-US" sz="1600" b="1" i="1" dirty="0" err="1">
                <a:effectLst>
                  <a:outerShdw blurRad="38100" dist="38100" dir="2700000" algn="tl">
                    <a:srgbClr val="000000"/>
                  </a:outerShdw>
                </a:effectLst>
                <a:latin typeface="Arial" pitchFamily="34" charset="0"/>
              </a:rPr>
              <a:t>Verlet</a:t>
            </a:r>
            <a:r>
              <a:rPr lang="en-US" sz="1600" b="1" i="1" dirty="0">
                <a:effectLst>
                  <a:outerShdw blurRad="38100" dist="38100" dir="2700000" algn="tl">
                    <a:srgbClr val="000000"/>
                  </a:outerShdw>
                </a:effectLst>
                <a:latin typeface="Arial" pitchFamily="34" charset="0"/>
              </a:rPr>
              <a:t> for nuclear and </a:t>
            </a:r>
            <a:r>
              <a:rPr lang="en-US" sz="1600" b="1" i="1" dirty="0" err="1">
                <a:effectLst>
                  <a:outerShdw blurRad="38100" dist="38100" dir="2700000" algn="tl">
                    <a:srgbClr val="000000"/>
                  </a:outerShdw>
                </a:effectLst>
                <a:latin typeface="Arial" pitchFamily="34" charset="0"/>
              </a:rPr>
              <a:t>Runge-Kutta</a:t>
            </a:r>
            <a:r>
              <a:rPr lang="en-US" sz="1600" b="1" i="1" dirty="0">
                <a:effectLst>
                  <a:outerShdw blurRad="38100" dist="38100" dir="2700000" algn="tl">
                    <a:srgbClr val="000000"/>
                  </a:outerShdw>
                </a:effectLst>
                <a:latin typeface="Arial" pitchFamily="34" charset="0"/>
              </a:rPr>
              <a:t> for electronic dynamics)</a:t>
            </a:r>
          </a:p>
        </p:txBody>
      </p:sp>
      <p:sp>
        <p:nvSpPr>
          <p:cNvPr id="13" name="Rectangle 12"/>
          <p:cNvSpPr/>
          <p:nvPr/>
        </p:nvSpPr>
        <p:spPr bwMode="auto">
          <a:xfrm>
            <a:off x="0" y="5991225"/>
            <a:ext cx="6019800" cy="830263"/>
          </a:xfrm>
          <a:prstGeom prst="rect">
            <a:avLst/>
          </a:prstGeom>
          <a:solidFill>
            <a:schemeClr val="tx1"/>
          </a:solidFill>
        </p:spPr>
        <p:txBody>
          <a:bodyPr>
            <a:spAutoFit/>
          </a:bodyPr>
          <a:lstStyle/>
          <a:p>
            <a:pPr eaLnBrk="1" hangingPunct="1">
              <a:defRPr/>
            </a:pPr>
            <a:r>
              <a:rPr lang="en-US" sz="2400" b="1" i="1" dirty="0" smtClean="0">
                <a:solidFill>
                  <a:srgbClr val="0000FF"/>
                </a:solidFill>
                <a:effectLst>
                  <a:outerShdw blurRad="38100" dist="38100" dir="2700000" algn="tl">
                    <a:srgbClr val="000000"/>
                  </a:outerShdw>
                </a:effectLst>
                <a:latin typeface="Arial" pitchFamily="34" charset="0"/>
              </a:rPr>
              <a:t>NEXMD </a:t>
            </a:r>
            <a:r>
              <a:rPr lang="en-US" sz="2400" b="1" i="1" dirty="0">
                <a:solidFill>
                  <a:srgbClr val="0000FF"/>
                </a:solidFill>
                <a:effectLst>
                  <a:outerShdw blurRad="38100" dist="38100" dir="2700000" algn="tl">
                    <a:srgbClr val="000000"/>
                  </a:outerShdw>
                </a:effectLst>
                <a:latin typeface="Arial" pitchFamily="34" charset="0"/>
              </a:rPr>
              <a:t>allows calculations ~1000 atoms molecules and ~10ps timescales</a:t>
            </a:r>
            <a:endParaRPr lang="en-US" sz="2400" dirty="0">
              <a:solidFill>
                <a:srgbClr val="0000FF"/>
              </a:solidFill>
            </a:endParaRPr>
          </a:p>
        </p:txBody>
      </p:sp>
      <p:graphicFrame>
        <p:nvGraphicFramePr>
          <p:cNvPr id="16392" name="Object 42"/>
          <p:cNvGraphicFramePr>
            <a:graphicFrameLocks noChangeAspect="1"/>
          </p:cNvGraphicFramePr>
          <p:nvPr>
            <p:extLst/>
          </p:nvPr>
        </p:nvGraphicFramePr>
        <p:xfrm>
          <a:off x="6324600" y="2750632"/>
          <a:ext cx="2819400" cy="2589717"/>
        </p:xfrm>
        <a:graphic>
          <a:graphicData uri="http://schemas.openxmlformats.org/presentationml/2006/ole">
            <mc:AlternateContent xmlns:mc="http://schemas.openxmlformats.org/markup-compatibility/2006">
              <mc:Choice xmlns:v="urn:schemas-microsoft-com:vml" Requires="v">
                <p:oleObj spid="_x0000_s20608" name="CS ChemDraw Drawing" r:id="rId3" imgW="4187160" imgH="3843720" progId="ChemDraw.Document.6.0">
                  <p:embed/>
                </p:oleObj>
              </mc:Choice>
              <mc:Fallback>
                <p:oleObj name="CS ChemDraw Drawing" r:id="rId3" imgW="4187160" imgH="3843720"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750632"/>
                        <a:ext cx="2819400" cy="2589717"/>
                      </a:xfrm>
                      <a:prstGeom prst="rect">
                        <a:avLst/>
                      </a:prstGeom>
                      <a:solidFill>
                        <a:schemeClr val="tx1"/>
                      </a:solidFill>
                      <a:ln>
                        <a:noFill/>
                      </a:ln>
                      <a:extLst/>
                    </p:spPr>
                  </p:pic>
                </p:oleObj>
              </mc:Fallback>
            </mc:AlternateContent>
          </a:graphicData>
        </a:graphic>
      </p:graphicFrame>
      <p:sp>
        <p:nvSpPr>
          <p:cNvPr id="14" name="Rectangle 7"/>
          <p:cNvSpPr>
            <a:spLocks noChangeArrowheads="1"/>
          </p:cNvSpPr>
          <p:nvPr/>
        </p:nvSpPr>
        <p:spPr bwMode="auto">
          <a:xfrm>
            <a:off x="6019800" y="5334000"/>
            <a:ext cx="3097213" cy="1570038"/>
          </a:xfrm>
          <a:prstGeom prst="rect">
            <a:avLst/>
          </a:prstGeom>
          <a:noFill/>
          <a:ln w="9525">
            <a:noFill/>
            <a:miter lim="800000"/>
            <a:headEnd/>
            <a:tailEnd/>
          </a:ln>
          <a:effectLst/>
        </p:spPr>
        <p:txBody>
          <a:bodyPr>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T. Nelson,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V. </a:t>
            </a:r>
            <a:r>
              <a:rPr lang="en-US" sz="1600" b="1" i="1" dirty="0" err="1">
                <a:solidFill>
                  <a:srgbClr val="33CC33"/>
                </a:solidFill>
                <a:effectLst>
                  <a:outerShdw blurRad="38100" dist="38100" dir="2700000" algn="tl">
                    <a:srgbClr val="000000"/>
                  </a:outerShdw>
                </a:effectLst>
                <a:cs typeface="Times New Roman" pitchFamily="18" charset="0"/>
              </a:rPr>
              <a:t>Chernyak</a:t>
            </a:r>
            <a:r>
              <a:rPr lang="en-US" sz="1600" b="1" i="1" dirty="0">
                <a:solidFill>
                  <a:srgbClr val="33CC33"/>
                </a:solidFill>
                <a:effectLst>
                  <a:outerShdw blurRad="38100" dist="38100" dir="2700000" algn="tl">
                    <a:srgbClr val="000000"/>
                  </a:outerShdw>
                </a:effectLst>
                <a:cs typeface="Times New Roman" pitchFamily="18" charset="0"/>
              </a:rPr>
              <a:t>, A.E. </a:t>
            </a:r>
            <a:r>
              <a:rPr lang="en-US" sz="1600" b="1" i="1" dirty="0" err="1">
                <a:solidFill>
                  <a:srgbClr val="33CC33"/>
                </a:solidFill>
                <a:effectLst>
                  <a:outerShdw blurRad="38100" dist="38100" dir="2700000" algn="tl">
                    <a:srgbClr val="000000"/>
                  </a:outerShdw>
                </a:effectLst>
                <a:cs typeface="Times New Roman" pitchFamily="18" charset="0"/>
              </a:rPr>
              <a:t>Roitberg</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J. Phys. Chem. B  115, 5402 (2011); T. Nelson, S.F. </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A. E. </a:t>
            </a:r>
            <a:r>
              <a:rPr lang="en-US" sz="1600" b="1" i="1" dirty="0" err="1">
                <a:solidFill>
                  <a:srgbClr val="33CC33"/>
                </a:solidFill>
                <a:effectLst>
                  <a:outerShdw blurRad="38100" dist="38100" dir="2700000" algn="tl">
                    <a:srgbClr val="000000"/>
                  </a:outerShdw>
                </a:effectLst>
                <a:cs typeface="Times New Roman" pitchFamily="18" charset="0"/>
              </a:rPr>
              <a:t>Roitberg</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 </a:t>
            </a:r>
            <a:r>
              <a:rPr lang="en-US" sz="1600" b="1" i="1" dirty="0">
                <a:solidFill>
                  <a:srgbClr val="33CC33"/>
                </a:solidFill>
                <a:effectLst>
                  <a:outerShdw blurRad="38100" dist="38100" dir="2700000" algn="tl">
                    <a:srgbClr val="000000"/>
                  </a:outerShdw>
                </a:effectLst>
                <a:cs typeface="Times New Roman" pitchFamily="18" charset="0"/>
              </a:rPr>
              <a:t>Acc. Chem. Res., 47, 1155 (2014)</a:t>
            </a:r>
          </a:p>
        </p:txBody>
      </p:sp>
      <p:pic>
        <p:nvPicPr>
          <p:cNvPr id="2" name="Picture 1"/>
          <p:cNvPicPr>
            <a:picLocks noChangeAspect="1"/>
          </p:cNvPicPr>
          <p:nvPr/>
        </p:nvPicPr>
        <p:blipFill>
          <a:blip r:embed="rId5"/>
          <a:stretch>
            <a:fillRect/>
          </a:stretch>
        </p:blipFill>
        <p:spPr>
          <a:xfrm>
            <a:off x="4106863" y="1629621"/>
            <a:ext cx="2576221" cy="1065954"/>
          </a:xfrm>
          <a:prstGeom prst="rect">
            <a:avLst/>
          </a:prstGeom>
        </p:spPr>
      </p:pic>
      <p:sp>
        <p:nvSpPr>
          <p:cNvPr id="15" name="Rectangle 6"/>
          <p:cNvSpPr>
            <a:spLocks noChangeArrowheads="1"/>
          </p:cNvSpPr>
          <p:nvPr/>
        </p:nvSpPr>
        <p:spPr bwMode="auto">
          <a:xfrm>
            <a:off x="6781800" y="1886741"/>
            <a:ext cx="2057400" cy="646331"/>
          </a:xfrm>
          <a:prstGeom prst="rect">
            <a:avLst/>
          </a:prstGeom>
          <a:noFill/>
          <a:ln w="9525">
            <a:noFill/>
            <a:miter lim="800000"/>
            <a:headEnd/>
            <a:tailEnd/>
          </a:ln>
          <a:effectLst/>
        </p:spPr>
        <p:txBody>
          <a:bodyPr>
            <a:spAutoFit/>
          </a:bodyPr>
          <a:lstStyle/>
          <a:p>
            <a:pPr eaLnBrk="1" hangingPunct="1">
              <a:lnSpc>
                <a:spcPct val="90000"/>
              </a:lnSpc>
              <a:spcBef>
                <a:spcPct val="40000"/>
              </a:spcBef>
              <a:buClr>
                <a:schemeClr val="tx2"/>
              </a:buClr>
              <a:defRPr/>
            </a:pPr>
            <a:r>
              <a:rPr lang="en-US" sz="2000" b="1" i="1" dirty="0" smtClean="0">
                <a:effectLst>
                  <a:outerShdw blurRad="38100" dist="38100" dir="2700000" algn="tl">
                    <a:srgbClr val="000000"/>
                  </a:outerShdw>
                </a:effectLst>
                <a:latin typeface="Arial" pitchFamily="34" charset="0"/>
              </a:rPr>
              <a:t>Based on SQM (Amber Tools)</a:t>
            </a:r>
            <a:endParaRPr lang="en-US" sz="1400" b="1" dirty="0">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3680950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52400" y="0"/>
            <a:ext cx="8991600" cy="533400"/>
          </a:xfrm>
        </p:spPr>
        <p:txBody>
          <a:bodyPr/>
          <a:lstStyle/>
          <a:p>
            <a:pPr algn="ctr">
              <a:defRPr/>
            </a:pPr>
            <a:r>
              <a:rPr lang="en-US" sz="3000" i="0" dirty="0" smtClean="0">
                <a:latin typeface="Comic Sans MS" pitchFamily="66" charset="0"/>
              </a:rPr>
              <a:t>Taking snapshots for excited state dynamics  </a:t>
            </a:r>
            <a:endParaRPr lang="en-US" sz="3000" i="0" dirty="0">
              <a:latin typeface="Comic Sans MS" pitchFamily="66" charset="0"/>
            </a:endParaRPr>
          </a:p>
        </p:txBody>
      </p:sp>
      <p:graphicFrame>
        <p:nvGraphicFramePr>
          <p:cNvPr id="13314" name="Object 3"/>
          <p:cNvGraphicFramePr>
            <a:graphicFrameLocks noChangeAspect="1"/>
          </p:cNvGraphicFramePr>
          <p:nvPr/>
        </p:nvGraphicFramePr>
        <p:xfrm>
          <a:off x="4724400" y="3590925"/>
          <a:ext cx="4114800" cy="3267075"/>
        </p:xfrm>
        <a:graphic>
          <a:graphicData uri="http://schemas.openxmlformats.org/presentationml/2006/ole">
            <mc:AlternateContent xmlns:mc="http://schemas.openxmlformats.org/markup-compatibility/2006">
              <mc:Choice xmlns:v="urn:schemas-microsoft-com:vml" Requires="v">
                <p:oleObj spid="_x0000_s5079" name="Graph" r:id="rId3" imgW="2987040" imgH="3901440" progId="Origin50.Graph">
                  <p:embed/>
                </p:oleObj>
              </mc:Choice>
              <mc:Fallback>
                <p:oleObj name="Graph" r:id="rId3" imgW="2987040" imgH="3901440" progId="Origin50.Grap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6123" t="9377" r="12247" b="41020"/>
                      <a:stretch>
                        <a:fillRect/>
                      </a:stretch>
                    </p:blipFill>
                    <p:spPr bwMode="auto">
                      <a:xfrm>
                        <a:off x="4724400" y="3590925"/>
                        <a:ext cx="4114800" cy="32670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40" name="Object 8"/>
          <p:cNvGraphicFramePr>
            <a:graphicFrameLocks noChangeAspect="1"/>
          </p:cNvGraphicFramePr>
          <p:nvPr/>
        </p:nvGraphicFramePr>
        <p:xfrm>
          <a:off x="228600" y="4495800"/>
          <a:ext cx="3852863" cy="990600"/>
        </p:xfrm>
        <a:graphic>
          <a:graphicData uri="http://schemas.openxmlformats.org/presentationml/2006/ole">
            <mc:AlternateContent xmlns:mc="http://schemas.openxmlformats.org/markup-compatibility/2006">
              <mc:Choice xmlns:v="urn:schemas-microsoft-com:vml" Requires="v">
                <p:oleObj spid="_x0000_s5080" name="CS ChemDraw Drawing" r:id="rId5" imgW="6072741" imgH="1560035" progId="ChemDraw.Document.6.0">
                  <p:embed/>
                </p:oleObj>
              </mc:Choice>
              <mc:Fallback>
                <p:oleObj name="CS ChemDraw Drawing" r:id="rId5" imgW="6072741" imgH="1560035"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495800"/>
                        <a:ext cx="3852863" cy="990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7"/>
          <p:cNvSpPr/>
          <p:nvPr/>
        </p:nvSpPr>
        <p:spPr>
          <a:xfrm>
            <a:off x="838200" y="4038600"/>
            <a:ext cx="2800350" cy="369888"/>
          </a:xfrm>
          <a:prstGeom prst="rect">
            <a:avLst/>
          </a:prstGeom>
        </p:spPr>
        <p:txBody>
          <a:bodyPr wrap="none">
            <a:spAutoFit/>
          </a:bodyPr>
          <a:lstStyle/>
          <a:p>
            <a:pPr>
              <a:defRPr/>
            </a:pPr>
            <a:r>
              <a:rPr lang="en-US" sz="1800" b="1" i="1" dirty="0">
                <a:solidFill>
                  <a:schemeClr val="tx1"/>
                </a:solidFill>
                <a:effectLst>
                  <a:outerShdw blurRad="38100" dist="38100" dir="2700000" algn="tl">
                    <a:srgbClr val="000000"/>
                  </a:outerShdw>
                </a:effectLst>
                <a:latin typeface="Arial" pitchFamily="34" charset="0"/>
              </a:rPr>
              <a:t>Spiro-</a:t>
            </a:r>
            <a:r>
              <a:rPr lang="en-US" sz="1800" b="1" i="1" dirty="0" err="1">
                <a:solidFill>
                  <a:schemeClr val="tx1"/>
                </a:solidFill>
                <a:effectLst>
                  <a:outerShdw blurRad="38100" dist="38100" dir="2700000" algn="tl">
                    <a:srgbClr val="000000"/>
                  </a:outerShdw>
                </a:effectLst>
                <a:latin typeface="Arial" pitchFamily="34" charset="0"/>
              </a:rPr>
              <a:t>fluorene</a:t>
            </a:r>
            <a:r>
              <a:rPr lang="en-US" sz="1800" b="1" i="1" dirty="0">
                <a:solidFill>
                  <a:schemeClr val="tx1"/>
                </a:solidFill>
                <a:effectLst>
                  <a:outerShdw blurRad="38100" dist="38100" dir="2700000" algn="tl">
                    <a:srgbClr val="000000"/>
                  </a:outerShdw>
                </a:effectLst>
                <a:latin typeface="Arial" pitchFamily="34" charset="0"/>
              </a:rPr>
              <a:t> </a:t>
            </a:r>
            <a:r>
              <a:rPr lang="en-US" sz="1800" b="1" i="1" dirty="0" err="1">
                <a:solidFill>
                  <a:schemeClr val="tx1"/>
                </a:solidFill>
                <a:effectLst>
                  <a:outerShdw blurRad="38100" dist="38100" dir="2700000" algn="tl">
                    <a:srgbClr val="000000"/>
                  </a:outerShdw>
                </a:effectLst>
                <a:latin typeface="Arial" pitchFamily="34" charset="0"/>
              </a:rPr>
              <a:t>oligomer</a:t>
            </a:r>
            <a:endParaRPr lang="en-US" dirty="0">
              <a:solidFill>
                <a:schemeClr val="tx1"/>
              </a:solidFill>
            </a:endParaRPr>
          </a:p>
        </p:txBody>
      </p:sp>
      <p:sp>
        <p:nvSpPr>
          <p:cNvPr id="9" name="Rectangle 8"/>
          <p:cNvSpPr/>
          <p:nvPr/>
        </p:nvSpPr>
        <p:spPr>
          <a:xfrm>
            <a:off x="5638800" y="5105400"/>
            <a:ext cx="2519363" cy="369888"/>
          </a:xfrm>
          <a:prstGeom prst="rect">
            <a:avLst/>
          </a:prstGeom>
        </p:spPr>
        <p:txBody>
          <a:bodyPr wrap="none">
            <a:spAutoFit/>
          </a:bodyPr>
          <a:lstStyle/>
          <a:p>
            <a:pPr>
              <a:defRPr/>
            </a:pPr>
            <a:r>
              <a:rPr lang="en-US" sz="1800" b="1" i="1" dirty="0">
                <a:solidFill>
                  <a:srgbClr val="FF0000"/>
                </a:solidFill>
                <a:effectLst>
                  <a:outerShdw blurRad="38100" dist="38100" dir="2700000" algn="tl">
                    <a:srgbClr val="000000"/>
                  </a:outerShdw>
                </a:effectLst>
                <a:latin typeface="Arial" pitchFamily="34" charset="0"/>
              </a:rPr>
              <a:t>Absorption spectrum</a:t>
            </a:r>
            <a:endParaRPr lang="en-US" dirty="0">
              <a:solidFill>
                <a:srgbClr val="FF0000"/>
              </a:solidFill>
            </a:endParaRPr>
          </a:p>
        </p:txBody>
      </p:sp>
      <p:grpSp>
        <p:nvGrpSpPr>
          <p:cNvPr id="2" name="Group 12"/>
          <p:cNvGrpSpPr>
            <a:grpSpLocks/>
          </p:cNvGrpSpPr>
          <p:nvPr/>
        </p:nvGrpSpPr>
        <p:grpSpPr bwMode="auto">
          <a:xfrm>
            <a:off x="5867400" y="3657600"/>
            <a:ext cx="2768600" cy="1576388"/>
            <a:chOff x="5867400" y="3657600"/>
            <a:chExt cx="2768600" cy="1576388"/>
          </a:xfrm>
        </p:grpSpPr>
        <p:pic>
          <p:nvPicPr>
            <p:cNvPr id="14346" name="Picture 6" descr="http://www.csounds.com/manualOLPC/images/image6.png"/>
            <p:cNvPicPr>
              <a:picLocks noChangeAspect="1" noChangeArrowheads="1"/>
            </p:cNvPicPr>
            <p:nvPr/>
          </p:nvPicPr>
          <p:blipFill>
            <a:blip r:embed="rId7">
              <a:extLst>
                <a:ext uri="{28A0092B-C50C-407E-A947-70E740481C1C}">
                  <a14:useLocalDpi xmlns:a14="http://schemas.microsoft.com/office/drawing/2010/main" val="0"/>
                </a:ext>
              </a:extLst>
            </a:blip>
            <a:srcRect l="19534" t="1122" r="19534" b="1122"/>
            <a:stretch>
              <a:fillRect/>
            </a:stretch>
          </p:blipFill>
          <p:spPr bwMode="auto">
            <a:xfrm>
              <a:off x="7543800" y="3657600"/>
              <a:ext cx="1092200" cy="8731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5867400" y="4495800"/>
              <a:ext cx="2057400" cy="738188"/>
            </a:xfrm>
            <a:prstGeom prst="rect">
              <a:avLst/>
            </a:prstGeom>
          </p:spPr>
          <p:txBody>
            <a:bodyPr>
              <a:spAutoFit/>
            </a:bodyPr>
            <a:lstStyle/>
            <a:p>
              <a:pPr>
                <a:defRPr/>
              </a:pPr>
              <a:r>
                <a:rPr lang="en-US" sz="1400" b="1" kern="0" dirty="0">
                  <a:solidFill>
                    <a:srgbClr val="0000FF"/>
                  </a:solidFill>
                </a:rPr>
                <a:t>Excitation </a:t>
              </a:r>
              <a:r>
                <a:rPr lang="en-US" sz="1400" b="1" kern="0" dirty="0" err="1">
                  <a:solidFill>
                    <a:srgbClr val="0000FF"/>
                  </a:solidFill>
                </a:rPr>
                <a:t>wavepacket</a:t>
              </a:r>
              <a:r>
                <a:rPr lang="en-US" sz="1400" b="1" kern="0" dirty="0">
                  <a:solidFill>
                    <a:srgbClr val="0000FF"/>
                  </a:solidFill>
                </a:rPr>
                <a:t> for an ensemble of (~500) trajectories</a:t>
              </a:r>
              <a:endParaRPr lang="en-US" sz="1400" b="1" dirty="0">
                <a:solidFill>
                  <a:srgbClr val="0000FF"/>
                </a:solidFill>
              </a:endParaRPr>
            </a:p>
          </p:txBody>
        </p:sp>
        <p:pic>
          <p:nvPicPr>
            <p:cNvPr id="14348" name="Picture 6" descr="http://www.csounds.com/manualOLPC/images/image6.png"/>
            <p:cNvPicPr>
              <a:picLocks noChangeAspect="1" noChangeArrowheads="1"/>
            </p:cNvPicPr>
            <p:nvPr/>
          </p:nvPicPr>
          <p:blipFill>
            <a:blip r:embed="rId7">
              <a:extLst>
                <a:ext uri="{28A0092B-C50C-407E-A947-70E740481C1C}">
                  <a14:useLocalDpi xmlns:a14="http://schemas.microsoft.com/office/drawing/2010/main" val="0"/>
                </a:ext>
              </a:extLst>
            </a:blip>
            <a:srcRect l="19534" t="1122" r="19534" b="1122"/>
            <a:stretch>
              <a:fillRect/>
            </a:stretch>
          </p:blipFill>
          <p:spPr bwMode="auto">
            <a:xfrm>
              <a:off x="5867400" y="3657600"/>
              <a:ext cx="381000" cy="8731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4349" name="Right Arrow 12"/>
            <p:cNvSpPr>
              <a:spLocks noChangeArrowheads="1"/>
            </p:cNvSpPr>
            <p:nvPr/>
          </p:nvSpPr>
          <p:spPr bwMode="auto">
            <a:xfrm rot="10800000">
              <a:off x="6248400" y="3886200"/>
              <a:ext cx="1279525" cy="182563"/>
            </a:xfrm>
            <a:prstGeom prst="rightArrow">
              <a:avLst>
                <a:gd name="adj1" fmla="val 50000"/>
                <a:gd name="adj2" fmla="val 50067"/>
              </a:avLst>
            </a:prstGeom>
            <a:noFill/>
            <a:ln w="952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endParaRPr lang="en-US" altLang="en-US" sz="3600" b="0" i="0">
                <a:latin typeface="Times New Roman" panose="02020603050405020304" pitchFamily="18" charset="0"/>
              </a:endParaRPr>
            </a:p>
          </p:txBody>
        </p:sp>
        <p:sp>
          <p:nvSpPr>
            <p:cNvPr id="14" name="Rectangle 13"/>
            <p:cNvSpPr/>
            <p:nvPr/>
          </p:nvSpPr>
          <p:spPr>
            <a:xfrm>
              <a:off x="6781800" y="4038600"/>
              <a:ext cx="228600" cy="307975"/>
            </a:xfrm>
            <a:prstGeom prst="rect">
              <a:avLst/>
            </a:prstGeom>
          </p:spPr>
          <p:txBody>
            <a:bodyPr>
              <a:spAutoFit/>
            </a:bodyPr>
            <a:lstStyle/>
            <a:p>
              <a:pPr>
                <a:defRPr/>
              </a:pPr>
              <a:r>
                <a:rPr lang="en-US" sz="1400" b="1" kern="0" dirty="0">
                  <a:solidFill>
                    <a:schemeClr val="tx2"/>
                  </a:solidFill>
                </a:rPr>
                <a:t>t</a:t>
              </a:r>
              <a:endParaRPr lang="en-US" sz="1400" b="1" dirty="0">
                <a:solidFill>
                  <a:schemeClr val="tx2"/>
                </a:solidFill>
              </a:endParaRPr>
            </a:p>
          </p:txBody>
        </p:sp>
      </p:grpSp>
      <p:graphicFrame>
        <p:nvGraphicFramePr>
          <p:cNvPr id="14344" name="Object 12"/>
          <p:cNvGraphicFramePr>
            <a:graphicFrameLocks noChangeAspect="1"/>
          </p:cNvGraphicFramePr>
          <p:nvPr/>
        </p:nvGraphicFramePr>
        <p:xfrm>
          <a:off x="381000" y="457200"/>
          <a:ext cx="7924800" cy="3095625"/>
        </p:xfrm>
        <a:graphic>
          <a:graphicData uri="http://schemas.openxmlformats.org/presentationml/2006/ole">
            <mc:AlternateContent xmlns:mc="http://schemas.openxmlformats.org/markup-compatibility/2006">
              <mc:Choice xmlns:v="urn:schemas-microsoft-com:vml" Requires="v">
                <p:oleObj spid="_x0000_s5081" name="Graph" r:id="rId8" imgW="2987040" imgH="3901440" progId="Origin50.Graph">
                  <p:embed/>
                </p:oleObj>
              </mc:Choice>
              <mc:Fallback>
                <p:oleObj name="Graph" r:id="rId8" imgW="2987040" imgH="390144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t="8908" r="3062" b="62117"/>
                      <a:stretch>
                        <a:fillRect/>
                      </a:stretch>
                    </p:blipFill>
                    <p:spPr bwMode="auto">
                      <a:xfrm>
                        <a:off x="381000" y="457200"/>
                        <a:ext cx="7924800" cy="30956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7"/>
          <p:cNvSpPr>
            <a:spLocks noChangeArrowheads="1"/>
          </p:cNvSpPr>
          <p:nvPr/>
        </p:nvSpPr>
        <p:spPr bwMode="auto">
          <a:xfrm>
            <a:off x="304800" y="5573712"/>
            <a:ext cx="4343400" cy="1077218"/>
          </a:xfrm>
          <a:prstGeom prst="rect">
            <a:avLst/>
          </a:prstGeom>
          <a:noFill/>
          <a:ln w="9525">
            <a:noFill/>
            <a:miter lim="800000"/>
            <a:headEnd/>
            <a:tailEnd/>
          </a:ln>
          <a:effectLst/>
        </p:spPr>
        <p:txBody>
          <a:bodyPr>
            <a:spAutoFit/>
          </a:bodyPr>
          <a:lstStyle/>
          <a:p>
            <a:pPr eaLnBrk="1" hangingPunct="1">
              <a:spcBef>
                <a:spcPct val="50000"/>
              </a:spcBef>
              <a:defRPr/>
            </a:pPr>
            <a:r>
              <a:rPr lang="en-US" sz="1600" b="1" i="1" dirty="0">
                <a:solidFill>
                  <a:srgbClr val="33CC33"/>
                </a:solidFill>
                <a:effectLst>
                  <a:outerShdw blurRad="38100" dist="38100" dir="2700000" algn="tl">
                    <a:srgbClr val="000000"/>
                  </a:outerShdw>
                </a:effectLst>
                <a:cs typeface="Times New Roman" pitchFamily="18" charset="0"/>
              </a:rPr>
              <a:t>T. Nelson,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V. Chernyak, A.E. Roitberg, S. Tretiak, J. Phys. Chem. B  115, 5402 (2011); Nelson, S.F. </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A. E. </a:t>
            </a:r>
            <a:r>
              <a:rPr lang="en-US" sz="1600" b="1" i="1" dirty="0" err="1">
                <a:solidFill>
                  <a:srgbClr val="33CC33"/>
                </a:solidFill>
                <a:effectLst>
                  <a:outerShdw blurRad="38100" dist="38100" dir="2700000" algn="tl">
                    <a:srgbClr val="000000"/>
                  </a:outerShdw>
                </a:effectLst>
                <a:cs typeface="Times New Roman" pitchFamily="18" charset="0"/>
              </a:rPr>
              <a:t>Roitberg</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Acc. Chem. Res., 47, 1155 (2014)</a:t>
            </a:r>
          </a:p>
        </p:txBody>
      </p:sp>
    </p:spTree>
    <p:extLst>
      <p:ext uri="{BB962C8B-B14F-4D97-AF65-F5344CB8AC3E}">
        <p14:creationId xmlns:p14="http://schemas.microsoft.com/office/powerpoint/2010/main" val="1235769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linds(horizontal)">
                                      <p:cBhvr>
                                        <p:cTn id="7" dur="500"/>
                                        <p:tgtEl>
                                          <p:spTgt spid="13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772400" cy="609600"/>
          </a:xfrm>
        </p:spPr>
        <p:txBody>
          <a:bodyPr>
            <a:normAutofit/>
          </a:bodyPr>
          <a:lstStyle/>
          <a:p>
            <a:pPr algn="ctr">
              <a:defRPr/>
            </a:pPr>
            <a:r>
              <a:rPr lang="en-US" sz="3200" i="0" dirty="0" err="1" smtClean="0">
                <a:effectLst>
                  <a:outerShdw blurRad="38100" dist="38100" dir="2700000" algn="tl">
                    <a:srgbClr val="000000">
                      <a:alpha val="43137"/>
                    </a:srgbClr>
                  </a:outerShdw>
                </a:effectLst>
                <a:latin typeface="Comic Sans MS" pitchFamily="66" charset="0"/>
              </a:rPr>
              <a:t>Wavepacket</a:t>
            </a:r>
            <a:r>
              <a:rPr lang="en-US" sz="3200" i="0" dirty="0" smtClean="0">
                <a:effectLst>
                  <a:outerShdw blurRad="38100" dist="38100" dir="2700000" algn="tl">
                    <a:srgbClr val="000000">
                      <a:alpha val="43137"/>
                    </a:srgbClr>
                  </a:outerShdw>
                </a:effectLst>
                <a:latin typeface="Comic Sans MS" pitchFamily="66" charset="0"/>
              </a:rPr>
              <a:t> Evolution</a:t>
            </a:r>
            <a:endParaRPr lang="en-US" sz="3200" i="0" dirty="0">
              <a:effectLst>
                <a:outerShdw blurRad="38100" dist="38100" dir="2700000" algn="tl">
                  <a:srgbClr val="000000">
                    <a:alpha val="43137"/>
                  </a:srgbClr>
                </a:outerShdw>
              </a:effectLst>
              <a:latin typeface="Comic Sans MS" pitchFamily="66" charset="0"/>
            </a:endParaRPr>
          </a:p>
        </p:txBody>
      </p:sp>
      <p:sp>
        <p:nvSpPr>
          <p:cNvPr id="15363" name="TextBox 3"/>
          <p:cNvSpPr txBox="1">
            <a:spLocks noChangeArrowheads="1"/>
          </p:cNvSpPr>
          <p:nvPr/>
        </p:nvSpPr>
        <p:spPr bwMode="auto">
          <a:xfrm>
            <a:off x="3810000" y="6324600"/>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r>
              <a:rPr lang="en-US" altLang="en-US" sz="3600" b="0" i="0">
                <a:latin typeface="Times New Roman" panose="02020603050405020304" pitchFamily="18" charset="0"/>
              </a:rPr>
              <a:t>energy</a:t>
            </a:r>
          </a:p>
        </p:txBody>
      </p:sp>
      <p:pic>
        <p:nvPicPr>
          <p:cNvPr id="8" name="movie_wavepacket_solid.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066800" y="542925"/>
            <a:ext cx="7670800"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904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Our NEXMD solution</a:t>
            </a:r>
            <a:endParaRPr lang="en-US" sz="3600" i="0" dirty="0">
              <a:latin typeface="Comic Sans MS" pitchFamily="66" charset="0"/>
            </a:endParaRPr>
          </a:p>
        </p:txBody>
      </p:sp>
      <p:sp>
        <p:nvSpPr>
          <p:cNvPr id="3" name="Rectangle 2"/>
          <p:cNvSpPr/>
          <p:nvPr/>
        </p:nvSpPr>
        <p:spPr>
          <a:xfrm>
            <a:off x="304800" y="990600"/>
            <a:ext cx="8763000" cy="5524589"/>
          </a:xfrm>
          <a:prstGeom prst="rect">
            <a:avLst/>
          </a:prstGeom>
          <a:solidFill>
            <a:schemeClr val="tx1"/>
          </a:solidFill>
        </p:spPr>
        <p:txBody>
          <a:bodyPr>
            <a:spAutoFit/>
          </a:bodyPr>
          <a:lstStyle/>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What the NEXMD does: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Description of electronic system and excited states</a:t>
            </a:r>
            <a:endParaRPr lang="en-US" sz="2200" b="1" i="1" kern="0" dirty="0">
              <a:solidFill>
                <a:srgbClr val="0000FF"/>
              </a:solidFill>
              <a:latin typeface="Arial"/>
              <a:cs typeface="Times New Roman" pitchFamily="18" charset="0"/>
            </a:endParaRP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Surface hopping on ‘steroids’: implementation, convergence, trivial crossings, coherences, solvation, transition density analysis</a:t>
            </a:r>
            <a:endParaRPr lang="en-US" sz="2400" b="1" i="1" kern="0" dirty="0" smtClean="0">
              <a:solidFill>
                <a:schemeClr val="tx2"/>
              </a:solidFill>
              <a:latin typeface="Arial"/>
              <a:cs typeface="Times New Roman" pitchFamily="18" charset="0"/>
            </a:endParaRP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Representative applications: Excited </a:t>
            </a:r>
            <a:r>
              <a:rPr lang="en-US" sz="2400" b="1" i="1" kern="0" dirty="0">
                <a:solidFill>
                  <a:schemeClr val="tx2"/>
                </a:solidFill>
                <a:latin typeface="Arial"/>
                <a:cs typeface="Times New Roman" pitchFamily="18" charset="0"/>
              </a:rPr>
              <a:t>state dynamics in organic semiconductors</a:t>
            </a:r>
            <a:r>
              <a:rPr lang="en-US" sz="2400" b="1" i="1" kern="0" dirty="0" smtClean="0">
                <a:solidFill>
                  <a:schemeClr val="tx2"/>
                </a:solidFill>
                <a:latin typeface="Arial"/>
                <a:cs typeface="Times New Roman" pitchFamily="18" charset="0"/>
              </a:rPr>
              <a:t>:</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Non-adiabatic </a:t>
            </a:r>
            <a:r>
              <a:rPr lang="en-US" sz="2200" b="1" i="1" kern="0" dirty="0">
                <a:solidFill>
                  <a:srgbClr val="0000FF"/>
                </a:solidFill>
                <a:latin typeface="Arial"/>
                <a:cs typeface="Times New Roman" pitchFamily="18" charset="0"/>
              </a:rPr>
              <a:t>excited state </a:t>
            </a:r>
            <a:r>
              <a:rPr lang="en-US" sz="2200" b="1" i="1" kern="0" dirty="0" err="1">
                <a:solidFill>
                  <a:srgbClr val="0000FF"/>
                </a:solidFill>
                <a:latin typeface="Arial"/>
                <a:cs typeface="Times New Roman" pitchFamily="18" charset="0"/>
              </a:rPr>
              <a:t>wavefunction</a:t>
            </a:r>
            <a:r>
              <a:rPr lang="en-US" sz="2200" b="1" i="1" kern="0" dirty="0">
                <a:solidFill>
                  <a:srgbClr val="0000FF"/>
                </a:solidFill>
                <a:latin typeface="Arial"/>
                <a:cs typeface="Times New Roman" pitchFamily="18" charset="0"/>
              </a:rPr>
              <a:t> localization in large </a:t>
            </a:r>
            <a:r>
              <a:rPr lang="en-US" sz="2200" b="1" i="1" kern="0" dirty="0" smtClean="0">
                <a:solidFill>
                  <a:srgbClr val="0000FF"/>
                </a:solidFill>
                <a:latin typeface="Arial"/>
                <a:cs typeface="Times New Roman" pitchFamily="18" charset="0"/>
              </a:rPr>
              <a:t>molecules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Dynamics </a:t>
            </a:r>
            <a:r>
              <a:rPr lang="en-US" sz="2200" b="1" i="1" kern="0" dirty="0">
                <a:solidFill>
                  <a:srgbClr val="0000FF"/>
                </a:solidFill>
                <a:latin typeface="Arial"/>
                <a:cs typeface="Times New Roman" pitchFamily="18" charset="0"/>
              </a:rPr>
              <a:t>of excitons on the circle: self-trapping and energy transfer</a:t>
            </a:r>
          </a:p>
          <a:p>
            <a:pPr marL="971550" lvl="1" indent="-514350">
              <a:spcBef>
                <a:spcPts val="600"/>
              </a:spcBef>
              <a:buFont typeface="Wingdings" panose="05000000000000000000" pitchFamily="2" charset="2"/>
              <a:buChar char="Ø"/>
              <a:defRPr/>
            </a:pPr>
            <a:r>
              <a:rPr lang="en-US" sz="2200" b="1" i="1" kern="0" dirty="0">
                <a:solidFill>
                  <a:srgbClr val="0000FF"/>
                </a:solidFill>
                <a:latin typeface="Arial"/>
                <a:cs typeface="Times New Roman" pitchFamily="18" charset="0"/>
              </a:rPr>
              <a:t>Interference of </a:t>
            </a:r>
            <a:r>
              <a:rPr lang="en-US" sz="2200" b="1" i="1" kern="0" dirty="0" err="1">
                <a:solidFill>
                  <a:srgbClr val="0000FF"/>
                </a:solidFill>
                <a:latin typeface="Arial"/>
                <a:cs typeface="Times New Roman" pitchFamily="18" charset="0"/>
              </a:rPr>
              <a:t>interchromophoric</a:t>
            </a:r>
            <a:r>
              <a:rPr lang="en-US" sz="2200" b="1" i="1" kern="0" dirty="0">
                <a:solidFill>
                  <a:srgbClr val="0000FF"/>
                </a:solidFill>
                <a:latin typeface="Arial"/>
                <a:cs typeface="Times New Roman" pitchFamily="18" charset="0"/>
              </a:rPr>
              <a:t> energy transfer pathways in macrocycles: the ‘poker game</a:t>
            </a:r>
            <a:r>
              <a:rPr lang="en-US" sz="2200" b="1" i="1" kern="0" dirty="0" smtClean="0">
                <a:solidFill>
                  <a:srgbClr val="0000FF"/>
                </a:solidFill>
                <a:latin typeface="Arial"/>
                <a:cs typeface="Times New Roman" pitchFamily="18" charset="0"/>
              </a:rPr>
              <a:t>’.</a:t>
            </a:r>
            <a:endParaRPr lang="en-US" sz="2200" b="1" i="1" kern="0" dirty="0">
              <a:solidFill>
                <a:srgbClr val="0000FF"/>
              </a:solidFill>
              <a:latin typeface="Arial"/>
              <a:cs typeface="Times New Roman" pitchFamily="18" charset="0"/>
            </a:endParaRPr>
          </a:p>
        </p:txBody>
      </p:sp>
      <p:sp>
        <p:nvSpPr>
          <p:cNvPr id="4" name="Oval 3"/>
          <p:cNvSpPr/>
          <p:nvPr/>
        </p:nvSpPr>
        <p:spPr bwMode="auto">
          <a:xfrm>
            <a:off x="457200" y="1905000"/>
            <a:ext cx="8343900" cy="1295400"/>
          </a:xfrm>
          <a:prstGeom prst="ellipse">
            <a:avLst/>
          </a:prstGeom>
          <a:noFill/>
          <a:ln w="508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600" b="0" i="0" u="none" strike="noStrike" cap="none" normalizeH="0" baseline="0" smtClean="0">
              <a:ln>
                <a:noFill/>
              </a:ln>
              <a:solidFill>
                <a:srgbClr val="FFFF00"/>
              </a:solidFill>
              <a:effectLst/>
              <a:latin typeface="Times New Roman" pitchFamily="18" charset="0"/>
            </a:endParaRPr>
          </a:p>
        </p:txBody>
      </p:sp>
    </p:spTree>
    <p:extLst>
      <p:ext uri="{BB962C8B-B14F-4D97-AF65-F5344CB8AC3E}">
        <p14:creationId xmlns:p14="http://schemas.microsoft.com/office/powerpoint/2010/main" val="117562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85800" y="0"/>
            <a:ext cx="8077200" cy="609600"/>
          </a:xfrm>
        </p:spPr>
        <p:txBody>
          <a:bodyPr/>
          <a:lstStyle/>
          <a:p>
            <a:pPr algn="ctr">
              <a:defRPr/>
            </a:pPr>
            <a:r>
              <a:rPr lang="en-US" sz="3600" i="0" dirty="0" smtClean="0">
                <a:latin typeface="Comic Sans MS" pitchFamily="66" charset="0"/>
              </a:rPr>
              <a:t>Our research interests</a:t>
            </a:r>
            <a:endParaRPr lang="en-US" sz="3600" i="0" dirty="0">
              <a:latin typeface="Comic Sans MS" pitchFamily="66" charset="0"/>
            </a:endParaRPr>
          </a:p>
        </p:txBody>
      </p:sp>
      <p:grpSp>
        <p:nvGrpSpPr>
          <p:cNvPr id="5" name="Group 4"/>
          <p:cNvGrpSpPr/>
          <p:nvPr/>
        </p:nvGrpSpPr>
        <p:grpSpPr>
          <a:xfrm>
            <a:off x="-505259" y="3624437"/>
            <a:ext cx="2824031" cy="3200400"/>
            <a:chOff x="-505259" y="3624437"/>
            <a:chExt cx="2824031" cy="3200400"/>
          </a:xfrm>
        </p:grpSpPr>
        <p:sp>
          <p:nvSpPr>
            <p:cNvPr id="29" name="Rectangle 1618"/>
            <p:cNvSpPr>
              <a:spLocks noChangeArrowheads="1"/>
            </p:cNvSpPr>
            <p:nvPr/>
          </p:nvSpPr>
          <p:spPr bwMode="auto">
            <a:xfrm>
              <a:off x="-4230" y="3624437"/>
              <a:ext cx="2323002" cy="32004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600">
                  <a:solidFill>
                    <a:schemeClr val="tx1"/>
                  </a:solidFill>
                  <a:latin typeface="Times New Roman" panose="02020603050405020304" pitchFamily="18" charset="0"/>
                </a:defRPr>
              </a:lvl1pPr>
              <a:lvl2pPr marL="742950" indent="-285750" eaLnBrk="0" hangingPunct="0">
                <a:defRPr sz="600">
                  <a:solidFill>
                    <a:schemeClr val="tx1"/>
                  </a:solidFill>
                  <a:latin typeface="Times New Roman" panose="02020603050405020304" pitchFamily="18" charset="0"/>
                </a:defRPr>
              </a:lvl2pPr>
              <a:lvl3pPr marL="1143000" indent="-228600" eaLnBrk="0" hangingPunct="0">
                <a:defRPr sz="600">
                  <a:solidFill>
                    <a:schemeClr val="tx1"/>
                  </a:solidFill>
                  <a:latin typeface="Times New Roman" panose="02020603050405020304" pitchFamily="18" charset="0"/>
                </a:defRPr>
              </a:lvl3pPr>
              <a:lvl4pPr marL="1600200" indent="-228600" eaLnBrk="0" hangingPunct="0">
                <a:defRPr sz="600">
                  <a:solidFill>
                    <a:schemeClr val="tx1"/>
                  </a:solidFill>
                  <a:latin typeface="Times New Roman" panose="02020603050405020304" pitchFamily="18" charset="0"/>
                </a:defRPr>
              </a:lvl4pPr>
              <a:lvl5pPr marL="2057400" indent="-228600" eaLnBrk="0" hangingPunct="0">
                <a:defRPr sz="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00">
                  <a:solidFill>
                    <a:schemeClr val="tx1"/>
                  </a:solidFill>
                  <a:latin typeface="Times New Roman" panose="02020603050405020304" pitchFamily="18" charset="0"/>
                </a:defRPr>
              </a:lvl9pPr>
            </a:lstStyle>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r>
                <a:rPr lang="en-US" altLang="en-US" sz="1800" dirty="0" smtClean="0">
                  <a:solidFill>
                    <a:srgbClr val="CC0000"/>
                  </a:solidFill>
                  <a:latin typeface="Arial" panose="020B0604020202020204" pitchFamily="34" charset="0"/>
                </a:rPr>
                <a:t>Carbon </a:t>
              </a:r>
              <a:r>
                <a:rPr lang="en-US" altLang="en-US" sz="1800" dirty="0">
                  <a:solidFill>
                    <a:srgbClr val="CC0000"/>
                  </a:solidFill>
                  <a:latin typeface="Arial" panose="020B0604020202020204" pitchFamily="34" charset="0"/>
                </a:rPr>
                <a:t>nanotubes</a:t>
              </a:r>
              <a:endParaRPr lang="en-US" altLang="en-US" sz="1200" dirty="0">
                <a:solidFill>
                  <a:srgbClr val="FFFFFF"/>
                </a:solidFill>
                <a:latin typeface="Arial" panose="020B0604020202020204" pitchFamily="34" charset="0"/>
              </a:endParaRPr>
            </a:p>
          </p:txBody>
        </p:sp>
        <p:pic>
          <p:nvPicPr>
            <p:cNvPr id="43" name="Picture 42"/>
            <p:cNvPicPr>
              <a:picLocks noChangeAspect="1"/>
            </p:cNvPicPr>
            <p:nvPr/>
          </p:nvPicPr>
          <p:blipFill rotWithShape="1">
            <a:blip r:embed="rId11"/>
            <a:srcRect l="-18095" r="18095"/>
            <a:stretch/>
          </p:blipFill>
          <p:spPr>
            <a:xfrm>
              <a:off x="-505259" y="5093272"/>
              <a:ext cx="2798977" cy="1397579"/>
            </a:xfrm>
            <a:prstGeom prst="rect">
              <a:avLst/>
            </a:prstGeom>
          </p:spPr>
        </p:pic>
        <p:pic>
          <p:nvPicPr>
            <p:cNvPr id="44" name="Picture 43"/>
            <p:cNvPicPr/>
            <p:nvPr/>
          </p:nvPicPr>
          <p:blipFill rotWithShape="1">
            <a:blip r:embed="rId12" cstate="print">
              <a:extLst>
                <a:ext uri="{28A0092B-C50C-407E-A947-70E740481C1C}">
                  <a14:useLocalDpi xmlns:a14="http://schemas.microsoft.com/office/drawing/2010/main" val="0"/>
                </a:ext>
              </a:extLst>
            </a:blip>
            <a:srcRect l="-2" t="33230" r="45644" b="3542"/>
            <a:stretch/>
          </p:blipFill>
          <p:spPr bwMode="auto">
            <a:xfrm>
              <a:off x="11150" y="3680635"/>
              <a:ext cx="2282568" cy="1386840"/>
            </a:xfrm>
            <a:prstGeom prst="rect">
              <a:avLst/>
            </a:prstGeom>
            <a:noFill/>
            <a:ln>
              <a:noFill/>
            </a:ln>
            <a:effectLst/>
            <a:extLst/>
          </p:spPr>
        </p:pic>
      </p:grpSp>
      <p:sp>
        <p:nvSpPr>
          <p:cNvPr id="32" name="Rectangle 1626"/>
          <p:cNvSpPr>
            <a:spLocks noChangeArrowheads="1"/>
          </p:cNvSpPr>
          <p:nvPr/>
        </p:nvSpPr>
        <p:spPr bwMode="auto">
          <a:xfrm>
            <a:off x="2391632" y="3624437"/>
            <a:ext cx="2438400" cy="32004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600">
                <a:solidFill>
                  <a:schemeClr val="tx1"/>
                </a:solidFill>
                <a:latin typeface="Times New Roman" panose="02020603050405020304" pitchFamily="18" charset="0"/>
              </a:defRPr>
            </a:lvl1pPr>
            <a:lvl2pPr marL="742950" indent="-285750" eaLnBrk="0" hangingPunct="0">
              <a:defRPr sz="600">
                <a:solidFill>
                  <a:schemeClr val="tx1"/>
                </a:solidFill>
                <a:latin typeface="Times New Roman" panose="02020603050405020304" pitchFamily="18" charset="0"/>
              </a:defRPr>
            </a:lvl2pPr>
            <a:lvl3pPr marL="1143000" indent="-228600" eaLnBrk="0" hangingPunct="0">
              <a:defRPr sz="600">
                <a:solidFill>
                  <a:schemeClr val="tx1"/>
                </a:solidFill>
                <a:latin typeface="Times New Roman" panose="02020603050405020304" pitchFamily="18" charset="0"/>
              </a:defRPr>
            </a:lvl3pPr>
            <a:lvl4pPr marL="1600200" indent="-228600" eaLnBrk="0" hangingPunct="0">
              <a:defRPr sz="600">
                <a:solidFill>
                  <a:schemeClr val="tx1"/>
                </a:solidFill>
                <a:latin typeface="Times New Roman" panose="02020603050405020304" pitchFamily="18" charset="0"/>
              </a:defRPr>
            </a:lvl4pPr>
            <a:lvl5pPr marL="2057400" indent="-228600" eaLnBrk="0" hangingPunct="0">
              <a:defRPr sz="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00">
                <a:solidFill>
                  <a:schemeClr val="tx1"/>
                </a:solidFill>
                <a:latin typeface="Times New Roman" panose="02020603050405020304" pitchFamily="18" charset="0"/>
              </a:defRPr>
            </a:lvl9pPr>
          </a:lstStyle>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000" dirty="0">
              <a:solidFill>
                <a:srgbClr val="CC0000"/>
              </a:solidFill>
              <a:latin typeface="Arial" panose="020B0604020202020204" pitchFamily="34" charset="0"/>
            </a:endParaRPr>
          </a:p>
          <a:p>
            <a:pPr algn="ctr"/>
            <a:endParaRPr lang="en-US" altLang="en-US" sz="16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r>
              <a:rPr lang="en-US" altLang="en-US" sz="1800" dirty="0" smtClean="0">
                <a:solidFill>
                  <a:srgbClr val="CC0000"/>
                </a:solidFill>
                <a:latin typeface="Arial" panose="020B0604020202020204" pitchFamily="34" charset="0"/>
              </a:rPr>
              <a:t>Quantum </a:t>
            </a:r>
            <a:r>
              <a:rPr lang="en-US" altLang="en-US" sz="1800" dirty="0">
                <a:solidFill>
                  <a:srgbClr val="CC0000"/>
                </a:solidFill>
                <a:latin typeface="Arial" panose="020B0604020202020204" pitchFamily="34" charset="0"/>
              </a:rPr>
              <a:t>dots</a:t>
            </a:r>
            <a:endParaRPr lang="en-US" altLang="en-US" sz="1200" dirty="0">
              <a:solidFill>
                <a:srgbClr val="FFFFFF"/>
              </a:solidFill>
              <a:latin typeface="Arial" panose="020B0604020202020204" pitchFamily="34" charset="0"/>
            </a:endParaRPr>
          </a:p>
        </p:txBody>
      </p:sp>
      <p:pic>
        <p:nvPicPr>
          <p:cNvPr id="45" name="Ligands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t="2259" b="1841"/>
          <a:stretch/>
        </p:blipFill>
        <p:spPr>
          <a:xfrm>
            <a:off x="2537762" y="4945636"/>
            <a:ext cx="2200306" cy="1555389"/>
          </a:xfrm>
          <a:prstGeom prst="rect">
            <a:avLst/>
          </a:prstGeom>
        </p:spPr>
      </p:pic>
      <p:pic>
        <p:nvPicPr>
          <p:cNvPr id="46" name="DOSxPOP_first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2461562" y="3682719"/>
            <a:ext cx="2286001" cy="1277480"/>
          </a:xfrm>
          <a:prstGeom prst="rect">
            <a:avLst/>
          </a:prstGeom>
        </p:spPr>
      </p:pic>
      <p:grpSp>
        <p:nvGrpSpPr>
          <p:cNvPr id="7" name="Group 6"/>
          <p:cNvGrpSpPr/>
          <p:nvPr/>
        </p:nvGrpSpPr>
        <p:grpSpPr>
          <a:xfrm>
            <a:off x="4889341" y="3624437"/>
            <a:ext cx="2147189" cy="3200400"/>
            <a:chOff x="5096980" y="3628191"/>
            <a:chExt cx="2147189" cy="3200400"/>
          </a:xfrm>
        </p:grpSpPr>
        <p:sp>
          <p:nvSpPr>
            <p:cNvPr id="26" name="Rectangle 1616"/>
            <p:cNvSpPr>
              <a:spLocks noChangeArrowheads="1"/>
            </p:cNvSpPr>
            <p:nvPr/>
          </p:nvSpPr>
          <p:spPr bwMode="auto">
            <a:xfrm>
              <a:off x="5096980" y="3628191"/>
              <a:ext cx="2147189" cy="32004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600">
                  <a:solidFill>
                    <a:schemeClr val="tx1"/>
                  </a:solidFill>
                  <a:latin typeface="Times New Roman" panose="02020603050405020304" pitchFamily="18" charset="0"/>
                </a:defRPr>
              </a:lvl1pPr>
              <a:lvl2pPr marL="742950" indent="-285750" eaLnBrk="0" hangingPunct="0">
                <a:defRPr sz="600">
                  <a:solidFill>
                    <a:schemeClr val="tx1"/>
                  </a:solidFill>
                  <a:latin typeface="Times New Roman" panose="02020603050405020304" pitchFamily="18" charset="0"/>
                </a:defRPr>
              </a:lvl2pPr>
              <a:lvl3pPr marL="1143000" indent="-228600" eaLnBrk="0" hangingPunct="0">
                <a:defRPr sz="600">
                  <a:solidFill>
                    <a:schemeClr val="tx1"/>
                  </a:solidFill>
                  <a:latin typeface="Times New Roman" panose="02020603050405020304" pitchFamily="18" charset="0"/>
                </a:defRPr>
              </a:lvl3pPr>
              <a:lvl4pPr marL="1600200" indent="-228600" eaLnBrk="0" hangingPunct="0">
                <a:defRPr sz="600">
                  <a:solidFill>
                    <a:schemeClr val="tx1"/>
                  </a:solidFill>
                  <a:latin typeface="Times New Roman" panose="02020603050405020304" pitchFamily="18" charset="0"/>
                </a:defRPr>
              </a:lvl4pPr>
              <a:lvl5pPr marL="2057400" indent="-228600" eaLnBrk="0" hangingPunct="0">
                <a:defRPr sz="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00">
                  <a:solidFill>
                    <a:schemeClr val="tx1"/>
                  </a:solidFill>
                  <a:latin typeface="Times New Roman" panose="02020603050405020304" pitchFamily="18" charset="0"/>
                </a:defRPr>
              </a:lvl9pPr>
            </a:lstStyle>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r>
                <a:rPr lang="en-US" altLang="en-US" sz="1800" dirty="0" smtClean="0">
                  <a:solidFill>
                    <a:srgbClr val="CC0000"/>
                  </a:solidFill>
                  <a:latin typeface="Arial" panose="020B0604020202020204" pitchFamily="34" charset="0"/>
                </a:rPr>
                <a:t>Perovskite </a:t>
              </a:r>
            </a:p>
            <a:p>
              <a:pPr algn="ctr"/>
              <a:r>
                <a:rPr lang="en-US" altLang="en-US" sz="1800" dirty="0" smtClean="0">
                  <a:solidFill>
                    <a:srgbClr val="CC0000"/>
                  </a:solidFill>
                  <a:latin typeface="Arial" panose="020B0604020202020204" pitchFamily="34" charset="0"/>
                </a:rPr>
                <a:t>optoelectronics</a:t>
              </a:r>
              <a:endParaRPr lang="en-US" altLang="en-US" sz="1400" dirty="0">
                <a:solidFill>
                  <a:srgbClr val="6666FF"/>
                </a:solidFill>
                <a:latin typeface="Arial" panose="020B0604020202020204" pitchFamily="34" charset="0"/>
              </a:endParaRPr>
            </a:p>
          </p:txBody>
        </p:sp>
        <p:pic>
          <p:nvPicPr>
            <p:cNvPr id="47" name="Picture 2"/>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10126" t="16455" r="4431"/>
            <a:stretch/>
          </p:blipFill>
          <p:spPr bwMode="auto">
            <a:xfrm>
              <a:off x="5122034" y="3630743"/>
              <a:ext cx="2011680" cy="13669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8" name="Picture 47"/>
            <p:cNvPicPr>
              <a:picLocks noChangeAspect="1"/>
            </p:cNvPicPr>
            <p:nvPr/>
          </p:nvPicPr>
          <p:blipFill rotWithShape="1">
            <a:blip r:embed="rId16"/>
            <a:srcRect t="13621" b="12762"/>
            <a:stretch/>
          </p:blipFill>
          <p:spPr>
            <a:xfrm>
              <a:off x="5122034" y="5093272"/>
              <a:ext cx="2045935" cy="1240258"/>
            </a:xfrm>
            <a:prstGeom prst="rect">
              <a:avLst/>
            </a:prstGeom>
          </p:spPr>
        </p:pic>
      </p:grpSp>
      <p:sp>
        <p:nvSpPr>
          <p:cNvPr id="36" name="Rectangle 1619"/>
          <p:cNvSpPr>
            <a:spLocks noChangeArrowheads="1"/>
          </p:cNvSpPr>
          <p:nvPr/>
        </p:nvSpPr>
        <p:spPr bwMode="auto">
          <a:xfrm>
            <a:off x="243840" y="609600"/>
            <a:ext cx="2727960" cy="281998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600">
                <a:solidFill>
                  <a:schemeClr val="tx1"/>
                </a:solidFill>
                <a:latin typeface="Times New Roman" panose="02020603050405020304" pitchFamily="18" charset="0"/>
              </a:defRPr>
            </a:lvl1pPr>
            <a:lvl2pPr marL="742950" indent="-285750" eaLnBrk="0" hangingPunct="0">
              <a:defRPr sz="600">
                <a:solidFill>
                  <a:schemeClr val="tx1"/>
                </a:solidFill>
                <a:latin typeface="Times New Roman" panose="02020603050405020304" pitchFamily="18" charset="0"/>
              </a:defRPr>
            </a:lvl2pPr>
            <a:lvl3pPr marL="1143000" indent="-228600" eaLnBrk="0" hangingPunct="0">
              <a:defRPr sz="600">
                <a:solidFill>
                  <a:schemeClr val="tx1"/>
                </a:solidFill>
                <a:latin typeface="Times New Roman" panose="02020603050405020304" pitchFamily="18" charset="0"/>
              </a:defRPr>
            </a:lvl3pPr>
            <a:lvl4pPr marL="1600200" indent="-228600" eaLnBrk="0" hangingPunct="0">
              <a:defRPr sz="600">
                <a:solidFill>
                  <a:schemeClr val="tx1"/>
                </a:solidFill>
                <a:latin typeface="Times New Roman" panose="02020603050405020304" pitchFamily="18" charset="0"/>
              </a:defRPr>
            </a:lvl4pPr>
            <a:lvl5pPr marL="2057400" indent="-228600" eaLnBrk="0" hangingPunct="0">
              <a:defRPr sz="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00">
                <a:solidFill>
                  <a:schemeClr val="tx1"/>
                </a:solidFill>
                <a:latin typeface="Times New Roman" panose="02020603050405020304" pitchFamily="18" charset="0"/>
              </a:defRPr>
            </a:lvl9pPr>
          </a:lstStyle>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r>
              <a:rPr lang="en-US" altLang="en-US" sz="1800" dirty="0" err="1" smtClean="0">
                <a:solidFill>
                  <a:srgbClr val="CC0000"/>
                </a:solidFill>
                <a:latin typeface="Arial" panose="020B0604020202020204" pitchFamily="34" charset="0"/>
              </a:rPr>
              <a:t>Photoexcited</a:t>
            </a:r>
            <a:r>
              <a:rPr lang="en-US" altLang="en-US" sz="1800" dirty="0" smtClean="0">
                <a:solidFill>
                  <a:srgbClr val="CC0000"/>
                </a:solidFill>
                <a:latin typeface="Arial" panose="020B0604020202020204" pitchFamily="34" charset="0"/>
              </a:rPr>
              <a:t> dynamics</a:t>
            </a:r>
            <a:endParaRPr lang="en-US" altLang="en-US" sz="1200" dirty="0">
              <a:solidFill>
                <a:srgbClr val="FFFFFF"/>
              </a:solidFill>
              <a:latin typeface="Arial" panose="020B0604020202020204" pitchFamily="34" charset="0"/>
            </a:endParaRPr>
          </a:p>
        </p:txBody>
      </p:sp>
      <p:pic>
        <p:nvPicPr>
          <p:cNvPr id="49" name="22-3-4-pe-lenta.mpg">
            <a:hlinkClick r:id="" action="ppaction://media"/>
          </p:cNvPr>
          <p:cNvPicPr>
            <a:picLocks noChangeAspect="1"/>
          </p:cNvPicPr>
          <p:nvPr>
            <a:videoFile r:link="rId6"/>
            <p:extLst>
              <p:ext uri="{DAA4B4D4-6D71-4841-9C94-3DE7FCFB9230}">
                <p14:media xmlns:p14="http://schemas.microsoft.com/office/powerpoint/2010/main" r:link="rId5"/>
              </p:ext>
            </p:extLst>
          </p:nvPr>
        </p:nvPicPr>
        <p:blipFill rotWithShape="1">
          <a:blip r:embed="rId17">
            <a:extLst>
              <a:ext uri="{28A0092B-C50C-407E-A947-70E740481C1C}">
                <a14:useLocalDpi xmlns:a14="http://schemas.microsoft.com/office/drawing/2010/main" val="0"/>
              </a:ext>
            </a:extLst>
          </a:blip>
          <a:srcRect l="320" t="-3792" r="-320" b="935"/>
          <a:stretch/>
        </p:blipFill>
        <p:spPr bwMode="auto">
          <a:xfrm>
            <a:off x="345747" y="518180"/>
            <a:ext cx="2479904" cy="255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649"/>
          <p:cNvGrpSpPr>
            <a:grpSpLocks/>
          </p:cNvGrpSpPr>
          <p:nvPr/>
        </p:nvGrpSpPr>
        <p:grpSpPr bwMode="auto">
          <a:xfrm>
            <a:off x="3325717" y="666851"/>
            <a:ext cx="2819400" cy="2762737"/>
            <a:chOff x="528" y="478"/>
            <a:chExt cx="1200" cy="1010"/>
          </a:xfrm>
        </p:grpSpPr>
        <p:sp>
          <p:nvSpPr>
            <p:cNvPr id="12" name="Rectangle 210"/>
            <p:cNvSpPr>
              <a:spLocks noChangeArrowheads="1"/>
            </p:cNvSpPr>
            <p:nvPr/>
          </p:nvSpPr>
          <p:spPr bwMode="auto">
            <a:xfrm>
              <a:off x="703" y="624"/>
              <a:ext cx="2"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600">
                  <a:solidFill>
                    <a:schemeClr val="tx1"/>
                  </a:solidFill>
                  <a:latin typeface="Times New Roman" panose="02020603050405020304" pitchFamily="18" charset="0"/>
                </a:defRPr>
              </a:lvl1pPr>
              <a:lvl2pPr marL="742950" indent="-285750" eaLnBrk="0" hangingPunct="0">
                <a:defRPr sz="600">
                  <a:solidFill>
                    <a:schemeClr val="tx1"/>
                  </a:solidFill>
                  <a:latin typeface="Times New Roman" panose="02020603050405020304" pitchFamily="18" charset="0"/>
                </a:defRPr>
              </a:lvl2pPr>
              <a:lvl3pPr marL="1143000" indent="-228600" eaLnBrk="0" hangingPunct="0">
                <a:defRPr sz="600">
                  <a:solidFill>
                    <a:schemeClr val="tx1"/>
                  </a:solidFill>
                  <a:latin typeface="Times New Roman" panose="02020603050405020304" pitchFamily="18" charset="0"/>
                </a:defRPr>
              </a:lvl3pPr>
              <a:lvl4pPr marL="1600200" indent="-228600" eaLnBrk="0" hangingPunct="0">
                <a:defRPr sz="600">
                  <a:solidFill>
                    <a:schemeClr val="tx1"/>
                  </a:solidFill>
                  <a:latin typeface="Times New Roman" panose="02020603050405020304" pitchFamily="18" charset="0"/>
                </a:defRPr>
              </a:lvl4pPr>
              <a:lvl5pPr marL="2057400" indent="-228600" eaLnBrk="0" hangingPunct="0">
                <a:defRPr sz="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00">
                  <a:solidFill>
                    <a:schemeClr val="tx1"/>
                  </a:solidFill>
                  <a:latin typeface="Times New Roman" panose="02020603050405020304" pitchFamily="18" charset="0"/>
                </a:defRPr>
              </a:lvl9pPr>
            </a:lstStyle>
            <a:p>
              <a:pPr eaLnBrk="1" hangingPunct="1"/>
              <a:endParaRPr lang="en-US" altLang="en-US">
                <a:solidFill>
                  <a:srgbClr val="FFFFFF"/>
                </a:solidFill>
              </a:endParaRPr>
            </a:p>
          </p:txBody>
        </p:sp>
        <p:sp>
          <p:nvSpPr>
            <p:cNvPr id="13" name="Rectangle 1603"/>
            <p:cNvSpPr>
              <a:spLocks noChangeArrowheads="1"/>
            </p:cNvSpPr>
            <p:nvPr/>
          </p:nvSpPr>
          <p:spPr bwMode="auto">
            <a:xfrm>
              <a:off x="528" y="478"/>
              <a:ext cx="1200" cy="101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600">
                  <a:solidFill>
                    <a:schemeClr val="tx1"/>
                  </a:solidFill>
                  <a:latin typeface="Times New Roman" panose="02020603050405020304" pitchFamily="18" charset="0"/>
                </a:defRPr>
              </a:lvl1pPr>
              <a:lvl2pPr marL="742950" indent="-285750" eaLnBrk="0" hangingPunct="0">
                <a:defRPr sz="600">
                  <a:solidFill>
                    <a:schemeClr val="tx1"/>
                  </a:solidFill>
                  <a:latin typeface="Times New Roman" panose="02020603050405020304" pitchFamily="18" charset="0"/>
                </a:defRPr>
              </a:lvl2pPr>
              <a:lvl3pPr marL="1143000" indent="-228600" eaLnBrk="0" hangingPunct="0">
                <a:defRPr sz="600">
                  <a:solidFill>
                    <a:schemeClr val="tx1"/>
                  </a:solidFill>
                  <a:latin typeface="Times New Roman" panose="02020603050405020304" pitchFamily="18" charset="0"/>
                </a:defRPr>
              </a:lvl3pPr>
              <a:lvl4pPr marL="1600200" indent="-228600" eaLnBrk="0" hangingPunct="0">
                <a:defRPr sz="600">
                  <a:solidFill>
                    <a:schemeClr val="tx1"/>
                  </a:solidFill>
                  <a:latin typeface="Times New Roman" panose="02020603050405020304" pitchFamily="18" charset="0"/>
                </a:defRPr>
              </a:lvl4pPr>
              <a:lvl5pPr marL="2057400" indent="-228600" eaLnBrk="0" hangingPunct="0">
                <a:defRPr sz="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00">
                  <a:solidFill>
                    <a:schemeClr val="tx1"/>
                  </a:solidFill>
                  <a:latin typeface="Times New Roman" panose="02020603050405020304" pitchFamily="18" charset="0"/>
                </a:defRPr>
              </a:lvl9pPr>
            </a:lstStyle>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9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r>
                <a:rPr lang="en-US" altLang="en-US" sz="1800" dirty="0" smtClean="0">
                  <a:solidFill>
                    <a:srgbClr val="CC0000"/>
                  </a:solidFill>
                  <a:latin typeface="Arial" panose="020B0604020202020204" pitchFamily="34" charset="0"/>
                </a:rPr>
                <a:t>Photochemistry</a:t>
              </a:r>
              <a:endParaRPr lang="en-US" altLang="en-US" sz="1800" dirty="0">
                <a:solidFill>
                  <a:srgbClr val="CC0000"/>
                </a:solidFill>
                <a:latin typeface="Arial" panose="020B0604020202020204" pitchFamily="34" charset="0"/>
              </a:endParaRPr>
            </a:p>
          </p:txBody>
        </p:sp>
      </p:grpSp>
      <p:pic>
        <p:nvPicPr>
          <p:cNvPr id="50" name="petrin-94fs-1fsint-surface.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3494226" y="690421"/>
            <a:ext cx="2434959" cy="2434959"/>
          </a:xfrm>
          <a:prstGeom prst="rect">
            <a:avLst/>
          </a:prstGeom>
        </p:spPr>
      </p:pic>
      <p:grpSp>
        <p:nvGrpSpPr>
          <p:cNvPr id="8" name="Group 7"/>
          <p:cNvGrpSpPr/>
          <p:nvPr/>
        </p:nvGrpSpPr>
        <p:grpSpPr>
          <a:xfrm>
            <a:off x="6477000" y="666851"/>
            <a:ext cx="2667000" cy="2776508"/>
            <a:chOff x="6477000" y="666851"/>
            <a:chExt cx="2667000" cy="2776508"/>
          </a:xfrm>
        </p:grpSpPr>
        <p:sp>
          <p:nvSpPr>
            <p:cNvPr id="16" name="Rectangle 1606"/>
            <p:cNvSpPr>
              <a:spLocks noChangeArrowheads="1"/>
            </p:cNvSpPr>
            <p:nvPr/>
          </p:nvSpPr>
          <p:spPr bwMode="auto">
            <a:xfrm>
              <a:off x="6477000" y="666851"/>
              <a:ext cx="2667000" cy="277650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600">
                  <a:solidFill>
                    <a:schemeClr val="tx1"/>
                  </a:solidFill>
                  <a:latin typeface="Times New Roman" panose="02020603050405020304" pitchFamily="18" charset="0"/>
                </a:defRPr>
              </a:lvl1pPr>
              <a:lvl2pPr marL="742950" indent="-285750" eaLnBrk="0" hangingPunct="0">
                <a:defRPr sz="600">
                  <a:solidFill>
                    <a:schemeClr val="tx1"/>
                  </a:solidFill>
                  <a:latin typeface="Times New Roman" panose="02020603050405020304" pitchFamily="18" charset="0"/>
                </a:defRPr>
              </a:lvl2pPr>
              <a:lvl3pPr marL="1143000" indent="-228600" eaLnBrk="0" hangingPunct="0">
                <a:defRPr sz="600">
                  <a:solidFill>
                    <a:schemeClr val="tx1"/>
                  </a:solidFill>
                  <a:latin typeface="Times New Roman" panose="02020603050405020304" pitchFamily="18" charset="0"/>
                </a:defRPr>
              </a:lvl3pPr>
              <a:lvl4pPr marL="1600200" indent="-228600" eaLnBrk="0" hangingPunct="0">
                <a:defRPr sz="600">
                  <a:solidFill>
                    <a:schemeClr val="tx1"/>
                  </a:solidFill>
                  <a:latin typeface="Times New Roman" panose="02020603050405020304" pitchFamily="18" charset="0"/>
                </a:defRPr>
              </a:lvl4pPr>
              <a:lvl5pPr marL="2057400" indent="-228600" eaLnBrk="0" hangingPunct="0">
                <a:defRPr sz="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00">
                  <a:solidFill>
                    <a:schemeClr val="tx1"/>
                  </a:solidFill>
                  <a:latin typeface="Times New Roman" panose="02020603050405020304" pitchFamily="18" charset="0"/>
                </a:defRPr>
              </a:lvl9pPr>
            </a:lstStyle>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r>
                <a:rPr lang="en-US" altLang="en-US" sz="1800" dirty="0" smtClean="0">
                  <a:solidFill>
                    <a:srgbClr val="CC0000"/>
                  </a:solidFill>
                  <a:latin typeface="Arial" panose="020B0604020202020204" pitchFamily="34" charset="0"/>
                </a:rPr>
                <a:t>Electronic transport</a:t>
              </a:r>
              <a:endParaRPr lang="en-US" altLang="en-US" sz="1200" dirty="0">
                <a:solidFill>
                  <a:srgbClr val="FFFFFF"/>
                </a:solidFill>
                <a:latin typeface="Arial" panose="020B0604020202020204" pitchFamily="34" charset="0"/>
              </a:endParaRPr>
            </a:p>
          </p:txBody>
        </p:sp>
        <p:pic>
          <p:nvPicPr>
            <p:cNvPr id="55" name="Picture 7"/>
            <p:cNvPicPr>
              <a:picLocks noChangeAspect="1" noChangeArrowheads="1"/>
            </p:cNvPicPr>
            <p:nvPr/>
          </p:nvPicPr>
          <p:blipFill rotWithShape="1">
            <a:blip r:embed="rId19">
              <a:extLst>
                <a:ext uri="{28A0092B-C50C-407E-A947-70E740481C1C}">
                  <a14:useLocalDpi xmlns:a14="http://schemas.microsoft.com/office/drawing/2010/main" val="0"/>
                </a:ext>
              </a:extLst>
            </a:blip>
            <a:srcRect l="3694" t="311" r="36150" b="47069"/>
            <a:stretch/>
          </p:blipFill>
          <p:spPr bwMode="auto">
            <a:xfrm>
              <a:off x="6501940" y="721395"/>
              <a:ext cx="2642060" cy="2347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23" name="Rectangle 1616"/>
          <p:cNvSpPr>
            <a:spLocks noChangeArrowheads="1"/>
          </p:cNvSpPr>
          <p:nvPr/>
        </p:nvSpPr>
        <p:spPr bwMode="auto">
          <a:xfrm>
            <a:off x="7095840" y="3624437"/>
            <a:ext cx="2048160" cy="32004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600">
                <a:solidFill>
                  <a:schemeClr val="tx1"/>
                </a:solidFill>
                <a:latin typeface="Times New Roman" panose="02020603050405020304" pitchFamily="18" charset="0"/>
              </a:defRPr>
            </a:lvl1pPr>
            <a:lvl2pPr marL="742950" indent="-285750" eaLnBrk="0" hangingPunct="0">
              <a:defRPr sz="600">
                <a:solidFill>
                  <a:schemeClr val="tx1"/>
                </a:solidFill>
                <a:latin typeface="Times New Roman" panose="02020603050405020304" pitchFamily="18" charset="0"/>
              </a:defRPr>
            </a:lvl2pPr>
            <a:lvl3pPr marL="1143000" indent="-228600" eaLnBrk="0" hangingPunct="0">
              <a:defRPr sz="600">
                <a:solidFill>
                  <a:schemeClr val="tx1"/>
                </a:solidFill>
                <a:latin typeface="Times New Roman" panose="02020603050405020304" pitchFamily="18" charset="0"/>
              </a:defRPr>
            </a:lvl3pPr>
            <a:lvl4pPr marL="1600200" indent="-228600" eaLnBrk="0" hangingPunct="0">
              <a:defRPr sz="600">
                <a:solidFill>
                  <a:schemeClr val="tx1"/>
                </a:solidFill>
                <a:latin typeface="Times New Roman" panose="02020603050405020304" pitchFamily="18" charset="0"/>
              </a:defRPr>
            </a:lvl4pPr>
            <a:lvl5pPr marL="2057400" indent="-228600" eaLnBrk="0" hangingPunct="0">
              <a:defRPr sz="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600">
                <a:solidFill>
                  <a:schemeClr val="tx1"/>
                </a:solidFill>
                <a:latin typeface="Times New Roman" panose="02020603050405020304" pitchFamily="18" charset="0"/>
              </a:defRPr>
            </a:lvl9pPr>
          </a:lstStyle>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endParaRPr lang="en-US" altLang="en-US" sz="1800" dirty="0" smtClean="0">
              <a:solidFill>
                <a:srgbClr val="CC0000"/>
              </a:solidFill>
              <a:latin typeface="Arial" panose="020B0604020202020204" pitchFamily="34" charset="0"/>
            </a:endParaRPr>
          </a:p>
          <a:p>
            <a:pPr algn="ctr"/>
            <a:endParaRPr lang="en-US" altLang="en-US" sz="1800" dirty="0">
              <a:solidFill>
                <a:srgbClr val="CC0000"/>
              </a:solidFill>
              <a:latin typeface="Arial" panose="020B0604020202020204" pitchFamily="34" charset="0"/>
            </a:endParaRPr>
          </a:p>
          <a:p>
            <a:pPr algn="ctr">
              <a:spcBef>
                <a:spcPts val="600"/>
              </a:spcBef>
            </a:pPr>
            <a:r>
              <a:rPr lang="en-US" altLang="en-US" sz="1800" smtClean="0">
                <a:solidFill>
                  <a:srgbClr val="CC0000"/>
                </a:solidFill>
                <a:latin typeface="Arial" panose="020B0604020202020204" pitchFamily="34" charset="0"/>
              </a:rPr>
              <a:t>Machine </a:t>
            </a:r>
            <a:r>
              <a:rPr lang="en-US" altLang="en-US" sz="1800" dirty="0" smtClean="0">
                <a:solidFill>
                  <a:srgbClr val="CC0000"/>
                </a:solidFill>
                <a:latin typeface="Arial" panose="020B0604020202020204" pitchFamily="34" charset="0"/>
              </a:rPr>
              <a:t>Learning</a:t>
            </a:r>
          </a:p>
        </p:txBody>
      </p:sp>
      <p:pic>
        <p:nvPicPr>
          <p:cNvPr id="28" name="Picture 27"/>
          <p:cNvPicPr/>
          <p:nvPr/>
        </p:nvPicPr>
        <p:blipFill rotWithShape="1">
          <a:blip r:embed="rId20" cstate="print">
            <a:extLst>
              <a:ext uri="{28A0092B-C50C-407E-A947-70E740481C1C}">
                <a14:useLocalDpi xmlns:a14="http://schemas.microsoft.com/office/drawing/2010/main" val="0"/>
              </a:ext>
            </a:extLst>
          </a:blip>
          <a:srcRect l="4073" t="4606" r="1912" b="3259"/>
          <a:stretch/>
        </p:blipFill>
        <p:spPr bwMode="auto">
          <a:xfrm>
            <a:off x="7095839" y="3643849"/>
            <a:ext cx="2037479" cy="2093063"/>
          </a:xfrm>
          <a:prstGeom prst="rect">
            <a:avLst/>
          </a:prstGeom>
          <a:ln>
            <a:noFill/>
          </a:ln>
          <a:extLst>
            <a:ext uri="{53640926-AAD7-44D8-BBD7-CCE9431645EC}">
              <a14:shadowObscured xmlns:a14="http://schemas.microsoft.com/office/drawing/2010/main"/>
            </a:ext>
          </a:extLst>
        </p:spPr>
      </p:pic>
      <p:pic>
        <p:nvPicPr>
          <p:cNvPr id="31" name="Picture 30"/>
          <p:cNvPicPr/>
          <p:nvPr/>
        </p:nvPicPr>
        <p:blipFill rotWithShape="1">
          <a:blip r:embed="rId21" cstate="print">
            <a:extLst>
              <a:ext uri="{28A0092B-C50C-407E-A947-70E740481C1C}">
                <a14:useLocalDpi xmlns:a14="http://schemas.microsoft.com/office/drawing/2010/main" val="0"/>
              </a:ext>
            </a:extLst>
          </a:blip>
          <a:srcRect l="11536" t="70930" r="48459" b="7585"/>
          <a:stretch/>
        </p:blipFill>
        <p:spPr>
          <a:xfrm>
            <a:off x="7106521" y="5756324"/>
            <a:ext cx="2037479" cy="731520"/>
          </a:xfrm>
          <a:prstGeom prst="rect">
            <a:avLst/>
          </a:prstGeom>
        </p:spPr>
      </p:pic>
    </p:spTree>
    <p:extLst>
      <p:ext uri="{BB962C8B-B14F-4D97-AF65-F5344CB8AC3E}">
        <p14:creationId xmlns:p14="http://schemas.microsoft.com/office/powerpoint/2010/main" val="200830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 fill="hold"/>
                                        <p:tgtEl>
                                          <p:spTgt spid="49"/>
                                        </p:tgtEl>
                                      </p:cBhvr>
                                    </p:cmd>
                                  </p:childTnLst>
                                </p:cTn>
                              </p:par>
                              <p:par>
                                <p:cTn id="7" presetID="1" presetClass="mediacall" presetSubtype="0" fill="hold" nodeType="withEffect">
                                  <p:stCondLst>
                                    <p:cond delay="0"/>
                                  </p:stCondLst>
                                  <p:childTnLst>
                                    <p:cmd type="call" cmd="playFrom(0.0)">
                                      <p:cBhvr>
                                        <p:cTn id="8" dur="9500" fill="hold"/>
                                        <p:tgtEl>
                                          <p:spTgt spid="50"/>
                                        </p:tgtEl>
                                      </p:cBhvr>
                                    </p:cmd>
                                  </p:childTnLst>
                                </p:cTn>
                              </p:par>
                              <p:par>
                                <p:cTn id="9" presetID="1" presetClass="mediacall" presetSubtype="0" fill="hold" nodeType="withEffect">
                                  <p:stCondLst>
                                    <p:cond delay="0"/>
                                  </p:stCondLst>
                                  <p:childTnLst>
                                    <p:cmd type="call" cmd="playFrom(0.0)">
                                      <p:cBhvr>
                                        <p:cTn id="10" dur="4037" fill="hold"/>
                                        <p:tgtEl>
                                          <p:spTgt spid="45"/>
                                        </p:tgtEl>
                                      </p:cBhvr>
                                    </p:cmd>
                                  </p:childTnLst>
                                </p:cTn>
                              </p:par>
                              <p:par>
                                <p:cTn id="11" presetID="1" presetClass="mediacall" presetSubtype="0" fill="hold" nodeType="withEffect">
                                  <p:stCondLst>
                                    <p:cond delay="0"/>
                                  </p:stCondLst>
                                  <p:childTnLst>
                                    <p:cmd type="call" cmd="playFrom(0.0)">
                                      <p:cBhvr>
                                        <p:cTn id="12" dur="2215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remove" display="0">
                  <p:stCondLst>
                    <p:cond delay="indefinite"/>
                  </p:stCondLst>
                </p:cTn>
                <p:tgtEl>
                  <p:spTgt spid="49"/>
                </p:tgtEl>
              </p:cMediaNode>
            </p:video>
            <p:seq concurrent="1" nextAc="seek">
              <p:cTn id="14" restart="whenNotActive" fill="hold" evtFilter="cancelBubble" nodeType="interactiveSeq">
                <p:stCondLst>
                  <p:cond evt="onClick" delay="0">
                    <p:tgtEl>
                      <p:spTgt spid="4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49"/>
                                        </p:tgtEl>
                                      </p:cBhvr>
                                    </p:cmd>
                                  </p:childTnLst>
                                </p:cTn>
                              </p:par>
                            </p:childTnLst>
                          </p:cTn>
                        </p:par>
                      </p:childTnLst>
                    </p:cTn>
                  </p:par>
                </p:childTnLst>
              </p:cTn>
              <p:nextCondLst>
                <p:cond evt="onClick" delay="0">
                  <p:tgtEl>
                    <p:spTgt spid="49"/>
                  </p:tgtEl>
                </p:cond>
              </p:nextCondLst>
            </p:seq>
            <p:video>
              <p:cMediaNode vol="80000">
                <p:cTn id="19" repeatCount="indefinite" fill="hold" display="0">
                  <p:stCondLst>
                    <p:cond delay="indefinite"/>
                  </p:stCondLst>
                </p:cTn>
                <p:tgtEl>
                  <p:spTgt spid="50"/>
                </p:tgtEl>
              </p:cMediaNode>
            </p:video>
            <p:video>
              <p:cMediaNode vol="80000">
                <p:cTn id="20" repeatCount="indefinite" fill="hold" display="0">
                  <p:stCondLst>
                    <p:cond delay="indefinite"/>
                  </p:stCondLst>
                </p:cTn>
                <p:tgtEl>
                  <p:spTgt spid="45"/>
                </p:tgtEl>
              </p:cMediaNode>
            </p:video>
            <p:seq concurrent="1" nextAc="seek">
              <p:cTn id="21" restart="whenNotActive" fill="hold" evtFilter="cancelBubble" nodeType="interactiveSeq">
                <p:stCondLst>
                  <p:cond evt="onClick" delay="0">
                    <p:tgtEl>
                      <p:spTgt spid="45"/>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withEffect">
                                  <p:stCondLst>
                                    <p:cond delay="0"/>
                                  </p:stCondLst>
                                  <p:childTnLst>
                                    <p:cmd type="call" cmd="togglePause">
                                      <p:cBhvr>
                                        <p:cTn id="25" dur="1" fill="hold"/>
                                        <p:tgtEl>
                                          <p:spTgt spid="45"/>
                                        </p:tgtEl>
                                      </p:cBhvr>
                                    </p:cmd>
                                  </p:childTnLst>
                                </p:cTn>
                              </p:par>
                            </p:childTnLst>
                          </p:cTn>
                        </p:par>
                      </p:childTnLst>
                    </p:cTn>
                  </p:par>
                </p:childTnLst>
              </p:cTn>
              <p:nextCondLst>
                <p:cond evt="onClick" delay="0">
                  <p:tgtEl>
                    <p:spTgt spid="45"/>
                  </p:tgtEl>
                </p:cond>
              </p:nextCondLst>
            </p:seq>
            <p:video>
              <p:cMediaNode vol="80000">
                <p:cTn id="26" repeatCount="indefinite" fill="hold" display="0">
                  <p:stCondLst>
                    <p:cond delay="indefinite"/>
                  </p:stCondLst>
                </p:cTn>
                <p:tgtEl>
                  <p:spTgt spid="46"/>
                </p:tgtEl>
              </p:cMediaNode>
            </p:video>
            <p:seq concurrent="1" nextAc="seek">
              <p:cTn id="27" restart="whenNotActive" fill="hold" evtFilter="cancelBubble" nodeType="interactiveSeq">
                <p:stCondLst>
                  <p:cond evt="onClick" delay="0">
                    <p:tgtEl>
                      <p:spTgt spid="4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withEffect">
                                  <p:stCondLst>
                                    <p:cond delay="0"/>
                                  </p:stCondLst>
                                  <p:childTnLst>
                                    <p:cmd type="call" cmd="togglePause">
                                      <p:cBhvr>
                                        <p:cTn id="31" dur="1" fill="hold"/>
                                        <p:tgtEl>
                                          <p:spTgt spid="46"/>
                                        </p:tgtEl>
                                      </p:cBhvr>
                                    </p:cmd>
                                  </p:childTnLst>
                                </p:cTn>
                              </p:par>
                            </p:childTnLst>
                          </p:cTn>
                        </p:par>
                      </p:childTnLst>
                    </p:cTn>
                  </p:par>
                </p:childTnLst>
              </p:cTn>
              <p:nextCondLst>
                <p:cond evt="onClick" delay="0">
                  <p:tgtEl>
                    <p:spTgt spid="4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Where are we going?</a:t>
            </a:r>
            <a:endParaRPr lang="en-US" sz="3600" i="0" dirty="0">
              <a:latin typeface="Comic Sans MS" pitchFamily="66" charset="0"/>
            </a:endParaRPr>
          </a:p>
        </p:txBody>
      </p:sp>
      <p:sp>
        <p:nvSpPr>
          <p:cNvPr id="3" name="Rectangle 2"/>
          <p:cNvSpPr/>
          <p:nvPr/>
        </p:nvSpPr>
        <p:spPr>
          <a:xfrm>
            <a:off x="228600" y="1447800"/>
            <a:ext cx="8763000" cy="5001369"/>
          </a:xfrm>
          <a:prstGeom prst="rect">
            <a:avLst/>
          </a:prstGeom>
          <a:solidFill>
            <a:schemeClr val="tx1"/>
          </a:solidFill>
        </p:spPr>
        <p:txBody>
          <a:bodyPr>
            <a:spAutoFit/>
          </a:bodyPr>
          <a:lstStyle/>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Environmental effects: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State-specific and </a:t>
            </a:r>
            <a:r>
              <a:rPr lang="en-US" sz="2200" b="1" i="1" kern="0" dirty="0">
                <a:solidFill>
                  <a:srgbClr val="0000FF"/>
                </a:solidFill>
                <a:latin typeface="Arial"/>
                <a:cs typeface="Times New Roman" pitchFamily="18" charset="0"/>
              </a:rPr>
              <a:t>Non-equilibrium </a:t>
            </a:r>
            <a:r>
              <a:rPr lang="en-US" sz="2200" b="1" i="1" kern="0" dirty="0" smtClean="0">
                <a:solidFill>
                  <a:srgbClr val="0000FF"/>
                </a:solidFill>
                <a:latin typeface="Arial"/>
                <a:cs typeface="Times New Roman" pitchFamily="18" charset="0"/>
              </a:rPr>
              <a:t>solvation</a:t>
            </a:r>
            <a:endParaRPr lang="en-US" sz="2200" b="1" i="1" kern="0" dirty="0">
              <a:solidFill>
                <a:srgbClr val="0000FF"/>
              </a:solidFill>
              <a:latin typeface="Arial"/>
              <a:cs typeface="Times New Roman" pitchFamily="18" charset="0"/>
            </a:endParaRP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Quantum Mechanics/Molecular Mechanics (QM/MM)</a:t>
            </a:r>
            <a:endParaRPr lang="en-US" sz="2400" b="1" i="1" kern="0" dirty="0" smtClean="0">
              <a:solidFill>
                <a:schemeClr val="tx2"/>
              </a:solidFill>
              <a:latin typeface="Arial"/>
              <a:cs typeface="Times New Roman" pitchFamily="18" charset="0"/>
            </a:endParaRP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Extended </a:t>
            </a:r>
            <a:r>
              <a:rPr lang="en-US" sz="2400" b="1" i="1" kern="0" dirty="0" err="1" smtClean="0">
                <a:solidFill>
                  <a:schemeClr val="tx2"/>
                </a:solidFill>
                <a:latin typeface="Arial"/>
                <a:cs typeface="Times New Roman" pitchFamily="18" charset="0"/>
              </a:rPr>
              <a:t>Largangian</a:t>
            </a:r>
            <a:r>
              <a:rPr lang="en-US" sz="2400" b="1" i="1" kern="0" dirty="0" smtClean="0">
                <a:solidFill>
                  <a:schemeClr val="tx2"/>
                </a:solidFill>
                <a:latin typeface="Arial"/>
                <a:cs typeface="Times New Roman" pitchFamily="18" charset="0"/>
              </a:rPr>
              <a:t> excited state MD</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Open shell, bond breaking, intersystem crossings</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Hamiltonian on demand via Machine Learning including both </a:t>
            </a:r>
            <a:r>
              <a:rPr lang="en-US" sz="2400" b="1" i="1" kern="0" dirty="0" err="1" smtClean="0">
                <a:solidFill>
                  <a:schemeClr val="tx2"/>
                </a:solidFill>
                <a:latin typeface="Arial"/>
                <a:cs typeface="Times New Roman" pitchFamily="18" charset="0"/>
              </a:rPr>
              <a:t>semiempirics</a:t>
            </a:r>
            <a:r>
              <a:rPr lang="en-US" sz="2400" b="1" i="1" kern="0" dirty="0" smtClean="0">
                <a:solidFill>
                  <a:schemeClr val="tx2"/>
                </a:solidFill>
                <a:latin typeface="Arial"/>
                <a:cs typeface="Times New Roman" pitchFamily="18" charset="0"/>
              </a:rPr>
              <a:t> and DFTB</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Better non-adiabatic algorithms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Coupled </a:t>
            </a:r>
            <a:r>
              <a:rPr lang="en-US" sz="2200" b="1" i="1" kern="0" dirty="0" err="1" smtClean="0">
                <a:solidFill>
                  <a:srgbClr val="0000FF"/>
                </a:solidFill>
                <a:latin typeface="Arial"/>
                <a:cs typeface="Times New Roman" pitchFamily="18" charset="0"/>
              </a:rPr>
              <a:t>Wavefunctions</a:t>
            </a:r>
            <a:r>
              <a:rPr lang="en-US" sz="2200" b="1" i="1" kern="0" dirty="0" smtClean="0">
                <a:solidFill>
                  <a:srgbClr val="0000FF"/>
                </a:solidFill>
                <a:latin typeface="Arial"/>
                <a:cs typeface="Times New Roman" pitchFamily="18" charset="0"/>
              </a:rPr>
              <a:t> Non-Adiabatic Molecular Dynamics (CW-NAMD)</a:t>
            </a:r>
          </a:p>
        </p:txBody>
      </p:sp>
      <p:sp>
        <p:nvSpPr>
          <p:cNvPr id="4" name="Oval 3"/>
          <p:cNvSpPr/>
          <p:nvPr/>
        </p:nvSpPr>
        <p:spPr bwMode="auto">
          <a:xfrm>
            <a:off x="0" y="1143000"/>
            <a:ext cx="8343900" cy="1295400"/>
          </a:xfrm>
          <a:prstGeom prst="ellipse">
            <a:avLst/>
          </a:prstGeom>
          <a:noFill/>
          <a:ln w="508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600" b="0" i="0" u="none" strike="noStrike" cap="none" normalizeH="0" baseline="0" smtClean="0">
              <a:ln>
                <a:noFill/>
              </a:ln>
              <a:solidFill>
                <a:srgbClr val="FFFF00"/>
              </a:solidFill>
              <a:effectLst/>
              <a:latin typeface="Times New Roman" pitchFamily="18" charset="0"/>
            </a:endParaRPr>
          </a:p>
        </p:txBody>
      </p:sp>
    </p:spTree>
    <p:extLst>
      <p:ext uri="{BB962C8B-B14F-4D97-AF65-F5344CB8AC3E}">
        <p14:creationId xmlns:p14="http://schemas.microsoft.com/office/powerpoint/2010/main" val="147129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4" y="152400"/>
            <a:ext cx="9506218" cy="647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141297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144000" cy="609600"/>
          </a:xfrm>
        </p:spPr>
        <p:txBody>
          <a:bodyPr/>
          <a:lstStyle/>
          <a:p>
            <a:pPr algn="ctr">
              <a:defRPr/>
            </a:pPr>
            <a:r>
              <a:rPr lang="en-US" sz="2800" i="0" dirty="0" smtClean="0">
                <a:latin typeface="Comic Sans MS" pitchFamily="66" charset="0"/>
              </a:rPr>
              <a:t>Solvation models for excited state calculations</a:t>
            </a:r>
            <a:endParaRPr lang="en-US" sz="2800" i="0" dirty="0">
              <a:latin typeface="Comic Sans MS" pitchFamily="66" charset="0"/>
            </a:endParaRP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969" t="6563" r="-2002" b="7056"/>
          <a:stretch/>
        </p:blipFill>
        <p:spPr bwMode="auto">
          <a:xfrm>
            <a:off x="228600" y="608516"/>
            <a:ext cx="8686800" cy="5212080"/>
          </a:xfrm>
          <a:prstGeom prst="rect">
            <a:avLst/>
          </a:prstGeom>
          <a:solidFill>
            <a:schemeClr val="tx1"/>
          </a:solidFill>
          <a:ln>
            <a:noFill/>
          </a:ln>
          <a:effectLst/>
          <a:extLst/>
        </p:spPr>
      </p:pic>
      <p:sp>
        <p:nvSpPr>
          <p:cNvPr id="5" name="27 CuadroTexto"/>
          <p:cNvSpPr txBox="1">
            <a:spLocks noChangeArrowheads="1"/>
          </p:cNvSpPr>
          <p:nvPr/>
        </p:nvSpPr>
        <p:spPr bwMode="auto">
          <a:xfrm>
            <a:off x="5257800" y="5318167"/>
            <a:ext cx="2286000" cy="369332"/>
          </a:xfrm>
          <a:prstGeom prst="rect">
            <a:avLst/>
          </a:prstGeom>
          <a:noFill/>
          <a:ln w="9525">
            <a:noFill/>
            <a:miter lim="800000"/>
            <a:headEnd/>
            <a:tailEnd/>
          </a:ln>
        </p:spPr>
        <p:txBody>
          <a:bodyPr wrap="square">
            <a:spAutoFit/>
          </a:bodyPr>
          <a:lstStyle/>
          <a:p>
            <a:pPr eaLnBrk="1" hangingPunct="1">
              <a:spcBef>
                <a:spcPts val="600"/>
              </a:spcBef>
              <a:spcAft>
                <a:spcPts val="600"/>
              </a:spcAft>
              <a:defRPr/>
            </a:pPr>
            <a:r>
              <a:rPr lang="en-US" sz="1800" b="1" dirty="0" smtClean="0">
                <a:solidFill>
                  <a:schemeClr val="tx2"/>
                </a:solidFill>
                <a:latin typeface="Arial"/>
              </a:rPr>
              <a:t>Analytic gradients</a:t>
            </a:r>
            <a:endParaRPr lang="en-US" sz="1800" b="1" dirty="0">
              <a:solidFill>
                <a:schemeClr val="tx2"/>
              </a:solidFill>
              <a:latin typeface="Arial"/>
            </a:endParaRPr>
          </a:p>
        </p:txBody>
      </p:sp>
      <p:sp>
        <p:nvSpPr>
          <p:cNvPr id="2" name="Rectangle 1"/>
          <p:cNvSpPr/>
          <p:nvPr/>
        </p:nvSpPr>
        <p:spPr>
          <a:xfrm>
            <a:off x="495300" y="5953693"/>
            <a:ext cx="8153400" cy="830997"/>
          </a:xfrm>
          <a:prstGeom prst="rect">
            <a:avLst/>
          </a:prstGeom>
        </p:spPr>
        <p:txBody>
          <a:bodyPr wrap="square">
            <a:spAutoFit/>
          </a:bodyPr>
          <a:lstStyle/>
          <a:p>
            <a:pPr>
              <a:spcBef>
                <a:spcPts val="863"/>
              </a:spcBef>
              <a:spcAft>
                <a:spcPts val="1013"/>
              </a:spcAft>
            </a:pPr>
            <a:r>
              <a:rPr lang="en-US" altLang="en-US" sz="1600" b="1" i="1" dirty="0" smtClean="0">
                <a:solidFill>
                  <a:srgbClr val="00B050"/>
                </a:solidFill>
                <a:effectLst>
                  <a:outerShdw blurRad="38100" dist="38100" dir="2700000" algn="tl">
                    <a:srgbClr val="000000">
                      <a:alpha val="43137"/>
                    </a:srgbClr>
                  </a:outerShdw>
                </a:effectLst>
              </a:rPr>
              <a:t>J. A. </a:t>
            </a:r>
            <a:r>
              <a:rPr lang="en-US" altLang="en-US" sz="1600" b="1" i="1" dirty="0" err="1" smtClean="0">
                <a:solidFill>
                  <a:srgbClr val="00B050"/>
                </a:solidFill>
                <a:effectLst>
                  <a:outerShdw blurRad="38100" dist="38100" dir="2700000" algn="tl">
                    <a:srgbClr val="000000">
                      <a:alpha val="43137"/>
                    </a:srgbClr>
                  </a:outerShdw>
                </a:effectLst>
              </a:rPr>
              <a:t>Bjorgaard</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V. </a:t>
            </a:r>
            <a:r>
              <a:rPr lang="en-US" altLang="en-US" sz="1600" b="1" i="1" dirty="0" err="1" smtClean="0">
                <a:solidFill>
                  <a:srgbClr val="00B050"/>
                </a:solidFill>
                <a:effectLst>
                  <a:outerShdw blurRad="38100" dist="38100" dir="2700000" algn="tl">
                    <a:srgbClr val="000000">
                      <a:alpha val="43137"/>
                    </a:srgbClr>
                  </a:outerShdw>
                </a:effectLst>
              </a:rPr>
              <a:t>Kuzmenko</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K. </a:t>
            </a:r>
            <a:r>
              <a:rPr lang="en-US" altLang="en-US" sz="1600" b="1" i="1" dirty="0" err="1" smtClean="0">
                <a:solidFill>
                  <a:srgbClr val="00B050"/>
                </a:solidFill>
                <a:effectLst>
                  <a:outerShdw blurRad="38100" dist="38100" dir="2700000" algn="tl">
                    <a:srgbClr val="000000">
                      <a:alpha val="43137"/>
                    </a:srgbClr>
                  </a:outerShdw>
                </a:effectLst>
              </a:rPr>
              <a:t>Velizhanin</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S. </a:t>
            </a:r>
            <a:r>
              <a:rPr lang="en-US" altLang="en-US" sz="1600" b="1" i="1" dirty="0" err="1" smtClean="0">
                <a:solidFill>
                  <a:srgbClr val="00B050"/>
                </a:solidFill>
                <a:effectLst>
                  <a:outerShdw blurRad="38100" dist="38100" dir="2700000" algn="tl">
                    <a:srgbClr val="000000">
                      <a:alpha val="43137"/>
                    </a:srgbClr>
                  </a:outerShdw>
                </a:effectLst>
              </a:rPr>
              <a:t>Tretiak</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 J</a:t>
            </a:r>
            <a:r>
              <a:rPr lang="en-US" altLang="en-US" sz="1600" b="1" i="1" dirty="0">
                <a:solidFill>
                  <a:srgbClr val="00B050"/>
                </a:solidFill>
                <a:effectLst>
                  <a:outerShdw blurRad="38100" dist="38100" dir="2700000" algn="tl">
                    <a:srgbClr val="000000">
                      <a:alpha val="43137"/>
                    </a:srgbClr>
                  </a:outerShdw>
                </a:effectLst>
              </a:rPr>
              <a:t>. Chem. </a:t>
            </a:r>
            <a:r>
              <a:rPr lang="en-US" altLang="en-US" sz="1600" b="1" i="1" dirty="0" smtClean="0">
                <a:solidFill>
                  <a:srgbClr val="00B050"/>
                </a:solidFill>
                <a:effectLst>
                  <a:outerShdw blurRad="38100" dist="38100" dir="2700000" algn="tl">
                    <a:srgbClr val="000000">
                      <a:alpha val="43137"/>
                    </a:srgbClr>
                  </a:outerShdw>
                </a:effectLst>
              </a:rPr>
              <a:t>Phys. 142</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044103. (2015) J. A. </a:t>
            </a:r>
            <a:r>
              <a:rPr lang="en-US" altLang="en-US" sz="1600" b="1" i="1" dirty="0" err="1" smtClean="0">
                <a:solidFill>
                  <a:srgbClr val="00B050"/>
                </a:solidFill>
                <a:effectLst>
                  <a:outerShdw blurRad="38100" dist="38100" dir="2700000" algn="tl">
                    <a:srgbClr val="000000">
                      <a:alpha val="43137"/>
                    </a:srgbClr>
                  </a:outerShdw>
                </a:effectLst>
              </a:rPr>
              <a:t>Bjorgaard</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K. </a:t>
            </a:r>
            <a:r>
              <a:rPr lang="en-US" altLang="en-US" sz="1600" b="1" i="1" dirty="0" err="1" smtClean="0">
                <a:solidFill>
                  <a:srgbClr val="00B050"/>
                </a:solidFill>
                <a:effectLst>
                  <a:outerShdw blurRad="38100" dist="38100" dir="2700000" algn="tl">
                    <a:srgbClr val="000000">
                      <a:alpha val="43137"/>
                    </a:srgbClr>
                  </a:outerShdw>
                </a:effectLst>
              </a:rPr>
              <a:t>Velizhanin</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S. </a:t>
            </a:r>
            <a:r>
              <a:rPr lang="en-US" altLang="en-US" sz="1600" b="1" i="1" dirty="0" err="1" smtClean="0">
                <a:solidFill>
                  <a:srgbClr val="00B050"/>
                </a:solidFill>
                <a:effectLst>
                  <a:outerShdw blurRad="38100" dist="38100" dir="2700000" algn="tl">
                    <a:srgbClr val="000000">
                      <a:alpha val="43137"/>
                    </a:srgbClr>
                  </a:outerShdw>
                </a:effectLst>
              </a:rPr>
              <a:t>Tretiak</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J</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Chem. Phys</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143</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054305 (2015)                          C. A. Guido</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G.  </a:t>
            </a:r>
            <a:r>
              <a:rPr lang="en-US" altLang="en-US" sz="1600" b="1" i="1" dirty="0" err="1">
                <a:solidFill>
                  <a:srgbClr val="00B050"/>
                </a:solidFill>
                <a:effectLst>
                  <a:outerShdw blurRad="38100" dist="38100" dir="2700000" algn="tl">
                    <a:srgbClr val="000000">
                      <a:alpha val="43137"/>
                    </a:srgbClr>
                  </a:outerShdw>
                </a:effectLst>
              </a:rPr>
              <a:t>Scalmani</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B. </a:t>
            </a:r>
            <a:r>
              <a:rPr lang="en-US" altLang="en-US" sz="1600" b="1" i="1" dirty="0" err="1" smtClean="0">
                <a:solidFill>
                  <a:srgbClr val="00B050"/>
                </a:solidFill>
                <a:effectLst>
                  <a:outerShdw blurRad="38100" dist="38100" dir="2700000" algn="tl">
                    <a:srgbClr val="000000">
                      <a:alpha val="43137"/>
                    </a:srgbClr>
                  </a:outerShdw>
                </a:effectLst>
              </a:rPr>
              <a:t>Mennucci</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D. </a:t>
            </a:r>
            <a:r>
              <a:rPr lang="en-US" altLang="en-US" sz="1600" b="1" i="1" dirty="0" err="1" smtClean="0">
                <a:solidFill>
                  <a:srgbClr val="00B050"/>
                </a:solidFill>
                <a:effectLst>
                  <a:outerShdw blurRad="38100" dist="38100" dir="2700000" algn="tl">
                    <a:srgbClr val="000000">
                      <a:alpha val="43137"/>
                    </a:srgbClr>
                  </a:outerShdw>
                </a:effectLst>
              </a:rPr>
              <a:t>Jacquemin</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J</a:t>
            </a:r>
            <a:r>
              <a:rPr lang="en-US" altLang="en-US" sz="1600" b="1" i="1" dirty="0">
                <a:solidFill>
                  <a:srgbClr val="00B050"/>
                </a:solidFill>
                <a:effectLst>
                  <a:outerShdw blurRad="38100" dist="38100" dir="2700000" algn="tl">
                    <a:srgbClr val="000000">
                      <a:alpha val="43137"/>
                    </a:srgbClr>
                  </a:outerShdw>
                </a:effectLst>
              </a:rPr>
              <a:t>. Chem. Phys. 146, 204106 (2017</a:t>
            </a:r>
            <a:r>
              <a:rPr lang="en-US" altLang="en-US" sz="1600" b="1" i="1" dirty="0" smtClean="0">
                <a:solidFill>
                  <a:srgbClr val="00B050"/>
                </a:solidFill>
                <a:effectLst>
                  <a:outerShdw blurRad="38100" dist="38100" dir="2700000" algn="tl">
                    <a:srgbClr val="000000">
                      <a:alpha val="43137"/>
                    </a:srgbClr>
                  </a:outerShdw>
                </a:effectLst>
              </a:rPr>
              <a:t>) </a:t>
            </a:r>
            <a:endParaRPr lang="en-US" altLang="en-US" sz="1600" b="1" i="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53187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8724900" cy="609600"/>
          </a:xfrm>
        </p:spPr>
        <p:txBody>
          <a:bodyPr/>
          <a:lstStyle/>
          <a:p>
            <a:pPr algn="ctr">
              <a:defRPr/>
            </a:pPr>
            <a:r>
              <a:rPr lang="en-US" sz="3600" i="0" dirty="0" smtClean="0">
                <a:latin typeface="Comic Sans MS" pitchFamily="66" charset="0"/>
              </a:rPr>
              <a:t>Non-equilibrium solvation: measurable</a:t>
            </a:r>
            <a:endParaRPr lang="en-US" sz="3600" i="0" dirty="0">
              <a:latin typeface="Comic Sans MS" pitchFamily="66" charset="0"/>
            </a:endParaRPr>
          </a:p>
        </p:txBody>
      </p:sp>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2184" b="9032"/>
          <a:stretch/>
        </p:blipFill>
        <p:spPr bwMode="auto">
          <a:xfrm>
            <a:off x="381000" y="533400"/>
            <a:ext cx="8475337" cy="6217920"/>
          </a:xfrm>
          <a:prstGeom prst="rect">
            <a:avLst/>
          </a:prstGeom>
          <a:noFill/>
          <a:ln>
            <a:noFill/>
          </a:ln>
          <a:effectLst/>
          <a:extLst>
            <a:ext uri="{909E8E84-426E-40DD-AFC4-6F175D3DCCD1}">
              <a14:hiddenFill xmlns:a14="http://schemas.microsoft.com/office/drawing/2010/main">
                <a:blipFill dpi="0" rotWithShape="0">
                  <a:blip/>
                  <a:srcRect t="10710"/>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435944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0"/>
            <a:ext cx="8610600" cy="609600"/>
          </a:xfrm>
        </p:spPr>
        <p:txBody>
          <a:bodyPr/>
          <a:lstStyle/>
          <a:p>
            <a:pPr algn="ctr">
              <a:defRPr/>
            </a:pPr>
            <a:r>
              <a:rPr lang="en-US" sz="3600" i="0" dirty="0" smtClean="0">
                <a:latin typeface="Comic Sans MS" pitchFamily="66" charset="0"/>
              </a:rPr>
              <a:t>Non-equilibrium solvation in NEXMD</a:t>
            </a:r>
            <a:endParaRPr lang="en-US" sz="3600" i="0" dirty="0">
              <a:latin typeface="Comic Sans MS" pitchFamily="66"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t="17957" b="12007"/>
          <a:stretch>
            <a:fillRect/>
          </a:stretch>
        </p:blipFill>
        <p:spPr bwMode="auto">
          <a:xfrm>
            <a:off x="76729" y="609600"/>
            <a:ext cx="9050338" cy="4800600"/>
          </a:xfrm>
          <a:prstGeom prst="rect">
            <a:avLst/>
          </a:prstGeom>
          <a:noFill/>
          <a:ln>
            <a:noFill/>
          </a:ln>
          <a:effectLst/>
          <a:extLst>
            <a:ext uri="{909E8E84-426E-40DD-AFC4-6F175D3DCCD1}">
              <a14:hiddenFill xmlns:a14="http://schemas.microsoft.com/office/drawing/2010/main">
                <a:blipFill dpi="0" rotWithShape="0">
                  <a:blip/>
                  <a:srcRect t="17957" b="12007"/>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25" t="41971" r="36128" b="25636"/>
          <a:stretch/>
        </p:blipFill>
        <p:spPr bwMode="auto">
          <a:xfrm>
            <a:off x="4480560" y="4953000"/>
            <a:ext cx="4663440" cy="1905000"/>
          </a:xfrm>
          <a:prstGeom prst="rect">
            <a:avLst/>
          </a:prstGeom>
          <a:noFill/>
          <a:ln>
            <a:noFill/>
          </a:ln>
          <a:effectLst/>
          <a:extLst>
            <a:ext uri="{909E8E84-426E-40DD-AFC4-6F175D3DCCD1}">
              <a14:hiddenFill xmlns:a14="http://schemas.microsoft.com/office/drawing/2010/main">
                <a:blipFill dpi="0" rotWithShape="0">
                  <a:blip/>
                  <a:srcRect t="41971" r="36345" b="25636"/>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a:xfrm>
            <a:off x="457200" y="5891389"/>
            <a:ext cx="3733800" cy="584775"/>
          </a:xfrm>
          <a:prstGeom prst="rect">
            <a:avLst/>
          </a:prstGeom>
        </p:spPr>
        <p:txBody>
          <a:bodyPr wrap="square">
            <a:spAutoFit/>
          </a:bodyPr>
          <a:lstStyle/>
          <a:p>
            <a:r>
              <a:rPr lang="en-US" altLang="en-US" sz="1600" b="1" i="1" dirty="0">
                <a:solidFill>
                  <a:srgbClr val="00B050"/>
                </a:solidFill>
                <a:effectLst>
                  <a:outerShdw blurRad="38100" dist="38100" dir="2700000" algn="tl">
                    <a:srgbClr val="000000">
                      <a:alpha val="43137"/>
                    </a:srgbClr>
                  </a:outerShdw>
                </a:effectLst>
              </a:rPr>
              <a:t>J. A. </a:t>
            </a:r>
            <a:r>
              <a:rPr lang="en-US" altLang="en-US" sz="1600" b="1" i="1" dirty="0" err="1">
                <a:solidFill>
                  <a:srgbClr val="00B050"/>
                </a:solidFill>
                <a:effectLst>
                  <a:outerShdw blurRad="38100" dist="38100" dir="2700000" algn="tl">
                    <a:srgbClr val="000000">
                      <a:alpha val="43137"/>
                    </a:srgbClr>
                  </a:outerShdw>
                </a:effectLst>
              </a:rPr>
              <a:t>Bjorgaard</a:t>
            </a:r>
            <a:r>
              <a:rPr lang="en-US" altLang="en-US" sz="1600" b="1" i="1" dirty="0">
                <a:solidFill>
                  <a:srgbClr val="00B050"/>
                </a:solidFill>
                <a:effectLst>
                  <a:outerShdw blurRad="38100" dist="38100" dir="2700000" algn="tl">
                    <a:srgbClr val="000000">
                      <a:alpha val="43137"/>
                    </a:srgbClr>
                  </a:outerShdw>
                </a:effectLst>
              </a:rPr>
              <a:t>, K. </a:t>
            </a:r>
            <a:r>
              <a:rPr lang="en-US" altLang="en-US" sz="1600" b="1" i="1" dirty="0" err="1">
                <a:solidFill>
                  <a:srgbClr val="00B050"/>
                </a:solidFill>
                <a:effectLst>
                  <a:outerShdw blurRad="38100" dist="38100" dir="2700000" algn="tl">
                    <a:srgbClr val="000000">
                      <a:alpha val="43137"/>
                    </a:srgbClr>
                  </a:outerShdw>
                </a:effectLst>
              </a:rPr>
              <a:t>Velizhanin</a:t>
            </a:r>
            <a:r>
              <a:rPr lang="en-US" altLang="en-US" sz="1600" b="1" i="1" dirty="0">
                <a:solidFill>
                  <a:srgbClr val="00B050"/>
                </a:solidFill>
                <a:effectLst>
                  <a:outerShdw blurRad="38100" dist="38100" dir="2700000" algn="tl">
                    <a:srgbClr val="000000">
                      <a:alpha val="43137"/>
                    </a:srgbClr>
                  </a:outerShdw>
                </a:effectLst>
              </a:rPr>
              <a:t>, S. </a:t>
            </a:r>
            <a:r>
              <a:rPr lang="en-US" altLang="en-US" sz="1600" b="1" i="1" dirty="0" err="1">
                <a:solidFill>
                  <a:srgbClr val="00B050"/>
                </a:solidFill>
                <a:effectLst>
                  <a:outerShdw blurRad="38100" dist="38100" dir="2700000" algn="tl">
                    <a:srgbClr val="000000">
                      <a:alpha val="43137"/>
                    </a:srgbClr>
                  </a:outerShdw>
                </a:effectLst>
              </a:rPr>
              <a:t>Tretiak</a:t>
            </a:r>
            <a:r>
              <a:rPr lang="en-US" altLang="en-US" sz="1600" b="1" i="1" dirty="0">
                <a:solidFill>
                  <a:srgbClr val="00B050"/>
                </a:solidFill>
                <a:effectLst>
                  <a:outerShdw blurRad="38100" dist="38100" dir="2700000" algn="tl">
                    <a:srgbClr val="000000">
                      <a:alpha val="43137"/>
                    </a:srgbClr>
                  </a:outerShdw>
                </a:effectLst>
              </a:rPr>
              <a:t>, J. Chem. Phys. </a:t>
            </a:r>
            <a:r>
              <a:rPr lang="en-US" altLang="en-US" sz="1600" b="1" i="1" dirty="0" smtClean="0">
                <a:solidFill>
                  <a:srgbClr val="00B050"/>
                </a:solidFill>
                <a:effectLst>
                  <a:outerShdw blurRad="38100" dist="38100" dir="2700000" algn="tl">
                    <a:srgbClr val="000000">
                      <a:alpha val="43137"/>
                    </a:srgbClr>
                  </a:outerShdw>
                </a:effectLst>
              </a:rPr>
              <a:t>144</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smtClean="0">
                <a:solidFill>
                  <a:srgbClr val="00B050"/>
                </a:solidFill>
                <a:effectLst>
                  <a:outerShdw blurRad="38100" dist="38100" dir="2700000" algn="tl">
                    <a:srgbClr val="000000">
                      <a:alpha val="43137"/>
                    </a:srgbClr>
                  </a:outerShdw>
                </a:effectLst>
              </a:rPr>
              <a:t>154104 (2016) </a:t>
            </a:r>
            <a:endParaRPr lang="en-US" dirty="0"/>
          </a:p>
        </p:txBody>
      </p:sp>
    </p:spTree>
    <p:extLst>
      <p:ext uri="{BB962C8B-B14F-4D97-AF65-F5344CB8AC3E}">
        <p14:creationId xmlns:p14="http://schemas.microsoft.com/office/powerpoint/2010/main" val="41699009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0"/>
            <a:ext cx="8610600" cy="609600"/>
          </a:xfrm>
        </p:spPr>
        <p:txBody>
          <a:bodyPr/>
          <a:lstStyle/>
          <a:p>
            <a:pPr algn="ctr">
              <a:defRPr/>
            </a:pPr>
            <a:r>
              <a:rPr lang="en-US" sz="3600" i="0" dirty="0" smtClean="0">
                <a:latin typeface="Comic Sans MS" pitchFamily="66" charset="0"/>
              </a:rPr>
              <a:t>LR solvent non-adiabatic dynamics</a:t>
            </a:r>
            <a:endParaRPr lang="en-US" sz="3600" i="0" dirty="0">
              <a:latin typeface="Comic Sans MS" pitchFamily="66" charset="0"/>
            </a:endParaRPr>
          </a:p>
        </p:txBody>
      </p:sp>
      <p:sp>
        <p:nvSpPr>
          <p:cNvPr id="5" name="Rectangle 4"/>
          <p:cNvSpPr/>
          <p:nvPr/>
        </p:nvSpPr>
        <p:spPr>
          <a:xfrm>
            <a:off x="533400" y="6250647"/>
            <a:ext cx="8153400" cy="584775"/>
          </a:xfrm>
          <a:prstGeom prst="rect">
            <a:avLst/>
          </a:prstGeom>
        </p:spPr>
        <p:txBody>
          <a:bodyPr wrap="square">
            <a:spAutoFit/>
          </a:bodyPr>
          <a:lstStyle/>
          <a:p>
            <a:r>
              <a:rPr lang="en-US" altLang="en-US" sz="1600" b="1" i="1" dirty="0" smtClean="0">
                <a:solidFill>
                  <a:srgbClr val="00B050"/>
                </a:solidFill>
                <a:effectLst>
                  <a:outerShdw blurRad="38100" dist="38100" dir="2700000" algn="tl">
                    <a:srgbClr val="000000">
                      <a:alpha val="43137"/>
                    </a:srgbClr>
                  </a:outerShdw>
                </a:effectLst>
              </a:rPr>
              <a:t>A. </a:t>
            </a:r>
            <a:r>
              <a:rPr lang="en-US" altLang="en-US" sz="1600" b="1" i="1" dirty="0">
                <a:solidFill>
                  <a:srgbClr val="00B050"/>
                </a:solidFill>
                <a:effectLst>
                  <a:outerShdw blurRad="38100" dist="38100" dir="2700000" algn="tl">
                    <a:srgbClr val="000000">
                      <a:alpha val="43137"/>
                    </a:srgbClr>
                  </a:outerShdw>
                </a:effectLst>
              </a:rPr>
              <a:t>E. </a:t>
            </a:r>
            <a:r>
              <a:rPr lang="en-US" altLang="en-US" sz="1600" b="1" i="1" dirty="0" err="1">
                <a:solidFill>
                  <a:srgbClr val="00B050"/>
                </a:solidFill>
                <a:effectLst>
                  <a:outerShdw blurRad="38100" dist="38100" dir="2700000" algn="tl">
                    <a:srgbClr val="000000">
                      <a:alpha val="43137"/>
                    </a:srgbClr>
                  </a:outerShdw>
                </a:effectLst>
              </a:rPr>
              <a:t>Sifain</a:t>
            </a:r>
            <a:r>
              <a:rPr lang="en-US" altLang="en-US" sz="1600" b="1" i="1" dirty="0" smtClean="0">
                <a:solidFill>
                  <a:srgbClr val="00B050"/>
                </a:solidFill>
                <a:effectLst>
                  <a:outerShdw blurRad="38100" dist="38100" dir="2700000" algn="tl">
                    <a:srgbClr val="000000">
                      <a:alpha val="43137"/>
                    </a:srgbClr>
                  </a:outerShdw>
                </a:effectLst>
              </a:rPr>
              <a:t>, J. </a:t>
            </a:r>
            <a:r>
              <a:rPr lang="en-US" altLang="en-US" sz="1600" b="1" i="1" dirty="0">
                <a:solidFill>
                  <a:srgbClr val="00B050"/>
                </a:solidFill>
                <a:effectLst>
                  <a:outerShdw blurRad="38100" dist="38100" dir="2700000" algn="tl">
                    <a:srgbClr val="000000">
                      <a:alpha val="43137"/>
                    </a:srgbClr>
                  </a:outerShdw>
                </a:effectLst>
              </a:rPr>
              <a:t>A. </a:t>
            </a:r>
            <a:r>
              <a:rPr lang="en-US" altLang="en-US" sz="1600" b="1" i="1" dirty="0" err="1">
                <a:solidFill>
                  <a:srgbClr val="00B050"/>
                </a:solidFill>
                <a:effectLst>
                  <a:outerShdw blurRad="38100" dist="38100" dir="2700000" algn="tl">
                    <a:srgbClr val="000000">
                      <a:alpha val="43137"/>
                    </a:srgbClr>
                  </a:outerShdw>
                </a:effectLst>
              </a:rPr>
              <a:t>Bjorgaard</a:t>
            </a:r>
            <a:r>
              <a:rPr lang="en-US" altLang="en-US" sz="1600" b="1" i="1" dirty="0" smtClean="0">
                <a:solidFill>
                  <a:srgbClr val="00B050"/>
                </a:solidFill>
                <a:effectLst>
                  <a:outerShdw blurRad="38100" dist="38100" dir="2700000" algn="tl">
                    <a:srgbClr val="000000">
                      <a:alpha val="43137"/>
                    </a:srgbClr>
                  </a:outerShdw>
                </a:effectLst>
              </a:rPr>
              <a:t>, T.R</a:t>
            </a:r>
            <a:r>
              <a:rPr lang="en-US" altLang="en-US" sz="1600" b="1" i="1" dirty="0">
                <a:solidFill>
                  <a:srgbClr val="00B050"/>
                </a:solidFill>
                <a:effectLst>
                  <a:outerShdw blurRad="38100" dist="38100" dir="2700000" algn="tl">
                    <a:srgbClr val="000000">
                      <a:alpha val="43137"/>
                    </a:srgbClr>
                  </a:outerShdw>
                </a:effectLst>
              </a:rPr>
              <a:t>. Nelson</a:t>
            </a:r>
            <a:r>
              <a:rPr lang="en-US" altLang="en-US" sz="1600" b="1" i="1" dirty="0" smtClean="0">
                <a:solidFill>
                  <a:srgbClr val="00B050"/>
                </a:solidFill>
                <a:effectLst>
                  <a:outerShdw blurRad="38100" dist="38100" dir="2700000" algn="tl">
                    <a:srgbClr val="000000">
                      <a:alpha val="43137"/>
                    </a:srgbClr>
                  </a:outerShdw>
                </a:effectLst>
              </a:rPr>
              <a:t>, B.T. </a:t>
            </a:r>
            <a:r>
              <a:rPr lang="en-US" altLang="en-US" sz="1600" b="1" i="1" dirty="0" err="1" smtClean="0">
                <a:solidFill>
                  <a:srgbClr val="00B050"/>
                </a:solidFill>
                <a:effectLst>
                  <a:outerShdw blurRad="38100" dist="38100" dir="2700000" algn="tl">
                    <a:srgbClr val="000000">
                      <a:alpha val="43137"/>
                    </a:srgbClr>
                  </a:outerShdw>
                </a:effectLst>
              </a:rPr>
              <a:t>Nebgen</a:t>
            </a:r>
            <a:r>
              <a:rPr lang="en-US" altLang="en-US" sz="1600" b="1" i="1" dirty="0" smtClean="0">
                <a:solidFill>
                  <a:srgbClr val="00B050"/>
                </a:solidFill>
                <a:effectLst>
                  <a:outerShdw blurRad="38100" dist="38100" dir="2700000" algn="tl">
                    <a:srgbClr val="000000">
                      <a:alpha val="43137"/>
                    </a:srgbClr>
                  </a:outerShdw>
                </a:effectLst>
              </a:rPr>
              <a:t>, A.J</a:t>
            </a:r>
            <a:r>
              <a:rPr lang="en-US" altLang="en-US" sz="1600" b="1" i="1" dirty="0">
                <a:solidFill>
                  <a:srgbClr val="00B050"/>
                </a:solidFill>
                <a:effectLst>
                  <a:outerShdw blurRad="38100" dist="38100" dir="2700000" algn="tl">
                    <a:srgbClr val="000000">
                      <a:alpha val="43137"/>
                    </a:srgbClr>
                  </a:outerShdw>
                </a:effectLst>
              </a:rPr>
              <a:t>. White</a:t>
            </a:r>
            <a:r>
              <a:rPr lang="en-US" altLang="en-US" sz="1600" b="1" i="1" dirty="0" smtClean="0">
                <a:solidFill>
                  <a:srgbClr val="00B050"/>
                </a:solidFill>
                <a:effectLst>
                  <a:outerShdw blurRad="38100" dist="38100" dir="2700000" algn="tl">
                    <a:srgbClr val="000000">
                      <a:alpha val="43137"/>
                    </a:srgbClr>
                  </a:outerShdw>
                </a:effectLst>
              </a:rPr>
              <a:t>, B. </a:t>
            </a:r>
            <a:r>
              <a:rPr lang="en-US" altLang="en-US" sz="1600" b="1" i="1" dirty="0">
                <a:solidFill>
                  <a:srgbClr val="00B050"/>
                </a:solidFill>
                <a:effectLst>
                  <a:outerShdw blurRad="38100" dist="38100" dir="2700000" algn="tl">
                    <a:srgbClr val="000000">
                      <a:alpha val="43137"/>
                    </a:srgbClr>
                  </a:outerShdw>
                </a:effectLst>
              </a:rPr>
              <a:t>J. Gifford</a:t>
            </a:r>
            <a:r>
              <a:rPr lang="en-US" altLang="en-US" sz="1600" b="1" i="1" dirty="0" smtClean="0">
                <a:solidFill>
                  <a:srgbClr val="00B050"/>
                </a:solidFill>
                <a:effectLst>
                  <a:outerShdw blurRad="38100" dist="38100" dir="2700000" algn="tl">
                    <a:srgbClr val="000000">
                      <a:alpha val="43137"/>
                    </a:srgbClr>
                  </a:outerShdw>
                </a:effectLst>
              </a:rPr>
              <a:t>, O.V</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err="1" smtClean="0">
                <a:solidFill>
                  <a:srgbClr val="00B050"/>
                </a:solidFill>
                <a:effectLst>
                  <a:outerShdw blurRad="38100" dist="38100" dir="2700000" algn="tl">
                    <a:srgbClr val="000000">
                      <a:alpha val="43137"/>
                    </a:srgbClr>
                  </a:outerShdw>
                </a:effectLst>
              </a:rPr>
              <a:t>Prezhdo</a:t>
            </a:r>
            <a:r>
              <a:rPr lang="en-US" altLang="en-US" sz="1600" b="1" i="1" dirty="0" smtClean="0">
                <a:solidFill>
                  <a:srgbClr val="00B050"/>
                </a:solidFill>
                <a:effectLst>
                  <a:outerShdw blurRad="38100" dist="38100" dir="2700000" algn="tl">
                    <a:srgbClr val="000000">
                      <a:alpha val="43137"/>
                    </a:srgbClr>
                  </a:outerShdw>
                </a:effectLst>
              </a:rPr>
              <a:t>, S. Fernandez-</a:t>
            </a:r>
            <a:r>
              <a:rPr lang="en-US" altLang="en-US" sz="1600" b="1" i="1" dirty="0" err="1" smtClean="0">
                <a:solidFill>
                  <a:srgbClr val="00B050"/>
                </a:solidFill>
                <a:effectLst>
                  <a:outerShdw blurRad="38100" dist="38100" dir="2700000" algn="tl">
                    <a:srgbClr val="000000">
                      <a:alpha val="43137"/>
                    </a:srgbClr>
                  </a:outerShdw>
                </a:effectLst>
              </a:rPr>
              <a:t>Alberti</a:t>
            </a:r>
            <a:r>
              <a:rPr lang="en-US" altLang="en-US" sz="1600" b="1" i="1" dirty="0" smtClean="0">
                <a:solidFill>
                  <a:srgbClr val="00B050"/>
                </a:solidFill>
                <a:effectLst>
                  <a:outerShdw blurRad="38100" dist="38100" dir="2700000" algn="tl">
                    <a:srgbClr val="000000">
                      <a:alpha val="43137"/>
                    </a:srgbClr>
                  </a:outerShdw>
                </a:effectLst>
              </a:rPr>
              <a:t>, A.E</a:t>
            </a:r>
            <a:r>
              <a:rPr lang="en-US" altLang="en-US" sz="1600" b="1" i="1" dirty="0">
                <a:solidFill>
                  <a:srgbClr val="00B050"/>
                </a:solidFill>
                <a:effectLst>
                  <a:outerShdw blurRad="38100" dist="38100" dir="2700000" algn="tl">
                    <a:srgbClr val="000000">
                      <a:alpha val="43137"/>
                    </a:srgbClr>
                  </a:outerShdw>
                </a:effectLst>
              </a:rPr>
              <a:t>. </a:t>
            </a:r>
            <a:r>
              <a:rPr lang="en-US" altLang="en-US" sz="1600" b="1" i="1" dirty="0" err="1" smtClean="0">
                <a:solidFill>
                  <a:srgbClr val="00B050"/>
                </a:solidFill>
                <a:effectLst>
                  <a:outerShdw blurRad="38100" dist="38100" dir="2700000" algn="tl">
                    <a:srgbClr val="000000">
                      <a:alpha val="43137"/>
                    </a:srgbClr>
                  </a:outerShdw>
                </a:effectLst>
              </a:rPr>
              <a:t>Roitberg</a:t>
            </a:r>
            <a:r>
              <a:rPr lang="en-US" altLang="en-US" sz="1600" b="1" i="1" dirty="0" smtClean="0">
                <a:solidFill>
                  <a:srgbClr val="00B050"/>
                </a:solidFill>
                <a:effectLst>
                  <a:outerShdw blurRad="38100" dist="38100" dir="2700000" algn="tl">
                    <a:srgbClr val="000000">
                      <a:alpha val="43137"/>
                    </a:srgbClr>
                  </a:outerShdw>
                </a:effectLst>
              </a:rPr>
              <a:t>, S. </a:t>
            </a:r>
            <a:r>
              <a:rPr lang="en-US" altLang="en-US" sz="1600" b="1" i="1" dirty="0" err="1" smtClean="0">
                <a:solidFill>
                  <a:srgbClr val="00B050"/>
                </a:solidFill>
                <a:effectLst>
                  <a:outerShdw blurRad="38100" dist="38100" dir="2700000" algn="tl">
                    <a:srgbClr val="000000">
                      <a:alpha val="43137"/>
                    </a:srgbClr>
                  </a:outerShdw>
                </a:effectLst>
              </a:rPr>
              <a:t>Tretiak</a:t>
            </a:r>
            <a:r>
              <a:rPr lang="en-US" altLang="en-US" sz="1600" b="1" i="1" dirty="0" smtClean="0">
                <a:solidFill>
                  <a:srgbClr val="00B050"/>
                </a:solidFill>
                <a:effectLst>
                  <a:outerShdw blurRad="38100" dist="38100" dir="2700000" algn="tl">
                    <a:srgbClr val="000000">
                      <a:alpha val="43137"/>
                    </a:srgbClr>
                  </a:outerShdw>
                </a:effectLst>
              </a:rPr>
              <a:t> (2018, submitted)</a:t>
            </a:r>
            <a:endParaRPr lang="en-US" dirty="0"/>
          </a:p>
        </p:txBody>
      </p:sp>
      <p:pic>
        <p:nvPicPr>
          <p:cNvPr id="2" name="Picture 1"/>
          <p:cNvPicPr>
            <a:picLocks noChangeAspect="1"/>
          </p:cNvPicPr>
          <p:nvPr/>
        </p:nvPicPr>
        <p:blipFill>
          <a:blip r:embed="rId2"/>
          <a:stretch>
            <a:fillRect/>
          </a:stretch>
        </p:blipFill>
        <p:spPr>
          <a:xfrm>
            <a:off x="5235479" y="609600"/>
            <a:ext cx="3908521" cy="890400"/>
          </a:xfrm>
          <a:prstGeom prst="rect">
            <a:avLst/>
          </a:prstGeom>
        </p:spPr>
      </p:pic>
      <p:pic>
        <p:nvPicPr>
          <p:cNvPr id="3" name="Picture 2"/>
          <p:cNvPicPr>
            <a:picLocks noChangeAspect="1"/>
          </p:cNvPicPr>
          <p:nvPr/>
        </p:nvPicPr>
        <p:blipFill>
          <a:blip r:embed="rId3"/>
          <a:stretch>
            <a:fillRect/>
          </a:stretch>
        </p:blipFill>
        <p:spPr>
          <a:xfrm>
            <a:off x="6250679" y="1500000"/>
            <a:ext cx="1878120" cy="368880"/>
          </a:xfrm>
          <a:prstGeom prst="rect">
            <a:avLst/>
          </a:prstGeom>
        </p:spPr>
      </p:pic>
      <p:pic>
        <p:nvPicPr>
          <p:cNvPr id="4" name="Picture 3"/>
          <p:cNvPicPr>
            <a:picLocks noChangeAspect="1"/>
          </p:cNvPicPr>
          <p:nvPr/>
        </p:nvPicPr>
        <p:blipFill>
          <a:blip r:embed="rId4"/>
          <a:stretch>
            <a:fillRect/>
          </a:stretch>
        </p:blipFill>
        <p:spPr>
          <a:xfrm>
            <a:off x="0" y="716626"/>
            <a:ext cx="3879414" cy="5504924"/>
          </a:xfrm>
          <a:prstGeom prst="rect">
            <a:avLst/>
          </a:prstGeom>
        </p:spPr>
      </p:pic>
      <p:pic>
        <p:nvPicPr>
          <p:cNvPr id="6" name="Picture 5"/>
          <p:cNvPicPr>
            <a:picLocks noChangeAspect="1"/>
          </p:cNvPicPr>
          <p:nvPr/>
        </p:nvPicPr>
        <p:blipFill>
          <a:blip r:embed="rId5"/>
          <a:stretch>
            <a:fillRect/>
          </a:stretch>
        </p:blipFill>
        <p:spPr>
          <a:xfrm>
            <a:off x="3898775" y="2209801"/>
            <a:ext cx="5245226" cy="3982652"/>
          </a:xfrm>
          <a:prstGeom prst="rect">
            <a:avLst/>
          </a:prstGeom>
        </p:spPr>
      </p:pic>
      <p:pic>
        <p:nvPicPr>
          <p:cNvPr id="7" name="Picture 6"/>
          <p:cNvPicPr>
            <a:picLocks noChangeAspect="1"/>
          </p:cNvPicPr>
          <p:nvPr/>
        </p:nvPicPr>
        <p:blipFill>
          <a:blip r:embed="rId6"/>
          <a:stretch>
            <a:fillRect/>
          </a:stretch>
        </p:blipFill>
        <p:spPr>
          <a:xfrm>
            <a:off x="5105400" y="2578681"/>
            <a:ext cx="1830539" cy="1418400"/>
          </a:xfrm>
          <a:prstGeom prst="rect">
            <a:avLst/>
          </a:prstGeom>
        </p:spPr>
      </p:pic>
    </p:spTree>
    <p:extLst>
      <p:ext uri="{BB962C8B-B14F-4D97-AF65-F5344CB8AC3E}">
        <p14:creationId xmlns:p14="http://schemas.microsoft.com/office/powerpoint/2010/main" val="36447215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85800" y="152400"/>
            <a:ext cx="8077200" cy="609600"/>
          </a:xfrm>
        </p:spPr>
        <p:txBody>
          <a:bodyPr/>
          <a:lstStyle/>
          <a:p>
            <a:pPr algn="ctr">
              <a:defRPr/>
            </a:pPr>
            <a:r>
              <a:rPr lang="en-US" sz="3600" i="0" dirty="0" smtClean="0">
                <a:latin typeface="Comic Sans MS" pitchFamily="66" charset="0"/>
              </a:rPr>
              <a:t>QM/MM framework</a:t>
            </a:r>
            <a:endParaRPr lang="en-US" sz="3600" i="0" dirty="0">
              <a:latin typeface="Comic Sans MS" pitchFamily="66" charset="0"/>
            </a:endParaRPr>
          </a:p>
        </p:txBody>
      </p:sp>
      <p:sp>
        <p:nvSpPr>
          <p:cNvPr id="30723"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endParaRPr lang="en-US" altLang="en-US" sz="3600" b="0" i="0">
              <a:latin typeface="Times New Roman" panose="02020603050405020304" pitchFamily="18" charset="0"/>
            </a:endParaRPr>
          </a:p>
        </p:txBody>
      </p:sp>
      <p:graphicFrame>
        <p:nvGraphicFramePr>
          <p:cNvPr id="30724" name="Object 3"/>
          <p:cNvGraphicFramePr>
            <a:graphicFrameLocks noChangeAspect="1"/>
          </p:cNvGraphicFramePr>
          <p:nvPr/>
        </p:nvGraphicFramePr>
        <p:xfrm>
          <a:off x="111125" y="838200"/>
          <a:ext cx="5527675" cy="5241925"/>
        </p:xfrm>
        <a:graphic>
          <a:graphicData uri="http://schemas.openxmlformats.org/presentationml/2006/ole">
            <mc:AlternateContent xmlns:mc="http://schemas.openxmlformats.org/markup-compatibility/2006">
              <mc:Choice xmlns:v="urn:schemas-microsoft-com:vml" Requires="v">
                <p:oleObj spid="_x0000_s21589" name="CS ChemDraw Drawing" r:id="rId3" imgW="4775363" imgH="4529058" progId="ChemDraw.Document.6.0">
                  <p:embed/>
                </p:oleObj>
              </mc:Choice>
              <mc:Fallback>
                <p:oleObj name="CS ChemDraw Drawing" r:id="rId3" imgW="4775363" imgH="4529058"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6056"/>
                      <a:stretch>
                        <a:fillRect/>
                      </a:stretch>
                    </p:blipFill>
                    <p:spPr bwMode="auto">
                      <a:xfrm>
                        <a:off x="111125" y="838200"/>
                        <a:ext cx="5527675"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p:cNvSpPr/>
          <p:nvPr/>
        </p:nvSpPr>
        <p:spPr bwMode="auto">
          <a:xfrm>
            <a:off x="5334000" y="838200"/>
            <a:ext cx="3810000" cy="2308225"/>
          </a:xfrm>
          <a:prstGeom prst="rect">
            <a:avLst/>
          </a:prstGeom>
        </p:spPr>
        <p:txBody>
          <a:bodyPr>
            <a:spAutoFit/>
          </a:bodyPr>
          <a:lstStyle/>
          <a:p>
            <a:pPr>
              <a:defRPr/>
            </a:pPr>
            <a:r>
              <a:rPr lang="en-US" sz="1800" b="1" i="1" dirty="0">
                <a:effectLst>
                  <a:outerShdw blurRad="38100" dist="38100" dir="2700000" algn="tl">
                    <a:srgbClr val="000000"/>
                  </a:outerShdw>
                </a:effectLst>
                <a:latin typeface="Arial" pitchFamily="34" charset="0"/>
              </a:rPr>
              <a:t>QM/MM interactions</a:t>
            </a:r>
          </a:p>
          <a:p>
            <a:pPr>
              <a:defRPr/>
            </a:pPr>
            <a:r>
              <a:rPr lang="en-US" sz="1800" b="1" i="1" dirty="0">
                <a:effectLst>
                  <a:outerShdw blurRad="38100" dist="38100" dir="2700000" algn="tl">
                    <a:srgbClr val="000000"/>
                  </a:outerShdw>
                </a:effectLst>
                <a:latin typeface="Arial" pitchFamily="34" charset="0"/>
              </a:rPr>
              <a:t>MM effect on QM: van-</a:t>
            </a:r>
            <a:r>
              <a:rPr lang="en-US" sz="1800" b="1" i="1" dirty="0" err="1">
                <a:effectLst>
                  <a:outerShdw blurRad="38100" dist="38100" dir="2700000" algn="tl">
                    <a:srgbClr val="000000"/>
                  </a:outerShdw>
                </a:effectLst>
                <a:latin typeface="Arial" pitchFamily="34" charset="0"/>
              </a:rPr>
              <a:t>der</a:t>
            </a:r>
            <a:r>
              <a:rPr lang="en-US" sz="1800" b="1" i="1" dirty="0">
                <a:effectLst>
                  <a:outerShdw blurRad="38100" dist="38100" dir="2700000" algn="tl">
                    <a:srgbClr val="000000"/>
                  </a:outerShdw>
                </a:effectLst>
                <a:latin typeface="Arial" pitchFamily="34" charset="0"/>
              </a:rPr>
              <a:t>-Waals spheres and polarization/charges;</a:t>
            </a:r>
          </a:p>
          <a:p>
            <a:pPr>
              <a:defRPr/>
            </a:pPr>
            <a:r>
              <a:rPr lang="en-US" sz="1800" b="1" i="1" dirty="0">
                <a:effectLst>
                  <a:outerShdw blurRad="38100" dist="38100" dir="2700000" algn="tl">
                    <a:srgbClr val="000000"/>
                  </a:outerShdw>
                </a:effectLst>
                <a:latin typeface="Arial" pitchFamily="34" charset="0"/>
              </a:rPr>
              <a:t>QM effect on MM: polarization through the excited state density matrix </a:t>
            </a:r>
            <a:r>
              <a:rPr lang="en-US" sz="1800" b="1" dirty="0" err="1">
                <a:solidFill>
                  <a:srgbClr val="FF0000"/>
                </a:solidFill>
                <a:effectLst>
                  <a:outerShdw blurRad="38100" dist="38100" dir="2700000" algn="tl">
                    <a:srgbClr val="000000"/>
                  </a:outerShdw>
                </a:effectLst>
                <a:latin typeface="Symbol" pitchFamily="18" charset="2"/>
              </a:rPr>
              <a:t>r</a:t>
            </a:r>
            <a:r>
              <a:rPr lang="en-US" sz="1800" b="1" i="1" baseline="30000" dirty="0" err="1">
                <a:solidFill>
                  <a:srgbClr val="FF0000"/>
                </a:solidFill>
                <a:effectLst>
                  <a:outerShdw blurRad="38100" dist="38100" dir="2700000" algn="tl">
                    <a:srgbClr val="000000"/>
                  </a:outerShdw>
                </a:effectLst>
                <a:latin typeface="Arial" pitchFamily="34" charset="0"/>
              </a:rPr>
              <a:t>ex</a:t>
            </a:r>
            <a:r>
              <a:rPr lang="en-US" sz="1800" b="1" i="1" baseline="-25000" dirty="0" err="1">
                <a:solidFill>
                  <a:srgbClr val="FF0000"/>
                </a:solidFill>
                <a:effectLst>
                  <a:outerShdw blurRad="38100" dist="38100" dir="2700000" algn="tl">
                    <a:srgbClr val="000000"/>
                  </a:outerShdw>
                </a:effectLst>
                <a:latin typeface="Arial" pitchFamily="34" charset="0"/>
              </a:rPr>
              <a:t>ij</a:t>
            </a:r>
            <a:endParaRPr lang="en-US" baseline="-25000" dirty="0">
              <a:solidFill>
                <a:srgbClr val="FF0000"/>
              </a:solidFill>
              <a:cs typeface="Arial" charset="0"/>
            </a:endParaRPr>
          </a:p>
        </p:txBody>
      </p:sp>
      <p:sp>
        <p:nvSpPr>
          <p:cNvPr id="7" name="Rectangle 6"/>
          <p:cNvSpPr/>
          <p:nvPr/>
        </p:nvSpPr>
        <p:spPr bwMode="auto">
          <a:xfrm>
            <a:off x="5334000" y="3429000"/>
            <a:ext cx="3810000" cy="1754326"/>
          </a:xfrm>
          <a:prstGeom prst="rect">
            <a:avLst/>
          </a:prstGeom>
        </p:spPr>
        <p:txBody>
          <a:bodyPr>
            <a:spAutoFit/>
          </a:bodyPr>
          <a:lstStyle/>
          <a:p>
            <a:pPr>
              <a:defRPr/>
            </a:pPr>
            <a:r>
              <a:rPr lang="en-US" sz="1800" b="1" i="1" dirty="0">
                <a:solidFill>
                  <a:schemeClr val="tx1"/>
                </a:solidFill>
                <a:effectLst>
                  <a:outerShdw blurRad="38100" dist="38100" dir="2700000" algn="tl">
                    <a:srgbClr val="000000"/>
                  </a:outerShdw>
                </a:effectLst>
                <a:latin typeface="Arial" pitchFamily="34" charset="0"/>
              </a:rPr>
              <a:t>Note that </a:t>
            </a:r>
            <a:r>
              <a:rPr lang="en-US" sz="1800" b="1" dirty="0" err="1">
                <a:solidFill>
                  <a:srgbClr val="FF0000"/>
                </a:solidFill>
                <a:effectLst>
                  <a:outerShdw blurRad="38100" dist="38100" dir="2700000" algn="tl">
                    <a:srgbClr val="000000"/>
                  </a:outerShdw>
                </a:effectLst>
                <a:latin typeface="Symbol" pitchFamily="18" charset="2"/>
              </a:rPr>
              <a:t>r</a:t>
            </a:r>
            <a:r>
              <a:rPr lang="en-US" sz="1800" b="1" i="1" baseline="30000" dirty="0" err="1">
                <a:solidFill>
                  <a:srgbClr val="FF0000"/>
                </a:solidFill>
                <a:effectLst>
                  <a:outerShdw blurRad="38100" dist="38100" dir="2700000" algn="tl">
                    <a:srgbClr val="000000"/>
                  </a:outerShdw>
                </a:effectLst>
                <a:latin typeface="Arial" pitchFamily="34" charset="0"/>
              </a:rPr>
              <a:t>gr</a:t>
            </a:r>
            <a:r>
              <a:rPr lang="en-US" sz="1800" b="1" i="1" baseline="-25000" dirty="0" err="1">
                <a:solidFill>
                  <a:srgbClr val="FF0000"/>
                </a:solidFill>
                <a:effectLst>
                  <a:outerShdw blurRad="38100" dist="38100" dir="2700000" algn="tl">
                    <a:srgbClr val="000000"/>
                  </a:outerShdw>
                </a:effectLst>
                <a:latin typeface="Arial" pitchFamily="34" charset="0"/>
              </a:rPr>
              <a:t>ij</a:t>
            </a:r>
            <a:r>
              <a:rPr lang="en-US" sz="1800" b="1" i="1" baseline="-25000" dirty="0">
                <a:solidFill>
                  <a:srgbClr val="FF0000"/>
                </a:solidFill>
                <a:effectLst>
                  <a:outerShdw blurRad="38100" dist="38100" dir="2700000" algn="tl">
                    <a:srgbClr val="000000"/>
                  </a:outerShdw>
                </a:effectLst>
                <a:latin typeface="Arial" pitchFamily="34" charset="0"/>
              </a:rPr>
              <a:t> </a:t>
            </a:r>
            <a:r>
              <a:rPr lang="en-US" sz="1800" b="1" i="1" dirty="0">
                <a:solidFill>
                  <a:schemeClr val="tx1"/>
                </a:solidFill>
                <a:effectLst>
                  <a:outerShdw blurRad="38100" dist="38100" dir="2700000" algn="tl">
                    <a:srgbClr val="000000"/>
                  </a:outerShdw>
                </a:effectLst>
                <a:latin typeface="Arial" pitchFamily="34" charset="0"/>
              </a:rPr>
              <a:t>is used in the ground state QM/MM </a:t>
            </a:r>
            <a:r>
              <a:rPr lang="en-US" sz="1800" b="1" i="1" dirty="0" smtClean="0">
                <a:solidFill>
                  <a:schemeClr val="tx1"/>
                </a:solidFill>
                <a:effectLst>
                  <a:outerShdw blurRad="38100" dist="38100" dir="2700000" algn="tl">
                    <a:srgbClr val="000000"/>
                  </a:outerShdw>
                </a:effectLst>
                <a:latin typeface="Arial" pitchFamily="34" charset="0"/>
              </a:rPr>
              <a:t>dynamics (e.g., AMBER Tools/AMBER).</a:t>
            </a:r>
            <a:endParaRPr lang="en-US" sz="1800" b="1" i="1" dirty="0">
              <a:solidFill>
                <a:schemeClr val="tx1"/>
              </a:solidFill>
              <a:effectLst>
                <a:outerShdw blurRad="38100" dist="38100" dir="2700000" algn="tl">
                  <a:srgbClr val="000000"/>
                </a:outerShdw>
              </a:effectLst>
              <a:latin typeface="Arial" pitchFamily="34" charset="0"/>
            </a:endParaRPr>
          </a:p>
          <a:p>
            <a:pPr>
              <a:defRPr/>
            </a:pPr>
            <a:r>
              <a:rPr lang="en-US" sz="1800" b="1" i="1" dirty="0">
                <a:solidFill>
                  <a:schemeClr val="tx1"/>
                </a:solidFill>
                <a:effectLst>
                  <a:outerShdw blurRad="38100" dist="38100" dir="2700000" algn="tl">
                    <a:srgbClr val="000000"/>
                  </a:outerShdw>
                </a:effectLst>
                <a:latin typeface="Arial" pitchFamily="34" charset="0"/>
              </a:rPr>
              <a:t>So conceptually excited state QM/MM is straightforward and attractive.  </a:t>
            </a:r>
            <a:endParaRPr lang="en-US" baseline="-25000" dirty="0">
              <a:solidFill>
                <a:schemeClr val="tx1"/>
              </a:solidFill>
              <a:cs typeface="Arial" charset="0"/>
            </a:endParaRPr>
          </a:p>
        </p:txBody>
      </p:sp>
    </p:spTree>
    <p:extLst>
      <p:ext uri="{BB962C8B-B14F-4D97-AF65-F5344CB8AC3E}">
        <p14:creationId xmlns:p14="http://schemas.microsoft.com/office/powerpoint/2010/main" val="28521336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Where are we going?</a:t>
            </a:r>
            <a:endParaRPr lang="en-US" sz="3600" i="0" dirty="0">
              <a:latin typeface="Comic Sans MS" pitchFamily="66" charset="0"/>
            </a:endParaRPr>
          </a:p>
        </p:txBody>
      </p:sp>
      <p:sp>
        <p:nvSpPr>
          <p:cNvPr id="3" name="Rectangle 2"/>
          <p:cNvSpPr/>
          <p:nvPr/>
        </p:nvSpPr>
        <p:spPr>
          <a:xfrm>
            <a:off x="228600" y="1447800"/>
            <a:ext cx="8763000" cy="5001369"/>
          </a:xfrm>
          <a:prstGeom prst="rect">
            <a:avLst/>
          </a:prstGeom>
          <a:solidFill>
            <a:schemeClr val="tx1"/>
          </a:solidFill>
        </p:spPr>
        <p:txBody>
          <a:bodyPr>
            <a:spAutoFit/>
          </a:bodyPr>
          <a:lstStyle/>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Environmental effects: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State-specific and </a:t>
            </a:r>
            <a:r>
              <a:rPr lang="en-US" sz="2200" b="1" i="1" kern="0" dirty="0">
                <a:solidFill>
                  <a:srgbClr val="0000FF"/>
                </a:solidFill>
                <a:latin typeface="Arial"/>
                <a:cs typeface="Times New Roman" pitchFamily="18" charset="0"/>
              </a:rPr>
              <a:t>Non-equilibrium </a:t>
            </a:r>
            <a:r>
              <a:rPr lang="en-US" sz="2200" b="1" i="1" kern="0" dirty="0" smtClean="0">
                <a:solidFill>
                  <a:srgbClr val="0000FF"/>
                </a:solidFill>
                <a:latin typeface="Arial"/>
                <a:cs typeface="Times New Roman" pitchFamily="18" charset="0"/>
              </a:rPr>
              <a:t>solvation</a:t>
            </a:r>
            <a:endParaRPr lang="en-US" sz="2200" b="1" i="1" kern="0" dirty="0">
              <a:solidFill>
                <a:srgbClr val="0000FF"/>
              </a:solidFill>
              <a:latin typeface="Arial"/>
              <a:cs typeface="Times New Roman" pitchFamily="18" charset="0"/>
            </a:endParaRP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Quantum Mechanics/Molecular Mechanics (QM/MM)</a:t>
            </a:r>
            <a:endParaRPr lang="en-US" sz="2400" b="1" i="1" kern="0" dirty="0" smtClean="0">
              <a:solidFill>
                <a:schemeClr val="tx2"/>
              </a:solidFill>
              <a:latin typeface="Arial"/>
              <a:cs typeface="Times New Roman" pitchFamily="18" charset="0"/>
            </a:endParaRP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Extended </a:t>
            </a:r>
            <a:r>
              <a:rPr lang="en-US" sz="2400" b="1" i="1" kern="0" dirty="0" err="1" smtClean="0">
                <a:solidFill>
                  <a:schemeClr val="tx2"/>
                </a:solidFill>
                <a:latin typeface="Arial"/>
                <a:cs typeface="Times New Roman" pitchFamily="18" charset="0"/>
              </a:rPr>
              <a:t>Largangian</a:t>
            </a:r>
            <a:r>
              <a:rPr lang="en-US" sz="2400" b="1" i="1" kern="0" dirty="0" smtClean="0">
                <a:solidFill>
                  <a:schemeClr val="tx2"/>
                </a:solidFill>
                <a:latin typeface="Arial"/>
                <a:cs typeface="Times New Roman" pitchFamily="18" charset="0"/>
              </a:rPr>
              <a:t> excited state MD</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Open shell, bond breaking, intersystem crossings</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Hamiltonian on demand via Machine Learning including both </a:t>
            </a:r>
            <a:r>
              <a:rPr lang="en-US" sz="2400" b="1" i="1" kern="0" dirty="0" err="1" smtClean="0">
                <a:solidFill>
                  <a:schemeClr val="tx2"/>
                </a:solidFill>
                <a:latin typeface="Arial"/>
                <a:cs typeface="Times New Roman" pitchFamily="18" charset="0"/>
              </a:rPr>
              <a:t>semiempirics</a:t>
            </a:r>
            <a:r>
              <a:rPr lang="en-US" sz="2400" b="1" i="1" kern="0" dirty="0" smtClean="0">
                <a:solidFill>
                  <a:schemeClr val="tx2"/>
                </a:solidFill>
                <a:latin typeface="Arial"/>
                <a:cs typeface="Times New Roman" pitchFamily="18" charset="0"/>
              </a:rPr>
              <a:t> and DFTB</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Better non-adiabatic algorithms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Coupled </a:t>
            </a:r>
            <a:r>
              <a:rPr lang="en-US" sz="2200" b="1" i="1" kern="0" dirty="0" err="1" smtClean="0">
                <a:solidFill>
                  <a:srgbClr val="0000FF"/>
                </a:solidFill>
                <a:latin typeface="Arial"/>
                <a:cs typeface="Times New Roman" pitchFamily="18" charset="0"/>
              </a:rPr>
              <a:t>Wavefunctions</a:t>
            </a:r>
            <a:r>
              <a:rPr lang="en-US" sz="2200" b="1" i="1" kern="0" dirty="0" smtClean="0">
                <a:solidFill>
                  <a:srgbClr val="0000FF"/>
                </a:solidFill>
                <a:latin typeface="Arial"/>
                <a:cs typeface="Times New Roman" pitchFamily="18" charset="0"/>
              </a:rPr>
              <a:t> Non-Adiabatic Molecular Dynamics (CW-NAMD)</a:t>
            </a:r>
          </a:p>
        </p:txBody>
      </p:sp>
      <p:sp>
        <p:nvSpPr>
          <p:cNvPr id="5" name="Oval 4"/>
          <p:cNvSpPr/>
          <p:nvPr/>
        </p:nvSpPr>
        <p:spPr bwMode="auto">
          <a:xfrm>
            <a:off x="0" y="2514600"/>
            <a:ext cx="8343900" cy="1295400"/>
          </a:xfrm>
          <a:prstGeom prst="ellipse">
            <a:avLst/>
          </a:prstGeom>
          <a:noFill/>
          <a:ln w="508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600" b="0" i="0" u="none" strike="noStrike" cap="none" normalizeH="0" baseline="0" smtClean="0">
              <a:ln>
                <a:noFill/>
              </a:ln>
              <a:solidFill>
                <a:srgbClr val="FFFF00"/>
              </a:solidFill>
              <a:effectLst/>
              <a:latin typeface="Times New Roman" pitchFamily="18" charset="0"/>
            </a:endParaRPr>
          </a:p>
        </p:txBody>
      </p:sp>
    </p:spTree>
    <p:extLst>
      <p:ext uri="{BB962C8B-B14F-4D97-AF65-F5344CB8AC3E}">
        <p14:creationId xmlns:p14="http://schemas.microsoft.com/office/powerpoint/2010/main" val="1770416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Problems with ab initio BOMD</a:t>
            </a:r>
            <a:endParaRPr lang="en-US" sz="3600" i="0" dirty="0">
              <a:latin typeface="Comic Sans MS" pitchFamily="66" charset="0"/>
            </a:endParaRPr>
          </a:p>
        </p:txBody>
      </p:sp>
      <p:pic>
        <p:nvPicPr>
          <p:cNvPr id="13" name="Picture 12"/>
          <p:cNvPicPr>
            <a:picLocks noChangeAspect="1" noChangeArrowheads="1"/>
          </p:cNvPicPr>
          <p:nvPr/>
        </p:nvPicPr>
        <p:blipFill rotWithShape="1">
          <a:blip r:embed="rId2">
            <a:extLst>
              <a:ext uri="{28A0092B-C50C-407E-A947-70E740481C1C}">
                <a14:useLocalDpi xmlns:a14="http://schemas.microsoft.com/office/drawing/2010/main" val="0"/>
              </a:ext>
            </a:extLst>
          </a:blip>
          <a:srcRect l="5605" t="16499" r="12164" b="10959"/>
          <a:stretch/>
        </p:blipFill>
        <p:spPr bwMode="auto">
          <a:xfrm>
            <a:off x="-1" y="2764945"/>
            <a:ext cx="5891390" cy="40168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Rectangle 13"/>
          <p:cNvSpPr>
            <a:spLocks noChangeArrowheads="1"/>
          </p:cNvSpPr>
          <p:nvPr/>
        </p:nvSpPr>
        <p:spPr bwMode="auto">
          <a:xfrm>
            <a:off x="152400" y="2035968"/>
            <a:ext cx="3702296" cy="460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tIns="45000" rIns="45720" bIns="45000">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nSpc>
                <a:spcPct val="100000"/>
              </a:lnSpc>
            </a:pPr>
            <a:r>
              <a:rPr lang="en-US" altLang="en-US" sz="2400" b="1" dirty="0">
                <a:solidFill>
                  <a:srgbClr val="B43E17"/>
                </a:solidFill>
                <a:latin typeface="Helvetica Neue" charset="0"/>
                <a:ea typeface="Helvetica Neue" charset="0"/>
                <a:cs typeface="Helvetica Neue" charset="0"/>
              </a:rPr>
              <a:t>Broken </a:t>
            </a:r>
            <a:r>
              <a:rPr lang="en-US" altLang="en-US" sz="2400" b="1" dirty="0" smtClean="0">
                <a:solidFill>
                  <a:srgbClr val="B43E17"/>
                </a:solidFill>
                <a:latin typeface="Helvetica Neue" charset="0"/>
                <a:ea typeface="Helvetica Neue" charset="0"/>
                <a:cs typeface="Helvetica Neue" charset="0"/>
              </a:rPr>
              <a:t>time-reversibility</a:t>
            </a:r>
            <a:endParaRPr lang="en-US" altLang="en-US" sz="2400" b="1" dirty="0">
              <a:solidFill>
                <a:srgbClr val="B43E17"/>
              </a:solidFill>
              <a:latin typeface="Helvetica Neue" charset="0"/>
              <a:ea typeface="Helvetica Neue" charset="0"/>
              <a:cs typeface="Helvetica Neue" charset="0"/>
            </a:endParaRPr>
          </a:p>
        </p:txBody>
      </p:sp>
      <p:sp>
        <p:nvSpPr>
          <p:cNvPr id="15" name="Rectangle 14"/>
          <p:cNvSpPr>
            <a:spLocks noChangeArrowheads="1"/>
          </p:cNvSpPr>
          <p:nvPr/>
        </p:nvSpPr>
        <p:spPr bwMode="auto">
          <a:xfrm>
            <a:off x="4686300" y="1935402"/>
            <a:ext cx="3406826" cy="829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tIns="45000" rIns="45720" bIns="45000">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nSpc>
                <a:spcPct val="100000"/>
              </a:lnSpc>
            </a:pPr>
            <a:r>
              <a:rPr lang="en-US" altLang="en-US" sz="2400" b="1" dirty="0">
                <a:solidFill>
                  <a:srgbClr val="B43E17"/>
                </a:solidFill>
                <a:latin typeface="Helvetica Neue" charset="0"/>
                <a:ea typeface="Helvetica Neue" charset="0"/>
                <a:cs typeface="Helvetica Neue" charset="0"/>
              </a:rPr>
              <a:t>Unstable trajectories with energy drift</a:t>
            </a:r>
          </a:p>
        </p:txBody>
      </p:sp>
      <p:sp>
        <p:nvSpPr>
          <p:cNvPr id="16" name="Rectangle 15"/>
          <p:cNvSpPr>
            <a:spLocks noChangeArrowheads="1"/>
          </p:cNvSpPr>
          <p:nvPr/>
        </p:nvSpPr>
        <p:spPr bwMode="auto">
          <a:xfrm>
            <a:off x="5891389" y="2673038"/>
            <a:ext cx="2851096" cy="1568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tIns="45000" rIns="45720" bIns="45000">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lnSpc>
                <a:spcPct val="100000"/>
              </a:lnSpc>
            </a:pPr>
            <a:r>
              <a:rPr lang="en-US" altLang="en-US" sz="2400" dirty="0">
                <a:latin typeface="+mn-lt"/>
                <a:ea typeface="Helvetica Neue" charset="0"/>
                <a:cs typeface="Helvetica Neue" charset="0"/>
              </a:rPr>
              <a:t>Impose time-reversibility</a:t>
            </a:r>
          </a:p>
          <a:p>
            <a:pPr algn="ctr">
              <a:lnSpc>
                <a:spcPct val="100000"/>
              </a:lnSpc>
            </a:pPr>
            <a:r>
              <a:rPr lang="en-US" altLang="en-US" sz="2400" dirty="0">
                <a:latin typeface="+mn-lt"/>
                <a:ea typeface="Helvetica Neue" charset="0"/>
                <a:cs typeface="Helvetica Neue" charset="0"/>
              </a:rPr>
              <a:t>or use “exact” forces?</a:t>
            </a:r>
          </a:p>
        </p:txBody>
      </p:sp>
      <p:pic>
        <p:nvPicPr>
          <p:cNvPr id="1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8" y="878365"/>
            <a:ext cx="5266322" cy="788271"/>
          </a:xfrm>
          <a:prstGeom prst="rect">
            <a:avLst/>
          </a:prstGeom>
          <a:solidFill>
            <a:schemeClr val="tx1"/>
          </a:solidFill>
          <a:ln>
            <a:noFill/>
          </a:ln>
          <a:effectLst/>
          <a:extLst/>
        </p:spPr>
      </p:pic>
      <p:pic>
        <p:nvPicPr>
          <p:cNvPr id="18"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533" y="908047"/>
            <a:ext cx="3203796" cy="728906"/>
          </a:xfrm>
          <a:prstGeom prst="rect">
            <a:avLst/>
          </a:prstGeom>
          <a:solidFill>
            <a:schemeClr val="tx1"/>
          </a:solidFill>
          <a:ln>
            <a:noFill/>
          </a:ln>
          <a:effectLst/>
          <a:extLst/>
        </p:spPr>
      </p:pic>
      <p:sp>
        <p:nvSpPr>
          <p:cNvPr id="19" name="Line 10"/>
          <p:cNvSpPr>
            <a:spLocks noChangeShapeType="1"/>
          </p:cNvSpPr>
          <p:nvPr/>
        </p:nvSpPr>
        <p:spPr bwMode="auto">
          <a:xfrm>
            <a:off x="4083049" y="2266073"/>
            <a:ext cx="192088" cy="1587"/>
          </a:xfrm>
          <a:prstGeom prst="line">
            <a:avLst/>
          </a:prstGeom>
          <a:noFill/>
          <a:ln w="25560" cap="flat">
            <a:solidFill>
              <a:srgbClr val="B43E17"/>
            </a:solidFill>
            <a:round/>
            <a:headEnd/>
            <a:tailEnd type="triangle" w="med" len="med"/>
          </a:ln>
          <a:effectLst>
            <a:outerShdw dist="20160" dir="5400000" algn="ctr" rotWithShape="0">
              <a:srgbClr val="000000">
                <a:alpha val="38034"/>
              </a:srgbClr>
            </a:outerShdw>
          </a:effectLst>
          <a:extLst>
            <a:ext uri="{909E8E84-426E-40DD-AFC4-6F175D3DCCD1}">
              <a14:hiddenFill xmlns:a14="http://schemas.microsoft.com/office/drawing/2010/main">
                <a:noFill/>
              </a14:hiddenFill>
            </a:ext>
          </a:extLst>
        </p:spPr>
        <p:txBody>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0" marR="0" lvl="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1" name="Rectangle 20"/>
          <p:cNvSpPr>
            <a:spLocks noChangeArrowheads="1"/>
          </p:cNvSpPr>
          <p:nvPr/>
        </p:nvSpPr>
        <p:spPr bwMode="auto">
          <a:xfrm>
            <a:off x="5678731" y="5216881"/>
            <a:ext cx="3581400" cy="1568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45720" tIns="45000" rIns="45720" bIns="45000">
            <a:spAutoFit/>
          </a:bodyP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1pPr>
            <a:lvl2pPr marL="742950" indent="-28575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2pPr>
            <a:lvl3pPr marL="11430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3pPr>
            <a:lvl4pPr marL="16002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4pPr>
            <a:lvl5pPr marL="2057400" indent="-228600" algn="l" defTabSz="457200"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lnSpc>
                <a:spcPct val="100000"/>
              </a:lnSpc>
            </a:pPr>
            <a:r>
              <a:rPr lang="en-US" altLang="en-US" sz="2400" b="1" dirty="0">
                <a:solidFill>
                  <a:srgbClr val="FFFF00"/>
                </a:solidFill>
                <a:latin typeface="+mn-lt"/>
                <a:ea typeface="Helvetica Neue" charset="0"/>
                <a:cs typeface="Helvetica Neue" charset="0"/>
              </a:rPr>
              <a:t>The next </a:t>
            </a:r>
            <a:r>
              <a:rPr lang="en-US" altLang="en-US" sz="2400" b="1" dirty="0" smtClean="0">
                <a:solidFill>
                  <a:srgbClr val="FFFF00"/>
                </a:solidFill>
                <a:latin typeface="+mn-lt"/>
                <a:ea typeface="Helvetica Neue" charset="0"/>
                <a:cs typeface="Helvetica Neue" charset="0"/>
              </a:rPr>
              <a:t>generation QMD</a:t>
            </a:r>
            <a:r>
              <a:rPr lang="en-US" altLang="en-US" sz="2400" b="1" dirty="0">
                <a:solidFill>
                  <a:srgbClr val="FFFF00"/>
                </a:solidFill>
                <a:latin typeface="+mn-lt"/>
                <a:ea typeface="Helvetica Neue" charset="0"/>
                <a:cs typeface="Helvetica Neue" charset="0"/>
              </a:rPr>
              <a:t> </a:t>
            </a:r>
            <a:r>
              <a:rPr lang="en-US" altLang="en-US" sz="2400" b="1" dirty="0" smtClean="0">
                <a:solidFill>
                  <a:srgbClr val="FFFF00"/>
                </a:solidFill>
                <a:latin typeface="+mn-lt"/>
                <a:ea typeface="Helvetica Neue" charset="0"/>
                <a:cs typeface="Helvetica Neue" charset="0"/>
              </a:rPr>
              <a:t>allows </a:t>
            </a:r>
            <a:r>
              <a:rPr lang="en-US" altLang="en-US" sz="2400" b="1" dirty="0">
                <a:solidFill>
                  <a:srgbClr val="FFFF00"/>
                </a:solidFill>
                <a:latin typeface="+mn-lt"/>
                <a:ea typeface="Helvetica Neue" charset="0"/>
                <a:cs typeface="Helvetica Neue" charset="0"/>
              </a:rPr>
              <a:t>both </a:t>
            </a:r>
            <a:r>
              <a:rPr lang="en-US" altLang="en-US" sz="2400" b="1" dirty="0" smtClean="0">
                <a:solidFill>
                  <a:srgbClr val="FFFF00"/>
                </a:solidFill>
                <a:latin typeface="+mn-lt"/>
                <a:ea typeface="Helvetica Neue" charset="0"/>
                <a:cs typeface="Helvetica Neue" charset="0"/>
              </a:rPr>
              <a:t>without the </a:t>
            </a:r>
            <a:r>
              <a:rPr lang="en-US" altLang="en-US" sz="2400" b="1" dirty="0">
                <a:solidFill>
                  <a:srgbClr val="FFFF00"/>
                </a:solidFill>
                <a:latin typeface="+mn-lt"/>
                <a:ea typeface="Helvetica Neue" charset="0"/>
                <a:cs typeface="Helvetica Neue" charset="0"/>
              </a:rPr>
              <a:t>iterative SCF optimization!</a:t>
            </a:r>
          </a:p>
        </p:txBody>
      </p:sp>
      <p:pic>
        <p:nvPicPr>
          <p:cNvPr id="22"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8758" y="4438472"/>
            <a:ext cx="5565242" cy="363638"/>
          </a:xfrm>
          <a:prstGeom prst="rect">
            <a:avLst/>
          </a:prstGeom>
          <a:solidFill>
            <a:schemeClr val="tx1"/>
          </a:solidFill>
          <a:ln w="19050">
            <a:solidFill>
              <a:srgbClr val="0000FF"/>
            </a:solidFill>
          </a:ln>
          <a:effectLst/>
          <a:extLst/>
        </p:spPr>
      </p:pic>
    </p:spTree>
    <p:extLst>
      <p:ext uri="{BB962C8B-B14F-4D97-AF65-F5344CB8AC3E}">
        <p14:creationId xmlns:p14="http://schemas.microsoft.com/office/powerpoint/2010/main" val="12824594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267700" cy="609600"/>
          </a:xfrm>
        </p:spPr>
        <p:txBody>
          <a:bodyPr/>
          <a:lstStyle/>
          <a:p>
            <a:pPr algn="ctr">
              <a:defRPr/>
            </a:pPr>
            <a:r>
              <a:rPr lang="en-US" sz="3600" i="0" dirty="0">
                <a:latin typeface="Comic Sans MS" pitchFamily="66" charset="0"/>
              </a:rPr>
              <a:t>Extended </a:t>
            </a:r>
            <a:r>
              <a:rPr lang="en-US" sz="3600" i="0" dirty="0" err="1">
                <a:latin typeface="Comic Sans MS" pitchFamily="66" charset="0"/>
              </a:rPr>
              <a:t>Lagrangian</a:t>
            </a:r>
            <a:r>
              <a:rPr lang="en-US" sz="3600" i="0" dirty="0">
                <a:latin typeface="Comic Sans MS" pitchFamily="66" charset="0"/>
              </a:rPr>
              <a:t> </a:t>
            </a:r>
            <a:r>
              <a:rPr lang="en-US" sz="3600" i="0" dirty="0" smtClean="0">
                <a:latin typeface="Comic Sans MS" pitchFamily="66" charset="0"/>
              </a:rPr>
              <a:t>excited states</a:t>
            </a:r>
            <a:endParaRPr lang="en-US" sz="3600" i="0" dirty="0">
              <a:latin typeface="Comic Sans MS" pitchFamily="66" charset="0"/>
            </a:endParaRPr>
          </a:p>
        </p:txBody>
      </p:sp>
      <p:pic>
        <p:nvPicPr>
          <p:cNvPr id="4" name="Picture 3"/>
          <p:cNvPicPr>
            <a:picLocks noChangeAspect="1"/>
          </p:cNvPicPr>
          <p:nvPr/>
        </p:nvPicPr>
        <p:blipFill>
          <a:blip r:embed="rId2"/>
          <a:stretch>
            <a:fillRect/>
          </a:stretch>
        </p:blipFill>
        <p:spPr>
          <a:xfrm>
            <a:off x="257910" y="1030125"/>
            <a:ext cx="5876006" cy="721512"/>
          </a:xfrm>
          <a:prstGeom prst="rect">
            <a:avLst/>
          </a:prstGeom>
        </p:spPr>
      </p:pic>
      <p:pic>
        <p:nvPicPr>
          <p:cNvPr id="6" name="Picture 5"/>
          <p:cNvPicPr>
            <a:picLocks noChangeAspect="1"/>
          </p:cNvPicPr>
          <p:nvPr/>
        </p:nvPicPr>
        <p:blipFill>
          <a:blip r:embed="rId3"/>
          <a:stretch>
            <a:fillRect/>
          </a:stretch>
        </p:blipFill>
        <p:spPr>
          <a:xfrm>
            <a:off x="297180" y="1878765"/>
            <a:ext cx="5797467" cy="2201655"/>
          </a:xfrm>
          <a:prstGeom prst="rect">
            <a:avLst/>
          </a:prstGeom>
        </p:spPr>
      </p:pic>
      <p:pic>
        <p:nvPicPr>
          <p:cNvPr id="7" name="Picture 6"/>
          <p:cNvPicPr>
            <a:picLocks noChangeAspect="1"/>
          </p:cNvPicPr>
          <p:nvPr/>
        </p:nvPicPr>
        <p:blipFill>
          <a:blip r:embed="rId4"/>
          <a:stretch>
            <a:fillRect/>
          </a:stretch>
        </p:blipFill>
        <p:spPr>
          <a:xfrm>
            <a:off x="6477000" y="1030125"/>
            <a:ext cx="2430780" cy="2833170"/>
          </a:xfrm>
          <a:prstGeom prst="rect">
            <a:avLst/>
          </a:prstGeom>
        </p:spPr>
      </p:pic>
      <p:sp>
        <p:nvSpPr>
          <p:cNvPr id="12" name="Rectangle 11"/>
          <p:cNvSpPr/>
          <p:nvPr/>
        </p:nvSpPr>
        <p:spPr>
          <a:xfrm>
            <a:off x="5210883" y="554520"/>
            <a:ext cx="3933117" cy="400110"/>
          </a:xfrm>
          <a:prstGeom prst="rect">
            <a:avLst/>
          </a:prstGeom>
        </p:spPr>
        <p:txBody>
          <a:bodyPr wrap="square">
            <a:spAutoFit/>
          </a:bodyPr>
          <a:lstStyle/>
          <a:p>
            <a:r>
              <a:rPr lang="en-US" sz="2000" dirty="0" smtClean="0">
                <a:latin typeface="+mn-lt"/>
              </a:rPr>
              <a:t>The </a:t>
            </a:r>
            <a:r>
              <a:rPr lang="en-US" sz="2000" dirty="0">
                <a:latin typeface="+mn-lt"/>
              </a:rPr>
              <a:t>Euler−Lagrange </a:t>
            </a:r>
            <a:r>
              <a:rPr lang="en-US" sz="2000" dirty="0" smtClean="0">
                <a:latin typeface="+mn-lt"/>
              </a:rPr>
              <a:t>equations</a:t>
            </a:r>
            <a:endParaRPr lang="en-US" sz="2000" dirty="0">
              <a:latin typeface="+mn-lt"/>
            </a:endParaRPr>
          </a:p>
        </p:txBody>
      </p:sp>
      <p:sp>
        <p:nvSpPr>
          <p:cNvPr id="14" name="Rectangle 13"/>
          <p:cNvSpPr/>
          <p:nvPr/>
        </p:nvSpPr>
        <p:spPr>
          <a:xfrm>
            <a:off x="304800" y="4080420"/>
            <a:ext cx="8610600" cy="2431435"/>
          </a:xfrm>
          <a:prstGeom prst="rect">
            <a:avLst/>
          </a:prstGeom>
        </p:spPr>
        <p:txBody>
          <a:bodyPr wrap="square">
            <a:spAutoFit/>
          </a:bodyPr>
          <a:lstStyle/>
          <a:p>
            <a:r>
              <a:rPr lang="en-US" altLang="en-US" sz="2000" dirty="0" smtClean="0">
                <a:latin typeface="Arial" panose="020B0604020202020204" pitchFamily="34" charset="0"/>
                <a:ea typeface="DejaVu Sans" charset="0"/>
                <a:cs typeface="DejaVu Sans" charset="0"/>
              </a:rPr>
              <a:t>Ground state density matrix P is an extended dynamical variable to the Born-Oppenheimer </a:t>
            </a:r>
            <a:r>
              <a:rPr lang="en-US" altLang="en-US" sz="2000" dirty="0" err="1" smtClean="0">
                <a:latin typeface="Arial" panose="020B0604020202020204" pitchFamily="34" charset="0"/>
                <a:ea typeface="DejaVu Sans" charset="0"/>
                <a:cs typeface="DejaVu Sans" charset="0"/>
              </a:rPr>
              <a:t>Lagrangian</a:t>
            </a:r>
            <a:r>
              <a:rPr lang="en-US" altLang="en-US" sz="2000" dirty="0" smtClean="0">
                <a:latin typeface="Arial" panose="020B0604020202020204" pitchFamily="34" charset="0"/>
                <a:ea typeface="DejaVu Sans" charset="0"/>
                <a:cs typeface="DejaVu Sans" charset="0"/>
              </a:rPr>
              <a:t> that follows the ground state through a harmonic oscillator centered around the evolving ground state D. </a:t>
            </a:r>
            <a:r>
              <a:rPr lang="en-US" altLang="en-US" sz="2400" dirty="0" smtClean="0">
                <a:latin typeface="Symbol" panose="05050102010706020507" pitchFamily="18" charset="2"/>
                <a:ea typeface="DejaVu Sans" charset="0"/>
                <a:cs typeface="DejaVu Sans" charset="0"/>
              </a:rPr>
              <a:t>z</a:t>
            </a:r>
            <a:r>
              <a:rPr lang="en-US" altLang="en-US" sz="2000" dirty="0" smtClean="0">
                <a:latin typeface="Arial" panose="020B0604020202020204" pitchFamily="34" charset="0"/>
                <a:ea typeface="DejaVu Sans" charset="0"/>
                <a:cs typeface="DejaVu Sans" charset="0"/>
              </a:rPr>
              <a:t> is the corresponding variable to the excited state transition density </a:t>
            </a:r>
            <a:r>
              <a:rPr lang="en-US" altLang="en-US" sz="2400" dirty="0" smtClean="0">
                <a:latin typeface="Symbol" panose="05050102010706020507" pitchFamily="18" charset="2"/>
                <a:ea typeface="DejaVu Sans" charset="0"/>
                <a:cs typeface="DejaVu Sans" charset="0"/>
              </a:rPr>
              <a:t>x</a:t>
            </a:r>
          </a:p>
          <a:p>
            <a:r>
              <a:rPr lang="en-US" altLang="en-US" sz="2400" dirty="0" smtClean="0">
                <a:latin typeface="Symbol" panose="05050102010706020507" pitchFamily="18" charset="2"/>
                <a:ea typeface="DejaVu Sans" charset="0"/>
                <a:cs typeface="DejaVu Sans" charset="0"/>
              </a:rPr>
              <a:t>m</a:t>
            </a:r>
            <a:r>
              <a:rPr lang="en-US" altLang="en-US" sz="2400" baseline="-25000" dirty="0" smtClean="0">
                <a:latin typeface="Arial" panose="020B0604020202020204" pitchFamily="34" charset="0"/>
                <a:ea typeface="DejaVu Sans" charset="0"/>
                <a:cs typeface="DejaVu Sans" charset="0"/>
              </a:rPr>
              <a:t>gs</a:t>
            </a:r>
            <a:r>
              <a:rPr lang="en-US" altLang="en-US" sz="2000" dirty="0" smtClean="0">
                <a:latin typeface="Arial" panose="020B0604020202020204" pitchFamily="34" charset="0"/>
                <a:ea typeface="DejaVu Sans" charset="0"/>
                <a:cs typeface="DejaVu Sans" charset="0"/>
              </a:rPr>
              <a:t> , </a:t>
            </a:r>
            <a:r>
              <a:rPr lang="en-US" altLang="en-US" sz="2400" dirty="0" err="1" smtClean="0">
                <a:latin typeface="Symbol" panose="05050102010706020507" pitchFamily="18" charset="2"/>
                <a:ea typeface="DejaVu Sans" charset="0"/>
                <a:cs typeface="DejaVu Sans" charset="0"/>
              </a:rPr>
              <a:t>m</a:t>
            </a:r>
            <a:r>
              <a:rPr lang="en-US" altLang="en-US" sz="2400" baseline="-25000" dirty="0" err="1" smtClean="0">
                <a:latin typeface="Arial" panose="020B0604020202020204" pitchFamily="34" charset="0"/>
                <a:ea typeface="DejaVu Sans" charset="0"/>
                <a:cs typeface="DejaVu Sans" charset="0"/>
              </a:rPr>
              <a:t>es</a:t>
            </a:r>
            <a:r>
              <a:rPr lang="en-US" altLang="en-US" sz="2000" dirty="0" smtClean="0">
                <a:latin typeface="Arial" panose="020B0604020202020204" pitchFamily="34" charset="0"/>
                <a:ea typeface="DejaVu Sans" charset="0"/>
                <a:cs typeface="DejaVu Sans" charset="0"/>
              </a:rPr>
              <a:t> , </a:t>
            </a:r>
            <a:r>
              <a:rPr lang="en-US" altLang="en-US" sz="2400" dirty="0" err="1" smtClean="0">
                <a:latin typeface="Symbol" panose="05050102010706020507" pitchFamily="18" charset="2"/>
                <a:ea typeface="DejaVu Sans" charset="0"/>
                <a:cs typeface="DejaVu Sans" charset="0"/>
              </a:rPr>
              <a:t>w</a:t>
            </a:r>
            <a:r>
              <a:rPr lang="en-US" altLang="en-US" sz="2400" baseline="-25000" dirty="0" err="1" smtClean="0">
                <a:latin typeface="Arial" panose="020B0604020202020204" pitchFamily="34" charset="0"/>
                <a:ea typeface="DejaVu Sans" charset="0"/>
                <a:cs typeface="DejaVu Sans" charset="0"/>
              </a:rPr>
              <a:t>gs</a:t>
            </a:r>
            <a:r>
              <a:rPr lang="en-US" altLang="en-US" sz="2000" dirty="0" smtClean="0">
                <a:latin typeface="Arial" panose="020B0604020202020204" pitchFamily="34" charset="0"/>
                <a:ea typeface="DejaVu Sans" charset="0"/>
                <a:cs typeface="DejaVu Sans" charset="0"/>
              </a:rPr>
              <a:t> and </a:t>
            </a:r>
            <a:r>
              <a:rPr lang="en-US" altLang="en-US" sz="2400" dirty="0" err="1" smtClean="0">
                <a:latin typeface="Symbol" panose="05050102010706020507" pitchFamily="18" charset="2"/>
                <a:ea typeface="DejaVu Sans" charset="0"/>
                <a:cs typeface="DejaVu Sans" charset="0"/>
              </a:rPr>
              <a:t>w</a:t>
            </a:r>
            <a:r>
              <a:rPr lang="en-US" altLang="en-US" sz="2400" baseline="-25000" dirty="0" err="1" smtClean="0">
                <a:latin typeface="Arial" panose="020B0604020202020204" pitchFamily="34" charset="0"/>
                <a:ea typeface="DejaVu Sans" charset="0"/>
                <a:cs typeface="DejaVu Sans" charset="0"/>
              </a:rPr>
              <a:t>es</a:t>
            </a:r>
            <a:r>
              <a:rPr lang="en-US" altLang="en-US" sz="2000" baseline="-25000" dirty="0" smtClean="0">
                <a:latin typeface="Arial" panose="020B0604020202020204" pitchFamily="34" charset="0"/>
                <a:ea typeface="DejaVu Sans" charset="0"/>
                <a:cs typeface="DejaVu Sans" charset="0"/>
              </a:rPr>
              <a:t> </a:t>
            </a:r>
            <a:r>
              <a:rPr lang="en-US" altLang="en-US" sz="2000" dirty="0">
                <a:latin typeface="Arial" panose="020B0604020202020204" pitchFamily="34" charset="0"/>
                <a:ea typeface="DejaVu Sans" charset="0"/>
                <a:cs typeface="DejaVu Sans" charset="0"/>
              </a:rPr>
              <a:t>are the </a:t>
            </a:r>
            <a:r>
              <a:rPr lang="en-US" altLang="en-US" sz="2000" dirty="0" err="1">
                <a:latin typeface="Arial" panose="020B0604020202020204" pitchFamily="34" charset="0"/>
                <a:ea typeface="DejaVu Sans" charset="0"/>
                <a:cs typeface="DejaVu Sans" charset="0"/>
              </a:rPr>
              <a:t>ficticious</a:t>
            </a:r>
            <a:r>
              <a:rPr lang="en-US" altLang="en-US" sz="2000" dirty="0">
                <a:latin typeface="Arial" panose="020B0604020202020204" pitchFamily="34" charset="0"/>
                <a:ea typeface="DejaVu Sans" charset="0"/>
                <a:cs typeface="DejaVu Sans" charset="0"/>
              </a:rPr>
              <a:t> electronic mass and </a:t>
            </a:r>
            <a:r>
              <a:rPr lang="en-US" altLang="en-US" sz="2000" dirty="0" smtClean="0">
                <a:latin typeface="Arial" panose="020B0604020202020204" pitchFamily="34" charset="0"/>
                <a:ea typeface="DejaVu Sans" charset="0"/>
                <a:cs typeface="DejaVu Sans" charset="0"/>
              </a:rPr>
              <a:t>frequency </a:t>
            </a:r>
            <a:r>
              <a:rPr lang="en-US" altLang="en-US" sz="2000" dirty="0">
                <a:latin typeface="Arial" panose="020B0604020202020204" pitchFamily="34" charset="0"/>
                <a:ea typeface="DejaVu Sans" charset="0"/>
                <a:cs typeface="DejaVu Sans" charset="0"/>
              </a:rPr>
              <a:t>parameters of the extended harmonic oscillators for </a:t>
            </a:r>
            <a:r>
              <a:rPr lang="en-US" altLang="en-US" sz="2000" dirty="0" smtClean="0">
                <a:latin typeface="Arial" panose="020B0604020202020204" pitchFamily="34" charset="0"/>
                <a:ea typeface="DejaVu Sans" charset="0"/>
                <a:cs typeface="DejaVu Sans" charset="0"/>
              </a:rPr>
              <a:t> the </a:t>
            </a:r>
            <a:r>
              <a:rPr lang="en-US" altLang="en-US" sz="2000" dirty="0">
                <a:latin typeface="Arial" panose="020B0604020202020204" pitchFamily="34" charset="0"/>
                <a:ea typeface="DejaVu Sans" charset="0"/>
                <a:cs typeface="DejaVu Sans" charset="0"/>
              </a:rPr>
              <a:t>ground state (</a:t>
            </a:r>
            <a:r>
              <a:rPr lang="en-US" altLang="en-US" sz="2000" dirty="0" err="1">
                <a:latin typeface="Arial" panose="020B0604020202020204" pitchFamily="34" charset="0"/>
                <a:ea typeface="DejaVu Sans" charset="0"/>
                <a:cs typeface="DejaVu Sans" charset="0"/>
              </a:rPr>
              <a:t>gs</a:t>
            </a:r>
            <a:r>
              <a:rPr lang="en-US" altLang="en-US" sz="2000" dirty="0">
                <a:latin typeface="Arial" panose="020B0604020202020204" pitchFamily="34" charset="0"/>
                <a:ea typeface="DejaVu Sans" charset="0"/>
                <a:cs typeface="DejaVu Sans" charset="0"/>
              </a:rPr>
              <a:t>) and the excited state (</a:t>
            </a:r>
            <a:r>
              <a:rPr lang="en-US" altLang="en-US" sz="2000" dirty="0" err="1">
                <a:latin typeface="Arial" panose="020B0604020202020204" pitchFamily="34" charset="0"/>
                <a:ea typeface="DejaVu Sans" charset="0"/>
                <a:cs typeface="DejaVu Sans" charset="0"/>
              </a:rPr>
              <a:t>es</a:t>
            </a:r>
            <a:r>
              <a:rPr lang="en-US" altLang="en-US" sz="2000" dirty="0">
                <a:latin typeface="Arial" panose="020B0604020202020204" pitchFamily="34" charset="0"/>
                <a:ea typeface="DejaVu Sans" charset="0"/>
                <a:cs typeface="DejaVu Sans" charset="0"/>
              </a:rPr>
              <a:t>).</a:t>
            </a:r>
            <a:endParaRPr lang="en-US" sz="4400" dirty="0"/>
          </a:p>
        </p:txBody>
      </p:sp>
      <p:sp>
        <p:nvSpPr>
          <p:cNvPr id="16" name="Rectangle 15"/>
          <p:cNvSpPr/>
          <p:nvPr/>
        </p:nvSpPr>
        <p:spPr>
          <a:xfrm>
            <a:off x="457200" y="6474538"/>
            <a:ext cx="8153400" cy="338554"/>
          </a:xfrm>
          <a:prstGeom prst="rect">
            <a:avLst/>
          </a:prstGeom>
        </p:spPr>
        <p:txBody>
          <a:bodyPr wrap="square">
            <a:spAutoFit/>
          </a:bodyPr>
          <a:lstStyle/>
          <a:p>
            <a:r>
              <a:rPr lang="en-US" altLang="en-US" sz="1600" b="1" i="1" dirty="0" smtClean="0">
                <a:solidFill>
                  <a:srgbClr val="00B050"/>
                </a:solidFill>
                <a:effectLst>
                  <a:outerShdw blurRad="38100" dist="38100" dir="2700000" algn="tl">
                    <a:srgbClr val="000000">
                      <a:alpha val="43137"/>
                    </a:srgbClr>
                  </a:outerShdw>
                </a:effectLst>
              </a:rPr>
              <a:t>J. </a:t>
            </a:r>
            <a:r>
              <a:rPr lang="en-US" altLang="en-US" sz="1600" b="1" i="1" dirty="0">
                <a:solidFill>
                  <a:srgbClr val="00B050"/>
                </a:solidFill>
                <a:effectLst>
                  <a:outerShdw blurRad="38100" dist="38100" dir="2700000" algn="tl">
                    <a:srgbClr val="000000">
                      <a:alpha val="43137"/>
                    </a:srgbClr>
                  </a:outerShdw>
                </a:effectLst>
              </a:rPr>
              <a:t>A. </a:t>
            </a:r>
            <a:r>
              <a:rPr lang="en-US" altLang="en-US" sz="1600" b="1" i="1" dirty="0" err="1">
                <a:solidFill>
                  <a:srgbClr val="00B050"/>
                </a:solidFill>
                <a:effectLst>
                  <a:outerShdw blurRad="38100" dist="38100" dir="2700000" algn="tl">
                    <a:srgbClr val="000000">
                      <a:alpha val="43137"/>
                    </a:srgbClr>
                  </a:outerShdw>
                </a:effectLst>
              </a:rPr>
              <a:t>Bjorgaard</a:t>
            </a:r>
            <a:r>
              <a:rPr lang="en-US" altLang="en-US" sz="1600" b="1" i="1" dirty="0" smtClean="0">
                <a:solidFill>
                  <a:srgbClr val="00B050"/>
                </a:solidFill>
                <a:effectLst>
                  <a:outerShdw blurRad="38100" dist="38100" dir="2700000" algn="tl">
                    <a:srgbClr val="000000">
                      <a:alpha val="43137"/>
                    </a:srgbClr>
                  </a:outerShdw>
                </a:effectLst>
              </a:rPr>
              <a:t>, D. Sheppard, S. </a:t>
            </a:r>
            <a:r>
              <a:rPr lang="en-US" altLang="en-US" sz="1600" b="1" i="1" dirty="0" err="1" smtClean="0">
                <a:solidFill>
                  <a:srgbClr val="00B050"/>
                </a:solidFill>
                <a:effectLst>
                  <a:outerShdw blurRad="38100" dist="38100" dir="2700000" algn="tl">
                    <a:srgbClr val="000000">
                      <a:alpha val="43137"/>
                    </a:srgbClr>
                  </a:outerShdw>
                </a:effectLst>
              </a:rPr>
              <a:t>Tretiak</a:t>
            </a:r>
            <a:r>
              <a:rPr lang="en-US" altLang="en-US" sz="1600" b="1" i="1" dirty="0" smtClean="0">
                <a:solidFill>
                  <a:srgbClr val="00B050"/>
                </a:solidFill>
                <a:effectLst>
                  <a:outerShdw blurRad="38100" dist="38100" dir="2700000" algn="tl">
                    <a:srgbClr val="000000">
                      <a:alpha val="43137"/>
                    </a:srgbClr>
                  </a:outerShdw>
                </a:effectLst>
              </a:rPr>
              <a:t>, A. </a:t>
            </a:r>
            <a:r>
              <a:rPr lang="en-US" altLang="en-US" sz="1600" b="1" i="1" dirty="0" err="1" smtClean="0">
                <a:solidFill>
                  <a:srgbClr val="00B050"/>
                </a:solidFill>
                <a:effectLst>
                  <a:outerShdw blurRad="38100" dist="38100" dir="2700000" algn="tl">
                    <a:srgbClr val="000000">
                      <a:alpha val="43137"/>
                    </a:srgbClr>
                  </a:outerShdw>
                </a:effectLst>
              </a:rPr>
              <a:t>Nicklasson</a:t>
            </a:r>
            <a:r>
              <a:rPr lang="en-US" altLang="en-US" sz="1600" b="1" i="1" dirty="0" smtClean="0">
                <a:solidFill>
                  <a:srgbClr val="00B050"/>
                </a:solidFill>
                <a:effectLst>
                  <a:outerShdw blurRad="38100" dist="38100" dir="2700000" algn="tl">
                    <a:srgbClr val="000000">
                      <a:alpha val="43137"/>
                    </a:srgbClr>
                  </a:outerShdw>
                </a:effectLst>
              </a:rPr>
              <a:t>, J. Comp. </a:t>
            </a:r>
            <a:r>
              <a:rPr lang="en-US" altLang="en-US" sz="1600" b="1" i="1" dirty="0" err="1" smtClean="0">
                <a:solidFill>
                  <a:srgbClr val="00B050"/>
                </a:solidFill>
                <a:effectLst>
                  <a:outerShdw blurRad="38100" dist="38100" dir="2700000" algn="tl">
                    <a:srgbClr val="000000">
                      <a:alpha val="43137"/>
                    </a:srgbClr>
                  </a:outerShdw>
                </a:effectLst>
              </a:rPr>
              <a:t>Theor</a:t>
            </a:r>
            <a:r>
              <a:rPr lang="en-US" altLang="en-US" sz="1600" b="1" i="1" dirty="0" smtClean="0">
                <a:solidFill>
                  <a:srgbClr val="00B050"/>
                </a:solidFill>
                <a:effectLst>
                  <a:outerShdw blurRad="38100" dist="38100" dir="2700000" algn="tl">
                    <a:srgbClr val="000000">
                      <a:alpha val="43137"/>
                    </a:srgbClr>
                  </a:outerShdw>
                </a:effectLst>
              </a:rPr>
              <a:t>. Chem. (2018, ASAP)</a:t>
            </a:r>
            <a:endParaRPr lang="en-US" dirty="0"/>
          </a:p>
        </p:txBody>
      </p:sp>
    </p:spTree>
    <p:extLst>
      <p:ext uri="{BB962C8B-B14F-4D97-AF65-F5344CB8AC3E}">
        <p14:creationId xmlns:p14="http://schemas.microsoft.com/office/powerpoint/2010/main" val="517978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85800" y="0"/>
            <a:ext cx="8077200" cy="609600"/>
          </a:xfrm>
        </p:spPr>
        <p:txBody>
          <a:bodyPr/>
          <a:lstStyle/>
          <a:p>
            <a:pPr algn="ctr">
              <a:defRPr/>
            </a:pPr>
            <a:r>
              <a:rPr lang="en-US" sz="3600" i="0" dirty="0" err="1" smtClean="0">
                <a:latin typeface="Comic Sans MS" pitchFamily="66" charset="0"/>
              </a:rPr>
              <a:t>Photoinduced</a:t>
            </a:r>
            <a:r>
              <a:rPr lang="en-US" sz="3600" i="0" dirty="0" smtClean="0">
                <a:latin typeface="Comic Sans MS" pitchFamily="66" charset="0"/>
              </a:rPr>
              <a:t> dynamics  </a:t>
            </a:r>
            <a:endParaRPr lang="en-US" sz="3600" i="0" dirty="0">
              <a:latin typeface="Comic Sans MS" pitchFamily="66" charset="0"/>
            </a:endParaRPr>
          </a:p>
        </p:txBody>
      </p:sp>
      <p:sp>
        <p:nvSpPr>
          <p:cNvPr id="7" name="Text Box 5"/>
          <p:cNvSpPr txBox="1">
            <a:spLocks noChangeArrowheads="1"/>
          </p:cNvSpPr>
          <p:nvPr/>
        </p:nvSpPr>
        <p:spPr bwMode="auto">
          <a:xfrm>
            <a:off x="7195457" y="860132"/>
            <a:ext cx="1981200" cy="4755148"/>
          </a:xfrm>
          <a:prstGeom prst="rect">
            <a:avLst/>
          </a:prstGeom>
          <a:noFill/>
          <a:ln w="9525">
            <a:noFill/>
            <a:miter lim="800000"/>
            <a:headEnd/>
            <a:tailEnd/>
          </a:ln>
          <a:effectLst/>
        </p:spPr>
        <p:txBody>
          <a:bodyPr wrap="square">
            <a:spAutoFit/>
          </a:bodyPr>
          <a:lstStyle/>
          <a:p>
            <a:pPr marL="0" lvl="1" eaLnBrk="1" fontAlgn="auto" hangingPunct="1">
              <a:spcBef>
                <a:spcPts val="600"/>
              </a:spcBef>
              <a:spcAft>
                <a:spcPts val="0"/>
              </a:spcAft>
              <a:defRPr/>
            </a:pPr>
            <a:r>
              <a:rPr lang="en-US" sz="2400" b="1" kern="0" dirty="0">
                <a:cs typeface="+mn-cs"/>
              </a:rPr>
              <a:t>Excited state relaxation timescales:</a:t>
            </a:r>
          </a:p>
          <a:p>
            <a:pPr marL="0" lvl="1" eaLnBrk="1" fontAlgn="auto" hangingPunct="1">
              <a:spcBef>
                <a:spcPts val="600"/>
              </a:spcBef>
              <a:spcAft>
                <a:spcPts val="0"/>
              </a:spcAft>
              <a:buFont typeface="Wingdings" pitchFamily="2" charset="2"/>
              <a:buChar char="q"/>
              <a:defRPr/>
            </a:pPr>
            <a:r>
              <a:rPr lang="en-US" sz="2400" kern="0" dirty="0">
                <a:cs typeface="+mn-cs"/>
              </a:rPr>
              <a:t> </a:t>
            </a:r>
            <a:r>
              <a:rPr lang="en-US" sz="2400" kern="0" dirty="0" smtClean="0">
                <a:cs typeface="+mn-cs"/>
              </a:rPr>
              <a:t>Fluorescent    decay             </a:t>
            </a:r>
            <a:r>
              <a:rPr lang="en-US" sz="2400" kern="0" dirty="0" smtClean="0">
                <a:solidFill>
                  <a:schemeClr val="tx1"/>
                </a:solidFill>
                <a:cs typeface="+mn-cs"/>
                <a:sym typeface="Mathematica3" pitchFamily="2" charset="2"/>
              </a:rPr>
              <a:t>~</a:t>
            </a:r>
            <a:r>
              <a:rPr lang="en-US" sz="2400" kern="0" dirty="0" smtClean="0">
                <a:solidFill>
                  <a:schemeClr val="tx1"/>
                </a:solidFill>
                <a:cs typeface="+mn-cs"/>
              </a:rPr>
              <a:t> </a:t>
            </a:r>
            <a:r>
              <a:rPr lang="en-US" sz="2400" kern="0" dirty="0">
                <a:solidFill>
                  <a:schemeClr val="tx1"/>
                </a:solidFill>
                <a:cs typeface="+mn-cs"/>
              </a:rPr>
              <a:t>1 ns</a:t>
            </a:r>
          </a:p>
          <a:p>
            <a:pPr marL="0" lvl="1" eaLnBrk="1" fontAlgn="auto" hangingPunct="1">
              <a:spcBef>
                <a:spcPts val="600"/>
              </a:spcBef>
              <a:spcAft>
                <a:spcPts val="0"/>
              </a:spcAft>
              <a:buFont typeface="Wingdings" pitchFamily="2" charset="2"/>
              <a:buChar char="q"/>
              <a:defRPr/>
            </a:pPr>
            <a:r>
              <a:rPr lang="en-US" sz="2400" kern="0" dirty="0">
                <a:cs typeface="+mn-cs"/>
              </a:rPr>
              <a:t> </a:t>
            </a:r>
            <a:r>
              <a:rPr lang="en-US" sz="2400" kern="0" dirty="0" err="1" smtClean="0">
                <a:cs typeface="+mn-cs"/>
              </a:rPr>
              <a:t>Intraband</a:t>
            </a:r>
            <a:r>
              <a:rPr lang="en-US" sz="2400" kern="0" dirty="0" smtClean="0">
                <a:cs typeface="+mn-cs"/>
              </a:rPr>
              <a:t>       relaxation      </a:t>
            </a:r>
            <a:r>
              <a:rPr lang="en-US" sz="2400" kern="0" dirty="0" smtClean="0">
                <a:solidFill>
                  <a:schemeClr val="tx1"/>
                </a:solidFill>
                <a:cs typeface="+mn-cs"/>
                <a:sym typeface="Mathematica3" pitchFamily="2" charset="2"/>
              </a:rPr>
              <a:t>~</a:t>
            </a:r>
            <a:r>
              <a:rPr lang="en-US" sz="2400" kern="0" dirty="0" smtClean="0">
                <a:solidFill>
                  <a:schemeClr val="tx1"/>
                </a:solidFill>
                <a:cs typeface="+mn-cs"/>
              </a:rPr>
              <a:t> </a:t>
            </a:r>
            <a:r>
              <a:rPr lang="en-US" sz="2400" kern="0" dirty="0">
                <a:solidFill>
                  <a:schemeClr val="tx1"/>
                </a:solidFill>
                <a:cs typeface="+mn-cs"/>
              </a:rPr>
              <a:t>10 </a:t>
            </a:r>
            <a:r>
              <a:rPr lang="en-US" sz="2400" kern="0" dirty="0" err="1">
                <a:solidFill>
                  <a:schemeClr val="tx1"/>
                </a:solidFill>
                <a:cs typeface="+mn-cs"/>
              </a:rPr>
              <a:t>ps</a:t>
            </a:r>
            <a:endParaRPr lang="en-US" sz="2400" kern="0" dirty="0">
              <a:solidFill>
                <a:schemeClr val="tx1"/>
              </a:solidFill>
              <a:cs typeface="+mn-cs"/>
            </a:endParaRPr>
          </a:p>
          <a:p>
            <a:pPr marL="0" lvl="1" eaLnBrk="1" fontAlgn="auto" hangingPunct="1">
              <a:spcBef>
                <a:spcPts val="600"/>
              </a:spcBef>
              <a:spcAft>
                <a:spcPts val="0"/>
              </a:spcAft>
              <a:buFont typeface="Wingdings" pitchFamily="2" charset="2"/>
              <a:buChar char="q"/>
              <a:defRPr/>
            </a:pPr>
            <a:r>
              <a:rPr lang="en-US" sz="2400" kern="0" dirty="0">
                <a:cs typeface="+mn-cs"/>
              </a:rPr>
              <a:t> </a:t>
            </a:r>
            <a:r>
              <a:rPr lang="en-US" sz="2400" kern="0" dirty="0" smtClean="0">
                <a:cs typeface="+mn-cs"/>
              </a:rPr>
              <a:t>Level </a:t>
            </a:r>
            <a:r>
              <a:rPr lang="en-US" sz="2400" kern="0" dirty="0">
                <a:cs typeface="+mn-cs"/>
              </a:rPr>
              <a:t>crossing </a:t>
            </a:r>
            <a:r>
              <a:rPr lang="en-US" sz="2400" kern="0" dirty="0" smtClean="0">
                <a:cs typeface="+mn-cs"/>
              </a:rPr>
              <a:t>        </a:t>
            </a:r>
            <a:r>
              <a:rPr lang="en-US" sz="2400" kern="0" dirty="0">
                <a:solidFill>
                  <a:schemeClr val="tx1"/>
                </a:solidFill>
                <a:cs typeface="+mn-cs"/>
                <a:sym typeface="Mathematica3" pitchFamily="2" charset="2"/>
              </a:rPr>
              <a:t>~ </a:t>
            </a:r>
            <a:r>
              <a:rPr lang="en-US" sz="2400" kern="0" dirty="0">
                <a:solidFill>
                  <a:schemeClr val="tx1"/>
                </a:solidFill>
                <a:cs typeface="+mn-cs"/>
              </a:rPr>
              <a:t>100 fs</a:t>
            </a:r>
          </a:p>
        </p:txBody>
      </p:sp>
      <p:pic>
        <p:nvPicPr>
          <p:cNvPr id="13" name="Picture 12"/>
          <p:cNvPicPr>
            <a:picLocks noChangeAspect="1"/>
          </p:cNvPicPr>
          <p:nvPr/>
        </p:nvPicPr>
        <p:blipFill>
          <a:blip r:embed="rId2"/>
          <a:stretch>
            <a:fillRect/>
          </a:stretch>
        </p:blipFill>
        <p:spPr>
          <a:xfrm>
            <a:off x="0" y="609600"/>
            <a:ext cx="7200313" cy="6172200"/>
          </a:xfrm>
          <a:prstGeom prst="rect">
            <a:avLst/>
          </a:prstGeom>
        </p:spPr>
      </p:pic>
    </p:spTree>
    <p:extLst>
      <p:ext uri="{BB962C8B-B14F-4D97-AF65-F5344CB8AC3E}">
        <p14:creationId xmlns:p14="http://schemas.microsoft.com/office/powerpoint/2010/main" val="34645646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267700" cy="609600"/>
          </a:xfrm>
        </p:spPr>
        <p:txBody>
          <a:bodyPr/>
          <a:lstStyle/>
          <a:p>
            <a:pPr algn="ctr">
              <a:defRPr/>
            </a:pPr>
            <a:r>
              <a:rPr lang="en-US" sz="3600" i="0" dirty="0">
                <a:latin typeface="Comic Sans MS" pitchFamily="66" charset="0"/>
              </a:rPr>
              <a:t>Extended </a:t>
            </a:r>
            <a:r>
              <a:rPr lang="en-US" sz="3600" i="0" dirty="0" err="1">
                <a:latin typeface="Comic Sans MS" pitchFamily="66" charset="0"/>
              </a:rPr>
              <a:t>Lagrangian</a:t>
            </a:r>
            <a:r>
              <a:rPr lang="en-US" sz="3600" i="0" dirty="0">
                <a:latin typeface="Comic Sans MS" pitchFamily="66" charset="0"/>
              </a:rPr>
              <a:t> </a:t>
            </a:r>
            <a:r>
              <a:rPr lang="en-US" sz="3600" i="0" dirty="0" smtClean="0">
                <a:latin typeface="Comic Sans MS" pitchFamily="66" charset="0"/>
              </a:rPr>
              <a:t>excited states</a:t>
            </a:r>
            <a:endParaRPr lang="en-US" sz="3600" i="0" dirty="0">
              <a:latin typeface="Comic Sans MS" pitchFamily="66" charset="0"/>
            </a:endParaRPr>
          </a:p>
        </p:txBody>
      </p:sp>
      <p:pic>
        <p:nvPicPr>
          <p:cNvPr id="2" name="Picture 1"/>
          <p:cNvPicPr>
            <a:picLocks noChangeAspect="1"/>
          </p:cNvPicPr>
          <p:nvPr/>
        </p:nvPicPr>
        <p:blipFill>
          <a:blip r:embed="rId2"/>
          <a:stretch>
            <a:fillRect/>
          </a:stretch>
        </p:blipFill>
        <p:spPr>
          <a:xfrm>
            <a:off x="20431" y="4816367"/>
            <a:ext cx="5323217" cy="2041633"/>
          </a:xfrm>
          <a:prstGeom prst="rect">
            <a:avLst/>
          </a:prstGeom>
        </p:spPr>
      </p:pic>
      <p:pic>
        <p:nvPicPr>
          <p:cNvPr id="8" name="Picture 7"/>
          <p:cNvPicPr>
            <a:picLocks noChangeAspect="1"/>
          </p:cNvPicPr>
          <p:nvPr/>
        </p:nvPicPr>
        <p:blipFill>
          <a:blip r:embed="rId3"/>
          <a:stretch>
            <a:fillRect/>
          </a:stretch>
        </p:blipFill>
        <p:spPr>
          <a:xfrm>
            <a:off x="6858000" y="674775"/>
            <a:ext cx="1928880" cy="330720"/>
          </a:xfrm>
          <a:prstGeom prst="rect">
            <a:avLst/>
          </a:prstGeom>
        </p:spPr>
      </p:pic>
      <p:pic>
        <p:nvPicPr>
          <p:cNvPr id="9" name="Picture 8"/>
          <p:cNvPicPr>
            <a:picLocks noChangeAspect="1"/>
          </p:cNvPicPr>
          <p:nvPr/>
        </p:nvPicPr>
        <p:blipFill>
          <a:blip r:embed="rId4"/>
          <a:stretch>
            <a:fillRect/>
          </a:stretch>
        </p:blipFill>
        <p:spPr>
          <a:xfrm>
            <a:off x="227340" y="1148252"/>
            <a:ext cx="1624320" cy="928560"/>
          </a:xfrm>
          <a:prstGeom prst="rect">
            <a:avLst/>
          </a:prstGeom>
        </p:spPr>
      </p:pic>
      <p:pic>
        <p:nvPicPr>
          <p:cNvPr id="10" name="Picture 9"/>
          <p:cNvPicPr>
            <a:picLocks noChangeAspect="1"/>
          </p:cNvPicPr>
          <p:nvPr/>
        </p:nvPicPr>
        <p:blipFill>
          <a:blip r:embed="rId5"/>
          <a:stretch>
            <a:fillRect/>
          </a:stretch>
        </p:blipFill>
        <p:spPr>
          <a:xfrm>
            <a:off x="2057400" y="1148252"/>
            <a:ext cx="4495800" cy="856856"/>
          </a:xfrm>
          <a:prstGeom prst="rect">
            <a:avLst/>
          </a:prstGeom>
        </p:spPr>
      </p:pic>
      <p:sp>
        <p:nvSpPr>
          <p:cNvPr id="13" name="Rectangle 12"/>
          <p:cNvSpPr/>
          <p:nvPr/>
        </p:nvSpPr>
        <p:spPr>
          <a:xfrm>
            <a:off x="62791" y="640080"/>
            <a:ext cx="6566609" cy="400110"/>
          </a:xfrm>
          <a:prstGeom prst="rect">
            <a:avLst/>
          </a:prstGeom>
        </p:spPr>
        <p:txBody>
          <a:bodyPr wrap="square">
            <a:spAutoFit/>
          </a:bodyPr>
          <a:lstStyle/>
          <a:p>
            <a:r>
              <a:rPr lang="en-US" sz="2000" dirty="0" smtClean="0">
                <a:latin typeface="+mn-lt"/>
              </a:rPr>
              <a:t>Vanishing mass -&gt; decoupled </a:t>
            </a:r>
            <a:r>
              <a:rPr lang="en-US" sz="2000" dirty="0">
                <a:latin typeface="+mn-lt"/>
              </a:rPr>
              <a:t>Euler−Lagrange </a:t>
            </a:r>
            <a:r>
              <a:rPr lang="en-US" sz="2000" dirty="0" smtClean="0">
                <a:latin typeface="+mn-lt"/>
              </a:rPr>
              <a:t>equations</a:t>
            </a:r>
            <a:endParaRPr lang="en-US" sz="2000" dirty="0">
              <a:latin typeface="+mn-lt"/>
            </a:endParaRPr>
          </a:p>
        </p:txBody>
      </p:sp>
      <p:sp>
        <p:nvSpPr>
          <p:cNvPr id="3" name="Rectangle 2"/>
          <p:cNvSpPr/>
          <p:nvPr/>
        </p:nvSpPr>
        <p:spPr>
          <a:xfrm>
            <a:off x="62791" y="2254085"/>
            <a:ext cx="9128189" cy="430887"/>
          </a:xfrm>
          <a:prstGeom prst="rect">
            <a:avLst/>
          </a:prstGeom>
        </p:spPr>
        <p:txBody>
          <a:bodyPr wrap="square">
            <a:spAutoFit/>
          </a:bodyPr>
          <a:lstStyle/>
          <a:p>
            <a:r>
              <a:rPr lang="en-US" sz="2200" dirty="0" smtClean="0">
                <a:latin typeface="+mn-lt"/>
              </a:rPr>
              <a:t>A </a:t>
            </a:r>
            <a:r>
              <a:rPr lang="en-US" sz="2200" dirty="0">
                <a:latin typeface="+mn-lt"/>
              </a:rPr>
              <a:t>modified </a:t>
            </a:r>
            <a:r>
              <a:rPr lang="en-US" sz="2200" dirty="0" err="1" smtClean="0">
                <a:latin typeface="+mn-lt"/>
              </a:rPr>
              <a:t>Verlet</a:t>
            </a:r>
            <a:r>
              <a:rPr lang="en-US" sz="2200" dirty="0" smtClean="0">
                <a:latin typeface="+mn-lt"/>
              </a:rPr>
              <a:t> </a:t>
            </a:r>
            <a:r>
              <a:rPr lang="en-US" sz="2200" dirty="0">
                <a:latin typeface="+mn-lt"/>
              </a:rPr>
              <a:t>integration </a:t>
            </a:r>
            <a:r>
              <a:rPr lang="en-US" sz="2200" dirty="0" smtClean="0">
                <a:latin typeface="+mn-lt"/>
              </a:rPr>
              <a:t>scheme with small amount of dissipation</a:t>
            </a:r>
            <a:endParaRPr lang="en-US" sz="2200" dirty="0">
              <a:latin typeface="+mn-lt"/>
            </a:endParaRPr>
          </a:p>
        </p:txBody>
      </p:sp>
      <p:pic>
        <p:nvPicPr>
          <p:cNvPr id="5" name="Picture 4"/>
          <p:cNvPicPr>
            <a:picLocks noChangeAspect="1"/>
          </p:cNvPicPr>
          <p:nvPr/>
        </p:nvPicPr>
        <p:blipFill>
          <a:blip r:embed="rId6"/>
          <a:stretch>
            <a:fillRect/>
          </a:stretch>
        </p:blipFill>
        <p:spPr>
          <a:xfrm>
            <a:off x="89461" y="2718307"/>
            <a:ext cx="4010041" cy="1144800"/>
          </a:xfrm>
          <a:prstGeom prst="rect">
            <a:avLst/>
          </a:prstGeom>
        </p:spPr>
      </p:pic>
      <p:pic>
        <p:nvPicPr>
          <p:cNvPr id="14" name="Picture 13"/>
          <p:cNvPicPr>
            <a:picLocks noChangeAspect="1"/>
          </p:cNvPicPr>
          <p:nvPr/>
        </p:nvPicPr>
        <p:blipFill>
          <a:blip r:embed="rId7"/>
          <a:stretch>
            <a:fillRect/>
          </a:stretch>
        </p:blipFill>
        <p:spPr>
          <a:xfrm>
            <a:off x="4305300" y="2714082"/>
            <a:ext cx="4192180" cy="1144800"/>
          </a:xfrm>
          <a:prstGeom prst="rect">
            <a:avLst/>
          </a:prstGeom>
        </p:spPr>
      </p:pic>
      <p:pic>
        <p:nvPicPr>
          <p:cNvPr id="15" name="Picture 14"/>
          <p:cNvPicPr>
            <a:picLocks noChangeAspect="1"/>
          </p:cNvPicPr>
          <p:nvPr/>
        </p:nvPicPr>
        <p:blipFill>
          <a:blip r:embed="rId8"/>
          <a:stretch>
            <a:fillRect/>
          </a:stretch>
        </p:blipFill>
        <p:spPr>
          <a:xfrm>
            <a:off x="114840" y="3997447"/>
            <a:ext cx="3959281" cy="343440"/>
          </a:xfrm>
          <a:prstGeom prst="rect">
            <a:avLst/>
          </a:prstGeom>
        </p:spPr>
      </p:pic>
      <p:pic>
        <p:nvPicPr>
          <p:cNvPr id="16" name="Picture 15"/>
          <p:cNvPicPr>
            <a:picLocks noChangeAspect="1"/>
          </p:cNvPicPr>
          <p:nvPr/>
        </p:nvPicPr>
        <p:blipFill>
          <a:blip r:embed="rId9"/>
          <a:stretch>
            <a:fillRect/>
          </a:stretch>
        </p:blipFill>
        <p:spPr>
          <a:xfrm>
            <a:off x="4142159" y="3978367"/>
            <a:ext cx="4974481" cy="381600"/>
          </a:xfrm>
          <a:prstGeom prst="rect">
            <a:avLst/>
          </a:prstGeom>
        </p:spPr>
      </p:pic>
      <p:sp>
        <p:nvSpPr>
          <p:cNvPr id="17" name="Rectangle 16"/>
          <p:cNvSpPr/>
          <p:nvPr/>
        </p:nvSpPr>
        <p:spPr>
          <a:xfrm>
            <a:off x="62791" y="4403501"/>
            <a:ext cx="9128189" cy="369332"/>
          </a:xfrm>
          <a:prstGeom prst="rect">
            <a:avLst/>
          </a:prstGeom>
        </p:spPr>
        <p:txBody>
          <a:bodyPr wrap="square">
            <a:spAutoFit/>
          </a:bodyPr>
          <a:lstStyle/>
          <a:p>
            <a:r>
              <a:rPr lang="en-US" sz="1800" dirty="0">
                <a:latin typeface="+mn-lt"/>
              </a:rPr>
              <a:t>P</a:t>
            </a:r>
            <a:r>
              <a:rPr lang="en-US" sz="1800" dirty="0" smtClean="0">
                <a:latin typeface="+mn-lt"/>
              </a:rPr>
              <a:t>(</a:t>
            </a:r>
            <a:r>
              <a:rPr lang="en-US" sz="1800" dirty="0" err="1" smtClean="0">
                <a:latin typeface="+mn-lt"/>
              </a:rPr>
              <a:t>t+</a:t>
            </a:r>
            <a:r>
              <a:rPr lang="en-US" sz="1800" dirty="0" err="1" smtClean="0">
                <a:latin typeface="Symbol" panose="05050102010706020507" pitchFamily="18" charset="2"/>
              </a:rPr>
              <a:t>d</a:t>
            </a:r>
            <a:r>
              <a:rPr lang="en-US" sz="1800" dirty="0" err="1" smtClean="0">
                <a:latin typeface="+mn-lt"/>
              </a:rPr>
              <a:t>t</a:t>
            </a:r>
            <a:r>
              <a:rPr lang="en-US" sz="1800" dirty="0" smtClean="0">
                <a:latin typeface="+mn-lt"/>
              </a:rPr>
              <a:t>) and </a:t>
            </a:r>
            <a:r>
              <a:rPr lang="en-US" sz="1800" dirty="0" smtClean="0">
                <a:latin typeface="Symbol" panose="05050102010706020507" pitchFamily="18" charset="2"/>
              </a:rPr>
              <a:t>z</a:t>
            </a:r>
            <a:r>
              <a:rPr lang="en-US" sz="1800" dirty="0" smtClean="0">
                <a:latin typeface="+mn-lt"/>
              </a:rPr>
              <a:t>(</a:t>
            </a:r>
            <a:r>
              <a:rPr lang="en-US" sz="1800" dirty="0" err="1" smtClean="0">
                <a:latin typeface="+mn-lt"/>
              </a:rPr>
              <a:t>t+dt</a:t>
            </a:r>
            <a:r>
              <a:rPr lang="en-US" sz="1800" dirty="0">
                <a:latin typeface="+mn-lt"/>
              </a:rPr>
              <a:t>) provide accurate approximations </a:t>
            </a:r>
            <a:r>
              <a:rPr lang="en-US" sz="1800" dirty="0" smtClean="0">
                <a:latin typeface="+mn-lt"/>
              </a:rPr>
              <a:t>to </a:t>
            </a:r>
            <a:r>
              <a:rPr lang="en-US" sz="1800" dirty="0">
                <a:latin typeface="+mn-lt"/>
              </a:rPr>
              <a:t>D(</a:t>
            </a:r>
            <a:r>
              <a:rPr lang="en-US" sz="1800" dirty="0" err="1">
                <a:latin typeface="+mn-lt"/>
              </a:rPr>
              <a:t>t+</a:t>
            </a:r>
            <a:r>
              <a:rPr lang="en-US" sz="1800" dirty="0" err="1">
                <a:latin typeface="Symbol" panose="05050102010706020507" pitchFamily="18" charset="2"/>
              </a:rPr>
              <a:t>d</a:t>
            </a:r>
            <a:r>
              <a:rPr lang="en-US" sz="1800" dirty="0" err="1">
                <a:latin typeface="+mn-lt"/>
              </a:rPr>
              <a:t>t</a:t>
            </a:r>
            <a:r>
              <a:rPr lang="en-US" sz="1800" dirty="0">
                <a:latin typeface="+mn-lt"/>
              </a:rPr>
              <a:t>) and </a:t>
            </a:r>
            <a:r>
              <a:rPr lang="en-US" sz="1800" dirty="0">
                <a:latin typeface="Symbol" panose="05050102010706020507" pitchFamily="18" charset="2"/>
              </a:rPr>
              <a:t>x</a:t>
            </a:r>
            <a:r>
              <a:rPr lang="en-US" sz="1800" dirty="0">
                <a:latin typeface="+mn-lt"/>
              </a:rPr>
              <a:t>(</a:t>
            </a:r>
            <a:r>
              <a:rPr lang="en-US" sz="1800" dirty="0" err="1">
                <a:latin typeface="+mn-lt"/>
              </a:rPr>
              <a:t>t+</a:t>
            </a:r>
            <a:r>
              <a:rPr lang="en-US" sz="1800" dirty="0" err="1">
                <a:latin typeface="Symbol" panose="05050102010706020507" pitchFamily="18" charset="2"/>
              </a:rPr>
              <a:t>d</a:t>
            </a:r>
            <a:r>
              <a:rPr lang="en-US" sz="1800" dirty="0" err="1">
                <a:latin typeface="+mn-lt"/>
              </a:rPr>
              <a:t>t</a:t>
            </a:r>
            <a:r>
              <a:rPr lang="en-US" sz="1800" dirty="0">
                <a:latin typeface="+mn-lt"/>
              </a:rPr>
              <a:t>)</a:t>
            </a:r>
            <a:r>
              <a:rPr lang="en-US" sz="1800" dirty="0" smtClean="0">
                <a:latin typeface="+mn-lt"/>
              </a:rPr>
              <a:t> up to </a:t>
            </a:r>
            <a:r>
              <a:rPr lang="en-US" sz="1800" dirty="0" smtClean="0">
                <a:latin typeface="Symbol" panose="05050102010706020507" pitchFamily="18" charset="2"/>
              </a:rPr>
              <a:t>d</a:t>
            </a:r>
            <a:r>
              <a:rPr lang="en-US" sz="1800" dirty="0" smtClean="0">
                <a:latin typeface="+mn-lt"/>
              </a:rPr>
              <a:t>t</a:t>
            </a:r>
            <a:r>
              <a:rPr lang="en-US" sz="1800" baseline="30000" dirty="0" smtClean="0">
                <a:latin typeface="+mn-lt"/>
              </a:rPr>
              <a:t>2</a:t>
            </a:r>
            <a:endParaRPr lang="en-US" sz="1800" baseline="30000" dirty="0">
              <a:latin typeface="+mn-lt"/>
            </a:endParaRPr>
          </a:p>
        </p:txBody>
      </p:sp>
      <p:sp>
        <p:nvSpPr>
          <p:cNvPr id="18" name="Rectangle 17"/>
          <p:cNvSpPr/>
          <p:nvPr/>
        </p:nvSpPr>
        <p:spPr>
          <a:xfrm>
            <a:off x="5715000" y="5715000"/>
            <a:ext cx="2895600" cy="1098092"/>
          </a:xfrm>
          <a:prstGeom prst="rect">
            <a:avLst/>
          </a:prstGeom>
        </p:spPr>
        <p:txBody>
          <a:bodyPr wrap="square">
            <a:spAutoFit/>
          </a:bodyPr>
          <a:lstStyle/>
          <a:p>
            <a:r>
              <a:rPr lang="en-US" altLang="en-US" sz="1600" b="1" i="1" dirty="0" smtClean="0">
                <a:solidFill>
                  <a:srgbClr val="00B050"/>
                </a:solidFill>
                <a:effectLst>
                  <a:outerShdw blurRad="38100" dist="38100" dir="2700000" algn="tl">
                    <a:srgbClr val="000000">
                      <a:alpha val="43137"/>
                    </a:srgbClr>
                  </a:outerShdw>
                </a:effectLst>
              </a:rPr>
              <a:t>J. </a:t>
            </a:r>
            <a:r>
              <a:rPr lang="en-US" altLang="en-US" sz="1600" b="1" i="1" dirty="0">
                <a:solidFill>
                  <a:srgbClr val="00B050"/>
                </a:solidFill>
                <a:effectLst>
                  <a:outerShdw blurRad="38100" dist="38100" dir="2700000" algn="tl">
                    <a:srgbClr val="000000">
                      <a:alpha val="43137"/>
                    </a:srgbClr>
                  </a:outerShdw>
                </a:effectLst>
              </a:rPr>
              <a:t>A. </a:t>
            </a:r>
            <a:r>
              <a:rPr lang="en-US" altLang="en-US" sz="1600" b="1" i="1" dirty="0" err="1">
                <a:solidFill>
                  <a:srgbClr val="00B050"/>
                </a:solidFill>
                <a:effectLst>
                  <a:outerShdw blurRad="38100" dist="38100" dir="2700000" algn="tl">
                    <a:srgbClr val="000000">
                      <a:alpha val="43137"/>
                    </a:srgbClr>
                  </a:outerShdw>
                </a:effectLst>
              </a:rPr>
              <a:t>Bjorgaard</a:t>
            </a:r>
            <a:r>
              <a:rPr lang="en-US" altLang="en-US" sz="1600" b="1" i="1" dirty="0" smtClean="0">
                <a:solidFill>
                  <a:srgbClr val="00B050"/>
                </a:solidFill>
                <a:effectLst>
                  <a:outerShdw blurRad="38100" dist="38100" dir="2700000" algn="tl">
                    <a:srgbClr val="000000">
                      <a:alpha val="43137"/>
                    </a:srgbClr>
                  </a:outerShdw>
                </a:effectLst>
              </a:rPr>
              <a:t>, D. Sheppard, S. </a:t>
            </a:r>
            <a:r>
              <a:rPr lang="en-US" altLang="en-US" sz="1600" b="1" i="1" dirty="0" err="1" smtClean="0">
                <a:solidFill>
                  <a:srgbClr val="00B050"/>
                </a:solidFill>
                <a:effectLst>
                  <a:outerShdw blurRad="38100" dist="38100" dir="2700000" algn="tl">
                    <a:srgbClr val="000000">
                      <a:alpha val="43137"/>
                    </a:srgbClr>
                  </a:outerShdw>
                </a:effectLst>
              </a:rPr>
              <a:t>Tretiak</a:t>
            </a:r>
            <a:r>
              <a:rPr lang="en-US" altLang="en-US" sz="1600" b="1" i="1" dirty="0" smtClean="0">
                <a:solidFill>
                  <a:srgbClr val="00B050"/>
                </a:solidFill>
                <a:effectLst>
                  <a:outerShdw blurRad="38100" dist="38100" dir="2700000" algn="tl">
                    <a:srgbClr val="000000">
                      <a:alpha val="43137"/>
                    </a:srgbClr>
                  </a:outerShdw>
                </a:effectLst>
              </a:rPr>
              <a:t>, A. </a:t>
            </a:r>
            <a:r>
              <a:rPr lang="en-US" altLang="en-US" sz="1600" b="1" i="1" dirty="0" err="1" smtClean="0">
                <a:solidFill>
                  <a:srgbClr val="00B050"/>
                </a:solidFill>
                <a:effectLst>
                  <a:outerShdw blurRad="38100" dist="38100" dir="2700000" algn="tl">
                    <a:srgbClr val="000000">
                      <a:alpha val="43137"/>
                    </a:srgbClr>
                  </a:outerShdw>
                </a:effectLst>
              </a:rPr>
              <a:t>Nicklasson</a:t>
            </a:r>
            <a:r>
              <a:rPr lang="en-US" altLang="en-US" sz="1600" b="1" i="1" dirty="0" smtClean="0">
                <a:solidFill>
                  <a:srgbClr val="00B050"/>
                </a:solidFill>
                <a:effectLst>
                  <a:outerShdw blurRad="38100" dist="38100" dir="2700000" algn="tl">
                    <a:srgbClr val="000000">
                      <a:alpha val="43137"/>
                    </a:srgbClr>
                  </a:outerShdw>
                </a:effectLst>
              </a:rPr>
              <a:t>, J. Comp. </a:t>
            </a:r>
            <a:r>
              <a:rPr lang="en-US" altLang="en-US" sz="1600" b="1" i="1" dirty="0" err="1" smtClean="0">
                <a:solidFill>
                  <a:srgbClr val="00B050"/>
                </a:solidFill>
                <a:effectLst>
                  <a:outerShdw blurRad="38100" dist="38100" dir="2700000" algn="tl">
                    <a:srgbClr val="000000">
                      <a:alpha val="43137"/>
                    </a:srgbClr>
                  </a:outerShdw>
                </a:effectLst>
              </a:rPr>
              <a:t>Theor</a:t>
            </a:r>
            <a:r>
              <a:rPr lang="en-US" altLang="en-US" sz="1600" b="1" i="1" dirty="0" smtClean="0">
                <a:solidFill>
                  <a:srgbClr val="00B050"/>
                </a:solidFill>
                <a:effectLst>
                  <a:outerShdw blurRad="38100" dist="38100" dir="2700000" algn="tl">
                    <a:srgbClr val="000000">
                      <a:alpha val="43137"/>
                    </a:srgbClr>
                  </a:outerShdw>
                </a:effectLst>
              </a:rPr>
              <a:t>. Chem. (2018, ASAP)</a:t>
            </a:r>
            <a:endParaRPr lang="en-US" dirty="0"/>
          </a:p>
        </p:txBody>
      </p:sp>
    </p:spTree>
    <p:extLst>
      <p:ext uri="{BB962C8B-B14F-4D97-AF65-F5344CB8AC3E}">
        <p14:creationId xmlns:p14="http://schemas.microsoft.com/office/powerpoint/2010/main" val="3994928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267700" cy="609600"/>
          </a:xfrm>
        </p:spPr>
        <p:txBody>
          <a:bodyPr/>
          <a:lstStyle/>
          <a:p>
            <a:pPr algn="ctr">
              <a:defRPr/>
            </a:pPr>
            <a:r>
              <a:rPr lang="en-US" sz="3600" i="0" dirty="0" smtClean="0">
                <a:latin typeface="Comic Sans MS" pitchFamily="66" charset="0"/>
              </a:rPr>
              <a:t>XL-ESMD adiabatic dynamics tests</a:t>
            </a:r>
            <a:endParaRPr lang="en-US" sz="3600" i="0" dirty="0">
              <a:latin typeface="Comic Sans MS" pitchFamily="66" charset="0"/>
            </a:endParaRPr>
          </a:p>
        </p:txBody>
      </p:sp>
      <p:pic>
        <p:nvPicPr>
          <p:cNvPr id="3" name="Picture 2"/>
          <p:cNvPicPr>
            <a:picLocks noChangeAspect="1"/>
          </p:cNvPicPr>
          <p:nvPr/>
        </p:nvPicPr>
        <p:blipFill>
          <a:blip r:embed="rId2"/>
          <a:stretch>
            <a:fillRect/>
          </a:stretch>
        </p:blipFill>
        <p:spPr>
          <a:xfrm>
            <a:off x="152400" y="609600"/>
            <a:ext cx="8915400" cy="4906126"/>
          </a:xfrm>
          <a:prstGeom prst="rect">
            <a:avLst/>
          </a:prstGeom>
        </p:spPr>
      </p:pic>
      <p:sp>
        <p:nvSpPr>
          <p:cNvPr id="12" name="Rectangle 11"/>
          <p:cNvSpPr/>
          <p:nvPr/>
        </p:nvSpPr>
        <p:spPr>
          <a:xfrm>
            <a:off x="1066800" y="5547556"/>
            <a:ext cx="6706565" cy="769441"/>
          </a:xfrm>
          <a:prstGeom prst="rect">
            <a:avLst/>
          </a:prstGeom>
        </p:spPr>
        <p:txBody>
          <a:bodyPr wrap="square">
            <a:spAutoFit/>
          </a:bodyPr>
          <a:lstStyle/>
          <a:p>
            <a:r>
              <a:rPr lang="en-US" sz="2200" dirty="0" smtClean="0">
                <a:latin typeface="+mn-lt"/>
              </a:rPr>
              <a:t>Long story short: N</a:t>
            </a:r>
            <a:r>
              <a:rPr lang="en-US" sz="2200" baseline="-25000" dirty="0" smtClean="0">
                <a:latin typeface="+mn-lt"/>
              </a:rPr>
              <a:t>SCF</a:t>
            </a:r>
            <a:r>
              <a:rPr lang="en-US" sz="2200" dirty="0" smtClean="0">
                <a:latin typeface="+mn-lt"/>
              </a:rPr>
              <a:t>=2 and </a:t>
            </a:r>
            <a:r>
              <a:rPr lang="en-US" sz="2200" dirty="0" err="1" smtClean="0">
                <a:latin typeface="+mn-lt"/>
              </a:rPr>
              <a:t>d</a:t>
            </a:r>
            <a:r>
              <a:rPr lang="en-US" sz="2200" baseline="-25000" dirty="0" err="1" smtClean="0">
                <a:latin typeface="+mn-lt"/>
              </a:rPr>
              <a:t>ES</a:t>
            </a:r>
            <a:r>
              <a:rPr lang="en-US" sz="2200" dirty="0" smtClean="0">
                <a:latin typeface="+mn-lt"/>
              </a:rPr>
              <a:t>=10</a:t>
            </a:r>
            <a:r>
              <a:rPr lang="en-US" sz="2200" baseline="30000" dirty="0" smtClean="0">
                <a:latin typeface="+mn-lt"/>
              </a:rPr>
              <a:t>-4</a:t>
            </a:r>
            <a:r>
              <a:rPr lang="en-US" sz="2200" dirty="0" smtClean="0">
                <a:latin typeface="+mn-lt"/>
              </a:rPr>
              <a:t> eV work well vs general non-XL </a:t>
            </a:r>
            <a:r>
              <a:rPr lang="en-US" sz="2200" dirty="0" err="1" smtClean="0">
                <a:latin typeface="Arial"/>
              </a:rPr>
              <a:t>d</a:t>
            </a:r>
            <a:r>
              <a:rPr lang="en-US" sz="2200" baseline="-25000" dirty="0" err="1" smtClean="0">
                <a:latin typeface="Arial"/>
              </a:rPr>
              <a:t>SCF</a:t>
            </a:r>
            <a:r>
              <a:rPr lang="en-US" sz="2200" dirty="0" smtClean="0">
                <a:latin typeface="Arial"/>
              </a:rPr>
              <a:t>=10</a:t>
            </a:r>
            <a:r>
              <a:rPr lang="en-US" sz="2200" baseline="30000" dirty="0" smtClean="0">
                <a:latin typeface="Arial"/>
              </a:rPr>
              <a:t>-8</a:t>
            </a:r>
            <a:r>
              <a:rPr lang="en-US" sz="2200" dirty="0" smtClean="0">
                <a:latin typeface="Arial"/>
              </a:rPr>
              <a:t> </a:t>
            </a:r>
            <a:r>
              <a:rPr lang="en-US" sz="2200" dirty="0">
                <a:latin typeface="Arial"/>
              </a:rPr>
              <a:t>eV </a:t>
            </a:r>
            <a:r>
              <a:rPr lang="en-US" sz="2200" dirty="0" smtClean="0">
                <a:latin typeface="Arial"/>
              </a:rPr>
              <a:t>and </a:t>
            </a:r>
            <a:r>
              <a:rPr lang="en-US" sz="2200" dirty="0" err="1" smtClean="0">
                <a:latin typeface="Arial"/>
              </a:rPr>
              <a:t>d</a:t>
            </a:r>
            <a:r>
              <a:rPr lang="en-US" sz="2200" baseline="-25000" dirty="0" err="1" smtClean="0">
                <a:latin typeface="Arial"/>
              </a:rPr>
              <a:t>ES</a:t>
            </a:r>
            <a:r>
              <a:rPr lang="en-US" sz="2200" dirty="0" smtClean="0">
                <a:latin typeface="Arial"/>
              </a:rPr>
              <a:t>=10</a:t>
            </a:r>
            <a:r>
              <a:rPr lang="en-US" sz="2200" baseline="30000" dirty="0" smtClean="0">
                <a:latin typeface="Arial"/>
              </a:rPr>
              <a:t>-7</a:t>
            </a:r>
            <a:r>
              <a:rPr lang="en-US" sz="2200" dirty="0" smtClean="0">
                <a:latin typeface="Arial"/>
              </a:rPr>
              <a:t> </a:t>
            </a:r>
            <a:r>
              <a:rPr lang="en-US" sz="2200" dirty="0">
                <a:latin typeface="Arial"/>
              </a:rPr>
              <a:t>eV </a:t>
            </a:r>
            <a:endParaRPr lang="en-US" sz="2200" dirty="0">
              <a:latin typeface="+mn-lt"/>
            </a:endParaRPr>
          </a:p>
        </p:txBody>
      </p:sp>
      <p:sp>
        <p:nvSpPr>
          <p:cNvPr id="14" name="Rectangle 13"/>
          <p:cNvSpPr/>
          <p:nvPr/>
        </p:nvSpPr>
        <p:spPr>
          <a:xfrm>
            <a:off x="457200" y="6474538"/>
            <a:ext cx="8153400" cy="338554"/>
          </a:xfrm>
          <a:prstGeom prst="rect">
            <a:avLst/>
          </a:prstGeom>
        </p:spPr>
        <p:txBody>
          <a:bodyPr wrap="square">
            <a:spAutoFit/>
          </a:bodyPr>
          <a:lstStyle/>
          <a:p>
            <a:r>
              <a:rPr lang="en-US" altLang="en-US" sz="1600" b="1" i="1" dirty="0" smtClean="0">
                <a:solidFill>
                  <a:srgbClr val="00B050"/>
                </a:solidFill>
                <a:effectLst>
                  <a:outerShdw blurRad="38100" dist="38100" dir="2700000" algn="tl">
                    <a:srgbClr val="000000">
                      <a:alpha val="43137"/>
                    </a:srgbClr>
                  </a:outerShdw>
                </a:effectLst>
              </a:rPr>
              <a:t>J. </a:t>
            </a:r>
            <a:r>
              <a:rPr lang="en-US" altLang="en-US" sz="1600" b="1" i="1" dirty="0">
                <a:solidFill>
                  <a:srgbClr val="00B050"/>
                </a:solidFill>
                <a:effectLst>
                  <a:outerShdw blurRad="38100" dist="38100" dir="2700000" algn="tl">
                    <a:srgbClr val="000000">
                      <a:alpha val="43137"/>
                    </a:srgbClr>
                  </a:outerShdw>
                </a:effectLst>
              </a:rPr>
              <a:t>A. </a:t>
            </a:r>
            <a:r>
              <a:rPr lang="en-US" altLang="en-US" sz="1600" b="1" i="1" dirty="0" err="1">
                <a:solidFill>
                  <a:srgbClr val="00B050"/>
                </a:solidFill>
                <a:effectLst>
                  <a:outerShdw blurRad="38100" dist="38100" dir="2700000" algn="tl">
                    <a:srgbClr val="000000">
                      <a:alpha val="43137"/>
                    </a:srgbClr>
                  </a:outerShdw>
                </a:effectLst>
              </a:rPr>
              <a:t>Bjorgaard</a:t>
            </a:r>
            <a:r>
              <a:rPr lang="en-US" altLang="en-US" sz="1600" b="1" i="1" dirty="0" smtClean="0">
                <a:solidFill>
                  <a:srgbClr val="00B050"/>
                </a:solidFill>
                <a:effectLst>
                  <a:outerShdw blurRad="38100" dist="38100" dir="2700000" algn="tl">
                    <a:srgbClr val="000000">
                      <a:alpha val="43137"/>
                    </a:srgbClr>
                  </a:outerShdw>
                </a:effectLst>
              </a:rPr>
              <a:t>, D. Sheppard, S. </a:t>
            </a:r>
            <a:r>
              <a:rPr lang="en-US" altLang="en-US" sz="1600" b="1" i="1" dirty="0" err="1" smtClean="0">
                <a:solidFill>
                  <a:srgbClr val="00B050"/>
                </a:solidFill>
                <a:effectLst>
                  <a:outerShdw blurRad="38100" dist="38100" dir="2700000" algn="tl">
                    <a:srgbClr val="000000">
                      <a:alpha val="43137"/>
                    </a:srgbClr>
                  </a:outerShdw>
                </a:effectLst>
              </a:rPr>
              <a:t>Tretiak</a:t>
            </a:r>
            <a:r>
              <a:rPr lang="en-US" altLang="en-US" sz="1600" b="1" i="1" dirty="0" smtClean="0">
                <a:solidFill>
                  <a:srgbClr val="00B050"/>
                </a:solidFill>
                <a:effectLst>
                  <a:outerShdw blurRad="38100" dist="38100" dir="2700000" algn="tl">
                    <a:srgbClr val="000000">
                      <a:alpha val="43137"/>
                    </a:srgbClr>
                  </a:outerShdw>
                </a:effectLst>
              </a:rPr>
              <a:t>, A. </a:t>
            </a:r>
            <a:r>
              <a:rPr lang="en-US" altLang="en-US" sz="1600" b="1" i="1" dirty="0" err="1" smtClean="0">
                <a:solidFill>
                  <a:srgbClr val="00B050"/>
                </a:solidFill>
                <a:effectLst>
                  <a:outerShdw blurRad="38100" dist="38100" dir="2700000" algn="tl">
                    <a:srgbClr val="000000">
                      <a:alpha val="43137"/>
                    </a:srgbClr>
                  </a:outerShdw>
                </a:effectLst>
              </a:rPr>
              <a:t>Nicklasson</a:t>
            </a:r>
            <a:r>
              <a:rPr lang="en-US" altLang="en-US" sz="1600" b="1" i="1" dirty="0" smtClean="0">
                <a:solidFill>
                  <a:srgbClr val="00B050"/>
                </a:solidFill>
                <a:effectLst>
                  <a:outerShdw blurRad="38100" dist="38100" dir="2700000" algn="tl">
                    <a:srgbClr val="000000">
                      <a:alpha val="43137"/>
                    </a:srgbClr>
                  </a:outerShdw>
                </a:effectLst>
              </a:rPr>
              <a:t>, J. Comp. </a:t>
            </a:r>
            <a:r>
              <a:rPr lang="en-US" altLang="en-US" sz="1600" b="1" i="1" dirty="0" err="1" smtClean="0">
                <a:solidFill>
                  <a:srgbClr val="00B050"/>
                </a:solidFill>
                <a:effectLst>
                  <a:outerShdw blurRad="38100" dist="38100" dir="2700000" algn="tl">
                    <a:srgbClr val="000000">
                      <a:alpha val="43137"/>
                    </a:srgbClr>
                  </a:outerShdw>
                </a:effectLst>
              </a:rPr>
              <a:t>Theor</a:t>
            </a:r>
            <a:r>
              <a:rPr lang="en-US" altLang="en-US" sz="1600" b="1" i="1" dirty="0" smtClean="0">
                <a:solidFill>
                  <a:srgbClr val="00B050"/>
                </a:solidFill>
                <a:effectLst>
                  <a:outerShdw blurRad="38100" dist="38100" dir="2700000" algn="tl">
                    <a:srgbClr val="000000">
                      <a:alpha val="43137"/>
                    </a:srgbClr>
                  </a:outerShdw>
                </a:effectLst>
              </a:rPr>
              <a:t>. Chem. (2018, ASAP)</a:t>
            </a:r>
            <a:endParaRPr lang="en-US" dirty="0"/>
          </a:p>
        </p:txBody>
      </p:sp>
    </p:spTree>
    <p:extLst>
      <p:ext uri="{BB962C8B-B14F-4D97-AF65-F5344CB8AC3E}">
        <p14:creationId xmlns:p14="http://schemas.microsoft.com/office/powerpoint/2010/main" val="11037464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Where are we going?</a:t>
            </a:r>
            <a:endParaRPr lang="en-US" sz="3600" i="0" dirty="0">
              <a:latin typeface="Comic Sans MS" pitchFamily="66" charset="0"/>
            </a:endParaRPr>
          </a:p>
        </p:txBody>
      </p:sp>
      <p:sp>
        <p:nvSpPr>
          <p:cNvPr id="3" name="Rectangle 2"/>
          <p:cNvSpPr/>
          <p:nvPr/>
        </p:nvSpPr>
        <p:spPr>
          <a:xfrm>
            <a:off x="228600" y="1447800"/>
            <a:ext cx="8763000" cy="5001369"/>
          </a:xfrm>
          <a:prstGeom prst="rect">
            <a:avLst/>
          </a:prstGeom>
          <a:solidFill>
            <a:schemeClr val="tx1"/>
          </a:solidFill>
        </p:spPr>
        <p:txBody>
          <a:bodyPr>
            <a:spAutoFit/>
          </a:bodyPr>
          <a:lstStyle/>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Environmental effects: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State-specific and </a:t>
            </a:r>
            <a:r>
              <a:rPr lang="en-US" sz="2200" b="1" i="1" kern="0" dirty="0">
                <a:solidFill>
                  <a:srgbClr val="0000FF"/>
                </a:solidFill>
                <a:latin typeface="Arial"/>
                <a:cs typeface="Times New Roman" pitchFamily="18" charset="0"/>
              </a:rPr>
              <a:t>Non-equilibrium </a:t>
            </a:r>
            <a:r>
              <a:rPr lang="en-US" sz="2200" b="1" i="1" kern="0" dirty="0" smtClean="0">
                <a:solidFill>
                  <a:srgbClr val="0000FF"/>
                </a:solidFill>
                <a:latin typeface="Arial"/>
                <a:cs typeface="Times New Roman" pitchFamily="18" charset="0"/>
              </a:rPr>
              <a:t>solvation</a:t>
            </a:r>
            <a:endParaRPr lang="en-US" sz="2200" b="1" i="1" kern="0" dirty="0">
              <a:solidFill>
                <a:srgbClr val="0000FF"/>
              </a:solidFill>
              <a:latin typeface="Arial"/>
              <a:cs typeface="Times New Roman" pitchFamily="18" charset="0"/>
            </a:endParaRP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Quantum Mechanics/Molecular Mechanics (QM/MM)</a:t>
            </a:r>
            <a:endParaRPr lang="en-US" sz="2400" b="1" i="1" kern="0" dirty="0" smtClean="0">
              <a:solidFill>
                <a:schemeClr val="tx2"/>
              </a:solidFill>
              <a:latin typeface="Arial"/>
              <a:cs typeface="Times New Roman" pitchFamily="18" charset="0"/>
            </a:endParaRP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Extended </a:t>
            </a:r>
            <a:r>
              <a:rPr lang="en-US" sz="2400" b="1" i="1" kern="0" dirty="0" err="1" smtClean="0">
                <a:solidFill>
                  <a:schemeClr val="tx2"/>
                </a:solidFill>
                <a:latin typeface="Arial"/>
                <a:cs typeface="Times New Roman" pitchFamily="18" charset="0"/>
              </a:rPr>
              <a:t>Largangian</a:t>
            </a:r>
            <a:r>
              <a:rPr lang="en-US" sz="2400" b="1" i="1" kern="0" dirty="0" smtClean="0">
                <a:solidFill>
                  <a:schemeClr val="tx2"/>
                </a:solidFill>
                <a:latin typeface="Arial"/>
                <a:cs typeface="Times New Roman" pitchFamily="18" charset="0"/>
              </a:rPr>
              <a:t> excited state MD</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Open shell, bond breaking, intersystem crossings</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Hamiltonian on demand via Machine Learning including both </a:t>
            </a:r>
            <a:r>
              <a:rPr lang="en-US" sz="2400" b="1" i="1" kern="0" dirty="0" err="1" smtClean="0">
                <a:solidFill>
                  <a:schemeClr val="tx2"/>
                </a:solidFill>
                <a:latin typeface="Arial"/>
                <a:cs typeface="Times New Roman" pitchFamily="18" charset="0"/>
              </a:rPr>
              <a:t>semiempirics</a:t>
            </a:r>
            <a:r>
              <a:rPr lang="en-US" sz="2400" b="1" i="1" kern="0" dirty="0" smtClean="0">
                <a:solidFill>
                  <a:schemeClr val="tx2"/>
                </a:solidFill>
                <a:latin typeface="Arial"/>
                <a:cs typeface="Times New Roman" pitchFamily="18" charset="0"/>
              </a:rPr>
              <a:t> and DFTB</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Better non-adiabatic algorithms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Coupled </a:t>
            </a:r>
            <a:r>
              <a:rPr lang="en-US" sz="2200" b="1" i="1" kern="0" dirty="0" err="1" smtClean="0">
                <a:solidFill>
                  <a:srgbClr val="0000FF"/>
                </a:solidFill>
                <a:latin typeface="Arial"/>
                <a:cs typeface="Times New Roman" pitchFamily="18" charset="0"/>
              </a:rPr>
              <a:t>Wavefunctions</a:t>
            </a:r>
            <a:r>
              <a:rPr lang="en-US" sz="2200" b="1" i="1" kern="0" dirty="0" smtClean="0">
                <a:solidFill>
                  <a:srgbClr val="0000FF"/>
                </a:solidFill>
                <a:latin typeface="Arial"/>
                <a:cs typeface="Times New Roman" pitchFamily="18" charset="0"/>
              </a:rPr>
              <a:t> Non-Adiabatic Molecular Dynamics (CW-NAMD)</a:t>
            </a:r>
          </a:p>
        </p:txBody>
      </p:sp>
      <p:sp>
        <p:nvSpPr>
          <p:cNvPr id="5" name="Oval 4"/>
          <p:cNvSpPr/>
          <p:nvPr/>
        </p:nvSpPr>
        <p:spPr bwMode="auto">
          <a:xfrm>
            <a:off x="76200" y="3048000"/>
            <a:ext cx="8343900" cy="1295400"/>
          </a:xfrm>
          <a:prstGeom prst="ellipse">
            <a:avLst/>
          </a:prstGeom>
          <a:noFill/>
          <a:ln w="508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600" b="0" i="0" u="none" strike="noStrike" cap="none" normalizeH="0" baseline="0" smtClean="0">
              <a:ln>
                <a:noFill/>
              </a:ln>
              <a:solidFill>
                <a:srgbClr val="FFFF00"/>
              </a:solidFill>
              <a:effectLst/>
              <a:latin typeface="Times New Roman" pitchFamily="18" charset="0"/>
            </a:endParaRPr>
          </a:p>
        </p:txBody>
      </p:sp>
    </p:spTree>
    <p:extLst>
      <p:ext uri="{BB962C8B-B14F-4D97-AF65-F5344CB8AC3E}">
        <p14:creationId xmlns:p14="http://schemas.microsoft.com/office/powerpoint/2010/main" val="17123143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2578" y="0"/>
            <a:ext cx="6835422" cy="609600"/>
          </a:xfrm>
        </p:spPr>
        <p:txBody>
          <a:bodyPr/>
          <a:lstStyle/>
          <a:p>
            <a:pPr algn="ctr">
              <a:defRPr/>
            </a:pPr>
            <a:r>
              <a:rPr lang="en-US" sz="3600" i="0" dirty="0">
                <a:latin typeface="Comic Sans MS" pitchFamily="66" charset="0"/>
              </a:rPr>
              <a:t>Functionalized </a:t>
            </a:r>
            <a:r>
              <a:rPr lang="en-US" sz="3600" i="0" dirty="0" err="1">
                <a:latin typeface="Comic Sans MS" pitchFamily="66" charset="0"/>
              </a:rPr>
              <a:t>Tetrazine</a:t>
            </a:r>
            <a:r>
              <a:rPr lang="en-US" sz="3600" i="0" dirty="0">
                <a:latin typeface="Comic Sans MS" pitchFamily="66" charset="0"/>
              </a:rPr>
              <a:t>-Cl</a:t>
            </a:r>
          </a:p>
        </p:txBody>
      </p:sp>
      <p:graphicFrame>
        <p:nvGraphicFramePr>
          <p:cNvPr id="4" name="Object 3"/>
          <p:cNvGraphicFramePr>
            <a:graphicFrameLocks noChangeAspect="1"/>
          </p:cNvGraphicFramePr>
          <p:nvPr>
            <p:extLst>
              <p:ext uri="{D42A27DB-BD31-4B8C-83A1-F6EECF244321}">
                <p14:modId xmlns:p14="http://schemas.microsoft.com/office/powerpoint/2010/main" val="2899386544"/>
              </p:ext>
            </p:extLst>
          </p:nvPr>
        </p:nvGraphicFramePr>
        <p:xfrm>
          <a:off x="7178041" y="0"/>
          <a:ext cx="1965959" cy="1219200"/>
        </p:xfrm>
        <a:graphic>
          <a:graphicData uri="http://schemas.openxmlformats.org/presentationml/2006/ole">
            <mc:AlternateContent xmlns:mc="http://schemas.openxmlformats.org/markup-compatibility/2006">
              <mc:Choice xmlns:v="urn:schemas-microsoft-com:vml" Requires="v">
                <p:oleObj spid="_x0000_s23632" name="CS ChemDraw Drawing" r:id="rId11" imgW="3277080" imgH="2031840" progId="ChemDraw.Document.6.0">
                  <p:embed/>
                </p:oleObj>
              </mc:Choice>
              <mc:Fallback>
                <p:oleObj name="CS ChemDraw Drawing" r:id="rId11" imgW="3277080" imgH="2031840" progId="ChemDraw.Document.6.0">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8041" y="0"/>
                        <a:ext cx="1965959" cy="1219200"/>
                      </a:xfrm>
                      <a:prstGeom prst="rect">
                        <a:avLst/>
                      </a:prstGeom>
                      <a:solidFill>
                        <a:schemeClr val="accent1"/>
                      </a:solidFill>
                      <a:ln>
                        <a:noFill/>
                      </a:ln>
                    </p:spPr>
                  </p:pic>
                </p:oleObj>
              </mc:Fallback>
            </mc:AlternateContent>
          </a:graphicData>
        </a:graphic>
      </p:graphicFrame>
      <p:pic>
        <p:nvPicPr>
          <p:cNvPr id="27" name="Picture 2" descr="C:\Users\243497\Desktop\Graph1.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7533" r="10039" b="4647"/>
          <a:stretch/>
        </p:blipFill>
        <p:spPr bwMode="auto">
          <a:xfrm>
            <a:off x="344378" y="611031"/>
            <a:ext cx="3694222" cy="271493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1673485" y="1258747"/>
            <a:ext cx="193684" cy="193816"/>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ct val="50000"/>
              </a:spcBef>
              <a:spcAft>
                <a:spcPct val="50000"/>
              </a:spcAft>
              <a:buClr>
                <a:srgbClr val="004080"/>
              </a:buClr>
              <a:buSzPct val="65000"/>
              <a:buFont typeface="Wingdings" charset="2"/>
              <a:buChar char="§"/>
              <a:tabLst/>
              <a:defRPr/>
            </a:pPr>
            <a:endParaRPr kumimoji="0" lang="en-US" sz="2000" b="0" i="0" u="none" strike="noStrike" kern="0" cap="none" spc="0" normalizeH="0" baseline="0" noProof="0" smtClean="0">
              <a:ln>
                <a:noFill/>
              </a:ln>
              <a:solidFill>
                <a:srgbClr val="FFFFFF"/>
              </a:solidFill>
              <a:effectLst/>
              <a:uLnTx/>
              <a:uFillTx/>
              <a:latin typeface="Arial"/>
              <a:ea typeface="+mn-ea"/>
              <a:cs typeface="+mn-cs"/>
            </a:endParaRPr>
          </a:p>
        </p:txBody>
      </p:sp>
      <p:cxnSp>
        <p:nvCxnSpPr>
          <p:cNvPr id="29" name="Straight Arrow Connector 28"/>
          <p:cNvCxnSpPr/>
          <p:nvPr/>
        </p:nvCxnSpPr>
        <p:spPr>
          <a:xfrm>
            <a:off x="1763211" y="1181072"/>
            <a:ext cx="0" cy="240253"/>
          </a:xfrm>
          <a:prstGeom prst="straightConnector1">
            <a:avLst/>
          </a:prstGeom>
          <a:noFill/>
          <a:ln w="9525" cap="flat" cmpd="sng" algn="ctr">
            <a:solidFill>
              <a:srgbClr val="000000"/>
            </a:solidFill>
            <a:prstDash val="solid"/>
            <a:tailEnd type="arrow"/>
          </a:ln>
          <a:effectLst/>
        </p:spPr>
      </p:cxnSp>
      <p:pic>
        <p:nvPicPr>
          <p:cNvPr id="30" name="Picture 29" descr="C:\Users\243497\Desktop\ES29-HOMO.PNG"/>
          <p:cNvPicPr>
            <a:picLocks noChangeAspect="1" noChangeArrowheads="1"/>
          </p:cNvPicPr>
          <p:nvPr/>
        </p:nvPicPr>
        <p:blipFill rotWithShape="1">
          <a:blip r:embed="rId14">
            <a:extLst>
              <a:ext uri="{28A0092B-C50C-407E-A947-70E740481C1C}">
                <a14:useLocalDpi xmlns:a14="http://schemas.microsoft.com/office/drawing/2010/main" val="0"/>
              </a:ext>
            </a:extLst>
          </a:blip>
          <a:srcRect t="10800" b="16667"/>
          <a:stretch/>
        </p:blipFill>
        <p:spPr bwMode="auto">
          <a:xfrm>
            <a:off x="1275836" y="5382215"/>
            <a:ext cx="1157388" cy="66324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C:\Users\243497\Desktop\ES29-LUMO.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5200" b="13733"/>
          <a:stretch/>
        </p:blipFill>
        <p:spPr bwMode="auto">
          <a:xfrm>
            <a:off x="2702442" y="5382215"/>
            <a:ext cx="1117372" cy="7077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243497\Desktop\ES5-HOMO.PNG"/>
          <p:cNvPicPr>
            <a:picLocks noChangeAspect="1" noChangeArrowheads="1"/>
          </p:cNvPicPr>
          <p:nvPr/>
        </p:nvPicPr>
        <p:blipFill rotWithShape="1">
          <a:blip r:embed="rId16">
            <a:extLst>
              <a:ext uri="{28A0092B-C50C-407E-A947-70E740481C1C}">
                <a14:useLocalDpi xmlns:a14="http://schemas.microsoft.com/office/drawing/2010/main" val="0"/>
              </a:ext>
            </a:extLst>
          </a:blip>
          <a:srcRect t="11858" b="17308"/>
          <a:stretch/>
        </p:blipFill>
        <p:spPr bwMode="auto">
          <a:xfrm>
            <a:off x="1243940" y="4677117"/>
            <a:ext cx="1270660" cy="6477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243497\Desktop\ES5-LUMO.PNG"/>
          <p:cNvPicPr>
            <a:picLocks noChangeAspect="1" noChangeArrowheads="1"/>
          </p:cNvPicPr>
          <p:nvPr/>
        </p:nvPicPr>
        <p:blipFill rotWithShape="1">
          <a:blip r:embed="rId17">
            <a:extLst>
              <a:ext uri="{28A0092B-C50C-407E-A947-70E740481C1C}">
                <a14:useLocalDpi xmlns:a14="http://schemas.microsoft.com/office/drawing/2010/main" val="0"/>
              </a:ext>
            </a:extLst>
          </a:blip>
          <a:srcRect t="7401" r="4834" b="9212"/>
          <a:stretch/>
        </p:blipFill>
        <p:spPr bwMode="auto">
          <a:xfrm>
            <a:off x="2573140" y="4619720"/>
            <a:ext cx="1341958" cy="7624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C:\Users\243497\Desktop\ES1-HOMO.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19600" b="11600"/>
          <a:stretch/>
        </p:blipFill>
        <p:spPr bwMode="auto">
          <a:xfrm>
            <a:off x="1338862" y="3979766"/>
            <a:ext cx="1031336" cy="6291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C:\Users\243497\Desktop\ES1-LUMO.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15400" b="11000"/>
          <a:stretch/>
        </p:blipFill>
        <p:spPr bwMode="auto">
          <a:xfrm>
            <a:off x="2702442" y="3935875"/>
            <a:ext cx="1117372" cy="672998"/>
          </a:xfrm>
          <a:prstGeom prst="rect">
            <a:avLst/>
          </a:prstGeom>
          <a:noFill/>
          <a:extLst>
            <a:ext uri="{909E8E84-426E-40DD-AFC4-6F175D3DCCD1}">
              <a14:hiddenFill xmlns:a14="http://schemas.microsoft.com/office/drawing/2010/main">
                <a:solidFill>
                  <a:srgbClr val="FFFFFF"/>
                </a:solidFill>
              </a14:hiddenFill>
            </a:ext>
          </a:extLst>
        </p:spPr>
      </p:pic>
      <p:pic>
        <p:nvPicPr>
          <p:cNvPr id="36" name="petrin-94fs-1fsint-nosurface.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20"/>
          <a:stretch>
            <a:fillRect/>
          </a:stretch>
        </p:blipFill>
        <p:spPr>
          <a:xfrm>
            <a:off x="4534364" y="1438508"/>
            <a:ext cx="2011680" cy="2011680"/>
          </a:xfrm>
          <a:prstGeom prst="rect">
            <a:avLst/>
          </a:prstGeom>
        </p:spPr>
      </p:pic>
      <p:pic>
        <p:nvPicPr>
          <p:cNvPr id="37" name="petrin-94fs-1fsint-surface.wmv">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21"/>
          <a:stretch>
            <a:fillRect/>
          </a:stretch>
        </p:blipFill>
        <p:spPr>
          <a:xfrm>
            <a:off x="6781800" y="1464542"/>
            <a:ext cx="2011680" cy="2011680"/>
          </a:xfrm>
          <a:prstGeom prst="rect">
            <a:avLst/>
          </a:prstGeom>
        </p:spPr>
      </p:pic>
      <p:sp>
        <p:nvSpPr>
          <p:cNvPr id="38" name="TextBox 37"/>
          <p:cNvSpPr txBox="1"/>
          <p:nvPr/>
        </p:nvSpPr>
        <p:spPr>
          <a:xfrm>
            <a:off x="7031415" y="3214612"/>
            <a:ext cx="2057400" cy="523220"/>
          </a:xfrm>
          <a:prstGeom prst="rect">
            <a:avLst/>
          </a:prstGeom>
          <a:noFill/>
        </p:spPr>
        <p:txBody>
          <a:bodyPr wrap="square" rtlCol="0">
            <a:spAutoFit/>
          </a:bodyPr>
          <a:lstStyle/>
          <a:p>
            <a:pPr algn="ctr" eaLnBrk="1" hangingPunct="1">
              <a:spcBef>
                <a:spcPct val="50000"/>
              </a:spcBef>
              <a:spcAft>
                <a:spcPct val="50000"/>
              </a:spcAft>
              <a:buClr>
                <a:srgbClr val="004080"/>
              </a:buClr>
              <a:buSzPct val="65000"/>
              <a:buFont typeface="Wingdings" charset="2"/>
              <a:buNone/>
            </a:pPr>
            <a:r>
              <a:rPr lang="en-US" sz="1400" dirty="0" smtClean="0">
                <a:solidFill>
                  <a:srgbClr val="CC0000">
                    <a:lumMod val="40000"/>
                    <a:lumOff val="60000"/>
                  </a:srgbClr>
                </a:solidFill>
                <a:latin typeface="Arial" charset="0"/>
                <a:cs typeface="+mn-cs"/>
              </a:rPr>
              <a:t>Energy transfer from </a:t>
            </a:r>
            <a:r>
              <a:rPr lang="en-US" sz="1400" dirty="0" err="1" smtClean="0">
                <a:solidFill>
                  <a:srgbClr val="CC0000">
                    <a:lumMod val="40000"/>
                    <a:lumOff val="60000"/>
                  </a:srgbClr>
                </a:solidFill>
                <a:latin typeface="Arial" charset="0"/>
                <a:cs typeface="+mn-cs"/>
              </a:rPr>
              <a:t>tetrazine</a:t>
            </a:r>
            <a:r>
              <a:rPr lang="en-US" sz="1400" dirty="0" smtClean="0">
                <a:solidFill>
                  <a:srgbClr val="CC0000">
                    <a:lumMod val="40000"/>
                    <a:lumOff val="60000"/>
                  </a:srgbClr>
                </a:solidFill>
                <a:latin typeface="Arial" charset="0"/>
                <a:cs typeface="+mn-cs"/>
              </a:rPr>
              <a:t> to NO</a:t>
            </a:r>
            <a:r>
              <a:rPr lang="en-US" sz="1400" baseline="-25000" dirty="0" smtClean="0">
                <a:solidFill>
                  <a:srgbClr val="CC0000">
                    <a:lumMod val="40000"/>
                    <a:lumOff val="60000"/>
                  </a:srgbClr>
                </a:solidFill>
                <a:latin typeface="Arial" charset="0"/>
                <a:cs typeface="+mn-cs"/>
              </a:rPr>
              <a:t>2</a:t>
            </a:r>
            <a:endParaRPr lang="en-US" sz="1400" baseline="-25000" dirty="0">
              <a:solidFill>
                <a:srgbClr val="CC0000">
                  <a:lumMod val="40000"/>
                  <a:lumOff val="60000"/>
                </a:srgbClr>
              </a:solidFill>
              <a:latin typeface="Arial" charset="0"/>
              <a:cs typeface="+mn-cs"/>
            </a:endParaRPr>
          </a:p>
        </p:txBody>
      </p:sp>
      <p:sp>
        <p:nvSpPr>
          <p:cNvPr id="39" name="Title 1"/>
          <p:cNvSpPr txBox="1">
            <a:spLocks/>
          </p:cNvSpPr>
          <p:nvPr/>
        </p:nvSpPr>
        <p:spPr bwMode="auto">
          <a:xfrm>
            <a:off x="5753167" y="1362838"/>
            <a:ext cx="1938156" cy="3265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400" b="1">
                <a:solidFill>
                  <a:srgbClr val="004080"/>
                </a:solidFill>
                <a:latin typeface="+mj-lt"/>
                <a:ea typeface="+mj-ea"/>
                <a:cs typeface="+mj-cs"/>
              </a:defRPr>
            </a:lvl1pPr>
            <a:lvl2pPr algn="l" rtl="0" eaLnBrk="1" fontAlgn="base" hangingPunct="1">
              <a:spcBef>
                <a:spcPct val="0"/>
              </a:spcBef>
              <a:spcAft>
                <a:spcPct val="0"/>
              </a:spcAft>
              <a:defRPr sz="2400" b="1">
                <a:solidFill>
                  <a:srgbClr val="004080"/>
                </a:solidFill>
                <a:latin typeface="Arial" charset="0"/>
              </a:defRPr>
            </a:lvl2pPr>
            <a:lvl3pPr algn="l" rtl="0" eaLnBrk="1" fontAlgn="base" hangingPunct="1">
              <a:spcBef>
                <a:spcPct val="0"/>
              </a:spcBef>
              <a:spcAft>
                <a:spcPct val="0"/>
              </a:spcAft>
              <a:defRPr sz="2400" b="1">
                <a:solidFill>
                  <a:srgbClr val="004080"/>
                </a:solidFill>
                <a:latin typeface="Arial" charset="0"/>
              </a:defRPr>
            </a:lvl3pPr>
            <a:lvl4pPr algn="l" rtl="0" eaLnBrk="1" fontAlgn="base" hangingPunct="1">
              <a:spcBef>
                <a:spcPct val="0"/>
              </a:spcBef>
              <a:spcAft>
                <a:spcPct val="0"/>
              </a:spcAft>
              <a:defRPr sz="2400" b="1">
                <a:solidFill>
                  <a:srgbClr val="004080"/>
                </a:solidFill>
                <a:latin typeface="Arial" charset="0"/>
              </a:defRPr>
            </a:lvl4pPr>
            <a:lvl5pPr algn="l" rtl="0" eaLnBrk="1" fontAlgn="base" hangingPunct="1">
              <a:spcBef>
                <a:spcPct val="0"/>
              </a:spcBef>
              <a:spcAft>
                <a:spcPct val="0"/>
              </a:spcAft>
              <a:defRPr sz="2400" b="1">
                <a:solidFill>
                  <a:srgbClr val="004080"/>
                </a:solidFill>
                <a:latin typeface="Arial" charset="0"/>
              </a:defRPr>
            </a:lvl5pPr>
            <a:lvl6pPr marL="457200" algn="l" rtl="0" eaLnBrk="1" fontAlgn="base" hangingPunct="1">
              <a:spcBef>
                <a:spcPct val="0"/>
              </a:spcBef>
              <a:spcAft>
                <a:spcPct val="0"/>
              </a:spcAft>
              <a:defRPr sz="2400" b="1">
                <a:solidFill>
                  <a:srgbClr val="004080"/>
                </a:solidFill>
                <a:latin typeface="Arial" charset="0"/>
              </a:defRPr>
            </a:lvl6pPr>
            <a:lvl7pPr marL="914400" algn="l" rtl="0" eaLnBrk="1" fontAlgn="base" hangingPunct="1">
              <a:spcBef>
                <a:spcPct val="0"/>
              </a:spcBef>
              <a:spcAft>
                <a:spcPct val="0"/>
              </a:spcAft>
              <a:defRPr sz="2400" b="1">
                <a:solidFill>
                  <a:srgbClr val="004080"/>
                </a:solidFill>
                <a:latin typeface="Arial" charset="0"/>
              </a:defRPr>
            </a:lvl7pPr>
            <a:lvl8pPr marL="1371600" algn="l" rtl="0" eaLnBrk="1" fontAlgn="base" hangingPunct="1">
              <a:spcBef>
                <a:spcPct val="0"/>
              </a:spcBef>
              <a:spcAft>
                <a:spcPct val="0"/>
              </a:spcAft>
              <a:defRPr sz="2400" b="1">
                <a:solidFill>
                  <a:srgbClr val="004080"/>
                </a:solidFill>
                <a:latin typeface="Arial" charset="0"/>
              </a:defRPr>
            </a:lvl8pPr>
            <a:lvl9pPr marL="1828800" algn="l" rtl="0" eaLnBrk="1" fontAlgn="base" hangingPunct="1">
              <a:spcBef>
                <a:spcPct val="0"/>
              </a:spcBef>
              <a:spcAft>
                <a:spcPct val="0"/>
              </a:spcAft>
              <a:defRPr sz="2400" b="1">
                <a:solidFill>
                  <a:srgbClr val="004080"/>
                </a:solidFill>
                <a:latin typeface="Arial" charset="0"/>
              </a:defRPr>
            </a:lvl9pPr>
          </a:lstStyle>
          <a:p>
            <a:r>
              <a:rPr lang="en-US" sz="1600" kern="0" dirty="0" smtClean="0">
                <a:solidFill>
                  <a:srgbClr val="CC0000">
                    <a:lumMod val="40000"/>
                    <a:lumOff val="60000"/>
                  </a:srgbClr>
                </a:solidFill>
                <a:latin typeface="Arial"/>
              </a:rPr>
              <a:t>NO</a:t>
            </a:r>
            <a:r>
              <a:rPr lang="en-US" sz="1600" kern="0" baseline="-25000" dirty="0" smtClean="0">
                <a:solidFill>
                  <a:srgbClr val="CC0000">
                    <a:lumMod val="40000"/>
                    <a:lumOff val="60000"/>
                  </a:srgbClr>
                </a:solidFill>
                <a:latin typeface="Arial"/>
              </a:rPr>
              <a:t>2</a:t>
            </a:r>
            <a:r>
              <a:rPr lang="en-US" sz="1600" kern="0" dirty="0" smtClean="0">
                <a:solidFill>
                  <a:srgbClr val="CC0000">
                    <a:lumMod val="40000"/>
                    <a:lumOff val="60000"/>
                  </a:srgbClr>
                </a:solidFill>
                <a:latin typeface="Arial"/>
              </a:rPr>
              <a:t> Dissociation</a:t>
            </a:r>
            <a:endParaRPr lang="en-US" sz="1600" kern="0" dirty="0">
              <a:solidFill>
                <a:srgbClr val="CC0000">
                  <a:lumMod val="40000"/>
                  <a:lumOff val="60000"/>
                </a:srgbClr>
              </a:solidFill>
              <a:latin typeface="Arial"/>
            </a:endParaRPr>
          </a:p>
        </p:txBody>
      </p:sp>
      <p:graphicFrame>
        <p:nvGraphicFramePr>
          <p:cNvPr id="40" name="Table 39"/>
          <p:cNvGraphicFramePr>
            <a:graphicFrameLocks noGrp="1"/>
          </p:cNvGraphicFramePr>
          <p:nvPr>
            <p:extLst>
              <p:ext uri="{D42A27DB-BD31-4B8C-83A1-F6EECF244321}">
                <p14:modId xmlns:p14="http://schemas.microsoft.com/office/powerpoint/2010/main" val="1110222499"/>
              </p:ext>
            </p:extLst>
          </p:nvPr>
        </p:nvGraphicFramePr>
        <p:xfrm>
          <a:off x="76200" y="3553414"/>
          <a:ext cx="3962400" cy="2542586"/>
        </p:xfrm>
        <a:graphic>
          <a:graphicData uri="http://schemas.openxmlformats.org/drawingml/2006/table">
            <a:tbl>
              <a:tblPr firstRow="1" bandRow="1"/>
              <a:tblGrid>
                <a:gridCol w="1174699"/>
                <a:gridCol w="1339901"/>
                <a:gridCol w="1447800"/>
              </a:tblGrid>
              <a:tr h="31911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dirty="0" smtClean="0">
                          <a:solidFill>
                            <a:schemeClr val="tx1"/>
                          </a:solidFill>
                        </a:rPr>
                        <a:t>HOMO</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dirty="0" smtClean="0">
                          <a:solidFill>
                            <a:schemeClr val="tx1"/>
                          </a:solidFill>
                        </a:rPr>
                        <a:t>LUMO</a:t>
                      </a: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72265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FFFF00"/>
                          </a:solidFill>
                        </a:rPr>
                        <a:t>S</a:t>
                      </a:r>
                      <a:r>
                        <a:rPr lang="en-US" sz="1800" baseline="-25000" dirty="0" smtClean="0">
                          <a:solidFill>
                            <a:srgbClr val="FFFF00"/>
                          </a:solidFill>
                        </a:rPr>
                        <a:t>1</a:t>
                      </a:r>
                      <a:r>
                        <a:rPr lang="en-US" sz="1800" baseline="0" dirty="0" smtClean="0">
                          <a:solidFill>
                            <a:srgbClr val="FFFF00"/>
                          </a:solidFill>
                        </a:rPr>
                        <a:t> </a:t>
                      </a:r>
                      <a:r>
                        <a:rPr lang="en-US" sz="1200" dirty="0" smtClean="0">
                          <a:solidFill>
                            <a:srgbClr val="FFFF00"/>
                          </a:solidFill>
                        </a:rPr>
                        <a:t>(420nm)</a:t>
                      </a:r>
                      <a:endParaRPr lang="en-US" sz="1200" dirty="0">
                        <a:solidFill>
                          <a:srgbClr val="FFFF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dirty="0">
                        <a:solidFill>
                          <a:srgbClr val="FFFF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72265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FFFF00"/>
                          </a:solidFill>
                        </a:rPr>
                        <a:t>S</a:t>
                      </a:r>
                      <a:r>
                        <a:rPr lang="en-US" sz="1800" baseline="-25000" dirty="0" smtClean="0">
                          <a:solidFill>
                            <a:srgbClr val="FFFF00"/>
                          </a:solidFill>
                        </a:rPr>
                        <a:t>5</a:t>
                      </a:r>
                      <a:r>
                        <a:rPr lang="en-US" sz="1800" baseline="0" dirty="0" smtClean="0">
                          <a:solidFill>
                            <a:srgbClr val="FFFF00"/>
                          </a:solidFill>
                        </a:rPr>
                        <a:t> </a:t>
                      </a:r>
                      <a:r>
                        <a:rPr lang="en-US" sz="1200" baseline="0" dirty="0" smtClean="0">
                          <a:solidFill>
                            <a:srgbClr val="FFFF00"/>
                          </a:solidFill>
                        </a:rPr>
                        <a:t>(275nm)</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FF00"/>
                          </a:solidFill>
                        </a:rPr>
                        <a:t>NO</a:t>
                      </a:r>
                      <a:r>
                        <a:rPr lang="en-US" sz="1200" baseline="-25000" dirty="0" smtClean="0">
                          <a:solidFill>
                            <a:srgbClr val="FFFF00"/>
                          </a:solidFill>
                        </a:rPr>
                        <a:t>2</a:t>
                      </a:r>
                      <a:r>
                        <a:rPr lang="en-US" sz="1200" dirty="0" smtClean="0">
                          <a:solidFill>
                            <a:srgbClr val="FFFF00"/>
                          </a:solidFill>
                        </a:rPr>
                        <a:t> dark states</a:t>
                      </a:r>
                      <a:endParaRPr lang="en-US" dirty="0">
                        <a:solidFill>
                          <a:srgbClr val="FFFF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72265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solidFill>
                            <a:srgbClr val="FFFF00"/>
                          </a:solidFill>
                        </a:rPr>
                        <a:t>S</a:t>
                      </a:r>
                      <a:r>
                        <a:rPr lang="en-US" sz="1800" baseline="-25000" dirty="0" smtClean="0">
                          <a:solidFill>
                            <a:srgbClr val="FFFF00"/>
                          </a:solidFill>
                        </a:rPr>
                        <a:t>29</a:t>
                      </a:r>
                      <a:r>
                        <a:rPr lang="en-US" sz="2800" baseline="0" dirty="0" smtClean="0">
                          <a:solidFill>
                            <a:srgbClr val="FFFF00"/>
                          </a:solidFill>
                        </a:rPr>
                        <a:t> </a:t>
                      </a:r>
                      <a:r>
                        <a:rPr lang="en-US" sz="1200" baseline="0" dirty="0" smtClean="0">
                          <a:solidFill>
                            <a:srgbClr val="FFFF00"/>
                          </a:solidFill>
                        </a:rPr>
                        <a:t>(230nm)</a:t>
                      </a:r>
                    </a:p>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FF00"/>
                          </a:solidFill>
                        </a:rPr>
                        <a:t>Initial</a:t>
                      </a:r>
                      <a:r>
                        <a:rPr lang="en-US" sz="1200" baseline="0" dirty="0" smtClean="0">
                          <a:solidFill>
                            <a:srgbClr val="FFFF00"/>
                          </a:solidFill>
                        </a:rPr>
                        <a:t> state</a:t>
                      </a:r>
                      <a:endParaRPr lang="en-US" dirty="0">
                        <a:solidFill>
                          <a:srgbClr val="FFFF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dirty="0">
                        <a:solidFill>
                          <a:srgbClr val="FFFF00"/>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en-US" dirty="0">
                        <a:solidFill>
                          <a:schemeClr val="tx1"/>
                        </a:solidFill>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41" name="petrin-419-151fs-1fsframe.wmv">
            <a:hlinkClick r:id="" action="ppaction://media"/>
          </p:cNvPr>
          <p:cNvPicPr>
            <a:picLocks noChangeAspect="1"/>
          </p:cNvPicPr>
          <p:nvPr>
            <a:videoFile r:link="rId7"/>
            <p:extLst>
              <p:ext uri="{DAA4B4D4-6D71-4841-9C94-3DE7FCFB9230}">
                <p14:media xmlns:p14="http://schemas.microsoft.com/office/powerpoint/2010/main" r:embed="rId6"/>
              </p:ext>
            </p:extLst>
          </p:nvPr>
        </p:nvPicPr>
        <p:blipFill>
          <a:blip r:embed="rId22"/>
          <a:stretch>
            <a:fillRect/>
          </a:stretch>
        </p:blipFill>
        <p:spPr>
          <a:xfrm>
            <a:off x="4537784" y="4008120"/>
            <a:ext cx="2011680" cy="2011680"/>
          </a:xfrm>
          <a:prstGeom prst="rect">
            <a:avLst/>
          </a:prstGeom>
        </p:spPr>
      </p:pic>
      <p:pic>
        <p:nvPicPr>
          <p:cNvPr id="42" name="petrin-419-151fs-1fsframe-surface.wmv">
            <a:hlinkClick r:id="" action="ppaction://media"/>
          </p:cNvPr>
          <p:cNvPicPr>
            <a:picLocks noChangeAspect="1"/>
          </p:cNvPicPr>
          <p:nvPr>
            <a:videoFile r:link="rId9"/>
            <p:extLst>
              <p:ext uri="{DAA4B4D4-6D71-4841-9C94-3DE7FCFB9230}">
                <p14:media xmlns:p14="http://schemas.microsoft.com/office/powerpoint/2010/main" r:embed="rId8"/>
              </p:ext>
            </p:extLst>
          </p:nvPr>
        </p:nvPicPr>
        <p:blipFill>
          <a:blip r:embed="rId23"/>
          <a:stretch>
            <a:fillRect/>
          </a:stretch>
        </p:blipFill>
        <p:spPr>
          <a:xfrm>
            <a:off x="6781800" y="4008120"/>
            <a:ext cx="2011680" cy="2011680"/>
          </a:xfrm>
          <a:prstGeom prst="rect">
            <a:avLst/>
          </a:prstGeom>
        </p:spPr>
      </p:pic>
      <p:sp>
        <p:nvSpPr>
          <p:cNvPr id="43" name="Title 1"/>
          <p:cNvSpPr txBox="1">
            <a:spLocks/>
          </p:cNvSpPr>
          <p:nvPr/>
        </p:nvSpPr>
        <p:spPr bwMode="auto">
          <a:xfrm>
            <a:off x="5309952" y="3963220"/>
            <a:ext cx="2753821" cy="3265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400" b="1">
                <a:solidFill>
                  <a:srgbClr val="004080"/>
                </a:solidFill>
                <a:latin typeface="+mj-lt"/>
                <a:ea typeface="+mj-ea"/>
                <a:cs typeface="+mj-cs"/>
              </a:defRPr>
            </a:lvl1pPr>
            <a:lvl2pPr algn="l" rtl="0" eaLnBrk="1" fontAlgn="base" hangingPunct="1">
              <a:spcBef>
                <a:spcPct val="0"/>
              </a:spcBef>
              <a:spcAft>
                <a:spcPct val="0"/>
              </a:spcAft>
              <a:defRPr sz="2400" b="1">
                <a:solidFill>
                  <a:srgbClr val="004080"/>
                </a:solidFill>
                <a:latin typeface="Arial" charset="0"/>
              </a:defRPr>
            </a:lvl2pPr>
            <a:lvl3pPr algn="l" rtl="0" eaLnBrk="1" fontAlgn="base" hangingPunct="1">
              <a:spcBef>
                <a:spcPct val="0"/>
              </a:spcBef>
              <a:spcAft>
                <a:spcPct val="0"/>
              </a:spcAft>
              <a:defRPr sz="2400" b="1">
                <a:solidFill>
                  <a:srgbClr val="004080"/>
                </a:solidFill>
                <a:latin typeface="Arial" charset="0"/>
              </a:defRPr>
            </a:lvl3pPr>
            <a:lvl4pPr algn="l" rtl="0" eaLnBrk="1" fontAlgn="base" hangingPunct="1">
              <a:spcBef>
                <a:spcPct val="0"/>
              </a:spcBef>
              <a:spcAft>
                <a:spcPct val="0"/>
              </a:spcAft>
              <a:defRPr sz="2400" b="1">
                <a:solidFill>
                  <a:srgbClr val="004080"/>
                </a:solidFill>
                <a:latin typeface="Arial" charset="0"/>
              </a:defRPr>
            </a:lvl4pPr>
            <a:lvl5pPr algn="l" rtl="0" eaLnBrk="1" fontAlgn="base" hangingPunct="1">
              <a:spcBef>
                <a:spcPct val="0"/>
              </a:spcBef>
              <a:spcAft>
                <a:spcPct val="0"/>
              </a:spcAft>
              <a:defRPr sz="2400" b="1">
                <a:solidFill>
                  <a:srgbClr val="004080"/>
                </a:solidFill>
                <a:latin typeface="Arial" charset="0"/>
              </a:defRPr>
            </a:lvl5pPr>
            <a:lvl6pPr marL="457200" algn="l" rtl="0" eaLnBrk="1" fontAlgn="base" hangingPunct="1">
              <a:spcBef>
                <a:spcPct val="0"/>
              </a:spcBef>
              <a:spcAft>
                <a:spcPct val="0"/>
              </a:spcAft>
              <a:defRPr sz="2400" b="1">
                <a:solidFill>
                  <a:srgbClr val="004080"/>
                </a:solidFill>
                <a:latin typeface="Arial" charset="0"/>
              </a:defRPr>
            </a:lvl6pPr>
            <a:lvl7pPr marL="914400" algn="l" rtl="0" eaLnBrk="1" fontAlgn="base" hangingPunct="1">
              <a:spcBef>
                <a:spcPct val="0"/>
              </a:spcBef>
              <a:spcAft>
                <a:spcPct val="0"/>
              </a:spcAft>
              <a:defRPr sz="2400" b="1">
                <a:solidFill>
                  <a:srgbClr val="004080"/>
                </a:solidFill>
                <a:latin typeface="Arial" charset="0"/>
              </a:defRPr>
            </a:lvl7pPr>
            <a:lvl8pPr marL="1371600" algn="l" rtl="0" eaLnBrk="1" fontAlgn="base" hangingPunct="1">
              <a:spcBef>
                <a:spcPct val="0"/>
              </a:spcBef>
              <a:spcAft>
                <a:spcPct val="0"/>
              </a:spcAft>
              <a:defRPr sz="2400" b="1">
                <a:solidFill>
                  <a:srgbClr val="004080"/>
                </a:solidFill>
                <a:latin typeface="Arial" charset="0"/>
              </a:defRPr>
            </a:lvl8pPr>
            <a:lvl9pPr marL="1828800" algn="l" rtl="0" eaLnBrk="1" fontAlgn="base" hangingPunct="1">
              <a:spcBef>
                <a:spcPct val="0"/>
              </a:spcBef>
              <a:spcAft>
                <a:spcPct val="0"/>
              </a:spcAft>
              <a:defRPr sz="2400" b="1">
                <a:solidFill>
                  <a:srgbClr val="004080"/>
                </a:solidFill>
                <a:latin typeface="Arial" charset="0"/>
              </a:defRPr>
            </a:lvl9pPr>
          </a:lstStyle>
          <a:p>
            <a:r>
              <a:rPr lang="en-US" sz="1600" kern="0" dirty="0" err="1" smtClean="0">
                <a:solidFill>
                  <a:srgbClr val="CC0000">
                    <a:lumMod val="40000"/>
                    <a:lumOff val="60000"/>
                  </a:srgbClr>
                </a:solidFill>
                <a:latin typeface="Arial"/>
              </a:rPr>
              <a:t>Tetrazine</a:t>
            </a:r>
            <a:r>
              <a:rPr lang="en-US" sz="1600" kern="0" dirty="0" smtClean="0">
                <a:solidFill>
                  <a:srgbClr val="CC0000">
                    <a:lumMod val="40000"/>
                    <a:lumOff val="60000"/>
                  </a:srgbClr>
                </a:solidFill>
                <a:latin typeface="Arial"/>
              </a:rPr>
              <a:t> photochemistry</a:t>
            </a:r>
            <a:endParaRPr lang="en-US" sz="1600" kern="0" dirty="0">
              <a:solidFill>
                <a:srgbClr val="CC0000">
                  <a:lumMod val="40000"/>
                  <a:lumOff val="60000"/>
                </a:srgbClr>
              </a:solidFill>
              <a:latin typeface="Arial"/>
            </a:endParaRPr>
          </a:p>
        </p:txBody>
      </p:sp>
      <p:sp>
        <p:nvSpPr>
          <p:cNvPr id="44" name="TextBox 43"/>
          <p:cNvSpPr txBox="1"/>
          <p:nvPr/>
        </p:nvSpPr>
        <p:spPr>
          <a:xfrm>
            <a:off x="7099402" y="5475292"/>
            <a:ext cx="2057400" cy="307777"/>
          </a:xfrm>
          <a:prstGeom prst="rect">
            <a:avLst/>
          </a:prstGeom>
          <a:noFill/>
        </p:spPr>
        <p:txBody>
          <a:bodyPr wrap="square" rtlCol="0">
            <a:spAutoFit/>
          </a:bodyPr>
          <a:lstStyle/>
          <a:p>
            <a:pPr algn="ctr" eaLnBrk="1" hangingPunct="1">
              <a:spcBef>
                <a:spcPct val="50000"/>
              </a:spcBef>
              <a:spcAft>
                <a:spcPct val="50000"/>
              </a:spcAft>
              <a:buClr>
                <a:srgbClr val="004080"/>
              </a:buClr>
              <a:buSzPct val="65000"/>
              <a:buFont typeface="Wingdings" charset="2"/>
              <a:buNone/>
            </a:pPr>
            <a:r>
              <a:rPr lang="en-US" sz="1400" dirty="0" smtClean="0">
                <a:solidFill>
                  <a:srgbClr val="CC0000">
                    <a:lumMod val="40000"/>
                    <a:lumOff val="60000"/>
                  </a:srgbClr>
                </a:solidFill>
                <a:latin typeface="Arial" charset="0"/>
                <a:cs typeface="+mn-cs"/>
              </a:rPr>
              <a:t>No energy transfer</a:t>
            </a:r>
            <a:endParaRPr lang="en-US" sz="1400" baseline="-25000" dirty="0">
              <a:solidFill>
                <a:srgbClr val="CC0000">
                  <a:lumMod val="40000"/>
                  <a:lumOff val="60000"/>
                </a:srgbClr>
              </a:solidFill>
              <a:latin typeface="Arial" charset="0"/>
              <a:cs typeface="+mn-cs"/>
            </a:endParaRPr>
          </a:p>
        </p:txBody>
      </p:sp>
      <p:sp>
        <p:nvSpPr>
          <p:cNvPr id="45" name="Rectangle 44"/>
          <p:cNvSpPr/>
          <p:nvPr/>
        </p:nvSpPr>
        <p:spPr>
          <a:xfrm>
            <a:off x="914400" y="6339066"/>
            <a:ext cx="6687873" cy="584775"/>
          </a:xfrm>
          <a:prstGeom prst="rect">
            <a:avLst/>
          </a:prstGeom>
        </p:spPr>
        <p:txBody>
          <a:bodyPr wrap="square">
            <a:spAutoFit/>
          </a:bodyPr>
          <a:lstStyle/>
          <a:p>
            <a:pPr eaLnBrk="1" hangingPunct="1">
              <a:buFont typeface="Wingdings" charset="2"/>
              <a:buNone/>
            </a:pPr>
            <a:r>
              <a:rPr lang="en-US" sz="1600" b="1" i="1" dirty="0" smtClean="0">
                <a:solidFill>
                  <a:srgbClr val="00B050"/>
                </a:solidFill>
                <a:effectLst>
                  <a:outerShdw blurRad="38100" dist="38100" dir="2700000" algn="tl">
                    <a:srgbClr val="000000">
                      <a:alpha val="43137"/>
                    </a:srgbClr>
                  </a:outerShdw>
                </a:effectLst>
                <a:cs typeface="Times New Roman" panose="02020603050405020304" pitchFamily="18" charset="0"/>
              </a:rPr>
              <a:t>M.T</a:t>
            </a:r>
            <a:r>
              <a:rPr lang="en-US" sz="1600" b="1" i="1" dirty="0">
                <a:solidFill>
                  <a:srgbClr val="00B050"/>
                </a:solidFill>
                <a:effectLst>
                  <a:outerShdw blurRad="38100" dist="38100" dir="2700000" algn="tl">
                    <a:srgbClr val="000000">
                      <a:alpha val="43137"/>
                    </a:srgbClr>
                  </a:outerShdw>
                </a:effectLst>
                <a:cs typeface="Times New Roman" panose="02020603050405020304" pitchFamily="18" charset="0"/>
              </a:rPr>
              <a:t>. Greenfield, </a:t>
            </a:r>
            <a:r>
              <a:rPr lang="en-US" sz="1600" b="1" i="1" dirty="0" smtClean="0">
                <a:solidFill>
                  <a:srgbClr val="00B050"/>
                </a:solidFill>
                <a:effectLst>
                  <a:outerShdw blurRad="38100" dist="38100" dir="2700000" algn="tl">
                    <a:srgbClr val="000000">
                      <a:alpha val="43137"/>
                    </a:srgbClr>
                  </a:outerShdw>
                </a:effectLst>
                <a:cs typeface="Times New Roman" panose="02020603050405020304" pitchFamily="18" charset="0"/>
              </a:rPr>
              <a:t>S.D</a:t>
            </a:r>
            <a:r>
              <a:rPr lang="en-US" sz="1600" b="1" i="1" dirty="0">
                <a:solidFill>
                  <a:srgbClr val="00B050"/>
                </a:solidFill>
                <a:effectLst>
                  <a:outerShdw blurRad="38100" dist="38100" dir="2700000" algn="tl">
                    <a:srgbClr val="000000">
                      <a:alpha val="43137"/>
                    </a:srgbClr>
                  </a:outerShdw>
                </a:effectLst>
                <a:cs typeface="Times New Roman" panose="02020603050405020304" pitchFamily="18" charset="0"/>
              </a:rPr>
              <a:t>. McGrane, </a:t>
            </a:r>
            <a:r>
              <a:rPr lang="en-US" sz="1600" b="1" i="1" dirty="0" smtClean="0">
                <a:solidFill>
                  <a:srgbClr val="00B050"/>
                </a:solidFill>
                <a:effectLst>
                  <a:outerShdw blurRad="38100" dist="38100" dir="2700000" algn="tl">
                    <a:srgbClr val="000000">
                      <a:alpha val="43137"/>
                    </a:srgbClr>
                  </a:outerShdw>
                </a:effectLst>
                <a:cs typeface="Times New Roman" panose="02020603050405020304" pitchFamily="18" charset="0"/>
              </a:rPr>
              <a:t>C.A</a:t>
            </a:r>
            <a:r>
              <a:rPr lang="en-US" sz="1600" b="1" i="1" dirty="0">
                <a:solidFill>
                  <a:srgbClr val="00B050"/>
                </a:solidFill>
                <a:effectLst>
                  <a:outerShdw blurRad="38100" dist="38100" dir="2700000" algn="tl">
                    <a:srgbClr val="000000">
                      <a:alpha val="43137"/>
                    </a:srgbClr>
                  </a:outerShdw>
                </a:effectLst>
                <a:cs typeface="Times New Roman" panose="02020603050405020304" pitchFamily="18" charset="0"/>
              </a:rPr>
              <a:t>, Bolme, </a:t>
            </a:r>
            <a:r>
              <a:rPr lang="en-US" sz="1600" b="1" i="1" dirty="0" smtClean="0">
                <a:solidFill>
                  <a:srgbClr val="00B050"/>
                </a:solidFill>
                <a:effectLst>
                  <a:outerShdw blurRad="38100" dist="38100" dir="2700000" algn="tl">
                    <a:srgbClr val="000000">
                      <a:alpha val="43137"/>
                    </a:srgbClr>
                  </a:outerShdw>
                </a:effectLst>
                <a:cs typeface="Times New Roman" panose="02020603050405020304" pitchFamily="18" charset="0"/>
              </a:rPr>
              <a:t>J.A</a:t>
            </a:r>
            <a:r>
              <a:rPr lang="en-US" sz="1600" b="1" i="1" dirty="0">
                <a:solidFill>
                  <a:srgbClr val="00B050"/>
                </a:solidFill>
                <a:effectLst>
                  <a:outerShdw blurRad="38100" dist="38100" dir="2700000" algn="tl">
                    <a:srgbClr val="000000">
                      <a:alpha val="43137"/>
                    </a:srgbClr>
                  </a:outerShdw>
                </a:effectLst>
                <a:cs typeface="Times New Roman" panose="02020603050405020304" pitchFamily="18" charset="0"/>
              </a:rPr>
              <a:t>. Bjorgaard, </a:t>
            </a:r>
            <a:r>
              <a:rPr lang="en-US" sz="1600" b="1" i="1" dirty="0" smtClean="0">
                <a:solidFill>
                  <a:srgbClr val="00B050"/>
                </a:solidFill>
                <a:effectLst>
                  <a:outerShdw blurRad="38100" dist="38100" dir="2700000" algn="tl">
                    <a:srgbClr val="000000">
                      <a:alpha val="43137"/>
                    </a:srgbClr>
                  </a:outerShdw>
                </a:effectLst>
                <a:cs typeface="Times New Roman" panose="02020603050405020304" pitchFamily="18" charset="0"/>
              </a:rPr>
              <a:t>T.R</a:t>
            </a:r>
            <a:r>
              <a:rPr lang="en-US" sz="1600" b="1" i="1" dirty="0">
                <a:solidFill>
                  <a:srgbClr val="00B050"/>
                </a:solidFill>
                <a:effectLst>
                  <a:outerShdw blurRad="38100" dist="38100" dir="2700000" algn="tl">
                    <a:srgbClr val="000000">
                      <a:alpha val="43137"/>
                    </a:srgbClr>
                  </a:outerShdw>
                </a:effectLst>
                <a:cs typeface="Times New Roman" panose="02020603050405020304" pitchFamily="18" charset="0"/>
              </a:rPr>
              <a:t>. Nelson, </a:t>
            </a:r>
            <a:r>
              <a:rPr lang="en-US" sz="1600" b="1" i="1" dirty="0" smtClean="0">
                <a:solidFill>
                  <a:srgbClr val="00B050"/>
                </a:solidFill>
                <a:effectLst>
                  <a:outerShdw blurRad="38100" dist="38100" dir="2700000" algn="tl">
                    <a:srgbClr val="000000">
                      <a:alpha val="43137"/>
                    </a:srgbClr>
                  </a:outerShdw>
                </a:effectLst>
                <a:cs typeface="Times New Roman" panose="02020603050405020304" pitchFamily="18" charset="0"/>
              </a:rPr>
              <a:t>S. Tretiak, R.J. </a:t>
            </a:r>
            <a:r>
              <a:rPr lang="en-US" sz="1600" b="1" i="1" dirty="0">
                <a:solidFill>
                  <a:srgbClr val="00B050"/>
                </a:solidFill>
                <a:effectLst>
                  <a:outerShdw blurRad="38100" dist="38100" dir="2700000" algn="tl">
                    <a:srgbClr val="000000">
                      <a:alpha val="43137"/>
                    </a:srgbClr>
                  </a:outerShdw>
                </a:effectLst>
                <a:cs typeface="Times New Roman" panose="02020603050405020304" pitchFamily="18" charset="0"/>
              </a:rPr>
              <a:t>Scharff, J. Phys. Chem. C, 119, 4846 { 4855 (2015</a:t>
            </a:r>
            <a:r>
              <a:rPr lang="en-US" sz="1600" b="1" i="1" dirty="0" smtClean="0">
                <a:solidFill>
                  <a:srgbClr val="00B050"/>
                </a:solidFill>
                <a:effectLst>
                  <a:outerShdw blurRad="38100" dist="38100" dir="2700000" algn="tl">
                    <a:srgbClr val="000000">
                      <a:alpha val="43137"/>
                    </a:srgbClr>
                  </a:outerShdw>
                </a:effectLst>
                <a:cs typeface="Times New Roman" panose="02020603050405020304" pitchFamily="18" charset="0"/>
              </a:rPr>
              <a:t>)</a:t>
            </a:r>
            <a:endParaRPr lang="en-US" sz="1600" b="1" i="1" dirty="0">
              <a:solidFill>
                <a:srgbClr val="00B050"/>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10022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00" fill="hold"/>
                                        <p:tgtEl>
                                          <p:spTgt spid="36"/>
                                        </p:tgtEl>
                                      </p:cBhvr>
                                    </p:cmd>
                                  </p:childTnLst>
                                </p:cTn>
                              </p:par>
                              <p:par>
                                <p:cTn id="7" presetID="1" presetClass="mediacall" presetSubtype="0" fill="hold" nodeType="withEffect">
                                  <p:stCondLst>
                                    <p:cond delay="0"/>
                                  </p:stCondLst>
                                  <p:childTnLst>
                                    <p:cmd type="call" cmd="playFrom(0.0)">
                                      <p:cBhvr>
                                        <p:cTn id="8" dur="9500" fill="hold"/>
                                        <p:tgtEl>
                                          <p:spTgt spid="37"/>
                                        </p:tgtEl>
                                      </p:cBhvr>
                                    </p:cmd>
                                  </p:childTnLst>
                                </p:cTn>
                              </p:par>
                              <p:par>
                                <p:cTn id="9" presetID="1" presetClass="mediacall" presetSubtype="0" fill="hold" nodeType="withEffect">
                                  <p:stCondLst>
                                    <p:cond delay="0"/>
                                  </p:stCondLst>
                                  <p:childTnLst>
                                    <p:cmd type="call" cmd="playFrom(0.0)">
                                      <p:cBhvr>
                                        <p:cTn id="10" dur="15200" fill="hold"/>
                                        <p:tgtEl>
                                          <p:spTgt spid="41"/>
                                        </p:tgtEl>
                                      </p:cBhvr>
                                    </p:cmd>
                                  </p:childTnLst>
                                </p:cTn>
                              </p:par>
                              <p:par>
                                <p:cTn id="11" presetID="1" presetClass="mediacall" presetSubtype="0" fill="hold" nodeType="withEffect">
                                  <p:stCondLst>
                                    <p:cond delay="0"/>
                                  </p:stCondLst>
                                  <p:childTnLst>
                                    <p:cmd type="call" cmd="playFrom(0.0)">
                                      <p:cBhvr>
                                        <p:cTn id="12" dur="15200"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36"/>
                </p:tgtEl>
              </p:cMediaNode>
            </p:video>
            <p:video>
              <p:cMediaNode vol="80000">
                <p:cTn id="14" repeatCount="indefinite" fill="hold" display="0">
                  <p:stCondLst>
                    <p:cond delay="indefinite"/>
                  </p:stCondLst>
                </p:cTn>
                <p:tgtEl>
                  <p:spTgt spid="37"/>
                </p:tgtEl>
              </p:cMediaNode>
            </p:video>
            <p:video>
              <p:cMediaNode vol="80000">
                <p:cTn id="15" repeatCount="indefinite" fill="hold" display="0">
                  <p:stCondLst>
                    <p:cond delay="indefinite"/>
                  </p:stCondLst>
                </p:cTn>
                <p:tgtEl>
                  <p:spTgt spid="41"/>
                </p:tgtEl>
              </p:cMediaNode>
            </p:video>
            <p:video>
              <p:cMediaNode vol="80000">
                <p:cTn id="16" repeatCount="indefinite" fill="hold" display="0">
                  <p:stCondLst>
                    <p:cond delay="indefinite"/>
                  </p:stCondLst>
                </p:cTn>
                <p:tgtEl>
                  <p:spTgt spid="4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04800" y="0"/>
            <a:ext cx="8420100" cy="609600"/>
          </a:xfrm>
        </p:spPr>
        <p:txBody>
          <a:bodyPr/>
          <a:lstStyle/>
          <a:p>
            <a:pPr algn="ctr">
              <a:defRPr/>
            </a:pPr>
            <a:r>
              <a:rPr lang="en-US" sz="3600" i="0" dirty="0" smtClean="0">
                <a:latin typeface="Comic Sans MS" pitchFamily="66" charset="0"/>
              </a:rPr>
              <a:t>Open shell implementation is needed</a:t>
            </a:r>
            <a:endParaRPr lang="en-US" sz="3600" i="0" dirty="0">
              <a:latin typeface="Comic Sans MS" pitchFamily="66" charset="0"/>
            </a:endParaRPr>
          </a:p>
        </p:txBody>
      </p:sp>
      <p:pic>
        <p:nvPicPr>
          <p:cNvPr id="24578" name="Picture 2" descr="ERFig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67" y="685800"/>
            <a:ext cx="8594937"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5868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Where are we going?</a:t>
            </a:r>
            <a:endParaRPr lang="en-US" sz="3600" i="0" dirty="0">
              <a:latin typeface="Comic Sans MS" pitchFamily="66" charset="0"/>
            </a:endParaRPr>
          </a:p>
        </p:txBody>
      </p:sp>
      <p:sp>
        <p:nvSpPr>
          <p:cNvPr id="3" name="Rectangle 2"/>
          <p:cNvSpPr/>
          <p:nvPr/>
        </p:nvSpPr>
        <p:spPr>
          <a:xfrm>
            <a:off x="228600" y="1447800"/>
            <a:ext cx="8763000" cy="5001369"/>
          </a:xfrm>
          <a:prstGeom prst="rect">
            <a:avLst/>
          </a:prstGeom>
          <a:solidFill>
            <a:schemeClr val="tx1"/>
          </a:solidFill>
        </p:spPr>
        <p:txBody>
          <a:bodyPr>
            <a:spAutoFit/>
          </a:bodyPr>
          <a:lstStyle/>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Environmental effects: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State-specific and </a:t>
            </a:r>
            <a:r>
              <a:rPr lang="en-US" sz="2200" b="1" i="1" kern="0" dirty="0">
                <a:solidFill>
                  <a:srgbClr val="0000FF"/>
                </a:solidFill>
                <a:latin typeface="Arial"/>
                <a:cs typeface="Times New Roman" pitchFamily="18" charset="0"/>
              </a:rPr>
              <a:t>Non-equilibrium </a:t>
            </a:r>
            <a:r>
              <a:rPr lang="en-US" sz="2200" b="1" i="1" kern="0" dirty="0" smtClean="0">
                <a:solidFill>
                  <a:srgbClr val="0000FF"/>
                </a:solidFill>
                <a:latin typeface="Arial"/>
                <a:cs typeface="Times New Roman" pitchFamily="18" charset="0"/>
              </a:rPr>
              <a:t>solvation</a:t>
            </a:r>
            <a:endParaRPr lang="en-US" sz="2200" b="1" i="1" kern="0" dirty="0">
              <a:solidFill>
                <a:srgbClr val="0000FF"/>
              </a:solidFill>
              <a:latin typeface="Arial"/>
              <a:cs typeface="Times New Roman" pitchFamily="18" charset="0"/>
            </a:endParaRP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Quantum Mechanics/Molecular Mechanics (QM/MM)</a:t>
            </a:r>
            <a:endParaRPr lang="en-US" sz="2400" b="1" i="1" kern="0" dirty="0" smtClean="0">
              <a:solidFill>
                <a:schemeClr val="tx2"/>
              </a:solidFill>
              <a:latin typeface="Arial"/>
              <a:cs typeface="Times New Roman" pitchFamily="18" charset="0"/>
            </a:endParaRP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Extended </a:t>
            </a:r>
            <a:r>
              <a:rPr lang="en-US" sz="2400" b="1" i="1" kern="0" dirty="0" err="1" smtClean="0">
                <a:solidFill>
                  <a:schemeClr val="tx2"/>
                </a:solidFill>
                <a:latin typeface="Arial"/>
                <a:cs typeface="Times New Roman" pitchFamily="18" charset="0"/>
              </a:rPr>
              <a:t>Largangian</a:t>
            </a:r>
            <a:r>
              <a:rPr lang="en-US" sz="2400" b="1" i="1" kern="0" dirty="0" smtClean="0">
                <a:solidFill>
                  <a:schemeClr val="tx2"/>
                </a:solidFill>
                <a:latin typeface="Arial"/>
                <a:cs typeface="Times New Roman" pitchFamily="18" charset="0"/>
              </a:rPr>
              <a:t> excited state MD</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Open shell, bond breaking, intersystem crossings</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Hamiltonian on demand via Machine Learning including both </a:t>
            </a:r>
            <a:r>
              <a:rPr lang="en-US" sz="2400" b="1" i="1" kern="0" dirty="0" err="1" smtClean="0">
                <a:solidFill>
                  <a:schemeClr val="tx2"/>
                </a:solidFill>
                <a:latin typeface="Arial"/>
                <a:cs typeface="Times New Roman" pitchFamily="18" charset="0"/>
              </a:rPr>
              <a:t>semiempirics</a:t>
            </a:r>
            <a:r>
              <a:rPr lang="en-US" sz="2400" b="1" i="1" kern="0" dirty="0" smtClean="0">
                <a:solidFill>
                  <a:schemeClr val="tx2"/>
                </a:solidFill>
                <a:latin typeface="Arial"/>
                <a:cs typeface="Times New Roman" pitchFamily="18" charset="0"/>
              </a:rPr>
              <a:t> and DFTB</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Better non-adiabatic algorithms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Coupled </a:t>
            </a:r>
            <a:r>
              <a:rPr lang="en-US" sz="2200" b="1" i="1" kern="0" dirty="0" err="1" smtClean="0">
                <a:solidFill>
                  <a:srgbClr val="0000FF"/>
                </a:solidFill>
                <a:latin typeface="Arial"/>
                <a:cs typeface="Times New Roman" pitchFamily="18" charset="0"/>
              </a:rPr>
              <a:t>Wavefunctions</a:t>
            </a:r>
            <a:r>
              <a:rPr lang="en-US" sz="2200" b="1" i="1" kern="0" dirty="0" smtClean="0">
                <a:solidFill>
                  <a:srgbClr val="0000FF"/>
                </a:solidFill>
                <a:latin typeface="Arial"/>
                <a:cs typeface="Times New Roman" pitchFamily="18" charset="0"/>
              </a:rPr>
              <a:t> Non-Adiabatic Molecular Dynamics (CW-NAMD)</a:t>
            </a:r>
          </a:p>
        </p:txBody>
      </p:sp>
      <p:sp>
        <p:nvSpPr>
          <p:cNvPr id="5" name="Oval 4"/>
          <p:cNvSpPr/>
          <p:nvPr/>
        </p:nvSpPr>
        <p:spPr bwMode="auto">
          <a:xfrm>
            <a:off x="0" y="3962400"/>
            <a:ext cx="8343900" cy="1295400"/>
          </a:xfrm>
          <a:prstGeom prst="ellipse">
            <a:avLst/>
          </a:prstGeom>
          <a:noFill/>
          <a:ln w="508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600" b="0" i="0" u="none" strike="noStrike" cap="none" normalizeH="0" baseline="0" smtClean="0">
              <a:ln>
                <a:noFill/>
              </a:ln>
              <a:solidFill>
                <a:srgbClr val="FFFF00"/>
              </a:solidFill>
              <a:effectLst/>
              <a:latin typeface="Times New Roman" pitchFamily="18" charset="0"/>
            </a:endParaRPr>
          </a:p>
        </p:txBody>
      </p:sp>
    </p:spTree>
    <p:extLst>
      <p:ext uri="{BB962C8B-B14F-4D97-AF65-F5344CB8AC3E}">
        <p14:creationId xmlns:p14="http://schemas.microsoft.com/office/powerpoint/2010/main" val="29888864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144000" cy="609600"/>
          </a:xfrm>
        </p:spPr>
        <p:txBody>
          <a:bodyPr/>
          <a:lstStyle/>
          <a:p>
            <a:pPr algn="ctr">
              <a:defRPr/>
            </a:pPr>
            <a:r>
              <a:rPr lang="en-US" sz="3400" i="0" dirty="0" smtClean="0">
                <a:latin typeface="Comic Sans MS" pitchFamily="66" charset="0"/>
              </a:rPr>
              <a:t>Machine Learning – advanced optimization</a:t>
            </a:r>
            <a:endParaRPr lang="en-US" sz="3400" i="0" dirty="0">
              <a:latin typeface="Comic Sans MS" pitchFamily="66"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908" b="2354"/>
          <a:stretch/>
        </p:blipFill>
        <p:spPr>
          <a:xfrm>
            <a:off x="0" y="737235"/>
            <a:ext cx="6477000" cy="6120765"/>
          </a:xfrm>
          <a:prstGeom prst="rect">
            <a:avLst/>
          </a:prstGeom>
        </p:spPr>
      </p:pic>
      <p:pic>
        <p:nvPicPr>
          <p:cNvPr id="21506" name="Picture 2" descr="Image result for learning from experience deep neural networks learn by adjusting the strength"/>
          <p:cNvPicPr>
            <a:picLocks noChangeAspect="1" noChangeArrowheads="1"/>
          </p:cNvPicPr>
          <p:nvPr/>
        </p:nvPicPr>
        <p:blipFill rotWithShape="1">
          <a:blip r:embed="rId3">
            <a:extLst>
              <a:ext uri="{28A0092B-C50C-407E-A947-70E740481C1C}">
                <a14:useLocalDpi xmlns:a14="http://schemas.microsoft.com/office/drawing/2010/main" val="0"/>
              </a:ext>
            </a:extLst>
          </a:blip>
          <a:srcRect l="5872" r="5536"/>
          <a:stretch/>
        </p:blipFill>
        <p:spPr bwMode="auto">
          <a:xfrm>
            <a:off x="6019800" y="737234"/>
            <a:ext cx="3132258" cy="12500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680829" y="5934670"/>
            <a:ext cx="2320071" cy="923330"/>
          </a:xfrm>
          <a:prstGeom prst="rect">
            <a:avLst/>
          </a:prstGeom>
        </p:spPr>
        <p:txBody>
          <a:bodyPr wrap="square">
            <a:spAutoFit/>
          </a:bodyPr>
          <a:lstStyle/>
          <a:p>
            <a:r>
              <a:rPr lang="en-US" sz="1800" b="1" dirty="0">
                <a:solidFill>
                  <a:srgbClr val="33CC33"/>
                </a:solidFill>
              </a:rPr>
              <a:t>http://numb3r3.com/2017/11/02/intro-dnn.html</a:t>
            </a:r>
          </a:p>
        </p:txBody>
      </p:sp>
    </p:spTree>
    <p:extLst>
      <p:ext uri="{BB962C8B-B14F-4D97-AF65-F5344CB8AC3E}">
        <p14:creationId xmlns:p14="http://schemas.microsoft.com/office/powerpoint/2010/main" val="254210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191500" cy="1143000"/>
          </a:xfrm>
        </p:spPr>
        <p:txBody>
          <a:bodyPr/>
          <a:lstStyle/>
          <a:p>
            <a:pPr algn="ctr">
              <a:defRPr/>
            </a:pPr>
            <a:r>
              <a:rPr lang="en-US" sz="3600" i="0" dirty="0">
                <a:latin typeface="Comic Sans MS" pitchFamily="66" charset="0"/>
              </a:rPr>
              <a:t>Concept of Machine </a:t>
            </a:r>
            <a:r>
              <a:rPr lang="en-US" sz="3600" i="0" dirty="0" smtClean="0">
                <a:latin typeface="Comic Sans MS" pitchFamily="66" charset="0"/>
              </a:rPr>
              <a:t>Learning (ML) </a:t>
            </a:r>
            <a:r>
              <a:rPr lang="en-US" sz="3600" i="0" dirty="0">
                <a:latin typeface="Comic Sans MS" pitchFamily="66" charset="0"/>
              </a:rPr>
              <a:t>Applied to Chemistry</a:t>
            </a:r>
          </a:p>
        </p:txBody>
      </p:sp>
      <p:pic>
        <p:nvPicPr>
          <p:cNvPr id="5" name="Picture 4"/>
          <p:cNvPicPr>
            <a:picLocks noChangeAspect="1"/>
          </p:cNvPicPr>
          <p:nvPr/>
        </p:nvPicPr>
        <p:blipFill>
          <a:blip r:embed="rId2"/>
          <a:stretch>
            <a:fillRect/>
          </a:stretch>
        </p:blipFill>
        <p:spPr>
          <a:xfrm>
            <a:off x="76200" y="1143000"/>
            <a:ext cx="4419600" cy="3526960"/>
          </a:xfrm>
          <a:prstGeom prst="rect">
            <a:avLst/>
          </a:prstGeom>
        </p:spPr>
      </p:pic>
      <p:pic>
        <p:nvPicPr>
          <p:cNvPr id="6" name="Picture 5"/>
          <p:cNvPicPr>
            <a:picLocks noChangeAspect="1"/>
          </p:cNvPicPr>
          <p:nvPr/>
        </p:nvPicPr>
        <p:blipFill>
          <a:blip r:embed="rId3"/>
          <a:stretch>
            <a:fillRect/>
          </a:stretch>
        </p:blipFill>
        <p:spPr>
          <a:xfrm>
            <a:off x="4842448" y="1887771"/>
            <a:ext cx="4088796" cy="2684229"/>
          </a:xfrm>
          <a:prstGeom prst="rect">
            <a:avLst/>
          </a:prstGeom>
        </p:spPr>
      </p:pic>
      <p:sp>
        <p:nvSpPr>
          <p:cNvPr id="7" name="Rectangle 6"/>
          <p:cNvSpPr/>
          <p:nvPr/>
        </p:nvSpPr>
        <p:spPr>
          <a:xfrm>
            <a:off x="5334000" y="1196439"/>
            <a:ext cx="3657600" cy="584775"/>
          </a:xfrm>
          <a:prstGeom prst="rect">
            <a:avLst/>
          </a:prstGeom>
        </p:spPr>
        <p:txBody>
          <a:bodyPr wrap="square">
            <a:spAutoFit/>
          </a:bodyPr>
          <a:lstStyle/>
          <a:p>
            <a:pPr>
              <a:buNone/>
            </a:pPr>
            <a:r>
              <a:rPr lang="en-US" sz="1600" b="1" dirty="0" smtClean="0">
                <a:cs typeface="Arial" panose="020B0604020202020204" pitchFamily="34" charset="0"/>
              </a:rPr>
              <a:t>Example: success story molecular energies </a:t>
            </a:r>
            <a:r>
              <a:rPr lang="en-US" sz="1400" i="1" dirty="0">
                <a:solidFill>
                  <a:srgbClr val="000000"/>
                </a:solidFill>
                <a:latin typeface="Times New Roman" panose="02020603050405020304" pitchFamily="18" charset="0"/>
              </a:rPr>
              <a:t>Chemical </a:t>
            </a:r>
            <a:r>
              <a:rPr lang="en-US" sz="1400" i="1" dirty="0" smtClean="0">
                <a:solidFill>
                  <a:srgbClr val="000000"/>
                </a:solidFill>
                <a:latin typeface="Times New Roman" panose="02020603050405020304" pitchFamily="18" charset="0"/>
              </a:rPr>
              <a:t>Science</a:t>
            </a:r>
            <a:r>
              <a:rPr lang="en-US" sz="1400" dirty="0" smtClean="0">
                <a:solidFill>
                  <a:srgbClr val="000000"/>
                </a:solidFill>
                <a:latin typeface="Times New Roman" panose="02020603050405020304" pitchFamily="18" charset="0"/>
              </a:rPr>
              <a:t>,</a:t>
            </a:r>
            <a:r>
              <a:rPr lang="en-US" sz="1400" b="1" dirty="0" smtClean="0">
                <a:solidFill>
                  <a:srgbClr val="000000"/>
                </a:solidFill>
                <a:latin typeface="Times New Roman" panose="02020603050405020304" pitchFamily="18" charset="0"/>
              </a:rPr>
              <a:t> </a:t>
            </a:r>
            <a:r>
              <a:rPr lang="en-US" sz="1400" b="1" dirty="0">
                <a:solidFill>
                  <a:srgbClr val="000000"/>
                </a:solidFill>
                <a:latin typeface="Times New Roman" panose="02020603050405020304" pitchFamily="18" charset="0"/>
              </a:rPr>
              <a:t>8</a:t>
            </a:r>
            <a:r>
              <a:rPr lang="en-US" sz="1400" dirty="0">
                <a:solidFill>
                  <a:srgbClr val="000000"/>
                </a:solidFill>
                <a:latin typeface="Times New Roman" panose="02020603050405020304" pitchFamily="18" charset="0"/>
              </a:rPr>
              <a:t>, </a:t>
            </a:r>
            <a:r>
              <a:rPr lang="en-US" sz="1400" dirty="0" smtClean="0">
                <a:solidFill>
                  <a:srgbClr val="000000"/>
                </a:solidFill>
                <a:latin typeface="Times New Roman" panose="02020603050405020304" pitchFamily="18" charset="0"/>
              </a:rPr>
              <a:t>3192 (2017)</a:t>
            </a:r>
            <a:endParaRPr lang="en-US" sz="1400" dirty="0"/>
          </a:p>
        </p:txBody>
      </p:sp>
      <p:sp>
        <p:nvSpPr>
          <p:cNvPr id="8" name="Content Placeholder 2"/>
          <p:cNvSpPr txBox="1">
            <a:spLocks/>
          </p:cNvSpPr>
          <p:nvPr/>
        </p:nvSpPr>
        <p:spPr>
          <a:xfrm>
            <a:off x="0" y="4759944"/>
            <a:ext cx="9144000" cy="1548083"/>
          </a:xfrm>
          <a:prstGeom prst="rect">
            <a:avLst/>
          </a:prstGeom>
        </p:spPr>
        <p:txBody>
          <a:bodyPr/>
          <a:lstStyle>
            <a:lvl1pPr marL="342900" indent="-342900" algn="l" rtl="0" eaLnBrk="1" fontAlgn="base" hangingPunct="1">
              <a:spcBef>
                <a:spcPct val="50000"/>
              </a:spcBef>
              <a:spcAft>
                <a:spcPct val="0"/>
              </a:spcAft>
              <a:buClr>
                <a:srgbClr val="004080"/>
              </a:buClr>
              <a:buSzPct val="65000"/>
              <a:buFont typeface="Wingdings" panose="05000000000000000000" pitchFamily="2" charset="2"/>
              <a:buChar char="n"/>
              <a:defRPr b="1">
                <a:solidFill>
                  <a:schemeClr val="tx1"/>
                </a:solidFill>
                <a:latin typeface="+mn-lt"/>
                <a:ea typeface="ＭＳ Ｐゴシック" charset="-128"/>
                <a:cs typeface="ＭＳ Ｐゴシック" charset="-128"/>
              </a:defRPr>
            </a:lvl1pPr>
            <a:lvl2pPr marL="669925" indent="-325438" algn="l" rtl="0" eaLnBrk="1" fontAlgn="base" hangingPunct="1">
              <a:spcBef>
                <a:spcPct val="20000"/>
              </a:spcBef>
              <a:spcAft>
                <a:spcPct val="0"/>
              </a:spcAft>
              <a:buClr>
                <a:srgbClr val="800000"/>
              </a:buClr>
              <a:buFont typeface="Times" panose="02020603050405020304" pitchFamily="18" charset="0"/>
              <a:buChar char="•"/>
              <a:defRPr sz="1600">
                <a:solidFill>
                  <a:schemeClr val="tx1"/>
                </a:solidFill>
                <a:latin typeface="+mn-lt"/>
                <a:ea typeface="ＭＳ Ｐゴシック" pitchFamily="-65" charset="-128"/>
              </a:defRPr>
            </a:lvl2pPr>
            <a:lvl3pPr marL="1022350" indent="-350838" algn="l" rtl="0" eaLnBrk="1" fontAlgn="base" hangingPunct="1">
              <a:spcBef>
                <a:spcPct val="20000"/>
              </a:spcBef>
              <a:spcAft>
                <a:spcPct val="0"/>
              </a:spcAft>
              <a:buSzPct val="65000"/>
              <a:buChar char="—"/>
              <a:defRPr sz="1600">
                <a:solidFill>
                  <a:schemeClr val="tx1"/>
                </a:solidFill>
                <a:latin typeface="+mn-lt"/>
                <a:ea typeface="ＭＳ Ｐゴシック" pitchFamily="-65" charset="-128"/>
              </a:defRPr>
            </a:lvl3pPr>
            <a:lvl4pPr marL="1339850" indent="-315913" algn="l" rtl="0" eaLnBrk="1" fontAlgn="base" hangingPunct="1">
              <a:spcBef>
                <a:spcPct val="20000"/>
              </a:spcBef>
              <a:spcAft>
                <a:spcPct val="0"/>
              </a:spcAft>
              <a:buFont typeface="Times" panose="02020603050405020304" pitchFamily="18" charset="0"/>
              <a:buChar char="•"/>
              <a:defRPr sz="1400">
                <a:solidFill>
                  <a:schemeClr val="tx1"/>
                </a:solidFill>
                <a:latin typeface="+mn-lt"/>
                <a:ea typeface="ＭＳ Ｐゴシック" pitchFamily="-65" charset="-128"/>
              </a:defRPr>
            </a:lvl4pPr>
            <a:lvl5pPr marL="16811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pitchFamily="-65" charset="-128"/>
              </a:defRPr>
            </a:lvl5pPr>
            <a:lvl6pPr marL="21383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pitchFamily="-65" charset="-128"/>
              </a:defRPr>
            </a:lvl6pPr>
            <a:lvl7pPr marL="25955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pitchFamily="-65" charset="-128"/>
              </a:defRPr>
            </a:lvl7pPr>
            <a:lvl8pPr marL="30527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pitchFamily="-65" charset="-128"/>
              </a:defRPr>
            </a:lvl8pPr>
            <a:lvl9pPr marL="3509963" indent="-339725" algn="l" rtl="0" eaLnBrk="1" fontAlgn="base" hangingPunct="1">
              <a:spcBef>
                <a:spcPct val="20000"/>
              </a:spcBef>
              <a:spcAft>
                <a:spcPct val="0"/>
              </a:spcAft>
              <a:buClr>
                <a:schemeClr val="accent1"/>
              </a:buClr>
              <a:buSzPct val="75000"/>
              <a:defRPr sz="1400">
                <a:solidFill>
                  <a:schemeClr val="tx1"/>
                </a:solidFill>
                <a:latin typeface="+mn-lt"/>
                <a:ea typeface="ＭＳ Ｐゴシック" pitchFamily="-65" charset="-128"/>
              </a:defRPr>
            </a:lvl9pPr>
          </a:lstStyle>
          <a:p>
            <a:r>
              <a:rPr lang="en-US" sz="1800" dirty="0"/>
              <a:t>Use ML techniques to construct optimized effective Hamiltonians for molecular properties</a:t>
            </a:r>
            <a:r>
              <a:rPr lang="en-US" sz="1800" dirty="0" smtClean="0"/>
              <a:t>.</a:t>
            </a:r>
          </a:p>
          <a:p>
            <a:r>
              <a:rPr lang="en-US" sz="1800" dirty="0" smtClean="0"/>
              <a:t>ML for ab initio-derived force fields is widely successful</a:t>
            </a:r>
          </a:p>
        </p:txBody>
      </p:sp>
      <p:pic>
        <p:nvPicPr>
          <p:cNvPr id="9" name="Picture 8"/>
          <p:cNvPicPr>
            <a:picLocks noChangeAspect="1"/>
          </p:cNvPicPr>
          <p:nvPr/>
        </p:nvPicPr>
        <p:blipFill>
          <a:blip r:embed="rId4"/>
          <a:stretch>
            <a:fillRect/>
          </a:stretch>
        </p:blipFill>
        <p:spPr>
          <a:xfrm>
            <a:off x="569320" y="5755784"/>
            <a:ext cx="8005360" cy="1104486"/>
          </a:xfrm>
          <a:prstGeom prst="rect">
            <a:avLst/>
          </a:prstGeom>
        </p:spPr>
      </p:pic>
    </p:spTree>
    <p:extLst>
      <p:ext uri="{BB962C8B-B14F-4D97-AF65-F5344CB8AC3E}">
        <p14:creationId xmlns:p14="http://schemas.microsoft.com/office/powerpoint/2010/main" val="13843573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76200"/>
            <a:ext cx="8077200" cy="609600"/>
          </a:xfrm>
        </p:spPr>
        <p:txBody>
          <a:bodyPr/>
          <a:lstStyle/>
          <a:p>
            <a:pPr algn="ctr">
              <a:defRPr/>
            </a:pPr>
            <a:r>
              <a:rPr lang="en-US" sz="3600" i="0" dirty="0" smtClean="0">
                <a:latin typeface="Comic Sans MS" pitchFamily="66" charset="0"/>
              </a:rPr>
              <a:t>Example ML force field dynamics</a:t>
            </a:r>
            <a:endParaRPr lang="en-US" sz="3600" i="0" dirty="0">
              <a:latin typeface="Comic Sans MS" pitchFamily="66" charset="0"/>
            </a:endParaRPr>
          </a:p>
        </p:txBody>
      </p:sp>
      <p:pic>
        <p:nvPicPr>
          <p:cNvPr id="3" name="media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16492"/>
            <a:ext cx="6661150" cy="6041508"/>
          </a:xfrm>
          <a:prstGeom prst="rect">
            <a:avLst/>
          </a:prstGeom>
        </p:spPr>
      </p:pic>
      <p:sp>
        <p:nvSpPr>
          <p:cNvPr id="4" name="Rectangle 3"/>
          <p:cNvSpPr/>
          <p:nvPr/>
        </p:nvSpPr>
        <p:spPr>
          <a:xfrm>
            <a:off x="6553200" y="4876800"/>
            <a:ext cx="2590800" cy="1938992"/>
          </a:xfrm>
          <a:prstGeom prst="rect">
            <a:avLst/>
          </a:prstGeom>
        </p:spPr>
        <p:txBody>
          <a:bodyPr wrap="square">
            <a:spAutoFit/>
          </a:bodyPr>
          <a:lstStyle/>
          <a:p>
            <a:pPr lvl="0" algn="ctr" eaLnBrk="1" hangingPunct="1">
              <a:spcBef>
                <a:spcPct val="50000"/>
              </a:spcBef>
              <a:spcAft>
                <a:spcPct val="50000"/>
              </a:spcAft>
              <a:buClr>
                <a:srgbClr val="004080"/>
              </a:buClr>
              <a:buSzPct val="65000"/>
            </a:pPr>
            <a:r>
              <a:rPr lang="en-US" sz="2000" dirty="0">
                <a:solidFill>
                  <a:srgbClr val="000000"/>
                </a:solidFill>
                <a:latin typeface="Arial" panose="020B0604020202020204" pitchFamily="34" charset="0"/>
                <a:ea typeface="ＭＳ Ｐゴシック" panose="020B0600070205080204" pitchFamily="34" charset="-128"/>
                <a:cs typeface="+mn-cs"/>
              </a:rPr>
              <a:t>Carbon nanoparticles/sheets nucleation [4000 atoms in 60</a:t>
            </a:r>
            <a:r>
              <a:rPr lang="en-US" sz="2000"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Å</a:t>
            </a:r>
            <a:r>
              <a:rPr lang="en-US" sz="2000" dirty="0">
                <a:solidFill>
                  <a:srgbClr val="000000"/>
                </a:solidFill>
                <a:latin typeface="Arial" panose="020B0604020202020204" pitchFamily="34" charset="0"/>
                <a:ea typeface="ＭＳ Ｐゴシック" panose="020B0600070205080204" pitchFamily="34" charset="-128"/>
                <a:cs typeface="+mn-cs"/>
              </a:rPr>
              <a:t> box at 2500K] 5ns MD simulation</a:t>
            </a:r>
          </a:p>
        </p:txBody>
      </p:sp>
      <p:sp>
        <p:nvSpPr>
          <p:cNvPr id="5" name="Rectangle 4"/>
          <p:cNvSpPr/>
          <p:nvPr/>
        </p:nvSpPr>
        <p:spPr>
          <a:xfrm>
            <a:off x="6781800" y="841232"/>
            <a:ext cx="1813317" cy="646331"/>
          </a:xfrm>
          <a:prstGeom prst="rect">
            <a:avLst/>
          </a:prstGeom>
        </p:spPr>
        <p:txBody>
          <a:bodyPr wrap="none">
            <a:spAutoFit/>
          </a:bodyPr>
          <a:lstStyle/>
          <a:p>
            <a:r>
              <a:rPr lang="en-US" sz="1800" b="1" dirty="0" smtClean="0">
                <a:solidFill>
                  <a:srgbClr val="FFFFFF"/>
                </a:solidFill>
                <a:latin typeface="Arial"/>
              </a:rPr>
              <a:t>DFT reference:</a:t>
            </a:r>
          </a:p>
          <a:p>
            <a:r>
              <a:rPr lang="en-US" sz="1800" b="1" dirty="0">
                <a:solidFill>
                  <a:srgbClr val="FFFFFF"/>
                </a:solidFill>
                <a:latin typeface="Arial"/>
              </a:rPr>
              <a:t> wB97x/6-31G*</a:t>
            </a:r>
            <a:endParaRPr lang="en-US" dirty="0"/>
          </a:p>
        </p:txBody>
      </p:sp>
      <p:sp>
        <p:nvSpPr>
          <p:cNvPr id="7" name="Rectangle 6"/>
          <p:cNvSpPr/>
          <p:nvPr/>
        </p:nvSpPr>
        <p:spPr>
          <a:xfrm>
            <a:off x="6858001" y="1946709"/>
            <a:ext cx="2285999" cy="861774"/>
          </a:xfrm>
          <a:prstGeom prst="rect">
            <a:avLst/>
          </a:prstGeom>
        </p:spPr>
        <p:txBody>
          <a:bodyPr wrap="square">
            <a:spAutoFit/>
          </a:bodyPr>
          <a:lstStyle/>
          <a:p>
            <a:r>
              <a:rPr lang="en-US" sz="1800" b="1" dirty="0" smtClean="0">
                <a:solidFill>
                  <a:srgbClr val="FFFFFF"/>
                </a:solidFill>
                <a:latin typeface="Arial"/>
              </a:rPr>
              <a:t>ANI-1 ML force field</a:t>
            </a:r>
          </a:p>
          <a:p>
            <a:r>
              <a:rPr lang="en-US" sz="1400" b="1" kern="0" dirty="0">
                <a:solidFill>
                  <a:srgbClr val="33CC33"/>
                </a:solidFill>
                <a:latin typeface="Arial"/>
                <a:ea typeface="ＭＳ Ｐゴシック" charset="-128"/>
              </a:rPr>
              <a:t>arXiv:1710.00017, 2017</a:t>
            </a:r>
            <a:endParaRPr lang="en-US" sz="2800" b="1" dirty="0">
              <a:solidFill>
                <a:srgbClr val="33CC33"/>
              </a:solidFill>
            </a:endParaRPr>
          </a:p>
        </p:txBody>
      </p:sp>
      <p:sp>
        <p:nvSpPr>
          <p:cNvPr id="8" name="Rectangle 7"/>
          <p:cNvSpPr/>
          <p:nvPr/>
        </p:nvSpPr>
        <p:spPr>
          <a:xfrm>
            <a:off x="6750756" y="3028559"/>
            <a:ext cx="2569934" cy="369332"/>
          </a:xfrm>
          <a:prstGeom prst="rect">
            <a:avLst/>
          </a:prstGeom>
        </p:spPr>
        <p:txBody>
          <a:bodyPr wrap="none">
            <a:spAutoFit/>
          </a:bodyPr>
          <a:lstStyle/>
          <a:p>
            <a:pPr lvl="0"/>
            <a:r>
              <a:rPr lang="en-US" sz="1800" b="1" dirty="0" smtClean="0">
                <a:solidFill>
                  <a:srgbClr val="FFFFFF"/>
                </a:solidFill>
                <a:latin typeface="Arial"/>
              </a:rPr>
              <a:t>Curtesy Justin Smith</a:t>
            </a:r>
            <a:endParaRPr lang="en-US" sz="1800" b="1" dirty="0">
              <a:solidFill>
                <a:srgbClr val="FFFFFF"/>
              </a:solidFill>
              <a:latin typeface="Arial"/>
            </a:endParaRPr>
          </a:p>
        </p:txBody>
      </p:sp>
    </p:spTree>
    <p:extLst>
      <p:ext uri="{BB962C8B-B14F-4D97-AF65-F5344CB8AC3E}">
        <p14:creationId xmlns:p14="http://schemas.microsoft.com/office/powerpoint/2010/main" val="64544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bwMode="auto">
          <a:xfrm flipV="1">
            <a:off x="2838100" y="3161491"/>
            <a:ext cx="4020082" cy="12651"/>
          </a:xfrm>
          <a:prstGeom prst="straightConnector1">
            <a:avLst/>
          </a:prstGeom>
          <a:noFill/>
          <a:ln w="38100" cap="flat" cmpd="sng" algn="ctr">
            <a:solidFill>
              <a:srgbClr val="EB5D59"/>
            </a:solidFill>
            <a:prstDash val="solid"/>
            <a:round/>
            <a:headEnd type="none" w="med" len="med"/>
            <a:tailEnd type="triangle"/>
          </a:ln>
          <a:effectLst/>
        </p:spPr>
      </p:cxnSp>
      <p:sp>
        <p:nvSpPr>
          <p:cNvPr id="11" name="Title 10"/>
          <p:cNvSpPr>
            <a:spLocks noGrp="1"/>
          </p:cNvSpPr>
          <p:nvPr>
            <p:ph type="title"/>
          </p:nvPr>
        </p:nvSpPr>
        <p:spPr>
          <a:xfrm>
            <a:off x="304800" y="0"/>
            <a:ext cx="8420100" cy="609600"/>
          </a:xfrm>
        </p:spPr>
        <p:txBody>
          <a:bodyPr/>
          <a:lstStyle/>
          <a:p>
            <a:pPr algn="ctr">
              <a:defRPr/>
            </a:pPr>
            <a:r>
              <a:rPr lang="en-US" sz="3600" i="0" dirty="0">
                <a:latin typeface="Comic Sans MS" pitchFamily="66" charset="0"/>
              </a:rPr>
              <a:t>Structure of </a:t>
            </a:r>
            <a:r>
              <a:rPr lang="en-US" sz="3600" i="0" dirty="0" err="1">
                <a:latin typeface="Comic Sans MS" pitchFamily="66" charset="0"/>
              </a:rPr>
              <a:t>HipNN</a:t>
            </a:r>
            <a:r>
              <a:rPr lang="en-US" sz="3600" i="0" dirty="0">
                <a:latin typeface="Comic Sans MS" pitchFamily="66" charset="0"/>
              </a:rPr>
              <a:t> Neural Network</a:t>
            </a:r>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l="4073" t="4606" r="1912" b="3259"/>
          <a:stretch/>
        </p:blipFill>
        <p:spPr bwMode="auto">
          <a:xfrm>
            <a:off x="127766" y="718113"/>
            <a:ext cx="3072634" cy="3015687"/>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3276600" y="1163442"/>
            <a:ext cx="5791200" cy="1015663"/>
          </a:xfrm>
          <a:prstGeom prst="rect">
            <a:avLst/>
          </a:prstGeom>
        </p:spPr>
        <p:txBody>
          <a:bodyPr wrap="square">
            <a:spAutoFit/>
          </a:bodyPr>
          <a:lstStyle/>
          <a:p>
            <a:r>
              <a:rPr lang="en-US" sz="2000" dirty="0"/>
              <a:t>Typically results in ~10,000 different parameters</a:t>
            </a:r>
            <a:r>
              <a:rPr lang="en-US" sz="2000" dirty="0" smtClean="0"/>
              <a:t>.</a:t>
            </a:r>
          </a:p>
          <a:p>
            <a:endParaRPr lang="en-US" sz="2000" dirty="0"/>
          </a:p>
          <a:p>
            <a:r>
              <a:rPr lang="en-US" sz="2000" dirty="0"/>
              <a:t>Steepest gradient descent algorithms optimize 𝑊, 𝑉, 𝑠</a:t>
            </a:r>
          </a:p>
        </p:txBody>
      </p:sp>
      <p:pic>
        <p:nvPicPr>
          <p:cNvPr id="5" name="Picture 4"/>
          <p:cNvPicPr>
            <a:picLocks noChangeAspect="1"/>
          </p:cNvPicPr>
          <p:nvPr/>
        </p:nvPicPr>
        <p:blipFill>
          <a:blip r:embed="rId3"/>
          <a:stretch>
            <a:fillRect/>
          </a:stretch>
        </p:blipFill>
        <p:spPr>
          <a:xfrm>
            <a:off x="6876091" y="3429000"/>
            <a:ext cx="2267909" cy="3151905"/>
          </a:xfrm>
          <a:prstGeom prst="rect">
            <a:avLst/>
          </a:prstGeom>
          <a:solidFill>
            <a:schemeClr val="tx1"/>
          </a:solidFill>
        </p:spPr>
      </p:pic>
      <p:sp>
        <p:nvSpPr>
          <p:cNvPr id="47" name="TextBox 46"/>
          <p:cNvSpPr txBox="1"/>
          <p:nvPr/>
        </p:nvSpPr>
        <p:spPr>
          <a:xfrm>
            <a:off x="7086600" y="3004865"/>
            <a:ext cx="1382110" cy="338554"/>
          </a:xfrm>
          <a:prstGeom prst="rect">
            <a:avLst/>
          </a:prstGeom>
          <a:noFill/>
        </p:spPr>
        <p:txBody>
          <a:bodyPr wrap="none" rtlCol="0">
            <a:spAutoFit/>
          </a:bodyPr>
          <a:lstStyle/>
          <a:p>
            <a:pPr algn="ctr">
              <a:buNone/>
            </a:pPr>
            <a:r>
              <a:rPr lang="en-US" sz="1600" dirty="0" smtClean="0"/>
              <a:t>Atomic Layer</a:t>
            </a:r>
          </a:p>
        </p:txBody>
      </p:sp>
      <p:pic>
        <p:nvPicPr>
          <p:cNvPr id="50" name="Picture 49"/>
          <p:cNvPicPr>
            <a:picLocks noChangeAspect="1"/>
          </p:cNvPicPr>
          <p:nvPr/>
        </p:nvPicPr>
        <p:blipFill>
          <a:blip r:embed="rId4"/>
          <a:stretch>
            <a:fillRect/>
          </a:stretch>
        </p:blipFill>
        <p:spPr>
          <a:xfrm>
            <a:off x="76200" y="3810000"/>
            <a:ext cx="5366049" cy="2386850"/>
          </a:xfrm>
          <a:prstGeom prst="rect">
            <a:avLst/>
          </a:prstGeom>
        </p:spPr>
      </p:pic>
      <p:pic>
        <p:nvPicPr>
          <p:cNvPr id="48" name="Picture 47"/>
          <p:cNvPicPr>
            <a:picLocks noChangeAspect="1"/>
          </p:cNvPicPr>
          <p:nvPr/>
        </p:nvPicPr>
        <p:blipFill>
          <a:blip r:embed="rId5"/>
          <a:stretch>
            <a:fillRect/>
          </a:stretch>
        </p:blipFill>
        <p:spPr>
          <a:xfrm>
            <a:off x="3276600" y="5201313"/>
            <a:ext cx="2895600" cy="1656687"/>
          </a:xfrm>
          <a:prstGeom prst="rect">
            <a:avLst/>
          </a:prstGeom>
        </p:spPr>
      </p:pic>
    </p:spTree>
    <p:extLst>
      <p:ext uri="{BB962C8B-B14F-4D97-AF65-F5344CB8AC3E}">
        <p14:creationId xmlns:p14="http://schemas.microsoft.com/office/powerpoint/2010/main" val="798489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11_1230_43S2_movie_1fs_150fs.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13">
            <a:extLst>
              <a:ext uri="{28A0092B-C50C-407E-A947-70E740481C1C}">
                <a14:useLocalDpi xmlns:a14="http://schemas.microsoft.com/office/drawing/2010/main" val="0"/>
              </a:ext>
            </a:extLst>
          </a:blip>
          <a:srcRect l="15004" t="18025" r="25375" b="8818"/>
          <a:stretch/>
        </p:blipFill>
        <p:spPr bwMode="auto">
          <a:xfrm>
            <a:off x="-1" y="3200400"/>
            <a:ext cx="290732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dts.wmv">
            <a:hlinkClick r:id="" action="ppaction://media"/>
          </p:cNvPr>
          <p:cNvPicPr>
            <a:picLocks noChangeAspect="1"/>
          </p:cNvPicPr>
          <p:nvPr>
            <a:videoFile r:link="rId4"/>
            <p:extLst>
              <p:ext uri="{DAA4B4D4-6D71-4841-9C94-3DE7FCFB9230}">
                <p14:media xmlns:p14="http://schemas.microsoft.com/office/powerpoint/2010/main" r:link="rId3"/>
              </p:ext>
            </p:extLst>
          </p:nvPr>
        </p:nvPicPr>
        <p:blipFill rotWithShape="1">
          <a:blip r:embed="rId14">
            <a:extLst>
              <a:ext uri="{28A0092B-C50C-407E-A947-70E740481C1C}">
                <a14:useLocalDpi xmlns:a14="http://schemas.microsoft.com/office/drawing/2010/main" val="0"/>
              </a:ext>
            </a:extLst>
          </a:blip>
          <a:srcRect l="14714" t="6429" r="15610" b="2958"/>
          <a:stretch/>
        </p:blipFill>
        <p:spPr bwMode="auto">
          <a:xfrm>
            <a:off x="2627212" y="3200400"/>
            <a:ext cx="374904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2700" y="0"/>
            <a:ext cx="3230336" cy="323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piro300K.wmv">
            <a:hlinkClick r:id="" action="ppaction://media"/>
          </p:cNvPr>
          <p:cNvPicPr>
            <a:picLocks noChangeAspect="1"/>
          </p:cNvPicPr>
          <p:nvPr>
            <a:videoFile r:link="rId6"/>
            <p:extLst>
              <p:ext uri="{DAA4B4D4-6D71-4841-9C94-3DE7FCFB9230}">
                <p14:media xmlns:p14="http://schemas.microsoft.com/office/powerpoint/2010/main" r:link="rId5"/>
              </p:ext>
            </p:extLst>
          </p:nvPr>
        </p:nvPicPr>
        <p:blipFill rotWithShape="1">
          <a:blip r:embed="rId16">
            <a:extLst>
              <a:ext uri="{28A0092B-C50C-407E-A947-70E740481C1C}">
                <a14:useLocalDpi xmlns:a14="http://schemas.microsoft.com/office/drawing/2010/main" val="0"/>
              </a:ext>
            </a:extLst>
          </a:blip>
          <a:srcRect l="11643" t="4956" r="22692" b="7762"/>
          <a:stretch/>
        </p:blipFill>
        <p:spPr bwMode="auto">
          <a:xfrm>
            <a:off x="5932714" y="0"/>
            <a:ext cx="3211286"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movie-0270.avi">
            <a:hlinkClick r:id="" action="ppaction://media"/>
          </p:cNvPr>
          <p:cNvPicPr>
            <a:picLocks noChangeAspect="1"/>
          </p:cNvPicPr>
          <p:nvPr>
            <a:videoFile r:link="rId8"/>
            <p:extLst>
              <p:ext uri="{DAA4B4D4-6D71-4841-9C94-3DE7FCFB9230}">
                <p14:media xmlns:p14="http://schemas.microsoft.com/office/powerpoint/2010/main" r:link="rId7"/>
              </p:ext>
            </p:extLst>
          </p:nvPr>
        </p:nvPicPr>
        <p:blipFill rotWithShape="1">
          <a:blip r:embed="rId17">
            <a:extLst>
              <a:ext uri="{28A0092B-C50C-407E-A947-70E740481C1C}">
                <a14:useLocalDpi xmlns:a14="http://schemas.microsoft.com/office/drawing/2010/main" val="0"/>
              </a:ext>
            </a:extLst>
          </a:blip>
          <a:srcRect l="15274" t="9627" r="15983" b="5760"/>
          <a:stretch/>
        </p:blipFill>
        <p:spPr bwMode="auto">
          <a:xfrm>
            <a:off x="6217920" y="3200400"/>
            <a:ext cx="292608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2-3-4-pe-lenta.mpg">
            <a:hlinkClick r:id="" action="ppaction://media"/>
          </p:cNvPr>
          <p:cNvPicPr>
            <a:picLocks noChangeAspect="1"/>
          </p:cNvPicPr>
          <p:nvPr>
            <a:videoFile r:link="rId10"/>
            <p:extLst>
              <p:ext uri="{DAA4B4D4-6D71-4841-9C94-3DE7FCFB9230}">
                <p14:media xmlns:p14="http://schemas.microsoft.com/office/powerpoint/2010/main" r:link="rId9"/>
              </p:ext>
            </p:extLst>
          </p:nvPr>
        </p:nvPicPr>
        <p:blipFill rotWithShape="1">
          <a:blip r:embed="rId18">
            <a:extLst>
              <a:ext uri="{28A0092B-C50C-407E-A947-70E740481C1C}">
                <a14:useLocalDpi xmlns:a14="http://schemas.microsoft.com/office/drawing/2010/main" val="0"/>
              </a:ext>
            </a:extLst>
          </a:blip>
          <a:srcRect l="320" t="-3792" r="-320" b="935"/>
          <a:stretch/>
        </p:blipFill>
        <p:spPr bwMode="auto">
          <a:xfrm>
            <a:off x="2743200" y="-91440"/>
            <a:ext cx="3200400"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5873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666" fill="hold"/>
                                        <p:tgtEl>
                                          <p:spTgt spid="2"/>
                                        </p:tgtEl>
                                      </p:cBhvr>
                                    </p:cmd>
                                  </p:childTnLst>
                                </p:cTn>
                              </p:par>
                              <p:par>
                                <p:cTn id="7" presetID="1" presetClass="mediacall" presetSubtype="0" fill="hold" nodeType="withEffect">
                                  <p:stCondLst>
                                    <p:cond delay="0"/>
                                  </p:stCondLst>
                                  <p:childTnLst>
                                    <p:cmd type="call" cmd="playFrom(0.0)">
                                      <p:cBhvr>
                                        <p:cTn id="8" dur="15100" fill="hold"/>
                                        <p:tgtEl>
                                          <p:spTgt spid="5"/>
                                        </p:tgtEl>
                                      </p:cBhvr>
                                    </p:cmd>
                                  </p:childTnLst>
                                </p:cTn>
                              </p:par>
                              <p:par>
                                <p:cTn id="9" presetID="1" presetClass="mediacall" presetSubtype="0" fill="hold" nodeType="withEffect">
                                  <p:stCondLst>
                                    <p:cond delay="0"/>
                                  </p:stCondLst>
                                  <p:childTnLst>
                                    <p:cmd type="call" cmd="playFrom(0.0)">
                                      <p:cBhvr>
                                        <p:cTn id="10" dur="21142" fill="hold"/>
                                        <p:tgtEl>
                                          <p:spTgt spid="6"/>
                                        </p:tgtEl>
                                      </p:cBhvr>
                                    </p:cmd>
                                  </p:childTnLst>
                                </p:cTn>
                              </p:par>
                              <p:par>
                                <p:cTn id="11" presetID="1" presetClass="mediacall" presetSubtype="0" fill="hold" nodeType="withEffect">
                                  <p:stCondLst>
                                    <p:cond delay="0"/>
                                  </p:stCondLst>
                                  <p:childTnLst>
                                    <p:cmd type="call" cmd="playFrom(0.0)">
                                      <p:cBhvr>
                                        <p:cTn id="12" dur="20141" fill="hold"/>
                                        <p:tgtEl>
                                          <p:spTgt spid="8"/>
                                        </p:tgtEl>
                                      </p:cBhvr>
                                    </p:cmd>
                                  </p:childTnLst>
                                </p:cTn>
                              </p:par>
                              <p:par>
                                <p:cTn id="13" presetID="1" presetClass="mediacall" presetSubtype="0" fill="hold" nodeType="withEffect">
                                  <p:stCondLst>
                                    <p:cond delay="0"/>
                                  </p:stCondLst>
                                  <p:childTnLst>
                                    <p:cmd type="call" cmd="playFrom(0.0)">
                                      <p:cBhvr>
                                        <p:cTn id="14" dur="251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video>
              <p:cMediaNode vol="80000">
                <p:cTn id="21" repeatCount="indefinite"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 presetClass="mediacall" presetSubtype="0" fill="hold" nodeType="with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repeatCount="indefinite"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2" presetClass="mediacall" presetSubtype="0" fill="hold" nodeType="with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video>
              <p:cMediaNode vol="80000">
                <p:cTn id="33" repeatCount="indefinite" fill="hold" display="0">
                  <p:stCondLst>
                    <p:cond delay="indefinite"/>
                  </p:stCondLst>
                </p:cTn>
                <p:tgtEl>
                  <p:spTgt spid="8"/>
                </p:tgtEl>
              </p:cMediaNode>
            </p:video>
            <p:seq concurrent="1" nextAc="seek">
              <p:cTn id="34" restart="whenNotActive" fill="hold" evtFilter="cancelBubble" nodeType="interactiveSeq">
                <p:stCondLst>
                  <p:cond evt="onClick" delay="0">
                    <p:tgtEl>
                      <p:spTgt spid="8"/>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 presetClass="mediacall" presetSubtype="0" fill="hold" nodeType="withEffect">
                                  <p:stCondLst>
                                    <p:cond delay="0"/>
                                  </p:stCondLst>
                                  <p:childTnLst>
                                    <p:cmd type="call" cmd="togglePause">
                                      <p:cBhvr>
                                        <p:cTn id="38" dur="1" fill="hold"/>
                                        <p:tgtEl>
                                          <p:spTgt spid="8"/>
                                        </p:tgtEl>
                                      </p:cBhvr>
                                    </p:cmd>
                                  </p:childTnLst>
                                </p:cTn>
                              </p:par>
                            </p:childTnLst>
                          </p:cTn>
                        </p:par>
                      </p:childTnLst>
                    </p:cTn>
                  </p:par>
                </p:childTnLst>
              </p:cTn>
              <p:nextCondLst>
                <p:cond evt="onClick" delay="0">
                  <p:tgtEl>
                    <p:spTgt spid="8"/>
                  </p:tgtEl>
                </p:cond>
              </p:nextCondLst>
            </p:seq>
            <p:video>
              <p:cMediaNode vol="80000">
                <p:cTn id="39" repeatCount="indefinite" fill="hold" display="0">
                  <p:stCondLst>
                    <p:cond delay="indefinite"/>
                  </p:stCondLst>
                </p:cTn>
                <p:tgtEl>
                  <p:spTgt spid="9"/>
                </p:tgtEl>
              </p:cMediaNode>
            </p:video>
            <p:seq concurrent="1" nextAc="seek">
              <p:cTn id="40" restart="whenNotActive" fill="hold" evtFilter="cancelBubble" nodeType="interactiveSeq">
                <p:stCondLst>
                  <p:cond evt="onClick" delay="0">
                    <p:tgtEl>
                      <p:spTgt spid="9"/>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2" presetClass="mediacall" presetSubtype="0" fill="hold" nodeType="withEffect">
                                  <p:stCondLst>
                                    <p:cond delay="0"/>
                                  </p:stCondLst>
                                  <p:childTnLst>
                                    <p:cmd type="call" cmd="togglePause">
                                      <p:cBhvr>
                                        <p:cTn id="44"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Charge and bond order prediction</a:t>
            </a:r>
            <a:endParaRPr lang="en-US" sz="3600" i="0" dirty="0">
              <a:latin typeface="Comic Sans MS" pitchFamily="66" charset="0"/>
            </a:endParaRPr>
          </a:p>
        </p:txBody>
      </p:sp>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0" y="685800"/>
            <a:ext cx="3657600" cy="2286000"/>
          </a:xfrm>
          <a:prstGeom prst="rect">
            <a:avLst/>
          </a:prstGeom>
        </p:spPr>
      </p:pic>
      <p:pic>
        <p:nvPicPr>
          <p:cNvPr id="4" name="Picture 3"/>
          <p:cNvPicPr/>
          <p:nvPr/>
        </p:nvPicPr>
        <p:blipFill rotWithShape="1">
          <a:blip r:embed="rId3" cstate="print">
            <a:extLst>
              <a:ext uri="{28A0092B-C50C-407E-A947-70E740481C1C}">
                <a14:useLocalDpi xmlns:a14="http://schemas.microsoft.com/office/drawing/2010/main" val="0"/>
              </a:ext>
            </a:extLst>
          </a:blip>
          <a:srcRect l="9222" t="6446" r="9232" b="2462"/>
          <a:stretch/>
        </p:blipFill>
        <p:spPr>
          <a:xfrm>
            <a:off x="3749040" y="3048000"/>
            <a:ext cx="5242560" cy="3718560"/>
          </a:xfrm>
          <a:prstGeom prst="rect">
            <a:avLst/>
          </a:prstGeom>
        </p:spPr>
      </p:pic>
      <p:sp>
        <p:nvSpPr>
          <p:cNvPr id="2" name="Rectangle 1"/>
          <p:cNvSpPr/>
          <p:nvPr/>
        </p:nvSpPr>
        <p:spPr>
          <a:xfrm>
            <a:off x="381000" y="3350240"/>
            <a:ext cx="3124200" cy="3416320"/>
          </a:xfrm>
          <a:prstGeom prst="rect">
            <a:avLst/>
          </a:prstGeom>
        </p:spPr>
        <p:txBody>
          <a:bodyPr wrap="square">
            <a:spAutoFit/>
          </a:bodyPr>
          <a:lstStyle/>
          <a:p>
            <a:r>
              <a:rPr lang="en-GB" sz="1800" b="1" dirty="0" smtClean="0">
                <a:latin typeface="Calibri" panose="020F0502020204030204" pitchFamily="34" charset="0"/>
                <a:ea typeface="Calibri" panose="020F0502020204030204" pitchFamily="34" charset="0"/>
                <a:cs typeface="Times New Roman" panose="02020603050405020304" pitchFamily="18" charset="0"/>
              </a:rPr>
              <a:t>ML generated IR spectrum. </a:t>
            </a:r>
          </a:p>
          <a:p>
            <a:pPr marL="342900" indent="-342900">
              <a:buAutoNum type="arabicParenR"/>
            </a:pPr>
            <a:r>
              <a:rPr lang="en-GB" sz="1800" b="1" dirty="0" smtClean="0">
                <a:latin typeface="Calibri" panose="020F0502020204030204" pitchFamily="34" charset="0"/>
                <a:ea typeface="Calibri" panose="020F0502020204030204" pitchFamily="34" charset="0"/>
                <a:cs typeface="Times New Roman" panose="02020603050405020304" pitchFamily="18" charset="0"/>
              </a:rPr>
              <a:t>For </a:t>
            </a:r>
            <a:r>
              <a:rPr lang="en-GB" sz="1800" b="1" dirty="0">
                <a:latin typeface="Calibri" panose="020F0502020204030204" pitchFamily="34" charset="0"/>
                <a:ea typeface="Calibri" panose="020F0502020204030204" pitchFamily="34" charset="0"/>
                <a:cs typeface="Times New Roman" panose="02020603050405020304" pitchFamily="18" charset="0"/>
              </a:rPr>
              <a:t>each molecule a 100 </a:t>
            </a:r>
            <a:r>
              <a:rPr lang="en-GB" sz="1800" b="1" dirty="0" err="1">
                <a:latin typeface="Calibri" panose="020F0502020204030204" pitchFamily="34" charset="0"/>
                <a:ea typeface="Calibri" panose="020F0502020204030204" pitchFamily="34" charset="0"/>
                <a:cs typeface="Times New Roman" panose="02020603050405020304" pitchFamily="18" charset="0"/>
              </a:rPr>
              <a:t>ps</a:t>
            </a:r>
            <a:r>
              <a:rPr lang="en-GB" sz="1800" b="1" dirty="0">
                <a:latin typeface="Calibri" panose="020F0502020204030204" pitchFamily="34" charset="0"/>
                <a:ea typeface="Calibri" panose="020F0502020204030204" pitchFamily="34" charset="0"/>
                <a:cs typeface="Times New Roman" panose="02020603050405020304" pitchFamily="18" charset="0"/>
              </a:rPr>
              <a:t> MD trajectory was performed with </a:t>
            </a:r>
            <a:r>
              <a:rPr lang="en-GB" sz="1800" b="1" dirty="0" smtClean="0">
                <a:latin typeface="Calibri" panose="020F0502020204030204" pitchFamily="34" charset="0"/>
                <a:ea typeface="Calibri" panose="020F0502020204030204" pitchFamily="34" charset="0"/>
                <a:cs typeface="Times New Roman" panose="02020603050405020304" pitchFamily="18" charset="0"/>
              </a:rPr>
              <a:t>ML ANI-1 </a:t>
            </a:r>
            <a:r>
              <a:rPr lang="en-GB" sz="1800" b="1" dirty="0">
                <a:latin typeface="Calibri" panose="020F0502020204030204" pitchFamily="34" charset="0"/>
                <a:ea typeface="Calibri" panose="020F0502020204030204" pitchFamily="34" charset="0"/>
                <a:cs typeface="Times New Roman" panose="02020603050405020304" pitchFamily="18" charset="0"/>
              </a:rPr>
              <a:t>forces. </a:t>
            </a:r>
            <a:endParaRPr lang="en-GB" sz="1800" b="1"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buFontTx/>
              <a:buAutoNum type="arabicParenR"/>
            </a:pPr>
            <a:r>
              <a:rPr lang="en-GB" sz="1800" b="1" dirty="0">
                <a:latin typeface="Calibri" panose="020F0502020204030204" pitchFamily="34" charset="0"/>
                <a:ea typeface="Calibri" panose="020F0502020204030204" pitchFamily="34" charset="0"/>
                <a:cs typeface="Times New Roman" panose="02020603050405020304" pitchFamily="18" charset="0"/>
              </a:rPr>
              <a:t>HIP-NN was used to generate </a:t>
            </a:r>
            <a:r>
              <a:rPr lang="en-GB" sz="1800" b="1" dirty="0" err="1">
                <a:latin typeface="Calibri" panose="020F0502020204030204" pitchFamily="34" charset="0"/>
                <a:ea typeface="Calibri" panose="020F0502020204030204" pitchFamily="34" charset="0"/>
                <a:cs typeface="Times New Roman" panose="02020603050405020304" pitchFamily="18" charset="0"/>
              </a:rPr>
              <a:t>Hirshfeld</a:t>
            </a:r>
            <a:r>
              <a:rPr lang="en-GB" sz="1800" b="1" dirty="0">
                <a:latin typeface="Calibri" panose="020F0502020204030204" pitchFamily="34" charset="0"/>
                <a:ea typeface="Calibri" panose="020F0502020204030204" pitchFamily="34" charset="0"/>
                <a:cs typeface="Times New Roman" panose="02020603050405020304" pitchFamily="18" charset="0"/>
              </a:rPr>
              <a:t> </a:t>
            </a:r>
            <a:r>
              <a:rPr lang="en-GB" sz="1800" b="1" dirty="0" smtClean="0">
                <a:latin typeface="Calibri" panose="020F0502020204030204" pitchFamily="34" charset="0"/>
                <a:ea typeface="Calibri" panose="020F0502020204030204" pitchFamily="34" charset="0"/>
                <a:cs typeface="Times New Roman" panose="02020603050405020304" pitchFamily="18" charset="0"/>
              </a:rPr>
              <a:t>charges </a:t>
            </a:r>
            <a:r>
              <a:rPr lang="en-GB" sz="1800" b="1" dirty="0">
                <a:latin typeface="Calibri" panose="020F0502020204030204" pitchFamily="34" charset="0"/>
                <a:ea typeface="Calibri" panose="020F0502020204030204" pitchFamily="34" charset="0"/>
                <a:cs typeface="Times New Roman" panose="02020603050405020304" pitchFamily="18" charset="0"/>
              </a:rPr>
              <a:t>for each molecule at each point.</a:t>
            </a:r>
            <a:endParaRPr lang="en-US" sz="1800" dirty="0"/>
          </a:p>
          <a:p>
            <a:pPr marL="342900" indent="-342900">
              <a:buAutoNum type="arabicParenR"/>
            </a:pPr>
            <a:r>
              <a:rPr lang="en-GB" sz="1800" b="1" dirty="0" smtClean="0">
                <a:latin typeface="Calibri" panose="020F0502020204030204" pitchFamily="34" charset="0"/>
                <a:ea typeface="Calibri" panose="020F0502020204030204" pitchFamily="34" charset="0"/>
                <a:cs typeface="Times New Roman" panose="02020603050405020304" pitchFamily="18" charset="0"/>
              </a:rPr>
              <a:t>At </a:t>
            </a:r>
            <a:r>
              <a:rPr lang="en-GB" sz="1800" b="1" dirty="0">
                <a:latin typeface="Calibri" panose="020F0502020204030204" pitchFamily="34" charset="0"/>
                <a:ea typeface="Calibri" panose="020F0502020204030204" pitchFamily="34" charset="0"/>
                <a:cs typeface="Times New Roman" panose="02020603050405020304" pitchFamily="18" charset="0"/>
              </a:rPr>
              <a:t>each point a DFT calculation was performed </a:t>
            </a:r>
            <a:r>
              <a:rPr lang="en-GB" sz="1800" b="1" dirty="0" smtClean="0">
                <a:latin typeface="Calibri" panose="020F0502020204030204" pitchFamily="34" charset="0"/>
                <a:ea typeface="Calibri" panose="020F0502020204030204" pitchFamily="34" charset="0"/>
                <a:cs typeface="Times New Roman" panose="02020603050405020304" pitchFamily="18" charset="0"/>
              </a:rPr>
              <a:t>for charges for comparison</a:t>
            </a:r>
            <a:endParaRPr lang="en-US" sz="1800" dirty="0"/>
          </a:p>
        </p:txBody>
      </p:sp>
      <p:pic>
        <p:nvPicPr>
          <p:cNvPr id="6" name="Picture 5"/>
          <p:cNvPicPr/>
          <p:nvPr/>
        </p:nvPicPr>
        <p:blipFill rotWithShape="1">
          <a:blip r:embed="rId4">
            <a:extLst>
              <a:ext uri="{28A0092B-C50C-407E-A947-70E740481C1C}">
                <a14:useLocalDpi xmlns:a14="http://schemas.microsoft.com/office/drawing/2010/main" val="0"/>
              </a:ext>
            </a:extLst>
          </a:blip>
          <a:srcRect l="5383" t="52292" r="8456" b="6170"/>
          <a:stretch/>
        </p:blipFill>
        <p:spPr>
          <a:xfrm>
            <a:off x="4169088" y="722320"/>
            <a:ext cx="4815840" cy="2209800"/>
          </a:xfrm>
          <a:prstGeom prst="rect">
            <a:avLst/>
          </a:prstGeom>
        </p:spPr>
      </p:pic>
    </p:spTree>
    <p:extLst>
      <p:ext uri="{BB962C8B-B14F-4D97-AF65-F5344CB8AC3E}">
        <p14:creationId xmlns:p14="http://schemas.microsoft.com/office/powerpoint/2010/main" val="21321196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Where are we going?</a:t>
            </a:r>
            <a:endParaRPr lang="en-US" sz="3600" i="0" dirty="0">
              <a:latin typeface="Comic Sans MS" pitchFamily="66" charset="0"/>
            </a:endParaRPr>
          </a:p>
        </p:txBody>
      </p:sp>
      <p:sp>
        <p:nvSpPr>
          <p:cNvPr id="3" name="Rectangle 2"/>
          <p:cNvSpPr/>
          <p:nvPr/>
        </p:nvSpPr>
        <p:spPr>
          <a:xfrm>
            <a:off x="228600" y="1447800"/>
            <a:ext cx="8763000" cy="5001369"/>
          </a:xfrm>
          <a:prstGeom prst="rect">
            <a:avLst/>
          </a:prstGeom>
          <a:solidFill>
            <a:schemeClr val="tx1"/>
          </a:solidFill>
        </p:spPr>
        <p:txBody>
          <a:bodyPr>
            <a:spAutoFit/>
          </a:bodyPr>
          <a:lstStyle/>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Environmental effects: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State-specific and </a:t>
            </a:r>
            <a:r>
              <a:rPr lang="en-US" sz="2200" b="1" i="1" kern="0" dirty="0">
                <a:solidFill>
                  <a:srgbClr val="0000FF"/>
                </a:solidFill>
                <a:latin typeface="Arial"/>
                <a:cs typeface="Times New Roman" pitchFamily="18" charset="0"/>
              </a:rPr>
              <a:t>Non-equilibrium </a:t>
            </a:r>
            <a:r>
              <a:rPr lang="en-US" sz="2200" b="1" i="1" kern="0" dirty="0" smtClean="0">
                <a:solidFill>
                  <a:srgbClr val="0000FF"/>
                </a:solidFill>
                <a:latin typeface="Arial"/>
                <a:cs typeface="Times New Roman" pitchFamily="18" charset="0"/>
              </a:rPr>
              <a:t>solvation</a:t>
            </a:r>
            <a:endParaRPr lang="en-US" sz="2200" b="1" i="1" kern="0" dirty="0">
              <a:solidFill>
                <a:srgbClr val="0000FF"/>
              </a:solidFill>
              <a:latin typeface="Arial"/>
              <a:cs typeface="Times New Roman" pitchFamily="18" charset="0"/>
            </a:endParaRP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Quantum Mechanics/Molecular Mechanics (QM/MM)</a:t>
            </a:r>
            <a:endParaRPr lang="en-US" sz="2400" b="1" i="1" kern="0" dirty="0" smtClean="0">
              <a:solidFill>
                <a:schemeClr val="tx2"/>
              </a:solidFill>
              <a:latin typeface="Arial"/>
              <a:cs typeface="Times New Roman" pitchFamily="18" charset="0"/>
            </a:endParaRP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Extended </a:t>
            </a:r>
            <a:r>
              <a:rPr lang="en-US" sz="2400" b="1" i="1" kern="0" dirty="0" err="1" smtClean="0">
                <a:solidFill>
                  <a:schemeClr val="tx2"/>
                </a:solidFill>
                <a:latin typeface="Arial"/>
                <a:cs typeface="Times New Roman" pitchFamily="18" charset="0"/>
              </a:rPr>
              <a:t>Largangian</a:t>
            </a:r>
            <a:r>
              <a:rPr lang="en-US" sz="2400" b="1" i="1" kern="0" dirty="0" smtClean="0">
                <a:solidFill>
                  <a:schemeClr val="tx2"/>
                </a:solidFill>
                <a:latin typeface="Arial"/>
                <a:cs typeface="Times New Roman" pitchFamily="18" charset="0"/>
              </a:rPr>
              <a:t> excited state MD</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Open shell, bond breaking, intersystem crossings</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Hamiltonian on demand via Machine Learning including both </a:t>
            </a:r>
            <a:r>
              <a:rPr lang="en-US" sz="2400" b="1" i="1" kern="0" dirty="0" err="1" smtClean="0">
                <a:solidFill>
                  <a:schemeClr val="tx2"/>
                </a:solidFill>
                <a:latin typeface="Arial"/>
                <a:cs typeface="Times New Roman" pitchFamily="18" charset="0"/>
              </a:rPr>
              <a:t>semiempirics</a:t>
            </a:r>
            <a:r>
              <a:rPr lang="en-US" sz="2400" b="1" i="1" kern="0" dirty="0" smtClean="0">
                <a:solidFill>
                  <a:schemeClr val="tx2"/>
                </a:solidFill>
                <a:latin typeface="Arial"/>
                <a:cs typeface="Times New Roman" pitchFamily="18" charset="0"/>
              </a:rPr>
              <a:t> and DFTB</a:t>
            </a: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Better non-adiabatic algorithms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Coupled </a:t>
            </a:r>
            <a:r>
              <a:rPr lang="en-US" sz="2200" b="1" i="1" kern="0" dirty="0" err="1" smtClean="0">
                <a:solidFill>
                  <a:srgbClr val="0000FF"/>
                </a:solidFill>
                <a:latin typeface="Arial"/>
                <a:cs typeface="Times New Roman" pitchFamily="18" charset="0"/>
              </a:rPr>
              <a:t>Wavefunctions</a:t>
            </a:r>
            <a:r>
              <a:rPr lang="en-US" sz="2200" b="1" i="1" kern="0" dirty="0" smtClean="0">
                <a:solidFill>
                  <a:srgbClr val="0000FF"/>
                </a:solidFill>
                <a:latin typeface="Arial"/>
                <a:cs typeface="Times New Roman" pitchFamily="18" charset="0"/>
              </a:rPr>
              <a:t> Non-Adiabatic Molecular Dynamics (CW-NAMD)</a:t>
            </a:r>
          </a:p>
        </p:txBody>
      </p:sp>
      <p:sp>
        <p:nvSpPr>
          <p:cNvPr id="5" name="Oval 4"/>
          <p:cNvSpPr/>
          <p:nvPr/>
        </p:nvSpPr>
        <p:spPr bwMode="auto">
          <a:xfrm>
            <a:off x="-76200" y="5105400"/>
            <a:ext cx="8343900" cy="1295400"/>
          </a:xfrm>
          <a:prstGeom prst="ellipse">
            <a:avLst/>
          </a:prstGeom>
          <a:noFill/>
          <a:ln w="508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600" b="0" i="0" u="none" strike="noStrike" cap="none" normalizeH="0" baseline="0" smtClean="0">
              <a:ln>
                <a:noFill/>
              </a:ln>
              <a:solidFill>
                <a:srgbClr val="FFFF00"/>
              </a:solidFill>
              <a:effectLst/>
              <a:latin typeface="Times New Roman" pitchFamily="18" charset="0"/>
            </a:endParaRPr>
          </a:p>
        </p:txBody>
      </p:sp>
    </p:spTree>
    <p:extLst>
      <p:ext uri="{BB962C8B-B14F-4D97-AF65-F5344CB8AC3E}">
        <p14:creationId xmlns:p14="http://schemas.microsoft.com/office/powerpoint/2010/main" val="39846526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6200" y="21771"/>
            <a:ext cx="9067800" cy="655159"/>
          </a:xfrm>
        </p:spPr>
        <p:txBody>
          <a:bodyPr/>
          <a:lstStyle/>
          <a:p>
            <a:pPr algn="ctr">
              <a:defRPr/>
            </a:pPr>
            <a:r>
              <a:rPr lang="en-US" sz="3600" i="0" dirty="0" smtClean="0">
                <a:latin typeface="Comic Sans MS" pitchFamily="66" charset="0"/>
              </a:rPr>
              <a:t>Convergence of accelerated methods</a:t>
            </a:r>
            <a:endParaRPr lang="en-US" sz="3600" i="0" dirty="0">
              <a:latin typeface="Comic Sans MS" pitchFamily="66" charset="0"/>
            </a:endParaRPr>
          </a:p>
        </p:txBody>
      </p:sp>
      <p:sp>
        <p:nvSpPr>
          <p:cNvPr id="4" name="Rectangle 3"/>
          <p:cNvSpPr>
            <a:spLocks noChangeArrowheads="1"/>
          </p:cNvSpPr>
          <p:nvPr/>
        </p:nvSpPr>
        <p:spPr bwMode="auto">
          <a:xfrm>
            <a:off x="495158" y="6162312"/>
            <a:ext cx="8534400" cy="584775"/>
          </a:xfrm>
          <a:prstGeom prst="rect">
            <a:avLst/>
          </a:prstGeom>
          <a:noFill/>
          <a:ln w="9525">
            <a:noFill/>
            <a:miter lim="800000"/>
            <a:headEnd/>
            <a:tailEnd/>
          </a:ln>
          <a:effectLst/>
        </p:spPr>
        <p:txBody>
          <a:bodyPr wrap="square">
            <a:spAutoFit/>
          </a:bodyPr>
          <a:lstStyle/>
          <a:p>
            <a:pPr>
              <a:defRPr/>
            </a:pPr>
            <a:r>
              <a:rPr lang="en-US" sz="1600" b="1" i="1" dirty="0" smtClean="0">
                <a:solidFill>
                  <a:srgbClr val="33CC33"/>
                </a:solidFill>
                <a:effectLst>
                  <a:outerShdw blurRad="38100" dist="38100" dir="2700000" algn="tl">
                    <a:srgbClr val="000000"/>
                  </a:outerShdw>
                </a:effectLst>
                <a:cs typeface="Times New Roman" pitchFamily="18" charset="0"/>
              </a:rPr>
              <a:t>A.J</a:t>
            </a:r>
            <a:r>
              <a:rPr lang="en-US" sz="1600" b="1" i="1" dirty="0">
                <a:solidFill>
                  <a:srgbClr val="33CC33"/>
                </a:solidFill>
                <a:effectLst>
                  <a:outerShdw blurRad="38100" dist="38100" dir="2700000" algn="tl">
                    <a:srgbClr val="000000"/>
                  </a:outerShdw>
                </a:effectLst>
                <a:cs typeface="Times New Roman" pitchFamily="18" charset="0"/>
              </a:rPr>
              <a:t>. White, V.N. </a:t>
            </a:r>
            <a:r>
              <a:rPr lang="en-US" sz="1600" b="1" i="1" dirty="0" err="1">
                <a:solidFill>
                  <a:srgbClr val="33CC33"/>
                </a:solidFill>
                <a:effectLst>
                  <a:outerShdw blurRad="38100" dist="38100" dir="2700000" algn="tl">
                    <a:srgbClr val="000000"/>
                  </a:outerShdw>
                </a:effectLst>
                <a:cs typeface="Times New Roman" pitchFamily="18" charset="0"/>
              </a:rPr>
              <a:t>Gorshkov</a:t>
            </a:r>
            <a:r>
              <a:rPr lang="en-US" sz="1600" b="1" i="1" dirty="0">
                <a:solidFill>
                  <a:srgbClr val="33CC33"/>
                </a:solidFill>
                <a:effectLst>
                  <a:outerShdw blurRad="38100" dist="38100" dir="2700000" algn="tl">
                    <a:srgbClr val="000000"/>
                  </a:outerShdw>
                </a:effectLst>
                <a:cs typeface="Times New Roman" pitchFamily="18" charset="0"/>
              </a:rPr>
              <a:t>, R. Wang,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D</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err="1" smtClean="0">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a:t>
            </a:r>
            <a:r>
              <a:rPr lang="de-DE" sz="1600" b="1" i="1" dirty="0">
                <a:solidFill>
                  <a:srgbClr val="33CC33"/>
                </a:solidFill>
                <a:effectLst>
                  <a:outerShdw blurRad="38100" dist="38100" dir="2700000" algn="tl">
                    <a:srgbClr val="000000"/>
                  </a:outerShdw>
                </a:effectLst>
                <a:cs typeface="Times New Roman" pitchFamily="18" charset="0"/>
              </a:rPr>
              <a:t>J. Chem. Phys</a:t>
            </a:r>
            <a:r>
              <a:rPr lang="de-DE" sz="1600" b="1" i="1" dirty="0" smtClean="0">
                <a:solidFill>
                  <a:srgbClr val="33CC33"/>
                </a:solidFill>
                <a:effectLst>
                  <a:outerShdw blurRad="38100" dist="38100" dir="2700000" algn="tl">
                    <a:srgbClr val="000000"/>
                  </a:outerShdw>
                </a:effectLst>
                <a:cs typeface="Times New Roman" pitchFamily="18" charset="0"/>
              </a:rPr>
              <a:t>., 143,  </a:t>
            </a:r>
            <a:r>
              <a:rPr lang="de-DE" sz="1600" b="1" i="1" dirty="0">
                <a:solidFill>
                  <a:srgbClr val="33CC33"/>
                </a:solidFill>
                <a:effectLst>
                  <a:outerShdw blurRad="38100" dist="38100" dir="2700000" algn="tl">
                    <a:srgbClr val="000000"/>
                  </a:outerShdw>
                </a:effectLst>
                <a:cs typeface="Times New Roman" pitchFamily="18" charset="0"/>
              </a:rPr>
              <a:t>014115 (2015</a:t>
            </a:r>
            <a:r>
              <a:rPr lang="de-DE" sz="1600" b="1" i="1" dirty="0" smtClean="0">
                <a:solidFill>
                  <a:srgbClr val="33CC33"/>
                </a:solidFill>
                <a:effectLst>
                  <a:outerShdw blurRad="38100" dist="38100" dir="2700000" algn="tl">
                    <a:srgbClr val="000000"/>
                  </a:outerShdw>
                </a:effectLst>
                <a:cs typeface="Times New Roman" pitchFamily="18" charset="0"/>
              </a:rPr>
              <a:t>) </a:t>
            </a:r>
            <a:r>
              <a:rPr lang="en-US" sz="1600" b="1" i="1" dirty="0">
                <a:solidFill>
                  <a:srgbClr val="33CC33"/>
                </a:solidFill>
                <a:effectLst>
                  <a:outerShdw blurRad="38100" dist="38100" dir="2700000" algn="tl">
                    <a:srgbClr val="000000"/>
                  </a:outerShdw>
                </a:effectLst>
                <a:cs typeface="Times New Roman" pitchFamily="18" charset="0"/>
              </a:rPr>
              <a:t>A.J. White,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Chem. Sci. </a:t>
            </a:r>
            <a:r>
              <a:rPr lang="de-DE" sz="1600" b="1" i="1" dirty="0" smtClean="0">
                <a:solidFill>
                  <a:srgbClr val="33CC33"/>
                </a:solidFill>
                <a:effectLst>
                  <a:outerShdw blurRad="38100" dist="38100" dir="2700000" algn="tl">
                    <a:srgbClr val="000000"/>
                  </a:outerShdw>
                </a:effectLst>
                <a:cs typeface="Times New Roman" pitchFamily="18" charset="0"/>
              </a:rPr>
              <a:t>7, 4905 </a:t>
            </a:r>
            <a:r>
              <a:rPr lang="de-DE" sz="1600" b="1" i="1" dirty="0">
                <a:solidFill>
                  <a:srgbClr val="33CC33"/>
                </a:solidFill>
                <a:effectLst>
                  <a:outerShdw blurRad="38100" dist="38100" dir="2700000" algn="tl">
                    <a:srgbClr val="000000"/>
                  </a:outerShdw>
                </a:effectLst>
                <a:cs typeface="Times New Roman" pitchFamily="18" charset="0"/>
              </a:rPr>
              <a:t>(2016)</a:t>
            </a:r>
            <a:endParaRPr lang="en-US" sz="1600" b="1" i="1" dirty="0">
              <a:solidFill>
                <a:srgbClr val="33CC33"/>
              </a:solidFill>
              <a:effectLst>
                <a:outerShdw blurRad="38100" dist="38100" dir="2700000" algn="tl">
                  <a:srgbClr val="000000"/>
                </a:outerShdw>
              </a:effectLst>
              <a:cs typeface="Times New Roman" pitchFamily="18" charset="0"/>
            </a:endParaRPr>
          </a:p>
        </p:txBody>
      </p:sp>
      <p:sp>
        <p:nvSpPr>
          <p:cNvPr id="14" name="27 CuadroTexto"/>
          <p:cNvSpPr txBox="1">
            <a:spLocks noChangeArrowheads="1"/>
          </p:cNvSpPr>
          <p:nvPr/>
        </p:nvSpPr>
        <p:spPr bwMode="auto">
          <a:xfrm>
            <a:off x="5462574" y="764312"/>
            <a:ext cx="3681426" cy="4862870"/>
          </a:xfrm>
          <a:prstGeom prst="rect">
            <a:avLst/>
          </a:prstGeom>
          <a:noFill/>
          <a:ln w="9525">
            <a:noFill/>
            <a:miter lim="800000"/>
            <a:headEnd/>
            <a:tailEnd/>
          </a:ln>
        </p:spPr>
        <p:txBody>
          <a:bodyPr wrap="square">
            <a:spAutoFit/>
          </a:bodyPr>
          <a:lstStyle/>
          <a:p>
            <a:pPr>
              <a:spcBef>
                <a:spcPts val="600"/>
              </a:spcBef>
              <a:spcAft>
                <a:spcPts val="600"/>
              </a:spcAft>
              <a:defRPr/>
            </a:pPr>
            <a:r>
              <a:rPr lang="en-US" sz="1800" b="1" dirty="0" err="1" smtClean="0">
                <a:solidFill>
                  <a:srgbClr val="FFFFFF"/>
                </a:solidFill>
                <a:latin typeface="Arial"/>
              </a:rPr>
              <a:t>Ehrenfest</a:t>
            </a:r>
            <a:r>
              <a:rPr lang="en-US" sz="1800" b="1" dirty="0" smtClean="0">
                <a:solidFill>
                  <a:srgbClr val="FFFFFF"/>
                </a:solidFill>
                <a:latin typeface="Arial"/>
              </a:rPr>
              <a:t> (mean field) uses 1-2 trajectories;</a:t>
            </a:r>
            <a:endParaRPr lang="en-US" sz="1800" b="1" dirty="0">
              <a:solidFill>
                <a:srgbClr val="FFFFFF"/>
              </a:solidFill>
              <a:latin typeface="Arial"/>
            </a:endParaRPr>
          </a:p>
          <a:p>
            <a:pPr>
              <a:spcBef>
                <a:spcPts val="600"/>
              </a:spcBef>
              <a:spcAft>
                <a:spcPts val="600"/>
              </a:spcAft>
              <a:defRPr/>
            </a:pPr>
            <a:r>
              <a:rPr lang="en-US" sz="1800" b="1" dirty="0" smtClean="0">
                <a:solidFill>
                  <a:srgbClr val="FFFFFF"/>
                </a:solidFill>
                <a:latin typeface="Arial"/>
              </a:rPr>
              <a:t>Standard surface hopping converges at ~1,000 trajectories;</a:t>
            </a:r>
          </a:p>
          <a:p>
            <a:pPr>
              <a:spcBef>
                <a:spcPts val="600"/>
              </a:spcBef>
              <a:spcAft>
                <a:spcPts val="600"/>
              </a:spcAft>
              <a:defRPr/>
            </a:pPr>
            <a:r>
              <a:rPr lang="en-US" sz="1800" b="1" dirty="0" smtClean="0">
                <a:solidFill>
                  <a:srgbClr val="FFFFFF"/>
                </a:solidFill>
                <a:latin typeface="Arial"/>
              </a:rPr>
              <a:t>Monte-Carlo converges at ~50,000 trajectories</a:t>
            </a:r>
          </a:p>
          <a:p>
            <a:pPr>
              <a:spcBef>
                <a:spcPts val="600"/>
              </a:spcBef>
              <a:spcAft>
                <a:spcPts val="600"/>
              </a:spcAft>
              <a:defRPr/>
            </a:pPr>
            <a:r>
              <a:rPr lang="en-US" sz="1800" b="1" dirty="0" smtClean="0">
                <a:latin typeface="Arial"/>
              </a:rPr>
              <a:t>CW-NAMD convergence is achieved at ~1-100 trajectories, depending on non-</a:t>
            </a:r>
            <a:r>
              <a:rPr lang="en-US" sz="1800" b="1" dirty="0" err="1" smtClean="0">
                <a:latin typeface="Arial"/>
              </a:rPr>
              <a:t>adiabaticity</a:t>
            </a:r>
            <a:r>
              <a:rPr lang="en-US" sz="1800" b="1" dirty="0" smtClean="0">
                <a:latin typeface="Arial"/>
              </a:rPr>
              <a:t> strength, interfering pathways, etc.</a:t>
            </a:r>
          </a:p>
          <a:p>
            <a:pPr>
              <a:spcBef>
                <a:spcPts val="600"/>
              </a:spcBef>
              <a:spcAft>
                <a:spcPts val="600"/>
              </a:spcAft>
              <a:defRPr/>
            </a:pPr>
            <a:r>
              <a:rPr lang="en-US" sz="1800" b="1" dirty="0">
                <a:latin typeface="Arial"/>
              </a:rPr>
              <a:t> CW-NAMD convergence is </a:t>
            </a:r>
            <a:r>
              <a:rPr lang="en-US" sz="1800" b="1" dirty="0" smtClean="0">
                <a:latin typeface="Arial"/>
              </a:rPr>
              <a:t>controlled by a single </a:t>
            </a:r>
            <a:r>
              <a:rPr lang="en-US" sz="1800" b="1" dirty="0" err="1" smtClean="0">
                <a:latin typeface="Arial"/>
              </a:rPr>
              <a:t>numetical</a:t>
            </a:r>
            <a:r>
              <a:rPr lang="en-US" sz="1800" b="1" dirty="0" smtClean="0">
                <a:latin typeface="Arial"/>
              </a:rPr>
              <a:t> parameter </a:t>
            </a:r>
            <a:r>
              <a:rPr lang="en-US" sz="1800" b="1" dirty="0" err="1" smtClean="0">
                <a:latin typeface="Arial"/>
              </a:rPr>
              <a:t>O</a:t>
            </a:r>
            <a:r>
              <a:rPr lang="en-US" sz="1800" b="1" baseline="-25000" dirty="0" err="1" smtClean="0">
                <a:latin typeface="Arial"/>
              </a:rPr>
              <a:t>min</a:t>
            </a:r>
            <a:endParaRPr lang="en-US" sz="1800" b="1" baseline="-25000" dirty="0">
              <a:latin typeface="Arial"/>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90500" y="764312"/>
            <a:ext cx="5272074" cy="5179288"/>
          </a:xfrm>
          <a:prstGeom prst="rect">
            <a:avLst/>
          </a:prstGeom>
          <a:noFill/>
          <a:ln>
            <a:noFill/>
          </a:ln>
        </p:spPr>
      </p:pic>
    </p:spTree>
    <p:extLst>
      <p:ext uri="{BB962C8B-B14F-4D97-AF65-F5344CB8AC3E}">
        <p14:creationId xmlns:p14="http://schemas.microsoft.com/office/powerpoint/2010/main" val="2031544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title"/>
          </p:nvPr>
        </p:nvSpPr>
        <p:spPr>
          <a:xfrm>
            <a:off x="1657350" y="57329"/>
            <a:ext cx="5905500" cy="533400"/>
          </a:xfrm>
        </p:spPr>
        <p:txBody>
          <a:bodyPr/>
          <a:lstStyle/>
          <a:p>
            <a:pPr eaLnBrk="1" hangingPunct="1">
              <a:defRPr/>
            </a:pPr>
            <a:r>
              <a:rPr lang="en-US" sz="3200" i="0" dirty="0" smtClean="0">
                <a:solidFill>
                  <a:srgbClr val="FF0000"/>
                </a:solidFill>
                <a:latin typeface="Comic Sans MS" pitchFamily="66" charset="0"/>
              </a:rPr>
              <a:t>Acknowledgments</a:t>
            </a:r>
          </a:p>
        </p:txBody>
      </p:sp>
      <p:sp>
        <p:nvSpPr>
          <p:cNvPr id="614403" name="Rectangle 3"/>
          <p:cNvSpPr>
            <a:spLocks noChangeArrowheads="1"/>
          </p:cNvSpPr>
          <p:nvPr/>
        </p:nvSpPr>
        <p:spPr bwMode="auto">
          <a:xfrm>
            <a:off x="228600" y="3810000"/>
            <a:ext cx="8534400" cy="1100138"/>
          </a:xfrm>
          <a:prstGeom prst="rect">
            <a:avLst/>
          </a:prstGeom>
          <a:noFill/>
          <a:ln w="9525">
            <a:noFill/>
            <a:miter lim="800000"/>
            <a:headEnd/>
            <a:tailEnd/>
          </a:ln>
          <a:effectLst/>
        </p:spPr>
        <p:txBody>
          <a:bodyPr>
            <a:spAutoFit/>
          </a:bodyPr>
          <a:lstStyle/>
          <a:p>
            <a:pPr eaLnBrk="1" hangingPunct="1">
              <a:buClr>
                <a:srgbClr val="CC0000"/>
              </a:buClr>
              <a:buFont typeface="Wingdings" pitchFamily="2" charset="2"/>
              <a:buNone/>
              <a:defRPr/>
            </a:pPr>
            <a:r>
              <a:rPr lang="en-US" sz="1800" b="1" i="1" dirty="0">
                <a:solidFill>
                  <a:srgbClr val="33CC33"/>
                </a:solidFill>
                <a:effectLst>
                  <a:outerShdw blurRad="38100" dist="38100" dir="2700000" algn="tl">
                    <a:srgbClr val="000000"/>
                  </a:outerShdw>
                </a:effectLst>
                <a:latin typeface="Arial" pitchFamily="34" charset="0"/>
              </a:rPr>
              <a:t>Group homepage: http://cnls.lanl.gov/~serg          tretiak@lanl.gov</a:t>
            </a:r>
          </a:p>
          <a:p>
            <a:pPr eaLnBrk="1" hangingPunct="1">
              <a:buClr>
                <a:srgbClr val="CC0000"/>
              </a:buClr>
              <a:buFont typeface="Wingdings" pitchFamily="2" charset="2"/>
              <a:buNone/>
              <a:defRPr/>
            </a:pPr>
            <a:r>
              <a:rPr lang="en-US" sz="1600" b="1" i="1" dirty="0">
                <a:solidFill>
                  <a:srgbClr val="CC99FF"/>
                </a:solidFill>
                <a:effectLst>
                  <a:outerShdw blurRad="38100" dist="38100" dir="2700000" algn="tl">
                    <a:srgbClr val="000000"/>
                  </a:outerShdw>
                </a:effectLst>
                <a:latin typeface="Arial" pitchFamily="34" charset="0"/>
              </a:rPr>
              <a:t>Center for Integrated Nanotechnologies (CINT)</a:t>
            </a:r>
          </a:p>
          <a:p>
            <a:pPr eaLnBrk="1" hangingPunct="1">
              <a:buClr>
                <a:srgbClr val="CC0000"/>
              </a:buClr>
              <a:buFont typeface="Wingdings" pitchFamily="2" charset="2"/>
              <a:buNone/>
              <a:defRPr/>
            </a:pPr>
            <a:r>
              <a:rPr lang="en-US" sz="1600" b="1" i="1" dirty="0">
                <a:solidFill>
                  <a:srgbClr val="CC99FF"/>
                </a:solidFill>
                <a:effectLst>
                  <a:outerShdw blurRad="38100" dist="38100" dir="2700000" algn="tl">
                    <a:srgbClr val="000000"/>
                  </a:outerShdw>
                </a:effectLst>
                <a:latin typeface="Arial" pitchFamily="34" charset="0"/>
              </a:rPr>
              <a:t>Center for Nonlinear Studies (CNLS)</a:t>
            </a:r>
          </a:p>
          <a:p>
            <a:pPr eaLnBrk="1" hangingPunct="1">
              <a:buClr>
                <a:srgbClr val="CC0000"/>
              </a:buClr>
              <a:buFont typeface="Wingdings" pitchFamily="2" charset="2"/>
              <a:buNone/>
              <a:defRPr/>
            </a:pPr>
            <a:r>
              <a:rPr lang="en-US" sz="1600" b="1" i="1" dirty="0">
                <a:solidFill>
                  <a:srgbClr val="CC99FF"/>
                </a:solidFill>
                <a:effectLst>
                  <a:outerShdw blurRad="38100" dist="38100" dir="2700000" algn="tl">
                    <a:srgbClr val="000000"/>
                  </a:outerShdw>
                </a:effectLst>
                <a:latin typeface="Arial" pitchFamily="34" charset="0"/>
              </a:rPr>
              <a:t>LDRD program at LANL, DOE BES, EFRC</a:t>
            </a:r>
          </a:p>
        </p:txBody>
      </p:sp>
      <p:pic>
        <p:nvPicPr>
          <p:cNvPr id="52228" name="Picture 4" descr="lal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400"/>
            <a:ext cx="35052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9" descr="BES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029200"/>
            <a:ext cx="1066800" cy="1066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223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6324600"/>
            <a:ext cx="14478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10" descr="Acrobat Document.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724400"/>
            <a:ext cx="19812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5029200"/>
            <a:ext cx="11430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5029200"/>
            <a:ext cx="14859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5029200"/>
            <a:ext cx="20764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223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8400" y="6124575"/>
            <a:ext cx="28956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Rectangle 5"/>
          <p:cNvSpPr>
            <a:spLocks noChangeArrowheads="1"/>
          </p:cNvSpPr>
          <p:nvPr/>
        </p:nvSpPr>
        <p:spPr bwMode="auto">
          <a:xfrm>
            <a:off x="5334000" y="652006"/>
            <a:ext cx="3810000" cy="3108543"/>
          </a:xfrm>
          <a:prstGeom prst="rect">
            <a:avLst/>
          </a:prstGeom>
          <a:noFill/>
          <a:ln w="9525">
            <a:noFill/>
            <a:miter lim="800000"/>
            <a:headEnd/>
            <a:tailEnd/>
          </a:ln>
          <a:effectLst/>
        </p:spPr>
        <p:txBody>
          <a:bodyPr wrap="square">
            <a:spAutoFit/>
          </a:bodyPr>
          <a:lstStyle/>
          <a:p>
            <a:pPr eaLnBrk="1" hangingPunct="1">
              <a:spcBef>
                <a:spcPts val="0"/>
              </a:spcBef>
              <a:spcAft>
                <a:spcPts val="0"/>
              </a:spcAft>
              <a:buClr>
                <a:srgbClr val="CC0000"/>
              </a:buClr>
              <a:defRPr/>
            </a:pPr>
            <a:r>
              <a:rPr lang="en-US" sz="2400" b="1" i="1" dirty="0" smtClean="0">
                <a:effectLst>
                  <a:outerShdw blurRad="38100" dist="38100" dir="2700000" algn="tl">
                    <a:srgbClr val="000000"/>
                  </a:outerShdw>
                </a:effectLst>
                <a:latin typeface="Arial" pitchFamily="34" charset="0"/>
              </a:rPr>
              <a:t>Theory:</a:t>
            </a:r>
            <a:endParaRPr lang="en-US" sz="2400" b="1" i="1" dirty="0">
              <a:effectLst>
                <a:outerShdw blurRad="38100" dist="38100" dir="2700000" algn="tl">
                  <a:srgbClr val="000000"/>
                </a:outerShdw>
              </a:effectLst>
              <a:latin typeface="Arial" pitchFamily="34" charset="0"/>
            </a:endParaRPr>
          </a:p>
          <a:p>
            <a:pPr eaLnBrk="1" hangingPunct="1">
              <a:spcBef>
                <a:spcPts val="0"/>
              </a:spcBef>
              <a:spcAft>
                <a:spcPts val="0"/>
              </a:spcAft>
              <a:buClr>
                <a:srgbClr val="CC0000"/>
              </a:buClr>
              <a:defRPr/>
            </a:pPr>
            <a:r>
              <a:rPr lang="en-US" sz="1800" b="1" i="1" dirty="0" smtClean="0">
                <a:solidFill>
                  <a:schemeClr val="tx2"/>
                </a:solidFill>
                <a:effectLst>
                  <a:outerShdw blurRad="38100" dist="38100" dir="2700000" algn="tl">
                    <a:srgbClr val="000000"/>
                  </a:outerShdw>
                </a:effectLst>
                <a:latin typeface="Arial" pitchFamily="34" charset="0"/>
              </a:rPr>
              <a:t>Solvent, XL-ESMD</a:t>
            </a:r>
            <a:endParaRPr lang="en-US" sz="1800" b="1" i="1" dirty="0">
              <a:solidFill>
                <a:schemeClr val="tx2"/>
              </a:solidFill>
              <a:effectLst>
                <a:outerShdw blurRad="38100" dist="38100" dir="2700000" algn="tl">
                  <a:srgbClr val="000000"/>
                </a:outerShdw>
              </a:effectLst>
              <a:latin typeface="Arial" pitchFamily="34" charset="0"/>
            </a:endParaRPr>
          </a:p>
          <a:p>
            <a:pPr eaLnBrk="1" hangingPunct="1">
              <a:spcBef>
                <a:spcPts val="0"/>
              </a:spcBef>
              <a:spcAft>
                <a:spcPts val="0"/>
              </a:spcAft>
              <a:buClr>
                <a:srgbClr val="CC0000"/>
              </a:buClr>
              <a:defRPr/>
            </a:pPr>
            <a:r>
              <a:rPr lang="en-US" sz="1800" b="1" i="1" dirty="0" smtClean="0">
                <a:solidFill>
                  <a:srgbClr val="FFFFFF"/>
                </a:solidFill>
                <a:effectLst>
                  <a:outerShdw blurRad="38100" dist="38100" dir="2700000" algn="tl">
                    <a:srgbClr val="000000"/>
                  </a:outerShdw>
                </a:effectLst>
                <a:latin typeface="Arial" pitchFamily="34" charset="0"/>
              </a:rPr>
              <a:t>Josiah </a:t>
            </a:r>
            <a:r>
              <a:rPr lang="en-US" sz="1800" b="1" i="1" dirty="0" err="1" smtClean="0">
                <a:solidFill>
                  <a:srgbClr val="FFFFFF"/>
                </a:solidFill>
                <a:effectLst>
                  <a:outerShdw blurRad="38100" dist="38100" dir="2700000" algn="tl">
                    <a:srgbClr val="000000"/>
                  </a:outerShdw>
                </a:effectLst>
                <a:latin typeface="Arial" pitchFamily="34" charset="0"/>
              </a:rPr>
              <a:t>Bjorgaard</a:t>
            </a:r>
            <a:r>
              <a:rPr lang="en-US" sz="1800" b="1" i="1" dirty="0" smtClean="0">
                <a:solidFill>
                  <a:srgbClr val="FFFFFF"/>
                </a:solidFill>
                <a:effectLst>
                  <a:outerShdw blurRad="38100" dist="38100" dir="2700000" algn="tl">
                    <a:srgbClr val="000000"/>
                  </a:outerShdw>
                </a:effectLst>
                <a:latin typeface="Arial" pitchFamily="34" charset="0"/>
              </a:rPr>
              <a:t> </a:t>
            </a:r>
            <a:r>
              <a:rPr lang="en-US" sz="1800" b="1" i="1" dirty="0" smtClean="0">
                <a:effectLst>
                  <a:outerShdw blurRad="38100" dist="38100" dir="2700000" algn="tl">
                    <a:srgbClr val="000000"/>
                  </a:outerShdw>
                </a:effectLst>
                <a:latin typeface="Arial" pitchFamily="34" charset="0"/>
              </a:rPr>
              <a:t>(LANL)</a:t>
            </a:r>
            <a:endParaRPr lang="en-US" sz="1800" b="1" i="1" dirty="0">
              <a:solidFill>
                <a:srgbClr val="FFFFFF"/>
              </a:solidFill>
              <a:effectLst>
                <a:outerShdw blurRad="38100" dist="38100" dir="2700000" algn="tl">
                  <a:srgbClr val="000000"/>
                </a:outerShdw>
              </a:effectLst>
              <a:latin typeface="Arial" pitchFamily="34" charset="0"/>
            </a:endParaRPr>
          </a:p>
          <a:p>
            <a:pPr eaLnBrk="1" hangingPunct="1">
              <a:spcBef>
                <a:spcPts val="0"/>
              </a:spcBef>
              <a:spcAft>
                <a:spcPts val="0"/>
              </a:spcAft>
              <a:buClr>
                <a:srgbClr val="CC0000"/>
              </a:buClr>
              <a:defRPr/>
            </a:pPr>
            <a:r>
              <a:rPr lang="en-US" sz="1800" b="1" i="1" dirty="0" smtClean="0">
                <a:solidFill>
                  <a:srgbClr val="FFFFFF"/>
                </a:solidFill>
                <a:effectLst>
                  <a:outerShdw blurRad="38100" dist="38100" dir="2700000" algn="tl">
                    <a:srgbClr val="000000"/>
                  </a:outerShdw>
                </a:effectLst>
                <a:latin typeface="Arial" pitchFamily="34" charset="0"/>
              </a:rPr>
              <a:t>Anders </a:t>
            </a:r>
            <a:r>
              <a:rPr lang="en-US" sz="1800" b="1" i="1" dirty="0" err="1" smtClean="0">
                <a:solidFill>
                  <a:srgbClr val="FFFFFF"/>
                </a:solidFill>
                <a:effectLst>
                  <a:outerShdw blurRad="38100" dist="38100" dir="2700000" algn="tl">
                    <a:srgbClr val="000000"/>
                  </a:outerShdw>
                </a:effectLst>
                <a:latin typeface="Arial" pitchFamily="34" charset="0"/>
              </a:rPr>
              <a:t>Nicklasson</a:t>
            </a:r>
            <a:r>
              <a:rPr lang="en-US" sz="1800" b="1" i="1" dirty="0" smtClean="0">
                <a:solidFill>
                  <a:srgbClr val="FFFFFF"/>
                </a:solidFill>
                <a:effectLst>
                  <a:outerShdw blurRad="38100" dist="38100" dir="2700000" algn="tl">
                    <a:srgbClr val="000000"/>
                  </a:outerShdw>
                </a:effectLst>
                <a:latin typeface="Arial" pitchFamily="34" charset="0"/>
              </a:rPr>
              <a:t> </a:t>
            </a:r>
            <a:r>
              <a:rPr lang="en-US" sz="1800" b="1" i="1" dirty="0" smtClean="0">
                <a:effectLst>
                  <a:outerShdw blurRad="38100" dist="38100" dir="2700000" algn="tl">
                    <a:srgbClr val="000000"/>
                  </a:outerShdw>
                </a:effectLst>
                <a:latin typeface="Arial" pitchFamily="34" charset="0"/>
              </a:rPr>
              <a:t>(LANL)</a:t>
            </a:r>
          </a:p>
          <a:p>
            <a:pPr eaLnBrk="1" hangingPunct="1">
              <a:spcBef>
                <a:spcPts val="600"/>
              </a:spcBef>
              <a:spcAft>
                <a:spcPts val="0"/>
              </a:spcAft>
              <a:buClr>
                <a:srgbClr val="CC0000"/>
              </a:buClr>
              <a:defRPr/>
            </a:pPr>
            <a:r>
              <a:rPr lang="en-US" sz="1800" b="1" i="1" dirty="0">
                <a:solidFill>
                  <a:schemeClr val="tx2"/>
                </a:solidFill>
                <a:effectLst>
                  <a:outerShdw blurRad="38100" dist="38100" dir="2700000" algn="tl">
                    <a:srgbClr val="000000"/>
                  </a:outerShdw>
                </a:effectLst>
                <a:latin typeface="Arial" pitchFamily="34" charset="0"/>
              </a:rPr>
              <a:t>CW-NAMD</a:t>
            </a:r>
          </a:p>
          <a:p>
            <a:pPr eaLnBrk="1" hangingPunct="1">
              <a:spcBef>
                <a:spcPts val="0"/>
              </a:spcBef>
              <a:spcAft>
                <a:spcPts val="0"/>
              </a:spcAft>
              <a:buClr>
                <a:srgbClr val="CC0000"/>
              </a:buClr>
              <a:defRPr/>
            </a:pPr>
            <a:r>
              <a:rPr lang="en-US" sz="1800" b="1" i="1" dirty="0">
                <a:solidFill>
                  <a:srgbClr val="FFFFFF"/>
                </a:solidFill>
                <a:effectLst>
                  <a:outerShdw blurRad="38100" dist="38100" dir="2700000" algn="tl">
                    <a:srgbClr val="000000"/>
                  </a:outerShdw>
                </a:effectLst>
                <a:latin typeface="Arial" pitchFamily="34" charset="0"/>
              </a:rPr>
              <a:t>Alex White </a:t>
            </a:r>
            <a:r>
              <a:rPr lang="en-US" sz="1800" b="1" i="1" dirty="0">
                <a:effectLst>
                  <a:outerShdw blurRad="38100" dist="38100" dir="2700000" algn="tl">
                    <a:srgbClr val="000000"/>
                  </a:outerShdw>
                </a:effectLst>
                <a:latin typeface="Arial" pitchFamily="34" charset="0"/>
              </a:rPr>
              <a:t>(LANL)</a:t>
            </a:r>
          </a:p>
          <a:p>
            <a:pPr eaLnBrk="1" hangingPunct="1">
              <a:spcBef>
                <a:spcPts val="0"/>
              </a:spcBef>
              <a:spcAft>
                <a:spcPts val="0"/>
              </a:spcAft>
              <a:buClr>
                <a:srgbClr val="CC0000"/>
              </a:buClr>
              <a:defRPr/>
            </a:pPr>
            <a:r>
              <a:rPr lang="en-US" sz="1800" b="1" i="1" dirty="0">
                <a:solidFill>
                  <a:srgbClr val="FFFFFF"/>
                </a:solidFill>
                <a:effectLst>
                  <a:outerShdw blurRad="38100" dist="38100" dir="2700000" algn="tl">
                    <a:srgbClr val="000000"/>
                  </a:outerShdw>
                </a:effectLst>
                <a:latin typeface="Arial" pitchFamily="34" charset="0"/>
              </a:rPr>
              <a:t>Dima </a:t>
            </a:r>
            <a:r>
              <a:rPr lang="en-US" sz="1800" b="1" i="1" dirty="0" err="1">
                <a:solidFill>
                  <a:srgbClr val="FFFFFF"/>
                </a:solidFill>
                <a:effectLst>
                  <a:outerShdw blurRad="38100" dist="38100" dir="2700000" algn="tl">
                    <a:srgbClr val="000000"/>
                  </a:outerShdw>
                </a:effectLst>
                <a:latin typeface="Arial" pitchFamily="34" charset="0"/>
              </a:rPr>
              <a:t>Mozyrsky</a:t>
            </a:r>
            <a:r>
              <a:rPr lang="en-US" sz="1800" b="1" i="1" dirty="0">
                <a:solidFill>
                  <a:srgbClr val="FFFFFF"/>
                </a:solidFill>
                <a:effectLst>
                  <a:outerShdw blurRad="38100" dist="38100" dir="2700000" algn="tl">
                    <a:srgbClr val="000000"/>
                  </a:outerShdw>
                </a:effectLst>
                <a:latin typeface="Arial" pitchFamily="34" charset="0"/>
              </a:rPr>
              <a:t> </a:t>
            </a:r>
            <a:r>
              <a:rPr lang="en-US" sz="1800" b="1" i="1" dirty="0">
                <a:effectLst>
                  <a:outerShdw blurRad="38100" dist="38100" dir="2700000" algn="tl">
                    <a:srgbClr val="000000"/>
                  </a:outerShdw>
                </a:effectLst>
                <a:latin typeface="Arial" pitchFamily="34" charset="0"/>
              </a:rPr>
              <a:t>(LANL)</a:t>
            </a:r>
          </a:p>
          <a:p>
            <a:pPr eaLnBrk="1" hangingPunct="1">
              <a:spcBef>
                <a:spcPts val="600"/>
              </a:spcBef>
              <a:spcAft>
                <a:spcPts val="0"/>
              </a:spcAft>
              <a:buClr>
                <a:srgbClr val="CC0000"/>
              </a:buClr>
              <a:defRPr/>
            </a:pPr>
            <a:r>
              <a:rPr lang="en-US" sz="1800" b="1" i="1" dirty="0">
                <a:solidFill>
                  <a:schemeClr val="tx2"/>
                </a:solidFill>
                <a:effectLst>
                  <a:outerShdw blurRad="38100" dist="38100" dir="2700000" algn="tl">
                    <a:srgbClr val="000000"/>
                  </a:outerShdw>
                </a:effectLst>
                <a:latin typeface="Arial" pitchFamily="34" charset="0"/>
              </a:rPr>
              <a:t>ML</a:t>
            </a:r>
          </a:p>
          <a:p>
            <a:pPr eaLnBrk="1" hangingPunct="1">
              <a:spcBef>
                <a:spcPts val="0"/>
              </a:spcBef>
              <a:spcAft>
                <a:spcPts val="0"/>
              </a:spcAft>
              <a:buClr>
                <a:srgbClr val="CC0000"/>
              </a:buClr>
              <a:defRPr/>
            </a:pPr>
            <a:r>
              <a:rPr lang="en-US" sz="1800" b="1" i="1" dirty="0">
                <a:solidFill>
                  <a:srgbClr val="FFFFFF"/>
                </a:solidFill>
                <a:effectLst>
                  <a:outerShdw blurRad="38100" dist="38100" dir="2700000" algn="tl">
                    <a:srgbClr val="000000"/>
                  </a:outerShdw>
                </a:effectLst>
                <a:latin typeface="Arial" pitchFamily="34" charset="0"/>
              </a:rPr>
              <a:t>Ben </a:t>
            </a:r>
            <a:r>
              <a:rPr lang="en-US" sz="1800" b="1" i="1" dirty="0" err="1">
                <a:solidFill>
                  <a:srgbClr val="FFFFFF"/>
                </a:solidFill>
                <a:effectLst>
                  <a:outerShdw blurRad="38100" dist="38100" dir="2700000" algn="tl">
                    <a:srgbClr val="000000"/>
                  </a:outerShdw>
                </a:effectLst>
                <a:latin typeface="Arial" pitchFamily="34" charset="0"/>
              </a:rPr>
              <a:t>Nebgen</a:t>
            </a:r>
            <a:r>
              <a:rPr lang="en-US" sz="1800" b="1" i="1" dirty="0">
                <a:solidFill>
                  <a:srgbClr val="FFFFFF"/>
                </a:solidFill>
                <a:effectLst>
                  <a:outerShdw blurRad="38100" dist="38100" dir="2700000" algn="tl">
                    <a:srgbClr val="000000"/>
                  </a:outerShdw>
                </a:effectLst>
                <a:latin typeface="Arial" pitchFamily="34" charset="0"/>
              </a:rPr>
              <a:t> </a:t>
            </a:r>
            <a:r>
              <a:rPr lang="en-US" sz="1800" b="1" i="1" dirty="0">
                <a:effectLst>
                  <a:outerShdw blurRad="38100" dist="38100" dir="2700000" algn="tl">
                    <a:srgbClr val="000000"/>
                  </a:outerShdw>
                </a:effectLst>
                <a:latin typeface="Arial" pitchFamily="34" charset="0"/>
              </a:rPr>
              <a:t>(LANL)</a:t>
            </a:r>
          </a:p>
          <a:p>
            <a:pPr eaLnBrk="1" hangingPunct="1">
              <a:spcBef>
                <a:spcPts val="0"/>
              </a:spcBef>
              <a:spcAft>
                <a:spcPts val="0"/>
              </a:spcAft>
              <a:buClr>
                <a:srgbClr val="CC0000"/>
              </a:buClr>
              <a:defRPr/>
            </a:pPr>
            <a:r>
              <a:rPr lang="en-US" sz="1800" b="1" i="1" dirty="0" err="1">
                <a:solidFill>
                  <a:srgbClr val="FFFFFF"/>
                </a:solidFill>
                <a:effectLst>
                  <a:outerShdw blurRad="38100" dist="38100" dir="2700000" algn="tl">
                    <a:srgbClr val="000000"/>
                  </a:outerShdw>
                </a:effectLst>
                <a:latin typeface="Arial" pitchFamily="34" charset="0"/>
              </a:rPr>
              <a:t>Kipton</a:t>
            </a:r>
            <a:r>
              <a:rPr lang="en-US" sz="1800" b="1" i="1" dirty="0">
                <a:solidFill>
                  <a:srgbClr val="FFFFFF"/>
                </a:solidFill>
                <a:effectLst>
                  <a:outerShdw blurRad="38100" dist="38100" dir="2700000" algn="tl">
                    <a:srgbClr val="000000"/>
                  </a:outerShdw>
                </a:effectLst>
                <a:latin typeface="Arial" pitchFamily="34" charset="0"/>
              </a:rPr>
              <a:t> Barros </a:t>
            </a:r>
            <a:r>
              <a:rPr lang="en-US" sz="1800" b="1" i="1" dirty="0">
                <a:effectLst>
                  <a:outerShdw blurRad="38100" dist="38100" dir="2700000" algn="tl">
                    <a:srgbClr val="000000"/>
                  </a:outerShdw>
                </a:effectLst>
                <a:latin typeface="Arial" pitchFamily="34" charset="0"/>
              </a:rPr>
              <a:t>(LANL</a:t>
            </a:r>
            <a:r>
              <a:rPr lang="en-US" sz="1800" b="1" i="1" dirty="0" smtClean="0">
                <a:effectLst>
                  <a:outerShdw blurRad="38100" dist="38100" dir="2700000" algn="tl">
                    <a:srgbClr val="000000"/>
                  </a:outerShdw>
                </a:effectLst>
                <a:latin typeface="Arial" pitchFamily="34" charset="0"/>
              </a:rPr>
              <a:t>)</a:t>
            </a:r>
            <a:endParaRPr lang="en-US" sz="1800" b="1" i="1" dirty="0">
              <a:effectLst>
                <a:outerShdw blurRad="38100" dist="38100" dir="2700000" algn="tl">
                  <a:srgbClr val="000000"/>
                </a:outerShdw>
              </a:effectLst>
              <a:latin typeface="Arial" pitchFamily="34" charset="0"/>
            </a:endParaRPr>
          </a:p>
        </p:txBody>
      </p:sp>
      <p:sp>
        <p:nvSpPr>
          <p:cNvPr id="14" name="Rectangle 5"/>
          <p:cNvSpPr>
            <a:spLocks noChangeArrowheads="1"/>
          </p:cNvSpPr>
          <p:nvPr/>
        </p:nvSpPr>
        <p:spPr bwMode="auto">
          <a:xfrm>
            <a:off x="324644" y="582930"/>
            <a:ext cx="8570912" cy="2954655"/>
          </a:xfrm>
          <a:prstGeom prst="rect">
            <a:avLst/>
          </a:prstGeom>
          <a:noFill/>
          <a:ln w="9525">
            <a:noFill/>
            <a:miter lim="800000"/>
            <a:headEnd/>
            <a:tailEnd/>
          </a:ln>
          <a:effectLst/>
        </p:spPr>
        <p:txBody>
          <a:bodyPr>
            <a:spAutoFit/>
          </a:bodyPr>
          <a:lstStyle/>
          <a:p>
            <a:pPr eaLnBrk="1" hangingPunct="1">
              <a:spcBef>
                <a:spcPts val="0"/>
              </a:spcBef>
              <a:spcAft>
                <a:spcPts val="0"/>
              </a:spcAft>
              <a:buClr>
                <a:srgbClr val="CC0000"/>
              </a:buClr>
              <a:defRPr/>
            </a:pPr>
            <a:r>
              <a:rPr lang="en-US" sz="2400" b="1" i="1" dirty="0" smtClean="0">
                <a:effectLst>
                  <a:outerShdw blurRad="38100" dist="38100" dir="2700000" algn="tl">
                    <a:srgbClr val="000000"/>
                  </a:outerShdw>
                </a:effectLst>
                <a:latin typeface="Arial" pitchFamily="34" charset="0"/>
              </a:rPr>
              <a:t>Code and applications</a:t>
            </a:r>
            <a:endParaRPr lang="en-US" sz="2400" b="1" i="1" dirty="0">
              <a:effectLst>
                <a:outerShdw blurRad="38100" dist="38100" dir="2700000" algn="tl">
                  <a:srgbClr val="000000"/>
                </a:outerShdw>
              </a:effectLst>
              <a:latin typeface="Arial" pitchFamily="34" charset="0"/>
            </a:endParaRPr>
          </a:p>
          <a:p>
            <a:pPr eaLnBrk="1" hangingPunct="1">
              <a:spcBef>
                <a:spcPts val="0"/>
              </a:spcBef>
              <a:spcAft>
                <a:spcPts val="0"/>
              </a:spcAft>
              <a:buClr>
                <a:srgbClr val="CC0000"/>
              </a:buClr>
              <a:defRPr/>
            </a:pPr>
            <a:endParaRPr lang="en-US" sz="1800" b="1" i="1" dirty="0" smtClean="0">
              <a:solidFill>
                <a:schemeClr val="tx2"/>
              </a:solidFill>
              <a:effectLst>
                <a:outerShdw blurRad="38100" dist="38100" dir="2700000" algn="tl">
                  <a:srgbClr val="000000"/>
                </a:outerShdw>
              </a:effectLst>
              <a:latin typeface="Arial" pitchFamily="34" charset="0"/>
            </a:endParaRPr>
          </a:p>
          <a:p>
            <a:pPr eaLnBrk="1" hangingPunct="1">
              <a:spcBef>
                <a:spcPts val="0"/>
              </a:spcBef>
              <a:spcAft>
                <a:spcPts val="0"/>
              </a:spcAft>
              <a:buClr>
                <a:srgbClr val="CC0000"/>
              </a:buClr>
              <a:defRPr/>
            </a:pPr>
            <a:r>
              <a:rPr lang="en-US" sz="1800" b="1" i="1" dirty="0" smtClean="0">
                <a:solidFill>
                  <a:schemeClr val="tx2"/>
                </a:solidFill>
                <a:effectLst>
                  <a:outerShdw blurRad="38100" dist="38100" dir="2700000" algn="tl">
                    <a:srgbClr val="000000"/>
                  </a:outerShdw>
                </a:effectLst>
                <a:latin typeface="Arial" pitchFamily="34" charset="0"/>
              </a:rPr>
              <a:t>NEXMD</a:t>
            </a:r>
            <a:endParaRPr lang="en-US" sz="1800" b="1" i="1" dirty="0">
              <a:solidFill>
                <a:schemeClr val="tx2"/>
              </a:solidFill>
              <a:effectLst>
                <a:outerShdw blurRad="38100" dist="38100" dir="2700000" algn="tl">
                  <a:srgbClr val="000000"/>
                </a:outerShdw>
              </a:effectLst>
              <a:latin typeface="Arial" pitchFamily="34" charset="0"/>
            </a:endParaRPr>
          </a:p>
          <a:p>
            <a:pPr eaLnBrk="1" hangingPunct="1">
              <a:spcBef>
                <a:spcPts val="0"/>
              </a:spcBef>
              <a:spcAft>
                <a:spcPts val="0"/>
              </a:spcAft>
              <a:buClr>
                <a:srgbClr val="CC0000"/>
              </a:buClr>
              <a:defRPr/>
            </a:pPr>
            <a:r>
              <a:rPr lang="en-US" sz="1800" b="1" i="1" dirty="0">
                <a:solidFill>
                  <a:srgbClr val="FFFFFF"/>
                </a:solidFill>
                <a:effectLst>
                  <a:outerShdw blurRad="38100" dist="38100" dir="2700000" algn="tl">
                    <a:srgbClr val="000000"/>
                  </a:outerShdw>
                </a:effectLst>
                <a:latin typeface="Arial" pitchFamily="34" charset="0"/>
              </a:rPr>
              <a:t>Tammie Nelson </a:t>
            </a:r>
            <a:r>
              <a:rPr lang="en-US" sz="1800" b="1" i="1" dirty="0">
                <a:effectLst>
                  <a:outerShdw blurRad="38100" dist="38100" dir="2700000" algn="tl">
                    <a:srgbClr val="000000"/>
                  </a:outerShdw>
                </a:effectLst>
                <a:latin typeface="Arial" pitchFamily="34" charset="0"/>
              </a:rPr>
              <a:t>(LANL)</a:t>
            </a:r>
            <a:endParaRPr lang="en-US" sz="1800" b="1" i="1" dirty="0">
              <a:solidFill>
                <a:srgbClr val="FFFFFF"/>
              </a:solidFill>
              <a:effectLst>
                <a:outerShdw blurRad="38100" dist="38100" dir="2700000" algn="tl">
                  <a:srgbClr val="000000"/>
                </a:outerShdw>
              </a:effectLst>
              <a:latin typeface="Arial" pitchFamily="34" charset="0"/>
            </a:endParaRPr>
          </a:p>
          <a:p>
            <a:pPr eaLnBrk="1" hangingPunct="1">
              <a:spcBef>
                <a:spcPts val="0"/>
              </a:spcBef>
              <a:spcAft>
                <a:spcPts val="0"/>
              </a:spcAft>
              <a:buClr>
                <a:srgbClr val="CC0000"/>
              </a:buClr>
              <a:defRPr/>
            </a:pPr>
            <a:r>
              <a:rPr lang="en-US" sz="1800" b="1" i="1" dirty="0" err="1">
                <a:solidFill>
                  <a:srgbClr val="FFFFFF"/>
                </a:solidFill>
                <a:effectLst>
                  <a:outerShdw blurRad="38100" dist="38100" dir="2700000" algn="tl">
                    <a:srgbClr val="000000"/>
                  </a:outerShdw>
                </a:effectLst>
                <a:latin typeface="Arial" pitchFamily="34" charset="0"/>
              </a:rPr>
              <a:t>Ludmila</a:t>
            </a:r>
            <a:r>
              <a:rPr lang="en-US" sz="1800" b="1" i="1" dirty="0">
                <a:solidFill>
                  <a:srgbClr val="FFFFFF"/>
                </a:solidFill>
                <a:effectLst>
                  <a:outerShdw blurRad="38100" dist="38100" dir="2700000" algn="tl">
                    <a:srgbClr val="000000"/>
                  </a:outerShdw>
                </a:effectLst>
                <a:latin typeface="Arial" pitchFamily="34" charset="0"/>
              </a:rPr>
              <a:t> </a:t>
            </a:r>
            <a:r>
              <a:rPr lang="en-US" sz="1800" b="1" i="1" dirty="0" err="1">
                <a:solidFill>
                  <a:srgbClr val="FFFFFF"/>
                </a:solidFill>
                <a:effectLst>
                  <a:outerShdw blurRad="38100" dist="38100" dir="2700000" algn="tl">
                    <a:srgbClr val="000000"/>
                  </a:outerShdw>
                </a:effectLst>
                <a:latin typeface="Arial" pitchFamily="34" charset="0"/>
              </a:rPr>
              <a:t>Adamska</a:t>
            </a:r>
            <a:r>
              <a:rPr lang="en-US" sz="1800" b="1" i="1" dirty="0">
                <a:solidFill>
                  <a:srgbClr val="FFFFFF"/>
                </a:solidFill>
                <a:effectLst>
                  <a:outerShdw blurRad="38100" dist="38100" dir="2700000" algn="tl">
                    <a:srgbClr val="000000"/>
                  </a:outerShdw>
                </a:effectLst>
                <a:latin typeface="Arial" pitchFamily="34" charset="0"/>
              </a:rPr>
              <a:t> </a:t>
            </a:r>
            <a:r>
              <a:rPr lang="en-US" sz="1800" b="1" i="1" dirty="0">
                <a:effectLst>
                  <a:outerShdw blurRad="38100" dist="38100" dir="2700000" algn="tl">
                    <a:srgbClr val="000000"/>
                  </a:outerShdw>
                </a:effectLst>
                <a:latin typeface="Arial" pitchFamily="34" charset="0"/>
              </a:rPr>
              <a:t>(LANL</a:t>
            </a:r>
            <a:r>
              <a:rPr lang="en-US" sz="1800" b="1" i="1" dirty="0" smtClean="0">
                <a:effectLst>
                  <a:outerShdw blurRad="38100" dist="38100" dir="2700000" algn="tl">
                    <a:srgbClr val="000000"/>
                  </a:outerShdw>
                </a:effectLst>
                <a:latin typeface="Arial" pitchFamily="34" charset="0"/>
              </a:rPr>
              <a:t>)</a:t>
            </a:r>
          </a:p>
          <a:p>
            <a:pPr eaLnBrk="1" hangingPunct="1">
              <a:spcBef>
                <a:spcPts val="0"/>
              </a:spcBef>
              <a:spcAft>
                <a:spcPts val="0"/>
              </a:spcAft>
              <a:buClr>
                <a:srgbClr val="CC0000"/>
              </a:buClr>
              <a:defRPr/>
            </a:pPr>
            <a:r>
              <a:rPr lang="en-US" sz="1800" b="1" i="1" dirty="0" smtClean="0">
                <a:solidFill>
                  <a:srgbClr val="FFFFFF"/>
                </a:solidFill>
                <a:effectLst>
                  <a:outerShdw blurRad="38100" dist="38100" dir="2700000" algn="tl">
                    <a:srgbClr val="000000"/>
                  </a:outerShdw>
                </a:effectLst>
                <a:latin typeface="Arial" pitchFamily="34" charset="0"/>
              </a:rPr>
              <a:t>Andrew </a:t>
            </a:r>
            <a:r>
              <a:rPr lang="en-US" sz="1800" b="1" i="1" dirty="0" err="1" smtClean="0">
                <a:solidFill>
                  <a:srgbClr val="FFFFFF"/>
                </a:solidFill>
                <a:effectLst>
                  <a:outerShdw blurRad="38100" dist="38100" dir="2700000" algn="tl">
                    <a:srgbClr val="000000"/>
                  </a:outerShdw>
                </a:effectLst>
                <a:latin typeface="Arial" pitchFamily="34" charset="0"/>
              </a:rPr>
              <a:t>Sifain</a:t>
            </a:r>
            <a:r>
              <a:rPr lang="en-US" sz="1800" b="1" i="1" dirty="0" smtClean="0">
                <a:solidFill>
                  <a:srgbClr val="FFFFFF"/>
                </a:solidFill>
                <a:effectLst>
                  <a:outerShdw blurRad="38100" dist="38100" dir="2700000" algn="tl">
                    <a:srgbClr val="000000"/>
                  </a:outerShdw>
                </a:effectLst>
                <a:latin typeface="Arial" pitchFamily="34" charset="0"/>
              </a:rPr>
              <a:t> </a:t>
            </a:r>
            <a:r>
              <a:rPr lang="en-US" sz="1800" b="1" i="1" dirty="0">
                <a:effectLst>
                  <a:outerShdw blurRad="38100" dist="38100" dir="2700000" algn="tl">
                    <a:srgbClr val="000000"/>
                  </a:outerShdw>
                </a:effectLst>
                <a:latin typeface="Arial" pitchFamily="34" charset="0"/>
              </a:rPr>
              <a:t>(LANL)</a:t>
            </a:r>
          </a:p>
          <a:p>
            <a:pPr eaLnBrk="1" hangingPunct="1">
              <a:spcBef>
                <a:spcPts val="0"/>
              </a:spcBef>
              <a:spcAft>
                <a:spcPts val="0"/>
              </a:spcAft>
              <a:buClr>
                <a:srgbClr val="CC0000"/>
              </a:buClr>
              <a:defRPr/>
            </a:pPr>
            <a:endParaRPr lang="en-US" sz="1800" b="1" i="1" dirty="0" smtClean="0">
              <a:solidFill>
                <a:srgbClr val="FFFFFF"/>
              </a:solidFill>
              <a:effectLst>
                <a:outerShdw blurRad="38100" dist="38100" dir="2700000" algn="tl">
                  <a:srgbClr val="000000"/>
                </a:outerShdw>
              </a:effectLst>
              <a:latin typeface="Arial" pitchFamily="34" charset="0"/>
            </a:endParaRPr>
          </a:p>
          <a:p>
            <a:pPr eaLnBrk="1" hangingPunct="1">
              <a:spcBef>
                <a:spcPts val="0"/>
              </a:spcBef>
              <a:spcAft>
                <a:spcPts val="0"/>
              </a:spcAft>
              <a:buClr>
                <a:srgbClr val="CC0000"/>
              </a:buClr>
              <a:defRPr/>
            </a:pPr>
            <a:r>
              <a:rPr lang="en-US" sz="1800" b="1" i="1" dirty="0" smtClean="0">
                <a:solidFill>
                  <a:srgbClr val="FFFFFF"/>
                </a:solidFill>
                <a:effectLst>
                  <a:outerShdw blurRad="38100" dist="38100" dir="2700000" algn="tl">
                    <a:srgbClr val="000000"/>
                  </a:outerShdw>
                </a:effectLst>
                <a:latin typeface="Arial" pitchFamily="34" charset="0"/>
              </a:rPr>
              <a:t>Team</a:t>
            </a:r>
            <a:r>
              <a:rPr lang="en-US" sz="1800" b="1" i="1" dirty="0">
                <a:solidFill>
                  <a:srgbClr val="FFFFFF"/>
                </a:solidFill>
                <a:effectLst>
                  <a:outerShdw blurRad="38100" dist="38100" dir="2700000" algn="tl">
                    <a:srgbClr val="000000"/>
                  </a:outerShdw>
                </a:effectLst>
                <a:latin typeface="Arial" pitchFamily="34" charset="0"/>
              </a:rPr>
              <a:t>: Adrian </a:t>
            </a:r>
            <a:r>
              <a:rPr lang="en-US" sz="1800" b="1" i="1" dirty="0" err="1">
                <a:solidFill>
                  <a:srgbClr val="FFFFFF"/>
                </a:solidFill>
                <a:effectLst>
                  <a:outerShdw blurRad="38100" dist="38100" dir="2700000" algn="tl">
                    <a:srgbClr val="000000"/>
                  </a:outerShdw>
                </a:effectLst>
                <a:latin typeface="Arial" pitchFamily="34" charset="0"/>
              </a:rPr>
              <a:t>Roitberg</a:t>
            </a:r>
            <a:r>
              <a:rPr lang="en-US" sz="1800" b="1" i="1" dirty="0">
                <a:solidFill>
                  <a:srgbClr val="FFFFFF"/>
                </a:solidFill>
                <a:effectLst>
                  <a:outerShdw blurRad="38100" dist="38100" dir="2700000" algn="tl">
                    <a:srgbClr val="000000"/>
                  </a:outerShdw>
                </a:effectLst>
                <a:latin typeface="Arial" pitchFamily="34" charset="0"/>
              </a:rPr>
              <a:t> </a:t>
            </a:r>
            <a:r>
              <a:rPr lang="en-US" sz="1800" b="1" i="1" dirty="0">
                <a:effectLst>
                  <a:outerShdw blurRad="38100" dist="38100" dir="2700000" algn="tl">
                    <a:srgbClr val="000000"/>
                  </a:outerShdw>
                </a:effectLst>
                <a:latin typeface="Arial" pitchFamily="34" charset="0"/>
              </a:rPr>
              <a:t>(U. Florida)</a:t>
            </a:r>
          </a:p>
          <a:p>
            <a:pPr eaLnBrk="1" hangingPunct="1">
              <a:spcBef>
                <a:spcPts val="0"/>
              </a:spcBef>
              <a:spcAft>
                <a:spcPts val="0"/>
              </a:spcAft>
              <a:buClr>
                <a:srgbClr val="CC0000"/>
              </a:buClr>
              <a:defRPr/>
            </a:pPr>
            <a:r>
              <a:rPr lang="en-US" sz="1800" b="1" i="1" dirty="0">
                <a:solidFill>
                  <a:srgbClr val="FFFFFF"/>
                </a:solidFill>
                <a:effectLst>
                  <a:outerShdw blurRad="38100" dist="38100" dir="2700000" algn="tl">
                    <a:srgbClr val="000000"/>
                  </a:outerShdw>
                </a:effectLst>
                <a:latin typeface="Arial" pitchFamily="34" charset="0"/>
              </a:rPr>
              <a:t>Team: Sebastian Fernandez-</a:t>
            </a:r>
            <a:r>
              <a:rPr lang="en-US" sz="1800" b="1" i="1" dirty="0" err="1">
                <a:solidFill>
                  <a:srgbClr val="FFFFFF"/>
                </a:solidFill>
                <a:effectLst>
                  <a:outerShdw blurRad="38100" dist="38100" dir="2700000" algn="tl">
                    <a:srgbClr val="000000"/>
                  </a:outerShdw>
                </a:effectLst>
                <a:latin typeface="Arial" pitchFamily="34" charset="0"/>
              </a:rPr>
              <a:t>Alberti</a:t>
            </a:r>
            <a:r>
              <a:rPr lang="en-US" sz="1800" b="1" i="1" dirty="0">
                <a:solidFill>
                  <a:srgbClr val="FFFFFF"/>
                </a:solidFill>
                <a:effectLst>
                  <a:outerShdw blurRad="38100" dist="38100" dir="2700000" algn="tl">
                    <a:srgbClr val="000000"/>
                  </a:outerShdw>
                </a:effectLst>
                <a:latin typeface="Arial" pitchFamily="34" charset="0"/>
              </a:rPr>
              <a:t> </a:t>
            </a:r>
          </a:p>
          <a:p>
            <a:pPr eaLnBrk="1" hangingPunct="1">
              <a:spcBef>
                <a:spcPts val="0"/>
              </a:spcBef>
              <a:spcAft>
                <a:spcPts val="0"/>
              </a:spcAft>
              <a:buClr>
                <a:srgbClr val="CC0000"/>
              </a:buClr>
              <a:defRPr/>
            </a:pPr>
            <a:r>
              <a:rPr lang="en-US" sz="1800" b="1" i="1" dirty="0">
                <a:effectLst>
                  <a:outerShdw blurRad="38100" dist="38100" dir="2700000" algn="tl">
                    <a:srgbClr val="000000"/>
                  </a:outerShdw>
                </a:effectLst>
                <a:latin typeface="Arial" pitchFamily="34" charset="0"/>
              </a:rPr>
              <a:t>(U. Nacional de Quilmes, Argentina</a:t>
            </a:r>
            <a:r>
              <a:rPr lang="en-US" sz="1800" b="1" i="1" dirty="0" smtClean="0">
                <a:effectLst>
                  <a:outerShdw blurRad="38100" dist="38100" dir="2700000" algn="tl">
                    <a:srgbClr val="000000"/>
                  </a:outerShdw>
                </a:effectLst>
                <a:latin typeface="Arial" pitchFamily="34" charset="0"/>
              </a:rPr>
              <a:t>)</a:t>
            </a:r>
            <a:endParaRPr lang="en-US" sz="1800" b="1" i="1" dirty="0">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846666228"/>
      </p:ext>
    </p:extLst>
  </p:cSld>
  <p:clrMapOvr>
    <a:masterClrMapping/>
  </p:clrMapOvr>
  <p:transition>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707" y="1130067"/>
            <a:ext cx="1749552" cy="1530096"/>
          </a:xfrm>
          <a:prstGeom prst="rect">
            <a:avLst/>
          </a:prstGeom>
        </p:spPr>
      </p:pic>
      <p:sp>
        <p:nvSpPr>
          <p:cNvPr id="260098" name="Rectangle 2"/>
          <p:cNvSpPr>
            <a:spLocks noGrp="1" noChangeArrowheads="1"/>
          </p:cNvSpPr>
          <p:nvPr>
            <p:ph type="title"/>
          </p:nvPr>
        </p:nvSpPr>
        <p:spPr>
          <a:xfrm>
            <a:off x="-76200" y="9292"/>
            <a:ext cx="8343900" cy="905108"/>
          </a:xfrm>
        </p:spPr>
        <p:txBody>
          <a:bodyPr/>
          <a:lstStyle/>
          <a:p>
            <a:pPr algn="ctr"/>
            <a:r>
              <a:rPr lang="en-US" dirty="0" smtClean="0"/>
              <a:t>Center for Integrated Nanotechnologies (CINT)</a:t>
            </a:r>
            <a:br>
              <a:rPr lang="en-US" dirty="0" smtClean="0"/>
            </a:br>
            <a:r>
              <a:rPr lang="en-US" dirty="0" smtClean="0"/>
              <a:t>DOE USER FACILITY  </a:t>
            </a:r>
            <a:endParaRPr lang="en-US" dirty="0"/>
          </a:p>
        </p:txBody>
      </p:sp>
      <p:sp>
        <p:nvSpPr>
          <p:cNvPr id="10" name="Rectangle 3"/>
          <p:cNvSpPr>
            <a:spLocks noGrp="1" noChangeArrowheads="1"/>
          </p:cNvSpPr>
          <p:nvPr>
            <p:ph idx="1"/>
          </p:nvPr>
        </p:nvSpPr>
        <p:spPr>
          <a:xfrm>
            <a:off x="76200" y="1143000"/>
            <a:ext cx="6248400" cy="5105400"/>
          </a:xfrm>
          <a:ln/>
        </p:spPr>
        <p:txBody>
          <a:bodyPr/>
          <a:lstStyle/>
          <a:p>
            <a:pPr marL="457200" indent="-457200">
              <a:spcBef>
                <a:spcPts val="1800"/>
              </a:spcBef>
              <a:buFont typeface="Wingdings" panose="05000000000000000000" pitchFamily="2" charset="2"/>
              <a:buChar char="q"/>
            </a:pPr>
            <a:r>
              <a:rPr lang="en-US" altLang="en-US" b="0" dirty="0" smtClean="0">
                <a:cs typeface="Arial" panose="020B0604020202020204" pitchFamily="34" charset="0"/>
              </a:rPr>
              <a:t>One of 5 </a:t>
            </a:r>
            <a:r>
              <a:rPr lang="en-US" b="0" dirty="0"/>
              <a:t>national </a:t>
            </a:r>
            <a:r>
              <a:rPr lang="en-US" b="0" dirty="0" smtClean="0"/>
              <a:t>nanoscience user facilities</a:t>
            </a:r>
            <a:r>
              <a:rPr lang="en-US" altLang="en-US" b="0" dirty="0" smtClean="0">
                <a:cs typeface="Arial" panose="020B0604020202020204" pitchFamily="34" charset="0"/>
              </a:rPr>
              <a:t> operated jointly by LANL and SNL; </a:t>
            </a:r>
            <a:endParaRPr lang="en-US" altLang="en-US" b="0" dirty="0">
              <a:cs typeface="Arial" panose="020B0604020202020204" pitchFamily="34" charset="0"/>
            </a:endParaRPr>
          </a:p>
          <a:p>
            <a:pPr marL="457200" indent="-457200">
              <a:spcBef>
                <a:spcPts val="1200"/>
              </a:spcBef>
              <a:buFont typeface="Wingdings" panose="05000000000000000000" pitchFamily="2" charset="2"/>
              <a:buChar char="q"/>
            </a:pPr>
            <a:r>
              <a:rPr lang="en-US" altLang="en-US" b="0" dirty="0" smtClean="0">
                <a:cs typeface="Arial" panose="020B0604020202020204" pitchFamily="34" charset="0"/>
              </a:rPr>
              <a:t>Extensive </a:t>
            </a:r>
            <a:r>
              <a:rPr lang="en-US" altLang="en-US" b="0" dirty="0">
                <a:cs typeface="Arial" panose="020B0604020202020204" pitchFamily="34" charset="0"/>
              </a:rPr>
              <a:t>experimental and modeling capabilities </a:t>
            </a:r>
            <a:r>
              <a:rPr lang="en-US" altLang="en-US" b="0" dirty="0" smtClean="0">
                <a:cs typeface="Arial" panose="020B0604020202020204" pitchFamily="34" charset="0"/>
              </a:rPr>
              <a:t>organized </a:t>
            </a:r>
            <a:r>
              <a:rPr lang="en-US" altLang="en-US" b="0" dirty="0">
                <a:cs typeface="Arial" panose="020B0604020202020204" pitchFamily="34" charset="0"/>
              </a:rPr>
              <a:t>into four </a:t>
            </a:r>
            <a:r>
              <a:rPr lang="en-US" altLang="en-US" b="0" dirty="0" smtClean="0">
                <a:cs typeface="Arial" panose="020B0604020202020204" pitchFamily="34" charset="0"/>
              </a:rPr>
              <a:t>Science </a:t>
            </a:r>
            <a:r>
              <a:rPr lang="en-US" altLang="en-US" b="0" dirty="0">
                <a:cs typeface="Arial" panose="020B0604020202020204" pitchFamily="34" charset="0"/>
              </a:rPr>
              <a:t>Thrusts: </a:t>
            </a:r>
            <a:r>
              <a:rPr lang="en-US" altLang="en-US" b="0" dirty="0" smtClean="0">
                <a:cs typeface="Arial" panose="020B0604020202020204" pitchFamily="34" charset="0"/>
              </a:rPr>
              <a:t>            </a:t>
            </a:r>
          </a:p>
          <a:p>
            <a:pPr marL="784225" lvl="1" indent="-457200">
              <a:spcBef>
                <a:spcPts val="600"/>
              </a:spcBef>
              <a:buFont typeface="Wingdings" panose="05000000000000000000" pitchFamily="2" charset="2"/>
              <a:buChar char="q"/>
            </a:pPr>
            <a:r>
              <a:rPr lang="en-US" altLang="en-US" b="0" dirty="0" smtClean="0">
                <a:cs typeface="Arial" panose="020B0604020202020204" pitchFamily="34" charset="0"/>
              </a:rPr>
              <a:t>Nanoscale </a:t>
            </a:r>
            <a:r>
              <a:rPr lang="en-US" altLang="en-US" b="0" dirty="0">
                <a:cs typeface="Arial" panose="020B0604020202020204" pitchFamily="34" charset="0"/>
              </a:rPr>
              <a:t>Electronics &amp; Mechanics, </a:t>
            </a:r>
            <a:r>
              <a:rPr lang="en-US" altLang="en-US" b="0" dirty="0" smtClean="0">
                <a:cs typeface="Arial" panose="020B0604020202020204" pitchFamily="34" charset="0"/>
              </a:rPr>
              <a:t>        </a:t>
            </a:r>
          </a:p>
          <a:p>
            <a:pPr marL="784225" lvl="1" indent="-457200">
              <a:spcBef>
                <a:spcPts val="600"/>
              </a:spcBef>
              <a:buFont typeface="Wingdings" panose="05000000000000000000" pitchFamily="2" charset="2"/>
              <a:buChar char="q"/>
            </a:pPr>
            <a:r>
              <a:rPr lang="en-US" altLang="en-US" b="0" dirty="0" err="1" smtClean="0">
                <a:cs typeface="Arial" panose="020B0604020202020204" pitchFamily="34" charset="0"/>
              </a:rPr>
              <a:t>Nanophotonics</a:t>
            </a:r>
            <a:r>
              <a:rPr lang="en-US" altLang="en-US" b="0" dirty="0" smtClean="0">
                <a:cs typeface="Arial" panose="020B0604020202020204" pitchFamily="34" charset="0"/>
              </a:rPr>
              <a:t> </a:t>
            </a:r>
            <a:r>
              <a:rPr lang="en-US" altLang="en-US" b="0" dirty="0">
                <a:cs typeface="Arial" panose="020B0604020202020204" pitchFamily="34" charset="0"/>
              </a:rPr>
              <a:t>&amp; Optical </a:t>
            </a:r>
            <a:r>
              <a:rPr lang="en-US" altLang="en-US" b="0" dirty="0" smtClean="0">
                <a:cs typeface="Arial" panose="020B0604020202020204" pitchFamily="34" charset="0"/>
              </a:rPr>
              <a:t>Nanomaterials,                  </a:t>
            </a:r>
          </a:p>
          <a:p>
            <a:pPr marL="784225" lvl="1" indent="-457200">
              <a:spcBef>
                <a:spcPts val="600"/>
              </a:spcBef>
              <a:buFont typeface="Wingdings" panose="05000000000000000000" pitchFamily="2" charset="2"/>
              <a:buChar char="q"/>
            </a:pPr>
            <a:r>
              <a:rPr lang="en-US" b="0" dirty="0" smtClean="0"/>
              <a:t>Soft</a:t>
            </a:r>
            <a:r>
              <a:rPr lang="en-US" b="0" dirty="0"/>
              <a:t>, Biological &amp; Composite </a:t>
            </a:r>
            <a:r>
              <a:rPr lang="en-US" b="0" dirty="0" smtClean="0"/>
              <a:t>Nanomaterials,       </a:t>
            </a:r>
          </a:p>
          <a:p>
            <a:pPr marL="784225" lvl="1" indent="-457200">
              <a:spcBef>
                <a:spcPts val="600"/>
              </a:spcBef>
              <a:buFont typeface="Wingdings" panose="05000000000000000000" pitchFamily="2" charset="2"/>
              <a:buChar char="q"/>
            </a:pPr>
            <a:r>
              <a:rPr lang="en-US" b="0" dirty="0" smtClean="0"/>
              <a:t>Theory </a:t>
            </a:r>
            <a:r>
              <a:rPr lang="en-US" b="0" dirty="0"/>
              <a:t>&amp; Simulation of Nanoscale </a:t>
            </a:r>
            <a:r>
              <a:rPr lang="en-US" b="0" dirty="0" smtClean="0"/>
              <a:t>Phenomena</a:t>
            </a:r>
            <a:r>
              <a:rPr lang="en-US" altLang="en-US" b="0" dirty="0" smtClean="0">
                <a:cs typeface="Arial" panose="020B0604020202020204" pitchFamily="34" charset="0"/>
              </a:rPr>
              <a:t>;</a:t>
            </a:r>
          </a:p>
          <a:p>
            <a:pPr marL="457200" indent="-457200">
              <a:spcBef>
                <a:spcPts val="1200"/>
              </a:spcBef>
              <a:buFont typeface="Wingdings" panose="05000000000000000000" pitchFamily="2" charset="2"/>
              <a:buChar char="q"/>
            </a:pPr>
            <a:r>
              <a:rPr lang="en-US" altLang="en-US" b="0" dirty="0">
                <a:cs typeface="Arial" panose="020B0604020202020204" pitchFamily="34" charset="0"/>
              </a:rPr>
              <a:t>Access is via peer-reviewed </a:t>
            </a:r>
            <a:r>
              <a:rPr lang="en-US" altLang="en-US" b="0" dirty="0" smtClean="0">
                <a:cs typeface="Arial" panose="020B0604020202020204" pitchFamily="34" charset="0"/>
              </a:rPr>
              <a:t>proposals</a:t>
            </a:r>
            <a:r>
              <a:rPr lang="en-US" altLang="en-US" b="0" dirty="0">
                <a:cs typeface="Arial" panose="020B0604020202020204" pitchFamily="34" charset="0"/>
              </a:rPr>
              <a:t>, for independent or collaborative research, </a:t>
            </a:r>
            <a:r>
              <a:rPr lang="en-US" altLang="en-US" b="0" dirty="0" smtClean="0">
                <a:cs typeface="Arial" panose="020B0604020202020204" pitchFamily="34" charset="0"/>
              </a:rPr>
              <a:t>semi-annual </a:t>
            </a:r>
            <a:r>
              <a:rPr lang="en-US" altLang="en-US" b="0" dirty="0">
                <a:cs typeface="Arial" panose="020B0604020202020204" pitchFamily="34" charset="0"/>
              </a:rPr>
              <a:t>Calls for User </a:t>
            </a:r>
            <a:r>
              <a:rPr lang="en-US" altLang="en-US" b="0" dirty="0" smtClean="0">
                <a:cs typeface="Arial" panose="020B0604020202020204" pitchFamily="34" charset="0"/>
              </a:rPr>
              <a:t>Proposals or Rapid Access.</a:t>
            </a:r>
          </a:p>
          <a:p>
            <a:pPr marL="0" indent="0">
              <a:spcBef>
                <a:spcPts val="600"/>
              </a:spcBef>
              <a:buNone/>
            </a:pPr>
            <a:r>
              <a:rPr lang="en-US" altLang="en-US" sz="2400" dirty="0" smtClean="0">
                <a:cs typeface="Arial" panose="020B0604020202020204" pitchFamily="34" charset="0"/>
              </a:rPr>
              <a:t>	</a:t>
            </a:r>
            <a:r>
              <a:rPr lang="en-US" altLang="en-US" sz="2400" dirty="0" smtClean="0">
                <a:cs typeface="Arial" panose="020B0604020202020204" pitchFamily="34" charset="0"/>
                <a:hlinkClick r:id="rId4"/>
              </a:rPr>
              <a:t>http</a:t>
            </a:r>
            <a:r>
              <a:rPr lang="en-US" altLang="en-US" sz="2400" dirty="0">
                <a:cs typeface="Arial" panose="020B0604020202020204" pitchFamily="34" charset="0"/>
                <a:hlinkClick r:id="rId4"/>
              </a:rPr>
              <a:t>://cint.lanl.gov</a:t>
            </a:r>
            <a:r>
              <a:rPr lang="en-US" altLang="en-US" sz="2400" dirty="0" smtClean="0">
                <a:cs typeface="Arial" panose="020B0604020202020204" pitchFamily="34" charset="0"/>
                <a:hlinkClick r:id="rId4"/>
              </a:rPr>
              <a:t>/</a:t>
            </a:r>
            <a:r>
              <a:rPr lang="en-US" altLang="en-US" sz="2400" dirty="0" smtClean="0">
                <a:cs typeface="Arial" panose="020B0604020202020204" pitchFamily="34" charset="0"/>
              </a:rPr>
              <a:t> </a:t>
            </a:r>
          </a:p>
          <a:p>
            <a:pPr marL="0" indent="0">
              <a:spcBef>
                <a:spcPts val="1800"/>
              </a:spcBef>
              <a:buNone/>
            </a:pPr>
            <a:r>
              <a:rPr lang="en-US" altLang="en-US" sz="2400" dirty="0" smtClean="0">
                <a:cs typeface="Arial" panose="020B0604020202020204" pitchFamily="34" charset="0"/>
              </a:rPr>
              <a:t>	       </a:t>
            </a:r>
            <a:r>
              <a:rPr lang="en-US" altLang="en-US" sz="4400" dirty="0" smtClean="0">
                <a:solidFill>
                  <a:srgbClr val="FF0000"/>
                </a:solidFill>
                <a:cs typeface="Arial" panose="020B0604020202020204" pitchFamily="34" charset="0"/>
              </a:rPr>
              <a:t>Join our USERs!</a:t>
            </a:r>
            <a:endParaRPr lang="en-US" altLang="en-US" sz="4400" dirty="0">
              <a:solidFill>
                <a:srgbClr val="FF0000"/>
              </a:solidFill>
              <a:cs typeface="Arial" panose="020B0604020202020204" pitchFamily="34" charset="0"/>
            </a:endParaRPr>
          </a:p>
        </p:txBody>
      </p:sp>
      <p:pic>
        <p:nvPicPr>
          <p:cNvPr id="12"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94822" y="9292"/>
            <a:ext cx="11430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00400" y="6381352"/>
            <a:ext cx="2744307" cy="47664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76234" y="4114800"/>
            <a:ext cx="2729459" cy="15240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9363" y="2736915"/>
            <a:ext cx="2743200" cy="1356852"/>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3034" y="1303002"/>
            <a:ext cx="1499616" cy="1237488"/>
          </a:xfrm>
          <a:prstGeom prst="rect">
            <a:avLst/>
          </a:prstGeom>
        </p:spPr>
      </p:pic>
    </p:spTree>
    <p:extLst>
      <p:ext uri="{BB962C8B-B14F-4D97-AF65-F5344CB8AC3E}">
        <p14:creationId xmlns:p14="http://schemas.microsoft.com/office/powerpoint/2010/main" val="37207047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76199" y="168671"/>
            <a:ext cx="6746876" cy="905108"/>
          </a:xfrm>
        </p:spPr>
        <p:txBody>
          <a:bodyPr/>
          <a:lstStyle/>
          <a:p>
            <a:pPr algn="ctr"/>
            <a:r>
              <a:rPr lang="en-US" sz="3200" dirty="0" smtClean="0"/>
              <a:t>LANL Postdoc and Student Programs </a:t>
            </a:r>
            <a:endParaRPr lang="en-US" sz="3200" dirty="0"/>
          </a:p>
        </p:txBody>
      </p:sp>
      <p:sp>
        <p:nvSpPr>
          <p:cNvPr id="10" name="Rectangle 3"/>
          <p:cNvSpPr>
            <a:spLocks noGrp="1" noChangeArrowheads="1"/>
          </p:cNvSpPr>
          <p:nvPr>
            <p:ph idx="1"/>
          </p:nvPr>
        </p:nvSpPr>
        <p:spPr>
          <a:xfrm>
            <a:off x="76199" y="1085746"/>
            <a:ext cx="6248400" cy="5251045"/>
          </a:xfrm>
          <a:ln/>
        </p:spPr>
        <p:txBody>
          <a:bodyPr/>
          <a:lstStyle/>
          <a:p>
            <a:pPr marL="457200" indent="-457200">
              <a:spcBef>
                <a:spcPts val="1800"/>
              </a:spcBef>
              <a:buFont typeface="Wingdings" panose="05000000000000000000" pitchFamily="2" charset="2"/>
              <a:buChar char="q"/>
            </a:pPr>
            <a:r>
              <a:rPr lang="en-US" dirty="0"/>
              <a:t>LANL currently employs on average 350 postdocs and over 400 </a:t>
            </a:r>
            <a:r>
              <a:rPr lang="en-US" dirty="0" smtClean="0"/>
              <a:t>students</a:t>
            </a:r>
          </a:p>
          <a:p>
            <a:pPr marL="457200" indent="-457200">
              <a:spcBef>
                <a:spcPts val="800"/>
              </a:spcBef>
              <a:buFont typeface="Wingdings" panose="05000000000000000000" pitchFamily="2" charset="2"/>
              <a:buChar char="q"/>
            </a:pPr>
            <a:r>
              <a:rPr lang="en-US" altLang="en-US" b="0" dirty="0" smtClean="0">
                <a:cs typeface="Arial" panose="020B0604020202020204" pitchFamily="34" charset="0"/>
              </a:rPr>
              <a:t>A variety of postdoc appointments:</a:t>
            </a:r>
          </a:p>
          <a:p>
            <a:pPr marL="784225" lvl="1" indent="-457200">
              <a:spcBef>
                <a:spcPts val="400"/>
              </a:spcBef>
              <a:buFont typeface="Wingdings" panose="05000000000000000000" pitchFamily="2" charset="2"/>
              <a:buChar char="q"/>
            </a:pPr>
            <a:r>
              <a:rPr lang="en-US" altLang="en-US" b="0" dirty="0" smtClean="0">
                <a:cs typeface="Arial" panose="020B0604020202020204" pitchFamily="34" charset="0"/>
              </a:rPr>
              <a:t>Distinguished Fellows (Oppenheimer, Feynman, Curie)</a:t>
            </a:r>
          </a:p>
          <a:p>
            <a:pPr marL="784225" lvl="1" indent="-457200">
              <a:spcBef>
                <a:spcPts val="400"/>
              </a:spcBef>
              <a:buFont typeface="Wingdings" panose="05000000000000000000" pitchFamily="2" charset="2"/>
              <a:buChar char="q"/>
            </a:pPr>
            <a:r>
              <a:rPr lang="en-US" altLang="en-US" dirty="0" smtClean="0">
                <a:cs typeface="Arial" panose="020B0604020202020204" pitchFamily="34" charset="0"/>
              </a:rPr>
              <a:t>Director’s Fellows</a:t>
            </a:r>
            <a:endParaRPr lang="en-US" altLang="en-US" b="0" dirty="0" smtClean="0">
              <a:cs typeface="Arial" panose="020B0604020202020204" pitchFamily="34" charset="0"/>
            </a:endParaRPr>
          </a:p>
          <a:p>
            <a:pPr marL="784225" lvl="1" indent="-457200">
              <a:spcBef>
                <a:spcPts val="400"/>
              </a:spcBef>
              <a:buFont typeface="Wingdings" panose="05000000000000000000" pitchFamily="2" charset="2"/>
              <a:buChar char="q"/>
            </a:pPr>
            <a:r>
              <a:rPr lang="en-US" altLang="en-US" dirty="0">
                <a:cs typeface="Arial" panose="020B0604020202020204" pitchFamily="34" charset="0"/>
              </a:rPr>
              <a:t>Research </a:t>
            </a:r>
            <a:r>
              <a:rPr lang="en-US" altLang="en-US" dirty="0" smtClean="0">
                <a:cs typeface="Arial" panose="020B0604020202020204" pitchFamily="34" charset="0"/>
              </a:rPr>
              <a:t>Associates</a:t>
            </a:r>
          </a:p>
          <a:p>
            <a:pPr marL="457200" indent="-457200">
              <a:spcBef>
                <a:spcPts val="800"/>
              </a:spcBef>
              <a:buFont typeface="Wingdings" panose="05000000000000000000" pitchFamily="2" charset="2"/>
              <a:buChar char="q"/>
            </a:pPr>
            <a:r>
              <a:rPr lang="en-US" b="0" dirty="0" smtClean="0"/>
              <a:t>Appointments for grad and undergrad students</a:t>
            </a:r>
          </a:p>
          <a:p>
            <a:pPr marL="457200" indent="-457200">
              <a:spcBef>
                <a:spcPts val="800"/>
              </a:spcBef>
              <a:buFont typeface="Wingdings" panose="05000000000000000000" pitchFamily="2" charset="2"/>
              <a:buChar char="q"/>
            </a:pPr>
            <a:r>
              <a:rPr lang="en-US" b="0" dirty="0" smtClean="0"/>
              <a:t>Usually both US citizen and foreign national applicants are welcome</a:t>
            </a:r>
          </a:p>
          <a:p>
            <a:pPr marL="457200" indent="-457200">
              <a:spcBef>
                <a:spcPts val="800"/>
              </a:spcBef>
              <a:buFont typeface="Wingdings" panose="05000000000000000000" pitchFamily="2" charset="2"/>
              <a:buChar char="q"/>
            </a:pPr>
            <a:r>
              <a:rPr lang="en-US" b="0" dirty="0" smtClean="0"/>
              <a:t>Participate in ongoing broad </a:t>
            </a:r>
            <a:r>
              <a:rPr lang="en-US" b="0" dirty="0"/>
              <a:t>LANL science and engineering </a:t>
            </a:r>
            <a:r>
              <a:rPr lang="en-US" b="0" dirty="0" smtClean="0"/>
              <a:t>programs</a:t>
            </a:r>
            <a:endParaRPr lang="en-US" b="0" dirty="0"/>
          </a:p>
          <a:p>
            <a:pPr marL="457200" indent="-457200">
              <a:spcBef>
                <a:spcPts val="800"/>
              </a:spcBef>
              <a:buFont typeface="Wingdings" panose="05000000000000000000" pitchFamily="2" charset="2"/>
              <a:buChar char="q"/>
            </a:pPr>
            <a:r>
              <a:rPr lang="en-US" b="0" dirty="0" smtClean="0"/>
              <a:t>Opportunities for further LANL employment</a:t>
            </a:r>
          </a:p>
          <a:p>
            <a:pPr marL="457200" indent="-457200">
              <a:spcBef>
                <a:spcPts val="800"/>
              </a:spcBef>
              <a:buFont typeface="Wingdings" panose="05000000000000000000" pitchFamily="2" charset="2"/>
              <a:buChar char="q"/>
            </a:pPr>
            <a:r>
              <a:rPr lang="en-US" b="0" dirty="0" smtClean="0"/>
              <a:t>More information:</a:t>
            </a:r>
          </a:p>
          <a:p>
            <a:pPr marL="784225" lvl="1" indent="-457200">
              <a:spcBef>
                <a:spcPts val="400"/>
              </a:spcBef>
              <a:buFont typeface="Wingdings" panose="05000000000000000000" pitchFamily="2" charset="2"/>
              <a:buChar char="q"/>
            </a:pPr>
            <a:r>
              <a:rPr lang="en-US" b="0" dirty="0" smtClean="0"/>
              <a:t>Browse </a:t>
            </a:r>
            <a:r>
              <a:rPr lang="en-US" altLang="en-US" dirty="0" smtClean="0">
                <a:cs typeface="Arial" panose="020B0604020202020204" pitchFamily="34" charset="0"/>
                <a:hlinkClick r:id="rId3"/>
              </a:rPr>
              <a:t>http://www.lanl.gov/careers/</a:t>
            </a:r>
            <a:r>
              <a:rPr lang="en-US" altLang="en-US" dirty="0" smtClean="0">
                <a:cs typeface="Arial" panose="020B0604020202020204" pitchFamily="34" charset="0"/>
              </a:rPr>
              <a:t> </a:t>
            </a:r>
          </a:p>
          <a:p>
            <a:pPr marL="784225" lvl="1" indent="-457200">
              <a:spcBef>
                <a:spcPts val="400"/>
              </a:spcBef>
              <a:buFont typeface="Wingdings" panose="05000000000000000000" pitchFamily="2" charset="2"/>
              <a:buChar char="q"/>
            </a:pPr>
            <a:r>
              <a:rPr lang="en-US" altLang="en-US" dirty="0" smtClean="0">
                <a:solidFill>
                  <a:srgbClr val="000000"/>
                </a:solidFill>
                <a:cs typeface="Arial" panose="020B0604020202020204" pitchFamily="34" charset="0"/>
              </a:rPr>
              <a:t>Contact directly LANL Staff Scientists</a:t>
            </a:r>
          </a:p>
          <a:p>
            <a:pPr marL="784225" lvl="1" indent="-457200">
              <a:spcBef>
                <a:spcPts val="400"/>
              </a:spcBef>
              <a:buFont typeface="Wingdings" panose="05000000000000000000" pitchFamily="2" charset="2"/>
              <a:buChar char="q"/>
            </a:pPr>
            <a:r>
              <a:rPr lang="en-US" altLang="en-US" dirty="0" smtClean="0">
                <a:solidFill>
                  <a:srgbClr val="000000"/>
                </a:solidFill>
                <a:cs typeface="Arial" panose="020B0604020202020204" pitchFamily="34" charset="0"/>
              </a:rPr>
              <a:t>Contact </a:t>
            </a:r>
            <a:r>
              <a:rPr lang="en-US" altLang="en-US" dirty="0">
                <a:cs typeface="Arial" panose="020B0604020202020204" pitchFamily="34" charset="0"/>
              </a:rPr>
              <a:t>Sergei </a:t>
            </a:r>
            <a:r>
              <a:rPr lang="en-US" altLang="en-US" dirty="0" smtClean="0">
                <a:cs typeface="Arial" panose="020B0604020202020204" pitchFamily="34" charset="0"/>
              </a:rPr>
              <a:t>Tretiak, </a:t>
            </a:r>
            <a:r>
              <a:rPr lang="en-US" altLang="en-US" dirty="0" smtClean="0">
                <a:cs typeface="Arial" panose="020B0604020202020204" pitchFamily="34" charset="0"/>
                <a:hlinkClick r:id="rId4"/>
              </a:rPr>
              <a:t>tretiak@lanl.gov</a:t>
            </a:r>
            <a:r>
              <a:rPr lang="en-US" altLang="en-US" dirty="0" smtClean="0">
                <a:cs typeface="Arial" panose="020B0604020202020204" pitchFamily="34" charset="0"/>
              </a:rPr>
              <a:t> </a:t>
            </a:r>
            <a:endParaRPr lang="en-US" b="0" dirty="0" smtClean="0"/>
          </a:p>
          <a:p>
            <a:pPr marL="784225" lvl="1" indent="-457200">
              <a:spcBef>
                <a:spcPts val="600"/>
              </a:spcBef>
              <a:buFont typeface="Wingdings" panose="05000000000000000000" pitchFamily="2" charset="2"/>
              <a:buChar char="q"/>
            </a:pPr>
            <a:endParaRPr lang="en-US" altLang="en-US" dirty="0">
              <a:cs typeface="Arial" panose="020B0604020202020204" pitchFamily="34" charset="0"/>
            </a:endParaRPr>
          </a:p>
          <a:p>
            <a:pPr marL="784225" lvl="1" indent="-457200">
              <a:spcBef>
                <a:spcPts val="600"/>
              </a:spcBef>
              <a:buFont typeface="Wingdings" panose="05000000000000000000" pitchFamily="2" charset="2"/>
              <a:buChar char="q"/>
            </a:pPr>
            <a:endParaRPr lang="en-US" altLang="en-US" b="0" dirty="0">
              <a:cs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149" y="2556861"/>
            <a:ext cx="2895851" cy="192040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495800"/>
            <a:ext cx="2895600" cy="1840992"/>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5600" y="20680"/>
            <a:ext cx="2353056" cy="2517648"/>
          </a:xfrm>
          <a:prstGeom prst="rect">
            <a:avLst/>
          </a:prstGeom>
        </p:spPr>
      </p:pic>
    </p:spTree>
    <p:extLst>
      <p:ext uri="{BB962C8B-B14F-4D97-AF65-F5344CB8AC3E}">
        <p14:creationId xmlns:p14="http://schemas.microsoft.com/office/powerpoint/2010/main" val="34947784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ChangeArrowheads="1"/>
          </p:cNvSpPr>
          <p:nvPr/>
        </p:nvSpPr>
        <p:spPr bwMode="auto">
          <a:xfrm>
            <a:off x="228600" y="0"/>
            <a:ext cx="88312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4000" b="1" dirty="0" smtClean="0">
                <a:solidFill>
                  <a:srgbClr val="CC0000"/>
                </a:solidFill>
                <a:effectLst>
                  <a:outerShdw blurRad="38100" dist="38100" dir="2700000" algn="tl">
                    <a:srgbClr val="000000">
                      <a:alpha val="43137"/>
                    </a:srgbClr>
                  </a:outerShdw>
                </a:effectLst>
                <a:latin typeface="Comic Sans MS" pitchFamily="66" charset="0"/>
                <a:cs typeface="Times New Roman" pitchFamily="18" charset="0"/>
              </a:rPr>
              <a:t>9</a:t>
            </a:r>
            <a:r>
              <a:rPr lang="en-US" sz="4000" b="1" baseline="30000" dirty="0" smtClean="0">
                <a:solidFill>
                  <a:srgbClr val="CC0000"/>
                </a:solidFill>
                <a:effectLst>
                  <a:outerShdw blurRad="38100" dist="38100" dir="2700000" algn="tl">
                    <a:srgbClr val="000000">
                      <a:alpha val="43137"/>
                    </a:srgbClr>
                  </a:outerShdw>
                </a:effectLst>
                <a:latin typeface="Comic Sans MS" pitchFamily="66" charset="0"/>
                <a:cs typeface="Times New Roman" pitchFamily="18" charset="0"/>
              </a:rPr>
              <a:t>th</a:t>
            </a:r>
            <a:r>
              <a:rPr lang="en-US" sz="4000" b="1" dirty="0" smtClean="0">
                <a:solidFill>
                  <a:srgbClr val="CC0000"/>
                </a:solidFill>
                <a:effectLst>
                  <a:outerShdw blurRad="38100" dist="38100" dir="2700000" algn="tl">
                    <a:srgbClr val="000000">
                      <a:alpha val="43137"/>
                    </a:srgbClr>
                  </a:outerShdw>
                </a:effectLst>
                <a:latin typeface="Comic Sans MS" pitchFamily="66" charset="0"/>
                <a:cs typeface="Times New Roman" pitchFamily="18" charset="0"/>
              </a:rPr>
              <a:t> Conference on Excited </a:t>
            </a:r>
            <a:r>
              <a:rPr lang="en-US" sz="4000" b="1" dirty="0">
                <a:solidFill>
                  <a:srgbClr val="CC0000"/>
                </a:solidFill>
                <a:effectLst>
                  <a:outerShdw blurRad="38100" dist="38100" dir="2700000" algn="tl">
                    <a:srgbClr val="000000">
                      <a:alpha val="43137"/>
                    </a:srgbClr>
                  </a:outerShdw>
                </a:effectLst>
                <a:latin typeface="Comic Sans MS" pitchFamily="66" charset="0"/>
                <a:cs typeface="Times New Roman" pitchFamily="18" charset="0"/>
              </a:rPr>
              <a:t>State Processes in Electronic and Bio Nanomaterials </a:t>
            </a:r>
            <a:r>
              <a:rPr lang="en-US" sz="4000" b="1" dirty="0" smtClean="0">
                <a:solidFill>
                  <a:srgbClr val="CC0000"/>
                </a:solidFill>
                <a:effectLst>
                  <a:outerShdw blurRad="38100" dist="38100" dir="2700000" algn="tl">
                    <a:srgbClr val="000000">
                      <a:alpha val="43137"/>
                    </a:srgbClr>
                  </a:outerShdw>
                </a:effectLst>
                <a:latin typeface="Comic Sans MS" pitchFamily="66" charset="0"/>
                <a:cs typeface="Times New Roman" pitchFamily="18" charset="0"/>
              </a:rPr>
              <a:t>ESP2018</a:t>
            </a:r>
            <a:endParaRPr lang="en-US" sz="4000" b="1" dirty="0">
              <a:solidFill>
                <a:srgbClr val="CC0000"/>
              </a:solidFill>
              <a:effectLst>
                <a:outerShdw blurRad="38100" dist="38100" dir="2700000" algn="tl">
                  <a:srgbClr val="000000">
                    <a:alpha val="43137"/>
                  </a:srgbClr>
                </a:outerShdw>
              </a:effectLst>
              <a:latin typeface="Comic Sans MS" pitchFamily="66" charset="0"/>
              <a:cs typeface="Times New Roman" pitchFamily="18" charset="0"/>
            </a:endParaRPr>
          </a:p>
        </p:txBody>
      </p:sp>
      <p:sp>
        <p:nvSpPr>
          <p:cNvPr id="58371" name="Rectangle 16"/>
          <p:cNvSpPr>
            <a:spLocks noChangeArrowheads="1"/>
          </p:cNvSpPr>
          <p:nvPr/>
        </p:nvSpPr>
        <p:spPr bwMode="auto">
          <a:xfrm>
            <a:off x="1523683" y="3249252"/>
            <a:ext cx="63039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r>
              <a:rPr lang="en-US" altLang="en-US" sz="3600" i="0" dirty="0">
                <a:solidFill>
                  <a:srgbClr val="FFFFFF"/>
                </a:solidFill>
                <a:latin typeface="Calibri" panose="020F0502020204030204" pitchFamily="34" charset="0"/>
              </a:rPr>
              <a:t>Excited State Processes timeline</a:t>
            </a:r>
          </a:p>
        </p:txBody>
      </p:sp>
      <p:pic>
        <p:nvPicPr>
          <p:cNvPr id="58372" name="Picture 3" descr="D:\Job\Conferences\Dynamics2001\Web\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4" y="3895364"/>
            <a:ext cx="1640205" cy="131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D:\Job\Conferences\Dynamics2005\Banner\bann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3410" y="3893130"/>
            <a:ext cx="1626077" cy="129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descr="D:\Job\Conferences\Dynamics2007\Banner\bann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5505064"/>
            <a:ext cx="1610836" cy="127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8" descr="D:\Job\Conferences\Dynamics2009\Banner\bann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9114" y="3893130"/>
            <a:ext cx="1646649" cy="130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5" descr="D:\Job\Conferences\Dynamics2003\Banner\bann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242" y="5443355"/>
            <a:ext cx="1631316" cy="130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08025" y="2029094"/>
            <a:ext cx="5492209" cy="1138773"/>
          </a:xfrm>
          <a:prstGeom prst="rect">
            <a:avLst/>
          </a:prstGeom>
        </p:spPr>
        <p:txBody>
          <a:bodyPr wrap="none">
            <a:spAutoFit/>
          </a:bodyPr>
          <a:lstStyle/>
          <a:p>
            <a:pPr>
              <a:spcBef>
                <a:spcPts val="0"/>
              </a:spcBef>
              <a:spcAft>
                <a:spcPts val="0"/>
              </a:spcAft>
              <a:buClr>
                <a:srgbClr val="CC0000"/>
              </a:buClr>
              <a:defRPr/>
            </a:pPr>
            <a:r>
              <a:rPr lang="en-US" sz="3400" b="1" i="1" dirty="0">
                <a:effectLst>
                  <a:outerShdw blurRad="38100" dist="38100" dir="2700000" algn="tl">
                    <a:srgbClr val="000000"/>
                  </a:outerShdw>
                </a:effectLst>
                <a:latin typeface="Arial" pitchFamily="34" charset="0"/>
              </a:rPr>
              <a:t>When: June </a:t>
            </a:r>
            <a:r>
              <a:rPr lang="en-US" sz="3400" b="1" i="1" dirty="0" smtClean="0">
                <a:effectLst>
                  <a:outerShdw blurRad="38100" dist="38100" dir="2700000" algn="tl">
                    <a:srgbClr val="000000"/>
                  </a:outerShdw>
                </a:effectLst>
                <a:latin typeface="Arial" pitchFamily="34" charset="0"/>
              </a:rPr>
              <a:t>4-7, 2018</a:t>
            </a:r>
            <a:endParaRPr lang="en-US" sz="3400" b="1" i="1" dirty="0">
              <a:effectLst>
                <a:outerShdw blurRad="38100" dist="38100" dir="2700000" algn="tl">
                  <a:srgbClr val="000000"/>
                </a:outerShdw>
              </a:effectLst>
              <a:latin typeface="Arial" pitchFamily="34" charset="0"/>
            </a:endParaRPr>
          </a:p>
          <a:p>
            <a:pPr>
              <a:spcBef>
                <a:spcPts val="0"/>
              </a:spcBef>
              <a:spcAft>
                <a:spcPts val="0"/>
              </a:spcAft>
              <a:buClr>
                <a:srgbClr val="CC0000"/>
              </a:buClr>
              <a:defRPr/>
            </a:pPr>
            <a:r>
              <a:rPr lang="en-US" sz="3400" b="1" i="1" dirty="0">
                <a:effectLst>
                  <a:outerShdw blurRad="38100" dist="38100" dir="2700000" algn="tl">
                    <a:srgbClr val="000000"/>
                  </a:outerShdw>
                </a:effectLst>
                <a:latin typeface="Arial" pitchFamily="34" charset="0"/>
              </a:rPr>
              <a:t>Where</a:t>
            </a:r>
            <a:r>
              <a:rPr lang="en-US" sz="3400" b="1" i="1" dirty="0" smtClean="0">
                <a:effectLst>
                  <a:outerShdw blurRad="38100" dist="38100" dir="2700000" algn="tl">
                    <a:srgbClr val="000000"/>
                  </a:outerShdw>
                </a:effectLst>
                <a:latin typeface="Arial" pitchFamily="34" charset="0"/>
              </a:rPr>
              <a:t>: </a:t>
            </a:r>
            <a:r>
              <a:rPr lang="en-US" sz="3400" b="1" i="1" dirty="0">
                <a:effectLst>
                  <a:outerShdw blurRad="38100" dist="38100" dir="2700000" algn="tl">
                    <a:srgbClr val="000000"/>
                  </a:outerShdw>
                </a:effectLst>
                <a:latin typeface="Arial" pitchFamily="34" charset="0"/>
              </a:rPr>
              <a:t>Santa Fe, NM, US</a:t>
            </a:r>
          </a:p>
        </p:txBody>
      </p:sp>
      <p:pic>
        <p:nvPicPr>
          <p:cNvPr id="11" name="Picture 5" descr="C:\Users\165916\Desktop\1e2bde090a904453b1c97f3cf66b534b.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3600" y="4108944"/>
            <a:ext cx="2894770" cy="82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t="5" b="34663"/>
          <a:stretch>
            <a:fillRect/>
          </a:stretch>
        </p:blipFill>
        <p:spPr bwMode="auto">
          <a:xfrm>
            <a:off x="4256678" y="5508593"/>
            <a:ext cx="1916886" cy="123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0"/>
          <a:stretch>
            <a:fillRect/>
          </a:stretch>
        </p:blipFill>
        <p:spPr>
          <a:xfrm>
            <a:off x="6362674" y="5700644"/>
            <a:ext cx="2781326" cy="789431"/>
          </a:xfrm>
          <a:prstGeom prst="rect">
            <a:avLst/>
          </a:prstGeom>
        </p:spPr>
      </p:pic>
    </p:spTree>
    <p:extLst>
      <p:ext uri="{BB962C8B-B14F-4D97-AF65-F5344CB8AC3E}">
        <p14:creationId xmlns:p14="http://schemas.microsoft.com/office/powerpoint/2010/main" val="34730596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5"/>
          <p:cNvSpPr txBox="1">
            <a:spLocks noChangeArrowheads="1"/>
          </p:cNvSpPr>
          <p:nvPr/>
        </p:nvSpPr>
        <p:spPr bwMode="auto">
          <a:xfrm>
            <a:off x="1066800" y="2286000"/>
            <a:ext cx="7239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ts val="300"/>
              </a:spcBef>
              <a:spcAft>
                <a:spcPts val="300"/>
              </a:spcAft>
              <a:buClrTx/>
              <a:buFont typeface="Wingdings" panose="05000000000000000000" pitchFamily="2" charset="2"/>
              <a:buNone/>
            </a:pPr>
            <a:r>
              <a:rPr lang="en-US" altLang="en-US" sz="9600" i="0" dirty="0">
                <a:solidFill>
                  <a:srgbClr val="FF0000"/>
                </a:solidFill>
                <a:latin typeface="Times New Roman" panose="02020603050405020304" pitchFamily="18" charset="0"/>
              </a:rPr>
              <a:t>Thank you!</a:t>
            </a:r>
          </a:p>
        </p:txBody>
      </p:sp>
    </p:spTree>
    <p:extLst>
      <p:ext uri="{BB962C8B-B14F-4D97-AF65-F5344CB8AC3E}">
        <p14:creationId xmlns:p14="http://schemas.microsoft.com/office/powerpoint/2010/main" val="3598393255"/>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Documents and Settings\Sergei Tretiak\Desktop\stgroup-small.jpg"/>
          <p:cNvPicPr>
            <a:picLocks noChangeAspect="1" noChangeArrowheads="1"/>
          </p:cNvPicPr>
          <p:nvPr/>
        </p:nvPicPr>
        <p:blipFill>
          <a:blip r:embed="rId2">
            <a:extLst>
              <a:ext uri="{28A0092B-C50C-407E-A947-70E740481C1C}">
                <a14:useLocalDpi xmlns:a14="http://schemas.microsoft.com/office/drawing/2010/main" val="0"/>
              </a:ext>
            </a:extLst>
          </a:blip>
          <a:srcRect r="3751"/>
          <a:stretch>
            <a:fillRect/>
          </a:stretch>
        </p:blipFill>
        <p:spPr bwMode="auto">
          <a:xfrm>
            <a:off x="0" y="533400"/>
            <a:ext cx="91265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66" name="Rectangle 2"/>
          <p:cNvSpPr>
            <a:spLocks noGrp="1" noChangeArrowheads="1"/>
          </p:cNvSpPr>
          <p:nvPr>
            <p:ph type="title"/>
          </p:nvPr>
        </p:nvSpPr>
        <p:spPr>
          <a:xfrm>
            <a:off x="76200" y="76200"/>
            <a:ext cx="9067800" cy="838200"/>
          </a:xfrm>
        </p:spPr>
        <p:txBody>
          <a:bodyPr/>
          <a:lstStyle/>
          <a:p>
            <a:pPr algn="ctr" eaLnBrk="1" hangingPunct="1">
              <a:lnSpc>
                <a:spcPct val="85000"/>
              </a:lnSpc>
              <a:defRPr/>
            </a:pPr>
            <a:r>
              <a:rPr lang="en-US" sz="3200" i="0" dirty="0" smtClean="0">
                <a:solidFill>
                  <a:srgbClr val="FF3300"/>
                </a:solidFill>
                <a:latin typeface="Comic Sans MS" pitchFamily="66" charset="0"/>
              </a:rPr>
              <a:t>Acknowledgements</a:t>
            </a:r>
            <a:br>
              <a:rPr lang="en-US" sz="3200" i="0" dirty="0" smtClean="0">
                <a:solidFill>
                  <a:srgbClr val="FF3300"/>
                </a:solidFill>
                <a:latin typeface="Comic Sans MS" pitchFamily="66" charset="0"/>
              </a:rPr>
            </a:br>
            <a:r>
              <a:rPr lang="en-US" sz="3200" i="0" dirty="0" err="1" smtClean="0">
                <a:solidFill>
                  <a:srgbClr val="FFFF00"/>
                </a:solidFill>
                <a:latin typeface="Comic Sans MS" pitchFamily="66" charset="0"/>
              </a:rPr>
              <a:t>Pajarito</a:t>
            </a:r>
            <a:r>
              <a:rPr lang="en-US" sz="3200" i="0" dirty="0" smtClean="0">
                <a:solidFill>
                  <a:srgbClr val="FFFF00"/>
                </a:solidFill>
                <a:latin typeface="Comic Sans MS" pitchFamily="66" charset="0"/>
              </a:rPr>
              <a:t> ski resort</a:t>
            </a:r>
            <a:endParaRPr lang="en-US" sz="2000" i="0" dirty="0" smtClean="0">
              <a:solidFill>
                <a:srgbClr val="FFFF00"/>
              </a:solidFill>
              <a:effectLst/>
              <a:latin typeface="Times New Roman" pitchFamily="18" charset="0"/>
            </a:endParaRPr>
          </a:p>
        </p:txBody>
      </p:sp>
    </p:spTree>
    <p:extLst>
      <p:ext uri="{BB962C8B-B14F-4D97-AF65-F5344CB8AC3E}">
        <p14:creationId xmlns:p14="http://schemas.microsoft.com/office/powerpoint/2010/main" val="38462306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76200"/>
            <a:ext cx="8343900" cy="838200"/>
          </a:xfrm>
        </p:spPr>
        <p:txBody>
          <a:bodyPr anchor="t"/>
          <a:lstStyle/>
          <a:p>
            <a:pPr algn="ctr" eaLnBrk="1" hangingPunct="1">
              <a:defRPr/>
            </a:pPr>
            <a:r>
              <a:rPr lang="en-US" sz="3600" i="0" dirty="0" smtClean="0">
                <a:effectLst>
                  <a:outerShdw blurRad="38100" dist="38100" dir="2700000" algn="tl">
                    <a:srgbClr val="000000">
                      <a:alpha val="43137"/>
                    </a:srgbClr>
                  </a:outerShdw>
                </a:effectLst>
                <a:latin typeface="Comic Sans MS" pitchFamily="66" charset="0"/>
              </a:rPr>
              <a:t>Passing the ball…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066800"/>
            <a:ext cx="7885043" cy="5181600"/>
          </a:xfrm>
          <a:prstGeom prst="rect">
            <a:avLst/>
          </a:prstGeom>
        </p:spPr>
      </p:pic>
    </p:spTree>
    <p:extLst>
      <p:ext uri="{BB962C8B-B14F-4D97-AF65-F5344CB8AC3E}">
        <p14:creationId xmlns:p14="http://schemas.microsoft.com/office/powerpoint/2010/main" val="120894511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Mixed classical-quantum dynamics</a:t>
            </a:r>
            <a:endParaRPr lang="en-US" sz="3600" i="0" dirty="0">
              <a:latin typeface="Comic Sans MS" pitchFamily="66" charset="0"/>
            </a:endParaRPr>
          </a:p>
        </p:txBody>
      </p:sp>
      <p:pic>
        <p:nvPicPr>
          <p:cNvPr id="2" name="Picture 1"/>
          <p:cNvPicPr>
            <a:picLocks noChangeAspect="1"/>
          </p:cNvPicPr>
          <p:nvPr/>
        </p:nvPicPr>
        <p:blipFill>
          <a:blip r:embed="rId2"/>
          <a:stretch>
            <a:fillRect/>
          </a:stretch>
        </p:blipFill>
        <p:spPr>
          <a:xfrm>
            <a:off x="304800" y="586052"/>
            <a:ext cx="8458200" cy="6206889"/>
          </a:xfrm>
          <a:prstGeom prst="rect">
            <a:avLst/>
          </a:prstGeom>
        </p:spPr>
      </p:pic>
    </p:spTree>
    <p:extLst>
      <p:ext uri="{BB962C8B-B14F-4D97-AF65-F5344CB8AC3E}">
        <p14:creationId xmlns:p14="http://schemas.microsoft.com/office/powerpoint/2010/main" val="5651710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52400" y="76200"/>
            <a:ext cx="8991600" cy="609600"/>
          </a:xfrm>
        </p:spPr>
        <p:txBody>
          <a:bodyPr/>
          <a:lstStyle/>
          <a:p>
            <a:pPr algn="ctr">
              <a:defRPr/>
            </a:pPr>
            <a:r>
              <a:rPr lang="en-US" sz="3600" i="0" dirty="0" smtClean="0">
                <a:latin typeface="Comic Sans MS" pitchFamily="66" charset="0"/>
              </a:rPr>
              <a:t>Coherent exciton-vibrational dynamics</a:t>
            </a:r>
            <a:endParaRPr lang="en-US" sz="3600" i="0" dirty="0">
              <a:latin typeface="Comic Sans MS" pitchFamily="66" charset="0"/>
            </a:endParaRPr>
          </a:p>
        </p:txBody>
      </p:sp>
      <p:pic>
        <p:nvPicPr>
          <p:cNvPr id="13" name="Picture 12"/>
          <p:cNvPicPr>
            <a:picLocks noChangeAspect="1"/>
          </p:cNvPicPr>
          <p:nvPr/>
        </p:nvPicPr>
        <p:blipFill>
          <a:blip r:embed="rId2"/>
          <a:stretch>
            <a:fillRect/>
          </a:stretch>
        </p:blipFill>
        <p:spPr>
          <a:xfrm>
            <a:off x="152400" y="914400"/>
            <a:ext cx="6030217" cy="5838961"/>
          </a:xfrm>
          <a:prstGeom prst="rect">
            <a:avLst/>
          </a:prstGeom>
        </p:spPr>
      </p:pic>
      <p:sp>
        <p:nvSpPr>
          <p:cNvPr id="14" name="Rectangle 69"/>
          <p:cNvSpPr>
            <a:spLocks noChangeArrowheads="1"/>
          </p:cNvSpPr>
          <p:nvPr/>
        </p:nvSpPr>
        <p:spPr bwMode="auto">
          <a:xfrm>
            <a:off x="6531077" y="4795897"/>
            <a:ext cx="2590800" cy="2062103"/>
          </a:xfrm>
          <a:prstGeom prst="rect">
            <a:avLst/>
          </a:prstGeom>
          <a:noFill/>
          <a:ln w="9525">
            <a:noFill/>
            <a:miter lim="800000"/>
            <a:headEnd/>
            <a:tailEnd/>
          </a:ln>
          <a:effectLst/>
        </p:spPr>
        <p:txBody>
          <a:bodyPr wrap="square">
            <a:spAutoFit/>
          </a:bodyPr>
          <a:lstStyle/>
          <a:p>
            <a:pPr>
              <a:defRPr/>
            </a:pPr>
            <a:r>
              <a:rPr lang="it-IT" sz="1600" b="1" i="1" dirty="0" smtClean="0">
                <a:solidFill>
                  <a:srgbClr val="33CC33"/>
                </a:solidFill>
                <a:effectLst>
                  <a:outerShdw blurRad="38100" dist="38100" dir="2700000" algn="tl">
                    <a:srgbClr val="000000"/>
                  </a:outerShdw>
                </a:effectLst>
                <a:cs typeface="Times New Roman" pitchFamily="18" charset="0"/>
              </a:rPr>
              <a:t>T. Nelson, D. Ondarse-Alvarez, N. Oldani, B. Rodriguez-Hernandez, L. Alfonso-Hernandez, J.F</a:t>
            </a:r>
            <a:r>
              <a:rPr lang="it-IT" sz="1600" b="1" i="1" dirty="0">
                <a:solidFill>
                  <a:srgbClr val="33CC33"/>
                </a:solidFill>
                <a:effectLst>
                  <a:outerShdw blurRad="38100" dist="38100" dir="2700000" algn="tl">
                    <a:srgbClr val="000000"/>
                  </a:outerShdw>
                </a:effectLst>
                <a:cs typeface="Times New Roman" pitchFamily="18" charset="0"/>
              </a:rPr>
              <a:t>. </a:t>
            </a:r>
            <a:r>
              <a:rPr lang="it-IT" sz="1600" b="1" i="1" dirty="0" smtClean="0">
                <a:solidFill>
                  <a:srgbClr val="33CC33"/>
                </a:solidFill>
                <a:effectLst>
                  <a:outerShdw blurRad="38100" dist="38100" dir="2700000" algn="tl">
                    <a:srgbClr val="000000"/>
                  </a:outerShdw>
                </a:effectLst>
                <a:cs typeface="Times New Roman" pitchFamily="18" charset="0"/>
              </a:rPr>
              <a:t>Galindo, V. </a:t>
            </a:r>
            <a:r>
              <a:rPr lang="it-IT" sz="1600" b="1" i="1" dirty="0">
                <a:solidFill>
                  <a:srgbClr val="33CC33"/>
                </a:solidFill>
                <a:effectLst>
                  <a:outerShdw blurRad="38100" dist="38100" dir="2700000" algn="tl">
                    <a:srgbClr val="000000"/>
                  </a:outerShdw>
                </a:effectLst>
                <a:cs typeface="Times New Roman" pitchFamily="18" charset="0"/>
              </a:rPr>
              <a:t>D. </a:t>
            </a:r>
            <a:r>
              <a:rPr lang="it-IT" sz="1600" b="1" i="1" dirty="0" smtClean="0">
                <a:solidFill>
                  <a:srgbClr val="33CC33"/>
                </a:solidFill>
                <a:effectLst>
                  <a:outerShdw blurRad="38100" dist="38100" dir="2700000" algn="tl">
                    <a:srgbClr val="000000"/>
                  </a:outerShdw>
                </a:effectLst>
                <a:cs typeface="Times New Roman" pitchFamily="18" charset="0"/>
              </a:rPr>
              <a:t>Kleiman, S. Fernandez-Alberti, A. </a:t>
            </a:r>
            <a:r>
              <a:rPr lang="it-IT" sz="1600" b="1" i="1" dirty="0">
                <a:solidFill>
                  <a:srgbClr val="33CC33"/>
                </a:solidFill>
                <a:effectLst>
                  <a:outerShdw blurRad="38100" dist="38100" dir="2700000" algn="tl">
                    <a:srgbClr val="000000"/>
                  </a:outerShdw>
                </a:effectLst>
                <a:cs typeface="Times New Roman" pitchFamily="18" charset="0"/>
              </a:rPr>
              <a:t>E. </a:t>
            </a:r>
            <a:r>
              <a:rPr lang="it-IT" sz="1600" b="1" i="1" dirty="0" smtClean="0">
                <a:solidFill>
                  <a:srgbClr val="33CC33"/>
                </a:solidFill>
                <a:effectLst>
                  <a:outerShdw blurRad="38100" dist="38100" dir="2700000" algn="tl">
                    <a:srgbClr val="000000"/>
                  </a:outerShdw>
                </a:effectLst>
                <a:cs typeface="Times New Roman" pitchFamily="18" charset="0"/>
              </a:rPr>
              <a:t>Roitberg, S. Tretiak Nature Comm. </a:t>
            </a:r>
            <a:r>
              <a:rPr lang="en-US" sz="1600" b="1" i="1" dirty="0" smtClean="0">
                <a:solidFill>
                  <a:srgbClr val="33CC33"/>
                </a:solidFill>
                <a:effectLst>
                  <a:outerShdw blurRad="38100" dist="38100" dir="2700000" algn="tl">
                    <a:srgbClr val="000000"/>
                  </a:outerShdw>
                </a:effectLst>
                <a:cs typeface="Times New Roman" pitchFamily="18" charset="0"/>
              </a:rPr>
              <a:t>(2018, in press)</a:t>
            </a:r>
            <a:endParaRPr lang="en-US" sz="1600" b="1" i="1" dirty="0">
              <a:solidFill>
                <a:srgbClr val="33CC33"/>
              </a:solidFill>
              <a:effectLst>
                <a:outerShdw blurRad="38100" dist="38100" dir="2700000" algn="tl">
                  <a:srgbClr val="000000"/>
                </a:outerShdw>
              </a:effectLst>
              <a:cs typeface="Times New Roman" pitchFamily="18" charset="0"/>
            </a:endParaRPr>
          </a:p>
        </p:txBody>
      </p:sp>
      <p:sp>
        <p:nvSpPr>
          <p:cNvPr id="5" name="Rectangle 4"/>
          <p:cNvSpPr>
            <a:spLocks noChangeArrowheads="1"/>
          </p:cNvSpPr>
          <p:nvPr/>
        </p:nvSpPr>
        <p:spPr bwMode="auto">
          <a:xfrm>
            <a:off x="6324600" y="838200"/>
            <a:ext cx="2857500" cy="1323439"/>
          </a:xfrm>
          <a:prstGeom prst="rect">
            <a:avLst/>
          </a:prstGeom>
          <a:noFill/>
          <a:ln w="9525">
            <a:noFill/>
            <a:miter lim="800000"/>
            <a:headEnd/>
            <a:tailEnd/>
          </a:ln>
          <a:effectLst/>
        </p:spPr>
        <p:txBody>
          <a:bodyPr wrap="square">
            <a:spAutoFit/>
          </a:bodyPr>
          <a:lstStyle/>
          <a:p>
            <a:pPr>
              <a:spcBef>
                <a:spcPct val="50000"/>
              </a:spcBef>
              <a:defRPr/>
            </a:pPr>
            <a:r>
              <a:rPr lang="de-DE" sz="1600" b="1" i="1" dirty="0">
                <a:solidFill>
                  <a:srgbClr val="33CC33"/>
                </a:solidFill>
                <a:effectLst>
                  <a:outerShdw blurRad="38100" dist="38100" dir="2700000" algn="tl">
                    <a:srgbClr val="000000"/>
                  </a:outerShdw>
                </a:effectLst>
                <a:cs typeface="Times New Roman" pitchFamily="18" charset="0"/>
              </a:rPr>
              <a:t>J. F. Galindo, E. Atas, A. Altan, D. G. Kuroda, S. Fernandez-Alberti, S. Tretiak, </a:t>
            </a:r>
            <a:r>
              <a:rPr lang="de-DE" sz="1600" b="1" i="1" dirty="0" smtClean="0">
                <a:solidFill>
                  <a:srgbClr val="33CC33"/>
                </a:solidFill>
                <a:effectLst>
                  <a:outerShdw blurRad="38100" dist="38100" dir="2700000" algn="tl">
                    <a:srgbClr val="000000"/>
                  </a:outerShdw>
                </a:effectLst>
                <a:cs typeface="Times New Roman" pitchFamily="18" charset="0"/>
              </a:rPr>
              <a:t>V. Kleiman</a:t>
            </a:r>
            <a:r>
              <a:rPr lang="de-DE" sz="1600" b="1" i="1" dirty="0">
                <a:solidFill>
                  <a:srgbClr val="33CC33"/>
                </a:solidFill>
                <a:effectLst>
                  <a:outerShdw blurRad="38100" dist="38100" dir="2700000" algn="tl">
                    <a:srgbClr val="000000"/>
                  </a:outerShdw>
                </a:effectLst>
                <a:cs typeface="Times New Roman" pitchFamily="18" charset="0"/>
              </a:rPr>
              <a:t>, A. E. Roitberg, J. Am. Chem. Soc</a:t>
            </a:r>
            <a:r>
              <a:rPr lang="de-DE" sz="1600" b="1" i="1" dirty="0" smtClean="0">
                <a:solidFill>
                  <a:srgbClr val="33CC33"/>
                </a:solidFill>
                <a:effectLst>
                  <a:outerShdw blurRad="38100" dist="38100" dir="2700000" algn="tl">
                    <a:srgbClr val="000000"/>
                  </a:outerShdw>
                </a:effectLst>
                <a:cs typeface="Times New Roman" pitchFamily="18" charset="0"/>
              </a:rPr>
              <a:t>., </a:t>
            </a:r>
            <a:r>
              <a:rPr lang="de-DE" sz="1600" b="1" i="1" dirty="0">
                <a:solidFill>
                  <a:srgbClr val="33CC33"/>
                </a:solidFill>
                <a:effectLst>
                  <a:outerShdw blurRad="38100" dist="38100" dir="2700000" algn="tl">
                    <a:srgbClr val="000000"/>
                  </a:outerShdw>
                </a:effectLst>
                <a:cs typeface="Times New Roman" pitchFamily="18" charset="0"/>
              </a:rPr>
              <a:t>137, 11637 (2015)</a:t>
            </a:r>
          </a:p>
        </p:txBody>
      </p:sp>
      <p:sp>
        <p:nvSpPr>
          <p:cNvPr id="6" name="Rectangle 5"/>
          <p:cNvSpPr>
            <a:spLocks noChangeArrowheads="1"/>
          </p:cNvSpPr>
          <p:nvPr/>
        </p:nvSpPr>
        <p:spPr bwMode="auto">
          <a:xfrm>
            <a:off x="6419850" y="3124200"/>
            <a:ext cx="2857500" cy="1077218"/>
          </a:xfrm>
          <a:prstGeom prst="rect">
            <a:avLst/>
          </a:prstGeom>
          <a:noFill/>
          <a:ln w="9525">
            <a:noFill/>
            <a:miter lim="800000"/>
            <a:headEnd/>
            <a:tailEnd/>
          </a:ln>
          <a:effectLst/>
        </p:spPr>
        <p:txBody>
          <a:bodyPr wrap="square">
            <a:spAutoFit/>
          </a:bodyPr>
          <a:lstStyle/>
          <a:p>
            <a:pPr>
              <a:spcBef>
                <a:spcPct val="50000"/>
              </a:spcBef>
              <a:defRPr/>
            </a:pPr>
            <a:r>
              <a:rPr lang="de-DE" sz="1600" b="1" i="1" dirty="0" smtClean="0">
                <a:solidFill>
                  <a:srgbClr val="33CC33"/>
                </a:solidFill>
                <a:effectLst>
                  <a:outerShdw blurRad="38100" dist="38100" dir="2700000" algn="tl">
                    <a:srgbClr val="000000"/>
                  </a:outerShdw>
                </a:effectLst>
                <a:cs typeface="Times New Roman" pitchFamily="18" charset="0"/>
              </a:rPr>
              <a:t>T</a:t>
            </a:r>
            <a:r>
              <a:rPr lang="de-DE" sz="1600" b="1" i="1" dirty="0">
                <a:solidFill>
                  <a:srgbClr val="33CC33"/>
                </a:solidFill>
                <a:effectLst>
                  <a:outerShdw blurRad="38100" dist="38100" dir="2700000" algn="tl">
                    <a:srgbClr val="000000"/>
                  </a:outerShdw>
                </a:effectLst>
                <a:cs typeface="Times New Roman" pitchFamily="18" charset="0"/>
              </a:rPr>
              <a:t>. Nelson, S. Fernandez-Alberti, A. Roitberg and S. Tretiak, </a:t>
            </a:r>
            <a:r>
              <a:rPr lang="de-DE" sz="1600" b="1" i="1" dirty="0" smtClean="0">
                <a:solidFill>
                  <a:srgbClr val="33CC33"/>
                </a:solidFill>
                <a:effectLst>
                  <a:outerShdw blurRad="38100" dist="38100" dir="2700000" algn="tl">
                    <a:srgbClr val="000000"/>
                  </a:outerShdw>
                </a:effectLst>
                <a:cs typeface="Times New Roman" pitchFamily="18" charset="0"/>
              </a:rPr>
              <a:t>J</a:t>
            </a:r>
            <a:r>
              <a:rPr lang="de-DE" sz="1600" b="1" i="1" dirty="0">
                <a:solidFill>
                  <a:srgbClr val="33CC33"/>
                </a:solidFill>
                <a:effectLst>
                  <a:outerShdw blurRad="38100" dist="38100" dir="2700000" algn="tl">
                    <a:srgbClr val="000000"/>
                  </a:outerShdw>
                </a:effectLst>
                <a:cs typeface="Times New Roman" pitchFamily="18" charset="0"/>
              </a:rPr>
              <a:t>. Phys. Chem. Lett. (Perspective), 8, </a:t>
            </a:r>
            <a:r>
              <a:rPr lang="de-DE" sz="1600" b="1" i="1" dirty="0" smtClean="0">
                <a:solidFill>
                  <a:srgbClr val="33CC33"/>
                </a:solidFill>
                <a:effectLst>
                  <a:outerShdw blurRad="38100" dist="38100" dir="2700000" algn="tl">
                    <a:srgbClr val="000000"/>
                  </a:outerShdw>
                </a:effectLst>
                <a:cs typeface="Times New Roman" pitchFamily="18" charset="0"/>
              </a:rPr>
              <a:t>3020 </a:t>
            </a:r>
            <a:r>
              <a:rPr lang="de-DE" sz="1600" b="1" i="1" dirty="0">
                <a:solidFill>
                  <a:srgbClr val="33CC33"/>
                </a:solidFill>
                <a:effectLst>
                  <a:outerShdw blurRad="38100" dist="38100" dir="2700000" algn="tl">
                    <a:srgbClr val="000000"/>
                  </a:outerShdw>
                </a:effectLst>
                <a:cs typeface="Times New Roman" pitchFamily="18" charset="0"/>
              </a:rPr>
              <a:t>(2017</a:t>
            </a:r>
            <a:r>
              <a:rPr lang="de-DE" sz="1600" b="1" i="1" dirty="0" smtClean="0">
                <a:solidFill>
                  <a:srgbClr val="33CC33"/>
                </a:solidFill>
                <a:effectLst>
                  <a:outerShdw blurRad="38100" dist="38100" dir="2700000" algn="tl">
                    <a:srgbClr val="000000"/>
                  </a:outerShdw>
                </a:effectLst>
                <a:cs typeface="Times New Roman" pitchFamily="18" charset="0"/>
              </a:rPr>
              <a:t>)</a:t>
            </a:r>
            <a:endParaRPr lang="de-DE"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34666683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772400" cy="609600"/>
          </a:xfrm>
        </p:spPr>
        <p:txBody>
          <a:bodyPr>
            <a:normAutofit/>
          </a:bodyPr>
          <a:lstStyle/>
          <a:p>
            <a:pPr algn="ctr">
              <a:defRPr/>
            </a:pPr>
            <a:r>
              <a:rPr lang="en-US" sz="3200" i="0" dirty="0" smtClean="0">
                <a:effectLst>
                  <a:outerShdw blurRad="38100" dist="38100" dir="2700000" algn="tl">
                    <a:srgbClr val="000000">
                      <a:alpha val="43137"/>
                    </a:srgbClr>
                  </a:outerShdw>
                </a:effectLst>
                <a:latin typeface="Comic Sans MS" pitchFamily="66" charset="0"/>
              </a:rPr>
              <a:t>How many trajectories are enough?</a:t>
            </a:r>
            <a:endParaRPr lang="en-US" sz="3200" i="0" dirty="0">
              <a:effectLst>
                <a:outerShdw blurRad="38100" dist="38100" dir="2700000" algn="tl">
                  <a:srgbClr val="000000">
                    <a:alpha val="43137"/>
                  </a:srgbClr>
                </a:outerShdw>
              </a:effectLst>
              <a:latin typeface="Comic Sans MS" pitchFamily="66" charset="0"/>
            </a:endParaRPr>
          </a:p>
        </p:txBody>
      </p:sp>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33400"/>
            <a:ext cx="6981825"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0" y="6519863"/>
            <a:ext cx="9220200" cy="338137"/>
          </a:xfrm>
          <a:prstGeom prst="rect">
            <a:avLst/>
          </a:prstGeom>
          <a:noFill/>
          <a:ln w="9525">
            <a:noFill/>
            <a:miter lim="800000"/>
            <a:headEnd/>
            <a:tailEnd/>
          </a:ln>
          <a:effectLst/>
        </p:spPr>
        <p:txBody>
          <a:bodyPr>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T. Nelson,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V. Chernyak, A.E. Roitberg, S. Tretiak, </a:t>
            </a:r>
            <a:r>
              <a:rPr lang="de-DE" sz="1600" b="1" i="1" dirty="0">
                <a:solidFill>
                  <a:srgbClr val="33CC33"/>
                </a:solidFill>
                <a:effectLst>
                  <a:outerShdw blurRad="38100" dist="38100" dir="2700000" algn="tl">
                    <a:srgbClr val="000000"/>
                  </a:outerShdw>
                </a:effectLst>
                <a:cs typeface="Times New Roman" pitchFamily="18" charset="0"/>
              </a:rPr>
              <a:t>J. Chem. Phys., 136 054108 (2012)</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24007031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762000"/>
          </a:xfrm>
        </p:spPr>
        <p:txBody>
          <a:bodyPr>
            <a:normAutofit/>
          </a:bodyPr>
          <a:lstStyle/>
          <a:p>
            <a:pPr>
              <a:defRPr/>
            </a:pPr>
            <a:r>
              <a:rPr lang="en-US" sz="3000" i="0" dirty="0" smtClean="0">
                <a:effectLst>
                  <a:outerShdw blurRad="38100" dist="38100" dir="2700000" algn="tl">
                    <a:srgbClr val="000000">
                      <a:alpha val="43137"/>
                    </a:srgbClr>
                  </a:outerShdw>
                </a:effectLst>
                <a:latin typeface="Comic Sans MS" pitchFamily="66" charset="0"/>
              </a:rPr>
              <a:t>Approximations to non-adiabatic coupling terms</a:t>
            </a:r>
            <a:endParaRPr lang="en-US" sz="3000" i="0" dirty="0">
              <a:effectLst>
                <a:outerShdw blurRad="38100" dist="38100" dir="2700000" algn="tl">
                  <a:srgbClr val="000000">
                    <a:alpha val="43137"/>
                  </a:srgbClr>
                </a:outerShdw>
              </a:effectLst>
              <a:latin typeface="Comic Sans MS" pitchFamily="66" charset="0"/>
            </a:endParaRPr>
          </a:p>
        </p:txBody>
      </p:sp>
      <p:pic>
        <p:nvPicPr>
          <p:cNvPr id="18435" name="Picture 5" descr="C:\Documents and Settings\Tammie Nelson\Desktop\CC_PC_TS_Pittner.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124200"/>
            <a:ext cx="44592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7"/>
          <p:cNvSpPr>
            <a:spLocks noChangeArrowheads="1"/>
          </p:cNvSpPr>
          <p:nvPr/>
        </p:nvSpPr>
        <p:spPr bwMode="auto">
          <a:xfrm>
            <a:off x="76200" y="6477000"/>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FontTx/>
              <a:buNone/>
            </a:pPr>
            <a:r>
              <a:rPr lang="fr-FR" altLang="en-US" sz="1200" i="0">
                <a:latin typeface="Times New Roman" panose="02020603050405020304" pitchFamily="18" charset="0"/>
              </a:rPr>
              <a:t>Pittner, J.  </a:t>
            </a:r>
            <a:r>
              <a:rPr lang="fr-FR" altLang="en-US" sz="1200" b="0" i="0">
                <a:latin typeface="Times New Roman" panose="02020603050405020304" pitchFamily="18" charset="0"/>
              </a:rPr>
              <a:t>et  al. </a:t>
            </a:r>
            <a:r>
              <a:rPr lang="fr-FR" altLang="en-US" sz="1200" b="0">
                <a:latin typeface="Times New Roman" panose="02020603050405020304" pitchFamily="18" charset="0"/>
              </a:rPr>
              <a:t>Chemical Physics</a:t>
            </a:r>
            <a:r>
              <a:rPr lang="fr-FR" altLang="en-US" sz="1200" b="0" i="0">
                <a:latin typeface="Times New Roman" panose="02020603050405020304" pitchFamily="18" charset="0"/>
              </a:rPr>
              <a:t>,</a:t>
            </a:r>
            <a:r>
              <a:rPr lang="fr-FR" altLang="en-US" sz="1200" b="0">
                <a:latin typeface="Times New Roman" panose="02020603050405020304" pitchFamily="18" charset="0"/>
              </a:rPr>
              <a:t> </a:t>
            </a:r>
            <a:r>
              <a:rPr lang="fr-FR" altLang="en-US" sz="1200">
                <a:latin typeface="Times New Roman" panose="02020603050405020304" pitchFamily="18" charset="0"/>
              </a:rPr>
              <a:t>2009</a:t>
            </a:r>
            <a:r>
              <a:rPr lang="fr-FR" altLang="en-US" sz="1200" b="0">
                <a:latin typeface="Times New Roman" panose="02020603050405020304" pitchFamily="18" charset="0"/>
              </a:rPr>
              <a:t>,</a:t>
            </a:r>
            <a:r>
              <a:rPr lang="fr-FR" altLang="en-US" sz="1200">
                <a:latin typeface="Times New Roman" panose="02020603050405020304" pitchFamily="18" charset="0"/>
              </a:rPr>
              <a:t> </a:t>
            </a:r>
            <a:r>
              <a:rPr lang="fr-FR" altLang="en-US" sz="1200" b="0" i="0">
                <a:latin typeface="Times New Roman" panose="02020603050405020304" pitchFamily="18" charset="0"/>
              </a:rPr>
              <a:t>356, 147–152</a:t>
            </a:r>
            <a:r>
              <a:rPr lang="pl-PL" altLang="en-US" sz="1200" b="0" i="0">
                <a:latin typeface="Times New Roman" panose="02020603050405020304" pitchFamily="18" charset="0"/>
              </a:rPr>
              <a:t>.</a:t>
            </a:r>
            <a:endParaRPr lang="en-US" altLang="en-US" sz="1200" b="0" i="0">
              <a:latin typeface="Times New Roman" panose="02020603050405020304" pitchFamily="18" charset="0"/>
            </a:endParaRPr>
          </a:p>
        </p:txBody>
      </p:sp>
      <p:graphicFrame>
        <p:nvGraphicFramePr>
          <p:cNvPr id="9" name="Table 8"/>
          <p:cNvGraphicFramePr>
            <a:graphicFrameLocks noGrp="1"/>
          </p:cNvGraphicFramePr>
          <p:nvPr/>
        </p:nvGraphicFramePr>
        <p:xfrm>
          <a:off x="609600" y="838200"/>
          <a:ext cx="3352800" cy="2255839"/>
        </p:xfrm>
        <a:graphic>
          <a:graphicData uri="http://schemas.openxmlformats.org/drawingml/2006/table">
            <a:tbl>
              <a:tblPr firstRow="1" bandRow="1">
                <a:tableStyleId>{5C22544A-7EE6-4342-B048-85BDC9FD1C3A}</a:tableStyleId>
              </a:tblPr>
              <a:tblGrid>
                <a:gridCol w="1810512"/>
                <a:gridCol w="1542288"/>
              </a:tblGrid>
              <a:tr h="518233">
                <a:tc>
                  <a:txBody>
                    <a:bodyPr/>
                    <a:lstStyle/>
                    <a:p>
                      <a:pPr algn="ctr"/>
                      <a:r>
                        <a:rPr lang="en-US" sz="1600" b="1" dirty="0" smtClean="0"/>
                        <a:t>MODEL</a:t>
                      </a:r>
                      <a:endParaRPr lang="en-US" sz="1600" b="1" dirty="0"/>
                    </a:p>
                  </a:txBody>
                  <a:tcPr marT="45726" marB="45726"/>
                </a:tc>
                <a:tc>
                  <a:txBody>
                    <a:bodyPr/>
                    <a:lstStyle/>
                    <a:p>
                      <a:pPr algn="ctr"/>
                      <a:r>
                        <a:rPr lang="en-US" sz="1400" b="1" dirty="0" smtClean="0"/>
                        <a:t>#</a:t>
                      </a:r>
                      <a:r>
                        <a:rPr lang="en-US" sz="1400" b="1" baseline="0" dirty="0" smtClean="0"/>
                        <a:t> of coupling terms N</a:t>
                      </a:r>
                      <a:r>
                        <a:rPr lang="en-US" sz="1400" b="1" baseline="-25000" dirty="0" smtClean="0"/>
                        <a:t>C</a:t>
                      </a:r>
                    </a:p>
                  </a:txBody>
                  <a:tcPr marT="45726" marB="45726"/>
                </a:tc>
              </a:tr>
              <a:tr h="579202">
                <a:tc>
                  <a:txBody>
                    <a:bodyPr/>
                    <a:lstStyle/>
                    <a:p>
                      <a:pPr algn="ctr"/>
                      <a:r>
                        <a:rPr lang="en-US" sz="1600" dirty="0" smtClean="0"/>
                        <a:t>Complete</a:t>
                      </a:r>
                      <a:r>
                        <a:rPr lang="en-US" sz="1600" baseline="0" dirty="0" smtClean="0"/>
                        <a:t> Coupling (CC)</a:t>
                      </a:r>
                      <a:endParaRPr lang="en-US" sz="1600" dirty="0"/>
                    </a:p>
                  </a:txBody>
                  <a:tcPr marT="45726" marB="45726"/>
                </a:tc>
                <a:tc>
                  <a:txBody>
                    <a:bodyPr/>
                    <a:lstStyle/>
                    <a:p>
                      <a:pPr algn="ctr"/>
                      <a:endParaRPr lang="en-US" sz="1600" dirty="0"/>
                    </a:p>
                  </a:txBody>
                  <a:tcPr marT="45726" marB="45726"/>
                </a:tc>
              </a:tr>
              <a:tr h="579202">
                <a:tc>
                  <a:txBody>
                    <a:bodyPr/>
                    <a:lstStyle/>
                    <a:p>
                      <a:pPr algn="ctr"/>
                      <a:r>
                        <a:rPr lang="en-US" sz="1600" dirty="0" smtClean="0"/>
                        <a:t>Partial Coupling</a:t>
                      </a:r>
                    </a:p>
                    <a:p>
                      <a:pPr algn="ctr"/>
                      <a:r>
                        <a:rPr lang="en-US" sz="1600" dirty="0" smtClean="0"/>
                        <a:t>(PC)</a:t>
                      </a:r>
                      <a:endParaRPr lang="en-US" sz="1600" dirty="0"/>
                    </a:p>
                  </a:txBody>
                  <a:tcPr marT="45726" marB="45726"/>
                </a:tc>
                <a:tc>
                  <a:txBody>
                    <a:bodyPr/>
                    <a:lstStyle/>
                    <a:p>
                      <a:pPr algn="ctr"/>
                      <a:endParaRPr lang="en-US" sz="1600" dirty="0"/>
                    </a:p>
                  </a:txBody>
                  <a:tcPr marT="45726" marB="45726"/>
                </a:tc>
              </a:tr>
              <a:tr h="579202">
                <a:tc>
                  <a:txBody>
                    <a:bodyPr/>
                    <a:lstStyle/>
                    <a:p>
                      <a:pPr algn="ctr"/>
                      <a:r>
                        <a:rPr lang="en-US" sz="1600" dirty="0" smtClean="0"/>
                        <a:t>Two-State</a:t>
                      </a:r>
                      <a:r>
                        <a:rPr lang="en-US" sz="1600" baseline="0" dirty="0" smtClean="0"/>
                        <a:t> </a:t>
                      </a:r>
                    </a:p>
                    <a:p>
                      <a:pPr algn="ctr"/>
                      <a:r>
                        <a:rPr lang="en-US" sz="1600" baseline="0" dirty="0" smtClean="0"/>
                        <a:t>(TS)</a:t>
                      </a:r>
                      <a:endParaRPr lang="en-US" sz="1600" dirty="0"/>
                    </a:p>
                  </a:txBody>
                  <a:tcPr marT="45726" marB="45726"/>
                </a:tc>
                <a:tc>
                  <a:txBody>
                    <a:bodyPr/>
                    <a:lstStyle/>
                    <a:p>
                      <a:pPr algn="ctr"/>
                      <a:endParaRPr lang="en-US" sz="1600" dirty="0"/>
                    </a:p>
                  </a:txBody>
                  <a:tcPr marT="45726" marB="45726"/>
                </a:tc>
              </a:tr>
            </a:tbl>
          </a:graphicData>
        </a:graphic>
      </p:graphicFrame>
      <p:graphicFrame>
        <p:nvGraphicFramePr>
          <p:cNvPr id="18454" name="Object 2"/>
          <p:cNvGraphicFramePr>
            <a:graphicFrameLocks noChangeAspect="1"/>
          </p:cNvGraphicFramePr>
          <p:nvPr/>
        </p:nvGraphicFramePr>
        <p:xfrm>
          <a:off x="2667000" y="1447800"/>
          <a:ext cx="1006475" cy="473075"/>
        </p:xfrm>
        <a:graphic>
          <a:graphicData uri="http://schemas.openxmlformats.org/presentationml/2006/ole">
            <mc:AlternateContent xmlns:mc="http://schemas.openxmlformats.org/markup-compatibility/2006">
              <mc:Choice xmlns:v="urn:schemas-microsoft-com:vml" Requires="v">
                <p:oleObj spid="_x0000_s26635" name="Equation" r:id="rId5" imgW="837836" imgH="393529" progId="Equation.3">
                  <p:embed/>
                </p:oleObj>
              </mc:Choice>
              <mc:Fallback>
                <p:oleObj name="Equation" r:id="rId5" imgW="837836" imgH="39352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447800"/>
                        <a:ext cx="10064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55" name="Object 3"/>
          <p:cNvGraphicFramePr>
            <a:graphicFrameLocks noChangeAspect="1"/>
          </p:cNvGraphicFramePr>
          <p:nvPr/>
        </p:nvGraphicFramePr>
        <p:xfrm>
          <a:off x="2895600" y="2133600"/>
          <a:ext cx="517525" cy="274638"/>
        </p:xfrm>
        <a:graphic>
          <a:graphicData uri="http://schemas.openxmlformats.org/presentationml/2006/ole">
            <mc:AlternateContent xmlns:mc="http://schemas.openxmlformats.org/markup-compatibility/2006">
              <mc:Choice xmlns:v="urn:schemas-microsoft-com:vml" Requires="v">
                <p:oleObj spid="_x0000_s26636" name="Equation" r:id="rId7" imgW="431613" imgH="228501" progId="Equation.3">
                  <p:embed/>
                </p:oleObj>
              </mc:Choice>
              <mc:Fallback>
                <p:oleObj name="Equation" r:id="rId7" imgW="431613" imgH="22850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133600"/>
                        <a:ext cx="5175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56" name="Object 4"/>
          <p:cNvGraphicFramePr>
            <a:graphicFrameLocks noChangeAspect="1"/>
          </p:cNvGraphicFramePr>
          <p:nvPr/>
        </p:nvGraphicFramePr>
        <p:xfrm>
          <a:off x="3124200" y="2743200"/>
          <a:ext cx="122238" cy="198438"/>
        </p:xfrm>
        <a:graphic>
          <a:graphicData uri="http://schemas.openxmlformats.org/presentationml/2006/ole">
            <mc:AlternateContent xmlns:mc="http://schemas.openxmlformats.org/markup-compatibility/2006">
              <mc:Choice xmlns:v="urn:schemas-microsoft-com:vml" Requires="v">
                <p:oleObj spid="_x0000_s26637" name="Equation" r:id="rId9" imgW="101468" imgH="164885" progId="Equation.3">
                  <p:embed/>
                </p:oleObj>
              </mc:Choice>
              <mc:Fallback>
                <p:oleObj name="Equation" r:id="rId9" imgW="101468" imgH="16488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2743200"/>
                        <a:ext cx="1222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8457" name="Picture 5" descr="C:\Documents and Settings\Tammie Nelson\My Documents\Origin User Files\Copy of Graph11.png"/>
          <p:cNvPicPr>
            <a:picLocks noChangeAspect="1" noChangeArrowheads="1"/>
          </p:cNvPicPr>
          <p:nvPr/>
        </p:nvPicPr>
        <p:blipFill>
          <a:blip r:embed="rId11">
            <a:extLst>
              <a:ext uri="{28A0092B-C50C-407E-A947-70E740481C1C}">
                <a14:useLocalDpi xmlns:a14="http://schemas.microsoft.com/office/drawing/2010/main" val="0"/>
              </a:ext>
            </a:extLst>
          </a:blip>
          <a:srcRect l="4478" t="6589" r="8955" b="1945"/>
          <a:stretch>
            <a:fillRect/>
          </a:stretch>
        </p:blipFill>
        <p:spPr bwMode="auto">
          <a:xfrm>
            <a:off x="4572000" y="2667000"/>
            <a:ext cx="4419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8" name="Picture 16" descr="C:\Documents and Settings\Tammie Nelson\My Documents\Manuscripts\NAMD_Parameters\Figures\DSB.png"/>
          <p:cNvPicPr>
            <a:picLocks noChangeAspect="1" noChangeArrowheads="1"/>
          </p:cNvPicPr>
          <p:nvPr/>
        </p:nvPicPr>
        <p:blipFill>
          <a:blip r:embed="rId12">
            <a:extLst>
              <a:ext uri="{28A0092B-C50C-407E-A947-70E740481C1C}">
                <a14:useLocalDpi xmlns:a14="http://schemas.microsoft.com/office/drawing/2010/main" val="0"/>
              </a:ext>
            </a:extLst>
          </a:blip>
          <a:srcRect b="61816"/>
          <a:stretch>
            <a:fillRect/>
          </a:stretch>
        </p:blipFill>
        <p:spPr bwMode="auto">
          <a:xfrm>
            <a:off x="4572000" y="1752600"/>
            <a:ext cx="41148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7"/>
          <p:cNvSpPr>
            <a:spLocks noChangeArrowheads="1"/>
          </p:cNvSpPr>
          <p:nvPr/>
        </p:nvSpPr>
        <p:spPr bwMode="auto">
          <a:xfrm>
            <a:off x="3962400" y="6248400"/>
            <a:ext cx="5257800" cy="584200"/>
          </a:xfrm>
          <a:prstGeom prst="rect">
            <a:avLst/>
          </a:prstGeom>
          <a:noFill/>
          <a:ln w="9525">
            <a:noFill/>
            <a:miter lim="800000"/>
            <a:headEnd/>
            <a:tailEnd/>
          </a:ln>
          <a:effectLst/>
        </p:spPr>
        <p:txBody>
          <a:bodyPr>
            <a:spAutoFit/>
          </a:bodyPr>
          <a:lstStyle/>
          <a:p>
            <a:pPr>
              <a:spcBef>
                <a:spcPct val="50000"/>
              </a:spcBef>
              <a:defRPr/>
            </a:pPr>
            <a:r>
              <a:rPr lang="en-US" sz="1600" b="1" i="1" dirty="0">
                <a:solidFill>
                  <a:srgbClr val="33CC33"/>
                </a:solidFill>
                <a:effectLst>
                  <a:outerShdw blurRad="38100" dist="38100" dir="2700000" algn="tl">
                    <a:srgbClr val="000000"/>
                  </a:outerShdw>
                </a:effectLst>
                <a:cs typeface="Times New Roman" pitchFamily="18" charset="0"/>
              </a:rPr>
              <a:t>T. Nelson,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V. Chernyak, A.E. Roitberg, S. Tretiak, </a:t>
            </a:r>
            <a:r>
              <a:rPr lang="de-DE" sz="1600" b="1" i="1" dirty="0">
                <a:solidFill>
                  <a:srgbClr val="33CC33"/>
                </a:solidFill>
                <a:effectLst>
                  <a:outerShdw blurRad="38100" dist="38100" dir="2700000" algn="tl">
                    <a:srgbClr val="000000"/>
                  </a:outerShdw>
                </a:effectLst>
                <a:cs typeface="Times New Roman" pitchFamily="18" charset="0"/>
              </a:rPr>
              <a:t>J. Chem. Phys., 136 054108 (2012)</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27511977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762000"/>
          </a:xfrm>
        </p:spPr>
        <p:txBody>
          <a:bodyPr>
            <a:normAutofit/>
          </a:bodyPr>
          <a:lstStyle/>
          <a:p>
            <a:pPr>
              <a:defRPr/>
            </a:pPr>
            <a:r>
              <a:rPr lang="en-US" sz="3000" i="0" dirty="0" smtClean="0">
                <a:effectLst>
                  <a:outerShdw blurRad="38100" dist="38100" dir="2700000" algn="tl">
                    <a:srgbClr val="000000">
                      <a:alpha val="43137"/>
                    </a:srgbClr>
                  </a:outerShdw>
                </a:effectLst>
                <a:latin typeface="Comic Sans MS" pitchFamily="66" charset="0"/>
              </a:rPr>
              <a:t>Approximations to non-adiabatic coupling terms</a:t>
            </a:r>
            <a:endParaRPr lang="en-US" sz="3000" i="0" dirty="0">
              <a:effectLst>
                <a:outerShdw blurRad="38100" dist="38100" dir="2700000" algn="tl">
                  <a:srgbClr val="000000">
                    <a:alpha val="43137"/>
                  </a:srgbClr>
                </a:outerShdw>
              </a:effectLst>
              <a:latin typeface="Comic Sans MS" pitchFamily="66" charset="0"/>
            </a:endParaRPr>
          </a:p>
        </p:txBody>
      </p:sp>
      <p:graphicFrame>
        <p:nvGraphicFramePr>
          <p:cNvPr id="9" name="Table 8"/>
          <p:cNvGraphicFramePr>
            <a:graphicFrameLocks noGrp="1"/>
          </p:cNvGraphicFramePr>
          <p:nvPr/>
        </p:nvGraphicFramePr>
        <p:xfrm>
          <a:off x="609600" y="838200"/>
          <a:ext cx="3352800" cy="2255839"/>
        </p:xfrm>
        <a:graphic>
          <a:graphicData uri="http://schemas.openxmlformats.org/drawingml/2006/table">
            <a:tbl>
              <a:tblPr firstRow="1" bandRow="1">
                <a:tableStyleId>{5C22544A-7EE6-4342-B048-85BDC9FD1C3A}</a:tableStyleId>
              </a:tblPr>
              <a:tblGrid>
                <a:gridCol w="1810512"/>
                <a:gridCol w="1542288"/>
              </a:tblGrid>
              <a:tr h="518233">
                <a:tc>
                  <a:txBody>
                    <a:bodyPr/>
                    <a:lstStyle/>
                    <a:p>
                      <a:pPr algn="ctr"/>
                      <a:r>
                        <a:rPr lang="en-US" sz="1600" b="1" dirty="0" smtClean="0"/>
                        <a:t>MODEL</a:t>
                      </a:r>
                      <a:endParaRPr lang="en-US" sz="1600" b="1" dirty="0"/>
                    </a:p>
                  </a:txBody>
                  <a:tcPr marT="45726" marB="45726"/>
                </a:tc>
                <a:tc>
                  <a:txBody>
                    <a:bodyPr/>
                    <a:lstStyle/>
                    <a:p>
                      <a:pPr algn="ctr"/>
                      <a:r>
                        <a:rPr lang="en-US" sz="1400" b="1" dirty="0" smtClean="0"/>
                        <a:t>#</a:t>
                      </a:r>
                      <a:r>
                        <a:rPr lang="en-US" sz="1400" b="1" baseline="0" dirty="0" smtClean="0"/>
                        <a:t> of coupling terms N</a:t>
                      </a:r>
                      <a:r>
                        <a:rPr lang="en-US" sz="1400" b="1" baseline="-25000" dirty="0" smtClean="0"/>
                        <a:t>C</a:t>
                      </a:r>
                    </a:p>
                  </a:txBody>
                  <a:tcPr marT="45726" marB="45726"/>
                </a:tc>
              </a:tr>
              <a:tr h="579202">
                <a:tc>
                  <a:txBody>
                    <a:bodyPr/>
                    <a:lstStyle/>
                    <a:p>
                      <a:pPr algn="ctr"/>
                      <a:r>
                        <a:rPr lang="en-US" sz="1600" dirty="0" smtClean="0"/>
                        <a:t>Complete</a:t>
                      </a:r>
                      <a:r>
                        <a:rPr lang="en-US" sz="1600" baseline="0" dirty="0" smtClean="0"/>
                        <a:t> Coupling (CC)</a:t>
                      </a:r>
                      <a:endParaRPr lang="en-US" sz="1600" dirty="0"/>
                    </a:p>
                  </a:txBody>
                  <a:tcPr marT="45726" marB="45726"/>
                </a:tc>
                <a:tc>
                  <a:txBody>
                    <a:bodyPr/>
                    <a:lstStyle/>
                    <a:p>
                      <a:pPr algn="ctr"/>
                      <a:endParaRPr lang="en-US" sz="1600" dirty="0"/>
                    </a:p>
                  </a:txBody>
                  <a:tcPr marT="45726" marB="45726"/>
                </a:tc>
              </a:tr>
              <a:tr h="579202">
                <a:tc>
                  <a:txBody>
                    <a:bodyPr/>
                    <a:lstStyle/>
                    <a:p>
                      <a:pPr algn="ctr"/>
                      <a:r>
                        <a:rPr lang="en-US" sz="1600" dirty="0" smtClean="0"/>
                        <a:t>Partial Coupling</a:t>
                      </a:r>
                    </a:p>
                    <a:p>
                      <a:pPr algn="ctr"/>
                      <a:r>
                        <a:rPr lang="en-US" sz="1600" dirty="0" smtClean="0"/>
                        <a:t>(PC)</a:t>
                      </a:r>
                      <a:endParaRPr lang="en-US" sz="1600" dirty="0"/>
                    </a:p>
                  </a:txBody>
                  <a:tcPr marT="45726" marB="45726"/>
                </a:tc>
                <a:tc>
                  <a:txBody>
                    <a:bodyPr/>
                    <a:lstStyle/>
                    <a:p>
                      <a:pPr algn="ctr"/>
                      <a:endParaRPr lang="en-US" sz="1600" dirty="0"/>
                    </a:p>
                  </a:txBody>
                  <a:tcPr marT="45726" marB="45726"/>
                </a:tc>
              </a:tr>
              <a:tr h="579202">
                <a:tc>
                  <a:txBody>
                    <a:bodyPr/>
                    <a:lstStyle/>
                    <a:p>
                      <a:pPr algn="ctr"/>
                      <a:r>
                        <a:rPr lang="en-US" sz="1600" dirty="0" smtClean="0"/>
                        <a:t>Two-State</a:t>
                      </a:r>
                      <a:r>
                        <a:rPr lang="en-US" sz="1600" baseline="0" dirty="0" smtClean="0"/>
                        <a:t> </a:t>
                      </a:r>
                    </a:p>
                    <a:p>
                      <a:pPr algn="ctr"/>
                      <a:r>
                        <a:rPr lang="en-US" sz="1600" baseline="0" dirty="0" smtClean="0"/>
                        <a:t>(TS)</a:t>
                      </a:r>
                      <a:endParaRPr lang="en-US" sz="1600" dirty="0"/>
                    </a:p>
                  </a:txBody>
                  <a:tcPr marT="45726" marB="45726"/>
                </a:tc>
                <a:tc>
                  <a:txBody>
                    <a:bodyPr/>
                    <a:lstStyle/>
                    <a:p>
                      <a:pPr algn="ctr"/>
                      <a:endParaRPr lang="en-US" sz="1600" dirty="0"/>
                    </a:p>
                  </a:txBody>
                  <a:tcPr marT="45726" marB="45726"/>
                </a:tc>
              </a:tr>
            </a:tbl>
          </a:graphicData>
        </a:graphic>
      </p:graphicFrame>
      <p:graphicFrame>
        <p:nvGraphicFramePr>
          <p:cNvPr id="19476" name="Object 2"/>
          <p:cNvGraphicFramePr>
            <a:graphicFrameLocks noChangeAspect="1"/>
          </p:cNvGraphicFramePr>
          <p:nvPr/>
        </p:nvGraphicFramePr>
        <p:xfrm>
          <a:off x="2667000" y="1447800"/>
          <a:ext cx="1006475" cy="473075"/>
        </p:xfrm>
        <a:graphic>
          <a:graphicData uri="http://schemas.openxmlformats.org/presentationml/2006/ole">
            <mc:AlternateContent xmlns:mc="http://schemas.openxmlformats.org/markup-compatibility/2006">
              <mc:Choice xmlns:v="urn:schemas-microsoft-com:vml" Requires="v">
                <p:oleObj spid="_x0000_s27659" name="Equation" r:id="rId4" imgW="837836" imgH="393529" progId="Equation.3">
                  <p:embed/>
                </p:oleObj>
              </mc:Choice>
              <mc:Fallback>
                <p:oleObj name="Equation" r:id="rId4" imgW="837836" imgH="39352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447800"/>
                        <a:ext cx="10064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477" name="Object 3"/>
          <p:cNvGraphicFramePr>
            <a:graphicFrameLocks noChangeAspect="1"/>
          </p:cNvGraphicFramePr>
          <p:nvPr/>
        </p:nvGraphicFramePr>
        <p:xfrm>
          <a:off x="2895600" y="2133600"/>
          <a:ext cx="517525" cy="274638"/>
        </p:xfrm>
        <a:graphic>
          <a:graphicData uri="http://schemas.openxmlformats.org/presentationml/2006/ole">
            <mc:AlternateContent xmlns:mc="http://schemas.openxmlformats.org/markup-compatibility/2006">
              <mc:Choice xmlns:v="urn:schemas-microsoft-com:vml" Requires="v">
                <p:oleObj spid="_x0000_s27660" name="Equation" r:id="rId6" imgW="431613" imgH="228501" progId="Equation.3">
                  <p:embed/>
                </p:oleObj>
              </mc:Choice>
              <mc:Fallback>
                <p:oleObj name="Equation" r:id="rId6" imgW="431613" imgH="22850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2133600"/>
                        <a:ext cx="5175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478" name="Object 4"/>
          <p:cNvGraphicFramePr>
            <a:graphicFrameLocks noChangeAspect="1"/>
          </p:cNvGraphicFramePr>
          <p:nvPr/>
        </p:nvGraphicFramePr>
        <p:xfrm>
          <a:off x="3124200" y="2743200"/>
          <a:ext cx="122238" cy="198438"/>
        </p:xfrm>
        <a:graphic>
          <a:graphicData uri="http://schemas.openxmlformats.org/presentationml/2006/ole">
            <mc:AlternateContent xmlns:mc="http://schemas.openxmlformats.org/markup-compatibility/2006">
              <mc:Choice xmlns:v="urn:schemas-microsoft-com:vml" Requires="v">
                <p:oleObj spid="_x0000_s27661" name="Equation" r:id="rId8" imgW="101468" imgH="164885" progId="Equation.3">
                  <p:embed/>
                </p:oleObj>
              </mc:Choice>
              <mc:Fallback>
                <p:oleObj name="Equation" r:id="rId8" imgW="101468" imgH="164885"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24200" y="2743200"/>
                        <a:ext cx="1222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9479" name="Picture 16" descr="C:\Documents and Settings\Tammie Nelson\My Documents\Manuscripts\NAMD_Parameters\Figures\DSB.png"/>
          <p:cNvPicPr>
            <a:picLocks noChangeAspect="1" noChangeArrowheads="1"/>
          </p:cNvPicPr>
          <p:nvPr/>
        </p:nvPicPr>
        <p:blipFill>
          <a:blip r:embed="rId10">
            <a:extLst>
              <a:ext uri="{28A0092B-C50C-407E-A947-70E740481C1C}">
                <a14:useLocalDpi xmlns:a14="http://schemas.microsoft.com/office/drawing/2010/main" val="0"/>
              </a:ext>
            </a:extLst>
          </a:blip>
          <a:srcRect b="61816"/>
          <a:stretch>
            <a:fillRect/>
          </a:stretch>
        </p:blipFill>
        <p:spPr bwMode="auto">
          <a:xfrm>
            <a:off x="4292600" y="1169988"/>
            <a:ext cx="43275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6" descr="C:\Documents and Settings\Tammie Nelson\My Documents\Origin User Files\Graph11.png"/>
          <p:cNvPicPr>
            <a:picLocks noChangeAspect="1" noChangeArrowheads="1"/>
          </p:cNvPicPr>
          <p:nvPr/>
        </p:nvPicPr>
        <p:blipFill>
          <a:blip r:embed="rId11">
            <a:extLst>
              <a:ext uri="{28A0092B-C50C-407E-A947-70E740481C1C}">
                <a14:useLocalDpi xmlns:a14="http://schemas.microsoft.com/office/drawing/2010/main" val="0"/>
              </a:ext>
            </a:extLst>
          </a:blip>
          <a:srcRect l="4510" t="7843" r="8267"/>
          <a:stretch>
            <a:fillRect/>
          </a:stretch>
        </p:blipFill>
        <p:spPr bwMode="auto">
          <a:xfrm>
            <a:off x="4267200" y="2120900"/>
            <a:ext cx="47244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4"/>
          <p:cNvSpPr>
            <a:spLocks noGrp="1"/>
          </p:cNvSpPr>
          <p:nvPr>
            <p:ph sz="quarter" idx="1"/>
          </p:nvPr>
        </p:nvSpPr>
        <p:spPr>
          <a:xfrm>
            <a:off x="457200" y="3200400"/>
            <a:ext cx="3733800" cy="1981200"/>
          </a:xfrm>
        </p:spPr>
        <p:txBody>
          <a:bodyPr/>
          <a:lstStyle/>
          <a:p>
            <a:pPr algn="ctr">
              <a:buFont typeface="Wingdings" panose="05000000000000000000" pitchFamily="2" charset="2"/>
              <a:buNone/>
              <a:defRPr/>
            </a:pPr>
            <a:r>
              <a:rPr lang="en-US" sz="2200" dirty="0" smtClean="0"/>
              <a:t>Complete Coupling model must be used for large numbers of excited states.</a:t>
            </a:r>
          </a:p>
          <a:p>
            <a:pPr algn="ctr">
              <a:buFont typeface="Wingdings" panose="05000000000000000000" pitchFamily="2" charset="2"/>
              <a:buNone/>
              <a:defRPr/>
            </a:pPr>
            <a:r>
              <a:rPr lang="en-US" sz="2200" dirty="0" smtClean="0"/>
              <a:t>Do not cut corners!</a:t>
            </a:r>
          </a:p>
        </p:txBody>
      </p:sp>
      <p:sp>
        <p:nvSpPr>
          <p:cNvPr id="15" name="TextBox 14"/>
          <p:cNvSpPr txBox="1"/>
          <p:nvPr/>
        </p:nvSpPr>
        <p:spPr>
          <a:xfrm>
            <a:off x="4429125" y="682625"/>
            <a:ext cx="4191000" cy="461963"/>
          </a:xfrm>
          <a:prstGeom prst="rect">
            <a:avLst/>
          </a:prstGeom>
          <a:noFill/>
        </p:spPr>
        <p:txBody>
          <a:bodyPr>
            <a:spAutoFit/>
          </a:bodyPr>
          <a:lstStyle/>
          <a:p>
            <a:pPr algn="ctr">
              <a:spcBef>
                <a:spcPct val="50000"/>
              </a:spcBef>
              <a:defRPr/>
            </a:pPr>
            <a:r>
              <a:rPr lang="en-US" sz="2400" dirty="0">
                <a:solidFill>
                  <a:srgbClr val="FFFFFF"/>
                </a:solidFill>
                <a:effectLst>
                  <a:outerShdw blurRad="38100" dist="38100" dir="2700000" algn="tl">
                    <a:srgbClr val="000000">
                      <a:alpha val="43137"/>
                    </a:srgbClr>
                  </a:outerShdw>
                </a:effectLst>
                <a:cs typeface="Times New Roman" pitchFamily="18" charset="0"/>
              </a:rPr>
              <a:t>N</a:t>
            </a:r>
            <a:r>
              <a:rPr lang="en-US" sz="2400" baseline="-25000" dirty="0">
                <a:solidFill>
                  <a:srgbClr val="FFFFFF"/>
                </a:solidFill>
                <a:effectLst>
                  <a:outerShdw blurRad="38100" dist="38100" dir="2700000" algn="tl">
                    <a:srgbClr val="000000">
                      <a:alpha val="43137"/>
                    </a:srgbClr>
                  </a:outerShdw>
                </a:effectLst>
                <a:cs typeface="Times New Roman" pitchFamily="18" charset="0"/>
              </a:rPr>
              <a:t>S</a:t>
            </a:r>
            <a:r>
              <a:rPr lang="en-US" sz="2400" dirty="0">
                <a:solidFill>
                  <a:srgbClr val="FFFFFF"/>
                </a:solidFill>
                <a:effectLst>
                  <a:outerShdw blurRad="38100" dist="38100" dir="2700000" algn="tl">
                    <a:srgbClr val="000000">
                      <a:alpha val="43137"/>
                    </a:srgbClr>
                  </a:outerShdw>
                </a:effectLst>
                <a:cs typeface="Times New Roman" pitchFamily="18" charset="0"/>
              </a:rPr>
              <a:t>=15    Excited States</a:t>
            </a:r>
          </a:p>
        </p:txBody>
      </p:sp>
      <p:pic>
        <p:nvPicPr>
          <p:cNvPr id="19483"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6019800"/>
            <a:ext cx="47148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304800" y="5486400"/>
            <a:ext cx="4191000" cy="461963"/>
          </a:xfrm>
          <a:prstGeom prst="rect">
            <a:avLst/>
          </a:prstGeom>
          <a:noFill/>
        </p:spPr>
        <p:txBody>
          <a:bodyPr>
            <a:spAutoFit/>
          </a:bodyPr>
          <a:lstStyle/>
          <a:p>
            <a:pPr algn="ctr">
              <a:spcBef>
                <a:spcPct val="50000"/>
              </a:spcBef>
              <a:defRPr/>
            </a:pPr>
            <a:r>
              <a:rPr lang="en-US" sz="2400" dirty="0">
                <a:solidFill>
                  <a:srgbClr val="FFFFFF"/>
                </a:solidFill>
                <a:effectLst>
                  <a:outerShdw blurRad="38100" dist="38100" dir="2700000" algn="tl">
                    <a:srgbClr val="000000">
                      <a:alpha val="43137"/>
                    </a:srgbClr>
                  </a:outerShdw>
                </a:effectLst>
                <a:cs typeface="Times New Roman" pitchFamily="18" charset="0"/>
              </a:rPr>
              <a:t>Quantum propagation</a:t>
            </a:r>
          </a:p>
        </p:txBody>
      </p:sp>
      <p:sp>
        <p:nvSpPr>
          <p:cNvPr id="16" name="Rectangle 7"/>
          <p:cNvSpPr>
            <a:spLocks noChangeArrowheads="1"/>
          </p:cNvSpPr>
          <p:nvPr/>
        </p:nvSpPr>
        <p:spPr bwMode="auto">
          <a:xfrm>
            <a:off x="4714875" y="6027738"/>
            <a:ext cx="4124325" cy="830262"/>
          </a:xfrm>
          <a:prstGeom prst="rect">
            <a:avLst/>
          </a:prstGeom>
          <a:noFill/>
          <a:ln w="9525">
            <a:noFill/>
            <a:miter lim="800000"/>
            <a:headEnd/>
            <a:tailEnd/>
          </a:ln>
          <a:effectLst/>
        </p:spPr>
        <p:txBody>
          <a:bodyPr>
            <a:spAutoFit/>
          </a:bodyPr>
          <a:lstStyle/>
          <a:p>
            <a:pPr>
              <a:spcBef>
                <a:spcPct val="50000"/>
              </a:spcBef>
              <a:defRPr/>
            </a:pPr>
            <a:r>
              <a:rPr lang="en-US" sz="1600" b="1" i="1" dirty="0">
                <a:solidFill>
                  <a:srgbClr val="33CC33"/>
                </a:solidFill>
                <a:effectLst>
                  <a:outerShdw blurRad="38100" dist="38100" dir="2700000" algn="tl">
                    <a:srgbClr val="000000"/>
                  </a:outerShdw>
                </a:effectLst>
                <a:cs typeface="Times New Roman" pitchFamily="18" charset="0"/>
              </a:rPr>
              <a:t>T. Nelson,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V. Chernyak, A.E. Roitberg, S. Tretiak, </a:t>
            </a:r>
            <a:r>
              <a:rPr lang="de-DE" sz="1600" b="1" i="1" dirty="0">
                <a:solidFill>
                  <a:srgbClr val="33CC33"/>
                </a:solidFill>
                <a:effectLst>
                  <a:outerShdw blurRad="38100" dist="38100" dir="2700000" algn="tl">
                    <a:srgbClr val="000000"/>
                  </a:outerShdw>
                </a:effectLst>
                <a:cs typeface="Times New Roman" pitchFamily="18" charset="0"/>
              </a:rPr>
              <a:t>J. Chem. Phys., 136 054108 (2012)</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4649718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0"/>
            <a:ext cx="9296400" cy="457200"/>
          </a:xfrm>
        </p:spPr>
        <p:txBody>
          <a:bodyPr/>
          <a:lstStyle/>
          <a:p>
            <a:pPr algn="ctr">
              <a:defRPr/>
            </a:pPr>
            <a:r>
              <a:rPr lang="en-US" sz="2400" i="0" dirty="0" smtClean="0">
                <a:latin typeface="Comic Sans MS" pitchFamily="66" charset="0"/>
              </a:rPr>
              <a:t>Trivial </a:t>
            </a:r>
            <a:r>
              <a:rPr lang="en-US" sz="2400" i="0" dirty="0" err="1" smtClean="0">
                <a:latin typeface="Comic Sans MS" pitchFamily="66" charset="0"/>
              </a:rPr>
              <a:t>unavoided</a:t>
            </a:r>
            <a:r>
              <a:rPr lang="en-US" sz="2400" i="0" dirty="0" smtClean="0">
                <a:latin typeface="Comic Sans MS" pitchFamily="66" charset="0"/>
              </a:rPr>
              <a:t> crossings (following the ‘</a:t>
            </a:r>
            <a:r>
              <a:rPr lang="en-US" sz="2400" i="0" dirty="0" err="1" smtClean="0">
                <a:latin typeface="Comic Sans MS" pitchFamily="66" charset="0"/>
              </a:rPr>
              <a:t>diabatic</a:t>
            </a:r>
            <a:r>
              <a:rPr lang="en-US" sz="2400" i="0" dirty="0" smtClean="0">
                <a:latin typeface="Comic Sans MS" pitchFamily="66" charset="0"/>
              </a:rPr>
              <a:t> pathway’)  </a:t>
            </a:r>
            <a:endParaRPr lang="en-US" sz="2400" i="0" dirty="0">
              <a:latin typeface="Comic Sans MS" pitchFamily="66" charset="0"/>
            </a:endParaRPr>
          </a:p>
        </p:txBody>
      </p:sp>
      <p:pic>
        <p:nvPicPr>
          <p:cNvPr id="2048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609600"/>
            <a:ext cx="4876800"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4" name="Group 13"/>
          <p:cNvGrpSpPr>
            <a:grpSpLocks/>
          </p:cNvGrpSpPr>
          <p:nvPr/>
        </p:nvGrpSpPr>
        <p:grpSpPr bwMode="auto">
          <a:xfrm>
            <a:off x="685800" y="533400"/>
            <a:ext cx="2819400" cy="3060700"/>
            <a:chOff x="685800" y="457200"/>
            <a:chExt cx="2819400" cy="3060253"/>
          </a:xfrm>
        </p:grpSpPr>
        <p:pic>
          <p:nvPicPr>
            <p:cNvPr id="204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2819400" cy="306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85800" y="457200"/>
              <a:ext cx="990600" cy="430150"/>
            </a:xfrm>
            <a:prstGeom prst="rect">
              <a:avLst/>
            </a:prstGeom>
            <a:solidFill>
              <a:schemeClr val="tx1"/>
            </a:solidFill>
          </p:spPr>
          <p:txBody>
            <a:bodyPr>
              <a:spAutoFit/>
            </a:bodyPr>
            <a:lstStyle/>
            <a:p>
              <a:pPr>
                <a:spcBef>
                  <a:spcPct val="50000"/>
                </a:spcBef>
                <a:defRPr/>
              </a:pPr>
              <a:r>
                <a:rPr lang="en-US" sz="2200" b="1" i="1" kern="0" dirty="0">
                  <a:solidFill>
                    <a:srgbClr val="DADADA">
                      <a:lumMod val="10000"/>
                    </a:srgbClr>
                  </a:solidFill>
                  <a:latin typeface="Arial"/>
                </a:rPr>
                <a:t>Black</a:t>
              </a:r>
              <a:endParaRPr lang="en-US" dirty="0">
                <a:solidFill>
                  <a:srgbClr val="DADADA">
                    <a:lumMod val="10000"/>
                  </a:srgbClr>
                </a:solidFill>
              </a:endParaRPr>
            </a:p>
          </p:txBody>
        </p:sp>
        <p:sp>
          <p:nvSpPr>
            <p:cNvPr id="9" name="Rectangle 8"/>
            <p:cNvSpPr/>
            <p:nvPr/>
          </p:nvSpPr>
          <p:spPr>
            <a:xfrm>
              <a:off x="838200" y="2361922"/>
              <a:ext cx="990600" cy="431737"/>
            </a:xfrm>
            <a:prstGeom prst="rect">
              <a:avLst/>
            </a:prstGeom>
            <a:solidFill>
              <a:schemeClr val="tx1"/>
            </a:solidFill>
          </p:spPr>
          <p:txBody>
            <a:bodyPr>
              <a:spAutoFit/>
            </a:bodyPr>
            <a:lstStyle/>
            <a:p>
              <a:pPr>
                <a:spcBef>
                  <a:spcPct val="50000"/>
                </a:spcBef>
                <a:defRPr/>
              </a:pPr>
              <a:r>
                <a:rPr lang="en-US" sz="2200" b="1" i="1" kern="0" dirty="0">
                  <a:solidFill>
                    <a:srgbClr val="FFFFFF">
                      <a:lumMod val="65000"/>
                    </a:srgbClr>
                  </a:solidFill>
                  <a:latin typeface="Arial"/>
                </a:rPr>
                <a:t>Gray</a:t>
              </a:r>
              <a:endParaRPr lang="en-US" dirty="0">
                <a:solidFill>
                  <a:srgbClr val="FFFFFF">
                    <a:lumMod val="65000"/>
                  </a:srgbClr>
                </a:solidFill>
              </a:endParaRPr>
            </a:p>
          </p:txBody>
        </p:sp>
      </p:grpSp>
      <p:sp>
        <p:nvSpPr>
          <p:cNvPr id="20485" name="Oval 9"/>
          <p:cNvSpPr>
            <a:spLocks noChangeArrowheads="1"/>
          </p:cNvSpPr>
          <p:nvPr/>
        </p:nvSpPr>
        <p:spPr bwMode="auto">
          <a:xfrm>
            <a:off x="5791200" y="3429000"/>
            <a:ext cx="609600" cy="457200"/>
          </a:xfrm>
          <a:prstGeom prst="ellipse">
            <a:avLst/>
          </a:prstGeom>
          <a:noFill/>
          <a:ln w="6032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FontTx/>
              <a:buNone/>
            </a:pPr>
            <a:endParaRPr lang="en-US" altLang="en-US" sz="3600" b="0" i="0">
              <a:latin typeface="Times New Roman" panose="02020603050405020304" pitchFamily="18" charset="0"/>
            </a:endParaRPr>
          </a:p>
        </p:txBody>
      </p:sp>
      <p:sp>
        <p:nvSpPr>
          <p:cNvPr id="20486" name="Oval 11"/>
          <p:cNvSpPr>
            <a:spLocks noChangeArrowheads="1"/>
          </p:cNvSpPr>
          <p:nvPr/>
        </p:nvSpPr>
        <p:spPr bwMode="auto">
          <a:xfrm>
            <a:off x="6248400" y="2209800"/>
            <a:ext cx="609600" cy="457200"/>
          </a:xfrm>
          <a:prstGeom prst="ellipse">
            <a:avLst/>
          </a:prstGeom>
          <a:noFill/>
          <a:ln w="60325" algn="ctr">
            <a:solidFill>
              <a:schemeClr val="tx2"/>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FontTx/>
              <a:buNone/>
            </a:pPr>
            <a:endParaRPr lang="en-US" altLang="en-US" sz="3600" b="0" i="0">
              <a:latin typeface="Times New Roman" panose="02020603050405020304" pitchFamily="18" charset="0"/>
            </a:endParaRPr>
          </a:p>
        </p:txBody>
      </p:sp>
      <p:sp>
        <p:nvSpPr>
          <p:cNvPr id="13" name="Content Placeholder 4"/>
          <p:cNvSpPr>
            <a:spLocks noGrp="1"/>
          </p:cNvSpPr>
          <p:nvPr>
            <p:ph sz="quarter" idx="1"/>
          </p:nvPr>
        </p:nvSpPr>
        <p:spPr>
          <a:xfrm>
            <a:off x="0" y="3810000"/>
            <a:ext cx="3962400" cy="3048000"/>
          </a:xfrm>
        </p:spPr>
        <p:txBody>
          <a:bodyPr/>
          <a:lstStyle/>
          <a:p>
            <a:pPr>
              <a:defRPr/>
            </a:pPr>
            <a:r>
              <a:rPr lang="en-US" sz="2200" dirty="0" smtClean="0"/>
              <a:t>Tully’s FSSH method for crossing of ‘coupled’ states </a:t>
            </a:r>
            <a:r>
              <a:rPr lang="en-US" sz="1800" dirty="0" smtClean="0">
                <a:solidFill>
                  <a:schemeClr val="tx1"/>
                </a:solidFill>
              </a:rPr>
              <a:t>(conical intersections, weakly and strongly avoided crossings);</a:t>
            </a:r>
          </a:p>
          <a:p>
            <a:pPr>
              <a:defRPr/>
            </a:pPr>
            <a:r>
              <a:rPr lang="en-US" sz="2200" dirty="0" smtClean="0"/>
              <a:t>Min-Sum algorithm for crossing of ‘uncoupled’ states </a:t>
            </a:r>
            <a:r>
              <a:rPr lang="en-US" sz="1800" dirty="0" smtClean="0">
                <a:solidFill>
                  <a:srgbClr val="FFFFFF"/>
                </a:solidFill>
              </a:rPr>
              <a:t>(‘trivial’  </a:t>
            </a:r>
            <a:r>
              <a:rPr lang="en-US" sz="1800" dirty="0" err="1" smtClean="0">
                <a:solidFill>
                  <a:srgbClr val="FFFFFF"/>
                </a:solidFill>
              </a:rPr>
              <a:t>unavoided</a:t>
            </a:r>
            <a:r>
              <a:rPr lang="en-US" sz="1800" dirty="0" smtClean="0">
                <a:solidFill>
                  <a:srgbClr val="FFFFFF"/>
                </a:solidFill>
              </a:rPr>
              <a:t> crossings).</a:t>
            </a:r>
            <a:endParaRPr lang="en-US" sz="2200" dirty="0" smtClean="0"/>
          </a:p>
        </p:txBody>
      </p:sp>
      <p:cxnSp>
        <p:nvCxnSpPr>
          <p:cNvPr id="20488" name="Straight Arrow Connector 15"/>
          <p:cNvCxnSpPr>
            <a:cxnSpLocks noChangeShapeType="1"/>
          </p:cNvCxnSpPr>
          <p:nvPr/>
        </p:nvCxnSpPr>
        <p:spPr bwMode="auto">
          <a:xfrm flipV="1">
            <a:off x="3733800" y="2590800"/>
            <a:ext cx="2514600" cy="1524000"/>
          </a:xfrm>
          <a:prstGeom prst="straightConnector1">
            <a:avLst/>
          </a:prstGeom>
          <a:noFill/>
          <a:ln w="38100" algn="ctr">
            <a:solidFill>
              <a:schemeClr val="tx2"/>
            </a:solidFill>
            <a:round/>
            <a:headEnd/>
            <a:tailEnd type="arrow" w="med" len="med"/>
          </a:ln>
          <a:extLst>
            <a:ext uri="{909E8E84-426E-40DD-AFC4-6F175D3DCCD1}">
              <a14:hiddenFill xmlns:a14="http://schemas.microsoft.com/office/drawing/2010/main">
                <a:noFill/>
              </a14:hiddenFill>
            </a:ext>
          </a:extLst>
        </p:spPr>
      </p:cxnSp>
      <p:cxnSp>
        <p:nvCxnSpPr>
          <p:cNvPr id="20489" name="Straight Arrow Connector 17"/>
          <p:cNvCxnSpPr>
            <a:cxnSpLocks noChangeShapeType="1"/>
          </p:cNvCxnSpPr>
          <p:nvPr/>
        </p:nvCxnSpPr>
        <p:spPr bwMode="auto">
          <a:xfrm flipV="1">
            <a:off x="3505200" y="3810000"/>
            <a:ext cx="2362200" cy="1752600"/>
          </a:xfrm>
          <a:prstGeom prst="straightConnector1">
            <a:avLst/>
          </a:prstGeom>
          <a:noFill/>
          <a:ln w="38100" algn="ctr">
            <a:solidFill>
              <a:schemeClr val="tx2"/>
            </a:solidFill>
            <a:round/>
            <a:headEnd/>
            <a:tailEnd type="arrow" w="med" len="med"/>
          </a:ln>
          <a:extLst>
            <a:ext uri="{909E8E84-426E-40DD-AFC4-6F175D3DCCD1}">
              <a14:hiddenFill xmlns:a14="http://schemas.microsoft.com/office/drawing/2010/main">
                <a:noFill/>
              </a14:hiddenFill>
            </a:ext>
          </a:extLst>
        </p:spPr>
      </p:cxnSp>
      <p:sp>
        <p:nvSpPr>
          <p:cNvPr id="21" name="Rectangle 7"/>
          <p:cNvSpPr>
            <a:spLocks noChangeArrowheads="1"/>
          </p:cNvSpPr>
          <p:nvPr/>
        </p:nvSpPr>
        <p:spPr bwMode="auto">
          <a:xfrm>
            <a:off x="4419600" y="6096000"/>
            <a:ext cx="4343400" cy="584200"/>
          </a:xfrm>
          <a:prstGeom prst="rect">
            <a:avLst/>
          </a:prstGeom>
          <a:noFill/>
          <a:ln w="9525">
            <a:noFill/>
            <a:miter lim="800000"/>
            <a:headEnd/>
            <a:tailEnd/>
          </a:ln>
          <a:effectLst/>
        </p:spPr>
        <p:txBody>
          <a:bodyPr>
            <a:spAutoFit/>
          </a:bodyPr>
          <a:lstStyle/>
          <a:p>
            <a:pPr>
              <a:spcBef>
                <a:spcPct val="50000"/>
              </a:spcBef>
              <a:defRPr/>
            </a:pPr>
            <a:r>
              <a:rPr lang="en-US" sz="1600" b="1" i="1" dirty="0">
                <a:solidFill>
                  <a:srgbClr val="33CC33"/>
                </a:solidFill>
                <a:effectLst>
                  <a:outerShdw blurRad="38100" dist="38100" dir="2700000" algn="tl">
                    <a:srgbClr val="000000"/>
                  </a:outerShdw>
                </a:effectLst>
                <a:cs typeface="Times New Roman" pitchFamily="18" charset="0"/>
              </a:rPr>
              <a:t>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A.E. </a:t>
            </a:r>
            <a:r>
              <a:rPr lang="en-US" sz="1600" b="1" i="1" dirty="0" err="1">
                <a:solidFill>
                  <a:srgbClr val="33CC33"/>
                </a:solidFill>
                <a:effectLst>
                  <a:outerShdw blurRad="38100" dist="38100" dir="2700000" algn="tl">
                    <a:srgbClr val="000000"/>
                  </a:outerShdw>
                </a:effectLst>
                <a:cs typeface="Times New Roman" pitchFamily="18" charset="0"/>
              </a:rPr>
              <a:t>Roitberg</a:t>
            </a:r>
            <a:r>
              <a:rPr lang="en-US" sz="1600" b="1" i="1" dirty="0">
                <a:solidFill>
                  <a:srgbClr val="33CC33"/>
                </a:solidFill>
                <a:effectLst>
                  <a:outerShdw blurRad="38100" dist="38100" dir="2700000" algn="tl">
                    <a:srgbClr val="000000"/>
                  </a:outerShdw>
                </a:effectLst>
                <a:cs typeface="Times New Roman" pitchFamily="18" charset="0"/>
              </a:rPr>
              <a:t>, T. Nelson, S. Tretiak, J. Chem. Phys.  137, 014512 (2012)</a:t>
            </a:r>
          </a:p>
        </p:txBody>
      </p:sp>
    </p:spTree>
    <p:extLst>
      <p:ext uri="{BB962C8B-B14F-4D97-AF65-F5344CB8AC3E}">
        <p14:creationId xmlns:p14="http://schemas.microsoft.com/office/powerpoint/2010/main" val="36600036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0" y="76200"/>
            <a:ext cx="9144000" cy="838200"/>
          </a:xfrm>
        </p:spPr>
        <p:txBody>
          <a:bodyPr/>
          <a:lstStyle/>
          <a:p>
            <a:pPr algn="ctr" eaLnBrk="1" hangingPunct="1">
              <a:lnSpc>
                <a:spcPct val="85000"/>
              </a:lnSpc>
              <a:defRPr/>
            </a:pPr>
            <a:r>
              <a:rPr lang="en-US" sz="3200" i="0" dirty="0" smtClean="0">
                <a:solidFill>
                  <a:srgbClr val="FF3300"/>
                </a:solidFill>
                <a:latin typeface="Comic Sans MS" pitchFamily="66" charset="0"/>
              </a:rPr>
              <a:t>Histogram of the overlaps for ‘trivial’ </a:t>
            </a:r>
            <a:r>
              <a:rPr lang="en-US" sz="3200" i="0" dirty="0" err="1" smtClean="0">
                <a:solidFill>
                  <a:srgbClr val="FF3300"/>
                </a:solidFill>
                <a:latin typeface="Comic Sans MS" pitchFamily="66" charset="0"/>
              </a:rPr>
              <a:t>unavoided</a:t>
            </a:r>
            <a:r>
              <a:rPr lang="en-US" sz="3200" i="0" dirty="0" smtClean="0">
                <a:solidFill>
                  <a:srgbClr val="FF3300"/>
                </a:solidFill>
                <a:latin typeface="Comic Sans MS" pitchFamily="66" charset="0"/>
              </a:rPr>
              <a:t> (hop) and avoided (cross) crossings</a:t>
            </a:r>
            <a:r>
              <a:rPr lang="en-US" sz="2000" i="0" dirty="0" smtClean="0">
                <a:solidFill>
                  <a:srgbClr val="FFFF00"/>
                </a:solidFill>
                <a:effectLst/>
                <a:latin typeface="Times New Roman" pitchFamily="18" charset="0"/>
              </a:rPr>
              <a:t> </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01725"/>
            <a:ext cx="8305800"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p:nvSpPr>
        <p:spPr bwMode="auto">
          <a:xfrm>
            <a:off x="685800" y="6519863"/>
            <a:ext cx="8382000" cy="338137"/>
          </a:xfrm>
          <a:prstGeom prst="rect">
            <a:avLst/>
          </a:prstGeom>
          <a:noFill/>
          <a:ln w="9525">
            <a:noFill/>
            <a:miter lim="800000"/>
            <a:headEnd/>
            <a:tailEnd/>
          </a:ln>
          <a:effectLst/>
        </p:spPr>
        <p:txBody>
          <a:bodyPr>
            <a:spAutoFit/>
          </a:bodyPr>
          <a:lstStyle/>
          <a:p>
            <a:pPr>
              <a:spcBef>
                <a:spcPct val="50000"/>
              </a:spcBef>
              <a:defRPr/>
            </a:pPr>
            <a:r>
              <a:rPr lang="en-US" sz="1600" b="1" i="1" dirty="0">
                <a:solidFill>
                  <a:srgbClr val="33CC33"/>
                </a:solidFill>
                <a:effectLst>
                  <a:outerShdw blurRad="38100" dist="38100" dir="2700000" algn="tl">
                    <a:srgbClr val="000000"/>
                  </a:outerShdw>
                </a:effectLst>
                <a:cs typeface="Times New Roman" pitchFamily="18" charset="0"/>
              </a:rPr>
              <a:t>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A.E. </a:t>
            </a:r>
            <a:r>
              <a:rPr lang="en-US" sz="1600" b="1" i="1" dirty="0" err="1">
                <a:solidFill>
                  <a:srgbClr val="33CC33"/>
                </a:solidFill>
                <a:effectLst>
                  <a:outerShdw blurRad="38100" dist="38100" dir="2700000" algn="tl">
                    <a:srgbClr val="000000"/>
                  </a:outerShdw>
                </a:effectLst>
                <a:cs typeface="Times New Roman" pitchFamily="18" charset="0"/>
              </a:rPr>
              <a:t>Roitberg</a:t>
            </a:r>
            <a:r>
              <a:rPr lang="en-US" sz="1600" b="1" i="1" dirty="0">
                <a:solidFill>
                  <a:srgbClr val="33CC33"/>
                </a:solidFill>
                <a:effectLst>
                  <a:outerShdw blurRad="38100" dist="38100" dir="2700000" algn="tl">
                    <a:srgbClr val="000000"/>
                  </a:outerShdw>
                </a:effectLst>
                <a:cs typeface="Times New Roman" pitchFamily="18" charset="0"/>
              </a:rPr>
              <a:t>, T. Nelson,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J. Chem. Phys.  137, 014512 (2012)</a:t>
            </a:r>
          </a:p>
        </p:txBody>
      </p:sp>
    </p:spTree>
    <p:extLst>
      <p:ext uri="{BB962C8B-B14F-4D97-AF65-F5344CB8AC3E}">
        <p14:creationId xmlns:p14="http://schemas.microsoft.com/office/powerpoint/2010/main" val="22396163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457200" y="76200"/>
            <a:ext cx="8686800" cy="990600"/>
          </a:xfrm>
        </p:spPr>
        <p:txBody>
          <a:bodyPr/>
          <a:lstStyle/>
          <a:p>
            <a:pPr algn="ctr" eaLnBrk="1" hangingPunct="1">
              <a:defRPr/>
            </a:pPr>
            <a:r>
              <a:rPr lang="en-US" sz="3200" i="0" dirty="0" smtClean="0">
                <a:solidFill>
                  <a:srgbClr val="FF0000"/>
                </a:solidFill>
                <a:latin typeface="Comic Sans MS" pitchFamily="66" charset="0"/>
              </a:rPr>
              <a:t>Excited state PES effects:</a:t>
            </a:r>
            <a:br>
              <a:rPr lang="en-US" sz="3200" i="0" dirty="0" smtClean="0">
                <a:solidFill>
                  <a:srgbClr val="FF0000"/>
                </a:solidFill>
                <a:latin typeface="Comic Sans MS" pitchFamily="66" charset="0"/>
              </a:rPr>
            </a:br>
            <a:r>
              <a:rPr lang="en-US" sz="3200" i="0" dirty="0" smtClean="0">
                <a:solidFill>
                  <a:srgbClr val="FF0000"/>
                </a:solidFill>
                <a:latin typeface="Comic Sans MS" pitchFamily="66" charset="0"/>
              </a:rPr>
              <a:t>Classical Path Approximation (???)</a:t>
            </a:r>
          </a:p>
        </p:txBody>
      </p:sp>
      <p:sp>
        <p:nvSpPr>
          <p:cNvPr id="7" name="Rectangle 6"/>
          <p:cNvSpPr>
            <a:spLocks noChangeArrowheads="1"/>
          </p:cNvSpPr>
          <p:nvPr/>
        </p:nvSpPr>
        <p:spPr bwMode="auto">
          <a:xfrm>
            <a:off x="304800" y="1143000"/>
            <a:ext cx="4419600" cy="341313"/>
          </a:xfrm>
          <a:prstGeom prst="rect">
            <a:avLst/>
          </a:prstGeom>
          <a:noFill/>
          <a:ln w="9525">
            <a:noFill/>
            <a:miter lim="800000"/>
            <a:headEnd/>
            <a:tailEnd/>
          </a:ln>
          <a:effectLst/>
        </p:spPr>
        <p:txBody>
          <a:bodyPr>
            <a:spAutoFit/>
          </a:bodyPr>
          <a:lstStyle/>
          <a:p>
            <a:pPr>
              <a:lnSpc>
                <a:spcPct val="90000"/>
              </a:lnSpc>
              <a:spcBef>
                <a:spcPct val="40000"/>
              </a:spcBef>
              <a:buClr>
                <a:schemeClr val="tx2"/>
              </a:buClr>
              <a:defRPr/>
            </a:pPr>
            <a:r>
              <a:rPr lang="en-US" sz="1800" b="1" dirty="0">
                <a:effectLst>
                  <a:outerShdw blurRad="38100" dist="38100" dir="2700000" algn="tl">
                    <a:srgbClr val="000000"/>
                  </a:outerShdw>
                </a:effectLst>
                <a:latin typeface="Arial" pitchFamily="34" charset="0"/>
              </a:rPr>
              <a:t> </a:t>
            </a:r>
            <a:endParaRPr lang="en-US" sz="1800" b="1" i="1" dirty="0">
              <a:effectLst>
                <a:outerShdw blurRad="38100" dist="38100" dir="2700000" algn="tl">
                  <a:srgbClr val="000000"/>
                </a:outerShdw>
              </a:effectLst>
              <a:latin typeface="Arial" pitchFamily="34" charset="0"/>
            </a:endParaRPr>
          </a:p>
        </p:txBody>
      </p:sp>
      <p:sp>
        <p:nvSpPr>
          <p:cNvPr id="10" name="Rectangle 6"/>
          <p:cNvSpPr>
            <a:spLocks noChangeArrowheads="1"/>
          </p:cNvSpPr>
          <p:nvPr/>
        </p:nvSpPr>
        <p:spPr bwMode="auto">
          <a:xfrm>
            <a:off x="457200" y="1295400"/>
            <a:ext cx="3505200" cy="400050"/>
          </a:xfrm>
          <a:prstGeom prst="rect">
            <a:avLst/>
          </a:prstGeom>
          <a:noFill/>
          <a:ln w="9525">
            <a:noFill/>
            <a:miter lim="800000"/>
            <a:headEnd/>
            <a:tailEnd/>
          </a:ln>
          <a:effectLst/>
        </p:spPr>
        <p:txBody>
          <a:bodyPr>
            <a:spAutoFit/>
          </a:bodyPr>
          <a:lstStyle/>
          <a:p>
            <a:pPr>
              <a:spcBef>
                <a:spcPct val="40000"/>
              </a:spcBef>
              <a:buClr>
                <a:schemeClr val="tx2"/>
              </a:buClr>
              <a:defRPr/>
            </a:pPr>
            <a:r>
              <a:rPr lang="en-US" sz="2000" b="1" i="1" dirty="0">
                <a:effectLst>
                  <a:outerShdw blurRad="38100" dist="38100" dir="2700000" algn="tl">
                    <a:srgbClr val="000000"/>
                  </a:outerShdw>
                </a:effectLst>
                <a:latin typeface="Arial" pitchFamily="34" charset="0"/>
              </a:rPr>
              <a:t>Use true excited state PES</a:t>
            </a:r>
          </a:p>
        </p:txBody>
      </p:sp>
      <p:sp>
        <p:nvSpPr>
          <p:cNvPr id="11" name="Rectangle 6"/>
          <p:cNvSpPr>
            <a:spLocks noChangeArrowheads="1"/>
          </p:cNvSpPr>
          <p:nvPr/>
        </p:nvSpPr>
        <p:spPr bwMode="auto">
          <a:xfrm>
            <a:off x="5562600" y="1143000"/>
            <a:ext cx="3276600" cy="400050"/>
          </a:xfrm>
          <a:prstGeom prst="rect">
            <a:avLst/>
          </a:prstGeom>
          <a:noFill/>
          <a:ln w="9525">
            <a:noFill/>
            <a:miter lim="800000"/>
            <a:headEnd/>
            <a:tailEnd/>
          </a:ln>
          <a:effectLst/>
        </p:spPr>
        <p:txBody>
          <a:bodyPr>
            <a:spAutoFit/>
          </a:bodyPr>
          <a:lstStyle/>
          <a:p>
            <a:pPr>
              <a:spcBef>
                <a:spcPct val="40000"/>
              </a:spcBef>
              <a:buClr>
                <a:schemeClr val="tx2"/>
              </a:buClr>
              <a:defRPr/>
            </a:pPr>
            <a:r>
              <a:rPr lang="en-US" sz="2000" b="1" i="1" dirty="0">
                <a:effectLst>
                  <a:outerShdw blurRad="38100" dist="38100" dir="2700000" algn="tl">
                    <a:srgbClr val="000000"/>
                  </a:outerShdw>
                </a:effectLst>
                <a:latin typeface="Arial" pitchFamily="34" charset="0"/>
              </a:rPr>
              <a:t>Use ground state PES</a:t>
            </a:r>
          </a:p>
        </p:txBody>
      </p:sp>
      <p:sp>
        <p:nvSpPr>
          <p:cNvPr id="12" name="Rectangle 3"/>
          <p:cNvSpPr>
            <a:spLocks noChangeArrowheads="1"/>
          </p:cNvSpPr>
          <p:nvPr/>
        </p:nvSpPr>
        <p:spPr bwMode="auto">
          <a:xfrm>
            <a:off x="5867400" y="6324600"/>
            <a:ext cx="2514600" cy="369888"/>
          </a:xfrm>
          <a:prstGeom prst="rect">
            <a:avLst/>
          </a:prstGeom>
          <a:noFill/>
          <a:ln w="9525">
            <a:noFill/>
            <a:miter lim="800000"/>
            <a:headEnd/>
            <a:tailEnd/>
          </a:ln>
        </p:spPr>
        <p:txBody>
          <a:bodyPr>
            <a:spAutoFit/>
          </a:bodyPr>
          <a:lstStyle/>
          <a:p>
            <a:pPr>
              <a:defRPr/>
            </a:pPr>
            <a:r>
              <a:rPr lang="en-US" sz="1800" b="1" dirty="0">
                <a:solidFill>
                  <a:srgbClr val="FF0000"/>
                </a:solidFill>
                <a:effectLst>
                  <a:outerShdw blurRad="38100" dist="38100" dir="2700000" algn="tl">
                    <a:srgbClr val="000000">
                      <a:alpha val="43137"/>
                    </a:srgbClr>
                  </a:outerShdw>
                </a:effectLst>
                <a:latin typeface="Arial" charset="0"/>
              </a:rPr>
              <a:t>380 </a:t>
            </a:r>
            <a:r>
              <a:rPr lang="en-US" sz="1800" b="1" dirty="0" err="1">
                <a:solidFill>
                  <a:srgbClr val="FF0000"/>
                </a:solidFill>
                <a:effectLst>
                  <a:outerShdw blurRad="38100" dist="38100" dir="2700000" algn="tl">
                    <a:srgbClr val="000000">
                      <a:alpha val="43137"/>
                    </a:srgbClr>
                  </a:outerShdw>
                </a:effectLst>
                <a:latin typeface="Arial" charset="0"/>
              </a:rPr>
              <a:t>fs</a:t>
            </a:r>
            <a:r>
              <a:rPr lang="en-US" sz="1800" b="1" dirty="0">
                <a:solidFill>
                  <a:srgbClr val="FF0000"/>
                </a:solidFill>
                <a:effectLst>
                  <a:outerShdw blurRad="38100" dist="38100" dir="2700000" algn="tl">
                    <a:srgbClr val="000000">
                      <a:alpha val="43137"/>
                    </a:srgbClr>
                  </a:outerShdw>
                </a:effectLst>
                <a:latin typeface="Arial" charset="0"/>
              </a:rPr>
              <a:t> exponential fit</a:t>
            </a:r>
          </a:p>
        </p:txBody>
      </p:sp>
      <p:sp>
        <p:nvSpPr>
          <p:cNvPr id="13" name="Rectangle 3"/>
          <p:cNvSpPr>
            <a:spLocks noChangeArrowheads="1"/>
          </p:cNvSpPr>
          <p:nvPr/>
        </p:nvSpPr>
        <p:spPr bwMode="auto">
          <a:xfrm>
            <a:off x="685800" y="4800600"/>
            <a:ext cx="2819400" cy="646113"/>
          </a:xfrm>
          <a:prstGeom prst="rect">
            <a:avLst/>
          </a:prstGeom>
          <a:noFill/>
          <a:ln w="9525">
            <a:noFill/>
            <a:miter lim="800000"/>
            <a:headEnd/>
            <a:tailEnd/>
          </a:ln>
        </p:spPr>
        <p:txBody>
          <a:bodyPr>
            <a:spAutoFit/>
          </a:bodyPr>
          <a:lstStyle/>
          <a:p>
            <a:pPr>
              <a:defRPr/>
            </a:pPr>
            <a:r>
              <a:rPr lang="en-US" sz="1800" b="1" dirty="0">
                <a:solidFill>
                  <a:srgbClr val="FF0000"/>
                </a:solidFill>
                <a:effectLst>
                  <a:outerShdw blurRad="38100" dist="38100" dir="2700000" algn="tl">
                    <a:srgbClr val="000000">
                      <a:alpha val="43137"/>
                    </a:srgbClr>
                  </a:outerShdw>
                </a:effectLst>
                <a:latin typeface="Arial" charset="0"/>
              </a:rPr>
              <a:t>4 </a:t>
            </a:r>
            <a:r>
              <a:rPr lang="en-US" sz="1800" b="1" dirty="0" err="1">
                <a:solidFill>
                  <a:srgbClr val="FF0000"/>
                </a:solidFill>
                <a:effectLst>
                  <a:outerShdw blurRad="38100" dist="38100" dir="2700000" algn="tl">
                    <a:srgbClr val="000000">
                      <a:alpha val="43137"/>
                    </a:srgbClr>
                  </a:outerShdw>
                </a:effectLst>
                <a:latin typeface="Arial" charset="0"/>
              </a:rPr>
              <a:t>fs</a:t>
            </a:r>
            <a:r>
              <a:rPr lang="en-US" sz="1800" b="1" dirty="0">
                <a:solidFill>
                  <a:srgbClr val="FF0000"/>
                </a:solidFill>
                <a:effectLst>
                  <a:outerShdw blurRad="38100" dist="38100" dir="2700000" algn="tl">
                    <a:srgbClr val="000000">
                      <a:alpha val="43137"/>
                    </a:srgbClr>
                  </a:outerShdw>
                </a:effectLst>
                <a:latin typeface="Arial" charset="0"/>
              </a:rPr>
              <a:t> and 63 </a:t>
            </a:r>
            <a:r>
              <a:rPr lang="en-US" sz="1800" b="1" dirty="0" err="1">
                <a:solidFill>
                  <a:srgbClr val="FF0000"/>
                </a:solidFill>
                <a:effectLst>
                  <a:outerShdw blurRad="38100" dist="38100" dir="2700000" algn="tl">
                    <a:srgbClr val="000000">
                      <a:alpha val="43137"/>
                    </a:srgbClr>
                  </a:outerShdw>
                </a:effectLst>
                <a:latin typeface="Arial" charset="0"/>
              </a:rPr>
              <a:t>fs</a:t>
            </a:r>
            <a:r>
              <a:rPr lang="en-US" sz="1800" b="1" dirty="0">
                <a:solidFill>
                  <a:srgbClr val="FF0000"/>
                </a:solidFill>
                <a:effectLst>
                  <a:outerShdw blurRad="38100" dist="38100" dir="2700000" algn="tl">
                    <a:srgbClr val="000000">
                      <a:alpha val="43137"/>
                    </a:srgbClr>
                  </a:outerShdw>
                </a:effectLst>
                <a:latin typeface="Arial" charset="0"/>
              </a:rPr>
              <a:t>               bi-exponential fit</a:t>
            </a:r>
          </a:p>
        </p:txBody>
      </p:sp>
      <p:sp>
        <p:nvSpPr>
          <p:cNvPr id="14" name="Rectangle 6"/>
          <p:cNvSpPr>
            <a:spLocks noChangeArrowheads="1"/>
          </p:cNvSpPr>
          <p:nvPr/>
        </p:nvSpPr>
        <p:spPr bwMode="auto">
          <a:xfrm>
            <a:off x="609600" y="5486400"/>
            <a:ext cx="4724400" cy="1228725"/>
          </a:xfrm>
          <a:prstGeom prst="rect">
            <a:avLst/>
          </a:prstGeom>
          <a:noFill/>
          <a:ln w="9525">
            <a:noFill/>
            <a:miter lim="800000"/>
            <a:headEnd/>
            <a:tailEnd/>
          </a:ln>
          <a:effectLst/>
        </p:spPr>
        <p:txBody>
          <a:bodyPr>
            <a:spAutoFit/>
          </a:bodyPr>
          <a:lstStyle/>
          <a:p>
            <a:pPr>
              <a:lnSpc>
                <a:spcPct val="90000"/>
              </a:lnSpc>
              <a:spcBef>
                <a:spcPct val="40000"/>
              </a:spcBef>
              <a:buClr>
                <a:schemeClr val="tx2"/>
              </a:buClr>
              <a:buFont typeface="Wingdings" pitchFamily="2" charset="2"/>
              <a:buChar char="Ø"/>
              <a:defRPr/>
            </a:pPr>
            <a:r>
              <a:rPr lang="en-US" sz="2000" b="1" dirty="0">
                <a:effectLst>
                  <a:outerShdw blurRad="38100" dist="38100" dir="2700000" algn="tl">
                    <a:srgbClr val="000000"/>
                  </a:outerShdw>
                </a:effectLst>
                <a:latin typeface="Arial" pitchFamily="34" charset="0"/>
              </a:rPr>
              <a:t> </a:t>
            </a:r>
            <a:r>
              <a:rPr lang="en-US" sz="1800" b="1" i="1" dirty="0">
                <a:effectLst>
                  <a:outerShdw blurRad="38100" dist="38100" dir="2700000" algn="tl">
                    <a:srgbClr val="000000"/>
                  </a:outerShdw>
                </a:effectLst>
                <a:latin typeface="Arial" pitchFamily="34" charset="0"/>
              </a:rPr>
              <a:t>Excited state </a:t>
            </a:r>
            <a:r>
              <a:rPr lang="en-US" sz="1800" b="1" i="1" dirty="0" err="1">
                <a:effectLst>
                  <a:outerShdw blurRad="38100" dist="38100" dir="2700000" algn="tl">
                    <a:srgbClr val="000000"/>
                  </a:outerShdw>
                </a:effectLst>
                <a:latin typeface="Arial" pitchFamily="34" charset="0"/>
              </a:rPr>
              <a:t>vibrational</a:t>
            </a:r>
            <a:r>
              <a:rPr lang="en-US" sz="1800" b="1" i="1" dirty="0">
                <a:effectLst>
                  <a:outerShdw blurRad="38100" dist="38100" dir="2700000" algn="tl">
                    <a:srgbClr val="000000"/>
                  </a:outerShdw>
                </a:effectLst>
                <a:latin typeface="Arial" pitchFamily="34" charset="0"/>
              </a:rPr>
              <a:t> relaxation brings states closer facilitating hops</a:t>
            </a:r>
            <a:r>
              <a:rPr lang="en-US" sz="1800" b="1" dirty="0">
                <a:effectLst>
                  <a:outerShdw blurRad="38100" dist="38100" dir="2700000" algn="tl">
                    <a:srgbClr val="000000"/>
                  </a:outerShdw>
                </a:effectLst>
                <a:latin typeface="Arial" pitchFamily="34" charset="0"/>
              </a:rPr>
              <a:t>;</a:t>
            </a:r>
          </a:p>
          <a:p>
            <a:pPr>
              <a:lnSpc>
                <a:spcPct val="90000"/>
              </a:lnSpc>
              <a:spcBef>
                <a:spcPct val="40000"/>
              </a:spcBef>
              <a:buClr>
                <a:schemeClr val="tx2"/>
              </a:buClr>
              <a:buFont typeface="Wingdings" pitchFamily="2" charset="2"/>
              <a:buChar char="Ø"/>
              <a:defRPr/>
            </a:pPr>
            <a:r>
              <a:rPr lang="en-US" sz="1800" b="1" dirty="0">
                <a:effectLst>
                  <a:outerShdw blurRad="38100" dist="38100" dir="2700000" algn="tl">
                    <a:srgbClr val="000000"/>
                  </a:outerShdw>
                </a:effectLst>
                <a:latin typeface="Arial" pitchFamily="34" charset="0"/>
              </a:rPr>
              <a:t>  Excited state trajectories lead to/away from the level crossing regions  </a:t>
            </a:r>
            <a:endParaRPr lang="en-US" sz="1800" b="1" i="1" dirty="0">
              <a:effectLst>
                <a:outerShdw blurRad="38100" dist="38100" dir="2700000" algn="tl">
                  <a:srgbClr val="000000"/>
                </a:outerShdw>
              </a:effectLst>
              <a:latin typeface="Arial" pitchFamily="34" charset="0"/>
            </a:endParaRPr>
          </a:p>
        </p:txBody>
      </p:sp>
      <p:graphicFrame>
        <p:nvGraphicFramePr>
          <p:cNvPr id="22537" name="Object 9"/>
          <p:cNvGraphicFramePr>
            <a:graphicFrameLocks noChangeAspect="1"/>
          </p:cNvGraphicFramePr>
          <p:nvPr/>
        </p:nvGraphicFramePr>
        <p:xfrm>
          <a:off x="5943600" y="1600200"/>
          <a:ext cx="2119313" cy="4672013"/>
        </p:xfrm>
        <a:graphic>
          <a:graphicData uri="http://schemas.openxmlformats.org/presentationml/2006/ole">
            <mc:AlternateContent xmlns:mc="http://schemas.openxmlformats.org/markup-compatibility/2006">
              <mc:Choice xmlns:v="urn:schemas-microsoft-com:vml" Requires="v">
                <p:oleObj spid="_x0000_s28680" name="CS ChemDraw Drawing" r:id="rId3" imgW="2118748" imgH="4672318" progId="ChemDraw.Document.6.0">
                  <p:embed/>
                </p:oleObj>
              </mc:Choice>
              <mc:Fallback>
                <p:oleObj name="CS ChemDraw Drawing" r:id="rId3" imgW="2118748" imgH="4672318"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600200"/>
                        <a:ext cx="2119313" cy="46720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538" name="Object 10"/>
          <p:cNvGraphicFramePr>
            <a:graphicFrameLocks noChangeAspect="1"/>
          </p:cNvGraphicFramePr>
          <p:nvPr/>
        </p:nvGraphicFramePr>
        <p:xfrm>
          <a:off x="609600" y="1752600"/>
          <a:ext cx="3343275" cy="3084513"/>
        </p:xfrm>
        <a:graphic>
          <a:graphicData uri="http://schemas.openxmlformats.org/presentationml/2006/ole">
            <mc:AlternateContent xmlns:mc="http://schemas.openxmlformats.org/markup-compatibility/2006">
              <mc:Choice xmlns:v="urn:schemas-microsoft-com:vml" Requires="v">
                <p:oleObj spid="_x0000_s28681" name="CS ChemDraw Drawing" r:id="rId5" imgW="3572478" imgH="3295391" progId="ChemDraw.Document.6.0">
                  <p:embed/>
                </p:oleObj>
              </mc:Choice>
              <mc:Fallback>
                <p:oleObj name="CS ChemDraw Drawing" r:id="rId5" imgW="3572478" imgH="3295391"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752600"/>
                        <a:ext cx="3343275" cy="30845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29295915"/>
      </p:ext>
    </p:extLst>
  </p:cSld>
  <p:clrMapOvr>
    <a:masterClrMapping/>
  </p:clrMapOvr>
  <p:transition>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133"/>
            <a:ext cx="9067800" cy="1143000"/>
          </a:xfrm>
        </p:spPr>
        <p:txBody>
          <a:bodyPr>
            <a:noAutofit/>
          </a:bodyPr>
          <a:lstStyle/>
          <a:p>
            <a:r>
              <a:rPr lang="en-US" sz="3600" b="1" kern="0" dirty="0" smtClean="0">
                <a:solidFill>
                  <a:srgbClr val="CC0000"/>
                </a:solidFill>
                <a:latin typeface="Comic Sans MS" pitchFamily="66" charset="0"/>
              </a:rPr>
              <a:t>Failure of FSSH and </a:t>
            </a:r>
            <a:r>
              <a:rPr lang="en-US" sz="3600" b="1" kern="0" dirty="0" err="1" smtClean="0">
                <a:solidFill>
                  <a:srgbClr val="CC0000"/>
                </a:solidFill>
                <a:latin typeface="Comic Sans MS" pitchFamily="66" charset="0"/>
              </a:rPr>
              <a:t>Ehrenfest</a:t>
            </a:r>
            <a:r>
              <a:rPr lang="en-US" sz="3600" b="1" kern="0" dirty="0" smtClean="0">
                <a:solidFill>
                  <a:srgbClr val="CC0000"/>
                </a:solidFill>
                <a:latin typeface="Comic Sans MS" pitchFamily="66" charset="0"/>
              </a:rPr>
              <a:t> to describe coherences and interferences</a:t>
            </a:r>
            <a:endParaRPr lang="en-US" sz="3600" dirty="0"/>
          </a:p>
        </p:txBody>
      </p:sp>
      <p:pic>
        <p:nvPicPr>
          <p:cNvPr id="17" name="Picture 16" descr="Tully1D.eps"/>
          <p:cNvPicPr>
            <a:picLocks noChangeAspect="1"/>
          </p:cNvPicPr>
          <p:nvPr/>
        </p:nvPicPr>
        <p:blipFill rotWithShape="1">
          <a:blip r:embed="rId2">
            <a:extLst>
              <a:ext uri="{28A0092B-C50C-407E-A947-70E740481C1C}">
                <a14:useLocalDpi xmlns:a14="http://schemas.microsoft.com/office/drawing/2010/main" val="0"/>
              </a:ext>
            </a:extLst>
          </a:blip>
          <a:srcRect t="61000"/>
          <a:stretch/>
        </p:blipFill>
        <p:spPr>
          <a:xfrm>
            <a:off x="4162327" y="4246335"/>
            <a:ext cx="4395250" cy="2428785"/>
          </a:xfrm>
          <a:prstGeom prst="rect">
            <a:avLst/>
          </a:prstGeom>
        </p:spPr>
      </p:pic>
      <p:pic>
        <p:nvPicPr>
          <p:cNvPr id="21" name="Picture 20" descr="Tully1D.eps"/>
          <p:cNvPicPr>
            <a:picLocks noChangeAspect="1"/>
          </p:cNvPicPr>
          <p:nvPr/>
        </p:nvPicPr>
        <p:blipFill rotWithShape="1">
          <a:blip r:embed="rId3">
            <a:extLst>
              <a:ext uri="{28A0092B-C50C-407E-A947-70E740481C1C}">
                <a14:useLocalDpi xmlns:a14="http://schemas.microsoft.com/office/drawing/2010/main" val="0"/>
              </a:ext>
            </a:extLst>
          </a:blip>
          <a:srcRect l="33030" t="3208" r="50529" b="78645"/>
          <a:stretch/>
        </p:blipFill>
        <p:spPr>
          <a:xfrm>
            <a:off x="7316194" y="4165055"/>
            <a:ext cx="782794" cy="790941"/>
          </a:xfrm>
          <a:prstGeom prst="rect">
            <a:avLst/>
          </a:prstGeom>
        </p:spPr>
      </p:pic>
      <p:pic>
        <p:nvPicPr>
          <p:cNvPr id="22" name="Picture 21" descr="Problem_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31" y="1417638"/>
            <a:ext cx="3173979" cy="2595670"/>
          </a:xfrm>
          <a:prstGeom prst="rect">
            <a:avLst/>
          </a:prstGeom>
        </p:spPr>
      </p:pic>
      <p:pic>
        <p:nvPicPr>
          <p:cNvPr id="25" name="Picture 24" descr="Problem_3.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013308"/>
            <a:ext cx="3375323" cy="2788932"/>
          </a:xfrm>
          <a:prstGeom prst="rect">
            <a:avLst/>
          </a:prstGeom>
        </p:spPr>
      </p:pic>
      <p:grpSp>
        <p:nvGrpSpPr>
          <p:cNvPr id="26" name="Group 25"/>
          <p:cNvGrpSpPr/>
          <p:nvPr/>
        </p:nvGrpSpPr>
        <p:grpSpPr>
          <a:xfrm>
            <a:off x="4460240" y="1417638"/>
            <a:ext cx="5548708" cy="2706936"/>
            <a:chOff x="3905444" y="2004784"/>
            <a:chExt cx="6903261" cy="3866674"/>
          </a:xfrm>
        </p:grpSpPr>
        <p:grpSp>
          <p:nvGrpSpPr>
            <p:cNvPr id="27" name="Group 26"/>
            <p:cNvGrpSpPr/>
            <p:nvPr/>
          </p:nvGrpSpPr>
          <p:grpSpPr>
            <a:xfrm>
              <a:off x="3908856" y="2004784"/>
              <a:ext cx="6899849" cy="3866674"/>
              <a:chOff x="3007600" y="1417638"/>
              <a:chExt cx="6899849" cy="3866674"/>
            </a:xfrm>
          </p:grpSpPr>
          <p:pic>
            <p:nvPicPr>
              <p:cNvPr id="32" name="Picture 31" descr="Tully1D.eps"/>
              <p:cNvPicPr>
                <a:picLocks noChangeAspect="1"/>
              </p:cNvPicPr>
              <p:nvPr/>
            </p:nvPicPr>
            <p:blipFill rotWithShape="1">
              <a:blip r:embed="rId6">
                <a:extLst>
                  <a:ext uri="{28A0092B-C50C-407E-A947-70E740481C1C}">
                    <a14:useLocalDpi xmlns:a14="http://schemas.microsoft.com/office/drawing/2010/main" val="0"/>
                  </a:ext>
                </a:extLst>
              </a:blip>
              <a:srcRect l="50205" t="-1" r="-33840" b="54768"/>
              <a:stretch/>
            </p:blipFill>
            <p:spPr>
              <a:xfrm>
                <a:off x="3707894" y="1417638"/>
                <a:ext cx="6199555" cy="3069474"/>
              </a:xfrm>
              <a:prstGeom prst="rect">
                <a:avLst/>
              </a:prstGeom>
            </p:spPr>
          </p:pic>
          <p:pic>
            <p:nvPicPr>
              <p:cNvPr id="33" name="Picture 32" descr="Tully1D.eps"/>
              <p:cNvPicPr>
                <a:picLocks noChangeAspect="1"/>
              </p:cNvPicPr>
              <p:nvPr/>
            </p:nvPicPr>
            <p:blipFill rotWithShape="1">
              <a:blip r:embed="rId7">
                <a:extLst>
                  <a:ext uri="{28A0092B-C50C-407E-A947-70E740481C1C}">
                    <a14:useLocalDpi xmlns:a14="http://schemas.microsoft.com/office/drawing/2010/main" val="0"/>
                  </a:ext>
                </a:extLst>
              </a:blip>
              <a:srcRect t="89685" r="48678" b="-1509"/>
              <a:stretch/>
            </p:blipFill>
            <p:spPr>
              <a:xfrm>
                <a:off x="3007600" y="4487112"/>
                <a:ext cx="3779590" cy="797200"/>
              </a:xfrm>
              <a:prstGeom prst="rect">
                <a:avLst/>
              </a:prstGeom>
            </p:spPr>
          </p:pic>
        </p:grpSp>
        <p:grpSp>
          <p:nvGrpSpPr>
            <p:cNvPr id="28" name="Group 27"/>
            <p:cNvGrpSpPr/>
            <p:nvPr/>
          </p:nvGrpSpPr>
          <p:grpSpPr>
            <a:xfrm>
              <a:off x="3905444" y="2004784"/>
              <a:ext cx="3783002" cy="3866674"/>
              <a:chOff x="3004188" y="1417638"/>
              <a:chExt cx="3783002" cy="3866674"/>
            </a:xfrm>
          </p:grpSpPr>
          <p:pic>
            <p:nvPicPr>
              <p:cNvPr id="30" name="Picture 29" descr="Tully1D.eps"/>
              <p:cNvPicPr>
                <a:picLocks noChangeAspect="1"/>
              </p:cNvPicPr>
              <p:nvPr/>
            </p:nvPicPr>
            <p:blipFill rotWithShape="1">
              <a:blip r:embed="rId8">
                <a:extLst>
                  <a:ext uri="{28A0092B-C50C-407E-A947-70E740481C1C}">
                    <a14:useLocalDpi xmlns:a14="http://schemas.microsoft.com/office/drawing/2010/main" val="0"/>
                  </a:ext>
                </a:extLst>
              </a:blip>
              <a:srcRect r="90507" b="53761"/>
              <a:stretch/>
            </p:blipFill>
            <p:spPr>
              <a:xfrm>
                <a:off x="3004188" y="1417638"/>
                <a:ext cx="703707" cy="3137749"/>
              </a:xfrm>
              <a:prstGeom prst="rect">
                <a:avLst/>
              </a:prstGeom>
            </p:spPr>
          </p:pic>
          <p:pic>
            <p:nvPicPr>
              <p:cNvPr id="31" name="Picture 30" descr="Tully1D.eps"/>
              <p:cNvPicPr>
                <a:picLocks noChangeAspect="1"/>
              </p:cNvPicPr>
              <p:nvPr/>
            </p:nvPicPr>
            <p:blipFill rotWithShape="1">
              <a:blip r:embed="rId7">
                <a:extLst>
                  <a:ext uri="{28A0092B-C50C-407E-A947-70E740481C1C}">
                    <a14:useLocalDpi xmlns:a14="http://schemas.microsoft.com/office/drawing/2010/main" val="0"/>
                  </a:ext>
                </a:extLst>
              </a:blip>
              <a:srcRect t="89685" r="48678" b="-1509"/>
              <a:stretch/>
            </p:blipFill>
            <p:spPr>
              <a:xfrm>
                <a:off x="3007600" y="4487112"/>
                <a:ext cx="3779590" cy="797200"/>
              </a:xfrm>
              <a:prstGeom prst="rect">
                <a:avLst/>
              </a:prstGeom>
            </p:spPr>
          </p:pic>
        </p:grpSp>
        <p:pic>
          <p:nvPicPr>
            <p:cNvPr id="29" name="Picture 28" descr="Tully1D.eps"/>
            <p:cNvPicPr>
              <a:picLocks noChangeAspect="1"/>
            </p:cNvPicPr>
            <p:nvPr/>
          </p:nvPicPr>
          <p:blipFill rotWithShape="1">
            <a:blip r:embed="rId3">
              <a:extLst>
                <a:ext uri="{28A0092B-C50C-407E-A947-70E740481C1C}">
                  <a14:useLocalDpi xmlns:a14="http://schemas.microsoft.com/office/drawing/2010/main" val="0"/>
                </a:ext>
              </a:extLst>
            </a:blip>
            <a:srcRect l="33030" t="3208" r="50529" b="78645"/>
            <a:stretch/>
          </p:blipFill>
          <p:spPr>
            <a:xfrm>
              <a:off x="6363274" y="3911075"/>
              <a:ext cx="1218773" cy="1231458"/>
            </a:xfrm>
            <a:prstGeom prst="rect">
              <a:avLst/>
            </a:prstGeom>
          </p:spPr>
        </p:pic>
      </p:grpSp>
      <p:sp>
        <p:nvSpPr>
          <p:cNvPr id="34" name="TextBox 33"/>
          <p:cNvSpPr txBox="1"/>
          <p:nvPr/>
        </p:nvSpPr>
        <p:spPr>
          <a:xfrm>
            <a:off x="3017520" y="2752172"/>
            <a:ext cx="402674"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srgbClr val="0000FF"/>
                </a:solidFill>
                <a:latin typeface="Calibri"/>
              </a:rPr>
              <a:t>TL</a:t>
            </a:r>
            <a:endParaRPr lang="en-US" sz="1800" dirty="0">
              <a:solidFill>
                <a:srgbClr val="0000FF"/>
              </a:solidFill>
              <a:latin typeface="Calibri"/>
            </a:endParaRPr>
          </a:p>
        </p:txBody>
      </p:sp>
      <p:cxnSp>
        <p:nvCxnSpPr>
          <p:cNvPr id="36" name="Straight Arrow Connector 35"/>
          <p:cNvCxnSpPr/>
          <p:nvPr/>
        </p:nvCxnSpPr>
        <p:spPr>
          <a:xfrm>
            <a:off x="3017520" y="2752172"/>
            <a:ext cx="4026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418080" y="4061669"/>
            <a:ext cx="445254"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srgbClr val="FF0000"/>
                </a:solidFill>
                <a:latin typeface="Calibri"/>
              </a:rPr>
              <a:t>TU</a:t>
            </a:r>
            <a:endParaRPr lang="en-US" sz="1800" dirty="0">
              <a:solidFill>
                <a:srgbClr val="FF0000"/>
              </a:solidFill>
              <a:latin typeface="Calibri"/>
            </a:endParaRPr>
          </a:p>
        </p:txBody>
      </p:sp>
      <p:cxnSp>
        <p:nvCxnSpPr>
          <p:cNvPr id="38" name="Straight Arrow Connector 37"/>
          <p:cNvCxnSpPr/>
          <p:nvPr/>
        </p:nvCxnSpPr>
        <p:spPr>
          <a:xfrm>
            <a:off x="2418080" y="4061669"/>
            <a:ext cx="4026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249680" y="5496560"/>
            <a:ext cx="415498"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srgbClr val="0000FF"/>
                </a:solidFill>
                <a:latin typeface="Calibri"/>
              </a:rPr>
              <a:t>RL</a:t>
            </a:r>
            <a:endParaRPr lang="en-US" sz="1800" dirty="0">
              <a:solidFill>
                <a:srgbClr val="0000FF"/>
              </a:solidFill>
              <a:latin typeface="Calibri"/>
            </a:endParaRPr>
          </a:p>
        </p:txBody>
      </p:sp>
      <p:cxnSp>
        <p:nvCxnSpPr>
          <p:cNvPr id="40" name="Straight Arrow Connector 39"/>
          <p:cNvCxnSpPr/>
          <p:nvPr/>
        </p:nvCxnSpPr>
        <p:spPr>
          <a:xfrm flipH="1">
            <a:off x="1249680" y="5496560"/>
            <a:ext cx="41549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Oval 54"/>
          <p:cNvSpPr/>
          <p:nvPr/>
        </p:nvSpPr>
        <p:spPr>
          <a:xfrm>
            <a:off x="1158240" y="2278224"/>
            <a:ext cx="182880" cy="2414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56" name="Oval 55"/>
          <p:cNvSpPr/>
          <p:nvPr/>
        </p:nvSpPr>
        <p:spPr>
          <a:xfrm>
            <a:off x="1158240" y="2278224"/>
            <a:ext cx="182880" cy="2414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57" name="Oval 56"/>
          <p:cNvSpPr/>
          <p:nvPr/>
        </p:nvSpPr>
        <p:spPr>
          <a:xfrm>
            <a:off x="1158240" y="5051359"/>
            <a:ext cx="182880" cy="2414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58" name="Oval 57"/>
          <p:cNvSpPr/>
          <p:nvPr/>
        </p:nvSpPr>
        <p:spPr>
          <a:xfrm>
            <a:off x="1158240" y="5051359"/>
            <a:ext cx="182880" cy="2414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59" name="TextBox 58"/>
          <p:cNvSpPr txBox="1"/>
          <p:nvPr/>
        </p:nvSpPr>
        <p:spPr>
          <a:xfrm rot="16200000">
            <a:off x="3786162" y="2215478"/>
            <a:ext cx="1199968"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Calibri"/>
              </a:rPr>
              <a:t>Probability</a:t>
            </a:r>
            <a:endParaRPr lang="en-US" sz="1800" dirty="0">
              <a:solidFill>
                <a:prstClr val="black"/>
              </a:solidFill>
              <a:latin typeface="Calibri"/>
            </a:endParaRPr>
          </a:p>
        </p:txBody>
      </p:sp>
      <p:sp>
        <p:nvSpPr>
          <p:cNvPr id="60" name="TextBox 59"/>
          <p:cNvSpPr txBox="1"/>
          <p:nvPr/>
        </p:nvSpPr>
        <p:spPr>
          <a:xfrm>
            <a:off x="5330582" y="3828642"/>
            <a:ext cx="1884012" cy="369332"/>
          </a:xfrm>
          <a:prstGeom prst="rect">
            <a:avLst/>
          </a:prstGeom>
          <a:solidFill>
            <a:srgbClr val="FFFFFF"/>
          </a:solid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Calibri"/>
              </a:rPr>
              <a:t>Initial Momentu</a:t>
            </a:r>
            <a:r>
              <a:rPr lang="en-US" sz="1800" dirty="0">
                <a:solidFill>
                  <a:prstClr val="black"/>
                </a:solidFill>
                <a:latin typeface="Calibri"/>
              </a:rPr>
              <a:t>m</a:t>
            </a:r>
          </a:p>
        </p:txBody>
      </p:sp>
      <p:sp>
        <p:nvSpPr>
          <p:cNvPr id="61" name="TextBox 60"/>
          <p:cNvSpPr txBox="1"/>
          <p:nvPr/>
        </p:nvSpPr>
        <p:spPr>
          <a:xfrm>
            <a:off x="6374188" y="6373444"/>
            <a:ext cx="1884012" cy="369332"/>
          </a:xfrm>
          <a:prstGeom prst="rect">
            <a:avLst/>
          </a:prstGeom>
          <a:solidFill>
            <a:srgbClr val="FFFFFF"/>
          </a:solid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Calibri"/>
              </a:rPr>
              <a:t>Initial Momentu</a:t>
            </a:r>
            <a:r>
              <a:rPr lang="en-US" sz="1800" dirty="0">
                <a:solidFill>
                  <a:prstClr val="black"/>
                </a:solidFill>
                <a:latin typeface="Calibri"/>
              </a:rPr>
              <a:t>m</a:t>
            </a:r>
          </a:p>
        </p:txBody>
      </p:sp>
      <p:sp>
        <p:nvSpPr>
          <p:cNvPr id="62" name="TextBox 61"/>
          <p:cNvSpPr txBox="1"/>
          <p:nvPr/>
        </p:nvSpPr>
        <p:spPr>
          <a:xfrm>
            <a:off x="4460240" y="6373444"/>
            <a:ext cx="1884012" cy="369332"/>
          </a:xfrm>
          <a:prstGeom prst="rect">
            <a:avLst/>
          </a:prstGeom>
          <a:solidFill>
            <a:srgbClr val="FFFFFF"/>
          </a:solid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Calibri"/>
              </a:rPr>
              <a:t>Initial Momentu</a:t>
            </a:r>
            <a:r>
              <a:rPr lang="en-US" sz="1800" dirty="0">
                <a:solidFill>
                  <a:prstClr val="black"/>
                </a:solidFill>
                <a:latin typeface="Calibri"/>
              </a:rPr>
              <a:t>m</a:t>
            </a:r>
          </a:p>
        </p:txBody>
      </p:sp>
      <p:sp>
        <p:nvSpPr>
          <p:cNvPr id="63" name="TextBox 62"/>
          <p:cNvSpPr txBox="1"/>
          <p:nvPr/>
        </p:nvSpPr>
        <p:spPr>
          <a:xfrm rot="16200000">
            <a:off x="3417205" y="4866693"/>
            <a:ext cx="1199968"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Calibri"/>
              </a:rPr>
              <a:t>Probability</a:t>
            </a:r>
            <a:endParaRPr lang="en-US" sz="1800" dirty="0">
              <a:solidFill>
                <a:prstClr val="black"/>
              </a:solidFill>
              <a:latin typeface="Calibri"/>
            </a:endParaRPr>
          </a:p>
        </p:txBody>
      </p:sp>
    </p:spTree>
    <p:extLst>
      <p:ext uri="{BB962C8B-B14F-4D97-AF65-F5344CB8AC3E}">
        <p14:creationId xmlns:p14="http://schemas.microsoft.com/office/powerpoint/2010/main" val="252746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94444E-6 1.11111E-6 C 0.03056 -0.00741 0.06111 -0.01459 0.09896 -0.01482 C 0.13681 -0.01505 0.20295 -0.00371 0.22674 -0.00162 " pathEditMode="relative" ptsTypes="aaA">
                                      <p:cBhvr>
                                        <p:cTn id="6" dur="2000" fill="hold"/>
                                        <p:tgtEl>
                                          <p:spTgt spid="5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1.94444E-6 -1.48148E-6 C 0.03663 0.00162 0.07344 0.00347 0.09219 0.01783 C 0.11094 0.03218 0.10556 0.08681 0.11215 0.08611 C 0.11875 0.08542 0.11788 0.02708 0.13212 0.01343 C 0.14636 -0.00023 0.17205 0.00208 0.19775 0.00463 " pathEditMode="relative" rAng="0" ptsTypes="aaaaA">
                                      <p:cBhvr>
                                        <p:cTn id="8" dur="2000" fill="hold"/>
                                        <p:tgtEl>
                                          <p:spTgt spid="56"/>
                                        </p:tgtEl>
                                        <p:attrNameLst>
                                          <p:attrName>ppt_x</p:attrName>
                                          <p:attrName>ppt_y</p:attrName>
                                        </p:attrNameLst>
                                      </p:cBhvr>
                                      <p:rCtr x="9878" y="4329"/>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0.01111 -0.00463 C 0.03143 0.00162 0.05174 0.00787 0.06788 -0.00463 C 0.08403 -0.01713 0.10712 -0.08033 0.10781 -0.0801 C 0.10851 -0.07986 0.09618 -0.0169 0.07222 -0.00301 C 0.04827 0.01088 0.00625 0.00671 -0.03559 0.00277 " pathEditMode="relative" ptsTypes="aaaaA">
                                      <p:cBhvr>
                                        <p:cTn id="12" dur="2000" fill="hold"/>
                                        <p:tgtEl>
                                          <p:spTgt spid="5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1.94444E-6 3.7037E-7 C 0.03143 -0.00162 0.06285 -0.00301 0.08004 3.7037E-7 C 0.09722 0.00301 0.09358 -0.00186 0.1033 0.01782 C 0.11302 0.0375 0.12865 0.0993 0.13889 0.11851 C 0.14913 0.13773 0.14271 0.13194 0.16441 0.13333 C 0.18611 0.13472 0.22743 0.13101 0.26893 0.12754 " pathEditMode="relative" ptsTypes="aaaaaA">
                                      <p:cBhvr>
                                        <p:cTn id="14" dur="2000" fill="hold"/>
                                        <p:tgtEl>
                                          <p:spTgt spid="5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04800" y="76200"/>
            <a:ext cx="8610600" cy="1066800"/>
          </a:xfrm>
        </p:spPr>
        <p:txBody>
          <a:bodyPr/>
          <a:lstStyle/>
          <a:p>
            <a:pPr algn="ctr">
              <a:defRPr/>
            </a:pPr>
            <a:r>
              <a:rPr lang="en-US" sz="3600" i="0" dirty="0" smtClean="0">
                <a:latin typeface="Comic Sans MS" pitchFamily="66" charset="0"/>
              </a:rPr>
              <a:t>Lack of electronic </a:t>
            </a:r>
            <a:r>
              <a:rPr lang="en-US" sz="3600" i="0" dirty="0" err="1" smtClean="0">
                <a:latin typeface="Comic Sans MS" pitchFamily="66" charset="0"/>
              </a:rPr>
              <a:t>decoherence</a:t>
            </a:r>
            <a:r>
              <a:rPr lang="en-US" sz="3600" i="0" dirty="0" smtClean="0">
                <a:latin typeface="Comic Sans MS" pitchFamily="66" charset="0"/>
              </a:rPr>
              <a:t> -&gt; internal inconsistency of FSSH</a:t>
            </a:r>
          </a:p>
        </p:txBody>
      </p:sp>
      <p:sp>
        <p:nvSpPr>
          <p:cNvPr id="13" name="27 CuadroTexto"/>
          <p:cNvSpPr txBox="1">
            <a:spLocks noChangeArrowheads="1"/>
          </p:cNvSpPr>
          <p:nvPr/>
        </p:nvSpPr>
        <p:spPr bwMode="auto">
          <a:xfrm>
            <a:off x="17463" y="1371600"/>
            <a:ext cx="1963737" cy="5140325"/>
          </a:xfrm>
          <a:prstGeom prst="rect">
            <a:avLst/>
          </a:prstGeom>
          <a:noFill/>
          <a:ln w="9525">
            <a:noFill/>
            <a:miter lim="800000"/>
            <a:headEnd/>
            <a:tailEnd/>
          </a:ln>
        </p:spPr>
        <p:txBody>
          <a:bodyPr>
            <a:spAutoFit/>
          </a:bodyPr>
          <a:lstStyle/>
          <a:p>
            <a:pPr>
              <a:spcBef>
                <a:spcPts val="600"/>
              </a:spcBef>
              <a:spcAft>
                <a:spcPts val="600"/>
              </a:spcAft>
              <a:defRPr/>
            </a:pPr>
            <a:r>
              <a:rPr lang="en-GB" sz="1800" b="1" dirty="0">
                <a:solidFill>
                  <a:schemeClr val="tx1"/>
                </a:solidFill>
                <a:latin typeface="+mn-lt"/>
              </a:rPr>
              <a:t>Pristine FSSH (quantum </a:t>
            </a:r>
            <a:r>
              <a:rPr lang="en-GB" sz="1800" b="1" dirty="0" err="1">
                <a:solidFill>
                  <a:schemeClr val="tx1"/>
                </a:solidFill>
                <a:latin typeface="+mn-lt"/>
              </a:rPr>
              <a:t>wavepacket</a:t>
            </a:r>
            <a:r>
              <a:rPr lang="en-GB" sz="1800" b="1" dirty="0">
                <a:solidFill>
                  <a:schemeClr val="tx1"/>
                </a:solidFill>
                <a:latin typeface="+mn-lt"/>
              </a:rPr>
              <a:t> is left ‘behind’</a:t>
            </a:r>
          </a:p>
          <a:p>
            <a:pPr>
              <a:spcBef>
                <a:spcPts val="600"/>
              </a:spcBef>
              <a:spcAft>
                <a:spcPts val="600"/>
              </a:spcAft>
              <a:defRPr/>
            </a:pPr>
            <a:endParaRPr lang="en-GB" sz="1800" b="1" dirty="0">
              <a:latin typeface="+mn-lt"/>
            </a:endParaRPr>
          </a:p>
          <a:p>
            <a:pPr>
              <a:spcBef>
                <a:spcPts val="600"/>
              </a:spcBef>
              <a:spcAft>
                <a:spcPts val="600"/>
              </a:spcAft>
              <a:defRPr/>
            </a:pPr>
            <a:r>
              <a:rPr lang="en-GB" sz="1800" b="1" dirty="0">
                <a:latin typeface="+mn-lt"/>
              </a:rPr>
              <a:t>Empirical fix: </a:t>
            </a:r>
            <a:r>
              <a:rPr lang="en-GB" sz="1800" b="1" dirty="0">
                <a:solidFill>
                  <a:schemeClr val="tx1"/>
                </a:solidFill>
                <a:latin typeface="+mn-lt"/>
              </a:rPr>
              <a:t>Instantaneous </a:t>
            </a:r>
            <a:r>
              <a:rPr lang="en-GB" sz="1800" b="1" dirty="0" err="1">
                <a:solidFill>
                  <a:schemeClr val="tx1"/>
                </a:solidFill>
                <a:latin typeface="+mn-lt"/>
              </a:rPr>
              <a:t>decoherence</a:t>
            </a:r>
            <a:r>
              <a:rPr lang="en-GB" sz="1800" b="1" dirty="0">
                <a:solidFill>
                  <a:schemeClr val="tx1"/>
                </a:solidFill>
                <a:latin typeface="+mn-lt"/>
              </a:rPr>
              <a:t> schemes</a:t>
            </a:r>
          </a:p>
          <a:p>
            <a:pPr>
              <a:spcBef>
                <a:spcPts val="600"/>
              </a:spcBef>
              <a:spcAft>
                <a:spcPts val="600"/>
              </a:spcAft>
              <a:defRPr/>
            </a:pPr>
            <a:endParaRPr lang="en-GB" sz="1800" b="1" dirty="0">
              <a:solidFill>
                <a:schemeClr val="tx1"/>
              </a:solidFill>
              <a:latin typeface="+mn-lt"/>
            </a:endParaRPr>
          </a:p>
          <a:p>
            <a:pPr>
              <a:spcBef>
                <a:spcPts val="600"/>
              </a:spcBef>
              <a:spcAft>
                <a:spcPts val="600"/>
              </a:spcAft>
              <a:defRPr/>
            </a:pPr>
            <a:r>
              <a:rPr lang="en-GB" sz="1800" b="1" dirty="0">
                <a:latin typeface="+mn-lt"/>
              </a:rPr>
              <a:t>Empirical fix:</a:t>
            </a:r>
            <a:r>
              <a:rPr lang="en-US" sz="1800" b="1" dirty="0">
                <a:solidFill>
                  <a:schemeClr val="tx1"/>
                </a:solidFill>
                <a:latin typeface="+mn-lt"/>
              </a:rPr>
              <a:t> Energy-based </a:t>
            </a:r>
            <a:r>
              <a:rPr lang="en-US" sz="1800" b="1" dirty="0" err="1">
                <a:solidFill>
                  <a:schemeClr val="tx1"/>
                </a:solidFill>
                <a:latin typeface="+mn-lt"/>
              </a:rPr>
              <a:t>decoherence</a:t>
            </a:r>
            <a:r>
              <a:rPr lang="en-US" sz="1800" b="1" dirty="0">
                <a:solidFill>
                  <a:schemeClr val="tx1"/>
                </a:solidFill>
                <a:latin typeface="+mn-lt"/>
              </a:rPr>
              <a:t> schemes (</a:t>
            </a:r>
            <a:r>
              <a:rPr lang="en-US" sz="1800" b="1" dirty="0" err="1">
                <a:solidFill>
                  <a:schemeClr val="tx1"/>
                </a:solidFill>
                <a:latin typeface="+mn-lt"/>
              </a:rPr>
              <a:t>Granucci</a:t>
            </a:r>
            <a:r>
              <a:rPr lang="en-US" sz="1800" b="1" dirty="0">
                <a:solidFill>
                  <a:schemeClr val="tx1"/>
                </a:solidFill>
                <a:latin typeface="+mn-lt"/>
              </a:rPr>
              <a:t>, </a:t>
            </a:r>
            <a:r>
              <a:rPr lang="en-US" sz="1800" b="1" dirty="0" err="1">
                <a:solidFill>
                  <a:schemeClr val="tx1"/>
                </a:solidFill>
                <a:latin typeface="+mn-lt"/>
              </a:rPr>
              <a:t>Truhlar</a:t>
            </a:r>
            <a:r>
              <a:rPr lang="en-US" sz="1800" b="1" dirty="0">
                <a:solidFill>
                  <a:schemeClr val="tx1"/>
                </a:solidFill>
                <a:latin typeface="+mn-lt"/>
              </a:rPr>
              <a:t>) </a:t>
            </a:r>
            <a:endParaRPr lang="en-GB" sz="1800" b="1" dirty="0">
              <a:solidFill>
                <a:schemeClr val="tx1"/>
              </a:solidFill>
              <a:latin typeface="+mn-lt"/>
            </a:endParaRP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187450"/>
            <a:ext cx="6786563" cy="524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a:spLocks noChangeArrowheads="1"/>
          </p:cNvSpPr>
          <p:nvPr/>
        </p:nvSpPr>
        <p:spPr bwMode="auto">
          <a:xfrm>
            <a:off x="457200" y="6503988"/>
            <a:ext cx="8305800" cy="338137"/>
          </a:xfrm>
          <a:prstGeom prst="rect">
            <a:avLst/>
          </a:prstGeom>
          <a:noFill/>
          <a:ln w="9525">
            <a:noFill/>
            <a:miter lim="800000"/>
            <a:headEnd/>
            <a:tailEnd/>
          </a:ln>
          <a:effectLst/>
        </p:spPr>
        <p:txBody>
          <a:bodyPr>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T. Nelson,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A. E. </a:t>
            </a:r>
            <a:r>
              <a:rPr lang="en-US" sz="1600" b="1" i="1" dirty="0" err="1">
                <a:solidFill>
                  <a:srgbClr val="33CC33"/>
                </a:solidFill>
                <a:effectLst>
                  <a:outerShdw blurRad="38100" dist="38100" dir="2700000" algn="tl">
                    <a:srgbClr val="000000"/>
                  </a:outerShdw>
                </a:effectLst>
                <a:cs typeface="Times New Roman" pitchFamily="18" charset="0"/>
              </a:rPr>
              <a:t>Roitberg</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,J. Chem. Phys., 138 224111 (2013)</a:t>
            </a:r>
          </a:p>
        </p:txBody>
      </p:sp>
    </p:spTree>
    <p:extLst>
      <p:ext uri="{BB962C8B-B14F-4D97-AF65-F5344CB8AC3E}">
        <p14:creationId xmlns:p14="http://schemas.microsoft.com/office/powerpoint/2010/main" val="7613183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04800" y="76200"/>
            <a:ext cx="8610600" cy="1066800"/>
          </a:xfrm>
        </p:spPr>
        <p:txBody>
          <a:bodyPr/>
          <a:lstStyle/>
          <a:p>
            <a:pPr algn="ctr">
              <a:defRPr/>
            </a:pPr>
            <a:r>
              <a:rPr lang="en-US" sz="3600" i="0" dirty="0">
                <a:latin typeface="Comic Sans MS" pitchFamily="66" charset="0"/>
              </a:rPr>
              <a:t>Energy-based </a:t>
            </a:r>
            <a:r>
              <a:rPr lang="en-US" sz="3600" i="0" dirty="0" err="1">
                <a:latin typeface="Comic Sans MS" pitchFamily="66" charset="0"/>
              </a:rPr>
              <a:t>decoherence</a:t>
            </a:r>
            <a:r>
              <a:rPr lang="en-US" sz="3600" i="0" dirty="0">
                <a:latin typeface="Comic Sans MS" pitchFamily="66" charset="0"/>
              </a:rPr>
              <a:t> </a:t>
            </a:r>
            <a:r>
              <a:rPr lang="en-US" sz="3600" i="0" dirty="0" smtClean="0">
                <a:latin typeface="Comic Sans MS" pitchFamily="66" charset="0"/>
              </a:rPr>
              <a:t>schemes are </a:t>
            </a:r>
            <a:r>
              <a:rPr lang="en-US" sz="3600" i="0" dirty="0" err="1" smtClean="0">
                <a:latin typeface="Comic Sans MS" pitchFamily="66" charset="0"/>
              </a:rPr>
              <a:t>paremeter</a:t>
            </a:r>
            <a:r>
              <a:rPr lang="en-US" sz="3600" i="0" dirty="0" smtClean="0">
                <a:latin typeface="Comic Sans MS" pitchFamily="66" charset="0"/>
              </a:rPr>
              <a:t>-dependent </a:t>
            </a:r>
          </a:p>
        </p:txBody>
      </p:sp>
      <p:sp>
        <p:nvSpPr>
          <p:cNvPr id="4" name="Rectangle 3"/>
          <p:cNvSpPr>
            <a:spLocks noChangeArrowheads="1"/>
          </p:cNvSpPr>
          <p:nvPr/>
        </p:nvSpPr>
        <p:spPr bwMode="auto">
          <a:xfrm>
            <a:off x="457200" y="6503988"/>
            <a:ext cx="8305800" cy="338137"/>
          </a:xfrm>
          <a:prstGeom prst="rect">
            <a:avLst/>
          </a:prstGeom>
          <a:noFill/>
          <a:ln w="9525">
            <a:noFill/>
            <a:miter lim="800000"/>
            <a:headEnd/>
            <a:tailEnd/>
          </a:ln>
          <a:effectLst/>
        </p:spPr>
        <p:txBody>
          <a:bodyPr>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T. Nelson,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A. E. </a:t>
            </a:r>
            <a:r>
              <a:rPr lang="en-US" sz="1600" b="1" i="1" dirty="0" err="1">
                <a:solidFill>
                  <a:srgbClr val="33CC33"/>
                </a:solidFill>
                <a:effectLst>
                  <a:outerShdw blurRad="38100" dist="38100" dir="2700000" algn="tl">
                    <a:srgbClr val="000000"/>
                  </a:outerShdw>
                </a:effectLst>
                <a:cs typeface="Times New Roman" pitchFamily="18" charset="0"/>
              </a:rPr>
              <a:t>Roitberg</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,J. Chem. Phys., 138 224111 (2013)</a:t>
            </a:r>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7813"/>
            <a:ext cx="4532313" cy="330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938" y="2817813"/>
            <a:ext cx="4529137"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19813"/>
            <a:ext cx="4532313" cy="29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63" y="1676400"/>
            <a:ext cx="384810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3275" y="1970088"/>
            <a:ext cx="3886200"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0100" y="1385888"/>
            <a:ext cx="2465388"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7105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Calculation of forces</a:t>
            </a:r>
            <a:endParaRPr lang="en-US" sz="3600" i="0" dirty="0">
              <a:latin typeface="Comic Sans MS" pitchFamily="66" charset="0"/>
            </a:endParaRPr>
          </a:p>
        </p:txBody>
      </p:sp>
      <p:pic>
        <p:nvPicPr>
          <p:cNvPr id="2" name="Picture 1"/>
          <p:cNvPicPr>
            <a:picLocks noChangeAspect="1"/>
          </p:cNvPicPr>
          <p:nvPr/>
        </p:nvPicPr>
        <p:blipFill>
          <a:blip r:embed="rId2"/>
          <a:stretch>
            <a:fillRect/>
          </a:stretch>
        </p:blipFill>
        <p:spPr>
          <a:xfrm>
            <a:off x="0" y="643214"/>
            <a:ext cx="9144000" cy="6214786"/>
          </a:xfrm>
          <a:prstGeom prst="rect">
            <a:avLst/>
          </a:prstGeom>
        </p:spPr>
      </p:pic>
    </p:spTree>
    <p:extLst>
      <p:ext uri="{BB962C8B-B14F-4D97-AF65-F5344CB8AC3E}">
        <p14:creationId xmlns:p14="http://schemas.microsoft.com/office/powerpoint/2010/main" val="21427906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04800" y="76200"/>
            <a:ext cx="8610600" cy="1066800"/>
          </a:xfrm>
        </p:spPr>
        <p:txBody>
          <a:bodyPr/>
          <a:lstStyle/>
          <a:p>
            <a:pPr algn="ctr">
              <a:defRPr/>
            </a:pPr>
            <a:r>
              <a:rPr lang="en-US" sz="3200" i="0" dirty="0" smtClean="0">
                <a:latin typeface="Comic Sans MS" pitchFamily="66" charset="0"/>
              </a:rPr>
              <a:t>IDC-A (instantaneous </a:t>
            </a:r>
            <a:r>
              <a:rPr lang="en-US" sz="3200" i="0" dirty="0" err="1" smtClean="0">
                <a:latin typeface="Comic Sans MS" pitchFamily="66" charset="0"/>
              </a:rPr>
              <a:t>decoherence</a:t>
            </a:r>
            <a:r>
              <a:rPr lang="en-US" sz="3200" i="0" dirty="0" smtClean="0">
                <a:latin typeface="Comic Sans MS" pitchFamily="66" charset="0"/>
              </a:rPr>
              <a:t> at each attempted hop) is a temporary fix </a:t>
            </a:r>
          </a:p>
        </p:txBody>
      </p:sp>
      <p:sp>
        <p:nvSpPr>
          <p:cNvPr id="4" name="Rectangle 3"/>
          <p:cNvSpPr>
            <a:spLocks noChangeArrowheads="1"/>
          </p:cNvSpPr>
          <p:nvPr/>
        </p:nvSpPr>
        <p:spPr bwMode="auto">
          <a:xfrm>
            <a:off x="457200" y="6503988"/>
            <a:ext cx="8305800" cy="338137"/>
          </a:xfrm>
          <a:prstGeom prst="rect">
            <a:avLst/>
          </a:prstGeom>
          <a:noFill/>
          <a:ln w="9525">
            <a:noFill/>
            <a:miter lim="800000"/>
            <a:headEnd/>
            <a:tailEnd/>
          </a:ln>
          <a:effectLst/>
        </p:spPr>
        <p:txBody>
          <a:bodyPr>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T. Nelson,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A. E. </a:t>
            </a:r>
            <a:r>
              <a:rPr lang="en-US" sz="1600" b="1" i="1" dirty="0" err="1">
                <a:solidFill>
                  <a:srgbClr val="33CC33"/>
                </a:solidFill>
                <a:effectLst>
                  <a:outerShdw blurRad="38100" dist="38100" dir="2700000" algn="tl">
                    <a:srgbClr val="000000"/>
                  </a:outerShdw>
                </a:effectLst>
                <a:cs typeface="Times New Roman" pitchFamily="18" charset="0"/>
              </a:rPr>
              <a:t>Roitberg</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,J. Chem. Phys., 138 224111 (2013)</a:t>
            </a:r>
          </a:p>
        </p:txBody>
      </p:sp>
      <p:pic>
        <p:nvPicPr>
          <p:cNvPr id="286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62050"/>
            <a:ext cx="8305800"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524000"/>
            <a:ext cx="259080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833108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04800" y="76200"/>
            <a:ext cx="8610600" cy="1066800"/>
          </a:xfrm>
        </p:spPr>
        <p:txBody>
          <a:bodyPr/>
          <a:lstStyle/>
          <a:p>
            <a:pPr algn="ctr">
              <a:defRPr/>
            </a:pPr>
            <a:r>
              <a:rPr lang="en-US" sz="3200" i="0" dirty="0">
                <a:latin typeface="Comic Sans MS" pitchFamily="66" charset="0"/>
              </a:rPr>
              <a:t>On-the-fly limiting</a:t>
            </a:r>
            <a:br>
              <a:rPr lang="en-US" sz="3200" i="0" dirty="0">
                <a:latin typeface="Comic Sans MS" pitchFamily="66" charset="0"/>
              </a:rPr>
            </a:br>
            <a:r>
              <a:rPr lang="en-US" sz="3200" i="0" dirty="0">
                <a:latin typeface="Comic Sans MS" pitchFamily="66" charset="0"/>
              </a:rPr>
              <a:t>of essential excited states</a:t>
            </a:r>
            <a:endParaRPr lang="en-US" sz="3200" i="0" dirty="0" smtClean="0">
              <a:latin typeface="Comic Sans MS" pitchFamily="66" charset="0"/>
            </a:endParaRPr>
          </a:p>
        </p:txBody>
      </p:sp>
      <p:sp>
        <p:nvSpPr>
          <p:cNvPr id="4" name="Rectangle 3"/>
          <p:cNvSpPr>
            <a:spLocks noChangeArrowheads="1"/>
          </p:cNvSpPr>
          <p:nvPr/>
        </p:nvSpPr>
        <p:spPr bwMode="auto">
          <a:xfrm>
            <a:off x="457200" y="6503988"/>
            <a:ext cx="8305800" cy="338554"/>
          </a:xfrm>
          <a:prstGeom prst="rect">
            <a:avLst/>
          </a:prstGeom>
          <a:noFill/>
          <a:ln w="9525">
            <a:noFill/>
            <a:miter lim="800000"/>
            <a:headEnd/>
            <a:tailEnd/>
          </a:ln>
          <a:effectLst/>
        </p:spPr>
        <p:txBody>
          <a:bodyPr>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T. Nelson, </a:t>
            </a:r>
            <a:r>
              <a:rPr lang="en-US" sz="1600" b="1" i="1" dirty="0" smtClean="0">
                <a:solidFill>
                  <a:srgbClr val="33CC33"/>
                </a:solidFill>
                <a:effectLst>
                  <a:outerShdw blurRad="38100" dist="38100" dir="2700000" algn="tl">
                    <a:srgbClr val="000000"/>
                  </a:outerShdw>
                </a:effectLst>
                <a:cs typeface="Times New Roman" pitchFamily="18" charset="0"/>
              </a:rPr>
              <a:t>A. </a:t>
            </a:r>
            <a:r>
              <a:rPr lang="en-US" sz="1600" b="1" i="1" dirty="0" err="1" smtClean="0">
                <a:solidFill>
                  <a:srgbClr val="33CC33"/>
                </a:solidFill>
                <a:effectLst>
                  <a:outerShdw blurRad="38100" dist="38100" dir="2700000" algn="tl">
                    <a:srgbClr val="000000"/>
                  </a:outerShdw>
                </a:effectLst>
                <a:cs typeface="Times New Roman" pitchFamily="18" charset="0"/>
              </a:rPr>
              <a:t>Naumov</a:t>
            </a:r>
            <a:r>
              <a:rPr lang="en-US" sz="1600" b="1" i="1" dirty="0" smtClean="0">
                <a:solidFill>
                  <a:srgbClr val="33CC33"/>
                </a:solidFill>
                <a:effectLst>
                  <a:outerShdw blurRad="38100" dist="38100" dir="2700000" algn="tl">
                    <a:srgbClr val="000000"/>
                  </a:outerShdw>
                </a:effectLst>
                <a:cs typeface="Times New Roman" pitchFamily="18" charset="0"/>
              </a:rPr>
              <a:t>, S. Fernandez-</a:t>
            </a:r>
            <a:r>
              <a:rPr lang="en-US" sz="1600" b="1" i="1" dirty="0" err="1" smtClean="0">
                <a:solidFill>
                  <a:srgbClr val="33CC33"/>
                </a:solidFill>
                <a:effectLst>
                  <a:outerShdw blurRad="38100" dist="38100" dir="2700000" algn="tl">
                    <a:srgbClr val="000000"/>
                  </a:outerShdw>
                </a:effectLst>
                <a:cs typeface="Times New Roman" pitchFamily="18" charset="0"/>
              </a:rPr>
              <a:t>Alberti</a:t>
            </a:r>
            <a:r>
              <a:rPr lang="en-US" sz="1600" b="1" i="1" dirty="0" smtClean="0">
                <a:solidFill>
                  <a:srgbClr val="33CC33"/>
                </a:solidFill>
                <a:effectLst>
                  <a:outerShdw blurRad="38100" dist="38100" dir="2700000" algn="tl">
                    <a:srgbClr val="000000"/>
                  </a:outerShdw>
                </a:effectLst>
                <a:cs typeface="Times New Roman" pitchFamily="18" charset="0"/>
              </a:rPr>
              <a:t>, S</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Tretiak, </a:t>
            </a:r>
            <a:r>
              <a:rPr lang="en-US" sz="1600" b="1" i="1" dirty="0">
                <a:solidFill>
                  <a:srgbClr val="33CC33"/>
                </a:solidFill>
                <a:effectLst>
                  <a:outerShdw blurRad="38100" dist="38100" dir="2700000" algn="tl">
                    <a:srgbClr val="000000"/>
                  </a:outerShdw>
                </a:effectLst>
                <a:cs typeface="Times New Roman" pitchFamily="18" charset="0"/>
              </a:rPr>
              <a:t>Chem. Phys., </a:t>
            </a:r>
            <a:r>
              <a:rPr lang="en-US" sz="1600" b="1" i="1" dirty="0" smtClean="0">
                <a:solidFill>
                  <a:srgbClr val="33CC33"/>
                </a:solidFill>
                <a:effectLst>
                  <a:outerShdw blurRad="38100" dist="38100" dir="2700000" algn="tl">
                    <a:srgbClr val="000000"/>
                  </a:outerShdw>
                </a:effectLst>
                <a:cs typeface="Times New Roman" pitchFamily="18" charset="0"/>
              </a:rPr>
              <a:t>84-90 (2016)</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2" name="Picture 1"/>
          <p:cNvPicPr>
            <a:picLocks noChangeAspect="1"/>
          </p:cNvPicPr>
          <p:nvPr/>
        </p:nvPicPr>
        <p:blipFill>
          <a:blip r:embed="rId2"/>
          <a:stretch>
            <a:fillRect/>
          </a:stretch>
        </p:blipFill>
        <p:spPr>
          <a:xfrm>
            <a:off x="0" y="1219200"/>
            <a:ext cx="9144000" cy="4368907"/>
          </a:xfrm>
          <a:prstGeom prst="rect">
            <a:avLst/>
          </a:prstGeom>
        </p:spPr>
      </p:pic>
      <p:sp>
        <p:nvSpPr>
          <p:cNvPr id="3" name="Rectangle 2"/>
          <p:cNvSpPr/>
          <p:nvPr/>
        </p:nvSpPr>
        <p:spPr>
          <a:xfrm>
            <a:off x="381000" y="5714999"/>
            <a:ext cx="8534400" cy="830997"/>
          </a:xfrm>
          <a:prstGeom prst="rect">
            <a:avLst/>
          </a:prstGeom>
        </p:spPr>
        <p:txBody>
          <a:bodyPr wrap="square">
            <a:spAutoFit/>
          </a:bodyPr>
          <a:lstStyle/>
          <a:p>
            <a:pPr>
              <a:spcBef>
                <a:spcPts val="600"/>
              </a:spcBef>
              <a:spcAft>
                <a:spcPts val="600"/>
              </a:spcAft>
              <a:defRPr/>
            </a:pPr>
            <a:r>
              <a:rPr lang="en-GB" sz="2400" b="1" dirty="0" smtClean="0">
                <a:solidFill>
                  <a:schemeClr val="tx1"/>
                </a:solidFill>
                <a:latin typeface="+mn-lt"/>
              </a:rPr>
              <a:t>Potential computational saving, factor 2-100, depending on the excited state density </a:t>
            </a:r>
            <a:endParaRPr lang="en-GB" sz="2400" b="1" dirty="0">
              <a:solidFill>
                <a:schemeClr val="tx1"/>
              </a:solidFill>
              <a:latin typeface="+mn-lt"/>
            </a:endParaRPr>
          </a:p>
        </p:txBody>
      </p:sp>
    </p:spTree>
    <p:extLst>
      <p:ext uri="{BB962C8B-B14F-4D97-AF65-F5344CB8AC3E}">
        <p14:creationId xmlns:p14="http://schemas.microsoft.com/office/powerpoint/2010/main" val="21583537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Part 1: </a:t>
            </a:r>
            <a:r>
              <a:rPr lang="en-US" sz="3600" i="0" dirty="0">
                <a:latin typeface="Comic Sans MS" pitchFamily="66" charset="0"/>
              </a:rPr>
              <a:t>Our </a:t>
            </a:r>
            <a:r>
              <a:rPr lang="en-US" sz="3600" i="0" dirty="0" smtClean="0">
                <a:latin typeface="Comic Sans MS" pitchFamily="66" charset="0"/>
              </a:rPr>
              <a:t>NEXMD solution</a:t>
            </a:r>
            <a:endParaRPr lang="en-US" sz="3600" i="0" dirty="0">
              <a:latin typeface="Comic Sans MS" pitchFamily="66" charset="0"/>
            </a:endParaRPr>
          </a:p>
        </p:txBody>
      </p:sp>
      <p:sp>
        <p:nvSpPr>
          <p:cNvPr id="3" name="Rectangle 2"/>
          <p:cNvSpPr/>
          <p:nvPr/>
        </p:nvSpPr>
        <p:spPr>
          <a:xfrm>
            <a:off x="304800" y="990600"/>
            <a:ext cx="8763000" cy="5524589"/>
          </a:xfrm>
          <a:prstGeom prst="rect">
            <a:avLst/>
          </a:prstGeom>
          <a:solidFill>
            <a:schemeClr val="tx1"/>
          </a:solidFill>
        </p:spPr>
        <p:txBody>
          <a:bodyPr>
            <a:spAutoFit/>
          </a:bodyPr>
          <a:lstStyle/>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What the NEXMD does: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Description of electronic system and excited states</a:t>
            </a:r>
            <a:endParaRPr lang="en-US" sz="2200" b="1" i="1" kern="0" dirty="0">
              <a:solidFill>
                <a:srgbClr val="0000FF"/>
              </a:solidFill>
              <a:latin typeface="Arial"/>
              <a:cs typeface="Times New Roman" pitchFamily="18" charset="0"/>
            </a:endParaRP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Surface hopping on ‘steroids’: implementation, convergence, trivial crossings, coherences, solvation, transition density analysis</a:t>
            </a:r>
            <a:endParaRPr lang="en-US" sz="2400" b="1" i="1" kern="0" dirty="0" smtClean="0">
              <a:solidFill>
                <a:schemeClr val="tx2"/>
              </a:solidFill>
              <a:latin typeface="Arial"/>
              <a:cs typeface="Times New Roman" pitchFamily="18" charset="0"/>
            </a:endParaRPr>
          </a:p>
          <a:p>
            <a:pPr marL="514350" indent="-514350">
              <a:lnSpc>
                <a:spcPct val="150000"/>
              </a:lnSpc>
              <a:spcBef>
                <a:spcPts val="0"/>
              </a:spcBef>
              <a:buFontTx/>
              <a:buAutoNum type="romanUcParenR"/>
              <a:defRPr/>
            </a:pPr>
            <a:r>
              <a:rPr lang="en-US" sz="2400" b="1" i="1" kern="0" dirty="0" smtClean="0">
                <a:solidFill>
                  <a:schemeClr val="tx2"/>
                </a:solidFill>
                <a:latin typeface="Arial"/>
                <a:cs typeface="Times New Roman" pitchFamily="18" charset="0"/>
              </a:rPr>
              <a:t>Representative applications: Excited </a:t>
            </a:r>
            <a:r>
              <a:rPr lang="en-US" sz="2400" b="1" i="1" kern="0" dirty="0">
                <a:solidFill>
                  <a:schemeClr val="tx2"/>
                </a:solidFill>
                <a:latin typeface="Arial"/>
                <a:cs typeface="Times New Roman" pitchFamily="18" charset="0"/>
              </a:rPr>
              <a:t>state dynamics in organic semiconductors</a:t>
            </a:r>
            <a:r>
              <a:rPr lang="en-US" sz="2400" b="1" i="1" kern="0" dirty="0" smtClean="0">
                <a:solidFill>
                  <a:schemeClr val="tx2"/>
                </a:solidFill>
                <a:latin typeface="Arial"/>
                <a:cs typeface="Times New Roman" pitchFamily="18" charset="0"/>
              </a:rPr>
              <a:t>:</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Non-adiabatic </a:t>
            </a:r>
            <a:r>
              <a:rPr lang="en-US" sz="2200" b="1" i="1" kern="0" dirty="0">
                <a:solidFill>
                  <a:srgbClr val="0000FF"/>
                </a:solidFill>
                <a:latin typeface="Arial"/>
                <a:cs typeface="Times New Roman" pitchFamily="18" charset="0"/>
              </a:rPr>
              <a:t>excited state </a:t>
            </a:r>
            <a:r>
              <a:rPr lang="en-US" sz="2200" b="1" i="1" kern="0" dirty="0" err="1">
                <a:solidFill>
                  <a:srgbClr val="0000FF"/>
                </a:solidFill>
                <a:latin typeface="Arial"/>
                <a:cs typeface="Times New Roman" pitchFamily="18" charset="0"/>
              </a:rPr>
              <a:t>wavefunction</a:t>
            </a:r>
            <a:r>
              <a:rPr lang="en-US" sz="2200" b="1" i="1" kern="0" dirty="0">
                <a:solidFill>
                  <a:srgbClr val="0000FF"/>
                </a:solidFill>
                <a:latin typeface="Arial"/>
                <a:cs typeface="Times New Roman" pitchFamily="18" charset="0"/>
              </a:rPr>
              <a:t> localization in large </a:t>
            </a:r>
            <a:r>
              <a:rPr lang="en-US" sz="2200" b="1" i="1" kern="0" dirty="0" smtClean="0">
                <a:solidFill>
                  <a:srgbClr val="0000FF"/>
                </a:solidFill>
                <a:latin typeface="Arial"/>
                <a:cs typeface="Times New Roman" pitchFamily="18" charset="0"/>
              </a:rPr>
              <a:t>molecules</a:t>
            </a:r>
          </a:p>
          <a:p>
            <a:pPr marL="971550" lvl="1" indent="-514350">
              <a:spcBef>
                <a:spcPts val="600"/>
              </a:spcBef>
              <a:buFont typeface="Wingdings" panose="05000000000000000000" pitchFamily="2" charset="2"/>
              <a:buChar char="Ø"/>
              <a:defRPr/>
            </a:pPr>
            <a:r>
              <a:rPr lang="en-US" sz="2200" b="1" i="1" kern="0" dirty="0" smtClean="0">
                <a:solidFill>
                  <a:srgbClr val="0000FF"/>
                </a:solidFill>
                <a:latin typeface="Arial"/>
                <a:cs typeface="Times New Roman" pitchFamily="18" charset="0"/>
              </a:rPr>
              <a:t>Dynamics </a:t>
            </a:r>
            <a:r>
              <a:rPr lang="en-US" sz="2200" b="1" i="1" kern="0" dirty="0">
                <a:solidFill>
                  <a:srgbClr val="0000FF"/>
                </a:solidFill>
                <a:latin typeface="Arial"/>
                <a:cs typeface="Times New Roman" pitchFamily="18" charset="0"/>
              </a:rPr>
              <a:t>of excitons on the circle: self-trapping and energy transfer</a:t>
            </a:r>
          </a:p>
          <a:p>
            <a:pPr marL="971550" lvl="1" indent="-514350">
              <a:spcBef>
                <a:spcPts val="600"/>
              </a:spcBef>
              <a:buFont typeface="Wingdings" panose="05000000000000000000" pitchFamily="2" charset="2"/>
              <a:buChar char="Ø"/>
              <a:defRPr/>
            </a:pPr>
            <a:r>
              <a:rPr lang="en-US" sz="2200" b="1" i="1" kern="0" dirty="0">
                <a:solidFill>
                  <a:srgbClr val="0000FF"/>
                </a:solidFill>
                <a:latin typeface="Arial"/>
                <a:cs typeface="Times New Roman" pitchFamily="18" charset="0"/>
              </a:rPr>
              <a:t>Interference of </a:t>
            </a:r>
            <a:r>
              <a:rPr lang="en-US" sz="2200" b="1" i="1" kern="0" dirty="0" err="1">
                <a:solidFill>
                  <a:srgbClr val="0000FF"/>
                </a:solidFill>
                <a:latin typeface="Arial"/>
                <a:cs typeface="Times New Roman" pitchFamily="18" charset="0"/>
              </a:rPr>
              <a:t>interchromophoric</a:t>
            </a:r>
            <a:r>
              <a:rPr lang="en-US" sz="2200" b="1" i="1" kern="0" dirty="0">
                <a:solidFill>
                  <a:srgbClr val="0000FF"/>
                </a:solidFill>
                <a:latin typeface="Arial"/>
                <a:cs typeface="Times New Roman" pitchFamily="18" charset="0"/>
              </a:rPr>
              <a:t> energy transfer pathways in macrocycles: the ‘poker game</a:t>
            </a:r>
            <a:r>
              <a:rPr lang="en-US" sz="2200" b="1" i="1" kern="0" dirty="0" smtClean="0">
                <a:solidFill>
                  <a:srgbClr val="0000FF"/>
                </a:solidFill>
                <a:latin typeface="Arial"/>
                <a:cs typeface="Times New Roman" pitchFamily="18" charset="0"/>
              </a:rPr>
              <a:t>’.</a:t>
            </a:r>
            <a:endParaRPr lang="en-US" sz="2200" b="1" i="1" kern="0" dirty="0">
              <a:solidFill>
                <a:srgbClr val="0000FF"/>
              </a:solidFill>
              <a:latin typeface="Arial"/>
              <a:cs typeface="Times New Roman" pitchFamily="18" charset="0"/>
            </a:endParaRPr>
          </a:p>
        </p:txBody>
      </p:sp>
      <p:sp>
        <p:nvSpPr>
          <p:cNvPr id="4" name="Oval 3"/>
          <p:cNvSpPr/>
          <p:nvPr/>
        </p:nvSpPr>
        <p:spPr bwMode="auto">
          <a:xfrm>
            <a:off x="228600" y="2971800"/>
            <a:ext cx="8629650" cy="1295400"/>
          </a:xfrm>
          <a:prstGeom prst="ellipse">
            <a:avLst/>
          </a:prstGeom>
          <a:noFill/>
          <a:ln w="508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600" b="0" i="0" u="none" strike="noStrike" cap="none" normalizeH="0" baseline="0" smtClean="0">
              <a:ln>
                <a:noFill/>
              </a:ln>
              <a:solidFill>
                <a:srgbClr val="FFFF00"/>
              </a:solidFill>
              <a:effectLst/>
              <a:latin typeface="Times New Roman" pitchFamily="18" charset="0"/>
            </a:endParaRPr>
          </a:p>
        </p:txBody>
      </p:sp>
    </p:spTree>
    <p:extLst>
      <p:ext uri="{BB962C8B-B14F-4D97-AF65-F5344CB8AC3E}">
        <p14:creationId xmlns:p14="http://schemas.microsoft.com/office/powerpoint/2010/main" val="197471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52400" y="76200"/>
            <a:ext cx="8610600" cy="1066800"/>
          </a:xfrm>
        </p:spPr>
        <p:txBody>
          <a:bodyPr/>
          <a:lstStyle/>
          <a:p>
            <a:pPr algn="ctr">
              <a:defRPr/>
            </a:pPr>
            <a:r>
              <a:rPr lang="en-US" sz="3200" i="0" dirty="0" smtClean="0">
                <a:latin typeface="Comic Sans MS" pitchFamily="66" charset="0"/>
              </a:rPr>
              <a:t>State-specific vibrations: excited state instantaneous normal modes (INMs)</a:t>
            </a:r>
          </a:p>
        </p:txBody>
      </p:sp>
      <p:sp>
        <p:nvSpPr>
          <p:cNvPr id="7" name="Rectangle 6"/>
          <p:cNvSpPr>
            <a:spLocks noChangeArrowheads="1"/>
          </p:cNvSpPr>
          <p:nvPr/>
        </p:nvSpPr>
        <p:spPr bwMode="auto">
          <a:xfrm>
            <a:off x="76200" y="6519863"/>
            <a:ext cx="9067800" cy="338137"/>
          </a:xfrm>
          <a:prstGeom prst="rect">
            <a:avLst/>
          </a:prstGeom>
          <a:noFill/>
          <a:ln w="9525">
            <a:noFill/>
            <a:miter lim="800000"/>
            <a:headEnd/>
            <a:tailEnd/>
          </a:ln>
          <a:effectLst/>
        </p:spPr>
        <p:txBody>
          <a:bodyPr>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M.A. </a:t>
            </a:r>
            <a:r>
              <a:rPr lang="en-US" sz="1600" b="1" i="1" dirty="0" err="1">
                <a:solidFill>
                  <a:srgbClr val="33CC33"/>
                </a:solidFill>
                <a:effectLst>
                  <a:outerShdw blurRad="38100" dist="38100" dir="2700000" algn="tl">
                    <a:srgbClr val="000000"/>
                  </a:outerShdw>
                </a:effectLst>
                <a:cs typeface="Times New Roman" pitchFamily="18" charset="0"/>
              </a:rPr>
              <a:t>Soler</a:t>
            </a:r>
            <a:r>
              <a:rPr lang="en-US" sz="1600" b="1" i="1" dirty="0">
                <a:solidFill>
                  <a:srgbClr val="33CC33"/>
                </a:solidFill>
                <a:effectLst>
                  <a:outerShdw blurRad="38100" dist="38100" dir="2700000" algn="tl">
                    <a:srgbClr val="000000"/>
                  </a:outerShdw>
                </a:effectLst>
                <a:cs typeface="Times New Roman" pitchFamily="18" charset="0"/>
              </a:rPr>
              <a:t>, A.E. </a:t>
            </a:r>
            <a:r>
              <a:rPr lang="en-US" sz="1600" b="1" i="1" dirty="0" err="1">
                <a:solidFill>
                  <a:srgbClr val="33CC33"/>
                </a:solidFill>
                <a:effectLst>
                  <a:outerShdw blurRad="38100" dist="38100" dir="2700000" algn="tl">
                    <a:srgbClr val="000000"/>
                  </a:outerShdw>
                </a:effectLst>
                <a:cs typeface="Times New Roman" pitchFamily="18" charset="0"/>
              </a:rPr>
              <a:t>Roitberg</a:t>
            </a:r>
            <a:r>
              <a:rPr lang="en-US" sz="1600" b="1" i="1" dirty="0">
                <a:solidFill>
                  <a:srgbClr val="33CC33"/>
                </a:solidFill>
                <a:effectLst>
                  <a:outerShdw blurRad="38100" dist="38100" dir="2700000" algn="tl">
                    <a:srgbClr val="000000"/>
                  </a:outerShdw>
                </a:effectLst>
                <a:cs typeface="Times New Roman" pitchFamily="18" charset="0"/>
              </a:rPr>
              <a:t>, T. Nelson, S. Tretiak,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de-DE" sz="1600" b="1" i="1" dirty="0">
                <a:solidFill>
                  <a:srgbClr val="33CC33"/>
                </a:solidFill>
                <a:effectLst>
                  <a:outerShdw blurRad="38100" dist="38100" dir="2700000" algn="tl">
                    <a:srgbClr val="000000"/>
                  </a:outerShdw>
                </a:effectLst>
                <a:cs typeface="Times New Roman" pitchFamily="18" charset="0"/>
              </a:rPr>
              <a:t> </a:t>
            </a:r>
            <a:r>
              <a:rPr lang="en-US" sz="1600" b="1" i="1" dirty="0">
                <a:solidFill>
                  <a:srgbClr val="33CC33"/>
                </a:solidFill>
                <a:effectLst>
                  <a:outerShdw blurRad="38100" dist="38100" dir="2700000" algn="tl">
                    <a:srgbClr val="000000"/>
                  </a:outerShdw>
                </a:effectLst>
                <a:cs typeface="Times New Roman" pitchFamily="18" charset="0"/>
              </a:rPr>
              <a:t>J. Phys. Chem. A, 116, 9802 (2012)</a:t>
            </a:r>
          </a:p>
        </p:txBody>
      </p:sp>
      <p:pic>
        <p:nvPicPr>
          <p:cNvPr id="23556" name="Picture 7" descr="C:\Documents and Settings\Sergei Tretiak\Desktop\cover.jpg"/>
          <p:cNvPicPr>
            <a:picLocks noChangeAspect="1" noChangeArrowheads="1"/>
          </p:cNvPicPr>
          <p:nvPr/>
        </p:nvPicPr>
        <p:blipFill>
          <a:blip r:embed="rId3">
            <a:extLst>
              <a:ext uri="{28A0092B-C50C-407E-A947-70E740481C1C}">
                <a14:useLocalDpi xmlns:a14="http://schemas.microsoft.com/office/drawing/2010/main" val="0"/>
              </a:ext>
            </a:extLst>
          </a:blip>
          <a:srcRect l="12000" t="12000" r="17999" b="6667"/>
          <a:stretch>
            <a:fillRect/>
          </a:stretch>
        </p:blipFill>
        <p:spPr bwMode="auto">
          <a:xfrm>
            <a:off x="4876800" y="1219200"/>
            <a:ext cx="426720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Down Arrow 7"/>
          <p:cNvSpPr>
            <a:spLocks noChangeArrowheads="1"/>
          </p:cNvSpPr>
          <p:nvPr/>
        </p:nvSpPr>
        <p:spPr bwMode="auto">
          <a:xfrm>
            <a:off x="5257800" y="2057400"/>
            <a:ext cx="762000" cy="228600"/>
          </a:xfrm>
          <a:prstGeom prst="downArrow">
            <a:avLst>
              <a:gd name="adj1" fmla="val 50000"/>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endParaRPr lang="en-US" altLang="en-US" sz="3600" b="0" i="0">
              <a:latin typeface="Times New Roman" panose="02020603050405020304" pitchFamily="18" charset="0"/>
            </a:endParaRPr>
          </a:p>
        </p:txBody>
      </p:sp>
      <p:sp>
        <p:nvSpPr>
          <p:cNvPr id="23558" name="Curved Down Arrow 9"/>
          <p:cNvSpPr>
            <a:spLocks noChangeArrowheads="1"/>
          </p:cNvSpPr>
          <p:nvPr/>
        </p:nvSpPr>
        <p:spPr bwMode="auto">
          <a:xfrm rot="-1414080">
            <a:off x="5091113" y="1714500"/>
            <a:ext cx="1066800" cy="533400"/>
          </a:xfrm>
          <a:prstGeom prst="curvedDownArrow">
            <a:avLst>
              <a:gd name="adj1" fmla="val 25000"/>
              <a:gd name="adj2" fmla="val 50000"/>
              <a:gd name="adj3" fmla="val 25000"/>
            </a:avLst>
          </a:prstGeom>
          <a:solidFill>
            <a:srgbClr val="FF0000"/>
          </a:solidFill>
          <a:ln w="9525" algn="ctr">
            <a:solidFill>
              <a:schemeClr val="tx1"/>
            </a:solidFill>
            <a:round/>
            <a:headEnd/>
            <a:tailEnd/>
          </a:ln>
        </p:spPr>
        <p:txBody>
          <a:bodyPr>
            <a:spAutoFit/>
          </a:bodyPr>
          <a:lstStyle>
            <a:lvl1pPr eaLnBrk="0" hangingPunct="0">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eaLnBrk="0" hangingPunct="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eaLnBrk="0" hangingPunct="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eaLnBrk="0" hangingPunct="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Tx/>
              <a:buNone/>
            </a:pPr>
            <a:endParaRPr lang="en-US" altLang="en-US" sz="3600" b="0" i="0">
              <a:latin typeface="Times New Roman" panose="02020603050405020304" pitchFamily="18" charset="0"/>
            </a:endParaRPr>
          </a:p>
        </p:txBody>
      </p:sp>
      <p:graphicFrame>
        <p:nvGraphicFramePr>
          <p:cNvPr id="23559" name="Object 42"/>
          <p:cNvGraphicFramePr>
            <a:graphicFrameLocks noChangeAspect="1"/>
          </p:cNvGraphicFramePr>
          <p:nvPr/>
        </p:nvGraphicFramePr>
        <p:xfrm>
          <a:off x="685800" y="1371600"/>
          <a:ext cx="3810000" cy="3498850"/>
        </p:xfrm>
        <a:graphic>
          <a:graphicData uri="http://schemas.openxmlformats.org/presentationml/2006/ole">
            <mc:AlternateContent xmlns:mc="http://schemas.openxmlformats.org/markup-compatibility/2006">
              <mc:Choice xmlns:v="urn:schemas-microsoft-com:vml" Requires="v">
                <p:oleObj spid="_x0000_s24591" name="CS ChemDraw Drawing" r:id="rId4" imgW="4187160" imgH="3843720" progId="ChemDraw.Document.6.0">
                  <p:embed/>
                </p:oleObj>
              </mc:Choice>
              <mc:Fallback>
                <p:oleObj name="CS ChemDraw Drawing" r:id="rId4" imgW="4187160" imgH="3843720"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371600"/>
                        <a:ext cx="3810000" cy="3498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27 CuadroTexto"/>
          <p:cNvSpPr txBox="1">
            <a:spLocks noChangeArrowheads="1"/>
          </p:cNvSpPr>
          <p:nvPr/>
        </p:nvSpPr>
        <p:spPr bwMode="auto">
          <a:xfrm>
            <a:off x="609600" y="5103813"/>
            <a:ext cx="8305800" cy="1354137"/>
          </a:xfrm>
          <a:prstGeom prst="rect">
            <a:avLst/>
          </a:prstGeom>
          <a:noFill/>
          <a:ln w="9525">
            <a:noFill/>
            <a:miter lim="800000"/>
            <a:headEnd/>
            <a:tailEnd/>
          </a:ln>
        </p:spPr>
        <p:txBody>
          <a:bodyPr>
            <a:spAutoFit/>
          </a:bodyPr>
          <a:lstStyle/>
          <a:p>
            <a:pPr>
              <a:spcBef>
                <a:spcPts val="600"/>
              </a:spcBef>
              <a:spcAft>
                <a:spcPts val="600"/>
              </a:spcAft>
              <a:buFont typeface="Arial" pitchFamily="34" charset="0"/>
              <a:buChar char="•"/>
              <a:defRPr/>
            </a:pPr>
            <a:r>
              <a:rPr lang="en-GB" sz="1800" b="1" dirty="0">
                <a:solidFill>
                  <a:schemeClr val="tx1"/>
                </a:solidFill>
                <a:latin typeface="+mn-lt"/>
              </a:rPr>
              <a:t>   T</a:t>
            </a:r>
            <a:r>
              <a:rPr lang="en-US" sz="1800" b="1" dirty="0">
                <a:solidFill>
                  <a:schemeClr val="tx1"/>
                </a:solidFill>
                <a:latin typeface="+mn-lt"/>
              </a:rPr>
              <a:t>here is only ONE high frequency (~3700cm</a:t>
            </a:r>
            <a:r>
              <a:rPr lang="en-US" sz="1800" b="1" baseline="30000" dirty="0">
                <a:solidFill>
                  <a:schemeClr val="tx1"/>
                </a:solidFill>
                <a:latin typeface="+mn-lt"/>
              </a:rPr>
              <a:t>-1</a:t>
            </a:r>
            <a:r>
              <a:rPr lang="en-US" sz="1800" b="1" dirty="0">
                <a:solidFill>
                  <a:schemeClr val="tx1"/>
                </a:solidFill>
                <a:latin typeface="+mn-lt"/>
              </a:rPr>
              <a:t>) INM on S</a:t>
            </a:r>
            <a:r>
              <a:rPr lang="en-US" sz="1800" b="1" baseline="-25000" dirty="0">
                <a:solidFill>
                  <a:schemeClr val="tx1"/>
                </a:solidFill>
                <a:latin typeface="+mn-lt"/>
              </a:rPr>
              <a:t>i+1</a:t>
            </a:r>
            <a:r>
              <a:rPr lang="en-US" sz="1800" b="1" dirty="0">
                <a:solidFill>
                  <a:schemeClr val="tx1"/>
                </a:solidFill>
                <a:latin typeface="+mn-lt"/>
              </a:rPr>
              <a:t> (donor) state in the direction of the non-adiabatic coupling vector d</a:t>
            </a:r>
            <a:r>
              <a:rPr lang="en-US" sz="1800" b="1" baseline="-25000" dirty="0">
                <a:solidFill>
                  <a:schemeClr val="tx1"/>
                </a:solidFill>
                <a:latin typeface="+mn-lt"/>
              </a:rPr>
              <a:t>i+1,i</a:t>
            </a:r>
            <a:r>
              <a:rPr lang="en-US" sz="1800" b="1" dirty="0">
                <a:solidFill>
                  <a:schemeClr val="tx1"/>
                </a:solidFill>
                <a:latin typeface="+mn-lt"/>
              </a:rPr>
              <a:t>;</a:t>
            </a:r>
          </a:p>
          <a:p>
            <a:pPr>
              <a:spcBef>
                <a:spcPts val="600"/>
              </a:spcBef>
              <a:spcAft>
                <a:spcPts val="600"/>
              </a:spcAft>
              <a:buFont typeface="Arial" pitchFamily="34" charset="0"/>
              <a:buChar char="•"/>
              <a:defRPr/>
            </a:pPr>
            <a:r>
              <a:rPr lang="en-US" sz="1800" b="1" dirty="0">
                <a:solidFill>
                  <a:schemeClr val="tx1"/>
                </a:solidFill>
                <a:latin typeface="+mn-lt"/>
              </a:rPr>
              <a:t>   This effective coordinate correspond to multiple INMs on S</a:t>
            </a:r>
            <a:r>
              <a:rPr lang="en-US" sz="1800" b="1" baseline="-25000" dirty="0">
                <a:solidFill>
                  <a:schemeClr val="tx1"/>
                </a:solidFill>
                <a:latin typeface="+mn-lt"/>
              </a:rPr>
              <a:t>i</a:t>
            </a:r>
            <a:r>
              <a:rPr lang="en-US" sz="1800" b="1" dirty="0">
                <a:solidFill>
                  <a:schemeClr val="tx1"/>
                </a:solidFill>
                <a:latin typeface="+mn-lt"/>
              </a:rPr>
              <a:t> (acceptor) state – </a:t>
            </a:r>
            <a:r>
              <a:rPr lang="en-US" sz="1800" b="1" dirty="0" err="1">
                <a:solidFill>
                  <a:schemeClr val="tx1"/>
                </a:solidFill>
                <a:latin typeface="+mn-lt"/>
              </a:rPr>
              <a:t>vibrational</a:t>
            </a:r>
            <a:r>
              <a:rPr lang="en-US" sz="1800" b="1" dirty="0">
                <a:solidFill>
                  <a:schemeClr val="tx1"/>
                </a:solidFill>
                <a:latin typeface="+mn-lt"/>
              </a:rPr>
              <a:t> energy effectively dissipates.</a:t>
            </a:r>
          </a:p>
        </p:txBody>
      </p:sp>
    </p:spTree>
    <p:extLst>
      <p:ext uri="{BB962C8B-B14F-4D97-AF65-F5344CB8AC3E}">
        <p14:creationId xmlns:p14="http://schemas.microsoft.com/office/powerpoint/2010/main" val="6579719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04800" y="76200"/>
            <a:ext cx="8610600" cy="1066800"/>
          </a:xfrm>
        </p:spPr>
        <p:txBody>
          <a:bodyPr/>
          <a:lstStyle/>
          <a:p>
            <a:pPr algn="ctr">
              <a:defRPr/>
            </a:pPr>
            <a:r>
              <a:rPr lang="en-US" sz="3600" i="0" dirty="0" smtClean="0">
                <a:latin typeface="Comic Sans MS" pitchFamily="66" charset="0"/>
              </a:rPr>
              <a:t>What about excited state  equilibrium normal modes (ENMs)</a:t>
            </a:r>
          </a:p>
        </p:txBody>
      </p:sp>
      <p:pic>
        <p:nvPicPr>
          <p:cNvPr id="24580" name="Picture 5" descr="SURF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3505200"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4581" name="Object 42"/>
          <p:cNvGraphicFramePr>
            <a:graphicFrameLocks noChangeAspect="1"/>
          </p:cNvGraphicFramePr>
          <p:nvPr/>
        </p:nvGraphicFramePr>
        <p:xfrm>
          <a:off x="5334000" y="1219200"/>
          <a:ext cx="3810000" cy="3498850"/>
        </p:xfrm>
        <a:graphic>
          <a:graphicData uri="http://schemas.openxmlformats.org/presentationml/2006/ole">
            <mc:AlternateContent xmlns:mc="http://schemas.openxmlformats.org/markup-compatibility/2006">
              <mc:Choice xmlns:v="urn:schemas-microsoft-com:vml" Requires="v">
                <p:oleObj spid="_x0000_s25615" name="CS ChemDraw Drawing" r:id="rId4" imgW="4187160" imgH="3843720" progId="ChemDraw.Document.6.0">
                  <p:embed/>
                </p:oleObj>
              </mc:Choice>
              <mc:Fallback>
                <p:oleObj name="CS ChemDraw Drawing" r:id="rId4" imgW="4187160" imgH="3843720"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219200"/>
                        <a:ext cx="3810000" cy="34988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27 CuadroTexto"/>
          <p:cNvSpPr txBox="1">
            <a:spLocks noChangeArrowheads="1"/>
          </p:cNvSpPr>
          <p:nvPr/>
        </p:nvSpPr>
        <p:spPr bwMode="auto">
          <a:xfrm>
            <a:off x="609600" y="5103813"/>
            <a:ext cx="8305800" cy="1354137"/>
          </a:xfrm>
          <a:prstGeom prst="rect">
            <a:avLst/>
          </a:prstGeom>
          <a:noFill/>
          <a:ln w="9525">
            <a:noFill/>
            <a:miter lim="800000"/>
            <a:headEnd/>
            <a:tailEnd/>
          </a:ln>
        </p:spPr>
        <p:txBody>
          <a:bodyPr>
            <a:spAutoFit/>
          </a:bodyPr>
          <a:lstStyle/>
          <a:p>
            <a:pPr>
              <a:spcBef>
                <a:spcPts val="600"/>
              </a:spcBef>
              <a:spcAft>
                <a:spcPts val="600"/>
              </a:spcAft>
              <a:buFont typeface="Arial" pitchFamily="34" charset="0"/>
              <a:buChar char="•"/>
              <a:defRPr/>
            </a:pPr>
            <a:r>
              <a:rPr lang="en-GB" sz="1800" b="1" dirty="0">
                <a:solidFill>
                  <a:schemeClr val="tx1"/>
                </a:solidFill>
                <a:latin typeface="+mn-lt"/>
              </a:rPr>
              <a:t>   </a:t>
            </a:r>
            <a:r>
              <a:rPr lang="en-US" sz="1800" b="1" dirty="0">
                <a:solidFill>
                  <a:schemeClr val="tx1"/>
                </a:solidFill>
                <a:latin typeface="+mn-lt"/>
              </a:rPr>
              <a:t>ENMs may not be the same due to presence of near state-crossing providing strong non-adiabatic forces (direction of NA coupling vector);</a:t>
            </a:r>
          </a:p>
          <a:p>
            <a:pPr>
              <a:spcBef>
                <a:spcPts val="600"/>
              </a:spcBef>
              <a:spcAft>
                <a:spcPts val="600"/>
              </a:spcAft>
              <a:buFont typeface="Arial" pitchFamily="34" charset="0"/>
              <a:buChar char="•"/>
              <a:defRPr/>
            </a:pPr>
            <a:r>
              <a:rPr lang="en-US" sz="1800" b="1" dirty="0">
                <a:solidFill>
                  <a:schemeClr val="tx1"/>
                </a:solidFill>
                <a:latin typeface="+mn-lt"/>
              </a:rPr>
              <a:t>   These non-adiabatic forces can strongly modify excited state ENMs (e.g.,  high-frequency ~4000 cm</a:t>
            </a:r>
            <a:r>
              <a:rPr lang="en-US" sz="1800" b="1" baseline="30000" dirty="0">
                <a:solidFill>
                  <a:schemeClr val="tx1"/>
                </a:solidFill>
                <a:latin typeface="+mn-lt"/>
              </a:rPr>
              <a:t>-1</a:t>
            </a:r>
            <a:r>
              <a:rPr lang="en-US" sz="1800" b="1" dirty="0">
                <a:solidFill>
                  <a:schemeClr val="tx1"/>
                </a:solidFill>
                <a:latin typeface="+mn-lt"/>
              </a:rPr>
              <a:t> vibrations).</a:t>
            </a:r>
          </a:p>
        </p:txBody>
      </p:sp>
      <p:cxnSp>
        <p:nvCxnSpPr>
          <p:cNvPr id="24583" name="Straight Arrow Connector 8"/>
          <p:cNvCxnSpPr>
            <a:cxnSpLocks noChangeShapeType="1"/>
          </p:cNvCxnSpPr>
          <p:nvPr/>
        </p:nvCxnSpPr>
        <p:spPr bwMode="auto">
          <a:xfrm flipV="1">
            <a:off x="5105400" y="2438400"/>
            <a:ext cx="2209800" cy="2667000"/>
          </a:xfrm>
          <a:prstGeom prst="straightConnector1">
            <a:avLst/>
          </a:prstGeom>
          <a:noFill/>
          <a:ln w="38100" algn="ctr">
            <a:solidFill>
              <a:schemeClr val="tx2"/>
            </a:solidFill>
            <a:round/>
            <a:headEnd/>
            <a:tailEnd type="arrow" w="med" len="med"/>
          </a:ln>
          <a:extLst>
            <a:ext uri="{909E8E84-426E-40DD-AFC4-6F175D3DCCD1}">
              <a14:hiddenFill xmlns:a14="http://schemas.microsoft.com/office/drawing/2010/main">
                <a:noFill/>
              </a14:hiddenFill>
            </a:ext>
          </a:extLst>
        </p:spPr>
      </p:cxnSp>
      <p:cxnSp>
        <p:nvCxnSpPr>
          <p:cNvPr id="24584" name="Straight Arrow Connector 12"/>
          <p:cNvCxnSpPr>
            <a:cxnSpLocks noChangeShapeType="1"/>
          </p:cNvCxnSpPr>
          <p:nvPr/>
        </p:nvCxnSpPr>
        <p:spPr bwMode="auto">
          <a:xfrm flipH="1" flipV="1">
            <a:off x="2514600" y="2438400"/>
            <a:ext cx="2514600" cy="2667000"/>
          </a:xfrm>
          <a:prstGeom prst="straightConnector1">
            <a:avLst/>
          </a:prstGeom>
          <a:noFill/>
          <a:ln w="38100" algn="ctr">
            <a:solidFill>
              <a:schemeClr val="tx2"/>
            </a:solidFill>
            <a:round/>
            <a:headEnd/>
            <a:tailEnd type="arrow" w="med" len="med"/>
          </a:ln>
          <a:extLst>
            <a:ext uri="{909E8E84-426E-40DD-AFC4-6F175D3DCCD1}">
              <a14:hiddenFill xmlns:a14="http://schemas.microsoft.com/office/drawing/2010/main">
                <a:noFill/>
              </a14:hiddenFill>
            </a:ext>
          </a:extLst>
        </p:spPr>
      </p:cxnSp>
      <p:sp>
        <p:nvSpPr>
          <p:cNvPr id="9" name="Rectangle 8"/>
          <p:cNvSpPr>
            <a:spLocks noChangeArrowheads="1"/>
          </p:cNvSpPr>
          <p:nvPr/>
        </p:nvSpPr>
        <p:spPr bwMode="auto">
          <a:xfrm>
            <a:off x="228600" y="6519863"/>
            <a:ext cx="8915400" cy="338554"/>
          </a:xfrm>
          <a:prstGeom prst="rect">
            <a:avLst/>
          </a:prstGeom>
          <a:noFill/>
          <a:ln w="9525">
            <a:noFill/>
            <a:miter lim="800000"/>
            <a:headEnd/>
            <a:tailEnd/>
          </a:ln>
          <a:effectLst/>
        </p:spPr>
        <p:txBody>
          <a:bodyPr wrap="square">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M. A. </a:t>
            </a:r>
            <a:r>
              <a:rPr lang="en-US" sz="1600" b="1" i="1" dirty="0" err="1">
                <a:solidFill>
                  <a:srgbClr val="33CC33"/>
                </a:solidFill>
                <a:effectLst>
                  <a:outerShdw blurRad="38100" dist="38100" dir="2700000" algn="tl">
                    <a:srgbClr val="000000"/>
                  </a:outerShdw>
                </a:effectLst>
                <a:cs typeface="Times New Roman" pitchFamily="18" charset="0"/>
              </a:rPr>
              <a:t>Soler</a:t>
            </a:r>
            <a:r>
              <a:rPr lang="en-US" sz="1600" b="1" i="1" dirty="0">
                <a:solidFill>
                  <a:srgbClr val="33CC33"/>
                </a:solidFill>
                <a:effectLst>
                  <a:outerShdw blurRad="38100" dist="38100" dir="2700000" algn="tl">
                    <a:srgbClr val="000000"/>
                  </a:outerShdw>
                </a:effectLst>
                <a:cs typeface="Times New Roman" pitchFamily="18" charset="0"/>
              </a:rPr>
              <a:t>, A. E. </a:t>
            </a:r>
            <a:r>
              <a:rPr lang="en-US" sz="1600" b="1" i="1" dirty="0" err="1">
                <a:solidFill>
                  <a:srgbClr val="33CC33"/>
                </a:solidFill>
                <a:effectLst>
                  <a:outerShdw blurRad="38100" dist="38100" dir="2700000" algn="tl">
                    <a:srgbClr val="000000"/>
                  </a:outerShdw>
                </a:effectLst>
                <a:cs typeface="Times New Roman" pitchFamily="18" charset="0"/>
              </a:rPr>
              <a:t>Roitberg</a:t>
            </a:r>
            <a:r>
              <a:rPr lang="en-US" sz="1600" b="1" i="1" dirty="0">
                <a:solidFill>
                  <a:srgbClr val="33CC33"/>
                </a:solidFill>
                <a:effectLst>
                  <a:outerShdw blurRad="38100" dist="38100" dir="2700000" algn="tl">
                    <a:srgbClr val="000000"/>
                  </a:outerShdw>
                </a:effectLst>
                <a:cs typeface="Times New Roman" pitchFamily="18" charset="0"/>
              </a:rPr>
              <a:t>, T. Nelson,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and S. F. </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J. Phys. Chem. </a:t>
            </a:r>
            <a:r>
              <a:rPr lang="en-US" sz="1600" b="1" i="1" dirty="0" smtClean="0">
                <a:solidFill>
                  <a:srgbClr val="33CC33"/>
                </a:solidFill>
                <a:effectLst>
                  <a:outerShdw blurRad="38100" dist="38100" dir="2700000" algn="tl">
                    <a:srgbClr val="000000"/>
                  </a:outerShdw>
                </a:effectLst>
                <a:cs typeface="Times New Roman" pitchFamily="18" charset="0"/>
              </a:rPr>
              <a:t>A, </a:t>
            </a:r>
            <a:r>
              <a:rPr lang="en-US" sz="1600" b="1" i="1" dirty="0">
                <a:solidFill>
                  <a:srgbClr val="33CC33"/>
                </a:solidFill>
                <a:effectLst>
                  <a:outerShdw blurRad="38100" dist="38100" dir="2700000" algn="tl">
                    <a:srgbClr val="000000"/>
                  </a:outerShdw>
                </a:effectLst>
                <a:cs typeface="Times New Roman" pitchFamily="18" charset="0"/>
              </a:rPr>
              <a:t>118, 10372 </a:t>
            </a:r>
            <a:r>
              <a:rPr lang="de-DE" sz="1600" b="1" i="1" dirty="0">
                <a:solidFill>
                  <a:srgbClr val="33CC33"/>
                </a:solidFill>
                <a:effectLst>
                  <a:outerShdw blurRad="38100" dist="38100" dir="2700000" algn="tl">
                    <a:srgbClr val="000000"/>
                  </a:outerShdw>
                </a:effectLst>
                <a:cs typeface="Times New Roman" pitchFamily="18" charset="0"/>
              </a:rPr>
              <a:t>(</a:t>
            </a:r>
            <a:r>
              <a:rPr lang="de-DE" sz="1600" b="1" i="1" dirty="0" smtClean="0">
                <a:solidFill>
                  <a:srgbClr val="33CC33"/>
                </a:solidFill>
                <a:effectLst>
                  <a:outerShdw blurRad="38100" dist="38100" dir="2700000" algn="tl">
                    <a:srgbClr val="000000"/>
                  </a:outerShdw>
                </a:effectLst>
                <a:cs typeface="Times New Roman" pitchFamily="18" charset="0"/>
              </a:rPr>
              <a:t>2014)</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37453596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04800" y="76200"/>
            <a:ext cx="8610600" cy="1066800"/>
          </a:xfrm>
        </p:spPr>
        <p:txBody>
          <a:bodyPr/>
          <a:lstStyle/>
          <a:p>
            <a:pPr algn="ctr">
              <a:defRPr/>
            </a:pPr>
            <a:r>
              <a:rPr lang="en-US" sz="3600" i="0" dirty="0" smtClean="0">
                <a:latin typeface="Comic Sans MS" pitchFamily="66" charset="0"/>
              </a:rPr>
              <a:t>“Abnormal frequency” equilibrium normal modes are common!</a:t>
            </a:r>
          </a:p>
        </p:txBody>
      </p:sp>
      <p:pic>
        <p:nvPicPr>
          <p:cNvPr id="2560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295400"/>
            <a:ext cx="46926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850" y="1295400"/>
            <a:ext cx="45021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27 CuadroTexto"/>
          <p:cNvSpPr txBox="1">
            <a:spLocks noChangeArrowheads="1"/>
          </p:cNvSpPr>
          <p:nvPr/>
        </p:nvSpPr>
        <p:spPr bwMode="auto">
          <a:xfrm>
            <a:off x="381000" y="5884863"/>
            <a:ext cx="8305800" cy="368300"/>
          </a:xfrm>
          <a:prstGeom prst="rect">
            <a:avLst/>
          </a:prstGeom>
          <a:noFill/>
          <a:ln w="9525">
            <a:noFill/>
            <a:miter lim="800000"/>
            <a:headEnd/>
            <a:tailEnd/>
          </a:ln>
        </p:spPr>
        <p:txBody>
          <a:bodyPr>
            <a:spAutoFit/>
          </a:bodyPr>
          <a:lstStyle/>
          <a:p>
            <a:pPr>
              <a:spcBef>
                <a:spcPts val="600"/>
              </a:spcBef>
              <a:spcAft>
                <a:spcPts val="600"/>
              </a:spcAft>
              <a:defRPr/>
            </a:pPr>
            <a:r>
              <a:rPr lang="en-GB" sz="1800" b="1" dirty="0">
                <a:solidFill>
                  <a:schemeClr val="tx1"/>
                </a:solidFill>
                <a:latin typeface="+mn-lt"/>
              </a:rPr>
              <a:t>Non-Adiabatic coupling vectors			Transition densities</a:t>
            </a:r>
            <a:endParaRPr lang="en-US" sz="1800" b="1" dirty="0">
              <a:solidFill>
                <a:schemeClr val="tx1"/>
              </a:solidFill>
              <a:latin typeface="+mn-lt"/>
            </a:endParaRPr>
          </a:p>
        </p:txBody>
      </p:sp>
      <p:sp>
        <p:nvSpPr>
          <p:cNvPr id="7" name="Rectangle 6"/>
          <p:cNvSpPr>
            <a:spLocks noChangeArrowheads="1"/>
          </p:cNvSpPr>
          <p:nvPr/>
        </p:nvSpPr>
        <p:spPr bwMode="auto">
          <a:xfrm>
            <a:off x="228600" y="6519863"/>
            <a:ext cx="8915400" cy="338554"/>
          </a:xfrm>
          <a:prstGeom prst="rect">
            <a:avLst/>
          </a:prstGeom>
          <a:noFill/>
          <a:ln w="9525">
            <a:noFill/>
            <a:miter lim="800000"/>
            <a:headEnd/>
            <a:tailEnd/>
          </a:ln>
          <a:effectLst/>
        </p:spPr>
        <p:txBody>
          <a:bodyPr wrap="square">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M. A. </a:t>
            </a:r>
            <a:r>
              <a:rPr lang="en-US" sz="1600" b="1" i="1" dirty="0" err="1">
                <a:solidFill>
                  <a:srgbClr val="33CC33"/>
                </a:solidFill>
                <a:effectLst>
                  <a:outerShdw blurRad="38100" dist="38100" dir="2700000" algn="tl">
                    <a:srgbClr val="000000"/>
                  </a:outerShdw>
                </a:effectLst>
                <a:cs typeface="Times New Roman" pitchFamily="18" charset="0"/>
              </a:rPr>
              <a:t>Soler</a:t>
            </a:r>
            <a:r>
              <a:rPr lang="en-US" sz="1600" b="1" i="1" dirty="0">
                <a:solidFill>
                  <a:srgbClr val="33CC33"/>
                </a:solidFill>
                <a:effectLst>
                  <a:outerShdw blurRad="38100" dist="38100" dir="2700000" algn="tl">
                    <a:srgbClr val="000000"/>
                  </a:outerShdw>
                </a:effectLst>
                <a:cs typeface="Times New Roman" pitchFamily="18" charset="0"/>
              </a:rPr>
              <a:t>, A. E. </a:t>
            </a:r>
            <a:r>
              <a:rPr lang="en-US" sz="1600" b="1" i="1" dirty="0" err="1">
                <a:solidFill>
                  <a:srgbClr val="33CC33"/>
                </a:solidFill>
                <a:effectLst>
                  <a:outerShdw blurRad="38100" dist="38100" dir="2700000" algn="tl">
                    <a:srgbClr val="000000"/>
                  </a:outerShdw>
                </a:effectLst>
                <a:cs typeface="Times New Roman" pitchFamily="18" charset="0"/>
              </a:rPr>
              <a:t>Roitberg</a:t>
            </a:r>
            <a:r>
              <a:rPr lang="en-US" sz="1600" b="1" i="1" dirty="0">
                <a:solidFill>
                  <a:srgbClr val="33CC33"/>
                </a:solidFill>
                <a:effectLst>
                  <a:outerShdw blurRad="38100" dist="38100" dir="2700000" algn="tl">
                    <a:srgbClr val="000000"/>
                  </a:outerShdw>
                </a:effectLst>
                <a:cs typeface="Times New Roman" pitchFamily="18" charset="0"/>
              </a:rPr>
              <a:t>, T. Nelson,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and S. F. </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J. Phys. Chem. </a:t>
            </a:r>
            <a:r>
              <a:rPr lang="en-US" sz="1600" b="1" i="1" dirty="0" smtClean="0">
                <a:solidFill>
                  <a:srgbClr val="33CC33"/>
                </a:solidFill>
                <a:effectLst>
                  <a:outerShdw blurRad="38100" dist="38100" dir="2700000" algn="tl">
                    <a:srgbClr val="000000"/>
                  </a:outerShdw>
                </a:effectLst>
                <a:cs typeface="Times New Roman" pitchFamily="18" charset="0"/>
              </a:rPr>
              <a:t>A, </a:t>
            </a:r>
            <a:r>
              <a:rPr lang="en-US" sz="1600" b="1" i="1" dirty="0">
                <a:solidFill>
                  <a:srgbClr val="33CC33"/>
                </a:solidFill>
                <a:effectLst>
                  <a:outerShdw blurRad="38100" dist="38100" dir="2700000" algn="tl">
                    <a:srgbClr val="000000"/>
                  </a:outerShdw>
                </a:effectLst>
                <a:cs typeface="Times New Roman" pitchFamily="18" charset="0"/>
              </a:rPr>
              <a:t>118, 10372 </a:t>
            </a:r>
            <a:r>
              <a:rPr lang="de-DE" sz="1600" b="1" i="1" dirty="0">
                <a:solidFill>
                  <a:srgbClr val="33CC33"/>
                </a:solidFill>
                <a:effectLst>
                  <a:outerShdw blurRad="38100" dist="38100" dir="2700000" algn="tl">
                    <a:srgbClr val="000000"/>
                  </a:outerShdw>
                </a:effectLst>
                <a:cs typeface="Times New Roman" pitchFamily="18" charset="0"/>
              </a:rPr>
              <a:t>(</a:t>
            </a:r>
            <a:r>
              <a:rPr lang="de-DE" sz="1600" b="1" i="1" dirty="0" smtClean="0">
                <a:solidFill>
                  <a:srgbClr val="33CC33"/>
                </a:solidFill>
                <a:effectLst>
                  <a:outerShdw blurRad="38100" dist="38100" dir="2700000" algn="tl">
                    <a:srgbClr val="000000"/>
                  </a:outerShdw>
                </a:effectLst>
                <a:cs typeface="Times New Roman" pitchFamily="18" charset="0"/>
              </a:rPr>
              <a:t>2014)</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30971089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133"/>
            <a:ext cx="9067800" cy="1143000"/>
          </a:xfrm>
        </p:spPr>
        <p:txBody>
          <a:bodyPr>
            <a:noAutofit/>
          </a:bodyPr>
          <a:lstStyle/>
          <a:p>
            <a:r>
              <a:rPr lang="en-US" sz="3600" b="1" kern="0" dirty="0" smtClean="0">
                <a:solidFill>
                  <a:srgbClr val="CC0000"/>
                </a:solidFill>
                <a:latin typeface="Comic Sans MS" pitchFamily="66" charset="0"/>
              </a:rPr>
              <a:t>Failure of FSSH and </a:t>
            </a:r>
            <a:r>
              <a:rPr lang="en-US" sz="3600" b="1" kern="0" dirty="0" err="1" smtClean="0">
                <a:solidFill>
                  <a:srgbClr val="CC0000"/>
                </a:solidFill>
                <a:latin typeface="Comic Sans MS" pitchFamily="66" charset="0"/>
              </a:rPr>
              <a:t>Ehrenfest</a:t>
            </a:r>
            <a:r>
              <a:rPr lang="en-US" sz="3600" b="1" kern="0" dirty="0" smtClean="0">
                <a:solidFill>
                  <a:srgbClr val="CC0000"/>
                </a:solidFill>
                <a:latin typeface="Comic Sans MS" pitchFamily="66" charset="0"/>
              </a:rPr>
              <a:t> to describe coherences and interferences</a:t>
            </a:r>
            <a:endParaRPr lang="en-US" sz="3600" dirty="0"/>
          </a:p>
        </p:txBody>
      </p:sp>
      <p:pic>
        <p:nvPicPr>
          <p:cNvPr id="17" name="Picture 16" descr="Tully1D.eps"/>
          <p:cNvPicPr>
            <a:picLocks noChangeAspect="1"/>
          </p:cNvPicPr>
          <p:nvPr/>
        </p:nvPicPr>
        <p:blipFill rotWithShape="1">
          <a:blip r:embed="rId2">
            <a:extLst>
              <a:ext uri="{28A0092B-C50C-407E-A947-70E740481C1C}">
                <a14:useLocalDpi xmlns:a14="http://schemas.microsoft.com/office/drawing/2010/main" val="0"/>
              </a:ext>
            </a:extLst>
          </a:blip>
          <a:srcRect t="61000"/>
          <a:stretch/>
        </p:blipFill>
        <p:spPr>
          <a:xfrm>
            <a:off x="4162327" y="4246335"/>
            <a:ext cx="4395250" cy="2428785"/>
          </a:xfrm>
          <a:prstGeom prst="rect">
            <a:avLst/>
          </a:prstGeom>
        </p:spPr>
      </p:pic>
      <p:pic>
        <p:nvPicPr>
          <p:cNvPr id="21" name="Picture 20" descr="Tully1D.eps"/>
          <p:cNvPicPr>
            <a:picLocks noChangeAspect="1"/>
          </p:cNvPicPr>
          <p:nvPr/>
        </p:nvPicPr>
        <p:blipFill rotWithShape="1">
          <a:blip r:embed="rId3">
            <a:extLst>
              <a:ext uri="{28A0092B-C50C-407E-A947-70E740481C1C}">
                <a14:useLocalDpi xmlns:a14="http://schemas.microsoft.com/office/drawing/2010/main" val="0"/>
              </a:ext>
            </a:extLst>
          </a:blip>
          <a:srcRect l="33030" t="3208" r="50529" b="78645"/>
          <a:stretch/>
        </p:blipFill>
        <p:spPr>
          <a:xfrm>
            <a:off x="7316194" y="4165055"/>
            <a:ext cx="782794" cy="790941"/>
          </a:xfrm>
          <a:prstGeom prst="rect">
            <a:avLst/>
          </a:prstGeom>
        </p:spPr>
      </p:pic>
      <p:pic>
        <p:nvPicPr>
          <p:cNvPr id="22" name="Picture 21" descr="Problem_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31" y="1417638"/>
            <a:ext cx="3173979" cy="2595670"/>
          </a:xfrm>
          <a:prstGeom prst="rect">
            <a:avLst/>
          </a:prstGeom>
        </p:spPr>
      </p:pic>
      <p:pic>
        <p:nvPicPr>
          <p:cNvPr id="25" name="Picture 24" descr="Problem_3.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013308"/>
            <a:ext cx="3375323" cy="2788932"/>
          </a:xfrm>
          <a:prstGeom prst="rect">
            <a:avLst/>
          </a:prstGeom>
        </p:spPr>
      </p:pic>
      <p:grpSp>
        <p:nvGrpSpPr>
          <p:cNvPr id="26" name="Group 25"/>
          <p:cNvGrpSpPr/>
          <p:nvPr/>
        </p:nvGrpSpPr>
        <p:grpSpPr>
          <a:xfrm>
            <a:off x="4460240" y="1417638"/>
            <a:ext cx="5548708" cy="2706936"/>
            <a:chOff x="3905444" y="2004784"/>
            <a:chExt cx="6903261" cy="3866674"/>
          </a:xfrm>
        </p:grpSpPr>
        <p:grpSp>
          <p:nvGrpSpPr>
            <p:cNvPr id="27" name="Group 26"/>
            <p:cNvGrpSpPr/>
            <p:nvPr/>
          </p:nvGrpSpPr>
          <p:grpSpPr>
            <a:xfrm>
              <a:off x="3908856" y="2004784"/>
              <a:ext cx="6899849" cy="3866674"/>
              <a:chOff x="3007600" y="1417638"/>
              <a:chExt cx="6899849" cy="3866674"/>
            </a:xfrm>
          </p:grpSpPr>
          <p:pic>
            <p:nvPicPr>
              <p:cNvPr id="32" name="Picture 31" descr="Tully1D.eps"/>
              <p:cNvPicPr>
                <a:picLocks noChangeAspect="1"/>
              </p:cNvPicPr>
              <p:nvPr/>
            </p:nvPicPr>
            <p:blipFill rotWithShape="1">
              <a:blip r:embed="rId6">
                <a:extLst>
                  <a:ext uri="{28A0092B-C50C-407E-A947-70E740481C1C}">
                    <a14:useLocalDpi xmlns:a14="http://schemas.microsoft.com/office/drawing/2010/main" val="0"/>
                  </a:ext>
                </a:extLst>
              </a:blip>
              <a:srcRect l="50205" t="-1" r="-33840" b="54768"/>
              <a:stretch/>
            </p:blipFill>
            <p:spPr>
              <a:xfrm>
                <a:off x="3707894" y="1417638"/>
                <a:ext cx="6199555" cy="3069474"/>
              </a:xfrm>
              <a:prstGeom prst="rect">
                <a:avLst/>
              </a:prstGeom>
            </p:spPr>
          </p:pic>
          <p:pic>
            <p:nvPicPr>
              <p:cNvPr id="33" name="Picture 32" descr="Tully1D.eps"/>
              <p:cNvPicPr>
                <a:picLocks noChangeAspect="1"/>
              </p:cNvPicPr>
              <p:nvPr/>
            </p:nvPicPr>
            <p:blipFill rotWithShape="1">
              <a:blip r:embed="rId7">
                <a:extLst>
                  <a:ext uri="{28A0092B-C50C-407E-A947-70E740481C1C}">
                    <a14:useLocalDpi xmlns:a14="http://schemas.microsoft.com/office/drawing/2010/main" val="0"/>
                  </a:ext>
                </a:extLst>
              </a:blip>
              <a:srcRect t="89685" r="48678" b="-1509"/>
              <a:stretch/>
            </p:blipFill>
            <p:spPr>
              <a:xfrm>
                <a:off x="3007600" y="4487112"/>
                <a:ext cx="3779590" cy="797200"/>
              </a:xfrm>
              <a:prstGeom prst="rect">
                <a:avLst/>
              </a:prstGeom>
            </p:spPr>
          </p:pic>
        </p:grpSp>
        <p:grpSp>
          <p:nvGrpSpPr>
            <p:cNvPr id="28" name="Group 27"/>
            <p:cNvGrpSpPr/>
            <p:nvPr/>
          </p:nvGrpSpPr>
          <p:grpSpPr>
            <a:xfrm>
              <a:off x="3905444" y="2004784"/>
              <a:ext cx="3783002" cy="3866674"/>
              <a:chOff x="3004188" y="1417638"/>
              <a:chExt cx="3783002" cy="3866674"/>
            </a:xfrm>
          </p:grpSpPr>
          <p:pic>
            <p:nvPicPr>
              <p:cNvPr id="30" name="Picture 29" descr="Tully1D.eps"/>
              <p:cNvPicPr>
                <a:picLocks noChangeAspect="1"/>
              </p:cNvPicPr>
              <p:nvPr/>
            </p:nvPicPr>
            <p:blipFill rotWithShape="1">
              <a:blip r:embed="rId8">
                <a:extLst>
                  <a:ext uri="{28A0092B-C50C-407E-A947-70E740481C1C}">
                    <a14:useLocalDpi xmlns:a14="http://schemas.microsoft.com/office/drawing/2010/main" val="0"/>
                  </a:ext>
                </a:extLst>
              </a:blip>
              <a:srcRect r="90507" b="53761"/>
              <a:stretch/>
            </p:blipFill>
            <p:spPr>
              <a:xfrm>
                <a:off x="3004188" y="1417638"/>
                <a:ext cx="703707" cy="3137749"/>
              </a:xfrm>
              <a:prstGeom prst="rect">
                <a:avLst/>
              </a:prstGeom>
            </p:spPr>
          </p:pic>
          <p:pic>
            <p:nvPicPr>
              <p:cNvPr id="31" name="Picture 30" descr="Tully1D.eps"/>
              <p:cNvPicPr>
                <a:picLocks noChangeAspect="1"/>
              </p:cNvPicPr>
              <p:nvPr/>
            </p:nvPicPr>
            <p:blipFill rotWithShape="1">
              <a:blip r:embed="rId7">
                <a:extLst>
                  <a:ext uri="{28A0092B-C50C-407E-A947-70E740481C1C}">
                    <a14:useLocalDpi xmlns:a14="http://schemas.microsoft.com/office/drawing/2010/main" val="0"/>
                  </a:ext>
                </a:extLst>
              </a:blip>
              <a:srcRect t="89685" r="48678" b="-1509"/>
              <a:stretch/>
            </p:blipFill>
            <p:spPr>
              <a:xfrm>
                <a:off x="3007600" y="4487112"/>
                <a:ext cx="3779590" cy="797200"/>
              </a:xfrm>
              <a:prstGeom prst="rect">
                <a:avLst/>
              </a:prstGeom>
            </p:spPr>
          </p:pic>
        </p:grpSp>
        <p:pic>
          <p:nvPicPr>
            <p:cNvPr id="29" name="Picture 28" descr="Tully1D.eps"/>
            <p:cNvPicPr>
              <a:picLocks noChangeAspect="1"/>
            </p:cNvPicPr>
            <p:nvPr/>
          </p:nvPicPr>
          <p:blipFill rotWithShape="1">
            <a:blip r:embed="rId3">
              <a:extLst>
                <a:ext uri="{28A0092B-C50C-407E-A947-70E740481C1C}">
                  <a14:useLocalDpi xmlns:a14="http://schemas.microsoft.com/office/drawing/2010/main" val="0"/>
                </a:ext>
              </a:extLst>
            </a:blip>
            <a:srcRect l="33030" t="3208" r="50529" b="78645"/>
            <a:stretch/>
          </p:blipFill>
          <p:spPr>
            <a:xfrm>
              <a:off x="6363274" y="3911075"/>
              <a:ext cx="1218773" cy="1231458"/>
            </a:xfrm>
            <a:prstGeom prst="rect">
              <a:avLst/>
            </a:prstGeom>
          </p:spPr>
        </p:pic>
      </p:grpSp>
      <p:sp>
        <p:nvSpPr>
          <p:cNvPr id="34" name="TextBox 33"/>
          <p:cNvSpPr txBox="1"/>
          <p:nvPr/>
        </p:nvSpPr>
        <p:spPr>
          <a:xfrm>
            <a:off x="3017520" y="2752172"/>
            <a:ext cx="402674"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srgbClr val="0000FF"/>
                </a:solidFill>
                <a:latin typeface="Calibri"/>
              </a:rPr>
              <a:t>TL</a:t>
            </a:r>
            <a:endParaRPr lang="en-US" sz="1800" dirty="0">
              <a:solidFill>
                <a:srgbClr val="0000FF"/>
              </a:solidFill>
              <a:latin typeface="Calibri"/>
            </a:endParaRPr>
          </a:p>
        </p:txBody>
      </p:sp>
      <p:cxnSp>
        <p:nvCxnSpPr>
          <p:cNvPr id="36" name="Straight Arrow Connector 35"/>
          <p:cNvCxnSpPr/>
          <p:nvPr/>
        </p:nvCxnSpPr>
        <p:spPr>
          <a:xfrm>
            <a:off x="3017520" y="2752172"/>
            <a:ext cx="4026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418080" y="4061669"/>
            <a:ext cx="445254"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srgbClr val="FF0000"/>
                </a:solidFill>
                <a:latin typeface="Calibri"/>
              </a:rPr>
              <a:t>TU</a:t>
            </a:r>
            <a:endParaRPr lang="en-US" sz="1800" dirty="0">
              <a:solidFill>
                <a:srgbClr val="FF0000"/>
              </a:solidFill>
              <a:latin typeface="Calibri"/>
            </a:endParaRPr>
          </a:p>
        </p:txBody>
      </p:sp>
      <p:cxnSp>
        <p:nvCxnSpPr>
          <p:cNvPr id="38" name="Straight Arrow Connector 37"/>
          <p:cNvCxnSpPr/>
          <p:nvPr/>
        </p:nvCxnSpPr>
        <p:spPr>
          <a:xfrm>
            <a:off x="2418080" y="4061669"/>
            <a:ext cx="4026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249680" y="5496560"/>
            <a:ext cx="415498"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srgbClr val="0000FF"/>
                </a:solidFill>
                <a:latin typeface="Calibri"/>
              </a:rPr>
              <a:t>RL</a:t>
            </a:r>
            <a:endParaRPr lang="en-US" sz="1800" dirty="0">
              <a:solidFill>
                <a:srgbClr val="0000FF"/>
              </a:solidFill>
              <a:latin typeface="Calibri"/>
            </a:endParaRPr>
          </a:p>
        </p:txBody>
      </p:sp>
      <p:cxnSp>
        <p:nvCxnSpPr>
          <p:cNvPr id="40" name="Straight Arrow Connector 39"/>
          <p:cNvCxnSpPr/>
          <p:nvPr/>
        </p:nvCxnSpPr>
        <p:spPr>
          <a:xfrm flipH="1">
            <a:off x="1249680" y="5496560"/>
            <a:ext cx="41549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Oval 54"/>
          <p:cNvSpPr/>
          <p:nvPr/>
        </p:nvSpPr>
        <p:spPr>
          <a:xfrm>
            <a:off x="1158240" y="2278224"/>
            <a:ext cx="182880" cy="2414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56" name="Oval 55"/>
          <p:cNvSpPr/>
          <p:nvPr/>
        </p:nvSpPr>
        <p:spPr>
          <a:xfrm>
            <a:off x="1158240" y="2278224"/>
            <a:ext cx="182880" cy="2414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57" name="Oval 56"/>
          <p:cNvSpPr/>
          <p:nvPr/>
        </p:nvSpPr>
        <p:spPr>
          <a:xfrm>
            <a:off x="1158240" y="5051359"/>
            <a:ext cx="182880" cy="2414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58" name="Oval 57"/>
          <p:cNvSpPr/>
          <p:nvPr/>
        </p:nvSpPr>
        <p:spPr>
          <a:xfrm>
            <a:off x="1158240" y="5051359"/>
            <a:ext cx="182880" cy="24145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US" sz="1800">
              <a:solidFill>
                <a:prstClr val="white"/>
              </a:solidFill>
            </a:endParaRPr>
          </a:p>
        </p:txBody>
      </p:sp>
      <p:sp>
        <p:nvSpPr>
          <p:cNvPr id="59" name="TextBox 58"/>
          <p:cNvSpPr txBox="1"/>
          <p:nvPr/>
        </p:nvSpPr>
        <p:spPr>
          <a:xfrm rot="16200000">
            <a:off x="3786162" y="2215478"/>
            <a:ext cx="1199968"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Calibri"/>
              </a:rPr>
              <a:t>Probability</a:t>
            </a:r>
            <a:endParaRPr lang="en-US" sz="1800" dirty="0">
              <a:solidFill>
                <a:prstClr val="black"/>
              </a:solidFill>
              <a:latin typeface="Calibri"/>
            </a:endParaRPr>
          </a:p>
        </p:txBody>
      </p:sp>
      <p:sp>
        <p:nvSpPr>
          <p:cNvPr id="60" name="TextBox 59"/>
          <p:cNvSpPr txBox="1"/>
          <p:nvPr/>
        </p:nvSpPr>
        <p:spPr>
          <a:xfrm>
            <a:off x="5330582" y="3828642"/>
            <a:ext cx="1884012" cy="369332"/>
          </a:xfrm>
          <a:prstGeom prst="rect">
            <a:avLst/>
          </a:prstGeom>
          <a:solidFill>
            <a:srgbClr val="FFFFFF"/>
          </a:solid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Calibri"/>
              </a:rPr>
              <a:t>Initial Momentu</a:t>
            </a:r>
            <a:r>
              <a:rPr lang="en-US" sz="1800" dirty="0">
                <a:solidFill>
                  <a:prstClr val="black"/>
                </a:solidFill>
                <a:latin typeface="Calibri"/>
              </a:rPr>
              <a:t>m</a:t>
            </a:r>
          </a:p>
        </p:txBody>
      </p:sp>
      <p:sp>
        <p:nvSpPr>
          <p:cNvPr id="61" name="TextBox 60"/>
          <p:cNvSpPr txBox="1"/>
          <p:nvPr/>
        </p:nvSpPr>
        <p:spPr>
          <a:xfrm>
            <a:off x="6374188" y="6373444"/>
            <a:ext cx="1884012" cy="369332"/>
          </a:xfrm>
          <a:prstGeom prst="rect">
            <a:avLst/>
          </a:prstGeom>
          <a:solidFill>
            <a:srgbClr val="FFFFFF"/>
          </a:solid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Calibri"/>
              </a:rPr>
              <a:t>Initial Momentu</a:t>
            </a:r>
            <a:r>
              <a:rPr lang="en-US" sz="1800" dirty="0">
                <a:solidFill>
                  <a:prstClr val="black"/>
                </a:solidFill>
                <a:latin typeface="Calibri"/>
              </a:rPr>
              <a:t>m</a:t>
            </a:r>
          </a:p>
        </p:txBody>
      </p:sp>
      <p:sp>
        <p:nvSpPr>
          <p:cNvPr id="62" name="TextBox 61"/>
          <p:cNvSpPr txBox="1"/>
          <p:nvPr/>
        </p:nvSpPr>
        <p:spPr>
          <a:xfrm>
            <a:off x="4460240" y="6373444"/>
            <a:ext cx="1884012" cy="369332"/>
          </a:xfrm>
          <a:prstGeom prst="rect">
            <a:avLst/>
          </a:prstGeom>
          <a:solidFill>
            <a:srgbClr val="FFFFFF"/>
          </a:solid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Calibri"/>
              </a:rPr>
              <a:t>Initial Momentu</a:t>
            </a:r>
            <a:r>
              <a:rPr lang="en-US" sz="1800" dirty="0">
                <a:solidFill>
                  <a:prstClr val="black"/>
                </a:solidFill>
                <a:latin typeface="Calibri"/>
              </a:rPr>
              <a:t>m</a:t>
            </a:r>
          </a:p>
        </p:txBody>
      </p:sp>
      <p:sp>
        <p:nvSpPr>
          <p:cNvPr id="63" name="TextBox 62"/>
          <p:cNvSpPr txBox="1"/>
          <p:nvPr/>
        </p:nvSpPr>
        <p:spPr>
          <a:xfrm rot="16200000">
            <a:off x="3417205" y="4866693"/>
            <a:ext cx="1199968" cy="369332"/>
          </a:xfrm>
          <a:prstGeom prst="rect">
            <a:avLst/>
          </a:prstGeom>
          <a:noFill/>
        </p:spPr>
        <p:txBody>
          <a:bodyPr wrap="none" rtlCol="0">
            <a:spAutoFit/>
          </a:bodyPr>
          <a:lstStyle/>
          <a:p>
            <a:pPr defTabSz="457200" eaLnBrk="1" fontAlgn="auto" hangingPunct="1">
              <a:spcBef>
                <a:spcPts val="0"/>
              </a:spcBef>
              <a:spcAft>
                <a:spcPts val="0"/>
              </a:spcAft>
            </a:pPr>
            <a:r>
              <a:rPr lang="en-US" sz="1800" dirty="0" smtClean="0">
                <a:solidFill>
                  <a:prstClr val="black"/>
                </a:solidFill>
                <a:latin typeface="Calibri"/>
              </a:rPr>
              <a:t>Probability</a:t>
            </a:r>
            <a:endParaRPr lang="en-US" sz="1800" dirty="0">
              <a:solidFill>
                <a:prstClr val="black"/>
              </a:solidFill>
              <a:latin typeface="Calibri"/>
            </a:endParaRPr>
          </a:p>
        </p:txBody>
      </p:sp>
    </p:spTree>
    <p:extLst>
      <p:ext uri="{BB962C8B-B14F-4D97-AF65-F5344CB8AC3E}">
        <p14:creationId xmlns:p14="http://schemas.microsoft.com/office/powerpoint/2010/main" val="40094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94444E-6 1.11111E-6 C 0.03056 -0.00741 0.06111 -0.01459 0.09896 -0.01482 C 0.13681 -0.01505 0.20295 -0.00371 0.22674 -0.00162 " pathEditMode="relative" ptsTypes="aaA">
                                      <p:cBhvr>
                                        <p:cTn id="6" dur="2000" fill="hold"/>
                                        <p:tgtEl>
                                          <p:spTgt spid="5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1.94444E-6 -1.48148E-6 C 0.03663 0.00162 0.07344 0.00347 0.09219 0.01783 C 0.11094 0.03218 0.10556 0.08681 0.11215 0.08611 C 0.11875 0.08542 0.11788 0.02708 0.13212 0.01343 C 0.14636 -0.00023 0.17205 0.00208 0.19775 0.00463 " pathEditMode="relative" rAng="0" ptsTypes="aaaaA">
                                      <p:cBhvr>
                                        <p:cTn id="8" dur="2000" fill="hold"/>
                                        <p:tgtEl>
                                          <p:spTgt spid="56"/>
                                        </p:tgtEl>
                                        <p:attrNameLst>
                                          <p:attrName>ppt_x</p:attrName>
                                          <p:attrName>ppt_y</p:attrName>
                                        </p:attrNameLst>
                                      </p:cBhvr>
                                      <p:rCtr x="9878" y="4329"/>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0.01111 -0.00463 C 0.03143 0.00162 0.05174 0.00787 0.06788 -0.00463 C 0.08403 -0.01713 0.10712 -0.08033 0.10781 -0.0801 C 0.10851 -0.07986 0.09618 -0.0169 0.07222 -0.00301 C 0.04827 0.01088 0.00625 0.00671 -0.03559 0.00277 " pathEditMode="relative" ptsTypes="aaaaA">
                                      <p:cBhvr>
                                        <p:cTn id="12" dur="2000" fill="hold"/>
                                        <p:tgtEl>
                                          <p:spTgt spid="5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1.94444E-6 3.7037E-7 C 0.03143 -0.00162 0.06285 -0.00301 0.08004 3.7037E-7 C 0.09722 0.00301 0.09358 -0.00186 0.1033 0.01782 C 0.11302 0.0375 0.12865 0.0993 0.13889 0.11851 C 0.14913 0.13773 0.14271 0.13194 0.16441 0.13333 C 0.18611 0.13472 0.22743 0.13101 0.26893 0.12754 " pathEditMode="relative" ptsTypes="aaaaaA">
                                      <p:cBhvr>
                                        <p:cTn id="14" dur="2000" fill="hold"/>
                                        <p:tgtEl>
                                          <p:spTgt spid="5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0" y="-38100"/>
            <a:ext cx="9144000" cy="838200"/>
          </a:xfrm>
        </p:spPr>
        <p:txBody>
          <a:bodyPr>
            <a:normAutofit fontScale="90000"/>
          </a:bodyPr>
          <a:lstStyle/>
          <a:p>
            <a:r>
              <a:rPr lang="en-US" altLang="en-US" sz="3200" b="1" dirty="0" smtClean="0">
                <a:solidFill>
                  <a:srgbClr val="FF0000"/>
                </a:solidFill>
                <a:latin typeface="Comic Sans MS" panose="030F0702030302020204" pitchFamily="66" charset="0"/>
                <a:ea typeface="ＭＳ Ｐゴシック" panose="020B0600070205080204" pitchFamily="34" charset="-128"/>
              </a:rPr>
              <a:t>Heller’s Gaussian </a:t>
            </a:r>
            <a:r>
              <a:rPr lang="en-US" altLang="en-US" sz="3200" b="1" dirty="0" err="1" smtClean="0">
                <a:solidFill>
                  <a:srgbClr val="FF0000"/>
                </a:solidFill>
                <a:latin typeface="Comic Sans MS" panose="030F0702030302020204" pitchFamily="66" charset="0"/>
                <a:ea typeface="ＭＳ Ｐゴシック" panose="020B0600070205080204" pitchFamily="34" charset="-128"/>
              </a:rPr>
              <a:t>Wavepacket</a:t>
            </a:r>
            <a:r>
              <a:rPr lang="en-US" altLang="en-US" sz="3200" b="1" dirty="0" smtClean="0">
                <a:solidFill>
                  <a:srgbClr val="FF0000"/>
                </a:solidFill>
                <a:latin typeface="Comic Sans MS" panose="030F0702030302020204" pitchFamily="66" charset="0"/>
                <a:ea typeface="ＭＳ Ｐゴシック" panose="020B0600070205080204" pitchFamily="34" charset="-128"/>
              </a:rPr>
              <a:t> Dynamics (1975)</a:t>
            </a:r>
          </a:p>
        </p:txBody>
      </p:sp>
      <p:pic>
        <p:nvPicPr>
          <p:cNvPr id="45059" name="Picture 4"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90750"/>
            <a:ext cx="80565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5"/>
          <p:cNvSpPr txBox="1">
            <a:spLocks noChangeArrowheads="1"/>
          </p:cNvSpPr>
          <p:nvPr/>
        </p:nvSpPr>
        <p:spPr bwMode="auto">
          <a:xfrm>
            <a:off x="381000" y="1733550"/>
            <a:ext cx="1852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00"/>
                </a:solidFill>
              </a:rPr>
              <a:t>Single Surface</a:t>
            </a:r>
          </a:p>
        </p:txBody>
      </p:sp>
      <p:pic>
        <p:nvPicPr>
          <p:cNvPr id="7" name="Picture 6"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81350"/>
            <a:ext cx="739298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467600" y="3943350"/>
            <a:ext cx="93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00"/>
                </a:solidFill>
              </a:rPr>
              <a:t>Position</a:t>
            </a:r>
          </a:p>
        </p:txBody>
      </p:sp>
      <p:sp>
        <p:nvSpPr>
          <p:cNvPr id="9" name="TextBox 8"/>
          <p:cNvSpPr txBox="1">
            <a:spLocks noChangeArrowheads="1"/>
          </p:cNvSpPr>
          <p:nvPr/>
        </p:nvSpPr>
        <p:spPr bwMode="auto">
          <a:xfrm>
            <a:off x="5334000" y="3943350"/>
            <a:ext cx="1592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00"/>
                </a:solidFill>
              </a:rPr>
              <a:t>Complex width</a:t>
            </a:r>
          </a:p>
        </p:txBody>
      </p:sp>
      <p:sp>
        <p:nvSpPr>
          <p:cNvPr id="10" name="TextBox 9"/>
          <p:cNvSpPr txBox="1">
            <a:spLocks noChangeArrowheads="1"/>
          </p:cNvSpPr>
          <p:nvPr/>
        </p:nvSpPr>
        <p:spPr bwMode="auto">
          <a:xfrm>
            <a:off x="3733800" y="3943350"/>
            <a:ext cx="1306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00"/>
                </a:solidFill>
              </a:rPr>
              <a:t>Momentum</a:t>
            </a:r>
          </a:p>
        </p:txBody>
      </p:sp>
      <p:sp>
        <p:nvSpPr>
          <p:cNvPr id="11" name="TextBox 10"/>
          <p:cNvSpPr txBox="1">
            <a:spLocks noChangeArrowheads="1"/>
          </p:cNvSpPr>
          <p:nvPr/>
        </p:nvSpPr>
        <p:spPr bwMode="auto">
          <a:xfrm>
            <a:off x="2743200" y="3943350"/>
            <a:ext cx="741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00"/>
                </a:solidFill>
              </a:rPr>
              <a:t>Phase</a:t>
            </a:r>
          </a:p>
        </p:txBody>
      </p:sp>
      <p:cxnSp>
        <p:nvCxnSpPr>
          <p:cNvPr id="12" name="Straight Arrow Connector 11"/>
          <p:cNvCxnSpPr>
            <a:cxnSpLocks noChangeShapeType="1"/>
          </p:cNvCxnSpPr>
          <p:nvPr/>
        </p:nvCxnSpPr>
        <p:spPr bwMode="auto">
          <a:xfrm flipH="1" flipV="1">
            <a:off x="7086600" y="3714750"/>
            <a:ext cx="381000" cy="2286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Arrow Connector 12"/>
          <p:cNvCxnSpPr>
            <a:cxnSpLocks noChangeShapeType="1"/>
            <a:stCxn id="9" idx="0"/>
          </p:cNvCxnSpPr>
          <p:nvPr/>
        </p:nvCxnSpPr>
        <p:spPr bwMode="auto">
          <a:xfrm flipH="1" flipV="1">
            <a:off x="6019800" y="3714750"/>
            <a:ext cx="111125" cy="2286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p:cNvCxnSpPr>
            <a:cxnSpLocks noChangeShapeType="1"/>
          </p:cNvCxnSpPr>
          <p:nvPr/>
        </p:nvCxnSpPr>
        <p:spPr bwMode="auto">
          <a:xfrm flipV="1">
            <a:off x="4038600" y="3714750"/>
            <a:ext cx="0" cy="2286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5" name="Straight Arrow Connector 14"/>
          <p:cNvCxnSpPr>
            <a:cxnSpLocks noChangeShapeType="1"/>
            <a:stCxn id="11" idx="0"/>
          </p:cNvCxnSpPr>
          <p:nvPr/>
        </p:nvCxnSpPr>
        <p:spPr bwMode="auto">
          <a:xfrm flipV="1">
            <a:off x="3113088" y="3790950"/>
            <a:ext cx="60325" cy="15240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5070" name="TextBox 15"/>
          <p:cNvSpPr txBox="1">
            <a:spLocks noChangeArrowheads="1"/>
          </p:cNvSpPr>
          <p:nvPr/>
        </p:nvSpPr>
        <p:spPr bwMode="auto">
          <a:xfrm>
            <a:off x="304800" y="2800350"/>
            <a:ext cx="5202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00"/>
                </a:solidFill>
              </a:rPr>
              <a:t>Parameterize the wavefunction as Gaussian</a:t>
            </a:r>
          </a:p>
        </p:txBody>
      </p:sp>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781550"/>
            <a:ext cx="76406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2" name="Rectangle 17"/>
          <p:cNvSpPr>
            <a:spLocks noChangeArrowheads="1"/>
          </p:cNvSpPr>
          <p:nvPr/>
        </p:nvSpPr>
        <p:spPr bwMode="auto">
          <a:xfrm>
            <a:off x="381000" y="4324350"/>
            <a:ext cx="640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00"/>
                </a:solidFill>
              </a:rPr>
              <a:t>Expand potential energy around Gaussian position</a:t>
            </a:r>
          </a:p>
        </p:txBody>
      </p:sp>
      <p:sp>
        <p:nvSpPr>
          <p:cNvPr id="45073" name="Rectangle 18"/>
          <p:cNvSpPr>
            <a:spLocks noChangeArrowheads="1"/>
          </p:cNvSpPr>
          <p:nvPr/>
        </p:nvSpPr>
        <p:spPr bwMode="auto">
          <a:xfrm>
            <a:off x="457200" y="5619750"/>
            <a:ext cx="640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00"/>
                </a:solidFill>
              </a:rPr>
              <a:t>Expand exponentials, algebra, match coefficients …..</a:t>
            </a:r>
          </a:p>
        </p:txBody>
      </p:sp>
      <p:sp>
        <p:nvSpPr>
          <p:cNvPr id="27" name="Freeform 26"/>
          <p:cNvSpPr>
            <a:spLocks/>
          </p:cNvSpPr>
          <p:nvPr/>
        </p:nvSpPr>
        <p:spPr bwMode="auto">
          <a:xfrm>
            <a:off x="7239000" y="1428750"/>
            <a:ext cx="757238" cy="608013"/>
          </a:xfrm>
          <a:custGeom>
            <a:avLst/>
            <a:gdLst>
              <a:gd name="T0" fmla="*/ 0 w 1559950"/>
              <a:gd name="T1" fmla="*/ 381705 h 1562899"/>
              <a:gd name="T2" fmla="*/ 207847 w 1559950"/>
              <a:gd name="T3" fmla="*/ 381705 h 1562899"/>
              <a:gd name="T4" fmla="*/ 261485 w 1559950"/>
              <a:gd name="T5" fmla="*/ 155910 h 1562899"/>
              <a:gd name="T6" fmla="*/ 315123 w 1559950"/>
              <a:gd name="T7" fmla="*/ 607501 h 1562899"/>
              <a:gd name="T8" fmla="*/ 402285 w 1559950"/>
              <a:gd name="T9" fmla="*/ 4 h 1562899"/>
              <a:gd name="T10" fmla="*/ 455923 w 1559950"/>
              <a:gd name="T11" fmla="*/ 596749 h 1562899"/>
              <a:gd name="T12" fmla="*/ 516266 w 1559950"/>
              <a:gd name="T13" fmla="*/ 139782 h 1562899"/>
              <a:gd name="T14" fmla="*/ 556494 w 1559950"/>
              <a:gd name="T15" fmla="*/ 435466 h 1562899"/>
              <a:gd name="T16" fmla="*/ 603428 w 1559950"/>
              <a:gd name="T17" fmla="*/ 370953 h 1562899"/>
              <a:gd name="T18" fmla="*/ 757637 w 1559950"/>
              <a:gd name="T19" fmla="*/ 344073 h 15628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59950" h="1562899">
                <a:moveTo>
                  <a:pt x="0" y="980217"/>
                </a:moveTo>
                <a:cubicBezTo>
                  <a:pt x="169110" y="1028537"/>
                  <a:pt x="338220" y="1076857"/>
                  <a:pt x="427951" y="980217"/>
                </a:cubicBezTo>
                <a:cubicBezTo>
                  <a:pt x="517682" y="883577"/>
                  <a:pt x="501577" y="303736"/>
                  <a:pt x="538390" y="400376"/>
                </a:cubicBezTo>
                <a:cubicBezTo>
                  <a:pt x="575203" y="497016"/>
                  <a:pt x="600512" y="1626786"/>
                  <a:pt x="648829" y="1560058"/>
                </a:cubicBezTo>
                <a:cubicBezTo>
                  <a:pt x="697146" y="1493330"/>
                  <a:pt x="779975" y="4612"/>
                  <a:pt x="828292" y="10"/>
                </a:cubicBezTo>
                <a:cubicBezTo>
                  <a:pt x="876609" y="-4592"/>
                  <a:pt x="899617" y="1472622"/>
                  <a:pt x="938731" y="1532447"/>
                </a:cubicBezTo>
                <a:cubicBezTo>
                  <a:pt x="977845" y="1592272"/>
                  <a:pt x="1028463" y="427988"/>
                  <a:pt x="1062975" y="358959"/>
                </a:cubicBezTo>
                <a:cubicBezTo>
                  <a:pt x="1097487" y="289930"/>
                  <a:pt x="1115894" y="1019333"/>
                  <a:pt x="1145804" y="1118274"/>
                </a:cubicBezTo>
                <a:cubicBezTo>
                  <a:pt x="1175714" y="1217215"/>
                  <a:pt x="1173414" y="991722"/>
                  <a:pt x="1242438" y="952606"/>
                </a:cubicBezTo>
                <a:cubicBezTo>
                  <a:pt x="1311462" y="913490"/>
                  <a:pt x="1559950" y="883577"/>
                  <a:pt x="1559950" y="883577"/>
                </a:cubicBezTo>
              </a:path>
            </a:pathLst>
          </a:custGeom>
          <a:noFill/>
          <a:ln w="25400" cap="flat" cmpd="sng">
            <a:solidFill>
              <a:srgbClr val="FF0000"/>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sz="2000" smtClean="0">
              <a:solidFill>
                <a:srgbClr val="000000"/>
              </a:solidFill>
              <a:latin typeface="Arial" panose="020B0604020202020204" pitchFamily="34" charset="0"/>
              <a:ea typeface="ＭＳ Ｐゴシック" panose="020B0600070205080204" pitchFamily="34" charset="-128"/>
            </a:endParaRPr>
          </a:p>
        </p:txBody>
      </p:sp>
      <p:sp>
        <p:nvSpPr>
          <p:cNvPr id="45075" name="Freeform 25"/>
          <p:cNvSpPr>
            <a:spLocks/>
          </p:cNvSpPr>
          <p:nvPr/>
        </p:nvSpPr>
        <p:spPr bwMode="auto">
          <a:xfrm>
            <a:off x="7010400" y="819150"/>
            <a:ext cx="1290638" cy="1270000"/>
          </a:xfrm>
          <a:custGeom>
            <a:avLst/>
            <a:gdLst>
              <a:gd name="T0" fmla="*/ 0 w 1290958"/>
              <a:gd name="T1" fmla="*/ 0 h 1270065"/>
              <a:gd name="T2" fmla="*/ 676881 w 1290958"/>
              <a:gd name="T3" fmla="*/ 1270065 h 1270065"/>
              <a:gd name="T4" fmla="*/ 1290958 w 1290958"/>
              <a:gd name="T5" fmla="*/ 0 h 1270065"/>
              <a:gd name="T6" fmla="*/ 0 60000 65536"/>
              <a:gd name="T7" fmla="*/ 0 60000 65536"/>
              <a:gd name="T8" fmla="*/ 0 60000 65536"/>
            </a:gdLst>
            <a:ahLst/>
            <a:cxnLst>
              <a:cxn ang="T6">
                <a:pos x="T0" y="T1"/>
              </a:cxn>
              <a:cxn ang="T7">
                <a:pos x="T2" y="T3"/>
              </a:cxn>
              <a:cxn ang="T8">
                <a:pos x="T4" y="T5"/>
              </a:cxn>
            </a:cxnLst>
            <a:rect l="0" t="0" r="r" b="b"/>
            <a:pathLst>
              <a:path w="1290958" h="1270065">
                <a:moveTo>
                  <a:pt x="0" y="0"/>
                </a:moveTo>
                <a:cubicBezTo>
                  <a:pt x="230860" y="635032"/>
                  <a:pt x="461721" y="1270065"/>
                  <a:pt x="676881" y="1270065"/>
                </a:cubicBezTo>
                <a:cubicBezTo>
                  <a:pt x="892041" y="1270065"/>
                  <a:pt x="1290958" y="0"/>
                  <a:pt x="1290958" y="0"/>
                </a:cubicBez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000" smtClean="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931050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133600"/>
            <a:ext cx="327801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869950" y="4074853"/>
            <a:ext cx="741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dirty="0" smtClean="0">
                <a:solidFill>
                  <a:srgbClr val="000000"/>
                </a:solidFill>
              </a:rPr>
              <a:t>Phase</a:t>
            </a:r>
          </a:p>
        </p:txBody>
      </p:sp>
      <p:sp>
        <p:nvSpPr>
          <p:cNvPr id="8" name="TextBox 7"/>
          <p:cNvSpPr txBox="1">
            <a:spLocks noChangeArrowheads="1"/>
          </p:cNvSpPr>
          <p:nvPr/>
        </p:nvSpPr>
        <p:spPr bwMode="auto">
          <a:xfrm>
            <a:off x="381000" y="2727325"/>
            <a:ext cx="1306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dirty="0" smtClean="0">
                <a:solidFill>
                  <a:srgbClr val="000000"/>
                </a:solidFill>
              </a:rPr>
              <a:t>Momentum</a:t>
            </a:r>
          </a:p>
        </p:txBody>
      </p:sp>
      <p:sp>
        <p:nvSpPr>
          <p:cNvPr id="9" name="TextBox 8"/>
          <p:cNvSpPr txBox="1">
            <a:spLocks noChangeArrowheads="1"/>
          </p:cNvSpPr>
          <p:nvPr/>
        </p:nvSpPr>
        <p:spPr bwMode="auto">
          <a:xfrm>
            <a:off x="233362" y="3352800"/>
            <a:ext cx="1592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dirty="0" smtClean="0">
                <a:solidFill>
                  <a:srgbClr val="000000"/>
                </a:solidFill>
              </a:rPr>
              <a:t>Complex width</a:t>
            </a:r>
          </a:p>
        </p:txBody>
      </p:sp>
      <p:sp>
        <p:nvSpPr>
          <p:cNvPr id="10" name="TextBox 9"/>
          <p:cNvSpPr txBox="1">
            <a:spLocks noChangeArrowheads="1"/>
          </p:cNvSpPr>
          <p:nvPr/>
        </p:nvSpPr>
        <p:spPr bwMode="auto">
          <a:xfrm>
            <a:off x="671513" y="2101850"/>
            <a:ext cx="939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00"/>
                </a:solidFill>
              </a:rPr>
              <a:t>Position</a:t>
            </a:r>
          </a:p>
        </p:txBody>
      </p:sp>
      <p:sp>
        <p:nvSpPr>
          <p:cNvPr id="11" name="TextBox 10"/>
          <p:cNvSpPr txBox="1">
            <a:spLocks noChangeArrowheads="1"/>
          </p:cNvSpPr>
          <p:nvPr/>
        </p:nvSpPr>
        <p:spPr bwMode="auto">
          <a:xfrm>
            <a:off x="534988" y="1455738"/>
            <a:ext cx="2554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00"/>
                </a:solidFill>
              </a:rPr>
              <a:t>Equations of  GW Motion</a:t>
            </a:r>
          </a:p>
        </p:txBody>
      </p:sp>
      <p:sp>
        <p:nvSpPr>
          <p:cNvPr id="46088" name="Title 1"/>
          <p:cNvSpPr>
            <a:spLocks noGrp="1"/>
          </p:cNvSpPr>
          <p:nvPr>
            <p:ph type="title"/>
          </p:nvPr>
        </p:nvSpPr>
        <p:spPr>
          <a:xfrm>
            <a:off x="381000" y="6609"/>
            <a:ext cx="8229600" cy="1143000"/>
          </a:xfrm>
        </p:spPr>
        <p:txBody>
          <a:bodyPr/>
          <a:lstStyle/>
          <a:p>
            <a:r>
              <a:rPr lang="en-US" altLang="en-US" sz="3200" b="1" dirty="0" smtClean="0">
                <a:solidFill>
                  <a:srgbClr val="FF0000"/>
                </a:solidFill>
                <a:latin typeface="Comic Sans MS" panose="030F0702030302020204" pitchFamily="66" charset="0"/>
                <a:ea typeface="ＭＳ Ｐゴシック" panose="020B0600070205080204" pitchFamily="34" charset="-128"/>
              </a:rPr>
              <a:t>Heller’s Gaussian </a:t>
            </a:r>
            <a:r>
              <a:rPr lang="en-US" altLang="en-US" sz="3200" b="1" dirty="0" err="1" smtClean="0">
                <a:solidFill>
                  <a:srgbClr val="FF0000"/>
                </a:solidFill>
                <a:latin typeface="Comic Sans MS" panose="030F0702030302020204" pitchFamily="66" charset="0"/>
                <a:ea typeface="ＭＳ Ｐゴシック" panose="020B0600070205080204" pitchFamily="34" charset="-128"/>
              </a:rPr>
              <a:t>Wavepacket</a:t>
            </a:r>
            <a:r>
              <a:rPr lang="en-US" altLang="en-US" sz="3200" b="1" dirty="0" smtClean="0">
                <a:solidFill>
                  <a:srgbClr val="FF0000"/>
                </a:solidFill>
                <a:latin typeface="Comic Sans MS" panose="030F0702030302020204" pitchFamily="66" charset="0"/>
                <a:ea typeface="ＭＳ Ｐゴシック" panose="020B0600070205080204" pitchFamily="34" charset="-128"/>
              </a:rPr>
              <a:t> Dynamics</a:t>
            </a:r>
          </a:p>
        </p:txBody>
      </p:sp>
      <p:sp>
        <p:nvSpPr>
          <p:cNvPr id="13" name="Freeform 12"/>
          <p:cNvSpPr>
            <a:spLocks/>
          </p:cNvSpPr>
          <p:nvPr/>
        </p:nvSpPr>
        <p:spPr bwMode="auto">
          <a:xfrm>
            <a:off x="6781800" y="2362200"/>
            <a:ext cx="757238" cy="608013"/>
          </a:xfrm>
          <a:custGeom>
            <a:avLst/>
            <a:gdLst>
              <a:gd name="T0" fmla="*/ 0 w 1559950"/>
              <a:gd name="T1" fmla="*/ 381705 h 1562899"/>
              <a:gd name="T2" fmla="*/ 207847 w 1559950"/>
              <a:gd name="T3" fmla="*/ 381705 h 1562899"/>
              <a:gd name="T4" fmla="*/ 261485 w 1559950"/>
              <a:gd name="T5" fmla="*/ 155910 h 1562899"/>
              <a:gd name="T6" fmla="*/ 315123 w 1559950"/>
              <a:gd name="T7" fmla="*/ 607501 h 1562899"/>
              <a:gd name="T8" fmla="*/ 402285 w 1559950"/>
              <a:gd name="T9" fmla="*/ 4 h 1562899"/>
              <a:gd name="T10" fmla="*/ 455923 w 1559950"/>
              <a:gd name="T11" fmla="*/ 596749 h 1562899"/>
              <a:gd name="T12" fmla="*/ 516266 w 1559950"/>
              <a:gd name="T13" fmla="*/ 139782 h 1562899"/>
              <a:gd name="T14" fmla="*/ 556494 w 1559950"/>
              <a:gd name="T15" fmla="*/ 435466 h 1562899"/>
              <a:gd name="T16" fmla="*/ 603428 w 1559950"/>
              <a:gd name="T17" fmla="*/ 370953 h 1562899"/>
              <a:gd name="T18" fmla="*/ 757637 w 1559950"/>
              <a:gd name="T19" fmla="*/ 344073 h 15628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59950" h="1562899">
                <a:moveTo>
                  <a:pt x="0" y="980217"/>
                </a:moveTo>
                <a:cubicBezTo>
                  <a:pt x="169110" y="1028537"/>
                  <a:pt x="338220" y="1076857"/>
                  <a:pt x="427951" y="980217"/>
                </a:cubicBezTo>
                <a:cubicBezTo>
                  <a:pt x="517682" y="883577"/>
                  <a:pt x="501577" y="303736"/>
                  <a:pt x="538390" y="400376"/>
                </a:cubicBezTo>
                <a:cubicBezTo>
                  <a:pt x="575203" y="497016"/>
                  <a:pt x="600512" y="1626786"/>
                  <a:pt x="648829" y="1560058"/>
                </a:cubicBezTo>
                <a:cubicBezTo>
                  <a:pt x="697146" y="1493330"/>
                  <a:pt x="779975" y="4612"/>
                  <a:pt x="828292" y="10"/>
                </a:cubicBezTo>
                <a:cubicBezTo>
                  <a:pt x="876609" y="-4592"/>
                  <a:pt x="899617" y="1472622"/>
                  <a:pt x="938731" y="1532447"/>
                </a:cubicBezTo>
                <a:cubicBezTo>
                  <a:pt x="977845" y="1592272"/>
                  <a:pt x="1028463" y="427988"/>
                  <a:pt x="1062975" y="358959"/>
                </a:cubicBezTo>
                <a:cubicBezTo>
                  <a:pt x="1097487" y="289930"/>
                  <a:pt x="1115894" y="1019333"/>
                  <a:pt x="1145804" y="1118274"/>
                </a:cubicBezTo>
                <a:cubicBezTo>
                  <a:pt x="1175714" y="1217215"/>
                  <a:pt x="1173414" y="991722"/>
                  <a:pt x="1242438" y="952606"/>
                </a:cubicBezTo>
                <a:cubicBezTo>
                  <a:pt x="1311462" y="913490"/>
                  <a:pt x="1559950" y="883577"/>
                  <a:pt x="1559950" y="883577"/>
                </a:cubicBezTo>
              </a:path>
            </a:pathLst>
          </a:custGeom>
          <a:noFill/>
          <a:ln w="25400" cap="flat" cmpd="sng">
            <a:solidFill>
              <a:srgbClr val="FF0000"/>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endParaRPr lang="en-US" sz="2000" smtClean="0">
              <a:solidFill>
                <a:srgbClr val="000000"/>
              </a:solidFill>
              <a:latin typeface="Arial" panose="020B0604020202020204" pitchFamily="34" charset="0"/>
              <a:ea typeface="ＭＳ Ｐゴシック" panose="020B0600070205080204" pitchFamily="34" charset="-128"/>
            </a:endParaRPr>
          </a:p>
        </p:txBody>
      </p:sp>
      <p:sp>
        <p:nvSpPr>
          <p:cNvPr id="46090" name="Freeform 13"/>
          <p:cNvSpPr>
            <a:spLocks/>
          </p:cNvSpPr>
          <p:nvPr/>
        </p:nvSpPr>
        <p:spPr bwMode="auto">
          <a:xfrm>
            <a:off x="6324600" y="1371600"/>
            <a:ext cx="1600200" cy="1574800"/>
          </a:xfrm>
          <a:custGeom>
            <a:avLst/>
            <a:gdLst>
              <a:gd name="T0" fmla="*/ 0 w 1290958"/>
              <a:gd name="T1" fmla="*/ 0 h 1270065"/>
              <a:gd name="T2" fmla="*/ 839024 w 1290958"/>
              <a:gd name="T3" fmla="*/ 1574865 h 1270065"/>
              <a:gd name="T4" fmla="*/ 1600200 w 1290958"/>
              <a:gd name="T5" fmla="*/ 0 h 1270065"/>
              <a:gd name="T6" fmla="*/ 0 60000 65536"/>
              <a:gd name="T7" fmla="*/ 0 60000 65536"/>
              <a:gd name="T8" fmla="*/ 0 60000 65536"/>
            </a:gdLst>
            <a:ahLst/>
            <a:cxnLst>
              <a:cxn ang="T6">
                <a:pos x="T0" y="T1"/>
              </a:cxn>
              <a:cxn ang="T7">
                <a:pos x="T2" y="T3"/>
              </a:cxn>
              <a:cxn ang="T8">
                <a:pos x="T4" y="T5"/>
              </a:cxn>
            </a:cxnLst>
            <a:rect l="0" t="0" r="r" b="b"/>
            <a:pathLst>
              <a:path w="1290958" h="1270065">
                <a:moveTo>
                  <a:pt x="0" y="0"/>
                </a:moveTo>
                <a:cubicBezTo>
                  <a:pt x="230860" y="635032"/>
                  <a:pt x="461721" y="1270065"/>
                  <a:pt x="676881" y="1270065"/>
                </a:cubicBezTo>
                <a:cubicBezTo>
                  <a:pt x="892041" y="1270065"/>
                  <a:pt x="1290958" y="0"/>
                  <a:pt x="1290958" y="0"/>
                </a:cubicBezTo>
              </a:path>
            </a:pathLst>
          </a:custGeom>
          <a:noFill/>
          <a:ln w="28575"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000" smtClean="0">
              <a:solidFill>
                <a:srgbClr val="000000"/>
              </a:solidFill>
              <a:latin typeface="Arial" panose="020B0604020202020204" pitchFamily="34" charset="0"/>
              <a:ea typeface="ＭＳ Ｐゴシック" panose="020B0600070205080204" pitchFamily="34" charset="-128"/>
            </a:endParaRPr>
          </a:p>
        </p:txBody>
      </p:sp>
      <p:pic>
        <p:nvPicPr>
          <p:cNvPr id="46091" name="Picture 17" descr="drawing.eps"/>
          <p:cNvPicPr>
            <a:picLocks noChangeAspect="1"/>
          </p:cNvPicPr>
          <p:nvPr/>
        </p:nvPicPr>
        <p:blipFill>
          <a:blip r:embed="rId3">
            <a:extLst>
              <a:ext uri="{28A0092B-C50C-407E-A947-70E740481C1C}">
                <a14:useLocalDpi xmlns:a14="http://schemas.microsoft.com/office/drawing/2010/main" val="0"/>
              </a:ext>
            </a:extLst>
          </a:blip>
          <a:srcRect l="42548" t="34348" b="30203"/>
          <a:stretch>
            <a:fillRect/>
          </a:stretch>
        </p:blipFill>
        <p:spPr bwMode="auto">
          <a:xfrm>
            <a:off x="5097721" y="5586154"/>
            <a:ext cx="2844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20" descr="drawing.eps"/>
          <p:cNvPicPr>
            <a:picLocks noChangeAspect="1"/>
          </p:cNvPicPr>
          <p:nvPr/>
        </p:nvPicPr>
        <p:blipFill>
          <a:blip r:embed="rId4">
            <a:extLst>
              <a:ext uri="{28A0092B-C50C-407E-A947-70E740481C1C}">
                <a14:useLocalDpi xmlns:a14="http://schemas.microsoft.com/office/drawing/2010/main" val="0"/>
              </a:ext>
            </a:extLst>
          </a:blip>
          <a:srcRect l="42084" t="87636" b="266"/>
          <a:stretch>
            <a:fillRect/>
          </a:stretch>
        </p:blipFill>
        <p:spPr bwMode="auto">
          <a:xfrm>
            <a:off x="5334258" y="4879975"/>
            <a:ext cx="23717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514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a:grpSpLocks/>
          </p:cNvGrpSpPr>
          <p:nvPr/>
        </p:nvGrpSpPr>
        <p:grpSpPr bwMode="auto">
          <a:xfrm>
            <a:off x="152400" y="3294062"/>
            <a:ext cx="8201025" cy="1895475"/>
            <a:chOff x="367416" y="3528583"/>
            <a:chExt cx="8201742" cy="1895071"/>
          </a:xfrm>
        </p:grpSpPr>
        <p:pic>
          <p:nvPicPr>
            <p:cNvPr id="47122" name="Picture 35"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416" y="3528583"/>
              <a:ext cx="8201742" cy="189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3" name="TextBox 36"/>
            <p:cNvSpPr txBox="1">
              <a:spLocks noChangeArrowheads="1"/>
            </p:cNvSpPr>
            <p:nvPr/>
          </p:nvSpPr>
          <p:spPr bwMode="auto">
            <a:xfrm>
              <a:off x="2729616" y="3528583"/>
              <a:ext cx="49301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endParaRPr lang="en-US" altLang="en-US" smtClean="0">
                <a:solidFill>
                  <a:srgbClr val="000000"/>
                </a:solidFill>
              </a:endParaRPr>
            </a:p>
          </p:txBody>
        </p:sp>
      </p:grpSp>
      <p:sp>
        <p:nvSpPr>
          <p:cNvPr id="47106" name="Title 1"/>
          <p:cNvSpPr>
            <a:spLocks noGrp="1"/>
          </p:cNvSpPr>
          <p:nvPr>
            <p:ph type="title"/>
          </p:nvPr>
        </p:nvSpPr>
        <p:spPr>
          <a:xfrm>
            <a:off x="34925" y="133628"/>
            <a:ext cx="9039225" cy="838200"/>
          </a:xfrm>
        </p:spPr>
        <p:txBody>
          <a:bodyPr/>
          <a:lstStyle/>
          <a:p>
            <a:r>
              <a:rPr lang="en-US" altLang="en-US" sz="2800" b="1" dirty="0" smtClean="0">
                <a:solidFill>
                  <a:srgbClr val="FF0000"/>
                </a:solidFill>
                <a:latin typeface="Comic Sans MS" panose="030F0702030302020204" pitchFamily="66" charset="0"/>
                <a:ea typeface="ＭＳ Ｐゴシック" panose="020B0600070205080204" pitchFamily="34" charset="-128"/>
              </a:rPr>
              <a:t>Extension of Heller’s GWD to Multiple Surfaces</a:t>
            </a:r>
          </a:p>
        </p:txBody>
      </p:sp>
      <p:pic>
        <p:nvPicPr>
          <p:cNvPr id="47107" name="Picture 4"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5513" y="1517650"/>
            <a:ext cx="72580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03462"/>
            <a:ext cx="858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cxnSpLocks noChangeShapeType="1"/>
          </p:cNvCxnSpPr>
          <p:nvPr/>
        </p:nvCxnSpPr>
        <p:spPr bwMode="auto">
          <a:xfrm flipH="1">
            <a:off x="5761038" y="2041525"/>
            <a:ext cx="179387" cy="241300"/>
          </a:xfrm>
          <a:prstGeom prst="straightConnector1">
            <a:avLst/>
          </a:prstGeom>
          <a:noFill/>
          <a:ln w="25400">
            <a:solidFill>
              <a:srgbClr val="0000FF"/>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Rectangle 7"/>
          <p:cNvSpPr>
            <a:spLocks noChangeArrowheads="1"/>
          </p:cNvSpPr>
          <p:nvPr/>
        </p:nvSpPr>
        <p:spPr bwMode="auto">
          <a:xfrm>
            <a:off x="5954713" y="1371600"/>
            <a:ext cx="2346325" cy="684212"/>
          </a:xfrm>
          <a:prstGeom prst="rect">
            <a:avLst/>
          </a:prstGeom>
          <a:noFill/>
          <a:ln w="9525">
            <a:solidFill>
              <a:srgbClr val="0000F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2000">
              <a:solidFill>
                <a:srgbClr val="FFFFFF"/>
              </a:solidFill>
              <a:latin typeface="Arial"/>
              <a:ea typeface="ＭＳ Ｐゴシック" panose="020B0600070205080204" pitchFamily="34" charset="-128"/>
            </a:endParaRPr>
          </a:p>
        </p:txBody>
      </p:sp>
      <p:sp>
        <p:nvSpPr>
          <p:cNvPr id="23" name="Rectangle 22"/>
          <p:cNvSpPr>
            <a:spLocks noChangeArrowheads="1"/>
          </p:cNvSpPr>
          <p:nvPr/>
        </p:nvSpPr>
        <p:spPr bwMode="auto">
          <a:xfrm>
            <a:off x="76200" y="3675062"/>
            <a:ext cx="8494713" cy="677863"/>
          </a:xfrm>
          <a:prstGeom prst="rect">
            <a:avLst/>
          </a:prstGeom>
          <a:noFill/>
          <a:ln w="9525">
            <a:solidFill>
              <a:srgbClr val="0000F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2000">
              <a:solidFill>
                <a:srgbClr val="FFFFFF"/>
              </a:solidFill>
              <a:latin typeface="Arial"/>
              <a:ea typeface="ＭＳ Ｐゴシック" panose="020B0600070205080204" pitchFamily="34" charset="-128"/>
            </a:endParaRPr>
          </a:p>
        </p:txBody>
      </p:sp>
      <p:sp>
        <p:nvSpPr>
          <p:cNvPr id="24" name="TextBox 23"/>
          <p:cNvSpPr txBox="1">
            <a:spLocks noChangeArrowheads="1"/>
          </p:cNvSpPr>
          <p:nvPr/>
        </p:nvSpPr>
        <p:spPr bwMode="auto">
          <a:xfrm>
            <a:off x="4267200" y="3217862"/>
            <a:ext cx="405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FF"/>
                </a:solidFill>
              </a:rPr>
              <a:t>Heller GWD on adiabatic surface (almost)</a:t>
            </a:r>
          </a:p>
        </p:txBody>
      </p:sp>
      <p:sp>
        <p:nvSpPr>
          <p:cNvPr id="25" name="Rectangle 24"/>
          <p:cNvSpPr>
            <a:spLocks noChangeArrowheads="1"/>
          </p:cNvSpPr>
          <p:nvPr/>
        </p:nvSpPr>
        <p:spPr bwMode="auto">
          <a:xfrm>
            <a:off x="2971800" y="4578350"/>
            <a:ext cx="609600" cy="392112"/>
          </a:xfrm>
          <a:prstGeom prst="rect">
            <a:avLst/>
          </a:prstGeom>
          <a:noFill/>
          <a:ln w="9525">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2000">
              <a:solidFill>
                <a:srgbClr val="FFFFFF"/>
              </a:solidFill>
              <a:latin typeface="Arial"/>
              <a:ea typeface="ＭＳ Ｐゴシック" panose="020B0600070205080204" pitchFamily="34" charset="-128"/>
            </a:endParaRPr>
          </a:p>
        </p:txBody>
      </p:sp>
      <p:cxnSp>
        <p:nvCxnSpPr>
          <p:cNvPr id="26" name="Straight Arrow Connector 25"/>
          <p:cNvCxnSpPr>
            <a:cxnSpLocks noChangeShapeType="1"/>
            <a:stCxn id="25" idx="2"/>
          </p:cNvCxnSpPr>
          <p:nvPr/>
        </p:nvCxnSpPr>
        <p:spPr bwMode="auto">
          <a:xfrm flipH="1">
            <a:off x="2832100" y="4970462"/>
            <a:ext cx="444500" cy="534988"/>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39" name="Picture 38"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5427662"/>
            <a:ext cx="33115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16" name="Group 19"/>
          <p:cNvGrpSpPr>
            <a:grpSpLocks/>
          </p:cNvGrpSpPr>
          <p:nvPr/>
        </p:nvGrpSpPr>
        <p:grpSpPr bwMode="auto">
          <a:xfrm>
            <a:off x="1752600" y="2760662"/>
            <a:ext cx="5105400" cy="400050"/>
            <a:chOff x="1752600" y="3124200"/>
            <a:chExt cx="5105400" cy="400110"/>
          </a:xfrm>
        </p:grpSpPr>
        <p:sp>
          <p:nvSpPr>
            <p:cNvPr id="47117" name="TextBox 2"/>
            <p:cNvSpPr txBox="1">
              <a:spLocks noChangeArrowheads="1"/>
            </p:cNvSpPr>
            <p:nvPr/>
          </p:nvSpPr>
          <p:spPr bwMode="auto">
            <a:xfrm>
              <a:off x="1752600" y="3124200"/>
              <a:ext cx="49184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00"/>
                  </a:solidFill>
                </a:rPr>
                <a:t>Expand     around    , expand         around </a:t>
              </a:r>
            </a:p>
          </p:txBody>
        </p:sp>
        <p:pic>
          <p:nvPicPr>
            <p:cNvPr id="47118" name="Picture 12"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3124200"/>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15"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3276600"/>
              <a:ext cx="241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Picture 16"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16700" y="3287183"/>
              <a:ext cx="241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18" descr="latex-image-1.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3276600"/>
              <a:ext cx="241300"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Rectangle 20"/>
          <p:cNvSpPr>
            <a:spLocks noChangeArrowheads="1"/>
          </p:cNvSpPr>
          <p:nvPr/>
        </p:nvSpPr>
        <p:spPr bwMode="auto">
          <a:xfrm>
            <a:off x="609600" y="6400800"/>
            <a:ext cx="7315200" cy="338554"/>
          </a:xfrm>
          <a:prstGeom prst="rect">
            <a:avLst/>
          </a:prstGeom>
          <a:noFill/>
          <a:ln w="9525">
            <a:noFill/>
            <a:miter lim="800000"/>
            <a:headEnd/>
            <a:tailEnd/>
          </a:ln>
          <a:effectLst/>
        </p:spPr>
        <p:txBody>
          <a:bodyPr wrap="square">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A.J. White,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Chem. Sci. </a:t>
            </a:r>
            <a:r>
              <a:rPr lang="de-DE" sz="1600" b="1" i="1" dirty="0">
                <a:solidFill>
                  <a:srgbClr val="33CC33"/>
                </a:solidFill>
                <a:effectLst>
                  <a:outerShdw blurRad="38100" dist="38100" dir="2700000" algn="tl">
                    <a:srgbClr val="000000"/>
                  </a:outerShdw>
                </a:effectLst>
                <a:cs typeface="Times New Roman" pitchFamily="18" charset="0"/>
              </a:rPr>
              <a:t>7, 4905 (2016)</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3725951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Occupation probabilities: </a:t>
            </a:r>
            <a:r>
              <a:rPr lang="en-US" sz="3600" i="0" dirty="0" err="1" smtClean="0">
                <a:latin typeface="Comic Sans MS" pitchFamily="66" charset="0"/>
              </a:rPr>
              <a:t>Erhenfest</a:t>
            </a:r>
            <a:endParaRPr lang="en-US" sz="3600" i="0" dirty="0">
              <a:latin typeface="Comic Sans MS" pitchFamily="66" charset="0"/>
            </a:endParaRPr>
          </a:p>
        </p:txBody>
      </p:sp>
      <p:pic>
        <p:nvPicPr>
          <p:cNvPr id="2" name="Picture 1"/>
          <p:cNvPicPr>
            <a:picLocks noChangeAspect="1"/>
          </p:cNvPicPr>
          <p:nvPr/>
        </p:nvPicPr>
        <p:blipFill>
          <a:blip r:embed="rId2"/>
          <a:stretch>
            <a:fillRect/>
          </a:stretch>
        </p:blipFill>
        <p:spPr>
          <a:xfrm>
            <a:off x="0" y="625298"/>
            <a:ext cx="9144000" cy="5856832"/>
          </a:xfrm>
          <a:prstGeom prst="rect">
            <a:avLst/>
          </a:prstGeom>
        </p:spPr>
      </p:pic>
      <p:sp>
        <p:nvSpPr>
          <p:cNvPr id="4" name="Rectangle 7"/>
          <p:cNvSpPr>
            <a:spLocks noChangeArrowheads="1"/>
          </p:cNvSpPr>
          <p:nvPr/>
        </p:nvSpPr>
        <p:spPr bwMode="auto">
          <a:xfrm>
            <a:off x="5562600" y="6400800"/>
            <a:ext cx="3581400" cy="338138"/>
          </a:xfrm>
          <a:prstGeom prst="rect">
            <a:avLst/>
          </a:prstGeom>
          <a:noFill/>
          <a:ln w="9525">
            <a:noFill/>
            <a:miter lim="800000"/>
            <a:headEnd/>
            <a:tailEnd/>
          </a:ln>
          <a:effectLst/>
        </p:spPr>
        <p:txBody>
          <a:bodyPr>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J. Tully, </a:t>
            </a:r>
            <a:r>
              <a:rPr lang="de-DE" sz="1600" b="1" i="1" dirty="0">
                <a:solidFill>
                  <a:srgbClr val="33CC33"/>
                </a:solidFill>
                <a:effectLst>
                  <a:outerShdw blurRad="38100" dist="38100" dir="2700000" algn="tl">
                    <a:srgbClr val="000000"/>
                  </a:outerShdw>
                </a:effectLst>
                <a:cs typeface="Times New Roman" pitchFamily="18" charset="0"/>
              </a:rPr>
              <a:t>J. Chem. Phys. 93, 1061 (1990)</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413844122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06363" y="38100"/>
            <a:ext cx="8932862" cy="1143000"/>
          </a:xfrm>
        </p:spPr>
        <p:txBody>
          <a:bodyPr/>
          <a:lstStyle/>
          <a:p>
            <a:r>
              <a:rPr lang="en-US" altLang="en-US" sz="2800" b="1" dirty="0" smtClean="0">
                <a:solidFill>
                  <a:srgbClr val="FF0000"/>
                </a:solidFill>
                <a:latin typeface="Comic Sans MS" panose="030F0702030302020204" pitchFamily="66" charset="0"/>
                <a:ea typeface="ＭＳ Ｐゴシック" panose="020B0600070205080204" pitchFamily="34" charset="-128"/>
              </a:rPr>
              <a:t>Extension of Heller’s GWD to Multiple Surfaces</a:t>
            </a:r>
            <a:endParaRPr lang="en-US" altLang="en-US" sz="2800" b="1" dirty="0" smtClean="0">
              <a:ea typeface="ＭＳ Ｐゴシック" panose="020B0600070205080204" pitchFamily="34" charset="-128"/>
            </a:endParaRPr>
          </a:p>
        </p:txBody>
      </p:sp>
      <p:pic>
        <p:nvPicPr>
          <p:cNvPr id="22530" name="Picture 9" descr="latex-image-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05000"/>
            <a:ext cx="57150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0"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276600"/>
            <a:ext cx="51181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7600" y="2162175"/>
            <a:ext cx="279400"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4"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49638" y="3530600"/>
            <a:ext cx="279400"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447800"/>
            <a:ext cx="1547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8"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800600"/>
            <a:ext cx="1393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6" descr="coupledpes.pd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800" y="1447800"/>
            <a:ext cx="1905000"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7" name="Group 14"/>
          <p:cNvGrpSpPr>
            <a:grpSpLocks/>
          </p:cNvGrpSpPr>
          <p:nvPr/>
        </p:nvGrpSpPr>
        <p:grpSpPr bwMode="auto">
          <a:xfrm>
            <a:off x="5389563" y="4705350"/>
            <a:ext cx="1600200" cy="1219200"/>
            <a:chOff x="3810000" y="4876800"/>
            <a:chExt cx="1600200" cy="1219200"/>
          </a:xfrm>
        </p:grpSpPr>
        <p:pic>
          <p:nvPicPr>
            <p:cNvPr id="22539" name="Picture 17" descr="drawing.eps"/>
            <p:cNvPicPr>
              <a:picLocks noChangeAspect="1"/>
            </p:cNvPicPr>
            <p:nvPr/>
          </p:nvPicPr>
          <p:blipFill>
            <a:blip r:embed="rId9">
              <a:extLst>
                <a:ext uri="{28A0092B-C50C-407E-A947-70E740481C1C}">
                  <a14:useLocalDpi xmlns:a14="http://schemas.microsoft.com/office/drawing/2010/main" val="0"/>
                </a:ext>
              </a:extLst>
            </a:blip>
            <a:srcRect l="43900" t="-616" r="32784" b="59875"/>
            <a:stretch>
              <a:fillRect/>
            </a:stretch>
          </p:blipFill>
          <p:spPr bwMode="auto">
            <a:xfrm>
              <a:off x="3962400" y="4953000"/>
              <a:ext cx="1227666"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Rectangle 13"/>
            <p:cNvSpPr>
              <a:spLocks noChangeArrowheads="1"/>
            </p:cNvSpPr>
            <p:nvPr/>
          </p:nvSpPr>
          <p:spPr bwMode="auto">
            <a:xfrm>
              <a:off x="3810000" y="4876800"/>
              <a:ext cx="685800" cy="6096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spcAft>
                  <a:spcPct val="50000"/>
                </a:spcAft>
                <a:buClr>
                  <a:srgbClr val="004080"/>
                </a:buClr>
                <a:buSzPct val="65000"/>
                <a:buFont typeface="Wingdings" panose="05000000000000000000" pitchFamily="2" charset="2"/>
                <a:buChar char="§"/>
              </a:pPr>
              <a:endParaRPr lang="en-US" altLang="en-US" smtClean="0">
                <a:solidFill>
                  <a:srgbClr val="000000"/>
                </a:solidFill>
              </a:endParaRPr>
            </a:p>
          </p:txBody>
        </p:sp>
        <p:sp>
          <p:nvSpPr>
            <p:cNvPr id="22541" name="Rectangle 20"/>
            <p:cNvSpPr>
              <a:spLocks noChangeArrowheads="1"/>
            </p:cNvSpPr>
            <p:nvPr/>
          </p:nvSpPr>
          <p:spPr bwMode="auto">
            <a:xfrm>
              <a:off x="4419600" y="5791200"/>
              <a:ext cx="990600" cy="304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spcAft>
                  <a:spcPct val="50000"/>
                </a:spcAft>
                <a:buClr>
                  <a:srgbClr val="004080"/>
                </a:buClr>
                <a:buSzPct val="65000"/>
                <a:buFont typeface="Wingdings" panose="05000000000000000000" pitchFamily="2" charset="2"/>
                <a:buChar char="§"/>
              </a:pPr>
              <a:endParaRPr lang="en-US" altLang="en-US" smtClean="0">
                <a:solidFill>
                  <a:srgbClr val="000000"/>
                </a:solidFill>
              </a:endParaRPr>
            </a:p>
          </p:txBody>
        </p:sp>
        <p:sp>
          <p:nvSpPr>
            <p:cNvPr id="22542" name="Rectangle 21"/>
            <p:cNvSpPr>
              <a:spLocks noChangeArrowheads="1"/>
            </p:cNvSpPr>
            <p:nvPr/>
          </p:nvSpPr>
          <p:spPr bwMode="auto">
            <a:xfrm>
              <a:off x="4267200" y="5943600"/>
              <a:ext cx="152400" cy="76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spcAft>
                  <a:spcPct val="50000"/>
                </a:spcAft>
                <a:buClr>
                  <a:srgbClr val="004080"/>
                </a:buClr>
                <a:buSzPct val="65000"/>
                <a:buFont typeface="Wingdings" panose="05000000000000000000" pitchFamily="2" charset="2"/>
                <a:buChar char="§"/>
              </a:pPr>
              <a:endParaRPr lang="en-US" altLang="en-US" smtClean="0">
                <a:solidFill>
                  <a:srgbClr val="000000"/>
                </a:solidFill>
              </a:endParaRPr>
            </a:p>
          </p:txBody>
        </p:sp>
        <p:sp>
          <p:nvSpPr>
            <p:cNvPr id="22543" name="Rectangle 22"/>
            <p:cNvSpPr>
              <a:spLocks noChangeArrowheads="1"/>
            </p:cNvSpPr>
            <p:nvPr/>
          </p:nvSpPr>
          <p:spPr bwMode="auto">
            <a:xfrm>
              <a:off x="5143500" y="5051425"/>
              <a:ext cx="152400" cy="76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spcAft>
                  <a:spcPct val="50000"/>
                </a:spcAft>
                <a:buClr>
                  <a:srgbClr val="004080"/>
                </a:buClr>
                <a:buSzPct val="65000"/>
                <a:buFont typeface="Wingdings" panose="05000000000000000000" pitchFamily="2" charset="2"/>
                <a:buChar char="§"/>
              </a:pPr>
              <a:endParaRPr lang="en-US" altLang="en-US" smtClean="0">
                <a:solidFill>
                  <a:srgbClr val="000000"/>
                </a:solidFill>
              </a:endParaRPr>
            </a:p>
          </p:txBody>
        </p:sp>
        <p:sp>
          <p:nvSpPr>
            <p:cNvPr id="22544" name="Rectangle 23"/>
            <p:cNvSpPr>
              <a:spLocks noChangeArrowheads="1"/>
            </p:cNvSpPr>
            <p:nvPr/>
          </p:nvSpPr>
          <p:spPr bwMode="auto">
            <a:xfrm>
              <a:off x="5102225" y="5172075"/>
              <a:ext cx="152400" cy="76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spcAft>
                  <a:spcPct val="50000"/>
                </a:spcAft>
                <a:buClr>
                  <a:srgbClr val="004080"/>
                </a:buClr>
                <a:buSzPct val="65000"/>
                <a:buFont typeface="Wingdings" panose="05000000000000000000" pitchFamily="2" charset="2"/>
                <a:buChar char="§"/>
              </a:pPr>
              <a:endParaRPr lang="en-US" altLang="en-US" smtClean="0">
                <a:solidFill>
                  <a:srgbClr val="000000"/>
                </a:solidFill>
              </a:endParaRPr>
            </a:p>
          </p:txBody>
        </p:sp>
        <p:sp>
          <p:nvSpPr>
            <p:cNvPr id="22545" name="Rectangle 24"/>
            <p:cNvSpPr>
              <a:spLocks noChangeArrowheads="1"/>
            </p:cNvSpPr>
            <p:nvPr/>
          </p:nvSpPr>
          <p:spPr bwMode="auto">
            <a:xfrm>
              <a:off x="5146675" y="5127625"/>
              <a:ext cx="152400" cy="762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spcAft>
                  <a:spcPct val="50000"/>
                </a:spcAft>
                <a:buClr>
                  <a:srgbClr val="004080"/>
                </a:buClr>
                <a:buSzPct val="65000"/>
                <a:buFont typeface="Wingdings" panose="05000000000000000000" pitchFamily="2" charset="2"/>
                <a:buChar char="§"/>
              </a:pPr>
              <a:endParaRPr lang="en-US" altLang="en-US" smtClean="0">
                <a:solidFill>
                  <a:srgbClr val="000000"/>
                </a:solidFill>
              </a:endParaRPr>
            </a:p>
          </p:txBody>
        </p:sp>
      </p:grpSp>
      <p:pic>
        <p:nvPicPr>
          <p:cNvPr id="22538" name="Picture 27" descr="drawing.eps"/>
          <p:cNvPicPr>
            <a:picLocks noChangeAspect="1"/>
          </p:cNvPicPr>
          <p:nvPr/>
        </p:nvPicPr>
        <p:blipFill>
          <a:blip r:embed="rId9">
            <a:extLst>
              <a:ext uri="{28A0092B-C50C-407E-A947-70E740481C1C}">
                <a14:useLocalDpi xmlns:a14="http://schemas.microsoft.com/office/drawing/2010/main" val="0"/>
              </a:ext>
            </a:extLst>
          </a:blip>
          <a:srcRect l="40379" t="69318" b="13348"/>
          <a:stretch>
            <a:fillRect/>
          </a:stretch>
        </p:blipFill>
        <p:spPr bwMode="auto">
          <a:xfrm>
            <a:off x="6524625" y="5653088"/>
            <a:ext cx="244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a:spLocks noChangeArrowheads="1"/>
          </p:cNvSpPr>
          <p:nvPr/>
        </p:nvSpPr>
        <p:spPr bwMode="auto">
          <a:xfrm>
            <a:off x="609600" y="6400800"/>
            <a:ext cx="7315200" cy="338554"/>
          </a:xfrm>
          <a:prstGeom prst="rect">
            <a:avLst/>
          </a:prstGeom>
          <a:noFill/>
          <a:ln w="9525">
            <a:noFill/>
            <a:miter lim="800000"/>
            <a:headEnd/>
            <a:tailEnd/>
          </a:ln>
          <a:effectLst/>
        </p:spPr>
        <p:txBody>
          <a:bodyPr wrap="square">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A.J. White,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Chem. Sci. </a:t>
            </a:r>
            <a:r>
              <a:rPr lang="de-DE" sz="1600" b="1" i="1" dirty="0">
                <a:solidFill>
                  <a:srgbClr val="33CC33"/>
                </a:solidFill>
                <a:effectLst>
                  <a:outerShdw blurRad="38100" dist="38100" dir="2700000" algn="tl">
                    <a:srgbClr val="000000"/>
                  </a:outerShdw>
                </a:effectLst>
                <a:cs typeface="Times New Roman" pitchFamily="18" charset="0"/>
              </a:rPr>
              <a:t>7, 4905 (2016)</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15882673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txBox="1">
            <a:spLocks/>
          </p:cNvSpPr>
          <p:nvPr/>
        </p:nvSpPr>
        <p:spPr bwMode="auto">
          <a:xfrm>
            <a:off x="152401" y="95583"/>
            <a:ext cx="89328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000">
                <a:solidFill>
                  <a:schemeClr val="tx1"/>
                </a:solidFill>
                <a:latin typeface="Arial" panose="020B0604020202020204" pitchFamily="34" charset="0"/>
                <a:ea typeface="ＭＳ Ｐゴシック" panose="020B0600070205080204" pitchFamily="34" charset="-128"/>
              </a:defRPr>
            </a:lvl1pPr>
            <a:lvl2pPr marL="742950" indent="-285750" defTabSz="457200">
              <a:defRPr sz="2000">
                <a:solidFill>
                  <a:schemeClr val="tx1"/>
                </a:solidFill>
                <a:latin typeface="Arial" panose="020B0604020202020204" pitchFamily="34" charset="0"/>
                <a:ea typeface="ＭＳ Ｐゴシック" panose="020B0600070205080204" pitchFamily="34" charset="-128"/>
              </a:defRPr>
            </a:lvl2pPr>
            <a:lvl3pPr marL="1143000" indent="-228600" defTabSz="457200">
              <a:defRPr sz="2000">
                <a:solidFill>
                  <a:schemeClr val="tx1"/>
                </a:solidFill>
                <a:latin typeface="Arial" panose="020B0604020202020204" pitchFamily="34" charset="0"/>
                <a:ea typeface="ＭＳ Ｐゴシック" panose="020B0600070205080204" pitchFamily="34" charset="-128"/>
              </a:defRPr>
            </a:lvl3pPr>
            <a:lvl4pPr marL="1600200" indent="-228600" defTabSz="457200">
              <a:defRPr sz="2000">
                <a:solidFill>
                  <a:schemeClr val="tx1"/>
                </a:solidFill>
                <a:latin typeface="Arial" panose="020B0604020202020204" pitchFamily="34" charset="0"/>
                <a:ea typeface="ＭＳ Ｐゴシック" panose="020B0600070205080204" pitchFamily="34" charset="-128"/>
              </a:defRPr>
            </a:lvl4pPr>
            <a:lvl5pPr marL="2057400" indent="-228600" defTabSz="457200">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b="1" dirty="0">
                <a:solidFill>
                  <a:srgbClr val="FF0000"/>
                </a:solidFill>
                <a:latin typeface="Comic Sans MS" panose="030F0702030302020204" pitchFamily="66" charset="0"/>
              </a:rPr>
              <a:t>Extension of Heller’s GWD to Multiple Surfaces</a:t>
            </a:r>
            <a:endParaRPr lang="en-US" altLang="en-US" sz="3200" b="1" dirty="0" smtClean="0">
              <a:solidFill>
                <a:srgbClr val="000000"/>
              </a:solidFill>
            </a:endParaRPr>
          </a:p>
        </p:txBody>
      </p:sp>
      <p:pic>
        <p:nvPicPr>
          <p:cNvPr id="23554" name="Picture 8" descr="coupledpes.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2538" y="1468438"/>
            <a:ext cx="2752725"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rot="-2491240">
            <a:off x="1627188" y="2465388"/>
            <a:ext cx="271462" cy="1595437"/>
          </a:xfrm>
          <a:prstGeom prst="rect">
            <a:avLst/>
          </a:prstGeom>
          <a:noFill/>
          <a:ln w="9525">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2000">
              <a:solidFill>
                <a:srgbClr val="FFFFFF"/>
              </a:solidFill>
              <a:latin typeface="Arial"/>
              <a:ea typeface="ＭＳ Ｐゴシック" panose="020B0600070205080204" pitchFamily="34" charset="-128"/>
            </a:endParaRPr>
          </a:p>
        </p:txBody>
      </p:sp>
      <p:sp>
        <p:nvSpPr>
          <p:cNvPr id="11" name="Rectangle 10"/>
          <p:cNvSpPr>
            <a:spLocks noChangeArrowheads="1"/>
          </p:cNvSpPr>
          <p:nvPr/>
        </p:nvSpPr>
        <p:spPr bwMode="auto">
          <a:xfrm rot="-2750006">
            <a:off x="942975" y="2155826"/>
            <a:ext cx="1608137" cy="284162"/>
          </a:xfrm>
          <a:prstGeom prst="rect">
            <a:avLst/>
          </a:prstGeom>
          <a:noFill/>
          <a:ln w="9525">
            <a:solidFill>
              <a:srgbClr val="0000F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2000">
              <a:solidFill>
                <a:srgbClr val="FFFFFF"/>
              </a:solidFill>
              <a:latin typeface="Arial"/>
              <a:ea typeface="ＭＳ Ｐゴシック" panose="020B0600070205080204" pitchFamily="34" charset="-128"/>
            </a:endParaRPr>
          </a:p>
        </p:txBody>
      </p:sp>
      <p:sp>
        <p:nvSpPr>
          <p:cNvPr id="12" name="L-Shape 11"/>
          <p:cNvSpPr/>
          <p:nvPr/>
        </p:nvSpPr>
        <p:spPr bwMode="auto">
          <a:xfrm rot="8120236">
            <a:off x="1346200" y="2239963"/>
            <a:ext cx="1036638" cy="1090612"/>
          </a:xfrm>
          <a:prstGeom prst="corner">
            <a:avLst>
              <a:gd name="adj1" fmla="val 24873"/>
              <a:gd name="adj2" fmla="val 22928"/>
            </a:avLst>
          </a:prstGeom>
          <a:noFill/>
          <a:ln w="9525" cap="flat" cmpd="sng" algn="ctr">
            <a:solidFill>
              <a:srgbClr val="008000"/>
            </a:solidFill>
            <a:prstDash val="solid"/>
            <a:round/>
            <a:headEnd type="none" w="med" len="med"/>
            <a:tailEnd type="none" w="med" len="med"/>
          </a:ln>
          <a:effectLst/>
        </p:spPr>
        <p:txBody>
          <a:bodyPr/>
          <a:lstStyle/>
          <a:p>
            <a:pPr marL="342900" indent="-342900" eaLnBrk="1" hangingPunct="1">
              <a:spcBef>
                <a:spcPct val="50000"/>
              </a:spcBef>
              <a:spcAft>
                <a:spcPct val="50000"/>
              </a:spcAft>
              <a:buClr>
                <a:srgbClr val="004080"/>
              </a:buClr>
              <a:buSzPct val="65000"/>
              <a:buFont typeface="Wingdings" pitchFamily="2" charset="2"/>
              <a:buChar char="§"/>
              <a:defRPr/>
            </a:pPr>
            <a:endParaRPr lang="en-US" sz="2000">
              <a:solidFill>
                <a:srgbClr val="000000"/>
              </a:solidFill>
              <a:latin typeface="Arial" charset="0"/>
              <a:ea typeface="ＭＳ Ｐゴシック" charset="0"/>
            </a:endParaRPr>
          </a:p>
        </p:txBody>
      </p:sp>
      <p:sp>
        <p:nvSpPr>
          <p:cNvPr id="13" name="Rectangle 12"/>
          <p:cNvSpPr>
            <a:spLocks noChangeArrowheads="1"/>
          </p:cNvSpPr>
          <p:nvPr/>
        </p:nvSpPr>
        <p:spPr bwMode="auto">
          <a:xfrm rot="-2750006">
            <a:off x="1527969" y="2917032"/>
            <a:ext cx="1163637" cy="228600"/>
          </a:xfrm>
          <a:prstGeom prst="rect">
            <a:avLst/>
          </a:prstGeom>
          <a:noFill/>
          <a:ln w="9525">
            <a:solidFill>
              <a:srgbClr val="0000F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2000">
              <a:solidFill>
                <a:srgbClr val="FFFFFF"/>
              </a:solidFill>
              <a:latin typeface="Arial"/>
              <a:ea typeface="ＭＳ Ｐゴシック" panose="020B0600070205080204" pitchFamily="34" charset="-128"/>
            </a:endParaRPr>
          </a:p>
        </p:txBody>
      </p:sp>
      <p:sp>
        <p:nvSpPr>
          <p:cNvPr id="14" name="Rectangle 13"/>
          <p:cNvSpPr>
            <a:spLocks noChangeArrowheads="1"/>
          </p:cNvSpPr>
          <p:nvPr/>
        </p:nvSpPr>
        <p:spPr bwMode="auto">
          <a:xfrm rot="-2750006">
            <a:off x="1993106" y="3547270"/>
            <a:ext cx="600075" cy="144462"/>
          </a:xfrm>
          <a:prstGeom prst="rect">
            <a:avLst/>
          </a:prstGeom>
          <a:noFill/>
          <a:ln w="9525">
            <a:solidFill>
              <a:srgbClr val="0000F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2000">
              <a:solidFill>
                <a:srgbClr val="FFFFFF"/>
              </a:solidFill>
              <a:latin typeface="Arial"/>
              <a:ea typeface="ＭＳ Ｐゴシック" panose="020B0600070205080204" pitchFamily="34" charset="-128"/>
            </a:endParaRPr>
          </a:p>
        </p:txBody>
      </p:sp>
      <p:sp>
        <p:nvSpPr>
          <p:cNvPr id="15" name="L-Shape 14"/>
          <p:cNvSpPr/>
          <p:nvPr/>
        </p:nvSpPr>
        <p:spPr bwMode="auto">
          <a:xfrm rot="8120236">
            <a:off x="1092200" y="2170113"/>
            <a:ext cx="1516063" cy="549275"/>
          </a:xfrm>
          <a:prstGeom prst="corner">
            <a:avLst>
              <a:gd name="adj1" fmla="val 34762"/>
              <a:gd name="adj2" fmla="val 22928"/>
            </a:avLst>
          </a:prstGeom>
          <a:noFill/>
          <a:ln w="9525" cap="flat" cmpd="sng" algn="ctr">
            <a:solidFill>
              <a:srgbClr val="008000"/>
            </a:solidFill>
            <a:prstDash val="solid"/>
            <a:round/>
            <a:headEnd type="none" w="med" len="med"/>
            <a:tailEnd type="none" w="med" len="med"/>
          </a:ln>
          <a:effectLst/>
        </p:spPr>
        <p:txBody>
          <a:bodyPr/>
          <a:lstStyle/>
          <a:p>
            <a:pPr marL="342900" indent="-342900" eaLnBrk="1" hangingPunct="1">
              <a:spcBef>
                <a:spcPct val="50000"/>
              </a:spcBef>
              <a:spcAft>
                <a:spcPct val="50000"/>
              </a:spcAft>
              <a:buClr>
                <a:srgbClr val="004080"/>
              </a:buClr>
              <a:buSzPct val="65000"/>
              <a:buFont typeface="Wingdings" pitchFamily="2" charset="2"/>
              <a:buChar char="§"/>
              <a:defRPr/>
            </a:pPr>
            <a:endParaRPr lang="en-US" sz="2000">
              <a:solidFill>
                <a:srgbClr val="000000"/>
              </a:solidFill>
              <a:latin typeface="Arial" charset="0"/>
              <a:ea typeface="ＭＳ Ｐゴシック" charset="0"/>
            </a:endParaRPr>
          </a:p>
        </p:txBody>
      </p:sp>
      <p:sp>
        <p:nvSpPr>
          <p:cNvPr id="16" name="L-Shape 15"/>
          <p:cNvSpPr/>
          <p:nvPr/>
        </p:nvSpPr>
        <p:spPr bwMode="auto">
          <a:xfrm rot="8120236">
            <a:off x="1695450" y="2994025"/>
            <a:ext cx="784225" cy="574675"/>
          </a:xfrm>
          <a:prstGeom prst="corner">
            <a:avLst>
              <a:gd name="adj1" fmla="val 36018"/>
              <a:gd name="adj2" fmla="val 27205"/>
            </a:avLst>
          </a:prstGeom>
          <a:noFill/>
          <a:ln w="9525" cap="flat" cmpd="sng" algn="ctr">
            <a:solidFill>
              <a:srgbClr val="008000"/>
            </a:solidFill>
            <a:prstDash val="solid"/>
            <a:round/>
            <a:headEnd type="none" w="med" len="med"/>
            <a:tailEnd type="none" w="med" len="med"/>
          </a:ln>
          <a:effectLst/>
        </p:spPr>
        <p:txBody>
          <a:bodyPr/>
          <a:lstStyle/>
          <a:p>
            <a:pPr marL="342900" indent="-342900" eaLnBrk="1" hangingPunct="1">
              <a:spcBef>
                <a:spcPct val="50000"/>
              </a:spcBef>
              <a:spcAft>
                <a:spcPct val="50000"/>
              </a:spcAft>
              <a:buClr>
                <a:srgbClr val="004080"/>
              </a:buClr>
              <a:buSzPct val="65000"/>
              <a:buFont typeface="Wingdings" pitchFamily="2" charset="2"/>
              <a:buChar char="§"/>
              <a:defRPr/>
            </a:pPr>
            <a:endParaRPr lang="en-US" sz="2000">
              <a:solidFill>
                <a:srgbClr val="000000"/>
              </a:solidFill>
              <a:latin typeface="Arial" charset="0"/>
              <a:ea typeface="ＭＳ Ｐゴシック" charset="0"/>
            </a:endParaRPr>
          </a:p>
        </p:txBody>
      </p:sp>
      <p:pic>
        <p:nvPicPr>
          <p:cNvPr id="23562" name="Picture 16"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188" y="4278313"/>
            <a:ext cx="8343900"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560388" y="5040313"/>
            <a:ext cx="2738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FF0000"/>
                </a:solidFill>
              </a:rPr>
              <a:t>Fully adiabatic propagation</a:t>
            </a:r>
          </a:p>
        </p:txBody>
      </p:sp>
      <p:sp>
        <p:nvSpPr>
          <p:cNvPr id="19" name="TextBox 18"/>
          <p:cNvSpPr txBox="1">
            <a:spLocks noChangeArrowheads="1"/>
          </p:cNvSpPr>
          <p:nvPr/>
        </p:nvSpPr>
        <p:spPr bwMode="auto">
          <a:xfrm>
            <a:off x="5284788" y="3897313"/>
            <a:ext cx="1954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8000"/>
                </a:solidFill>
              </a:rPr>
              <a:t>Two hops integrals</a:t>
            </a:r>
          </a:p>
        </p:txBody>
      </p:sp>
      <p:sp>
        <p:nvSpPr>
          <p:cNvPr id="20" name="TextBox 19"/>
          <p:cNvSpPr txBox="1">
            <a:spLocks noChangeArrowheads="1"/>
          </p:cNvSpPr>
          <p:nvPr/>
        </p:nvSpPr>
        <p:spPr bwMode="auto">
          <a:xfrm>
            <a:off x="6000750" y="5842000"/>
            <a:ext cx="1851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FF"/>
                </a:solidFill>
              </a:rPr>
              <a:t>One hop integrals</a:t>
            </a:r>
          </a:p>
        </p:txBody>
      </p:sp>
      <p:sp>
        <p:nvSpPr>
          <p:cNvPr id="21" name="Rectangle 20"/>
          <p:cNvSpPr>
            <a:spLocks noChangeArrowheads="1"/>
          </p:cNvSpPr>
          <p:nvPr/>
        </p:nvSpPr>
        <p:spPr bwMode="auto">
          <a:xfrm>
            <a:off x="1798638" y="4360863"/>
            <a:ext cx="800100" cy="488950"/>
          </a:xfrm>
          <a:prstGeom prst="rect">
            <a:avLst/>
          </a:prstGeom>
          <a:noFill/>
          <a:ln w="9525">
            <a:solidFill>
              <a:srgbClr val="FF0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2000">
              <a:solidFill>
                <a:srgbClr val="FFFFFF"/>
              </a:solidFill>
              <a:latin typeface="Arial"/>
              <a:ea typeface="ＭＳ Ｐゴシック" panose="020B0600070205080204" pitchFamily="34" charset="-128"/>
            </a:endParaRPr>
          </a:p>
        </p:txBody>
      </p:sp>
      <p:sp>
        <p:nvSpPr>
          <p:cNvPr id="22" name="Rectangle 21"/>
          <p:cNvSpPr>
            <a:spLocks noChangeArrowheads="1"/>
          </p:cNvSpPr>
          <p:nvPr/>
        </p:nvSpPr>
        <p:spPr bwMode="auto">
          <a:xfrm>
            <a:off x="2863850" y="4267200"/>
            <a:ext cx="5160963" cy="741363"/>
          </a:xfrm>
          <a:prstGeom prst="rect">
            <a:avLst/>
          </a:prstGeom>
          <a:noFill/>
          <a:ln w="9525">
            <a:solidFill>
              <a:srgbClr val="008000"/>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2000">
              <a:solidFill>
                <a:srgbClr val="FFFFFF"/>
              </a:solidFill>
              <a:latin typeface="Arial"/>
              <a:ea typeface="ＭＳ Ｐゴシック" panose="020B0600070205080204" pitchFamily="34" charset="-128"/>
            </a:endParaRPr>
          </a:p>
        </p:txBody>
      </p:sp>
      <p:sp>
        <p:nvSpPr>
          <p:cNvPr id="23" name="Rectangle 22"/>
          <p:cNvSpPr>
            <a:spLocks noChangeArrowheads="1"/>
          </p:cNvSpPr>
          <p:nvPr/>
        </p:nvSpPr>
        <p:spPr bwMode="auto">
          <a:xfrm>
            <a:off x="4945063" y="5054600"/>
            <a:ext cx="3079750" cy="742950"/>
          </a:xfrm>
          <a:prstGeom prst="rect">
            <a:avLst/>
          </a:prstGeom>
          <a:noFill/>
          <a:ln w="9525">
            <a:solidFill>
              <a:srgbClr val="0000F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2000">
              <a:solidFill>
                <a:srgbClr val="FFFFFF"/>
              </a:solidFill>
              <a:latin typeface="Arial"/>
              <a:ea typeface="ＭＳ Ｐゴシック" panose="020B0600070205080204" pitchFamily="34" charset="-128"/>
            </a:endParaRPr>
          </a:p>
        </p:txBody>
      </p:sp>
      <p:sp>
        <p:nvSpPr>
          <p:cNvPr id="24" name="Rectangle 23"/>
          <p:cNvSpPr>
            <a:spLocks noChangeArrowheads="1"/>
          </p:cNvSpPr>
          <p:nvPr/>
        </p:nvSpPr>
        <p:spPr bwMode="auto">
          <a:xfrm rot="-2750006">
            <a:off x="1998662" y="2414588"/>
            <a:ext cx="600075" cy="146050"/>
          </a:xfrm>
          <a:prstGeom prst="rect">
            <a:avLst/>
          </a:prstGeom>
          <a:noFill/>
          <a:ln w="9525">
            <a:solidFill>
              <a:srgbClr val="0000FF"/>
            </a:solidFill>
            <a:miter lim="800000"/>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2000">
              <a:solidFill>
                <a:srgbClr val="FFFFFF"/>
              </a:solidFill>
              <a:latin typeface="Arial"/>
              <a:ea typeface="ＭＳ Ｐゴシック" panose="020B0600070205080204" pitchFamily="34" charset="-128"/>
            </a:endParaRPr>
          </a:p>
        </p:txBody>
      </p:sp>
      <p:grpSp>
        <p:nvGrpSpPr>
          <p:cNvPr id="23570" name="Group 25"/>
          <p:cNvGrpSpPr>
            <a:grpSpLocks/>
          </p:cNvGrpSpPr>
          <p:nvPr/>
        </p:nvGrpSpPr>
        <p:grpSpPr bwMode="auto">
          <a:xfrm>
            <a:off x="1123950" y="1598613"/>
            <a:ext cx="4325938" cy="2265362"/>
            <a:chOff x="1123483" y="1598050"/>
            <a:chExt cx="4326456" cy="2266654"/>
          </a:xfrm>
        </p:grpSpPr>
        <p:grpSp>
          <p:nvGrpSpPr>
            <p:cNvPr id="23571" name="Group 2"/>
            <p:cNvGrpSpPr>
              <a:grpSpLocks/>
            </p:cNvGrpSpPr>
            <p:nvPr/>
          </p:nvGrpSpPr>
          <p:grpSpPr bwMode="auto">
            <a:xfrm>
              <a:off x="1228416" y="1598050"/>
              <a:ext cx="4221523" cy="2266654"/>
              <a:chOff x="914399" y="1695746"/>
              <a:chExt cx="4221523" cy="2266654"/>
            </a:xfrm>
          </p:grpSpPr>
          <p:pic>
            <p:nvPicPr>
              <p:cNvPr id="23573" name="Picture 5" descr="drawing.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399" y="1828800"/>
                <a:ext cx="409513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4" name="Rectangle 1"/>
              <p:cNvSpPr>
                <a:spLocks noChangeArrowheads="1"/>
              </p:cNvSpPr>
              <p:nvPr/>
            </p:nvSpPr>
            <p:spPr bwMode="auto">
              <a:xfrm>
                <a:off x="2547027" y="1695746"/>
                <a:ext cx="2588895" cy="1011864"/>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spcAft>
                    <a:spcPct val="50000"/>
                  </a:spcAft>
                  <a:buClr>
                    <a:srgbClr val="004080"/>
                  </a:buClr>
                  <a:buSzPct val="65000"/>
                  <a:buFont typeface="Wingdings" panose="05000000000000000000" pitchFamily="2" charset="2"/>
                  <a:buChar char="§"/>
                </a:pPr>
                <a:endParaRPr lang="en-US" altLang="en-US" smtClean="0">
                  <a:solidFill>
                    <a:srgbClr val="000000"/>
                  </a:solidFill>
                </a:endParaRPr>
              </a:p>
            </p:txBody>
          </p:sp>
        </p:grpSp>
        <p:sp>
          <p:nvSpPr>
            <p:cNvPr id="23572" name="Rectangle 24"/>
            <p:cNvSpPr>
              <a:spLocks noChangeArrowheads="1"/>
            </p:cNvSpPr>
            <p:nvPr/>
          </p:nvSpPr>
          <p:spPr bwMode="auto">
            <a:xfrm>
              <a:off x="1123483" y="1751573"/>
              <a:ext cx="383799" cy="39776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spcAft>
                  <a:spcPct val="50000"/>
                </a:spcAft>
                <a:buClr>
                  <a:srgbClr val="004080"/>
                </a:buClr>
                <a:buSzPct val="65000"/>
                <a:buFont typeface="Wingdings" panose="05000000000000000000" pitchFamily="2" charset="2"/>
                <a:buChar char="§"/>
              </a:pPr>
              <a:endParaRPr lang="en-US" altLang="en-US" smtClean="0">
                <a:solidFill>
                  <a:srgbClr val="000000"/>
                </a:solidFill>
              </a:endParaRPr>
            </a:p>
          </p:txBody>
        </p:sp>
      </p:grpSp>
      <p:sp>
        <p:nvSpPr>
          <p:cNvPr id="26" name="Rectangle 25"/>
          <p:cNvSpPr>
            <a:spLocks noChangeArrowheads="1"/>
          </p:cNvSpPr>
          <p:nvPr/>
        </p:nvSpPr>
        <p:spPr bwMode="auto">
          <a:xfrm>
            <a:off x="609600" y="6400800"/>
            <a:ext cx="7315200" cy="338554"/>
          </a:xfrm>
          <a:prstGeom prst="rect">
            <a:avLst/>
          </a:prstGeom>
          <a:noFill/>
          <a:ln w="9525">
            <a:noFill/>
            <a:miter lim="800000"/>
            <a:headEnd/>
            <a:tailEnd/>
          </a:ln>
          <a:effectLst/>
        </p:spPr>
        <p:txBody>
          <a:bodyPr wrap="square">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A.J. White,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Chem. Sci. </a:t>
            </a:r>
            <a:r>
              <a:rPr lang="de-DE" sz="1600" b="1" i="1" dirty="0">
                <a:solidFill>
                  <a:srgbClr val="33CC33"/>
                </a:solidFill>
                <a:effectLst>
                  <a:outerShdw blurRad="38100" dist="38100" dir="2700000" algn="tl">
                    <a:srgbClr val="000000"/>
                  </a:outerShdw>
                </a:effectLst>
                <a:cs typeface="Times New Roman" pitchFamily="18" charset="0"/>
              </a:rPr>
              <a:t>7, 4905 (2016)</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491746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4"/>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3" grpId="0" animBg="1"/>
      <p:bldP spid="13" grpId="1" animBg="1"/>
      <p:bldP spid="14" grpId="0" animBg="1"/>
      <p:bldP spid="14" grpId="1" animBg="1"/>
      <p:bldP spid="18" grpId="0"/>
      <p:bldP spid="18" grpId="1"/>
      <p:bldP spid="19" grpId="0"/>
      <p:bldP spid="20" grpId="0"/>
      <p:bldP spid="20" grpId="1"/>
      <p:bldP spid="21" grpId="0" animBg="1"/>
      <p:bldP spid="21" grpId="1" animBg="1"/>
      <p:bldP spid="22" grpId="0" animBg="1"/>
      <p:bldP spid="23" grpId="0" animBg="1"/>
      <p:bldP spid="23" grpId="1" animBg="1"/>
      <p:bldP spid="24" grpId="0" animBg="1"/>
      <p:bldP spid="24"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93271" y="76200"/>
            <a:ext cx="8077200" cy="609600"/>
          </a:xfrm>
        </p:spPr>
        <p:txBody>
          <a:bodyPr/>
          <a:lstStyle/>
          <a:p>
            <a:pPr algn="ctr">
              <a:defRPr/>
            </a:pPr>
            <a:r>
              <a:rPr lang="en-US" sz="3600" i="0" dirty="0" smtClean="0">
                <a:latin typeface="Comic Sans MS" pitchFamily="66" charset="0"/>
              </a:rPr>
              <a:t>Monte-Carlo integration</a:t>
            </a:r>
            <a:endParaRPr lang="en-US" sz="3600" i="0" dirty="0">
              <a:latin typeface="Comic Sans MS" pitchFamily="66" charset="0"/>
            </a:endParaRPr>
          </a:p>
        </p:txBody>
      </p:sp>
      <p:sp>
        <p:nvSpPr>
          <p:cNvPr id="4" name="Rectangle 3"/>
          <p:cNvSpPr>
            <a:spLocks noChangeArrowheads="1"/>
          </p:cNvSpPr>
          <p:nvPr/>
        </p:nvSpPr>
        <p:spPr bwMode="auto">
          <a:xfrm>
            <a:off x="525235" y="6400800"/>
            <a:ext cx="8213271" cy="338554"/>
          </a:xfrm>
          <a:prstGeom prst="rect">
            <a:avLst/>
          </a:prstGeom>
          <a:noFill/>
          <a:ln w="9525">
            <a:noFill/>
            <a:miter lim="800000"/>
            <a:headEnd/>
            <a:tailEnd/>
          </a:ln>
          <a:effectLst/>
        </p:spPr>
        <p:txBody>
          <a:bodyPr wrap="square">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V. N. </a:t>
            </a:r>
            <a:r>
              <a:rPr lang="en-US" sz="1600" b="1" i="1" dirty="0" err="1">
                <a:solidFill>
                  <a:srgbClr val="33CC33"/>
                </a:solidFill>
                <a:effectLst>
                  <a:outerShdw blurRad="38100" dist="38100" dir="2700000" algn="tl">
                    <a:srgbClr val="000000"/>
                  </a:outerShdw>
                </a:effectLst>
                <a:cs typeface="Times New Roman" pitchFamily="18" charset="0"/>
              </a:rPr>
              <a:t>Gorshkov</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and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Nature Comm. 4. 2144, (2013)</a:t>
            </a:r>
          </a:p>
        </p:txBody>
      </p:sp>
      <p:pic>
        <p:nvPicPr>
          <p:cNvPr id="2" name="Picture 1"/>
          <p:cNvPicPr>
            <a:picLocks noChangeAspect="1"/>
          </p:cNvPicPr>
          <p:nvPr/>
        </p:nvPicPr>
        <p:blipFill>
          <a:blip r:embed="rId2"/>
          <a:stretch>
            <a:fillRect/>
          </a:stretch>
        </p:blipFill>
        <p:spPr>
          <a:xfrm>
            <a:off x="0" y="914400"/>
            <a:ext cx="9119735" cy="4245720"/>
          </a:xfrm>
          <a:prstGeom prst="rect">
            <a:avLst/>
          </a:prstGeom>
        </p:spPr>
      </p:pic>
      <p:sp>
        <p:nvSpPr>
          <p:cNvPr id="7" name="Rectangle 6"/>
          <p:cNvSpPr/>
          <p:nvPr/>
        </p:nvSpPr>
        <p:spPr>
          <a:xfrm>
            <a:off x="381000" y="5334000"/>
            <a:ext cx="7924800" cy="830997"/>
          </a:xfrm>
          <a:prstGeom prst="rect">
            <a:avLst/>
          </a:prstGeom>
        </p:spPr>
        <p:txBody>
          <a:bodyPr wrap="square">
            <a:spAutoFit/>
          </a:bodyPr>
          <a:lstStyle/>
          <a:p>
            <a:r>
              <a:rPr lang="en-US" sz="2400" dirty="0" smtClean="0"/>
              <a:t>Using NAC </a:t>
            </a:r>
            <a:r>
              <a:rPr lang="en-US" sz="2400" b="1" dirty="0" err="1" smtClean="0"/>
              <a:t>d</a:t>
            </a:r>
            <a:r>
              <a:rPr lang="en-US" sz="2400" b="1" baseline="-25000" dirty="0" err="1" smtClean="0"/>
              <a:t>ij</a:t>
            </a:r>
            <a:r>
              <a:rPr lang="en-US" sz="2400" dirty="0" smtClean="0"/>
              <a:t> as probability distribution (hopping rate) is closest possible to perfect importance sampling</a:t>
            </a:r>
            <a:r>
              <a:rPr lang="en-US" sz="2400" dirty="0"/>
              <a:t>.</a:t>
            </a:r>
          </a:p>
        </p:txBody>
      </p:sp>
    </p:spTree>
    <p:extLst>
      <p:ext uri="{BB962C8B-B14F-4D97-AF65-F5344CB8AC3E}">
        <p14:creationId xmlns:p14="http://schemas.microsoft.com/office/powerpoint/2010/main" val="14799871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14349" y="381000"/>
            <a:ext cx="8077200" cy="1066800"/>
          </a:xfrm>
        </p:spPr>
        <p:txBody>
          <a:bodyPr/>
          <a:lstStyle/>
          <a:p>
            <a:pPr>
              <a:defRPr/>
            </a:pPr>
            <a:r>
              <a:rPr lang="en-US" sz="3600" i="0" dirty="0" smtClean="0">
                <a:latin typeface="Comic Sans MS" pitchFamily="66" charset="0"/>
              </a:rPr>
              <a:t>SCMC is an independent trajectory procedure</a:t>
            </a:r>
            <a:endParaRPr lang="en-US" sz="3600" i="0" dirty="0">
              <a:latin typeface="Comic Sans MS" pitchFamily="66" charset="0"/>
            </a:endParaRPr>
          </a:p>
        </p:txBody>
      </p:sp>
      <p:sp>
        <p:nvSpPr>
          <p:cNvPr id="4" name="Rectangle 3"/>
          <p:cNvSpPr>
            <a:spLocks noChangeArrowheads="1"/>
          </p:cNvSpPr>
          <p:nvPr/>
        </p:nvSpPr>
        <p:spPr bwMode="auto">
          <a:xfrm>
            <a:off x="525235" y="6400800"/>
            <a:ext cx="8213271" cy="338554"/>
          </a:xfrm>
          <a:prstGeom prst="rect">
            <a:avLst/>
          </a:prstGeom>
          <a:noFill/>
          <a:ln w="9525">
            <a:noFill/>
            <a:miter lim="800000"/>
            <a:headEnd/>
            <a:tailEnd/>
          </a:ln>
          <a:effectLst/>
        </p:spPr>
        <p:txBody>
          <a:bodyPr wrap="square">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V. N. </a:t>
            </a:r>
            <a:r>
              <a:rPr lang="en-US" sz="1600" b="1" i="1" dirty="0" err="1">
                <a:solidFill>
                  <a:srgbClr val="33CC33"/>
                </a:solidFill>
                <a:effectLst>
                  <a:outerShdw blurRad="38100" dist="38100" dir="2700000" algn="tl">
                    <a:srgbClr val="000000"/>
                  </a:outerShdw>
                </a:effectLst>
                <a:cs typeface="Times New Roman" pitchFamily="18" charset="0"/>
              </a:rPr>
              <a:t>Gorshkov</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and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Nature Comm. 4. 2144, (2013)</a:t>
            </a:r>
          </a:p>
        </p:txBody>
      </p:sp>
      <p:pic>
        <p:nvPicPr>
          <p:cNvPr id="3" name="Picture 2"/>
          <p:cNvPicPr>
            <a:picLocks noChangeAspect="1"/>
          </p:cNvPicPr>
          <p:nvPr/>
        </p:nvPicPr>
        <p:blipFill>
          <a:blip r:embed="rId2"/>
          <a:stretch>
            <a:fillRect/>
          </a:stretch>
        </p:blipFill>
        <p:spPr>
          <a:xfrm>
            <a:off x="0" y="1828800"/>
            <a:ext cx="4040249" cy="3338350"/>
          </a:xfrm>
          <a:prstGeom prst="rect">
            <a:avLst/>
          </a:prstGeom>
        </p:spPr>
      </p:pic>
      <p:pic>
        <p:nvPicPr>
          <p:cNvPr id="5" name="Picture 4"/>
          <p:cNvPicPr>
            <a:picLocks noChangeAspect="1"/>
          </p:cNvPicPr>
          <p:nvPr/>
        </p:nvPicPr>
        <p:blipFill>
          <a:blip r:embed="rId3"/>
          <a:stretch>
            <a:fillRect/>
          </a:stretch>
        </p:blipFill>
        <p:spPr>
          <a:xfrm>
            <a:off x="4114800" y="1070817"/>
            <a:ext cx="5007429" cy="5329983"/>
          </a:xfrm>
          <a:prstGeom prst="rect">
            <a:avLst/>
          </a:prstGeom>
        </p:spPr>
      </p:pic>
    </p:spTree>
    <p:extLst>
      <p:ext uri="{BB962C8B-B14F-4D97-AF65-F5344CB8AC3E}">
        <p14:creationId xmlns:p14="http://schemas.microsoft.com/office/powerpoint/2010/main" val="17923537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33400" y="21771"/>
            <a:ext cx="8077200" cy="664029"/>
          </a:xfrm>
        </p:spPr>
        <p:txBody>
          <a:bodyPr/>
          <a:lstStyle/>
          <a:p>
            <a:pPr algn="ctr">
              <a:defRPr/>
            </a:pPr>
            <a:r>
              <a:rPr lang="en-US" sz="3600" i="0" dirty="0" smtClean="0">
                <a:latin typeface="Comic Sans MS" pitchFamily="66" charset="0"/>
              </a:rPr>
              <a:t>SCMC 1D test problems</a:t>
            </a:r>
            <a:endParaRPr lang="en-US" sz="3600" i="0" dirty="0">
              <a:latin typeface="Comic Sans MS" pitchFamily="66" charset="0"/>
            </a:endParaRPr>
          </a:p>
        </p:txBody>
      </p:sp>
      <p:sp>
        <p:nvSpPr>
          <p:cNvPr id="4" name="Rectangle 3"/>
          <p:cNvSpPr>
            <a:spLocks noChangeArrowheads="1"/>
          </p:cNvSpPr>
          <p:nvPr/>
        </p:nvSpPr>
        <p:spPr bwMode="auto">
          <a:xfrm>
            <a:off x="380999" y="6273225"/>
            <a:ext cx="8763001" cy="584775"/>
          </a:xfrm>
          <a:prstGeom prst="rect">
            <a:avLst/>
          </a:prstGeom>
          <a:noFill/>
          <a:ln w="9525">
            <a:noFill/>
            <a:miter lim="800000"/>
            <a:headEnd/>
            <a:tailEnd/>
          </a:ln>
          <a:effectLst/>
        </p:spPr>
        <p:txBody>
          <a:bodyPr wrap="square">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V. N. </a:t>
            </a:r>
            <a:r>
              <a:rPr lang="en-US" sz="1600" b="1" i="1" dirty="0" err="1">
                <a:solidFill>
                  <a:srgbClr val="33CC33"/>
                </a:solidFill>
                <a:effectLst>
                  <a:outerShdw blurRad="38100" dist="38100" dir="2700000" algn="tl">
                    <a:srgbClr val="000000"/>
                  </a:outerShdw>
                </a:effectLst>
                <a:cs typeface="Times New Roman" pitchFamily="18" charset="0"/>
              </a:rPr>
              <a:t>Gorshkov</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and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Nature Comm. 4. 2144, (2013</a:t>
            </a:r>
            <a:r>
              <a:rPr lang="en-US" sz="1600" b="1" i="1" dirty="0" smtClean="0">
                <a:solidFill>
                  <a:srgbClr val="33CC33"/>
                </a:solidFill>
                <a:effectLst>
                  <a:outerShdw blurRad="38100" dist="38100" dir="2700000" algn="tl">
                    <a:srgbClr val="000000"/>
                  </a:outerShdw>
                </a:effectLst>
                <a:cs typeface="Times New Roman" pitchFamily="18" charset="0"/>
              </a:rPr>
              <a:t>)</a:t>
            </a:r>
          </a:p>
          <a:p>
            <a:pPr>
              <a:defRPr/>
            </a:pPr>
            <a:r>
              <a:rPr lang="en-US" sz="1600" b="1" i="1" dirty="0">
                <a:solidFill>
                  <a:srgbClr val="33CC33"/>
                </a:solidFill>
                <a:effectLst>
                  <a:outerShdw blurRad="38100" dist="38100" dir="2700000" algn="tl">
                    <a:srgbClr val="000000"/>
                  </a:outerShdw>
                </a:effectLst>
                <a:cs typeface="Times New Roman" pitchFamily="18" charset="0"/>
              </a:rPr>
              <a:t>A.J. White, V.N. </a:t>
            </a:r>
            <a:r>
              <a:rPr lang="en-US" sz="1600" b="1" i="1" dirty="0" err="1">
                <a:solidFill>
                  <a:srgbClr val="33CC33"/>
                </a:solidFill>
                <a:effectLst>
                  <a:outerShdw blurRad="38100" dist="38100" dir="2700000" algn="tl">
                    <a:srgbClr val="000000"/>
                  </a:outerShdw>
                </a:effectLst>
                <a:cs typeface="Times New Roman" pitchFamily="18" charset="0"/>
              </a:rPr>
              <a:t>Gorshkov</a:t>
            </a:r>
            <a:r>
              <a:rPr lang="en-US" sz="1600" b="1" i="1" dirty="0">
                <a:solidFill>
                  <a:srgbClr val="33CC33"/>
                </a:solidFill>
                <a:effectLst>
                  <a:outerShdw blurRad="38100" dist="38100" dir="2700000" algn="tl">
                    <a:srgbClr val="000000"/>
                  </a:outerShdw>
                </a:effectLst>
                <a:cs typeface="Times New Roman" pitchFamily="18" charset="0"/>
              </a:rPr>
              <a:t>, R. Wang,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and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J. Chem. Phys., 141, 184101 (2014</a:t>
            </a:r>
            <a:r>
              <a:rPr lang="en-US" sz="1600" b="1" i="1" dirty="0" smtClean="0">
                <a:solidFill>
                  <a:srgbClr val="33CC33"/>
                </a:solidFill>
                <a:effectLst>
                  <a:outerShdw blurRad="38100" dist="38100" dir="2700000" algn="tl">
                    <a:srgbClr val="000000"/>
                  </a:outerShdw>
                </a:effectLst>
                <a:cs typeface="Times New Roman" pitchFamily="18" charset="0"/>
              </a:rPr>
              <a:t>)</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2" name="Picture 1"/>
          <p:cNvPicPr>
            <a:picLocks noChangeAspect="1"/>
          </p:cNvPicPr>
          <p:nvPr/>
        </p:nvPicPr>
        <p:blipFill>
          <a:blip r:embed="rId2"/>
          <a:stretch>
            <a:fillRect/>
          </a:stretch>
        </p:blipFill>
        <p:spPr>
          <a:xfrm>
            <a:off x="228600" y="609600"/>
            <a:ext cx="8710383" cy="4011803"/>
          </a:xfrm>
          <a:prstGeom prst="rect">
            <a:avLst/>
          </a:prstGeom>
        </p:spPr>
      </p:pic>
      <p:sp>
        <p:nvSpPr>
          <p:cNvPr id="7" name="27 CuadroTexto"/>
          <p:cNvSpPr txBox="1">
            <a:spLocks noChangeArrowheads="1"/>
          </p:cNvSpPr>
          <p:nvPr/>
        </p:nvSpPr>
        <p:spPr bwMode="auto">
          <a:xfrm>
            <a:off x="355001" y="4629471"/>
            <a:ext cx="8305800" cy="1554272"/>
          </a:xfrm>
          <a:prstGeom prst="rect">
            <a:avLst/>
          </a:prstGeom>
          <a:noFill/>
          <a:ln w="9525">
            <a:noFill/>
            <a:miter lim="800000"/>
            <a:headEnd/>
            <a:tailEnd/>
          </a:ln>
        </p:spPr>
        <p:txBody>
          <a:bodyPr>
            <a:spAutoFit/>
          </a:bodyPr>
          <a:lstStyle/>
          <a:p>
            <a:pPr>
              <a:spcBef>
                <a:spcPts val="0"/>
              </a:spcBef>
              <a:spcAft>
                <a:spcPts val="300"/>
              </a:spcAft>
              <a:defRPr/>
            </a:pPr>
            <a:r>
              <a:rPr lang="en-US" sz="1800" b="1" dirty="0">
                <a:solidFill>
                  <a:srgbClr val="FFFFFF"/>
                </a:solidFill>
                <a:latin typeface="Arial"/>
              </a:rPr>
              <a:t>Molecular dynamics classical trajectory with its phase information serves as a sampling point in the Monte-Carlo method;</a:t>
            </a:r>
          </a:p>
          <a:p>
            <a:pPr>
              <a:spcBef>
                <a:spcPts val="0"/>
              </a:spcBef>
              <a:spcAft>
                <a:spcPts val="300"/>
              </a:spcAft>
              <a:defRPr/>
            </a:pPr>
            <a:r>
              <a:rPr lang="en-US" sz="1800" b="1" dirty="0">
                <a:solidFill>
                  <a:srgbClr val="FFFFFF"/>
                </a:solidFill>
                <a:latin typeface="Arial"/>
              </a:rPr>
              <a:t>The algorithm is invariant with respect to the number of vibrational degrees of freedom, so that it is applicable to large molecular systems</a:t>
            </a:r>
            <a:r>
              <a:rPr lang="en-US" sz="1800" b="1" dirty="0" smtClean="0">
                <a:solidFill>
                  <a:srgbClr val="FFFFFF"/>
                </a:solidFill>
                <a:latin typeface="Arial"/>
              </a:rPr>
              <a:t>.</a:t>
            </a:r>
          </a:p>
          <a:p>
            <a:pPr>
              <a:spcBef>
                <a:spcPts val="0"/>
              </a:spcBef>
              <a:spcAft>
                <a:spcPts val="300"/>
              </a:spcAft>
              <a:defRPr/>
            </a:pPr>
            <a:r>
              <a:rPr lang="en-US" sz="1800" b="1" dirty="0" smtClean="0">
                <a:latin typeface="Arial"/>
              </a:rPr>
              <a:t>There is no free lunch! Convergence is achieved at ~50,000 trajectories</a:t>
            </a:r>
            <a:endParaRPr lang="en-US" sz="1800" b="1" dirty="0">
              <a:latin typeface="Arial"/>
            </a:endParaRPr>
          </a:p>
        </p:txBody>
      </p:sp>
    </p:spTree>
    <p:extLst>
      <p:ext uri="{BB962C8B-B14F-4D97-AF65-F5344CB8AC3E}">
        <p14:creationId xmlns:p14="http://schemas.microsoft.com/office/powerpoint/2010/main" val="131198578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33400" y="21771"/>
            <a:ext cx="8077200" cy="664029"/>
          </a:xfrm>
        </p:spPr>
        <p:txBody>
          <a:bodyPr/>
          <a:lstStyle/>
          <a:p>
            <a:pPr algn="ctr">
              <a:defRPr/>
            </a:pPr>
            <a:r>
              <a:rPr lang="en-US" sz="3600" i="0" dirty="0" smtClean="0">
                <a:latin typeface="Comic Sans MS" pitchFamily="66" charset="0"/>
              </a:rPr>
              <a:t>SCMC 2D test problems</a:t>
            </a:r>
            <a:endParaRPr lang="en-US" sz="3600" i="0" dirty="0">
              <a:latin typeface="Comic Sans MS" pitchFamily="66" charset="0"/>
            </a:endParaRPr>
          </a:p>
        </p:txBody>
      </p:sp>
      <p:sp>
        <p:nvSpPr>
          <p:cNvPr id="4" name="Rectangle 3"/>
          <p:cNvSpPr>
            <a:spLocks noChangeArrowheads="1"/>
          </p:cNvSpPr>
          <p:nvPr/>
        </p:nvSpPr>
        <p:spPr bwMode="auto">
          <a:xfrm>
            <a:off x="380999" y="6273225"/>
            <a:ext cx="8763001" cy="584775"/>
          </a:xfrm>
          <a:prstGeom prst="rect">
            <a:avLst/>
          </a:prstGeom>
          <a:noFill/>
          <a:ln w="9525">
            <a:noFill/>
            <a:miter lim="800000"/>
            <a:headEnd/>
            <a:tailEnd/>
          </a:ln>
          <a:effectLst/>
        </p:spPr>
        <p:txBody>
          <a:bodyPr wrap="square">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V. N. </a:t>
            </a:r>
            <a:r>
              <a:rPr lang="en-US" sz="1600" b="1" i="1" dirty="0" err="1">
                <a:solidFill>
                  <a:srgbClr val="33CC33"/>
                </a:solidFill>
                <a:effectLst>
                  <a:outerShdw blurRad="38100" dist="38100" dir="2700000" algn="tl">
                    <a:srgbClr val="000000"/>
                  </a:outerShdw>
                </a:effectLst>
                <a:cs typeface="Times New Roman" pitchFamily="18" charset="0"/>
              </a:rPr>
              <a:t>Gorshkov</a:t>
            </a:r>
            <a:r>
              <a:rPr lang="en-US" sz="1600" b="1" i="1" dirty="0">
                <a:solidFill>
                  <a:srgbClr val="33CC33"/>
                </a:solidFill>
                <a:effectLst>
                  <a:outerShdw blurRad="38100" dist="38100" dir="2700000" algn="tl">
                    <a:srgbClr val="000000"/>
                  </a:outerShdw>
                </a:effectLst>
                <a:cs typeface="Times New Roman" pitchFamily="18" charset="0"/>
              </a:rPr>
              <a:t>,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and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Nature Comm. 4. 2144, (2013</a:t>
            </a:r>
            <a:r>
              <a:rPr lang="en-US" sz="1600" b="1" i="1" dirty="0" smtClean="0">
                <a:solidFill>
                  <a:srgbClr val="33CC33"/>
                </a:solidFill>
                <a:effectLst>
                  <a:outerShdw blurRad="38100" dist="38100" dir="2700000" algn="tl">
                    <a:srgbClr val="000000"/>
                  </a:outerShdw>
                </a:effectLst>
                <a:cs typeface="Times New Roman" pitchFamily="18" charset="0"/>
              </a:rPr>
              <a:t>)</a:t>
            </a:r>
          </a:p>
          <a:p>
            <a:pPr>
              <a:defRPr/>
            </a:pPr>
            <a:r>
              <a:rPr lang="en-US" sz="1600" b="1" i="1" dirty="0">
                <a:solidFill>
                  <a:srgbClr val="33CC33"/>
                </a:solidFill>
                <a:effectLst>
                  <a:outerShdw blurRad="38100" dist="38100" dir="2700000" algn="tl">
                    <a:srgbClr val="000000"/>
                  </a:outerShdw>
                </a:effectLst>
                <a:cs typeface="Times New Roman" pitchFamily="18" charset="0"/>
              </a:rPr>
              <a:t>A.J. White, V.N. </a:t>
            </a:r>
            <a:r>
              <a:rPr lang="en-US" sz="1600" b="1" i="1" dirty="0" err="1">
                <a:solidFill>
                  <a:srgbClr val="33CC33"/>
                </a:solidFill>
                <a:effectLst>
                  <a:outerShdw blurRad="38100" dist="38100" dir="2700000" algn="tl">
                    <a:srgbClr val="000000"/>
                  </a:outerShdw>
                </a:effectLst>
                <a:cs typeface="Times New Roman" pitchFamily="18" charset="0"/>
              </a:rPr>
              <a:t>Gorshkov</a:t>
            </a:r>
            <a:r>
              <a:rPr lang="en-US" sz="1600" b="1" i="1" dirty="0">
                <a:solidFill>
                  <a:srgbClr val="33CC33"/>
                </a:solidFill>
                <a:effectLst>
                  <a:outerShdw blurRad="38100" dist="38100" dir="2700000" algn="tl">
                    <a:srgbClr val="000000"/>
                  </a:outerShdw>
                </a:effectLst>
                <a:cs typeface="Times New Roman" pitchFamily="18" charset="0"/>
              </a:rPr>
              <a:t>, R. Wang,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and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J. Chem. Phys., 141, 184101 (2014</a:t>
            </a:r>
            <a:r>
              <a:rPr lang="en-US" sz="1600" b="1" i="1" dirty="0" smtClean="0">
                <a:solidFill>
                  <a:srgbClr val="33CC33"/>
                </a:solidFill>
                <a:effectLst>
                  <a:outerShdw blurRad="38100" dist="38100" dir="2700000" algn="tl">
                    <a:srgbClr val="000000"/>
                  </a:outerShdw>
                </a:effectLst>
                <a:cs typeface="Times New Roman" pitchFamily="18" charset="0"/>
              </a:rPr>
              <a:t>)</a:t>
            </a:r>
            <a:endParaRPr lang="en-US" sz="1600" b="1" i="1" dirty="0">
              <a:solidFill>
                <a:srgbClr val="33CC33"/>
              </a:solidFill>
              <a:effectLst>
                <a:outerShdw blurRad="38100" dist="38100" dir="2700000" algn="tl">
                  <a:srgbClr val="000000"/>
                </a:outerShdw>
              </a:effectLst>
              <a:cs typeface="Times New Roman" pitchFamily="18" charset="0"/>
            </a:endParaRPr>
          </a:p>
        </p:txBody>
      </p:sp>
      <p:sp>
        <p:nvSpPr>
          <p:cNvPr id="7" name="27 CuadroTexto"/>
          <p:cNvSpPr txBox="1">
            <a:spLocks noChangeArrowheads="1"/>
          </p:cNvSpPr>
          <p:nvPr/>
        </p:nvSpPr>
        <p:spPr bwMode="auto">
          <a:xfrm>
            <a:off x="355001" y="4629471"/>
            <a:ext cx="8305800" cy="1554272"/>
          </a:xfrm>
          <a:prstGeom prst="rect">
            <a:avLst/>
          </a:prstGeom>
          <a:noFill/>
          <a:ln w="9525">
            <a:noFill/>
            <a:miter lim="800000"/>
            <a:headEnd/>
            <a:tailEnd/>
          </a:ln>
        </p:spPr>
        <p:txBody>
          <a:bodyPr>
            <a:spAutoFit/>
          </a:bodyPr>
          <a:lstStyle/>
          <a:p>
            <a:pPr>
              <a:spcBef>
                <a:spcPts val="0"/>
              </a:spcBef>
              <a:spcAft>
                <a:spcPts val="300"/>
              </a:spcAft>
              <a:defRPr/>
            </a:pPr>
            <a:r>
              <a:rPr lang="en-US" sz="1800" b="1" dirty="0">
                <a:solidFill>
                  <a:srgbClr val="FFFFFF"/>
                </a:solidFill>
                <a:latin typeface="Arial"/>
              </a:rPr>
              <a:t>Molecular dynamics classical trajectory with its phase information serves as a sampling point in the Monte-Carlo method;</a:t>
            </a:r>
          </a:p>
          <a:p>
            <a:pPr>
              <a:spcBef>
                <a:spcPts val="0"/>
              </a:spcBef>
              <a:spcAft>
                <a:spcPts val="300"/>
              </a:spcAft>
              <a:defRPr/>
            </a:pPr>
            <a:r>
              <a:rPr lang="en-US" sz="1800" b="1" dirty="0">
                <a:solidFill>
                  <a:srgbClr val="FFFFFF"/>
                </a:solidFill>
                <a:latin typeface="Arial"/>
              </a:rPr>
              <a:t>The algorithm is invariant with respect to the number of vibrational degrees of freedom, so that it is applicable to large molecular systems</a:t>
            </a:r>
            <a:r>
              <a:rPr lang="en-US" sz="1800" b="1" dirty="0" smtClean="0">
                <a:solidFill>
                  <a:srgbClr val="FFFFFF"/>
                </a:solidFill>
                <a:latin typeface="Arial"/>
              </a:rPr>
              <a:t>.</a:t>
            </a:r>
          </a:p>
          <a:p>
            <a:pPr>
              <a:spcBef>
                <a:spcPts val="0"/>
              </a:spcBef>
              <a:spcAft>
                <a:spcPts val="300"/>
              </a:spcAft>
              <a:defRPr/>
            </a:pPr>
            <a:r>
              <a:rPr lang="en-US" sz="1800" b="1" dirty="0" smtClean="0">
                <a:latin typeface="Arial"/>
              </a:rPr>
              <a:t>There is no free lunch! Convergence is achieved at ~50,000 trajectories</a:t>
            </a:r>
            <a:endParaRPr lang="en-US" sz="1800" b="1" dirty="0">
              <a:latin typeface="Aria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51" r="8872"/>
          <a:stretch/>
        </p:blipFill>
        <p:spPr bwMode="auto">
          <a:xfrm>
            <a:off x="-10887" y="674914"/>
            <a:ext cx="2769993" cy="2754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7" descr="Fig"/>
          <p:cNvPicPr>
            <a:picLocks noChangeAspect="1" noChangeArrowheads="1"/>
          </p:cNvPicPr>
          <p:nvPr/>
        </p:nvPicPr>
        <p:blipFill rotWithShape="1">
          <a:blip r:embed="rId3">
            <a:extLst>
              <a:ext uri="{28A0092B-C50C-407E-A947-70E740481C1C}">
                <a14:useLocalDpi xmlns:a14="http://schemas.microsoft.com/office/drawing/2010/main" val="0"/>
              </a:ext>
            </a:extLst>
          </a:blip>
          <a:srcRect l="18750" t="17060" r="18750" b="6566"/>
          <a:stretch/>
        </p:blipFill>
        <p:spPr bwMode="auto">
          <a:xfrm>
            <a:off x="3124200" y="687757"/>
            <a:ext cx="198318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0198" r="1413"/>
          <a:stretch/>
        </p:blipFill>
        <p:spPr bwMode="auto">
          <a:xfrm>
            <a:off x="2747955" y="2209830"/>
            <a:ext cx="2468880" cy="237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7384" y="1282824"/>
            <a:ext cx="4064377" cy="1917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17982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6200" y="20252"/>
            <a:ext cx="9067800" cy="740229"/>
          </a:xfrm>
        </p:spPr>
        <p:txBody>
          <a:bodyPr/>
          <a:lstStyle/>
          <a:p>
            <a:pPr algn="ctr">
              <a:defRPr/>
            </a:pPr>
            <a:r>
              <a:rPr lang="en-US" sz="3600" i="0" dirty="0" smtClean="0">
                <a:latin typeface="Comic Sans MS" pitchFamily="66" charset="0"/>
              </a:rPr>
              <a:t>Let ‘re-</a:t>
            </a:r>
            <a:r>
              <a:rPr lang="en-US" sz="3600" i="0" dirty="0" err="1" smtClean="0">
                <a:latin typeface="Comic Sans MS" pitchFamily="66" charset="0"/>
              </a:rPr>
              <a:t>gaussianize</a:t>
            </a:r>
            <a:r>
              <a:rPr lang="en-US" sz="3600" i="0" dirty="0" smtClean="0">
                <a:latin typeface="Comic Sans MS" pitchFamily="66" charset="0"/>
              </a:rPr>
              <a:t>’ every step…</a:t>
            </a:r>
            <a:endParaRPr lang="en-US" sz="3600" i="0" dirty="0">
              <a:latin typeface="Comic Sans MS" pitchFamily="66" charset="0"/>
            </a:endParaRPr>
          </a:p>
        </p:txBody>
      </p:sp>
      <p:sp>
        <p:nvSpPr>
          <p:cNvPr id="4" name="Rectangle 3"/>
          <p:cNvSpPr>
            <a:spLocks noChangeArrowheads="1"/>
          </p:cNvSpPr>
          <p:nvPr/>
        </p:nvSpPr>
        <p:spPr bwMode="auto">
          <a:xfrm>
            <a:off x="570600" y="6248400"/>
            <a:ext cx="8534400" cy="584775"/>
          </a:xfrm>
          <a:prstGeom prst="rect">
            <a:avLst/>
          </a:prstGeom>
          <a:noFill/>
          <a:ln w="9525">
            <a:noFill/>
            <a:miter lim="800000"/>
            <a:headEnd/>
            <a:tailEnd/>
          </a:ln>
          <a:effectLst/>
        </p:spPr>
        <p:txBody>
          <a:bodyPr wrap="square">
            <a:spAutoFit/>
          </a:bodyPr>
          <a:lstStyle/>
          <a:p>
            <a:pPr>
              <a:defRPr/>
            </a:pPr>
            <a:r>
              <a:rPr lang="en-US" sz="1600" b="1" i="1" dirty="0" smtClean="0">
                <a:solidFill>
                  <a:srgbClr val="33CC33"/>
                </a:solidFill>
                <a:effectLst>
                  <a:outerShdw blurRad="38100" dist="38100" dir="2700000" algn="tl">
                    <a:srgbClr val="000000"/>
                  </a:outerShdw>
                </a:effectLst>
                <a:cs typeface="Times New Roman" pitchFamily="18" charset="0"/>
              </a:rPr>
              <a:t>A.J</a:t>
            </a:r>
            <a:r>
              <a:rPr lang="en-US" sz="1600" b="1" i="1" dirty="0">
                <a:solidFill>
                  <a:srgbClr val="33CC33"/>
                </a:solidFill>
                <a:effectLst>
                  <a:outerShdw blurRad="38100" dist="38100" dir="2700000" algn="tl">
                    <a:srgbClr val="000000"/>
                  </a:outerShdw>
                </a:effectLst>
                <a:cs typeface="Times New Roman" pitchFamily="18" charset="0"/>
              </a:rPr>
              <a:t>. White, V.N. </a:t>
            </a:r>
            <a:r>
              <a:rPr lang="en-US" sz="1600" b="1" i="1" dirty="0" err="1">
                <a:solidFill>
                  <a:srgbClr val="33CC33"/>
                </a:solidFill>
                <a:effectLst>
                  <a:outerShdw blurRad="38100" dist="38100" dir="2700000" algn="tl">
                    <a:srgbClr val="000000"/>
                  </a:outerShdw>
                </a:effectLst>
                <a:cs typeface="Times New Roman" pitchFamily="18" charset="0"/>
              </a:rPr>
              <a:t>Gorshkov</a:t>
            </a:r>
            <a:r>
              <a:rPr lang="en-US" sz="1600" b="1" i="1" dirty="0">
                <a:solidFill>
                  <a:srgbClr val="33CC33"/>
                </a:solidFill>
                <a:effectLst>
                  <a:outerShdw blurRad="38100" dist="38100" dir="2700000" algn="tl">
                    <a:srgbClr val="000000"/>
                  </a:outerShdw>
                </a:effectLst>
                <a:cs typeface="Times New Roman" pitchFamily="18" charset="0"/>
              </a:rPr>
              <a:t>, R. Wang,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D</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err="1" smtClean="0">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a:t>
            </a:r>
            <a:r>
              <a:rPr lang="de-DE" sz="1600" b="1" i="1" dirty="0">
                <a:solidFill>
                  <a:srgbClr val="33CC33"/>
                </a:solidFill>
                <a:effectLst>
                  <a:outerShdw blurRad="38100" dist="38100" dir="2700000" algn="tl">
                    <a:srgbClr val="000000"/>
                  </a:outerShdw>
                </a:effectLst>
                <a:cs typeface="Times New Roman" pitchFamily="18" charset="0"/>
              </a:rPr>
              <a:t>J. Chem. Phys</a:t>
            </a:r>
            <a:r>
              <a:rPr lang="de-DE" sz="1600" b="1" i="1" dirty="0" smtClean="0">
                <a:solidFill>
                  <a:srgbClr val="33CC33"/>
                </a:solidFill>
                <a:effectLst>
                  <a:outerShdw blurRad="38100" dist="38100" dir="2700000" algn="tl">
                    <a:srgbClr val="000000"/>
                  </a:outerShdw>
                </a:effectLst>
                <a:cs typeface="Times New Roman" pitchFamily="18" charset="0"/>
              </a:rPr>
              <a:t>., 143,  </a:t>
            </a:r>
            <a:r>
              <a:rPr lang="de-DE" sz="1600" b="1" i="1" dirty="0">
                <a:solidFill>
                  <a:srgbClr val="33CC33"/>
                </a:solidFill>
                <a:effectLst>
                  <a:outerShdw blurRad="38100" dist="38100" dir="2700000" algn="tl">
                    <a:srgbClr val="000000"/>
                  </a:outerShdw>
                </a:effectLst>
                <a:cs typeface="Times New Roman" pitchFamily="18" charset="0"/>
              </a:rPr>
              <a:t>014115 (2015</a:t>
            </a:r>
            <a:r>
              <a:rPr lang="de-DE" sz="1600" b="1" i="1" dirty="0" smtClean="0">
                <a:solidFill>
                  <a:srgbClr val="33CC33"/>
                </a:solidFill>
                <a:effectLst>
                  <a:outerShdw blurRad="38100" dist="38100" dir="2700000" algn="tl">
                    <a:srgbClr val="000000"/>
                  </a:outerShdw>
                </a:effectLst>
                <a:cs typeface="Times New Roman" pitchFamily="18" charset="0"/>
              </a:rPr>
              <a:t>) </a:t>
            </a:r>
            <a:r>
              <a:rPr lang="en-US" sz="1600" b="1" i="1" dirty="0">
                <a:solidFill>
                  <a:srgbClr val="33CC33"/>
                </a:solidFill>
                <a:effectLst>
                  <a:outerShdw blurRad="38100" dist="38100" dir="2700000" algn="tl">
                    <a:srgbClr val="000000"/>
                  </a:outerShdw>
                </a:effectLst>
                <a:cs typeface="Times New Roman" pitchFamily="18" charset="0"/>
              </a:rPr>
              <a:t>A.J. White,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Chem. Sci. </a:t>
            </a:r>
            <a:r>
              <a:rPr lang="de-DE" sz="1600" b="1" i="1" dirty="0">
                <a:solidFill>
                  <a:srgbClr val="33CC33"/>
                </a:solidFill>
                <a:effectLst>
                  <a:outerShdw blurRad="38100" dist="38100" dir="2700000" algn="tl">
                    <a:srgbClr val="000000"/>
                  </a:outerShdw>
                </a:effectLst>
                <a:cs typeface="Times New Roman" pitchFamily="18" charset="0"/>
              </a:rPr>
              <a:t>7, 4905 (2016)</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2" name="Picture 1"/>
          <p:cNvPicPr>
            <a:picLocks noChangeAspect="1"/>
          </p:cNvPicPr>
          <p:nvPr/>
        </p:nvPicPr>
        <p:blipFill>
          <a:blip r:embed="rId2"/>
          <a:stretch>
            <a:fillRect/>
          </a:stretch>
        </p:blipFill>
        <p:spPr>
          <a:xfrm>
            <a:off x="38999" y="967402"/>
            <a:ext cx="9105001" cy="5074076"/>
          </a:xfrm>
          <a:prstGeom prst="rect">
            <a:avLst/>
          </a:prstGeom>
        </p:spPr>
      </p:pic>
    </p:spTree>
    <p:extLst>
      <p:ext uri="{BB962C8B-B14F-4D97-AF65-F5344CB8AC3E}">
        <p14:creationId xmlns:p14="http://schemas.microsoft.com/office/powerpoint/2010/main" val="35845093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6200" y="21771"/>
            <a:ext cx="9067800" cy="968829"/>
          </a:xfrm>
        </p:spPr>
        <p:txBody>
          <a:bodyPr/>
          <a:lstStyle/>
          <a:p>
            <a:pPr algn="ctr">
              <a:defRPr/>
            </a:pPr>
            <a:r>
              <a:rPr lang="en-US" sz="3600" i="0" dirty="0" smtClean="0">
                <a:latin typeface="Comic Sans MS" pitchFamily="66" charset="0"/>
              </a:rPr>
              <a:t> CW-NAMD </a:t>
            </a:r>
            <a:r>
              <a:rPr lang="en-US" sz="3600" i="0" dirty="0">
                <a:latin typeface="Comic Sans MS" pitchFamily="66" charset="0"/>
              </a:rPr>
              <a:t>(coupled </a:t>
            </a:r>
            <a:r>
              <a:rPr lang="en-US" sz="3600" i="0" dirty="0" err="1">
                <a:latin typeface="Comic Sans MS" pitchFamily="66" charset="0"/>
              </a:rPr>
              <a:t>wavefunctions</a:t>
            </a:r>
            <a:r>
              <a:rPr lang="en-US" sz="3600" i="0" dirty="0">
                <a:latin typeface="Comic Sans MS" pitchFamily="66" charset="0"/>
              </a:rPr>
              <a:t> non-adiabatic molecular dynamics)</a:t>
            </a:r>
          </a:p>
        </p:txBody>
      </p:sp>
      <p:sp>
        <p:nvSpPr>
          <p:cNvPr id="4" name="Rectangle 3"/>
          <p:cNvSpPr>
            <a:spLocks noChangeArrowheads="1"/>
          </p:cNvSpPr>
          <p:nvPr/>
        </p:nvSpPr>
        <p:spPr bwMode="auto">
          <a:xfrm>
            <a:off x="414061" y="6496050"/>
            <a:ext cx="8534400" cy="338554"/>
          </a:xfrm>
          <a:prstGeom prst="rect">
            <a:avLst/>
          </a:prstGeom>
          <a:noFill/>
          <a:ln w="9525">
            <a:noFill/>
            <a:miter lim="800000"/>
            <a:headEnd/>
            <a:tailEnd/>
          </a:ln>
          <a:effectLst/>
        </p:spPr>
        <p:txBody>
          <a:bodyPr wrap="square">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A.J. White,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Chem. Sci. </a:t>
            </a:r>
            <a:r>
              <a:rPr lang="de-DE" sz="1600" b="1" i="1" dirty="0">
                <a:solidFill>
                  <a:srgbClr val="33CC33"/>
                </a:solidFill>
                <a:effectLst>
                  <a:outerShdw blurRad="38100" dist="38100" dir="2700000" algn="tl">
                    <a:srgbClr val="000000"/>
                  </a:outerShdw>
                </a:effectLst>
                <a:cs typeface="Times New Roman" pitchFamily="18" charset="0"/>
              </a:rPr>
              <a:t>7, 4905 (2016)</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2" name="Picture 1"/>
          <p:cNvPicPr>
            <a:picLocks noChangeAspect="1"/>
          </p:cNvPicPr>
          <p:nvPr/>
        </p:nvPicPr>
        <p:blipFill>
          <a:blip r:embed="rId2"/>
          <a:stretch>
            <a:fillRect/>
          </a:stretch>
        </p:blipFill>
        <p:spPr>
          <a:xfrm>
            <a:off x="0" y="1138019"/>
            <a:ext cx="9144000" cy="5324471"/>
          </a:xfrm>
          <a:prstGeom prst="rect">
            <a:avLst/>
          </a:prstGeom>
        </p:spPr>
      </p:pic>
    </p:spTree>
    <p:extLst>
      <p:ext uri="{BB962C8B-B14F-4D97-AF65-F5344CB8AC3E}">
        <p14:creationId xmlns:p14="http://schemas.microsoft.com/office/powerpoint/2010/main" val="39671428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6200" y="21771"/>
            <a:ext cx="9067800" cy="1197429"/>
          </a:xfrm>
        </p:spPr>
        <p:txBody>
          <a:bodyPr/>
          <a:lstStyle/>
          <a:p>
            <a:pPr algn="ctr">
              <a:defRPr/>
            </a:pPr>
            <a:r>
              <a:rPr lang="en-US" sz="3600" i="0" dirty="0" smtClean="0">
                <a:latin typeface="Comic Sans MS" pitchFamily="66" charset="0"/>
              </a:rPr>
              <a:t> CW-NAMD </a:t>
            </a:r>
            <a:r>
              <a:rPr lang="en-US" sz="3600" i="0" dirty="0">
                <a:latin typeface="Comic Sans MS" pitchFamily="66" charset="0"/>
              </a:rPr>
              <a:t>(coupled </a:t>
            </a:r>
            <a:r>
              <a:rPr lang="en-US" sz="3600" i="0" dirty="0" err="1">
                <a:latin typeface="Comic Sans MS" pitchFamily="66" charset="0"/>
              </a:rPr>
              <a:t>wavefunctions</a:t>
            </a:r>
            <a:r>
              <a:rPr lang="en-US" sz="3600" i="0" dirty="0">
                <a:latin typeface="Comic Sans MS" pitchFamily="66" charset="0"/>
              </a:rPr>
              <a:t> non-adiabatic molecular dynamics)</a:t>
            </a:r>
          </a:p>
        </p:txBody>
      </p:sp>
      <p:sp>
        <p:nvSpPr>
          <p:cNvPr id="4" name="Rectangle 3"/>
          <p:cNvSpPr>
            <a:spLocks noChangeArrowheads="1"/>
          </p:cNvSpPr>
          <p:nvPr/>
        </p:nvSpPr>
        <p:spPr bwMode="auto">
          <a:xfrm>
            <a:off x="609600" y="6400800"/>
            <a:ext cx="8534400" cy="338554"/>
          </a:xfrm>
          <a:prstGeom prst="rect">
            <a:avLst/>
          </a:prstGeom>
          <a:noFill/>
          <a:ln w="9525">
            <a:noFill/>
            <a:miter lim="800000"/>
            <a:headEnd/>
            <a:tailEnd/>
          </a:ln>
          <a:effectLst/>
        </p:spPr>
        <p:txBody>
          <a:bodyPr wrap="square">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A.J. White,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Mozyrsky</a:t>
            </a:r>
            <a:r>
              <a:rPr lang="en-US" sz="1600" b="1" i="1" dirty="0">
                <a:solidFill>
                  <a:srgbClr val="33CC33"/>
                </a:solidFill>
                <a:effectLst>
                  <a:outerShdw blurRad="38100" dist="38100" dir="2700000" algn="tl">
                    <a:srgbClr val="000000"/>
                  </a:outerShdw>
                </a:effectLst>
                <a:cs typeface="Times New Roman" pitchFamily="18" charset="0"/>
              </a:rPr>
              <a:t>, Chem. Sci. </a:t>
            </a:r>
            <a:r>
              <a:rPr lang="de-DE" sz="1600" b="1" i="1" dirty="0">
                <a:solidFill>
                  <a:srgbClr val="33CC33"/>
                </a:solidFill>
                <a:effectLst>
                  <a:outerShdw blurRad="38100" dist="38100" dir="2700000" algn="tl">
                    <a:srgbClr val="000000"/>
                  </a:outerShdw>
                </a:effectLst>
                <a:cs typeface="Times New Roman" pitchFamily="18" charset="0"/>
              </a:rPr>
              <a:t>7, 4905 (2016)</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3" name="Picture 2"/>
          <p:cNvPicPr>
            <a:picLocks noChangeAspect="1"/>
          </p:cNvPicPr>
          <p:nvPr/>
        </p:nvPicPr>
        <p:blipFill>
          <a:blip r:embed="rId3"/>
          <a:stretch>
            <a:fillRect/>
          </a:stretch>
        </p:blipFill>
        <p:spPr>
          <a:xfrm>
            <a:off x="76200" y="1295400"/>
            <a:ext cx="9027183" cy="1676400"/>
          </a:xfrm>
          <a:prstGeom prst="rect">
            <a:avLst/>
          </a:prstGeom>
        </p:spPr>
      </p:pic>
      <p:pic>
        <p:nvPicPr>
          <p:cNvPr id="20" name="Picture 18" descr="MXplus.eps"/>
          <p:cNvPicPr>
            <a:picLocks noChangeAspect="1"/>
          </p:cNvPicPr>
          <p:nvPr/>
        </p:nvPicPr>
        <p:blipFill>
          <a:blip r:embed="rId4">
            <a:extLst>
              <a:ext uri="{28A0092B-C50C-407E-A947-70E740481C1C}">
                <a14:useLocalDpi xmlns:a14="http://schemas.microsoft.com/office/drawing/2010/main" val="0"/>
              </a:ext>
            </a:extLst>
          </a:blip>
          <a:srcRect t="34210" r="52702" b="32774"/>
          <a:stretch>
            <a:fillRect/>
          </a:stretch>
        </p:blipFill>
        <p:spPr bwMode="auto">
          <a:xfrm>
            <a:off x="3127398" y="3156521"/>
            <a:ext cx="3044802" cy="2939479"/>
          </a:xfrm>
          <a:prstGeom prst="rect">
            <a:avLst/>
          </a:prstGeom>
          <a:solidFill>
            <a:schemeClr val="tx1"/>
          </a:solidFill>
          <a:ln>
            <a:noFill/>
          </a:ln>
        </p:spPr>
      </p:pic>
      <p:pic>
        <p:nvPicPr>
          <p:cNvPr id="26" name="Picture 21" descr="MXplus.eps"/>
          <p:cNvPicPr>
            <a:picLocks noChangeAspect="1"/>
          </p:cNvPicPr>
          <p:nvPr/>
        </p:nvPicPr>
        <p:blipFill>
          <a:blip r:embed="rId5">
            <a:extLst>
              <a:ext uri="{28A0092B-C50C-407E-A947-70E740481C1C}">
                <a14:useLocalDpi xmlns:a14="http://schemas.microsoft.com/office/drawing/2010/main" val="0"/>
              </a:ext>
            </a:extLst>
          </a:blip>
          <a:srcRect l="47908" t="-1590" r="3471" b="65193"/>
          <a:stretch>
            <a:fillRect/>
          </a:stretch>
        </p:blipFill>
        <p:spPr bwMode="auto">
          <a:xfrm>
            <a:off x="6096000" y="3181411"/>
            <a:ext cx="3038475" cy="3143189"/>
          </a:xfrm>
          <a:prstGeom prst="rect">
            <a:avLst/>
          </a:prstGeom>
          <a:solidFill>
            <a:schemeClr val="tx1"/>
          </a:solidFill>
          <a:ln>
            <a:noFill/>
          </a:ln>
        </p:spPr>
      </p:pic>
      <p:pic>
        <p:nvPicPr>
          <p:cNvPr id="31" name="Picture 16" descr="Problem_2.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3156521"/>
            <a:ext cx="3175000" cy="2595562"/>
          </a:xfrm>
          <a:prstGeom prst="rect">
            <a:avLst/>
          </a:prstGeom>
          <a:solidFill>
            <a:schemeClr val="tx1"/>
          </a:solidFill>
          <a:ln>
            <a:noFill/>
          </a:ln>
        </p:spPr>
      </p:pic>
    </p:spTree>
    <p:extLst>
      <p:ext uri="{BB962C8B-B14F-4D97-AF65-F5344CB8AC3E}">
        <p14:creationId xmlns:p14="http://schemas.microsoft.com/office/powerpoint/2010/main" val="34651268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514600"/>
            <a:ext cx="8763000" cy="1477963"/>
          </a:xfrm>
          <a:prstGeom prst="rect">
            <a:avLst/>
          </a:prstGeom>
          <a:solidFill>
            <a:schemeClr val="tx1"/>
          </a:solidFill>
        </p:spPr>
        <p:txBody>
          <a:bodyPr>
            <a:spAutoFit/>
          </a:bodyPr>
          <a:lstStyle/>
          <a:p>
            <a:pPr algn="ctr" eaLnBrk="1" hangingPunct="1">
              <a:lnSpc>
                <a:spcPct val="150000"/>
              </a:lnSpc>
              <a:spcBef>
                <a:spcPts val="600"/>
              </a:spcBef>
              <a:defRPr/>
            </a:pPr>
            <a:r>
              <a:rPr lang="en-US" sz="3000" b="1" i="1" kern="0" dirty="0">
                <a:solidFill>
                  <a:srgbClr val="C00000"/>
                </a:solidFill>
                <a:latin typeface="Arial"/>
                <a:cs typeface="Times New Roman" pitchFamily="18" charset="0"/>
              </a:rPr>
              <a:t>‘Non-adiabatic’ excited state </a:t>
            </a:r>
            <a:r>
              <a:rPr lang="en-US" sz="3000" b="1" i="1" kern="0" dirty="0" err="1">
                <a:solidFill>
                  <a:srgbClr val="C00000"/>
                </a:solidFill>
                <a:latin typeface="Arial"/>
                <a:cs typeface="Times New Roman" pitchFamily="18" charset="0"/>
              </a:rPr>
              <a:t>wavefunction</a:t>
            </a:r>
            <a:r>
              <a:rPr lang="en-US" sz="3000" b="1" i="1" kern="0" dirty="0">
                <a:solidFill>
                  <a:srgbClr val="C00000"/>
                </a:solidFill>
                <a:latin typeface="Arial"/>
                <a:cs typeface="Times New Roman" pitchFamily="18" charset="0"/>
              </a:rPr>
              <a:t> localization in large molecules</a:t>
            </a:r>
            <a:endParaRPr lang="en-US" sz="3000" b="1" i="1" kern="0" dirty="0">
              <a:solidFill>
                <a:srgbClr val="0000FF"/>
              </a:solidFill>
              <a:latin typeface="Arial"/>
              <a:cs typeface="Times New Roman" pitchFamily="18" charset="0"/>
            </a:endParaRPr>
          </a:p>
        </p:txBody>
      </p:sp>
    </p:spTree>
    <p:extLst>
      <p:ext uri="{BB962C8B-B14F-4D97-AF65-F5344CB8AC3E}">
        <p14:creationId xmlns:p14="http://schemas.microsoft.com/office/powerpoint/2010/main" val="4152672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7700" y="0"/>
            <a:ext cx="8077200" cy="609600"/>
          </a:xfrm>
        </p:spPr>
        <p:txBody>
          <a:bodyPr/>
          <a:lstStyle/>
          <a:p>
            <a:pPr algn="ctr">
              <a:defRPr/>
            </a:pPr>
            <a:r>
              <a:rPr lang="en-US" sz="3600" i="0" dirty="0" smtClean="0">
                <a:latin typeface="Comic Sans MS" pitchFamily="66" charset="0"/>
              </a:rPr>
              <a:t>Electronic surface hopping</a:t>
            </a:r>
            <a:endParaRPr lang="en-US" sz="3600" i="0" dirty="0">
              <a:latin typeface="Comic Sans MS" pitchFamily="66" charset="0"/>
            </a:endParaRPr>
          </a:p>
        </p:txBody>
      </p:sp>
      <p:pic>
        <p:nvPicPr>
          <p:cNvPr id="2" name="Picture 1"/>
          <p:cNvPicPr>
            <a:picLocks noChangeAspect="1"/>
          </p:cNvPicPr>
          <p:nvPr/>
        </p:nvPicPr>
        <p:blipFill>
          <a:blip r:embed="rId2"/>
          <a:stretch>
            <a:fillRect/>
          </a:stretch>
        </p:blipFill>
        <p:spPr>
          <a:xfrm>
            <a:off x="0" y="792673"/>
            <a:ext cx="9144000" cy="5272653"/>
          </a:xfrm>
          <a:prstGeom prst="rect">
            <a:avLst/>
          </a:prstGeom>
        </p:spPr>
      </p:pic>
      <p:sp>
        <p:nvSpPr>
          <p:cNvPr id="4" name="Rectangle 7"/>
          <p:cNvSpPr>
            <a:spLocks noChangeArrowheads="1"/>
          </p:cNvSpPr>
          <p:nvPr/>
        </p:nvSpPr>
        <p:spPr bwMode="auto">
          <a:xfrm>
            <a:off x="5562600" y="6400800"/>
            <a:ext cx="3581400" cy="338138"/>
          </a:xfrm>
          <a:prstGeom prst="rect">
            <a:avLst/>
          </a:prstGeom>
          <a:noFill/>
          <a:ln w="9525">
            <a:noFill/>
            <a:miter lim="800000"/>
            <a:headEnd/>
            <a:tailEnd/>
          </a:ln>
          <a:effectLst/>
        </p:spPr>
        <p:txBody>
          <a:bodyPr>
            <a:spAutoFit/>
          </a:bodyPr>
          <a:lstStyle/>
          <a:p>
            <a:pPr>
              <a:defRPr/>
            </a:pPr>
            <a:r>
              <a:rPr lang="en-US" sz="1600" b="1" i="1" dirty="0">
                <a:solidFill>
                  <a:srgbClr val="33CC33"/>
                </a:solidFill>
                <a:effectLst>
                  <a:outerShdw blurRad="38100" dist="38100" dir="2700000" algn="tl">
                    <a:srgbClr val="000000"/>
                  </a:outerShdw>
                </a:effectLst>
                <a:cs typeface="Times New Roman" pitchFamily="18" charset="0"/>
              </a:rPr>
              <a:t>J. Tully, </a:t>
            </a:r>
            <a:r>
              <a:rPr lang="de-DE" sz="1600" b="1" i="1" dirty="0">
                <a:solidFill>
                  <a:srgbClr val="33CC33"/>
                </a:solidFill>
                <a:effectLst>
                  <a:outerShdw blurRad="38100" dist="38100" dir="2700000" algn="tl">
                    <a:srgbClr val="000000"/>
                  </a:outerShdw>
                </a:effectLst>
                <a:cs typeface="Times New Roman" pitchFamily="18" charset="0"/>
              </a:rPr>
              <a:t>J. Chem. Phys. 93, 1061 (1990)</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10285518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52400" y="0"/>
            <a:ext cx="8991600" cy="609600"/>
          </a:xfrm>
        </p:spPr>
        <p:txBody>
          <a:bodyPr/>
          <a:lstStyle/>
          <a:p>
            <a:pPr algn="ctr">
              <a:defRPr/>
            </a:pPr>
            <a:r>
              <a:rPr lang="en-US" sz="3200" i="0" dirty="0" smtClean="0">
                <a:latin typeface="Comic Sans MS" pitchFamily="66" charset="0"/>
              </a:rPr>
              <a:t>Conformational space of a large </a:t>
            </a:r>
            <a:r>
              <a:rPr lang="en-US" sz="3200" i="0" dirty="0" err="1" smtClean="0">
                <a:latin typeface="Comic Sans MS" pitchFamily="66" charset="0"/>
              </a:rPr>
              <a:t>dendrimer</a:t>
            </a:r>
            <a:r>
              <a:rPr lang="en-US" sz="3200" i="0" dirty="0" smtClean="0">
                <a:latin typeface="Comic Sans MS" pitchFamily="66" charset="0"/>
              </a:rPr>
              <a:t>  </a:t>
            </a:r>
            <a:endParaRPr lang="en-US" sz="3200" i="0" dirty="0">
              <a:latin typeface="Comic Sans MS" pitchFamily="66" charset="0"/>
            </a:endParaRPr>
          </a:p>
        </p:txBody>
      </p:sp>
      <p:sp>
        <p:nvSpPr>
          <p:cNvPr id="5" name="Rectangle 4"/>
          <p:cNvSpPr>
            <a:spLocks noChangeArrowheads="1"/>
          </p:cNvSpPr>
          <p:nvPr/>
        </p:nvSpPr>
        <p:spPr bwMode="auto">
          <a:xfrm>
            <a:off x="0" y="6497638"/>
            <a:ext cx="9144000" cy="323165"/>
          </a:xfrm>
          <a:prstGeom prst="rect">
            <a:avLst/>
          </a:prstGeom>
          <a:noFill/>
          <a:ln w="9525">
            <a:noFill/>
            <a:miter lim="800000"/>
            <a:headEnd/>
            <a:tailEnd/>
          </a:ln>
          <a:effectLst/>
        </p:spPr>
        <p:txBody>
          <a:bodyPr wrap="square">
            <a:spAutoFit/>
          </a:bodyPr>
          <a:lstStyle/>
          <a:p>
            <a:pPr>
              <a:spcBef>
                <a:spcPct val="50000"/>
              </a:spcBef>
              <a:defRPr/>
            </a:pPr>
            <a:r>
              <a:rPr lang="de-DE" sz="1500" b="1" i="1" dirty="0">
                <a:solidFill>
                  <a:srgbClr val="33CC33"/>
                </a:solidFill>
                <a:effectLst>
                  <a:outerShdw blurRad="38100" dist="38100" dir="2700000" algn="tl">
                    <a:srgbClr val="000000"/>
                  </a:outerShdw>
                </a:effectLst>
                <a:cs typeface="Times New Roman" pitchFamily="18" charset="0"/>
              </a:rPr>
              <a:t>J.F. Galindo, S. Fernandez-Alberti, S. Tretiak, V. Kleiman, A.E. Roitberg, J. Am. Chem. Soc., 137, 11637 (2015</a:t>
            </a:r>
            <a:r>
              <a:rPr lang="de-DE" sz="1500" b="1" i="1" dirty="0" smtClean="0">
                <a:solidFill>
                  <a:srgbClr val="33CC33"/>
                </a:solidFill>
                <a:effectLst>
                  <a:outerShdw blurRad="38100" dist="38100" dir="2700000" algn="tl">
                    <a:srgbClr val="000000"/>
                  </a:outerShdw>
                </a:effectLst>
                <a:cs typeface="Times New Roman" pitchFamily="18" charset="0"/>
              </a:rPr>
              <a:t>)</a:t>
            </a:r>
            <a:endParaRPr lang="de-DE" sz="1500" b="1" i="1" dirty="0">
              <a:solidFill>
                <a:srgbClr val="33CC33"/>
              </a:solidFill>
              <a:effectLst>
                <a:outerShdw blurRad="38100" dist="38100" dir="2700000" algn="tl">
                  <a:srgbClr val="000000"/>
                </a:outerShdw>
              </a:effectLst>
              <a:cs typeface="Times New Roman" pitchFamily="18" charset="0"/>
            </a:endParaRPr>
          </a:p>
        </p:txBody>
      </p:sp>
      <p:pic>
        <p:nvPicPr>
          <p:cNvPr id="2970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7924800" cy="5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37959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52400" y="0"/>
            <a:ext cx="8991600" cy="609600"/>
          </a:xfrm>
        </p:spPr>
        <p:txBody>
          <a:bodyPr/>
          <a:lstStyle/>
          <a:p>
            <a:pPr algn="ctr">
              <a:defRPr/>
            </a:pPr>
            <a:r>
              <a:rPr lang="en-US" sz="3200" i="0" dirty="0" smtClean="0">
                <a:latin typeface="Comic Sans MS" pitchFamily="66" charset="0"/>
              </a:rPr>
              <a:t>Theoretical and experimental data</a:t>
            </a:r>
            <a:endParaRPr lang="en-US" sz="3200" i="0" dirty="0">
              <a:latin typeface="Comic Sans MS" pitchFamily="66" charset="0"/>
            </a:endParaRPr>
          </a:p>
        </p:txBody>
      </p:sp>
      <p:sp>
        <p:nvSpPr>
          <p:cNvPr id="5" name="Rectangle 4"/>
          <p:cNvSpPr>
            <a:spLocks noChangeArrowheads="1"/>
          </p:cNvSpPr>
          <p:nvPr/>
        </p:nvSpPr>
        <p:spPr bwMode="auto">
          <a:xfrm>
            <a:off x="152400" y="6497638"/>
            <a:ext cx="8991600" cy="323165"/>
          </a:xfrm>
          <a:prstGeom prst="rect">
            <a:avLst/>
          </a:prstGeom>
          <a:noFill/>
          <a:ln w="9525">
            <a:noFill/>
            <a:miter lim="800000"/>
            <a:headEnd/>
            <a:tailEnd/>
          </a:ln>
          <a:effectLst/>
        </p:spPr>
        <p:txBody>
          <a:bodyPr wrap="square">
            <a:spAutoFit/>
          </a:bodyPr>
          <a:lstStyle/>
          <a:p>
            <a:pPr>
              <a:spcBef>
                <a:spcPct val="50000"/>
              </a:spcBef>
              <a:defRPr/>
            </a:pPr>
            <a:r>
              <a:rPr lang="de-DE" sz="1500" b="1" i="1" dirty="0">
                <a:solidFill>
                  <a:srgbClr val="33CC33"/>
                </a:solidFill>
                <a:effectLst>
                  <a:outerShdw blurRad="38100" dist="38100" dir="2700000" algn="tl">
                    <a:srgbClr val="000000"/>
                  </a:outerShdw>
                </a:effectLst>
                <a:cs typeface="Times New Roman" pitchFamily="18" charset="0"/>
              </a:rPr>
              <a:t>J.F. Galindo, S. Fernandez-Alberti, S. Tretiak, V. Kleiman, A.E. Roitberg J. Am. Chem. Soc., 137, 11637 (2015)</a:t>
            </a:r>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609600"/>
            <a:ext cx="7658100" cy="588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51329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52400" y="0"/>
            <a:ext cx="8991600" cy="533400"/>
          </a:xfrm>
        </p:spPr>
        <p:txBody>
          <a:bodyPr/>
          <a:lstStyle/>
          <a:p>
            <a:pPr algn="ctr">
              <a:defRPr/>
            </a:pPr>
            <a:r>
              <a:rPr lang="en-US" sz="3000" i="0" dirty="0">
                <a:latin typeface="Comic Sans MS" pitchFamily="66" charset="0"/>
              </a:rPr>
              <a:t>Ultrafast </a:t>
            </a:r>
            <a:r>
              <a:rPr lang="en-US" sz="3000" i="0" dirty="0" err="1">
                <a:latin typeface="Comic Sans MS" pitchFamily="66" charset="0"/>
              </a:rPr>
              <a:t>exciton</a:t>
            </a:r>
            <a:r>
              <a:rPr lang="en-US" sz="3000" i="0" dirty="0">
                <a:latin typeface="Comic Sans MS" pitchFamily="66" charset="0"/>
              </a:rPr>
              <a:t> localization in NA transitions</a:t>
            </a:r>
          </a:p>
        </p:txBody>
      </p:sp>
      <p:pic>
        <p:nvPicPr>
          <p:cNvPr id="2" name="movie_Galindo et al.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4">
            <a:extLst>
              <a:ext uri="{28A0092B-C50C-407E-A947-70E740481C1C}">
                <a14:useLocalDpi xmlns:a14="http://schemas.microsoft.com/office/drawing/2010/main" val="0"/>
              </a:ext>
            </a:extLst>
          </a:blip>
          <a:srcRect l="1" t="5333" r="-3" b="11952"/>
          <a:stretch/>
        </p:blipFill>
        <p:spPr bwMode="auto">
          <a:xfrm>
            <a:off x="181583" y="520819"/>
            <a:ext cx="7086600" cy="633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305556" y="2178050"/>
            <a:ext cx="1861457" cy="1015663"/>
          </a:xfrm>
          <a:prstGeom prst="rect">
            <a:avLst/>
          </a:prstGeom>
          <a:noFill/>
        </p:spPr>
        <p:txBody>
          <a:bodyPr wrap="square" rtlCol="0">
            <a:spAutoFit/>
          </a:bodyPr>
          <a:lstStyle/>
          <a:p>
            <a:r>
              <a:rPr lang="en-US" sz="2000" b="1" i="1" dirty="0" smtClean="0"/>
              <a:t>Initial position (light absorption)</a:t>
            </a:r>
          </a:p>
        </p:txBody>
      </p:sp>
      <p:sp>
        <p:nvSpPr>
          <p:cNvPr id="5" name="TextBox 4"/>
          <p:cNvSpPr txBox="1"/>
          <p:nvPr/>
        </p:nvSpPr>
        <p:spPr>
          <a:xfrm>
            <a:off x="7282543" y="4724400"/>
            <a:ext cx="1861457" cy="1015663"/>
          </a:xfrm>
          <a:prstGeom prst="rect">
            <a:avLst/>
          </a:prstGeom>
          <a:noFill/>
        </p:spPr>
        <p:txBody>
          <a:bodyPr wrap="square" rtlCol="0">
            <a:spAutoFit/>
          </a:bodyPr>
          <a:lstStyle/>
          <a:p>
            <a:r>
              <a:rPr lang="en-US" sz="2000" b="1" i="1" dirty="0" smtClean="0"/>
              <a:t>Final position (light collection)</a:t>
            </a:r>
          </a:p>
        </p:txBody>
      </p:sp>
      <p:sp>
        <p:nvSpPr>
          <p:cNvPr id="6" name="TextBox 5"/>
          <p:cNvSpPr txBox="1"/>
          <p:nvPr/>
        </p:nvSpPr>
        <p:spPr>
          <a:xfrm>
            <a:off x="5105400" y="546370"/>
            <a:ext cx="2438400" cy="707886"/>
          </a:xfrm>
          <a:prstGeom prst="rect">
            <a:avLst/>
          </a:prstGeom>
          <a:noFill/>
        </p:spPr>
        <p:txBody>
          <a:bodyPr wrap="square" rtlCol="0">
            <a:spAutoFit/>
          </a:bodyPr>
          <a:lstStyle/>
          <a:p>
            <a:r>
              <a:rPr lang="en-US" sz="2000" b="1" i="1" dirty="0" smtClean="0">
                <a:solidFill>
                  <a:srgbClr val="FF0000"/>
                </a:solidFill>
              </a:rPr>
              <a:t>Artificial light-harvesting </a:t>
            </a:r>
            <a:r>
              <a:rPr lang="en-US" sz="2000" b="1" i="1" dirty="0">
                <a:solidFill>
                  <a:srgbClr val="FF0000"/>
                </a:solidFill>
              </a:rPr>
              <a:t>system</a:t>
            </a:r>
            <a:endParaRPr lang="en-US" sz="2000" b="1" i="1" dirty="0" smtClean="0">
              <a:solidFill>
                <a:srgbClr val="FF0000"/>
              </a:solidFill>
            </a:endParaRPr>
          </a:p>
        </p:txBody>
      </p:sp>
    </p:spTree>
    <p:extLst>
      <p:ext uri="{BB962C8B-B14F-4D97-AF65-F5344CB8AC3E}">
        <p14:creationId xmlns:p14="http://schemas.microsoft.com/office/powerpoint/2010/main" val="3420140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52400" y="0"/>
            <a:ext cx="8991600" cy="609600"/>
          </a:xfrm>
        </p:spPr>
        <p:txBody>
          <a:bodyPr/>
          <a:lstStyle/>
          <a:p>
            <a:pPr algn="ctr">
              <a:defRPr/>
            </a:pPr>
            <a:r>
              <a:rPr lang="en-US" sz="3200" i="0" dirty="0" smtClean="0">
                <a:latin typeface="Comic Sans MS" pitchFamily="66" charset="0"/>
              </a:rPr>
              <a:t>Recurring evolution of trajectory ensemble</a:t>
            </a:r>
            <a:endParaRPr lang="en-US" sz="3200" i="0" dirty="0">
              <a:latin typeface="Comic Sans MS" pitchFamily="66" charset="0"/>
            </a:endParaRPr>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838200"/>
            <a:ext cx="908685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685800" y="6309801"/>
            <a:ext cx="7010400" cy="584775"/>
          </a:xfrm>
          <a:prstGeom prst="rect">
            <a:avLst/>
          </a:prstGeom>
          <a:noFill/>
          <a:ln w="9525">
            <a:noFill/>
            <a:miter lim="800000"/>
            <a:headEnd/>
            <a:tailEnd/>
          </a:ln>
          <a:effectLst/>
        </p:spPr>
        <p:txBody>
          <a:bodyPr wrap="square">
            <a:spAutoFit/>
          </a:bodyPr>
          <a:lstStyle/>
          <a:p>
            <a:pPr>
              <a:spcBef>
                <a:spcPct val="50000"/>
              </a:spcBef>
              <a:defRPr/>
            </a:pPr>
            <a:r>
              <a:rPr lang="de-DE" sz="1600" b="1" i="1" dirty="0">
                <a:solidFill>
                  <a:srgbClr val="33CC33"/>
                </a:solidFill>
                <a:effectLst>
                  <a:outerShdw blurRad="38100" dist="38100" dir="2700000" algn="tl">
                    <a:srgbClr val="000000"/>
                  </a:outerShdw>
                </a:effectLst>
                <a:cs typeface="Times New Roman" pitchFamily="18" charset="0"/>
              </a:rPr>
              <a:t>J. F. Galindo, E. Atas, A. Altan, D. G. Kuroda, S. Fernandez-Alberti, S. Tretiak, </a:t>
            </a:r>
            <a:r>
              <a:rPr lang="de-DE" sz="1600" b="1" i="1" dirty="0" smtClean="0">
                <a:solidFill>
                  <a:srgbClr val="33CC33"/>
                </a:solidFill>
                <a:effectLst>
                  <a:outerShdw blurRad="38100" dist="38100" dir="2700000" algn="tl">
                    <a:srgbClr val="000000"/>
                  </a:outerShdw>
                </a:effectLst>
                <a:cs typeface="Times New Roman" pitchFamily="18" charset="0"/>
              </a:rPr>
              <a:t>V. Kleiman</a:t>
            </a:r>
            <a:r>
              <a:rPr lang="de-DE" sz="1600" b="1" i="1" dirty="0">
                <a:solidFill>
                  <a:srgbClr val="33CC33"/>
                </a:solidFill>
                <a:effectLst>
                  <a:outerShdw blurRad="38100" dist="38100" dir="2700000" algn="tl">
                    <a:srgbClr val="000000"/>
                  </a:outerShdw>
                </a:effectLst>
                <a:cs typeface="Times New Roman" pitchFamily="18" charset="0"/>
              </a:rPr>
              <a:t>, A. E. Roitberg, J. Am. Chem. Soc</a:t>
            </a:r>
            <a:r>
              <a:rPr lang="de-DE" sz="1600" b="1" i="1" dirty="0" smtClean="0">
                <a:solidFill>
                  <a:srgbClr val="33CC33"/>
                </a:solidFill>
                <a:effectLst>
                  <a:outerShdw blurRad="38100" dist="38100" dir="2700000" algn="tl">
                    <a:srgbClr val="000000"/>
                  </a:outerShdw>
                </a:effectLst>
                <a:cs typeface="Times New Roman" pitchFamily="18" charset="0"/>
              </a:rPr>
              <a:t>., </a:t>
            </a:r>
            <a:r>
              <a:rPr lang="de-DE" sz="1600" b="1" i="1" dirty="0">
                <a:solidFill>
                  <a:srgbClr val="33CC33"/>
                </a:solidFill>
                <a:effectLst>
                  <a:outerShdw blurRad="38100" dist="38100" dir="2700000" algn="tl">
                    <a:srgbClr val="000000"/>
                  </a:outerShdw>
                </a:effectLst>
                <a:cs typeface="Times New Roman" pitchFamily="18" charset="0"/>
              </a:rPr>
              <a:t>137, 11637 (2015)</a:t>
            </a:r>
          </a:p>
        </p:txBody>
      </p:sp>
    </p:spTree>
    <p:extLst>
      <p:ext uri="{BB962C8B-B14F-4D97-AF65-F5344CB8AC3E}">
        <p14:creationId xmlns:p14="http://schemas.microsoft.com/office/powerpoint/2010/main" val="33108040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514600"/>
            <a:ext cx="8763000" cy="699230"/>
          </a:xfrm>
          <a:prstGeom prst="rect">
            <a:avLst/>
          </a:prstGeom>
          <a:solidFill>
            <a:schemeClr val="tx1"/>
          </a:solidFill>
        </p:spPr>
        <p:txBody>
          <a:bodyPr>
            <a:spAutoFit/>
          </a:bodyPr>
          <a:lstStyle/>
          <a:p>
            <a:pPr algn="ctr" eaLnBrk="1" hangingPunct="1">
              <a:lnSpc>
                <a:spcPct val="150000"/>
              </a:lnSpc>
              <a:spcBef>
                <a:spcPts val="600"/>
              </a:spcBef>
              <a:defRPr/>
            </a:pPr>
            <a:r>
              <a:rPr lang="en-US" sz="3000" b="1" i="1" kern="0" dirty="0" err="1" smtClean="0">
                <a:solidFill>
                  <a:srgbClr val="C00000"/>
                </a:solidFill>
                <a:latin typeface="Arial"/>
                <a:cs typeface="Times New Roman" pitchFamily="18" charset="0"/>
              </a:rPr>
              <a:t>Excitonic</a:t>
            </a:r>
            <a:r>
              <a:rPr lang="en-US" sz="3000" b="1" i="1" kern="0" dirty="0" smtClean="0">
                <a:solidFill>
                  <a:srgbClr val="C00000"/>
                </a:solidFill>
                <a:latin typeface="Arial"/>
                <a:cs typeface="Times New Roman" pitchFamily="18" charset="0"/>
              </a:rPr>
              <a:t> dynamics on the circle</a:t>
            </a:r>
            <a:endParaRPr lang="en-US" sz="3000" b="1" i="1" kern="0" dirty="0">
              <a:solidFill>
                <a:srgbClr val="0000FF"/>
              </a:solidFill>
              <a:latin typeface="Arial"/>
              <a:cs typeface="Times New Roman" pitchFamily="18" charset="0"/>
            </a:endParaRPr>
          </a:p>
        </p:txBody>
      </p:sp>
    </p:spTree>
    <p:extLst>
      <p:ext uri="{BB962C8B-B14F-4D97-AF65-F5344CB8AC3E}">
        <p14:creationId xmlns:p14="http://schemas.microsoft.com/office/powerpoint/2010/main" val="31385993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5022850"/>
            <a:ext cx="498157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4242" name="Rectangle 2"/>
          <p:cNvSpPr>
            <a:spLocks noGrp="1" noChangeArrowheads="1"/>
          </p:cNvSpPr>
          <p:nvPr>
            <p:ph type="title"/>
          </p:nvPr>
        </p:nvSpPr>
        <p:spPr>
          <a:xfrm>
            <a:off x="0" y="0"/>
            <a:ext cx="9144000" cy="609600"/>
          </a:xfrm>
        </p:spPr>
        <p:txBody>
          <a:bodyPr/>
          <a:lstStyle/>
          <a:p>
            <a:pPr algn="ctr" eaLnBrk="1" hangingPunct="1">
              <a:defRPr/>
            </a:pPr>
            <a:r>
              <a:rPr lang="en-US" sz="3200" i="0" dirty="0" err="1" smtClean="0">
                <a:solidFill>
                  <a:srgbClr val="FF3300"/>
                </a:solidFill>
                <a:latin typeface="Comic Sans MS" pitchFamily="66" charset="0"/>
              </a:rPr>
              <a:t>Cycloparaphenylenes</a:t>
            </a:r>
            <a:r>
              <a:rPr lang="en-US" sz="3200" i="0" dirty="0" smtClean="0">
                <a:solidFill>
                  <a:srgbClr val="FF3300"/>
                </a:solidFill>
                <a:latin typeface="Comic Sans MS" pitchFamily="66" charset="0"/>
              </a:rPr>
              <a:t>: the simplest nanotubes</a:t>
            </a:r>
          </a:p>
        </p:txBody>
      </p:sp>
      <p:sp>
        <p:nvSpPr>
          <p:cNvPr id="8" name="Rectangle 5"/>
          <p:cNvSpPr>
            <a:spLocks noChangeArrowheads="1"/>
          </p:cNvSpPr>
          <p:nvPr/>
        </p:nvSpPr>
        <p:spPr bwMode="auto">
          <a:xfrm>
            <a:off x="180975" y="6527800"/>
            <a:ext cx="8991600" cy="307975"/>
          </a:xfrm>
          <a:prstGeom prst="rect">
            <a:avLst/>
          </a:prstGeom>
          <a:noFill/>
          <a:ln w="9525">
            <a:noFill/>
            <a:miter lim="800000"/>
            <a:headEnd/>
            <a:tailEnd/>
          </a:ln>
          <a:effectLst/>
        </p:spPr>
        <p:txBody>
          <a:bodyPr>
            <a:spAutoFit/>
          </a:bodyPr>
          <a:lstStyle/>
          <a:p>
            <a:pPr eaLnBrk="1" hangingPunct="1">
              <a:defRPr/>
            </a:pPr>
            <a:r>
              <a:rPr lang="en-US" sz="1400" b="1" i="1" dirty="0">
                <a:solidFill>
                  <a:srgbClr val="33CC33"/>
                </a:solidFill>
                <a:effectLst>
                  <a:outerShdw blurRad="38100" dist="38100" dir="2700000" algn="tl">
                    <a:srgbClr val="000000"/>
                  </a:outerShdw>
                </a:effectLst>
                <a:cs typeface="Times New Roman" pitchFamily="18" charset="0"/>
              </a:rPr>
              <a:t>Y. </a:t>
            </a:r>
            <a:r>
              <a:rPr lang="en-US" sz="1400" b="1" i="1" dirty="0" err="1">
                <a:solidFill>
                  <a:srgbClr val="33CC33"/>
                </a:solidFill>
                <a:effectLst>
                  <a:outerShdw blurRad="38100" dist="38100" dir="2700000" algn="tl">
                    <a:srgbClr val="000000"/>
                  </a:outerShdw>
                </a:effectLst>
                <a:cs typeface="Times New Roman" pitchFamily="18" charset="0"/>
              </a:rPr>
              <a:t>Segawa</a:t>
            </a:r>
            <a:r>
              <a:rPr lang="en-US" sz="1400" b="1" i="1" dirty="0">
                <a:solidFill>
                  <a:srgbClr val="33CC33"/>
                </a:solidFill>
                <a:effectLst>
                  <a:outerShdw blurRad="38100" dist="38100" dir="2700000" algn="tl">
                    <a:srgbClr val="000000"/>
                  </a:outerShdw>
                </a:effectLst>
                <a:cs typeface="Times New Roman" pitchFamily="18" charset="0"/>
              </a:rPr>
              <a:t>, </a:t>
            </a:r>
            <a:r>
              <a:rPr lang="en-US" sz="1400" b="1" i="1" dirty="0" err="1">
                <a:solidFill>
                  <a:srgbClr val="33CC33"/>
                </a:solidFill>
                <a:effectLst>
                  <a:outerShdw blurRad="38100" dist="38100" dir="2700000" algn="tl">
                    <a:srgbClr val="000000"/>
                  </a:outerShdw>
                </a:effectLst>
                <a:cs typeface="Times New Roman" pitchFamily="18" charset="0"/>
              </a:rPr>
              <a:t>A.Fukazawa</a:t>
            </a:r>
            <a:r>
              <a:rPr lang="en-US" sz="1400" b="1" i="1" dirty="0">
                <a:solidFill>
                  <a:srgbClr val="33CC33"/>
                </a:solidFill>
                <a:effectLst>
                  <a:outerShdw blurRad="38100" dist="38100" dir="2700000" algn="tl">
                    <a:srgbClr val="000000"/>
                  </a:outerShdw>
                </a:effectLst>
                <a:cs typeface="Times New Roman" pitchFamily="18" charset="0"/>
              </a:rPr>
              <a:t>, S. Matsuura, H. </a:t>
            </a:r>
            <a:r>
              <a:rPr lang="en-US" sz="1400" b="1" i="1" dirty="0" err="1">
                <a:solidFill>
                  <a:srgbClr val="33CC33"/>
                </a:solidFill>
                <a:effectLst>
                  <a:outerShdw blurRad="38100" dist="38100" dir="2700000" algn="tl">
                    <a:srgbClr val="000000"/>
                  </a:outerShdw>
                </a:effectLst>
                <a:cs typeface="Times New Roman" pitchFamily="18" charset="0"/>
              </a:rPr>
              <a:t>Omachi</a:t>
            </a:r>
            <a:r>
              <a:rPr lang="en-US" sz="1400" b="1" i="1" dirty="0">
                <a:solidFill>
                  <a:srgbClr val="33CC33"/>
                </a:solidFill>
                <a:effectLst>
                  <a:outerShdw blurRad="38100" dist="38100" dir="2700000" algn="tl">
                    <a:srgbClr val="000000"/>
                  </a:outerShdw>
                </a:effectLst>
                <a:cs typeface="Times New Roman" pitchFamily="18" charset="0"/>
              </a:rPr>
              <a:t>, S. Yamaguchi, S. </a:t>
            </a:r>
            <a:r>
              <a:rPr lang="en-US" sz="1400" b="1" i="1" dirty="0" err="1">
                <a:solidFill>
                  <a:srgbClr val="33CC33"/>
                </a:solidFill>
                <a:effectLst>
                  <a:outerShdw blurRad="38100" dist="38100" dir="2700000" algn="tl">
                    <a:srgbClr val="000000"/>
                  </a:outerShdw>
                </a:effectLst>
                <a:cs typeface="Times New Roman" pitchFamily="18" charset="0"/>
              </a:rPr>
              <a:t>Irle</a:t>
            </a:r>
            <a:r>
              <a:rPr lang="en-US" sz="1400" b="1" i="1" dirty="0">
                <a:solidFill>
                  <a:srgbClr val="33CC33"/>
                </a:solidFill>
                <a:effectLst>
                  <a:outerShdw blurRad="38100" dist="38100" dir="2700000" algn="tl">
                    <a:srgbClr val="000000"/>
                  </a:outerShdw>
                </a:effectLst>
                <a:cs typeface="Times New Roman" pitchFamily="18" charset="0"/>
              </a:rPr>
              <a:t>, K. </a:t>
            </a:r>
            <a:r>
              <a:rPr lang="en-US" sz="1400" b="1" i="1" dirty="0" err="1">
                <a:solidFill>
                  <a:srgbClr val="33CC33"/>
                </a:solidFill>
                <a:effectLst>
                  <a:outerShdw blurRad="38100" dist="38100" dir="2700000" algn="tl">
                    <a:srgbClr val="000000"/>
                  </a:outerShdw>
                </a:effectLst>
                <a:cs typeface="Times New Roman" pitchFamily="18" charset="0"/>
              </a:rPr>
              <a:t>Itami</a:t>
            </a:r>
            <a:r>
              <a:rPr lang="en-US" sz="1400" b="1" i="1" dirty="0">
                <a:solidFill>
                  <a:srgbClr val="33CC33"/>
                </a:solidFill>
                <a:effectLst>
                  <a:outerShdw blurRad="38100" dist="38100" dir="2700000" algn="tl">
                    <a:srgbClr val="000000"/>
                  </a:outerShdw>
                </a:effectLst>
                <a:cs typeface="Times New Roman" pitchFamily="18" charset="0"/>
              </a:rPr>
              <a:t> Org. </a:t>
            </a:r>
            <a:r>
              <a:rPr lang="en-US" sz="1400" b="1" i="1" dirty="0" err="1">
                <a:solidFill>
                  <a:srgbClr val="33CC33"/>
                </a:solidFill>
                <a:effectLst>
                  <a:outerShdw blurRad="38100" dist="38100" dir="2700000" algn="tl">
                    <a:srgbClr val="000000"/>
                  </a:outerShdw>
                </a:effectLst>
                <a:cs typeface="Times New Roman" pitchFamily="18" charset="0"/>
              </a:rPr>
              <a:t>Biomol</a:t>
            </a:r>
            <a:r>
              <a:rPr lang="en-US" sz="1400" b="1" i="1" dirty="0">
                <a:solidFill>
                  <a:srgbClr val="33CC33"/>
                </a:solidFill>
                <a:effectLst>
                  <a:outerShdw blurRad="38100" dist="38100" dir="2700000" algn="tl">
                    <a:srgbClr val="000000"/>
                  </a:outerShdw>
                </a:effectLst>
                <a:cs typeface="Times New Roman" pitchFamily="18" charset="0"/>
              </a:rPr>
              <a:t>. Chem., 10, 5979 (2012)</a:t>
            </a:r>
          </a:p>
        </p:txBody>
      </p:sp>
      <p:sp>
        <p:nvSpPr>
          <p:cNvPr id="6" name="Rectangle 5"/>
          <p:cNvSpPr/>
          <p:nvPr/>
        </p:nvSpPr>
        <p:spPr>
          <a:xfrm>
            <a:off x="914400" y="609600"/>
            <a:ext cx="6443663" cy="400050"/>
          </a:xfrm>
          <a:prstGeom prst="rect">
            <a:avLst/>
          </a:prstGeom>
        </p:spPr>
        <p:txBody>
          <a:bodyPr>
            <a:spAutoFit/>
          </a:bodyPr>
          <a:lstStyle/>
          <a:p>
            <a:pPr eaLnBrk="1" hangingPunct="1">
              <a:defRPr/>
            </a:pPr>
            <a:r>
              <a:rPr lang="en-US" sz="2000" b="1" dirty="0">
                <a:latin typeface="+mn-lt"/>
              </a:rPr>
              <a:t>CPP8, CPP9, CPP10 CPP12, CPP14, CPP15, CPP16</a:t>
            </a:r>
          </a:p>
        </p:txBody>
      </p:sp>
      <p:pic>
        <p:nvPicPr>
          <p:cNvPr id="460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8075"/>
            <a:ext cx="263683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7" name="Picture 2"/>
          <p:cNvPicPr>
            <a:picLocks noChangeAspect="1" noChangeArrowheads="1"/>
          </p:cNvPicPr>
          <p:nvPr/>
        </p:nvPicPr>
        <p:blipFill>
          <a:blip r:embed="rId4">
            <a:extLst>
              <a:ext uri="{28A0092B-C50C-407E-A947-70E740481C1C}">
                <a14:useLocalDpi xmlns:a14="http://schemas.microsoft.com/office/drawing/2010/main" val="0"/>
              </a:ext>
            </a:extLst>
          </a:blip>
          <a:srcRect l="-11604" r="11604"/>
          <a:stretch>
            <a:fillRect/>
          </a:stretch>
        </p:blipFill>
        <p:spPr bwMode="auto">
          <a:xfrm>
            <a:off x="2274888" y="1108075"/>
            <a:ext cx="6792912" cy="407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6"/>
          <p:cNvSpPr>
            <a:spLocks noChangeArrowheads="1"/>
          </p:cNvSpPr>
          <p:nvPr/>
        </p:nvSpPr>
        <p:spPr bwMode="auto">
          <a:xfrm>
            <a:off x="165100" y="2797175"/>
            <a:ext cx="2578100" cy="2525713"/>
          </a:xfrm>
          <a:prstGeom prst="rect">
            <a:avLst/>
          </a:prstGeom>
          <a:noFill/>
          <a:ln w="9525">
            <a:noFill/>
            <a:miter lim="800000"/>
            <a:headEnd/>
            <a:tailEnd/>
          </a:ln>
          <a:effectLst/>
        </p:spPr>
        <p:txBody>
          <a:bodyPr>
            <a:spAutoFit/>
          </a:bodyPr>
          <a:lstStyle/>
          <a:p>
            <a:pPr eaLnBrk="1" hangingPunct="1">
              <a:lnSpc>
                <a:spcPct val="90000"/>
              </a:lnSpc>
              <a:spcBef>
                <a:spcPct val="40000"/>
              </a:spcBef>
              <a:buClr>
                <a:schemeClr val="tx2"/>
              </a:buClr>
              <a:buFont typeface="Wingdings" pitchFamily="2" charset="2"/>
              <a:buChar char="Ø"/>
              <a:defRPr/>
            </a:pPr>
            <a:r>
              <a:rPr lang="en-US" sz="1700" b="1" dirty="0">
                <a:effectLst>
                  <a:outerShdw blurRad="38100" dist="38100" dir="2700000" algn="tl">
                    <a:srgbClr val="000000"/>
                  </a:outerShdw>
                </a:effectLst>
                <a:latin typeface="Arial" pitchFamily="34" charset="0"/>
              </a:rPr>
              <a:t> </a:t>
            </a:r>
            <a:r>
              <a:rPr lang="en-US" sz="1700" b="1" i="1" dirty="0">
                <a:effectLst>
                  <a:outerShdw blurRad="38100" dist="38100" dir="2700000" algn="tl">
                    <a:srgbClr val="000000"/>
                  </a:outerShdw>
                </a:effectLst>
                <a:latin typeface="Arial" pitchFamily="34" charset="0"/>
              </a:rPr>
              <a:t>Well defined molecules;</a:t>
            </a:r>
          </a:p>
          <a:p>
            <a:pPr eaLnBrk="1" hangingPunct="1">
              <a:lnSpc>
                <a:spcPct val="90000"/>
              </a:lnSpc>
              <a:spcBef>
                <a:spcPct val="40000"/>
              </a:spcBef>
              <a:buClr>
                <a:schemeClr val="tx2"/>
              </a:buClr>
              <a:buFont typeface="Wingdings" pitchFamily="2" charset="2"/>
              <a:buChar char="Ø"/>
              <a:defRPr/>
            </a:pPr>
            <a:r>
              <a:rPr lang="en-US" sz="1700" b="1" i="1" dirty="0">
                <a:effectLst>
                  <a:outerShdw blurRad="38100" dist="38100" dir="2700000" algn="tl">
                    <a:srgbClr val="000000"/>
                  </a:outerShdw>
                </a:effectLst>
                <a:latin typeface="Arial" pitchFamily="34" charset="0"/>
              </a:rPr>
              <a:t> Typical for pi-conjugated dyes strong absorption;</a:t>
            </a:r>
          </a:p>
          <a:p>
            <a:pPr eaLnBrk="1" hangingPunct="1">
              <a:lnSpc>
                <a:spcPct val="90000"/>
              </a:lnSpc>
              <a:spcBef>
                <a:spcPct val="40000"/>
              </a:spcBef>
              <a:buClr>
                <a:schemeClr val="tx2"/>
              </a:buClr>
              <a:buFont typeface="Wingdings" pitchFamily="2" charset="2"/>
              <a:buChar char="Ø"/>
              <a:defRPr/>
            </a:pPr>
            <a:r>
              <a:rPr lang="en-US" sz="1700" b="1" i="1" dirty="0">
                <a:effectLst>
                  <a:outerShdw blurRad="38100" dist="38100" dir="2700000" algn="tl">
                    <a:srgbClr val="000000"/>
                  </a:outerShdw>
                </a:effectLst>
                <a:latin typeface="Arial" pitchFamily="34" charset="0"/>
              </a:rPr>
              <a:t> Excellent emitters (QY&gt;80%);</a:t>
            </a:r>
          </a:p>
          <a:p>
            <a:pPr eaLnBrk="1" hangingPunct="1">
              <a:lnSpc>
                <a:spcPct val="90000"/>
              </a:lnSpc>
              <a:spcBef>
                <a:spcPct val="40000"/>
              </a:spcBef>
              <a:buClr>
                <a:schemeClr val="tx2"/>
              </a:buClr>
              <a:buFont typeface="Wingdings" pitchFamily="2" charset="2"/>
              <a:buChar char="Ø"/>
              <a:defRPr/>
            </a:pPr>
            <a:r>
              <a:rPr lang="en-US" sz="1700" b="1" i="1" dirty="0">
                <a:effectLst>
                  <a:outerShdw blurRad="38100" dist="38100" dir="2700000" algn="tl">
                    <a:srgbClr val="000000"/>
                  </a:outerShdw>
                </a:effectLst>
                <a:latin typeface="Arial" pitchFamily="34" charset="0"/>
              </a:rPr>
              <a:t> Serves as a template for CNT growth.</a:t>
            </a:r>
            <a:endParaRPr lang="en-US" sz="1700" b="1" dirty="0">
              <a:effectLst>
                <a:outerShdw blurRad="38100" dist="38100" dir="2700000" algn="tl">
                  <a:srgbClr val="000000"/>
                </a:outerShdw>
              </a:effectLst>
              <a:latin typeface="Arial" pitchFamily="34" charset="0"/>
            </a:endParaRPr>
          </a:p>
        </p:txBody>
      </p:sp>
    </p:spTree>
    <p:extLst>
      <p:ext uri="{BB962C8B-B14F-4D97-AF65-F5344CB8AC3E}">
        <p14:creationId xmlns:p14="http://schemas.microsoft.com/office/powerpoint/2010/main" val="2629779681"/>
      </p:ext>
    </p:extLst>
  </p:cSld>
  <p:clrMapOvr>
    <a:masterClrMapping/>
  </p:clrMapOvr>
  <p:transition>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152400" y="3175"/>
            <a:ext cx="8991600" cy="987425"/>
          </a:xfrm>
        </p:spPr>
        <p:txBody>
          <a:bodyPr/>
          <a:lstStyle/>
          <a:p>
            <a:pPr algn="ctr" eaLnBrk="1" hangingPunct="1">
              <a:defRPr/>
            </a:pPr>
            <a:r>
              <a:rPr lang="en-US" sz="3400" i="0" dirty="0" smtClean="0">
                <a:solidFill>
                  <a:srgbClr val="FF3300"/>
                </a:solidFill>
                <a:latin typeface="Comic Sans MS" pitchFamily="66" charset="0"/>
              </a:rPr>
              <a:t>CPP absorption/emission spectra</a:t>
            </a:r>
          </a:p>
        </p:txBody>
      </p:sp>
      <p:pic>
        <p:nvPicPr>
          <p:cNvPr id="4198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85850"/>
            <a:ext cx="91440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685800" y="6273225"/>
            <a:ext cx="7924800" cy="584775"/>
          </a:xfrm>
          <a:prstGeom prst="rect">
            <a:avLst/>
          </a:prstGeom>
          <a:noFill/>
          <a:ln w="9525">
            <a:noFill/>
            <a:miter lim="800000"/>
            <a:headEnd/>
            <a:tailEnd/>
          </a:ln>
          <a:effectLst/>
        </p:spPr>
        <p:txBody>
          <a:bodyPr>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L. </a:t>
            </a:r>
            <a:r>
              <a:rPr lang="en-US" sz="1600" b="1" i="1" dirty="0" err="1">
                <a:solidFill>
                  <a:srgbClr val="33CC33"/>
                </a:solidFill>
                <a:effectLst>
                  <a:outerShdw blurRad="38100" dist="38100" dir="2700000" algn="tl">
                    <a:srgbClr val="000000"/>
                  </a:outerShdw>
                </a:effectLst>
                <a:cs typeface="Times New Roman" pitchFamily="18" charset="0"/>
              </a:rPr>
              <a:t>Adamska</a:t>
            </a:r>
            <a:r>
              <a:rPr lang="en-US" sz="1600" b="1" i="1" dirty="0">
                <a:solidFill>
                  <a:srgbClr val="33CC33"/>
                </a:solidFill>
                <a:effectLst>
                  <a:outerShdw blurRad="38100" dist="38100" dir="2700000" algn="tl">
                    <a:srgbClr val="000000"/>
                  </a:outerShdw>
                </a:effectLst>
                <a:cs typeface="Times New Roman" pitchFamily="18" charset="0"/>
              </a:rPr>
              <a:t>, I. </a:t>
            </a:r>
            <a:r>
              <a:rPr lang="en-US" sz="1600" b="1" i="1" dirty="0" err="1">
                <a:solidFill>
                  <a:srgbClr val="33CC33"/>
                </a:solidFill>
                <a:effectLst>
                  <a:outerShdw blurRad="38100" dist="38100" dir="2700000" algn="tl">
                    <a:srgbClr val="000000"/>
                  </a:outerShdw>
                </a:effectLst>
                <a:cs typeface="Times New Roman" pitchFamily="18" charset="0"/>
              </a:rPr>
              <a:t>Nayyar</a:t>
            </a:r>
            <a:r>
              <a:rPr lang="en-US" sz="1600" b="1" i="1" dirty="0">
                <a:solidFill>
                  <a:srgbClr val="33CC33"/>
                </a:solidFill>
                <a:effectLst>
                  <a:outerShdw blurRad="38100" dist="38100" dir="2700000" algn="tl">
                    <a:srgbClr val="000000"/>
                  </a:outerShdw>
                </a:effectLst>
                <a:cs typeface="Times New Roman" pitchFamily="18" charset="0"/>
              </a:rPr>
              <a:t>, H. Chen, A. K. Swan, N. </a:t>
            </a:r>
            <a:r>
              <a:rPr lang="en-US" sz="1600" b="1" i="1" dirty="0" err="1">
                <a:solidFill>
                  <a:srgbClr val="33CC33"/>
                </a:solidFill>
                <a:effectLst>
                  <a:outerShdw blurRad="38100" dist="38100" dir="2700000" algn="tl">
                    <a:srgbClr val="000000"/>
                  </a:outerShdw>
                </a:effectLst>
                <a:cs typeface="Times New Roman" pitchFamily="18" charset="0"/>
              </a:rPr>
              <a:t>Oldani</a:t>
            </a:r>
            <a:r>
              <a:rPr lang="en-US" sz="1600" b="1" i="1" dirty="0">
                <a:solidFill>
                  <a:srgbClr val="33CC33"/>
                </a:solidFill>
                <a:effectLst>
                  <a:outerShdw blurRad="38100" dist="38100" dir="2700000" algn="tl">
                    <a:srgbClr val="000000"/>
                  </a:outerShdw>
                </a:effectLst>
                <a:cs typeface="Times New Roman" pitchFamily="18" charset="0"/>
              </a:rPr>
              <a:t>,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M. R. </a:t>
            </a:r>
            <a:r>
              <a:rPr lang="en-US" sz="1600" b="1" i="1" dirty="0" err="1">
                <a:solidFill>
                  <a:srgbClr val="33CC33"/>
                </a:solidFill>
                <a:effectLst>
                  <a:outerShdw blurRad="38100" dist="38100" dir="2700000" algn="tl">
                    <a:srgbClr val="000000"/>
                  </a:outerShdw>
                </a:effectLst>
                <a:cs typeface="Times New Roman" pitchFamily="18" charset="0"/>
              </a:rPr>
              <a:t>Golder</a:t>
            </a:r>
            <a:r>
              <a:rPr lang="en-US" sz="1600" b="1" i="1" dirty="0">
                <a:solidFill>
                  <a:srgbClr val="33CC33"/>
                </a:solidFill>
                <a:effectLst>
                  <a:outerShdw blurRad="38100" dist="38100" dir="2700000" algn="tl">
                    <a:srgbClr val="000000"/>
                  </a:outerShdw>
                </a:effectLst>
                <a:cs typeface="Times New Roman" pitchFamily="18" charset="0"/>
              </a:rPr>
              <a:t>, R. </a:t>
            </a:r>
            <a:r>
              <a:rPr lang="en-US" sz="1600" b="1" i="1" dirty="0" err="1">
                <a:solidFill>
                  <a:srgbClr val="33CC33"/>
                </a:solidFill>
                <a:effectLst>
                  <a:outerShdw blurRad="38100" dist="38100" dir="2700000" algn="tl">
                    <a:srgbClr val="000000"/>
                  </a:outerShdw>
                </a:effectLst>
                <a:cs typeface="Times New Roman" pitchFamily="18" charset="0"/>
              </a:rPr>
              <a:t>Jasti</a:t>
            </a:r>
            <a:r>
              <a:rPr lang="en-US" sz="1600" b="1" i="1" dirty="0">
                <a:solidFill>
                  <a:srgbClr val="33CC33"/>
                </a:solidFill>
                <a:effectLst>
                  <a:outerShdw blurRad="38100" dist="38100" dir="2700000" algn="tl">
                    <a:srgbClr val="000000"/>
                  </a:outerShdw>
                </a:effectLst>
                <a:cs typeface="Times New Roman" pitchFamily="18" charset="0"/>
              </a:rPr>
              <a:t>, S. K. </a:t>
            </a:r>
            <a:r>
              <a:rPr lang="en-US" sz="1600" b="1" i="1" dirty="0" err="1">
                <a:solidFill>
                  <a:srgbClr val="33CC33"/>
                </a:solidFill>
                <a:effectLst>
                  <a:outerShdw blurRad="38100" dist="38100" dir="2700000" algn="tl">
                    <a:srgbClr val="000000"/>
                  </a:outerShdw>
                </a:effectLst>
                <a:cs typeface="Times New Roman" pitchFamily="18" charset="0"/>
              </a:rPr>
              <a:t>Doorn</a:t>
            </a:r>
            <a:r>
              <a:rPr lang="en-US" sz="1600" b="1" i="1" dirty="0">
                <a:solidFill>
                  <a:srgbClr val="33CC33"/>
                </a:solidFill>
                <a:effectLst>
                  <a:outerShdw blurRad="38100" dist="38100" dir="2700000" algn="tl">
                    <a:srgbClr val="000000"/>
                  </a:outerShdw>
                </a:effectLst>
                <a:cs typeface="Times New Roman" pitchFamily="18" charset="0"/>
              </a:rPr>
              <a:t>, and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err="1">
                <a:solidFill>
                  <a:srgbClr val="33CC33"/>
                </a:solidFill>
                <a:effectLst>
                  <a:outerShdw blurRad="38100" dist="38100" dir="2700000" algn="tl">
                    <a:srgbClr val="000000"/>
                  </a:outerShdw>
                </a:effectLst>
                <a:cs typeface="Times New Roman" pitchFamily="18" charset="0"/>
              </a:rPr>
              <a:t>Nano</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err="1">
                <a:solidFill>
                  <a:srgbClr val="33CC33"/>
                </a:solidFill>
                <a:effectLst>
                  <a:outerShdw blurRad="38100" dist="38100" dir="2700000" algn="tl">
                    <a:srgbClr val="000000"/>
                  </a:outerShdw>
                </a:effectLst>
                <a:cs typeface="Times New Roman" pitchFamily="18" charset="0"/>
              </a:rPr>
              <a:t>Lett</a:t>
            </a:r>
            <a:r>
              <a:rPr lang="en-US" sz="1600" b="1" i="1" dirty="0">
                <a:solidFill>
                  <a:srgbClr val="33CC33"/>
                </a:solidFill>
                <a:effectLst>
                  <a:outerShdw blurRad="38100" dist="38100" dir="2700000" algn="tl">
                    <a:srgbClr val="000000"/>
                  </a:outerShdw>
                </a:effectLst>
                <a:cs typeface="Times New Roman" pitchFamily="18" charset="0"/>
              </a:rPr>
              <a:t>. 14, 6539-6546 (2014).</a:t>
            </a:r>
          </a:p>
        </p:txBody>
      </p:sp>
    </p:spTree>
    <p:extLst>
      <p:ext uri="{BB962C8B-B14F-4D97-AF65-F5344CB8AC3E}">
        <p14:creationId xmlns:p14="http://schemas.microsoft.com/office/powerpoint/2010/main" val="4004054075"/>
      </p:ext>
    </p:extLst>
  </p:cSld>
  <p:clrMapOvr>
    <a:masterClrMapping/>
  </p:clrMapOvr>
  <p:transition>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7938" y="3175"/>
            <a:ext cx="9136062" cy="606425"/>
          </a:xfrm>
        </p:spPr>
        <p:txBody>
          <a:bodyPr/>
          <a:lstStyle/>
          <a:p>
            <a:pPr algn="ctr" eaLnBrk="1" hangingPunct="1">
              <a:defRPr/>
            </a:pPr>
            <a:r>
              <a:rPr lang="en-US" sz="3300" i="0" dirty="0" smtClean="0">
                <a:solidFill>
                  <a:srgbClr val="FF3300"/>
                </a:solidFill>
                <a:latin typeface="Comic Sans MS" pitchFamily="66" charset="0"/>
              </a:rPr>
              <a:t>Non-adiabatic </a:t>
            </a:r>
            <a:r>
              <a:rPr lang="en-US" sz="3300" i="0" dirty="0">
                <a:solidFill>
                  <a:srgbClr val="FF3300"/>
                </a:solidFill>
                <a:latin typeface="Comic Sans MS" pitchFamily="66" charset="0"/>
              </a:rPr>
              <a:t>relaxation S3-&gt;S1</a:t>
            </a:r>
          </a:p>
        </p:txBody>
      </p:sp>
      <p:sp>
        <p:nvSpPr>
          <p:cNvPr id="5" name="Rectangle 6"/>
          <p:cNvSpPr>
            <a:spLocks noChangeArrowheads="1"/>
          </p:cNvSpPr>
          <p:nvPr/>
        </p:nvSpPr>
        <p:spPr bwMode="auto">
          <a:xfrm>
            <a:off x="2479221" y="515724"/>
            <a:ext cx="2133600" cy="341313"/>
          </a:xfrm>
          <a:prstGeom prst="rect">
            <a:avLst/>
          </a:prstGeom>
          <a:noFill/>
          <a:ln w="9525">
            <a:noFill/>
            <a:miter lim="800000"/>
            <a:headEnd/>
            <a:tailEnd/>
          </a:ln>
          <a:effectLst/>
        </p:spPr>
        <p:txBody>
          <a:bodyPr>
            <a:spAutoFit/>
          </a:bodyPr>
          <a:lstStyle/>
          <a:p>
            <a:pPr eaLnBrk="1" hangingPunct="1">
              <a:lnSpc>
                <a:spcPct val="90000"/>
              </a:lnSpc>
              <a:spcBef>
                <a:spcPct val="40000"/>
              </a:spcBef>
              <a:buClr>
                <a:srgbClr val="CC0000"/>
              </a:buClr>
              <a:buFont typeface="Wingdings" pitchFamily="2" charset="2"/>
              <a:buChar char="Ø"/>
              <a:defRPr/>
            </a:pPr>
            <a:r>
              <a:rPr lang="en-US" sz="1800" b="1" i="1" dirty="0">
                <a:effectLst>
                  <a:outerShdw blurRad="38100" dist="38100" dir="2700000" algn="tl">
                    <a:srgbClr val="000000"/>
                  </a:outerShdw>
                </a:effectLst>
                <a:latin typeface="Arial" pitchFamily="34" charset="0"/>
              </a:rPr>
              <a:t>500fs dynamics</a:t>
            </a:r>
          </a:p>
        </p:txBody>
      </p:sp>
      <p:sp>
        <p:nvSpPr>
          <p:cNvPr id="7" name="Rectangle 6"/>
          <p:cNvSpPr>
            <a:spLocks noChangeArrowheads="1"/>
          </p:cNvSpPr>
          <p:nvPr/>
        </p:nvSpPr>
        <p:spPr bwMode="auto">
          <a:xfrm>
            <a:off x="4972275" y="515724"/>
            <a:ext cx="2133600" cy="341312"/>
          </a:xfrm>
          <a:prstGeom prst="rect">
            <a:avLst/>
          </a:prstGeom>
          <a:noFill/>
          <a:ln w="9525">
            <a:noFill/>
            <a:miter lim="800000"/>
            <a:headEnd/>
            <a:tailEnd/>
          </a:ln>
          <a:effectLst/>
        </p:spPr>
        <p:txBody>
          <a:bodyPr>
            <a:spAutoFit/>
          </a:bodyPr>
          <a:lstStyle/>
          <a:p>
            <a:pPr eaLnBrk="1" hangingPunct="1">
              <a:lnSpc>
                <a:spcPct val="90000"/>
              </a:lnSpc>
              <a:spcBef>
                <a:spcPct val="40000"/>
              </a:spcBef>
              <a:buClr>
                <a:srgbClr val="CC0000"/>
              </a:buClr>
              <a:buFont typeface="Wingdings" pitchFamily="2" charset="2"/>
              <a:buChar char="Ø"/>
              <a:defRPr/>
            </a:pPr>
            <a:r>
              <a:rPr lang="en-US" sz="1800" b="1" i="1" dirty="0">
                <a:effectLst>
                  <a:outerShdw blurRad="38100" dist="38100" dir="2700000" algn="tl">
                    <a:srgbClr val="000000"/>
                  </a:outerShdw>
                </a:effectLst>
                <a:latin typeface="Arial" pitchFamily="34" charset="0"/>
              </a:rPr>
              <a:t>T=300K</a:t>
            </a:r>
            <a:endParaRPr lang="en-US" sz="1800" b="1" dirty="0">
              <a:effectLst>
                <a:outerShdw blurRad="38100" dist="38100" dir="2700000" algn="tl">
                  <a:srgbClr val="000000"/>
                </a:outerShdw>
              </a:effectLst>
              <a:latin typeface="Arial" pitchFamily="34" charset="0"/>
            </a:endParaRPr>
          </a:p>
        </p:txBody>
      </p:sp>
      <p:sp>
        <p:nvSpPr>
          <p:cNvPr id="8" name="27 CuadroTexto"/>
          <p:cNvSpPr txBox="1">
            <a:spLocks noChangeArrowheads="1"/>
          </p:cNvSpPr>
          <p:nvPr/>
        </p:nvSpPr>
        <p:spPr bwMode="auto">
          <a:xfrm>
            <a:off x="7581900" y="655211"/>
            <a:ext cx="1981200" cy="369887"/>
          </a:xfrm>
          <a:prstGeom prst="rect">
            <a:avLst/>
          </a:prstGeom>
          <a:noFill/>
          <a:ln w="9525">
            <a:noFill/>
            <a:miter lim="800000"/>
            <a:headEnd/>
            <a:tailEnd/>
          </a:ln>
        </p:spPr>
        <p:txBody>
          <a:bodyPr>
            <a:spAutoFit/>
          </a:bodyPr>
          <a:lstStyle/>
          <a:p>
            <a:pPr eaLnBrk="1" hangingPunct="1">
              <a:spcBef>
                <a:spcPts val="600"/>
              </a:spcBef>
              <a:spcAft>
                <a:spcPts val="600"/>
              </a:spcAft>
              <a:defRPr/>
            </a:pPr>
            <a:r>
              <a:rPr lang="en-US" sz="1800" b="1" dirty="0">
                <a:solidFill>
                  <a:srgbClr val="FFFFFF"/>
                </a:solidFill>
                <a:latin typeface="Arial"/>
              </a:rPr>
              <a:t>CPP12</a:t>
            </a:r>
          </a:p>
        </p:txBody>
      </p:sp>
      <p:sp>
        <p:nvSpPr>
          <p:cNvPr id="9" name="27 CuadroTexto"/>
          <p:cNvSpPr txBox="1">
            <a:spLocks noChangeArrowheads="1"/>
          </p:cNvSpPr>
          <p:nvPr/>
        </p:nvSpPr>
        <p:spPr bwMode="auto">
          <a:xfrm>
            <a:off x="326571" y="655210"/>
            <a:ext cx="2438400" cy="369888"/>
          </a:xfrm>
          <a:prstGeom prst="rect">
            <a:avLst/>
          </a:prstGeom>
          <a:noFill/>
          <a:ln w="9525">
            <a:noFill/>
            <a:miter lim="800000"/>
            <a:headEnd/>
            <a:tailEnd/>
          </a:ln>
        </p:spPr>
        <p:txBody>
          <a:bodyPr>
            <a:spAutoFit/>
          </a:bodyPr>
          <a:lstStyle/>
          <a:p>
            <a:pPr eaLnBrk="1" hangingPunct="1">
              <a:spcBef>
                <a:spcPts val="600"/>
              </a:spcBef>
              <a:spcAft>
                <a:spcPts val="600"/>
              </a:spcAft>
              <a:defRPr/>
            </a:pPr>
            <a:r>
              <a:rPr lang="en-US" sz="1800" b="1" dirty="0">
                <a:solidFill>
                  <a:srgbClr val="FFFFFF"/>
                </a:solidFill>
                <a:latin typeface="Arial"/>
              </a:rPr>
              <a:t>CPP16</a:t>
            </a:r>
          </a:p>
        </p:txBody>
      </p:sp>
      <p:pic>
        <p:nvPicPr>
          <p:cNvPr id="4" name="movie-0270.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rotWithShape="1">
          <a:blip r:embed="rId6">
            <a:extLst>
              <a:ext uri="{28A0092B-C50C-407E-A947-70E740481C1C}">
                <a14:useLocalDpi xmlns:a14="http://schemas.microsoft.com/office/drawing/2010/main" val="0"/>
              </a:ext>
            </a:extLst>
          </a:blip>
          <a:srcRect l="16503" t="13764" r="17499" b="13501"/>
          <a:stretch/>
        </p:blipFill>
        <p:spPr bwMode="auto">
          <a:xfrm>
            <a:off x="7938" y="1038118"/>
            <a:ext cx="4411662" cy="493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ovie-0808.avi">
            <a:hlinkClick r:id="" action="ppaction://media"/>
          </p:cNvPr>
          <p:cNvPicPr>
            <a:picLocks noChangeAspect="1"/>
          </p:cNvPicPr>
          <p:nvPr>
            <a:videoFile r:link="rId4"/>
            <p:extLst>
              <p:ext uri="{DAA4B4D4-6D71-4841-9C94-3DE7FCFB9230}">
                <p14:media xmlns:p14="http://schemas.microsoft.com/office/powerpoint/2010/main" r:link="rId3"/>
              </p:ext>
            </p:extLst>
          </p:nvPr>
        </p:nvPicPr>
        <p:blipFill rotWithShape="1">
          <a:blip r:embed="rId7">
            <a:extLst>
              <a:ext uri="{28A0092B-C50C-407E-A947-70E740481C1C}">
                <a14:useLocalDpi xmlns:a14="http://schemas.microsoft.com/office/drawing/2010/main" val="0"/>
              </a:ext>
            </a:extLst>
          </a:blip>
          <a:srcRect l="13223" t="10913" r="16276" b="15240"/>
          <a:stretch/>
        </p:blipFill>
        <p:spPr bwMode="auto">
          <a:xfrm>
            <a:off x="4507700" y="1025098"/>
            <a:ext cx="4608068"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p:cNvSpPr>
            <a:spLocks noChangeArrowheads="1"/>
          </p:cNvSpPr>
          <p:nvPr/>
        </p:nvSpPr>
        <p:spPr bwMode="auto">
          <a:xfrm>
            <a:off x="978241" y="5968620"/>
            <a:ext cx="7543799" cy="830997"/>
          </a:xfrm>
          <a:prstGeom prst="rect">
            <a:avLst/>
          </a:prstGeom>
          <a:noFill/>
          <a:ln w="9525">
            <a:noFill/>
            <a:miter lim="800000"/>
            <a:headEnd/>
            <a:tailEnd/>
          </a:ln>
          <a:effectLst/>
        </p:spPr>
        <p:txBody>
          <a:bodyPr wrap="square">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L. </a:t>
            </a:r>
            <a:r>
              <a:rPr lang="en-US" sz="1600" b="1" i="1" dirty="0" err="1">
                <a:solidFill>
                  <a:srgbClr val="33CC33"/>
                </a:solidFill>
                <a:effectLst>
                  <a:outerShdw blurRad="38100" dist="38100" dir="2700000" algn="tl">
                    <a:srgbClr val="000000"/>
                  </a:outerShdw>
                </a:effectLst>
                <a:cs typeface="Times New Roman" pitchFamily="18" charset="0"/>
              </a:rPr>
              <a:t>Adamska</a:t>
            </a:r>
            <a:r>
              <a:rPr lang="en-US" sz="1600" b="1" i="1" dirty="0">
                <a:solidFill>
                  <a:srgbClr val="33CC33"/>
                </a:solidFill>
                <a:effectLst>
                  <a:outerShdw blurRad="38100" dist="38100" dir="2700000" algn="tl">
                    <a:srgbClr val="000000"/>
                  </a:outerShdw>
                </a:effectLst>
                <a:cs typeface="Times New Roman" pitchFamily="18" charset="0"/>
              </a:rPr>
              <a:t>, I. </a:t>
            </a:r>
            <a:r>
              <a:rPr lang="en-US" sz="1600" b="1" i="1" dirty="0" err="1">
                <a:solidFill>
                  <a:srgbClr val="33CC33"/>
                </a:solidFill>
                <a:effectLst>
                  <a:outerShdw blurRad="38100" dist="38100" dir="2700000" algn="tl">
                    <a:srgbClr val="000000"/>
                  </a:outerShdw>
                </a:effectLst>
                <a:cs typeface="Times New Roman" pitchFamily="18" charset="0"/>
              </a:rPr>
              <a:t>Nayyar</a:t>
            </a:r>
            <a:r>
              <a:rPr lang="en-US" sz="1600" b="1" i="1" dirty="0">
                <a:solidFill>
                  <a:srgbClr val="33CC33"/>
                </a:solidFill>
                <a:effectLst>
                  <a:outerShdw blurRad="38100" dist="38100" dir="2700000" algn="tl">
                    <a:srgbClr val="000000"/>
                  </a:outerShdw>
                </a:effectLst>
                <a:cs typeface="Times New Roman" pitchFamily="18" charset="0"/>
              </a:rPr>
              <a:t>, H. Chen, A. K. Swan, N. </a:t>
            </a:r>
            <a:r>
              <a:rPr lang="en-US" sz="1600" b="1" i="1" dirty="0" err="1">
                <a:solidFill>
                  <a:srgbClr val="33CC33"/>
                </a:solidFill>
                <a:effectLst>
                  <a:outerShdw blurRad="38100" dist="38100" dir="2700000" algn="tl">
                    <a:srgbClr val="000000"/>
                  </a:outerShdw>
                </a:effectLst>
                <a:cs typeface="Times New Roman" pitchFamily="18" charset="0"/>
              </a:rPr>
              <a:t>Oldani</a:t>
            </a:r>
            <a:r>
              <a:rPr lang="en-US" sz="1600" b="1" i="1" dirty="0">
                <a:solidFill>
                  <a:srgbClr val="33CC33"/>
                </a:solidFill>
                <a:effectLst>
                  <a:outerShdw blurRad="38100" dist="38100" dir="2700000" algn="tl">
                    <a:srgbClr val="000000"/>
                  </a:outerShdw>
                </a:effectLst>
                <a:cs typeface="Times New Roman" pitchFamily="18" charset="0"/>
              </a:rPr>
              <a:t>,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M. R. Golder, R. </a:t>
            </a:r>
            <a:r>
              <a:rPr lang="en-US" sz="1600" b="1" i="1" dirty="0" err="1">
                <a:solidFill>
                  <a:srgbClr val="33CC33"/>
                </a:solidFill>
                <a:effectLst>
                  <a:outerShdw blurRad="38100" dist="38100" dir="2700000" algn="tl">
                    <a:srgbClr val="000000"/>
                  </a:outerShdw>
                </a:effectLst>
                <a:cs typeface="Times New Roman" pitchFamily="18" charset="0"/>
              </a:rPr>
              <a:t>Jasti</a:t>
            </a:r>
            <a:r>
              <a:rPr lang="en-US" sz="1600" b="1" i="1" dirty="0">
                <a:solidFill>
                  <a:srgbClr val="33CC33"/>
                </a:solidFill>
                <a:effectLst>
                  <a:outerShdw blurRad="38100" dist="38100" dir="2700000" algn="tl">
                    <a:srgbClr val="000000"/>
                  </a:outerShdw>
                </a:effectLst>
                <a:cs typeface="Times New Roman" pitchFamily="18" charset="0"/>
              </a:rPr>
              <a:t>, S. K. </a:t>
            </a:r>
            <a:r>
              <a:rPr lang="en-US" sz="1600" b="1" i="1" dirty="0" err="1">
                <a:solidFill>
                  <a:srgbClr val="33CC33"/>
                </a:solidFill>
                <a:effectLst>
                  <a:outerShdw blurRad="38100" dist="38100" dir="2700000" algn="tl">
                    <a:srgbClr val="000000"/>
                  </a:outerShdw>
                </a:effectLst>
                <a:cs typeface="Times New Roman" pitchFamily="18" charset="0"/>
              </a:rPr>
              <a:t>Doorn</a:t>
            </a:r>
            <a:r>
              <a:rPr lang="en-US" sz="1600" b="1" i="1" dirty="0">
                <a:solidFill>
                  <a:srgbClr val="33CC33"/>
                </a:solidFill>
                <a:effectLst>
                  <a:outerShdw blurRad="38100" dist="38100" dir="2700000" algn="tl">
                    <a:srgbClr val="000000"/>
                  </a:outerShdw>
                </a:effectLst>
                <a:cs typeface="Times New Roman" pitchFamily="18" charset="0"/>
              </a:rPr>
              <a:t>, and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Nano Lett. 14, 6539-6546 (2014); J. Liu, L. </a:t>
            </a:r>
            <a:r>
              <a:rPr lang="en-US" sz="1600" b="1" i="1" dirty="0" err="1">
                <a:solidFill>
                  <a:srgbClr val="33CC33"/>
                </a:solidFill>
                <a:effectLst>
                  <a:outerShdw blurRad="38100" dist="38100" dir="2700000" algn="tl">
                    <a:srgbClr val="000000"/>
                  </a:outerShdw>
                </a:effectLst>
                <a:cs typeface="Times New Roman" pitchFamily="18" charset="0"/>
              </a:rPr>
              <a:t>Adamska</a:t>
            </a:r>
            <a:r>
              <a:rPr lang="en-US" sz="1600" b="1" i="1" dirty="0">
                <a:solidFill>
                  <a:srgbClr val="33CC33"/>
                </a:solidFill>
                <a:effectLst>
                  <a:outerShdw blurRad="38100" dist="38100" dir="2700000" algn="tl">
                    <a:srgbClr val="000000"/>
                  </a:outerShdw>
                </a:effectLst>
                <a:cs typeface="Times New Roman" pitchFamily="18" charset="0"/>
              </a:rPr>
              <a:t>, S. K. </a:t>
            </a:r>
            <a:r>
              <a:rPr lang="en-US" sz="1600" b="1" i="1" dirty="0" err="1">
                <a:solidFill>
                  <a:srgbClr val="33CC33"/>
                </a:solidFill>
                <a:effectLst>
                  <a:outerShdw blurRad="38100" dist="38100" dir="2700000" algn="tl">
                    <a:srgbClr val="000000"/>
                  </a:outerShdw>
                </a:effectLst>
                <a:cs typeface="Times New Roman" pitchFamily="18" charset="0"/>
              </a:rPr>
              <a:t>Doorn</a:t>
            </a:r>
            <a:r>
              <a:rPr lang="en-US" sz="1600" b="1" i="1" dirty="0" smtClean="0">
                <a:solidFill>
                  <a:srgbClr val="33CC33"/>
                </a:solidFill>
                <a:effectLst>
                  <a:outerShdw blurRad="38100" dist="38100" dir="2700000" algn="tl">
                    <a:srgbClr val="000000"/>
                  </a:outerShdw>
                </a:effectLst>
                <a:cs typeface="Times New Roman" pitchFamily="18" charset="0"/>
              </a:rPr>
              <a:t>, </a:t>
            </a:r>
            <a:r>
              <a:rPr lang="en-US" sz="1600" b="1" i="1" dirty="0">
                <a:solidFill>
                  <a:srgbClr val="33CC33"/>
                </a:solidFill>
                <a:effectLst>
                  <a:outerShdw blurRad="38100" dist="38100" dir="2700000" algn="tl">
                    <a:srgbClr val="000000"/>
                  </a:outerShdw>
                </a:effectLst>
                <a:cs typeface="Times New Roman" pitchFamily="18" charset="0"/>
              </a:rPr>
              <a:t>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Phys. Chem</a:t>
            </a:r>
            <a:r>
              <a:rPr lang="en-US" sz="1600" b="1" i="1" dirty="0">
                <a:solidFill>
                  <a:srgbClr val="33CC33"/>
                </a:solidFill>
                <a:effectLst>
                  <a:outerShdw blurRad="38100" dist="38100" dir="2700000" algn="tl">
                    <a:srgbClr val="000000"/>
                  </a:outerShdw>
                </a:effectLst>
                <a:cs typeface="Times New Roman" pitchFamily="18" charset="0"/>
              </a:rPr>
              <a:t>. Chem. Phys., 17, </a:t>
            </a:r>
            <a:r>
              <a:rPr lang="en-US" sz="1600" b="1" i="1" dirty="0" smtClean="0">
                <a:solidFill>
                  <a:srgbClr val="33CC33"/>
                </a:solidFill>
                <a:effectLst>
                  <a:outerShdw blurRad="38100" dist="38100" dir="2700000" algn="tl">
                    <a:srgbClr val="000000"/>
                  </a:outerShdw>
                </a:effectLst>
                <a:cs typeface="Times New Roman" pitchFamily="18" charset="0"/>
              </a:rPr>
              <a:t>14613 </a:t>
            </a:r>
            <a:r>
              <a:rPr lang="en-US" sz="1600" b="1" i="1" dirty="0">
                <a:solidFill>
                  <a:srgbClr val="33CC33"/>
                </a:solidFill>
                <a:effectLst>
                  <a:outerShdw blurRad="38100" dist="38100" dir="2700000" algn="tl">
                    <a:srgbClr val="000000"/>
                  </a:outerShdw>
                </a:effectLst>
                <a:cs typeface="Times New Roman" pitchFamily="18" charset="0"/>
              </a:rPr>
              <a:t>(2015).</a:t>
            </a:r>
          </a:p>
        </p:txBody>
      </p:sp>
    </p:spTree>
    <p:extLst>
      <p:ext uri="{BB962C8B-B14F-4D97-AF65-F5344CB8AC3E}">
        <p14:creationId xmlns:p14="http://schemas.microsoft.com/office/powerpoint/2010/main" val="309229879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5100" fill="hold"/>
                                        <p:tgtEl>
                                          <p:spTgt spid="4"/>
                                        </p:tgtEl>
                                      </p:cBhvr>
                                    </p:cmd>
                                  </p:childTnLst>
                                </p:cTn>
                              </p:par>
                              <p:par>
                                <p:cTn id="7" presetID="1" presetClass="mediacall" presetSubtype="0" fill="hold" nodeType="withEffect">
                                  <p:stCondLst>
                                    <p:cond delay="0"/>
                                  </p:stCondLst>
                                  <p:childTnLst>
                                    <p:cmd type="call" cmd="playFrom(0.0)">
                                      <p:cBhvr>
                                        <p:cTn id="8" dur="25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10000"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with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p:cTn id="15" repeatCount="10000"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2" presetClass="mediacall" presetSubtype="0" fill="hold" nodeType="with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514600"/>
            <a:ext cx="8763000" cy="1391728"/>
          </a:xfrm>
          <a:prstGeom prst="rect">
            <a:avLst/>
          </a:prstGeom>
          <a:solidFill>
            <a:schemeClr val="tx1"/>
          </a:solidFill>
        </p:spPr>
        <p:txBody>
          <a:bodyPr>
            <a:spAutoFit/>
          </a:bodyPr>
          <a:lstStyle/>
          <a:p>
            <a:pPr algn="ctr" eaLnBrk="1" hangingPunct="1">
              <a:lnSpc>
                <a:spcPct val="150000"/>
              </a:lnSpc>
              <a:spcBef>
                <a:spcPts val="600"/>
              </a:spcBef>
              <a:defRPr/>
            </a:pPr>
            <a:r>
              <a:rPr lang="en-US" sz="3000" b="1" i="1" kern="0" dirty="0">
                <a:solidFill>
                  <a:srgbClr val="C00000"/>
                </a:solidFill>
                <a:latin typeface="Arial"/>
                <a:cs typeface="Times New Roman" pitchFamily="18" charset="0"/>
              </a:rPr>
              <a:t>Interference of </a:t>
            </a:r>
            <a:r>
              <a:rPr lang="en-US" sz="3000" b="1" i="1" kern="0" dirty="0" err="1">
                <a:solidFill>
                  <a:srgbClr val="C00000"/>
                </a:solidFill>
                <a:latin typeface="Arial"/>
                <a:cs typeface="Times New Roman" pitchFamily="18" charset="0"/>
              </a:rPr>
              <a:t>interchromophoric</a:t>
            </a:r>
            <a:r>
              <a:rPr lang="en-US" sz="3000" b="1" i="1" kern="0" dirty="0">
                <a:solidFill>
                  <a:srgbClr val="C00000"/>
                </a:solidFill>
                <a:latin typeface="Arial"/>
                <a:cs typeface="Times New Roman" pitchFamily="18" charset="0"/>
              </a:rPr>
              <a:t> energy transfer pathways in macrocycles</a:t>
            </a:r>
            <a:endParaRPr lang="en-US" sz="3000" b="1" i="1" kern="0" dirty="0">
              <a:solidFill>
                <a:srgbClr val="0000FF"/>
              </a:solidFill>
              <a:latin typeface="Arial"/>
              <a:cs typeface="Times New Roman" pitchFamily="18" charset="0"/>
            </a:endParaRPr>
          </a:p>
        </p:txBody>
      </p:sp>
    </p:spTree>
    <p:extLst>
      <p:ext uri="{BB962C8B-B14F-4D97-AF65-F5344CB8AC3E}">
        <p14:creationId xmlns:p14="http://schemas.microsoft.com/office/powerpoint/2010/main" val="122227220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7938" y="3175"/>
            <a:ext cx="9136062" cy="606425"/>
          </a:xfrm>
        </p:spPr>
        <p:txBody>
          <a:bodyPr/>
          <a:lstStyle/>
          <a:p>
            <a:pPr algn="ctr" eaLnBrk="1" hangingPunct="1">
              <a:defRPr/>
            </a:pPr>
            <a:r>
              <a:rPr lang="en-US" sz="3300" i="0" dirty="0" smtClean="0">
                <a:solidFill>
                  <a:srgbClr val="FF3300"/>
                </a:solidFill>
                <a:latin typeface="Comic Sans MS" pitchFamily="66" charset="0"/>
              </a:rPr>
              <a:t>Dynamics in conjugated </a:t>
            </a:r>
            <a:r>
              <a:rPr lang="en-US" sz="3300" i="0" dirty="0" err="1" smtClean="0">
                <a:solidFill>
                  <a:srgbClr val="FF3300"/>
                </a:solidFill>
                <a:latin typeface="Comic Sans MS" pitchFamily="66" charset="0"/>
              </a:rPr>
              <a:t>microcycles</a:t>
            </a:r>
            <a:endParaRPr lang="en-US" sz="3300" i="0" dirty="0">
              <a:solidFill>
                <a:srgbClr val="FF3300"/>
              </a:solidFill>
              <a:latin typeface="Comic Sans MS" pitchFamily="66" charset="0"/>
            </a:endParaRPr>
          </a:p>
        </p:txBody>
      </p:sp>
      <p:sp>
        <p:nvSpPr>
          <p:cNvPr id="11" name="Rectangle 5"/>
          <p:cNvSpPr>
            <a:spLocks noChangeArrowheads="1"/>
          </p:cNvSpPr>
          <p:nvPr/>
        </p:nvSpPr>
        <p:spPr bwMode="auto">
          <a:xfrm>
            <a:off x="5904090" y="6005488"/>
            <a:ext cx="3124200" cy="830997"/>
          </a:xfrm>
          <a:prstGeom prst="rect">
            <a:avLst/>
          </a:prstGeom>
          <a:noFill/>
          <a:ln w="9525">
            <a:noFill/>
            <a:miter lim="800000"/>
            <a:headEnd/>
            <a:tailEnd/>
          </a:ln>
          <a:effectLst/>
        </p:spPr>
        <p:txBody>
          <a:bodyPr wrap="square">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K. </a:t>
            </a:r>
            <a:r>
              <a:rPr lang="en-US" sz="1600" b="1" i="1" dirty="0" smtClean="0">
                <a:solidFill>
                  <a:srgbClr val="33CC33"/>
                </a:solidFill>
                <a:effectLst>
                  <a:outerShdw blurRad="38100" dist="38100" dir="2700000" algn="tl">
                    <a:srgbClr val="000000"/>
                  </a:outerShdw>
                </a:effectLst>
                <a:cs typeface="Times New Roman" pitchFamily="18" charset="0"/>
              </a:rPr>
              <a:t>Becker</a:t>
            </a:r>
            <a:r>
              <a:rPr lang="en-US" sz="1600" b="1" i="1" dirty="0">
                <a:solidFill>
                  <a:srgbClr val="33CC33"/>
                </a:solidFill>
                <a:effectLst>
                  <a:outerShdw blurRad="38100" dist="38100" dir="2700000" algn="tl">
                    <a:srgbClr val="000000"/>
                  </a:outerShdw>
                </a:effectLst>
                <a:cs typeface="Times New Roman" pitchFamily="18" charset="0"/>
              </a:rPr>
              <a:t>, M. </a:t>
            </a:r>
            <a:r>
              <a:rPr lang="en-US" sz="1600" b="1" i="1" dirty="0" err="1" smtClean="0">
                <a:solidFill>
                  <a:srgbClr val="33CC33"/>
                </a:solidFill>
                <a:effectLst>
                  <a:outerShdw blurRad="38100" dist="38100" dir="2700000" algn="tl">
                    <a:srgbClr val="000000"/>
                  </a:outerShdw>
                </a:effectLst>
                <a:cs typeface="Times New Roman" pitchFamily="18" charset="0"/>
              </a:rPr>
              <a:t>Fritzsche</a:t>
            </a:r>
            <a:r>
              <a:rPr lang="en-US" sz="1600" b="1" i="1" dirty="0" smtClean="0">
                <a:solidFill>
                  <a:srgbClr val="33CC33"/>
                </a:solidFill>
                <a:effectLst>
                  <a:outerShdw blurRad="38100" dist="38100" dir="2700000" algn="tl">
                    <a:srgbClr val="000000"/>
                  </a:outerShdw>
                </a:effectLst>
                <a:cs typeface="Times New Roman" pitchFamily="18" charset="0"/>
              </a:rPr>
              <a:t>, S</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Ho1ger, and J. M. </a:t>
            </a:r>
            <a:r>
              <a:rPr lang="en-US" sz="1600" b="1" i="1" dirty="0">
                <a:solidFill>
                  <a:srgbClr val="33CC33"/>
                </a:solidFill>
                <a:effectLst>
                  <a:outerShdw blurRad="38100" dist="38100" dir="2700000" algn="tl">
                    <a:srgbClr val="000000"/>
                  </a:outerShdw>
                </a:effectLst>
                <a:cs typeface="Times New Roman" pitchFamily="18" charset="0"/>
              </a:rPr>
              <a:t>Lupton, </a:t>
            </a:r>
            <a:r>
              <a:rPr lang="en-US" sz="1600" b="1" i="1" dirty="0" smtClean="0">
                <a:solidFill>
                  <a:srgbClr val="33CC33"/>
                </a:solidFill>
                <a:effectLst>
                  <a:outerShdw blurRad="38100" dist="38100" dir="2700000" algn="tl">
                    <a:srgbClr val="000000"/>
                  </a:outerShdw>
                </a:effectLst>
                <a:cs typeface="Times New Roman" pitchFamily="18" charset="0"/>
              </a:rPr>
              <a:t>J. Phys. Chem. B, 112</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4849 (2008) </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2" name="Picture 1"/>
          <p:cNvPicPr>
            <a:picLocks noChangeAspect="1"/>
          </p:cNvPicPr>
          <p:nvPr/>
        </p:nvPicPr>
        <p:blipFill>
          <a:blip r:embed="rId2"/>
          <a:stretch>
            <a:fillRect/>
          </a:stretch>
        </p:blipFill>
        <p:spPr>
          <a:xfrm>
            <a:off x="0" y="609600"/>
            <a:ext cx="5791200" cy="6270378"/>
          </a:xfrm>
          <a:prstGeom prst="rect">
            <a:avLst/>
          </a:prstGeom>
        </p:spPr>
      </p:pic>
      <p:pic>
        <p:nvPicPr>
          <p:cNvPr id="3" name="Picture 2"/>
          <p:cNvPicPr>
            <a:picLocks noChangeAspect="1"/>
          </p:cNvPicPr>
          <p:nvPr/>
        </p:nvPicPr>
        <p:blipFill>
          <a:blip r:embed="rId3"/>
          <a:stretch>
            <a:fillRect/>
          </a:stretch>
        </p:blipFill>
        <p:spPr>
          <a:xfrm>
            <a:off x="4875358" y="2743200"/>
            <a:ext cx="4293743" cy="2918040"/>
          </a:xfrm>
          <a:prstGeom prst="rect">
            <a:avLst/>
          </a:prstGeom>
        </p:spPr>
      </p:pic>
      <p:sp>
        <p:nvSpPr>
          <p:cNvPr id="12" name="27 CuadroTexto"/>
          <p:cNvSpPr txBox="1">
            <a:spLocks noChangeArrowheads="1"/>
          </p:cNvSpPr>
          <p:nvPr/>
        </p:nvSpPr>
        <p:spPr bwMode="auto">
          <a:xfrm>
            <a:off x="6264729" y="924297"/>
            <a:ext cx="2362200" cy="1200329"/>
          </a:xfrm>
          <a:prstGeom prst="rect">
            <a:avLst/>
          </a:prstGeom>
          <a:noFill/>
          <a:ln w="9525">
            <a:noFill/>
            <a:miter lim="800000"/>
            <a:headEnd/>
            <a:tailEnd/>
          </a:ln>
        </p:spPr>
        <p:txBody>
          <a:bodyPr wrap="square">
            <a:spAutoFit/>
          </a:bodyPr>
          <a:lstStyle/>
          <a:p>
            <a:pPr eaLnBrk="1" hangingPunct="1">
              <a:spcBef>
                <a:spcPts val="600"/>
              </a:spcBef>
              <a:spcAft>
                <a:spcPts val="600"/>
              </a:spcAft>
              <a:defRPr/>
            </a:pPr>
            <a:r>
              <a:rPr lang="en-US" sz="1800" b="1" dirty="0" smtClean="0">
                <a:solidFill>
                  <a:srgbClr val="FFFFFF"/>
                </a:solidFill>
                <a:latin typeface="Arial"/>
              </a:rPr>
              <a:t>Spectroscopic monitoring of energy transfer via depolarization</a:t>
            </a:r>
            <a:endParaRPr lang="en-US" sz="1800" b="1" dirty="0">
              <a:solidFill>
                <a:srgbClr val="FFFFFF"/>
              </a:solidFill>
              <a:latin typeface="Arial"/>
            </a:endParaRPr>
          </a:p>
        </p:txBody>
      </p:sp>
    </p:spTree>
    <p:extLst>
      <p:ext uri="{BB962C8B-B14F-4D97-AF65-F5344CB8AC3E}">
        <p14:creationId xmlns:p14="http://schemas.microsoft.com/office/powerpoint/2010/main" val="61833681"/>
      </p:ext>
    </p:extLst>
  </p:cSld>
  <p:clrMapOvr>
    <a:masterClrMapping/>
  </p:clrMapOvr>
  <p:transition>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1143000" y="76200"/>
            <a:ext cx="7086600" cy="533400"/>
          </a:xfrm>
        </p:spPr>
        <p:txBody>
          <a:bodyPr/>
          <a:lstStyle/>
          <a:p>
            <a:pPr eaLnBrk="1" hangingPunct="1">
              <a:defRPr/>
            </a:pPr>
            <a:r>
              <a:rPr lang="en-US" sz="3200" i="0" dirty="0" smtClean="0">
                <a:solidFill>
                  <a:srgbClr val="FF0000"/>
                </a:solidFill>
                <a:latin typeface="Comic Sans MS" pitchFamily="66" charset="0"/>
              </a:rPr>
              <a:t>Excited state molecular dynamics</a:t>
            </a:r>
          </a:p>
        </p:txBody>
      </p:sp>
      <p:pic>
        <p:nvPicPr>
          <p:cNvPr id="15363" name="Picture 5" descr="SURFA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32750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0374" name="Rectangle 6"/>
          <p:cNvSpPr>
            <a:spLocks noChangeArrowheads="1"/>
          </p:cNvSpPr>
          <p:nvPr/>
        </p:nvSpPr>
        <p:spPr bwMode="auto">
          <a:xfrm>
            <a:off x="304800" y="685800"/>
            <a:ext cx="4419600" cy="619125"/>
          </a:xfrm>
          <a:prstGeom prst="rect">
            <a:avLst/>
          </a:prstGeom>
          <a:noFill/>
          <a:ln w="9525">
            <a:noFill/>
            <a:miter lim="800000"/>
            <a:headEnd/>
            <a:tailEnd/>
          </a:ln>
          <a:effectLst/>
        </p:spPr>
        <p:txBody>
          <a:bodyPr>
            <a:spAutoFit/>
          </a:bodyPr>
          <a:lstStyle/>
          <a:p>
            <a:pPr eaLnBrk="1" hangingPunct="1">
              <a:lnSpc>
                <a:spcPct val="90000"/>
              </a:lnSpc>
              <a:spcBef>
                <a:spcPct val="40000"/>
              </a:spcBef>
              <a:buClr>
                <a:schemeClr val="tx2"/>
              </a:buClr>
              <a:buFont typeface="Wingdings" pitchFamily="2" charset="2"/>
              <a:buChar char="Ø"/>
              <a:defRPr/>
            </a:pPr>
            <a:r>
              <a:rPr lang="en-US" sz="2000" b="1" dirty="0">
                <a:effectLst>
                  <a:outerShdw blurRad="38100" dist="38100" dir="2700000" algn="tl">
                    <a:srgbClr val="000000"/>
                  </a:outerShdw>
                </a:effectLst>
                <a:latin typeface="Arial" pitchFamily="34" charset="0"/>
              </a:rPr>
              <a:t> </a:t>
            </a:r>
            <a:r>
              <a:rPr lang="en-US" sz="1800" b="1" i="1" dirty="0">
                <a:effectLst>
                  <a:outerShdw blurRad="38100" dist="38100" dir="2700000" algn="tl">
                    <a:srgbClr val="000000"/>
                  </a:outerShdw>
                </a:effectLst>
                <a:latin typeface="Arial" pitchFamily="34" charset="0"/>
                <a:cs typeface="+mn-cs"/>
              </a:rPr>
              <a:t>Born-Oppenheimer</a:t>
            </a:r>
            <a:r>
              <a:rPr lang="en-US" sz="1800" b="1" dirty="0">
                <a:effectLst>
                  <a:outerShdw blurRad="38100" dist="38100" dir="2700000" algn="tl">
                    <a:srgbClr val="000000"/>
                  </a:outerShdw>
                </a:effectLst>
                <a:latin typeface="Arial" pitchFamily="34" charset="0"/>
              </a:rPr>
              <a:t> (mixed Quantum-Classical) Dynamics:</a:t>
            </a:r>
          </a:p>
        </p:txBody>
      </p:sp>
      <p:sp>
        <p:nvSpPr>
          <p:cNvPr id="570375" name="Rectangle 7"/>
          <p:cNvSpPr>
            <a:spLocks noChangeArrowheads="1"/>
          </p:cNvSpPr>
          <p:nvPr/>
        </p:nvSpPr>
        <p:spPr bwMode="auto">
          <a:xfrm>
            <a:off x="381000" y="6248400"/>
            <a:ext cx="4038600" cy="584200"/>
          </a:xfrm>
          <a:prstGeom prst="rect">
            <a:avLst/>
          </a:prstGeom>
          <a:noFill/>
          <a:ln w="9525">
            <a:noFill/>
            <a:miter lim="800000"/>
            <a:headEnd/>
            <a:tailEnd/>
          </a:ln>
          <a:effectLst/>
        </p:spPr>
        <p:txBody>
          <a:bodyPr>
            <a:spAutoFit/>
          </a:bodyPr>
          <a:lstStyle/>
          <a:p>
            <a:pPr eaLnBrk="1" hangingPunct="1">
              <a:spcBef>
                <a:spcPct val="50000"/>
              </a:spcBef>
              <a:defRPr/>
            </a:pPr>
            <a:r>
              <a:rPr lang="en-US" sz="1600" b="1" i="1" dirty="0">
                <a:solidFill>
                  <a:srgbClr val="33CC33"/>
                </a:solidFill>
                <a:effectLst>
                  <a:outerShdw blurRad="38100" dist="38100" dir="2700000" algn="tl">
                    <a:srgbClr val="000000"/>
                  </a:outerShdw>
                </a:effectLst>
                <a:cs typeface="Times New Roman" pitchFamily="18" charset="0"/>
              </a:rPr>
              <a:t>S. Tretiak, A. Saxena, R.L. Martin and A. R. Bishop, Phys. Rev. </a:t>
            </a:r>
            <a:r>
              <a:rPr lang="en-US" sz="1600" b="1" i="1" dirty="0" err="1">
                <a:solidFill>
                  <a:srgbClr val="33CC33"/>
                </a:solidFill>
                <a:effectLst>
                  <a:outerShdw blurRad="38100" dist="38100" dir="2700000" algn="tl">
                    <a:srgbClr val="000000"/>
                  </a:outerShdw>
                </a:effectLst>
                <a:cs typeface="Times New Roman" pitchFamily="18" charset="0"/>
              </a:rPr>
              <a:t>Lett</a:t>
            </a:r>
            <a:r>
              <a:rPr lang="en-US" sz="1600" b="1" i="1" dirty="0">
                <a:solidFill>
                  <a:srgbClr val="33CC33"/>
                </a:solidFill>
                <a:effectLst>
                  <a:outerShdw blurRad="38100" dist="38100" dir="2700000" algn="tl">
                    <a:srgbClr val="000000"/>
                  </a:outerShdw>
                </a:effectLst>
                <a:cs typeface="Times New Roman" pitchFamily="18" charset="0"/>
              </a:rPr>
              <a:t>. 89, 97402 (2002)</a:t>
            </a:r>
          </a:p>
        </p:txBody>
      </p:sp>
      <p:sp>
        <p:nvSpPr>
          <p:cNvPr id="8" name="Rectangle 6"/>
          <p:cNvSpPr>
            <a:spLocks noChangeArrowheads="1"/>
          </p:cNvSpPr>
          <p:nvPr/>
        </p:nvSpPr>
        <p:spPr bwMode="auto">
          <a:xfrm>
            <a:off x="5257800" y="685800"/>
            <a:ext cx="3886200" cy="619125"/>
          </a:xfrm>
          <a:prstGeom prst="rect">
            <a:avLst/>
          </a:prstGeom>
          <a:noFill/>
          <a:ln w="9525">
            <a:noFill/>
            <a:miter lim="800000"/>
            <a:headEnd/>
            <a:tailEnd/>
          </a:ln>
          <a:effectLst/>
        </p:spPr>
        <p:txBody>
          <a:bodyPr>
            <a:spAutoFit/>
          </a:bodyPr>
          <a:lstStyle/>
          <a:p>
            <a:pPr eaLnBrk="1" hangingPunct="1">
              <a:lnSpc>
                <a:spcPct val="90000"/>
              </a:lnSpc>
              <a:spcBef>
                <a:spcPct val="40000"/>
              </a:spcBef>
              <a:buClr>
                <a:schemeClr val="tx2"/>
              </a:buClr>
              <a:buFont typeface="Wingdings" pitchFamily="2" charset="2"/>
              <a:buChar char="Ø"/>
              <a:defRPr/>
            </a:pPr>
            <a:r>
              <a:rPr lang="en-US" sz="2000" b="1" dirty="0">
                <a:effectLst>
                  <a:outerShdw blurRad="38100" dist="38100" dir="2700000" algn="tl">
                    <a:srgbClr val="000000"/>
                  </a:outerShdw>
                </a:effectLst>
                <a:latin typeface="Arial" pitchFamily="34" charset="0"/>
              </a:rPr>
              <a:t> </a:t>
            </a:r>
            <a:r>
              <a:rPr lang="en-US" sz="1800" b="1" i="1" dirty="0">
                <a:effectLst>
                  <a:outerShdw blurRad="38100" dist="38100" dir="2700000" algn="tl">
                    <a:srgbClr val="000000"/>
                  </a:outerShdw>
                </a:effectLst>
                <a:latin typeface="Arial" pitchFamily="34" charset="0"/>
                <a:cs typeface="+mn-cs"/>
              </a:rPr>
              <a:t>Non-adiabatic dynamics with Quantum Transitions:</a:t>
            </a:r>
            <a:endParaRPr lang="en-US" sz="1800" b="1" dirty="0">
              <a:effectLst>
                <a:outerShdw blurRad="38100" dist="38100" dir="2700000" algn="tl">
                  <a:srgbClr val="000000"/>
                </a:outerShdw>
              </a:effectLst>
              <a:latin typeface="Arial" pitchFamily="34" charset="0"/>
            </a:endParaRPr>
          </a:p>
        </p:txBody>
      </p:sp>
      <p:pic>
        <p:nvPicPr>
          <p:cNvPr id="1536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371600"/>
            <a:ext cx="1633538"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8" name="Object 42"/>
          <p:cNvGraphicFramePr>
            <a:graphicFrameLocks noChangeAspect="1"/>
          </p:cNvGraphicFramePr>
          <p:nvPr/>
        </p:nvGraphicFramePr>
        <p:xfrm>
          <a:off x="6654800" y="1371600"/>
          <a:ext cx="2489200" cy="2286000"/>
        </p:xfrm>
        <a:graphic>
          <a:graphicData uri="http://schemas.openxmlformats.org/presentationml/2006/ole">
            <mc:AlternateContent xmlns:mc="http://schemas.openxmlformats.org/markup-compatibility/2006">
              <mc:Choice xmlns:v="urn:schemas-microsoft-com:vml" Requires="v">
                <p:oleObj spid="_x0000_s1353" name="CS ChemDraw Drawing" r:id="rId5" imgW="4187160" imgH="3843720" progId="ChemDraw.Document.6.0">
                  <p:embed/>
                </p:oleObj>
              </mc:Choice>
              <mc:Fallback>
                <p:oleObj name="CS ChemDraw Drawing" r:id="rId5" imgW="4187160" imgH="3843720"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4800" y="1371600"/>
                        <a:ext cx="2489200" cy="2286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9" name="Rectangle 3"/>
          <p:cNvSpPr>
            <a:spLocks noChangeArrowheads="1"/>
          </p:cNvSpPr>
          <p:nvPr/>
        </p:nvSpPr>
        <p:spPr bwMode="auto">
          <a:xfrm>
            <a:off x="5105400" y="4219575"/>
            <a:ext cx="40386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Font typeface="Arial" panose="020B0604020202020204" pitchFamily="34" charset="0"/>
              <a:buChar char="•"/>
            </a:pPr>
            <a:r>
              <a:rPr lang="en-US" altLang="en-US" sz="1600" i="0">
                <a:solidFill>
                  <a:schemeClr val="hlink"/>
                </a:solidFill>
              </a:rPr>
              <a:t>  Non-adiabatic couplings define transition probability between states</a:t>
            </a:r>
          </a:p>
          <a:p>
            <a:pPr eaLnBrk="1" hangingPunct="1">
              <a:spcBef>
                <a:spcPct val="50000"/>
              </a:spcBef>
              <a:buClrTx/>
              <a:buFont typeface="Arial" panose="020B0604020202020204" pitchFamily="34" charset="0"/>
              <a:buChar char="•"/>
            </a:pPr>
            <a:r>
              <a:rPr lang="en-US" altLang="en-US" sz="1600" i="0">
                <a:solidFill>
                  <a:schemeClr val="hlink"/>
                </a:solidFill>
              </a:rPr>
              <a:t>  Run ensembles of trajectories (wavepacket) to statistically determine the relaxation rate</a:t>
            </a:r>
          </a:p>
        </p:txBody>
      </p:sp>
      <p:sp>
        <p:nvSpPr>
          <p:cNvPr id="13" name="Rectangle 7"/>
          <p:cNvSpPr>
            <a:spLocks noChangeArrowheads="1"/>
          </p:cNvSpPr>
          <p:nvPr/>
        </p:nvSpPr>
        <p:spPr bwMode="auto">
          <a:xfrm>
            <a:off x="5383213" y="5754688"/>
            <a:ext cx="3760787" cy="1077218"/>
          </a:xfrm>
          <a:prstGeom prst="rect">
            <a:avLst/>
          </a:prstGeom>
          <a:noFill/>
          <a:ln w="9525">
            <a:noFill/>
            <a:miter lim="800000"/>
            <a:headEnd/>
            <a:tailEnd/>
          </a:ln>
          <a:effectLst/>
        </p:spPr>
        <p:txBody>
          <a:bodyPr>
            <a:spAutoFit/>
          </a:bodyPr>
          <a:lstStyle/>
          <a:p>
            <a:pPr eaLnBrk="1" hangingPunct="1">
              <a:spcBef>
                <a:spcPct val="50000"/>
              </a:spcBef>
              <a:defRPr/>
            </a:pPr>
            <a:r>
              <a:rPr lang="en-US" sz="1600" b="1" i="1" dirty="0">
                <a:solidFill>
                  <a:srgbClr val="33CC33"/>
                </a:solidFill>
                <a:effectLst>
                  <a:outerShdw blurRad="38100" dist="38100" dir="2700000" algn="tl">
                    <a:srgbClr val="000000"/>
                  </a:outerShdw>
                </a:effectLst>
                <a:cs typeface="Times New Roman" pitchFamily="18" charset="0"/>
              </a:rPr>
              <a:t>S. </a:t>
            </a:r>
            <a:r>
              <a:rPr lang="en-US" sz="1600" b="1" i="1" dirty="0" err="1">
                <a:solidFill>
                  <a:srgbClr val="33CC33"/>
                </a:solidFill>
                <a:effectLst>
                  <a:outerShdw blurRad="38100" dist="38100" dir="2700000" algn="tl">
                    <a:srgbClr val="000000"/>
                  </a:outerShdw>
                </a:effectLst>
                <a:cs typeface="Times New Roman" pitchFamily="18" charset="0"/>
              </a:rPr>
              <a:t>Kilina</a:t>
            </a:r>
            <a:r>
              <a:rPr lang="en-US" sz="1600" b="1" i="1" dirty="0">
                <a:solidFill>
                  <a:srgbClr val="33CC33"/>
                </a:solidFill>
                <a:effectLst>
                  <a:outerShdw blurRad="38100" dist="38100" dir="2700000" algn="tl">
                    <a:srgbClr val="000000"/>
                  </a:outerShdw>
                </a:effectLst>
                <a:cs typeface="Times New Roman" pitchFamily="18" charset="0"/>
              </a:rPr>
              <a:t>, D. </a:t>
            </a:r>
            <a:r>
              <a:rPr lang="en-US" sz="1600" b="1" i="1" dirty="0" err="1">
                <a:solidFill>
                  <a:srgbClr val="33CC33"/>
                </a:solidFill>
                <a:effectLst>
                  <a:outerShdw blurRad="38100" dist="38100" dir="2700000" algn="tl">
                    <a:srgbClr val="000000"/>
                  </a:outerShdw>
                </a:effectLst>
                <a:cs typeface="Times New Roman" pitchFamily="18" charset="0"/>
              </a:rPr>
              <a:t>Kilin</a:t>
            </a:r>
            <a:r>
              <a:rPr lang="en-US" sz="1600" b="1" i="1" dirty="0">
                <a:solidFill>
                  <a:srgbClr val="33CC33"/>
                </a:solidFill>
                <a:effectLst>
                  <a:outerShdw blurRad="38100" dist="38100" dir="2700000" algn="tl">
                    <a:srgbClr val="000000"/>
                  </a:outerShdw>
                </a:effectLst>
                <a:cs typeface="Times New Roman" pitchFamily="18" charset="0"/>
              </a:rPr>
              <a:t>, and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 </a:t>
            </a:r>
            <a:r>
              <a:rPr lang="en-US" sz="1600" b="1" i="1" dirty="0">
                <a:solidFill>
                  <a:srgbClr val="33CC33"/>
                </a:solidFill>
                <a:effectLst>
                  <a:outerShdw blurRad="38100" dist="38100" dir="2700000" algn="tl">
                    <a:srgbClr val="000000"/>
                  </a:outerShdw>
                </a:effectLst>
                <a:cs typeface="Times New Roman" pitchFamily="18" charset="0"/>
              </a:rPr>
              <a:t>Chem. Rev., 115, 5929 </a:t>
            </a:r>
            <a:r>
              <a:rPr lang="en-US" sz="1600" b="1" i="1" dirty="0" smtClean="0">
                <a:solidFill>
                  <a:srgbClr val="33CC33"/>
                </a:solidFill>
                <a:effectLst>
                  <a:outerShdw blurRad="38100" dist="38100" dir="2700000" algn="tl">
                    <a:srgbClr val="000000"/>
                  </a:outerShdw>
                </a:effectLst>
                <a:cs typeface="Times New Roman" pitchFamily="18" charset="0"/>
              </a:rPr>
              <a:t>(</a:t>
            </a:r>
            <a:r>
              <a:rPr lang="en-US" sz="1600" b="1" i="1" dirty="0">
                <a:solidFill>
                  <a:srgbClr val="33CC33"/>
                </a:solidFill>
                <a:effectLst>
                  <a:outerShdw blurRad="38100" dist="38100" dir="2700000" algn="tl">
                    <a:srgbClr val="000000"/>
                  </a:outerShdw>
                </a:effectLst>
                <a:cs typeface="Times New Roman" pitchFamily="18" charset="0"/>
              </a:rPr>
              <a:t>2015</a:t>
            </a:r>
            <a:r>
              <a:rPr lang="en-US" sz="1600" b="1" i="1" dirty="0" smtClean="0">
                <a:solidFill>
                  <a:srgbClr val="33CC33"/>
                </a:solidFill>
                <a:effectLst>
                  <a:outerShdw blurRad="38100" dist="38100" dir="2700000" algn="tl">
                    <a:srgbClr val="000000"/>
                  </a:outerShdw>
                </a:effectLst>
                <a:cs typeface="Times New Roman" pitchFamily="18" charset="0"/>
              </a:rPr>
              <a:t>);                              T. Nelson, S.F. </a:t>
            </a:r>
            <a:r>
              <a:rPr lang="en-US" sz="1600" b="1" i="1" dirty="0" err="1" smtClean="0">
                <a:solidFill>
                  <a:srgbClr val="33CC33"/>
                </a:solidFill>
                <a:effectLst>
                  <a:outerShdw blurRad="38100" dist="38100" dir="2700000" algn="tl">
                    <a:srgbClr val="000000"/>
                  </a:outerShdw>
                </a:effectLst>
                <a:cs typeface="Times New Roman" pitchFamily="18" charset="0"/>
              </a:rPr>
              <a:t>Alberti</a:t>
            </a:r>
            <a:r>
              <a:rPr lang="en-US" sz="1600" b="1" i="1" dirty="0" smtClean="0">
                <a:solidFill>
                  <a:srgbClr val="33CC33"/>
                </a:solidFill>
                <a:effectLst>
                  <a:outerShdw blurRad="38100" dist="38100" dir="2700000" algn="tl">
                    <a:srgbClr val="000000"/>
                  </a:outerShdw>
                </a:effectLst>
                <a:cs typeface="Times New Roman" pitchFamily="18" charset="0"/>
              </a:rPr>
              <a:t>, A. E. </a:t>
            </a:r>
            <a:r>
              <a:rPr lang="en-US" sz="1600" b="1" i="1" dirty="0" err="1" smtClean="0">
                <a:solidFill>
                  <a:srgbClr val="33CC33"/>
                </a:solidFill>
                <a:effectLst>
                  <a:outerShdw blurRad="38100" dist="38100" dir="2700000" algn="tl">
                    <a:srgbClr val="000000"/>
                  </a:outerShdw>
                </a:effectLst>
                <a:cs typeface="Times New Roman" pitchFamily="18" charset="0"/>
              </a:rPr>
              <a:t>Roitberg</a:t>
            </a:r>
            <a:r>
              <a:rPr lang="en-US" sz="1600" b="1" i="1" dirty="0" smtClean="0">
                <a:solidFill>
                  <a:srgbClr val="33CC33"/>
                </a:solidFill>
                <a:effectLst>
                  <a:outerShdw blurRad="38100" dist="38100" dir="2700000" algn="tl">
                    <a:srgbClr val="000000"/>
                  </a:outerShdw>
                </a:effectLst>
                <a:cs typeface="Times New Roman" pitchFamily="18" charset="0"/>
              </a:rPr>
              <a:t>, S. </a:t>
            </a:r>
            <a:r>
              <a:rPr lang="en-US" sz="1600" b="1" i="1" dirty="0" err="1" smtClean="0">
                <a:solidFill>
                  <a:srgbClr val="33CC33"/>
                </a:solidFill>
                <a:effectLst>
                  <a:outerShdw blurRad="38100" dist="38100" dir="2700000" algn="tl">
                    <a:srgbClr val="000000"/>
                  </a:outerShdw>
                </a:effectLst>
                <a:cs typeface="Times New Roman" pitchFamily="18" charset="0"/>
              </a:rPr>
              <a:t>Tretiak</a:t>
            </a:r>
            <a:r>
              <a:rPr lang="en-US" sz="1600" b="1" i="1" dirty="0" smtClean="0">
                <a:solidFill>
                  <a:srgbClr val="33CC33"/>
                </a:solidFill>
                <a:effectLst>
                  <a:outerShdw blurRad="38100" dist="38100" dir="2700000" algn="tl">
                    <a:srgbClr val="000000"/>
                  </a:outerShdw>
                </a:effectLst>
                <a:cs typeface="Times New Roman" pitchFamily="18" charset="0"/>
              </a:rPr>
              <a:t>,  Acc. Chem. Res., 47, 1155 (2014)</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15371"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792538"/>
            <a:ext cx="285750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105400"/>
            <a:ext cx="47244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6"/>
          <p:cNvSpPr>
            <a:spLocks noChangeArrowheads="1"/>
          </p:cNvSpPr>
          <p:nvPr/>
        </p:nvSpPr>
        <p:spPr bwMode="auto">
          <a:xfrm>
            <a:off x="0" y="4724400"/>
            <a:ext cx="4800600" cy="355600"/>
          </a:xfrm>
          <a:prstGeom prst="rect">
            <a:avLst/>
          </a:prstGeom>
          <a:noFill/>
          <a:ln w="9525">
            <a:noFill/>
            <a:miter lim="800000"/>
            <a:headEnd/>
            <a:tailEnd/>
          </a:ln>
          <a:effectLst/>
        </p:spPr>
        <p:txBody>
          <a:bodyPr>
            <a:spAutoFit/>
          </a:bodyPr>
          <a:lstStyle/>
          <a:p>
            <a:pPr eaLnBrk="1" hangingPunct="1">
              <a:lnSpc>
                <a:spcPct val="90000"/>
              </a:lnSpc>
              <a:spcBef>
                <a:spcPct val="40000"/>
              </a:spcBef>
              <a:buClr>
                <a:schemeClr val="tx2"/>
              </a:buClr>
              <a:defRPr/>
            </a:pPr>
            <a:r>
              <a:rPr lang="en-US" sz="1900" b="1" i="1" dirty="0" err="1">
                <a:effectLst>
                  <a:outerShdw blurRad="38100" dist="38100" dir="2700000" algn="tl">
                    <a:srgbClr val="000000"/>
                  </a:outerShdw>
                </a:effectLst>
                <a:latin typeface="Arial" pitchFamily="34" charset="0"/>
                <a:cs typeface="+mn-cs"/>
              </a:rPr>
              <a:t>Langevin</a:t>
            </a:r>
            <a:r>
              <a:rPr lang="en-US" sz="1900" b="1" i="1" dirty="0">
                <a:effectLst>
                  <a:outerShdw blurRad="38100" dist="38100" dir="2700000" algn="tl">
                    <a:srgbClr val="000000"/>
                  </a:outerShdw>
                </a:effectLst>
                <a:latin typeface="Arial" pitchFamily="34" charset="0"/>
                <a:cs typeface="+mn-cs"/>
              </a:rPr>
              <a:t> equation of motion for nuclei</a:t>
            </a:r>
            <a:endParaRPr lang="en-US" sz="1900" b="1" dirty="0">
              <a:effectLst>
                <a:outerShdw blurRad="38100" dist="38100" dir="2700000" algn="tl">
                  <a:srgbClr val="000000"/>
                </a:outerShdw>
              </a:effectLst>
              <a:latin typeface="Arial" pitchFamily="34" charset="0"/>
            </a:endParaRPr>
          </a:p>
        </p:txBody>
      </p:sp>
      <p:sp>
        <p:nvSpPr>
          <p:cNvPr id="18" name="Rectangle 17"/>
          <p:cNvSpPr/>
          <p:nvPr/>
        </p:nvSpPr>
        <p:spPr>
          <a:xfrm>
            <a:off x="3733800" y="5638800"/>
            <a:ext cx="1295400" cy="584200"/>
          </a:xfrm>
          <a:prstGeom prst="rect">
            <a:avLst/>
          </a:prstGeom>
        </p:spPr>
        <p:txBody>
          <a:bodyPr>
            <a:spAutoFit/>
          </a:bodyPr>
          <a:lstStyle/>
          <a:p>
            <a:pPr eaLnBrk="1" hangingPunct="1">
              <a:spcBef>
                <a:spcPct val="50000"/>
              </a:spcBef>
              <a:defRPr/>
            </a:pPr>
            <a:r>
              <a:rPr lang="en-US" sz="1600" b="1" i="1" dirty="0">
                <a:solidFill>
                  <a:schemeClr val="tx1"/>
                </a:solidFill>
                <a:effectLst>
                  <a:outerShdw blurRad="38100" dist="38100" dir="2700000" algn="tl">
                    <a:srgbClr val="000000"/>
                  </a:outerShdw>
                </a:effectLst>
                <a:latin typeface="Arial" pitchFamily="34" charset="0"/>
                <a:cs typeface="+mn-cs"/>
              </a:rPr>
              <a:t>Stochastic force</a:t>
            </a:r>
            <a:endParaRPr lang="en-US" sz="1600" dirty="0">
              <a:solidFill>
                <a:schemeClr val="tx1"/>
              </a:solidFill>
              <a:cs typeface="+mn-cs"/>
            </a:endParaRPr>
          </a:p>
        </p:txBody>
      </p:sp>
      <p:sp>
        <p:nvSpPr>
          <p:cNvPr id="19" name="Rectangle 18"/>
          <p:cNvSpPr/>
          <p:nvPr/>
        </p:nvSpPr>
        <p:spPr>
          <a:xfrm>
            <a:off x="0" y="5638800"/>
            <a:ext cx="1600200" cy="584200"/>
          </a:xfrm>
          <a:prstGeom prst="rect">
            <a:avLst/>
          </a:prstGeom>
        </p:spPr>
        <p:txBody>
          <a:bodyPr>
            <a:spAutoFit/>
          </a:bodyPr>
          <a:lstStyle/>
          <a:p>
            <a:pPr eaLnBrk="1" hangingPunct="1">
              <a:spcBef>
                <a:spcPct val="50000"/>
              </a:spcBef>
              <a:defRPr/>
            </a:pPr>
            <a:r>
              <a:rPr lang="en-US" sz="1600" b="1" i="1" dirty="0">
                <a:solidFill>
                  <a:schemeClr val="tx1"/>
                </a:solidFill>
                <a:effectLst>
                  <a:outerShdw blurRad="38100" dist="38100" dir="2700000" algn="tl">
                    <a:srgbClr val="000000"/>
                  </a:outerShdw>
                </a:effectLst>
                <a:latin typeface="Arial" pitchFamily="34" charset="0"/>
                <a:cs typeface="+mn-cs"/>
              </a:rPr>
              <a:t>Mass, acceleration</a:t>
            </a:r>
            <a:endParaRPr lang="en-US" sz="1600" dirty="0">
              <a:solidFill>
                <a:schemeClr val="tx1"/>
              </a:solidFill>
              <a:cs typeface="+mn-cs"/>
            </a:endParaRPr>
          </a:p>
        </p:txBody>
      </p:sp>
      <p:sp>
        <p:nvSpPr>
          <p:cNvPr id="20" name="Rectangle 19"/>
          <p:cNvSpPr/>
          <p:nvPr/>
        </p:nvSpPr>
        <p:spPr>
          <a:xfrm>
            <a:off x="1600200" y="5638800"/>
            <a:ext cx="914400" cy="338138"/>
          </a:xfrm>
          <a:prstGeom prst="rect">
            <a:avLst/>
          </a:prstGeom>
        </p:spPr>
        <p:txBody>
          <a:bodyPr>
            <a:spAutoFit/>
          </a:bodyPr>
          <a:lstStyle/>
          <a:p>
            <a:pPr eaLnBrk="1" hangingPunct="1">
              <a:spcBef>
                <a:spcPct val="50000"/>
              </a:spcBef>
              <a:defRPr/>
            </a:pPr>
            <a:r>
              <a:rPr lang="en-US" sz="1600" b="1" i="1" dirty="0">
                <a:solidFill>
                  <a:schemeClr val="tx1"/>
                </a:solidFill>
                <a:effectLst>
                  <a:outerShdw blurRad="38100" dist="38100" dir="2700000" algn="tl">
                    <a:srgbClr val="000000"/>
                  </a:outerShdw>
                </a:effectLst>
                <a:latin typeface="Arial" pitchFamily="34" charset="0"/>
                <a:cs typeface="+mn-cs"/>
              </a:rPr>
              <a:t>Force</a:t>
            </a:r>
            <a:endParaRPr lang="en-US" sz="1600" dirty="0">
              <a:solidFill>
                <a:schemeClr val="tx1"/>
              </a:solidFill>
              <a:cs typeface="+mn-cs"/>
            </a:endParaRPr>
          </a:p>
        </p:txBody>
      </p:sp>
      <p:sp>
        <p:nvSpPr>
          <p:cNvPr id="21" name="Rectangle 20"/>
          <p:cNvSpPr/>
          <p:nvPr/>
        </p:nvSpPr>
        <p:spPr>
          <a:xfrm>
            <a:off x="2667000" y="5638800"/>
            <a:ext cx="1295400" cy="338138"/>
          </a:xfrm>
          <a:prstGeom prst="rect">
            <a:avLst/>
          </a:prstGeom>
        </p:spPr>
        <p:txBody>
          <a:bodyPr>
            <a:spAutoFit/>
          </a:bodyPr>
          <a:lstStyle/>
          <a:p>
            <a:pPr eaLnBrk="1" hangingPunct="1">
              <a:spcBef>
                <a:spcPct val="50000"/>
              </a:spcBef>
              <a:defRPr/>
            </a:pPr>
            <a:r>
              <a:rPr lang="en-US" sz="1600" b="1" i="1" dirty="0">
                <a:solidFill>
                  <a:schemeClr val="tx1"/>
                </a:solidFill>
                <a:effectLst>
                  <a:outerShdw blurRad="38100" dist="38100" dir="2700000" algn="tl">
                    <a:srgbClr val="000000"/>
                  </a:outerShdw>
                </a:effectLst>
                <a:latin typeface="Arial" pitchFamily="34" charset="0"/>
                <a:cs typeface="+mn-cs"/>
              </a:rPr>
              <a:t>Viscosity</a:t>
            </a:r>
            <a:endParaRPr lang="en-US" sz="1600" dirty="0">
              <a:solidFill>
                <a:schemeClr val="tx1"/>
              </a:solidFill>
              <a:cs typeface="+mn-cs"/>
            </a:endParaRPr>
          </a:p>
        </p:txBody>
      </p:sp>
    </p:spTree>
    <p:extLst>
      <p:ext uri="{BB962C8B-B14F-4D97-AF65-F5344CB8AC3E}">
        <p14:creationId xmlns:p14="http://schemas.microsoft.com/office/powerpoint/2010/main" val="2712626326"/>
      </p:ext>
    </p:extLst>
  </p:cSld>
  <p:clrMapOvr>
    <a:masterClrMapping/>
  </p:clrMapOvr>
  <p:transition>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7938" y="3175"/>
            <a:ext cx="9136062" cy="606425"/>
          </a:xfrm>
        </p:spPr>
        <p:txBody>
          <a:bodyPr/>
          <a:lstStyle/>
          <a:p>
            <a:pPr algn="ctr" eaLnBrk="1" hangingPunct="1">
              <a:defRPr/>
            </a:pPr>
            <a:r>
              <a:rPr lang="en-US" sz="3300" i="0" dirty="0" smtClean="0">
                <a:solidFill>
                  <a:srgbClr val="FF3300"/>
                </a:solidFill>
                <a:latin typeface="Comic Sans MS" pitchFamily="66" charset="0"/>
              </a:rPr>
              <a:t>State delocalization at optimal geometry</a:t>
            </a:r>
            <a:endParaRPr lang="en-US" sz="3300" i="0" dirty="0">
              <a:solidFill>
                <a:srgbClr val="FF3300"/>
              </a:solidFill>
              <a:latin typeface="Comic Sans MS" pitchFamily="66" charset="0"/>
            </a:endParaRPr>
          </a:p>
        </p:txBody>
      </p:sp>
      <p:pic>
        <p:nvPicPr>
          <p:cNvPr id="4" name="Picture 3"/>
          <p:cNvPicPr>
            <a:picLocks noChangeAspect="1"/>
          </p:cNvPicPr>
          <p:nvPr/>
        </p:nvPicPr>
        <p:blipFill>
          <a:blip r:embed="rId2"/>
          <a:stretch>
            <a:fillRect/>
          </a:stretch>
        </p:blipFill>
        <p:spPr>
          <a:xfrm>
            <a:off x="380999" y="609600"/>
            <a:ext cx="5077349" cy="6248400"/>
          </a:xfrm>
          <a:prstGeom prst="rect">
            <a:avLst/>
          </a:prstGeom>
        </p:spPr>
      </p:pic>
      <p:pic>
        <p:nvPicPr>
          <p:cNvPr id="6" name="Picture 5"/>
          <p:cNvPicPr>
            <a:picLocks noChangeAspect="1"/>
          </p:cNvPicPr>
          <p:nvPr/>
        </p:nvPicPr>
        <p:blipFill>
          <a:blip r:embed="rId3"/>
          <a:stretch>
            <a:fillRect/>
          </a:stretch>
        </p:blipFill>
        <p:spPr>
          <a:xfrm>
            <a:off x="2438400" y="5562600"/>
            <a:ext cx="634620" cy="418500"/>
          </a:xfrm>
          <a:prstGeom prst="rect">
            <a:avLst/>
          </a:prstGeom>
        </p:spPr>
      </p:pic>
      <p:sp>
        <p:nvSpPr>
          <p:cNvPr id="16" name="27 CuadroTexto"/>
          <p:cNvSpPr txBox="1">
            <a:spLocks noChangeArrowheads="1"/>
          </p:cNvSpPr>
          <p:nvPr/>
        </p:nvSpPr>
        <p:spPr bwMode="auto">
          <a:xfrm>
            <a:off x="5715000" y="1219200"/>
            <a:ext cx="2971801" cy="2031325"/>
          </a:xfrm>
          <a:prstGeom prst="rect">
            <a:avLst/>
          </a:prstGeom>
          <a:noFill/>
          <a:ln w="9525">
            <a:noFill/>
            <a:miter lim="800000"/>
            <a:headEnd/>
            <a:tailEnd/>
          </a:ln>
        </p:spPr>
        <p:txBody>
          <a:bodyPr wrap="square">
            <a:spAutoFit/>
          </a:bodyPr>
          <a:lstStyle/>
          <a:p>
            <a:pPr eaLnBrk="1" hangingPunct="1">
              <a:spcBef>
                <a:spcPts val="600"/>
              </a:spcBef>
              <a:spcAft>
                <a:spcPts val="600"/>
              </a:spcAft>
              <a:defRPr/>
            </a:pPr>
            <a:r>
              <a:rPr lang="en-US" sz="1800" b="1" dirty="0" smtClean="0">
                <a:solidFill>
                  <a:srgbClr val="FFFFFF"/>
                </a:solidFill>
                <a:latin typeface="Arial"/>
              </a:rPr>
              <a:t>Both R1 and HR systems feature </a:t>
            </a:r>
            <a:r>
              <a:rPr lang="en-US" sz="1800" b="1" dirty="0" err="1" smtClean="0">
                <a:solidFill>
                  <a:srgbClr val="FFFFFF"/>
                </a:solidFill>
                <a:latin typeface="Arial"/>
              </a:rPr>
              <a:t>Frenkel</a:t>
            </a:r>
            <a:r>
              <a:rPr lang="en-US" sz="1800" b="1" dirty="0" smtClean="0">
                <a:solidFill>
                  <a:srgbClr val="FFFFFF"/>
                </a:solidFill>
                <a:latin typeface="Arial"/>
              </a:rPr>
              <a:t>-exciton states composed from the parent monomer band-edge transition in the ideal ground-state geometry. </a:t>
            </a:r>
            <a:endParaRPr lang="en-US" sz="1800" b="1" dirty="0">
              <a:solidFill>
                <a:srgbClr val="FFFFFF"/>
              </a:solidFill>
              <a:latin typeface="Arial"/>
            </a:endParaRPr>
          </a:p>
        </p:txBody>
      </p:sp>
      <p:sp>
        <p:nvSpPr>
          <p:cNvPr id="7" name="Rectangle 5"/>
          <p:cNvSpPr>
            <a:spLocks noChangeArrowheads="1"/>
          </p:cNvSpPr>
          <p:nvPr/>
        </p:nvSpPr>
        <p:spPr bwMode="auto">
          <a:xfrm>
            <a:off x="6034013" y="4777770"/>
            <a:ext cx="2514599" cy="1569660"/>
          </a:xfrm>
          <a:prstGeom prst="rect">
            <a:avLst/>
          </a:prstGeom>
          <a:noFill/>
          <a:ln w="9525">
            <a:noFill/>
            <a:miter lim="800000"/>
            <a:headEnd/>
            <a:tailEnd/>
          </a:ln>
          <a:effectLst/>
        </p:spPr>
        <p:txBody>
          <a:bodyPr wrap="square">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L. Alfonso-Hernandez, T. Nelson, M. F. </a:t>
            </a:r>
            <a:r>
              <a:rPr lang="en-US" sz="1600" b="1" i="1" dirty="0" err="1">
                <a:solidFill>
                  <a:srgbClr val="33CC33"/>
                </a:solidFill>
                <a:effectLst>
                  <a:outerShdw blurRad="38100" dist="38100" dir="2700000" algn="tl">
                    <a:srgbClr val="000000"/>
                  </a:outerShdw>
                </a:effectLst>
                <a:cs typeface="Times New Roman" pitchFamily="18" charset="0"/>
              </a:rPr>
              <a:t>Gelin</a:t>
            </a:r>
            <a:r>
              <a:rPr lang="en-US" sz="1600" b="1" i="1" dirty="0">
                <a:solidFill>
                  <a:srgbClr val="33CC33"/>
                </a:solidFill>
                <a:effectLst>
                  <a:outerShdw blurRad="38100" dist="38100" dir="2700000" algn="tl">
                    <a:srgbClr val="000000"/>
                  </a:outerShdw>
                </a:effectLst>
                <a:cs typeface="Times New Roman" pitchFamily="18" charset="0"/>
              </a:rPr>
              <a:t>, J. M. Lupton,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and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 J. </a:t>
            </a:r>
            <a:r>
              <a:rPr lang="en-US" sz="1600" b="1" i="1" dirty="0">
                <a:solidFill>
                  <a:srgbClr val="33CC33"/>
                </a:solidFill>
                <a:effectLst>
                  <a:outerShdw blurRad="38100" dist="38100" dir="2700000" algn="tl">
                    <a:srgbClr val="000000"/>
                  </a:outerShdw>
                </a:effectLst>
                <a:cs typeface="Times New Roman" pitchFamily="18" charset="0"/>
              </a:rPr>
              <a:t>Phys. Chem. Lett</a:t>
            </a:r>
            <a:r>
              <a:rPr lang="en-US" sz="1600" b="1" i="1" dirty="0" smtClean="0">
                <a:solidFill>
                  <a:srgbClr val="33CC33"/>
                </a:solidFill>
                <a:effectLst>
                  <a:outerShdw blurRad="38100" dist="38100" dir="2700000" algn="tl">
                    <a:srgbClr val="000000"/>
                  </a:outerShdw>
                </a:effectLst>
                <a:cs typeface="Times New Roman" pitchFamily="18" charset="0"/>
              </a:rPr>
              <a:t>. </a:t>
            </a:r>
            <a:r>
              <a:rPr lang="de-DE" sz="1600" b="1" i="1" dirty="0">
                <a:solidFill>
                  <a:srgbClr val="33CC33"/>
                </a:solidFill>
                <a:effectLst>
                  <a:outerShdw blurRad="38100" dist="38100" dir="2700000" algn="tl">
                    <a:srgbClr val="000000"/>
                  </a:outerShdw>
                </a:effectLst>
                <a:cs typeface="Times New Roman" pitchFamily="18" charset="0"/>
              </a:rPr>
              <a:t>7, 4936 </a:t>
            </a:r>
            <a:r>
              <a:rPr lang="de-DE" sz="1600" b="1" i="1" dirty="0" smtClean="0">
                <a:solidFill>
                  <a:srgbClr val="33CC33"/>
                </a:solidFill>
                <a:effectLst>
                  <a:outerShdw blurRad="38100" dist="38100" dir="2700000" algn="tl">
                    <a:srgbClr val="000000"/>
                  </a:outerShdw>
                </a:effectLst>
                <a:cs typeface="Times New Roman" pitchFamily="18" charset="0"/>
              </a:rPr>
              <a:t>–4944 </a:t>
            </a:r>
            <a:r>
              <a:rPr lang="de-DE" sz="1600" b="1" i="1" dirty="0">
                <a:solidFill>
                  <a:srgbClr val="33CC33"/>
                </a:solidFill>
                <a:effectLst>
                  <a:outerShdw blurRad="38100" dist="38100" dir="2700000" algn="tl">
                    <a:srgbClr val="000000"/>
                  </a:outerShdw>
                </a:effectLst>
                <a:cs typeface="Times New Roman" pitchFamily="18" charset="0"/>
              </a:rPr>
              <a:t>(2016)</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2556598805"/>
      </p:ext>
    </p:extLst>
  </p:cSld>
  <p:clrMapOvr>
    <a:masterClrMapping/>
  </p:clrMapOvr>
  <p:transition>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7938" y="3175"/>
            <a:ext cx="9136062" cy="606425"/>
          </a:xfrm>
        </p:spPr>
        <p:txBody>
          <a:bodyPr/>
          <a:lstStyle/>
          <a:p>
            <a:pPr algn="ctr" eaLnBrk="1" hangingPunct="1">
              <a:defRPr/>
            </a:pPr>
            <a:r>
              <a:rPr lang="en-US" sz="3300" i="0" dirty="0" smtClean="0">
                <a:solidFill>
                  <a:srgbClr val="FF3300"/>
                </a:solidFill>
                <a:latin typeface="Comic Sans MS" pitchFamily="66" charset="0"/>
              </a:rPr>
              <a:t>Delocalization and energy transfer</a:t>
            </a:r>
            <a:endParaRPr lang="en-US" sz="3300" i="0" dirty="0">
              <a:solidFill>
                <a:srgbClr val="FF3300"/>
              </a:solidFill>
              <a:latin typeface="Comic Sans MS" pitchFamily="66" charset="0"/>
            </a:endParaRPr>
          </a:p>
        </p:txBody>
      </p:sp>
      <p:pic>
        <p:nvPicPr>
          <p:cNvPr id="3" name="Picture 2"/>
          <p:cNvPicPr>
            <a:picLocks noChangeAspect="1"/>
          </p:cNvPicPr>
          <p:nvPr/>
        </p:nvPicPr>
        <p:blipFill>
          <a:blip r:embed="rId2"/>
          <a:stretch>
            <a:fillRect/>
          </a:stretch>
        </p:blipFill>
        <p:spPr>
          <a:xfrm>
            <a:off x="381000" y="649190"/>
            <a:ext cx="8077200" cy="5593408"/>
          </a:xfrm>
          <a:prstGeom prst="rect">
            <a:avLst/>
          </a:prstGeom>
        </p:spPr>
      </p:pic>
      <p:sp>
        <p:nvSpPr>
          <p:cNvPr id="13" name="Rectangle 6"/>
          <p:cNvSpPr>
            <a:spLocks noChangeArrowheads="1"/>
          </p:cNvSpPr>
          <p:nvPr/>
        </p:nvSpPr>
        <p:spPr bwMode="auto">
          <a:xfrm>
            <a:off x="1371600" y="4495800"/>
            <a:ext cx="2743200" cy="341632"/>
          </a:xfrm>
          <a:prstGeom prst="rect">
            <a:avLst/>
          </a:prstGeom>
          <a:noFill/>
          <a:ln w="9525">
            <a:noFill/>
            <a:miter lim="800000"/>
            <a:headEnd/>
            <a:tailEnd/>
          </a:ln>
          <a:effectLst/>
        </p:spPr>
        <p:txBody>
          <a:bodyPr wrap="square">
            <a:spAutoFit/>
          </a:bodyPr>
          <a:lstStyle/>
          <a:p>
            <a:pPr eaLnBrk="1" hangingPunct="1">
              <a:lnSpc>
                <a:spcPct val="90000"/>
              </a:lnSpc>
              <a:spcBef>
                <a:spcPct val="40000"/>
              </a:spcBef>
              <a:buClr>
                <a:srgbClr val="CC0000"/>
              </a:buClr>
              <a:buFont typeface="Wingdings" pitchFamily="2" charset="2"/>
              <a:buChar char="Ø"/>
              <a:defRPr/>
            </a:pPr>
            <a:r>
              <a:rPr lang="en-US" sz="1800" b="1" i="1" dirty="0" smtClean="0">
                <a:solidFill>
                  <a:schemeClr val="bg2"/>
                </a:solidFill>
                <a:latin typeface="Arial" pitchFamily="34" charset="0"/>
              </a:rPr>
              <a:t>Participation number</a:t>
            </a:r>
            <a:endParaRPr lang="en-US" sz="1800" b="1" i="1" dirty="0">
              <a:solidFill>
                <a:schemeClr val="bg2"/>
              </a:solidFill>
              <a:latin typeface="Arial" pitchFamily="34" charset="0"/>
            </a:endParaRPr>
          </a:p>
        </p:txBody>
      </p:sp>
      <p:sp>
        <p:nvSpPr>
          <p:cNvPr id="14" name="Rectangle 6"/>
          <p:cNvSpPr>
            <a:spLocks noChangeArrowheads="1"/>
          </p:cNvSpPr>
          <p:nvPr/>
        </p:nvSpPr>
        <p:spPr bwMode="auto">
          <a:xfrm>
            <a:off x="1371600" y="1981564"/>
            <a:ext cx="2362199" cy="590931"/>
          </a:xfrm>
          <a:prstGeom prst="rect">
            <a:avLst/>
          </a:prstGeom>
          <a:noFill/>
          <a:ln w="9525">
            <a:noFill/>
            <a:miter lim="800000"/>
            <a:headEnd/>
            <a:tailEnd/>
          </a:ln>
          <a:effectLst/>
        </p:spPr>
        <p:txBody>
          <a:bodyPr wrap="square">
            <a:spAutoFit/>
          </a:bodyPr>
          <a:lstStyle/>
          <a:p>
            <a:pPr eaLnBrk="1" hangingPunct="1">
              <a:lnSpc>
                <a:spcPct val="90000"/>
              </a:lnSpc>
              <a:spcBef>
                <a:spcPct val="40000"/>
              </a:spcBef>
              <a:buClr>
                <a:srgbClr val="CC0000"/>
              </a:buClr>
              <a:buFont typeface="Wingdings" pitchFamily="2" charset="2"/>
              <a:buChar char="Ø"/>
              <a:defRPr/>
            </a:pPr>
            <a:r>
              <a:rPr lang="en-US" sz="1800" b="1" i="1" dirty="0" smtClean="0">
                <a:solidFill>
                  <a:schemeClr val="bg2"/>
                </a:solidFill>
                <a:latin typeface="Arial" pitchFamily="34" charset="0"/>
              </a:rPr>
              <a:t>Transition density  	localization</a:t>
            </a:r>
            <a:endParaRPr lang="en-US" sz="1800" b="1" i="1" dirty="0">
              <a:solidFill>
                <a:schemeClr val="bg2"/>
              </a:solidFill>
              <a:latin typeface="Arial" pitchFamily="34" charset="0"/>
            </a:endParaRPr>
          </a:p>
        </p:txBody>
      </p:sp>
      <p:sp>
        <p:nvSpPr>
          <p:cNvPr id="7" name="Rectangle 5"/>
          <p:cNvSpPr>
            <a:spLocks noChangeArrowheads="1"/>
          </p:cNvSpPr>
          <p:nvPr/>
        </p:nvSpPr>
        <p:spPr bwMode="auto">
          <a:xfrm>
            <a:off x="914400" y="6273225"/>
            <a:ext cx="6476999" cy="584775"/>
          </a:xfrm>
          <a:prstGeom prst="rect">
            <a:avLst/>
          </a:prstGeom>
          <a:noFill/>
          <a:ln w="9525">
            <a:noFill/>
            <a:miter lim="800000"/>
            <a:headEnd/>
            <a:tailEnd/>
          </a:ln>
          <a:effectLst/>
        </p:spPr>
        <p:txBody>
          <a:bodyPr wrap="square">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L. Alfonso-Hernandez, T. Nelson, M. F. </a:t>
            </a:r>
            <a:r>
              <a:rPr lang="en-US" sz="1600" b="1" i="1" dirty="0" err="1">
                <a:solidFill>
                  <a:srgbClr val="33CC33"/>
                </a:solidFill>
                <a:effectLst>
                  <a:outerShdw blurRad="38100" dist="38100" dir="2700000" algn="tl">
                    <a:srgbClr val="000000"/>
                  </a:outerShdw>
                </a:effectLst>
                <a:cs typeface="Times New Roman" pitchFamily="18" charset="0"/>
              </a:rPr>
              <a:t>Gelin</a:t>
            </a:r>
            <a:r>
              <a:rPr lang="en-US" sz="1600" b="1" i="1" dirty="0">
                <a:solidFill>
                  <a:srgbClr val="33CC33"/>
                </a:solidFill>
                <a:effectLst>
                  <a:outerShdw blurRad="38100" dist="38100" dir="2700000" algn="tl">
                    <a:srgbClr val="000000"/>
                  </a:outerShdw>
                </a:effectLst>
                <a:cs typeface="Times New Roman" pitchFamily="18" charset="0"/>
              </a:rPr>
              <a:t>, J. M. Lupton,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and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 J. </a:t>
            </a:r>
            <a:r>
              <a:rPr lang="en-US" sz="1600" b="1" i="1" dirty="0">
                <a:solidFill>
                  <a:srgbClr val="33CC33"/>
                </a:solidFill>
                <a:effectLst>
                  <a:outerShdw blurRad="38100" dist="38100" dir="2700000" algn="tl">
                    <a:srgbClr val="000000"/>
                  </a:outerShdw>
                </a:effectLst>
                <a:cs typeface="Times New Roman" pitchFamily="18" charset="0"/>
              </a:rPr>
              <a:t>Phys. Chem. Lett</a:t>
            </a:r>
            <a:r>
              <a:rPr lang="en-US" sz="1600" b="1" i="1" dirty="0" smtClean="0">
                <a:solidFill>
                  <a:srgbClr val="33CC33"/>
                </a:solidFill>
                <a:effectLst>
                  <a:outerShdw blurRad="38100" dist="38100" dir="2700000" algn="tl">
                    <a:srgbClr val="000000"/>
                  </a:outerShdw>
                </a:effectLst>
                <a:cs typeface="Times New Roman" pitchFamily="18" charset="0"/>
              </a:rPr>
              <a:t>. </a:t>
            </a:r>
            <a:r>
              <a:rPr lang="de-DE" sz="1600" b="1" i="1" dirty="0">
                <a:solidFill>
                  <a:srgbClr val="33CC33"/>
                </a:solidFill>
                <a:effectLst>
                  <a:outerShdw blurRad="38100" dist="38100" dir="2700000" algn="tl">
                    <a:srgbClr val="000000"/>
                  </a:outerShdw>
                </a:effectLst>
                <a:cs typeface="Times New Roman" pitchFamily="18" charset="0"/>
              </a:rPr>
              <a:t>7, 4936 </a:t>
            </a:r>
            <a:r>
              <a:rPr lang="de-DE" sz="1600" b="1" i="1" dirty="0" smtClean="0">
                <a:solidFill>
                  <a:srgbClr val="33CC33"/>
                </a:solidFill>
                <a:effectLst>
                  <a:outerShdw blurRad="38100" dist="38100" dir="2700000" algn="tl">
                    <a:srgbClr val="000000"/>
                  </a:outerShdw>
                </a:effectLst>
                <a:cs typeface="Times New Roman" pitchFamily="18" charset="0"/>
              </a:rPr>
              <a:t>– </a:t>
            </a:r>
            <a:r>
              <a:rPr lang="de-DE" sz="1600" b="1" i="1" dirty="0">
                <a:solidFill>
                  <a:srgbClr val="33CC33"/>
                </a:solidFill>
                <a:effectLst>
                  <a:outerShdw blurRad="38100" dist="38100" dir="2700000" algn="tl">
                    <a:srgbClr val="000000"/>
                  </a:outerShdw>
                </a:effectLst>
                <a:cs typeface="Times New Roman" pitchFamily="18" charset="0"/>
              </a:rPr>
              <a:t>4944 (2016)</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2299109582"/>
      </p:ext>
    </p:extLst>
  </p:cSld>
  <p:clrMapOvr>
    <a:masterClrMapping/>
  </p:clrMapOvr>
  <p:transition>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7938" y="3175"/>
            <a:ext cx="9136062" cy="606425"/>
          </a:xfrm>
        </p:spPr>
        <p:txBody>
          <a:bodyPr/>
          <a:lstStyle/>
          <a:p>
            <a:pPr algn="ctr" eaLnBrk="1" hangingPunct="1">
              <a:defRPr/>
            </a:pPr>
            <a:r>
              <a:rPr lang="en-US" sz="3300" i="0" dirty="0" smtClean="0">
                <a:solidFill>
                  <a:srgbClr val="FF3300"/>
                </a:solidFill>
                <a:latin typeface="Comic Sans MS" pitchFamily="66" charset="0"/>
              </a:rPr>
              <a:t>Transition density flux analysis</a:t>
            </a:r>
            <a:endParaRPr lang="en-US" sz="3300" i="0" dirty="0">
              <a:solidFill>
                <a:srgbClr val="FF3300"/>
              </a:solidFill>
              <a:latin typeface="Comic Sans MS" pitchFamily="66" charset="0"/>
            </a:endParaRPr>
          </a:p>
        </p:txBody>
      </p:sp>
      <p:sp>
        <p:nvSpPr>
          <p:cNvPr id="9" name="27 CuadroTexto"/>
          <p:cNvSpPr txBox="1">
            <a:spLocks noChangeArrowheads="1"/>
          </p:cNvSpPr>
          <p:nvPr/>
        </p:nvSpPr>
        <p:spPr bwMode="auto">
          <a:xfrm>
            <a:off x="890196" y="498113"/>
            <a:ext cx="6607630" cy="369332"/>
          </a:xfrm>
          <a:prstGeom prst="rect">
            <a:avLst/>
          </a:prstGeom>
          <a:noFill/>
          <a:ln w="9525">
            <a:noFill/>
            <a:miter lim="800000"/>
            <a:headEnd/>
            <a:tailEnd/>
          </a:ln>
        </p:spPr>
        <p:txBody>
          <a:bodyPr wrap="square">
            <a:spAutoFit/>
          </a:bodyPr>
          <a:lstStyle/>
          <a:p>
            <a:pPr eaLnBrk="1" hangingPunct="1">
              <a:spcBef>
                <a:spcPts val="600"/>
              </a:spcBef>
              <a:spcAft>
                <a:spcPts val="600"/>
              </a:spcAft>
              <a:defRPr/>
            </a:pPr>
            <a:r>
              <a:rPr lang="en-US" sz="1800" b="1" dirty="0" smtClean="0">
                <a:solidFill>
                  <a:srgbClr val="FFFFFF"/>
                </a:solidFill>
                <a:latin typeface="Arial"/>
              </a:rPr>
              <a:t>Based on Statistical </a:t>
            </a:r>
            <a:r>
              <a:rPr lang="en-US" sz="1800" b="1" dirty="0">
                <a:solidFill>
                  <a:srgbClr val="FFFFFF"/>
                </a:solidFill>
                <a:latin typeface="Arial"/>
              </a:rPr>
              <a:t>Minimum Flow (SMF) </a:t>
            </a:r>
            <a:r>
              <a:rPr lang="en-US" sz="1800" b="1" dirty="0" smtClean="0">
                <a:solidFill>
                  <a:srgbClr val="FFFFFF"/>
                </a:solidFill>
                <a:latin typeface="Arial"/>
              </a:rPr>
              <a:t>Method</a:t>
            </a:r>
            <a:endParaRPr lang="en-US" sz="1800" b="1" dirty="0">
              <a:solidFill>
                <a:srgbClr val="FFFFFF"/>
              </a:solidFill>
              <a:latin typeface="Arial"/>
            </a:endParaRPr>
          </a:p>
        </p:txBody>
      </p:sp>
      <p:pic>
        <p:nvPicPr>
          <p:cNvPr id="2" name="Picture 1"/>
          <p:cNvPicPr>
            <a:picLocks noChangeAspect="1"/>
          </p:cNvPicPr>
          <p:nvPr/>
        </p:nvPicPr>
        <p:blipFill>
          <a:blip r:embed="rId2"/>
          <a:stretch>
            <a:fillRect/>
          </a:stretch>
        </p:blipFill>
        <p:spPr>
          <a:xfrm>
            <a:off x="685800" y="867445"/>
            <a:ext cx="7315200" cy="5452844"/>
          </a:xfrm>
          <a:prstGeom prst="rect">
            <a:avLst/>
          </a:prstGeom>
        </p:spPr>
      </p:pic>
      <p:sp>
        <p:nvSpPr>
          <p:cNvPr id="6" name="Rectangle 5"/>
          <p:cNvSpPr>
            <a:spLocks noChangeArrowheads="1"/>
          </p:cNvSpPr>
          <p:nvPr/>
        </p:nvSpPr>
        <p:spPr bwMode="auto">
          <a:xfrm>
            <a:off x="914400" y="6273225"/>
            <a:ext cx="6476999" cy="584775"/>
          </a:xfrm>
          <a:prstGeom prst="rect">
            <a:avLst/>
          </a:prstGeom>
          <a:noFill/>
          <a:ln w="9525">
            <a:noFill/>
            <a:miter lim="800000"/>
            <a:headEnd/>
            <a:tailEnd/>
          </a:ln>
          <a:effectLst/>
        </p:spPr>
        <p:txBody>
          <a:bodyPr wrap="square">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L. Alfonso-Hernandez, T. Nelson, M. F. </a:t>
            </a:r>
            <a:r>
              <a:rPr lang="en-US" sz="1600" b="1" i="1" dirty="0" err="1">
                <a:solidFill>
                  <a:srgbClr val="33CC33"/>
                </a:solidFill>
                <a:effectLst>
                  <a:outerShdw blurRad="38100" dist="38100" dir="2700000" algn="tl">
                    <a:srgbClr val="000000"/>
                  </a:outerShdw>
                </a:effectLst>
                <a:cs typeface="Times New Roman" pitchFamily="18" charset="0"/>
              </a:rPr>
              <a:t>Gelin</a:t>
            </a:r>
            <a:r>
              <a:rPr lang="en-US" sz="1600" b="1" i="1" dirty="0">
                <a:solidFill>
                  <a:srgbClr val="33CC33"/>
                </a:solidFill>
                <a:effectLst>
                  <a:outerShdw blurRad="38100" dist="38100" dir="2700000" algn="tl">
                    <a:srgbClr val="000000"/>
                  </a:outerShdw>
                </a:effectLst>
                <a:cs typeface="Times New Roman" pitchFamily="18" charset="0"/>
              </a:rPr>
              <a:t>, J. M. Lupton,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and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 J. </a:t>
            </a:r>
            <a:r>
              <a:rPr lang="en-US" sz="1600" b="1" i="1" dirty="0">
                <a:solidFill>
                  <a:srgbClr val="33CC33"/>
                </a:solidFill>
                <a:effectLst>
                  <a:outerShdw blurRad="38100" dist="38100" dir="2700000" algn="tl">
                    <a:srgbClr val="000000"/>
                  </a:outerShdw>
                </a:effectLst>
                <a:cs typeface="Times New Roman" pitchFamily="18" charset="0"/>
              </a:rPr>
              <a:t>Phys. Chem. Lett</a:t>
            </a:r>
            <a:r>
              <a:rPr lang="en-US" sz="1600" b="1" i="1" dirty="0" smtClean="0">
                <a:solidFill>
                  <a:srgbClr val="33CC33"/>
                </a:solidFill>
                <a:effectLst>
                  <a:outerShdw blurRad="38100" dist="38100" dir="2700000" algn="tl">
                    <a:srgbClr val="000000"/>
                  </a:outerShdw>
                </a:effectLst>
                <a:cs typeface="Times New Roman" pitchFamily="18" charset="0"/>
              </a:rPr>
              <a:t>. </a:t>
            </a:r>
            <a:r>
              <a:rPr lang="de-DE" sz="1600" b="1" i="1" dirty="0">
                <a:solidFill>
                  <a:srgbClr val="33CC33"/>
                </a:solidFill>
                <a:effectLst>
                  <a:outerShdw blurRad="38100" dist="38100" dir="2700000" algn="tl">
                    <a:srgbClr val="000000"/>
                  </a:outerShdw>
                </a:effectLst>
                <a:cs typeface="Times New Roman" pitchFamily="18" charset="0"/>
              </a:rPr>
              <a:t>7, 4936 </a:t>
            </a:r>
            <a:r>
              <a:rPr lang="de-DE" sz="1600" b="1" i="1" dirty="0" smtClean="0">
                <a:solidFill>
                  <a:srgbClr val="33CC33"/>
                </a:solidFill>
                <a:effectLst>
                  <a:outerShdw blurRad="38100" dist="38100" dir="2700000" algn="tl">
                    <a:srgbClr val="000000"/>
                  </a:outerShdw>
                </a:effectLst>
                <a:cs typeface="Times New Roman" pitchFamily="18" charset="0"/>
              </a:rPr>
              <a:t>– </a:t>
            </a:r>
            <a:r>
              <a:rPr lang="de-DE" sz="1600" b="1" i="1" dirty="0">
                <a:solidFill>
                  <a:srgbClr val="33CC33"/>
                </a:solidFill>
                <a:effectLst>
                  <a:outerShdw blurRad="38100" dist="38100" dir="2700000" algn="tl">
                    <a:srgbClr val="000000"/>
                  </a:outerShdw>
                </a:effectLst>
                <a:cs typeface="Times New Roman" pitchFamily="18" charset="0"/>
              </a:rPr>
              <a:t>4944 (2016)</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1732621343"/>
      </p:ext>
    </p:extLst>
  </p:cSld>
  <p:clrMapOvr>
    <a:masterClrMapping/>
  </p:clrMapOvr>
  <p:transition>
    <p:cu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7938" y="3175"/>
            <a:ext cx="9136062" cy="606425"/>
          </a:xfrm>
        </p:spPr>
        <p:txBody>
          <a:bodyPr/>
          <a:lstStyle/>
          <a:p>
            <a:pPr algn="ctr" eaLnBrk="1" hangingPunct="1">
              <a:defRPr/>
            </a:pPr>
            <a:r>
              <a:rPr lang="en-US" sz="3300" i="0" dirty="0" smtClean="0">
                <a:solidFill>
                  <a:srgbClr val="FF3300"/>
                </a:solidFill>
                <a:latin typeface="Comic Sans MS" pitchFamily="66" charset="0"/>
              </a:rPr>
              <a:t>Fluorescence anisotropy and depolarization</a:t>
            </a:r>
            <a:endParaRPr lang="en-US" sz="3300" i="0" dirty="0">
              <a:solidFill>
                <a:srgbClr val="FF3300"/>
              </a:solidFill>
              <a:latin typeface="Comic Sans MS" pitchFamily="66" charset="0"/>
            </a:endParaRPr>
          </a:p>
        </p:txBody>
      </p:sp>
      <p:pic>
        <p:nvPicPr>
          <p:cNvPr id="3" name="Picture 2"/>
          <p:cNvPicPr>
            <a:picLocks noChangeAspect="1"/>
          </p:cNvPicPr>
          <p:nvPr/>
        </p:nvPicPr>
        <p:blipFill>
          <a:blip r:embed="rId2"/>
          <a:stretch>
            <a:fillRect/>
          </a:stretch>
        </p:blipFill>
        <p:spPr>
          <a:xfrm>
            <a:off x="685800" y="1821276"/>
            <a:ext cx="7590841" cy="4451949"/>
          </a:xfrm>
          <a:prstGeom prst="rect">
            <a:avLst/>
          </a:prstGeom>
        </p:spPr>
      </p:pic>
      <p:pic>
        <p:nvPicPr>
          <p:cNvPr id="4" name="Picture 3"/>
          <p:cNvPicPr>
            <a:picLocks noChangeAspect="1"/>
          </p:cNvPicPr>
          <p:nvPr/>
        </p:nvPicPr>
        <p:blipFill>
          <a:blip r:embed="rId3"/>
          <a:stretch>
            <a:fillRect/>
          </a:stretch>
        </p:blipFill>
        <p:spPr>
          <a:xfrm>
            <a:off x="228600" y="679337"/>
            <a:ext cx="4822201" cy="890400"/>
          </a:xfrm>
          <a:prstGeom prst="rect">
            <a:avLst/>
          </a:prstGeom>
        </p:spPr>
      </p:pic>
      <p:pic>
        <p:nvPicPr>
          <p:cNvPr id="6" name="Picture 5"/>
          <p:cNvPicPr>
            <a:picLocks noChangeAspect="1"/>
          </p:cNvPicPr>
          <p:nvPr/>
        </p:nvPicPr>
        <p:blipFill>
          <a:blip r:embed="rId4"/>
          <a:stretch>
            <a:fillRect/>
          </a:stretch>
        </p:blipFill>
        <p:spPr>
          <a:xfrm>
            <a:off x="1904351" y="4267601"/>
            <a:ext cx="3375361" cy="679051"/>
          </a:xfrm>
          <a:prstGeom prst="rect">
            <a:avLst/>
          </a:prstGeom>
        </p:spPr>
      </p:pic>
      <p:pic>
        <p:nvPicPr>
          <p:cNvPr id="10" name="Picture 9"/>
          <p:cNvPicPr>
            <a:picLocks noChangeAspect="1"/>
          </p:cNvPicPr>
          <p:nvPr/>
        </p:nvPicPr>
        <p:blipFill>
          <a:blip r:embed="rId5"/>
          <a:stretch>
            <a:fillRect/>
          </a:stretch>
        </p:blipFill>
        <p:spPr>
          <a:xfrm>
            <a:off x="1981200" y="5016389"/>
            <a:ext cx="3857761" cy="546960"/>
          </a:xfrm>
          <a:prstGeom prst="rect">
            <a:avLst/>
          </a:prstGeom>
        </p:spPr>
      </p:pic>
      <p:pic>
        <p:nvPicPr>
          <p:cNvPr id="12" name="Picture 11"/>
          <p:cNvPicPr>
            <a:picLocks noChangeAspect="1"/>
          </p:cNvPicPr>
          <p:nvPr/>
        </p:nvPicPr>
        <p:blipFill>
          <a:blip r:embed="rId6"/>
          <a:stretch>
            <a:fillRect/>
          </a:stretch>
        </p:blipFill>
        <p:spPr>
          <a:xfrm>
            <a:off x="5560741" y="4370282"/>
            <a:ext cx="2487240" cy="546960"/>
          </a:xfrm>
          <a:prstGeom prst="rect">
            <a:avLst/>
          </a:prstGeom>
        </p:spPr>
      </p:pic>
      <p:sp>
        <p:nvSpPr>
          <p:cNvPr id="14" name="27 CuadroTexto"/>
          <p:cNvSpPr txBox="1">
            <a:spLocks noChangeArrowheads="1"/>
          </p:cNvSpPr>
          <p:nvPr/>
        </p:nvSpPr>
        <p:spPr bwMode="auto">
          <a:xfrm>
            <a:off x="5181600" y="627154"/>
            <a:ext cx="4038600" cy="923330"/>
          </a:xfrm>
          <a:prstGeom prst="rect">
            <a:avLst/>
          </a:prstGeom>
          <a:noFill/>
          <a:ln w="9525">
            <a:noFill/>
            <a:miter lim="800000"/>
            <a:headEnd/>
            <a:tailEnd/>
          </a:ln>
        </p:spPr>
        <p:txBody>
          <a:bodyPr wrap="square">
            <a:spAutoFit/>
          </a:bodyPr>
          <a:lstStyle/>
          <a:p>
            <a:pPr eaLnBrk="1" hangingPunct="1">
              <a:spcBef>
                <a:spcPts val="600"/>
              </a:spcBef>
              <a:spcAft>
                <a:spcPts val="600"/>
              </a:spcAft>
              <a:defRPr/>
            </a:pPr>
            <a:r>
              <a:rPr lang="en-US" sz="1800" b="1" dirty="0" smtClean="0">
                <a:solidFill>
                  <a:srgbClr val="FFFFFF"/>
                </a:solidFill>
                <a:latin typeface="Arial"/>
              </a:rPr>
              <a:t>The </a:t>
            </a:r>
            <a:r>
              <a:rPr lang="en-US" sz="1800" b="1" dirty="0">
                <a:solidFill>
                  <a:srgbClr val="FFFFFF"/>
                </a:solidFill>
                <a:latin typeface="Arial"/>
              </a:rPr>
              <a:t>convolution of the time correlation function </a:t>
            </a:r>
            <a:r>
              <a:rPr lang="en-US" sz="1800" b="1" dirty="0" smtClean="0">
                <a:solidFill>
                  <a:srgbClr val="FFFFFF"/>
                </a:solidFill>
                <a:latin typeface="Arial"/>
              </a:rPr>
              <a:t>[C(t)] with the </a:t>
            </a:r>
            <a:r>
              <a:rPr lang="en-US" sz="1800" b="1" dirty="0">
                <a:solidFill>
                  <a:srgbClr val="FFFFFF"/>
                </a:solidFill>
                <a:latin typeface="Arial"/>
              </a:rPr>
              <a:t>Gaussian pulse-shape function</a:t>
            </a:r>
          </a:p>
        </p:txBody>
      </p:sp>
      <p:sp>
        <p:nvSpPr>
          <p:cNvPr id="13" name="Rectangle 5"/>
          <p:cNvSpPr>
            <a:spLocks noChangeArrowheads="1"/>
          </p:cNvSpPr>
          <p:nvPr/>
        </p:nvSpPr>
        <p:spPr bwMode="auto">
          <a:xfrm>
            <a:off x="914400" y="6273225"/>
            <a:ext cx="6476999" cy="584775"/>
          </a:xfrm>
          <a:prstGeom prst="rect">
            <a:avLst/>
          </a:prstGeom>
          <a:noFill/>
          <a:ln w="9525">
            <a:noFill/>
            <a:miter lim="800000"/>
            <a:headEnd/>
            <a:tailEnd/>
          </a:ln>
          <a:effectLst/>
        </p:spPr>
        <p:txBody>
          <a:bodyPr wrap="square">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L. Alfonso-Hernandez, T. Nelson, M. F. </a:t>
            </a:r>
            <a:r>
              <a:rPr lang="en-US" sz="1600" b="1" i="1" dirty="0" err="1">
                <a:solidFill>
                  <a:srgbClr val="33CC33"/>
                </a:solidFill>
                <a:effectLst>
                  <a:outerShdw blurRad="38100" dist="38100" dir="2700000" algn="tl">
                    <a:srgbClr val="000000"/>
                  </a:outerShdw>
                </a:effectLst>
                <a:cs typeface="Times New Roman" pitchFamily="18" charset="0"/>
              </a:rPr>
              <a:t>Gelin</a:t>
            </a:r>
            <a:r>
              <a:rPr lang="en-US" sz="1600" b="1" i="1" dirty="0">
                <a:solidFill>
                  <a:srgbClr val="33CC33"/>
                </a:solidFill>
                <a:effectLst>
                  <a:outerShdw blurRad="38100" dist="38100" dir="2700000" algn="tl">
                    <a:srgbClr val="000000"/>
                  </a:outerShdw>
                </a:effectLst>
                <a:cs typeface="Times New Roman" pitchFamily="18" charset="0"/>
              </a:rPr>
              <a:t>, J. M. Lupton,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and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 J. </a:t>
            </a:r>
            <a:r>
              <a:rPr lang="en-US" sz="1600" b="1" i="1" dirty="0">
                <a:solidFill>
                  <a:srgbClr val="33CC33"/>
                </a:solidFill>
                <a:effectLst>
                  <a:outerShdw blurRad="38100" dist="38100" dir="2700000" algn="tl">
                    <a:srgbClr val="000000"/>
                  </a:outerShdw>
                </a:effectLst>
                <a:cs typeface="Times New Roman" pitchFamily="18" charset="0"/>
              </a:rPr>
              <a:t>Phys. Chem. Lett</a:t>
            </a:r>
            <a:r>
              <a:rPr lang="en-US" sz="1600" b="1" i="1" dirty="0" smtClean="0">
                <a:solidFill>
                  <a:srgbClr val="33CC33"/>
                </a:solidFill>
                <a:effectLst>
                  <a:outerShdw blurRad="38100" dist="38100" dir="2700000" algn="tl">
                    <a:srgbClr val="000000"/>
                  </a:outerShdw>
                </a:effectLst>
                <a:cs typeface="Times New Roman" pitchFamily="18" charset="0"/>
              </a:rPr>
              <a:t>. </a:t>
            </a:r>
            <a:r>
              <a:rPr lang="de-DE" sz="1600" b="1" i="1" dirty="0">
                <a:solidFill>
                  <a:srgbClr val="33CC33"/>
                </a:solidFill>
                <a:effectLst>
                  <a:outerShdw blurRad="38100" dist="38100" dir="2700000" algn="tl">
                    <a:srgbClr val="000000"/>
                  </a:outerShdw>
                </a:effectLst>
                <a:cs typeface="Times New Roman" pitchFamily="18" charset="0"/>
              </a:rPr>
              <a:t>7, 4936 </a:t>
            </a:r>
            <a:r>
              <a:rPr lang="de-DE" sz="1600" b="1" i="1" dirty="0" smtClean="0">
                <a:solidFill>
                  <a:srgbClr val="33CC33"/>
                </a:solidFill>
                <a:effectLst>
                  <a:outerShdw blurRad="38100" dist="38100" dir="2700000" algn="tl">
                    <a:srgbClr val="000000"/>
                  </a:outerShdw>
                </a:effectLst>
                <a:cs typeface="Times New Roman" pitchFamily="18" charset="0"/>
              </a:rPr>
              <a:t>– </a:t>
            </a:r>
            <a:r>
              <a:rPr lang="de-DE" sz="1600" b="1" i="1" dirty="0">
                <a:solidFill>
                  <a:srgbClr val="33CC33"/>
                </a:solidFill>
                <a:effectLst>
                  <a:outerShdw blurRad="38100" dist="38100" dir="2700000" algn="tl">
                    <a:srgbClr val="000000"/>
                  </a:outerShdw>
                </a:effectLst>
                <a:cs typeface="Times New Roman" pitchFamily="18" charset="0"/>
              </a:rPr>
              <a:t>4944 (2016)</a:t>
            </a:r>
            <a:endParaRPr lang="en-US" sz="1600" b="1" i="1" dirty="0">
              <a:solidFill>
                <a:srgbClr val="33CC33"/>
              </a:solidFill>
              <a:effectLst>
                <a:outerShdw blurRad="38100" dist="38100" dir="2700000" algn="tl">
                  <a:srgbClr val="000000"/>
                </a:outerShdw>
              </a:effectLst>
              <a:cs typeface="Times New Roman" pitchFamily="18" charset="0"/>
            </a:endParaRPr>
          </a:p>
        </p:txBody>
      </p:sp>
    </p:spTree>
    <p:extLst>
      <p:ext uri="{BB962C8B-B14F-4D97-AF65-F5344CB8AC3E}">
        <p14:creationId xmlns:p14="http://schemas.microsoft.com/office/powerpoint/2010/main" val="2547414480"/>
      </p:ext>
    </p:extLst>
  </p:cSld>
  <p:clrMapOvr>
    <a:masterClrMapping/>
  </p:clrMapOvr>
  <p:transition>
    <p:cut/>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7938" y="3175"/>
            <a:ext cx="9136062" cy="606425"/>
          </a:xfrm>
        </p:spPr>
        <p:txBody>
          <a:bodyPr/>
          <a:lstStyle/>
          <a:p>
            <a:pPr algn="ctr" eaLnBrk="1" hangingPunct="1">
              <a:defRPr/>
            </a:pPr>
            <a:r>
              <a:rPr lang="en-US" sz="3300" i="0" dirty="0" smtClean="0">
                <a:solidFill>
                  <a:srgbClr val="FF3300"/>
                </a:solidFill>
                <a:latin typeface="Comic Sans MS" pitchFamily="66" charset="0"/>
              </a:rPr>
              <a:t>The </a:t>
            </a:r>
            <a:r>
              <a:rPr lang="en-US" sz="3300" i="0" dirty="0">
                <a:solidFill>
                  <a:srgbClr val="FF3300"/>
                </a:solidFill>
                <a:latin typeface="Comic Sans MS" pitchFamily="66" charset="0"/>
              </a:rPr>
              <a:t>poker game</a:t>
            </a:r>
          </a:p>
        </p:txBody>
      </p:sp>
      <p:sp>
        <p:nvSpPr>
          <p:cNvPr id="10" name="Rectangle 5"/>
          <p:cNvSpPr>
            <a:spLocks noChangeArrowheads="1"/>
          </p:cNvSpPr>
          <p:nvPr/>
        </p:nvSpPr>
        <p:spPr bwMode="auto">
          <a:xfrm>
            <a:off x="914400" y="6273225"/>
            <a:ext cx="6476999" cy="584775"/>
          </a:xfrm>
          <a:prstGeom prst="rect">
            <a:avLst/>
          </a:prstGeom>
          <a:noFill/>
          <a:ln w="9525">
            <a:noFill/>
            <a:miter lim="800000"/>
            <a:headEnd/>
            <a:tailEnd/>
          </a:ln>
          <a:effectLst/>
        </p:spPr>
        <p:txBody>
          <a:bodyPr wrap="square">
            <a:spAutoFit/>
          </a:bodyPr>
          <a:lstStyle/>
          <a:p>
            <a:pPr eaLnBrk="1" hangingPunct="1">
              <a:defRPr/>
            </a:pPr>
            <a:r>
              <a:rPr lang="en-US" sz="1600" b="1" i="1" dirty="0">
                <a:solidFill>
                  <a:srgbClr val="33CC33"/>
                </a:solidFill>
                <a:effectLst>
                  <a:outerShdw blurRad="38100" dist="38100" dir="2700000" algn="tl">
                    <a:srgbClr val="000000"/>
                  </a:outerShdw>
                </a:effectLst>
                <a:cs typeface="Times New Roman" pitchFamily="18" charset="0"/>
              </a:rPr>
              <a:t>L. Alfonso-Hernandez, T. Nelson, M. F. </a:t>
            </a:r>
            <a:r>
              <a:rPr lang="en-US" sz="1600" b="1" i="1" dirty="0" err="1">
                <a:solidFill>
                  <a:srgbClr val="33CC33"/>
                </a:solidFill>
                <a:effectLst>
                  <a:outerShdw blurRad="38100" dist="38100" dir="2700000" algn="tl">
                    <a:srgbClr val="000000"/>
                  </a:outerShdw>
                </a:effectLst>
                <a:cs typeface="Times New Roman" pitchFamily="18" charset="0"/>
              </a:rPr>
              <a:t>Gelin</a:t>
            </a:r>
            <a:r>
              <a:rPr lang="en-US" sz="1600" b="1" i="1" dirty="0">
                <a:solidFill>
                  <a:srgbClr val="33CC33"/>
                </a:solidFill>
                <a:effectLst>
                  <a:outerShdw blurRad="38100" dist="38100" dir="2700000" algn="tl">
                    <a:srgbClr val="000000"/>
                  </a:outerShdw>
                </a:effectLst>
                <a:cs typeface="Times New Roman" pitchFamily="18" charset="0"/>
              </a:rPr>
              <a:t>, J. M. Lupton, S. </a:t>
            </a:r>
            <a:r>
              <a:rPr lang="en-US" sz="1600" b="1" i="1" dirty="0" err="1">
                <a:solidFill>
                  <a:srgbClr val="33CC33"/>
                </a:solidFill>
                <a:effectLst>
                  <a:outerShdw blurRad="38100" dist="38100" dir="2700000" algn="tl">
                    <a:srgbClr val="000000"/>
                  </a:outerShdw>
                </a:effectLst>
                <a:cs typeface="Times New Roman" pitchFamily="18" charset="0"/>
              </a:rPr>
              <a:t>Tretiak</a:t>
            </a:r>
            <a:r>
              <a:rPr lang="en-US" sz="1600" b="1" i="1" dirty="0">
                <a:solidFill>
                  <a:srgbClr val="33CC33"/>
                </a:solidFill>
                <a:effectLst>
                  <a:outerShdw blurRad="38100" dist="38100" dir="2700000" algn="tl">
                    <a:srgbClr val="000000"/>
                  </a:outerShdw>
                </a:effectLst>
                <a:cs typeface="Times New Roman" pitchFamily="18" charset="0"/>
              </a:rPr>
              <a:t>, and S. Fernandez-</a:t>
            </a:r>
            <a:r>
              <a:rPr lang="en-US" sz="1600" b="1" i="1" dirty="0" err="1">
                <a:solidFill>
                  <a:srgbClr val="33CC33"/>
                </a:solidFill>
                <a:effectLst>
                  <a:outerShdw blurRad="38100" dist="38100" dir="2700000" algn="tl">
                    <a:srgbClr val="000000"/>
                  </a:outerShdw>
                </a:effectLst>
                <a:cs typeface="Times New Roman" pitchFamily="18" charset="0"/>
              </a:rPr>
              <a:t>Alberti</a:t>
            </a:r>
            <a:r>
              <a:rPr lang="en-US" sz="1600" b="1" i="1" dirty="0">
                <a:solidFill>
                  <a:srgbClr val="33CC33"/>
                </a:solidFill>
                <a:effectLst>
                  <a:outerShdw blurRad="38100" dist="38100" dir="2700000" algn="tl">
                    <a:srgbClr val="000000"/>
                  </a:outerShdw>
                </a:effectLst>
                <a:cs typeface="Times New Roman" pitchFamily="18" charset="0"/>
              </a:rPr>
              <a:t>, </a:t>
            </a:r>
            <a:r>
              <a:rPr lang="en-US" sz="1600" b="1" i="1" dirty="0" smtClean="0">
                <a:solidFill>
                  <a:srgbClr val="33CC33"/>
                </a:solidFill>
                <a:effectLst>
                  <a:outerShdw blurRad="38100" dist="38100" dir="2700000" algn="tl">
                    <a:srgbClr val="000000"/>
                  </a:outerShdw>
                </a:effectLst>
                <a:cs typeface="Times New Roman" pitchFamily="18" charset="0"/>
              </a:rPr>
              <a:t> J. </a:t>
            </a:r>
            <a:r>
              <a:rPr lang="en-US" sz="1600" b="1" i="1" dirty="0">
                <a:solidFill>
                  <a:srgbClr val="33CC33"/>
                </a:solidFill>
                <a:effectLst>
                  <a:outerShdw blurRad="38100" dist="38100" dir="2700000" algn="tl">
                    <a:srgbClr val="000000"/>
                  </a:outerShdw>
                </a:effectLst>
                <a:cs typeface="Times New Roman" pitchFamily="18" charset="0"/>
              </a:rPr>
              <a:t>Phys. Chem. Lett</a:t>
            </a:r>
            <a:r>
              <a:rPr lang="en-US" sz="1600" b="1" i="1" dirty="0" smtClean="0">
                <a:solidFill>
                  <a:srgbClr val="33CC33"/>
                </a:solidFill>
                <a:effectLst>
                  <a:outerShdw blurRad="38100" dist="38100" dir="2700000" algn="tl">
                    <a:srgbClr val="000000"/>
                  </a:outerShdw>
                </a:effectLst>
                <a:cs typeface="Times New Roman" pitchFamily="18" charset="0"/>
              </a:rPr>
              <a:t>. </a:t>
            </a:r>
            <a:r>
              <a:rPr lang="de-DE" sz="1600" b="1" i="1" dirty="0" smtClean="0">
                <a:solidFill>
                  <a:srgbClr val="33CC33"/>
                </a:solidFill>
                <a:effectLst>
                  <a:outerShdw blurRad="38100" dist="38100" dir="2700000" algn="tl">
                    <a:srgbClr val="000000"/>
                  </a:outerShdw>
                </a:effectLst>
                <a:cs typeface="Times New Roman" pitchFamily="18" charset="0"/>
              </a:rPr>
              <a:t>7, </a:t>
            </a:r>
            <a:r>
              <a:rPr lang="de-DE" sz="1600" b="1" i="1" dirty="0">
                <a:solidFill>
                  <a:srgbClr val="33CC33"/>
                </a:solidFill>
                <a:effectLst>
                  <a:outerShdw blurRad="38100" dist="38100" dir="2700000" algn="tl">
                    <a:srgbClr val="000000"/>
                  </a:outerShdw>
                </a:effectLst>
                <a:cs typeface="Times New Roman" pitchFamily="18" charset="0"/>
              </a:rPr>
              <a:t>4936 </a:t>
            </a:r>
            <a:r>
              <a:rPr lang="de-DE" sz="1600" b="1" i="1" dirty="0" smtClean="0">
                <a:solidFill>
                  <a:srgbClr val="33CC33"/>
                </a:solidFill>
                <a:effectLst>
                  <a:outerShdw blurRad="38100" dist="38100" dir="2700000" algn="tl">
                    <a:srgbClr val="000000"/>
                  </a:outerShdw>
                </a:effectLst>
                <a:cs typeface="Times New Roman" pitchFamily="18" charset="0"/>
              </a:rPr>
              <a:t>– </a:t>
            </a:r>
            <a:r>
              <a:rPr lang="de-DE" sz="1600" b="1" i="1" dirty="0">
                <a:solidFill>
                  <a:srgbClr val="33CC33"/>
                </a:solidFill>
                <a:effectLst>
                  <a:outerShdw blurRad="38100" dist="38100" dir="2700000" algn="tl">
                    <a:srgbClr val="000000"/>
                  </a:outerShdw>
                </a:effectLst>
                <a:cs typeface="Times New Roman" pitchFamily="18" charset="0"/>
              </a:rPr>
              <a:t>4944 (2016)</a:t>
            </a:r>
            <a:endParaRPr lang="en-US" sz="1600" b="1" i="1" dirty="0">
              <a:solidFill>
                <a:srgbClr val="33CC33"/>
              </a:solidFill>
              <a:effectLst>
                <a:outerShdw blurRad="38100" dist="38100" dir="2700000" algn="tl">
                  <a:srgbClr val="000000"/>
                </a:outerShdw>
              </a:effectLst>
              <a:cs typeface="Times New Roman" pitchFamily="18" charset="0"/>
            </a:endParaRPr>
          </a:p>
        </p:txBody>
      </p:sp>
      <p:pic>
        <p:nvPicPr>
          <p:cNvPr id="2" name="Picture 1"/>
          <p:cNvPicPr>
            <a:picLocks noChangeAspect="1"/>
          </p:cNvPicPr>
          <p:nvPr/>
        </p:nvPicPr>
        <p:blipFill rotWithShape="1">
          <a:blip r:embed="rId2"/>
          <a:srcRect l="-1" r="5515"/>
          <a:stretch/>
        </p:blipFill>
        <p:spPr>
          <a:xfrm>
            <a:off x="4572000" y="685800"/>
            <a:ext cx="4572000" cy="5489464"/>
          </a:xfrm>
          <a:prstGeom prst="rect">
            <a:avLst/>
          </a:prstGeom>
        </p:spPr>
      </p:pic>
      <p:pic>
        <p:nvPicPr>
          <p:cNvPr id="3" name="Picture 2"/>
          <p:cNvPicPr>
            <a:picLocks noChangeAspect="1"/>
          </p:cNvPicPr>
          <p:nvPr/>
        </p:nvPicPr>
        <p:blipFill>
          <a:blip r:embed="rId3"/>
          <a:stretch>
            <a:fillRect/>
          </a:stretch>
        </p:blipFill>
        <p:spPr>
          <a:xfrm>
            <a:off x="7937" y="4345388"/>
            <a:ext cx="4528365" cy="1873686"/>
          </a:xfrm>
          <a:prstGeom prst="rect">
            <a:avLst/>
          </a:prstGeom>
        </p:spPr>
      </p:pic>
      <p:pic>
        <p:nvPicPr>
          <p:cNvPr id="13314" name="Picture 2" descr="Image result for the poker game"/>
          <p:cNvPicPr>
            <a:picLocks noChangeAspect="1" noChangeArrowheads="1"/>
          </p:cNvPicPr>
          <p:nvPr/>
        </p:nvPicPr>
        <p:blipFill rotWithShape="1">
          <a:blip r:embed="rId4">
            <a:extLst>
              <a:ext uri="{28A0092B-C50C-407E-A947-70E740481C1C}">
                <a14:useLocalDpi xmlns:a14="http://schemas.microsoft.com/office/drawing/2010/main" val="0"/>
              </a:ext>
            </a:extLst>
          </a:blip>
          <a:srcRect t="7371" b="4185"/>
          <a:stretch/>
        </p:blipFill>
        <p:spPr bwMode="auto">
          <a:xfrm>
            <a:off x="0" y="685800"/>
            <a:ext cx="4538316" cy="3485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48452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066800" y="0"/>
            <a:ext cx="6248400" cy="685800"/>
          </a:xfrm>
        </p:spPr>
        <p:txBody>
          <a:bodyPr anchor="t"/>
          <a:lstStyle/>
          <a:p>
            <a:pPr algn="ctr">
              <a:defRPr/>
            </a:pPr>
            <a:r>
              <a:rPr lang="en-US" sz="3600" i="0" dirty="0" smtClean="0">
                <a:latin typeface="Comic Sans MS" pitchFamily="66" charset="0"/>
              </a:rPr>
              <a:t>Principles of devices</a:t>
            </a: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84738"/>
            <a:ext cx="25908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14600"/>
            <a:ext cx="23241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9" name="Rectangle 6"/>
          <p:cNvSpPr>
            <a:spLocks noChangeArrowheads="1"/>
          </p:cNvSpPr>
          <p:nvPr/>
        </p:nvSpPr>
        <p:spPr bwMode="auto">
          <a:xfrm>
            <a:off x="228600" y="2209800"/>
            <a:ext cx="2971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 typeface="Wingdings" panose="05000000000000000000" pitchFamily="2" charset="2"/>
              <a:buNone/>
            </a:pPr>
            <a:r>
              <a:rPr lang="en-US" altLang="en-US" sz="1400" i="0">
                <a:solidFill>
                  <a:srgbClr val="0000FF"/>
                </a:solidFill>
                <a:latin typeface="Times New Roman" panose="02020603050405020304" pitchFamily="18" charset="0"/>
              </a:rPr>
              <a:t>Organic light-emitting diods</a:t>
            </a:r>
          </a:p>
        </p:txBody>
      </p:sp>
      <p:sp>
        <p:nvSpPr>
          <p:cNvPr id="6150" name="Rectangle 7"/>
          <p:cNvSpPr>
            <a:spLocks noChangeArrowheads="1"/>
          </p:cNvSpPr>
          <p:nvPr/>
        </p:nvSpPr>
        <p:spPr bwMode="auto">
          <a:xfrm>
            <a:off x="152400" y="4572000"/>
            <a:ext cx="29718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 typeface="Wingdings" panose="05000000000000000000" pitchFamily="2" charset="2"/>
              <a:buNone/>
            </a:pPr>
            <a:r>
              <a:rPr lang="en-US" altLang="en-US" sz="1400" i="0">
                <a:solidFill>
                  <a:srgbClr val="0000FF"/>
                </a:solidFill>
                <a:latin typeface="Times New Roman" panose="02020603050405020304" pitchFamily="18" charset="0"/>
              </a:rPr>
              <a:t>Organic photovoltaic cells</a:t>
            </a:r>
          </a:p>
        </p:txBody>
      </p:sp>
      <p:sp>
        <p:nvSpPr>
          <p:cNvPr id="121" name="Rectangle 4"/>
          <p:cNvSpPr txBox="1">
            <a:spLocks noChangeArrowheads="1"/>
          </p:cNvSpPr>
          <p:nvPr/>
        </p:nvSpPr>
        <p:spPr bwMode="auto">
          <a:xfrm>
            <a:off x="4125822" y="1710405"/>
            <a:ext cx="4495800" cy="609600"/>
          </a:xfrm>
          <a:prstGeom prst="rect">
            <a:avLst/>
          </a:prstGeom>
          <a:noFill/>
          <a:ln w="9525">
            <a:noFill/>
            <a:miter lim="800000"/>
            <a:headEnd/>
            <a:tailEnd/>
          </a:ln>
          <a:effectLst/>
        </p:spPr>
        <p:txBody>
          <a:bodyPr/>
          <a:lstStyle/>
          <a:p>
            <a:pPr marL="342900" indent="-342900" eaLnBrk="1" hangingPunct="1">
              <a:spcBef>
                <a:spcPct val="20000"/>
              </a:spcBef>
              <a:buClr>
                <a:schemeClr val="tx2"/>
              </a:buClr>
              <a:buFont typeface="Wingdings" pitchFamily="2" charset="2"/>
              <a:buChar char="Ø"/>
              <a:defRPr/>
            </a:pPr>
            <a:r>
              <a:rPr lang="en-US" sz="1400" b="1" kern="0" dirty="0">
                <a:latin typeface="Arial Unicode MS" pitchFamily="34" charset="-128"/>
              </a:rPr>
              <a:t>Electron and hole are generated at gates</a:t>
            </a:r>
          </a:p>
          <a:p>
            <a:pPr marL="342900" indent="-342900" eaLnBrk="1" hangingPunct="1">
              <a:spcBef>
                <a:spcPct val="20000"/>
              </a:spcBef>
              <a:buClr>
                <a:schemeClr val="tx2"/>
              </a:buClr>
              <a:buFont typeface="Wingdings" pitchFamily="2" charset="2"/>
              <a:buChar char="Ø"/>
              <a:defRPr/>
            </a:pPr>
            <a:r>
              <a:rPr lang="en-US" sz="1400" b="1" kern="0" dirty="0">
                <a:latin typeface="Arial Unicode MS" pitchFamily="34" charset="-128"/>
              </a:rPr>
              <a:t>They recombine </a:t>
            </a:r>
            <a:r>
              <a:rPr lang="en-US" sz="1400" b="1" kern="0" dirty="0" err="1">
                <a:latin typeface="Arial Unicode MS" pitchFamily="34" charset="-128"/>
              </a:rPr>
              <a:t>radiatively</a:t>
            </a:r>
            <a:endParaRPr lang="en-US" sz="1400" b="1" kern="0" dirty="0">
              <a:latin typeface="Arial Unicode MS" pitchFamily="34" charset="-128"/>
            </a:endParaRPr>
          </a:p>
        </p:txBody>
      </p:sp>
      <p:sp>
        <p:nvSpPr>
          <p:cNvPr id="6163" name="Text Box 112"/>
          <p:cNvSpPr txBox="1">
            <a:spLocks noChangeArrowheads="1"/>
          </p:cNvSpPr>
          <p:nvPr/>
        </p:nvSpPr>
        <p:spPr bwMode="auto">
          <a:xfrm>
            <a:off x="7604088" y="2424948"/>
            <a:ext cx="1290638" cy="5794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 typeface="Wingdings" panose="05000000000000000000" pitchFamily="2" charset="2"/>
              <a:buNone/>
            </a:pPr>
            <a:r>
              <a:rPr lang="en-US" altLang="en-US" sz="3200" b="0" i="0" dirty="0">
                <a:solidFill>
                  <a:srgbClr val="C00000"/>
                </a:solidFill>
                <a:latin typeface="Times New Roman" panose="02020603050405020304" pitchFamily="18" charset="0"/>
              </a:rPr>
              <a:t>OLED</a:t>
            </a:r>
          </a:p>
        </p:txBody>
      </p:sp>
      <p:sp>
        <p:nvSpPr>
          <p:cNvPr id="6164" name="Text Box 113"/>
          <p:cNvSpPr txBox="1">
            <a:spLocks noChangeArrowheads="1"/>
          </p:cNvSpPr>
          <p:nvPr/>
        </p:nvSpPr>
        <p:spPr bwMode="auto">
          <a:xfrm>
            <a:off x="5466583" y="6204984"/>
            <a:ext cx="2622550"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 typeface="Wingdings" panose="05000000000000000000" pitchFamily="2" charset="2"/>
              <a:buNone/>
            </a:pPr>
            <a:r>
              <a:rPr lang="en-US" altLang="en-US" sz="3200" b="0" i="0" dirty="0">
                <a:solidFill>
                  <a:srgbClr val="C00000"/>
                </a:solidFill>
                <a:latin typeface="Times New Roman" panose="02020603050405020304" pitchFamily="18" charset="0"/>
              </a:rPr>
              <a:t>Photovoltaics</a:t>
            </a:r>
          </a:p>
        </p:txBody>
      </p:sp>
      <p:sp>
        <p:nvSpPr>
          <p:cNvPr id="231" name="Rectangle 4"/>
          <p:cNvSpPr txBox="1">
            <a:spLocks noChangeArrowheads="1"/>
          </p:cNvSpPr>
          <p:nvPr/>
        </p:nvSpPr>
        <p:spPr bwMode="auto">
          <a:xfrm>
            <a:off x="2930060" y="5563326"/>
            <a:ext cx="2895600" cy="609600"/>
          </a:xfrm>
          <a:prstGeom prst="rect">
            <a:avLst/>
          </a:prstGeom>
          <a:noFill/>
          <a:ln w="9525">
            <a:noFill/>
            <a:miter lim="800000"/>
            <a:headEnd/>
            <a:tailEnd/>
          </a:ln>
          <a:effectLst/>
        </p:spPr>
        <p:txBody>
          <a:bodyPr/>
          <a:lstStyle/>
          <a:p>
            <a:pPr marL="342900" indent="-342900" eaLnBrk="1" hangingPunct="1">
              <a:spcBef>
                <a:spcPct val="20000"/>
              </a:spcBef>
              <a:buClr>
                <a:schemeClr val="tx2"/>
              </a:buClr>
              <a:buFont typeface="Wingdings" pitchFamily="2" charset="2"/>
              <a:buChar char="Ø"/>
              <a:defRPr/>
            </a:pPr>
            <a:r>
              <a:rPr lang="en-US" sz="1400" b="1" kern="0" dirty="0">
                <a:latin typeface="Arial Unicode MS" pitchFamily="34" charset="-128"/>
              </a:rPr>
              <a:t>Light creates an </a:t>
            </a:r>
            <a:r>
              <a:rPr lang="en-US" sz="1400" b="1" kern="0" dirty="0" err="1">
                <a:latin typeface="Arial Unicode MS" pitchFamily="34" charset="-128"/>
              </a:rPr>
              <a:t>exciton</a:t>
            </a:r>
            <a:endParaRPr lang="en-US" sz="1400" b="1" kern="0" dirty="0">
              <a:latin typeface="Arial Unicode MS" pitchFamily="34" charset="-128"/>
            </a:endParaRPr>
          </a:p>
          <a:p>
            <a:pPr marL="342900" indent="-342900" eaLnBrk="1" hangingPunct="1">
              <a:spcBef>
                <a:spcPct val="20000"/>
              </a:spcBef>
              <a:buClr>
                <a:schemeClr val="tx2"/>
              </a:buClr>
              <a:buFont typeface="Wingdings" pitchFamily="2" charset="2"/>
              <a:buChar char="Ø"/>
              <a:defRPr/>
            </a:pPr>
            <a:r>
              <a:rPr lang="en-US" sz="1400" b="1" kern="0" dirty="0" err="1">
                <a:latin typeface="Arial Unicode MS" pitchFamily="34" charset="-128"/>
              </a:rPr>
              <a:t>Exciton</a:t>
            </a:r>
            <a:r>
              <a:rPr lang="en-US" sz="1400" b="1" kern="0" dirty="0">
                <a:latin typeface="Arial Unicode MS" pitchFamily="34" charset="-128"/>
              </a:rPr>
              <a:t> produces charges</a:t>
            </a:r>
          </a:p>
        </p:txBody>
      </p:sp>
      <p:pic>
        <p:nvPicPr>
          <p:cNvPr id="616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66738"/>
            <a:ext cx="327660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7" name="Rectangle 20"/>
          <p:cNvSpPr>
            <a:spLocks noChangeArrowheads="1"/>
          </p:cNvSpPr>
          <p:nvPr/>
        </p:nvSpPr>
        <p:spPr bwMode="auto">
          <a:xfrm>
            <a:off x="3907516" y="791435"/>
            <a:ext cx="50292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Font typeface="Wingdings" panose="05000000000000000000" pitchFamily="2" charset="2"/>
              <a:buNone/>
            </a:pPr>
            <a:r>
              <a:rPr lang="en-US" altLang="en-US" sz="1800" dirty="0">
                <a:solidFill>
                  <a:srgbClr val="0000FF"/>
                </a:solidFill>
                <a:latin typeface="Times New Roman" panose="02020603050405020304" pitchFamily="18" charset="0"/>
              </a:rPr>
              <a:t>Mobile conjugated </a:t>
            </a:r>
            <a:r>
              <a:rPr lang="en-US" altLang="en-US" sz="1800" dirty="0">
                <a:solidFill>
                  <a:srgbClr val="0000FF"/>
                </a:solidFill>
                <a:latin typeface="Symbol" panose="05050102010706020507" pitchFamily="18" charset="2"/>
              </a:rPr>
              <a:t>p</a:t>
            </a:r>
            <a:r>
              <a:rPr lang="en-US" altLang="en-US" sz="1800" dirty="0">
                <a:solidFill>
                  <a:srgbClr val="0000FF"/>
                </a:solidFill>
                <a:latin typeface="Times New Roman" panose="02020603050405020304" pitchFamily="18" charset="0"/>
              </a:rPr>
              <a:t>-electron system leads to </a:t>
            </a:r>
            <a:r>
              <a:rPr lang="en-US" altLang="en-US" sz="1800" dirty="0" err="1">
                <a:solidFill>
                  <a:srgbClr val="0000FF"/>
                </a:solidFill>
                <a:latin typeface="Times New Roman" panose="02020603050405020304" pitchFamily="18" charset="0"/>
              </a:rPr>
              <a:t>simiconductor</a:t>
            </a:r>
            <a:r>
              <a:rPr lang="en-US" altLang="en-US" sz="1800" dirty="0">
                <a:solidFill>
                  <a:srgbClr val="0000FF"/>
                </a:solidFill>
                <a:latin typeface="Times New Roman" panose="02020603050405020304" pitchFamily="18" charset="0"/>
              </a:rPr>
              <a:t>/metal-like properties in polymers </a:t>
            </a:r>
            <a:endParaRPr lang="en-US" altLang="en-US" sz="3600" b="0" i="0" dirty="0">
              <a:solidFill>
                <a:srgbClr val="0000FF"/>
              </a:solidFill>
              <a:latin typeface="Times New Roman" panose="02020603050405020304" pitchFamily="18" charset="0"/>
            </a:endParaRPr>
          </a:p>
        </p:txBody>
      </p:sp>
      <p:sp>
        <p:nvSpPr>
          <p:cNvPr id="335" name="Oval 2"/>
          <p:cNvSpPr>
            <a:spLocks noChangeArrowheads="1"/>
          </p:cNvSpPr>
          <p:nvPr/>
        </p:nvSpPr>
        <p:spPr bwMode="auto">
          <a:xfrm>
            <a:off x="2971800" y="2392362"/>
            <a:ext cx="5913438" cy="5913438"/>
          </a:xfrm>
          <a:prstGeom prst="ellipse">
            <a:avLst/>
          </a:prstGeom>
          <a:gradFill rotWithShape="1">
            <a:gsLst>
              <a:gs pos="0">
                <a:srgbClr val="FFDD35"/>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36" name="Group 5"/>
          <p:cNvGrpSpPr>
            <a:grpSpLocks/>
          </p:cNvGrpSpPr>
          <p:nvPr/>
        </p:nvGrpSpPr>
        <p:grpSpPr bwMode="auto">
          <a:xfrm rot="900000">
            <a:off x="4056063" y="3087687"/>
            <a:ext cx="4811712" cy="669925"/>
            <a:chOff x="2054" y="1339"/>
            <a:chExt cx="3031" cy="422"/>
          </a:xfrm>
        </p:grpSpPr>
        <p:sp>
          <p:nvSpPr>
            <p:cNvPr id="337" name="Line 6"/>
            <p:cNvSpPr>
              <a:spLocks noChangeShapeType="1"/>
            </p:cNvSpPr>
            <p:nvPr/>
          </p:nvSpPr>
          <p:spPr bwMode="auto">
            <a:xfrm rot="1133218">
              <a:off x="2054" y="1613"/>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 name="Line 7"/>
            <p:cNvSpPr>
              <a:spLocks noChangeShapeType="1"/>
            </p:cNvSpPr>
            <p:nvPr/>
          </p:nvSpPr>
          <p:spPr bwMode="auto">
            <a:xfrm rot="1133218">
              <a:off x="2083" y="1606"/>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9" name="Line 8"/>
            <p:cNvSpPr>
              <a:spLocks noChangeShapeType="1"/>
            </p:cNvSpPr>
            <p:nvPr/>
          </p:nvSpPr>
          <p:spPr bwMode="auto">
            <a:xfrm rot="1133218" flipV="1">
              <a:off x="2210" y="1666"/>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0" name="Line 9"/>
            <p:cNvSpPr>
              <a:spLocks noChangeShapeType="1"/>
            </p:cNvSpPr>
            <p:nvPr/>
          </p:nvSpPr>
          <p:spPr bwMode="auto">
            <a:xfrm rot="1133218" flipV="1">
              <a:off x="2418" y="1511"/>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1" name="Line 10"/>
            <p:cNvSpPr>
              <a:spLocks noChangeShapeType="1"/>
            </p:cNvSpPr>
            <p:nvPr/>
          </p:nvSpPr>
          <p:spPr bwMode="auto">
            <a:xfrm rot="1133218" flipV="1">
              <a:off x="2395" y="1518"/>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2" name="Line 11"/>
            <p:cNvSpPr>
              <a:spLocks noChangeShapeType="1"/>
            </p:cNvSpPr>
            <p:nvPr/>
          </p:nvSpPr>
          <p:spPr bwMode="auto">
            <a:xfrm rot="1133218" flipH="1" flipV="1">
              <a:off x="2303" y="1398"/>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3" name="Line 12"/>
            <p:cNvSpPr>
              <a:spLocks noChangeShapeType="1"/>
            </p:cNvSpPr>
            <p:nvPr/>
          </p:nvSpPr>
          <p:spPr bwMode="auto">
            <a:xfrm rot="1133218" flipH="1">
              <a:off x="2147" y="1344"/>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4" name="Line 13"/>
            <p:cNvSpPr>
              <a:spLocks noChangeShapeType="1"/>
            </p:cNvSpPr>
            <p:nvPr/>
          </p:nvSpPr>
          <p:spPr bwMode="auto">
            <a:xfrm rot="1133218" flipH="1">
              <a:off x="2162" y="1373"/>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5" name="Line 14"/>
            <p:cNvSpPr>
              <a:spLocks noChangeShapeType="1"/>
            </p:cNvSpPr>
            <p:nvPr/>
          </p:nvSpPr>
          <p:spPr bwMode="auto">
            <a:xfrm rot="1133218" flipV="1">
              <a:off x="2105" y="1404"/>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6" name="Line 15"/>
            <p:cNvSpPr>
              <a:spLocks noChangeShapeType="1"/>
            </p:cNvSpPr>
            <p:nvPr/>
          </p:nvSpPr>
          <p:spPr bwMode="auto">
            <a:xfrm rot="1133218" flipV="1">
              <a:off x="2458" y="1450"/>
              <a:ext cx="164"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7" name="Line 16"/>
            <p:cNvSpPr>
              <a:spLocks noChangeShapeType="1"/>
            </p:cNvSpPr>
            <p:nvPr/>
          </p:nvSpPr>
          <p:spPr bwMode="auto">
            <a:xfrm rot="1133218">
              <a:off x="2614" y="150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 name="Line 17"/>
            <p:cNvSpPr>
              <a:spLocks noChangeShapeType="1"/>
            </p:cNvSpPr>
            <p:nvPr/>
          </p:nvSpPr>
          <p:spPr bwMode="auto">
            <a:xfrm rot="1133218">
              <a:off x="2632" y="1489"/>
              <a:ext cx="153" cy="88"/>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9" name="Line 18"/>
            <p:cNvSpPr>
              <a:spLocks noChangeShapeType="1"/>
            </p:cNvSpPr>
            <p:nvPr/>
          </p:nvSpPr>
          <p:spPr bwMode="auto">
            <a:xfrm rot="1133218" flipV="1">
              <a:off x="2770" y="1557"/>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0" name="Line 19"/>
            <p:cNvSpPr>
              <a:spLocks noChangeShapeType="1"/>
            </p:cNvSpPr>
            <p:nvPr/>
          </p:nvSpPr>
          <p:spPr bwMode="auto">
            <a:xfrm rot="1133218">
              <a:off x="2925" y="161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1" name="Line 20"/>
            <p:cNvSpPr>
              <a:spLocks noChangeShapeType="1"/>
            </p:cNvSpPr>
            <p:nvPr/>
          </p:nvSpPr>
          <p:spPr bwMode="auto">
            <a:xfrm rot="1133218">
              <a:off x="2954" y="1604"/>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2" name="Line 21"/>
            <p:cNvSpPr>
              <a:spLocks noChangeShapeType="1"/>
            </p:cNvSpPr>
            <p:nvPr/>
          </p:nvSpPr>
          <p:spPr bwMode="auto">
            <a:xfrm rot="1133218" flipV="1">
              <a:off x="3081" y="166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3" name="Line 22"/>
            <p:cNvSpPr>
              <a:spLocks noChangeShapeType="1"/>
            </p:cNvSpPr>
            <p:nvPr/>
          </p:nvSpPr>
          <p:spPr bwMode="auto">
            <a:xfrm rot="1133218" flipV="1">
              <a:off x="3289" y="1509"/>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4" name="Line 23"/>
            <p:cNvSpPr>
              <a:spLocks noChangeShapeType="1"/>
            </p:cNvSpPr>
            <p:nvPr/>
          </p:nvSpPr>
          <p:spPr bwMode="auto">
            <a:xfrm rot="1133218" flipV="1">
              <a:off x="3266" y="1516"/>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5" name="Line 24"/>
            <p:cNvSpPr>
              <a:spLocks noChangeShapeType="1"/>
            </p:cNvSpPr>
            <p:nvPr/>
          </p:nvSpPr>
          <p:spPr bwMode="auto">
            <a:xfrm rot="1133218" flipH="1" flipV="1">
              <a:off x="3174" y="1396"/>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6" name="Line 25"/>
            <p:cNvSpPr>
              <a:spLocks noChangeShapeType="1"/>
            </p:cNvSpPr>
            <p:nvPr/>
          </p:nvSpPr>
          <p:spPr bwMode="auto">
            <a:xfrm rot="1133218" flipH="1">
              <a:off x="3018" y="1342"/>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7" name="Line 26"/>
            <p:cNvSpPr>
              <a:spLocks noChangeShapeType="1"/>
            </p:cNvSpPr>
            <p:nvPr/>
          </p:nvSpPr>
          <p:spPr bwMode="auto">
            <a:xfrm rot="1133218" flipH="1">
              <a:off x="3033" y="1371"/>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 name="Line 27"/>
            <p:cNvSpPr>
              <a:spLocks noChangeShapeType="1"/>
            </p:cNvSpPr>
            <p:nvPr/>
          </p:nvSpPr>
          <p:spPr bwMode="auto">
            <a:xfrm rot="1133218" flipV="1">
              <a:off x="2976" y="1402"/>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9" name="Line 28"/>
            <p:cNvSpPr>
              <a:spLocks noChangeShapeType="1"/>
            </p:cNvSpPr>
            <p:nvPr/>
          </p:nvSpPr>
          <p:spPr bwMode="auto">
            <a:xfrm rot="1133218" flipV="1">
              <a:off x="3330" y="1450"/>
              <a:ext cx="164"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 name="Line 29"/>
            <p:cNvSpPr>
              <a:spLocks noChangeShapeType="1"/>
            </p:cNvSpPr>
            <p:nvPr/>
          </p:nvSpPr>
          <p:spPr bwMode="auto">
            <a:xfrm rot="1133218">
              <a:off x="3486" y="150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 name="Line 30"/>
            <p:cNvSpPr>
              <a:spLocks noChangeShapeType="1"/>
            </p:cNvSpPr>
            <p:nvPr/>
          </p:nvSpPr>
          <p:spPr bwMode="auto">
            <a:xfrm rot="1133218">
              <a:off x="3504" y="1489"/>
              <a:ext cx="153" cy="88"/>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 name="Line 31"/>
            <p:cNvSpPr>
              <a:spLocks noChangeShapeType="1"/>
            </p:cNvSpPr>
            <p:nvPr/>
          </p:nvSpPr>
          <p:spPr bwMode="auto">
            <a:xfrm rot="1133218" flipV="1">
              <a:off x="3642" y="1557"/>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3" name="Line 32"/>
            <p:cNvSpPr>
              <a:spLocks noChangeShapeType="1"/>
            </p:cNvSpPr>
            <p:nvPr/>
          </p:nvSpPr>
          <p:spPr bwMode="auto">
            <a:xfrm rot="1133218">
              <a:off x="3797" y="161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4" name="Line 33"/>
            <p:cNvSpPr>
              <a:spLocks noChangeShapeType="1"/>
            </p:cNvSpPr>
            <p:nvPr/>
          </p:nvSpPr>
          <p:spPr bwMode="auto">
            <a:xfrm rot="1133218">
              <a:off x="3826" y="1604"/>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5" name="Line 34"/>
            <p:cNvSpPr>
              <a:spLocks noChangeShapeType="1"/>
            </p:cNvSpPr>
            <p:nvPr/>
          </p:nvSpPr>
          <p:spPr bwMode="auto">
            <a:xfrm rot="1133218" flipV="1">
              <a:off x="3953" y="166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6" name="Line 35"/>
            <p:cNvSpPr>
              <a:spLocks noChangeShapeType="1"/>
            </p:cNvSpPr>
            <p:nvPr/>
          </p:nvSpPr>
          <p:spPr bwMode="auto">
            <a:xfrm rot="1133218" flipV="1">
              <a:off x="4161" y="1509"/>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7" name="Line 36"/>
            <p:cNvSpPr>
              <a:spLocks noChangeShapeType="1"/>
            </p:cNvSpPr>
            <p:nvPr/>
          </p:nvSpPr>
          <p:spPr bwMode="auto">
            <a:xfrm rot="1133218" flipV="1">
              <a:off x="4138" y="1516"/>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8" name="Line 37"/>
            <p:cNvSpPr>
              <a:spLocks noChangeShapeType="1"/>
            </p:cNvSpPr>
            <p:nvPr/>
          </p:nvSpPr>
          <p:spPr bwMode="auto">
            <a:xfrm rot="1133218" flipH="1" flipV="1">
              <a:off x="4046" y="1396"/>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9" name="Line 38"/>
            <p:cNvSpPr>
              <a:spLocks noChangeShapeType="1"/>
            </p:cNvSpPr>
            <p:nvPr/>
          </p:nvSpPr>
          <p:spPr bwMode="auto">
            <a:xfrm rot="1133218" flipH="1">
              <a:off x="3890" y="1342"/>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0" name="Line 39"/>
            <p:cNvSpPr>
              <a:spLocks noChangeShapeType="1"/>
            </p:cNvSpPr>
            <p:nvPr/>
          </p:nvSpPr>
          <p:spPr bwMode="auto">
            <a:xfrm rot="1133218" flipH="1">
              <a:off x="3905" y="1371"/>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1" name="Line 40"/>
            <p:cNvSpPr>
              <a:spLocks noChangeShapeType="1"/>
            </p:cNvSpPr>
            <p:nvPr/>
          </p:nvSpPr>
          <p:spPr bwMode="auto">
            <a:xfrm rot="1133218" flipV="1">
              <a:off x="3848" y="1402"/>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2" name="Line 41"/>
            <p:cNvSpPr>
              <a:spLocks noChangeShapeType="1"/>
            </p:cNvSpPr>
            <p:nvPr/>
          </p:nvSpPr>
          <p:spPr bwMode="auto">
            <a:xfrm rot="1133218" flipV="1">
              <a:off x="4204" y="1447"/>
              <a:ext cx="164"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3" name="Line 42"/>
            <p:cNvSpPr>
              <a:spLocks noChangeShapeType="1"/>
            </p:cNvSpPr>
            <p:nvPr/>
          </p:nvSpPr>
          <p:spPr bwMode="auto">
            <a:xfrm rot="1133218">
              <a:off x="4360" y="150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4" name="Line 43"/>
            <p:cNvSpPr>
              <a:spLocks noChangeShapeType="1"/>
            </p:cNvSpPr>
            <p:nvPr/>
          </p:nvSpPr>
          <p:spPr bwMode="auto">
            <a:xfrm rot="1133218">
              <a:off x="4378" y="1486"/>
              <a:ext cx="153" cy="88"/>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 name="Line 44"/>
            <p:cNvSpPr>
              <a:spLocks noChangeShapeType="1"/>
            </p:cNvSpPr>
            <p:nvPr/>
          </p:nvSpPr>
          <p:spPr bwMode="auto">
            <a:xfrm rot="1133218" flipV="1">
              <a:off x="4516" y="155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6" name="Line 45"/>
            <p:cNvSpPr>
              <a:spLocks noChangeShapeType="1"/>
            </p:cNvSpPr>
            <p:nvPr/>
          </p:nvSpPr>
          <p:spPr bwMode="auto">
            <a:xfrm rot="1133218">
              <a:off x="4671" y="1608"/>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7" name="Line 46"/>
            <p:cNvSpPr>
              <a:spLocks noChangeShapeType="1"/>
            </p:cNvSpPr>
            <p:nvPr/>
          </p:nvSpPr>
          <p:spPr bwMode="auto">
            <a:xfrm rot="1133218">
              <a:off x="4700" y="1601"/>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8" name="Line 47"/>
            <p:cNvSpPr>
              <a:spLocks noChangeShapeType="1"/>
            </p:cNvSpPr>
            <p:nvPr/>
          </p:nvSpPr>
          <p:spPr bwMode="auto">
            <a:xfrm rot="1133218" flipV="1">
              <a:off x="4827" y="166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9" name="Line 48"/>
            <p:cNvSpPr>
              <a:spLocks noChangeShapeType="1"/>
            </p:cNvSpPr>
            <p:nvPr/>
          </p:nvSpPr>
          <p:spPr bwMode="auto">
            <a:xfrm rot="1133218" flipV="1">
              <a:off x="5035" y="1506"/>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0" name="Line 49"/>
            <p:cNvSpPr>
              <a:spLocks noChangeShapeType="1"/>
            </p:cNvSpPr>
            <p:nvPr/>
          </p:nvSpPr>
          <p:spPr bwMode="auto">
            <a:xfrm rot="1133218" flipV="1">
              <a:off x="5012" y="1513"/>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1" name="Line 50"/>
            <p:cNvSpPr>
              <a:spLocks noChangeShapeType="1"/>
            </p:cNvSpPr>
            <p:nvPr/>
          </p:nvSpPr>
          <p:spPr bwMode="auto">
            <a:xfrm rot="1133218" flipH="1" flipV="1">
              <a:off x="4920" y="1393"/>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2" name="Line 51"/>
            <p:cNvSpPr>
              <a:spLocks noChangeShapeType="1"/>
            </p:cNvSpPr>
            <p:nvPr/>
          </p:nvSpPr>
          <p:spPr bwMode="auto">
            <a:xfrm rot="1133218" flipH="1">
              <a:off x="4764" y="1339"/>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3" name="Line 52"/>
            <p:cNvSpPr>
              <a:spLocks noChangeShapeType="1"/>
            </p:cNvSpPr>
            <p:nvPr/>
          </p:nvSpPr>
          <p:spPr bwMode="auto">
            <a:xfrm rot="1133218" flipH="1">
              <a:off x="4779" y="1368"/>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4" name="Line 53"/>
            <p:cNvSpPr>
              <a:spLocks noChangeShapeType="1"/>
            </p:cNvSpPr>
            <p:nvPr/>
          </p:nvSpPr>
          <p:spPr bwMode="auto">
            <a:xfrm rot="1133218" flipV="1">
              <a:off x="4722" y="1399"/>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5" name="Text Box 54"/>
          <p:cNvSpPr txBox="1">
            <a:spLocks noChangeArrowheads="1"/>
          </p:cNvSpPr>
          <p:nvPr/>
        </p:nvSpPr>
        <p:spPr bwMode="auto">
          <a:xfrm>
            <a:off x="3697288" y="2493962"/>
            <a:ext cx="450850" cy="73342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p>
            <a:pPr>
              <a:spcBef>
                <a:spcPct val="0"/>
              </a:spcBef>
            </a:pPr>
            <a:r>
              <a:rPr lang="en-US" altLang="en-US">
                <a:solidFill>
                  <a:schemeClr val="tx1"/>
                </a:solidFill>
                <a:latin typeface="Arial" panose="020B0604020202020204" pitchFamily="34" charset="0"/>
                <a:cs typeface="Arial" panose="020B0604020202020204" pitchFamily="34" charset="0"/>
              </a:rPr>
              <a:t>+</a:t>
            </a:r>
          </a:p>
        </p:txBody>
      </p:sp>
      <p:sp>
        <p:nvSpPr>
          <p:cNvPr id="386" name="Text Box 55"/>
          <p:cNvSpPr txBox="1">
            <a:spLocks noChangeArrowheads="1"/>
          </p:cNvSpPr>
          <p:nvPr/>
        </p:nvSpPr>
        <p:spPr bwMode="auto">
          <a:xfrm>
            <a:off x="8777288" y="3594100"/>
            <a:ext cx="336550" cy="7334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p>
            <a:pPr>
              <a:spcBef>
                <a:spcPct val="0"/>
              </a:spcBef>
            </a:pPr>
            <a:r>
              <a:rPr lang="en-US" altLang="en-US">
                <a:solidFill>
                  <a:schemeClr val="tx1"/>
                </a:solidFill>
                <a:latin typeface="Arial" panose="020B0604020202020204" pitchFamily="34" charset="0"/>
                <a:cs typeface="Arial" panose="020B0604020202020204" pitchFamily="34" charset="0"/>
              </a:rPr>
              <a:t>-</a:t>
            </a:r>
          </a:p>
        </p:txBody>
      </p:sp>
      <p:sp>
        <p:nvSpPr>
          <p:cNvPr id="387" name="Oval 56"/>
          <p:cNvSpPr>
            <a:spLocks noChangeArrowheads="1"/>
          </p:cNvSpPr>
          <p:nvPr/>
        </p:nvSpPr>
        <p:spPr bwMode="auto">
          <a:xfrm>
            <a:off x="3721100" y="2662237"/>
            <a:ext cx="407988" cy="407988"/>
          </a:xfrm>
          <a:prstGeom prst="ellipse">
            <a:avLst/>
          </a:prstGeom>
          <a:gradFill rotWithShape="1">
            <a:gsLst>
              <a:gs pos="0">
                <a:srgbClr val="FF0000"/>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8" name="Oval 57"/>
          <p:cNvSpPr>
            <a:spLocks noChangeArrowheads="1"/>
          </p:cNvSpPr>
          <p:nvPr/>
        </p:nvSpPr>
        <p:spPr bwMode="auto">
          <a:xfrm>
            <a:off x="8736013" y="3762375"/>
            <a:ext cx="407987" cy="407987"/>
          </a:xfrm>
          <a:prstGeom prst="ellipse">
            <a:avLst/>
          </a:prstGeom>
          <a:gradFill rotWithShape="1">
            <a:gsLst>
              <a:gs pos="0">
                <a:srgbClr val="3366FF"/>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 name="Oval 58"/>
          <p:cNvSpPr>
            <a:spLocks noChangeArrowheads="1"/>
          </p:cNvSpPr>
          <p:nvPr/>
        </p:nvSpPr>
        <p:spPr bwMode="auto">
          <a:xfrm>
            <a:off x="5457825" y="2452687"/>
            <a:ext cx="1965325" cy="1965325"/>
          </a:xfrm>
          <a:prstGeom prst="ellipse">
            <a:avLst/>
          </a:prstGeom>
          <a:gradFill rotWithShape="1">
            <a:gsLst>
              <a:gs pos="0">
                <a:srgbClr val="FFDD35"/>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0"/>
              </a:spcBef>
            </a:pPr>
            <a:endParaRPr lang="en-US" altLang="en-US" sz="1800">
              <a:solidFill>
                <a:schemeClr val="tx1"/>
              </a:solidFill>
              <a:latin typeface="Arial" panose="020B0604020202020204" pitchFamily="34" charset="0"/>
              <a:cs typeface="Arial" panose="020B0604020202020204" pitchFamily="34" charset="0"/>
            </a:endParaRPr>
          </a:p>
        </p:txBody>
      </p:sp>
      <p:grpSp>
        <p:nvGrpSpPr>
          <p:cNvPr id="390" name="Group 59"/>
          <p:cNvGrpSpPr>
            <a:grpSpLocks/>
          </p:cNvGrpSpPr>
          <p:nvPr/>
        </p:nvGrpSpPr>
        <p:grpSpPr bwMode="auto">
          <a:xfrm rot="900000">
            <a:off x="3992563" y="4983162"/>
            <a:ext cx="4811712" cy="669925"/>
            <a:chOff x="2054" y="1339"/>
            <a:chExt cx="3031" cy="422"/>
          </a:xfrm>
        </p:grpSpPr>
        <p:sp>
          <p:nvSpPr>
            <p:cNvPr id="391" name="Line 60"/>
            <p:cNvSpPr>
              <a:spLocks noChangeShapeType="1"/>
            </p:cNvSpPr>
            <p:nvPr/>
          </p:nvSpPr>
          <p:spPr bwMode="auto">
            <a:xfrm rot="1133218">
              <a:off x="2054" y="1613"/>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2" name="Line 61"/>
            <p:cNvSpPr>
              <a:spLocks noChangeShapeType="1"/>
            </p:cNvSpPr>
            <p:nvPr/>
          </p:nvSpPr>
          <p:spPr bwMode="auto">
            <a:xfrm rot="1133218">
              <a:off x="2083" y="1606"/>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3" name="Line 62"/>
            <p:cNvSpPr>
              <a:spLocks noChangeShapeType="1"/>
            </p:cNvSpPr>
            <p:nvPr/>
          </p:nvSpPr>
          <p:spPr bwMode="auto">
            <a:xfrm rot="1133218" flipV="1">
              <a:off x="2210" y="1666"/>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4" name="Line 63"/>
            <p:cNvSpPr>
              <a:spLocks noChangeShapeType="1"/>
            </p:cNvSpPr>
            <p:nvPr/>
          </p:nvSpPr>
          <p:spPr bwMode="auto">
            <a:xfrm rot="1133218" flipV="1">
              <a:off x="2418" y="1511"/>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5" name="Line 64"/>
            <p:cNvSpPr>
              <a:spLocks noChangeShapeType="1"/>
            </p:cNvSpPr>
            <p:nvPr/>
          </p:nvSpPr>
          <p:spPr bwMode="auto">
            <a:xfrm rot="1133218" flipV="1">
              <a:off x="2395" y="1518"/>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6" name="Line 65"/>
            <p:cNvSpPr>
              <a:spLocks noChangeShapeType="1"/>
            </p:cNvSpPr>
            <p:nvPr/>
          </p:nvSpPr>
          <p:spPr bwMode="auto">
            <a:xfrm rot="1133218" flipH="1" flipV="1">
              <a:off x="2303" y="1398"/>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7" name="Line 66"/>
            <p:cNvSpPr>
              <a:spLocks noChangeShapeType="1"/>
            </p:cNvSpPr>
            <p:nvPr/>
          </p:nvSpPr>
          <p:spPr bwMode="auto">
            <a:xfrm rot="1133218" flipH="1">
              <a:off x="2147" y="1344"/>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8" name="Line 67"/>
            <p:cNvSpPr>
              <a:spLocks noChangeShapeType="1"/>
            </p:cNvSpPr>
            <p:nvPr/>
          </p:nvSpPr>
          <p:spPr bwMode="auto">
            <a:xfrm rot="1133218" flipH="1">
              <a:off x="2162" y="1373"/>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 name="Line 68"/>
            <p:cNvSpPr>
              <a:spLocks noChangeShapeType="1"/>
            </p:cNvSpPr>
            <p:nvPr/>
          </p:nvSpPr>
          <p:spPr bwMode="auto">
            <a:xfrm rot="1133218" flipV="1">
              <a:off x="2105" y="1404"/>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0" name="Line 69"/>
            <p:cNvSpPr>
              <a:spLocks noChangeShapeType="1"/>
            </p:cNvSpPr>
            <p:nvPr/>
          </p:nvSpPr>
          <p:spPr bwMode="auto">
            <a:xfrm rot="1133218" flipV="1">
              <a:off x="2458" y="1450"/>
              <a:ext cx="164"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1" name="Line 70"/>
            <p:cNvSpPr>
              <a:spLocks noChangeShapeType="1"/>
            </p:cNvSpPr>
            <p:nvPr/>
          </p:nvSpPr>
          <p:spPr bwMode="auto">
            <a:xfrm rot="1133218">
              <a:off x="2614" y="150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2" name="Line 71"/>
            <p:cNvSpPr>
              <a:spLocks noChangeShapeType="1"/>
            </p:cNvSpPr>
            <p:nvPr/>
          </p:nvSpPr>
          <p:spPr bwMode="auto">
            <a:xfrm rot="1133218">
              <a:off x="2632" y="1489"/>
              <a:ext cx="153" cy="88"/>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3" name="Line 72"/>
            <p:cNvSpPr>
              <a:spLocks noChangeShapeType="1"/>
            </p:cNvSpPr>
            <p:nvPr/>
          </p:nvSpPr>
          <p:spPr bwMode="auto">
            <a:xfrm rot="1133218" flipV="1">
              <a:off x="2770" y="1557"/>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4" name="Line 73"/>
            <p:cNvSpPr>
              <a:spLocks noChangeShapeType="1"/>
            </p:cNvSpPr>
            <p:nvPr/>
          </p:nvSpPr>
          <p:spPr bwMode="auto">
            <a:xfrm rot="1133218">
              <a:off x="2925" y="161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5" name="Line 74"/>
            <p:cNvSpPr>
              <a:spLocks noChangeShapeType="1"/>
            </p:cNvSpPr>
            <p:nvPr/>
          </p:nvSpPr>
          <p:spPr bwMode="auto">
            <a:xfrm rot="1133218">
              <a:off x="2954" y="1604"/>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6" name="Line 75"/>
            <p:cNvSpPr>
              <a:spLocks noChangeShapeType="1"/>
            </p:cNvSpPr>
            <p:nvPr/>
          </p:nvSpPr>
          <p:spPr bwMode="auto">
            <a:xfrm rot="1133218" flipV="1">
              <a:off x="3081" y="166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7" name="Line 76"/>
            <p:cNvSpPr>
              <a:spLocks noChangeShapeType="1"/>
            </p:cNvSpPr>
            <p:nvPr/>
          </p:nvSpPr>
          <p:spPr bwMode="auto">
            <a:xfrm rot="1133218" flipV="1">
              <a:off x="3289" y="1509"/>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8" name="Line 77"/>
            <p:cNvSpPr>
              <a:spLocks noChangeShapeType="1"/>
            </p:cNvSpPr>
            <p:nvPr/>
          </p:nvSpPr>
          <p:spPr bwMode="auto">
            <a:xfrm rot="1133218" flipV="1">
              <a:off x="3266" y="1516"/>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9" name="Line 78"/>
            <p:cNvSpPr>
              <a:spLocks noChangeShapeType="1"/>
            </p:cNvSpPr>
            <p:nvPr/>
          </p:nvSpPr>
          <p:spPr bwMode="auto">
            <a:xfrm rot="1133218" flipH="1" flipV="1">
              <a:off x="3174" y="1396"/>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0" name="Line 79"/>
            <p:cNvSpPr>
              <a:spLocks noChangeShapeType="1"/>
            </p:cNvSpPr>
            <p:nvPr/>
          </p:nvSpPr>
          <p:spPr bwMode="auto">
            <a:xfrm rot="1133218" flipH="1">
              <a:off x="3018" y="1342"/>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 name="Line 80"/>
            <p:cNvSpPr>
              <a:spLocks noChangeShapeType="1"/>
            </p:cNvSpPr>
            <p:nvPr/>
          </p:nvSpPr>
          <p:spPr bwMode="auto">
            <a:xfrm rot="1133218" flipH="1">
              <a:off x="3033" y="1371"/>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2" name="Line 81"/>
            <p:cNvSpPr>
              <a:spLocks noChangeShapeType="1"/>
            </p:cNvSpPr>
            <p:nvPr/>
          </p:nvSpPr>
          <p:spPr bwMode="auto">
            <a:xfrm rot="1133218" flipV="1">
              <a:off x="2976" y="1402"/>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3" name="Line 82"/>
            <p:cNvSpPr>
              <a:spLocks noChangeShapeType="1"/>
            </p:cNvSpPr>
            <p:nvPr/>
          </p:nvSpPr>
          <p:spPr bwMode="auto">
            <a:xfrm rot="1133218" flipV="1">
              <a:off x="3330" y="1450"/>
              <a:ext cx="164"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4" name="Line 83"/>
            <p:cNvSpPr>
              <a:spLocks noChangeShapeType="1"/>
            </p:cNvSpPr>
            <p:nvPr/>
          </p:nvSpPr>
          <p:spPr bwMode="auto">
            <a:xfrm rot="1133218">
              <a:off x="3486" y="150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5" name="Line 84"/>
            <p:cNvSpPr>
              <a:spLocks noChangeShapeType="1"/>
            </p:cNvSpPr>
            <p:nvPr/>
          </p:nvSpPr>
          <p:spPr bwMode="auto">
            <a:xfrm rot="1133218">
              <a:off x="3504" y="1489"/>
              <a:ext cx="153" cy="88"/>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6" name="Line 85"/>
            <p:cNvSpPr>
              <a:spLocks noChangeShapeType="1"/>
            </p:cNvSpPr>
            <p:nvPr/>
          </p:nvSpPr>
          <p:spPr bwMode="auto">
            <a:xfrm rot="1133218" flipV="1">
              <a:off x="3642" y="1557"/>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7" name="Line 86"/>
            <p:cNvSpPr>
              <a:spLocks noChangeShapeType="1"/>
            </p:cNvSpPr>
            <p:nvPr/>
          </p:nvSpPr>
          <p:spPr bwMode="auto">
            <a:xfrm rot="1133218">
              <a:off x="3797" y="161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8" name="Line 87"/>
            <p:cNvSpPr>
              <a:spLocks noChangeShapeType="1"/>
            </p:cNvSpPr>
            <p:nvPr/>
          </p:nvSpPr>
          <p:spPr bwMode="auto">
            <a:xfrm rot="1133218">
              <a:off x="3826" y="1604"/>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 name="Line 88"/>
            <p:cNvSpPr>
              <a:spLocks noChangeShapeType="1"/>
            </p:cNvSpPr>
            <p:nvPr/>
          </p:nvSpPr>
          <p:spPr bwMode="auto">
            <a:xfrm rot="1133218" flipV="1">
              <a:off x="3953" y="166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 name="Line 89"/>
            <p:cNvSpPr>
              <a:spLocks noChangeShapeType="1"/>
            </p:cNvSpPr>
            <p:nvPr/>
          </p:nvSpPr>
          <p:spPr bwMode="auto">
            <a:xfrm rot="1133218" flipV="1">
              <a:off x="4161" y="1509"/>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1" name="Line 90"/>
            <p:cNvSpPr>
              <a:spLocks noChangeShapeType="1"/>
            </p:cNvSpPr>
            <p:nvPr/>
          </p:nvSpPr>
          <p:spPr bwMode="auto">
            <a:xfrm rot="1133218" flipV="1">
              <a:off x="4138" y="1516"/>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 name="Line 91"/>
            <p:cNvSpPr>
              <a:spLocks noChangeShapeType="1"/>
            </p:cNvSpPr>
            <p:nvPr/>
          </p:nvSpPr>
          <p:spPr bwMode="auto">
            <a:xfrm rot="1133218" flipH="1" flipV="1">
              <a:off x="4046" y="1396"/>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3" name="Line 92"/>
            <p:cNvSpPr>
              <a:spLocks noChangeShapeType="1"/>
            </p:cNvSpPr>
            <p:nvPr/>
          </p:nvSpPr>
          <p:spPr bwMode="auto">
            <a:xfrm rot="1133218" flipH="1">
              <a:off x="3890" y="1342"/>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4" name="Line 93"/>
            <p:cNvSpPr>
              <a:spLocks noChangeShapeType="1"/>
            </p:cNvSpPr>
            <p:nvPr/>
          </p:nvSpPr>
          <p:spPr bwMode="auto">
            <a:xfrm rot="1133218" flipH="1">
              <a:off x="3905" y="1371"/>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5" name="Line 94"/>
            <p:cNvSpPr>
              <a:spLocks noChangeShapeType="1"/>
            </p:cNvSpPr>
            <p:nvPr/>
          </p:nvSpPr>
          <p:spPr bwMode="auto">
            <a:xfrm rot="1133218" flipV="1">
              <a:off x="3848" y="1402"/>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 name="Line 95"/>
            <p:cNvSpPr>
              <a:spLocks noChangeShapeType="1"/>
            </p:cNvSpPr>
            <p:nvPr/>
          </p:nvSpPr>
          <p:spPr bwMode="auto">
            <a:xfrm rot="1133218" flipV="1">
              <a:off x="4204" y="1447"/>
              <a:ext cx="164"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7" name="Line 96"/>
            <p:cNvSpPr>
              <a:spLocks noChangeShapeType="1"/>
            </p:cNvSpPr>
            <p:nvPr/>
          </p:nvSpPr>
          <p:spPr bwMode="auto">
            <a:xfrm rot="1133218">
              <a:off x="4360" y="150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8" name="Line 97"/>
            <p:cNvSpPr>
              <a:spLocks noChangeShapeType="1"/>
            </p:cNvSpPr>
            <p:nvPr/>
          </p:nvSpPr>
          <p:spPr bwMode="auto">
            <a:xfrm rot="1133218">
              <a:off x="4378" y="1486"/>
              <a:ext cx="153" cy="88"/>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9" name="Line 98"/>
            <p:cNvSpPr>
              <a:spLocks noChangeShapeType="1"/>
            </p:cNvSpPr>
            <p:nvPr/>
          </p:nvSpPr>
          <p:spPr bwMode="auto">
            <a:xfrm rot="1133218" flipV="1">
              <a:off x="4516" y="1554"/>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 name="Line 99"/>
            <p:cNvSpPr>
              <a:spLocks noChangeShapeType="1"/>
            </p:cNvSpPr>
            <p:nvPr/>
          </p:nvSpPr>
          <p:spPr bwMode="auto">
            <a:xfrm rot="1133218">
              <a:off x="4671" y="1608"/>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1" name="Line 100"/>
            <p:cNvSpPr>
              <a:spLocks noChangeShapeType="1"/>
            </p:cNvSpPr>
            <p:nvPr/>
          </p:nvSpPr>
          <p:spPr bwMode="auto">
            <a:xfrm rot="1133218">
              <a:off x="4700" y="1601"/>
              <a:ext cx="142" cy="81"/>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2" name="Line 101"/>
            <p:cNvSpPr>
              <a:spLocks noChangeShapeType="1"/>
            </p:cNvSpPr>
            <p:nvPr/>
          </p:nvSpPr>
          <p:spPr bwMode="auto">
            <a:xfrm rot="1133218" flipV="1">
              <a:off x="4827" y="1661"/>
              <a:ext cx="165" cy="95"/>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3" name="Line 102"/>
            <p:cNvSpPr>
              <a:spLocks noChangeShapeType="1"/>
            </p:cNvSpPr>
            <p:nvPr/>
          </p:nvSpPr>
          <p:spPr bwMode="auto">
            <a:xfrm rot="1133218" flipV="1">
              <a:off x="5035" y="1506"/>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4" name="Line 103"/>
            <p:cNvSpPr>
              <a:spLocks noChangeShapeType="1"/>
            </p:cNvSpPr>
            <p:nvPr/>
          </p:nvSpPr>
          <p:spPr bwMode="auto">
            <a:xfrm rot="1133218" flipV="1">
              <a:off x="5012" y="1513"/>
              <a:ext cx="1" cy="16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5" name="Line 104"/>
            <p:cNvSpPr>
              <a:spLocks noChangeShapeType="1"/>
            </p:cNvSpPr>
            <p:nvPr/>
          </p:nvSpPr>
          <p:spPr bwMode="auto">
            <a:xfrm rot="1133218" flipH="1" flipV="1">
              <a:off x="4920" y="1393"/>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6" name="Line 105"/>
            <p:cNvSpPr>
              <a:spLocks noChangeShapeType="1"/>
            </p:cNvSpPr>
            <p:nvPr/>
          </p:nvSpPr>
          <p:spPr bwMode="auto">
            <a:xfrm rot="1133218" flipH="1">
              <a:off x="4764" y="1339"/>
              <a:ext cx="165" cy="9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7" name="Line 106"/>
            <p:cNvSpPr>
              <a:spLocks noChangeShapeType="1"/>
            </p:cNvSpPr>
            <p:nvPr/>
          </p:nvSpPr>
          <p:spPr bwMode="auto">
            <a:xfrm rot="1133218" flipH="1">
              <a:off x="4779" y="1368"/>
              <a:ext cx="142" cy="82"/>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8" name="Line 107"/>
            <p:cNvSpPr>
              <a:spLocks noChangeShapeType="1"/>
            </p:cNvSpPr>
            <p:nvPr/>
          </p:nvSpPr>
          <p:spPr bwMode="auto">
            <a:xfrm rot="1133218" flipV="1">
              <a:off x="4722" y="1399"/>
              <a:ext cx="1" cy="19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39" name="Text Box 108"/>
          <p:cNvSpPr txBox="1">
            <a:spLocks noChangeArrowheads="1"/>
          </p:cNvSpPr>
          <p:nvPr/>
        </p:nvSpPr>
        <p:spPr bwMode="auto">
          <a:xfrm>
            <a:off x="3633788" y="4389437"/>
            <a:ext cx="450850" cy="73342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p>
            <a:pPr>
              <a:spcBef>
                <a:spcPct val="0"/>
              </a:spcBef>
            </a:pPr>
            <a:r>
              <a:rPr lang="en-US" altLang="en-US">
                <a:solidFill>
                  <a:schemeClr val="tx1"/>
                </a:solidFill>
                <a:latin typeface="Arial" panose="020B0604020202020204" pitchFamily="34" charset="0"/>
                <a:cs typeface="Arial" panose="020B0604020202020204" pitchFamily="34" charset="0"/>
              </a:rPr>
              <a:t>+</a:t>
            </a:r>
          </a:p>
        </p:txBody>
      </p:sp>
      <p:sp>
        <p:nvSpPr>
          <p:cNvPr id="440" name="Text Box 109"/>
          <p:cNvSpPr txBox="1">
            <a:spLocks noChangeArrowheads="1"/>
          </p:cNvSpPr>
          <p:nvPr/>
        </p:nvSpPr>
        <p:spPr bwMode="auto">
          <a:xfrm>
            <a:off x="8713788" y="5489575"/>
            <a:ext cx="336550" cy="733425"/>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91440" bIns="91440">
            <a:spAutoFit/>
          </a:bodyPr>
          <a:lstStyle/>
          <a:p>
            <a:pPr>
              <a:spcBef>
                <a:spcPct val="0"/>
              </a:spcBef>
            </a:pPr>
            <a:r>
              <a:rPr lang="en-US" altLang="en-US">
                <a:solidFill>
                  <a:schemeClr val="tx1"/>
                </a:solidFill>
                <a:latin typeface="Arial" panose="020B0604020202020204" pitchFamily="34" charset="0"/>
                <a:cs typeface="Arial" panose="020B0604020202020204" pitchFamily="34" charset="0"/>
              </a:rPr>
              <a:t>-</a:t>
            </a:r>
          </a:p>
        </p:txBody>
      </p:sp>
      <p:sp>
        <p:nvSpPr>
          <p:cNvPr id="441" name="Oval 110"/>
          <p:cNvSpPr>
            <a:spLocks noChangeArrowheads="1"/>
          </p:cNvSpPr>
          <p:nvPr/>
        </p:nvSpPr>
        <p:spPr bwMode="auto">
          <a:xfrm>
            <a:off x="6167438" y="5095875"/>
            <a:ext cx="407987" cy="407987"/>
          </a:xfrm>
          <a:prstGeom prst="ellipse">
            <a:avLst/>
          </a:prstGeom>
          <a:gradFill rotWithShape="1">
            <a:gsLst>
              <a:gs pos="0">
                <a:srgbClr val="00CCFF"/>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2" name="Oval 111"/>
          <p:cNvSpPr>
            <a:spLocks noChangeArrowheads="1"/>
          </p:cNvSpPr>
          <p:nvPr/>
        </p:nvSpPr>
        <p:spPr bwMode="auto">
          <a:xfrm>
            <a:off x="6153150" y="5099050"/>
            <a:ext cx="407988" cy="407987"/>
          </a:xfrm>
          <a:prstGeom prst="ellipse">
            <a:avLst/>
          </a:prstGeom>
          <a:gradFill rotWithShape="1">
            <a:gsLst>
              <a:gs pos="0">
                <a:srgbClr val="FF0000"/>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112855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7"/>
                                        </p:tgtEl>
                                        <p:attrNameLst>
                                          <p:attrName>style.visibility</p:attrName>
                                        </p:attrNameLst>
                                      </p:cBhvr>
                                      <p:to>
                                        <p:strVal val="visible"/>
                                      </p:to>
                                    </p:set>
                                  </p:childTnLst>
                                </p:cTn>
                              </p:par>
                            </p:childTnLst>
                          </p:cTn>
                        </p:par>
                        <p:par>
                          <p:cTn id="9" fill="hold">
                            <p:stCondLst>
                              <p:cond delay="0"/>
                            </p:stCondLst>
                            <p:childTnLst>
                              <p:par>
                                <p:cTn id="10" presetID="42" presetClass="path" presetSubtype="0" accel="50000" decel="50000" fill="hold" grpId="1" nodeType="afterEffect">
                                  <p:stCondLst>
                                    <p:cond delay="0"/>
                                  </p:stCondLst>
                                  <p:childTnLst>
                                    <p:animMotion origin="layout" path="M 3.33333E-6 -4.07407E-6 L 0.27343 0.08473 " pathEditMode="relative" rAng="0" ptsTypes="AA">
                                      <p:cBhvr>
                                        <p:cTn id="11" dur="2000" fill="hold"/>
                                        <p:tgtEl>
                                          <p:spTgt spid="387"/>
                                        </p:tgtEl>
                                        <p:attrNameLst>
                                          <p:attrName>ppt_x</p:attrName>
                                          <p:attrName>ppt_y</p:attrName>
                                        </p:attrNameLst>
                                      </p:cBhvr>
                                      <p:rCtr x="13663" y="4236"/>
                                    </p:animMotion>
                                  </p:childTnLst>
                                </p:cTn>
                              </p:par>
                              <p:par>
                                <p:cTn id="12" presetID="42" presetClass="path" presetSubtype="0" accel="50000" decel="50000" fill="hold" grpId="1" nodeType="withEffect">
                                  <p:stCondLst>
                                    <p:cond delay="0"/>
                                  </p:stCondLst>
                                  <p:childTnLst>
                                    <p:animMotion origin="layout" path="M -4.16667E-6 -7.40741E-7 L -0.275 -0.07569 " pathEditMode="relative" rAng="0" ptsTypes="AA">
                                      <p:cBhvr>
                                        <p:cTn id="13" dur="2000" fill="hold"/>
                                        <p:tgtEl>
                                          <p:spTgt spid="388"/>
                                        </p:tgtEl>
                                        <p:attrNameLst>
                                          <p:attrName>ppt_x</p:attrName>
                                          <p:attrName>ppt_y</p:attrName>
                                        </p:attrNameLst>
                                      </p:cBhvr>
                                      <p:rCtr x="-13750" y="-3796"/>
                                    </p:animMotion>
                                  </p:childTnLst>
                                </p:cTn>
                              </p:par>
                            </p:childTnLst>
                          </p:cTn>
                        </p:par>
                        <p:par>
                          <p:cTn id="14" fill="hold">
                            <p:stCondLst>
                              <p:cond delay="2000"/>
                            </p:stCondLst>
                            <p:childTnLst>
                              <p:par>
                                <p:cTn id="15" presetID="1" presetClass="exit" presetSubtype="0" fill="hold" grpId="2" nodeType="afterEffect">
                                  <p:stCondLst>
                                    <p:cond delay="0"/>
                                  </p:stCondLst>
                                  <p:childTnLst>
                                    <p:set>
                                      <p:cBhvr>
                                        <p:cTn id="16" dur="1" fill="hold">
                                          <p:stCondLst>
                                            <p:cond delay="0"/>
                                          </p:stCondLst>
                                        </p:cTn>
                                        <p:tgtEl>
                                          <p:spTgt spid="388"/>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387"/>
                                        </p:tgtEl>
                                        <p:attrNameLst>
                                          <p:attrName>style.visibility</p:attrName>
                                        </p:attrNameLst>
                                      </p:cBhvr>
                                      <p:to>
                                        <p:strVal val="hidden"/>
                                      </p:to>
                                    </p:set>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389"/>
                                        </p:tgtEl>
                                        <p:attrNameLst>
                                          <p:attrName>style.visibility</p:attrName>
                                        </p:attrNameLst>
                                      </p:cBhvr>
                                      <p:to>
                                        <p:strVal val="visible"/>
                                      </p:to>
                                    </p:set>
                                  </p:childTnLst>
                                </p:cTn>
                              </p:par>
                            </p:childTnLst>
                          </p:cTn>
                        </p:par>
                        <p:par>
                          <p:cTn id="22" fill="hold">
                            <p:stCondLst>
                              <p:cond delay="2000"/>
                            </p:stCondLst>
                            <p:childTnLst>
                              <p:par>
                                <p:cTn id="23" presetID="6" presetClass="emph" presetSubtype="0" fill="hold" nodeType="afterEffect">
                                  <p:stCondLst>
                                    <p:cond delay="0"/>
                                  </p:stCondLst>
                                  <p:childTnLst>
                                    <p:animScale>
                                      <p:cBhvr>
                                        <p:cTn id="24" dur="2000" fill="hold"/>
                                        <p:tgtEl>
                                          <p:spTgt spid="389"/>
                                        </p:tgtEl>
                                      </p:cBhvr>
                                      <p:by x="400000" y="400000"/>
                                    </p:animScale>
                                  </p:childTnLst>
                                </p:cTn>
                              </p:par>
                            </p:childTnLst>
                          </p:cTn>
                        </p:par>
                        <p:par>
                          <p:cTn id="25" fill="hold">
                            <p:stCondLst>
                              <p:cond delay="4000"/>
                            </p:stCondLst>
                            <p:childTnLst>
                              <p:par>
                                <p:cTn id="26" presetID="1" presetClass="exit" presetSubtype="0" fill="hold" nodeType="afterEffect">
                                  <p:stCondLst>
                                    <p:cond delay="0"/>
                                  </p:stCondLst>
                                  <p:childTnLst>
                                    <p:set>
                                      <p:cBhvr>
                                        <p:cTn id="27" dur="1" fill="hold">
                                          <p:stCondLst>
                                            <p:cond delay="0"/>
                                          </p:stCondLst>
                                        </p:cTn>
                                        <p:tgtEl>
                                          <p:spTgt spid="38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35"/>
                                        </p:tgtEl>
                                        <p:attrNameLst>
                                          <p:attrName>style.visibility</p:attrName>
                                        </p:attrNameLst>
                                      </p:cBhvr>
                                      <p:to>
                                        <p:strVal val="visible"/>
                                      </p:to>
                                    </p:set>
                                  </p:childTnLst>
                                </p:cTn>
                              </p:par>
                            </p:childTnLst>
                          </p:cTn>
                        </p:par>
                        <p:par>
                          <p:cTn id="32" fill="hold">
                            <p:stCondLst>
                              <p:cond delay="0"/>
                            </p:stCondLst>
                            <p:childTnLst>
                              <p:par>
                                <p:cTn id="33" presetID="6" presetClass="emph" presetSubtype="0" fill="hold" grpId="1" nodeType="afterEffect">
                                  <p:stCondLst>
                                    <p:cond delay="0"/>
                                  </p:stCondLst>
                                  <p:childTnLst>
                                    <p:animScale>
                                      <p:cBhvr>
                                        <p:cTn id="34" dur="2000" fill="hold"/>
                                        <p:tgtEl>
                                          <p:spTgt spid="335"/>
                                        </p:tgtEl>
                                      </p:cBhvr>
                                      <p:by x="25000" y="25000"/>
                                    </p:animScale>
                                  </p:childTnLst>
                                </p:cTn>
                              </p:par>
                            </p:childTnLst>
                          </p:cTn>
                        </p:par>
                        <p:par>
                          <p:cTn id="35" fill="hold">
                            <p:stCondLst>
                              <p:cond delay="2000"/>
                            </p:stCondLst>
                            <p:childTnLst>
                              <p:par>
                                <p:cTn id="36" presetID="1" presetClass="exit" presetSubtype="0" fill="hold" grpId="2" nodeType="afterEffect">
                                  <p:stCondLst>
                                    <p:cond delay="0"/>
                                  </p:stCondLst>
                                  <p:childTnLst>
                                    <p:set>
                                      <p:cBhvr>
                                        <p:cTn id="37" dur="1" fill="hold">
                                          <p:stCondLst>
                                            <p:cond delay="0"/>
                                          </p:stCondLst>
                                        </p:cTn>
                                        <p:tgtEl>
                                          <p:spTgt spid="335"/>
                                        </p:tgtEl>
                                        <p:attrNameLst>
                                          <p:attrName>style.visibility</p:attrName>
                                        </p:attrNameLst>
                                      </p:cBhvr>
                                      <p:to>
                                        <p:strVal val="hidden"/>
                                      </p:to>
                                    </p:set>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4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1"/>
                                        </p:tgtEl>
                                        <p:attrNameLst>
                                          <p:attrName>style.visibility</p:attrName>
                                        </p:attrNameLst>
                                      </p:cBhvr>
                                      <p:to>
                                        <p:strVal val="visible"/>
                                      </p:to>
                                    </p:set>
                                  </p:childTnLst>
                                </p:cTn>
                              </p:par>
                            </p:childTnLst>
                          </p:cTn>
                        </p:par>
                        <p:par>
                          <p:cTn id="43" fill="hold">
                            <p:stCondLst>
                              <p:cond delay="2000"/>
                            </p:stCondLst>
                            <p:childTnLst>
                              <p:par>
                                <p:cTn id="44" presetID="42" presetClass="path" presetSubtype="0" accel="50000" decel="50000" fill="hold" grpId="1" nodeType="afterEffect">
                                  <p:stCondLst>
                                    <p:cond delay="0"/>
                                  </p:stCondLst>
                                  <p:childTnLst>
                                    <p:animMotion origin="layout" path="M -1.38889E-6 4.81481E-6 L 0.27344 0.08472 " pathEditMode="relative" rAng="0" ptsTypes="AA">
                                      <p:cBhvr>
                                        <p:cTn id="45" dur="2000" fill="hold"/>
                                        <p:tgtEl>
                                          <p:spTgt spid="441"/>
                                        </p:tgtEl>
                                        <p:attrNameLst>
                                          <p:attrName>ppt_x</p:attrName>
                                          <p:attrName>ppt_y</p:attrName>
                                        </p:attrNameLst>
                                      </p:cBhvr>
                                      <p:rCtr x="13663" y="4236"/>
                                    </p:animMotion>
                                  </p:childTnLst>
                                </p:cTn>
                              </p:par>
                              <p:par>
                                <p:cTn id="46" presetID="42" presetClass="path" presetSubtype="0" accel="50000" decel="50000" fill="hold" grpId="1" nodeType="withEffect">
                                  <p:stCondLst>
                                    <p:cond delay="0"/>
                                  </p:stCondLst>
                                  <p:childTnLst>
                                    <p:animMotion origin="layout" path="M 1.11111E-6 1.85185E-6 L -0.275 -0.0757 " pathEditMode="relative" rAng="0" ptsTypes="AA">
                                      <p:cBhvr>
                                        <p:cTn id="47" dur="2000" fill="hold"/>
                                        <p:tgtEl>
                                          <p:spTgt spid="442"/>
                                        </p:tgtEl>
                                        <p:attrNameLst>
                                          <p:attrName>ppt_x</p:attrName>
                                          <p:attrName>ppt_y</p:attrName>
                                        </p:attrNameLst>
                                      </p:cBhvr>
                                      <p:rCtr x="-13750" y="-3796"/>
                                    </p:animMotion>
                                  </p:childTnLst>
                                </p:cTn>
                              </p:par>
                            </p:childTnLst>
                          </p:cTn>
                        </p:par>
                        <p:par>
                          <p:cTn id="48" fill="hold">
                            <p:stCondLst>
                              <p:cond delay="4000"/>
                            </p:stCondLst>
                            <p:childTnLst>
                              <p:par>
                                <p:cTn id="49" presetID="1" presetClass="exit" presetSubtype="0" fill="hold" grpId="2" nodeType="afterEffect">
                                  <p:stCondLst>
                                    <p:cond delay="0"/>
                                  </p:stCondLst>
                                  <p:childTnLst>
                                    <p:set>
                                      <p:cBhvr>
                                        <p:cTn id="50" dur="1" fill="hold">
                                          <p:stCondLst>
                                            <p:cond delay="0"/>
                                          </p:stCondLst>
                                        </p:cTn>
                                        <p:tgtEl>
                                          <p:spTgt spid="442"/>
                                        </p:tgtEl>
                                        <p:attrNameLst>
                                          <p:attrName>style.visibility</p:attrName>
                                        </p:attrNameLst>
                                      </p:cBhvr>
                                      <p:to>
                                        <p:strVal val="hidden"/>
                                      </p:to>
                                    </p:set>
                                  </p:childTnLst>
                                </p:cTn>
                              </p:par>
                              <p:par>
                                <p:cTn id="51" presetID="1" presetClass="exit" presetSubtype="0" fill="hold" grpId="2" nodeType="withEffect">
                                  <p:stCondLst>
                                    <p:cond delay="0"/>
                                  </p:stCondLst>
                                  <p:childTnLst>
                                    <p:set>
                                      <p:cBhvr>
                                        <p:cTn id="52" dur="1" fill="hold">
                                          <p:stCondLst>
                                            <p:cond delay="0"/>
                                          </p:stCondLst>
                                        </p:cTn>
                                        <p:tgtEl>
                                          <p:spTgt spid="4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animBg="1"/>
      <p:bldP spid="335" grpId="1" animBg="1"/>
      <p:bldP spid="335" grpId="2" animBg="1"/>
      <p:bldP spid="387" grpId="0" animBg="1"/>
      <p:bldP spid="387" grpId="1" animBg="1"/>
      <p:bldP spid="387" grpId="2" animBg="1"/>
      <p:bldP spid="388" grpId="0" animBg="1"/>
      <p:bldP spid="388" grpId="1" animBg="1"/>
      <p:bldP spid="388" grpId="2" animBg="1"/>
      <p:bldP spid="441" grpId="0" animBg="1"/>
      <p:bldP spid="441" grpId="1" animBg="1"/>
      <p:bldP spid="441" grpId="2" animBg="1"/>
      <p:bldP spid="442" grpId="0" animBg="1"/>
      <p:bldP spid="442" grpId="1" animBg="1"/>
      <p:bldP spid="442" grpId="2"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0"/>
            <a:ext cx="8588375" cy="685800"/>
          </a:xfrm>
        </p:spPr>
        <p:txBody>
          <a:bodyPr/>
          <a:lstStyle/>
          <a:p>
            <a:pPr>
              <a:defRPr/>
            </a:pPr>
            <a:r>
              <a:rPr lang="en-US" sz="3000" i="0" dirty="0" smtClean="0">
                <a:latin typeface="Comic Sans MS" pitchFamily="66" charset="0"/>
              </a:rPr>
              <a:t>Inside 100nm thick bulk </a:t>
            </a:r>
            <a:r>
              <a:rPr lang="en-US" sz="3000" i="0" dirty="0" err="1" smtClean="0">
                <a:latin typeface="Comic Sans MS" pitchFamily="66" charset="0"/>
              </a:rPr>
              <a:t>heterojunction</a:t>
            </a:r>
            <a:r>
              <a:rPr lang="en-US" sz="3000" i="0" dirty="0" smtClean="0">
                <a:latin typeface="Comic Sans MS" pitchFamily="66" charset="0"/>
              </a:rPr>
              <a:t> layer</a:t>
            </a:r>
            <a:endParaRPr lang="en-US" sz="3000" i="0" dirty="0">
              <a:latin typeface="Comic Sans MS" pitchFamily="66" charset="0"/>
            </a:endParaRPr>
          </a:p>
        </p:txBody>
      </p:sp>
      <p:pic>
        <p:nvPicPr>
          <p:cNvPr id="81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436331"/>
            <a:ext cx="4129088"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4" descr="G24 PCBM.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58075"/>
            <a:ext cx="3344863" cy="2065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bhj.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3344863" y="618029"/>
            <a:ext cx="5799137" cy="590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Box 17"/>
          <p:cNvSpPr txBox="1">
            <a:spLocks noChangeArrowheads="1"/>
          </p:cNvSpPr>
          <p:nvPr/>
        </p:nvSpPr>
        <p:spPr bwMode="auto">
          <a:xfrm>
            <a:off x="457200" y="5687772"/>
            <a:ext cx="2455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Font typeface="Wingdings" panose="05000000000000000000" pitchFamily="2" charset="2"/>
              <a:buChar char="Ø"/>
              <a:defRPr sz="2800" b="1" i="1">
                <a:solidFill>
                  <a:srgbClr val="FFFF00"/>
                </a:solidFill>
                <a:latin typeface="Arial" panose="020B0604020202020204" pitchFamily="34" charset="0"/>
              </a:defRPr>
            </a:lvl1pPr>
            <a:lvl2pPr marL="742950" indent="-285750">
              <a:spcBef>
                <a:spcPct val="20000"/>
              </a:spcBef>
              <a:buClr>
                <a:schemeClr val="folHlink"/>
              </a:buClr>
              <a:buSzPct val="120000"/>
              <a:buChar char="•"/>
              <a:defRPr sz="3200" b="1" i="1">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50000"/>
              </a:spcBef>
              <a:buClrTx/>
              <a:buFontTx/>
              <a:buNone/>
            </a:pPr>
            <a:r>
              <a:rPr lang="en-US" altLang="en-US" sz="2000" b="0" i="0" dirty="0">
                <a:latin typeface="Times New Roman" panose="02020603050405020304" pitchFamily="18" charset="0"/>
              </a:rPr>
              <a:t>(50 nm scale bar)</a:t>
            </a:r>
            <a:endParaRPr lang="en-US" altLang="en-US" sz="3600" b="0" i="0" dirty="0">
              <a:latin typeface="Times New Roman" panose="02020603050405020304" pitchFamily="18" charset="0"/>
            </a:endParaRPr>
          </a:p>
        </p:txBody>
      </p:sp>
      <p:cxnSp>
        <p:nvCxnSpPr>
          <p:cNvPr id="20" name="Straight Connector 19"/>
          <p:cNvCxnSpPr/>
          <p:nvPr/>
        </p:nvCxnSpPr>
        <p:spPr>
          <a:xfrm>
            <a:off x="1979613" y="5638800"/>
            <a:ext cx="933450"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p:cNvSpPr>
            <a:spLocks noChangeArrowheads="1"/>
          </p:cNvSpPr>
          <p:nvPr/>
        </p:nvSpPr>
        <p:spPr bwMode="auto">
          <a:xfrm>
            <a:off x="990600" y="6527308"/>
            <a:ext cx="7696200" cy="307975"/>
          </a:xfrm>
          <a:prstGeom prst="rect">
            <a:avLst/>
          </a:prstGeom>
          <a:noFill/>
          <a:ln w="9525">
            <a:noFill/>
            <a:miter lim="800000"/>
            <a:headEnd/>
            <a:tailEnd/>
          </a:ln>
          <a:effectLst/>
        </p:spPr>
        <p:txBody>
          <a:bodyPr>
            <a:spAutoFit/>
          </a:bodyPr>
          <a:lstStyle/>
          <a:p>
            <a:pPr eaLnBrk="1" hangingPunct="1">
              <a:spcBef>
                <a:spcPct val="50000"/>
              </a:spcBef>
              <a:defRPr/>
            </a:pPr>
            <a:r>
              <a:rPr lang="en-US" sz="1400" b="1" i="1" dirty="0">
                <a:solidFill>
                  <a:srgbClr val="33CC33"/>
                </a:solidFill>
                <a:effectLst>
                  <a:outerShdw blurRad="38100" dist="38100" dir="2700000" algn="tl">
                    <a:srgbClr val="000000"/>
                  </a:outerShdw>
                </a:effectLst>
                <a:cs typeface="Times New Roman" pitchFamily="18" charset="0"/>
              </a:rPr>
              <a:t> Y. Sun, G.C. Welch, W.L. Leong, C.J. </a:t>
            </a:r>
            <a:r>
              <a:rPr lang="en-US" sz="1400" b="1" i="1" dirty="0" err="1">
                <a:solidFill>
                  <a:srgbClr val="33CC33"/>
                </a:solidFill>
                <a:effectLst>
                  <a:outerShdw blurRad="38100" dist="38100" dir="2700000" algn="tl">
                    <a:srgbClr val="000000"/>
                  </a:outerShdw>
                </a:effectLst>
                <a:cs typeface="Times New Roman" pitchFamily="18" charset="0"/>
              </a:rPr>
              <a:t>Takacs</a:t>
            </a:r>
            <a:r>
              <a:rPr lang="en-US" sz="1400" b="1" i="1" dirty="0">
                <a:solidFill>
                  <a:srgbClr val="33CC33"/>
                </a:solidFill>
                <a:effectLst>
                  <a:outerShdw blurRad="38100" dist="38100" dir="2700000" algn="tl">
                    <a:srgbClr val="000000"/>
                  </a:outerShdw>
                </a:effectLst>
                <a:cs typeface="Times New Roman" pitchFamily="18" charset="0"/>
              </a:rPr>
              <a:t>, G.C. </a:t>
            </a:r>
            <a:r>
              <a:rPr lang="en-US" sz="1400" b="1" i="1" dirty="0" err="1">
                <a:solidFill>
                  <a:srgbClr val="33CC33"/>
                </a:solidFill>
                <a:effectLst>
                  <a:outerShdw blurRad="38100" dist="38100" dir="2700000" algn="tl">
                    <a:srgbClr val="000000"/>
                  </a:outerShdw>
                </a:effectLst>
                <a:cs typeface="Times New Roman" pitchFamily="18" charset="0"/>
              </a:rPr>
              <a:t>Bazan</a:t>
            </a:r>
            <a:r>
              <a:rPr lang="en-US" sz="1400" b="1" i="1" dirty="0">
                <a:solidFill>
                  <a:srgbClr val="33CC33"/>
                </a:solidFill>
                <a:effectLst>
                  <a:outerShdw blurRad="38100" dist="38100" dir="2700000" algn="tl">
                    <a:srgbClr val="000000"/>
                  </a:outerShdw>
                </a:effectLst>
                <a:cs typeface="Times New Roman" pitchFamily="18" charset="0"/>
              </a:rPr>
              <a:t>, A.J. </a:t>
            </a:r>
            <a:r>
              <a:rPr lang="en-US" sz="1400" b="1" i="1" dirty="0" err="1">
                <a:solidFill>
                  <a:srgbClr val="33CC33"/>
                </a:solidFill>
                <a:effectLst>
                  <a:outerShdw blurRad="38100" dist="38100" dir="2700000" algn="tl">
                    <a:srgbClr val="000000"/>
                  </a:outerShdw>
                </a:effectLst>
                <a:cs typeface="Times New Roman" pitchFamily="18" charset="0"/>
              </a:rPr>
              <a:t>Heeger</a:t>
            </a:r>
            <a:r>
              <a:rPr lang="en-US" sz="1400" b="1" i="1" dirty="0">
                <a:solidFill>
                  <a:srgbClr val="33CC33"/>
                </a:solidFill>
                <a:effectLst>
                  <a:outerShdw blurRad="38100" dist="38100" dir="2700000" algn="tl">
                    <a:srgbClr val="000000"/>
                  </a:outerShdw>
                </a:effectLst>
                <a:cs typeface="Times New Roman" pitchFamily="18" charset="0"/>
              </a:rPr>
              <a:t>, Nat. Mater. 11, 44 (2012)</a:t>
            </a:r>
            <a:endParaRPr lang="de-DE" sz="1400" b="1" i="1" dirty="0">
              <a:solidFill>
                <a:srgbClr val="33CC33"/>
              </a:solidFill>
              <a:effectLst>
                <a:outerShdw blurRad="38100" dist="38100" dir="2700000" algn="tl">
                  <a:srgbClr val="000000"/>
                </a:outerShdw>
              </a:effectLst>
              <a:cs typeface="Times New Roman" pitchFamily="18" charset="0"/>
            </a:endParaRPr>
          </a:p>
        </p:txBody>
      </p:sp>
      <p:sp>
        <p:nvSpPr>
          <p:cNvPr id="3" name="Rectangle 2"/>
          <p:cNvSpPr/>
          <p:nvPr/>
        </p:nvSpPr>
        <p:spPr>
          <a:xfrm>
            <a:off x="728303" y="6041473"/>
            <a:ext cx="1354858" cy="400110"/>
          </a:xfrm>
          <a:prstGeom prst="rect">
            <a:avLst/>
          </a:prstGeom>
        </p:spPr>
        <p:txBody>
          <a:bodyPr wrap="none">
            <a:spAutoFit/>
          </a:bodyPr>
          <a:lstStyle/>
          <a:p>
            <a:r>
              <a:rPr lang="en-US" altLang="en-US" sz="2000" dirty="0" smtClean="0">
                <a:solidFill>
                  <a:srgbClr val="FFFFFF"/>
                </a:solidFill>
              </a:rPr>
              <a:t>PCE=7-8%</a:t>
            </a:r>
            <a:endParaRPr lang="en-US" dirty="0">
              <a:solidFill>
                <a:srgbClr val="FFFFFF"/>
              </a:solidFill>
            </a:endParaRPr>
          </a:p>
        </p:txBody>
      </p:sp>
    </p:spTree>
    <p:extLst>
      <p:ext uri="{BB962C8B-B14F-4D97-AF65-F5344CB8AC3E}">
        <p14:creationId xmlns:p14="http://schemas.microsoft.com/office/powerpoint/2010/main" val="19312205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004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
            <a:ext cx="86296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5" descr="C:\Users\165916\Desktop\ar-2013-00263p_0007.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300" y="1981200"/>
            <a:ext cx="6756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003300" y="6550223"/>
            <a:ext cx="6616700" cy="307777"/>
          </a:xfrm>
          <a:prstGeom prst="rect">
            <a:avLst/>
          </a:prstGeom>
          <a:noFill/>
          <a:ln w="9525">
            <a:noFill/>
            <a:miter lim="800000"/>
            <a:headEnd/>
            <a:tailEnd/>
          </a:ln>
          <a:effectLst/>
        </p:spPr>
        <p:txBody>
          <a:bodyPr wrap="square">
            <a:spAutoFit/>
          </a:bodyPr>
          <a:lstStyle/>
          <a:p>
            <a:pPr eaLnBrk="1" hangingPunct="1">
              <a:defRPr/>
            </a:pPr>
            <a:r>
              <a:rPr lang="en-US" sz="1400" b="1" i="1" dirty="0">
                <a:solidFill>
                  <a:srgbClr val="33CC33"/>
                </a:solidFill>
                <a:effectLst>
                  <a:outerShdw blurRad="38100" dist="38100" dir="2700000" algn="tl">
                    <a:srgbClr val="000000"/>
                  </a:outerShdw>
                </a:effectLst>
                <a:cs typeface="Times New Roman" pitchFamily="18" charset="0"/>
              </a:rPr>
              <a:t> T. Nelson, S. F. </a:t>
            </a:r>
            <a:r>
              <a:rPr lang="en-US" sz="1400" b="1" i="1" dirty="0" err="1">
                <a:solidFill>
                  <a:srgbClr val="33CC33"/>
                </a:solidFill>
                <a:effectLst>
                  <a:outerShdw blurRad="38100" dist="38100" dir="2700000" algn="tl">
                    <a:srgbClr val="000000"/>
                  </a:outerShdw>
                </a:effectLst>
                <a:cs typeface="Times New Roman" pitchFamily="18" charset="0"/>
              </a:rPr>
              <a:t>Alberti</a:t>
            </a:r>
            <a:r>
              <a:rPr lang="en-US" sz="1400" b="1" i="1" dirty="0">
                <a:solidFill>
                  <a:srgbClr val="33CC33"/>
                </a:solidFill>
                <a:effectLst>
                  <a:outerShdw blurRad="38100" dist="38100" dir="2700000" algn="tl">
                    <a:srgbClr val="000000"/>
                  </a:outerShdw>
                </a:effectLst>
                <a:cs typeface="Times New Roman" pitchFamily="18" charset="0"/>
              </a:rPr>
              <a:t>, A. </a:t>
            </a:r>
            <a:r>
              <a:rPr lang="en-US" sz="1400" b="1" i="1" dirty="0" err="1">
                <a:solidFill>
                  <a:srgbClr val="33CC33"/>
                </a:solidFill>
                <a:effectLst>
                  <a:outerShdw blurRad="38100" dist="38100" dir="2700000" algn="tl">
                    <a:srgbClr val="000000"/>
                  </a:outerShdw>
                </a:effectLst>
                <a:cs typeface="Times New Roman" pitchFamily="18" charset="0"/>
              </a:rPr>
              <a:t>Roitberg</a:t>
            </a:r>
            <a:r>
              <a:rPr lang="en-US" sz="1400" b="1" i="1" dirty="0">
                <a:solidFill>
                  <a:srgbClr val="33CC33"/>
                </a:solidFill>
                <a:effectLst>
                  <a:outerShdw blurRad="38100" dist="38100" dir="2700000" algn="tl">
                    <a:srgbClr val="000000"/>
                  </a:outerShdw>
                </a:effectLst>
                <a:cs typeface="Times New Roman" pitchFamily="18" charset="0"/>
              </a:rPr>
              <a:t>, and S. </a:t>
            </a:r>
            <a:r>
              <a:rPr lang="en-US" sz="1400" b="1" i="1" dirty="0" err="1" smtClean="0">
                <a:solidFill>
                  <a:srgbClr val="33CC33"/>
                </a:solidFill>
                <a:effectLst>
                  <a:outerShdw blurRad="38100" dist="38100" dir="2700000" algn="tl">
                    <a:srgbClr val="000000"/>
                  </a:outerShdw>
                </a:effectLst>
                <a:cs typeface="Times New Roman" pitchFamily="18" charset="0"/>
              </a:rPr>
              <a:t>Tretiak</a:t>
            </a:r>
            <a:r>
              <a:rPr lang="en-US" sz="1400" b="1" i="1" dirty="0" smtClean="0">
                <a:solidFill>
                  <a:srgbClr val="33CC33"/>
                </a:solidFill>
                <a:effectLst>
                  <a:outerShdw blurRad="38100" dist="38100" dir="2700000" algn="tl">
                    <a:srgbClr val="000000"/>
                  </a:outerShdw>
                </a:effectLst>
                <a:cs typeface="Times New Roman" pitchFamily="18" charset="0"/>
              </a:rPr>
              <a:t>,  </a:t>
            </a:r>
            <a:r>
              <a:rPr lang="en-US" sz="1400" b="1" i="1" dirty="0">
                <a:solidFill>
                  <a:srgbClr val="33CC33"/>
                </a:solidFill>
                <a:effectLst>
                  <a:outerShdw blurRad="38100" dist="38100" dir="2700000" algn="tl">
                    <a:srgbClr val="000000"/>
                  </a:outerShdw>
                </a:effectLst>
                <a:cs typeface="Times New Roman" pitchFamily="18" charset="0"/>
              </a:rPr>
              <a:t>Acc. Chem. Res., 47, 1155 (2014</a:t>
            </a:r>
            <a:r>
              <a:rPr lang="en-US" sz="1400" b="1" i="1" dirty="0" smtClean="0">
                <a:solidFill>
                  <a:srgbClr val="33CC33"/>
                </a:solidFill>
                <a:effectLst>
                  <a:outerShdw blurRad="38100" dist="38100" dir="2700000" algn="tl">
                    <a:srgbClr val="000000"/>
                  </a:outerShdw>
                </a:effectLst>
                <a:cs typeface="Times New Roman" pitchFamily="18" charset="0"/>
              </a:rPr>
              <a:t>)</a:t>
            </a:r>
          </a:p>
        </p:txBody>
      </p:sp>
    </p:spTree>
    <p:extLst>
      <p:ext uri="{BB962C8B-B14F-4D97-AF65-F5344CB8AC3E}">
        <p14:creationId xmlns:p14="http://schemas.microsoft.com/office/powerpoint/2010/main" val="4146621488"/>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003300" y="6550223"/>
            <a:ext cx="6616700" cy="307777"/>
          </a:xfrm>
          <a:prstGeom prst="rect">
            <a:avLst/>
          </a:prstGeom>
          <a:noFill/>
          <a:ln w="9525">
            <a:noFill/>
            <a:miter lim="800000"/>
            <a:headEnd/>
            <a:tailEnd/>
          </a:ln>
          <a:effectLst/>
        </p:spPr>
        <p:txBody>
          <a:bodyPr wrap="square">
            <a:spAutoFit/>
          </a:bodyPr>
          <a:lstStyle/>
          <a:p>
            <a:pPr eaLnBrk="1" hangingPunct="1">
              <a:defRPr/>
            </a:pPr>
            <a:r>
              <a:rPr lang="en-US" sz="1400" b="1" i="1" dirty="0">
                <a:solidFill>
                  <a:srgbClr val="33CC33"/>
                </a:solidFill>
                <a:effectLst>
                  <a:outerShdw blurRad="38100" dist="38100" dir="2700000" algn="tl">
                    <a:srgbClr val="000000"/>
                  </a:outerShdw>
                </a:effectLst>
                <a:cs typeface="Times New Roman" pitchFamily="18" charset="0"/>
              </a:rPr>
              <a:t> S. </a:t>
            </a:r>
            <a:r>
              <a:rPr lang="en-US" sz="1400" b="1" i="1" dirty="0" err="1">
                <a:solidFill>
                  <a:srgbClr val="33CC33"/>
                </a:solidFill>
                <a:effectLst>
                  <a:outerShdw blurRad="38100" dist="38100" dir="2700000" algn="tl">
                    <a:srgbClr val="000000"/>
                  </a:outerShdw>
                </a:effectLst>
                <a:cs typeface="Times New Roman" pitchFamily="18" charset="0"/>
              </a:rPr>
              <a:t>Kilina</a:t>
            </a:r>
            <a:r>
              <a:rPr lang="en-US" sz="1400" b="1" i="1" dirty="0">
                <a:solidFill>
                  <a:srgbClr val="33CC33"/>
                </a:solidFill>
                <a:effectLst>
                  <a:outerShdw blurRad="38100" dist="38100" dir="2700000" algn="tl">
                    <a:srgbClr val="000000"/>
                  </a:outerShdw>
                </a:effectLst>
                <a:cs typeface="Times New Roman" pitchFamily="18" charset="0"/>
              </a:rPr>
              <a:t>, D. </a:t>
            </a:r>
            <a:r>
              <a:rPr lang="en-US" sz="1400" b="1" i="1" dirty="0" err="1">
                <a:solidFill>
                  <a:srgbClr val="33CC33"/>
                </a:solidFill>
                <a:effectLst>
                  <a:outerShdw blurRad="38100" dist="38100" dir="2700000" algn="tl">
                    <a:srgbClr val="000000"/>
                  </a:outerShdw>
                </a:effectLst>
                <a:cs typeface="Times New Roman" pitchFamily="18" charset="0"/>
              </a:rPr>
              <a:t>Kilin</a:t>
            </a:r>
            <a:r>
              <a:rPr lang="en-US" sz="1400" b="1" i="1" dirty="0">
                <a:solidFill>
                  <a:srgbClr val="33CC33"/>
                </a:solidFill>
                <a:effectLst>
                  <a:outerShdw blurRad="38100" dist="38100" dir="2700000" algn="tl">
                    <a:srgbClr val="000000"/>
                  </a:outerShdw>
                </a:effectLst>
                <a:cs typeface="Times New Roman" pitchFamily="18" charset="0"/>
              </a:rPr>
              <a:t>, and S. </a:t>
            </a:r>
            <a:r>
              <a:rPr lang="en-US" sz="1400" b="1" i="1" dirty="0" err="1">
                <a:solidFill>
                  <a:srgbClr val="33CC33"/>
                </a:solidFill>
                <a:effectLst>
                  <a:outerShdw blurRad="38100" dist="38100" dir="2700000" algn="tl">
                    <a:srgbClr val="000000"/>
                  </a:outerShdw>
                </a:effectLst>
                <a:cs typeface="Times New Roman" pitchFamily="18" charset="0"/>
              </a:rPr>
              <a:t>Tretiak</a:t>
            </a:r>
            <a:r>
              <a:rPr lang="en-US" sz="1400" b="1" i="1" dirty="0">
                <a:solidFill>
                  <a:srgbClr val="33CC33"/>
                </a:solidFill>
                <a:effectLst>
                  <a:outerShdw blurRad="38100" dist="38100" dir="2700000" algn="tl">
                    <a:srgbClr val="000000"/>
                  </a:outerShdw>
                </a:effectLst>
                <a:cs typeface="Times New Roman" pitchFamily="18" charset="0"/>
              </a:rPr>
              <a:t>, Chem. Rev. </a:t>
            </a:r>
            <a:r>
              <a:rPr lang="en-US" sz="1400" b="1" i="1" dirty="0" smtClean="0">
                <a:solidFill>
                  <a:srgbClr val="33CC33"/>
                </a:solidFill>
                <a:effectLst>
                  <a:outerShdw blurRad="38100" dist="38100" dir="2700000" algn="tl">
                    <a:srgbClr val="000000"/>
                  </a:outerShdw>
                </a:effectLst>
                <a:cs typeface="Times New Roman" pitchFamily="18" charset="0"/>
              </a:rPr>
              <a:t>115, </a:t>
            </a:r>
            <a:r>
              <a:rPr lang="en-US" sz="1400" b="1" i="1" dirty="0">
                <a:solidFill>
                  <a:srgbClr val="33CC33"/>
                </a:solidFill>
                <a:effectLst>
                  <a:outerShdw blurRad="38100" dist="38100" dir="2700000" algn="tl">
                    <a:srgbClr val="000000"/>
                  </a:outerShdw>
                </a:effectLst>
                <a:cs typeface="Times New Roman" pitchFamily="18" charset="0"/>
              </a:rPr>
              <a:t>5929 </a:t>
            </a:r>
            <a:r>
              <a:rPr lang="en-US" sz="1400" b="1" i="1" dirty="0" smtClean="0">
                <a:solidFill>
                  <a:srgbClr val="33CC33"/>
                </a:solidFill>
                <a:effectLst>
                  <a:outerShdw blurRad="38100" dist="38100" dir="2700000" algn="tl">
                    <a:srgbClr val="000000"/>
                  </a:outerShdw>
                </a:effectLst>
                <a:cs typeface="Times New Roman" pitchFamily="18" charset="0"/>
              </a:rPr>
              <a:t> </a:t>
            </a:r>
            <a:r>
              <a:rPr lang="en-US" sz="1400" b="1" i="1" dirty="0">
                <a:solidFill>
                  <a:srgbClr val="33CC33"/>
                </a:solidFill>
                <a:effectLst>
                  <a:outerShdw blurRad="38100" dist="38100" dir="2700000" algn="tl">
                    <a:srgbClr val="000000"/>
                  </a:outerShdw>
                </a:effectLst>
                <a:cs typeface="Times New Roman" pitchFamily="18" charset="0"/>
              </a:rPr>
              <a:t>(2015)</a:t>
            </a:r>
            <a:endParaRPr lang="de-DE" sz="1400" b="1" i="1" dirty="0">
              <a:solidFill>
                <a:srgbClr val="33CC33"/>
              </a:solidFill>
              <a:effectLst>
                <a:outerShdw blurRad="38100" dist="38100" dir="2700000" algn="tl">
                  <a:srgbClr val="000000"/>
                </a:outerShdw>
              </a:effectLst>
              <a:cs typeface="Times New Roman" pitchFamily="18" charset="0"/>
            </a:endParaRPr>
          </a:p>
        </p:txBody>
      </p:sp>
      <p:pic>
        <p:nvPicPr>
          <p:cNvPr id="6" name="Picture 5"/>
          <p:cNvPicPr>
            <a:picLocks noChangeAspect="1"/>
          </p:cNvPicPr>
          <p:nvPr/>
        </p:nvPicPr>
        <p:blipFill>
          <a:blip r:embed="rId3"/>
          <a:stretch>
            <a:fillRect/>
          </a:stretch>
        </p:blipFill>
        <p:spPr>
          <a:xfrm>
            <a:off x="1752600" y="1790471"/>
            <a:ext cx="4800600" cy="4794639"/>
          </a:xfrm>
          <a:prstGeom prst="rect">
            <a:avLst/>
          </a:prstGeom>
        </p:spPr>
      </p:pic>
      <p:pic>
        <p:nvPicPr>
          <p:cNvPr id="2" name="Picture 1"/>
          <p:cNvPicPr>
            <a:picLocks noChangeAspect="1"/>
          </p:cNvPicPr>
          <p:nvPr/>
        </p:nvPicPr>
        <p:blipFill>
          <a:blip r:embed="rId4"/>
          <a:stretch>
            <a:fillRect/>
          </a:stretch>
        </p:blipFill>
        <p:spPr>
          <a:xfrm>
            <a:off x="1" y="3717"/>
            <a:ext cx="9067800" cy="1911470"/>
          </a:xfrm>
          <a:prstGeom prst="rect">
            <a:avLst/>
          </a:prstGeom>
        </p:spPr>
      </p:pic>
    </p:spTree>
    <p:extLst>
      <p:ext uri="{BB962C8B-B14F-4D97-AF65-F5344CB8AC3E}">
        <p14:creationId xmlns:p14="http://schemas.microsoft.com/office/powerpoint/2010/main" val="437604765"/>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2514600"/>
            <a:ext cx="8763000" cy="784225"/>
          </a:xfrm>
          <a:prstGeom prst="rect">
            <a:avLst/>
          </a:prstGeom>
          <a:solidFill>
            <a:schemeClr val="tx1"/>
          </a:solidFill>
        </p:spPr>
        <p:txBody>
          <a:bodyPr>
            <a:spAutoFit/>
          </a:bodyPr>
          <a:lstStyle/>
          <a:p>
            <a:pPr algn="ctr" eaLnBrk="1" hangingPunct="1">
              <a:lnSpc>
                <a:spcPct val="150000"/>
              </a:lnSpc>
              <a:spcBef>
                <a:spcPts val="600"/>
              </a:spcBef>
              <a:defRPr/>
            </a:pPr>
            <a:r>
              <a:rPr lang="en-US" sz="3000" b="1" i="1" kern="0" dirty="0">
                <a:solidFill>
                  <a:srgbClr val="C00000"/>
                </a:solidFill>
                <a:latin typeface="Arial"/>
                <a:cs typeface="Times New Roman" pitchFamily="18" charset="0"/>
              </a:rPr>
              <a:t>Resonant energy transfer in a dimer</a:t>
            </a:r>
            <a:endParaRPr lang="en-US" sz="3000" b="1" i="1" kern="0" dirty="0">
              <a:solidFill>
                <a:srgbClr val="0000FF"/>
              </a:solidFill>
              <a:latin typeface="Arial"/>
              <a:cs typeface="Times New Roman" pitchFamily="18" charset="0"/>
            </a:endParaRPr>
          </a:p>
        </p:txBody>
      </p:sp>
    </p:spTree>
    <p:extLst>
      <p:ext uri="{BB962C8B-B14F-4D97-AF65-F5344CB8AC3E}">
        <p14:creationId xmlns:p14="http://schemas.microsoft.com/office/powerpoint/2010/main" val="4219106195"/>
      </p:ext>
    </p:extLst>
  </p:cSld>
  <p:clrMapOvr>
    <a:masterClrMapping/>
  </p:clrMapOvr>
  <p:timing>
    <p:tnLst>
      <p:par>
        <p:cTn id="1" dur="indefinite" restart="never" nodeType="tmRoot"/>
      </p:par>
    </p:tnLst>
  </p:timing>
</p:sld>
</file>

<file path=ppt/theme/theme1.xml><?xml version="1.0" encoding="utf-8"?>
<a:theme xmlns:a="http://schemas.openxmlformats.org/drawingml/2006/main" name="Azure">
  <a:themeElements>
    <a:clrScheme name="Azure 4">
      <a:dk1>
        <a:srgbClr val="000099"/>
      </a:dk1>
      <a:lt1>
        <a:srgbClr val="FFFFFF"/>
      </a:lt1>
      <a:dk2>
        <a:srgbClr val="CC00CC"/>
      </a:dk2>
      <a:lt2>
        <a:srgbClr val="CC0000"/>
      </a:lt2>
      <a:accent1>
        <a:srgbClr val="00CCCC"/>
      </a:accent1>
      <a:accent2>
        <a:srgbClr val="6666FF"/>
      </a:accent2>
      <a:accent3>
        <a:srgbClr val="E2AAE2"/>
      </a:accent3>
      <a:accent4>
        <a:srgbClr val="DADADA"/>
      </a:accent4>
      <a:accent5>
        <a:srgbClr val="AAE2E2"/>
      </a:accent5>
      <a:accent6>
        <a:srgbClr val="5C5CE7"/>
      </a:accent6>
      <a:hlink>
        <a:srgbClr val="CCCCFF"/>
      </a:hlink>
      <a:folHlink>
        <a:srgbClr val="CC99FF"/>
      </a:folHlink>
    </a:clrScheme>
    <a:fontScheme name="Azure">
      <a:majorFont>
        <a:latin typeface="Allegro B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600" b="0" i="0" u="none" strike="noStrike" cap="none" normalizeH="0" baseline="0" smtClean="0">
            <a:ln>
              <a:noFill/>
            </a:ln>
            <a:solidFill>
              <a:srgbClr val="FFFF00"/>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600" b="0" i="0" u="none" strike="noStrike" cap="none" normalizeH="0" baseline="0" smtClean="0">
            <a:ln>
              <a:noFill/>
            </a:ln>
            <a:solidFill>
              <a:srgbClr val="FFFF00"/>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zure 4">
        <a:dk1>
          <a:srgbClr val="000099"/>
        </a:dk1>
        <a:lt1>
          <a:srgbClr val="FFFFFF"/>
        </a:lt1>
        <a:dk2>
          <a:srgbClr val="CC00CC"/>
        </a:dk2>
        <a:lt2>
          <a:srgbClr val="CC0000"/>
        </a:lt2>
        <a:accent1>
          <a:srgbClr val="00CCCC"/>
        </a:accent1>
        <a:accent2>
          <a:srgbClr val="6666FF"/>
        </a:accent2>
        <a:accent3>
          <a:srgbClr val="E2AAE2"/>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ANL_slides">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charset="2"/>
          <a:buChar char="§"/>
          <a:tabLst/>
          <a:defRPr kumimoji="0" lang="en-US"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charset="2"/>
          <a:buChar char="§"/>
          <a:tabLst/>
          <a:defRPr kumimoji="0" lang="en-US" sz="2000" b="0" i="0" u="none" strike="noStrike" cap="none" normalizeH="0" baseline="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LANL_slides">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Ed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charset="2"/>
          <a:buChar char="§"/>
          <a:tabLst/>
          <a:defRPr kumimoji="0" lang="en-US" sz="2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charset="2"/>
          <a:buChar char="§"/>
          <a:tabLst/>
          <a:defRPr kumimoji="0" lang="en-US" sz="2000" b="0" i="0" u="none" strike="noStrike" cap="none" normalizeH="0" baseline="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I:\Program Files\Microsoft Office\Templates\Presentation Designs\Azure.pot</Template>
  <TotalTime>61610</TotalTime>
  <Words>6775</Words>
  <Application>Microsoft Office PowerPoint</Application>
  <PresentationFormat>On-screen Show (4:3)</PresentationFormat>
  <Paragraphs>732</Paragraphs>
  <Slides>130</Slides>
  <Notes>21</Notes>
  <HiddenSlides>0</HiddenSlides>
  <MMClips>22</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3</vt:i4>
      </vt:variant>
      <vt:variant>
        <vt:lpstr>Slide Titles</vt:lpstr>
      </vt:variant>
      <vt:variant>
        <vt:i4>130</vt:i4>
      </vt:variant>
    </vt:vector>
  </HeadingPairs>
  <TitlesOfParts>
    <vt:vector size="151" baseType="lpstr">
      <vt:lpstr>Arial Unicode MS</vt:lpstr>
      <vt:lpstr>ＭＳ Ｐゴシック</vt:lpstr>
      <vt:lpstr>ＭＳ Ｐゴシック</vt:lpstr>
      <vt:lpstr>Allegro BT</vt:lpstr>
      <vt:lpstr>Arial</vt:lpstr>
      <vt:lpstr>Calibri</vt:lpstr>
      <vt:lpstr>Comic Sans MS</vt:lpstr>
      <vt:lpstr>DejaVu Sans</vt:lpstr>
      <vt:lpstr>Helvetica Neue</vt:lpstr>
      <vt:lpstr>Mathematica3</vt:lpstr>
      <vt:lpstr>Symbol</vt:lpstr>
      <vt:lpstr>Times</vt:lpstr>
      <vt:lpstr>Times New Roman</vt:lpstr>
      <vt:lpstr>Wingdings</vt:lpstr>
      <vt:lpstr>Azure</vt:lpstr>
      <vt:lpstr>Office Theme</vt:lpstr>
      <vt:lpstr>1_LANL_slides</vt:lpstr>
      <vt:lpstr>LANL_slides</vt:lpstr>
      <vt:lpstr>CS ChemDraw Drawing</vt:lpstr>
      <vt:lpstr>Graph</vt:lpstr>
      <vt:lpstr>Equation</vt:lpstr>
      <vt:lpstr>Efficient non-adiabatic excited state dynamics simulations in extended  molecular systems</vt:lpstr>
      <vt:lpstr>Our research interests</vt:lpstr>
      <vt:lpstr>Photoinduced dynamics  </vt:lpstr>
      <vt:lpstr>PowerPoint Presentation</vt:lpstr>
      <vt:lpstr>Mixed classical-quantum dynamics</vt:lpstr>
      <vt:lpstr>Calculation of forces</vt:lpstr>
      <vt:lpstr>Occupation probabilities: Erhenfest</vt:lpstr>
      <vt:lpstr>Electronic surface hopping</vt:lpstr>
      <vt:lpstr>Excited state molecular dynamics</vt:lpstr>
      <vt:lpstr>The main questions when approaching large molecular systems: </vt:lpstr>
      <vt:lpstr>Our current Non-adiabativ Excited state Molecular Dynamics (NEXMD) solution</vt:lpstr>
      <vt:lpstr>Time-Dependent Density Functional Theory &amp;  Time-Dependent Hartree-Fock formalism</vt:lpstr>
      <vt:lpstr>Computing analytic gradients and non-adiabatic couplings:  </vt:lpstr>
      <vt:lpstr>Excited state MD with non-adiabatic Tully’s fewest switches hopping (FSSH)</vt:lpstr>
      <vt:lpstr>What RPA framework can do…</vt:lpstr>
      <vt:lpstr>Overcoming the numerical expense:  </vt:lpstr>
      <vt:lpstr>Taking snapshots for excited state dynamics  </vt:lpstr>
      <vt:lpstr>Wavepacket Evolution</vt:lpstr>
      <vt:lpstr>Our NEXMD solution</vt:lpstr>
      <vt:lpstr>Where are we going?</vt:lpstr>
      <vt:lpstr>PowerPoint Presentation</vt:lpstr>
      <vt:lpstr>Solvation models for excited state calculations</vt:lpstr>
      <vt:lpstr>Non-equilibrium solvation: measurable</vt:lpstr>
      <vt:lpstr>Non-equilibrium solvation in NEXMD</vt:lpstr>
      <vt:lpstr>LR solvent non-adiabatic dynamics</vt:lpstr>
      <vt:lpstr>QM/MM framework</vt:lpstr>
      <vt:lpstr>Where are we going?</vt:lpstr>
      <vt:lpstr>Problems with ab initio BOMD</vt:lpstr>
      <vt:lpstr>Extended Lagrangian excited states</vt:lpstr>
      <vt:lpstr>Extended Lagrangian excited states</vt:lpstr>
      <vt:lpstr>XL-ESMD adiabatic dynamics tests</vt:lpstr>
      <vt:lpstr>Where are we going?</vt:lpstr>
      <vt:lpstr>Functionalized Tetrazine-Cl</vt:lpstr>
      <vt:lpstr>Open shell implementation is needed</vt:lpstr>
      <vt:lpstr>Where are we going?</vt:lpstr>
      <vt:lpstr>Machine Learning – advanced optimization</vt:lpstr>
      <vt:lpstr>Concept of Machine Learning (ML) Applied to Chemistry</vt:lpstr>
      <vt:lpstr>Example ML force field dynamics</vt:lpstr>
      <vt:lpstr>Structure of HipNN Neural Network</vt:lpstr>
      <vt:lpstr>Charge and bond order prediction</vt:lpstr>
      <vt:lpstr>Where are we going?</vt:lpstr>
      <vt:lpstr>Convergence of accelerated methods</vt:lpstr>
      <vt:lpstr>Acknowledgments</vt:lpstr>
      <vt:lpstr>Center for Integrated Nanotechnologies (CINT) DOE USER FACILITY  </vt:lpstr>
      <vt:lpstr>LANL Postdoc and Student Programs </vt:lpstr>
      <vt:lpstr>PowerPoint Presentation</vt:lpstr>
      <vt:lpstr>PowerPoint Presentation</vt:lpstr>
      <vt:lpstr>Acknowledgements Pajarito ski resort</vt:lpstr>
      <vt:lpstr>Passing the ball…</vt:lpstr>
      <vt:lpstr>Coherent exciton-vibrational dynamics</vt:lpstr>
      <vt:lpstr>How many trajectories are enough?</vt:lpstr>
      <vt:lpstr>Approximations to non-adiabatic coupling terms</vt:lpstr>
      <vt:lpstr>Approximations to non-adiabatic coupling terms</vt:lpstr>
      <vt:lpstr>Trivial unavoided crossings (following the ‘diabatic pathway’)  </vt:lpstr>
      <vt:lpstr>Histogram of the overlaps for ‘trivial’ unavoided (hop) and avoided (cross) crossings </vt:lpstr>
      <vt:lpstr>Excited state PES effects: Classical Path Approximation (???)</vt:lpstr>
      <vt:lpstr>Failure of FSSH and Ehrenfest to describe coherences and interferences</vt:lpstr>
      <vt:lpstr>Lack of electronic decoherence -&gt; internal inconsistency of FSSH</vt:lpstr>
      <vt:lpstr>Energy-based decoherence schemes are paremeter-dependent </vt:lpstr>
      <vt:lpstr>IDC-A (instantaneous decoherence at each attempted hop) is a temporary fix </vt:lpstr>
      <vt:lpstr>On-the-fly limiting of essential excited states</vt:lpstr>
      <vt:lpstr>Part 1: Our NEXMD solution</vt:lpstr>
      <vt:lpstr>State-specific vibrations: excited state instantaneous normal modes (INMs)</vt:lpstr>
      <vt:lpstr>What about excited state  equilibrium normal modes (ENMs)</vt:lpstr>
      <vt:lpstr>“Abnormal frequency” equilibrium normal modes are common!</vt:lpstr>
      <vt:lpstr>Failure of FSSH and Ehrenfest to describe coherences and interferences</vt:lpstr>
      <vt:lpstr>Heller’s Gaussian Wavepacket Dynamics (1975)</vt:lpstr>
      <vt:lpstr>Heller’s Gaussian Wavepacket Dynamics</vt:lpstr>
      <vt:lpstr>Extension of Heller’s GWD to Multiple Surfaces</vt:lpstr>
      <vt:lpstr>Extension of Heller’s GWD to Multiple Surfaces</vt:lpstr>
      <vt:lpstr>PowerPoint Presentation</vt:lpstr>
      <vt:lpstr>Monte-Carlo integration</vt:lpstr>
      <vt:lpstr>SCMC is an independent trajectory procedure</vt:lpstr>
      <vt:lpstr>SCMC 1D test problems</vt:lpstr>
      <vt:lpstr>SCMC 2D test problems</vt:lpstr>
      <vt:lpstr>Let ‘re-gaussianize’ every step…</vt:lpstr>
      <vt:lpstr> CW-NAMD (coupled wavefunctions non-adiabatic molecular dynamics)</vt:lpstr>
      <vt:lpstr> CW-NAMD (coupled wavefunctions non-adiabatic molecular dynamics)</vt:lpstr>
      <vt:lpstr>PowerPoint Presentation</vt:lpstr>
      <vt:lpstr>Conformational space of a large dendrimer  </vt:lpstr>
      <vt:lpstr>Theoretical and experimental data</vt:lpstr>
      <vt:lpstr>Ultrafast exciton localization in NA transitions</vt:lpstr>
      <vt:lpstr>Recurring evolution of trajectory ensemble</vt:lpstr>
      <vt:lpstr>PowerPoint Presentation</vt:lpstr>
      <vt:lpstr>Cycloparaphenylenes: the simplest nanotubes</vt:lpstr>
      <vt:lpstr>CPP absorption/emission spectra</vt:lpstr>
      <vt:lpstr>Non-adiabatic relaxation S3-&gt;S1</vt:lpstr>
      <vt:lpstr>PowerPoint Presentation</vt:lpstr>
      <vt:lpstr>Dynamics in conjugated microcycles</vt:lpstr>
      <vt:lpstr>State delocalization at optimal geometry</vt:lpstr>
      <vt:lpstr>Delocalization and energy transfer</vt:lpstr>
      <vt:lpstr>Transition density flux analysis</vt:lpstr>
      <vt:lpstr>Fluorescence anisotropy and depolarization</vt:lpstr>
      <vt:lpstr>The poker game</vt:lpstr>
      <vt:lpstr>Principles of devices</vt:lpstr>
      <vt:lpstr>Inside 100nm thick bulk heterojunction layer</vt:lpstr>
      <vt:lpstr>PowerPoint Presentation</vt:lpstr>
      <vt:lpstr>PowerPoint Presentation</vt:lpstr>
      <vt:lpstr>PowerPoint Presentation</vt:lpstr>
      <vt:lpstr>Weakly coupled oligofluorene dimer </vt:lpstr>
      <vt:lpstr>PowerPoint Presentation</vt:lpstr>
      <vt:lpstr>Principles of devices</vt:lpstr>
      <vt:lpstr>Inside 100nm thick bulk heterojunction layer</vt:lpstr>
      <vt:lpstr>Single Molecule Characterization</vt:lpstr>
      <vt:lpstr>R24 non-adiabatic relaxation Sn-&gt;S1</vt:lpstr>
      <vt:lpstr>A-SCMC-RG TESTs</vt:lpstr>
      <vt:lpstr>Accelerated SCMC and regaussionation</vt:lpstr>
      <vt:lpstr> CW-NAMD (coupled wavefunctions non-adiabatic molecular dynamics)</vt:lpstr>
      <vt:lpstr>PowerPoint Presentation</vt:lpstr>
      <vt:lpstr>Energy transfer in dendrimer terminated with bodipy:  </vt:lpstr>
      <vt:lpstr>Light harvesting -&gt; sensitization pathways</vt:lpstr>
      <vt:lpstr>Energy funneling in the Nanostar dendrimer</vt:lpstr>
      <vt:lpstr>Ultrafast exciton localization in NA transitions</vt:lpstr>
      <vt:lpstr>Energy transfer in a dendrimer</vt:lpstr>
      <vt:lpstr>PowerPoint Presentation</vt:lpstr>
      <vt:lpstr>PowerPoint Presentation</vt:lpstr>
      <vt:lpstr>Cycloparaphenylenes: the simplest nanotubes</vt:lpstr>
      <vt:lpstr>Cycloparaphenylenes: absorption spectra</vt:lpstr>
      <vt:lpstr>Cycloparaphenylenes: emission spectra</vt:lpstr>
      <vt:lpstr>Absorption/emission spectra at T=300K</vt:lpstr>
      <vt:lpstr>Relaxation and wavefunction delocalization at 300K</vt:lpstr>
      <vt:lpstr>Adiabatic dynamics &amp; fluorescence anisotropy S1, 300K</vt:lpstr>
      <vt:lpstr>Breaking symmetry on a circle</vt:lpstr>
      <vt:lpstr>Non-radiative relaxation</vt:lpstr>
      <vt:lpstr>Signatures of vibrational couplings</vt:lpstr>
      <vt:lpstr>Localization of states during dynamics</vt:lpstr>
      <vt:lpstr> CW-NAMD (coupled wavefunctions non-adiabatic molecular dynamics)</vt:lpstr>
      <vt:lpstr> CW-NAMD (coupled wavefunctions non-adiabatic molecular dynamics)</vt:lpstr>
      <vt:lpstr>Example of creative thinking</vt:lpstr>
      <vt:lpstr>Safety and surety of explosives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Sergei Tretiak</dc:creator>
  <cp:lastModifiedBy>Sergei Tretiak</cp:lastModifiedBy>
  <cp:revision>2278</cp:revision>
  <cp:lastPrinted>2012-08-30T21:42:32Z</cp:lastPrinted>
  <dcterms:created xsi:type="dcterms:W3CDTF">1601-01-01T00:00:00Z</dcterms:created>
  <dcterms:modified xsi:type="dcterms:W3CDTF">2018-06-09T02:47:09Z</dcterms:modified>
</cp:coreProperties>
</file>