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0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53"/>
  </p:notesMasterIdLst>
  <p:sldIdLst>
    <p:sldId id="739" r:id="rId2"/>
    <p:sldId id="678" r:id="rId3"/>
    <p:sldId id="705" r:id="rId4"/>
    <p:sldId id="635" r:id="rId5"/>
    <p:sldId id="636" r:id="rId6"/>
    <p:sldId id="638" r:id="rId7"/>
    <p:sldId id="639" r:id="rId8"/>
    <p:sldId id="679" r:id="rId9"/>
    <p:sldId id="645" r:id="rId10"/>
    <p:sldId id="646" r:id="rId11"/>
    <p:sldId id="740" r:id="rId12"/>
    <p:sldId id="741" r:id="rId13"/>
    <p:sldId id="743" r:id="rId14"/>
    <p:sldId id="744" r:id="rId15"/>
    <p:sldId id="745" r:id="rId16"/>
    <p:sldId id="746" r:id="rId17"/>
    <p:sldId id="747" r:id="rId18"/>
    <p:sldId id="628" r:id="rId19"/>
    <p:sldId id="701" r:id="rId20"/>
    <p:sldId id="648" r:id="rId21"/>
    <p:sldId id="649" r:id="rId22"/>
    <p:sldId id="650" r:id="rId23"/>
    <p:sldId id="738" r:id="rId24"/>
    <p:sldId id="737" r:id="rId25"/>
    <p:sldId id="588" r:id="rId26"/>
    <p:sldId id="589" r:id="rId27"/>
    <p:sldId id="681" r:id="rId28"/>
    <p:sldId id="652" r:id="rId29"/>
    <p:sldId id="658" r:id="rId30"/>
    <p:sldId id="659" r:id="rId31"/>
    <p:sldId id="676" r:id="rId32"/>
    <p:sldId id="662" r:id="rId33"/>
    <p:sldId id="663" r:id="rId34"/>
    <p:sldId id="666" r:id="rId35"/>
    <p:sldId id="667" r:id="rId36"/>
    <p:sldId id="668" r:id="rId37"/>
    <p:sldId id="749" r:id="rId38"/>
    <p:sldId id="750" r:id="rId39"/>
    <p:sldId id="727" r:id="rId40"/>
    <p:sldId id="728" r:id="rId41"/>
    <p:sldId id="730" r:id="rId42"/>
    <p:sldId id="731" r:id="rId43"/>
    <p:sldId id="729" r:id="rId44"/>
    <p:sldId id="732" r:id="rId45"/>
    <p:sldId id="734" r:id="rId46"/>
    <p:sldId id="704" r:id="rId47"/>
    <p:sldId id="706" r:id="rId48"/>
    <p:sldId id="736" r:id="rId49"/>
    <p:sldId id="703" r:id="rId50"/>
    <p:sldId id="710" r:id="rId51"/>
    <p:sldId id="748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AAA"/>
    <a:srgbClr val="1FDA2E"/>
    <a:srgbClr val="FF9900"/>
    <a:srgbClr val="F3E500"/>
    <a:srgbClr val="008000"/>
    <a:srgbClr val="F22D20"/>
    <a:srgbClr val="BA95F1"/>
    <a:srgbClr val="6DC9F7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5" autoAdjust="0"/>
    <p:restoredTop sz="93558" autoAdjust="0"/>
  </p:normalViewPr>
  <p:slideViewPr>
    <p:cSldViewPr>
      <p:cViewPr varScale="1">
        <p:scale>
          <a:sx n="115" d="100"/>
          <a:sy n="115" d="100"/>
        </p:scale>
        <p:origin x="-176" y="-96"/>
      </p:cViewPr>
      <p:guideLst>
        <p:guide orient="horz" pos="13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8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yuda\work\EFP-S22\analysis_Lyu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yuda\work\EFP-S22\analysis_Lyud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yuda\work\EFP-S22\analysis_Lyu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H-bonded</a:t>
            </a:r>
          </a:p>
        </c:rich>
      </c:tx>
      <c:layout>
        <c:manualLayout>
          <c:xMode val="edge"/>
          <c:yMode val="edge"/>
          <c:x val="0.206375661375661"/>
          <c:y val="0.073170731707317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287360564304"/>
          <c:y val="0.0475609756097561"/>
          <c:w val="0.821482119422572"/>
          <c:h val="0.7305627040522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Sheet4!$C$1</c:f>
              <c:strCache>
                <c:ptCount val="1"/>
                <c:pt idx="0">
                  <c:v>Amber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Sheet4!$B$2:$B$8</c:f>
              <c:numCache>
                <c:formatCode>0.00</c:formatCode>
                <c:ptCount val="7"/>
                <c:pt idx="0">
                  <c:v>3.17</c:v>
                </c:pt>
                <c:pt idx="1">
                  <c:v>5.02</c:v>
                </c:pt>
                <c:pt idx="2">
                  <c:v>18.61000000000003</c:v>
                </c:pt>
                <c:pt idx="3">
                  <c:v>15.96</c:v>
                </c:pt>
                <c:pt idx="4">
                  <c:v>20.65000000000003</c:v>
                </c:pt>
                <c:pt idx="5">
                  <c:v>16.71</c:v>
                </c:pt>
                <c:pt idx="6">
                  <c:v>16.37</c:v>
                </c:pt>
              </c:numCache>
            </c:numRef>
          </c:xVal>
          <c:yVal>
            <c:numRef>
              <c:f>Sheet4!$C$2:$C$8</c:f>
              <c:numCache>
                <c:formatCode>0.00</c:formatCode>
                <c:ptCount val="7"/>
                <c:pt idx="0">
                  <c:v>4.64</c:v>
                </c:pt>
                <c:pt idx="1">
                  <c:v>7.09</c:v>
                </c:pt>
                <c:pt idx="2">
                  <c:v>10.74</c:v>
                </c:pt>
                <c:pt idx="3">
                  <c:v>15.04</c:v>
                </c:pt>
                <c:pt idx="4">
                  <c:v>10.34</c:v>
                </c:pt>
                <c:pt idx="5">
                  <c:v>11.92</c:v>
                </c:pt>
                <c:pt idx="6">
                  <c:v>11.3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Sheet4!$D$1</c:f>
              <c:strCache>
                <c:ptCount val="1"/>
                <c:pt idx="0">
                  <c:v>OPLSAA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Sheet4!$B$2:$B$8</c:f>
              <c:numCache>
                <c:formatCode>0.00</c:formatCode>
                <c:ptCount val="7"/>
                <c:pt idx="0">
                  <c:v>3.17</c:v>
                </c:pt>
                <c:pt idx="1">
                  <c:v>5.02</c:v>
                </c:pt>
                <c:pt idx="2">
                  <c:v>18.61000000000003</c:v>
                </c:pt>
                <c:pt idx="3">
                  <c:v>15.96</c:v>
                </c:pt>
                <c:pt idx="4">
                  <c:v>20.65000000000003</c:v>
                </c:pt>
                <c:pt idx="5">
                  <c:v>16.71</c:v>
                </c:pt>
                <c:pt idx="6">
                  <c:v>16.37</c:v>
                </c:pt>
              </c:numCache>
            </c:numRef>
          </c:xVal>
          <c:yVal>
            <c:numRef>
              <c:f>Sheet4!$D$2:$D$8</c:f>
              <c:numCache>
                <c:formatCode>0.00</c:formatCode>
                <c:ptCount val="7"/>
                <c:pt idx="0">
                  <c:v>2.47</c:v>
                </c:pt>
                <c:pt idx="1">
                  <c:v>6.72</c:v>
                </c:pt>
                <c:pt idx="2">
                  <c:v>12.61</c:v>
                </c:pt>
                <c:pt idx="3">
                  <c:v>13.8</c:v>
                </c:pt>
                <c:pt idx="4">
                  <c:v>12.52</c:v>
                </c:pt>
                <c:pt idx="5">
                  <c:v>9.960000000000002</c:v>
                </c:pt>
                <c:pt idx="6">
                  <c:v>10.65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Sheet4!$E$1</c:f>
              <c:strCache>
                <c:ptCount val="1"/>
                <c:pt idx="0">
                  <c:v>MMFF94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Sheet4!$B$2:$B$8</c:f>
              <c:numCache>
                <c:formatCode>0.00</c:formatCode>
                <c:ptCount val="7"/>
                <c:pt idx="0">
                  <c:v>3.17</c:v>
                </c:pt>
                <c:pt idx="1">
                  <c:v>5.02</c:v>
                </c:pt>
                <c:pt idx="2">
                  <c:v>18.61000000000003</c:v>
                </c:pt>
                <c:pt idx="3">
                  <c:v>15.96</c:v>
                </c:pt>
                <c:pt idx="4">
                  <c:v>20.65000000000003</c:v>
                </c:pt>
                <c:pt idx="5">
                  <c:v>16.71</c:v>
                </c:pt>
                <c:pt idx="6">
                  <c:v>16.37</c:v>
                </c:pt>
              </c:numCache>
            </c:numRef>
          </c:xVal>
          <c:yVal>
            <c:numRef>
              <c:f>Sheet4!$E$2:$E$8</c:f>
              <c:numCache>
                <c:formatCode>0.00</c:formatCode>
                <c:ptCount val="7"/>
                <c:pt idx="0">
                  <c:v>3.02</c:v>
                </c:pt>
                <c:pt idx="1">
                  <c:v>6.609999999999998</c:v>
                </c:pt>
                <c:pt idx="2">
                  <c:v>16.98999999999995</c:v>
                </c:pt>
                <c:pt idx="3">
                  <c:v>12.26</c:v>
                </c:pt>
                <c:pt idx="4">
                  <c:v>13.85000000000002</c:v>
                </c:pt>
                <c:pt idx="5">
                  <c:v>10.25</c:v>
                </c:pt>
                <c:pt idx="6">
                  <c:v>11.41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Sheet4!$F$1</c:f>
              <c:strCache>
                <c:ptCount val="1"/>
                <c:pt idx="0">
                  <c:v>EFP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Sheet4!$B$2:$B$8</c:f>
              <c:numCache>
                <c:formatCode>0.00</c:formatCode>
                <c:ptCount val="7"/>
                <c:pt idx="0">
                  <c:v>3.17</c:v>
                </c:pt>
                <c:pt idx="1">
                  <c:v>5.02</c:v>
                </c:pt>
                <c:pt idx="2">
                  <c:v>18.61000000000003</c:v>
                </c:pt>
                <c:pt idx="3">
                  <c:v>15.96</c:v>
                </c:pt>
                <c:pt idx="4">
                  <c:v>20.65000000000003</c:v>
                </c:pt>
                <c:pt idx="5">
                  <c:v>16.71</c:v>
                </c:pt>
                <c:pt idx="6">
                  <c:v>16.37</c:v>
                </c:pt>
              </c:numCache>
            </c:numRef>
          </c:xVal>
          <c:yVal>
            <c:numRef>
              <c:f>Sheet4!$F$2:$F$8</c:f>
              <c:numCache>
                <c:formatCode>0.00</c:formatCode>
                <c:ptCount val="7"/>
                <c:pt idx="0">
                  <c:v>3.66</c:v>
                </c:pt>
                <c:pt idx="1">
                  <c:v>5.94</c:v>
                </c:pt>
                <c:pt idx="2">
                  <c:v>17.18</c:v>
                </c:pt>
                <c:pt idx="3">
                  <c:v>15.45000000000001</c:v>
                </c:pt>
                <c:pt idx="4">
                  <c:v>16.63000000000003</c:v>
                </c:pt>
                <c:pt idx="5">
                  <c:v>14.87000000000001</c:v>
                </c:pt>
                <c:pt idx="6">
                  <c:v>12.84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Sheet4!$G$1</c:f>
              <c:strCache>
                <c:ptCount val="1"/>
                <c:pt idx="0">
                  <c:v>CCSD(T)/CBS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Sheet4!$B$2:$B$8</c:f>
              <c:numCache>
                <c:formatCode>0.00</c:formatCode>
                <c:ptCount val="7"/>
                <c:pt idx="0">
                  <c:v>3.17</c:v>
                </c:pt>
                <c:pt idx="1">
                  <c:v>5.02</c:v>
                </c:pt>
                <c:pt idx="2">
                  <c:v>18.61000000000003</c:v>
                </c:pt>
                <c:pt idx="3">
                  <c:v>15.96</c:v>
                </c:pt>
                <c:pt idx="4">
                  <c:v>20.65000000000003</c:v>
                </c:pt>
                <c:pt idx="5">
                  <c:v>16.71</c:v>
                </c:pt>
                <c:pt idx="6">
                  <c:v>16.37</c:v>
                </c:pt>
              </c:numCache>
            </c:numRef>
          </c:xVal>
          <c:yVal>
            <c:numRef>
              <c:f>Sheet4!$G$2:$G$8</c:f>
              <c:numCache>
                <c:formatCode>0.00</c:formatCode>
                <c:ptCount val="7"/>
                <c:pt idx="0">
                  <c:v>3.17</c:v>
                </c:pt>
                <c:pt idx="1">
                  <c:v>5.02</c:v>
                </c:pt>
                <c:pt idx="2">
                  <c:v>18.61000000000003</c:v>
                </c:pt>
                <c:pt idx="3">
                  <c:v>15.96</c:v>
                </c:pt>
                <c:pt idx="4">
                  <c:v>20.65000000000003</c:v>
                </c:pt>
                <c:pt idx="5">
                  <c:v>16.71</c:v>
                </c:pt>
                <c:pt idx="6">
                  <c:v>16.37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999736"/>
        <c:axId val="-2097458616"/>
      </c:scatterChart>
      <c:valAx>
        <c:axId val="-2097999736"/>
        <c:scaling>
          <c:orientation val="minMax"/>
        </c:scaling>
        <c:delete val="0"/>
        <c:axPos val="b"/>
        <c:majorGridlines/>
        <c:numFmt formatCode="0.00" sourceLinked="1"/>
        <c:majorTickMark val="none"/>
        <c:minorTickMark val="none"/>
        <c:tickLblPos val="nextTo"/>
        <c:crossAx val="-2097458616"/>
        <c:crosses val="autoZero"/>
        <c:crossBetween val="midCat"/>
      </c:valAx>
      <c:valAx>
        <c:axId val="-209745861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-20979997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dispersion</a:t>
            </a:r>
          </a:p>
        </c:rich>
      </c:tx>
      <c:layout>
        <c:manualLayout>
          <c:xMode val="edge"/>
          <c:yMode val="edge"/>
          <c:x val="0.181923665791776"/>
          <c:y val="0.07181582485116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106517935258"/>
          <c:y val="0.0541666666666668"/>
          <c:w val="0.809580927384077"/>
          <c:h val="0.625427207237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Sheet4!$C$11</c:f>
              <c:strCache>
                <c:ptCount val="1"/>
                <c:pt idx="0">
                  <c:v>Amber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Sheet4!$B$12:$B$19</c:f>
              <c:numCache>
                <c:formatCode>0.00</c:formatCode>
                <c:ptCount val="8"/>
                <c:pt idx="0">
                  <c:v>0.53</c:v>
                </c:pt>
                <c:pt idx="1">
                  <c:v>1.51</c:v>
                </c:pt>
                <c:pt idx="2">
                  <c:v>1.5</c:v>
                </c:pt>
                <c:pt idx="3">
                  <c:v>2.73</c:v>
                </c:pt>
                <c:pt idx="4">
                  <c:v>4.42</c:v>
                </c:pt>
                <c:pt idx="5">
                  <c:v>10.12</c:v>
                </c:pt>
                <c:pt idx="6">
                  <c:v>5.22</c:v>
                </c:pt>
                <c:pt idx="7">
                  <c:v>12.23</c:v>
                </c:pt>
              </c:numCache>
            </c:numRef>
          </c:xVal>
          <c:yVal>
            <c:numRef>
              <c:f>Sheet4!$C$12:$C$19</c:f>
              <c:numCache>
                <c:formatCode>0.00</c:formatCode>
                <c:ptCount val="8"/>
                <c:pt idx="0">
                  <c:v>0.310000000000001</c:v>
                </c:pt>
                <c:pt idx="1">
                  <c:v>0.98</c:v>
                </c:pt>
                <c:pt idx="2">
                  <c:v>0.850000000000001</c:v>
                </c:pt>
                <c:pt idx="3">
                  <c:v>2.86</c:v>
                </c:pt>
                <c:pt idx="4">
                  <c:v>6.6</c:v>
                </c:pt>
                <c:pt idx="5">
                  <c:v>8.69</c:v>
                </c:pt>
                <c:pt idx="6">
                  <c:v>6.4</c:v>
                </c:pt>
                <c:pt idx="7">
                  <c:v>10.68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Sheet4!$D$11</c:f>
              <c:strCache>
                <c:ptCount val="1"/>
                <c:pt idx="0">
                  <c:v>OPLSAA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Sheet4!$B$12:$B$19</c:f>
              <c:numCache>
                <c:formatCode>0.00</c:formatCode>
                <c:ptCount val="8"/>
                <c:pt idx="0">
                  <c:v>0.53</c:v>
                </c:pt>
                <c:pt idx="1">
                  <c:v>1.51</c:v>
                </c:pt>
                <c:pt idx="2">
                  <c:v>1.5</c:v>
                </c:pt>
                <c:pt idx="3">
                  <c:v>2.73</c:v>
                </c:pt>
                <c:pt idx="4">
                  <c:v>4.42</c:v>
                </c:pt>
                <c:pt idx="5">
                  <c:v>10.12</c:v>
                </c:pt>
                <c:pt idx="6">
                  <c:v>5.22</c:v>
                </c:pt>
                <c:pt idx="7">
                  <c:v>12.23</c:v>
                </c:pt>
              </c:numCache>
            </c:numRef>
          </c:xVal>
          <c:yVal>
            <c:numRef>
              <c:f>Sheet4!$D$12:$D$19</c:f>
              <c:numCache>
                <c:formatCode>0.00</c:formatCode>
                <c:ptCount val="8"/>
                <c:pt idx="0">
                  <c:v>0.52</c:v>
                </c:pt>
                <c:pt idx="1">
                  <c:v>1.07</c:v>
                </c:pt>
                <c:pt idx="2">
                  <c:v>1.06</c:v>
                </c:pt>
                <c:pt idx="3">
                  <c:v>2.11</c:v>
                </c:pt>
                <c:pt idx="4">
                  <c:v>5.44</c:v>
                </c:pt>
                <c:pt idx="5">
                  <c:v>7.18</c:v>
                </c:pt>
                <c:pt idx="6">
                  <c:v>5.96</c:v>
                </c:pt>
                <c:pt idx="7">
                  <c:v>9.860000000000004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Sheet4!$E$11</c:f>
              <c:strCache>
                <c:ptCount val="1"/>
                <c:pt idx="0">
                  <c:v>MMFF94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FF">
                  <a:lumMod val="65000"/>
                </a:srgbClr>
              </a:solidFill>
              <a:ln>
                <a:solidFill>
                  <a:srgbClr val="FFFFFF">
                    <a:lumMod val="65000"/>
                  </a:srgbClr>
                </a:solidFill>
              </a:ln>
            </c:spPr>
          </c:marker>
          <c:xVal>
            <c:numRef>
              <c:f>Sheet4!$B$12:$B$19</c:f>
              <c:numCache>
                <c:formatCode>0.00</c:formatCode>
                <c:ptCount val="8"/>
                <c:pt idx="0">
                  <c:v>0.53</c:v>
                </c:pt>
                <c:pt idx="1">
                  <c:v>1.51</c:v>
                </c:pt>
                <c:pt idx="2">
                  <c:v>1.5</c:v>
                </c:pt>
                <c:pt idx="3">
                  <c:v>2.73</c:v>
                </c:pt>
                <c:pt idx="4">
                  <c:v>4.42</c:v>
                </c:pt>
                <c:pt idx="5">
                  <c:v>10.12</c:v>
                </c:pt>
                <c:pt idx="6">
                  <c:v>5.22</c:v>
                </c:pt>
                <c:pt idx="7">
                  <c:v>12.23</c:v>
                </c:pt>
              </c:numCache>
            </c:numRef>
          </c:xVal>
          <c:yVal>
            <c:numRef>
              <c:f>Sheet4!$E$12:$E$19</c:f>
              <c:numCache>
                <c:formatCode>0.00</c:formatCode>
                <c:ptCount val="8"/>
                <c:pt idx="0">
                  <c:v>0.4</c:v>
                </c:pt>
                <c:pt idx="1">
                  <c:v>0.740000000000001</c:v>
                </c:pt>
                <c:pt idx="2">
                  <c:v>0.620000000000001</c:v>
                </c:pt>
                <c:pt idx="3">
                  <c:v>1.88</c:v>
                </c:pt>
                <c:pt idx="4">
                  <c:v>4.859999999999998</c:v>
                </c:pt>
                <c:pt idx="5">
                  <c:v>12.2</c:v>
                </c:pt>
                <c:pt idx="6">
                  <c:v>5.03</c:v>
                </c:pt>
                <c:pt idx="7">
                  <c:v>12.71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Sheet4!$F$11</c:f>
              <c:strCache>
                <c:ptCount val="1"/>
                <c:pt idx="0">
                  <c:v>EFP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Sheet4!$B$12:$B$19</c:f>
              <c:numCache>
                <c:formatCode>0.00</c:formatCode>
                <c:ptCount val="8"/>
                <c:pt idx="0">
                  <c:v>0.53</c:v>
                </c:pt>
                <c:pt idx="1">
                  <c:v>1.51</c:v>
                </c:pt>
                <c:pt idx="2">
                  <c:v>1.5</c:v>
                </c:pt>
                <c:pt idx="3">
                  <c:v>2.73</c:v>
                </c:pt>
                <c:pt idx="4">
                  <c:v>4.42</c:v>
                </c:pt>
                <c:pt idx="5">
                  <c:v>10.12</c:v>
                </c:pt>
                <c:pt idx="6">
                  <c:v>5.22</c:v>
                </c:pt>
                <c:pt idx="7">
                  <c:v>12.23</c:v>
                </c:pt>
              </c:numCache>
            </c:numRef>
          </c:xVal>
          <c:yVal>
            <c:numRef>
              <c:f>Sheet4!$F$12:$F$19</c:f>
              <c:numCache>
                <c:formatCode>0.00</c:formatCode>
                <c:ptCount val="8"/>
                <c:pt idx="0">
                  <c:v>0.620000000000001</c:v>
                </c:pt>
                <c:pt idx="1">
                  <c:v>1.990000000000003</c:v>
                </c:pt>
                <c:pt idx="2">
                  <c:v>1.34</c:v>
                </c:pt>
                <c:pt idx="3">
                  <c:v>2.329999999999999</c:v>
                </c:pt>
                <c:pt idx="4">
                  <c:v>4.2</c:v>
                </c:pt>
                <c:pt idx="5">
                  <c:v>8.84</c:v>
                </c:pt>
                <c:pt idx="6">
                  <c:v>5.25</c:v>
                </c:pt>
                <c:pt idx="7">
                  <c:v>10.37000000000001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Sheet4!$G$11</c:f>
              <c:strCache>
                <c:ptCount val="1"/>
                <c:pt idx="0">
                  <c:v>CCSD(T)/CBS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Sheet4!$B$12:$B$19</c:f>
              <c:numCache>
                <c:formatCode>0.00</c:formatCode>
                <c:ptCount val="8"/>
                <c:pt idx="0">
                  <c:v>0.53</c:v>
                </c:pt>
                <c:pt idx="1">
                  <c:v>1.51</c:v>
                </c:pt>
                <c:pt idx="2">
                  <c:v>1.5</c:v>
                </c:pt>
                <c:pt idx="3">
                  <c:v>2.73</c:v>
                </c:pt>
                <c:pt idx="4">
                  <c:v>4.42</c:v>
                </c:pt>
                <c:pt idx="5">
                  <c:v>10.12</c:v>
                </c:pt>
                <c:pt idx="6">
                  <c:v>5.22</c:v>
                </c:pt>
                <c:pt idx="7">
                  <c:v>12.23</c:v>
                </c:pt>
              </c:numCache>
            </c:numRef>
          </c:xVal>
          <c:yVal>
            <c:numRef>
              <c:f>Sheet4!$G$12:$G$19</c:f>
              <c:numCache>
                <c:formatCode>0.00</c:formatCode>
                <c:ptCount val="8"/>
                <c:pt idx="0">
                  <c:v>0.53</c:v>
                </c:pt>
                <c:pt idx="1">
                  <c:v>1.51</c:v>
                </c:pt>
                <c:pt idx="2">
                  <c:v>1.5</c:v>
                </c:pt>
                <c:pt idx="3">
                  <c:v>2.73</c:v>
                </c:pt>
                <c:pt idx="4">
                  <c:v>4.42</c:v>
                </c:pt>
                <c:pt idx="5">
                  <c:v>10.12</c:v>
                </c:pt>
                <c:pt idx="6">
                  <c:v>5.22</c:v>
                </c:pt>
                <c:pt idx="7">
                  <c:v>12.23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520376"/>
        <c:axId val="-2116936456"/>
      </c:scatterChart>
      <c:valAx>
        <c:axId val="-2116520376"/>
        <c:scaling>
          <c:orientation val="minMax"/>
        </c:scaling>
        <c:delete val="0"/>
        <c:axPos val="b"/>
        <c:majorGridlines/>
        <c:numFmt formatCode="0.00" sourceLinked="1"/>
        <c:majorTickMark val="none"/>
        <c:minorTickMark val="none"/>
        <c:tickLblPos val="nextTo"/>
        <c:crossAx val="-2116936456"/>
        <c:crosses val="autoZero"/>
        <c:crossBetween val="midCat"/>
      </c:valAx>
      <c:valAx>
        <c:axId val="-2116936456"/>
        <c:scaling>
          <c:orientation val="minMax"/>
          <c:max val="15.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-2116520376"/>
        <c:crosses val="autoZero"/>
        <c:crossBetween val="midCat"/>
        <c:majorUnit val="5.0"/>
      </c:valAx>
    </c:plotArea>
    <c:legend>
      <c:legendPos val="b"/>
      <c:layout>
        <c:manualLayout>
          <c:xMode val="edge"/>
          <c:yMode val="edge"/>
          <c:x val="0.0666804461942257"/>
          <c:y val="0.811873010554534"/>
          <c:w val="0.844416666666667"/>
          <c:h val="0.13138940079298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mixed</a:t>
            </a:r>
          </a:p>
        </c:rich>
      </c:tx>
      <c:layout>
        <c:manualLayout>
          <c:xMode val="edge"/>
          <c:yMode val="edge"/>
          <c:x val="0.256587301587302"/>
          <c:y val="0.1111111111111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62073490814"/>
          <c:y val="0.0819444444444445"/>
          <c:w val="0.832747594050744"/>
          <c:h val="0.7721372849227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Sheet4!$C$22</c:f>
              <c:strCache>
                <c:ptCount val="1"/>
                <c:pt idx="0">
                  <c:v>Amber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Sheet4!$B$23:$B$29</c:f>
              <c:numCache>
                <c:formatCode>0.00</c:formatCode>
                <c:ptCount val="7"/>
                <c:pt idx="0">
                  <c:v>1.53</c:v>
                </c:pt>
                <c:pt idx="1">
                  <c:v>3.28</c:v>
                </c:pt>
                <c:pt idx="2">
                  <c:v>2.349999999999999</c:v>
                </c:pt>
                <c:pt idx="3">
                  <c:v>4.46</c:v>
                </c:pt>
                <c:pt idx="4">
                  <c:v>2.74</c:v>
                </c:pt>
                <c:pt idx="5">
                  <c:v>5.73</c:v>
                </c:pt>
                <c:pt idx="6">
                  <c:v>7.05</c:v>
                </c:pt>
              </c:numCache>
            </c:numRef>
          </c:xVal>
          <c:yVal>
            <c:numRef>
              <c:f>Sheet4!$C$23:$C$29</c:f>
              <c:numCache>
                <c:formatCode>0.00</c:formatCode>
                <c:ptCount val="7"/>
                <c:pt idx="0">
                  <c:v>1.03</c:v>
                </c:pt>
                <c:pt idx="1">
                  <c:v>5.54</c:v>
                </c:pt>
                <c:pt idx="2">
                  <c:v>3.44</c:v>
                </c:pt>
                <c:pt idx="3">
                  <c:v>5.91</c:v>
                </c:pt>
                <c:pt idx="4">
                  <c:v>2.64</c:v>
                </c:pt>
                <c:pt idx="5">
                  <c:v>6.34</c:v>
                </c:pt>
                <c:pt idx="6">
                  <c:v>6.84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Sheet4!$D$22</c:f>
              <c:strCache>
                <c:ptCount val="1"/>
                <c:pt idx="0">
                  <c:v>OPLSAA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Sheet4!$B$23:$B$29</c:f>
              <c:numCache>
                <c:formatCode>0.00</c:formatCode>
                <c:ptCount val="7"/>
                <c:pt idx="0">
                  <c:v>1.53</c:v>
                </c:pt>
                <c:pt idx="1">
                  <c:v>3.28</c:v>
                </c:pt>
                <c:pt idx="2">
                  <c:v>2.349999999999999</c:v>
                </c:pt>
                <c:pt idx="3">
                  <c:v>4.46</c:v>
                </c:pt>
                <c:pt idx="4">
                  <c:v>2.74</c:v>
                </c:pt>
                <c:pt idx="5">
                  <c:v>5.73</c:v>
                </c:pt>
                <c:pt idx="6">
                  <c:v>7.05</c:v>
                </c:pt>
              </c:numCache>
            </c:numRef>
          </c:xVal>
          <c:yVal>
            <c:numRef>
              <c:f>Sheet4!$D$23:$D$29</c:f>
              <c:numCache>
                <c:formatCode>0.00</c:formatCode>
                <c:ptCount val="7"/>
                <c:pt idx="0">
                  <c:v>0.850000000000001</c:v>
                </c:pt>
                <c:pt idx="1">
                  <c:v>3.76</c:v>
                </c:pt>
                <c:pt idx="2">
                  <c:v>2.16</c:v>
                </c:pt>
                <c:pt idx="3">
                  <c:v>3.6</c:v>
                </c:pt>
                <c:pt idx="4">
                  <c:v>2.15</c:v>
                </c:pt>
                <c:pt idx="5">
                  <c:v>5.91</c:v>
                </c:pt>
                <c:pt idx="6">
                  <c:v>7.99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Sheet4!$E$22</c:f>
              <c:strCache>
                <c:ptCount val="1"/>
                <c:pt idx="0">
                  <c:v>MMFF94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FF">
                  <a:lumMod val="65000"/>
                </a:srgbClr>
              </a:solidFill>
              <a:ln>
                <a:solidFill>
                  <a:srgbClr val="FFFFFF">
                    <a:lumMod val="65000"/>
                  </a:srgbClr>
                </a:solidFill>
              </a:ln>
            </c:spPr>
          </c:marker>
          <c:xVal>
            <c:numRef>
              <c:f>Sheet4!$B$23:$B$29</c:f>
              <c:numCache>
                <c:formatCode>0.00</c:formatCode>
                <c:ptCount val="7"/>
                <c:pt idx="0">
                  <c:v>1.53</c:v>
                </c:pt>
                <c:pt idx="1">
                  <c:v>3.28</c:v>
                </c:pt>
                <c:pt idx="2">
                  <c:v>2.349999999999999</c:v>
                </c:pt>
                <c:pt idx="3">
                  <c:v>4.46</c:v>
                </c:pt>
                <c:pt idx="4">
                  <c:v>2.74</c:v>
                </c:pt>
                <c:pt idx="5">
                  <c:v>5.73</c:v>
                </c:pt>
                <c:pt idx="6">
                  <c:v>7.05</c:v>
                </c:pt>
              </c:numCache>
            </c:numRef>
          </c:xVal>
          <c:yVal>
            <c:numRef>
              <c:f>Sheet4!$E$23:$E$29</c:f>
              <c:numCache>
                <c:formatCode>0.00</c:formatCode>
                <c:ptCount val="7"/>
                <c:pt idx="0">
                  <c:v>0.610000000000001</c:v>
                </c:pt>
                <c:pt idx="1">
                  <c:v>3.809999999999999</c:v>
                </c:pt>
                <c:pt idx="2">
                  <c:v>2.48</c:v>
                </c:pt>
                <c:pt idx="3">
                  <c:v>3.66</c:v>
                </c:pt>
                <c:pt idx="4">
                  <c:v>1.78</c:v>
                </c:pt>
                <c:pt idx="5">
                  <c:v>5.0</c:v>
                </c:pt>
                <c:pt idx="6">
                  <c:v>7.21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Sheet4!$F$22</c:f>
              <c:strCache>
                <c:ptCount val="1"/>
                <c:pt idx="0">
                  <c:v>EFP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Sheet4!$B$23:$B$29</c:f>
              <c:numCache>
                <c:formatCode>0.00</c:formatCode>
                <c:ptCount val="7"/>
                <c:pt idx="0">
                  <c:v>1.53</c:v>
                </c:pt>
                <c:pt idx="1">
                  <c:v>3.28</c:v>
                </c:pt>
                <c:pt idx="2">
                  <c:v>2.349999999999999</c:v>
                </c:pt>
                <c:pt idx="3">
                  <c:v>4.46</c:v>
                </c:pt>
                <c:pt idx="4">
                  <c:v>2.74</c:v>
                </c:pt>
                <c:pt idx="5">
                  <c:v>5.73</c:v>
                </c:pt>
                <c:pt idx="6">
                  <c:v>7.05</c:v>
                </c:pt>
              </c:numCache>
            </c:numRef>
          </c:xVal>
          <c:yVal>
            <c:numRef>
              <c:f>Sheet4!$F$23:$F$29</c:f>
              <c:numCache>
                <c:formatCode>0.00</c:formatCode>
                <c:ptCount val="7"/>
                <c:pt idx="0">
                  <c:v>1.5</c:v>
                </c:pt>
                <c:pt idx="1">
                  <c:v>3.47</c:v>
                </c:pt>
                <c:pt idx="2">
                  <c:v>2.18</c:v>
                </c:pt>
                <c:pt idx="3">
                  <c:v>4.83</c:v>
                </c:pt>
                <c:pt idx="4">
                  <c:v>2.36</c:v>
                </c:pt>
                <c:pt idx="5">
                  <c:v>5.88</c:v>
                </c:pt>
                <c:pt idx="6">
                  <c:v>5.92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Sheet4!$G$22</c:f>
              <c:strCache>
                <c:ptCount val="1"/>
                <c:pt idx="0">
                  <c:v>CCSD(T)/CBS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Sheet4!$B$23:$B$29</c:f>
              <c:numCache>
                <c:formatCode>0.00</c:formatCode>
                <c:ptCount val="7"/>
                <c:pt idx="0">
                  <c:v>1.53</c:v>
                </c:pt>
                <c:pt idx="1">
                  <c:v>3.28</c:v>
                </c:pt>
                <c:pt idx="2">
                  <c:v>2.349999999999999</c:v>
                </c:pt>
                <c:pt idx="3">
                  <c:v>4.46</c:v>
                </c:pt>
                <c:pt idx="4">
                  <c:v>2.74</c:v>
                </c:pt>
                <c:pt idx="5">
                  <c:v>5.73</c:v>
                </c:pt>
                <c:pt idx="6">
                  <c:v>7.05</c:v>
                </c:pt>
              </c:numCache>
            </c:numRef>
          </c:xVal>
          <c:yVal>
            <c:numRef>
              <c:f>Sheet4!$G$23:$G$29</c:f>
              <c:numCache>
                <c:formatCode>0.00</c:formatCode>
                <c:ptCount val="7"/>
                <c:pt idx="0">
                  <c:v>1.53</c:v>
                </c:pt>
                <c:pt idx="1">
                  <c:v>3.28</c:v>
                </c:pt>
                <c:pt idx="2">
                  <c:v>2.349999999999999</c:v>
                </c:pt>
                <c:pt idx="3">
                  <c:v>4.46</c:v>
                </c:pt>
                <c:pt idx="4">
                  <c:v>2.74</c:v>
                </c:pt>
                <c:pt idx="5">
                  <c:v>5.73</c:v>
                </c:pt>
                <c:pt idx="6">
                  <c:v>7.05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374536"/>
        <c:axId val="-2097371464"/>
      </c:scatterChart>
      <c:valAx>
        <c:axId val="-2097374536"/>
        <c:scaling>
          <c:orientation val="minMax"/>
        </c:scaling>
        <c:delete val="0"/>
        <c:axPos val="b"/>
        <c:majorGridlines/>
        <c:numFmt formatCode="0.00" sourceLinked="1"/>
        <c:majorTickMark val="none"/>
        <c:minorTickMark val="none"/>
        <c:tickLblPos val="nextTo"/>
        <c:crossAx val="-2097371464"/>
        <c:crosses val="autoZero"/>
        <c:crossBetween val="midCat"/>
      </c:valAx>
      <c:valAx>
        <c:axId val="-2097371464"/>
        <c:scaling>
          <c:orientation val="minMax"/>
          <c:max val="8.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-2097374536"/>
        <c:crosses val="autoZero"/>
        <c:crossBetween val="midCat"/>
        <c:majorUnit val="2.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1" Type="http://schemas.openxmlformats.org/officeDocument/2006/relationships/image" Target="../media/image46.emf"/><Relationship Id="rId2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0F7176-6900-42BA-9827-524A7CA05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05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4C0E7-5683-4A02-91E1-EFAB544D3B35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3289B-C60B-4F8E-BEC9-29E90B0F216A}" type="slidenum">
              <a:rPr lang="en-US"/>
              <a:pPr/>
              <a:t>29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675CC-4527-48A0-81E5-9F721BF59541}" type="slidenum">
              <a:rPr lang="en-US"/>
              <a:pPr/>
              <a:t>46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more refs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91A2C-D55B-4018-85BE-CFFFBE67C949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sophisticated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E94E1-1715-4E9E-B554-BE980EBCF348}" type="slidenum">
              <a:rPr lang="en-US"/>
              <a:pPr/>
              <a:t>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specific?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176-6900-42BA-9827-524A7CA050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scheme of GUI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176-6900-42BA-9827-524A7CA050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176-6900-42BA-9827-524A7CA050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0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675CC-4527-48A0-81E5-9F721BF59541}" type="slidenum">
              <a:rPr lang="en-US"/>
              <a:pPr/>
              <a:t>19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more refs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When the water molecule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h-bonded to the NH groups of thymine, it acts as the electron donor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and, therefore, reduces the VIE. Likewise, water that is hydrogen-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bonded to the carbonyl groups acts as the electron acceptor, thereby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increasing the VIE.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176-6900-42BA-9827-524A7CA0508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675CC-4527-48A0-81E5-9F721BF59541}" type="slidenum">
              <a:rPr lang="en-US"/>
              <a:pPr/>
              <a:t>28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more refs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E90638DE-7375-4654-A784-C79FF23FBC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209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1EE607-D7C8-4964-8150-6DBE20D731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762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762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53200"/>
            <a:ext cx="6553200" cy="304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209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1EE607-D7C8-4964-8150-6DBE20D731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209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1EE607-D7C8-4964-8150-6DBE20D731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209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1EE607-D7C8-4964-8150-6DBE20D731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4478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209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1EE607-D7C8-4964-8150-6DBE20D731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209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1EE607-D7C8-4964-8150-6DBE20D731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C9DD1D-5A5A-48B7-9CED-B3424339F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209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1EE607-D7C8-4964-8150-6DBE20D731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209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1EE607-D7C8-4964-8150-6DBE20D731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B1E2336-A48B-4310-97E2-DDDE2FFAF2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28600" y="6477000"/>
            <a:ext cx="8839200" cy="304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Lyudmila V. Slipchenko         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            EFP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: full embedding     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Excited state dynamics, Buffalo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eg"/><Relationship Id="rId6" Type="http://schemas.microsoft.com/office/2007/relationships/hdphoto" Target="../media/hdphoto2.wdp"/><Relationship Id="rId7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8.emf"/><Relationship Id="rId8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4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w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4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6.emf"/><Relationship Id="rId6" Type="http://schemas.openxmlformats.org/officeDocument/2006/relationships/image" Target="../media/image32.png"/><Relationship Id="rId7" Type="http://schemas.openxmlformats.org/officeDocument/2006/relationships/image" Target="../media/image50.png"/><Relationship Id="rId8" Type="http://schemas.openxmlformats.org/officeDocument/2006/relationships/oleObject" Target="../embeddings/oleObject6.bin"/><Relationship Id="rId9" Type="http://schemas.openxmlformats.org/officeDocument/2006/relationships/image" Target="../media/image47.wmf"/><Relationship Id="rId10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7.png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Relationship Id="rId3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7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emf"/><Relationship Id="rId3" Type="http://schemas.openxmlformats.org/officeDocument/2006/relationships/image" Target="../media/image7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7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80.emf"/><Relationship Id="rId5" Type="http://schemas.openxmlformats.org/officeDocument/2006/relationships/image" Target="../media/image6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80.emf"/><Relationship Id="rId5" Type="http://schemas.openxmlformats.org/officeDocument/2006/relationships/image" Target="../media/image6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8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5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8.jpeg"/><Relationship Id="rId5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71800"/>
            <a:ext cx="8153400" cy="990600"/>
          </a:xfrm>
        </p:spPr>
        <p:txBody>
          <a:bodyPr/>
          <a:lstStyle/>
          <a:p>
            <a:pPr algn="r"/>
            <a:r>
              <a:rPr lang="en-US" sz="2400" dirty="0" smtClean="0"/>
              <a:t>Lyudmila </a:t>
            </a:r>
            <a:r>
              <a:rPr lang="en-US" sz="2400" dirty="0"/>
              <a:t>V. </a:t>
            </a:r>
            <a:r>
              <a:rPr lang="en-US" sz="2400" dirty="0" smtClean="0"/>
              <a:t>Slipchenko</a:t>
            </a:r>
          </a:p>
          <a:p>
            <a:pPr algn="r"/>
            <a:r>
              <a:rPr lang="en-US" sz="2000" i="1" dirty="0" smtClean="0"/>
              <a:t>Department of Chemistry, Purdue University</a:t>
            </a:r>
            <a:endParaRPr lang="en-US" sz="2000" i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838200"/>
            <a:ext cx="7620000" cy="2209800"/>
          </a:xfrm>
        </p:spPr>
        <p:txBody>
          <a:bodyPr/>
          <a:lstStyle/>
          <a:p>
            <a:pPr algn="r"/>
            <a:r>
              <a:rPr lang="en-US" sz="2800" i="1" dirty="0" smtClean="0">
                <a:solidFill>
                  <a:schemeClr val="accent2"/>
                </a:solidFill>
              </a:rPr>
              <a:t>Excited state dynamics </a:t>
            </a:r>
            <a:br>
              <a:rPr lang="en-US" sz="2800" i="1" dirty="0" smtClean="0">
                <a:solidFill>
                  <a:schemeClr val="accent2"/>
                </a:solidFill>
              </a:rPr>
            </a:br>
            <a:r>
              <a:rPr lang="en-US" sz="2800" i="1" dirty="0" smtClean="0">
                <a:solidFill>
                  <a:schemeClr val="accent2"/>
                </a:solidFill>
              </a:rPr>
              <a:t>with </a:t>
            </a:r>
            <a:r>
              <a:rPr lang="en-US" sz="2800" i="1" dirty="0" smtClean="0">
                <a:solidFill>
                  <a:schemeClr val="accent2"/>
                </a:solidFill>
              </a:rPr>
              <a:t>the Effective Fragment Potential </a:t>
            </a:r>
            <a:r>
              <a:rPr lang="en-US" sz="2800" i="1" dirty="0" smtClean="0">
                <a:solidFill>
                  <a:schemeClr val="accent2"/>
                </a:solidFill>
              </a:rPr>
              <a:t>method?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080337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Effective Fragment Potential method (EFP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Beyond </a:t>
            </a:r>
            <a:r>
              <a:rPr lang="en-US" sz="2000" dirty="0" smtClean="0"/>
              <a:t>polarizable </a:t>
            </a:r>
            <a:r>
              <a:rPr lang="en-US" sz="2000" dirty="0" smtClean="0"/>
              <a:t>embedding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Prospects for excited state dynamics</a:t>
            </a:r>
            <a:endParaRPr lang="en-US" sz="2000" dirty="0" smtClean="0"/>
          </a:p>
        </p:txBody>
      </p:sp>
      <p:pic>
        <p:nvPicPr>
          <p:cNvPr id="8" name="Picture 4" descr="D:\Lyuda\work\eom-efp\PNA\gms_inputs\pna-benz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6687" y="3896878"/>
            <a:ext cx="2492513" cy="2317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947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LibEFP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91000" y="1143000"/>
            <a:ext cx="1295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LIBEFP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7200" y="1905000"/>
            <a:ext cx="1600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34" charset="-128"/>
              </a:rPr>
              <a:t>Q-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34" charset="-128"/>
              </a:rPr>
              <a:t>Chem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743200"/>
            <a:ext cx="1600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PSI4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" y="3733800"/>
            <a:ext cx="1600200" cy="609600"/>
          </a:xfrm>
          <a:prstGeom prst="rect">
            <a:avLst/>
          </a:prstGeom>
          <a:ln>
            <a:solidFill>
              <a:schemeClr val="accent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NWChem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48400" y="2057400"/>
            <a:ext cx="1371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34" charset="-128"/>
              </a:rPr>
              <a:t>EFPMD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2691348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distributed with </a:t>
            </a:r>
            <a:r>
              <a:rPr lang="en-US" sz="2000" i="1" dirty="0" smtClean="0"/>
              <a:t>LIBEFP </a:t>
            </a:r>
            <a:r>
              <a:rPr lang="en-US" sz="2000" dirty="0" smtClean="0"/>
              <a:t>code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8B5AF0"/>
                </a:solidFill>
              </a:rPr>
              <a:t>molecular </a:t>
            </a:r>
            <a:r>
              <a:rPr lang="en-US" sz="2000" dirty="0">
                <a:solidFill>
                  <a:srgbClr val="8B5AF0"/>
                </a:solidFill>
              </a:rPr>
              <a:t>dynamics in </a:t>
            </a:r>
            <a:r>
              <a:rPr lang="en-US" sz="2000" dirty="0" smtClean="0">
                <a:solidFill>
                  <a:srgbClr val="8B5AF0"/>
                </a:solidFill>
              </a:rPr>
              <a:t>NVE, NVT, </a:t>
            </a:r>
            <a:r>
              <a:rPr lang="en-US" sz="2000" dirty="0">
                <a:solidFill>
                  <a:srgbClr val="8B5AF0"/>
                </a:solidFill>
              </a:rPr>
              <a:t>and </a:t>
            </a:r>
            <a:r>
              <a:rPr lang="en-US" sz="2000" dirty="0" smtClean="0">
                <a:solidFill>
                  <a:srgbClr val="8B5AF0"/>
                </a:solidFill>
              </a:rPr>
              <a:t>NPT ensembles</a:t>
            </a:r>
            <a:endParaRPr lang="en-US" sz="2000" dirty="0">
              <a:solidFill>
                <a:srgbClr val="8B5AF0"/>
              </a:solidFill>
            </a:endParaRPr>
          </a:p>
        </p:txBody>
      </p:sp>
      <p:cxnSp>
        <p:nvCxnSpPr>
          <p:cNvPr id="11" name="Elbow Connector 10"/>
          <p:cNvCxnSpPr>
            <a:endCxn id="5" idx="3"/>
          </p:cNvCxnSpPr>
          <p:nvPr/>
        </p:nvCxnSpPr>
        <p:spPr bwMode="auto">
          <a:xfrm rot="10800000" flipV="1">
            <a:off x="2057400" y="1409700"/>
            <a:ext cx="2133602" cy="800100"/>
          </a:xfrm>
          <a:prstGeom prst="bentConnector3">
            <a:avLst>
              <a:gd name="adj1" fmla="val 747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lbow Connector 12"/>
          <p:cNvCxnSpPr>
            <a:stCxn id="4" idx="1"/>
          </p:cNvCxnSpPr>
          <p:nvPr/>
        </p:nvCxnSpPr>
        <p:spPr bwMode="auto">
          <a:xfrm rot="10800000" flipV="1">
            <a:off x="2057400" y="1409699"/>
            <a:ext cx="2133600" cy="1790699"/>
          </a:xfrm>
          <a:prstGeom prst="bentConnector3">
            <a:avLst>
              <a:gd name="adj1" fmla="val 744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Elbow Connector 14"/>
          <p:cNvCxnSpPr>
            <a:stCxn id="4" idx="1"/>
            <a:endCxn id="7" idx="3"/>
          </p:cNvCxnSpPr>
          <p:nvPr/>
        </p:nvCxnSpPr>
        <p:spPr bwMode="auto">
          <a:xfrm rot="10800000" flipV="1">
            <a:off x="2057400" y="1409700"/>
            <a:ext cx="2133600" cy="2628900"/>
          </a:xfrm>
          <a:prstGeom prst="bentConnector3">
            <a:avLst>
              <a:gd name="adj1" fmla="val 752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stCxn id="4" idx="3"/>
            <a:endCxn id="8" idx="0"/>
          </p:cNvCxnSpPr>
          <p:nvPr/>
        </p:nvCxnSpPr>
        <p:spPr bwMode="auto">
          <a:xfrm>
            <a:off x="5486400" y="1409700"/>
            <a:ext cx="1447800" cy="6477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603434" y="1676400"/>
            <a:ext cx="15875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00CC"/>
                </a:solidFill>
              </a:rPr>
              <a:t>v</a:t>
            </a:r>
            <a:r>
              <a:rPr lang="en-US" dirty="0" smtClean="0">
                <a:solidFill>
                  <a:srgbClr val="CC00CC"/>
                </a:solidFill>
              </a:rPr>
              <a:t>arious QM/EFP methods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25" name="Elbow Connector 24"/>
          <p:cNvCxnSpPr>
            <a:stCxn id="4" idx="1"/>
          </p:cNvCxnSpPr>
          <p:nvPr/>
        </p:nvCxnSpPr>
        <p:spPr bwMode="auto">
          <a:xfrm rot="10800000" flipV="1">
            <a:off x="2057400" y="1409700"/>
            <a:ext cx="2133600" cy="4305300"/>
          </a:xfrm>
          <a:prstGeom prst="bentConnector3">
            <a:avLst>
              <a:gd name="adj1" fmla="val 752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934200" y="1143000"/>
            <a:ext cx="1587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C00CC"/>
                </a:solidFill>
              </a:rPr>
              <a:t>EFP-only</a:t>
            </a:r>
          </a:p>
          <a:p>
            <a:pPr algn="ctr"/>
            <a:r>
              <a:rPr lang="en-US" dirty="0" smtClean="0">
                <a:solidFill>
                  <a:srgbClr val="CC00CC"/>
                </a:solidFill>
              </a:rPr>
              <a:t>system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4495800"/>
            <a:ext cx="1600200" cy="609600"/>
          </a:xfrm>
          <a:prstGeom prst="rect">
            <a:avLst/>
          </a:prstGeom>
          <a:ln>
            <a:solidFill>
              <a:schemeClr val="accent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Gamess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20" name="Elbow Connector 19"/>
          <p:cNvCxnSpPr/>
          <p:nvPr/>
        </p:nvCxnSpPr>
        <p:spPr bwMode="auto">
          <a:xfrm rot="5400000">
            <a:off x="647700" y="2857500"/>
            <a:ext cx="3352800" cy="5334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3962400" y="4876800"/>
            <a:ext cx="1524000" cy="6096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</a:rPr>
              <a:t>Tinker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962400" y="5715000"/>
            <a:ext cx="1524000" cy="6096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</a:rPr>
              <a:t>Gromacs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4724400" y="1676400"/>
            <a:ext cx="0" cy="3200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638800" y="4819472"/>
            <a:ext cx="35234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CC00CC"/>
                </a:solidFill>
              </a:rPr>
              <a:t>MM/EFP schemes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CC00CC"/>
                </a:solidFill>
              </a:rPr>
              <a:t>f</a:t>
            </a:r>
            <a:r>
              <a:rPr lang="en-US" dirty="0" smtClean="0">
                <a:solidFill>
                  <a:srgbClr val="CC00CC"/>
                </a:solidFill>
              </a:rPr>
              <a:t>ree energy calculations with EFP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57200" y="5257800"/>
            <a:ext cx="1600200" cy="609600"/>
          </a:xfrm>
          <a:prstGeom prst="rect">
            <a:avLst/>
          </a:prstGeom>
          <a:ln>
            <a:solidFill>
              <a:schemeClr val="accent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Molcas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44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17628"/>
            <a:ext cx="8039100" cy="5840372"/>
          </a:xfrm>
          <a:prstGeom prst="rect">
            <a:avLst/>
          </a:prstGeom>
        </p:spPr>
      </p:pic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r>
              <a:rPr lang="en-US" dirty="0" smtClean="0"/>
              <a:t>QM-</a:t>
            </a:r>
            <a:r>
              <a:rPr lang="en-US" i="1" dirty="0" err="1" smtClean="0"/>
              <a:t>LibEFP</a:t>
            </a:r>
            <a:r>
              <a:rPr lang="en-US" i="1" dirty="0" smtClean="0"/>
              <a:t> </a:t>
            </a:r>
            <a:r>
              <a:rPr lang="en-US" dirty="0" smtClean="0"/>
              <a:t>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3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iSpiEFP: GUI and job manager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48400" y="3925669"/>
            <a:ext cx="2743200" cy="1865531"/>
            <a:chOff x="6437336" y="3505200"/>
            <a:chExt cx="2743200" cy="1865531"/>
          </a:xfrm>
        </p:grpSpPr>
        <p:pic>
          <p:nvPicPr>
            <p:cNvPr id="8" name="Picture 7" descr="131101MackieAzureClou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20" y="3505200"/>
              <a:ext cx="1643380" cy="1143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77000" y="4191000"/>
              <a:ext cx="1031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solidFill>
                    <a:schemeClr val="accent1">
                      <a:lumMod val="75000"/>
                    </a:schemeClr>
                  </a:solidFill>
                </a:rPr>
                <a:t>EFPdb</a:t>
              </a:r>
              <a:endParaRPr lang="en-US" sz="20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37336" y="4724400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MySQL database with fragment parameters</a:t>
              </a:r>
              <a:endParaRPr lang="en-US" sz="1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15000" y="1219200"/>
            <a:ext cx="3276600" cy="2094131"/>
            <a:chOff x="6477000" y="1219200"/>
            <a:chExt cx="3276600" cy="2094131"/>
          </a:xfrm>
        </p:grpSpPr>
        <p:pic>
          <p:nvPicPr>
            <p:cNvPr id="7" name="Picture 6" descr="server_clou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1219200"/>
              <a:ext cx="1371600" cy="13716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77000" y="1882914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accent1">
                      <a:lumMod val="75000"/>
                    </a:schemeClr>
                  </a:solidFill>
                </a:rPr>
                <a:t>c</a:t>
              </a:r>
              <a:r>
                <a:rPr lang="en-US" sz="2000" i="1" dirty="0" smtClean="0">
                  <a:solidFill>
                    <a:schemeClr val="accent1">
                      <a:lumMod val="75000"/>
                    </a:schemeClr>
                  </a:solidFill>
                </a:rPr>
                <a:t>omputational resource</a:t>
              </a:r>
              <a:endParaRPr lang="en-US" sz="20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7000" y="2667000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>
                      <a:lumMod val="65000"/>
                    </a:schemeClr>
                  </a:solidFill>
                </a:rPr>
                <a:t>h</a:t>
              </a: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igh-performance server</a:t>
              </a:r>
            </a:p>
            <a:p>
              <a:r>
                <a:rPr lang="en-US" sz="1800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  <a:r>
                <a:rPr lang="en-US" sz="1800" dirty="0" smtClean="0">
                  <a:solidFill>
                    <a:schemeClr val="bg1">
                      <a:lumMod val="85000"/>
                    </a:schemeClr>
                  </a:solidFill>
                </a:rPr>
                <a:t>loud computing</a:t>
              </a:r>
              <a:endParaRPr lang="en-US" sz="1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5800" y="1792069"/>
            <a:ext cx="1752600" cy="1484531"/>
            <a:chOff x="1219200" y="1828800"/>
            <a:chExt cx="1752600" cy="1484531"/>
          </a:xfrm>
        </p:grpSpPr>
        <p:sp>
          <p:nvSpPr>
            <p:cNvPr id="5" name="Parallelogram 4"/>
            <p:cNvSpPr/>
            <p:nvPr/>
          </p:nvSpPr>
          <p:spPr>
            <a:xfrm>
              <a:off x="1219200" y="1828800"/>
              <a:ext cx="1752600" cy="7620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>
                  <a:latin typeface="Helvetica"/>
                  <a:cs typeface="Helvetica"/>
                </a:rPr>
                <a:t>molecular structure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5400" y="26670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xyz, </a:t>
              </a:r>
              <a:r>
                <a:rPr lang="en-US" sz="1800" dirty="0" err="1" smtClean="0">
                  <a:solidFill>
                    <a:schemeClr val="bg1">
                      <a:lumMod val="65000"/>
                    </a:schemeClr>
                  </a:solidFill>
                </a:rPr>
                <a:t>pdb</a:t>
              </a: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en-US" sz="1800" dirty="0" err="1" smtClean="0">
                  <a:solidFill>
                    <a:srgbClr val="BFBFBF"/>
                  </a:solidFill>
                </a:rPr>
                <a:t>cif</a:t>
              </a: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r>
                <a:rPr lang="en-US" sz="1800" dirty="0">
                  <a:solidFill>
                    <a:schemeClr val="bg1">
                      <a:lumMod val="65000"/>
                    </a:schemeClr>
                  </a:solidFill>
                </a:rPr>
                <a:t>d</a:t>
              </a: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ata formats</a:t>
              </a:r>
              <a:endParaRPr lang="en-US" sz="1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1800" y="43434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olecular visualization /animation / editor tool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 workflow editor / manager / scheduler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Java applet with integrated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Jmol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molecular viewer / editor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Elbow Connector 22"/>
          <p:cNvCxnSpPr>
            <a:stCxn id="5" idx="2"/>
          </p:cNvCxnSpPr>
          <p:nvPr/>
        </p:nvCxnSpPr>
        <p:spPr>
          <a:xfrm>
            <a:off x="2343150" y="2173069"/>
            <a:ext cx="1375990" cy="1194719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V="1">
            <a:off x="5120060" y="2133600"/>
            <a:ext cx="594940" cy="1130931"/>
          </a:xfrm>
          <a:prstGeom prst="bentConnector2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 flipV="1">
            <a:off x="2286000" y="3771900"/>
            <a:ext cx="1143000" cy="7239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0" idx="0"/>
          </p:cNvCxnSpPr>
          <p:nvPr/>
        </p:nvCxnSpPr>
        <p:spPr>
          <a:xfrm rot="16200000" flipV="1">
            <a:off x="5820530" y="3628271"/>
            <a:ext cx="801469" cy="1164927"/>
          </a:xfrm>
          <a:prstGeom prst="bentConnector2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99181" y="4267200"/>
            <a:ext cx="1815419" cy="1447800"/>
            <a:chOff x="685800" y="4419600"/>
            <a:chExt cx="1815419" cy="1447800"/>
          </a:xfrm>
        </p:grpSpPr>
        <p:sp>
          <p:nvSpPr>
            <p:cNvPr id="17" name="TextBox 16"/>
            <p:cNvSpPr txBox="1"/>
            <p:nvPr/>
          </p:nvSpPr>
          <p:spPr>
            <a:xfrm>
              <a:off x="685800" y="5467290"/>
              <a:ext cx="1815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accent1">
                      <a:lumMod val="75000"/>
                    </a:schemeClr>
                  </a:solidFill>
                </a:rPr>
                <a:t>l</a:t>
              </a:r>
              <a:r>
                <a:rPr lang="en-US" sz="2000" i="1" dirty="0" smtClean="0">
                  <a:solidFill>
                    <a:schemeClr val="accent1">
                      <a:lumMod val="75000"/>
                    </a:schemeClr>
                  </a:solidFill>
                </a:rPr>
                <a:t>ocal machine</a:t>
              </a:r>
              <a:endParaRPr lang="en-US" sz="20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39" name="Picture 38" descr="mobile-devices-symbol-phone-tablet-pc-laptop-icon-33156217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419600"/>
              <a:ext cx="1371600" cy="112471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505200" y="3200400"/>
            <a:ext cx="1981200" cy="1143000"/>
            <a:chOff x="3962400" y="5638800"/>
            <a:chExt cx="1981200" cy="1143000"/>
          </a:xfrm>
        </p:grpSpPr>
        <p:sp>
          <p:nvSpPr>
            <p:cNvPr id="37" name="Oval 36"/>
            <p:cNvSpPr/>
            <p:nvPr/>
          </p:nvSpPr>
          <p:spPr>
            <a:xfrm>
              <a:off x="3962400" y="5638800"/>
              <a:ext cx="1981200" cy="11430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6" b="100000" l="0" r="100000">
                          <a14:foregroundMark x1="56436" y1="41071" x2="56436" y2="41071"/>
                          <a14:foregroundMark x1="39934" y1="45238" x2="39934" y2="45238"/>
                        </a14:backgroundRemoval>
                      </a14:imgEffect>
                    </a14:imgLayer>
                  </a14:imgProps>
                </a:ext>
              </a:extLst>
            </a:blip>
            <a:srcRect l="2250" r="1774" b="3225"/>
            <a:stretch/>
          </p:blipFill>
          <p:spPr>
            <a:xfrm rot="246610">
              <a:off x="4273696" y="5738199"/>
              <a:ext cx="1371600" cy="76683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384644" y="6377450"/>
              <a:ext cx="122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  <a:latin typeface="Ayuthaya"/>
                  <a:cs typeface="Ayuthaya"/>
                </a:rPr>
                <a:t>iSpiEFP</a:t>
              </a:r>
              <a:endParaRPr lang="en-US" sz="1800" dirty="0">
                <a:solidFill>
                  <a:schemeClr val="accent2"/>
                </a:solidFill>
                <a:latin typeface="Ayuthaya"/>
                <a:cs typeface="Ayuthay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56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loup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44" y="3927447"/>
            <a:ext cx="1079046" cy="1285673"/>
          </a:xfrm>
          <a:prstGeom prst="rect">
            <a:avLst/>
          </a:prstGeom>
        </p:spPr>
      </p:pic>
      <p:pic>
        <p:nvPicPr>
          <p:cNvPr id="58" name="Picture 57" descr="loup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05000"/>
            <a:ext cx="1079046" cy="1285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iSpiEFP: EFP workflow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609600" y="1066800"/>
            <a:ext cx="1752600" cy="6096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Helvetica"/>
                <a:cs typeface="Helvetica"/>
              </a:rPr>
              <a:t>molecular structure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1676400"/>
            <a:ext cx="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1752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visualization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286000"/>
            <a:ext cx="1815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fragmentation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1981200"/>
            <a:ext cx="978354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600" y="2514600"/>
            <a:ext cx="978354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9154" y="175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automatic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proteins,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DNA, fatty acids</a:t>
            </a:r>
            <a:endParaRPr lang="en-US" sz="18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9154" y="2398931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manual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user-defined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fragmentation</a:t>
            </a:r>
          </a:p>
          <a:p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800" i="1" dirty="0" smtClean="0">
                <a:solidFill>
                  <a:srgbClr val="D9D9D9"/>
                </a:solidFill>
              </a:rPr>
              <a:t>smart substructure search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6200000" flipV="1">
            <a:off x="6438900" y="2476501"/>
            <a:ext cx="838200" cy="304800"/>
          </a:xfrm>
          <a:prstGeom prst="bentConnector3">
            <a:avLst>
              <a:gd name="adj1" fmla="val 98149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14400" y="2743200"/>
            <a:ext cx="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43000" y="2819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isualization of fragmented system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360497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reparing fragment parameters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352800" y="3581400"/>
            <a:ext cx="1219200" cy="2286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3810000"/>
            <a:ext cx="1219200" cy="228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24400" y="3429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earch locally</a:t>
            </a:r>
            <a:endParaRPr lang="en-US" sz="1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386289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earch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EFPdb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database</a:t>
            </a:r>
            <a:endParaRPr lang="en-US" sz="18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4400" y="4267200"/>
            <a:ext cx="419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A6A6A6"/>
                </a:solidFill>
              </a:rPr>
              <a:t>c</a:t>
            </a:r>
            <a:r>
              <a:rPr lang="en-US" sz="1800" dirty="0" smtClean="0">
                <a:solidFill>
                  <a:srgbClr val="A6A6A6"/>
                </a:solidFill>
              </a:rPr>
              <a:t>ompute parameters</a:t>
            </a:r>
          </a:p>
          <a:p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prepare MAKEFP GAMESS input</a:t>
            </a:r>
          </a:p>
          <a:p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      submit GAMESS job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     ( remove capping points 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352800" y="3810000"/>
            <a:ext cx="12192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131101MackieAzureClou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78" y="3703261"/>
            <a:ext cx="819722" cy="570131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914400" y="4293751"/>
            <a:ext cx="0" cy="3239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9600" y="4541461"/>
            <a:ext cx="2319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prepare EFP input 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914400" y="4922461"/>
            <a:ext cx="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9600" y="5151061"/>
            <a:ext cx="335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submit job to computational resource 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914400" y="5814775"/>
            <a:ext cx="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00" y="604337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isualization, animation, analysis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4" name="Picture 53" descr="server_clou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029200"/>
            <a:ext cx="762000" cy="762000"/>
          </a:xfrm>
          <a:prstGeom prst="rect">
            <a:avLst/>
          </a:prstGeom>
        </p:spPr>
      </p:pic>
      <p:pic>
        <p:nvPicPr>
          <p:cNvPr id="56" name="Picture 55" descr="server_clou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541461"/>
            <a:ext cx="7620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143000"/>
            <a:ext cx="500916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32" grpId="0"/>
      <p:bldP spid="34" grpId="0"/>
      <p:bldP spid="37" grpId="0"/>
      <p:bldP spid="38" grpId="0"/>
      <p:bldP spid="39" grpId="0"/>
      <p:bldP spid="46" grpId="0"/>
      <p:bldP spid="49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Fragmentation of covalent systems</a:t>
            </a:r>
            <a:endParaRPr lang="en-US" sz="4000" dirty="0"/>
          </a:p>
        </p:txBody>
      </p:sp>
      <p:pic>
        <p:nvPicPr>
          <p:cNvPr id="49" name="Picture 48" descr="loup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1079046" cy="128567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33400" y="1219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automatic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proteins, 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DNA, fatty acids</a:t>
            </a:r>
            <a:endParaRPr lang="en-US" sz="2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3400" y="1865531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manual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user-defined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fragmentation</a:t>
            </a:r>
          </a:p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000" i="1" dirty="0" smtClean="0">
                <a:solidFill>
                  <a:srgbClr val="D9D9D9"/>
                </a:solidFill>
              </a:rPr>
              <a:t>smart substructure 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261071"/>
            <a:ext cx="1447800" cy="840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098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505200"/>
            <a:ext cx="6858000" cy="297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Fragmentation of covalent systems</a:t>
            </a:r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14800" y="1981200"/>
            <a:ext cx="3719175" cy="1484531"/>
            <a:chOff x="1090246" y="1120914"/>
            <a:chExt cx="3719175" cy="1484531"/>
          </a:xfrm>
        </p:grpSpPr>
        <p:sp>
          <p:nvSpPr>
            <p:cNvPr id="4" name="TextBox 3"/>
            <p:cNvSpPr txBox="1"/>
            <p:nvPr/>
          </p:nvSpPr>
          <p:spPr>
            <a:xfrm>
              <a:off x="1090246" y="1676400"/>
              <a:ext cx="3719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−</a:t>
              </a:r>
              <a:r>
                <a:rPr lang="en-US" sz="1800" dirty="0" err="1" smtClean="0"/>
                <a:t>C</a:t>
              </a:r>
              <a:r>
                <a:rPr lang="en-US" sz="1800" baseline="-25000" dirty="0" err="1" smtClean="0"/>
                <a:t>a</a:t>
              </a:r>
              <a:r>
                <a:rPr lang="en-US" sz="1800" dirty="0" err="1" smtClean="0"/>
                <a:t>H</a:t>
              </a:r>
              <a:r>
                <a:rPr lang="en-US" sz="1800" dirty="0" smtClean="0"/>
                <a:t>−C−NH</a:t>
              </a:r>
              <a:r>
                <a:rPr lang="en-US" sz="1800" dirty="0"/>
                <a:t>−</a:t>
              </a:r>
              <a:r>
                <a:rPr lang="en-US" sz="1800" dirty="0" err="1" smtClean="0"/>
                <a:t>C</a:t>
              </a:r>
              <a:r>
                <a:rPr lang="en-US" sz="1800" baseline="-25000" dirty="0" err="1"/>
                <a:t>a</a:t>
              </a:r>
              <a:r>
                <a:rPr lang="en-US" sz="1800" dirty="0" err="1" smtClean="0"/>
                <a:t>H</a:t>
              </a:r>
              <a:r>
                <a:rPr lang="en-US" sz="1800" dirty="0"/>
                <a:t>−</a:t>
              </a:r>
              <a:r>
                <a:rPr lang="en-US" sz="1800" dirty="0" smtClean="0"/>
                <a:t> </a:t>
              </a:r>
              <a:r>
                <a:rPr lang="en-US" sz="1800" dirty="0"/>
                <a:t>−</a:t>
              </a:r>
              <a:r>
                <a:rPr lang="en-US" sz="1800" dirty="0" smtClean="0"/>
                <a:t>C−NH</a:t>
              </a:r>
              <a:r>
                <a:rPr lang="en-US" sz="1800" dirty="0"/>
                <a:t>−</a:t>
              </a:r>
              <a:r>
                <a:rPr lang="en-US" sz="1800" dirty="0" err="1" smtClean="0"/>
                <a:t>C</a:t>
              </a:r>
              <a:r>
                <a:rPr lang="en-US" sz="1800" baseline="-25000" dirty="0" err="1"/>
                <a:t>a</a:t>
              </a:r>
              <a:r>
                <a:rPr lang="en-US" sz="1800" dirty="0" err="1" smtClean="0"/>
                <a:t>H</a:t>
              </a:r>
              <a:r>
                <a:rPr lang="en-US" sz="1800" dirty="0" smtClean="0"/>
                <a:t>−    </a:t>
              </a:r>
              <a:endParaRPr lang="en-US" sz="1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76468" y="1120914"/>
              <a:ext cx="364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</a:t>
              </a:r>
              <a:endParaRPr lang="en-US" sz="1800" dirty="0" smtClean="0"/>
            </a:p>
            <a:p>
              <a:r>
                <a:rPr lang="en-US" sz="1800" dirty="0" smtClean="0"/>
                <a:t>||</a:t>
              </a:r>
              <a:endParaRPr lang="en-US" sz="1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25744" y="1120914"/>
              <a:ext cx="364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</a:t>
              </a:r>
              <a:endParaRPr lang="en-US" sz="1800" dirty="0" smtClean="0"/>
            </a:p>
            <a:p>
              <a:r>
                <a:rPr lang="en-US" sz="1800" dirty="0" smtClean="0"/>
                <a:t>||</a:t>
              </a:r>
              <a:endParaRPr lang="en-US" sz="1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76788" y="1959114"/>
              <a:ext cx="3513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|</a:t>
              </a:r>
            </a:p>
            <a:p>
              <a:r>
                <a:rPr lang="en-US" sz="1800" dirty="0"/>
                <a:t>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28824" y="1959114"/>
              <a:ext cx="3513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|</a:t>
              </a:r>
            </a:p>
            <a:p>
              <a:r>
                <a:rPr lang="en-US" sz="1800" dirty="0"/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06246" y="1959114"/>
              <a:ext cx="3513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|</a:t>
              </a:r>
            </a:p>
            <a:p>
              <a:r>
                <a:rPr lang="en-US" sz="1800" dirty="0"/>
                <a:t>R</a:t>
              </a:r>
            </a:p>
          </p:txBody>
        </p:sp>
      </p:grpSp>
      <p:sp>
        <p:nvSpPr>
          <p:cNvPr id="13" name="Freeform 12"/>
          <p:cNvSpPr/>
          <p:nvPr/>
        </p:nvSpPr>
        <p:spPr>
          <a:xfrm>
            <a:off x="6186778" y="2362200"/>
            <a:ext cx="76200" cy="691163"/>
          </a:xfrm>
          <a:custGeom>
            <a:avLst/>
            <a:gdLst>
              <a:gd name="connsiteX0" fmla="*/ 77389 w 129101"/>
              <a:gd name="connsiteY0" fmla="*/ 0 h 538763"/>
              <a:gd name="connsiteX1" fmla="*/ 13243 w 129101"/>
              <a:gd name="connsiteY1" fmla="*/ 51311 h 538763"/>
              <a:gd name="connsiteX2" fmla="*/ 51731 w 129101"/>
              <a:gd name="connsiteY2" fmla="*/ 141105 h 538763"/>
              <a:gd name="connsiteX3" fmla="*/ 90219 w 129101"/>
              <a:gd name="connsiteY3" fmla="*/ 153932 h 538763"/>
              <a:gd name="connsiteX4" fmla="*/ 115877 w 129101"/>
              <a:gd name="connsiteY4" fmla="*/ 179588 h 538763"/>
              <a:gd name="connsiteX5" fmla="*/ 103048 w 129101"/>
              <a:gd name="connsiteY5" fmla="*/ 269381 h 538763"/>
              <a:gd name="connsiteX6" fmla="*/ 64560 w 129101"/>
              <a:gd name="connsiteY6" fmla="*/ 282209 h 538763"/>
              <a:gd name="connsiteX7" fmla="*/ 38902 w 129101"/>
              <a:gd name="connsiteY7" fmla="*/ 320692 h 538763"/>
              <a:gd name="connsiteX8" fmla="*/ 103048 w 129101"/>
              <a:gd name="connsiteY8" fmla="*/ 384831 h 538763"/>
              <a:gd name="connsiteX9" fmla="*/ 128706 w 129101"/>
              <a:gd name="connsiteY9" fmla="*/ 423314 h 538763"/>
              <a:gd name="connsiteX10" fmla="*/ 115877 w 129101"/>
              <a:gd name="connsiteY10" fmla="*/ 461797 h 538763"/>
              <a:gd name="connsiteX11" fmla="*/ 77389 w 129101"/>
              <a:gd name="connsiteY11" fmla="*/ 500280 h 538763"/>
              <a:gd name="connsiteX12" fmla="*/ 13243 w 129101"/>
              <a:gd name="connsiteY12" fmla="*/ 538763 h 53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101" h="538763">
                <a:moveTo>
                  <a:pt x="77389" y="0"/>
                </a:moveTo>
                <a:cubicBezTo>
                  <a:pt x="56007" y="17104"/>
                  <a:pt x="31064" y="30523"/>
                  <a:pt x="13243" y="51311"/>
                </a:cubicBezTo>
                <a:cubicBezTo>
                  <a:pt x="-17142" y="86756"/>
                  <a:pt x="8573" y="126722"/>
                  <a:pt x="51731" y="141105"/>
                </a:cubicBezTo>
                <a:lnTo>
                  <a:pt x="90219" y="153932"/>
                </a:lnTo>
                <a:cubicBezTo>
                  <a:pt x="98772" y="162484"/>
                  <a:pt x="109654" y="169217"/>
                  <a:pt x="115877" y="179588"/>
                </a:cubicBezTo>
                <a:cubicBezTo>
                  <a:pt x="135785" y="212764"/>
                  <a:pt x="133296" y="239137"/>
                  <a:pt x="103048" y="269381"/>
                </a:cubicBezTo>
                <a:cubicBezTo>
                  <a:pt x="93485" y="278943"/>
                  <a:pt x="77389" y="277933"/>
                  <a:pt x="64560" y="282209"/>
                </a:cubicBezTo>
                <a:cubicBezTo>
                  <a:pt x="56007" y="295037"/>
                  <a:pt x="38902" y="305275"/>
                  <a:pt x="38902" y="320692"/>
                </a:cubicBezTo>
                <a:cubicBezTo>
                  <a:pt x="38902" y="349198"/>
                  <a:pt x="85945" y="373430"/>
                  <a:pt x="103048" y="384831"/>
                </a:cubicBezTo>
                <a:cubicBezTo>
                  <a:pt x="111601" y="397659"/>
                  <a:pt x="126171" y="408106"/>
                  <a:pt x="128706" y="423314"/>
                </a:cubicBezTo>
                <a:cubicBezTo>
                  <a:pt x="130929" y="436652"/>
                  <a:pt x="123378" y="450547"/>
                  <a:pt x="115877" y="461797"/>
                </a:cubicBezTo>
                <a:cubicBezTo>
                  <a:pt x="105813" y="476892"/>
                  <a:pt x="91327" y="488666"/>
                  <a:pt x="77389" y="500280"/>
                </a:cubicBezTo>
                <a:cubicBezTo>
                  <a:pt x="54167" y="519629"/>
                  <a:pt x="38290" y="526241"/>
                  <a:pt x="13243" y="538763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344720" y="3468468"/>
            <a:ext cx="2363448" cy="1506617"/>
            <a:chOff x="1828800" y="2807256"/>
            <a:chExt cx="2363448" cy="1506617"/>
          </a:xfrm>
        </p:grpSpPr>
        <p:sp>
          <p:nvSpPr>
            <p:cNvPr id="15" name="TextBox 14"/>
            <p:cNvSpPr txBox="1"/>
            <p:nvPr/>
          </p:nvSpPr>
          <p:spPr>
            <a:xfrm>
              <a:off x="1828800" y="3446145"/>
              <a:ext cx="2363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−</a:t>
              </a:r>
              <a:r>
                <a:rPr lang="en-US" sz="1800" dirty="0" smtClean="0"/>
                <a:t>C</a:t>
              </a:r>
              <a:r>
                <a:rPr lang="en-US" sz="1800" baseline="-25000" dirty="0" smtClean="0"/>
                <a:t>a</a:t>
              </a:r>
              <a:r>
                <a:rPr lang="en-US" sz="1800" dirty="0" smtClean="0"/>
                <a:t>H−C−NH</a:t>
              </a:r>
              <a:r>
                <a:rPr lang="en-US" sz="1800" dirty="0"/>
                <a:t>−</a:t>
              </a:r>
              <a:r>
                <a:rPr lang="en-US" sz="1800" dirty="0" err="1" smtClean="0"/>
                <a:t>C</a:t>
              </a:r>
              <a:r>
                <a:rPr lang="en-US" sz="1800" baseline="-25000" dirty="0" err="1" smtClean="0"/>
                <a:t>a</a:t>
              </a:r>
              <a:r>
                <a:rPr lang="en-US" sz="1800" dirty="0" err="1" smtClean="0"/>
                <a:t>H</a:t>
              </a:r>
              <a:r>
                <a:rPr lang="en-US" sz="1800" dirty="0" smtClean="0"/>
                <a:t>−</a:t>
              </a:r>
              <a:r>
                <a:rPr lang="en-US" sz="1800" dirty="0" smtClean="0">
                  <a:solidFill>
                    <a:srgbClr val="FF0000"/>
                  </a:solidFill>
                </a:rPr>
                <a:t>H</a:t>
              </a:r>
              <a:r>
                <a:rPr lang="en-US" sz="1800" dirty="0" smtClean="0"/>
                <a:t>                </a:t>
              </a:r>
              <a:endParaRPr lang="en-US" sz="1800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057400" y="2807256"/>
              <a:ext cx="1617680" cy="1506617"/>
              <a:chOff x="1219200" y="3330714"/>
              <a:chExt cx="1617680" cy="150661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752600" y="3330714"/>
                <a:ext cx="364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</a:t>
                </a:r>
                <a:endParaRPr lang="en-US" sz="1800" dirty="0" smtClean="0"/>
              </a:p>
              <a:p>
                <a:r>
                  <a:rPr lang="en-US" sz="1800" dirty="0" smtClean="0"/>
                  <a:t>||</a:t>
                </a:r>
                <a:endParaRPr lang="en-US" sz="18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9200" y="4191000"/>
                <a:ext cx="351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|</a:t>
                </a:r>
              </a:p>
              <a:p>
                <a:r>
                  <a:rPr lang="en-US" sz="1800" dirty="0"/>
                  <a:t>R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85502" y="4191000"/>
                <a:ext cx="351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|</a:t>
                </a:r>
              </a:p>
              <a:p>
                <a:r>
                  <a:rPr lang="en-US" sz="1800" dirty="0"/>
                  <a:t>R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724400" y="3598779"/>
            <a:ext cx="2438400" cy="457202"/>
            <a:chOff x="3657600" y="3092172"/>
            <a:chExt cx="2438400" cy="587832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3657600" y="3092177"/>
              <a:ext cx="457200" cy="58782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5638800" y="3092172"/>
              <a:ext cx="457200" cy="5878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4038600" y="3149262"/>
              <a:ext cx="1382034" cy="514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c</a:t>
              </a:r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ap with H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24400" y="4284581"/>
            <a:ext cx="2590800" cy="707886"/>
            <a:chOff x="3352800" y="4613150"/>
            <a:chExt cx="2590800" cy="1033500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3352800" y="4876801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867400" y="48768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3733800" y="4613150"/>
              <a:ext cx="2209800" cy="103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c</a:t>
              </a:r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ompute EFP parameters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24400" y="5046584"/>
            <a:ext cx="2590800" cy="457200"/>
            <a:chOff x="3352800" y="4876800"/>
            <a:chExt cx="2590800" cy="609600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3352800" y="48768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5867400" y="48768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733800" y="4924031"/>
              <a:ext cx="22098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remove caps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44720" y="4970383"/>
            <a:ext cx="2061945" cy="1506617"/>
            <a:chOff x="1828800" y="4908828"/>
            <a:chExt cx="2061945" cy="1506617"/>
          </a:xfrm>
        </p:grpSpPr>
        <p:sp>
          <p:nvSpPr>
            <p:cNvPr id="41" name="TextBox 40"/>
            <p:cNvSpPr txBox="1"/>
            <p:nvPr/>
          </p:nvSpPr>
          <p:spPr>
            <a:xfrm>
              <a:off x="1828800" y="5547717"/>
              <a:ext cx="2061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−</a:t>
              </a:r>
              <a:r>
                <a:rPr lang="en-US" sz="1800" dirty="0" smtClean="0"/>
                <a:t>C</a:t>
              </a:r>
              <a:r>
                <a:rPr lang="en-US" sz="1800" baseline="-25000" dirty="0" smtClean="0"/>
                <a:t>a</a:t>
              </a:r>
              <a:r>
                <a:rPr lang="en-US" sz="1800" dirty="0" smtClean="0"/>
                <a:t>H−C−NH</a:t>
              </a:r>
              <a:r>
                <a:rPr lang="en-US" sz="1800" dirty="0"/>
                <a:t>−</a:t>
              </a:r>
              <a:r>
                <a:rPr lang="en-US" sz="1800" dirty="0" err="1" smtClean="0"/>
                <a:t>C</a:t>
              </a:r>
              <a:r>
                <a:rPr lang="en-US" sz="1800" baseline="-25000" dirty="0" err="1" smtClean="0"/>
                <a:t>a</a:t>
              </a:r>
              <a:r>
                <a:rPr lang="en-US" sz="1800" dirty="0" err="1" smtClean="0"/>
                <a:t>H</a:t>
              </a:r>
              <a:endParaRPr lang="en-US" sz="1800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057400" y="4908828"/>
              <a:ext cx="1617680" cy="1506617"/>
              <a:chOff x="1219200" y="3330714"/>
              <a:chExt cx="1617680" cy="150661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752600" y="3330714"/>
                <a:ext cx="364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</a:t>
                </a:r>
                <a:endParaRPr lang="en-US" sz="1800" dirty="0" smtClean="0"/>
              </a:p>
              <a:p>
                <a:r>
                  <a:rPr lang="en-US" sz="1800" dirty="0" smtClean="0"/>
                  <a:t>||</a:t>
                </a:r>
                <a:endParaRPr lang="en-US" sz="18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219200" y="4191000"/>
                <a:ext cx="351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|</a:t>
                </a:r>
              </a:p>
              <a:p>
                <a:r>
                  <a:rPr lang="en-US" sz="1800" dirty="0"/>
                  <a:t>R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85502" y="4191000"/>
                <a:ext cx="351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|</a:t>
                </a:r>
              </a:p>
              <a:p>
                <a:r>
                  <a:rPr lang="en-US" sz="1800" dirty="0"/>
                  <a:t>R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4249720" y="5557897"/>
            <a:ext cx="3616360" cy="707886"/>
            <a:chOff x="2971800" y="5235714"/>
            <a:chExt cx="3616360" cy="707886"/>
          </a:xfrm>
        </p:grpSpPr>
        <p:sp>
          <p:nvSpPr>
            <p:cNvPr id="51" name="Freeform 50"/>
            <p:cNvSpPr/>
            <p:nvPr/>
          </p:nvSpPr>
          <p:spPr>
            <a:xfrm>
              <a:off x="2971800" y="5486400"/>
              <a:ext cx="474680" cy="372003"/>
            </a:xfrm>
            <a:custGeom>
              <a:avLst/>
              <a:gdLst>
                <a:gd name="connsiteX0" fmla="*/ 256584 w 474680"/>
                <a:gd name="connsiteY0" fmla="*/ 0 h 372003"/>
                <a:gd name="connsiteX1" fmla="*/ 384876 w 474680"/>
                <a:gd name="connsiteY1" fmla="*/ 12828 h 372003"/>
                <a:gd name="connsiteX2" fmla="*/ 423363 w 474680"/>
                <a:gd name="connsiteY2" fmla="*/ 25656 h 372003"/>
                <a:gd name="connsiteX3" fmla="*/ 449021 w 474680"/>
                <a:gd name="connsiteY3" fmla="*/ 64139 h 372003"/>
                <a:gd name="connsiteX4" fmla="*/ 474680 w 474680"/>
                <a:gd name="connsiteY4" fmla="*/ 89794 h 372003"/>
                <a:gd name="connsiteX5" fmla="*/ 461851 w 474680"/>
                <a:gd name="connsiteY5" fmla="*/ 295037 h 372003"/>
                <a:gd name="connsiteX6" fmla="*/ 372046 w 474680"/>
                <a:gd name="connsiteY6" fmla="*/ 372003 h 372003"/>
                <a:gd name="connsiteX7" fmla="*/ 128292 w 474680"/>
                <a:gd name="connsiteY7" fmla="*/ 359176 h 372003"/>
                <a:gd name="connsiteX8" fmla="*/ 76975 w 474680"/>
                <a:gd name="connsiteY8" fmla="*/ 307865 h 372003"/>
                <a:gd name="connsiteX9" fmla="*/ 12829 w 474680"/>
                <a:gd name="connsiteY9" fmla="*/ 269382 h 372003"/>
                <a:gd name="connsiteX10" fmla="*/ 0 w 474680"/>
                <a:gd name="connsiteY10" fmla="*/ 243726 h 37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4680" h="372003">
                  <a:moveTo>
                    <a:pt x="256584" y="0"/>
                  </a:moveTo>
                  <a:cubicBezTo>
                    <a:pt x="299348" y="4276"/>
                    <a:pt x="342398" y="6294"/>
                    <a:pt x="384876" y="12828"/>
                  </a:cubicBezTo>
                  <a:cubicBezTo>
                    <a:pt x="398242" y="14884"/>
                    <a:pt x="412803" y="17209"/>
                    <a:pt x="423363" y="25656"/>
                  </a:cubicBezTo>
                  <a:cubicBezTo>
                    <a:pt x="435402" y="35287"/>
                    <a:pt x="439389" y="52101"/>
                    <a:pt x="449021" y="64139"/>
                  </a:cubicBezTo>
                  <a:cubicBezTo>
                    <a:pt x="456577" y="73583"/>
                    <a:pt x="466127" y="81242"/>
                    <a:pt x="474680" y="89794"/>
                  </a:cubicBezTo>
                  <a:cubicBezTo>
                    <a:pt x="470404" y="158208"/>
                    <a:pt x="478478" y="228536"/>
                    <a:pt x="461851" y="295037"/>
                  </a:cubicBezTo>
                  <a:cubicBezTo>
                    <a:pt x="455629" y="319923"/>
                    <a:pt x="394969" y="356723"/>
                    <a:pt x="372046" y="372003"/>
                  </a:cubicBezTo>
                  <a:cubicBezTo>
                    <a:pt x="290795" y="367727"/>
                    <a:pt x="207799" y="376458"/>
                    <a:pt x="128292" y="359176"/>
                  </a:cubicBezTo>
                  <a:cubicBezTo>
                    <a:pt x="104654" y="354038"/>
                    <a:pt x="94081" y="324969"/>
                    <a:pt x="76975" y="307865"/>
                  </a:cubicBezTo>
                  <a:cubicBezTo>
                    <a:pt x="-32723" y="198178"/>
                    <a:pt x="146063" y="369296"/>
                    <a:pt x="12829" y="269382"/>
                  </a:cubicBezTo>
                  <a:cubicBezTo>
                    <a:pt x="5179" y="263646"/>
                    <a:pt x="4276" y="252278"/>
                    <a:pt x="0" y="243726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flipH="1">
              <a:off x="6113480" y="5486400"/>
              <a:ext cx="474680" cy="372003"/>
            </a:xfrm>
            <a:custGeom>
              <a:avLst/>
              <a:gdLst>
                <a:gd name="connsiteX0" fmla="*/ 256584 w 474680"/>
                <a:gd name="connsiteY0" fmla="*/ 0 h 372003"/>
                <a:gd name="connsiteX1" fmla="*/ 384876 w 474680"/>
                <a:gd name="connsiteY1" fmla="*/ 12828 h 372003"/>
                <a:gd name="connsiteX2" fmla="*/ 423363 w 474680"/>
                <a:gd name="connsiteY2" fmla="*/ 25656 h 372003"/>
                <a:gd name="connsiteX3" fmla="*/ 449021 w 474680"/>
                <a:gd name="connsiteY3" fmla="*/ 64139 h 372003"/>
                <a:gd name="connsiteX4" fmla="*/ 474680 w 474680"/>
                <a:gd name="connsiteY4" fmla="*/ 89794 h 372003"/>
                <a:gd name="connsiteX5" fmla="*/ 461851 w 474680"/>
                <a:gd name="connsiteY5" fmla="*/ 295037 h 372003"/>
                <a:gd name="connsiteX6" fmla="*/ 372046 w 474680"/>
                <a:gd name="connsiteY6" fmla="*/ 372003 h 372003"/>
                <a:gd name="connsiteX7" fmla="*/ 128292 w 474680"/>
                <a:gd name="connsiteY7" fmla="*/ 359176 h 372003"/>
                <a:gd name="connsiteX8" fmla="*/ 76975 w 474680"/>
                <a:gd name="connsiteY8" fmla="*/ 307865 h 372003"/>
                <a:gd name="connsiteX9" fmla="*/ 12829 w 474680"/>
                <a:gd name="connsiteY9" fmla="*/ 269382 h 372003"/>
                <a:gd name="connsiteX10" fmla="*/ 0 w 474680"/>
                <a:gd name="connsiteY10" fmla="*/ 243726 h 37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4680" h="372003">
                  <a:moveTo>
                    <a:pt x="256584" y="0"/>
                  </a:moveTo>
                  <a:cubicBezTo>
                    <a:pt x="299348" y="4276"/>
                    <a:pt x="342398" y="6294"/>
                    <a:pt x="384876" y="12828"/>
                  </a:cubicBezTo>
                  <a:cubicBezTo>
                    <a:pt x="398242" y="14884"/>
                    <a:pt x="412803" y="17209"/>
                    <a:pt x="423363" y="25656"/>
                  </a:cubicBezTo>
                  <a:cubicBezTo>
                    <a:pt x="435402" y="35287"/>
                    <a:pt x="439389" y="52101"/>
                    <a:pt x="449021" y="64139"/>
                  </a:cubicBezTo>
                  <a:cubicBezTo>
                    <a:pt x="456577" y="73583"/>
                    <a:pt x="466127" y="81242"/>
                    <a:pt x="474680" y="89794"/>
                  </a:cubicBezTo>
                  <a:cubicBezTo>
                    <a:pt x="470404" y="158208"/>
                    <a:pt x="478478" y="228536"/>
                    <a:pt x="461851" y="295037"/>
                  </a:cubicBezTo>
                  <a:cubicBezTo>
                    <a:pt x="455629" y="319923"/>
                    <a:pt x="394969" y="356723"/>
                    <a:pt x="372046" y="372003"/>
                  </a:cubicBezTo>
                  <a:cubicBezTo>
                    <a:pt x="290795" y="367727"/>
                    <a:pt x="207799" y="376458"/>
                    <a:pt x="128292" y="359176"/>
                  </a:cubicBezTo>
                  <a:cubicBezTo>
                    <a:pt x="104654" y="354038"/>
                    <a:pt x="94081" y="324969"/>
                    <a:pt x="76975" y="307865"/>
                  </a:cubicBezTo>
                  <a:cubicBezTo>
                    <a:pt x="-32723" y="198178"/>
                    <a:pt x="146063" y="369296"/>
                    <a:pt x="12829" y="269382"/>
                  </a:cubicBezTo>
                  <a:cubicBezTo>
                    <a:pt x="5179" y="263646"/>
                    <a:pt x="4276" y="252278"/>
                    <a:pt x="0" y="243726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27480" y="5235714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</a:rPr>
                <a:t>edistribute residual charge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88705" y="3468468"/>
            <a:ext cx="1809660" cy="1506617"/>
            <a:chOff x="5638800" y="2807256"/>
            <a:chExt cx="1809660" cy="1506617"/>
          </a:xfrm>
        </p:grpSpPr>
        <p:grpSp>
          <p:nvGrpSpPr>
            <p:cNvPr id="35" name="Group 34"/>
            <p:cNvGrpSpPr/>
            <p:nvPr/>
          </p:nvGrpSpPr>
          <p:grpSpPr>
            <a:xfrm>
              <a:off x="6016635" y="2807256"/>
              <a:ext cx="1066838" cy="1506617"/>
              <a:chOff x="5178435" y="3330714"/>
              <a:chExt cx="1066838" cy="150661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178435" y="3330714"/>
                <a:ext cx="364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</a:t>
                </a:r>
                <a:endParaRPr lang="en-US" sz="1800" dirty="0" smtClean="0"/>
              </a:p>
              <a:p>
                <a:r>
                  <a:rPr lang="en-US" sz="1800" dirty="0" smtClean="0"/>
                  <a:t>||</a:t>
                </a:r>
                <a:endParaRPr lang="en-US" sz="18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93895" y="4191000"/>
                <a:ext cx="351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|</a:t>
                </a:r>
              </a:p>
              <a:p>
                <a:r>
                  <a:rPr lang="en-US" sz="1800" dirty="0"/>
                  <a:t>R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5638800" y="3409890"/>
              <a:ext cx="180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H</a:t>
              </a:r>
              <a:r>
                <a:rPr lang="en-US" sz="1800" dirty="0"/>
                <a:t>−C−NH−</a:t>
              </a:r>
              <a:r>
                <a:rPr lang="en-US" sz="1800" dirty="0" err="1"/>
                <a:t>C</a:t>
              </a:r>
              <a:r>
                <a:rPr lang="en-US" sz="1800" baseline="-25000" dirty="0" err="1"/>
                <a:t>a</a:t>
              </a:r>
              <a:r>
                <a:rPr lang="en-US" sz="1800" dirty="0" err="1"/>
                <a:t>H</a:t>
              </a:r>
              <a:r>
                <a:rPr lang="en-US" sz="1800" dirty="0"/>
                <a:t>−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14654" y="5046583"/>
            <a:ext cx="1529346" cy="1408331"/>
            <a:chOff x="6629400" y="5007114"/>
            <a:chExt cx="1529346" cy="1408331"/>
          </a:xfrm>
        </p:grpSpPr>
        <p:grpSp>
          <p:nvGrpSpPr>
            <p:cNvPr id="46" name="Group 45"/>
            <p:cNvGrpSpPr/>
            <p:nvPr/>
          </p:nvGrpSpPr>
          <p:grpSpPr>
            <a:xfrm>
              <a:off x="6629400" y="5007114"/>
              <a:ext cx="1189578" cy="1408331"/>
              <a:chOff x="5791200" y="3429000"/>
              <a:chExt cx="1189578" cy="1408331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791200" y="3429000"/>
                <a:ext cx="364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</a:t>
                </a:r>
                <a:endParaRPr lang="en-US" sz="1800" dirty="0" smtClean="0"/>
              </a:p>
              <a:p>
                <a:r>
                  <a:rPr lang="en-US" sz="1800" dirty="0" smtClean="0"/>
                  <a:t>||</a:t>
                </a:r>
                <a:endParaRPr lang="en-US" sz="18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629400" y="4191000"/>
                <a:ext cx="351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|</a:t>
                </a:r>
              </a:p>
              <a:p>
                <a:r>
                  <a:rPr lang="en-US" sz="1800" dirty="0"/>
                  <a:t>R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0588" y="5562600"/>
              <a:ext cx="1508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C</a:t>
              </a:r>
              <a:r>
                <a:rPr lang="en-US" sz="1800" dirty="0"/>
                <a:t>−NH−</a:t>
              </a:r>
              <a:r>
                <a:rPr lang="en-US" sz="1800" dirty="0" err="1"/>
                <a:t>C</a:t>
              </a:r>
              <a:r>
                <a:rPr lang="en-US" sz="1800" baseline="-25000" dirty="0" err="1"/>
                <a:t>a</a:t>
              </a:r>
              <a:r>
                <a:rPr lang="en-US" sz="1800" dirty="0" err="1"/>
                <a:t>H</a:t>
              </a:r>
              <a:r>
                <a:rPr lang="en-US" sz="1800" dirty="0"/>
                <a:t>− 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33400" y="1219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automatic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proteins, 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DNA, fatty acids</a:t>
            </a:r>
            <a:endParaRPr lang="en-US" sz="2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61071"/>
            <a:ext cx="1447800" cy="840313"/>
          </a:xfrm>
          <a:prstGeom prst="rect">
            <a:avLst/>
          </a:prstGeom>
        </p:spPr>
      </p:pic>
      <p:pic>
        <p:nvPicPr>
          <p:cNvPr id="66" name="Picture 65" descr="loup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1079046" cy="128567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33400" y="1865531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manual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user-defined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fragmentation</a:t>
            </a:r>
          </a:p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000" i="1" dirty="0" smtClean="0">
                <a:solidFill>
                  <a:srgbClr val="D9D9D9"/>
                </a:solidFill>
              </a:rPr>
              <a:t>smart substructure 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953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DD8047"/>
                </a:solidFill>
                <a:latin typeface="Arial"/>
                <a:cs typeface="Arial"/>
              </a:rPr>
              <a:t>automated</a:t>
            </a:r>
            <a:endParaRPr lang="en-US" sz="2000" dirty="0">
              <a:solidFill>
                <a:srgbClr val="DD804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23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EFPdb</a:t>
            </a:r>
            <a:r>
              <a:rPr lang="en-US" dirty="0" smtClean="0"/>
              <a:t> parameter database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133475"/>
            <a:ext cx="2743200" cy="1865531"/>
            <a:chOff x="6437336" y="3505200"/>
            <a:chExt cx="2743200" cy="1865531"/>
          </a:xfrm>
        </p:grpSpPr>
        <p:pic>
          <p:nvPicPr>
            <p:cNvPr id="5" name="Picture 4" descr="131101MackieAzureClou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20" y="3505200"/>
              <a:ext cx="1643380" cy="1143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77000" y="4191000"/>
              <a:ext cx="1031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solidFill>
                    <a:schemeClr val="accent1">
                      <a:lumMod val="75000"/>
                    </a:schemeClr>
                  </a:solidFill>
                </a:rPr>
                <a:t>EFPdb</a:t>
              </a:r>
              <a:endParaRPr lang="en-US" sz="20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7336" y="4724400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MySQL database with fragment parameters</a:t>
              </a:r>
              <a:endParaRPr lang="en-US" sz="1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3375"/>
            <a:ext cx="2857500" cy="2857500"/>
          </a:xfrm>
          <a:prstGeom prst="rect">
            <a:avLst/>
          </a:prstGeom>
        </p:spPr>
      </p:pic>
      <p:sp>
        <p:nvSpPr>
          <p:cNvPr id="12" name="Can 11"/>
          <p:cNvSpPr/>
          <p:nvPr/>
        </p:nvSpPr>
        <p:spPr>
          <a:xfrm>
            <a:off x="3568700" y="3648075"/>
            <a:ext cx="1600200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u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ser group parameters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Can 12"/>
          <p:cNvSpPr/>
          <p:nvPr/>
        </p:nvSpPr>
        <p:spPr>
          <a:xfrm>
            <a:off x="3568700" y="2886075"/>
            <a:ext cx="1600200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u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ser group parameters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an 13"/>
          <p:cNvSpPr/>
          <p:nvPr/>
        </p:nvSpPr>
        <p:spPr>
          <a:xfrm>
            <a:off x="3568700" y="2124075"/>
            <a:ext cx="1600200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u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elvetica"/>
                <a:cs typeface="Helvetica"/>
              </a:rPr>
              <a:t>ser group parameters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an 9"/>
          <p:cNvSpPr/>
          <p:nvPr/>
        </p:nvSpPr>
        <p:spPr>
          <a:xfrm>
            <a:off x="3568700" y="1133475"/>
            <a:ext cx="16002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/>
                <a:cs typeface="Helvetica"/>
              </a:rPr>
              <a:t>o</a:t>
            </a:r>
            <a:r>
              <a:rPr lang="en-US" sz="2000" dirty="0" smtClean="0">
                <a:latin typeface="Helvetica"/>
                <a:cs typeface="Helvetica"/>
              </a:rPr>
              <a:t>fficial parameters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7500" y="140154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o</a:t>
            </a:r>
            <a:r>
              <a:rPr lang="en-US" sz="1800" dirty="0" smtClean="0">
                <a:solidFill>
                  <a:schemeClr val="accent1"/>
                </a:solidFill>
              </a:rPr>
              <a:t>fficial parameters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o</a:t>
            </a:r>
            <a:r>
              <a:rPr lang="en-US" sz="1800" dirty="0" smtClean="0">
                <a:solidFill>
                  <a:schemeClr val="accent1"/>
                </a:solidFill>
              </a:rPr>
              <a:t>pen to the world </a:t>
            </a:r>
            <a:endParaRPr lang="en-US" sz="1800" dirty="0">
              <a:solidFill>
                <a:schemeClr val="accent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54700" y="2809875"/>
            <a:ext cx="3200400" cy="1575376"/>
            <a:chOff x="5854700" y="3048000"/>
            <a:chExt cx="3200400" cy="1575376"/>
          </a:xfrm>
        </p:grpSpPr>
        <p:sp>
          <p:nvSpPr>
            <p:cNvPr id="16" name="TextBox 15"/>
            <p:cNvSpPr txBox="1"/>
            <p:nvPr/>
          </p:nvSpPr>
          <p:spPr>
            <a:xfrm>
              <a:off x="5854700" y="304800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</a:rPr>
                <a:t>u</a:t>
              </a:r>
              <a:r>
                <a:rPr lang="en-US" sz="1800" dirty="0" smtClean="0">
                  <a:solidFill>
                    <a:schemeClr val="accent1"/>
                  </a:solidFill>
                </a:rPr>
                <a:t>ser group parameters </a:t>
              </a:r>
            </a:p>
            <a:p>
              <a:r>
                <a:rPr lang="en-US" sz="1800" dirty="0">
                  <a:solidFill>
                    <a:schemeClr val="accent1"/>
                  </a:solidFill>
                </a:rPr>
                <a:t>o</a:t>
              </a:r>
              <a:r>
                <a:rPr lang="en-US" sz="1800" dirty="0" smtClean="0">
                  <a:solidFill>
                    <a:schemeClr val="accent1"/>
                  </a:solidFill>
                </a:rPr>
                <a:t>pen to users within the group</a:t>
              </a:r>
              <a:endParaRPr 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11900" y="4038600"/>
              <a:ext cx="2743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* group is defined during GUI registration 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57200" y="3775174"/>
            <a:ext cx="312457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Fragment info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n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ame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hemical formula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mile string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EFP terms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asis set used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status (official / unofficial)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structure (xyz format)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parameters for each term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82605361_1YAnva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740" r="1592" b="2223"/>
          <a:stretch/>
        </p:blipFill>
        <p:spPr>
          <a:xfrm>
            <a:off x="6530930" y="4604726"/>
            <a:ext cx="2468927" cy="1862749"/>
          </a:xfrm>
          <a:prstGeom prst="rect">
            <a:avLst/>
          </a:prstGeom>
        </p:spPr>
      </p:pic>
      <p:pic>
        <p:nvPicPr>
          <p:cNvPr id="9" name="Picture 8" descr="91c929e74403b25fd29f75c219f03a7c_fitted_800x700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0"/>
          <a:stretch/>
        </p:blipFill>
        <p:spPr>
          <a:xfrm>
            <a:off x="3670158" y="4714875"/>
            <a:ext cx="2654441" cy="1762125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 rot="10800000">
            <a:off x="5181600" y="4410075"/>
            <a:ext cx="457200" cy="304800"/>
          </a:xfrm>
          <a:prstGeom prst="curvedConnector3">
            <a:avLst>
              <a:gd name="adj1" fmla="val 50000"/>
            </a:avLst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>
            <a:off x="5181601" y="3648075"/>
            <a:ext cx="1447803" cy="1219200"/>
          </a:xfrm>
          <a:prstGeom prst="curvedConnector3">
            <a:avLst>
              <a:gd name="adj1" fmla="val 31686"/>
            </a:avLst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1eafcd9ee1d9b83361f457ae5ba3437e--bird-wall-decals-wall-sticker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057275"/>
            <a:ext cx="1548315" cy="14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4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up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5127"/>
            <a:ext cx="1143000" cy="1361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search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61871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search local directories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search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</a:rPr>
              <a:t>EFPdb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database</a:t>
            </a:r>
          </a:p>
        </p:txBody>
      </p:sp>
      <p:pic>
        <p:nvPicPr>
          <p:cNvPr id="6" name="Picture 5" descr="131101MackieAzureClou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1115040" cy="775529"/>
          </a:xfrm>
          <a:prstGeom prst="rect">
            <a:avLst/>
          </a:prstGeom>
        </p:spPr>
      </p:pic>
      <p:pic>
        <p:nvPicPr>
          <p:cNvPr id="7" name="Picture 6" descr="mobile-devices-symbol-phone-tablet-pc-laptop-icon-331562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52" y="990600"/>
            <a:ext cx="929268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19812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earch is based on:</a:t>
            </a:r>
          </a:p>
          <a:p>
            <a:pPr marL="342900" indent="-342900">
              <a:buAutoNum type="arabicPeriod"/>
            </a:pP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Chemical formula (ordered)</a:t>
            </a:r>
          </a:p>
          <a:p>
            <a:pPr marL="342900" indent="-342900">
              <a:buAutoNum type="arabicPeriod"/>
            </a:pP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Connectivity map (distinguishing between structural isomers)</a:t>
            </a:r>
          </a:p>
          <a:p>
            <a:pPr marL="342900" indent="-342900">
              <a:buAutoNum type="arabicPeriod"/>
            </a:pP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RMSD between atom positions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95400" y="2057400"/>
            <a:ext cx="0" cy="1524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3657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a list of fragments with user-defined    </a:t>
            </a:r>
            <a:b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            tolerance on RMSD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5257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election of a fragment       </a:t>
            </a:r>
            <a:b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           default: smallest RMSD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5400" y="4495800"/>
            <a:ext cx="0" cy="762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0" y="4495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isualization of all fragments in the list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477" y="4267200"/>
            <a:ext cx="4669324" cy="2209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289" y="1066800"/>
            <a:ext cx="3005511" cy="30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Solute-solvent </a:t>
            </a:r>
            <a:r>
              <a:rPr lang="en-US" dirty="0" err="1" smtClean="0"/>
              <a:t>tete</a:t>
            </a:r>
            <a:r>
              <a:rPr lang="en-US" dirty="0" smtClean="0"/>
              <a:t>-a-</a:t>
            </a:r>
            <a:r>
              <a:rPr lang="en-US" dirty="0" err="1" smtClean="0"/>
              <a:t>tete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90800"/>
            <a:ext cx="7620000" cy="363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142998"/>
            <a:ext cx="7924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Solvatochromism = differential solvation of the ground and excited states of a chromophore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Influence of solvent on properties of solute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Callout 45"/>
          <p:cNvSpPr/>
          <p:nvPr/>
        </p:nvSpPr>
        <p:spPr bwMode="auto">
          <a:xfrm>
            <a:off x="2133600" y="4267200"/>
            <a:ext cx="1676400" cy="838200"/>
          </a:xfrm>
          <a:prstGeom prst="wedgeEllipseCallout">
            <a:avLst>
              <a:gd name="adj1" fmla="val 17389"/>
              <a:gd name="adj2" fmla="val 103584"/>
            </a:avLst>
          </a:prstGeom>
          <a:ln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572000" y="1295400"/>
            <a:ext cx="1371600" cy="533400"/>
          </a:xfrm>
          <a:prstGeom prst="wedgeRoundRectCallout">
            <a:avLst>
              <a:gd name="adj1" fmla="val 6039"/>
              <a:gd name="adj2" fmla="val 95508"/>
              <a:gd name="adj3" fmla="val 16667"/>
            </a:avLst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/ EFP</a:t>
            </a:r>
            <a:endParaRPr lang="en-US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098925" y="2108200"/>
          <a:ext cx="4286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08" name="Equation" r:id="rId4" imgW="1714320" imgH="266400" progId="Equation.3">
                  <p:embed/>
                </p:oleObj>
              </mc:Choice>
              <mc:Fallback>
                <p:oleObj name="Equation" r:id="rId4" imgW="17143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2108200"/>
                        <a:ext cx="42862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553200" y="1295400"/>
            <a:ext cx="1295400" cy="533399"/>
          </a:xfrm>
          <a:prstGeom prst="wedgeRoundRectCallout">
            <a:avLst>
              <a:gd name="adj1" fmla="val -42561"/>
              <a:gd name="adj2" fmla="val 109695"/>
              <a:gd name="adj3" fmla="val 16667"/>
            </a:avLst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6172200" y="2819400"/>
            <a:ext cx="2254250" cy="554037"/>
          </a:xfrm>
          <a:prstGeom prst="wedgeRoundRectCallout">
            <a:avLst>
              <a:gd name="adj1" fmla="val -5583"/>
              <a:gd name="adj2" fmla="val -80623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 term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336550" y="1295400"/>
            <a:ext cx="3378200" cy="2514600"/>
            <a:chOff x="752" y="720"/>
            <a:chExt cx="2128" cy="1584"/>
          </a:xfrm>
        </p:grpSpPr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1680" y="960"/>
              <a:ext cx="1104" cy="1008"/>
            </a:xfrm>
            <a:prstGeom prst="ellipse">
              <a:avLst/>
            </a:prstGeom>
            <a:gradFill rotWithShape="0">
              <a:gsLst>
                <a:gs pos="0">
                  <a:srgbClr val="E6C65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1974" y="1234"/>
              <a:ext cx="528" cy="432"/>
            </a:xfrm>
            <a:prstGeom prst="ellipse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1255" y="1248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1618" y="1611"/>
              <a:ext cx="144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2352" y="1680"/>
              <a:ext cx="96" cy="206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2016" y="1296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QM</a:t>
              </a:r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1262" y="126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>
              <a:off x="1193" y="1988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E</a:t>
              </a:r>
              <a:r>
                <a:rPr lang="en-US" baseline="-25000">
                  <a:solidFill>
                    <a:schemeClr val="accent2"/>
                  </a:solidFill>
                </a:rPr>
                <a:t>int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2006" name="Oval 22"/>
            <p:cNvSpPr>
              <a:spLocks noChangeArrowheads="1"/>
            </p:cNvSpPr>
            <p:nvPr/>
          </p:nvSpPr>
          <p:spPr bwMode="auto">
            <a:xfrm>
              <a:off x="2336" y="1968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2343" y="198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1616" y="192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1623" y="194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10" name="Oval 26"/>
            <p:cNvSpPr>
              <a:spLocks noChangeArrowheads="1"/>
            </p:cNvSpPr>
            <p:nvPr/>
          </p:nvSpPr>
          <p:spPr bwMode="auto">
            <a:xfrm>
              <a:off x="752" y="168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759" y="170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12" name="Oval 28"/>
            <p:cNvSpPr>
              <a:spLocks noChangeArrowheads="1"/>
            </p:cNvSpPr>
            <p:nvPr/>
          </p:nvSpPr>
          <p:spPr bwMode="auto">
            <a:xfrm>
              <a:off x="1488" y="72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1495" y="74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>
              <a:off x="1872" y="1056"/>
              <a:ext cx="192" cy="192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H="1">
              <a:off x="1995" y="1680"/>
              <a:ext cx="117" cy="233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1742" y="1392"/>
              <a:ext cx="226" cy="0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1248" y="1920"/>
              <a:ext cx="28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2112" y="2112"/>
              <a:ext cx="19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H="1">
              <a:off x="1536" y="1056"/>
              <a:ext cx="4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2501" y="1584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E6C656"/>
                  </a:solidFill>
                </a:rPr>
                <a:t>E</a:t>
              </a:r>
              <a:r>
                <a:rPr lang="en-US" baseline="-25000">
                  <a:solidFill>
                    <a:srgbClr val="E6C656"/>
                  </a:solidFill>
                </a:rPr>
                <a:t>int</a:t>
              </a:r>
              <a:endParaRPr lang="en-US">
                <a:solidFill>
                  <a:srgbClr val="E6C656"/>
                </a:solidFill>
              </a:endParaRPr>
            </a:p>
          </p:txBody>
        </p:sp>
      </p:grpSp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754831"/>
              </p:ext>
            </p:extLst>
          </p:nvPr>
        </p:nvGraphicFramePr>
        <p:xfrm>
          <a:off x="847725" y="4389438"/>
          <a:ext cx="51625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09" name="Equation" r:id="rId6" imgW="2298700" imgH="266700" progId="Equation.3">
                  <p:embed/>
                </p:oleObj>
              </mc:Choice>
              <mc:Fallback>
                <p:oleObj name="Equation" r:id="rId6" imgW="2298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389438"/>
                        <a:ext cx="516255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667000" y="5562600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polarizable embedding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19200"/>
            <a:ext cx="4028701" cy="2667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/>
          <a:srcRect t="64488" r="55379" b="5211"/>
          <a:stretch/>
        </p:blipFill>
        <p:spPr>
          <a:xfrm>
            <a:off x="-76200" y="2209800"/>
            <a:ext cx="1797636" cy="80814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/>
          <a:srcRect t="64488" r="55379" b="5211"/>
          <a:stretch/>
        </p:blipFill>
        <p:spPr>
          <a:xfrm>
            <a:off x="762000" y="3505200"/>
            <a:ext cx="1797636" cy="80814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/>
          <a:srcRect t="64488" r="55379" b="5211"/>
          <a:stretch/>
        </p:blipFill>
        <p:spPr>
          <a:xfrm>
            <a:off x="-304800" y="1295400"/>
            <a:ext cx="1797636" cy="80814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/>
          <a:srcRect t="64488" r="55379" b="5211"/>
          <a:stretch/>
        </p:blipFill>
        <p:spPr>
          <a:xfrm flipH="1">
            <a:off x="3200400" y="3429000"/>
            <a:ext cx="1797636" cy="8081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/>
          <a:srcRect t="64488" r="55379" b="5211"/>
          <a:stretch/>
        </p:blipFill>
        <p:spPr>
          <a:xfrm flipH="1">
            <a:off x="4191000" y="2743200"/>
            <a:ext cx="1797636" cy="80814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/>
          <a:srcRect t="64488" r="55379" b="5211"/>
          <a:stretch/>
        </p:blipFill>
        <p:spPr>
          <a:xfrm flipH="1">
            <a:off x="3276600" y="1143000"/>
            <a:ext cx="1797636" cy="8081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/>
          <a:srcRect t="64488" r="55379" b="5211"/>
          <a:stretch/>
        </p:blipFill>
        <p:spPr>
          <a:xfrm flipH="1">
            <a:off x="4114800" y="1905000"/>
            <a:ext cx="1797636" cy="8081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9600" y="4302474"/>
            <a:ext cx="2245077" cy="1663212"/>
            <a:chOff x="609600" y="4302474"/>
            <a:chExt cx="2245077" cy="1663212"/>
          </a:xfrm>
        </p:grpSpPr>
        <p:sp>
          <p:nvSpPr>
            <p:cNvPr id="53" name="Oval Callout 52"/>
            <p:cNvSpPr/>
            <p:nvPr/>
          </p:nvSpPr>
          <p:spPr bwMode="auto">
            <a:xfrm>
              <a:off x="2168877" y="4302474"/>
              <a:ext cx="685800" cy="762000"/>
            </a:xfrm>
            <a:prstGeom prst="wedgeEllipseCallout">
              <a:avLst>
                <a:gd name="adj1" fmla="val -72316"/>
                <a:gd name="adj2" fmla="val 72722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>
              <a:off x="609600" y="5257800"/>
              <a:ext cx="1676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electrostatic embedding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Oval Callout 54"/>
          <p:cNvSpPr/>
          <p:nvPr/>
        </p:nvSpPr>
        <p:spPr bwMode="auto">
          <a:xfrm>
            <a:off x="2133600" y="4191000"/>
            <a:ext cx="4191000" cy="1066800"/>
          </a:xfrm>
          <a:prstGeom prst="wedgeEllipseCallout">
            <a:avLst>
              <a:gd name="adj1" fmla="val 54285"/>
              <a:gd name="adj2" fmla="val 40257"/>
            </a:avLst>
          </a:pr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791200" y="5181600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full embedding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1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1" grpId="0"/>
      <p:bldP spid="55" grpId="0" animBg="1"/>
      <p:bldP spid="55" grpId="1" animBg="1"/>
      <p:bldP spid="56" grpId="0"/>
      <p:bldP spid="5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838200"/>
          </a:xfrm>
        </p:spPr>
        <p:txBody>
          <a:bodyPr/>
          <a:lstStyle/>
          <a:p>
            <a:r>
              <a:rPr lang="en-US" sz="3200" dirty="0" smtClean="0"/>
              <a:t>Methodology: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/>
              <a:t>ffective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/>
              <a:t>ragment </a:t>
            </a:r>
            <a:r>
              <a:rPr lang="en-US" sz="3200" dirty="0" smtClean="0">
                <a:solidFill>
                  <a:srgbClr val="FF0000"/>
                </a:solidFill>
              </a:rPr>
              <a:t>P</a:t>
            </a:r>
            <a:r>
              <a:rPr lang="en-US" sz="3200" dirty="0" smtClean="0"/>
              <a:t>otential method (</a:t>
            </a:r>
            <a:r>
              <a:rPr lang="en-US" sz="3200" dirty="0" smtClean="0">
                <a:solidFill>
                  <a:srgbClr val="FF0000"/>
                </a:solidFill>
              </a:rPr>
              <a:t>EFP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52400" y="1676400"/>
            <a:ext cx="5105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    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E</a:t>
            </a:r>
            <a:r>
              <a:rPr lang="en-US" sz="28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interaction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  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=</a:t>
            </a:r>
            <a:r>
              <a:rPr lang="en-US" sz="2800" i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  </a:t>
            </a:r>
            <a:r>
              <a:rPr lang="en-US" sz="28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E</a:t>
            </a:r>
            <a:r>
              <a:rPr lang="en-US" sz="2800" baseline="-250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coulomb</a:t>
            </a:r>
            <a:endParaRPr lang="en-US" sz="2800" dirty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64" charset="0"/>
            </a:endParaRPr>
          </a:p>
          <a:p>
            <a:r>
              <a:rPr lang="en-US" sz="28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                    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+</a:t>
            </a:r>
            <a:r>
              <a:rPr lang="en-US" sz="28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  </a:t>
            </a:r>
            <a:r>
              <a:rPr lang="en-US" sz="2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E</a:t>
            </a:r>
            <a:r>
              <a:rPr lang="en-US" sz="2800" baseline="-25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polarization</a:t>
            </a:r>
            <a:endParaRPr 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6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                     +  </a:t>
            </a:r>
            <a:r>
              <a:rPr lang="en-US" sz="2800" dirty="0" err="1">
                <a:solidFill>
                  <a:srgbClr val="3DAB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E</a:t>
            </a:r>
            <a:r>
              <a:rPr lang="en-US" sz="2800" baseline="-25000" dirty="0" err="1">
                <a:solidFill>
                  <a:srgbClr val="3DAB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dispersion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Helvetica" pitchFamily="6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                     +  </a:t>
            </a:r>
            <a:r>
              <a:rPr lang="en-US" sz="28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E</a:t>
            </a:r>
            <a:r>
              <a:rPr lang="en-US" sz="2800" baseline="-25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exchange</a:t>
            </a:r>
            <a:r>
              <a:rPr lang="en-US" sz="2800" baseline="-25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-repulsion</a:t>
            </a:r>
          </a:p>
          <a:p>
            <a:r>
              <a:rPr lang="en-US" sz="2800" baseline="-25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                               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64" charset="0"/>
              </a:rPr>
              <a:t>+ 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  <a:latin typeface="Helvetica" pitchFamily="64" charset="0"/>
              </a:rPr>
              <a:t>E</a:t>
            </a:r>
            <a:r>
              <a:rPr lang="en-US" sz="2800" baseline="-25000" dirty="0" err="1" smtClean="0">
                <a:solidFill>
                  <a:schemeClr val="bg1">
                    <a:lumMod val="75000"/>
                  </a:schemeClr>
                </a:solidFill>
                <a:latin typeface="Helvetica" pitchFamily="64" charset="0"/>
              </a:rPr>
              <a:t>charge</a:t>
            </a:r>
            <a:r>
              <a:rPr lang="en-US" sz="2800" baseline="-25000" dirty="0" smtClean="0">
                <a:solidFill>
                  <a:schemeClr val="bg1">
                    <a:lumMod val="75000"/>
                  </a:schemeClr>
                </a:solidFill>
                <a:latin typeface="Helvetica" pitchFamily="64" charset="0"/>
              </a:rPr>
              <a:t>-transfer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Helvetica" pitchFamily="64" charset="0"/>
            </a:endParaRPr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762000" y="1143000"/>
            <a:ext cx="772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Helvetica" pitchFamily="64" charset="0"/>
              </a:rPr>
              <a:t>Perturbation theory applied to non-interacting fragments</a:t>
            </a: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5791200" y="19050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long-range perturbation theory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5791200" y="31242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short-range perturbation theory</a:t>
            </a:r>
          </a:p>
        </p:txBody>
      </p:sp>
      <p:sp>
        <p:nvSpPr>
          <p:cNvPr id="31787" name="AutoShape 43"/>
          <p:cNvSpPr>
            <a:spLocks/>
          </p:cNvSpPr>
          <p:nvPr/>
        </p:nvSpPr>
        <p:spPr bwMode="auto">
          <a:xfrm>
            <a:off x="5105400" y="1828800"/>
            <a:ext cx="304800" cy="1219200"/>
          </a:xfrm>
          <a:prstGeom prst="rightBrace">
            <a:avLst>
              <a:gd name="adj1" fmla="val 33333"/>
              <a:gd name="adj2" fmla="val 49088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AutoShape 44"/>
          <p:cNvSpPr>
            <a:spLocks/>
          </p:cNvSpPr>
          <p:nvPr/>
        </p:nvSpPr>
        <p:spPr bwMode="auto">
          <a:xfrm>
            <a:off x="5486400" y="3124200"/>
            <a:ext cx="381000" cy="762000"/>
          </a:xfrm>
          <a:prstGeom prst="rightBrace">
            <a:avLst>
              <a:gd name="adj1" fmla="val 20833"/>
              <a:gd name="adj2" fmla="val 52041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279400" y="3657600"/>
            <a:ext cx="3378200" cy="2514600"/>
            <a:chOff x="752" y="720"/>
            <a:chExt cx="2128" cy="1584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680" y="960"/>
              <a:ext cx="1104" cy="1008"/>
            </a:xfrm>
            <a:prstGeom prst="ellipse">
              <a:avLst/>
            </a:prstGeom>
            <a:gradFill rotWithShape="0">
              <a:gsLst>
                <a:gs pos="0">
                  <a:srgbClr val="E6C65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974" y="1234"/>
              <a:ext cx="528" cy="432"/>
            </a:xfrm>
            <a:prstGeom prst="ellipse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1255" y="1248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1618" y="1611"/>
              <a:ext cx="144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2352" y="1680"/>
              <a:ext cx="96" cy="206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016" y="1296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QM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262" y="126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193" y="1988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E</a:t>
              </a:r>
              <a:r>
                <a:rPr lang="en-US" baseline="-25000" dirty="0" err="1">
                  <a:solidFill>
                    <a:schemeClr val="accent2"/>
                  </a:solidFill>
                </a:rPr>
                <a:t>int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2336" y="1968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343" y="198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1616" y="192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1623" y="194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752" y="168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759" y="170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1488" y="72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1495" y="74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1872" y="1056"/>
              <a:ext cx="192" cy="192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 flipH="1">
              <a:off x="1995" y="1680"/>
              <a:ext cx="117" cy="233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1742" y="1392"/>
              <a:ext cx="226" cy="0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1248" y="1920"/>
              <a:ext cx="28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2112" y="2112"/>
              <a:ext cx="19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1536" y="1056"/>
              <a:ext cx="4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501" y="1584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E6C656"/>
                  </a:solidFill>
                </a:rPr>
                <a:t>E</a:t>
              </a:r>
              <a:r>
                <a:rPr lang="en-US" baseline="-25000">
                  <a:solidFill>
                    <a:srgbClr val="E6C656"/>
                  </a:solidFill>
                </a:rPr>
                <a:t>int</a:t>
              </a:r>
              <a:endParaRPr lang="en-US">
                <a:solidFill>
                  <a:srgbClr val="E6C656"/>
                </a:solidFill>
              </a:endParaRPr>
            </a:p>
          </p:txBody>
        </p:sp>
      </p:grp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889000" y="3962400"/>
            <a:ext cx="60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E</a:t>
            </a:r>
            <a:r>
              <a:rPr lang="en-US" baseline="-25000" dirty="0" err="1">
                <a:solidFill>
                  <a:schemeClr val="accent2"/>
                </a:solidFill>
              </a:rPr>
              <a:t>int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7200" y="5410200"/>
            <a:ext cx="4712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Day et al, </a:t>
            </a:r>
            <a:r>
              <a:rPr lang="en-US" sz="1400" i="1" dirty="0" smtClean="0"/>
              <a:t>J. Chem. Phys.</a:t>
            </a:r>
            <a:r>
              <a:rPr lang="en-US" sz="1400" dirty="0" smtClean="0"/>
              <a:t> </a:t>
            </a:r>
            <a:r>
              <a:rPr lang="en-US" sz="1400" b="1" dirty="0" smtClean="0"/>
              <a:t>1996</a:t>
            </a:r>
            <a:r>
              <a:rPr lang="en-US" sz="1400" dirty="0" smtClean="0"/>
              <a:t>, </a:t>
            </a:r>
            <a:r>
              <a:rPr lang="en-US" sz="1400" i="1" dirty="0" smtClean="0"/>
              <a:t>105</a:t>
            </a:r>
            <a:r>
              <a:rPr lang="en-US" sz="1400" dirty="0" smtClean="0"/>
              <a:t>, 1968-1986;</a:t>
            </a:r>
          </a:p>
          <a:p>
            <a:r>
              <a:rPr lang="en-US" sz="1400" dirty="0" smtClean="0"/>
              <a:t>Gordon et al, </a:t>
            </a:r>
            <a:r>
              <a:rPr lang="en-US" sz="1400" i="1" dirty="0" smtClean="0"/>
              <a:t>. Phys. Chem. A</a:t>
            </a:r>
            <a:r>
              <a:rPr lang="en-US" sz="1400" dirty="0" smtClean="0"/>
              <a:t> </a:t>
            </a:r>
            <a:r>
              <a:rPr lang="en-US" sz="1400" b="1" dirty="0" smtClean="0"/>
              <a:t>2001</a:t>
            </a:r>
            <a:r>
              <a:rPr lang="en-US" sz="1400" dirty="0" smtClean="0"/>
              <a:t>, </a:t>
            </a:r>
            <a:r>
              <a:rPr lang="en-US" sz="1400" i="1" dirty="0" smtClean="0"/>
              <a:t>105</a:t>
            </a:r>
            <a:r>
              <a:rPr lang="en-US" sz="1400" dirty="0" smtClean="0"/>
              <a:t>, 293-307;</a:t>
            </a:r>
          </a:p>
          <a:p>
            <a:r>
              <a:rPr lang="en-US" sz="1400" dirty="0" smtClean="0"/>
              <a:t>Gordon et al, </a:t>
            </a:r>
            <a:r>
              <a:rPr lang="en-US" sz="1400" i="1" dirty="0" smtClean="0"/>
              <a:t>Ann. Rep. Comp. Chem.</a:t>
            </a:r>
            <a:r>
              <a:rPr lang="en-US" sz="1400" dirty="0" smtClean="0"/>
              <a:t>, </a:t>
            </a:r>
            <a:r>
              <a:rPr lang="en-US" sz="1400" b="1" dirty="0" smtClean="0"/>
              <a:t>2007</a:t>
            </a:r>
            <a:r>
              <a:rPr lang="en-US" sz="1400" dirty="0" smtClean="0"/>
              <a:t>, </a:t>
            </a:r>
            <a:r>
              <a:rPr lang="en-US" sz="1400" i="1" dirty="0" smtClean="0"/>
              <a:t>3</a:t>
            </a:r>
            <a:r>
              <a:rPr lang="en-US" sz="1400" dirty="0" smtClean="0"/>
              <a:t>, 177-193;</a:t>
            </a:r>
          </a:p>
          <a:p>
            <a:r>
              <a:rPr lang="en-US" sz="1400" dirty="0" smtClean="0"/>
              <a:t>Ghosh et al, </a:t>
            </a:r>
            <a:r>
              <a:rPr lang="en-US" sz="1400" i="1" dirty="0" smtClean="0"/>
              <a:t>J. Phys. Chem. A</a:t>
            </a:r>
            <a:r>
              <a:rPr lang="en-US" sz="1400" dirty="0" smtClean="0"/>
              <a:t> </a:t>
            </a:r>
            <a:r>
              <a:rPr lang="en-US" sz="1400" b="1" dirty="0" smtClean="0"/>
              <a:t>2010</a:t>
            </a:r>
            <a:r>
              <a:rPr lang="en-US" sz="1400" dirty="0" smtClean="0"/>
              <a:t>, </a:t>
            </a:r>
            <a:r>
              <a:rPr lang="en-US" sz="1400" i="1" dirty="0" smtClean="0"/>
              <a:t>114</a:t>
            </a:r>
            <a:r>
              <a:rPr lang="en-US" sz="1400" dirty="0" smtClean="0"/>
              <a:t>, 12739-12754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267200" y="4267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918BB"/>
                </a:solidFill>
              </a:rPr>
              <a:t>d</a:t>
            </a:r>
            <a:r>
              <a:rPr lang="en-US" i="1" dirty="0" smtClean="0">
                <a:solidFill>
                  <a:srgbClr val="5918BB"/>
                </a:solidFill>
              </a:rPr>
              <a:t>istributed approach </a:t>
            </a:r>
          </a:p>
          <a:p>
            <a:r>
              <a:rPr lang="en-US" i="1" dirty="0" smtClean="0">
                <a:solidFill>
                  <a:srgbClr val="5918BB"/>
                </a:solidFill>
              </a:rPr>
              <a:t>used for all terms</a:t>
            </a:r>
            <a:endParaRPr lang="en-US" i="1" dirty="0">
              <a:solidFill>
                <a:srgbClr val="5918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6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 bwMode="auto">
          <a:xfrm>
            <a:off x="4114800" y="5276910"/>
            <a:ext cx="1828800" cy="609600"/>
          </a:xfrm>
          <a:prstGeom prst="roundRect">
            <a:avLst/>
          </a:prstGeom>
          <a:solidFill>
            <a:srgbClr val="F8AAAA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600200" y="5276910"/>
            <a:ext cx="1905000" cy="609600"/>
          </a:xfrm>
          <a:prstGeom prst="roundRect">
            <a:avLst/>
          </a:prstGeom>
          <a:solidFill>
            <a:srgbClr val="6DC9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Self-consistent polarization </a:t>
            </a:r>
            <a:endParaRPr lang="en-US" dirty="0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4495800" y="1676400"/>
            <a:ext cx="3470275" cy="2224088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69" y="368"/>
              </a:cxn>
              <a:cxn ang="0">
                <a:pos x="96" y="409"/>
              </a:cxn>
              <a:cxn ang="0">
                <a:pos x="137" y="484"/>
              </a:cxn>
              <a:cxn ang="0">
                <a:pos x="192" y="546"/>
              </a:cxn>
              <a:cxn ang="0">
                <a:pos x="226" y="601"/>
              </a:cxn>
              <a:cxn ang="0">
                <a:pos x="240" y="648"/>
              </a:cxn>
              <a:cxn ang="0">
                <a:pos x="151" y="874"/>
              </a:cxn>
              <a:cxn ang="0">
                <a:pos x="144" y="915"/>
              </a:cxn>
              <a:cxn ang="0">
                <a:pos x="260" y="1202"/>
              </a:cxn>
              <a:cxn ang="0">
                <a:pos x="301" y="1216"/>
              </a:cxn>
              <a:cxn ang="0">
                <a:pos x="370" y="1250"/>
              </a:cxn>
              <a:cxn ang="0">
                <a:pos x="534" y="1305"/>
              </a:cxn>
              <a:cxn ang="0">
                <a:pos x="999" y="1401"/>
              </a:cxn>
              <a:cxn ang="0">
                <a:pos x="1395" y="1332"/>
              </a:cxn>
              <a:cxn ang="0">
                <a:pos x="1723" y="1257"/>
              </a:cxn>
              <a:cxn ang="0">
                <a:pos x="1901" y="1216"/>
              </a:cxn>
              <a:cxn ang="0">
                <a:pos x="2024" y="1202"/>
              </a:cxn>
              <a:cxn ang="0">
                <a:pos x="2086" y="1134"/>
              </a:cxn>
              <a:cxn ang="0">
                <a:pos x="2127" y="1066"/>
              </a:cxn>
              <a:cxn ang="0">
                <a:pos x="2141" y="1045"/>
              </a:cxn>
              <a:cxn ang="0">
                <a:pos x="2168" y="915"/>
              </a:cxn>
              <a:cxn ang="0">
                <a:pos x="2058" y="368"/>
              </a:cxn>
              <a:cxn ang="0">
                <a:pos x="1929" y="279"/>
              </a:cxn>
              <a:cxn ang="0">
                <a:pos x="1607" y="156"/>
              </a:cxn>
              <a:cxn ang="0">
                <a:pos x="1491" y="88"/>
              </a:cxn>
              <a:cxn ang="0">
                <a:pos x="985" y="26"/>
              </a:cxn>
              <a:cxn ang="0">
                <a:pos x="308" y="26"/>
              </a:cxn>
              <a:cxn ang="0">
                <a:pos x="164" y="47"/>
              </a:cxn>
              <a:cxn ang="0">
                <a:pos x="76" y="88"/>
              </a:cxn>
              <a:cxn ang="0">
                <a:pos x="34" y="115"/>
              </a:cxn>
              <a:cxn ang="0">
                <a:pos x="0" y="149"/>
              </a:cxn>
            </a:cxnLst>
            <a:rect l="0" t="0" r="r" b="b"/>
            <a:pathLst>
              <a:path w="2186" h="1401">
                <a:moveTo>
                  <a:pt x="0" y="149"/>
                </a:moveTo>
                <a:cubicBezTo>
                  <a:pt x="6" y="251"/>
                  <a:pt x="5" y="293"/>
                  <a:pt x="69" y="368"/>
                </a:cubicBezTo>
                <a:cubicBezTo>
                  <a:pt x="86" y="420"/>
                  <a:pt x="61" y="354"/>
                  <a:pt x="96" y="409"/>
                </a:cubicBezTo>
                <a:cubicBezTo>
                  <a:pt x="111" y="432"/>
                  <a:pt x="117" y="463"/>
                  <a:pt x="137" y="484"/>
                </a:cubicBezTo>
                <a:cubicBezTo>
                  <a:pt x="174" y="522"/>
                  <a:pt x="155" y="501"/>
                  <a:pt x="192" y="546"/>
                </a:cubicBezTo>
                <a:cubicBezTo>
                  <a:pt x="205" y="599"/>
                  <a:pt x="187" y="546"/>
                  <a:pt x="226" y="601"/>
                </a:cubicBezTo>
                <a:cubicBezTo>
                  <a:pt x="230" y="606"/>
                  <a:pt x="239" y="644"/>
                  <a:pt x="240" y="648"/>
                </a:cubicBezTo>
                <a:cubicBezTo>
                  <a:pt x="229" y="733"/>
                  <a:pt x="178" y="794"/>
                  <a:pt x="151" y="874"/>
                </a:cubicBezTo>
                <a:cubicBezTo>
                  <a:pt x="148" y="887"/>
                  <a:pt x="143" y="901"/>
                  <a:pt x="144" y="915"/>
                </a:cubicBezTo>
                <a:cubicBezTo>
                  <a:pt x="147" y="1009"/>
                  <a:pt x="139" y="1160"/>
                  <a:pt x="260" y="1202"/>
                </a:cubicBezTo>
                <a:cubicBezTo>
                  <a:pt x="273" y="1206"/>
                  <a:pt x="288" y="1209"/>
                  <a:pt x="301" y="1216"/>
                </a:cubicBezTo>
                <a:cubicBezTo>
                  <a:pt x="381" y="1256"/>
                  <a:pt x="307" y="1234"/>
                  <a:pt x="370" y="1250"/>
                </a:cubicBezTo>
                <a:cubicBezTo>
                  <a:pt x="421" y="1276"/>
                  <a:pt x="479" y="1286"/>
                  <a:pt x="534" y="1305"/>
                </a:cubicBezTo>
                <a:cubicBezTo>
                  <a:pt x="686" y="1356"/>
                  <a:pt x="838" y="1392"/>
                  <a:pt x="999" y="1401"/>
                </a:cubicBezTo>
                <a:cubicBezTo>
                  <a:pt x="1133" y="1387"/>
                  <a:pt x="1260" y="1349"/>
                  <a:pt x="1395" y="1332"/>
                </a:cubicBezTo>
                <a:cubicBezTo>
                  <a:pt x="1496" y="1282"/>
                  <a:pt x="1611" y="1273"/>
                  <a:pt x="1723" y="1257"/>
                </a:cubicBezTo>
                <a:cubicBezTo>
                  <a:pt x="1778" y="1238"/>
                  <a:pt x="1842" y="1225"/>
                  <a:pt x="1901" y="1216"/>
                </a:cubicBezTo>
                <a:cubicBezTo>
                  <a:pt x="1941" y="1209"/>
                  <a:pt x="2024" y="1202"/>
                  <a:pt x="2024" y="1202"/>
                </a:cubicBezTo>
                <a:cubicBezTo>
                  <a:pt x="2051" y="1185"/>
                  <a:pt x="2068" y="1161"/>
                  <a:pt x="2086" y="1134"/>
                </a:cubicBezTo>
                <a:cubicBezTo>
                  <a:pt x="2100" y="1111"/>
                  <a:pt x="2113" y="1088"/>
                  <a:pt x="2127" y="1066"/>
                </a:cubicBezTo>
                <a:cubicBezTo>
                  <a:pt x="2131" y="1058"/>
                  <a:pt x="2141" y="1045"/>
                  <a:pt x="2141" y="1045"/>
                </a:cubicBezTo>
                <a:cubicBezTo>
                  <a:pt x="2162" y="932"/>
                  <a:pt x="2152" y="975"/>
                  <a:pt x="2168" y="915"/>
                </a:cubicBezTo>
                <a:cubicBezTo>
                  <a:pt x="2162" y="658"/>
                  <a:pt x="2186" y="560"/>
                  <a:pt x="2058" y="368"/>
                </a:cubicBezTo>
                <a:cubicBezTo>
                  <a:pt x="2035" y="297"/>
                  <a:pt x="1995" y="292"/>
                  <a:pt x="1929" y="279"/>
                </a:cubicBezTo>
                <a:cubicBezTo>
                  <a:pt x="1834" y="216"/>
                  <a:pt x="1716" y="183"/>
                  <a:pt x="1607" y="156"/>
                </a:cubicBezTo>
                <a:cubicBezTo>
                  <a:pt x="1564" y="133"/>
                  <a:pt x="1542" y="102"/>
                  <a:pt x="1491" y="88"/>
                </a:cubicBezTo>
                <a:cubicBezTo>
                  <a:pt x="1275" y="27"/>
                  <a:pt x="1259" y="32"/>
                  <a:pt x="985" y="26"/>
                </a:cubicBezTo>
                <a:cubicBezTo>
                  <a:pt x="759" y="0"/>
                  <a:pt x="535" y="11"/>
                  <a:pt x="308" y="26"/>
                </a:cubicBezTo>
                <a:cubicBezTo>
                  <a:pt x="254" y="37"/>
                  <a:pt x="225" y="42"/>
                  <a:pt x="164" y="47"/>
                </a:cubicBezTo>
                <a:cubicBezTo>
                  <a:pt x="134" y="57"/>
                  <a:pt x="102" y="72"/>
                  <a:pt x="76" y="88"/>
                </a:cubicBezTo>
                <a:cubicBezTo>
                  <a:pt x="61" y="96"/>
                  <a:pt x="34" y="115"/>
                  <a:pt x="34" y="115"/>
                </a:cubicBezTo>
                <a:cubicBezTo>
                  <a:pt x="23" y="152"/>
                  <a:pt x="22" y="126"/>
                  <a:pt x="0" y="149"/>
                </a:cubicBezTo>
                <a:close/>
              </a:path>
            </a:pathLst>
          </a:custGeom>
          <a:solidFill>
            <a:srgbClr val="A2E6FF"/>
          </a:solidFill>
          <a:ln w="9525">
            <a:solidFill>
              <a:srgbClr val="4933C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55963" y="4113213"/>
          <a:ext cx="21764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25" name="Equation" r:id="rId3" imgW="850680" imgH="253800" progId="Equation.3">
                  <p:embed/>
                </p:oleObj>
              </mc:Choice>
              <mc:Fallback>
                <p:oleObj name="Equation" r:id="rId3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4113213"/>
                        <a:ext cx="217646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33400" y="4191000"/>
            <a:ext cx="2209800" cy="457200"/>
          </a:xfrm>
          <a:prstGeom prst="wedgeRoundRectCallout">
            <a:avLst>
              <a:gd name="adj1" fmla="val 64445"/>
              <a:gd name="adj2" fmla="val 6223"/>
              <a:gd name="adj3" fmla="val 16667"/>
            </a:avLst>
          </a:prstGeom>
          <a:noFill/>
          <a:ln w="22225">
            <a:solidFill>
              <a:srgbClr val="4933C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 Induced dipole 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34000" y="4648200"/>
            <a:ext cx="3276600" cy="457200"/>
          </a:xfrm>
          <a:prstGeom prst="wedgeRoundRectCallout">
            <a:avLst>
              <a:gd name="adj1" fmla="val -69629"/>
              <a:gd name="adj2" fmla="val -51557"/>
              <a:gd name="adj3" fmla="val 16667"/>
            </a:avLst>
          </a:prstGeom>
          <a:noFill/>
          <a:ln w="22225">
            <a:solidFill>
              <a:srgbClr val="4933C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 polarizability </a:t>
            </a:r>
            <a:r>
              <a:rPr lang="en-US" sz="2000" dirty="0" smtClean="0"/>
              <a:t>tensors </a:t>
            </a:r>
            <a:endParaRPr lang="en-US" sz="2000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943600" y="4038600"/>
            <a:ext cx="1905000" cy="457200"/>
          </a:xfrm>
          <a:prstGeom prst="wedgeRoundRectCallout">
            <a:avLst>
              <a:gd name="adj1" fmla="val -70727"/>
              <a:gd name="adj2" fmla="val -813"/>
              <a:gd name="adj3" fmla="val 16667"/>
            </a:avLst>
          </a:prstGeom>
          <a:noFill/>
          <a:ln w="22225">
            <a:solidFill>
              <a:srgbClr val="4933C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 </a:t>
            </a:r>
            <a:r>
              <a:rPr lang="en-US" sz="2000" dirty="0" smtClean="0"/>
              <a:t>total field</a:t>
            </a:r>
            <a:endParaRPr lang="en-US" sz="2000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627812" y="2365375"/>
            <a:ext cx="457200" cy="381000"/>
            <a:chOff x="3312" y="1584"/>
            <a:chExt cx="288" cy="240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3456" y="1680"/>
              <a:ext cx="144" cy="144"/>
            </a:xfrm>
            <a:prstGeom prst="line">
              <a:avLst/>
            </a:prstGeom>
            <a:noFill/>
            <a:ln w="12700">
              <a:solidFill>
                <a:srgbClr val="4933CA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3408" y="1584"/>
              <a:ext cx="48" cy="144"/>
            </a:xfrm>
            <a:prstGeom prst="line">
              <a:avLst/>
            </a:prstGeom>
            <a:noFill/>
            <a:ln w="12700">
              <a:solidFill>
                <a:srgbClr val="4933CA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rgbClr val="4933CA"/>
            </a:solidFill>
            <a:ln w="9525">
              <a:solidFill>
                <a:srgbClr val="4933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 rot="4593181">
            <a:off x="5713412" y="3127375"/>
            <a:ext cx="457200" cy="381000"/>
            <a:chOff x="3312" y="1584"/>
            <a:chExt cx="288" cy="240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3456" y="1680"/>
              <a:ext cx="144" cy="144"/>
            </a:xfrm>
            <a:prstGeom prst="line">
              <a:avLst/>
            </a:prstGeom>
            <a:noFill/>
            <a:ln w="12700">
              <a:solidFill>
                <a:srgbClr val="4933CA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 flipV="1">
              <a:off x="3408" y="1584"/>
              <a:ext cx="48" cy="144"/>
            </a:xfrm>
            <a:prstGeom prst="line">
              <a:avLst/>
            </a:prstGeom>
            <a:noFill/>
            <a:ln w="12700">
              <a:solidFill>
                <a:srgbClr val="4933CA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rgbClr val="4933CA"/>
            </a:solidFill>
            <a:ln w="9525">
              <a:solidFill>
                <a:srgbClr val="4933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 rot="19156813">
            <a:off x="5180012" y="1908175"/>
            <a:ext cx="457200" cy="381000"/>
            <a:chOff x="3312" y="1584"/>
            <a:chExt cx="288" cy="240"/>
          </a:xfrm>
        </p:grpSpPr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3456" y="1680"/>
              <a:ext cx="144" cy="144"/>
            </a:xfrm>
            <a:prstGeom prst="line">
              <a:avLst/>
            </a:prstGeom>
            <a:noFill/>
            <a:ln w="12700">
              <a:solidFill>
                <a:srgbClr val="4933CA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3408" y="1584"/>
              <a:ext cx="48" cy="144"/>
            </a:xfrm>
            <a:prstGeom prst="line">
              <a:avLst/>
            </a:prstGeom>
            <a:noFill/>
            <a:ln w="12700">
              <a:solidFill>
                <a:srgbClr val="4933CA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rgbClr val="4933CA"/>
            </a:solidFill>
            <a:ln w="9525">
              <a:solidFill>
                <a:srgbClr val="4933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6094412" y="1908175"/>
            <a:ext cx="152400" cy="304800"/>
          </a:xfrm>
          <a:prstGeom prst="line">
            <a:avLst/>
          </a:prstGeom>
          <a:noFill/>
          <a:ln w="28575">
            <a:solidFill>
              <a:srgbClr val="CA105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 flipV="1">
            <a:off x="6551612" y="3279775"/>
            <a:ext cx="228600" cy="228600"/>
          </a:xfrm>
          <a:prstGeom prst="line">
            <a:avLst/>
          </a:prstGeom>
          <a:noFill/>
          <a:ln w="28575">
            <a:solidFill>
              <a:srgbClr val="CA105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027612" y="3051175"/>
            <a:ext cx="76200" cy="304800"/>
          </a:xfrm>
          <a:prstGeom prst="line">
            <a:avLst/>
          </a:prstGeom>
          <a:noFill/>
          <a:ln w="28575">
            <a:solidFill>
              <a:srgbClr val="CA105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851025" y="2390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085012" y="2000250"/>
            <a:ext cx="1592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4933CA"/>
                </a:solidFill>
              </a:rPr>
              <a:t>static multipoles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627812" y="2990850"/>
            <a:ext cx="1592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CA1059"/>
                </a:solidFill>
              </a:rPr>
              <a:t>induced dipoles</a:t>
            </a:r>
          </a:p>
        </p:txBody>
      </p:sp>
      <p:sp>
        <p:nvSpPr>
          <p:cNvPr id="32" name="Freeform 3"/>
          <p:cNvSpPr>
            <a:spLocks/>
          </p:cNvSpPr>
          <p:nvPr/>
        </p:nvSpPr>
        <p:spPr bwMode="auto">
          <a:xfrm>
            <a:off x="1447800" y="1676400"/>
            <a:ext cx="2671763" cy="2160587"/>
          </a:xfrm>
          <a:custGeom>
            <a:avLst/>
            <a:gdLst/>
            <a:ahLst/>
            <a:cxnLst>
              <a:cxn ang="0">
                <a:pos x="264" y="174"/>
              </a:cxn>
              <a:cxn ang="0">
                <a:pos x="160" y="236"/>
              </a:cxn>
              <a:cxn ang="0">
                <a:pos x="77" y="292"/>
              </a:cxn>
              <a:cxn ang="0">
                <a:pos x="35" y="320"/>
              </a:cxn>
              <a:cxn ang="0">
                <a:pos x="0" y="389"/>
              </a:cxn>
              <a:cxn ang="0">
                <a:pos x="7" y="465"/>
              </a:cxn>
              <a:cxn ang="0">
                <a:pos x="35" y="507"/>
              </a:cxn>
              <a:cxn ang="0">
                <a:pos x="174" y="687"/>
              </a:cxn>
              <a:cxn ang="0">
                <a:pos x="139" y="868"/>
              </a:cxn>
              <a:cxn ang="0">
                <a:pos x="132" y="1020"/>
              </a:cxn>
              <a:cxn ang="0">
                <a:pos x="167" y="1069"/>
              </a:cxn>
              <a:cxn ang="0">
                <a:pos x="195" y="1118"/>
              </a:cxn>
              <a:cxn ang="0">
                <a:pos x="500" y="1243"/>
              </a:cxn>
              <a:cxn ang="0">
                <a:pos x="826" y="1215"/>
              </a:cxn>
              <a:cxn ang="0">
                <a:pos x="993" y="1229"/>
              </a:cxn>
              <a:cxn ang="0">
                <a:pos x="1284" y="1312"/>
              </a:cxn>
              <a:cxn ang="0">
                <a:pos x="1513" y="1256"/>
              </a:cxn>
              <a:cxn ang="0">
                <a:pos x="1603" y="958"/>
              </a:cxn>
              <a:cxn ang="0">
                <a:pos x="1645" y="916"/>
              </a:cxn>
              <a:cxn ang="0">
                <a:pos x="1728" y="847"/>
              </a:cxn>
              <a:cxn ang="0">
                <a:pos x="1798" y="784"/>
              </a:cxn>
              <a:cxn ang="0">
                <a:pos x="1812" y="743"/>
              </a:cxn>
              <a:cxn ang="0">
                <a:pos x="1825" y="722"/>
              </a:cxn>
              <a:cxn ang="0">
                <a:pos x="1860" y="625"/>
              </a:cxn>
              <a:cxn ang="0">
                <a:pos x="1818" y="299"/>
              </a:cxn>
              <a:cxn ang="0">
                <a:pos x="1603" y="153"/>
              </a:cxn>
              <a:cxn ang="0">
                <a:pos x="1305" y="160"/>
              </a:cxn>
              <a:cxn ang="0">
                <a:pos x="1208" y="139"/>
              </a:cxn>
              <a:cxn ang="0">
                <a:pos x="1152" y="125"/>
              </a:cxn>
              <a:cxn ang="0">
                <a:pos x="1124" y="118"/>
              </a:cxn>
              <a:cxn ang="0">
                <a:pos x="1041" y="84"/>
              </a:cxn>
              <a:cxn ang="0">
                <a:pos x="930" y="35"/>
              </a:cxn>
              <a:cxn ang="0">
                <a:pos x="833" y="0"/>
              </a:cxn>
              <a:cxn ang="0">
                <a:pos x="639" y="7"/>
              </a:cxn>
              <a:cxn ang="0">
                <a:pos x="521" y="35"/>
              </a:cxn>
              <a:cxn ang="0">
                <a:pos x="479" y="49"/>
              </a:cxn>
              <a:cxn ang="0">
                <a:pos x="458" y="63"/>
              </a:cxn>
              <a:cxn ang="0">
                <a:pos x="368" y="91"/>
              </a:cxn>
              <a:cxn ang="0">
                <a:pos x="306" y="125"/>
              </a:cxn>
              <a:cxn ang="0">
                <a:pos x="278" y="167"/>
              </a:cxn>
              <a:cxn ang="0">
                <a:pos x="264" y="174"/>
              </a:cxn>
            </a:cxnLst>
            <a:rect l="0" t="0" r="r" b="b"/>
            <a:pathLst>
              <a:path w="1875" h="1321">
                <a:moveTo>
                  <a:pt x="264" y="174"/>
                </a:moveTo>
                <a:cubicBezTo>
                  <a:pt x="232" y="195"/>
                  <a:pt x="197" y="224"/>
                  <a:pt x="160" y="236"/>
                </a:cubicBezTo>
                <a:cubicBezTo>
                  <a:pt x="135" y="261"/>
                  <a:pt x="107" y="272"/>
                  <a:pt x="77" y="292"/>
                </a:cubicBezTo>
                <a:cubicBezTo>
                  <a:pt x="63" y="301"/>
                  <a:pt x="35" y="320"/>
                  <a:pt x="35" y="320"/>
                </a:cubicBezTo>
                <a:cubicBezTo>
                  <a:pt x="26" y="346"/>
                  <a:pt x="9" y="363"/>
                  <a:pt x="0" y="389"/>
                </a:cubicBezTo>
                <a:cubicBezTo>
                  <a:pt x="2" y="414"/>
                  <a:pt x="0" y="441"/>
                  <a:pt x="7" y="465"/>
                </a:cubicBezTo>
                <a:cubicBezTo>
                  <a:pt x="12" y="481"/>
                  <a:pt x="26" y="493"/>
                  <a:pt x="35" y="507"/>
                </a:cubicBezTo>
                <a:cubicBezTo>
                  <a:pt x="76" y="569"/>
                  <a:pt x="149" y="616"/>
                  <a:pt x="174" y="687"/>
                </a:cubicBezTo>
                <a:cubicBezTo>
                  <a:pt x="169" y="752"/>
                  <a:pt x="168" y="810"/>
                  <a:pt x="139" y="868"/>
                </a:cubicBezTo>
                <a:cubicBezTo>
                  <a:pt x="126" y="930"/>
                  <a:pt x="118" y="941"/>
                  <a:pt x="132" y="1020"/>
                </a:cubicBezTo>
                <a:cubicBezTo>
                  <a:pt x="136" y="1040"/>
                  <a:pt x="156" y="1052"/>
                  <a:pt x="167" y="1069"/>
                </a:cubicBezTo>
                <a:cubicBezTo>
                  <a:pt x="172" y="1078"/>
                  <a:pt x="185" y="1110"/>
                  <a:pt x="195" y="1118"/>
                </a:cubicBezTo>
                <a:cubicBezTo>
                  <a:pt x="285" y="1191"/>
                  <a:pt x="386" y="1230"/>
                  <a:pt x="500" y="1243"/>
                </a:cubicBezTo>
                <a:cubicBezTo>
                  <a:pt x="609" y="1236"/>
                  <a:pt x="717" y="1222"/>
                  <a:pt x="826" y="1215"/>
                </a:cubicBezTo>
                <a:cubicBezTo>
                  <a:pt x="882" y="1218"/>
                  <a:pt x="941" y="1209"/>
                  <a:pt x="993" y="1229"/>
                </a:cubicBezTo>
                <a:cubicBezTo>
                  <a:pt x="1093" y="1267"/>
                  <a:pt x="1173" y="1302"/>
                  <a:pt x="1284" y="1312"/>
                </a:cubicBezTo>
                <a:cubicBezTo>
                  <a:pt x="1375" y="1307"/>
                  <a:pt x="1448" y="1321"/>
                  <a:pt x="1513" y="1256"/>
                </a:cubicBezTo>
                <a:cubicBezTo>
                  <a:pt x="1547" y="1158"/>
                  <a:pt x="1570" y="1057"/>
                  <a:pt x="1603" y="958"/>
                </a:cubicBezTo>
                <a:cubicBezTo>
                  <a:pt x="1609" y="939"/>
                  <a:pt x="1631" y="930"/>
                  <a:pt x="1645" y="916"/>
                </a:cubicBezTo>
                <a:cubicBezTo>
                  <a:pt x="1675" y="886"/>
                  <a:pt x="1690" y="866"/>
                  <a:pt x="1728" y="847"/>
                </a:cubicBezTo>
                <a:cubicBezTo>
                  <a:pt x="1756" y="833"/>
                  <a:pt x="1798" y="784"/>
                  <a:pt x="1798" y="784"/>
                </a:cubicBezTo>
                <a:cubicBezTo>
                  <a:pt x="1803" y="770"/>
                  <a:pt x="1804" y="755"/>
                  <a:pt x="1812" y="743"/>
                </a:cubicBezTo>
                <a:cubicBezTo>
                  <a:pt x="1816" y="736"/>
                  <a:pt x="1821" y="729"/>
                  <a:pt x="1825" y="722"/>
                </a:cubicBezTo>
                <a:cubicBezTo>
                  <a:pt x="1840" y="691"/>
                  <a:pt x="1844" y="657"/>
                  <a:pt x="1860" y="625"/>
                </a:cubicBezTo>
                <a:cubicBezTo>
                  <a:pt x="1857" y="541"/>
                  <a:pt x="1875" y="385"/>
                  <a:pt x="1818" y="299"/>
                </a:cubicBezTo>
                <a:cubicBezTo>
                  <a:pt x="1796" y="221"/>
                  <a:pt x="1680" y="166"/>
                  <a:pt x="1603" y="153"/>
                </a:cubicBezTo>
                <a:cubicBezTo>
                  <a:pt x="1494" y="161"/>
                  <a:pt x="1420" y="165"/>
                  <a:pt x="1305" y="160"/>
                </a:cubicBezTo>
                <a:cubicBezTo>
                  <a:pt x="1273" y="154"/>
                  <a:pt x="1240" y="147"/>
                  <a:pt x="1208" y="139"/>
                </a:cubicBezTo>
                <a:cubicBezTo>
                  <a:pt x="1189" y="135"/>
                  <a:pt x="1171" y="130"/>
                  <a:pt x="1152" y="125"/>
                </a:cubicBezTo>
                <a:cubicBezTo>
                  <a:pt x="1143" y="123"/>
                  <a:pt x="1124" y="118"/>
                  <a:pt x="1124" y="118"/>
                </a:cubicBezTo>
                <a:cubicBezTo>
                  <a:pt x="1096" y="103"/>
                  <a:pt x="1070" y="95"/>
                  <a:pt x="1041" y="84"/>
                </a:cubicBezTo>
                <a:cubicBezTo>
                  <a:pt x="1000" y="69"/>
                  <a:pt x="975" y="44"/>
                  <a:pt x="930" y="35"/>
                </a:cubicBezTo>
                <a:cubicBezTo>
                  <a:pt x="899" y="14"/>
                  <a:pt x="869" y="7"/>
                  <a:pt x="833" y="0"/>
                </a:cubicBezTo>
                <a:cubicBezTo>
                  <a:pt x="768" y="2"/>
                  <a:pt x="704" y="3"/>
                  <a:pt x="639" y="7"/>
                </a:cubicBezTo>
                <a:cubicBezTo>
                  <a:pt x="601" y="9"/>
                  <a:pt x="560" y="29"/>
                  <a:pt x="521" y="35"/>
                </a:cubicBezTo>
                <a:cubicBezTo>
                  <a:pt x="507" y="40"/>
                  <a:pt x="491" y="41"/>
                  <a:pt x="479" y="49"/>
                </a:cubicBezTo>
                <a:cubicBezTo>
                  <a:pt x="472" y="54"/>
                  <a:pt x="466" y="60"/>
                  <a:pt x="458" y="63"/>
                </a:cubicBezTo>
                <a:cubicBezTo>
                  <a:pt x="430" y="75"/>
                  <a:pt x="397" y="81"/>
                  <a:pt x="368" y="91"/>
                </a:cubicBezTo>
                <a:cubicBezTo>
                  <a:pt x="346" y="98"/>
                  <a:pt x="328" y="117"/>
                  <a:pt x="306" y="125"/>
                </a:cubicBezTo>
                <a:cubicBezTo>
                  <a:pt x="297" y="139"/>
                  <a:pt x="294" y="162"/>
                  <a:pt x="278" y="167"/>
                </a:cubicBezTo>
                <a:cubicBezTo>
                  <a:pt x="255" y="175"/>
                  <a:pt x="250" y="174"/>
                  <a:pt x="264" y="174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58840" y="121920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QM region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11640" y="1219200"/>
            <a:ext cx="171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EFP region</a:t>
            </a:r>
            <a:endParaRPr lang="en-US" dirty="0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 rot="19156813">
            <a:off x="2270368" y="22703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 rot="19156813">
            <a:off x="2073032" y="27275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 rot="19156813">
            <a:off x="2498968" y="30323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 rot="19156813">
            <a:off x="3413368" y="24227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 rot="19156813">
            <a:off x="2422768" y="242276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142623" y="27387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nuclei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2743200" y="2286000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Symbol" pitchFamily="18" charset="2"/>
              </a:rPr>
              <a:t>Y</a:t>
            </a:r>
            <a:endParaRPr lang="en-US" sz="4400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3400" y="5363290"/>
            <a:ext cx="537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F</a:t>
            </a:r>
            <a:r>
              <a:rPr lang="en-US" i="1" baseline="30000" dirty="0" err="1" smtClean="0"/>
              <a:t>total</a:t>
            </a:r>
            <a:r>
              <a:rPr lang="en-US" i="1" baseline="-25000" dirty="0" smtClean="0"/>
              <a:t> </a:t>
            </a:r>
            <a:r>
              <a:rPr lang="en-US" i="1" dirty="0" smtClean="0"/>
              <a:t> = </a:t>
            </a:r>
            <a:r>
              <a:rPr lang="en-US" i="1" dirty="0" smtClean="0">
                <a:latin typeface="Symbol" pitchFamily="18" charset="2"/>
              </a:rPr>
              <a:t>S </a:t>
            </a:r>
            <a:r>
              <a:rPr lang="en-US" i="1" dirty="0" smtClean="0"/>
              <a:t>(</a:t>
            </a:r>
            <a:r>
              <a:rPr lang="en-US" i="1" dirty="0" err="1" smtClean="0"/>
              <a:t>F</a:t>
            </a:r>
            <a:r>
              <a:rPr lang="en-US" i="1" baseline="30000" dirty="0" err="1" smtClean="0"/>
              <a:t>mult</a:t>
            </a:r>
            <a:r>
              <a:rPr lang="en-US" i="1" baseline="30000" dirty="0" smtClean="0"/>
              <a:t> </a:t>
            </a:r>
            <a:r>
              <a:rPr lang="en-US" i="1" dirty="0" smtClean="0"/>
              <a:t>+ F</a:t>
            </a:r>
            <a:r>
              <a:rPr lang="en-US" i="1" baseline="30000" dirty="0" smtClean="0"/>
              <a:t>ind</a:t>
            </a:r>
            <a:r>
              <a:rPr lang="en-US" i="1" dirty="0" smtClean="0"/>
              <a:t>)   +     F</a:t>
            </a:r>
            <a:r>
              <a:rPr lang="en-US" i="1" baseline="30000" dirty="0" smtClean="0"/>
              <a:t>ai</a:t>
            </a:r>
            <a:r>
              <a:rPr lang="en-US" i="1" dirty="0" smtClean="0"/>
              <a:t> + F</a:t>
            </a:r>
            <a:r>
              <a:rPr lang="en-US" i="1" baseline="30000" dirty="0" smtClean="0"/>
              <a:t>ai-</a:t>
            </a:r>
            <a:r>
              <a:rPr lang="en-US" i="1" baseline="30000" dirty="0" err="1" smtClean="0"/>
              <a:t>nuc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533400" y="588204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</a:t>
            </a:r>
            <a:r>
              <a:rPr lang="en-US" i="1" baseline="30000" dirty="0" err="1" smtClean="0"/>
              <a:t>pol</a:t>
            </a:r>
            <a:r>
              <a:rPr lang="en-US" i="1" dirty="0" smtClean="0"/>
              <a:t> =</a:t>
            </a:r>
            <a:r>
              <a:rPr lang="en-US" dirty="0" smtClean="0"/>
              <a:t> -½ </a:t>
            </a:r>
            <a:r>
              <a:rPr lang="en-US" i="1" dirty="0" smtClean="0">
                <a:latin typeface="Symbol" pitchFamily="18" charset="2"/>
              </a:rPr>
              <a:t>S m (</a:t>
            </a:r>
            <a:r>
              <a:rPr lang="en-US" i="1" dirty="0" err="1" smtClean="0"/>
              <a:t>F</a:t>
            </a:r>
            <a:r>
              <a:rPr lang="en-US" i="1" baseline="30000" dirty="0" err="1" smtClean="0"/>
              <a:t>mult</a:t>
            </a:r>
            <a:r>
              <a:rPr lang="en-US" i="1" baseline="30000" dirty="0" smtClean="0"/>
              <a:t> </a:t>
            </a:r>
            <a:r>
              <a:rPr lang="en-US" i="1" dirty="0" smtClean="0"/>
              <a:t>+ F</a:t>
            </a:r>
            <a:r>
              <a:rPr lang="en-US" i="1" baseline="30000" dirty="0" smtClean="0"/>
              <a:t>ai-</a:t>
            </a:r>
            <a:r>
              <a:rPr lang="en-US" i="1" baseline="30000" dirty="0" err="1" smtClean="0"/>
              <a:t>nuc</a:t>
            </a:r>
            <a:r>
              <a:rPr lang="en-US" i="1" dirty="0" smtClean="0"/>
              <a:t>) + </a:t>
            </a:r>
            <a:r>
              <a:rPr lang="en-US" dirty="0" smtClean="0"/>
              <a:t>½ </a:t>
            </a:r>
            <a:r>
              <a:rPr lang="en-US" i="1" dirty="0" smtClean="0">
                <a:latin typeface="Symbol" pitchFamily="18" charset="2"/>
              </a:rPr>
              <a:t>S m </a:t>
            </a:r>
            <a:r>
              <a:rPr lang="en-US" i="1" dirty="0" smtClean="0"/>
              <a:t>F</a:t>
            </a:r>
            <a:r>
              <a:rPr lang="en-US" i="1" baseline="30000" dirty="0" smtClean="0"/>
              <a:t>ai</a:t>
            </a:r>
            <a:r>
              <a:rPr lang="en-US" i="1" dirty="0" smtClean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7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 l="3551" t="4114" r="4193" b="4293"/>
          <a:stretch>
            <a:fillRect/>
          </a:stretch>
        </p:blipFill>
        <p:spPr bwMode="auto">
          <a:xfrm>
            <a:off x="990601" y="1032163"/>
            <a:ext cx="7391400" cy="537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within HF cycle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71800" y="2743200"/>
            <a:ext cx="2057400" cy="1524000"/>
            <a:chOff x="2895600" y="3124200"/>
            <a:chExt cx="2057400" cy="1524000"/>
          </a:xfrm>
        </p:grpSpPr>
        <p:sp>
          <p:nvSpPr>
            <p:cNvPr id="10" name="Oval 9"/>
            <p:cNvSpPr/>
            <p:nvPr/>
          </p:nvSpPr>
          <p:spPr bwMode="auto">
            <a:xfrm>
              <a:off x="2971800" y="3124200"/>
              <a:ext cx="1981200" cy="1524000"/>
            </a:xfrm>
            <a:prstGeom prst="ellipse">
              <a:avLst/>
            </a:prstGeom>
            <a:solidFill>
              <a:srgbClr val="F8AAAA"/>
            </a:solidFill>
            <a:ln w="9525" cap="flat" cmpd="sng" algn="ctr">
              <a:solidFill>
                <a:srgbClr val="F22D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3352800"/>
              <a:ext cx="2057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HF </a:t>
              </a:r>
            </a:p>
            <a:p>
              <a:pPr algn="ctr"/>
              <a:r>
                <a:rPr lang="en-US" sz="2000" dirty="0" smtClean="0"/>
                <a:t>self-consistent cycle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8400" y="4876799"/>
            <a:ext cx="1905000" cy="1081703"/>
            <a:chOff x="2133600" y="5257800"/>
            <a:chExt cx="2057400" cy="1248119"/>
          </a:xfrm>
        </p:grpSpPr>
        <p:sp>
          <p:nvSpPr>
            <p:cNvPr id="11" name="Oval 10"/>
            <p:cNvSpPr/>
            <p:nvPr/>
          </p:nvSpPr>
          <p:spPr bwMode="auto">
            <a:xfrm>
              <a:off x="2286000" y="5257800"/>
              <a:ext cx="1828800" cy="1143000"/>
            </a:xfrm>
            <a:prstGeom prst="ellipse">
              <a:avLst/>
            </a:prstGeom>
            <a:solidFill>
              <a:srgbClr val="6DC9F7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5334000"/>
              <a:ext cx="2057400" cy="1171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polarization </a:t>
              </a:r>
            </a:p>
            <a:p>
              <a:pPr algn="ctr"/>
              <a:r>
                <a:rPr lang="en-US" sz="2000" dirty="0" smtClean="0"/>
                <a:t>self-consistent cycle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1102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/>
          <a:lstStyle/>
          <a:p>
            <a:r>
              <a:rPr lang="en-US" sz="3600" dirty="0" smtClean="0"/>
              <a:t>QM/EFP for the electronic excited states</a:t>
            </a:r>
            <a:endParaRPr lang="en-US" sz="3600" dirty="0"/>
          </a:p>
        </p:txBody>
      </p:sp>
      <p:sp>
        <p:nvSpPr>
          <p:cNvPr id="4" name="Freeform 3"/>
          <p:cNvSpPr/>
          <p:nvPr/>
        </p:nvSpPr>
        <p:spPr bwMode="auto">
          <a:xfrm>
            <a:off x="533400" y="2286000"/>
            <a:ext cx="3048000" cy="1600200"/>
          </a:xfrm>
          <a:custGeom>
            <a:avLst/>
            <a:gdLst>
              <a:gd name="connsiteX0" fmla="*/ 1926771 w 3090204"/>
              <a:gd name="connsiteY0" fmla="*/ 152400 h 1404257"/>
              <a:gd name="connsiteX1" fmla="*/ 1905000 w 3090204"/>
              <a:gd name="connsiteY1" fmla="*/ 119743 h 1404257"/>
              <a:gd name="connsiteX2" fmla="*/ 1850571 w 3090204"/>
              <a:gd name="connsiteY2" fmla="*/ 97971 h 1404257"/>
              <a:gd name="connsiteX3" fmla="*/ 1785257 w 3090204"/>
              <a:gd name="connsiteY3" fmla="*/ 76200 h 1404257"/>
              <a:gd name="connsiteX4" fmla="*/ 1741714 w 3090204"/>
              <a:gd name="connsiteY4" fmla="*/ 65314 h 1404257"/>
              <a:gd name="connsiteX5" fmla="*/ 1654628 w 3090204"/>
              <a:gd name="connsiteY5" fmla="*/ 32657 h 1404257"/>
              <a:gd name="connsiteX6" fmla="*/ 1545771 w 3090204"/>
              <a:gd name="connsiteY6" fmla="*/ 10886 h 1404257"/>
              <a:gd name="connsiteX7" fmla="*/ 1502228 w 3090204"/>
              <a:gd name="connsiteY7" fmla="*/ 0 h 1404257"/>
              <a:gd name="connsiteX8" fmla="*/ 1197428 w 3090204"/>
              <a:gd name="connsiteY8" fmla="*/ 10886 h 1404257"/>
              <a:gd name="connsiteX9" fmla="*/ 1077685 w 3090204"/>
              <a:gd name="connsiteY9" fmla="*/ 54429 h 1404257"/>
              <a:gd name="connsiteX10" fmla="*/ 1045028 w 3090204"/>
              <a:gd name="connsiteY10" fmla="*/ 87086 h 1404257"/>
              <a:gd name="connsiteX11" fmla="*/ 990600 w 3090204"/>
              <a:gd name="connsiteY11" fmla="*/ 130629 h 1404257"/>
              <a:gd name="connsiteX12" fmla="*/ 968828 w 3090204"/>
              <a:gd name="connsiteY12" fmla="*/ 163286 h 1404257"/>
              <a:gd name="connsiteX13" fmla="*/ 914400 w 3090204"/>
              <a:gd name="connsiteY13" fmla="*/ 239486 h 1404257"/>
              <a:gd name="connsiteX14" fmla="*/ 903514 w 3090204"/>
              <a:gd name="connsiteY14" fmla="*/ 272143 h 1404257"/>
              <a:gd name="connsiteX15" fmla="*/ 816428 w 3090204"/>
              <a:gd name="connsiteY15" fmla="*/ 337457 h 1404257"/>
              <a:gd name="connsiteX16" fmla="*/ 772885 w 3090204"/>
              <a:gd name="connsiteY16" fmla="*/ 370114 h 1404257"/>
              <a:gd name="connsiteX17" fmla="*/ 631371 w 3090204"/>
              <a:gd name="connsiteY17" fmla="*/ 391886 h 1404257"/>
              <a:gd name="connsiteX18" fmla="*/ 587828 w 3090204"/>
              <a:gd name="connsiteY18" fmla="*/ 402771 h 1404257"/>
              <a:gd name="connsiteX19" fmla="*/ 435428 w 3090204"/>
              <a:gd name="connsiteY19" fmla="*/ 424543 h 1404257"/>
              <a:gd name="connsiteX20" fmla="*/ 326571 w 3090204"/>
              <a:gd name="connsiteY20" fmla="*/ 446314 h 1404257"/>
              <a:gd name="connsiteX21" fmla="*/ 206828 w 3090204"/>
              <a:gd name="connsiteY21" fmla="*/ 511629 h 1404257"/>
              <a:gd name="connsiteX22" fmla="*/ 130628 w 3090204"/>
              <a:gd name="connsiteY22" fmla="*/ 555171 h 1404257"/>
              <a:gd name="connsiteX23" fmla="*/ 108857 w 3090204"/>
              <a:gd name="connsiteY23" fmla="*/ 587829 h 1404257"/>
              <a:gd name="connsiteX24" fmla="*/ 32657 w 3090204"/>
              <a:gd name="connsiteY24" fmla="*/ 685800 h 1404257"/>
              <a:gd name="connsiteX25" fmla="*/ 21771 w 3090204"/>
              <a:gd name="connsiteY25" fmla="*/ 718457 h 1404257"/>
              <a:gd name="connsiteX26" fmla="*/ 0 w 3090204"/>
              <a:gd name="connsiteY26" fmla="*/ 805543 h 1404257"/>
              <a:gd name="connsiteX27" fmla="*/ 32657 w 3090204"/>
              <a:gd name="connsiteY27" fmla="*/ 903514 h 1404257"/>
              <a:gd name="connsiteX28" fmla="*/ 54428 w 3090204"/>
              <a:gd name="connsiteY28" fmla="*/ 925286 h 1404257"/>
              <a:gd name="connsiteX29" fmla="*/ 76200 w 3090204"/>
              <a:gd name="connsiteY29" fmla="*/ 957943 h 1404257"/>
              <a:gd name="connsiteX30" fmla="*/ 108857 w 3090204"/>
              <a:gd name="connsiteY30" fmla="*/ 979714 h 1404257"/>
              <a:gd name="connsiteX31" fmla="*/ 217714 w 3090204"/>
              <a:gd name="connsiteY31" fmla="*/ 1077686 h 1404257"/>
              <a:gd name="connsiteX32" fmla="*/ 261257 w 3090204"/>
              <a:gd name="connsiteY32" fmla="*/ 1088571 h 1404257"/>
              <a:gd name="connsiteX33" fmla="*/ 337457 w 3090204"/>
              <a:gd name="connsiteY33" fmla="*/ 1143000 h 1404257"/>
              <a:gd name="connsiteX34" fmla="*/ 402771 w 3090204"/>
              <a:gd name="connsiteY34" fmla="*/ 1153886 h 1404257"/>
              <a:gd name="connsiteX35" fmla="*/ 544285 w 3090204"/>
              <a:gd name="connsiteY35" fmla="*/ 1186543 h 1404257"/>
              <a:gd name="connsiteX36" fmla="*/ 772885 w 3090204"/>
              <a:gd name="connsiteY36" fmla="*/ 1175657 h 1404257"/>
              <a:gd name="connsiteX37" fmla="*/ 805542 w 3090204"/>
              <a:gd name="connsiteY37" fmla="*/ 1164771 h 1404257"/>
              <a:gd name="connsiteX38" fmla="*/ 870857 w 3090204"/>
              <a:gd name="connsiteY38" fmla="*/ 1153886 h 1404257"/>
              <a:gd name="connsiteX39" fmla="*/ 1034142 w 3090204"/>
              <a:gd name="connsiteY39" fmla="*/ 1164771 h 1404257"/>
              <a:gd name="connsiteX40" fmla="*/ 1055914 w 3090204"/>
              <a:gd name="connsiteY40" fmla="*/ 1186543 h 1404257"/>
              <a:gd name="connsiteX41" fmla="*/ 1099457 w 3090204"/>
              <a:gd name="connsiteY41" fmla="*/ 1197429 h 1404257"/>
              <a:gd name="connsiteX42" fmla="*/ 1164771 w 3090204"/>
              <a:gd name="connsiteY42" fmla="*/ 1240971 h 1404257"/>
              <a:gd name="connsiteX43" fmla="*/ 1197428 w 3090204"/>
              <a:gd name="connsiteY43" fmla="*/ 1262743 h 1404257"/>
              <a:gd name="connsiteX44" fmla="*/ 1240971 w 3090204"/>
              <a:gd name="connsiteY44" fmla="*/ 1306286 h 1404257"/>
              <a:gd name="connsiteX45" fmla="*/ 1306285 w 3090204"/>
              <a:gd name="connsiteY45" fmla="*/ 1328057 h 1404257"/>
              <a:gd name="connsiteX46" fmla="*/ 1371600 w 3090204"/>
              <a:gd name="connsiteY46" fmla="*/ 1306286 h 1404257"/>
              <a:gd name="connsiteX47" fmla="*/ 1469571 w 3090204"/>
              <a:gd name="connsiteY47" fmla="*/ 1284514 h 1404257"/>
              <a:gd name="connsiteX48" fmla="*/ 1545771 w 3090204"/>
              <a:gd name="connsiteY48" fmla="*/ 1295400 h 1404257"/>
              <a:gd name="connsiteX49" fmla="*/ 1556657 w 3090204"/>
              <a:gd name="connsiteY49" fmla="*/ 1338943 h 1404257"/>
              <a:gd name="connsiteX50" fmla="*/ 1621971 w 3090204"/>
              <a:gd name="connsiteY50" fmla="*/ 1360714 h 1404257"/>
              <a:gd name="connsiteX51" fmla="*/ 1654628 w 3090204"/>
              <a:gd name="connsiteY51" fmla="*/ 1382486 h 1404257"/>
              <a:gd name="connsiteX52" fmla="*/ 1698171 w 3090204"/>
              <a:gd name="connsiteY52" fmla="*/ 1393371 h 1404257"/>
              <a:gd name="connsiteX53" fmla="*/ 1730828 w 3090204"/>
              <a:gd name="connsiteY53" fmla="*/ 1404257 h 1404257"/>
              <a:gd name="connsiteX54" fmla="*/ 1828800 w 3090204"/>
              <a:gd name="connsiteY54" fmla="*/ 1393371 h 1404257"/>
              <a:gd name="connsiteX55" fmla="*/ 1861457 w 3090204"/>
              <a:gd name="connsiteY55" fmla="*/ 1382486 h 1404257"/>
              <a:gd name="connsiteX56" fmla="*/ 2002971 w 3090204"/>
              <a:gd name="connsiteY56" fmla="*/ 1349829 h 1404257"/>
              <a:gd name="connsiteX57" fmla="*/ 2057400 w 3090204"/>
              <a:gd name="connsiteY57" fmla="*/ 1328057 h 1404257"/>
              <a:gd name="connsiteX58" fmla="*/ 2122714 w 3090204"/>
              <a:gd name="connsiteY58" fmla="*/ 1306286 h 1404257"/>
              <a:gd name="connsiteX59" fmla="*/ 2166257 w 3090204"/>
              <a:gd name="connsiteY59" fmla="*/ 1262743 h 1404257"/>
              <a:gd name="connsiteX60" fmla="*/ 2198914 w 3090204"/>
              <a:gd name="connsiteY60" fmla="*/ 1230086 h 1404257"/>
              <a:gd name="connsiteX61" fmla="*/ 2220685 w 3090204"/>
              <a:gd name="connsiteY61" fmla="*/ 1034143 h 1404257"/>
              <a:gd name="connsiteX62" fmla="*/ 2275114 w 3090204"/>
              <a:gd name="connsiteY62" fmla="*/ 990600 h 1404257"/>
              <a:gd name="connsiteX63" fmla="*/ 2318657 w 3090204"/>
              <a:gd name="connsiteY63" fmla="*/ 968829 h 1404257"/>
              <a:gd name="connsiteX64" fmla="*/ 2394857 w 3090204"/>
              <a:gd name="connsiteY64" fmla="*/ 957943 h 1404257"/>
              <a:gd name="connsiteX65" fmla="*/ 2721428 w 3090204"/>
              <a:gd name="connsiteY65" fmla="*/ 936171 h 1404257"/>
              <a:gd name="connsiteX66" fmla="*/ 2819400 w 3090204"/>
              <a:gd name="connsiteY66" fmla="*/ 892629 h 1404257"/>
              <a:gd name="connsiteX67" fmla="*/ 2862942 w 3090204"/>
              <a:gd name="connsiteY67" fmla="*/ 870857 h 1404257"/>
              <a:gd name="connsiteX68" fmla="*/ 2895600 w 3090204"/>
              <a:gd name="connsiteY68" fmla="*/ 838200 h 1404257"/>
              <a:gd name="connsiteX69" fmla="*/ 2928257 w 3090204"/>
              <a:gd name="connsiteY69" fmla="*/ 816429 h 1404257"/>
              <a:gd name="connsiteX70" fmla="*/ 2971800 w 3090204"/>
              <a:gd name="connsiteY70" fmla="*/ 772886 h 1404257"/>
              <a:gd name="connsiteX71" fmla="*/ 3004457 w 3090204"/>
              <a:gd name="connsiteY71" fmla="*/ 740229 h 1404257"/>
              <a:gd name="connsiteX72" fmla="*/ 3037114 w 3090204"/>
              <a:gd name="connsiteY72" fmla="*/ 718457 h 1404257"/>
              <a:gd name="connsiteX73" fmla="*/ 3048000 w 3090204"/>
              <a:gd name="connsiteY73" fmla="*/ 685800 h 1404257"/>
              <a:gd name="connsiteX74" fmla="*/ 3080657 w 3090204"/>
              <a:gd name="connsiteY74" fmla="*/ 620486 h 1404257"/>
              <a:gd name="connsiteX75" fmla="*/ 3058885 w 3090204"/>
              <a:gd name="connsiteY75" fmla="*/ 533400 h 1404257"/>
              <a:gd name="connsiteX76" fmla="*/ 3048000 w 3090204"/>
              <a:gd name="connsiteY76" fmla="*/ 500743 h 1404257"/>
              <a:gd name="connsiteX77" fmla="*/ 3026228 w 3090204"/>
              <a:gd name="connsiteY77" fmla="*/ 478971 h 1404257"/>
              <a:gd name="connsiteX78" fmla="*/ 3015342 w 3090204"/>
              <a:gd name="connsiteY78" fmla="*/ 446314 h 1404257"/>
              <a:gd name="connsiteX79" fmla="*/ 2917371 w 3090204"/>
              <a:gd name="connsiteY79" fmla="*/ 359229 h 1404257"/>
              <a:gd name="connsiteX80" fmla="*/ 2884714 w 3090204"/>
              <a:gd name="connsiteY80" fmla="*/ 348343 h 1404257"/>
              <a:gd name="connsiteX81" fmla="*/ 2852057 w 3090204"/>
              <a:gd name="connsiteY81" fmla="*/ 326571 h 1404257"/>
              <a:gd name="connsiteX82" fmla="*/ 2699657 w 3090204"/>
              <a:gd name="connsiteY82" fmla="*/ 283029 h 1404257"/>
              <a:gd name="connsiteX83" fmla="*/ 2612571 w 3090204"/>
              <a:gd name="connsiteY83" fmla="*/ 250371 h 1404257"/>
              <a:gd name="connsiteX84" fmla="*/ 2569028 w 3090204"/>
              <a:gd name="connsiteY84" fmla="*/ 228600 h 1404257"/>
              <a:gd name="connsiteX85" fmla="*/ 2253342 w 3090204"/>
              <a:gd name="connsiteY85" fmla="*/ 195943 h 1404257"/>
              <a:gd name="connsiteX86" fmla="*/ 2144485 w 3090204"/>
              <a:gd name="connsiteY86" fmla="*/ 185057 h 1404257"/>
              <a:gd name="connsiteX87" fmla="*/ 1970314 w 3090204"/>
              <a:gd name="connsiteY87" fmla="*/ 163286 h 1404257"/>
              <a:gd name="connsiteX88" fmla="*/ 1926771 w 3090204"/>
              <a:gd name="connsiteY88" fmla="*/ 152400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090204" h="1404257">
                <a:moveTo>
                  <a:pt x="1926771" y="152400"/>
                </a:moveTo>
                <a:cubicBezTo>
                  <a:pt x="1915885" y="145143"/>
                  <a:pt x="1915646" y="127347"/>
                  <a:pt x="1905000" y="119743"/>
                </a:cubicBezTo>
                <a:cubicBezTo>
                  <a:pt x="1889099" y="108385"/>
                  <a:pt x="1868935" y="104649"/>
                  <a:pt x="1850571" y="97971"/>
                </a:cubicBezTo>
                <a:cubicBezTo>
                  <a:pt x="1829004" y="90128"/>
                  <a:pt x="1807521" y="81766"/>
                  <a:pt x="1785257" y="76200"/>
                </a:cubicBezTo>
                <a:cubicBezTo>
                  <a:pt x="1770743" y="72571"/>
                  <a:pt x="1755907" y="70045"/>
                  <a:pt x="1741714" y="65314"/>
                </a:cubicBezTo>
                <a:cubicBezTo>
                  <a:pt x="1712302" y="55510"/>
                  <a:pt x="1684040" y="42461"/>
                  <a:pt x="1654628" y="32657"/>
                </a:cubicBezTo>
                <a:cubicBezTo>
                  <a:pt x="1616695" y="20013"/>
                  <a:pt x="1585978" y="18927"/>
                  <a:pt x="1545771" y="10886"/>
                </a:cubicBezTo>
                <a:cubicBezTo>
                  <a:pt x="1531100" y="7952"/>
                  <a:pt x="1516742" y="3629"/>
                  <a:pt x="1502228" y="0"/>
                </a:cubicBezTo>
                <a:cubicBezTo>
                  <a:pt x="1400628" y="3629"/>
                  <a:pt x="1298699" y="1950"/>
                  <a:pt x="1197428" y="10886"/>
                </a:cubicBezTo>
                <a:cubicBezTo>
                  <a:pt x="1179494" y="12468"/>
                  <a:pt x="1097293" y="46586"/>
                  <a:pt x="1077685" y="54429"/>
                </a:cubicBezTo>
                <a:cubicBezTo>
                  <a:pt x="1066799" y="65315"/>
                  <a:pt x="1056855" y="77231"/>
                  <a:pt x="1045028" y="87086"/>
                </a:cubicBezTo>
                <a:cubicBezTo>
                  <a:pt x="1011075" y="115380"/>
                  <a:pt x="1015939" y="98955"/>
                  <a:pt x="990600" y="130629"/>
                </a:cubicBezTo>
                <a:cubicBezTo>
                  <a:pt x="982427" y="140845"/>
                  <a:pt x="976432" y="152640"/>
                  <a:pt x="968828" y="163286"/>
                </a:cubicBezTo>
                <a:cubicBezTo>
                  <a:pt x="960609" y="174792"/>
                  <a:pt x="922952" y="222382"/>
                  <a:pt x="914400" y="239486"/>
                </a:cubicBezTo>
                <a:cubicBezTo>
                  <a:pt x="909268" y="249749"/>
                  <a:pt x="910183" y="262806"/>
                  <a:pt x="903514" y="272143"/>
                </a:cubicBezTo>
                <a:cubicBezTo>
                  <a:pt x="864262" y="327095"/>
                  <a:pt x="865866" y="306558"/>
                  <a:pt x="816428" y="337457"/>
                </a:cubicBezTo>
                <a:cubicBezTo>
                  <a:pt x="801043" y="347073"/>
                  <a:pt x="789112" y="362000"/>
                  <a:pt x="772885" y="370114"/>
                </a:cubicBezTo>
                <a:cubicBezTo>
                  <a:pt x="745949" y="383582"/>
                  <a:pt x="637730" y="391179"/>
                  <a:pt x="631371" y="391886"/>
                </a:cubicBezTo>
                <a:cubicBezTo>
                  <a:pt x="616857" y="395514"/>
                  <a:pt x="602498" y="399837"/>
                  <a:pt x="587828" y="402771"/>
                </a:cubicBezTo>
                <a:cubicBezTo>
                  <a:pt x="522882" y="415760"/>
                  <a:pt x="505680" y="414507"/>
                  <a:pt x="435428" y="424543"/>
                </a:cubicBezTo>
                <a:cubicBezTo>
                  <a:pt x="373155" y="433439"/>
                  <a:pt x="379463" y="433092"/>
                  <a:pt x="326571" y="446314"/>
                </a:cubicBezTo>
                <a:cubicBezTo>
                  <a:pt x="237058" y="505991"/>
                  <a:pt x="379670" y="412864"/>
                  <a:pt x="206828" y="511629"/>
                </a:cubicBezTo>
                <a:lnTo>
                  <a:pt x="130628" y="555171"/>
                </a:lnTo>
                <a:cubicBezTo>
                  <a:pt x="123371" y="566057"/>
                  <a:pt x="117233" y="577778"/>
                  <a:pt x="108857" y="587829"/>
                </a:cubicBezTo>
                <a:cubicBezTo>
                  <a:pt x="77548" y="625400"/>
                  <a:pt x="51000" y="630772"/>
                  <a:pt x="32657" y="685800"/>
                </a:cubicBezTo>
                <a:cubicBezTo>
                  <a:pt x="29028" y="696686"/>
                  <a:pt x="24554" y="707325"/>
                  <a:pt x="21771" y="718457"/>
                </a:cubicBezTo>
                <a:lnTo>
                  <a:pt x="0" y="805543"/>
                </a:lnTo>
                <a:cubicBezTo>
                  <a:pt x="9174" y="851417"/>
                  <a:pt x="6902" y="864881"/>
                  <a:pt x="32657" y="903514"/>
                </a:cubicBezTo>
                <a:cubicBezTo>
                  <a:pt x="38350" y="912054"/>
                  <a:pt x="48017" y="917272"/>
                  <a:pt x="54428" y="925286"/>
                </a:cubicBezTo>
                <a:cubicBezTo>
                  <a:pt x="62601" y="935502"/>
                  <a:pt x="66949" y="948692"/>
                  <a:pt x="76200" y="957943"/>
                </a:cubicBezTo>
                <a:cubicBezTo>
                  <a:pt x="85451" y="967194"/>
                  <a:pt x="99079" y="971022"/>
                  <a:pt x="108857" y="979714"/>
                </a:cubicBezTo>
                <a:cubicBezTo>
                  <a:pt x="134952" y="1002910"/>
                  <a:pt x="180208" y="1058934"/>
                  <a:pt x="217714" y="1077686"/>
                </a:cubicBezTo>
                <a:cubicBezTo>
                  <a:pt x="231096" y="1084377"/>
                  <a:pt x="246743" y="1084943"/>
                  <a:pt x="261257" y="1088571"/>
                </a:cubicBezTo>
                <a:cubicBezTo>
                  <a:pt x="262292" y="1089347"/>
                  <a:pt x="327904" y="1139816"/>
                  <a:pt x="337457" y="1143000"/>
                </a:cubicBezTo>
                <a:cubicBezTo>
                  <a:pt x="358396" y="1149980"/>
                  <a:pt x="381358" y="1148533"/>
                  <a:pt x="402771" y="1153886"/>
                </a:cubicBezTo>
                <a:cubicBezTo>
                  <a:pt x="562156" y="1193732"/>
                  <a:pt x="367406" y="1161274"/>
                  <a:pt x="544285" y="1186543"/>
                </a:cubicBezTo>
                <a:cubicBezTo>
                  <a:pt x="620485" y="1182914"/>
                  <a:pt x="696862" y="1181992"/>
                  <a:pt x="772885" y="1175657"/>
                </a:cubicBezTo>
                <a:cubicBezTo>
                  <a:pt x="784320" y="1174704"/>
                  <a:pt x="794341" y="1167260"/>
                  <a:pt x="805542" y="1164771"/>
                </a:cubicBezTo>
                <a:cubicBezTo>
                  <a:pt x="827088" y="1159983"/>
                  <a:pt x="849085" y="1157514"/>
                  <a:pt x="870857" y="1153886"/>
                </a:cubicBezTo>
                <a:cubicBezTo>
                  <a:pt x="925285" y="1157514"/>
                  <a:pt x="980423" y="1155291"/>
                  <a:pt x="1034142" y="1164771"/>
                </a:cubicBezTo>
                <a:cubicBezTo>
                  <a:pt x="1044249" y="1166555"/>
                  <a:pt x="1046734" y="1181953"/>
                  <a:pt x="1055914" y="1186543"/>
                </a:cubicBezTo>
                <a:cubicBezTo>
                  <a:pt x="1069296" y="1193234"/>
                  <a:pt x="1084943" y="1193800"/>
                  <a:pt x="1099457" y="1197429"/>
                </a:cubicBezTo>
                <a:lnTo>
                  <a:pt x="1164771" y="1240971"/>
                </a:lnTo>
                <a:cubicBezTo>
                  <a:pt x="1175657" y="1248228"/>
                  <a:pt x="1188177" y="1253492"/>
                  <a:pt x="1197428" y="1262743"/>
                </a:cubicBezTo>
                <a:cubicBezTo>
                  <a:pt x="1211942" y="1277257"/>
                  <a:pt x="1221498" y="1299795"/>
                  <a:pt x="1240971" y="1306286"/>
                </a:cubicBezTo>
                <a:lnTo>
                  <a:pt x="1306285" y="1328057"/>
                </a:lnTo>
                <a:cubicBezTo>
                  <a:pt x="1328057" y="1320800"/>
                  <a:pt x="1349096" y="1310787"/>
                  <a:pt x="1371600" y="1306286"/>
                </a:cubicBezTo>
                <a:cubicBezTo>
                  <a:pt x="1440698" y="1292466"/>
                  <a:pt x="1408078" y="1299887"/>
                  <a:pt x="1469571" y="1284514"/>
                </a:cubicBezTo>
                <a:cubicBezTo>
                  <a:pt x="1494971" y="1288143"/>
                  <a:pt x="1524013" y="1281801"/>
                  <a:pt x="1545771" y="1295400"/>
                </a:cubicBezTo>
                <a:cubicBezTo>
                  <a:pt x="1558458" y="1303329"/>
                  <a:pt x="1545298" y="1329207"/>
                  <a:pt x="1556657" y="1338943"/>
                </a:cubicBezTo>
                <a:cubicBezTo>
                  <a:pt x="1574081" y="1353878"/>
                  <a:pt x="1621971" y="1360714"/>
                  <a:pt x="1621971" y="1360714"/>
                </a:cubicBezTo>
                <a:cubicBezTo>
                  <a:pt x="1632857" y="1367971"/>
                  <a:pt x="1642603" y="1377332"/>
                  <a:pt x="1654628" y="1382486"/>
                </a:cubicBezTo>
                <a:cubicBezTo>
                  <a:pt x="1668379" y="1388379"/>
                  <a:pt x="1683786" y="1389261"/>
                  <a:pt x="1698171" y="1393371"/>
                </a:cubicBezTo>
                <a:cubicBezTo>
                  <a:pt x="1709204" y="1396523"/>
                  <a:pt x="1719942" y="1400628"/>
                  <a:pt x="1730828" y="1404257"/>
                </a:cubicBezTo>
                <a:cubicBezTo>
                  <a:pt x="1763485" y="1400628"/>
                  <a:pt x="1796389" y="1398773"/>
                  <a:pt x="1828800" y="1393371"/>
                </a:cubicBezTo>
                <a:cubicBezTo>
                  <a:pt x="1840118" y="1391485"/>
                  <a:pt x="1850387" y="1385505"/>
                  <a:pt x="1861457" y="1382486"/>
                </a:cubicBezTo>
                <a:cubicBezTo>
                  <a:pt x="1933687" y="1362787"/>
                  <a:pt x="1939486" y="1362525"/>
                  <a:pt x="2002971" y="1349829"/>
                </a:cubicBezTo>
                <a:cubicBezTo>
                  <a:pt x="2021114" y="1342572"/>
                  <a:pt x="2039036" y="1334735"/>
                  <a:pt x="2057400" y="1328057"/>
                </a:cubicBezTo>
                <a:cubicBezTo>
                  <a:pt x="2078967" y="1320214"/>
                  <a:pt x="2122714" y="1306286"/>
                  <a:pt x="2122714" y="1306286"/>
                </a:cubicBezTo>
                <a:lnTo>
                  <a:pt x="2166257" y="1262743"/>
                </a:lnTo>
                <a:lnTo>
                  <a:pt x="2198914" y="1230086"/>
                </a:lnTo>
                <a:cubicBezTo>
                  <a:pt x="2234402" y="1123626"/>
                  <a:pt x="2174090" y="1313716"/>
                  <a:pt x="2220685" y="1034143"/>
                </a:cubicBezTo>
                <a:cubicBezTo>
                  <a:pt x="2226974" y="996409"/>
                  <a:pt x="2249207" y="1001703"/>
                  <a:pt x="2275114" y="990600"/>
                </a:cubicBezTo>
                <a:cubicBezTo>
                  <a:pt x="2290029" y="984208"/>
                  <a:pt x="2303001" y="973099"/>
                  <a:pt x="2318657" y="968829"/>
                </a:cubicBezTo>
                <a:cubicBezTo>
                  <a:pt x="2343411" y="962078"/>
                  <a:pt x="2369397" y="961126"/>
                  <a:pt x="2394857" y="957943"/>
                </a:cubicBezTo>
                <a:cubicBezTo>
                  <a:pt x="2537455" y="940118"/>
                  <a:pt x="2532427" y="945171"/>
                  <a:pt x="2721428" y="936171"/>
                </a:cubicBezTo>
                <a:cubicBezTo>
                  <a:pt x="2835452" y="898164"/>
                  <a:pt x="2746954" y="934027"/>
                  <a:pt x="2819400" y="892629"/>
                </a:cubicBezTo>
                <a:cubicBezTo>
                  <a:pt x="2833489" y="884578"/>
                  <a:pt x="2849737" y="880289"/>
                  <a:pt x="2862942" y="870857"/>
                </a:cubicBezTo>
                <a:cubicBezTo>
                  <a:pt x="2875469" y="861909"/>
                  <a:pt x="2883773" y="848055"/>
                  <a:pt x="2895600" y="838200"/>
                </a:cubicBezTo>
                <a:cubicBezTo>
                  <a:pt x="2905651" y="829825"/>
                  <a:pt x="2918324" y="824943"/>
                  <a:pt x="2928257" y="816429"/>
                </a:cubicBezTo>
                <a:cubicBezTo>
                  <a:pt x="2943842" y="803071"/>
                  <a:pt x="2957286" y="787400"/>
                  <a:pt x="2971800" y="772886"/>
                </a:cubicBezTo>
                <a:cubicBezTo>
                  <a:pt x="2982686" y="762000"/>
                  <a:pt x="2991648" y="748769"/>
                  <a:pt x="3004457" y="740229"/>
                </a:cubicBezTo>
                <a:lnTo>
                  <a:pt x="3037114" y="718457"/>
                </a:lnTo>
                <a:cubicBezTo>
                  <a:pt x="3040743" y="707571"/>
                  <a:pt x="3042868" y="696063"/>
                  <a:pt x="3048000" y="685800"/>
                </a:cubicBezTo>
                <a:cubicBezTo>
                  <a:pt x="3090204" y="601391"/>
                  <a:pt x="3053295" y="702570"/>
                  <a:pt x="3080657" y="620486"/>
                </a:cubicBezTo>
                <a:cubicBezTo>
                  <a:pt x="3073400" y="591457"/>
                  <a:pt x="3068347" y="561787"/>
                  <a:pt x="3058885" y="533400"/>
                </a:cubicBezTo>
                <a:cubicBezTo>
                  <a:pt x="3055257" y="522514"/>
                  <a:pt x="3053903" y="510582"/>
                  <a:pt x="3048000" y="500743"/>
                </a:cubicBezTo>
                <a:cubicBezTo>
                  <a:pt x="3042720" y="491942"/>
                  <a:pt x="3033485" y="486228"/>
                  <a:pt x="3026228" y="478971"/>
                </a:cubicBezTo>
                <a:cubicBezTo>
                  <a:pt x="3022599" y="468085"/>
                  <a:pt x="3022387" y="455371"/>
                  <a:pt x="3015342" y="446314"/>
                </a:cubicBezTo>
                <a:cubicBezTo>
                  <a:pt x="2996981" y="422707"/>
                  <a:pt x="2951764" y="376426"/>
                  <a:pt x="2917371" y="359229"/>
                </a:cubicBezTo>
                <a:cubicBezTo>
                  <a:pt x="2907108" y="354097"/>
                  <a:pt x="2894977" y="353475"/>
                  <a:pt x="2884714" y="348343"/>
                </a:cubicBezTo>
                <a:cubicBezTo>
                  <a:pt x="2873012" y="342492"/>
                  <a:pt x="2864134" y="331603"/>
                  <a:pt x="2852057" y="326571"/>
                </a:cubicBezTo>
                <a:cubicBezTo>
                  <a:pt x="2780965" y="296949"/>
                  <a:pt x="2763959" y="295889"/>
                  <a:pt x="2699657" y="283029"/>
                </a:cubicBezTo>
                <a:cubicBezTo>
                  <a:pt x="2632584" y="238312"/>
                  <a:pt x="2706729" y="281757"/>
                  <a:pt x="2612571" y="250371"/>
                </a:cubicBezTo>
                <a:cubicBezTo>
                  <a:pt x="2597176" y="245239"/>
                  <a:pt x="2584869" y="232120"/>
                  <a:pt x="2569028" y="228600"/>
                </a:cubicBezTo>
                <a:cubicBezTo>
                  <a:pt x="2458891" y="204126"/>
                  <a:pt x="2365499" y="204916"/>
                  <a:pt x="2253342" y="195943"/>
                </a:cubicBezTo>
                <a:cubicBezTo>
                  <a:pt x="2216991" y="193035"/>
                  <a:pt x="2180711" y="189237"/>
                  <a:pt x="2144485" y="185057"/>
                </a:cubicBezTo>
                <a:lnTo>
                  <a:pt x="1970314" y="163286"/>
                </a:lnTo>
                <a:cubicBezTo>
                  <a:pt x="1897303" y="138948"/>
                  <a:pt x="1937657" y="159657"/>
                  <a:pt x="1926771" y="1524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219201" y="1828800"/>
            <a:ext cx="2057400" cy="2286000"/>
          </a:xfrm>
          <a:custGeom>
            <a:avLst/>
            <a:gdLst>
              <a:gd name="connsiteX0" fmla="*/ 283029 w 2335118"/>
              <a:gd name="connsiteY0" fmla="*/ 587828 h 2547257"/>
              <a:gd name="connsiteX1" fmla="*/ 261258 w 2335118"/>
              <a:gd name="connsiteY1" fmla="*/ 555171 h 2547257"/>
              <a:gd name="connsiteX2" fmla="*/ 228600 w 2335118"/>
              <a:gd name="connsiteY2" fmla="*/ 391886 h 2547257"/>
              <a:gd name="connsiteX3" fmla="*/ 250372 w 2335118"/>
              <a:gd name="connsiteY3" fmla="*/ 250371 h 2547257"/>
              <a:gd name="connsiteX4" fmla="*/ 283029 w 2335118"/>
              <a:gd name="connsiteY4" fmla="*/ 206828 h 2547257"/>
              <a:gd name="connsiteX5" fmla="*/ 337458 w 2335118"/>
              <a:gd name="connsiteY5" fmla="*/ 141514 h 2547257"/>
              <a:gd name="connsiteX6" fmla="*/ 391886 w 2335118"/>
              <a:gd name="connsiteY6" fmla="*/ 76200 h 2547257"/>
              <a:gd name="connsiteX7" fmla="*/ 511629 w 2335118"/>
              <a:gd name="connsiteY7" fmla="*/ 0 h 2547257"/>
              <a:gd name="connsiteX8" fmla="*/ 631372 w 2335118"/>
              <a:gd name="connsiteY8" fmla="*/ 21771 h 2547257"/>
              <a:gd name="connsiteX9" fmla="*/ 685800 w 2335118"/>
              <a:gd name="connsiteY9" fmla="*/ 43543 h 2547257"/>
              <a:gd name="connsiteX10" fmla="*/ 729343 w 2335118"/>
              <a:gd name="connsiteY10" fmla="*/ 54428 h 2547257"/>
              <a:gd name="connsiteX11" fmla="*/ 827315 w 2335118"/>
              <a:gd name="connsiteY11" fmla="*/ 119743 h 2547257"/>
              <a:gd name="connsiteX12" fmla="*/ 859972 w 2335118"/>
              <a:gd name="connsiteY12" fmla="*/ 141514 h 2547257"/>
              <a:gd name="connsiteX13" fmla="*/ 947058 w 2335118"/>
              <a:gd name="connsiteY13" fmla="*/ 206828 h 2547257"/>
              <a:gd name="connsiteX14" fmla="*/ 1055915 w 2335118"/>
              <a:gd name="connsiteY14" fmla="*/ 261257 h 2547257"/>
              <a:gd name="connsiteX15" fmla="*/ 1153886 w 2335118"/>
              <a:gd name="connsiteY15" fmla="*/ 250371 h 2547257"/>
              <a:gd name="connsiteX16" fmla="*/ 1328058 w 2335118"/>
              <a:gd name="connsiteY16" fmla="*/ 141514 h 2547257"/>
              <a:gd name="connsiteX17" fmla="*/ 1415143 w 2335118"/>
              <a:gd name="connsiteY17" fmla="*/ 97971 h 2547257"/>
              <a:gd name="connsiteX18" fmla="*/ 1458686 w 2335118"/>
              <a:gd name="connsiteY18" fmla="*/ 76200 h 2547257"/>
              <a:gd name="connsiteX19" fmla="*/ 1578429 w 2335118"/>
              <a:gd name="connsiteY19" fmla="*/ 97971 h 2547257"/>
              <a:gd name="connsiteX20" fmla="*/ 1621972 w 2335118"/>
              <a:gd name="connsiteY20" fmla="*/ 130628 h 2547257"/>
              <a:gd name="connsiteX21" fmla="*/ 1665515 w 2335118"/>
              <a:gd name="connsiteY21" fmla="*/ 152400 h 2547257"/>
              <a:gd name="connsiteX22" fmla="*/ 1698172 w 2335118"/>
              <a:gd name="connsiteY22" fmla="*/ 174171 h 2547257"/>
              <a:gd name="connsiteX23" fmla="*/ 1730829 w 2335118"/>
              <a:gd name="connsiteY23" fmla="*/ 217714 h 2547257"/>
              <a:gd name="connsiteX24" fmla="*/ 1752600 w 2335118"/>
              <a:gd name="connsiteY24" fmla="*/ 239486 h 2547257"/>
              <a:gd name="connsiteX25" fmla="*/ 1785258 w 2335118"/>
              <a:gd name="connsiteY25" fmla="*/ 315686 h 2547257"/>
              <a:gd name="connsiteX26" fmla="*/ 1774372 w 2335118"/>
              <a:gd name="connsiteY26" fmla="*/ 489857 h 2547257"/>
              <a:gd name="connsiteX27" fmla="*/ 1763486 w 2335118"/>
              <a:gd name="connsiteY27" fmla="*/ 533400 h 2547257"/>
              <a:gd name="connsiteX28" fmla="*/ 1752600 w 2335118"/>
              <a:gd name="connsiteY28" fmla="*/ 620486 h 2547257"/>
              <a:gd name="connsiteX29" fmla="*/ 1730829 w 2335118"/>
              <a:gd name="connsiteY29" fmla="*/ 685800 h 2547257"/>
              <a:gd name="connsiteX30" fmla="*/ 1719943 w 2335118"/>
              <a:gd name="connsiteY30" fmla="*/ 751114 h 2547257"/>
              <a:gd name="connsiteX31" fmla="*/ 1730829 w 2335118"/>
              <a:gd name="connsiteY31" fmla="*/ 925286 h 2547257"/>
              <a:gd name="connsiteX32" fmla="*/ 1752600 w 2335118"/>
              <a:gd name="connsiteY32" fmla="*/ 957943 h 2547257"/>
              <a:gd name="connsiteX33" fmla="*/ 1817915 w 2335118"/>
              <a:gd name="connsiteY33" fmla="*/ 1023257 h 2547257"/>
              <a:gd name="connsiteX34" fmla="*/ 1861458 w 2335118"/>
              <a:gd name="connsiteY34" fmla="*/ 1055914 h 2547257"/>
              <a:gd name="connsiteX35" fmla="*/ 1894115 w 2335118"/>
              <a:gd name="connsiteY35" fmla="*/ 1077686 h 2547257"/>
              <a:gd name="connsiteX36" fmla="*/ 1937658 w 2335118"/>
              <a:gd name="connsiteY36" fmla="*/ 1121228 h 2547257"/>
              <a:gd name="connsiteX37" fmla="*/ 1970315 w 2335118"/>
              <a:gd name="connsiteY37" fmla="*/ 1143000 h 2547257"/>
              <a:gd name="connsiteX38" fmla="*/ 2013858 w 2335118"/>
              <a:gd name="connsiteY38" fmla="*/ 1175657 h 2547257"/>
              <a:gd name="connsiteX39" fmla="*/ 2057400 w 2335118"/>
              <a:gd name="connsiteY39" fmla="*/ 1197428 h 2547257"/>
              <a:gd name="connsiteX40" fmla="*/ 2144486 w 2335118"/>
              <a:gd name="connsiteY40" fmla="*/ 1284514 h 2547257"/>
              <a:gd name="connsiteX41" fmla="*/ 2177143 w 2335118"/>
              <a:gd name="connsiteY41" fmla="*/ 1317171 h 2547257"/>
              <a:gd name="connsiteX42" fmla="*/ 2220686 w 2335118"/>
              <a:gd name="connsiteY42" fmla="*/ 1360714 h 2547257"/>
              <a:gd name="connsiteX43" fmla="*/ 2253343 w 2335118"/>
              <a:gd name="connsiteY43" fmla="*/ 1415143 h 2547257"/>
              <a:gd name="connsiteX44" fmla="*/ 2296886 w 2335118"/>
              <a:gd name="connsiteY44" fmla="*/ 1480457 h 2547257"/>
              <a:gd name="connsiteX45" fmla="*/ 2307772 w 2335118"/>
              <a:gd name="connsiteY45" fmla="*/ 1513114 h 2547257"/>
              <a:gd name="connsiteX46" fmla="*/ 2329543 w 2335118"/>
              <a:gd name="connsiteY46" fmla="*/ 1589314 h 2547257"/>
              <a:gd name="connsiteX47" fmla="*/ 2307772 w 2335118"/>
              <a:gd name="connsiteY47" fmla="*/ 1676400 h 2547257"/>
              <a:gd name="connsiteX48" fmla="*/ 2253343 w 2335118"/>
              <a:gd name="connsiteY48" fmla="*/ 1730828 h 2547257"/>
              <a:gd name="connsiteX49" fmla="*/ 2231572 w 2335118"/>
              <a:gd name="connsiteY49" fmla="*/ 1752600 h 2547257"/>
              <a:gd name="connsiteX50" fmla="*/ 2144486 w 2335118"/>
              <a:gd name="connsiteY50" fmla="*/ 1817914 h 2547257"/>
              <a:gd name="connsiteX51" fmla="*/ 2111829 w 2335118"/>
              <a:gd name="connsiteY51" fmla="*/ 1861457 h 2547257"/>
              <a:gd name="connsiteX52" fmla="*/ 2068286 w 2335118"/>
              <a:gd name="connsiteY52" fmla="*/ 1926771 h 2547257"/>
              <a:gd name="connsiteX53" fmla="*/ 2024743 w 2335118"/>
              <a:gd name="connsiteY53" fmla="*/ 1992086 h 2547257"/>
              <a:gd name="connsiteX54" fmla="*/ 2013858 w 2335118"/>
              <a:gd name="connsiteY54" fmla="*/ 2024743 h 2547257"/>
              <a:gd name="connsiteX55" fmla="*/ 1981200 w 2335118"/>
              <a:gd name="connsiteY55" fmla="*/ 2057400 h 2547257"/>
              <a:gd name="connsiteX56" fmla="*/ 1937658 w 2335118"/>
              <a:gd name="connsiteY56" fmla="*/ 2133600 h 2547257"/>
              <a:gd name="connsiteX57" fmla="*/ 1915886 w 2335118"/>
              <a:gd name="connsiteY57" fmla="*/ 2155371 h 2547257"/>
              <a:gd name="connsiteX58" fmla="*/ 1894115 w 2335118"/>
              <a:gd name="connsiteY58" fmla="*/ 2231571 h 2547257"/>
              <a:gd name="connsiteX59" fmla="*/ 1872343 w 2335118"/>
              <a:gd name="connsiteY59" fmla="*/ 2264228 h 2547257"/>
              <a:gd name="connsiteX60" fmla="*/ 1861458 w 2335118"/>
              <a:gd name="connsiteY60" fmla="*/ 2296886 h 2547257"/>
              <a:gd name="connsiteX61" fmla="*/ 1741715 w 2335118"/>
              <a:gd name="connsiteY61" fmla="*/ 2394857 h 2547257"/>
              <a:gd name="connsiteX62" fmla="*/ 1709058 w 2335118"/>
              <a:gd name="connsiteY62" fmla="*/ 2405743 h 2547257"/>
              <a:gd name="connsiteX63" fmla="*/ 1687286 w 2335118"/>
              <a:gd name="connsiteY63" fmla="*/ 2427514 h 2547257"/>
              <a:gd name="connsiteX64" fmla="*/ 1611086 w 2335118"/>
              <a:gd name="connsiteY64" fmla="*/ 2449286 h 2547257"/>
              <a:gd name="connsiteX65" fmla="*/ 1545772 w 2335118"/>
              <a:gd name="connsiteY65" fmla="*/ 2471057 h 2547257"/>
              <a:gd name="connsiteX66" fmla="*/ 1338943 w 2335118"/>
              <a:gd name="connsiteY66" fmla="*/ 2460171 h 2547257"/>
              <a:gd name="connsiteX67" fmla="*/ 1273629 w 2335118"/>
              <a:gd name="connsiteY67" fmla="*/ 2492828 h 2547257"/>
              <a:gd name="connsiteX68" fmla="*/ 1197429 w 2335118"/>
              <a:gd name="connsiteY68" fmla="*/ 2514600 h 2547257"/>
              <a:gd name="connsiteX69" fmla="*/ 1164772 w 2335118"/>
              <a:gd name="connsiteY69" fmla="*/ 2525486 h 2547257"/>
              <a:gd name="connsiteX70" fmla="*/ 947058 w 2335118"/>
              <a:gd name="connsiteY70" fmla="*/ 2547257 h 2547257"/>
              <a:gd name="connsiteX71" fmla="*/ 827315 w 2335118"/>
              <a:gd name="connsiteY71" fmla="*/ 2536371 h 2547257"/>
              <a:gd name="connsiteX72" fmla="*/ 762000 w 2335118"/>
              <a:gd name="connsiteY72" fmla="*/ 2514600 h 2547257"/>
              <a:gd name="connsiteX73" fmla="*/ 685800 w 2335118"/>
              <a:gd name="connsiteY73" fmla="*/ 2460171 h 2547257"/>
              <a:gd name="connsiteX74" fmla="*/ 631372 w 2335118"/>
              <a:gd name="connsiteY74" fmla="*/ 2394857 h 2547257"/>
              <a:gd name="connsiteX75" fmla="*/ 609600 w 2335118"/>
              <a:gd name="connsiteY75" fmla="*/ 2340428 h 2547257"/>
              <a:gd name="connsiteX76" fmla="*/ 598715 w 2335118"/>
              <a:gd name="connsiteY76" fmla="*/ 2307771 h 2547257"/>
              <a:gd name="connsiteX77" fmla="*/ 587829 w 2335118"/>
              <a:gd name="connsiteY77" fmla="*/ 2253343 h 2547257"/>
              <a:gd name="connsiteX78" fmla="*/ 587829 w 2335118"/>
              <a:gd name="connsiteY78" fmla="*/ 2002971 h 2547257"/>
              <a:gd name="connsiteX79" fmla="*/ 566058 w 2335118"/>
              <a:gd name="connsiteY79" fmla="*/ 1970314 h 2547257"/>
              <a:gd name="connsiteX80" fmla="*/ 533400 w 2335118"/>
              <a:gd name="connsiteY80" fmla="*/ 1937657 h 2547257"/>
              <a:gd name="connsiteX81" fmla="*/ 500743 w 2335118"/>
              <a:gd name="connsiteY81" fmla="*/ 1926771 h 2547257"/>
              <a:gd name="connsiteX82" fmla="*/ 457200 w 2335118"/>
              <a:gd name="connsiteY82" fmla="*/ 1894114 h 2547257"/>
              <a:gd name="connsiteX83" fmla="*/ 370115 w 2335118"/>
              <a:gd name="connsiteY83" fmla="*/ 1861457 h 2547257"/>
              <a:gd name="connsiteX84" fmla="*/ 348343 w 2335118"/>
              <a:gd name="connsiteY84" fmla="*/ 1839686 h 2547257"/>
              <a:gd name="connsiteX85" fmla="*/ 228600 w 2335118"/>
              <a:gd name="connsiteY85" fmla="*/ 1785257 h 2547257"/>
              <a:gd name="connsiteX86" fmla="*/ 152400 w 2335118"/>
              <a:gd name="connsiteY86" fmla="*/ 1709057 h 2547257"/>
              <a:gd name="connsiteX87" fmla="*/ 119743 w 2335118"/>
              <a:gd name="connsiteY87" fmla="*/ 1676400 h 2547257"/>
              <a:gd name="connsiteX88" fmla="*/ 97972 w 2335118"/>
              <a:gd name="connsiteY88" fmla="*/ 1643743 h 2547257"/>
              <a:gd name="connsiteX89" fmla="*/ 54429 w 2335118"/>
              <a:gd name="connsiteY89" fmla="*/ 1545771 h 2547257"/>
              <a:gd name="connsiteX90" fmla="*/ 32658 w 2335118"/>
              <a:gd name="connsiteY90" fmla="*/ 1480457 h 2547257"/>
              <a:gd name="connsiteX91" fmla="*/ 21772 w 2335118"/>
              <a:gd name="connsiteY91" fmla="*/ 1426028 h 2547257"/>
              <a:gd name="connsiteX92" fmla="*/ 10886 w 2335118"/>
              <a:gd name="connsiteY92" fmla="*/ 1393371 h 2547257"/>
              <a:gd name="connsiteX93" fmla="*/ 0 w 2335118"/>
              <a:gd name="connsiteY93" fmla="*/ 1338943 h 2547257"/>
              <a:gd name="connsiteX94" fmla="*/ 10886 w 2335118"/>
              <a:gd name="connsiteY94" fmla="*/ 816428 h 2547257"/>
              <a:gd name="connsiteX95" fmla="*/ 21772 w 2335118"/>
              <a:gd name="connsiteY95" fmla="*/ 783771 h 2547257"/>
              <a:gd name="connsiteX96" fmla="*/ 54429 w 2335118"/>
              <a:gd name="connsiteY96" fmla="*/ 762000 h 2547257"/>
              <a:gd name="connsiteX97" fmla="*/ 87086 w 2335118"/>
              <a:gd name="connsiteY97" fmla="*/ 729343 h 2547257"/>
              <a:gd name="connsiteX98" fmla="*/ 163286 w 2335118"/>
              <a:gd name="connsiteY98" fmla="*/ 696686 h 2547257"/>
              <a:gd name="connsiteX99" fmla="*/ 185058 w 2335118"/>
              <a:gd name="connsiteY99" fmla="*/ 674914 h 2547257"/>
              <a:gd name="connsiteX100" fmla="*/ 217715 w 2335118"/>
              <a:gd name="connsiteY100" fmla="*/ 664028 h 2547257"/>
              <a:gd name="connsiteX101" fmla="*/ 239486 w 2335118"/>
              <a:gd name="connsiteY101" fmla="*/ 631371 h 2547257"/>
              <a:gd name="connsiteX102" fmla="*/ 228600 w 2335118"/>
              <a:gd name="connsiteY102" fmla="*/ 598714 h 2547257"/>
              <a:gd name="connsiteX103" fmla="*/ 283029 w 2335118"/>
              <a:gd name="connsiteY103" fmla="*/ 587828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335118" h="2547257">
                <a:moveTo>
                  <a:pt x="283029" y="587828"/>
                </a:moveTo>
                <a:cubicBezTo>
                  <a:pt x="288472" y="580571"/>
                  <a:pt x="266117" y="567318"/>
                  <a:pt x="261258" y="555171"/>
                </a:cubicBezTo>
                <a:cubicBezTo>
                  <a:pt x="236869" y="494198"/>
                  <a:pt x="236761" y="457170"/>
                  <a:pt x="228600" y="391886"/>
                </a:cubicBezTo>
                <a:cubicBezTo>
                  <a:pt x="235857" y="344714"/>
                  <a:pt x="236905" y="296158"/>
                  <a:pt x="250372" y="250371"/>
                </a:cubicBezTo>
                <a:cubicBezTo>
                  <a:pt x="255491" y="232965"/>
                  <a:pt x="274028" y="222580"/>
                  <a:pt x="283029" y="206828"/>
                </a:cubicBezTo>
                <a:cubicBezTo>
                  <a:pt x="338472" y="109804"/>
                  <a:pt x="223357" y="255615"/>
                  <a:pt x="337458" y="141514"/>
                </a:cubicBezTo>
                <a:cubicBezTo>
                  <a:pt x="357497" y="121475"/>
                  <a:pt x="371062" y="95422"/>
                  <a:pt x="391886" y="76200"/>
                </a:cubicBezTo>
                <a:cubicBezTo>
                  <a:pt x="459899" y="13419"/>
                  <a:pt x="453483" y="19383"/>
                  <a:pt x="511629" y="0"/>
                </a:cubicBezTo>
                <a:cubicBezTo>
                  <a:pt x="551543" y="7257"/>
                  <a:pt x="592015" y="11932"/>
                  <a:pt x="631372" y="21771"/>
                </a:cubicBezTo>
                <a:cubicBezTo>
                  <a:pt x="650329" y="26510"/>
                  <a:pt x="667262" y="37364"/>
                  <a:pt x="685800" y="43543"/>
                </a:cubicBezTo>
                <a:cubicBezTo>
                  <a:pt x="699993" y="48274"/>
                  <a:pt x="714829" y="50800"/>
                  <a:pt x="729343" y="54428"/>
                </a:cubicBezTo>
                <a:lnTo>
                  <a:pt x="827315" y="119743"/>
                </a:lnTo>
                <a:cubicBezTo>
                  <a:pt x="838201" y="127000"/>
                  <a:pt x="849756" y="133341"/>
                  <a:pt x="859972" y="141514"/>
                </a:cubicBezTo>
                <a:cubicBezTo>
                  <a:pt x="873334" y="152204"/>
                  <a:pt x="923945" y="195271"/>
                  <a:pt x="947058" y="206828"/>
                </a:cubicBezTo>
                <a:cubicBezTo>
                  <a:pt x="1095198" y="280898"/>
                  <a:pt x="904531" y="170428"/>
                  <a:pt x="1055915" y="261257"/>
                </a:cubicBezTo>
                <a:cubicBezTo>
                  <a:pt x="1088572" y="257628"/>
                  <a:pt x="1122363" y="259642"/>
                  <a:pt x="1153886" y="250371"/>
                </a:cubicBezTo>
                <a:cubicBezTo>
                  <a:pt x="1276665" y="214259"/>
                  <a:pt x="1211388" y="199850"/>
                  <a:pt x="1328058" y="141514"/>
                </a:cubicBezTo>
                <a:lnTo>
                  <a:pt x="1415143" y="97971"/>
                </a:lnTo>
                <a:lnTo>
                  <a:pt x="1458686" y="76200"/>
                </a:lnTo>
                <a:cubicBezTo>
                  <a:pt x="1475008" y="78240"/>
                  <a:pt x="1550240" y="81863"/>
                  <a:pt x="1578429" y="97971"/>
                </a:cubicBezTo>
                <a:cubicBezTo>
                  <a:pt x="1594181" y="106972"/>
                  <a:pt x="1606587" y="121012"/>
                  <a:pt x="1621972" y="130628"/>
                </a:cubicBezTo>
                <a:cubicBezTo>
                  <a:pt x="1635733" y="139229"/>
                  <a:pt x="1651426" y="144349"/>
                  <a:pt x="1665515" y="152400"/>
                </a:cubicBezTo>
                <a:cubicBezTo>
                  <a:pt x="1676874" y="158891"/>
                  <a:pt x="1687286" y="166914"/>
                  <a:pt x="1698172" y="174171"/>
                </a:cubicBezTo>
                <a:cubicBezTo>
                  <a:pt x="1709058" y="188685"/>
                  <a:pt x="1719214" y="203776"/>
                  <a:pt x="1730829" y="217714"/>
                </a:cubicBezTo>
                <a:cubicBezTo>
                  <a:pt x="1737399" y="225598"/>
                  <a:pt x="1746907" y="230947"/>
                  <a:pt x="1752600" y="239486"/>
                </a:cubicBezTo>
                <a:cubicBezTo>
                  <a:pt x="1770537" y="266392"/>
                  <a:pt x="1775581" y="286655"/>
                  <a:pt x="1785258" y="315686"/>
                </a:cubicBezTo>
                <a:cubicBezTo>
                  <a:pt x="1781629" y="373743"/>
                  <a:pt x="1780160" y="431975"/>
                  <a:pt x="1774372" y="489857"/>
                </a:cubicBezTo>
                <a:cubicBezTo>
                  <a:pt x="1772883" y="504744"/>
                  <a:pt x="1765946" y="518643"/>
                  <a:pt x="1763486" y="533400"/>
                </a:cubicBezTo>
                <a:cubicBezTo>
                  <a:pt x="1758676" y="562257"/>
                  <a:pt x="1758730" y="591881"/>
                  <a:pt x="1752600" y="620486"/>
                </a:cubicBezTo>
                <a:cubicBezTo>
                  <a:pt x="1747792" y="642926"/>
                  <a:pt x="1734602" y="663163"/>
                  <a:pt x="1730829" y="685800"/>
                </a:cubicBezTo>
                <a:lnTo>
                  <a:pt x="1719943" y="751114"/>
                </a:lnTo>
                <a:cubicBezTo>
                  <a:pt x="1723572" y="809171"/>
                  <a:pt x="1721757" y="867827"/>
                  <a:pt x="1730829" y="925286"/>
                </a:cubicBezTo>
                <a:cubicBezTo>
                  <a:pt x="1732869" y="938209"/>
                  <a:pt x="1743908" y="948165"/>
                  <a:pt x="1752600" y="957943"/>
                </a:cubicBezTo>
                <a:cubicBezTo>
                  <a:pt x="1773056" y="980955"/>
                  <a:pt x="1793283" y="1004783"/>
                  <a:pt x="1817915" y="1023257"/>
                </a:cubicBezTo>
                <a:cubicBezTo>
                  <a:pt x="1832429" y="1034143"/>
                  <a:pt x="1846695" y="1045369"/>
                  <a:pt x="1861458" y="1055914"/>
                </a:cubicBezTo>
                <a:cubicBezTo>
                  <a:pt x="1872104" y="1063518"/>
                  <a:pt x="1884182" y="1069172"/>
                  <a:pt x="1894115" y="1077686"/>
                </a:cubicBezTo>
                <a:cubicBezTo>
                  <a:pt x="1909700" y="1091044"/>
                  <a:pt x="1922073" y="1107870"/>
                  <a:pt x="1937658" y="1121228"/>
                </a:cubicBezTo>
                <a:cubicBezTo>
                  <a:pt x="1947591" y="1129742"/>
                  <a:pt x="1959669" y="1135396"/>
                  <a:pt x="1970315" y="1143000"/>
                </a:cubicBezTo>
                <a:cubicBezTo>
                  <a:pt x="1985078" y="1153545"/>
                  <a:pt x="1998473" y="1166041"/>
                  <a:pt x="2013858" y="1175657"/>
                </a:cubicBezTo>
                <a:cubicBezTo>
                  <a:pt x="2027619" y="1184257"/>
                  <a:pt x="2044934" y="1187040"/>
                  <a:pt x="2057400" y="1197428"/>
                </a:cubicBezTo>
                <a:cubicBezTo>
                  <a:pt x="2088938" y="1223709"/>
                  <a:pt x="2115457" y="1255485"/>
                  <a:pt x="2144486" y="1284514"/>
                </a:cubicBezTo>
                <a:lnTo>
                  <a:pt x="2177143" y="1317171"/>
                </a:lnTo>
                <a:cubicBezTo>
                  <a:pt x="2191657" y="1331685"/>
                  <a:pt x="2210125" y="1343113"/>
                  <a:pt x="2220686" y="1360714"/>
                </a:cubicBezTo>
                <a:cubicBezTo>
                  <a:pt x="2231572" y="1378857"/>
                  <a:pt x="2241984" y="1397293"/>
                  <a:pt x="2253343" y="1415143"/>
                </a:cubicBezTo>
                <a:cubicBezTo>
                  <a:pt x="2267391" y="1437218"/>
                  <a:pt x="2288611" y="1455634"/>
                  <a:pt x="2296886" y="1480457"/>
                </a:cubicBezTo>
                <a:cubicBezTo>
                  <a:pt x="2300515" y="1491343"/>
                  <a:pt x="2304620" y="1502081"/>
                  <a:pt x="2307772" y="1513114"/>
                </a:cubicBezTo>
                <a:cubicBezTo>
                  <a:pt x="2335118" y="1608821"/>
                  <a:pt x="2303438" y="1510994"/>
                  <a:pt x="2329543" y="1589314"/>
                </a:cubicBezTo>
                <a:cubicBezTo>
                  <a:pt x="2328673" y="1593663"/>
                  <a:pt x="2316902" y="1664226"/>
                  <a:pt x="2307772" y="1676400"/>
                </a:cubicBezTo>
                <a:cubicBezTo>
                  <a:pt x="2292377" y="1696926"/>
                  <a:pt x="2271486" y="1712685"/>
                  <a:pt x="2253343" y="1730828"/>
                </a:cubicBezTo>
                <a:cubicBezTo>
                  <a:pt x="2246086" y="1738085"/>
                  <a:pt x="2239783" y="1746442"/>
                  <a:pt x="2231572" y="1752600"/>
                </a:cubicBezTo>
                <a:cubicBezTo>
                  <a:pt x="2202543" y="1774371"/>
                  <a:pt x="2166257" y="1788885"/>
                  <a:pt x="2144486" y="1817914"/>
                </a:cubicBezTo>
                <a:cubicBezTo>
                  <a:pt x="2133600" y="1832428"/>
                  <a:pt x="2121445" y="1846072"/>
                  <a:pt x="2111829" y="1861457"/>
                </a:cubicBezTo>
                <a:cubicBezTo>
                  <a:pt x="2067895" y="1931752"/>
                  <a:pt x="2112647" y="1882412"/>
                  <a:pt x="2068286" y="1926771"/>
                </a:cubicBezTo>
                <a:cubicBezTo>
                  <a:pt x="2042401" y="2004424"/>
                  <a:pt x="2079105" y="1910540"/>
                  <a:pt x="2024743" y="1992086"/>
                </a:cubicBezTo>
                <a:cubicBezTo>
                  <a:pt x="2018378" y="2001633"/>
                  <a:pt x="2020223" y="2015196"/>
                  <a:pt x="2013858" y="2024743"/>
                </a:cubicBezTo>
                <a:cubicBezTo>
                  <a:pt x="2005318" y="2037552"/>
                  <a:pt x="1991056" y="2045573"/>
                  <a:pt x="1981200" y="2057400"/>
                </a:cubicBezTo>
                <a:cubicBezTo>
                  <a:pt x="1944084" y="2101938"/>
                  <a:pt x="1973148" y="2080366"/>
                  <a:pt x="1937658" y="2133600"/>
                </a:cubicBezTo>
                <a:cubicBezTo>
                  <a:pt x="1931965" y="2142139"/>
                  <a:pt x="1923143" y="2148114"/>
                  <a:pt x="1915886" y="2155371"/>
                </a:cubicBezTo>
                <a:cubicBezTo>
                  <a:pt x="1912400" y="2169316"/>
                  <a:pt x="1901921" y="2215959"/>
                  <a:pt x="1894115" y="2231571"/>
                </a:cubicBezTo>
                <a:cubicBezTo>
                  <a:pt x="1888264" y="2243273"/>
                  <a:pt x="1879600" y="2253342"/>
                  <a:pt x="1872343" y="2264228"/>
                </a:cubicBezTo>
                <a:cubicBezTo>
                  <a:pt x="1868715" y="2275114"/>
                  <a:pt x="1868343" y="2287706"/>
                  <a:pt x="1861458" y="2296886"/>
                </a:cubicBezTo>
                <a:cubicBezTo>
                  <a:pt x="1841165" y="2323943"/>
                  <a:pt x="1774697" y="2383863"/>
                  <a:pt x="1741715" y="2394857"/>
                </a:cubicBezTo>
                <a:lnTo>
                  <a:pt x="1709058" y="2405743"/>
                </a:lnTo>
                <a:cubicBezTo>
                  <a:pt x="1701801" y="2413000"/>
                  <a:pt x="1696087" y="2422234"/>
                  <a:pt x="1687286" y="2427514"/>
                </a:cubicBezTo>
                <a:cubicBezTo>
                  <a:pt x="1675090" y="2434831"/>
                  <a:pt x="1620576" y="2446439"/>
                  <a:pt x="1611086" y="2449286"/>
                </a:cubicBezTo>
                <a:cubicBezTo>
                  <a:pt x="1589105" y="2455880"/>
                  <a:pt x="1545772" y="2471057"/>
                  <a:pt x="1545772" y="2471057"/>
                </a:cubicBezTo>
                <a:cubicBezTo>
                  <a:pt x="1435575" y="2434325"/>
                  <a:pt x="1503339" y="2447526"/>
                  <a:pt x="1338943" y="2460171"/>
                </a:cubicBezTo>
                <a:cubicBezTo>
                  <a:pt x="1256859" y="2487533"/>
                  <a:pt x="1358038" y="2450624"/>
                  <a:pt x="1273629" y="2492828"/>
                </a:cubicBezTo>
                <a:cubicBezTo>
                  <a:pt x="1256227" y="2501529"/>
                  <a:pt x="1213707" y="2509949"/>
                  <a:pt x="1197429" y="2514600"/>
                </a:cubicBezTo>
                <a:cubicBezTo>
                  <a:pt x="1186396" y="2517752"/>
                  <a:pt x="1176061" y="2523433"/>
                  <a:pt x="1164772" y="2525486"/>
                </a:cubicBezTo>
                <a:cubicBezTo>
                  <a:pt x="1109596" y="2535518"/>
                  <a:pt x="994424" y="2543310"/>
                  <a:pt x="947058" y="2547257"/>
                </a:cubicBezTo>
                <a:cubicBezTo>
                  <a:pt x="907144" y="2543628"/>
                  <a:pt x="866784" y="2543336"/>
                  <a:pt x="827315" y="2536371"/>
                </a:cubicBezTo>
                <a:cubicBezTo>
                  <a:pt x="804715" y="2532383"/>
                  <a:pt x="762000" y="2514600"/>
                  <a:pt x="762000" y="2514600"/>
                </a:cubicBezTo>
                <a:cubicBezTo>
                  <a:pt x="706869" y="2459467"/>
                  <a:pt x="786960" y="2536040"/>
                  <a:pt x="685800" y="2460171"/>
                </a:cubicBezTo>
                <a:cubicBezTo>
                  <a:pt x="666540" y="2445726"/>
                  <a:pt x="642436" y="2416984"/>
                  <a:pt x="631372" y="2394857"/>
                </a:cubicBezTo>
                <a:cubicBezTo>
                  <a:pt x="622633" y="2377379"/>
                  <a:pt x="616461" y="2358725"/>
                  <a:pt x="609600" y="2340428"/>
                </a:cubicBezTo>
                <a:cubicBezTo>
                  <a:pt x="605571" y="2329684"/>
                  <a:pt x="601498" y="2318903"/>
                  <a:pt x="598715" y="2307771"/>
                </a:cubicBezTo>
                <a:cubicBezTo>
                  <a:pt x="594228" y="2289821"/>
                  <a:pt x="591458" y="2271486"/>
                  <a:pt x="587829" y="2253343"/>
                </a:cubicBezTo>
                <a:cubicBezTo>
                  <a:pt x="602949" y="2147506"/>
                  <a:pt x="609368" y="2139385"/>
                  <a:pt x="587829" y="2002971"/>
                </a:cubicBezTo>
                <a:cubicBezTo>
                  <a:pt x="585789" y="1990048"/>
                  <a:pt x="574434" y="1980364"/>
                  <a:pt x="566058" y="1970314"/>
                </a:cubicBezTo>
                <a:cubicBezTo>
                  <a:pt x="556202" y="1958487"/>
                  <a:pt x="546209" y="1946197"/>
                  <a:pt x="533400" y="1937657"/>
                </a:cubicBezTo>
                <a:cubicBezTo>
                  <a:pt x="523853" y="1931292"/>
                  <a:pt x="511629" y="1930400"/>
                  <a:pt x="500743" y="1926771"/>
                </a:cubicBezTo>
                <a:cubicBezTo>
                  <a:pt x="486229" y="1915885"/>
                  <a:pt x="473060" y="1902925"/>
                  <a:pt x="457200" y="1894114"/>
                </a:cubicBezTo>
                <a:cubicBezTo>
                  <a:pt x="437678" y="1883269"/>
                  <a:pt x="394555" y="1869604"/>
                  <a:pt x="370115" y="1861457"/>
                </a:cubicBezTo>
                <a:cubicBezTo>
                  <a:pt x="362858" y="1854200"/>
                  <a:pt x="357046" y="1845125"/>
                  <a:pt x="348343" y="1839686"/>
                </a:cubicBezTo>
                <a:cubicBezTo>
                  <a:pt x="311539" y="1816684"/>
                  <a:pt x="268711" y="1801301"/>
                  <a:pt x="228600" y="1785257"/>
                </a:cubicBezTo>
                <a:lnTo>
                  <a:pt x="152400" y="1709057"/>
                </a:lnTo>
                <a:cubicBezTo>
                  <a:pt x="141514" y="1698171"/>
                  <a:pt x="128282" y="1689209"/>
                  <a:pt x="119743" y="1676400"/>
                </a:cubicBezTo>
                <a:cubicBezTo>
                  <a:pt x="112486" y="1665514"/>
                  <a:pt x="104463" y="1655102"/>
                  <a:pt x="97972" y="1643743"/>
                </a:cubicBezTo>
                <a:cubicBezTo>
                  <a:pt x="80858" y="1613793"/>
                  <a:pt x="66095" y="1577853"/>
                  <a:pt x="54429" y="1545771"/>
                </a:cubicBezTo>
                <a:cubicBezTo>
                  <a:pt x="46586" y="1524204"/>
                  <a:pt x="37159" y="1502960"/>
                  <a:pt x="32658" y="1480457"/>
                </a:cubicBezTo>
                <a:cubicBezTo>
                  <a:pt x="29029" y="1462314"/>
                  <a:pt x="26260" y="1443978"/>
                  <a:pt x="21772" y="1426028"/>
                </a:cubicBezTo>
                <a:cubicBezTo>
                  <a:pt x="18989" y="1414896"/>
                  <a:pt x="13669" y="1404503"/>
                  <a:pt x="10886" y="1393371"/>
                </a:cubicBezTo>
                <a:cubicBezTo>
                  <a:pt x="6398" y="1375421"/>
                  <a:pt x="3629" y="1357086"/>
                  <a:pt x="0" y="1338943"/>
                </a:cubicBezTo>
                <a:cubicBezTo>
                  <a:pt x="3629" y="1164771"/>
                  <a:pt x="4059" y="990504"/>
                  <a:pt x="10886" y="816428"/>
                </a:cubicBezTo>
                <a:cubicBezTo>
                  <a:pt x="11336" y="804962"/>
                  <a:pt x="14604" y="792731"/>
                  <a:pt x="21772" y="783771"/>
                </a:cubicBezTo>
                <a:cubicBezTo>
                  <a:pt x="29945" y="773555"/>
                  <a:pt x="44378" y="770375"/>
                  <a:pt x="54429" y="762000"/>
                </a:cubicBezTo>
                <a:cubicBezTo>
                  <a:pt x="66256" y="752145"/>
                  <a:pt x="74559" y="738291"/>
                  <a:pt x="87086" y="729343"/>
                </a:cubicBezTo>
                <a:cubicBezTo>
                  <a:pt x="110629" y="712526"/>
                  <a:pt x="136633" y="705570"/>
                  <a:pt x="163286" y="696686"/>
                </a:cubicBezTo>
                <a:cubicBezTo>
                  <a:pt x="170543" y="689429"/>
                  <a:pt x="176257" y="680195"/>
                  <a:pt x="185058" y="674914"/>
                </a:cubicBezTo>
                <a:cubicBezTo>
                  <a:pt x="194897" y="669010"/>
                  <a:pt x="208755" y="671196"/>
                  <a:pt x="217715" y="664028"/>
                </a:cubicBezTo>
                <a:cubicBezTo>
                  <a:pt x="227931" y="655855"/>
                  <a:pt x="232229" y="642257"/>
                  <a:pt x="239486" y="631371"/>
                </a:cubicBezTo>
                <a:cubicBezTo>
                  <a:pt x="235857" y="620485"/>
                  <a:pt x="226714" y="610032"/>
                  <a:pt x="228600" y="598714"/>
                </a:cubicBezTo>
                <a:cubicBezTo>
                  <a:pt x="231062" y="583944"/>
                  <a:pt x="277586" y="595085"/>
                  <a:pt x="283029" y="587828"/>
                </a:cubicBezTo>
                <a:close/>
              </a:path>
            </a:pathLst>
          </a:custGeom>
          <a:gradFill flip="none" rotWithShape="1">
            <a:gsLst>
              <a:gs pos="0">
                <a:srgbClr val="F22D20">
                  <a:tint val="66000"/>
                  <a:satMod val="160000"/>
                </a:srgbClr>
              </a:gs>
              <a:gs pos="50000">
                <a:srgbClr val="F22D20">
                  <a:tint val="44500"/>
                  <a:satMod val="160000"/>
                </a:srgbClr>
              </a:gs>
              <a:gs pos="100000">
                <a:srgbClr val="F22D2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" name="Picture 8" descr="Water_Monomer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133600"/>
            <a:ext cx="1279525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53482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Generally, each excited state has different electron density &amp; charge distribution 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different response from environment        </a:t>
            </a:r>
            <a:r>
              <a:rPr lang="en-US" dirty="0" smtClean="0">
                <a:solidFill>
                  <a:srgbClr val="FF0000"/>
                </a:solidFill>
              </a:rPr>
              <a:t>state-specific </a:t>
            </a:r>
            <a:r>
              <a:rPr lang="en-US" dirty="0" err="1" smtClean="0">
                <a:solidFill>
                  <a:srgbClr val="FF0000"/>
                </a:solidFill>
              </a:rPr>
              <a:t>perturbative</a:t>
            </a:r>
            <a:r>
              <a:rPr lang="en-US" dirty="0" smtClean="0">
                <a:solidFill>
                  <a:srgbClr val="FF0000"/>
                </a:solidFill>
              </a:rPr>
              <a:t> treatment </a:t>
            </a:r>
          </a:p>
        </p:txBody>
      </p:sp>
      <p:pic>
        <p:nvPicPr>
          <p:cNvPr id="8" name="Picture 8" descr="Water_Monomer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3657600" y="3048000"/>
            <a:ext cx="838200" cy="1098188"/>
          </a:xfrm>
          <a:prstGeom prst="rect">
            <a:avLst/>
          </a:prstGeom>
          <a:noFill/>
        </p:spPr>
      </p:pic>
      <p:pic>
        <p:nvPicPr>
          <p:cNvPr id="9" name="Picture 8" descr="Water_Monomer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600200"/>
            <a:ext cx="838200" cy="1098188"/>
          </a:xfrm>
          <a:prstGeom prst="rect">
            <a:avLst/>
          </a:prstGeom>
          <a:noFill/>
        </p:spPr>
      </p:pic>
      <p:pic>
        <p:nvPicPr>
          <p:cNvPr id="10" name="Picture 8" descr="Water_Monomer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53994" y="914400"/>
            <a:ext cx="838200" cy="1098188"/>
          </a:xfrm>
          <a:prstGeom prst="rect">
            <a:avLst/>
          </a:prstGeom>
          <a:noFill/>
        </p:spPr>
      </p:pic>
      <p:pic>
        <p:nvPicPr>
          <p:cNvPr id="11" name="Picture 8" descr="Water_Monomer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58594" y="1546406"/>
            <a:ext cx="838200" cy="1098188"/>
          </a:xfrm>
          <a:prstGeom prst="rect">
            <a:avLst/>
          </a:prstGeom>
          <a:noFill/>
        </p:spPr>
      </p:pic>
      <p:sp>
        <p:nvSpPr>
          <p:cNvPr id="12" name="Rounded Rectangular Callout 11"/>
          <p:cNvSpPr/>
          <p:nvPr/>
        </p:nvSpPr>
        <p:spPr bwMode="auto">
          <a:xfrm>
            <a:off x="5410200" y="4990341"/>
            <a:ext cx="2819400" cy="685800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114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Polarization correction to the excitation energy due to polarizable environment (using one-electron </a:t>
            </a:r>
            <a:r>
              <a:rPr lang="en-US" sz="2000" dirty="0" smtClean="0">
                <a:solidFill>
                  <a:schemeClr val="accent1"/>
                </a:solidFill>
              </a:rPr>
              <a:t>excited state density):</a:t>
            </a:r>
          </a:p>
          <a:p>
            <a:endParaRPr lang="en-US" sz="2000" dirty="0" smtClean="0"/>
          </a:p>
          <a:p>
            <a:r>
              <a:rPr lang="en-US" sz="2800" i="1" dirty="0" err="1" smtClean="0">
                <a:latin typeface="Symbol" pitchFamily="18" charset="2"/>
              </a:rPr>
              <a:t>D</a:t>
            </a:r>
            <a:r>
              <a:rPr lang="en-US" sz="2800" i="1" dirty="0" err="1" smtClean="0"/>
              <a:t>E</a:t>
            </a:r>
            <a:r>
              <a:rPr lang="en-US" sz="2800" i="1" baseline="30000" dirty="0" err="1" smtClean="0"/>
              <a:t>pol</a:t>
            </a:r>
            <a:r>
              <a:rPr lang="en-US" sz="2800" i="1" dirty="0" smtClean="0"/>
              <a:t> = </a:t>
            </a:r>
            <a:r>
              <a:rPr lang="en-US" sz="2800" i="1" dirty="0" err="1" smtClean="0"/>
              <a:t>E</a:t>
            </a:r>
            <a:r>
              <a:rPr lang="en-US" sz="2800" i="1" baseline="30000" dirty="0" err="1" smtClean="0"/>
              <a:t>pol,ai</a:t>
            </a:r>
            <a:r>
              <a:rPr lang="en-US" sz="2800" i="1" dirty="0" smtClean="0"/>
              <a:t>(</a:t>
            </a:r>
            <a:r>
              <a:rPr lang="en-US" sz="2800" i="1" dirty="0" err="1" smtClean="0">
                <a:latin typeface="Symbol" pitchFamily="18" charset="2"/>
              </a:rPr>
              <a:t>m</a:t>
            </a:r>
            <a:r>
              <a:rPr lang="en-US" sz="2800" i="1" baseline="30000" dirty="0" err="1" smtClean="0">
                <a:latin typeface="+mn-lt"/>
              </a:rPr>
              <a:t>ex</a:t>
            </a:r>
            <a:r>
              <a:rPr lang="en-US" sz="2800" i="1" dirty="0" smtClean="0"/>
              <a:t>) – </a:t>
            </a:r>
            <a:r>
              <a:rPr lang="en-US" sz="2800" i="1" dirty="0" err="1" smtClean="0"/>
              <a:t>E</a:t>
            </a:r>
            <a:r>
              <a:rPr lang="en-US" sz="2800" i="1" baseline="30000" dirty="0" err="1" smtClean="0"/>
              <a:t>pol,gr</a:t>
            </a:r>
            <a:r>
              <a:rPr lang="en-US" sz="2800" i="1" dirty="0" smtClean="0"/>
              <a:t>(</a:t>
            </a:r>
            <a:r>
              <a:rPr lang="en-US" sz="2800" i="1" dirty="0" smtClean="0">
                <a:latin typeface="Symbol" pitchFamily="18" charset="2"/>
              </a:rPr>
              <a:t>m</a:t>
            </a:r>
            <a:r>
              <a:rPr lang="en-US" sz="2800" i="1" baseline="30000" dirty="0" smtClean="0"/>
              <a:t>gr</a:t>
            </a:r>
            <a:r>
              <a:rPr lang="en-US" sz="2800" i="1" dirty="0" smtClean="0"/>
              <a:t>) - </a:t>
            </a:r>
            <a:r>
              <a:rPr lang="en-US" sz="2800" i="1" dirty="0" smtClean="0">
                <a:latin typeface="Symbol" pitchFamily="18" charset="2"/>
              </a:rPr>
              <a:t>S </a:t>
            </a:r>
            <a:r>
              <a:rPr lang="en-US" sz="2800" i="1" dirty="0" smtClean="0"/>
              <a:t>(</a:t>
            </a:r>
            <a:r>
              <a:rPr lang="en-US" sz="2800" i="1" dirty="0" err="1" smtClean="0">
                <a:latin typeface="Symbol" pitchFamily="18" charset="2"/>
              </a:rPr>
              <a:t>m</a:t>
            </a:r>
            <a:r>
              <a:rPr lang="en-US" sz="2800" i="1" baseline="30000" dirty="0" err="1" smtClean="0"/>
              <a:t>ex</a:t>
            </a:r>
            <a:r>
              <a:rPr lang="en-US" sz="2800" i="1" dirty="0" smtClean="0"/>
              <a:t> – </a:t>
            </a:r>
            <a:r>
              <a:rPr lang="en-US" sz="2800" i="1" dirty="0" smtClean="0">
                <a:latin typeface="Symbol" pitchFamily="18" charset="2"/>
              </a:rPr>
              <a:t>m</a:t>
            </a:r>
            <a:r>
              <a:rPr lang="en-US" sz="2800" i="1" baseline="30000" dirty="0" smtClean="0"/>
              <a:t>gr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F</a:t>
            </a:r>
            <a:r>
              <a:rPr lang="en-US" sz="2800" i="1" baseline="30000" dirty="0" err="1" smtClean="0"/>
              <a:t>ai,ex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5715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leading correction to the interaction between </a:t>
            </a:r>
            <a:r>
              <a:rPr lang="en-US" sz="2000" i="1" dirty="0" err="1" smtClean="0">
                <a:solidFill>
                  <a:schemeClr val="accent6"/>
                </a:solidFill>
                <a:latin typeface="Symbol" pitchFamily="18" charset="2"/>
              </a:rPr>
              <a:t>m</a:t>
            </a:r>
            <a:r>
              <a:rPr lang="en-US" sz="2000" i="1" baseline="30000" dirty="0" err="1" smtClean="0">
                <a:solidFill>
                  <a:schemeClr val="accent6"/>
                </a:solidFill>
              </a:rPr>
              <a:t>ex</a:t>
            </a:r>
            <a:r>
              <a:rPr lang="en-US" sz="2000" dirty="0" smtClean="0">
                <a:solidFill>
                  <a:schemeClr val="accent6"/>
                </a:solidFill>
              </a:rPr>
              <a:t> and </a:t>
            </a:r>
            <a:r>
              <a:rPr lang="en-US" sz="2000" i="1" dirty="0" smtClean="0">
                <a:solidFill>
                  <a:schemeClr val="accent6"/>
                </a:solidFill>
                <a:latin typeface="Symbol" pitchFamily="18" charset="2"/>
              </a:rPr>
              <a:t>Y </a:t>
            </a:r>
            <a:r>
              <a:rPr lang="en-US" sz="2000" i="1" baseline="30000" dirty="0" smtClean="0">
                <a:solidFill>
                  <a:schemeClr val="accent6"/>
                </a:solidFill>
              </a:rPr>
              <a:t>ex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i="1" baseline="30000" dirty="0" smtClean="0">
                <a:solidFill>
                  <a:schemeClr val="accent6"/>
                </a:solidFill>
              </a:rPr>
              <a:t>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867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Thompson &amp; </a:t>
            </a:r>
            <a:r>
              <a:rPr lang="en-US" sz="1600" dirty="0" err="1" smtClean="0"/>
              <a:t>Schenter</a:t>
            </a:r>
            <a:r>
              <a:rPr lang="en-US" sz="1600" dirty="0" smtClean="0"/>
              <a:t>, JPC 99, 6374 (1995)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7620000" y="2382414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477000" y="3124200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20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Solvatochromism</a:t>
            </a:r>
            <a:r>
              <a:rPr lang="en-US" dirty="0" smtClean="0"/>
              <a:t> in </a:t>
            </a:r>
            <a:r>
              <a:rPr lang="en-US" dirty="0" err="1" smtClean="0"/>
              <a:t>para-nitroaniline</a:t>
            </a:r>
            <a:endParaRPr lang="en-US" dirty="0"/>
          </a:p>
        </p:txBody>
      </p:sp>
      <p:pic>
        <p:nvPicPr>
          <p:cNvPr id="4" name="Picture 3" descr="pna-homo.bmp"/>
          <p:cNvPicPr>
            <a:picLocks noChangeAspect="1"/>
          </p:cNvPicPr>
          <p:nvPr/>
        </p:nvPicPr>
        <p:blipFill>
          <a:blip r:embed="rId2" cstate="print"/>
          <a:srcRect l="25259" t="5734" r="26383" b="6964"/>
          <a:stretch>
            <a:fillRect/>
          </a:stretch>
        </p:blipFill>
        <p:spPr>
          <a:xfrm>
            <a:off x="152400" y="2789260"/>
            <a:ext cx="1295400" cy="2138916"/>
          </a:xfrm>
          <a:prstGeom prst="rect">
            <a:avLst/>
          </a:prstGeom>
        </p:spPr>
      </p:pic>
      <p:pic>
        <p:nvPicPr>
          <p:cNvPr id="6" name="Picture 5" descr="pna-lumo.bmp"/>
          <p:cNvPicPr>
            <a:picLocks noChangeAspect="1"/>
          </p:cNvPicPr>
          <p:nvPr/>
        </p:nvPicPr>
        <p:blipFill>
          <a:blip r:embed="rId3" cstate="print"/>
          <a:srcRect l="25259" r="26383" b="11882"/>
          <a:stretch>
            <a:fillRect/>
          </a:stretch>
        </p:blipFill>
        <p:spPr>
          <a:xfrm>
            <a:off x="3620331" y="2794576"/>
            <a:ext cx="1234491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5518" y="3402588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charge-transfer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-&gt;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* transition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42545" y="4214750"/>
            <a:ext cx="24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63313" y="2514600"/>
            <a:ext cx="2197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615518" y="4316988"/>
            <a:ext cx="1752600" cy="206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67931" y="4851976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baseline="30000" dirty="0" err="1" smtClean="0"/>
              <a:t>ex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= 15.3 D      </a:t>
            </a:r>
            <a:endParaRPr lang="en-US" sz="2000" dirty="0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4" cstate="print"/>
          <a:srcRect l="9756" r="4878"/>
          <a:stretch>
            <a:fillRect/>
          </a:stretch>
        </p:blipFill>
        <p:spPr bwMode="auto">
          <a:xfrm>
            <a:off x="5257800" y="2590801"/>
            <a:ext cx="3889077" cy="380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752600" y="581602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Kovalenko</a:t>
            </a:r>
            <a:r>
              <a:rPr lang="en-US" sz="1600" dirty="0" smtClean="0"/>
              <a:t>, </a:t>
            </a:r>
            <a:r>
              <a:rPr lang="en-US" sz="1600" dirty="0" err="1" smtClean="0"/>
              <a:t>Schanz</a:t>
            </a:r>
            <a:r>
              <a:rPr lang="en-US" sz="1600" dirty="0" smtClean="0"/>
              <a:t>, </a:t>
            </a:r>
            <a:r>
              <a:rPr lang="en-US" sz="1600" dirty="0" err="1" smtClean="0"/>
              <a:t>Farztdinov</a:t>
            </a:r>
            <a:r>
              <a:rPr lang="en-US" sz="1600" dirty="0" smtClean="0"/>
              <a:t>, </a:t>
            </a:r>
            <a:r>
              <a:rPr lang="en-US" sz="1600" dirty="0" err="1" smtClean="0"/>
              <a:t>Hennig</a:t>
            </a:r>
            <a:r>
              <a:rPr lang="en-US" sz="1600" dirty="0" smtClean="0"/>
              <a:t>, </a:t>
            </a:r>
            <a:r>
              <a:rPr lang="en-US" sz="1600" dirty="0" err="1" smtClean="0"/>
              <a:t>Ernsting</a:t>
            </a:r>
            <a:r>
              <a:rPr lang="en-US" sz="1600" dirty="0" smtClean="0"/>
              <a:t>, CPL 323, 312 (2000)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928176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baseline="30000" dirty="0" smtClean="0"/>
              <a:t>gr</a:t>
            </a:r>
            <a:r>
              <a:rPr lang="en-US" sz="2000" dirty="0" smtClean="0"/>
              <a:t> = 6.2 D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33400" y="1142998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Para-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nitroaniline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pNA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– a chromophore with bright low-lying charge-transfer state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6006" y="2286000"/>
            <a:ext cx="2508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absorption spectrum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84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Solvatochromic shifts in </a:t>
            </a:r>
            <a:r>
              <a:rPr lang="en-US" sz="3600" dirty="0" err="1" smtClean="0"/>
              <a:t>pNA</a:t>
            </a:r>
            <a:endParaRPr lang="en-US" sz="3600" dirty="0"/>
          </a:p>
        </p:txBody>
      </p:sp>
      <p:pic>
        <p:nvPicPr>
          <p:cNvPr id="15" name="Picture 2" descr="singlets-shifts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371600" y="1181708"/>
            <a:ext cx="7162800" cy="499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4191000" y="1219200"/>
            <a:ext cx="152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 flipH="1" flipV="1">
            <a:off x="5791199" y="3810002"/>
            <a:ext cx="365760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3962400" y="2048436"/>
            <a:ext cx="3616643" cy="89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343400" y="114300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water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1.02 </a:t>
            </a:r>
            <a:r>
              <a:rPr lang="en-US" sz="1800" dirty="0" err="1" smtClean="0">
                <a:solidFill>
                  <a:srgbClr val="FF0000"/>
                </a:solidFill>
              </a:rPr>
              <a:t>eV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expt</a:t>
            </a:r>
            <a:r>
              <a:rPr lang="en-US" sz="1800" dirty="0" smtClean="0">
                <a:solidFill>
                  <a:srgbClr val="FF0000"/>
                </a:solidFill>
              </a:rPr>
              <a:t>: 1.0 </a:t>
            </a:r>
            <a:r>
              <a:rPr lang="en-US" sz="1800" dirty="0" err="1" smtClean="0">
                <a:solidFill>
                  <a:srgbClr val="FF0000"/>
                </a:solidFill>
              </a:rPr>
              <a:t>eV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6019798" y="3801036"/>
            <a:ext cx="1600200" cy="89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599988" y="3429000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</a:rPr>
              <a:t>dioxane</a:t>
            </a:r>
          </a:p>
          <a:p>
            <a:pPr algn="ctr"/>
            <a:r>
              <a:rPr lang="en-US" sz="1800" dirty="0" smtClean="0">
                <a:solidFill>
                  <a:srgbClr val="008000"/>
                </a:solidFill>
              </a:rPr>
              <a:t>0.44 </a:t>
            </a:r>
            <a:r>
              <a:rPr lang="en-US" sz="1800" dirty="0" err="1" smtClean="0">
                <a:solidFill>
                  <a:srgbClr val="008000"/>
                </a:solidFill>
              </a:rPr>
              <a:t>eV</a:t>
            </a:r>
            <a:endParaRPr lang="en-US" sz="1800" dirty="0" smtClean="0">
              <a:solidFill>
                <a:srgbClr val="008000"/>
              </a:solidFill>
            </a:endParaRPr>
          </a:p>
          <a:p>
            <a:pPr algn="ctr"/>
            <a:r>
              <a:rPr lang="en-US" sz="1800" dirty="0" err="1" smtClean="0">
                <a:solidFill>
                  <a:srgbClr val="008000"/>
                </a:solidFill>
              </a:rPr>
              <a:t>expt</a:t>
            </a:r>
            <a:r>
              <a:rPr lang="en-US" sz="1800" dirty="0" smtClean="0">
                <a:solidFill>
                  <a:srgbClr val="008000"/>
                </a:solidFill>
              </a:rPr>
              <a:t>: 0.72 </a:t>
            </a:r>
            <a:r>
              <a:rPr lang="en-US" sz="1800" dirty="0" err="1" smtClean="0">
                <a:solidFill>
                  <a:srgbClr val="008000"/>
                </a:solidFill>
              </a:rPr>
              <a:t>eV</a:t>
            </a:r>
            <a:endParaRPr lang="en-US" sz="1800" dirty="0">
              <a:solidFill>
                <a:srgbClr val="008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934200" y="5020236"/>
            <a:ext cx="685798" cy="89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Rectangle 421"/>
          <p:cNvSpPr>
            <a:spLocks noChangeArrowheads="1"/>
          </p:cNvSpPr>
          <p:nvPr/>
        </p:nvSpPr>
        <p:spPr bwMode="auto">
          <a:xfrm>
            <a:off x="76200" y="5830669"/>
            <a:ext cx="4234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Kosenkov &amp; Slipchenko, JPCA, 115, 392 (2011);</a:t>
            </a:r>
            <a:endParaRPr lang="ru-RU" sz="1200" dirty="0" smtClean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Kovalenko</a:t>
            </a:r>
            <a:r>
              <a:rPr lang="en-US" sz="1200" dirty="0" smtClean="0">
                <a:latin typeface="+mn-lt"/>
              </a:rPr>
              <a:t> et al</a:t>
            </a:r>
            <a:r>
              <a:rPr lang="ru-RU" sz="1200" dirty="0" smtClean="0">
                <a:latin typeface="+mn-lt"/>
              </a:rPr>
              <a:t>, CPL </a:t>
            </a:r>
            <a:r>
              <a:rPr lang="ru-RU" sz="1200" dirty="0">
                <a:latin typeface="+mn-lt"/>
              </a:rPr>
              <a:t>323 (2000) </a:t>
            </a:r>
            <a:r>
              <a:rPr lang="ru-RU" sz="1200" dirty="0" smtClean="0">
                <a:latin typeface="+mn-lt"/>
              </a:rPr>
              <a:t>312</a:t>
            </a:r>
            <a:r>
              <a:rPr lang="en-US" sz="1200" dirty="0" smtClean="0">
                <a:latin typeface="+mn-lt"/>
              </a:rPr>
              <a:t>;</a:t>
            </a:r>
          </a:p>
          <a:p>
            <a:r>
              <a:rPr lang="en-US" sz="1200" dirty="0" smtClean="0">
                <a:latin typeface="+mn-lt"/>
              </a:rPr>
              <a:t>Morgan et al</a:t>
            </a:r>
            <a:r>
              <a:rPr lang="ru-RU" sz="1200" dirty="0" smtClean="0">
                <a:latin typeface="+mn-lt"/>
              </a:rPr>
              <a:t>, </a:t>
            </a:r>
            <a:r>
              <a:rPr lang="en-US" sz="1200" dirty="0" smtClean="0">
                <a:latin typeface="+mn-lt"/>
              </a:rPr>
              <a:t>JCP</a:t>
            </a:r>
            <a:r>
              <a:rPr lang="ru-RU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115</a:t>
            </a:r>
            <a:r>
              <a:rPr lang="ru-RU" sz="1200" dirty="0">
                <a:latin typeface="+mn-lt"/>
              </a:rPr>
              <a:t> (200</a:t>
            </a:r>
            <a:r>
              <a:rPr lang="en-US" sz="1200" dirty="0">
                <a:latin typeface="+mn-lt"/>
              </a:rPr>
              <a:t>1</a:t>
            </a:r>
            <a:r>
              <a:rPr lang="ru-RU" sz="1200" dirty="0">
                <a:latin typeface="+mn-lt"/>
              </a:rPr>
              <a:t>) </a:t>
            </a:r>
            <a:r>
              <a:rPr lang="en-US" sz="1200" dirty="0" smtClean="0">
                <a:latin typeface="+mn-lt"/>
              </a:rPr>
              <a:t>912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0" y="1981200"/>
            <a:ext cx="492443" cy="13474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gas phase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696200" y="4495800"/>
            <a:ext cx="304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99988" y="4572000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c-hexane</a:t>
            </a:r>
          </a:p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0.20 </a:t>
            </a:r>
            <a:r>
              <a:rPr lang="en-US" sz="1800" dirty="0" err="1" smtClean="0">
                <a:solidFill>
                  <a:srgbClr val="0070C0"/>
                </a:solidFill>
              </a:rPr>
              <a:t>eV</a:t>
            </a:r>
            <a:endParaRPr lang="en-US" sz="1800" dirty="0" smtClean="0">
              <a:solidFill>
                <a:srgbClr val="0070C0"/>
              </a:solidFill>
            </a:endParaRPr>
          </a:p>
          <a:p>
            <a:pPr algn="ctr"/>
            <a:r>
              <a:rPr lang="en-US" sz="1800" dirty="0" err="1" smtClean="0">
                <a:solidFill>
                  <a:srgbClr val="0070C0"/>
                </a:solidFill>
              </a:rPr>
              <a:t>expt</a:t>
            </a:r>
            <a:r>
              <a:rPr lang="en-US" sz="1800" dirty="0" smtClean="0">
                <a:solidFill>
                  <a:srgbClr val="0070C0"/>
                </a:solidFill>
              </a:rPr>
              <a:t>: 0.41 </a:t>
            </a:r>
            <a:r>
              <a:rPr lang="en-US" sz="1800" dirty="0" err="1" smtClean="0">
                <a:solidFill>
                  <a:srgbClr val="0070C0"/>
                </a:solidFill>
              </a:rPr>
              <a:t>eV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3" name="Picture 2" descr="Dmytro_Kosenko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1270000" cy="158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743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Dr. </a:t>
            </a:r>
            <a:r>
              <a:rPr lang="en-US" sz="1800" dirty="0" err="1" smtClean="0"/>
              <a:t>Dmytro</a:t>
            </a:r>
            <a:r>
              <a:rPr lang="en-US" sz="1800" dirty="0" smtClean="0"/>
              <a:t> </a:t>
            </a:r>
            <a:r>
              <a:rPr lang="en-US" sz="1800" dirty="0" err="1" smtClean="0"/>
              <a:t>Kosenkov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1953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Vertical ionization energy of hydrated thymine</a:t>
            </a:r>
            <a:endParaRPr lang="en-US" sz="3200" dirty="0"/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143000"/>
            <a:ext cx="5410200" cy="414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4" cstate="print"/>
          <a:srcRect r="1235"/>
          <a:stretch>
            <a:fillRect/>
          </a:stretch>
        </p:blipFill>
        <p:spPr bwMode="auto">
          <a:xfrm>
            <a:off x="228600" y="3850640"/>
            <a:ext cx="1752600" cy="221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533400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EOM-IP-CCSD/EFP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867400"/>
            <a:ext cx="338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Ghosh, Isayev, Slipchenko, Krylov, </a:t>
            </a:r>
          </a:p>
          <a:p>
            <a:r>
              <a:rPr lang="en-US" sz="1600" dirty="0" smtClean="0"/>
              <a:t>JPCA </a:t>
            </a:r>
            <a:r>
              <a:rPr lang="en-US" sz="1600" b="1" dirty="0" smtClean="0"/>
              <a:t>115</a:t>
            </a:r>
            <a:r>
              <a:rPr lang="en-US" sz="1600" dirty="0" smtClean="0"/>
              <a:t>, 6028 (2011)</a:t>
            </a:r>
            <a:endParaRPr lang="en-US" sz="1600" dirty="0"/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143000"/>
            <a:ext cx="1905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2971800"/>
            <a:ext cx="1981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Dr. </a:t>
            </a:r>
            <a:r>
              <a:rPr lang="en-US" sz="2000" dirty="0" err="1" smtClean="0">
                <a:solidFill>
                  <a:schemeClr val="tx1"/>
                </a:solidFill>
              </a:rPr>
              <a:t>Debashree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Ghosh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57800" y="1447800"/>
            <a:ext cx="762000" cy="6858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1905000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due to </a:t>
            </a:r>
            <a:r>
              <a:rPr lang="en-US" sz="2000" dirty="0" err="1" smtClean="0">
                <a:solidFill>
                  <a:schemeClr val="accent1"/>
                </a:solidFill>
              </a:rPr>
              <a:t>microhydrates</a:t>
            </a:r>
            <a:r>
              <a:rPr lang="en-US" sz="2000" dirty="0" smtClean="0">
                <a:solidFill>
                  <a:schemeClr val="accent1"/>
                </a:solidFill>
              </a:rPr>
              <a:t>!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3" name="Picture 8" descr="Water_Monomer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2286000" y="3733800"/>
            <a:ext cx="685800" cy="89851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600" y="4572000"/>
            <a:ext cx="2276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electron acceptor,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increases VIE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5" name="Picture 8" descr="Water_Monomer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747308" flipV="1">
            <a:off x="2014301" y="5334148"/>
            <a:ext cx="685800" cy="89851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23758" y="5692914"/>
            <a:ext cx="1949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electron donor,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decreases VIE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7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6" grpId="0"/>
      <p:bldP spid="1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2976561" cy="515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VIE of hydrated thymine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572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Polarization of environment is extremely important!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4572000" y="4495800"/>
            <a:ext cx="1524000" cy="9144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207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 bwMode="auto">
          <a:xfrm>
            <a:off x="5707464" y="3733800"/>
            <a:ext cx="2293536" cy="2304479"/>
          </a:xfrm>
          <a:custGeom>
            <a:avLst/>
            <a:gdLst>
              <a:gd name="connsiteX0" fmla="*/ 1065125 w 2317040"/>
              <a:gd name="connsiteY0" fmla="*/ 50242 h 2304479"/>
              <a:gd name="connsiteX1" fmla="*/ 1034980 w 2317040"/>
              <a:gd name="connsiteY1" fmla="*/ 40194 h 2304479"/>
              <a:gd name="connsiteX2" fmla="*/ 854110 w 2317040"/>
              <a:gd name="connsiteY2" fmla="*/ 90436 h 2304479"/>
              <a:gd name="connsiteX3" fmla="*/ 823965 w 2317040"/>
              <a:gd name="connsiteY3" fmla="*/ 100484 h 2304479"/>
              <a:gd name="connsiteX4" fmla="*/ 562707 w 2317040"/>
              <a:gd name="connsiteY4" fmla="*/ 110532 h 2304479"/>
              <a:gd name="connsiteX5" fmla="*/ 462224 w 2317040"/>
              <a:gd name="connsiteY5" fmla="*/ 140677 h 2304479"/>
              <a:gd name="connsiteX6" fmla="*/ 381837 w 2317040"/>
              <a:gd name="connsiteY6" fmla="*/ 170822 h 2304479"/>
              <a:gd name="connsiteX7" fmla="*/ 341644 w 2317040"/>
              <a:gd name="connsiteY7" fmla="*/ 180871 h 2304479"/>
              <a:gd name="connsiteX8" fmla="*/ 301450 w 2317040"/>
              <a:gd name="connsiteY8" fmla="*/ 211016 h 2304479"/>
              <a:gd name="connsiteX9" fmla="*/ 241160 w 2317040"/>
              <a:gd name="connsiteY9" fmla="*/ 271306 h 2304479"/>
              <a:gd name="connsiteX10" fmla="*/ 221063 w 2317040"/>
              <a:gd name="connsiteY10" fmla="*/ 301451 h 2304479"/>
              <a:gd name="connsiteX11" fmla="*/ 200967 w 2317040"/>
              <a:gd name="connsiteY11" fmla="*/ 341644 h 2304479"/>
              <a:gd name="connsiteX12" fmla="*/ 140677 w 2317040"/>
              <a:gd name="connsiteY12" fmla="*/ 411983 h 2304479"/>
              <a:gd name="connsiteX13" fmla="*/ 120580 w 2317040"/>
              <a:gd name="connsiteY13" fmla="*/ 462225 h 2304479"/>
              <a:gd name="connsiteX14" fmla="*/ 90435 w 2317040"/>
              <a:gd name="connsiteY14" fmla="*/ 532563 h 2304479"/>
              <a:gd name="connsiteX15" fmla="*/ 80387 w 2317040"/>
              <a:gd name="connsiteY15" fmla="*/ 582805 h 2304479"/>
              <a:gd name="connsiteX16" fmla="*/ 60290 w 2317040"/>
              <a:gd name="connsiteY16" fmla="*/ 633047 h 2304479"/>
              <a:gd name="connsiteX17" fmla="*/ 30145 w 2317040"/>
              <a:gd name="connsiteY17" fmla="*/ 763675 h 2304479"/>
              <a:gd name="connsiteX18" fmla="*/ 10048 w 2317040"/>
              <a:gd name="connsiteY18" fmla="*/ 1095271 h 2304479"/>
              <a:gd name="connsiteX19" fmla="*/ 0 w 2317040"/>
              <a:gd name="connsiteY19" fmla="*/ 1215851 h 2304479"/>
              <a:gd name="connsiteX20" fmla="*/ 30145 w 2317040"/>
              <a:gd name="connsiteY20" fmla="*/ 1627833 h 2304479"/>
              <a:gd name="connsiteX21" fmla="*/ 50241 w 2317040"/>
              <a:gd name="connsiteY21" fmla="*/ 1657978 h 2304479"/>
              <a:gd name="connsiteX22" fmla="*/ 90435 w 2317040"/>
              <a:gd name="connsiteY22" fmla="*/ 1758462 h 2304479"/>
              <a:gd name="connsiteX23" fmla="*/ 110532 w 2317040"/>
              <a:gd name="connsiteY23" fmla="*/ 1788607 h 2304479"/>
              <a:gd name="connsiteX24" fmla="*/ 150725 w 2317040"/>
              <a:gd name="connsiteY24" fmla="*/ 1858946 h 2304479"/>
              <a:gd name="connsiteX25" fmla="*/ 180870 w 2317040"/>
              <a:gd name="connsiteY25" fmla="*/ 1889091 h 2304479"/>
              <a:gd name="connsiteX26" fmla="*/ 231112 w 2317040"/>
              <a:gd name="connsiteY26" fmla="*/ 1979526 h 2304479"/>
              <a:gd name="connsiteX27" fmla="*/ 261257 w 2317040"/>
              <a:gd name="connsiteY27" fmla="*/ 1999622 h 2304479"/>
              <a:gd name="connsiteX28" fmla="*/ 351692 w 2317040"/>
              <a:gd name="connsiteY28" fmla="*/ 2100106 h 2304479"/>
              <a:gd name="connsiteX29" fmla="*/ 391885 w 2317040"/>
              <a:gd name="connsiteY29" fmla="*/ 2160396 h 2304479"/>
              <a:gd name="connsiteX30" fmla="*/ 422031 w 2317040"/>
              <a:gd name="connsiteY30" fmla="*/ 2180493 h 2304479"/>
              <a:gd name="connsiteX31" fmla="*/ 472272 w 2317040"/>
              <a:gd name="connsiteY31" fmla="*/ 2220686 h 2304479"/>
              <a:gd name="connsiteX32" fmla="*/ 502417 w 2317040"/>
              <a:gd name="connsiteY32" fmla="*/ 2230735 h 2304479"/>
              <a:gd name="connsiteX33" fmla="*/ 602901 w 2317040"/>
              <a:gd name="connsiteY33" fmla="*/ 2260880 h 2304479"/>
              <a:gd name="connsiteX34" fmla="*/ 643094 w 2317040"/>
              <a:gd name="connsiteY34" fmla="*/ 2270928 h 2304479"/>
              <a:gd name="connsiteX35" fmla="*/ 803868 w 2317040"/>
              <a:gd name="connsiteY35" fmla="*/ 2301073 h 2304479"/>
              <a:gd name="connsiteX36" fmla="*/ 924448 w 2317040"/>
              <a:gd name="connsiteY36" fmla="*/ 2280976 h 2304479"/>
              <a:gd name="connsiteX37" fmla="*/ 1055077 w 2317040"/>
              <a:gd name="connsiteY37" fmla="*/ 2260880 h 2304479"/>
              <a:gd name="connsiteX38" fmla="*/ 1115367 w 2317040"/>
              <a:gd name="connsiteY38" fmla="*/ 2240783 h 2304479"/>
              <a:gd name="connsiteX39" fmla="*/ 1175657 w 2317040"/>
              <a:gd name="connsiteY39" fmla="*/ 2220686 h 2304479"/>
              <a:gd name="connsiteX40" fmla="*/ 1245995 w 2317040"/>
              <a:gd name="connsiteY40" fmla="*/ 2190541 h 2304479"/>
              <a:gd name="connsiteX41" fmla="*/ 1316334 w 2317040"/>
              <a:gd name="connsiteY41" fmla="*/ 2180493 h 2304479"/>
              <a:gd name="connsiteX42" fmla="*/ 1537398 w 2317040"/>
              <a:gd name="connsiteY42" fmla="*/ 2210638 h 2304479"/>
              <a:gd name="connsiteX43" fmla="*/ 1567543 w 2317040"/>
              <a:gd name="connsiteY43" fmla="*/ 2230735 h 2304479"/>
              <a:gd name="connsiteX44" fmla="*/ 1627833 w 2317040"/>
              <a:gd name="connsiteY44" fmla="*/ 2240783 h 2304479"/>
              <a:gd name="connsiteX45" fmla="*/ 1668026 w 2317040"/>
              <a:gd name="connsiteY45" fmla="*/ 2250831 h 2304479"/>
              <a:gd name="connsiteX46" fmla="*/ 1718268 w 2317040"/>
              <a:gd name="connsiteY46" fmla="*/ 2270928 h 2304479"/>
              <a:gd name="connsiteX47" fmla="*/ 1959428 w 2317040"/>
              <a:gd name="connsiteY47" fmla="*/ 2291025 h 2304479"/>
              <a:gd name="connsiteX48" fmla="*/ 2120202 w 2317040"/>
              <a:gd name="connsiteY48" fmla="*/ 2280976 h 2304479"/>
              <a:gd name="connsiteX49" fmla="*/ 2210637 w 2317040"/>
              <a:gd name="connsiteY49" fmla="*/ 2230735 h 2304479"/>
              <a:gd name="connsiteX50" fmla="*/ 2250831 w 2317040"/>
              <a:gd name="connsiteY50" fmla="*/ 2160396 h 2304479"/>
              <a:gd name="connsiteX51" fmla="*/ 2280976 w 2317040"/>
              <a:gd name="connsiteY51" fmla="*/ 2100106 h 2304479"/>
              <a:gd name="connsiteX52" fmla="*/ 2291024 w 2317040"/>
              <a:gd name="connsiteY52" fmla="*/ 2029768 h 2304479"/>
              <a:gd name="connsiteX53" fmla="*/ 2291024 w 2317040"/>
              <a:gd name="connsiteY53" fmla="*/ 1286189 h 2304479"/>
              <a:gd name="connsiteX54" fmla="*/ 2240782 w 2317040"/>
              <a:gd name="connsiteY54" fmla="*/ 1125416 h 2304479"/>
              <a:gd name="connsiteX55" fmla="*/ 2220685 w 2317040"/>
              <a:gd name="connsiteY55" fmla="*/ 1034981 h 2304479"/>
              <a:gd name="connsiteX56" fmla="*/ 2190540 w 2317040"/>
              <a:gd name="connsiteY56" fmla="*/ 994787 h 2304479"/>
              <a:gd name="connsiteX57" fmla="*/ 2170444 w 2317040"/>
              <a:gd name="connsiteY57" fmla="*/ 934497 h 2304479"/>
              <a:gd name="connsiteX58" fmla="*/ 2150347 w 2317040"/>
              <a:gd name="connsiteY58" fmla="*/ 904352 h 2304479"/>
              <a:gd name="connsiteX59" fmla="*/ 2140299 w 2317040"/>
              <a:gd name="connsiteY59" fmla="*/ 864159 h 2304479"/>
              <a:gd name="connsiteX60" fmla="*/ 2110154 w 2317040"/>
              <a:gd name="connsiteY60" fmla="*/ 823965 h 2304479"/>
              <a:gd name="connsiteX61" fmla="*/ 2080009 w 2317040"/>
              <a:gd name="connsiteY61" fmla="*/ 773724 h 2304479"/>
              <a:gd name="connsiteX62" fmla="*/ 2039815 w 2317040"/>
              <a:gd name="connsiteY62" fmla="*/ 693337 h 2304479"/>
              <a:gd name="connsiteX63" fmla="*/ 1989573 w 2317040"/>
              <a:gd name="connsiteY63" fmla="*/ 633047 h 2304479"/>
              <a:gd name="connsiteX64" fmla="*/ 1969477 w 2317040"/>
              <a:gd name="connsiteY64" fmla="*/ 602902 h 2304479"/>
              <a:gd name="connsiteX65" fmla="*/ 1939332 w 2317040"/>
              <a:gd name="connsiteY65" fmla="*/ 572757 h 2304479"/>
              <a:gd name="connsiteX66" fmla="*/ 1909187 w 2317040"/>
              <a:gd name="connsiteY66" fmla="*/ 532563 h 2304479"/>
              <a:gd name="connsiteX67" fmla="*/ 1838848 w 2317040"/>
              <a:gd name="connsiteY67" fmla="*/ 482321 h 2304479"/>
              <a:gd name="connsiteX68" fmla="*/ 1778558 w 2317040"/>
              <a:gd name="connsiteY68" fmla="*/ 442128 h 2304479"/>
              <a:gd name="connsiteX69" fmla="*/ 1748413 w 2317040"/>
              <a:gd name="connsiteY69" fmla="*/ 411983 h 2304479"/>
              <a:gd name="connsiteX70" fmla="*/ 1657978 w 2317040"/>
              <a:gd name="connsiteY70" fmla="*/ 371789 h 2304479"/>
              <a:gd name="connsiteX71" fmla="*/ 1597688 w 2317040"/>
              <a:gd name="connsiteY71" fmla="*/ 331596 h 2304479"/>
              <a:gd name="connsiteX72" fmla="*/ 1567543 w 2317040"/>
              <a:gd name="connsiteY72" fmla="*/ 311499 h 2304479"/>
              <a:gd name="connsiteX73" fmla="*/ 1537398 w 2317040"/>
              <a:gd name="connsiteY73" fmla="*/ 281354 h 2304479"/>
              <a:gd name="connsiteX74" fmla="*/ 1477107 w 2317040"/>
              <a:gd name="connsiteY74" fmla="*/ 211016 h 2304479"/>
              <a:gd name="connsiteX75" fmla="*/ 1446962 w 2317040"/>
              <a:gd name="connsiteY75" fmla="*/ 200968 h 2304479"/>
              <a:gd name="connsiteX76" fmla="*/ 1336431 w 2317040"/>
              <a:gd name="connsiteY76" fmla="*/ 110532 h 2304479"/>
              <a:gd name="connsiteX77" fmla="*/ 1245995 w 2317040"/>
              <a:gd name="connsiteY77" fmla="*/ 60291 h 2304479"/>
              <a:gd name="connsiteX78" fmla="*/ 1175657 w 2317040"/>
              <a:gd name="connsiteY78" fmla="*/ 20097 h 2304479"/>
              <a:gd name="connsiteX79" fmla="*/ 1115367 w 2317040"/>
              <a:gd name="connsiteY79" fmla="*/ 0 h 2304479"/>
              <a:gd name="connsiteX80" fmla="*/ 1085222 w 2317040"/>
              <a:gd name="connsiteY80" fmla="*/ 10049 h 2304479"/>
              <a:gd name="connsiteX81" fmla="*/ 1065125 w 2317040"/>
              <a:gd name="connsiteY81" fmla="*/ 50242 h 230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317040" h="2304479">
                <a:moveTo>
                  <a:pt x="1065125" y="50242"/>
                </a:moveTo>
                <a:cubicBezTo>
                  <a:pt x="1056751" y="55266"/>
                  <a:pt x="1045479" y="38794"/>
                  <a:pt x="1034980" y="40194"/>
                </a:cubicBezTo>
                <a:cubicBezTo>
                  <a:pt x="976169" y="48036"/>
                  <a:pt x="911613" y="71268"/>
                  <a:pt x="854110" y="90436"/>
                </a:cubicBezTo>
                <a:cubicBezTo>
                  <a:pt x="844062" y="93785"/>
                  <a:pt x="834549" y="100077"/>
                  <a:pt x="823965" y="100484"/>
                </a:cubicBezTo>
                <a:lnTo>
                  <a:pt x="562707" y="110532"/>
                </a:lnTo>
                <a:cubicBezTo>
                  <a:pt x="419407" y="158300"/>
                  <a:pt x="568543" y="110300"/>
                  <a:pt x="462224" y="140677"/>
                </a:cubicBezTo>
                <a:cubicBezTo>
                  <a:pt x="412862" y="154781"/>
                  <a:pt x="445499" y="149601"/>
                  <a:pt x="381837" y="170822"/>
                </a:cubicBezTo>
                <a:cubicBezTo>
                  <a:pt x="368736" y="175189"/>
                  <a:pt x="355042" y="177521"/>
                  <a:pt x="341644" y="180871"/>
                </a:cubicBezTo>
                <a:cubicBezTo>
                  <a:pt x="328246" y="190919"/>
                  <a:pt x="313292" y="199174"/>
                  <a:pt x="301450" y="211016"/>
                </a:cubicBezTo>
                <a:cubicBezTo>
                  <a:pt x="226665" y="285800"/>
                  <a:pt x="312205" y="223942"/>
                  <a:pt x="241160" y="271306"/>
                </a:cubicBezTo>
                <a:cubicBezTo>
                  <a:pt x="234461" y="281354"/>
                  <a:pt x="227055" y="290966"/>
                  <a:pt x="221063" y="301451"/>
                </a:cubicBezTo>
                <a:cubicBezTo>
                  <a:pt x="213631" y="314456"/>
                  <a:pt x="209954" y="329661"/>
                  <a:pt x="200967" y="341644"/>
                </a:cubicBezTo>
                <a:cubicBezTo>
                  <a:pt x="163879" y="391094"/>
                  <a:pt x="163860" y="365615"/>
                  <a:pt x="140677" y="411983"/>
                </a:cubicBezTo>
                <a:cubicBezTo>
                  <a:pt x="132610" y="428116"/>
                  <a:pt x="127906" y="445742"/>
                  <a:pt x="120580" y="462225"/>
                </a:cubicBezTo>
                <a:cubicBezTo>
                  <a:pt x="104146" y="499201"/>
                  <a:pt x="99280" y="497181"/>
                  <a:pt x="90435" y="532563"/>
                </a:cubicBezTo>
                <a:cubicBezTo>
                  <a:pt x="86293" y="549132"/>
                  <a:pt x="85295" y="566446"/>
                  <a:pt x="80387" y="582805"/>
                </a:cubicBezTo>
                <a:cubicBezTo>
                  <a:pt x="75204" y="600082"/>
                  <a:pt x="66624" y="616158"/>
                  <a:pt x="60290" y="633047"/>
                </a:cubicBezTo>
                <a:cubicBezTo>
                  <a:pt x="44894" y="674102"/>
                  <a:pt x="34955" y="720387"/>
                  <a:pt x="30145" y="763675"/>
                </a:cubicBezTo>
                <a:cubicBezTo>
                  <a:pt x="16493" y="886545"/>
                  <a:pt x="18095" y="962491"/>
                  <a:pt x="10048" y="1095271"/>
                </a:cubicBezTo>
                <a:cubicBezTo>
                  <a:pt x="7608" y="1135530"/>
                  <a:pt x="3349" y="1175658"/>
                  <a:pt x="0" y="1215851"/>
                </a:cubicBezTo>
                <a:cubicBezTo>
                  <a:pt x="10048" y="1353178"/>
                  <a:pt x="14598" y="1491019"/>
                  <a:pt x="30145" y="1627833"/>
                </a:cubicBezTo>
                <a:cubicBezTo>
                  <a:pt x="31509" y="1639832"/>
                  <a:pt x="45180" y="1647013"/>
                  <a:pt x="50241" y="1657978"/>
                </a:cubicBezTo>
                <a:cubicBezTo>
                  <a:pt x="65358" y="1690733"/>
                  <a:pt x="70424" y="1728446"/>
                  <a:pt x="90435" y="1758462"/>
                </a:cubicBezTo>
                <a:cubicBezTo>
                  <a:pt x="97134" y="1768510"/>
                  <a:pt x="104540" y="1778122"/>
                  <a:pt x="110532" y="1788607"/>
                </a:cubicBezTo>
                <a:cubicBezTo>
                  <a:pt x="128402" y="1819880"/>
                  <a:pt x="128468" y="1832238"/>
                  <a:pt x="150725" y="1858946"/>
                </a:cubicBezTo>
                <a:cubicBezTo>
                  <a:pt x="159822" y="1869863"/>
                  <a:pt x="172610" y="1877527"/>
                  <a:pt x="180870" y="1889091"/>
                </a:cubicBezTo>
                <a:cubicBezTo>
                  <a:pt x="221625" y="1946148"/>
                  <a:pt x="177713" y="1917228"/>
                  <a:pt x="231112" y="1979526"/>
                </a:cubicBezTo>
                <a:cubicBezTo>
                  <a:pt x="238971" y="1988695"/>
                  <a:pt x="252718" y="1991083"/>
                  <a:pt x="261257" y="1999622"/>
                </a:cubicBezTo>
                <a:cubicBezTo>
                  <a:pt x="293121" y="2031486"/>
                  <a:pt x="323276" y="2065132"/>
                  <a:pt x="351692" y="2100106"/>
                </a:cubicBezTo>
                <a:cubicBezTo>
                  <a:pt x="366923" y="2118852"/>
                  <a:pt x="371788" y="2146998"/>
                  <a:pt x="391885" y="2160396"/>
                </a:cubicBezTo>
                <a:cubicBezTo>
                  <a:pt x="401934" y="2167095"/>
                  <a:pt x="412369" y="2173247"/>
                  <a:pt x="422031" y="2180493"/>
                </a:cubicBezTo>
                <a:cubicBezTo>
                  <a:pt x="439188" y="2193361"/>
                  <a:pt x="454085" y="2209319"/>
                  <a:pt x="472272" y="2220686"/>
                </a:cubicBezTo>
                <a:cubicBezTo>
                  <a:pt x="481254" y="2226300"/>
                  <a:pt x="492943" y="2225998"/>
                  <a:pt x="502417" y="2230735"/>
                </a:cubicBezTo>
                <a:cubicBezTo>
                  <a:pt x="583516" y="2271284"/>
                  <a:pt x="459325" y="2234775"/>
                  <a:pt x="602901" y="2260880"/>
                </a:cubicBezTo>
                <a:cubicBezTo>
                  <a:pt x="616488" y="2263350"/>
                  <a:pt x="629521" y="2268383"/>
                  <a:pt x="643094" y="2270928"/>
                </a:cubicBezTo>
                <a:cubicBezTo>
                  <a:pt x="822035" y="2304479"/>
                  <a:pt x="708980" y="2277352"/>
                  <a:pt x="803868" y="2301073"/>
                </a:cubicBezTo>
                <a:lnTo>
                  <a:pt x="924448" y="2280976"/>
                </a:lnTo>
                <a:cubicBezTo>
                  <a:pt x="969720" y="2274185"/>
                  <a:pt x="1011282" y="2272824"/>
                  <a:pt x="1055077" y="2260880"/>
                </a:cubicBezTo>
                <a:cubicBezTo>
                  <a:pt x="1075514" y="2255306"/>
                  <a:pt x="1095270" y="2247482"/>
                  <a:pt x="1115367" y="2240783"/>
                </a:cubicBezTo>
                <a:lnTo>
                  <a:pt x="1175657" y="2220686"/>
                </a:lnTo>
                <a:cubicBezTo>
                  <a:pt x="1224677" y="2204345"/>
                  <a:pt x="1202097" y="2199320"/>
                  <a:pt x="1245995" y="2190541"/>
                </a:cubicBezTo>
                <a:cubicBezTo>
                  <a:pt x="1269219" y="2185896"/>
                  <a:pt x="1292888" y="2183842"/>
                  <a:pt x="1316334" y="2180493"/>
                </a:cubicBezTo>
                <a:cubicBezTo>
                  <a:pt x="1390022" y="2190541"/>
                  <a:pt x="1464472" y="2196053"/>
                  <a:pt x="1537398" y="2210638"/>
                </a:cubicBezTo>
                <a:cubicBezTo>
                  <a:pt x="1549240" y="2213006"/>
                  <a:pt x="1556086" y="2226916"/>
                  <a:pt x="1567543" y="2230735"/>
                </a:cubicBezTo>
                <a:cubicBezTo>
                  <a:pt x="1586871" y="2237178"/>
                  <a:pt x="1607855" y="2236787"/>
                  <a:pt x="1627833" y="2240783"/>
                </a:cubicBezTo>
                <a:cubicBezTo>
                  <a:pt x="1641375" y="2243491"/>
                  <a:pt x="1654925" y="2246464"/>
                  <a:pt x="1668026" y="2250831"/>
                </a:cubicBezTo>
                <a:cubicBezTo>
                  <a:pt x="1685138" y="2256535"/>
                  <a:pt x="1700539" y="2267604"/>
                  <a:pt x="1718268" y="2270928"/>
                </a:cubicBezTo>
                <a:cubicBezTo>
                  <a:pt x="1737738" y="2274579"/>
                  <a:pt x="1950745" y="2290357"/>
                  <a:pt x="1959428" y="2291025"/>
                </a:cubicBezTo>
                <a:cubicBezTo>
                  <a:pt x="2013019" y="2287675"/>
                  <a:pt x="2067100" y="2288941"/>
                  <a:pt x="2120202" y="2280976"/>
                </a:cubicBezTo>
                <a:cubicBezTo>
                  <a:pt x="2133017" y="2279054"/>
                  <a:pt x="2206025" y="2233502"/>
                  <a:pt x="2210637" y="2230735"/>
                </a:cubicBezTo>
                <a:cubicBezTo>
                  <a:pt x="2230818" y="2200462"/>
                  <a:pt x="2235534" y="2196089"/>
                  <a:pt x="2250831" y="2160396"/>
                </a:cubicBezTo>
                <a:cubicBezTo>
                  <a:pt x="2275793" y="2102152"/>
                  <a:pt x="2242353" y="2158039"/>
                  <a:pt x="2280976" y="2100106"/>
                </a:cubicBezTo>
                <a:cubicBezTo>
                  <a:pt x="2284325" y="2076660"/>
                  <a:pt x="2288667" y="2053334"/>
                  <a:pt x="2291024" y="2029768"/>
                </a:cubicBezTo>
                <a:cubicBezTo>
                  <a:pt x="2317040" y="1769595"/>
                  <a:pt x="2300400" y="1595623"/>
                  <a:pt x="2291024" y="1286189"/>
                </a:cubicBezTo>
                <a:cubicBezTo>
                  <a:pt x="2289650" y="1240840"/>
                  <a:pt x="2249253" y="1152522"/>
                  <a:pt x="2240782" y="1125416"/>
                </a:cubicBezTo>
                <a:cubicBezTo>
                  <a:pt x="2238136" y="1116950"/>
                  <a:pt x="2226701" y="1047013"/>
                  <a:pt x="2220685" y="1034981"/>
                </a:cubicBezTo>
                <a:cubicBezTo>
                  <a:pt x="2213195" y="1020002"/>
                  <a:pt x="2200588" y="1008185"/>
                  <a:pt x="2190540" y="994787"/>
                </a:cubicBezTo>
                <a:cubicBezTo>
                  <a:pt x="2183841" y="974690"/>
                  <a:pt x="2179047" y="953855"/>
                  <a:pt x="2170444" y="934497"/>
                </a:cubicBezTo>
                <a:cubicBezTo>
                  <a:pt x="2165539" y="923461"/>
                  <a:pt x="2155104" y="915452"/>
                  <a:pt x="2150347" y="904352"/>
                </a:cubicBezTo>
                <a:cubicBezTo>
                  <a:pt x="2144907" y="891659"/>
                  <a:pt x="2146475" y="876511"/>
                  <a:pt x="2140299" y="864159"/>
                </a:cubicBezTo>
                <a:cubicBezTo>
                  <a:pt x="2132809" y="849180"/>
                  <a:pt x="2119444" y="837900"/>
                  <a:pt x="2110154" y="823965"/>
                </a:cubicBezTo>
                <a:cubicBezTo>
                  <a:pt x="2099321" y="807715"/>
                  <a:pt x="2089268" y="790920"/>
                  <a:pt x="2080009" y="773724"/>
                </a:cubicBezTo>
                <a:cubicBezTo>
                  <a:pt x="2065806" y="747346"/>
                  <a:pt x="2058994" y="716352"/>
                  <a:pt x="2039815" y="693337"/>
                </a:cubicBezTo>
                <a:cubicBezTo>
                  <a:pt x="2023068" y="673240"/>
                  <a:pt x="2005634" y="653697"/>
                  <a:pt x="1989573" y="633047"/>
                </a:cubicBezTo>
                <a:cubicBezTo>
                  <a:pt x="1982159" y="623514"/>
                  <a:pt x="1977208" y="612179"/>
                  <a:pt x="1969477" y="602902"/>
                </a:cubicBezTo>
                <a:cubicBezTo>
                  <a:pt x="1960380" y="591985"/>
                  <a:pt x="1948580" y="583546"/>
                  <a:pt x="1939332" y="572757"/>
                </a:cubicBezTo>
                <a:cubicBezTo>
                  <a:pt x="1928433" y="560041"/>
                  <a:pt x="1921029" y="544405"/>
                  <a:pt x="1909187" y="532563"/>
                </a:cubicBezTo>
                <a:cubicBezTo>
                  <a:pt x="1896726" y="520102"/>
                  <a:pt x="1855962" y="493731"/>
                  <a:pt x="1838848" y="482321"/>
                </a:cubicBezTo>
                <a:cubicBezTo>
                  <a:pt x="1795377" y="417115"/>
                  <a:pt x="1848436" y="482058"/>
                  <a:pt x="1778558" y="442128"/>
                </a:cubicBezTo>
                <a:cubicBezTo>
                  <a:pt x="1766220" y="435078"/>
                  <a:pt x="1759977" y="420243"/>
                  <a:pt x="1748413" y="411983"/>
                </a:cubicBezTo>
                <a:cubicBezTo>
                  <a:pt x="1717680" y="390031"/>
                  <a:pt x="1691309" y="389970"/>
                  <a:pt x="1657978" y="371789"/>
                </a:cubicBezTo>
                <a:cubicBezTo>
                  <a:pt x="1636774" y="360223"/>
                  <a:pt x="1617785" y="344994"/>
                  <a:pt x="1597688" y="331596"/>
                </a:cubicBezTo>
                <a:cubicBezTo>
                  <a:pt x="1587640" y="324897"/>
                  <a:pt x="1576082" y="320038"/>
                  <a:pt x="1567543" y="311499"/>
                </a:cubicBezTo>
                <a:cubicBezTo>
                  <a:pt x="1557495" y="301451"/>
                  <a:pt x="1546495" y="292271"/>
                  <a:pt x="1537398" y="281354"/>
                </a:cubicBezTo>
                <a:cubicBezTo>
                  <a:pt x="1506158" y="243867"/>
                  <a:pt x="1526833" y="246534"/>
                  <a:pt x="1477107" y="211016"/>
                </a:cubicBezTo>
                <a:cubicBezTo>
                  <a:pt x="1468488" y="204860"/>
                  <a:pt x="1457010" y="204317"/>
                  <a:pt x="1446962" y="200968"/>
                </a:cubicBezTo>
                <a:cubicBezTo>
                  <a:pt x="1359086" y="113091"/>
                  <a:pt x="1402526" y="132565"/>
                  <a:pt x="1336431" y="110532"/>
                </a:cubicBezTo>
                <a:cubicBezTo>
                  <a:pt x="1257369" y="51237"/>
                  <a:pt x="1338107" y="106346"/>
                  <a:pt x="1245995" y="60291"/>
                </a:cubicBezTo>
                <a:cubicBezTo>
                  <a:pt x="1173477" y="24032"/>
                  <a:pt x="1263750" y="55335"/>
                  <a:pt x="1175657" y="20097"/>
                </a:cubicBezTo>
                <a:cubicBezTo>
                  <a:pt x="1155988" y="12229"/>
                  <a:pt x="1115367" y="0"/>
                  <a:pt x="1115367" y="0"/>
                </a:cubicBezTo>
                <a:cubicBezTo>
                  <a:pt x="1105319" y="3350"/>
                  <a:pt x="1092712" y="2559"/>
                  <a:pt x="1085222" y="10049"/>
                </a:cubicBezTo>
                <a:cubicBezTo>
                  <a:pt x="1014882" y="80389"/>
                  <a:pt x="1073499" y="45218"/>
                  <a:pt x="1065125" y="50242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6159640" y="3804139"/>
            <a:ext cx="1356527" cy="2441749"/>
          </a:xfrm>
          <a:custGeom>
            <a:avLst/>
            <a:gdLst>
              <a:gd name="connsiteX0" fmla="*/ 492369 w 1356527"/>
              <a:gd name="connsiteY0" fmla="*/ 100483 h 2441749"/>
              <a:gd name="connsiteX1" fmla="*/ 462224 w 1356527"/>
              <a:gd name="connsiteY1" fmla="*/ 90435 h 2441749"/>
              <a:gd name="connsiteX2" fmla="*/ 301450 w 1356527"/>
              <a:gd name="connsiteY2" fmla="*/ 50242 h 2441749"/>
              <a:gd name="connsiteX3" fmla="*/ 190918 w 1356527"/>
              <a:gd name="connsiteY3" fmla="*/ 60290 h 2441749"/>
              <a:gd name="connsiteX4" fmla="*/ 140676 w 1356527"/>
              <a:gd name="connsiteY4" fmla="*/ 80387 h 2441749"/>
              <a:gd name="connsiteX5" fmla="*/ 70338 w 1356527"/>
              <a:gd name="connsiteY5" fmla="*/ 130629 h 2441749"/>
              <a:gd name="connsiteX6" fmla="*/ 40193 w 1356527"/>
              <a:gd name="connsiteY6" fmla="*/ 200967 h 2441749"/>
              <a:gd name="connsiteX7" fmla="*/ 20096 w 1356527"/>
              <a:gd name="connsiteY7" fmla="*/ 271305 h 2441749"/>
              <a:gd name="connsiteX8" fmla="*/ 30145 w 1356527"/>
              <a:gd name="connsiteY8" fmla="*/ 462224 h 2441749"/>
              <a:gd name="connsiteX9" fmla="*/ 40193 w 1356527"/>
              <a:gd name="connsiteY9" fmla="*/ 542611 h 2441749"/>
              <a:gd name="connsiteX10" fmla="*/ 30145 w 1356527"/>
              <a:gd name="connsiteY10" fmla="*/ 693336 h 2441749"/>
              <a:gd name="connsiteX11" fmla="*/ 10048 w 1356527"/>
              <a:gd name="connsiteY11" fmla="*/ 773723 h 2441749"/>
              <a:gd name="connsiteX12" fmla="*/ 0 w 1356527"/>
              <a:gd name="connsiteY12" fmla="*/ 874207 h 2441749"/>
              <a:gd name="connsiteX13" fmla="*/ 10048 w 1356527"/>
              <a:gd name="connsiteY13" fmla="*/ 1135464 h 2441749"/>
              <a:gd name="connsiteX14" fmla="*/ 20096 w 1356527"/>
              <a:gd name="connsiteY14" fmla="*/ 1195754 h 2441749"/>
              <a:gd name="connsiteX15" fmla="*/ 50241 w 1356527"/>
              <a:gd name="connsiteY15" fmla="*/ 1306286 h 2441749"/>
              <a:gd name="connsiteX16" fmla="*/ 60290 w 1356527"/>
              <a:gd name="connsiteY16" fmla="*/ 1617785 h 2441749"/>
              <a:gd name="connsiteX17" fmla="*/ 70338 w 1356527"/>
              <a:gd name="connsiteY17" fmla="*/ 1688123 h 2441749"/>
              <a:gd name="connsiteX18" fmla="*/ 90435 w 1356527"/>
              <a:gd name="connsiteY18" fmla="*/ 1718268 h 2441749"/>
              <a:gd name="connsiteX19" fmla="*/ 120580 w 1356527"/>
              <a:gd name="connsiteY19" fmla="*/ 1838848 h 2441749"/>
              <a:gd name="connsiteX20" fmla="*/ 170822 w 1356527"/>
              <a:gd name="connsiteY20" fmla="*/ 1919235 h 2441749"/>
              <a:gd name="connsiteX21" fmla="*/ 221063 w 1356527"/>
              <a:gd name="connsiteY21" fmla="*/ 1999622 h 2441749"/>
              <a:gd name="connsiteX22" fmla="*/ 351692 w 1356527"/>
              <a:gd name="connsiteY22" fmla="*/ 2130250 h 2441749"/>
              <a:gd name="connsiteX23" fmla="*/ 452175 w 1356527"/>
              <a:gd name="connsiteY23" fmla="*/ 2250831 h 2441749"/>
              <a:gd name="connsiteX24" fmla="*/ 552659 w 1356527"/>
              <a:gd name="connsiteY24" fmla="*/ 2311121 h 2441749"/>
              <a:gd name="connsiteX25" fmla="*/ 592852 w 1356527"/>
              <a:gd name="connsiteY25" fmla="*/ 2341266 h 2441749"/>
              <a:gd name="connsiteX26" fmla="*/ 693336 w 1356527"/>
              <a:gd name="connsiteY26" fmla="*/ 2381459 h 2441749"/>
              <a:gd name="connsiteX27" fmla="*/ 733529 w 1356527"/>
              <a:gd name="connsiteY27" fmla="*/ 2401556 h 2441749"/>
              <a:gd name="connsiteX28" fmla="*/ 773723 w 1356527"/>
              <a:gd name="connsiteY28" fmla="*/ 2411604 h 2441749"/>
              <a:gd name="connsiteX29" fmla="*/ 803868 w 1356527"/>
              <a:gd name="connsiteY29" fmla="*/ 2421653 h 2441749"/>
              <a:gd name="connsiteX30" fmla="*/ 874206 w 1356527"/>
              <a:gd name="connsiteY30" fmla="*/ 2431701 h 2441749"/>
              <a:gd name="connsiteX31" fmla="*/ 924448 w 1356527"/>
              <a:gd name="connsiteY31" fmla="*/ 2441749 h 2441749"/>
              <a:gd name="connsiteX32" fmla="*/ 1055076 w 1356527"/>
              <a:gd name="connsiteY32" fmla="*/ 2431701 h 2441749"/>
              <a:gd name="connsiteX33" fmla="*/ 1085222 w 1356527"/>
              <a:gd name="connsiteY33" fmla="*/ 2411604 h 2441749"/>
              <a:gd name="connsiteX34" fmla="*/ 1125415 w 1356527"/>
              <a:gd name="connsiteY34" fmla="*/ 2381459 h 2441749"/>
              <a:gd name="connsiteX35" fmla="*/ 1165608 w 1356527"/>
              <a:gd name="connsiteY35" fmla="*/ 2341266 h 2441749"/>
              <a:gd name="connsiteX36" fmla="*/ 1245995 w 1356527"/>
              <a:gd name="connsiteY36" fmla="*/ 2280976 h 2441749"/>
              <a:gd name="connsiteX37" fmla="*/ 1256044 w 1356527"/>
              <a:gd name="connsiteY37" fmla="*/ 2250831 h 2441749"/>
              <a:gd name="connsiteX38" fmla="*/ 1306285 w 1356527"/>
              <a:gd name="connsiteY38" fmla="*/ 2140299 h 2441749"/>
              <a:gd name="connsiteX39" fmla="*/ 1316334 w 1356527"/>
              <a:gd name="connsiteY39" fmla="*/ 2090057 h 2441749"/>
              <a:gd name="connsiteX40" fmla="*/ 1316334 w 1356527"/>
              <a:gd name="connsiteY40" fmla="*/ 1477108 h 2441749"/>
              <a:gd name="connsiteX41" fmla="*/ 1326382 w 1356527"/>
              <a:gd name="connsiteY41" fmla="*/ 1406769 h 2441749"/>
              <a:gd name="connsiteX42" fmla="*/ 1336430 w 1356527"/>
              <a:gd name="connsiteY42" fmla="*/ 1326382 h 2441749"/>
              <a:gd name="connsiteX43" fmla="*/ 1356527 w 1356527"/>
              <a:gd name="connsiteY43" fmla="*/ 1125415 h 2441749"/>
              <a:gd name="connsiteX44" fmla="*/ 1346479 w 1356527"/>
              <a:gd name="connsiteY44" fmla="*/ 994787 h 2441749"/>
              <a:gd name="connsiteX45" fmla="*/ 1326382 w 1356527"/>
              <a:gd name="connsiteY45" fmla="*/ 793820 h 2441749"/>
              <a:gd name="connsiteX46" fmla="*/ 1296237 w 1356527"/>
              <a:gd name="connsiteY46" fmla="*/ 512466 h 2441749"/>
              <a:gd name="connsiteX47" fmla="*/ 1276140 w 1356527"/>
              <a:gd name="connsiteY47" fmla="*/ 482321 h 2441749"/>
              <a:gd name="connsiteX48" fmla="*/ 1266092 w 1356527"/>
              <a:gd name="connsiteY48" fmla="*/ 452176 h 2441749"/>
              <a:gd name="connsiteX49" fmla="*/ 1245995 w 1356527"/>
              <a:gd name="connsiteY49" fmla="*/ 411982 h 2441749"/>
              <a:gd name="connsiteX50" fmla="*/ 1205802 w 1356527"/>
              <a:gd name="connsiteY50" fmla="*/ 301450 h 2441749"/>
              <a:gd name="connsiteX51" fmla="*/ 1165608 w 1356527"/>
              <a:gd name="connsiteY51" fmla="*/ 221064 h 2441749"/>
              <a:gd name="connsiteX52" fmla="*/ 1125415 w 1356527"/>
              <a:gd name="connsiteY52" fmla="*/ 150725 h 2441749"/>
              <a:gd name="connsiteX53" fmla="*/ 1095270 w 1356527"/>
              <a:gd name="connsiteY53" fmla="*/ 120580 h 2441749"/>
              <a:gd name="connsiteX54" fmla="*/ 1055076 w 1356527"/>
              <a:gd name="connsiteY54" fmla="*/ 60290 h 2441749"/>
              <a:gd name="connsiteX55" fmla="*/ 984738 w 1356527"/>
              <a:gd name="connsiteY55" fmla="*/ 40193 h 2441749"/>
              <a:gd name="connsiteX56" fmla="*/ 864158 w 1356527"/>
              <a:gd name="connsiteY56" fmla="*/ 20097 h 2441749"/>
              <a:gd name="connsiteX57" fmla="*/ 733529 w 1356527"/>
              <a:gd name="connsiteY57" fmla="*/ 10048 h 2441749"/>
              <a:gd name="connsiteX58" fmla="*/ 663191 w 1356527"/>
              <a:gd name="connsiteY58" fmla="*/ 0 h 2441749"/>
              <a:gd name="connsiteX59" fmla="*/ 532562 w 1356527"/>
              <a:gd name="connsiteY59" fmla="*/ 10048 h 2441749"/>
              <a:gd name="connsiteX60" fmla="*/ 502417 w 1356527"/>
              <a:gd name="connsiteY60" fmla="*/ 20097 h 2441749"/>
              <a:gd name="connsiteX61" fmla="*/ 401934 w 1356527"/>
              <a:gd name="connsiteY61" fmla="*/ 50242 h 2441749"/>
              <a:gd name="connsiteX62" fmla="*/ 371789 w 1356527"/>
              <a:gd name="connsiteY62" fmla="*/ 60290 h 2441749"/>
              <a:gd name="connsiteX63" fmla="*/ 321547 w 1356527"/>
              <a:gd name="connsiteY63" fmla="*/ 60290 h 244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56527" h="2441749">
                <a:moveTo>
                  <a:pt x="492369" y="100483"/>
                </a:moveTo>
                <a:cubicBezTo>
                  <a:pt x="482321" y="97134"/>
                  <a:pt x="472500" y="93004"/>
                  <a:pt x="462224" y="90435"/>
                </a:cubicBezTo>
                <a:cubicBezTo>
                  <a:pt x="288748" y="47066"/>
                  <a:pt x="381699" y="76991"/>
                  <a:pt x="301450" y="50242"/>
                </a:cubicBezTo>
                <a:cubicBezTo>
                  <a:pt x="264606" y="53591"/>
                  <a:pt x="227280" y="53472"/>
                  <a:pt x="190918" y="60290"/>
                </a:cubicBezTo>
                <a:cubicBezTo>
                  <a:pt x="173189" y="63614"/>
                  <a:pt x="156809" y="72320"/>
                  <a:pt x="140676" y="80387"/>
                </a:cubicBezTo>
                <a:cubicBezTo>
                  <a:pt x="125976" y="87737"/>
                  <a:pt x="79450" y="123795"/>
                  <a:pt x="70338" y="130629"/>
                </a:cubicBezTo>
                <a:cubicBezTo>
                  <a:pt x="46774" y="201324"/>
                  <a:pt x="77443" y="114050"/>
                  <a:pt x="40193" y="200967"/>
                </a:cubicBezTo>
                <a:cubicBezTo>
                  <a:pt x="31546" y="221143"/>
                  <a:pt x="25194" y="250916"/>
                  <a:pt x="20096" y="271305"/>
                </a:cubicBezTo>
                <a:cubicBezTo>
                  <a:pt x="23446" y="334945"/>
                  <a:pt x="25437" y="398670"/>
                  <a:pt x="30145" y="462224"/>
                </a:cubicBezTo>
                <a:cubicBezTo>
                  <a:pt x="32140" y="489154"/>
                  <a:pt x="40193" y="515607"/>
                  <a:pt x="40193" y="542611"/>
                </a:cubicBezTo>
                <a:cubicBezTo>
                  <a:pt x="40193" y="592964"/>
                  <a:pt x="36658" y="643406"/>
                  <a:pt x="30145" y="693336"/>
                </a:cubicBezTo>
                <a:cubicBezTo>
                  <a:pt x="26573" y="720724"/>
                  <a:pt x="10048" y="773723"/>
                  <a:pt x="10048" y="773723"/>
                </a:cubicBezTo>
                <a:cubicBezTo>
                  <a:pt x="6699" y="807218"/>
                  <a:pt x="0" y="840545"/>
                  <a:pt x="0" y="874207"/>
                </a:cubicBezTo>
                <a:cubicBezTo>
                  <a:pt x="0" y="961357"/>
                  <a:pt x="4612" y="1048484"/>
                  <a:pt x="10048" y="1135464"/>
                </a:cubicBezTo>
                <a:cubicBezTo>
                  <a:pt x="11319" y="1155798"/>
                  <a:pt x="15827" y="1175832"/>
                  <a:pt x="20096" y="1195754"/>
                </a:cubicBezTo>
                <a:cubicBezTo>
                  <a:pt x="33694" y="1259213"/>
                  <a:pt x="34936" y="1260370"/>
                  <a:pt x="50241" y="1306286"/>
                </a:cubicBezTo>
                <a:cubicBezTo>
                  <a:pt x="53591" y="1410119"/>
                  <a:pt x="54830" y="1514042"/>
                  <a:pt x="60290" y="1617785"/>
                </a:cubicBezTo>
                <a:cubicBezTo>
                  <a:pt x="61535" y="1641436"/>
                  <a:pt x="63532" y="1665438"/>
                  <a:pt x="70338" y="1688123"/>
                </a:cubicBezTo>
                <a:cubicBezTo>
                  <a:pt x="73808" y="1699690"/>
                  <a:pt x="83736" y="1708220"/>
                  <a:pt x="90435" y="1718268"/>
                </a:cubicBezTo>
                <a:lnTo>
                  <a:pt x="120580" y="1838848"/>
                </a:lnTo>
                <a:cubicBezTo>
                  <a:pt x="128433" y="1870259"/>
                  <a:pt x="153749" y="1893626"/>
                  <a:pt x="170822" y="1919235"/>
                </a:cubicBezTo>
                <a:cubicBezTo>
                  <a:pt x="188350" y="1945527"/>
                  <a:pt x="198719" y="1977279"/>
                  <a:pt x="221063" y="1999622"/>
                </a:cubicBezTo>
                <a:lnTo>
                  <a:pt x="351692" y="2130250"/>
                </a:lnTo>
                <a:cubicBezTo>
                  <a:pt x="394025" y="2172583"/>
                  <a:pt x="404887" y="2217054"/>
                  <a:pt x="452175" y="2250831"/>
                </a:cubicBezTo>
                <a:cubicBezTo>
                  <a:pt x="483960" y="2273535"/>
                  <a:pt x="521410" y="2287684"/>
                  <a:pt x="552659" y="2311121"/>
                </a:cubicBezTo>
                <a:cubicBezTo>
                  <a:pt x="566057" y="2321169"/>
                  <a:pt x="577873" y="2333776"/>
                  <a:pt x="592852" y="2341266"/>
                </a:cubicBezTo>
                <a:cubicBezTo>
                  <a:pt x="625118" y="2357399"/>
                  <a:pt x="659841" y="2368061"/>
                  <a:pt x="693336" y="2381459"/>
                </a:cubicBezTo>
                <a:cubicBezTo>
                  <a:pt x="707244" y="2387022"/>
                  <a:pt x="719504" y="2396296"/>
                  <a:pt x="733529" y="2401556"/>
                </a:cubicBezTo>
                <a:cubicBezTo>
                  <a:pt x="746460" y="2406405"/>
                  <a:pt x="760444" y="2407810"/>
                  <a:pt x="773723" y="2411604"/>
                </a:cubicBezTo>
                <a:cubicBezTo>
                  <a:pt x="783907" y="2414514"/>
                  <a:pt x="793482" y="2419576"/>
                  <a:pt x="803868" y="2421653"/>
                </a:cubicBezTo>
                <a:cubicBezTo>
                  <a:pt x="827092" y="2426298"/>
                  <a:pt x="850844" y="2427807"/>
                  <a:pt x="874206" y="2431701"/>
                </a:cubicBezTo>
                <a:cubicBezTo>
                  <a:pt x="891053" y="2434509"/>
                  <a:pt x="907701" y="2438400"/>
                  <a:pt x="924448" y="2441749"/>
                </a:cubicBezTo>
                <a:cubicBezTo>
                  <a:pt x="967991" y="2438400"/>
                  <a:pt x="1012153" y="2439749"/>
                  <a:pt x="1055076" y="2431701"/>
                </a:cubicBezTo>
                <a:cubicBezTo>
                  <a:pt x="1066946" y="2429475"/>
                  <a:pt x="1075395" y="2418624"/>
                  <a:pt x="1085222" y="2411604"/>
                </a:cubicBezTo>
                <a:cubicBezTo>
                  <a:pt x="1098850" y="2401870"/>
                  <a:pt x="1112812" y="2392487"/>
                  <a:pt x="1125415" y="2381459"/>
                </a:cubicBezTo>
                <a:cubicBezTo>
                  <a:pt x="1139674" y="2368982"/>
                  <a:pt x="1150450" y="2352634"/>
                  <a:pt x="1165608" y="2341266"/>
                </a:cubicBezTo>
                <a:cubicBezTo>
                  <a:pt x="1279888" y="2255556"/>
                  <a:pt x="1122935" y="2404036"/>
                  <a:pt x="1245995" y="2280976"/>
                </a:cubicBezTo>
                <a:cubicBezTo>
                  <a:pt x="1249345" y="2270928"/>
                  <a:pt x="1251872" y="2260567"/>
                  <a:pt x="1256044" y="2250831"/>
                </a:cubicBezTo>
                <a:cubicBezTo>
                  <a:pt x="1271986" y="2213632"/>
                  <a:pt x="1292075" y="2178194"/>
                  <a:pt x="1306285" y="2140299"/>
                </a:cubicBezTo>
                <a:cubicBezTo>
                  <a:pt x="1312282" y="2124307"/>
                  <a:pt x="1312984" y="2106804"/>
                  <a:pt x="1316334" y="2090057"/>
                </a:cubicBezTo>
                <a:cubicBezTo>
                  <a:pt x="1307146" y="1777669"/>
                  <a:pt x="1299271" y="1767175"/>
                  <a:pt x="1316334" y="1477108"/>
                </a:cubicBezTo>
                <a:cubicBezTo>
                  <a:pt x="1317725" y="1453465"/>
                  <a:pt x="1323252" y="1430246"/>
                  <a:pt x="1326382" y="1406769"/>
                </a:cubicBezTo>
                <a:cubicBezTo>
                  <a:pt x="1329951" y="1380002"/>
                  <a:pt x="1333553" y="1353233"/>
                  <a:pt x="1336430" y="1326382"/>
                </a:cubicBezTo>
                <a:cubicBezTo>
                  <a:pt x="1343602" y="1259442"/>
                  <a:pt x="1356527" y="1125415"/>
                  <a:pt x="1356527" y="1125415"/>
                </a:cubicBezTo>
                <a:cubicBezTo>
                  <a:pt x="1353178" y="1081872"/>
                  <a:pt x="1350825" y="1038242"/>
                  <a:pt x="1346479" y="994787"/>
                </a:cubicBezTo>
                <a:cubicBezTo>
                  <a:pt x="1323092" y="760925"/>
                  <a:pt x="1351451" y="1169866"/>
                  <a:pt x="1326382" y="793820"/>
                </a:cubicBezTo>
                <a:cubicBezTo>
                  <a:pt x="1320031" y="698554"/>
                  <a:pt x="1322667" y="604968"/>
                  <a:pt x="1296237" y="512466"/>
                </a:cubicBezTo>
                <a:cubicBezTo>
                  <a:pt x="1292919" y="500854"/>
                  <a:pt x="1282839" y="492369"/>
                  <a:pt x="1276140" y="482321"/>
                </a:cubicBezTo>
                <a:cubicBezTo>
                  <a:pt x="1272791" y="472273"/>
                  <a:pt x="1270264" y="461911"/>
                  <a:pt x="1266092" y="452176"/>
                </a:cubicBezTo>
                <a:cubicBezTo>
                  <a:pt x="1260191" y="438408"/>
                  <a:pt x="1250299" y="426330"/>
                  <a:pt x="1245995" y="411982"/>
                </a:cubicBezTo>
                <a:cubicBezTo>
                  <a:pt x="1211521" y="297068"/>
                  <a:pt x="1266766" y="403058"/>
                  <a:pt x="1205802" y="301450"/>
                </a:cubicBezTo>
                <a:cubicBezTo>
                  <a:pt x="1188169" y="230922"/>
                  <a:pt x="1208310" y="289389"/>
                  <a:pt x="1165608" y="221064"/>
                </a:cubicBezTo>
                <a:cubicBezTo>
                  <a:pt x="1141034" y="181744"/>
                  <a:pt x="1153077" y="183920"/>
                  <a:pt x="1125415" y="150725"/>
                </a:cubicBezTo>
                <a:cubicBezTo>
                  <a:pt x="1116318" y="139808"/>
                  <a:pt x="1103994" y="131797"/>
                  <a:pt x="1095270" y="120580"/>
                </a:cubicBezTo>
                <a:cubicBezTo>
                  <a:pt x="1080441" y="101515"/>
                  <a:pt x="1077990" y="67928"/>
                  <a:pt x="1055076" y="60290"/>
                </a:cubicBezTo>
                <a:cubicBezTo>
                  <a:pt x="1028425" y="51407"/>
                  <a:pt x="1013569" y="45599"/>
                  <a:pt x="984738" y="40193"/>
                </a:cubicBezTo>
                <a:cubicBezTo>
                  <a:pt x="944688" y="32684"/>
                  <a:pt x="904351" y="26796"/>
                  <a:pt x="864158" y="20097"/>
                </a:cubicBezTo>
                <a:cubicBezTo>
                  <a:pt x="821081" y="12918"/>
                  <a:pt x="776984" y="14394"/>
                  <a:pt x="733529" y="10048"/>
                </a:cubicBezTo>
                <a:cubicBezTo>
                  <a:pt x="709963" y="7691"/>
                  <a:pt x="686637" y="3349"/>
                  <a:pt x="663191" y="0"/>
                </a:cubicBezTo>
                <a:cubicBezTo>
                  <a:pt x="619648" y="3349"/>
                  <a:pt x="575896" y="4631"/>
                  <a:pt x="532562" y="10048"/>
                </a:cubicBezTo>
                <a:cubicBezTo>
                  <a:pt x="522052" y="11362"/>
                  <a:pt x="512601" y="17187"/>
                  <a:pt x="502417" y="20097"/>
                </a:cubicBezTo>
                <a:cubicBezTo>
                  <a:pt x="396087" y="50478"/>
                  <a:pt x="545251" y="2470"/>
                  <a:pt x="401934" y="50242"/>
                </a:cubicBezTo>
                <a:cubicBezTo>
                  <a:pt x="391886" y="53591"/>
                  <a:pt x="382381" y="60290"/>
                  <a:pt x="371789" y="60290"/>
                </a:cubicBezTo>
                <a:lnTo>
                  <a:pt x="321547" y="60290"/>
                </a:ln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953000" cy="838200"/>
          </a:xfrm>
        </p:spPr>
        <p:txBody>
          <a:bodyPr/>
          <a:lstStyle/>
          <a:p>
            <a:r>
              <a:rPr lang="en-US" sz="3200" dirty="0" smtClean="0"/>
              <a:t>A closer look at </a:t>
            </a:r>
            <a:r>
              <a:rPr lang="en-US" sz="3200" dirty="0" err="1" smtClean="0"/>
              <a:t>solvatochromism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2349" y="20574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Electrostatic terms </a:t>
            </a:r>
            <a:r>
              <a:rPr lang="en-US" sz="2000" dirty="0" smtClean="0"/>
              <a:t>(dominant in polar or polarizable solvents) - 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stabilize the electronic state with larger partial charges, with larger dipole moment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84605" y="4028550"/>
            <a:ext cx="2917031" cy="2384380"/>
            <a:chOff x="184605" y="4028550"/>
            <a:chExt cx="2917031" cy="2384380"/>
          </a:xfrm>
        </p:grpSpPr>
        <p:pic>
          <p:nvPicPr>
            <p:cNvPr id="6" name="Picture 5" descr="pna-2w.bmp"/>
            <p:cNvPicPr>
              <a:picLocks noChangeAspect="1"/>
            </p:cNvPicPr>
            <p:nvPr/>
          </p:nvPicPr>
          <p:blipFill>
            <a:blip r:embed="rId2" cstate="print"/>
            <a:srcRect l="10691" t="4987" r="10690" b="4987"/>
            <a:stretch>
              <a:fillRect/>
            </a:stretch>
          </p:blipFill>
          <p:spPr>
            <a:xfrm>
              <a:off x="890780" y="4038598"/>
              <a:ext cx="1905000" cy="1758462"/>
            </a:xfrm>
            <a:prstGeom prst="rect">
              <a:avLst/>
            </a:prstGeom>
          </p:spPr>
        </p:pic>
        <p:pic>
          <p:nvPicPr>
            <p:cNvPr id="8" name="Picture 7" descr="pna-2w.bmp"/>
            <p:cNvPicPr>
              <a:picLocks noChangeAspect="1"/>
            </p:cNvPicPr>
            <p:nvPr/>
          </p:nvPicPr>
          <p:blipFill>
            <a:blip r:embed="rId2" cstate="print"/>
            <a:srcRect l="61007" t="4987" r="10690" b="32595"/>
            <a:stretch>
              <a:fillRect/>
            </a:stretch>
          </p:blipFill>
          <p:spPr>
            <a:xfrm rot="20774327">
              <a:off x="416347" y="5193730"/>
              <a:ext cx="685800" cy="1219200"/>
            </a:xfrm>
            <a:prstGeom prst="rect">
              <a:avLst/>
            </a:prstGeom>
          </p:spPr>
        </p:pic>
        <p:pic>
          <p:nvPicPr>
            <p:cNvPr id="9" name="Picture 8" descr="pna-2w.bmp"/>
            <p:cNvPicPr>
              <a:picLocks noChangeAspect="1"/>
            </p:cNvPicPr>
            <p:nvPr/>
          </p:nvPicPr>
          <p:blipFill rotWithShape="1">
            <a:blip r:embed="rId2" cstate="print"/>
            <a:srcRect l="61007" t="32495" r="10690" b="32595"/>
            <a:stretch/>
          </p:blipFill>
          <p:spPr>
            <a:xfrm rot="1427575">
              <a:off x="184605" y="4032445"/>
              <a:ext cx="685800" cy="681885"/>
            </a:xfrm>
            <a:prstGeom prst="rect">
              <a:avLst/>
            </a:prstGeom>
          </p:spPr>
        </p:pic>
        <p:pic>
          <p:nvPicPr>
            <p:cNvPr id="10" name="Picture 9" descr="pna-2w.bmp"/>
            <p:cNvPicPr>
              <a:picLocks noChangeAspect="1"/>
            </p:cNvPicPr>
            <p:nvPr/>
          </p:nvPicPr>
          <p:blipFill>
            <a:blip r:embed="rId2" cstate="print"/>
            <a:srcRect l="61007" t="4987" r="10690" b="32595"/>
            <a:stretch>
              <a:fillRect/>
            </a:stretch>
          </p:blipFill>
          <p:spPr>
            <a:xfrm rot="5589459">
              <a:off x="2278808" y="5380628"/>
              <a:ext cx="590313" cy="104944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434876" y="402855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13584" y="4114798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4888" y="404864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9580" y="5714998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8620" y="5953646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96744" y="5553124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20028" y="5747396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85600" y="4832996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484" y="4297342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924" y="5278468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2428" y="574571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13592" y="592994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77228" y="4906942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38580" y="461219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2276" y="5757444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87076" y="5986044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1132" y="529380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9972" y="4462044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3724" y="410475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</a:t>
              </a:r>
              <a:endParaRPr lang="en-US" sz="16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953000" y="20574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Short-range “cavity terms” </a:t>
            </a:r>
            <a:r>
              <a:rPr lang="en-US" sz="2000" dirty="0" smtClean="0"/>
              <a:t>(dominant in non-polar solvents) 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stabilize the electronic state of “smaller” size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38" name="Picture 37" descr="hexane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306" r="13514" b="15444"/>
          <a:stretch>
            <a:fillRect/>
          </a:stretch>
        </p:blipFill>
        <p:spPr>
          <a:xfrm rot="4192180">
            <a:off x="7068568" y="4459963"/>
            <a:ext cx="1828800" cy="914400"/>
          </a:xfrm>
          <a:prstGeom prst="rect">
            <a:avLst/>
          </a:prstGeom>
        </p:spPr>
      </p:pic>
      <p:pic>
        <p:nvPicPr>
          <p:cNvPr id="39" name="Picture 38" descr="pna-2w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691" t="4987" r="35848" b="4987"/>
          <a:stretch>
            <a:fillRect/>
          </a:stretch>
        </p:blipFill>
        <p:spPr>
          <a:xfrm>
            <a:off x="6248400" y="4053673"/>
            <a:ext cx="1295400" cy="1758462"/>
          </a:xfrm>
          <a:prstGeom prst="rect">
            <a:avLst/>
          </a:prstGeom>
        </p:spPr>
      </p:pic>
      <p:pic>
        <p:nvPicPr>
          <p:cNvPr id="40" name="Picture 39" descr="hexane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306" r="13514" b="15444"/>
          <a:stretch>
            <a:fillRect/>
          </a:stretch>
        </p:blipFill>
        <p:spPr>
          <a:xfrm rot="5400000">
            <a:off x="4858767" y="4688563"/>
            <a:ext cx="18288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760" y="0"/>
            <a:ext cx="3495240" cy="2088952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590800" y="3048000"/>
            <a:ext cx="3810000" cy="1676400"/>
            <a:chOff x="2362200" y="3048000"/>
            <a:chExt cx="3810000" cy="20574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362200" y="3048000"/>
              <a:ext cx="3733800" cy="2057400"/>
            </a:xfrm>
            <a:prstGeom prst="rect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490437" y="3124200"/>
              <a:ext cx="3681763" cy="1824922"/>
              <a:chOff x="2490437" y="2644914"/>
              <a:chExt cx="3681763" cy="1824922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581400" y="2644914"/>
                <a:ext cx="1358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QM/EFP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490437" y="3263600"/>
                <a:ext cx="16243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</a:t>
                </a:r>
                <a:r>
                  <a:rPr lang="en-US" sz="2000" dirty="0" smtClean="0"/>
                  <a:t>lectrostatic, </a:t>
                </a:r>
              </a:p>
              <a:p>
                <a:r>
                  <a:rPr lang="en-US" sz="2000" dirty="0" smtClean="0"/>
                  <a:t>polarization</a:t>
                </a:r>
                <a:endParaRPr lang="en-US" sz="2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572000" y="3223341"/>
                <a:ext cx="160020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800000"/>
                    </a:solidFill>
                  </a:rPr>
                  <a:t>d</a:t>
                </a:r>
                <a:r>
                  <a:rPr lang="en-US" sz="2000" dirty="0" smtClean="0">
                    <a:solidFill>
                      <a:srgbClr val="800000"/>
                    </a:solidFill>
                  </a:rPr>
                  <a:t>ispersion, exchange-repulsion</a:t>
                </a:r>
                <a:endParaRPr lang="en-US" sz="2000" dirty="0">
                  <a:solidFill>
                    <a:srgbClr val="8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64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41" grpId="1" animBg="1"/>
      <p:bldP spid="5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572000" y="1295400"/>
            <a:ext cx="1371600" cy="533400"/>
          </a:xfrm>
          <a:prstGeom prst="wedgeRoundRectCallout">
            <a:avLst>
              <a:gd name="adj1" fmla="val 6039"/>
              <a:gd name="adj2" fmla="val 95508"/>
              <a:gd name="adj3" fmla="val 16667"/>
            </a:avLst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 / EFP: toward full embedding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098925" y="2108200"/>
          <a:ext cx="4286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12" name="Equation" r:id="rId4" imgW="1714320" imgH="266400" progId="Equation.3">
                  <p:embed/>
                </p:oleObj>
              </mc:Choice>
              <mc:Fallback>
                <p:oleObj name="Equation" r:id="rId4" imgW="17143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2108200"/>
                        <a:ext cx="42862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553200" y="1295400"/>
            <a:ext cx="1295400" cy="533399"/>
          </a:xfrm>
          <a:prstGeom prst="wedgeRoundRectCallout">
            <a:avLst>
              <a:gd name="adj1" fmla="val -42561"/>
              <a:gd name="adj2" fmla="val 109695"/>
              <a:gd name="adj3" fmla="val 16667"/>
            </a:avLst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6203950" y="3200400"/>
            <a:ext cx="2254250" cy="554037"/>
          </a:xfrm>
          <a:prstGeom prst="wedgeRoundRectCallout">
            <a:avLst>
              <a:gd name="adj1" fmla="val -3306"/>
              <a:gd name="adj2" fmla="val -124613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 term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336550" y="1295400"/>
            <a:ext cx="3378200" cy="2514600"/>
            <a:chOff x="752" y="720"/>
            <a:chExt cx="2128" cy="1584"/>
          </a:xfrm>
        </p:grpSpPr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1680" y="960"/>
              <a:ext cx="1104" cy="1008"/>
            </a:xfrm>
            <a:prstGeom prst="ellipse">
              <a:avLst/>
            </a:prstGeom>
            <a:gradFill rotWithShape="0">
              <a:gsLst>
                <a:gs pos="0">
                  <a:srgbClr val="E6C65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1974" y="1234"/>
              <a:ext cx="528" cy="432"/>
            </a:xfrm>
            <a:prstGeom prst="ellipse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1255" y="1248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1618" y="1611"/>
              <a:ext cx="144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2352" y="1680"/>
              <a:ext cx="96" cy="206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2016" y="1296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QM</a:t>
              </a:r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1262" y="126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>
              <a:off x="1193" y="1988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E</a:t>
              </a:r>
              <a:r>
                <a:rPr lang="en-US" baseline="-25000">
                  <a:solidFill>
                    <a:schemeClr val="accent2"/>
                  </a:solidFill>
                </a:rPr>
                <a:t>int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2006" name="Oval 22"/>
            <p:cNvSpPr>
              <a:spLocks noChangeArrowheads="1"/>
            </p:cNvSpPr>
            <p:nvPr/>
          </p:nvSpPr>
          <p:spPr bwMode="auto">
            <a:xfrm>
              <a:off x="2336" y="1968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2343" y="198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1616" y="192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1623" y="194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10" name="Oval 26"/>
            <p:cNvSpPr>
              <a:spLocks noChangeArrowheads="1"/>
            </p:cNvSpPr>
            <p:nvPr/>
          </p:nvSpPr>
          <p:spPr bwMode="auto">
            <a:xfrm>
              <a:off x="752" y="168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759" y="170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12" name="Oval 28"/>
            <p:cNvSpPr>
              <a:spLocks noChangeArrowheads="1"/>
            </p:cNvSpPr>
            <p:nvPr/>
          </p:nvSpPr>
          <p:spPr bwMode="auto">
            <a:xfrm>
              <a:off x="1488" y="72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1495" y="74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>
              <a:off x="1872" y="1056"/>
              <a:ext cx="192" cy="192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H="1">
              <a:off x="1995" y="1680"/>
              <a:ext cx="117" cy="233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1742" y="1392"/>
              <a:ext cx="226" cy="0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1248" y="1920"/>
              <a:ext cx="28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2112" y="2112"/>
              <a:ext cx="19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H="1">
              <a:off x="1536" y="1056"/>
              <a:ext cx="4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2501" y="1584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E6C656"/>
                  </a:solidFill>
                </a:rPr>
                <a:t>E</a:t>
              </a:r>
              <a:r>
                <a:rPr lang="en-US" baseline="-25000">
                  <a:solidFill>
                    <a:srgbClr val="E6C656"/>
                  </a:solidFill>
                </a:rPr>
                <a:t>int</a:t>
              </a:r>
              <a:endParaRPr lang="en-US">
                <a:solidFill>
                  <a:srgbClr val="E6C656"/>
                </a:solidFill>
              </a:endParaRPr>
            </a:p>
          </p:txBody>
        </p:sp>
      </p:grpSp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963426"/>
              </p:ext>
            </p:extLst>
          </p:nvPr>
        </p:nvGraphicFramePr>
        <p:xfrm>
          <a:off x="847725" y="4389438"/>
          <a:ext cx="51625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13" name="Equation" r:id="rId6" imgW="2298700" imgH="266700" progId="Equation.3">
                  <p:embed/>
                </p:oleObj>
              </mc:Choice>
              <mc:Fallback>
                <p:oleObj name="Equation" r:id="rId6" imgW="2298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389438"/>
                        <a:ext cx="516255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3962400" y="4267200"/>
            <a:ext cx="762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3200400" y="5153561"/>
            <a:ext cx="3810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Smith, </a:t>
            </a:r>
            <a:r>
              <a:rPr lang="en-US" sz="1600" dirty="0" err="1" smtClean="0"/>
              <a:t>Ruedenberg</a:t>
            </a:r>
            <a:r>
              <a:rPr lang="en-US" sz="1600" dirty="0" smtClean="0"/>
              <a:t>, Gordon, Slipchenko,</a:t>
            </a:r>
            <a:r>
              <a:rPr lang="en-US" sz="1600" dirty="0"/>
              <a:t> </a:t>
            </a:r>
            <a:r>
              <a:rPr lang="en-US" sz="1600" dirty="0" smtClean="0"/>
              <a:t>J</a:t>
            </a:r>
            <a:r>
              <a:rPr lang="en-US" sz="1600" dirty="0" smtClean="0"/>
              <a:t>CP</a:t>
            </a:r>
            <a:r>
              <a:rPr lang="en-US" sz="1600" dirty="0" smtClean="0"/>
              <a:t>  </a:t>
            </a:r>
            <a:r>
              <a:rPr lang="en-US" sz="1600" dirty="0"/>
              <a:t>136, 244107 (2012)</a:t>
            </a:r>
            <a:r>
              <a:rPr lang="en-US" sz="1600" dirty="0" smtClean="0"/>
              <a:t>;</a:t>
            </a:r>
            <a:endParaRPr lang="en-US" sz="1600" dirty="0" smtClean="0"/>
          </a:p>
        </p:txBody>
      </p:sp>
      <p:sp>
        <p:nvSpPr>
          <p:cNvPr id="37" name="Oval 36"/>
          <p:cNvSpPr/>
          <p:nvPr/>
        </p:nvSpPr>
        <p:spPr bwMode="auto">
          <a:xfrm>
            <a:off x="2971800" y="5715000"/>
            <a:ext cx="3505200" cy="60960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00400" y="5739824"/>
            <a:ext cx="36023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Slipchenko, </a:t>
            </a:r>
            <a:r>
              <a:rPr lang="en-US" sz="1600" dirty="0" err="1"/>
              <a:t>Ruedenberg</a:t>
            </a:r>
            <a:r>
              <a:rPr lang="en-US" sz="1600" dirty="0"/>
              <a:t>, Gordon, </a:t>
            </a:r>
            <a:endParaRPr lang="en-US" sz="1600" dirty="0" smtClean="0"/>
          </a:p>
          <a:p>
            <a:r>
              <a:rPr lang="en-US" sz="1600" i="1" dirty="0" smtClean="0"/>
              <a:t>JPCA  </a:t>
            </a:r>
            <a:r>
              <a:rPr lang="cs-CZ" sz="1600" dirty="0"/>
              <a:t>2017, 121, 9495−9507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1537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/>
      <p:bldP spid="37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6931"/>
              </p:ext>
            </p:extLst>
          </p:nvPr>
        </p:nvGraphicFramePr>
        <p:xfrm>
          <a:off x="-3757247" y="1676400"/>
          <a:ext cx="1160584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06" name="Document" r:id="rId4" imgW="5486400" imgH="330200" progId="Word.Document.12">
                  <p:embed/>
                </p:oleObj>
              </mc:Choice>
              <mc:Fallback>
                <p:oleObj name="Document" r:id="rId4" imgW="5486400" imgH="33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757247" y="1676400"/>
                        <a:ext cx="11605847" cy="6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Long-range perturbation theory</a:t>
            </a:r>
          </a:p>
        </p:txBody>
      </p:sp>
      <p:sp>
        <p:nvSpPr>
          <p:cNvPr id="147459" name="Freeform 3"/>
          <p:cNvSpPr>
            <a:spLocks/>
          </p:cNvSpPr>
          <p:nvPr/>
        </p:nvSpPr>
        <p:spPr bwMode="auto">
          <a:xfrm>
            <a:off x="4375150" y="1179513"/>
            <a:ext cx="2671763" cy="2160587"/>
          </a:xfrm>
          <a:custGeom>
            <a:avLst/>
            <a:gdLst/>
            <a:ahLst/>
            <a:cxnLst>
              <a:cxn ang="0">
                <a:pos x="264" y="174"/>
              </a:cxn>
              <a:cxn ang="0">
                <a:pos x="160" y="236"/>
              </a:cxn>
              <a:cxn ang="0">
                <a:pos x="77" y="292"/>
              </a:cxn>
              <a:cxn ang="0">
                <a:pos x="35" y="320"/>
              </a:cxn>
              <a:cxn ang="0">
                <a:pos x="0" y="389"/>
              </a:cxn>
              <a:cxn ang="0">
                <a:pos x="7" y="465"/>
              </a:cxn>
              <a:cxn ang="0">
                <a:pos x="35" y="507"/>
              </a:cxn>
              <a:cxn ang="0">
                <a:pos x="174" y="687"/>
              </a:cxn>
              <a:cxn ang="0">
                <a:pos x="139" y="868"/>
              </a:cxn>
              <a:cxn ang="0">
                <a:pos x="132" y="1020"/>
              </a:cxn>
              <a:cxn ang="0">
                <a:pos x="167" y="1069"/>
              </a:cxn>
              <a:cxn ang="0">
                <a:pos x="195" y="1118"/>
              </a:cxn>
              <a:cxn ang="0">
                <a:pos x="500" y="1243"/>
              </a:cxn>
              <a:cxn ang="0">
                <a:pos x="826" y="1215"/>
              </a:cxn>
              <a:cxn ang="0">
                <a:pos x="993" y="1229"/>
              </a:cxn>
              <a:cxn ang="0">
                <a:pos x="1284" y="1312"/>
              </a:cxn>
              <a:cxn ang="0">
                <a:pos x="1513" y="1256"/>
              </a:cxn>
              <a:cxn ang="0">
                <a:pos x="1603" y="958"/>
              </a:cxn>
              <a:cxn ang="0">
                <a:pos x="1645" y="916"/>
              </a:cxn>
              <a:cxn ang="0">
                <a:pos x="1728" y="847"/>
              </a:cxn>
              <a:cxn ang="0">
                <a:pos x="1798" y="784"/>
              </a:cxn>
              <a:cxn ang="0">
                <a:pos x="1812" y="743"/>
              </a:cxn>
              <a:cxn ang="0">
                <a:pos x="1825" y="722"/>
              </a:cxn>
              <a:cxn ang="0">
                <a:pos x="1860" y="625"/>
              </a:cxn>
              <a:cxn ang="0">
                <a:pos x="1818" y="299"/>
              </a:cxn>
              <a:cxn ang="0">
                <a:pos x="1603" y="153"/>
              </a:cxn>
              <a:cxn ang="0">
                <a:pos x="1305" y="160"/>
              </a:cxn>
              <a:cxn ang="0">
                <a:pos x="1208" y="139"/>
              </a:cxn>
              <a:cxn ang="0">
                <a:pos x="1152" y="125"/>
              </a:cxn>
              <a:cxn ang="0">
                <a:pos x="1124" y="118"/>
              </a:cxn>
              <a:cxn ang="0">
                <a:pos x="1041" y="84"/>
              </a:cxn>
              <a:cxn ang="0">
                <a:pos x="930" y="35"/>
              </a:cxn>
              <a:cxn ang="0">
                <a:pos x="833" y="0"/>
              </a:cxn>
              <a:cxn ang="0">
                <a:pos x="639" y="7"/>
              </a:cxn>
              <a:cxn ang="0">
                <a:pos x="521" y="35"/>
              </a:cxn>
              <a:cxn ang="0">
                <a:pos x="479" y="49"/>
              </a:cxn>
              <a:cxn ang="0">
                <a:pos x="458" y="63"/>
              </a:cxn>
              <a:cxn ang="0">
                <a:pos x="368" y="91"/>
              </a:cxn>
              <a:cxn ang="0">
                <a:pos x="306" y="125"/>
              </a:cxn>
              <a:cxn ang="0">
                <a:pos x="278" y="167"/>
              </a:cxn>
              <a:cxn ang="0">
                <a:pos x="264" y="174"/>
              </a:cxn>
            </a:cxnLst>
            <a:rect l="0" t="0" r="r" b="b"/>
            <a:pathLst>
              <a:path w="1875" h="1321">
                <a:moveTo>
                  <a:pt x="264" y="174"/>
                </a:moveTo>
                <a:cubicBezTo>
                  <a:pt x="232" y="195"/>
                  <a:pt x="197" y="224"/>
                  <a:pt x="160" y="236"/>
                </a:cubicBezTo>
                <a:cubicBezTo>
                  <a:pt x="135" y="261"/>
                  <a:pt x="107" y="272"/>
                  <a:pt x="77" y="292"/>
                </a:cubicBezTo>
                <a:cubicBezTo>
                  <a:pt x="63" y="301"/>
                  <a:pt x="35" y="320"/>
                  <a:pt x="35" y="320"/>
                </a:cubicBezTo>
                <a:cubicBezTo>
                  <a:pt x="26" y="346"/>
                  <a:pt x="9" y="363"/>
                  <a:pt x="0" y="389"/>
                </a:cubicBezTo>
                <a:cubicBezTo>
                  <a:pt x="2" y="414"/>
                  <a:pt x="0" y="441"/>
                  <a:pt x="7" y="465"/>
                </a:cubicBezTo>
                <a:cubicBezTo>
                  <a:pt x="12" y="481"/>
                  <a:pt x="26" y="493"/>
                  <a:pt x="35" y="507"/>
                </a:cubicBezTo>
                <a:cubicBezTo>
                  <a:pt x="76" y="569"/>
                  <a:pt x="149" y="616"/>
                  <a:pt x="174" y="687"/>
                </a:cubicBezTo>
                <a:cubicBezTo>
                  <a:pt x="169" y="752"/>
                  <a:pt x="168" y="810"/>
                  <a:pt x="139" y="868"/>
                </a:cubicBezTo>
                <a:cubicBezTo>
                  <a:pt x="126" y="930"/>
                  <a:pt x="118" y="941"/>
                  <a:pt x="132" y="1020"/>
                </a:cubicBezTo>
                <a:cubicBezTo>
                  <a:pt x="136" y="1040"/>
                  <a:pt x="156" y="1052"/>
                  <a:pt x="167" y="1069"/>
                </a:cubicBezTo>
                <a:cubicBezTo>
                  <a:pt x="172" y="1078"/>
                  <a:pt x="185" y="1110"/>
                  <a:pt x="195" y="1118"/>
                </a:cubicBezTo>
                <a:cubicBezTo>
                  <a:pt x="285" y="1191"/>
                  <a:pt x="386" y="1230"/>
                  <a:pt x="500" y="1243"/>
                </a:cubicBezTo>
                <a:cubicBezTo>
                  <a:pt x="609" y="1236"/>
                  <a:pt x="717" y="1222"/>
                  <a:pt x="826" y="1215"/>
                </a:cubicBezTo>
                <a:cubicBezTo>
                  <a:pt x="882" y="1218"/>
                  <a:pt x="941" y="1209"/>
                  <a:pt x="993" y="1229"/>
                </a:cubicBezTo>
                <a:cubicBezTo>
                  <a:pt x="1093" y="1267"/>
                  <a:pt x="1173" y="1302"/>
                  <a:pt x="1284" y="1312"/>
                </a:cubicBezTo>
                <a:cubicBezTo>
                  <a:pt x="1375" y="1307"/>
                  <a:pt x="1448" y="1321"/>
                  <a:pt x="1513" y="1256"/>
                </a:cubicBezTo>
                <a:cubicBezTo>
                  <a:pt x="1547" y="1158"/>
                  <a:pt x="1570" y="1057"/>
                  <a:pt x="1603" y="958"/>
                </a:cubicBezTo>
                <a:cubicBezTo>
                  <a:pt x="1609" y="939"/>
                  <a:pt x="1631" y="930"/>
                  <a:pt x="1645" y="916"/>
                </a:cubicBezTo>
                <a:cubicBezTo>
                  <a:pt x="1675" y="886"/>
                  <a:pt x="1690" y="866"/>
                  <a:pt x="1728" y="847"/>
                </a:cubicBezTo>
                <a:cubicBezTo>
                  <a:pt x="1756" y="833"/>
                  <a:pt x="1798" y="784"/>
                  <a:pt x="1798" y="784"/>
                </a:cubicBezTo>
                <a:cubicBezTo>
                  <a:pt x="1803" y="770"/>
                  <a:pt x="1804" y="755"/>
                  <a:pt x="1812" y="743"/>
                </a:cubicBezTo>
                <a:cubicBezTo>
                  <a:pt x="1816" y="736"/>
                  <a:pt x="1821" y="729"/>
                  <a:pt x="1825" y="722"/>
                </a:cubicBezTo>
                <a:cubicBezTo>
                  <a:pt x="1840" y="691"/>
                  <a:pt x="1844" y="657"/>
                  <a:pt x="1860" y="625"/>
                </a:cubicBezTo>
                <a:cubicBezTo>
                  <a:pt x="1857" y="541"/>
                  <a:pt x="1875" y="385"/>
                  <a:pt x="1818" y="299"/>
                </a:cubicBezTo>
                <a:cubicBezTo>
                  <a:pt x="1796" y="221"/>
                  <a:pt x="1680" y="166"/>
                  <a:pt x="1603" y="153"/>
                </a:cubicBezTo>
                <a:cubicBezTo>
                  <a:pt x="1494" y="161"/>
                  <a:pt x="1420" y="165"/>
                  <a:pt x="1305" y="160"/>
                </a:cubicBezTo>
                <a:cubicBezTo>
                  <a:pt x="1273" y="154"/>
                  <a:pt x="1240" y="147"/>
                  <a:pt x="1208" y="139"/>
                </a:cubicBezTo>
                <a:cubicBezTo>
                  <a:pt x="1189" y="135"/>
                  <a:pt x="1171" y="130"/>
                  <a:pt x="1152" y="125"/>
                </a:cubicBezTo>
                <a:cubicBezTo>
                  <a:pt x="1143" y="123"/>
                  <a:pt x="1124" y="118"/>
                  <a:pt x="1124" y="118"/>
                </a:cubicBezTo>
                <a:cubicBezTo>
                  <a:pt x="1096" y="103"/>
                  <a:pt x="1070" y="95"/>
                  <a:pt x="1041" y="84"/>
                </a:cubicBezTo>
                <a:cubicBezTo>
                  <a:pt x="1000" y="69"/>
                  <a:pt x="975" y="44"/>
                  <a:pt x="930" y="35"/>
                </a:cubicBezTo>
                <a:cubicBezTo>
                  <a:pt x="899" y="14"/>
                  <a:pt x="869" y="7"/>
                  <a:pt x="833" y="0"/>
                </a:cubicBezTo>
                <a:cubicBezTo>
                  <a:pt x="768" y="2"/>
                  <a:pt x="704" y="3"/>
                  <a:pt x="639" y="7"/>
                </a:cubicBezTo>
                <a:cubicBezTo>
                  <a:pt x="601" y="9"/>
                  <a:pt x="560" y="29"/>
                  <a:pt x="521" y="35"/>
                </a:cubicBezTo>
                <a:cubicBezTo>
                  <a:pt x="507" y="40"/>
                  <a:pt x="491" y="41"/>
                  <a:pt x="479" y="49"/>
                </a:cubicBezTo>
                <a:cubicBezTo>
                  <a:pt x="472" y="54"/>
                  <a:pt x="466" y="60"/>
                  <a:pt x="458" y="63"/>
                </a:cubicBezTo>
                <a:cubicBezTo>
                  <a:pt x="430" y="75"/>
                  <a:pt x="397" y="81"/>
                  <a:pt x="368" y="91"/>
                </a:cubicBezTo>
                <a:cubicBezTo>
                  <a:pt x="346" y="98"/>
                  <a:pt x="328" y="117"/>
                  <a:pt x="306" y="125"/>
                </a:cubicBezTo>
                <a:cubicBezTo>
                  <a:pt x="297" y="139"/>
                  <a:pt x="294" y="162"/>
                  <a:pt x="278" y="167"/>
                </a:cubicBezTo>
                <a:cubicBezTo>
                  <a:pt x="255" y="175"/>
                  <a:pt x="250" y="174"/>
                  <a:pt x="264" y="174"/>
                </a:cubicBezTo>
                <a:close/>
              </a:path>
            </a:pathLst>
          </a:custGeom>
          <a:gradFill rotWithShape="0">
            <a:gsLst>
              <a:gs pos="0">
                <a:srgbClr val="3366FF"/>
              </a:gs>
              <a:gs pos="100000">
                <a:srgbClr val="3366FF">
                  <a:gamma/>
                  <a:tint val="21176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460" name="Freeform 4"/>
          <p:cNvSpPr>
            <a:spLocks/>
          </p:cNvSpPr>
          <p:nvPr/>
        </p:nvSpPr>
        <p:spPr bwMode="auto">
          <a:xfrm>
            <a:off x="6096000" y="1066800"/>
            <a:ext cx="2819400" cy="2501900"/>
          </a:xfrm>
          <a:custGeom>
            <a:avLst/>
            <a:gdLst/>
            <a:ahLst/>
            <a:cxnLst>
              <a:cxn ang="0">
                <a:pos x="615" y="138"/>
              </a:cxn>
              <a:cxn ang="0">
                <a:pos x="893" y="0"/>
              </a:cxn>
              <a:cxn ang="0">
                <a:pos x="969" y="6"/>
              </a:cxn>
              <a:cxn ang="0">
                <a:pos x="1053" y="48"/>
              </a:cxn>
              <a:cxn ang="0">
                <a:pos x="1191" y="83"/>
              </a:cxn>
              <a:cxn ang="0">
                <a:pos x="1504" y="83"/>
              </a:cxn>
              <a:cxn ang="0">
                <a:pos x="1615" y="97"/>
              </a:cxn>
              <a:cxn ang="0">
                <a:pos x="1767" y="138"/>
              </a:cxn>
              <a:cxn ang="0">
                <a:pos x="1809" y="166"/>
              </a:cxn>
              <a:cxn ang="0">
                <a:pos x="1851" y="180"/>
              </a:cxn>
              <a:cxn ang="0">
                <a:pos x="2094" y="222"/>
              </a:cxn>
              <a:cxn ang="0">
                <a:pos x="2156" y="249"/>
              </a:cxn>
              <a:cxn ang="0">
                <a:pos x="2218" y="319"/>
              </a:cxn>
              <a:cxn ang="0">
                <a:pos x="2253" y="381"/>
              </a:cxn>
              <a:cxn ang="0">
                <a:pos x="2232" y="576"/>
              </a:cxn>
              <a:cxn ang="0">
                <a:pos x="2239" y="693"/>
              </a:cxn>
              <a:cxn ang="0">
                <a:pos x="2253" y="735"/>
              </a:cxn>
              <a:cxn ang="0">
                <a:pos x="2246" y="853"/>
              </a:cxn>
              <a:cxn ang="0">
                <a:pos x="2218" y="902"/>
              </a:cxn>
              <a:cxn ang="0">
                <a:pos x="2184" y="999"/>
              </a:cxn>
              <a:cxn ang="0">
                <a:pos x="2177" y="1276"/>
              </a:cxn>
              <a:cxn ang="0">
                <a:pos x="2163" y="1304"/>
              </a:cxn>
              <a:cxn ang="0">
                <a:pos x="2128" y="1394"/>
              </a:cxn>
              <a:cxn ang="0">
                <a:pos x="2059" y="1471"/>
              </a:cxn>
              <a:cxn ang="0">
                <a:pos x="1504" y="1818"/>
              </a:cxn>
              <a:cxn ang="0">
                <a:pos x="1080" y="1721"/>
              </a:cxn>
              <a:cxn ang="0">
                <a:pos x="1011" y="1693"/>
              </a:cxn>
              <a:cxn ang="0">
                <a:pos x="990" y="1686"/>
              </a:cxn>
              <a:cxn ang="0">
                <a:pos x="879" y="1596"/>
              </a:cxn>
              <a:cxn ang="0">
                <a:pos x="858" y="1575"/>
              </a:cxn>
              <a:cxn ang="0">
                <a:pos x="803" y="1561"/>
              </a:cxn>
              <a:cxn ang="0">
                <a:pos x="442" y="1568"/>
              </a:cxn>
              <a:cxn ang="0">
                <a:pos x="268" y="1505"/>
              </a:cxn>
              <a:cxn ang="0">
                <a:pos x="220" y="1471"/>
              </a:cxn>
              <a:cxn ang="0">
                <a:pos x="199" y="1457"/>
              </a:cxn>
              <a:cxn ang="0">
                <a:pos x="137" y="1304"/>
              </a:cxn>
              <a:cxn ang="0">
                <a:pos x="123" y="1263"/>
              </a:cxn>
              <a:cxn ang="0">
                <a:pos x="116" y="1242"/>
              </a:cxn>
              <a:cxn ang="0">
                <a:pos x="137" y="1172"/>
              </a:cxn>
              <a:cxn ang="0">
                <a:pos x="150" y="1131"/>
              </a:cxn>
              <a:cxn ang="0">
                <a:pos x="95" y="916"/>
              </a:cxn>
              <a:cxn ang="0">
                <a:pos x="81" y="874"/>
              </a:cxn>
              <a:cxn ang="0">
                <a:pos x="53" y="832"/>
              </a:cxn>
              <a:cxn ang="0">
                <a:pos x="25" y="749"/>
              </a:cxn>
              <a:cxn ang="0">
                <a:pos x="74" y="548"/>
              </a:cxn>
              <a:cxn ang="0">
                <a:pos x="143" y="464"/>
              </a:cxn>
              <a:cxn ang="0">
                <a:pos x="199" y="360"/>
              </a:cxn>
              <a:cxn ang="0">
                <a:pos x="386" y="215"/>
              </a:cxn>
              <a:cxn ang="0">
                <a:pos x="449" y="187"/>
              </a:cxn>
              <a:cxn ang="0">
                <a:pos x="595" y="138"/>
              </a:cxn>
              <a:cxn ang="0">
                <a:pos x="615" y="138"/>
              </a:cxn>
            </a:cxnLst>
            <a:rect l="0" t="0" r="r" b="b"/>
            <a:pathLst>
              <a:path w="2253" h="1818">
                <a:moveTo>
                  <a:pt x="615" y="138"/>
                </a:moveTo>
                <a:cubicBezTo>
                  <a:pt x="717" y="112"/>
                  <a:pt x="792" y="29"/>
                  <a:pt x="893" y="0"/>
                </a:cubicBezTo>
                <a:cubicBezTo>
                  <a:pt x="918" y="2"/>
                  <a:pt x="944" y="3"/>
                  <a:pt x="969" y="6"/>
                </a:cubicBezTo>
                <a:cubicBezTo>
                  <a:pt x="998" y="10"/>
                  <a:pt x="1028" y="35"/>
                  <a:pt x="1053" y="48"/>
                </a:cubicBezTo>
                <a:cubicBezTo>
                  <a:pt x="1090" y="67"/>
                  <a:pt x="1149" y="76"/>
                  <a:pt x="1191" y="83"/>
                </a:cubicBezTo>
                <a:cubicBezTo>
                  <a:pt x="1331" y="71"/>
                  <a:pt x="1302" y="71"/>
                  <a:pt x="1504" y="83"/>
                </a:cubicBezTo>
                <a:cubicBezTo>
                  <a:pt x="1541" y="85"/>
                  <a:pt x="1615" y="97"/>
                  <a:pt x="1615" y="97"/>
                </a:cubicBezTo>
                <a:cubicBezTo>
                  <a:pt x="1658" y="112"/>
                  <a:pt x="1731" y="118"/>
                  <a:pt x="1767" y="138"/>
                </a:cubicBezTo>
                <a:cubicBezTo>
                  <a:pt x="1782" y="146"/>
                  <a:pt x="1795" y="157"/>
                  <a:pt x="1809" y="166"/>
                </a:cubicBezTo>
                <a:cubicBezTo>
                  <a:pt x="1821" y="174"/>
                  <a:pt x="1851" y="180"/>
                  <a:pt x="1851" y="180"/>
                </a:cubicBezTo>
                <a:cubicBezTo>
                  <a:pt x="1917" y="226"/>
                  <a:pt x="2020" y="218"/>
                  <a:pt x="2094" y="222"/>
                </a:cubicBezTo>
                <a:cubicBezTo>
                  <a:pt x="2116" y="230"/>
                  <a:pt x="2134" y="242"/>
                  <a:pt x="2156" y="249"/>
                </a:cubicBezTo>
                <a:cubicBezTo>
                  <a:pt x="2179" y="283"/>
                  <a:pt x="2202" y="271"/>
                  <a:pt x="2218" y="319"/>
                </a:cubicBezTo>
                <a:cubicBezTo>
                  <a:pt x="2226" y="342"/>
                  <a:pt x="2253" y="381"/>
                  <a:pt x="2253" y="381"/>
                </a:cubicBezTo>
                <a:cubicBezTo>
                  <a:pt x="2248" y="483"/>
                  <a:pt x="2247" y="500"/>
                  <a:pt x="2232" y="576"/>
                </a:cubicBezTo>
                <a:cubicBezTo>
                  <a:pt x="2234" y="615"/>
                  <a:pt x="2234" y="654"/>
                  <a:pt x="2239" y="693"/>
                </a:cubicBezTo>
                <a:cubicBezTo>
                  <a:pt x="2241" y="708"/>
                  <a:pt x="2253" y="735"/>
                  <a:pt x="2253" y="735"/>
                </a:cubicBezTo>
                <a:cubicBezTo>
                  <a:pt x="2251" y="774"/>
                  <a:pt x="2250" y="814"/>
                  <a:pt x="2246" y="853"/>
                </a:cubicBezTo>
                <a:cubicBezTo>
                  <a:pt x="2244" y="876"/>
                  <a:pt x="2230" y="882"/>
                  <a:pt x="2218" y="902"/>
                </a:cubicBezTo>
                <a:cubicBezTo>
                  <a:pt x="2200" y="931"/>
                  <a:pt x="2192" y="966"/>
                  <a:pt x="2184" y="999"/>
                </a:cubicBezTo>
                <a:cubicBezTo>
                  <a:pt x="2182" y="1091"/>
                  <a:pt x="2183" y="1184"/>
                  <a:pt x="2177" y="1276"/>
                </a:cubicBezTo>
                <a:cubicBezTo>
                  <a:pt x="2176" y="1286"/>
                  <a:pt x="2167" y="1294"/>
                  <a:pt x="2163" y="1304"/>
                </a:cubicBezTo>
                <a:cubicBezTo>
                  <a:pt x="2150" y="1334"/>
                  <a:pt x="2138" y="1363"/>
                  <a:pt x="2128" y="1394"/>
                </a:cubicBezTo>
                <a:cubicBezTo>
                  <a:pt x="2123" y="1408"/>
                  <a:pt x="2070" y="1459"/>
                  <a:pt x="2059" y="1471"/>
                </a:cubicBezTo>
                <a:cubicBezTo>
                  <a:pt x="1901" y="1651"/>
                  <a:pt x="1749" y="1787"/>
                  <a:pt x="1504" y="1818"/>
                </a:cubicBezTo>
                <a:cubicBezTo>
                  <a:pt x="1360" y="1802"/>
                  <a:pt x="1222" y="1749"/>
                  <a:pt x="1080" y="1721"/>
                </a:cubicBezTo>
                <a:cubicBezTo>
                  <a:pt x="1040" y="1700"/>
                  <a:pt x="1063" y="1710"/>
                  <a:pt x="1011" y="1693"/>
                </a:cubicBezTo>
                <a:cubicBezTo>
                  <a:pt x="1004" y="1691"/>
                  <a:pt x="990" y="1686"/>
                  <a:pt x="990" y="1686"/>
                </a:cubicBezTo>
                <a:cubicBezTo>
                  <a:pt x="952" y="1658"/>
                  <a:pt x="915" y="1626"/>
                  <a:pt x="879" y="1596"/>
                </a:cubicBezTo>
                <a:cubicBezTo>
                  <a:pt x="871" y="1590"/>
                  <a:pt x="867" y="1579"/>
                  <a:pt x="858" y="1575"/>
                </a:cubicBezTo>
                <a:cubicBezTo>
                  <a:pt x="841" y="1567"/>
                  <a:pt x="821" y="1566"/>
                  <a:pt x="803" y="1561"/>
                </a:cubicBezTo>
                <a:cubicBezTo>
                  <a:pt x="682" y="1565"/>
                  <a:pt x="562" y="1578"/>
                  <a:pt x="442" y="1568"/>
                </a:cubicBezTo>
                <a:cubicBezTo>
                  <a:pt x="385" y="1549"/>
                  <a:pt x="320" y="1538"/>
                  <a:pt x="268" y="1505"/>
                </a:cubicBezTo>
                <a:cubicBezTo>
                  <a:pt x="251" y="1495"/>
                  <a:pt x="236" y="1482"/>
                  <a:pt x="220" y="1471"/>
                </a:cubicBezTo>
                <a:cubicBezTo>
                  <a:pt x="213" y="1466"/>
                  <a:pt x="199" y="1457"/>
                  <a:pt x="199" y="1457"/>
                </a:cubicBezTo>
                <a:cubicBezTo>
                  <a:pt x="166" y="1408"/>
                  <a:pt x="153" y="1360"/>
                  <a:pt x="137" y="1304"/>
                </a:cubicBezTo>
                <a:cubicBezTo>
                  <a:pt x="133" y="1290"/>
                  <a:pt x="128" y="1277"/>
                  <a:pt x="123" y="1263"/>
                </a:cubicBezTo>
                <a:cubicBezTo>
                  <a:pt x="121" y="1256"/>
                  <a:pt x="116" y="1242"/>
                  <a:pt x="116" y="1242"/>
                </a:cubicBezTo>
                <a:cubicBezTo>
                  <a:pt x="127" y="1200"/>
                  <a:pt x="120" y="1223"/>
                  <a:pt x="137" y="1172"/>
                </a:cubicBezTo>
                <a:cubicBezTo>
                  <a:pt x="142" y="1158"/>
                  <a:pt x="150" y="1131"/>
                  <a:pt x="150" y="1131"/>
                </a:cubicBezTo>
                <a:cubicBezTo>
                  <a:pt x="144" y="1052"/>
                  <a:pt x="141" y="982"/>
                  <a:pt x="95" y="916"/>
                </a:cubicBezTo>
                <a:cubicBezTo>
                  <a:pt x="90" y="902"/>
                  <a:pt x="86" y="888"/>
                  <a:pt x="81" y="874"/>
                </a:cubicBezTo>
                <a:cubicBezTo>
                  <a:pt x="76" y="858"/>
                  <a:pt x="53" y="832"/>
                  <a:pt x="53" y="832"/>
                </a:cubicBezTo>
                <a:cubicBezTo>
                  <a:pt x="47" y="796"/>
                  <a:pt x="44" y="778"/>
                  <a:pt x="25" y="749"/>
                </a:cubicBezTo>
                <a:cubicBezTo>
                  <a:pt x="7" y="667"/>
                  <a:pt x="0" y="597"/>
                  <a:pt x="74" y="548"/>
                </a:cubicBezTo>
                <a:cubicBezTo>
                  <a:pt x="94" y="517"/>
                  <a:pt x="127" y="497"/>
                  <a:pt x="143" y="464"/>
                </a:cubicBezTo>
                <a:cubicBezTo>
                  <a:pt x="161" y="427"/>
                  <a:pt x="169" y="390"/>
                  <a:pt x="199" y="360"/>
                </a:cubicBezTo>
                <a:cubicBezTo>
                  <a:pt x="234" y="257"/>
                  <a:pt x="280" y="227"/>
                  <a:pt x="386" y="215"/>
                </a:cubicBezTo>
                <a:cubicBezTo>
                  <a:pt x="409" y="207"/>
                  <a:pt x="426" y="195"/>
                  <a:pt x="449" y="187"/>
                </a:cubicBezTo>
                <a:cubicBezTo>
                  <a:pt x="490" y="146"/>
                  <a:pt x="540" y="144"/>
                  <a:pt x="595" y="138"/>
                </a:cubicBezTo>
                <a:cubicBezTo>
                  <a:pt x="617" y="146"/>
                  <a:pt x="615" y="152"/>
                  <a:pt x="615" y="138"/>
                </a:cubicBezTo>
                <a:close/>
              </a:path>
            </a:pathLst>
          </a:custGeom>
          <a:solidFill>
            <a:srgbClr val="CCFFFF">
              <a:alpha val="50000"/>
            </a:srgbClr>
          </a:solidFill>
          <a:ln w="12700" cap="flat" cmpd="sng">
            <a:solidFill>
              <a:srgbClr val="33CCCC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4770438" y="2514600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Symbol" pitchFamily="18" charset="2"/>
              </a:rPr>
              <a:t>r</a:t>
            </a:r>
            <a:r>
              <a:rPr lang="en-US" baseline="-25000">
                <a:latin typeface="Comic Sans MS" pitchFamily="66" charset="0"/>
              </a:rPr>
              <a:t>A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7947025" y="26543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Symbol" pitchFamily="18" charset="2"/>
              </a:rPr>
              <a:t>r</a:t>
            </a:r>
            <a:r>
              <a:rPr lang="en-US" baseline="-25000">
                <a:latin typeface="Comic Sans MS" pitchFamily="66" charset="0"/>
              </a:rPr>
              <a:t>B</a:t>
            </a:r>
            <a:endParaRPr lang="en-US">
              <a:latin typeface="Comic Sans MS" pitchFamily="66" charset="0"/>
            </a:endParaRPr>
          </a:p>
        </p:txBody>
      </p:sp>
      <p:pic>
        <p:nvPicPr>
          <p:cNvPr id="147464" name="Picture 8" descr="Water_Monomer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0950" y="1282700"/>
            <a:ext cx="1279525" cy="1676400"/>
          </a:xfrm>
          <a:prstGeom prst="rect">
            <a:avLst/>
          </a:prstGeom>
          <a:noFill/>
        </p:spPr>
      </p:pic>
      <p:pic>
        <p:nvPicPr>
          <p:cNvPr id="147465" name="Picture 9" descr="Water_Monomer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7350" y="1358900"/>
            <a:ext cx="1676400" cy="1544638"/>
          </a:xfrm>
          <a:prstGeom prst="rect">
            <a:avLst/>
          </a:prstGeom>
          <a:noFill/>
        </p:spPr>
      </p:pic>
      <p:graphicFrame>
        <p:nvGraphicFramePr>
          <p:cNvPr id="147466" name="Object 10"/>
          <p:cNvGraphicFramePr>
            <a:graphicFrameLocks noChangeAspect="1"/>
          </p:cNvGraphicFramePr>
          <p:nvPr/>
        </p:nvGraphicFramePr>
        <p:xfrm>
          <a:off x="466725" y="1165225"/>
          <a:ext cx="19891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07" name="Equation" r:id="rId8" imgW="939800" imgH="165100" progId="Equation.3">
                  <p:embed/>
                </p:oleObj>
              </mc:Choice>
              <mc:Fallback>
                <p:oleObj name="Equation" r:id="rId8" imgW="939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165225"/>
                        <a:ext cx="198913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7" name="Object 11"/>
          <p:cNvGraphicFramePr>
            <a:graphicFrameLocks noChangeAspect="1"/>
          </p:cNvGraphicFramePr>
          <p:nvPr/>
        </p:nvGraphicFramePr>
        <p:xfrm>
          <a:off x="457200" y="2387600"/>
          <a:ext cx="478472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08" name="Equation" r:id="rId10" imgW="2260600" imgH="927100" progId="Equation.3">
                  <p:embed/>
                </p:oleObj>
              </mc:Choice>
              <mc:Fallback>
                <p:oleObj name="Equation" r:id="rId10" imgW="22606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87600"/>
                        <a:ext cx="4784725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8" name="Object 12"/>
          <p:cNvGraphicFramePr>
            <a:graphicFrameLocks noChangeAspect="1"/>
          </p:cNvGraphicFramePr>
          <p:nvPr/>
        </p:nvGraphicFramePr>
        <p:xfrm>
          <a:off x="5105400" y="4114800"/>
          <a:ext cx="379095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09" name="Equation" r:id="rId12" imgW="2387600" imgH="1435100" progId="Equation.3">
                  <p:embed/>
                </p:oleObj>
              </mc:Choice>
              <mc:Fallback>
                <p:oleObj name="Equation" r:id="rId12" imgW="2387600" imgH="143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3790950" cy="225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3024188" y="2882900"/>
            <a:ext cx="238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933CA"/>
                </a:solidFill>
              </a:rPr>
              <a:t>electrostatic energy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2371725" y="4483100"/>
            <a:ext cx="280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933CA"/>
                </a:solidFill>
              </a:rPr>
              <a:t>polarization (induction) </a:t>
            </a:r>
          </a:p>
          <a:p>
            <a:r>
              <a:rPr lang="en-US" sz="2000">
                <a:solidFill>
                  <a:srgbClr val="4933CA"/>
                </a:solidFill>
              </a:rPr>
              <a:t>energy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2459038" y="5762625"/>
            <a:ext cx="2189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933CA"/>
                </a:solidFill>
              </a:rPr>
              <a:t>dispersion energy</a:t>
            </a:r>
          </a:p>
        </p:txBody>
      </p:sp>
      <p:sp>
        <p:nvSpPr>
          <p:cNvPr id="147472" name="Freeform 16"/>
          <p:cNvSpPr>
            <a:spLocks/>
          </p:cNvSpPr>
          <p:nvPr/>
        </p:nvSpPr>
        <p:spPr bwMode="auto">
          <a:xfrm>
            <a:off x="1905000" y="4330700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240"/>
              </a:cxn>
              <a:cxn ang="0">
                <a:pos x="240" y="288"/>
              </a:cxn>
            </a:cxnLst>
            <a:rect l="0" t="0" r="r" b="b"/>
            <a:pathLst>
              <a:path w="240" h="288">
                <a:moveTo>
                  <a:pt x="0" y="0"/>
                </a:moveTo>
                <a:cubicBezTo>
                  <a:pt x="4" y="96"/>
                  <a:pt x="8" y="192"/>
                  <a:pt x="48" y="240"/>
                </a:cubicBezTo>
                <a:cubicBezTo>
                  <a:pt x="88" y="288"/>
                  <a:pt x="164" y="288"/>
                  <a:pt x="240" y="288"/>
                </a:cubicBezTo>
              </a:path>
            </a:pathLst>
          </a:custGeom>
          <a:noFill/>
          <a:ln w="19050">
            <a:solidFill>
              <a:srgbClr val="4933CA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3" name="Freeform 17"/>
          <p:cNvSpPr>
            <a:spLocks/>
          </p:cNvSpPr>
          <p:nvPr/>
        </p:nvSpPr>
        <p:spPr bwMode="auto">
          <a:xfrm>
            <a:off x="1752600" y="4330700"/>
            <a:ext cx="6096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240"/>
              </a:cxn>
              <a:cxn ang="0">
                <a:pos x="240" y="288"/>
              </a:cxn>
            </a:cxnLst>
            <a:rect l="0" t="0" r="r" b="b"/>
            <a:pathLst>
              <a:path w="240" h="288">
                <a:moveTo>
                  <a:pt x="0" y="0"/>
                </a:moveTo>
                <a:cubicBezTo>
                  <a:pt x="4" y="96"/>
                  <a:pt x="8" y="192"/>
                  <a:pt x="48" y="240"/>
                </a:cubicBezTo>
                <a:cubicBezTo>
                  <a:pt x="88" y="288"/>
                  <a:pt x="164" y="288"/>
                  <a:pt x="240" y="288"/>
                </a:cubicBezTo>
              </a:path>
            </a:pathLst>
          </a:custGeom>
          <a:noFill/>
          <a:ln w="19050">
            <a:solidFill>
              <a:srgbClr val="4933CA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607-D7C8-4964-8150-6DBE20D7312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52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EFP set-up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/>
          <a:lstStyle/>
          <a:p>
            <a:pPr marL="533400" indent="-533400">
              <a:spcBef>
                <a:spcPts val="300"/>
              </a:spcBef>
              <a:buClrTx/>
              <a:buFont typeface="Arial" pitchFamily="34" charset="0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Preparation of EFP fragment parameters</a:t>
            </a:r>
          </a:p>
          <a:p>
            <a:pPr marL="0" indent="0">
              <a:spcBef>
                <a:spcPts val="300"/>
              </a:spcBef>
              <a:buClrTx/>
              <a:buNone/>
            </a:pPr>
            <a:r>
              <a:rPr lang="en-US" sz="2400" dirty="0" smtClean="0"/>
              <a:t>     general </a:t>
            </a:r>
            <a:r>
              <a:rPr lang="en-US" sz="2400" dirty="0" smtClean="0"/>
              <a:t>fragment: MAKEFP run (GAMESS</a:t>
            </a:r>
            <a:r>
              <a:rPr lang="en-US" sz="2400" dirty="0" smtClean="0">
                <a:sym typeface="Wingdings" pitchFamily="2" charset="2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  <a:p>
            <a:pPr marL="914400" lvl="1" indent="-457200">
              <a:spcBef>
                <a:spcPts val="300"/>
              </a:spcBef>
              <a:buFont typeface="Arial" pitchFamily="34" charset="0"/>
              <a:buNone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a set of </a:t>
            </a:r>
            <a:r>
              <a:rPr lang="en-US" sz="2000" i="1" dirty="0" err="1">
                <a:solidFill>
                  <a:schemeClr val="accent3">
                    <a:lumMod val="50000"/>
                  </a:schemeClr>
                </a:solidFill>
              </a:rPr>
              <a:t>ab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 initio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calculations on each unique fragment </a:t>
            </a:r>
          </a:p>
          <a:p>
            <a:pPr marL="914400" lvl="1" indent="-457200">
              <a:spcBef>
                <a:spcPts val="300"/>
              </a:spcBef>
            </a:pPr>
            <a:r>
              <a:rPr lang="en-US" sz="2000" dirty="0" smtClean="0">
                <a:solidFill>
                  <a:schemeClr val="accent1"/>
                </a:solidFill>
                <a:sym typeface="Wingdings" pitchFamily="2" charset="2"/>
              </a:rPr>
              <a:t>Coulomb: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set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of point multipoles (DMA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) </a:t>
            </a:r>
            <a:endParaRPr lang="en-US" sz="2000" dirty="0">
              <a:solidFill>
                <a:schemeClr val="accent3">
                  <a:lumMod val="50000"/>
                </a:schemeClr>
              </a:solidFill>
              <a:sym typeface="Wingdings" pitchFamily="2" charset="2"/>
            </a:endParaRPr>
          </a:p>
          <a:p>
            <a:pPr marL="914400" lvl="1" indent="-457200">
              <a:spcBef>
                <a:spcPts val="300"/>
              </a:spcBef>
            </a:pPr>
            <a:r>
              <a:rPr lang="en-US" sz="2000" dirty="0" smtClean="0">
                <a:solidFill>
                  <a:schemeClr val="accent1"/>
                </a:solidFill>
                <a:sym typeface="Wingdings" pitchFamily="2" charset="2"/>
              </a:rPr>
              <a:t>Polarization: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static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polarizability tensors at LMO (coupled HF)</a:t>
            </a:r>
          </a:p>
          <a:p>
            <a:pPr marL="914400" lvl="1" indent="-457200">
              <a:spcBef>
                <a:spcPts val="3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Dispersion: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dynamic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polarizability tensors at LMO (TDHF)</a:t>
            </a:r>
          </a:p>
          <a:p>
            <a:pPr marL="914400" lvl="1" indent="-457200">
              <a:spcBef>
                <a:spcPts val="3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Exchange-repulsion: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wave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function &amp;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Fock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matrix (HF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33400" indent="-533400">
              <a:spcBef>
                <a:spcPts val="300"/>
              </a:spcBef>
              <a:buClrTx/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533400" indent="-533400">
              <a:spcBef>
                <a:spcPts val="300"/>
              </a:spcBef>
              <a:buClrTx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.   EFP calculation</a:t>
            </a:r>
            <a:r>
              <a:rPr lang="en-US" sz="2400" dirty="0" smtClean="0"/>
              <a:t> (energy, optimization, MD, MC, …)</a:t>
            </a:r>
            <a:endParaRPr lang="en-US" sz="2400" dirty="0"/>
          </a:p>
          <a:p>
            <a:pPr marL="914400" lvl="1" indent="-457200">
              <a:spcBef>
                <a:spcPts val="300"/>
              </a:spcBef>
            </a:pPr>
            <a:r>
              <a:rPr lang="en-US" sz="2000" dirty="0">
                <a:solidFill>
                  <a:schemeClr val="accent1"/>
                </a:solidFill>
              </a:rPr>
              <a:t>EFP-EFP interactions by </a:t>
            </a:r>
            <a:r>
              <a:rPr lang="en-US" sz="2000" dirty="0" smtClean="0">
                <a:solidFill>
                  <a:schemeClr val="accent1"/>
                </a:solidFill>
              </a:rPr>
              <a:t>(semi)-classical formulas</a:t>
            </a:r>
            <a:endParaRPr lang="en-US" sz="2000" dirty="0">
              <a:solidFill>
                <a:schemeClr val="accent1"/>
              </a:solidFill>
            </a:endParaRPr>
          </a:p>
          <a:p>
            <a:pPr marL="914400" lvl="1" indent="-457200">
              <a:spcBef>
                <a:spcPts val="300"/>
              </a:spcBef>
            </a:pPr>
            <a:r>
              <a:rPr lang="en-US" sz="2000" dirty="0">
                <a:solidFill>
                  <a:schemeClr val="accent1"/>
                </a:solidFill>
              </a:rPr>
              <a:t>QM-EFP interactions </a:t>
            </a:r>
            <a:r>
              <a:rPr lang="en-US" sz="2000" dirty="0" smtClean="0">
                <a:solidFill>
                  <a:schemeClr val="accent1"/>
                </a:solidFill>
              </a:rPr>
              <a:t>via </a:t>
            </a:r>
            <a:r>
              <a:rPr lang="en-US" sz="2000" dirty="0">
                <a:solidFill>
                  <a:schemeClr val="accent1"/>
                </a:solidFill>
              </a:rPr>
              <a:t>1-electron terms in QM </a:t>
            </a:r>
            <a:r>
              <a:rPr lang="en-US" sz="2000" dirty="0" smtClean="0">
                <a:solidFill>
                  <a:schemeClr val="accent1"/>
                </a:solidFill>
              </a:rPr>
              <a:t>Hamiltonian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0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838200"/>
          </a:xfrm>
        </p:spPr>
        <p:txBody>
          <a:bodyPr/>
          <a:lstStyle/>
          <a:p>
            <a:r>
              <a:rPr lang="en-US" sz="3200" dirty="0" smtClean="0"/>
              <a:t>Dispersion energy between EFP fragments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Applying </a:t>
            </a:r>
            <a:r>
              <a:rPr lang="en-US" sz="2000" dirty="0" smtClean="0">
                <a:solidFill>
                  <a:srgbClr val="FF0000"/>
                </a:solidFill>
              </a:rPr>
              <a:t>multipole expansion </a:t>
            </a:r>
            <a:r>
              <a:rPr lang="en-US" sz="2000" dirty="0" smtClean="0"/>
              <a:t>to classical </a:t>
            </a:r>
            <a:r>
              <a:rPr lang="en-US" sz="2000" dirty="0" smtClean="0">
                <a:solidFill>
                  <a:srgbClr val="FF0000"/>
                </a:solidFill>
              </a:rPr>
              <a:t>fragments A and B</a:t>
            </a:r>
            <a:r>
              <a:rPr lang="en-US" sz="2000" dirty="0" smtClean="0"/>
              <a:t>, the perturbation H’ becomes: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8512" y="2133600"/>
            <a:ext cx="84706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T, T</a:t>
            </a:r>
            <a:r>
              <a:rPr lang="en-US" sz="2000" i="1" dirty="0">
                <a:sym typeface="Symbol"/>
              </a:rPr>
              <a:t></a:t>
            </a:r>
            <a:r>
              <a:rPr lang="en-US" sz="2000" dirty="0"/>
              <a:t> and </a:t>
            </a:r>
            <a:r>
              <a:rPr lang="en-US" sz="2000" i="1" dirty="0"/>
              <a:t>T</a:t>
            </a:r>
            <a:r>
              <a:rPr lang="en-US" sz="2000" i="1" dirty="0">
                <a:sym typeface="Symbol"/>
              </a:rPr>
              <a:t></a:t>
            </a:r>
            <a:r>
              <a:rPr lang="en-US" sz="2000" dirty="0"/>
              <a:t> are the electrostatic tensors of zero, first, and second </a:t>
            </a:r>
            <a:r>
              <a:rPr lang="en-US" sz="2000" dirty="0" smtClean="0"/>
              <a:t>rank</a:t>
            </a:r>
          </a:p>
          <a:p>
            <a:endParaRPr lang="en-US" sz="1200" dirty="0"/>
          </a:p>
          <a:p>
            <a:r>
              <a:rPr lang="en-US" sz="2000" dirty="0" smtClean="0"/>
              <a:t>The leading term (C6): 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8628" r="30135" b="-529"/>
          <a:stretch/>
        </p:blipFill>
        <p:spPr>
          <a:xfrm>
            <a:off x="4416629" y="3733800"/>
            <a:ext cx="4346371" cy="637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7684" r="16825"/>
          <a:stretch/>
        </p:blipFill>
        <p:spPr>
          <a:xfrm>
            <a:off x="457200" y="2844800"/>
            <a:ext cx="7859890" cy="88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4543" t="-16889" r="24325" b="-11999"/>
          <a:stretch/>
        </p:blipFill>
        <p:spPr>
          <a:xfrm>
            <a:off x="304800" y="1752600"/>
            <a:ext cx="6218625" cy="50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3810000"/>
            <a:ext cx="41760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Introducing </a:t>
            </a:r>
            <a:r>
              <a:rPr lang="en-US" sz="2000" dirty="0" err="1" smtClean="0"/>
              <a:t>Casimir</a:t>
            </a:r>
            <a:r>
              <a:rPr lang="en-US" sz="2000" dirty="0" smtClean="0"/>
              <a:t>-Polder identity:</a:t>
            </a:r>
          </a:p>
          <a:p>
            <a:endParaRPr lang="en-US" sz="2000" dirty="0"/>
          </a:p>
          <a:p>
            <a:r>
              <a:rPr lang="en-US" sz="2000" dirty="0"/>
              <a:t>a</a:t>
            </a:r>
            <a:r>
              <a:rPr lang="en-US" sz="2000" dirty="0" smtClean="0"/>
              <a:t>nd notations for </a:t>
            </a:r>
          </a:p>
          <a:p>
            <a:r>
              <a:rPr lang="en-US" sz="2000" dirty="0" smtClean="0"/>
              <a:t>dynamic polarizability tensor: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Principal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fragment-fragment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energy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9794" r="29054"/>
          <a:stretch/>
        </p:blipFill>
        <p:spPr>
          <a:xfrm>
            <a:off x="4419600" y="4495800"/>
            <a:ext cx="4233334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25330" r="25191" b="-12740"/>
          <a:stretch/>
        </p:blipFill>
        <p:spPr>
          <a:xfrm>
            <a:off x="2812562" y="5257800"/>
            <a:ext cx="6255238" cy="1154733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sp>
        <p:nvSpPr>
          <p:cNvPr id="18" name="Rectangle 17"/>
          <p:cNvSpPr/>
          <p:nvPr/>
        </p:nvSpPr>
        <p:spPr bwMode="auto">
          <a:xfrm>
            <a:off x="4343400" y="1752600"/>
            <a:ext cx="1524000" cy="4572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2600" y="4495800"/>
            <a:ext cx="3739324" cy="1066800"/>
            <a:chOff x="1752600" y="4495800"/>
            <a:chExt cx="3739324" cy="1066800"/>
          </a:xfrm>
        </p:grpSpPr>
        <p:pic>
          <p:nvPicPr>
            <p:cNvPr id="5" name="Picture 4" descr="Tab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48" r="29658"/>
            <a:stretch/>
          </p:blipFill>
          <p:spPr>
            <a:xfrm>
              <a:off x="1752600" y="4495800"/>
              <a:ext cx="3739324" cy="590113"/>
            </a:xfrm>
            <a:prstGeom prst="rect">
              <a:avLst/>
            </a:prstGeom>
            <a:ln w="38100" cmpd="sng">
              <a:solidFill>
                <a:srgbClr val="0000FF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5257800" y="5105400"/>
              <a:ext cx="762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4733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613694"/>
              </p:ext>
            </p:extLst>
          </p:nvPr>
        </p:nvGraphicFramePr>
        <p:xfrm>
          <a:off x="2514600" y="2755900"/>
          <a:ext cx="8915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Document" r:id="rId3" imgW="5486400" imgH="508000" progId="Word.Document.12">
                  <p:embed/>
                </p:oleObj>
              </mc:Choice>
              <mc:Fallback>
                <p:oleObj name="Document" r:id="rId3" imgW="54864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2755900"/>
                        <a:ext cx="89154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54177"/>
              </p:ext>
            </p:extLst>
          </p:nvPr>
        </p:nvGraphicFramePr>
        <p:xfrm>
          <a:off x="2699657" y="2044700"/>
          <a:ext cx="979714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Document" r:id="rId5" imgW="5486400" imgH="177800" progId="Word.Document.12">
                  <p:embed/>
                </p:oleObj>
              </mc:Choice>
              <mc:Fallback>
                <p:oleObj name="Document" r:id="rId5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657" y="2044700"/>
                        <a:ext cx="9797143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Approximations in EFP-EFP dispersion term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6851" y="1143000"/>
            <a:ext cx="504094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Distributed </a:t>
            </a:r>
            <a:r>
              <a:rPr lang="en-US" sz="2400" dirty="0" err="1" smtClean="0"/>
              <a:t>polarizabilities</a:t>
            </a:r>
            <a:r>
              <a:rPr lang="en-US" sz="2400" dirty="0" smtClean="0"/>
              <a:t> (on LMOs):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Isotropic and spherical-atom approximation for </a:t>
            </a:r>
            <a:r>
              <a:rPr lang="en-US" dirty="0" err="1" smtClean="0">
                <a:solidFill>
                  <a:schemeClr val="accent2"/>
                </a:solidFill>
              </a:rPr>
              <a:t>polarizabilities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/>
              <a:t>EFP-EFP C6 coefficient computed using 12-point quadrature: 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8B5AF0"/>
                </a:solidFill>
              </a:rPr>
              <a:t>Damping </a:t>
            </a:r>
            <a:r>
              <a:rPr lang="en-US" dirty="0">
                <a:solidFill>
                  <a:srgbClr val="8B5AF0"/>
                </a:solidFill>
              </a:rPr>
              <a:t>function using inter-fragment overlap integrals: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4</a:t>
            </a:r>
            <a:r>
              <a:rPr lang="en-US" dirty="0"/>
              <a:t>/3 factor </a:t>
            </a:r>
            <a:r>
              <a:rPr lang="en-US" dirty="0" smtClean="0"/>
              <a:t>to </a:t>
            </a:r>
            <a:r>
              <a:rPr lang="en-US" dirty="0"/>
              <a:t>account for higher-order </a:t>
            </a:r>
            <a:r>
              <a:rPr lang="en-US" dirty="0" smtClean="0"/>
              <a:t>terms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600" y="1150382"/>
            <a:ext cx="2844800" cy="7239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r="5461"/>
          <a:stretch/>
        </p:blipFill>
        <p:spPr bwMode="auto">
          <a:xfrm>
            <a:off x="5103656" y="3810000"/>
            <a:ext cx="37984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5715000"/>
            <a:ext cx="43733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Amos et al, </a:t>
            </a:r>
            <a:r>
              <a:rPr lang="en-US" sz="1400" i="1" dirty="0" smtClean="0"/>
              <a:t>J. Phys. Chem.</a:t>
            </a:r>
            <a:r>
              <a:rPr lang="en-US" sz="1400" dirty="0" smtClean="0"/>
              <a:t> </a:t>
            </a:r>
            <a:r>
              <a:rPr lang="en-US" sz="1400" b="1" dirty="0" smtClean="0"/>
              <a:t>1985</a:t>
            </a:r>
            <a:r>
              <a:rPr lang="en-US" sz="1400" dirty="0" smtClean="0"/>
              <a:t>, </a:t>
            </a:r>
            <a:r>
              <a:rPr lang="en-US" sz="1400" i="1" dirty="0" smtClean="0"/>
              <a:t>89</a:t>
            </a:r>
            <a:r>
              <a:rPr lang="en-US" sz="1400" dirty="0" smtClean="0"/>
              <a:t>, 2186-2192;</a:t>
            </a:r>
          </a:p>
          <a:p>
            <a:r>
              <a:rPr lang="en-US" sz="1400" dirty="0" err="1" smtClean="0"/>
              <a:t>Adamovic</a:t>
            </a:r>
            <a:r>
              <a:rPr lang="en-US" sz="1400" dirty="0" smtClean="0"/>
              <a:t> &amp; Gordon, </a:t>
            </a:r>
            <a:r>
              <a:rPr lang="en-US" sz="1400" i="1" dirty="0" smtClean="0"/>
              <a:t>Mol. Phys.</a:t>
            </a:r>
            <a:r>
              <a:rPr lang="en-US" sz="1400" dirty="0" smtClean="0"/>
              <a:t> </a:t>
            </a:r>
            <a:r>
              <a:rPr lang="en-US" sz="1400" b="1" dirty="0" smtClean="0"/>
              <a:t>2005</a:t>
            </a:r>
            <a:r>
              <a:rPr lang="en-US" sz="1400" dirty="0" smtClean="0"/>
              <a:t>, </a:t>
            </a:r>
            <a:r>
              <a:rPr lang="en-US" sz="1400" i="1" dirty="0" smtClean="0"/>
              <a:t>103</a:t>
            </a:r>
            <a:r>
              <a:rPr lang="en-US" sz="1400" dirty="0" smtClean="0"/>
              <a:t>, 379-387;</a:t>
            </a:r>
          </a:p>
          <a:p>
            <a:r>
              <a:rPr lang="en-US" sz="1400" dirty="0" smtClean="0"/>
              <a:t>Slipchenko and Gordon, Mol. Phys., 107, 999 (2009)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34223" r="33917"/>
          <a:stretch/>
        </p:blipFill>
        <p:spPr>
          <a:xfrm>
            <a:off x="5105400" y="4648200"/>
            <a:ext cx="3932904" cy="914400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1959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QM-EFP dispersion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Applying </a:t>
            </a:r>
            <a:r>
              <a:rPr lang="en-US" sz="2000" dirty="0" smtClean="0">
                <a:solidFill>
                  <a:srgbClr val="FF0000"/>
                </a:solidFill>
              </a:rPr>
              <a:t>multipole expansion </a:t>
            </a:r>
            <a:r>
              <a:rPr lang="en-US" sz="2000" dirty="0" smtClean="0"/>
              <a:t>to classical </a:t>
            </a:r>
            <a:r>
              <a:rPr lang="en-US" sz="2000" dirty="0" smtClean="0">
                <a:solidFill>
                  <a:srgbClr val="FF0000"/>
                </a:solidFill>
              </a:rPr>
              <a:t>fragment B, while A remains quantum</a:t>
            </a:r>
            <a:r>
              <a:rPr lang="en-US" sz="2000" dirty="0" smtClean="0"/>
              <a:t>, the perturbation H’ </a:t>
            </a:r>
            <a:r>
              <a:rPr lang="en-US" sz="2000" dirty="0"/>
              <a:t>i</a:t>
            </a:r>
            <a:r>
              <a:rPr lang="en-US" sz="2000" dirty="0" smtClean="0"/>
              <a:t>s: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397" t="-965" r="38426" b="3774"/>
          <a:stretch/>
        </p:blipFill>
        <p:spPr>
          <a:xfrm>
            <a:off x="4572001" y="1447800"/>
            <a:ext cx="3124200" cy="668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374" r="20756"/>
          <a:stretch/>
        </p:blipFill>
        <p:spPr>
          <a:xfrm>
            <a:off x="446087" y="2235200"/>
            <a:ext cx="6869113" cy="879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1" y="3352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Again, using </a:t>
            </a:r>
            <a:r>
              <a:rPr lang="en-US" sz="2000" dirty="0" err="1" smtClean="0"/>
              <a:t>Casimir</a:t>
            </a:r>
            <a:r>
              <a:rPr lang="en-US" sz="2000" dirty="0" smtClean="0"/>
              <a:t>-Polder identity and gathering terms for dynamic polarizability tensor on fragment B: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350" r="13082"/>
          <a:stretch/>
        </p:blipFill>
        <p:spPr>
          <a:xfrm>
            <a:off x="1219200" y="4030321"/>
            <a:ext cx="7790745" cy="846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800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Approximating the </a:t>
            </a:r>
            <a:r>
              <a:rPr lang="en-US" sz="2000" dirty="0"/>
              <a:t>sum-over-state </a:t>
            </a:r>
            <a:r>
              <a:rPr lang="en-US" sz="2000" dirty="0" smtClean="0"/>
              <a:t>expression by </a:t>
            </a:r>
            <a:r>
              <a:rPr lang="en-US" sz="2000" dirty="0"/>
              <a:t>the orbital-based </a:t>
            </a:r>
            <a:r>
              <a:rPr lang="en-US" sz="2000" dirty="0" smtClean="0"/>
              <a:t>summation, obtain the principal expression: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2230" t="-1" r="12867" b="-3145"/>
          <a:stretch/>
        </p:blipFill>
        <p:spPr>
          <a:xfrm>
            <a:off x="871648" y="5486399"/>
            <a:ext cx="8196152" cy="914401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1018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QM-EFP dispersion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30" t="-1" r="12867" b="-3145"/>
          <a:stretch/>
        </p:blipFill>
        <p:spPr>
          <a:xfrm>
            <a:off x="533400" y="1143000"/>
            <a:ext cx="8196152" cy="91440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33528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Distributed polarizability tensors (on fragments) are used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Information from the QM subsystem: electric field integrals, orbital energies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Additive correction to SCF energy of the QM-EFP system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3124200" y="2209800"/>
            <a:ext cx="2743200" cy="990600"/>
          </a:xfrm>
          <a:prstGeom prst="wedgeRectCallout">
            <a:avLst>
              <a:gd name="adj1" fmla="val -5507"/>
              <a:gd name="adj2" fmla="val -854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electric field integrals in occupied-virtual block </a:t>
            </a:r>
            <a:endParaRPr lang="en-US" sz="1800" dirty="0" smtClean="0">
              <a:solidFill>
                <a:schemeClr val="accent1"/>
              </a:solidFill>
            </a:endParaRPr>
          </a:p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(“transition” electric field)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6096000" y="2209800"/>
            <a:ext cx="2590800" cy="685800"/>
          </a:xfrm>
          <a:prstGeom prst="wedgeRectCallout">
            <a:avLst>
              <a:gd name="adj1" fmla="val -25115"/>
              <a:gd name="adj2" fmla="val -854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computed using </a:t>
            </a:r>
            <a:endParaRPr lang="en-US" sz="1800" dirty="0" smtClean="0"/>
          </a:p>
          <a:p>
            <a:r>
              <a:rPr lang="en-US" sz="1800" dirty="0" smtClean="0"/>
              <a:t>12</a:t>
            </a:r>
            <a:r>
              <a:rPr lang="en-US" sz="1800" dirty="0"/>
              <a:t>-point quadrature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5867400"/>
            <a:ext cx="36023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Slipchenko, </a:t>
            </a:r>
            <a:r>
              <a:rPr lang="en-US" sz="1600" dirty="0" err="1"/>
              <a:t>Ruedenberg</a:t>
            </a:r>
            <a:r>
              <a:rPr lang="en-US" sz="1600" dirty="0"/>
              <a:t>, Gordon, </a:t>
            </a:r>
            <a:endParaRPr lang="en-US" sz="1600" dirty="0" smtClean="0"/>
          </a:p>
          <a:p>
            <a:r>
              <a:rPr lang="en-US" sz="1600" i="1" dirty="0" smtClean="0"/>
              <a:t>JPCA  </a:t>
            </a:r>
            <a:r>
              <a:rPr lang="cs-CZ" sz="1600" dirty="0"/>
              <a:t>2017, 121, 9495−9507</a:t>
            </a:r>
            <a:endParaRPr lang="en-US" sz="1600" i="1" dirty="0"/>
          </a:p>
        </p:txBody>
      </p:sp>
      <p:pic>
        <p:nvPicPr>
          <p:cNvPr id="8" name="Picture 7" descr="T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3" r="37631"/>
          <a:stretch/>
        </p:blipFill>
        <p:spPr>
          <a:xfrm>
            <a:off x="608731" y="2209800"/>
            <a:ext cx="2210669" cy="531568"/>
          </a:xfrm>
          <a:prstGeom prst="rect">
            <a:avLst/>
          </a:prstGeom>
          <a:ln w="28575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51704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tests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1" y="3695499"/>
            <a:ext cx="3863636" cy="2629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4233"/>
            <a:ext cx="3866816" cy="2631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217" y="1089706"/>
            <a:ext cx="3829383" cy="2605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217" y="3695499"/>
            <a:ext cx="3863636" cy="2629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981200"/>
            <a:ext cx="492443" cy="32235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Dispersion energy, kcal/</a:t>
            </a:r>
            <a:r>
              <a:rPr lang="en-US" sz="2000" dirty="0" err="1" smtClean="0"/>
              <a:t>mol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324600"/>
            <a:ext cx="200908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R-R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Angstrom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6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test: benzene dimer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35" y="1219200"/>
            <a:ext cx="4255273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27" y="1219200"/>
            <a:ext cx="4255273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066800"/>
            <a:ext cx="492443" cy="32235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Dispersion energy, kcal/</a:t>
            </a:r>
            <a:r>
              <a:rPr lang="en-US" sz="2000" dirty="0" err="1" smtClean="0"/>
              <a:t>mol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20277" y="4114800"/>
            <a:ext cx="199472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COM</a:t>
            </a:r>
            <a:r>
              <a:rPr lang="en-US" sz="2000" dirty="0" smtClean="0"/>
              <a:t>, Angstrom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776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on S22 dataset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2743200"/>
            <a:ext cx="5410200" cy="3657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242727"/>
              </p:ext>
            </p:extLst>
          </p:nvPr>
        </p:nvGraphicFramePr>
        <p:xfrm>
          <a:off x="609600" y="1066800"/>
          <a:ext cx="787304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45" name="Document" r:id="rId4" imgW="5638800" imgH="1346200" progId="Word.Document.12">
                  <p:embed/>
                </p:oleObj>
              </mc:Choice>
              <mc:Fallback>
                <p:oleObj name="Document" r:id="rId4" imgW="5638800" imgH="134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066800"/>
                        <a:ext cx="7873042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2819400"/>
            <a:ext cx="201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dirty="0" smtClean="0"/>
              <a:t>alues in kcal/</a:t>
            </a:r>
            <a:r>
              <a:rPr lang="en-US" sz="1800" dirty="0" err="1" smtClean="0"/>
              <a:t>mol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33833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QM-EFP and EFP-EFP dispersion terms perform similarly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Practical aspects of using QM/EFP dispersion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219200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Dependence on QM basis set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4367254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308" y="1828800"/>
            <a:ext cx="4367254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5243" y="1676400"/>
            <a:ext cx="492443" cy="32235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Dispersion energy, kcal/</a:t>
            </a:r>
            <a:r>
              <a:rPr lang="en-US" sz="2000" dirty="0" err="1" smtClean="0"/>
              <a:t>mol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105400" y="4191000"/>
            <a:ext cx="40386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" y="4191000"/>
            <a:ext cx="40386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886200"/>
            <a:ext cx="3262432" cy="21250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6-31G*</a:t>
            </a:r>
          </a:p>
          <a:p>
            <a:r>
              <a:rPr lang="en-US" sz="2000" dirty="0" smtClean="0"/>
              <a:t>CCD</a:t>
            </a:r>
          </a:p>
          <a:p>
            <a:r>
              <a:rPr lang="en-US" sz="2000" dirty="0" smtClean="0"/>
              <a:t>6-31+G*</a:t>
            </a:r>
          </a:p>
          <a:p>
            <a:r>
              <a:rPr lang="en-US" sz="2000" dirty="0" smtClean="0"/>
              <a:t>ACCD</a:t>
            </a:r>
          </a:p>
          <a:p>
            <a:r>
              <a:rPr lang="en-US" sz="2000" dirty="0" smtClean="0"/>
              <a:t>6-311G*</a:t>
            </a:r>
          </a:p>
          <a:p>
            <a:r>
              <a:rPr lang="en-US" sz="2000" dirty="0" smtClean="0"/>
              <a:t>6-311+G*</a:t>
            </a:r>
          </a:p>
          <a:p>
            <a:r>
              <a:rPr lang="en-US" sz="2000" dirty="0" smtClean="0"/>
              <a:t>6-311++G**</a:t>
            </a:r>
          </a:p>
          <a:p>
            <a:r>
              <a:rPr lang="en-US" sz="2000" dirty="0" smtClean="0"/>
              <a:t>CCT</a:t>
            </a:r>
          </a:p>
          <a:p>
            <a:r>
              <a:rPr lang="en-US" sz="2000" dirty="0" smtClean="0"/>
              <a:t>6-311++G(3df,2p)</a:t>
            </a:r>
          </a:p>
          <a:p>
            <a:r>
              <a:rPr lang="en-US" sz="2000" dirty="0" smtClean="0"/>
              <a:t>ACCT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3894734"/>
            <a:ext cx="3262432" cy="21250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6-31G*</a:t>
            </a:r>
          </a:p>
          <a:p>
            <a:r>
              <a:rPr lang="en-US" sz="2000" dirty="0" smtClean="0"/>
              <a:t>CCD</a:t>
            </a:r>
          </a:p>
          <a:p>
            <a:r>
              <a:rPr lang="en-US" sz="2000" dirty="0" smtClean="0"/>
              <a:t>6-31+G*</a:t>
            </a:r>
          </a:p>
          <a:p>
            <a:r>
              <a:rPr lang="en-US" sz="2000" dirty="0" smtClean="0"/>
              <a:t>ACCD</a:t>
            </a:r>
          </a:p>
          <a:p>
            <a:r>
              <a:rPr lang="en-US" sz="2000" dirty="0" smtClean="0"/>
              <a:t>6-311G*</a:t>
            </a:r>
          </a:p>
          <a:p>
            <a:r>
              <a:rPr lang="en-US" sz="2000" dirty="0" smtClean="0"/>
              <a:t>6-311+G*</a:t>
            </a:r>
          </a:p>
          <a:p>
            <a:r>
              <a:rPr lang="en-US" sz="2000" dirty="0" smtClean="0"/>
              <a:t>6-311++G**</a:t>
            </a:r>
          </a:p>
          <a:p>
            <a:r>
              <a:rPr lang="en-US" sz="2000" dirty="0" smtClean="0"/>
              <a:t>CCT</a:t>
            </a:r>
          </a:p>
          <a:p>
            <a:r>
              <a:rPr lang="en-US" sz="2000" dirty="0" smtClean="0"/>
              <a:t>6-311++G(3df,2p)</a:t>
            </a:r>
          </a:p>
          <a:p>
            <a:r>
              <a:rPr lang="en-US" sz="2000" dirty="0" smtClean="0"/>
              <a:t>ACCT</a:t>
            </a:r>
          </a:p>
        </p:txBody>
      </p:sp>
    </p:spTree>
    <p:extLst>
      <p:ext uri="{BB962C8B-B14F-4D97-AF65-F5344CB8AC3E}">
        <p14:creationId xmlns:p14="http://schemas.microsoft.com/office/powerpoint/2010/main" val="139704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Practical aspects of using QM/EFP dispersion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219200"/>
            <a:ext cx="443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Dependence on DFT functional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5243" y="1676400"/>
            <a:ext cx="492443" cy="32235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Dispersion energy, kcal/</a:t>
            </a:r>
            <a:r>
              <a:rPr lang="en-US" sz="2000" dirty="0" err="1" smtClean="0"/>
              <a:t>mol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46" y="1752600"/>
            <a:ext cx="4367254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27" y="1752600"/>
            <a:ext cx="4367254" cy="2971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62000" y="4267200"/>
            <a:ext cx="40386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29200" y="4315178"/>
            <a:ext cx="40386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1057" y="4267200"/>
            <a:ext cx="3108543" cy="8671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HF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PBE0</a:t>
            </a:r>
          </a:p>
          <a:p>
            <a:pPr>
              <a:spcAft>
                <a:spcPts val="12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BLYP</a:t>
            </a:r>
            <a:br>
              <a:rPr lang="en-US" sz="2000" dirty="0" smtClean="0"/>
            </a:b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B3LYP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54457" y="4314441"/>
            <a:ext cx="3108543" cy="8671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HF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PBE0</a:t>
            </a:r>
          </a:p>
          <a:p>
            <a:pPr>
              <a:spcAft>
                <a:spcPts val="12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BLYP</a:t>
            </a:r>
            <a:br>
              <a:rPr lang="en-US" sz="2000" dirty="0" smtClean="0"/>
            </a:b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B3LYP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067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Dispersion for the ground electronic state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30" t="-1" r="12867" b="-3145"/>
          <a:stretch/>
        </p:blipFill>
        <p:spPr>
          <a:xfrm>
            <a:off x="533400" y="1219199"/>
            <a:ext cx="8196152" cy="91440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1524000" y="2895600"/>
            <a:ext cx="3276600" cy="3276600"/>
            <a:chOff x="1828800" y="2743200"/>
            <a:chExt cx="3276600" cy="32766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828800" y="2743200"/>
              <a:ext cx="3276600" cy="3276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2895600" y="2743200"/>
              <a:ext cx="0" cy="3276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828800" y="3810000"/>
              <a:ext cx="3276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2895600" y="2743200"/>
              <a:ext cx="2209800" cy="1066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828800" y="3810000"/>
              <a:ext cx="1066800" cy="2209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4187" y="3124200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2362200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2311555"/>
            <a:ext cx="52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4380" y="4789055"/>
            <a:ext cx="52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00400" y="3048000"/>
            <a:ext cx="1066800" cy="609600"/>
            <a:chOff x="5074496" y="3048000"/>
            <a:chExt cx="1066800" cy="609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5074496" y="3048000"/>
              <a:ext cx="1066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3226" t="18910" r="48574" b="14772"/>
            <a:stretch/>
          </p:blipFill>
          <p:spPr>
            <a:xfrm>
              <a:off x="5105400" y="3048000"/>
              <a:ext cx="1021504" cy="609600"/>
            </a:xfrm>
            <a:prstGeom prst="rect">
              <a:avLst/>
            </a:prstGeom>
            <a:ln w="19050" cmpd="sng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1143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S22 dataset of intermolecular interactions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540500" cy="52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6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US" sz="3600" dirty="0" smtClean="0"/>
              <a:t>Dispersion for the excited electronic state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367135"/>
            <a:ext cx="354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CIS formalism:</a:t>
            </a:r>
            <a:endParaRPr lang="en-US" i="1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25613" y="2729190"/>
            <a:ext cx="3276600" cy="3276600"/>
            <a:chOff x="1828800" y="2743200"/>
            <a:chExt cx="3276600" cy="3276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828800" y="2743200"/>
              <a:ext cx="3276600" cy="3276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895600" y="2743200"/>
              <a:ext cx="0" cy="3276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828800" y="3810000"/>
              <a:ext cx="3276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685800" y="2743200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195790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0613" y="2145145"/>
            <a:ext cx="52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5993" y="4622645"/>
            <a:ext cx="52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vir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32275"/>
              </p:ext>
            </p:extLst>
          </p:nvPr>
        </p:nvGraphicFramePr>
        <p:xfrm>
          <a:off x="545790" y="1090316"/>
          <a:ext cx="943641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5" name="Document" r:id="rId3" imgW="5486400" imgH="723900" progId="Word.Document.12">
                  <p:embed/>
                </p:oleObj>
              </mc:Choice>
              <mc:Fallback>
                <p:oleObj name="Document" r:id="rId3" imgW="5486400" imgH="72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790" y="1090316"/>
                        <a:ext cx="943641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209800" y="2232890"/>
            <a:ext cx="972125" cy="3786910"/>
            <a:chOff x="2209800" y="2232890"/>
            <a:chExt cx="972125" cy="378691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209800" y="2743200"/>
              <a:ext cx="76200" cy="3276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048000" y="2743200"/>
              <a:ext cx="76200" cy="3276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>
              <a:off x="2209800" y="2297545"/>
              <a:ext cx="914400" cy="304800"/>
            </a:xfrm>
            <a:prstGeom prst="arc">
              <a:avLst>
                <a:gd name="adj1" fmla="val 10729487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09800" y="2297545"/>
              <a:ext cx="329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i</a:t>
              </a:r>
              <a:endParaRPr lang="en-US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49921" y="2232890"/>
              <a:ext cx="432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4118" y="3265055"/>
            <a:ext cx="3710282" cy="1306945"/>
            <a:chOff x="1014118" y="3265055"/>
            <a:chExt cx="3710282" cy="130694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447800" y="3505200"/>
              <a:ext cx="3276600" cy="76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447800" y="4343400"/>
              <a:ext cx="3276600" cy="76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61475" y="3265055"/>
              <a:ext cx="329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i</a:t>
              </a:r>
              <a:endParaRPr lang="en-US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91996" y="4110335"/>
              <a:ext cx="432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  <p:sp>
          <p:nvSpPr>
            <p:cNvPr id="27" name="Arc 26"/>
            <p:cNvSpPr/>
            <p:nvPr/>
          </p:nvSpPr>
          <p:spPr bwMode="auto">
            <a:xfrm rot="5400000" flipV="1">
              <a:off x="671218" y="3812826"/>
              <a:ext cx="914400" cy="228600"/>
            </a:xfrm>
            <a:prstGeom prst="arc">
              <a:avLst>
                <a:gd name="adj1" fmla="val 10729487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65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US" sz="3600" dirty="0" smtClean="0"/>
              <a:t>Dispersion for the excited electronic state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25613" y="2717645"/>
            <a:ext cx="3276600" cy="3276600"/>
            <a:chOff x="1828800" y="2743200"/>
            <a:chExt cx="3276600" cy="3276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828800" y="2743200"/>
              <a:ext cx="3276600" cy="3276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895600" y="2743200"/>
              <a:ext cx="0" cy="3276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828800" y="3810000"/>
              <a:ext cx="3276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685800" y="2946245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184245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0613" y="2133600"/>
            <a:ext cx="52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5993" y="4611100"/>
            <a:ext cx="52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vir</a:t>
            </a:r>
            <a:endParaRPr lang="en-US" dirty="0"/>
          </a:p>
        </p:txBody>
      </p:sp>
      <p:sp>
        <p:nvSpPr>
          <p:cNvPr id="24" name="Arc 23"/>
          <p:cNvSpPr/>
          <p:nvPr/>
        </p:nvSpPr>
        <p:spPr bwMode="auto">
          <a:xfrm>
            <a:off x="2209800" y="2286000"/>
            <a:ext cx="914400" cy="304800"/>
          </a:xfrm>
          <a:prstGeom prst="arc">
            <a:avLst>
              <a:gd name="adj1" fmla="val 10729487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2286000"/>
            <a:ext cx="32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49921" y="2221345"/>
            <a:ext cx="43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112655" y="2720110"/>
            <a:ext cx="16002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03055" y="2720110"/>
            <a:ext cx="510309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98255" y="2713180"/>
            <a:ext cx="87745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610983"/>
              </p:ext>
            </p:extLst>
          </p:nvPr>
        </p:nvGraphicFramePr>
        <p:xfrm>
          <a:off x="545790" y="1090316"/>
          <a:ext cx="943641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4" name="Document" r:id="rId3" imgW="5486400" imgH="723900" progId="Word.Document.12">
                  <p:embed/>
                </p:oleObj>
              </mc:Choice>
              <mc:Fallback>
                <p:oleObj name="Document" r:id="rId3" imgW="5486400" imgH="72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790" y="1090316"/>
                        <a:ext cx="943641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429000" y="2895600"/>
            <a:ext cx="1066800" cy="609600"/>
            <a:chOff x="5074496" y="3048000"/>
            <a:chExt cx="1066800" cy="609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074496" y="3048000"/>
              <a:ext cx="1066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l="43226" t="18910" r="48574" b="14772"/>
            <a:stretch/>
          </p:blipFill>
          <p:spPr>
            <a:xfrm>
              <a:off x="5105400" y="3048000"/>
              <a:ext cx="1021504" cy="609600"/>
            </a:xfrm>
            <a:prstGeom prst="rect">
              <a:avLst/>
            </a:prstGeom>
            <a:ln w="19050" cmpd="sng">
              <a:solidFill>
                <a:schemeClr val="bg1"/>
              </a:solidFill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228600" y="1367135"/>
            <a:ext cx="354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CIS formalism: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60391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r>
              <a:rPr lang="en-US" sz="3600" dirty="0" smtClean="0"/>
              <a:t>Dispersion for the excited electronic state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25613" y="2743200"/>
            <a:ext cx="3276600" cy="3276600"/>
            <a:chOff x="1828800" y="2743200"/>
            <a:chExt cx="3276600" cy="3276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828800" y="2743200"/>
              <a:ext cx="3276600" cy="3276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895600" y="2743200"/>
              <a:ext cx="0" cy="3276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828800" y="3810000"/>
              <a:ext cx="3276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685800" y="2971800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209800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0613" y="2159155"/>
            <a:ext cx="52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5993" y="4636655"/>
            <a:ext cx="52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vir</a:t>
            </a:r>
            <a:endParaRPr lang="en-US" dirty="0"/>
          </a:p>
        </p:txBody>
      </p:sp>
      <p:sp>
        <p:nvSpPr>
          <p:cNvPr id="24" name="Arc 23"/>
          <p:cNvSpPr/>
          <p:nvPr/>
        </p:nvSpPr>
        <p:spPr bwMode="auto">
          <a:xfrm>
            <a:off x="2209800" y="2311555"/>
            <a:ext cx="914400" cy="304800"/>
          </a:xfrm>
          <a:prstGeom prst="arc">
            <a:avLst>
              <a:gd name="adj1" fmla="val 10729487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2311555"/>
            <a:ext cx="32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49921" y="2246900"/>
            <a:ext cx="43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112655" y="2745665"/>
            <a:ext cx="16002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03055" y="2745665"/>
            <a:ext cx="510309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98255" y="2738735"/>
            <a:ext cx="87745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514600" y="3466100"/>
            <a:ext cx="2209800" cy="10621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503055" y="4262737"/>
            <a:ext cx="2209800" cy="106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Arc 21"/>
          <p:cNvSpPr/>
          <p:nvPr/>
        </p:nvSpPr>
        <p:spPr bwMode="auto">
          <a:xfrm>
            <a:off x="4572000" y="3530755"/>
            <a:ext cx="533400" cy="762000"/>
          </a:xfrm>
          <a:prstGeom prst="arc">
            <a:avLst>
              <a:gd name="adj1" fmla="val 16671400"/>
              <a:gd name="adj2" fmla="val 500374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1475" y="3145290"/>
            <a:ext cx="32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53000" y="4140355"/>
            <a:ext cx="43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1367135"/>
            <a:ext cx="354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CIS formalism:</a:t>
            </a:r>
            <a:endParaRPr lang="en-US" i="1" baseline="-250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669945"/>
              </p:ext>
            </p:extLst>
          </p:nvPr>
        </p:nvGraphicFramePr>
        <p:xfrm>
          <a:off x="545790" y="1090316"/>
          <a:ext cx="943641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78" name="Document" r:id="rId3" imgW="5486400" imgH="723900" progId="Word.Document.12">
                  <p:embed/>
                </p:oleObj>
              </mc:Choice>
              <mc:Fallback>
                <p:oleObj name="Document" r:id="rId3" imgW="5486400" imgH="72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790" y="1090316"/>
                        <a:ext cx="943641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429000" y="2819400"/>
            <a:ext cx="1066800" cy="533400"/>
            <a:chOff x="5074496" y="3048000"/>
            <a:chExt cx="1066800" cy="609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5074496" y="3048000"/>
              <a:ext cx="1066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/>
            <a:srcRect l="43226" t="18910" r="48574" b="14772"/>
            <a:stretch/>
          </p:blipFill>
          <p:spPr>
            <a:xfrm>
              <a:off x="5105400" y="3048000"/>
              <a:ext cx="1021504" cy="609600"/>
            </a:xfrm>
            <a:prstGeom prst="rect">
              <a:avLst/>
            </a:prstGeom>
            <a:ln w="19050" cmpd="sng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0387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</p:spPr>
        <p:txBody>
          <a:bodyPr/>
          <a:lstStyle/>
          <a:p>
            <a:r>
              <a:rPr lang="en-US" sz="3600" dirty="0"/>
              <a:t>Dispersion for the excited electronic state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00628"/>
              </p:ext>
            </p:extLst>
          </p:nvPr>
        </p:nvGraphicFramePr>
        <p:xfrm>
          <a:off x="539750" y="1447800"/>
          <a:ext cx="8161338" cy="44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01" name="Document" r:id="rId3" imgW="5486400" imgH="3022600" progId="Word.Document.12">
                  <p:embed/>
                </p:oleObj>
              </mc:Choice>
              <mc:Fallback>
                <p:oleObj name="Document" r:id="rId3" imgW="5486400" imgH="302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447800"/>
                        <a:ext cx="8161338" cy="449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18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028221"/>
              </p:ext>
            </p:extLst>
          </p:nvPr>
        </p:nvGraphicFramePr>
        <p:xfrm>
          <a:off x="685800" y="1905000"/>
          <a:ext cx="8001000" cy="228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38400"/>
                <a:gridCol w="1562100"/>
                <a:gridCol w="2000250"/>
                <a:gridCol w="2000250"/>
              </a:tblGrid>
              <a:tr h="392545">
                <a:tc row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Ground state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Triplet state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HF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CIS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dimer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-1.72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-2.94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-3.47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Ammonia</a:t>
                      </a:r>
                      <a:r>
                        <a:rPr lang="en-US" sz="2400" baseline="0" dirty="0" smtClean="0"/>
                        <a:t> dimer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-1.73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-3.58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-2.95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Ethene</a:t>
                      </a:r>
                      <a:r>
                        <a:rPr lang="en-US" sz="2400" dirty="0" smtClean="0"/>
                        <a:t> dimer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-2.03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-2.07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-1.89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1295400"/>
            <a:ext cx="4204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Dispersion energies, kcal/</a:t>
            </a:r>
            <a:r>
              <a:rPr lang="en-US" dirty="0" err="1" smtClean="0"/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0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Solvatochromism</a:t>
            </a:r>
            <a:r>
              <a:rPr lang="en-US" dirty="0" smtClean="0"/>
              <a:t> in </a:t>
            </a:r>
            <a:r>
              <a:rPr lang="en-US" dirty="0" err="1" smtClean="0"/>
              <a:t>pNA</a:t>
            </a:r>
            <a:r>
              <a:rPr lang="en-US" dirty="0" smtClean="0"/>
              <a:t>: revisited</a:t>
            </a:r>
            <a:endParaRPr lang="en-US" dirty="0"/>
          </a:p>
        </p:txBody>
      </p:sp>
      <p:pic>
        <p:nvPicPr>
          <p:cNvPr id="4" name="Picture 3" descr="pnaben_efp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2967" r="22100" b="5033"/>
          <a:stretch/>
        </p:blipFill>
        <p:spPr>
          <a:xfrm>
            <a:off x="0" y="1219200"/>
            <a:ext cx="2860312" cy="4048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181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pNA</a:t>
            </a:r>
            <a:r>
              <a:rPr lang="en-US" sz="2000" dirty="0" smtClean="0"/>
              <a:t> in small benzene cluster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96567"/>
              </p:ext>
            </p:extLst>
          </p:nvPr>
        </p:nvGraphicFramePr>
        <p:xfrm>
          <a:off x="3124200" y="2093044"/>
          <a:ext cx="5181600" cy="174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148"/>
                <a:gridCol w="1426818"/>
                <a:gridCol w="1577009"/>
                <a:gridCol w="1276625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Excitation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Dispersion correction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 energy</a:t>
                      </a:r>
                      <a:endParaRPr lang="en-US" sz="2000" dirty="0"/>
                    </a:p>
                  </a:txBody>
                  <a:tcPr/>
                </a:tc>
              </a:tr>
              <a:tr h="4924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-0.29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4.97</a:t>
                      </a:r>
                      <a:endParaRPr lang="en-US" sz="2000" dirty="0"/>
                    </a:p>
                  </a:txBody>
                  <a:tcPr/>
                </a:tc>
              </a:tr>
              <a:tr h="4924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5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-1.65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4.51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95600" y="1600200"/>
            <a:ext cx="5724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QM/EFP dispersion in the ground state: -1.26 </a:t>
            </a:r>
            <a:r>
              <a:rPr lang="en-US" sz="2000" dirty="0" err="1" smtClean="0"/>
              <a:t>eV</a:t>
            </a:r>
            <a:endParaRPr lang="en-US" sz="2000" dirty="0"/>
          </a:p>
        </p:txBody>
      </p:sp>
      <p:pic>
        <p:nvPicPr>
          <p:cNvPr id="9" name="Picture 8" descr="pnaben_diff_cis_noxr_orb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5" t="13624" r="32253" b="16456"/>
          <a:stretch/>
        </p:blipFill>
        <p:spPr>
          <a:xfrm>
            <a:off x="2971800" y="4038971"/>
            <a:ext cx="858101" cy="1330673"/>
          </a:xfrm>
          <a:prstGeom prst="rect">
            <a:avLst/>
          </a:prstGeom>
        </p:spPr>
      </p:pic>
      <p:pic>
        <p:nvPicPr>
          <p:cNvPr id="10" name="Picture 9" descr="pnaben_diff_cis_noxr_orb3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2" t="16518" r="30325" b="11151"/>
          <a:stretch/>
        </p:blipFill>
        <p:spPr>
          <a:xfrm>
            <a:off x="4366917" y="3991939"/>
            <a:ext cx="1010863" cy="1430389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 bwMode="auto">
          <a:xfrm>
            <a:off x="3829901" y="4704308"/>
            <a:ext cx="537016" cy="28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52883" y="4302844"/>
            <a:ext cx="81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π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π*</a:t>
            </a:r>
            <a:endParaRPr lang="en-US" sz="1800" dirty="0"/>
          </a:p>
        </p:txBody>
      </p:sp>
      <p:sp>
        <p:nvSpPr>
          <p:cNvPr id="14" name="Arc 13"/>
          <p:cNvSpPr/>
          <p:nvPr/>
        </p:nvSpPr>
        <p:spPr bwMode="auto">
          <a:xfrm rot="5400000" flipV="1">
            <a:off x="2400300" y="3502744"/>
            <a:ext cx="1295400" cy="457200"/>
          </a:xfrm>
          <a:prstGeom prst="arc">
            <a:avLst>
              <a:gd name="adj1" fmla="val 10729487"/>
              <a:gd name="adj2" fmla="val 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67400" y="3464644"/>
            <a:ext cx="3276600" cy="2021756"/>
            <a:chOff x="5867400" y="3276600"/>
            <a:chExt cx="3276600" cy="2021756"/>
          </a:xfrm>
        </p:grpSpPr>
        <p:pic>
          <p:nvPicPr>
            <p:cNvPr id="15" name="Picture 14" descr="pnaben_diff_cis_noxr_orb2.jpe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8" t="7114" r="17867" b="18625"/>
            <a:stretch/>
          </p:blipFill>
          <p:spPr>
            <a:xfrm>
              <a:off x="7467600" y="3733800"/>
              <a:ext cx="1676400" cy="1564556"/>
            </a:xfrm>
            <a:prstGeom prst="rect">
              <a:avLst/>
            </a:prstGeom>
          </p:spPr>
        </p:pic>
        <p:pic>
          <p:nvPicPr>
            <p:cNvPr id="16" name="Picture 15" descr="pnaben_diff_cis_noxr_orb4.jpe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75" t="13624" r="32253" b="16456"/>
            <a:stretch/>
          </p:blipFill>
          <p:spPr>
            <a:xfrm>
              <a:off x="5867400" y="3862314"/>
              <a:ext cx="835355" cy="1295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29400" y="4090913"/>
              <a:ext cx="98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π</a:t>
              </a:r>
              <a:r>
                <a:rPr lang="en-US" sz="1800" dirty="0" smtClean="0">
                  <a:sym typeface="Wingdings"/>
                </a:rPr>
                <a:t></a:t>
              </a:r>
              <a:r>
                <a:rPr lang="en-US" sz="1800" dirty="0" err="1" smtClean="0"/>
                <a:t>Ryd</a:t>
              </a:r>
              <a:endParaRPr lang="en-US" sz="1800" dirty="0"/>
            </a:p>
          </p:txBody>
        </p:sp>
        <p:cxnSp>
          <p:nvCxnSpPr>
            <p:cNvPr id="22" name="Straight Arrow Connector 21"/>
            <p:cNvCxnSpPr>
              <a:stCxn id="16" idx="3"/>
              <a:endCxn id="15" idx="1"/>
            </p:cNvCxnSpPr>
            <p:nvPr/>
          </p:nvCxnSpPr>
          <p:spPr bwMode="auto">
            <a:xfrm>
              <a:off x="6702755" y="4510014"/>
              <a:ext cx="764845" cy="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Arc 24"/>
            <p:cNvSpPr/>
            <p:nvPr/>
          </p:nvSpPr>
          <p:spPr bwMode="auto">
            <a:xfrm rot="5400000">
              <a:off x="8056737" y="3373263"/>
              <a:ext cx="726726" cy="533400"/>
            </a:xfrm>
            <a:prstGeom prst="arc">
              <a:avLst>
                <a:gd name="adj1" fmla="val 10729487"/>
                <a:gd name="adj2" fmla="val 17988198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3124200" y="3359276"/>
            <a:ext cx="5181600" cy="4454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56929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Repulsion between QM and EFP regions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s a MUST!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6019800"/>
            <a:ext cx="213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CIS/6-31+G* //EFP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2681617" y="990600"/>
            <a:ext cx="638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QM/EFP: polarizable embedding + dispersion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4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572000" y="1295400"/>
            <a:ext cx="1371600" cy="533400"/>
          </a:xfrm>
          <a:prstGeom prst="wedgeRoundRectCallout">
            <a:avLst>
              <a:gd name="adj1" fmla="val 6039"/>
              <a:gd name="adj2" fmla="val 95508"/>
              <a:gd name="adj3" fmla="val 16667"/>
            </a:avLst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solute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 / EFP: toward full embedding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098925" y="2108200"/>
          <a:ext cx="4286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26" name="Equation" r:id="rId4" imgW="1714320" imgH="266400" progId="Equation.3">
                  <p:embed/>
                </p:oleObj>
              </mc:Choice>
              <mc:Fallback>
                <p:oleObj name="Equation" r:id="rId4" imgW="17143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2108200"/>
                        <a:ext cx="42862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553200" y="1295400"/>
            <a:ext cx="1295400" cy="533399"/>
          </a:xfrm>
          <a:prstGeom prst="wedgeRoundRectCallout">
            <a:avLst>
              <a:gd name="adj1" fmla="val -42561"/>
              <a:gd name="adj2" fmla="val 109695"/>
              <a:gd name="adj3" fmla="val 16667"/>
            </a:avLst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6203950" y="3200400"/>
            <a:ext cx="2254250" cy="554037"/>
          </a:xfrm>
          <a:prstGeom prst="wedgeRoundRectCallout">
            <a:avLst>
              <a:gd name="adj1" fmla="val -3306"/>
              <a:gd name="adj2" fmla="val -124613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 term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336550" y="1295400"/>
            <a:ext cx="3378200" cy="2514600"/>
            <a:chOff x="752" y="720"/>
            <a:chExt cx="2128" cy="1584"/>
          </a:xfrm>
        </p:grpSpPr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1680" y="960"/>
              <a:ext cx="1104" cy="1008"/>
            </a:xfrm>
            <a:prstGeom prst="ellipse">
              <a:avLst/>
            </a:prstGeom>
            <a:gradFill rotWithShape="0">
              <a:gsLst>
                <a:gs pos="0">
                  <a:srgbClr val="E6C65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1974" y="1234"/>
              <a:ext cx="528" cy="432"/>
            </a:xfrm>
            <a:prstGeom prst="ellipse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1255" y="1248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1618" y="1611"/>
              <a:ext cx="144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2352" y="1680"/>
              <a:ext cx="96" cy="206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2016" y="1296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QM</a:t>
              </a:r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1262" y="126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>
              <a:off x="1193" y="1988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E</a:t>
              </a:r>
              <a:r>
                <a:rPr lang="en-US" baseline="-25000">
                  <a:solidFill>
                    <a:schemeClr val="accent2"/>
                  </a:solidFill>
                </a:rPr>
                <a:t>int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2006" name="Oval 22"/>
            <p:cNvSpPr>
              <a:spLocks noChangeArrowheads="1"/>
            </p:cNvSpPr>
            <p:nvPr/>
          </p:nvSpPr>
          <p:spPr bwMode="auto">
            <a:xfrm>
              <a:off x="2336" y="1968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2343" y="198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1616" y="192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1623" y="194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10" name="Oval 26"/>
            <p:cNvSpPr>
              <a:spLocks noChangeArrowheads="1"/>
            </p:cNvSpPr>
            <p:nvPr/>
          </p:nvSpPr>
          <p:spPr bwMode="auto">
            <a:xfrm>
              <a:off x="752" y="168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759" y="170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12" name="Oval 28"/>
            <p:cNvSpPr>
              <a:spLocks noChangeArrowheads="1"/>
            </p:cNvSpPr>
            <p:nvPr/>
          </p:nvSpPr>
          <p:spPr bwMode="auto">
            <a:xfrm>
              <a:off x="1488" y="72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1495" y="740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EFP</a:t>
              </a:r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>
              <a:off x="1872" y="1056"/>
              <a:ext cx="192" cy="192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H="1">
              <a:off x="1995" y="1680"/>
              <a:ext cx="117" cy="233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1742" y="1392"/>
              <a:ext cx="226" cy="0"/>
            </a:xfrm>
            <a:prstGeom prst="line">
              <a:avLst/>
            </a:prstGeom>
            <a:noFill/>
            <a:ln w="9525">
              <a:solidFill>
                <a:srgbClr val="E6C65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1248" y="1920"/>
              <a:ext cx="28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2112" y="2112"/>
              <a:ext cx="19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H="1">
              <a:off x="1536" y="1056"/>
              <a:ext cx="4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2501" y="1584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E6C656"/>
                  </a:solidFill>
                </a:rPr>
                <a:t>E</a:t>
              </a:r>
              <a:r>
                <a:rPr lang="en-US" baseline="-25000">
                  <a:solidFill>
                    <a:srgbClr val="E6C656"/>
                  </a:solidFill>
                </a:rPr>
                <a:t>int</a:t>
              </a:r>
              <a:endParaRPr lang="en-US">
                <a:solidFill>
                  <a:srgbClr val="E6C656"/>
                </a:solidFill>
              </a:endParaRPr>
            </a:p>
          </p:txBody>
        </p:sp>
      </p:grpSp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42252"/>
              </p:ext>
            </p:extLst>
          </p:nvPr>
        </p:nvGraphicFramePr>
        <p:xfrm>
          <a:off x="847725" y="4618038"/>
          <a:ext cx="51625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27" name="Equation" r:id="rId6" imgW="2298700" imgH="266700" progId="Equation.3">
                  <p:embed/>
                </p:oleObj>
              </mc:Choice>
              <mc:Fallback>
                <p:oleObj name="Equation" r:id="rId6" imgW="2298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618038"/>
                        <a:ext cx="516255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4876800" y="4495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" name="Oval Callout 32"/>
          <p:cNvSpPr/>
          <p:nvPr/>
        </p:nvSpPr>
        <p:spPr bwMode="auto">
          <a:xfrm>
            <a:off x="6172200" y="5638800"/>
            <a:ext cx="2362200" cy="609600"/>
          </a:xfrm>
          <a:prstGeom prst="wedgeEllipseCallout">
            <a:avLst>
              <a:gd name="adj1" fmla="val 36649"/>
              <a:gd name="adj2" fmla="val 350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5324" y="5130224"/>
            <a:ext cx="2795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Annu</a:t>
            </a:r>
            <a:r>
              <a:rPr lang="en-US" sz="1600" dirty="0"/>
              <a:t>. Rev. Phys. Chem., </a:t>
            </a:r>
            <a:r>
              <a:rPr lang="en-US" sz="1600" i="1" dirty="0"/>
              <a:t>64, </a:t>
            </a:r>
            <a:r>
              <a:rPr lang="en-US" sz="1600" dirty="0"/>
              <a:t>553-78 (</a:t>
            </a:r>
            <a:r>
              <a:rPr lang="en-US" sz="1600" dirty="0" smtClean="0"/>
              <a:t>2013);</a:t>
            </a:r>
          </a:p>
          <a:p>
            <a:r>
              <a:rPr lang="en-US" sz="1600" dirty="0" err="1" smtClean="0"/>
              <a:t>Viquez</a:t>
            </a:r>
            <a:r>
              <a:rPr lang="en-US" sz="1600" dirty="0" smtClean="0"/>
              <a:t>-Rojas and Slipchenko, </a:t>
            </a:r>
            <a:r>
              <a:rPr lang="en-US" sz="1600" i="1" dirty="0" smtClean="0"/>
              <a:t>in prep</a:t>
            </a:r>
          </a:p>
        </p:txBody>
      </p:sp>
    </p:spTree>
    <p:extLst>
      <p:ext uri="{BB962C8B-B14F-4D97-AF65-F5344CB8AC3E}">
        <p14:creationId xmlns:p14="http://schemas.microsoft.com/office/powerpoint/2010/main" val="291630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QM-EFP exchange-repulsion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1" y="3505200"/>
            <a:ext cx="6781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3-center-1-electron integrals are computed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Need a pair of parameters for each unique LMO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Parameterization is done based on comparison to SAPT0 ex-rep and total energies and EFP ex-rep energies for molecular clusters extracted from high-temperature MD trajectories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5918BB"/>
                </a:solidFill>
              </a:rPr>
              <a:t>Exchange-repulsion in QM/EFP1 (EFP1: water potential) is done </a:t>
            </a:r>
            <a:r>
              <a:rPr lang="en-US" sz="2000" dirty="0" smtClean="0">
                <a:solidFill>
                  <a:srgbClr val="5918BB"/>
                </a:solidFill>
              </a:rPr>
              <a:t>similarly</a:t>
            </a:r>
            <a:endParaRPr lang="en-US" sz="2000" dirty="0" smtClean="0">
              <a:solidFill>
                <a:srgbClr val="5918BB"/>
              </a:solidFill>
            </a:endParaRPr>
          </a:p>
        </p:txBody>
      </p:sp>
      <p:pic>
        <p:nvPicPr>
          <p:cNvPr id="10" name="Picture 9" descr="Macintosh HD:Users:Lyuda:proposals:2013:NSF_theory:figures.pd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11005" b="48201"/>
          <a:stretch/>
        </p:blipFill>
        <p:spPr bwMode="auto">
          <a:xfrm>
            <a:off x="685800" y="1066800"/>
            <a:ext cx="746760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77000" y="5867400"/>
            <a:ext cx="2667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Claudia </a:t>
            </a:r>
            <a:r>
              <a:rPr lang="en-US" sz="2000" dirty="0" err="1" smtClean="0"/>
              <a:t>Viquez</a:t>
            </a:r>
            <a:r>
              <a:rPr lang="en-US" sz="2000" dirty="0"/>
              <a:t>-</a:t>
            </a:r>
            <a:r>
              <a:rPr lang="en-US" sz="2000" dirty="0" smtClean="0"/>
              <a:t>Rojas</a:t>
            </a:r>
            <a:endParaRPr lang="en-US" sz="2000" i="1" dirty="0"/>
          </a:p>
        </p:txBody>
      </p:sp>
      <p:pic>
        <p:nvPicPr>
          <p:cNvPr id="3" name="Picture 2" descr="DSC_413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21095" r="40547" b="17653"/>
          <a:stretch/>
        </p:blipFill>
        <p:spPr>
          <a:xfrm rot="5400000">
            <a:off x="7080164" y="3804462"/>
            <a:ext cx="2058298" cy="2069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138446"/>
            <a:ext cx="4704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Viquez</a:t>
            </a:r>
            <a:r>
              <a:rPr lang="en-US" sz="1600" dirty="0" smtClean="0"/>
              <a:t>-Rojas, Fine, Slipchenko, submitted to JCP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645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Solvatochromism</a:t>
            </a:r>
            <a:r>
              <a:rPr lang="en-US" dirty="0" smtClean="0"/>
              <a:t> in </a:t>
            </a:r>
            <a:r>
              <a:rPr lang="en-US" dirty="0" err="1" smtClean="0"/>
              <a:t>pNA</a:t>
            </a:r>
            <a:r>
              <a:rPr lang="en-US" dirty="0" smtClean="0"/>
              <a:t>: revisited 2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82645"/>
              </p:ext>
            </p:extLst>
          </p:nvPr>
        </p:nvGraphicFramePr>
        <p:xfrm>
          <a:off x="3124200" y="2057400"/>
          <a:ext cx="5181600" cy="174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148"/>
                <a:gridCol w="1426818"/>
                <a:gridCol w="1577009"/>
                <a:gridCol w="1276625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eV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Excitation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Dispersion correction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 energy</a:t>
                      </a:r>
                      <a:endParaRPr lang="en-US" sz="2000" dirty="0"/>
                    </a:p>
                  </a:txBody>
                  <a:tcPr/>
                </a:tc>
              </a:tr>
              <a:tr h="4924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5.14</a:t>
                      </a:r>
                      <a:endParaRPr lang="en-US" sz="2000" dirty="0"/>
                    </a:p>
                  </a:txBody>
                  <a:tcPr/>
                </a:tc>
              </a:tr>
              <a:tr h="4924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8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-0.51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7.46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95600" y="1623716"/>
            <a:ext cx="5724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QM/EFP dispersion in the ground state: -1.22 </a:t>
            </a:r>
            <a:r>
              <a:rPr lang="en-US" sz="2000" dirty="0" err="1" smtClean="0"/>
              <a:t>eV</a:t>
            </a:r>
            <a:endParaRPr lang="en-US" sz="2000" dirty="0"/>
          </a:p>
        </p:txBody>
      </p:sp>
      <p:pic>
        <p:nvPicPr>
          <p:cNvPr id="9" name="Picture 8" descr="pnaben_diff_cis_noxr_orb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5" t="13624" r="32253" b="16456"/>
          <a:stretch/>
        </p:blipFill>
        <p:spPr>
          <a:xfrm>
            <a:off x="2971800" y="4003327"/>
            <a:ext cx="858101" cy="1330673"/>
          </a:xfrm>
          <a:prstGeom prst="rect">
            <a:avLst/>
          </a:prstGeom>
        </p:spPr>
      </p:pic>
      <p:pic>
        <p:nvPicPr>
          <p:cNvPr id="10" name="Picture 9" descr="pnaben_diff_cis_noxr_orb3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2" t="16518" r="30325" b="11151"/>
          <a:stretch/>
        </p:blipFill>
        <p:spPr>
          <a:xfrm>
            <a:off x="4366917" y="3956295"/>
            <a:ext cx="1010863" cy="1430389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 bwMode="auto">
          <a:xfrm>
            <a:off x="3829901" y="4668664"/>
            <a:ext cx="537016" cy="28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52883" y="4267200"/>
            <a:ext cx="81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π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π*</a:t>
            </a:r>
            <a:endParaRPr lang="en-US" sz="1800" dirty="0"/>
          </a:p>
        </p:txBody>
      </p:sp>
      <p:sp>
        <p:nvSpPr>
          <p:cNvPr id="14" name="Arc 13"/>
          <p:cNvSpPr/>
          <p:nvPr/>
        </p:nvSpPr>
        <p:spPr bwMode="auto">
          <a:xfrm rot="5400000" flipV="1">
            <a:off x="2400300" y="3467100"/>
            <a:ext cx="1295400" cy="457200"/>
          </a:xfrm>
          <a:prstGeom prst="arc">
            <a:avLst>
              <a:gd name="adj1" fmla="val 10729487"/>
              <a:gd name="adj2" fmla="val 0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91200" y="3429000"/>
            <a:ext cx="3276600" cy="2057400"/>
            <a:chOff x="5791200" y="3276600"/>
            <a:chExt cx="3276600" cy="2057400"/>
          </a:xfrm>
        </p:grpSpPr>
        <p:pic>
          <p:nvPicPr>
            <p:cNvPr id="6" name="Picture 5" descr="pnaben_diff_cis_noscr_orb2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93" t="14648" r="28588" b="15699"/>
            <a:stretch/>
          </p:blipFill>
          <p:spPr>
            <a:xfrm>
              <a:off x="7640790" y="3712485"/>
              <a:ext cx="1427010" cy="1621515"/>
            </a:xfrm>
            <a:prstGeom prst="rect">
              <a:avLst/>
            </a:prstGeom>
          </p:spPr>
        </p:pic>
        <p:pic>
          <p:nvPicPr>
            <p:cNvPr id="16" name="Picture 15" descr="pnaben_diff_cis_noxr_orb4.jpe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75" t="13624" r="32253" b="16456"/>
            <a:stretch/>
          </p:blipFill>
          <p:spPr>
            <a:xfrm>
              <a:off x="5791200" y="3862314"/>
              <a:ext cx="835355" cy="1295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39481" y="4090913"/>
              <a:ext cx="98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π</a:t>
              </a:r>
              <a:r>
                <a:rPr lang="en-US" sz="1800" dirty="0" smtClean="0">
                  <a:sym typeface="Wingdings"/>
                </a:rPr>
                <a:t></a:t>
              </a:r>
              <a:r>
                <a:rPr lang="en-US" sz="1800" dirty="0" err="1" smtClean="0"/>
                <a:t>Ryd</a:t>
              </a:r>
              <a:endParaRPr lang="en-US" sz="1800" dirty="0"/>
            </a:p>
          </p:txBody>
        </p:sp>
        <p:cxnSp>
          <p:nvCxnSpPr>
            <p:cNvPr id="22" name="Straight Arrow Connector 21"/>
            <p:cNvCxnSpPr>
              <a:stCxn id="16" idx="3"/>
              <a:endCxn id="6" idx="1"/>
            </p:cNvCxnSpPr>
            <p:nvPr/>
          </p:nvCxnSpPr>
          <p:spPr bwMode="auto">
            <a:xfrm>
              <a:off x="6626555" y="4510014"/>
              <a:ext cx="1014235" cy="132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Arc 24"/>
            <p:cNvSpPr/>
            <p:nvPr/>
          </p:nvSpPr>
          <p:spPr bwMode="auto">
            <a:xfrm rot="5400000">
              <a:off x="8056737" y="3373263"/>
              <a:ext cx="726726" cy="533400"/>
            </a:xfrm>
            <a:prstGeom prst="arc">
              <a:avLst>
                <a:gd name="adj1" fmla="val 10729487"/>
                <a:gd name="adj2" fmla="val 17988198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19400" y="5562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Full-embedded QM/EFP provides qualitatively correct description of Rydberg states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066800"/>
            <a:ext cx="349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Full-embedded QM/EFP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 descr="pnaben_efp2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2967" r="22100" b="5033"/>
          <a:stretch/>
        </p:blipFill>
        <p:spPr>
          <a:xfrm>
            <a:off x="0" y="1219200"/>
            <a:ext cx="2784112" cy="40486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4800" y="5181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pNA</a:t>
            </a:r>
            <a:r>
              <a:rPr lang="en-US" sz="2000" dirty="0" smtClean="0"/>
              <a:t> in small benzene cluster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6019800"/>
            <a:ext cx="213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CIS/6-31+G* //EFP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384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Full QM/EFP energies for S22 dataset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152400" y="1066800"/>
            <a:ext cx="7924800" cy="5140673"/>
          </a:xfrm>
        </p:spPr>
      </p:pic>
      <p:sp>
        <p:nvSpPr>
          <p:cNvPr id="6" name="TextBox 5"/>
          <p:cNvSpPr txBox="1"/>
          <p:nvPr/>
        </p:nvSpPr>
        <p:spPr>
          <a:xfrm>
            <a:off x="6248400" y="3048000"/>
            <a:ext cx="2667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QM/EFP performs better than EFP!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138446"/>
            <a:ext cx="4704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Viquez</a:t>
            </a:r>
            <a:r>
              <a:rPr lang="en-US" sz="1600" dirty="0" smtClean="0"/>
              <a:t>-Rojas, Fine, Slipchenko, submitted to JCP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564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S22: performance of popular methods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03203"/>
            <a:ext cx="922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03167"/>
              </p:ext>
            </p:extLst>
          </p:nvPr>
        </p:nvGraphicFramePr>
        <p:xfrm>
          <a:off x="1828800" y="1066800"/>
          <a:ext cx="7010399" cy="5257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46085"/>
                <a:gridCol w="1245261"/>
                <a:gridCol w="1376698"/>
                <a:gridCol w="1270755"/>
                <a:gridCol w="1371600"/>
              </a:tblGrid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</a:rPr>
                        <a:t>HB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+mn-lt"/>
                        </a:rPr>
                        <a:t>disp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</a:rPr>
                        <a:t>mixed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</a:rPr>
                        <a:t>overall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HF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3.29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7.24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3.15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4.56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B3LYP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1.77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6.22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2.64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3.54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PBE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1.13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4.53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1.66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2.44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M06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0.89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0.99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0.67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0.85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M06-2X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0.73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0.36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0.32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0.47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B97X-D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0.27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0.30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0.42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0.33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MP2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0.24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1.69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0.61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0.88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SCS-MP2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1.54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0.55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0.37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0.80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SCS-CCSD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0.40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0.23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0.08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0.24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Amber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4.64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0.98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0.89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2.12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OPLSAA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4.45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1.07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0.56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1.98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MMFF94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3.61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0.73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0.60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1.61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EFP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1.82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0.57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0.35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0.89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CFFCC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10% error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8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1.38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8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0.48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8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0.39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8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0.74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8AAAA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2156" y="1066800"/>
            <a:ext cx="1580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MAD, kcal/mol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2709" y="6443246"/>
            <a:ext cx="4628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J. </a:t>
            </a:r>
            <a:r>
              <a:rPr lang="en-US" sz="1600" dirty="0" err="1"/>
              <a:t>Chem</a:t>
            </a:r>
            <a:r>
              <a:rPr lang="en-US" sz="1600" dirty="0"/>
              <a:t> Theory Comp., </a:t>
            </a:r>
            <a:r>
              <a:rPr lang="en-US" sz="1600" i="1" dirty="0"/>
              <a:t>8</a:t>
            </a:r>
            <a:r>
              <a:rPr lang="en-US" sz="1600" dirty="0"/>
              <a:t> (8), 2835–2843 (2012) 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953000" y="1371600"/>
            <a:ext cx="1066800" cy="1219200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29200" y="3505200"/>
            <a:ext cx="1066800" cy="457200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657600" y="4648200"/>
            <a:ext cx="1066800" cy="1066800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10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sz="2400" dirty="0">
                <a:solidFill>
                  <a:srgbClr val="8B5AF0"/>
                </a:solidFill>
              </a:rPr>
              <a:t>EFP is first-principles based polarizable force field </a:t>
            </a:r>
          </a:p>
          <a:p>
            <a:pPr>
              <a:spcAft>
                <a:spcPts val="2400"/>
              </a:spcAft>
            </a:pPr>
            <a:r>
              <a:rPr lang="en-US" sz="2400" i="1" dirty="0"/>
              <a:t>LIBEFP</a:t>
            </a:r>
            <a:r>
              <a:rPr lang="en-US" sz="2400" dirty="0"/>
              <a:t> is a stand-alone EFP implementation </a:t>
            </a:r>
            <a:r>
              <a:rPr lang="en-US" sz="2400" dirty="0" smtClean="0"/>
              <a:t>designed for </a:t>
            </a:r>
            <a:r>
              <a:rPr lang="en-US" sz="2400" dirty="0"/>
              <a:t>interfacing with </a:t>
            </a:r>
            <a:r>
              <a:rPr lang="en-US" sz="2400" dirty="0" err="1"/>
              <a:t>ab</a:t>
            </a:r>
            <a:r>
              <a:rPr lang="en-US" sz="2400" dirty="0"/>
              <a:t> initio </a:t>
            </a:r>
            <a:r>
              <a:rPr lang="en-US" sz="2400" dirty="0" smtClean="0"/>
              <a:t>and dynamics software</a:t>
            </a:r>
            <a:endParaRPr lang="en-US" sz="2400" dirty="0"/>
          </a:p>
          <a:p>
            <a:pPr>
              <a:spcAft>
                <a:spcPts val="24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QM</a:t>
            </a:r>
            <a:r>
              <a:rPr lang="en-US" sz="2400" dirty="0">
                <a:solidFill>
                  <a:schemeClr val="accent2"/>
                </a:solidFill>
              </a:rPr>
              <a:t>/EFP: full embedding scheme for describing electronic structure in heterogeneous </a:t>
            </a:r>
            <a:r>
              <a:rPr lang="en-US" sz="2400" dirty="0" smtClean="0">
                <a:solidFill>
                  <a:schemeClr val="accent2"/>
                </a:solidFill>
              </a:rPr>
              <a:t>environments</a:t>
            </a:r>
          </a:p>
          <a:p>
            <a:pPr>
              <a:spcBef>
                <a:spcPts val="576"/>
              </a:spcBef>
              <a:spcAft>
                <a:spcPts val="0"/>
              </a:spcAft>
            </a:pPr>
            <a:r>
              <a:rPr lang="en-US" sz="2400" dirty="0" smtClean="0"/>
              <a:t>Excited state dynamics?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Missing analytic gradients: state-specific polarization and excited state dispersion contribution. Can they be ignored?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Need QM dynamics driver. Limited possibilities exist in GAMESS, Q-</a:t>
            </a:r>
            <a:r>
              <a:rPr lang="en-US" sz="2000" dirty="0" err="1" smtClean="0"/>
              <a:t>Chem</a:t>
            </a:r>
            <a:r>
              <a:rPr lang="en-US" sz="2000" dirty="0" smtClean="0"/>
              <a:t>,</a:t>
            </a:r>
            <a:r>
              <a:rPr lang="mr-IN" sz="2000" dirty="0" smtClean="0"/>
              <a:t>…</a:t>
            </a:r>
            <a:r>
              <a:rPr lang="en-US" sz="2000" dirty="0" smtClean="0"/>
              <a:t> We are interested in collaborations!</a:t>
            </a:r>
            <a:endParaRPr lang="en-US" sz="2000" dirty="0"/>
          </a:p>
          <a:p>
            <a:pPr>
              <a:spcAft>
                <a:spcPts val="24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328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90134" y="4572000"/>
            <a:ext cx="1505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968C8C"/>
                </a:solidFill>
              </a:rPr>
              <a:t>$$$: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NSF CTMC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NSF SI2-SSI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NSF AIR:TT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1149488"/>
            <a:ext cx="29718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</a:rPr>
              <a:t>Group members:</a:t>
            </a: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Dr. </a:t>
            </a:r>
            <a:r>
              <a:rPr lang="en-US" sz="1800" dirty="0" err="1" smtClean="0">
                <a:solidFill>
                  <a:srgbClr val="000000"/>
                </a:solidFill>
              </a:rPr>
              <a:t>Danil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Kaliakin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Pradeep  Gurunathan</a:t>
            </a: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Yen Bui</a:t>
            </a:r>
          </a:p>
          <a:p>
            <a:pPr algn="r"/>
            <a:r>
              <a:rPr lang="en-US" sz="1800" dirty="0" err="1" smtClean="0">
                <a:solidFill>
                  <a:srgbClr val="000000"/>
                </a:solidFill>
              </a:rPr>
              <a:t>Yongbin</a:t>
            </a:r>
            <a:r>
              <a:rPr lang="en-US" sz="1800" dirty="0" smtClean="0">
                <a:solidFill>
                  <a:srgbClr val="000000"/>
                </a:solidFill>
              </a:rPr>
              <a:t> Kim</a:t>
            </a: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Claudia </a:t>
            </a:r>
            <a:r>
              <a:rPr lang="en-US" sz="1800" dirty="0" err="1">
                <a:solidFill>
                  <a:srgbClr val="000000"/>
                </a:solidFill>
              </a:rPr>
              <a:t>Viquez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Rojas</a:t>
            </a: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Nikita </a:t>
            </a:r>
            <a:r>
              <a:rPr lang="en-US" sz="1800" dirty="0" err="1" smtClean="0">
                <a:solidFill>
                  <a:srgbClr val="000000"/>
                </a:solidFill>
              </a:rPr>
              <a:t>Dubinets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r"/>
            <a:r>
              <a:rPr lang="en-US" sz="1800" dirty="0" err="1" smtClean="0">
                <a:solidFill>
                  <a:srgbClr val="000000"/>
                </a:solidFill>
              </a:rPr>
              <a:t>Hanjjing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Xu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r"/>
            <a:r>
              <a:rPr lang="en-US" sz="1800" dirty="0" err="1" smtClean="0">
                <a:solidFill>
                  <a:srgbClr val="000000"/>
                </a:solidFill>
              </a:rPr>
              <a:t>Jia</a:t>
            </a:r>
            <a:r>
              <a:rPr lang="en-US" sz="1800" dirty="0" smtClean="0">
                <a:solidFill>
                  <a:srgbClr val="000000"/>
                </a:solidFill>
              </a:rPr>
              <a:t> Lin </a:t>
            </a:r>
            <a:r>
              <a:rPr lang="en-US" sz="1800" dirty="0" err="1" smtClean="0">
                <a:solidFill>
                  <a:srgbClr val="000000"/>
                </a:solidFill>
              </a:rPr>
              <a:t>Cheoh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Ryan </a:t>
            </a:r>
            <a:r>
              <a:rPr lang="en-US" sz="1800" dirty="0" err="1" smtClean="0">
                <a:solidFill>
                  <a:srgbClr val="000000"/>
                </a:solidFill>
              </a:rPr>
              <a:t>DeRue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r"/>
            <a:endParaRPr lang="en-US" sz="1800" dirty="0" smtClean="0">
              <a:solidFill>
                <a:schemeClr val="accent1"/>
              </a:solidFill>
            </a:endParaRPr>
          </a:p>
          <a:p>
            <a:pPr algn="r"/>
            <a:r>
              <a:rPr lang="en-US" sz="1800" dirty="0" smtClean="0">
                <a:solidFill>
                  <a:schemeClr val="accent1"/>
                </a:solidFill>
              </a:rPr>
              <a:t>Group alumni:</a:t>
            </a: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Dr. Carlos </a:t>
            </a:r>
            <a:r>
              <a:rPr lang="en-US" sz="1800" dirty="0" err="1">
                <a:solidFill>
                  <a:srgbClr val="000000"/>
                </a:solidFill>
              </a:rPr>
              <a:t>Borca</a:t>
            </a:r>
            <a:endParaRPr lang="en-US" sz="1800" dirty="0">
              <a:solidFill>
                <a:srgbClr val="000000"/>
              </a:solidFill>
            </a:endParaRP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Dr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Ilya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Kaliman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Dr. </a:t>
            </a:r>
            <a:r>
              <a:rPr lang="en-US" sz="1800" dirty="0" err="1" smtClean="0">
                <a:solidFill>
                  <a:srgbClr val="000000"/>
                </a:solidFill>
              </a:rPr>
              <a:t>Dmytro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Kosenkov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Dr. Ben </a:t>
            </a:r>
            <a:r>
              <a:rPr lang="en-US" sz="1800" dirty="0" err="1" smtClean="0">
                <a:solidFill>
                  <a:srgbClr val="000000"/>
                </a:solidFill>
              </a:rPr>
              <a:t>Nebgen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Dr. Mandy  Green</a:t>
            </a:r>
          </a:p>
          <a:p>
            <a:pPr algn="r"/>
            <a:r>
              <a:rPr lang="en-US" sz="1800" dirty="0" smtClean="0">
                <a:solidFill>
                  <a:srgbClr val="000000"/>
                </a:solidFill>
              </a:rPr>
              <a:t>Dr. Mike Hands</a:t>
            </a:r>
          </a:p>
          <a:p>
            <a:pPr algn="r"/>
            <a:r>
              <a:rPr lang="en-US" sz="1800" dirty="0">
                <a:solidFill>
                  <a:srgbClr val="000000"/>
                </a:solidFill>
              </a:rPr>
              <a:t>D</a:t>
            </a:r>
            <a:r>
              <a:rPr lang="en-US" sz="1800" dirty="0" smtClean="0">
                <a:solidFill>
                  <a:srgbClr val="000000"/>
                </a:solidFill>
              </a:rPr>
              <a:t>r. Frank </a:t>
            </a:r>
            <a:r>
              <a:rPr lang="en-US" sz="1800" dirty="0" err="1" smtClean="0">
                <a:solidFill>
                  <a:srgbClr val="000000"/>
                </a:solidFill>
              </a:rPr>
              <a:t>Emmert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r"/>
            <a:r>
              <a:rPr lang="en-US" sz="1800" dirty="0" smtClean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823" b="8346"/>
          <a:stretch/>
        </p:blipFill>
        <p:spPr>
          <a:xfrm>
            <a:off x="2286000" y="5720820"/>
            <a:ext cx="4724400" cy="756180"/>
          </a:xfrm>
          <a:prstGeom prst="rect">
            <a:avLst/>
          </a:prstGeom>
        </p:spPr>
      </p:pic>
      <p:pic>
        <p:nvPicPr>
          <p:cNvPr id="3" name="Picture 2" descr="Slide1.jpe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01" t="2259" r="31126" b="12998"/>
          <a:stretch/>
        </p:blipFill>
        <p:spPr>
          <a:xfrm>
            <a:off x="522058" y="1035142"/>
            <a:ext cx="3668942" cy="46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6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S22: performance of force fields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84194654"/>
              </p:ext>
            </p:extLst>
          </p:nvPr>
        </p:nvGraphicFramePr>
        <p:xfrm>
          <a:off x="152400" y="9906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56343020"/>
              </p:ext>
            </p:extLst>
          </p:nvPr>
        </p:nvGraphicFramePr>
        <p:xfrm>
          <a:off x="4572000" y="914400"/>
          <a:ext cx="4267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50604407"/>
              </p:ext>
            </p:extLst>
          </p:nvPr>
        </p:nvGraphicFramePr>
        <p:xfrm>
          <a:off x="152400" y="3429000"/>
          <a:ext cx="4343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0930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Paton et al, </a:t>
            </a:r>
            <a:r>
              <a:rPr lang="en-US" sz="1400" i="1" dirty="0" smtClean="0"/>
              <a:t>J. Chem. Inf. Model. 2009, 49, 944–955</a:t>
            </a:r>
            <a:endParaRPr lang="en-U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133850"/>
            <a:ext cx="14630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76800" y="6019800"/>
            <a:ext cx="2362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Dr. Dmytro Kosenkov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114800"/>
            <a:ext cx="147828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391400" y="6019800"/>
            <a:ext cx="152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Joanna Flick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EFP </a:t>
            </a:r>
            <a:r>
              <a:rPr lang="en-US" dirty="0" err="1" smtClean="0"/>
              <a:t>vs</a:t>
            </a:r>
            <a:r>
              <a:rPr lang="en-US" dirty="0" smtClean="0"/>
              <a:t> SAPT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990600"/>
            <a:ext cx="3657599" cy="258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369714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369714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564" y="3581400"/>
            <a:ext cx="367963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124200" y="4724400"/>
            <a:ext cx="2386217" cy="1066800"/>
            <a:chOff x="6676725" y="2662535"/>
            <a:chExt cx="3280955" cy="1249011"/>
          </a:xfrm>
        </p:grpSpPr>
        <p:sp>
          <p:nvSpPr>
            <p:cNvPr id="9" name="Rectangle 8"/>
            <p:cNvSpPr/>
            <p:nvPr/>
          </p:nvSpPr>
          <p:spPr bwMode="auto">
            <a:xfrm>
              <a:off x="6705600" y="2790525"/>
              <a:ext cx="152400" cy="152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1" y="2662535"/>
              <a:ext cx="1490390" cy="57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H-bonded</a:t>
              </a:r>
              <a:endParaRPr lang="en-US" sz="1600" dirty="0"/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6676725" y="3066450"/>
              <a:ext cx="228600" cy="228600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1" y="2971800"/>
              <a:ext cx="2947279" cy="57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dispersion-dominated</a:t>
              </a:r>
              <a:endParaRPr lang="en-US" sz="1600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705600" y="3476325"/>
              <a:ext cx="152400" cy="152400"/>
            </a:xfrm>
            <a:prstGeom prst="ellipse">
              <a:avLst/>
            </a:prstGeom>
            <a:solidFill>
              <a:srgbClr val="F3E500"/>
            </a:solidFill>
            <a:ln w="952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399" y="3333690"/>
              <a:ext cx="1005495" cy="57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mixed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5800" y="1295400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electrostatic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120009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induction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3810000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exchange-repulsion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3810000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dispersion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2286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charge-penetration</a:t>
            </a: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energy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215247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charge-penetration &amp; missing charge-transfer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736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good!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5105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missing correlation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6096000"/>
            <a:ext cx="4628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J. </a:t>
            </a:r>
            <a:r>
              <a:rPr lang="en-US" sz="1600" dirty="0" err="1"/>
              <a:t>Chem</a:t>
            </a:r>
            <a:r>
              <a:rPr lang="en-US" sz="1600" dirty="0"/>
              <a:t> Theory Comp., </a:t>
            </a:r>
            <a:r>
              <a:rPr lang="en-US" sz="1600" i="1" dirty="0"/>
              <a:t>8</a:t>
            </a:r>
            <a:r>
              <a:rPr lang="en-US" sz="1600" dirty="0"/>
              <a:t> (8), 2835–2843 (2012) </a:t>
            </a:r>
          </a:p>
        </p:txBody>
      </p:sp>
    </p:spTree>
    <p:extLst>
      <p:ext uri="{BB962C8B-B14F-4D97-AF65-F5344CB8AC3E}">
        <p14:creationId xmlns:p14="http://schemas.microsoft.com/office/powerpoint/2010/main" val="217559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EFP in a nutshell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38600" y="1219200"/>
            <a:ext cx="510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  <a:ea typeface="+mn-ea"/>
              </a:rPr>
              <a:t>r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igid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-geometry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fragment-based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polarizable force field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all EFP force field parameters are obtained from a separate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ab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 initio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 calculation: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</a:rPr>
              <a:t>no fitted parameters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provides physical insight into intermolecular interaction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Char char="•"/>
              <a:tabLst/>
              <a:defRPr/>
            </a:pPr>
            <a:endParaRPr lang="en-US" sz="2000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accuracy: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</a:rPr>
              <a:t>10-15%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</a:rPr>
              <a:t>relative error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</a:rPr>
              <a:t> in interaction energies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</a:rPr>
              <a:t>(similar to MP2, better than many DFT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</a:rPr>
              <a:t>functionals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</a:rPr>
              <a:t>, superior to classical force fields)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tabLst/>
              <a:defRPr/>
            </a:pPr>
            <a:endParaRPr lang="en-US" sz="2000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  <a:ea typeface="+mn-ea"/>
              </a:rPr>
              <a:t>accuracy can be further improved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3810000" cy="25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0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err="1" smtClean="0"/>
              <a:t>LibEFP</a:t>
            </a:r>
            <a:r>
              <a:rPr lang="en-US" sz="3200" i="1" dirty="0" smtClean="0"/>
              <a:t>: </a:t>
            </a:r>
            <a:r>
              <a:rPr lang="en-US" sz="3200" dirty="0" smtClean="0"/>
              <a:t>stand-alone EFP implementation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572000" cy="4800600"/>
          </a:xfrm>
        </p:spPr>
        <p:txBody>
          <a:bodyPr/>
          <a:lstStyle/>
          <a:p>
            <a:pPr indent="-274320"/>
            <a:r>
              <a:rPr lang="en-US" sz="2400" dirty="0" smtClean="0"/>
              <a:t>written </a:t>
            </a:r>
            <a:r>
              <a:rPr lang="en-US" sz="2400" dirty="0"/>
              <a:t>in standard C99</a:t>
            </a:r>
          </a:p>
          <a:p>
            <a:pPr indent="-274320"/>
            <a:r>
              <a:rPr lang="en-US" sz="2400" dirty="0" smtClean="0"/>
              <a:t>uses </a:t>
            </a:r>
            <a:r>
              <a:rPr lang="en-US" sz="2400" dirty="0"/>
              <a:t>native EFP data format generated by GAMESS</a:t>
            </a:r>
          </a:p>
          <a:p>
            <a:pPr indent="-274320"/>
            <a:r>
              <a:rPr lang="en-US" sz="2400" dirty="0"/>
              <a:t>2</a:t>
            </a:r>
            <a:r>
              <a:rPr lang="en-US" sz="2400" dirty="0" smtClean="0"/>
              <a:t>-clause </a:t>
            </a:r>
            <a:r>
              <a:rPr lang="en-US" sz="2400" dirty="0"/>
              <a:t>BSD </a:t>
            </a:r>
            <a:r>
              <a:rPr lang="en-US" sz="2400" dirty="0" smtClean="0"/>
              <a:t>license</a:t>
            </a:r>
            <a:endParaRPr lang="en-US" sz="2400" dirty="0"/>
          </a:p>
          <a:p>
            <a:pPr indent="-274320"/>
            <a:r>
              <a:rPr lang="en-US" sz="2400" dirty="0" smtClean="0"/>
              <a:t>uses </a:t>
            </a:r>
            <a:r>
              <a:rPr lang="en-US" sz="2400" dirty="0"/>
              <a:t>BLAS wherever possible for better performance</a:t>
            </a:r>
          </a:p>
          <a:p>
            <a:pPr indent="-274320"/>
            <a:r>
              <a:rPr lang="en-US" sz="2400" dirty="0" smtClean="0"/>
              <a:t>available </a:t>
            </a:r>
            <a:r>
              <a:rPr lang="en-US" sz="2400" dirty="0"/>
              <a:t>as a shared or static library</a:t>
            </a:r>
          </a:p>
          <a:p>
            <a:r>
              <a:rPr lang="en-US" sz="2400" dirty="0"/>
              <a:t>parallelization across multiple nodes using hybrid MPI/</a:t>
            </a:r>
            <a:r>
              <a:rPr lang="en-US" sz="2400" dirty="0" err="1" smtClean="0"/>
              <a:t>OpenMP</a:t>
            </a:r>
            <a:endParaRPr lang="en-US" sz="2400" dirty="0" smtClean="0"/>
          </a:p>
          <a:p>
            <a:endParaRPr lang="en-US" sz="2400" dirty="0"/>
          </a:p>
          <a:p>
            <a:pPr indent="-274320"/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609" y="3505200"/>
            <a:ext cx="4345102" cy="2723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1219200"/>
            <a:ext cx="311768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Dr. </a:t>
            </a:r>
            <a:r>
              <a:rPr lang="en-US" dirty="0" err="1" smtClean="0">
                <a:solidFill>
                  <a:schemeClr val="accent2"/>
                </a:solidFill>
              </a:rPr>
              <a:t>Ilya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Kaliman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i="1" dirty="0" smtClean="0"/>
          </a:p>
          <a:p>
            <a:r>
              <a:rPr lang="en-US" i="1" dirty="0" smtClean="0"/>
              <a:t>http</a:t>
            </a:r>
            <a:r>
              <a:rPr lang="en-US" i="1" dirty="0"/>
              <a:t>://</a:t>
            </a:r>
            <a:r>
              <a:rPr lang="en-US" i="1" dirty="0" err="1"/>
              <a:t>www.libefp.org</a:t>
            </a:r>
            <a:r>
              <a:rPr lang="en-US" i="1" dirty="0"/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867400"/>
            <a:ext cx="44618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Kaliman</a:t>
            </a:r>
            <a:r>
              <a:rPr lang="en-US" sz="1600" dirty="0" smtClean="0"/>
              <a:t> and Slipchenko, JCC 34, 2284 (2013</a:t>
            </a:r>
            <a:r>
              <a:rPr lang="en-US" sz="1600" dirty="0" smtClean="0"/>
              <a:t>)</a:t>
            </a:r>
          </a:p>
          <a:p>
            <a:r>
              <a:rPr lang="en-US" sz="1600" dirty="0" err="1"/>
              <a:t>Kaliman</a:t>
            </a:r>
            <a:r>
              <a:rPr lang="en-US" sz="1600" dirty="0"/>
              <a:t> and Slipchenko, JCC </a:t>
            </a:r>
            <a:r>
              <a:rPr lang="en-US" sz="1600" dirty="0" smtClean="0"/>
              <a:t>36, 129 </a:t>
            </a:r>
            <a:r>
              <a:rPr lang="en-US" sz="1600" dirty="0"/>
              <a:t>(</a:t>
            </a:r>
            <a:r>
              <a:rPr lang="en-US" sz="1600" dirty="0" smtClean="0"/>
              <a:t>2015)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907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ndybar">
  <a:themeElements>
    <a:clrScheme name="">
      <a:dk1>
        <a:srgbClr val="000000"/>
      </a:dk1>
      <a:lt1>
        <a:srgbClr val="FFFFFF"/>
      </a:lt1>
      <a:dk2>
        <a:srgbClr val="EBE3F8"/>
      </a:dk2>
      <a:lt2>
        <a:srgbClr val="000000"/>
      </a:lt2>
      <a:accent1>
        <a:srgbClr val="5918BB"/>
      </a:accent1>
      <a:accent2>
        <a:srgbClr val="8B5AF0"/>
      </a:accent2>
      <a:accent3>
        <a:srgbClr val="FFFFFF"/>
      </a:accent3>
      <a:accent4>
        <a:srgbClr val="000000"/>
      </a:accent4>
      <a:accent5>
        <a:srgbClr val="B5ABDA"/>
      </a:accent5>
      <a:accent6>
        <a:srgbClr val="7D51D9"/>
      </a:accent6>
      <a:hlink>
        <a:srgbClr val="CB278B"/>
      </a:hlink>
      <a:folHlink>
        <a:srgbClr val="3D9817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59107</TotalTime>
  <Words>2733</Words>
  <Application>Microsoft Macintosh PowerPoint</Application>
  <PresentationFormat>On-screen Show (4:3)</PresentationFormat>
  <Paragraphs>684</Paragraphs>
  <Slides>51</Slides>
  <Notes>11</Notes>
  <HiddenSlides>16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Candybar</vt:lpstr>
      <vt:lpstr>Equation</vt:lpstr>
      <vt:lpstr>Document</vt:lpstr>
      <vt:lpstr>Excited state dynamics  with the Effective Fragment Potential method?</vt:lpstr>
      <vt:lpstr>Methodology:  Effective Fragment Potential method (EFP)</vt:lpstr>
      <vt:lpstr>EFP set-up</vt:lpstr>
      <vt:lpstr>S22 dataset of intermolecular interactions</vt:lpstr>
      <vt:lpstr>S22: performance of popular methods</vt:lpstr>
      <vt:lpstr>S22: performance of force fields</vt:lpstr>
      <vt:lpstr>EFP vs SAPT</vt:lpstr>
      <vt:lpstr>EFP in a nutshell</vt:lpstr>
      <vt:lpstr>LibEFP: stand-alone EFP implementation</vt:lpstr>
      <vt:lpstr>LibEFP</vt:lpstr>
      <vt:lpstr>QM-LibEFP interface</vt:lpstr>
      <vt:lpstr>iSpiEFP: GUI and job manager</vt:lpstr>
      <vt:lpstr>iSpiEFP: EFP workflow</vt:lpstr>
      <vt:lpstr>Fragmentation of covalent systems</vt:lpstr>
      <vt:lpstr>Fragmentation of covalent systems</vt:lpstr>
      <vt:lpstr>EFPdb parameter database</vt:lpstr>
      <vt:lpstr>Fragment search</vt:lpstr>
      <vt:lpstr>Solute-solvent tete-a-tete</vt:lpstr>
      <vt:lpstr>QM / EFP</vt:lpstr>
      <vt:lpstr>Self-consistent polarization </vt:lpstr>
      <vt:lpstr>Polarization within HF cycle </vt:lpstr>
      <vt:lpstr>QM/EFP for the electronic excited states</vt:lpstr>
      <vt:lpstr>Solvatochromism in para-nitroaniline</vt:lpstr>
      <vt:lpstr>Solvatochromic shifts in pNA</vt:lpstr>
      <vt:lpstr>Vertical ionization energy of hydrated thymine</vt:lpstr>
      <vt:lpstr>VIE of hydrated thymine</vt:lpstr>
      <vt:lpstr>A closer look at solvatochromism</vt:lpstr>
      <vt:lpstr>QM / EFP: toward full embedding</vt:lpstr>
      <vt:lpstr>Long-range perturbation theory</vt:lpstr>
      <vt:lpstr>Dispersion energy between EFP fragments</vt:lpstr>
      <vt:lpstr>Approximations in EFP-EFP dispersion term</vt:lpstr>
      <vt:lpstr>QM-EFP dispersion</vt:lpstr>
      <vt:lpstr>QM-EFP dispersion</vt:lpstr>
      <vt:lpstr>Simple tests</vt:lpstr>
      <vt:lpstr>Favorite test: benzene dimer</vt:lpstr>
      <vt:lpstr>Benchmarking on S22 dataset</vt:lpstr>
      <vt:lpstr>Practical aspects of using QM/EFP dispersion</vt:lpstr>
      <vt:lpstr>Practical aspects of using QM/EFP dispersion</vt:lpstr>
      <vt:lpstr>Dispersion for the ground electronic state</vt:lpstr>
      <vt:lpstr>Dispersion for the excited electronic state</vt:lpstr>
      <vt:lpstr>Dispersion for the excited electronic state</vt:lpstr>
      <vt:lpstr>Dispersion for the excited electronic state</vt:lpstr>
      <vt:lpstr>Dispersion for the excited electronic state</vt:lpstr>
      <vt:lpstr>Does it work?</vt:lpstr>
      <vt:lpstr>Solvatochromism in pNA: revisited</vt:lpstr>
      <vt:lpstr>QM / EFP: toward full embedding</vt:lpstr>
      <vt:lpstr>QM-EFP exchange-repulsion</vt:lpstr>
      <vt:lpstr>Solvatochromism in pNA: revisited 2</vt:lpstr>
      <vt:lpstr>Full QM/EFP energies for S22 dataset</vt:lpstr>
      <vt:lpstr>Conclusions</vt:lpstr>
      <vt:lpstr>Acknowledgements</vt:lpstr>
    </vt:vector>
  </TitlesOfParts>
  <Company>Iowa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proposal</dc:title>
  <dc:creator>Lyudmila Slipchenko</dc:creator>
  <cp:lastModifiedBy>Lyudmila Slipchenko</cp:lastModifiedBy>
  <cp:revision>2128</cp:revision>
  <dcterms:created xsi:type="dcterms:W3CDTF">2006-12-08T22:41:05Z</dcterms:created>
  <dcterms:modified xsi:type="dcterms:W3CDTF">2018-06-10T13:19:52Z</dcterms:modified>
</cp:coreProperties>
</file>