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05" r:id="rId3"/>
    <p:sldId id="307" r:id="rId4"/>
    <p:sldId id="259" r:id="rId5"/>
    <p:sldId id="261" r:id="rId6"/>
    <p:sldId id="258" r:id="rId7"/>
    <p:sldId id="303" r:id="rId8"/>
    <p:sldId id="263" r:id="rId9"/>
    <p:sldId id="264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321" r:id="rId18"/>
    <p:sldId id="274" r:id="rId19"/>
    <p:sldId id="275" r:id="rId20"/>
    <p:sldId id="276" r:id="rId21"/>
    <p:sldId id="284" r:id="rId22"/>
    <p:sldId id="318" r:id="rId23"/>
    <p:sldId id="310" r:id="rId24"/>
    <p:sldId id="323" r:id="rId25"/>
    <p:sldId id="325" r:id="rId26"/>
    <p:sldId id="327" r:id="rId27"/>
    <p:sldId id="328" r:id="rId28"/>
    <p:sldId id="302" r:id="rId29"/>
    <p:sldId id="322" r:id="rId30"/>
    <p:sldId id="309" r:id="rId31"/>
    <p:sldId id="311" r:id="rId32"/>
    <p:sldId id="280" r:id="rId33"/>
    <p:sldId id="324" r:id="rId34"/>
    <p:sldId id="277" r:id="rId35"/>
    <p:sldId id="278" r:id="rId36"/>
    <p:sldId id="314" r:id="rId37"/>
    <p:sldId id="313" r:id="rId38"/>
    <p:sldId id="279" r:id="rId39"/>
    <p:sldId id="286" r:id="rId40"/>
    <p:sldId id="290" r:id="rId41"/>
    <p:sldId id="291" r:id="rId42"/>
    <p:sldId id="292" r:id="rId43"/>
    <p:sldId id="293" r:id="rId44"/>
    <p:sldId id="294" r:id="rId45"/>
    <p:sldId id="315" r:id="rId46"/>
    <p:sldId id="317" r:id="rId47"/>
    <p:sldId id="283" r:id="rId48"/>
    <p:sldId id="285" r:id="rId49"/>
    <p:sldId id="306" r:id="rId50"/>
    <p:sldId id="319" r:id="rId51"/>
    <p:sldId id="304" r:id="rId52"/>
    <p:sldId id="31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2749"/>
    <a:srgbClr val="2FCC6F"/>
    <a:srgbClr val="0ABDE3"/>
    <a:srgbClr val="EE5253"/>
    <a:srgbClr val="35AAD0"/>
    <a:srgbClr val="663399"/>
    <a:srgbClr val="324A5E"/>
    <a:srgbClr val="3B3B3B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1"/>
    <p:restoredTop sz="95190"/>
  </p:normalViewPr>
  <p:slideViewPr>
    <p:cSldViewPr snapToGrid="0" snapToObjects="1" showGuides="1">
      <p:cViewPr>
        <p:scale>
          <a:sx n="75" d="100"/>
          <a:sy n="75" d="100"/>
        </p:scale>
        <p:origin x="688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A6424-AF48-FE41-919B-330A349D54B8}" type="datetimeFigureOut">
              <a:rPr lang="en-US" smtClean="0"/>
              <a:t>6/9/18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B5294-A76F-1E45-9506-34EC8B963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5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61F1-560E-394E-A59F-D320B1D85E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E25AF-7C23-6A4E-998F-332842AED2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8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 the mapping representation of Meyer-Miller-Stock-</a:t>
            </a:r>
            <a:r>
              <a:rPr lang="en-US" dirty="0" err="1"/>
              <a:t>Thoss</a:t>
            </a:r>
            <a:r>
              <a:rPr lang="en-US" dirty="0"/>
              <a:t> [57, 58] to transform the discrete electronic states into continuous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E25AF-7C23-6A4E-998F-332842AED2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4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Phase</a:t>
            </a:r>
            <a:r>
              <a:rPr lang="en-US" baseline="0" dirty="0"/>
              <a:t> Reaction &gt; Spin Boson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E25AF-7C23-6A4E-998F-332842AED2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1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2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7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7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obvious exact low-dimensional diabatic </a:t>
            </a:r>
            <a:r>
              <a:rPr lang="en-US" dirty="0" err="1"/>
              <a:t>vibronic</a:t>
            </a:r>
            <a:r>
              <a:rPr lang="en-US" dirty="0"/>
              <a:t>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9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6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5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have various methods in various representations, all of them have their pros and cons, </a:t>
            </a:r>
          </a:p>
          <a:p>
            <a:endParaRPr lang="en-US" dirty="0"/>
          </a:p>
          <a:p>
            <a:r>
              <a:rPr lang="en-US" dirty="0"/>
              <a:t>But when it comes to On-the-fly simulations we can only use adiabatic based methods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B5294-A76F-1E45-9506-34EC8B963B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61F1-560E-394E-A59F-D320B1D85E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5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61F1-560E-394E-A59F-D320B1D85E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6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61F1-560E-394E-A59F-D320B1D85E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DA07-C2E2-A546-B6B6-3E98EC3D9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2FC0-A5C0-C340-847B-1566697F8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75ED7-A0BE-BF44-8779-FCB7980C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4210-2680-DD42-A735-81368B610766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1145-1266-2B47-892B-C61C7D7A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2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7060-7C4C-604D-90FF-2FD42A727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78249-3B6C-9343-8FD6-BCD4B57D1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9DE1-2717-C34F-A1B6-52AF64C4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E889-2861-1241-93AF-85AEC48F3F65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8F94-FD94-8D46-B8A8-8A104A6E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5D342-C46E-284E-ACAF-F1BD4750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05EA4-53AA-C94A-9E0F-F6665697B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FC428-8A0E-574D-BE1F-86E93D79C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575CF-2B04-364F-8A03-1823B40F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CA48-BDF2-B440-A5B3-00B40D136E39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B9A38-D1C9-A64D-9C92-2E75A95F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E2E08-E1B3-1341-840B-3DECD26E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4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A084-24B8-E441-8225-93CF85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371AE-5DD6-E54D-BEA6-67931A3D7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D341C-57C5-5A44-86AE-321C332A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8C3-25CD-DF4E-B4A4-B0747E1F9A68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28871-145E-E343-AD2A-CB496804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1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5EE4-46B1-2247-B458-DFD23BB9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7F0A-736C-654E-A5A7-0688DAB6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6811-0A7C-9A49-8C65-4B4C4661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E931F-9CD5-B04F-BF5C-98BC97FCCEE2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6AE00-88B8-8A4C-A720-CE61D461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42A3-3BF8-1645-804D-64C487C9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A3D6-D2AD-0A42-8D0E-B3BD438C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CE25-54FC-354B-A063-CB608902B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B203A-1DDB-E944-B527-5FE3A633D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313F1-C6A1-D54E-868D-94C98F3C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8F62-0F00-144B-A8F3-C5AA88E7B682}" type="datetime1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BDAC1-62D0-5C4D-B5EA-5D845FCA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5B0CF-14D8-474D-A7B0-EEF5D02D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6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291-E7ED-994A-8E78-D8A73939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FB007-2802-214F-A79F-5D9118529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3E0D5-236D-4340-8A29-FB37B0A6F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BE2B2-B3C0-8D4A-8266-85EF18326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8B52D-3ABA-9847-834F-F7A5F2DDEE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64778E-BD97-4E4B-A75A-EC362F43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B1F41-636C-EB44-B37F-5532A8B839F9}" type="datetime1">
              <a:rPr lang="en-US" smtClean="0"/>
              <a:t>6/9/18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7BC5C-9337-7346-AC15-C9C89A8E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7E2D5-9372-EB48-A4F0-4F9B7FD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5B27-139D-3C4A-9C35-25F0599A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936A8-0E22-2346-984E-47DB1C01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4DE6C-E8C9-4E41-835A-314D11DEE0E5}" type="datetime1">
              <a:rPr lang="en-US" smtClean="0"/>
              <a:t>6/9/18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DF9EF-74F3-B44F-A124-6B869AC7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6C3B6-61E7-8742-9393-3C019B80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2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820EA-8C4F-0E49-AEC1-54D3CD7A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46FB-AB1B-5847-A56E-273F385A9CC4}" type="datetime1">
              <a:rPr lang="en-US" smtClean="0"/>
              <a:t>6/9/18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08658-3ACF-7A49-BE65-4CBB30DFC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FFD58-92C9-2B4C-8A95-C495468E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CB1E-CFD7-D945-A10B-59522924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BFCCA-17D9-4F47-893E-005FEB113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5B6A9-3583-B64F-BB0F-B349D5ACD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7AB9C-0AFE-F443-BB6F-C9CB4B2D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4793-03E3-2E4A-8852-E1DC6BABC78D}" type="datetime1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C419D-77E4-F84A-BF6C-7A2DDCE3A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0244D-BD4F-4348-BA78-EFAE42BB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234C-EECC-DA46-8721-24EB2D43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53ADD-EB70-2943-B2C5-1F1384A87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AD9B0-EBE6-054B-B264-98387C0A5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CAC10-B357-8C40-8BF5-B85321864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E9CF-A1CE-FD45-87D3-1DBE6056A8C7}" type="datetime1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84EF1-708D-444C-BDFF-E3CBA9DE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A39F0-F021-B54C-B9A0-097104DA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E1FBE9-2BDF-4247-B048-E43C3327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D10F1-2507-F64F-8646-A9E38A03F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DC095-E297-C04F-B8BF-D0658EBE6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1032A-7F9A-9A4C-9B25-9AA3E41FCE0A}" type="datetime1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7319B-5120-3B46-83D4-0DAE6B07F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04E85-CBE9-0448-944E-3366290A6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8D76D-7C3B-B64B-A075-2E45A4530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emf"/><Relationship Id="rId3" Type="http://schemas.openxmlformats.org/officeDocument/2006/relationships/image" Target="../media/image10.emf"/><Relationship Id="rId7" Type="http://schemas.openxmlformats.org/officeDocument/2006/relationships/image" Target="../media/image1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11" Type="http://schemas.openxmlformats.org/officeDocument/2006/relationships/image" Target="../media/image11.emf"/><Relationship Id="rId5" Type="http://schemas.openxmlformats.org/officeDocument/2006/relationships/image" Target="../media/image4.svg"/><Relationship Id="rId10" Type="http://schemas.openxmlformats.org/officeDocument/2006/relationships/image" Target="../media/image19.emf"/><Relationship Id="rId4" Type="http://schemas.openxmlformats.org/officeDocument/2006/relationships/image" Target="../media/image3.png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emf"/><Relationship Id="rId10" Type="http://schemas.openxmlformats.org/officeDocument/2006/relationships/image" Target="../media/image4.svg"/><Relationship Id="rId4" Type="http://schemas.openxmlformats.org/officeDocument/2006/relationships/image" Target="../media/image17.emf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80.png"/><Relationship Id="rId4" Type="http://schemas.openxmlformats.org/officeDocument/2006/relationships/image" Target="../media/image25.png"/><Relationship Id="rId9" Type="http://schemas.openxmlformats.org/officeDocument/2006/relationships/image" Target="../media/image270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8.(null)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12" Type="http://schemas.openxmlformats.org/officeDocument/2006/relationships/image" Target="../media/image4.sv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510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0.png"/><Relationship Id="rId11" Type="http://schemas.openxmlformats.org/officeDocument/2006/relationships/image" Target="../media/image490.png"/><Relationship Id="rId5" Type="http://schemas.openxmlformats.org/officeDocument/2006/relationships/image" Target="../media/image450.png"/><Relationship Id="rId10" Type="http://schemas.openxmlformats.org/officeDocument/2006/relationships/image" Target="../media/image4.svg"/><Relationship Id="rId4" Type="http://schemas.openxmlformats.org/officeDocument/2006/relationships/image" Target="../media/image610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60.png"/><Relationship Id="rId18" Type="http://schemas.openxmlformats.org/officeDocument/2006/relationships/image" Target="../media/image61.png"/><Relationship Id="rId3" Type="http://schemas.openxmlformats.org/officeDocument/2006/relationships/image" Target="../media/image510.png"/><Relationship Id="rId7" Type="http://schemas.openxmlformats.org/officeDocument/2006/relationships/image" Target="../media/image4.svg"/><Relationship Id="rId12" Type="http://schemas.openxmlformats.org/officeDocument/2006/relationships/image" Target="../media/image550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40.png"/><Relationship Id="rId5" Type="http://schemas.openxmlformats.org/officeDocument/2006/relationships/image" Target="../media/image500.png"/><Relationship Id="rId15" Type="http://schemas.openxmlformats.org/officeDocument/2006/relationships/image" Target="../media/image58.png"/><Relationship Id="rId10" Type="http://schemas.openxmlformats.org/officeDocument/2006/relationships/image" Target="../media/image530.png"/><Relationship Id="rId4" Type="http://schemas.openxmlformats.org/officeDocument/2006/relationships/image" Target="../media/image61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10" Type="http://schemas.openxmlformats.org/officeDocument/2006/relationships/image" Target="../media/image4.svg"/><Relationship Id="rId4" Type="http://schemas.openxmlformats.org/officeDocument/2006/relationships/image" Target="../media/image67.emf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10.emf"/><Relationship Id="rId7" Type="http://schemas.openxmlformats.org/officeDocument/2006/relationships/image" Target="../media/image75.emf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85.png"/><Relationship Id="rId5" Type="http://schemas.openxmlformats.org/officeDocument/2006/relationships/image" Target="../media/image73.emf"/><Relationship Id="rId10" Type="http://schemas.openxmlformats.org/officeDocument/2006/relationships/image" Target="../media/image4.svg"/><Relationship Id="rId4" Type="http://schemas.openxmlformats.org/officeDocument/2006/relationships/image" Target="../media/image72.gif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3" Type="http://schemas.openxmlformats.org/officeDocument/2006/relationships/image" Target="../media/image4.svg"/><Relationship Id="rId7" Type="http://schemas.openxmlformats.org/officeDocument/2006/relationships/image" Target="../media/image82.png"/><Relationship Id="rId12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8.png"/><Relationship Id="rId5" Type="http://schemas.openxmlformats.org/officeDocument/2006/relationships/image" Target="../media/image80.png"/><Relationship Id="rId10" Type="http://schemas.openxmlformats.org/officeDocument/2006/relationships/image" Target="../media/image87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8.png"/><Relationship Id="rId3" Type="http://schemas.openxmlformats.org/officeDocument/2006/relationships/image" Target="../media/image4.sv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7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4.png"/><Relationship Id="rId3" Type="http://schemas.openxmlformats.org/officeDocument/2006/relationships/image" Target="../media/image4.svg"/><Relationship Id="rId7" Type="http://schemas.openxmlformats.org/officeDocument/2006/relationships/image" Target="../media/image93.png"/><Relationship Id="rId12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106.png"/><Relationship Id="rId10" Type="http://schemas.openxmlformats.org/officeDocument/2006/relationships/image" Target="../media/image102.png"/><Relationship Id="rId4" Type="http://schemas.openxmlformats.org/officeDocument/2006/relationships/image" Target="../media/image79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680.png"/><Relationship Id="rId3" Type="http://schemas.openxmlformats.org/officeDocument/2006/relationships/image" Target="../media/image430.png"/><Relationship Id="rId7" Type="http://schemas.openxmlformats.org/officeDocument/2006/relationships/image" Target="../media/image4.svg"/><Relationship Id="rId12" Type="http://schemas.openxmlformats.org/officeDocument/2006/relationships/image" Target="../media/image67.png"/><Relationship Id="rId17" Type="http://schemas.openxmlformats.org/officeDocument/2006/relationships/image" Target="../media/image111.png"/><Relationship Id="rId2" Type="http://schemas.openxmlformats.org/officeDocument/2006/relationships/image" Target="../media/image107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6.png"/><Relationship Id="rId5" Type="http://schemas.openxmlformats.org/officeDocument/2006/relationships/image" Target="../media/image620.png"/><Relationship Id="rId15" Type="http://schemas.openxmlformats.org/officeDocument/2006/relationships/image" Target="../media/image109.png"/><Relationship Id="rId10" Type="http://schemas.openxmlformats.org/officeDocument/2006/relationships/image" Target="../media/image650.png"/><Relationship Id="rId4" Type="http://schemas.openxmlformats.org/officeDocument/2006/relationships/image" Target="../media/image440.png"/><Relationship Id="rId9" Type="http://schemas.openxmlformats.org/officeDocument/2006/relationships/image" Target="../media/image640.png"/><Relationship Id="rId1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611.png"/><Relationship Id="rId4" Type="http://schemas.openxmlformats.org/officeDocument/2006/relationships/image" Target="../media/image511.png"/><Relationship Id="rId9" Type="http://schemas.openxmlformats.org/officeDocument/2006/relationships/image" Target="../media/image1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5.png"/><Relationship Id="rId7" Type="http://schemas.openxmlformats.org/officeDocument/2006/relationships/image" Target="../media/image4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7.gif"/><Relationship Id="rId4" Type="http://schemas.openxmlformats.org/officeDocument/2006/relationships/image" Target="../media/image126.png"/><Relationship Id="rId9" Type="http://schemas.openxmlformats.org/officeDocument/2006/relationships/image" Target="../media/image12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0.png"/><Relationship Id="rId4" Type="http://schemas.microsoft.com/office/2007/relationships/hdphoto" Target="../media/hdphoto1.wdp"/><Relationship Id="rId9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4.svg"/><Relationship Id="rId7" Type="http://schemas.openxmlformats.org/officeDocument/2006/relationships/image" Target="../media/image131.(null)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7" Type="http://schemas.openxmlformats.org/officeDocument/2006/relationships/image" Target="../media/image135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40.png"/><Relationship Id="rId3" Type="http://schemas.openxmlformats.org/officeDocument/2006/relationships/image" Target="../media/image134.emf"/><Relationship Id="rId7" Type="http://schemas.openxmlformats.org/officeDocument/2006/relationships/image" Target="../media/image135.emf"/><Relationship Id="rId12" Type="http://schemas.openxmlformats.org/officeDocument/2006/relationships/image" Target="../media/image139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38.emf"/><Relationship Id="rId5" Type="http://schemas.openxmlformats.org/officeDocument/2006/relationships/image" Target="../media/image3.png"/><Relationship Id="rId10" Type="http://schemas.openxmlformats.org/officeDocument/2006/relationships/image" Target="../media/image137.emf"/><Relationship Id="rId4" Type="http://schemas.openxmlformats.org/officeDocument/2006/relationships/image" Target="../media/image850.png"/><Relationship Id="rId9" Type="http://schemas.openxmlformats.org/officeDocument/2006/relationships/image" Target="../media/image8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emf"/><Relationship Id="rId5" Type="http://schemas.openxmlformats.org/officeDocument/2006/relationships/image" Target="../media/image141.(null)"/><Relationship Id="rId4" Type="http://schemas.openxmlformats.org/officeDocument/2006/relationships/image" Target="../media/image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5" Type="http://schemas.openxmlformats.org/officeDocument/2006/relationships/image" Target="../media/image144.png"/><Relationship Id="rId4" Type="http://schemas.openxmlformats.org/officeDocument/2006/relationships/image" Target="../media/image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7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0.png"/><Relationship Id="rId4" Type="http://schemas.microsoft.com/office/2007/relationships/hdphoto" Target="../media/hdphoto1.wdp"/><Relationship Id="rId9" Type="http://schemas.openxmlformats.org/officeDocument/2006/relationships/image" Target="../media/image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2.(null)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(null)"/><Relationship Id="rId11" Type="http://schemas.openxmlformats.org/officeDocument/2006/relationships/image" Target="../media/image158.png"/><Relationship Id="rId5" Type="http://schemas.openxmlformats.org/officeDocument/2006/relationships/image" Target="../media/image4.svg"/><Relationship Id="rId10" Type="http://schemas.openxmlformats.org/officeDocument/2006/relationships/image" Target="../media/image157.png"/><Relationship Id="rId4" Type="http://schemas.openxmlformats.org/officeDocument/2006/relationships/image" Target="../media/image3.png"/><Relationship Id="rId9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1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1.emf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6.emf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D7F72-3717-AF4B-99F3-74AF645503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CA481-87A5-BE41-B1CB-1983C20F5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35"/>
          <a:stretch/>
        </p:blipFill>
        <p:spPr>
          <a:xfrm>
            <a:off x="-170844" y="-796824"/>
            <a:ext cx="14209573" cy="9154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74590-7352-D043-9CA8-4E091E8DCC17}"/>
              </a:ext>
            </a:extLst>
          </p:cNvPr>
          <p:cNvSpPr txBox="1"/>
          <p:nvPr/>
        </p:nvSpPr>
        <p:spPr>
          <a:xfrm>
            <a:off x="466980" y="4379554"/>
            <a:ext cx="234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udy Old Style" panose="02020502050305020303" pitchFamily="18" charset="77"/>
              </a:rPr>
              <a:t>Arkajit Mandal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C1FC4B-4260-724A-9954-F3CFDF015C26}"/>
              </a:ext>
            </a:extLst>
          </p:cNvPr>
          <p:cNvSpPr/>
          <p:nvPr/>
        </p:nvSpPr>
        <p:spPr>
          <a:xfrm>
            <a:off x="-170844" y="6120068"/>
            <a:ext cx="12597064" cy="409070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6599A7-7D85-1144-A78E-CBDFD562DC3D}"/>
              </a:ext>
            </a:extLst>
          </p:cNvPr>
          <p:cNvSpPr/>
          <p:nvPr/>
        </p:nvSpPr>
        <p:spPr>
          <a:xfrm>
            <a:off x="-181640" y="6209071"/>
            <a:ext cx="12597064" cy="7013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2273A81-82D6-4B4A-B876-9FF3153458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7104AE-5A34-E045-BBC4-B0D79C476306}"/>
              </a:ext>
            </a:extLst>
          </p:cNvPr>
          <p:cNvSpPr txBox="1"/>
          <p:nvPr/>
        </p:nvSpPr>
        <p:spPr>
          <a:xfrm>
            <a:off x="657480" y="5385986"/>
            <a:ext cx="715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oudy Old Style" panose="02020502050305020303" pitchFamily="18" charset="77"/>
              </a:rPr>
              <a:t>University </a:t>
            </a:r>
            <a:r>
              <a:rPr lang="en-US" sz="2400" i="1" dirty="0">
                <a:latin typeface="Goudy Old Style" panose="02020502050305020303" pitchFamily="18" charset="77"/>
              </a:rPr>
              <a:t>of</a:t>
            </a:r>
            <a:r>
              <a:rPr lang="en-US" sz="2400" dirty="0">
                <a:latin typeface="Goudy Old Style" panose="02020502050305020303" pitchFamily="18" charset="77"/>
              </a:rPr>
              <a:t> Rochester</a:t>
            </a:r>
            <a:r>
              <a:rPr lang="en-US" sz="20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6F0CCA-3B6C-8B48-A1EE-117FD630A0E7}"/>
              </a:ext>
            </a:extLst>
          </p:cNvPr>
          <p:cNvSpPr txBox="1"/>
          <p:nvPr/>
        </p:nvSpPr>
        <p:spPr>
          <a:xfrm>
            <a:off x="170031" y="6196617"/>
            <a:ext cx="1083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Q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UASI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-D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IABATIC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 R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EPRESENTATION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Edwardian Script ITC" panose="030303020407070D0804" pitchFamily="66" charset="77"/>
              </a:rPr>
              <a:t>for</a:t>
            </a:r>
            <a:r>
              <a:rPr lang="en-US" sz="3600" dirty="0">
                <a:solidFill>
                  <a:schemeClr val="bg1"/>
                </a:solidFill>
                <a:latin typeface="Nexa Bold" panose="02000000000000000000" pitchFamily="2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N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ONADIABATIC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 D</a:t>
            </a:r>
            <a:r>
              <a:rPr lang="en-US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YNAMICS</a:t>
            </a:r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DE49F7-BE19-2947-A72E-9140A7CDBF95}"/>
              </a:ext>
            </a:extLst>
          </p:cNvPr>
          <p:cNvCxnSpPr>
            <a:cxnSpLocks/>
          </p:cNvCxnSpPr>
          <p:nvPr/>
        </p:nvCxnSpPr>
        <p:spPr>
          <a:xfrm flipV="1">
            <a:off x="4620986" y="528279"/>
            <a:ext cx="0" cy="1444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D8AD30-DF22-CF4C-A671-30AC2896B896}"/>
              </a:ext>
            </a:extLst>
          </p:cNvPr>
          <p:cNvCxnSpPr>
            <a:cxnSpLocks/>
          </p:cNvCxnSpPr>
          <p:nvPr/>
        </p:nvCxnSpPr>
        <p:spPr>
          <a:xfrm>
            <a:off x="8311242" y="722880"/>
            <a:ext cx="16329" cy="19456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A56426-E4A7-7E45-BD2B-1371215D3DDD}"/>
              </a:ext>
            </a:extLst>
          </p:cNvPr>
          <p:cNvCxnSpPr>
            <a:cxnSpLocks/>
          </p:cNvCxnSpPr>
          <p:nvPr/>
        </p:nvCxnSpPr>
        <p:spPr>
          <a:xfrm flipH="1">
            <a:off x="7511142" y="2649896"/>
            <a:ext cx="81642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91330D-22CB-CA40-AAE7-36D8E59053D7}"/>
              </a:ext>
            </a:extLst>
          </p:cNvPr>
          <p:cNvSpPr txBox="1"/>
          <p:nvPr/>
        </p:nvSpPr>
        <p:spPr>
          <a:xfrm>
            <a:off x="3690258" y="158946"/>
            <a:ext cx="13715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Nuclear DOF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2B19B-6122-5F45-A4F1-F30F6EBC1382}"/>
              </a:ext>
            </a:extLst>
          </p:cNvPr>
          <p:cNvSpPr txBox="1"/>
          <p:nvPr/>
        </p:nvSpPr>
        <p:spPr>
          <a:xfrm>
            <a:off x="581280" y="4875095"/>
            <a:ext cx="2945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oudy Old Style" panose="02020502050305020303" pitchFamily="18" charset="77"/>
              </a:rPr>
              <a:t>Advisor: </a:t>
            </a:r>
            <a:r>
              <a:rPr lang="en-US" sz="2400" b="1" dirty="0" err="1">
                <a:latin typeface="Goudy Old Style" panose="02020502050305020303" pitchFamily="18" charset="77"/>
              </a:rPr>
              <a:t>Pengfei</a:t>
            </a:r>
            <a:r>
              <a:rPr lang="en-US" sz="2400" b="1" dirty="0">
                <a:latin typeface="Goudy Old Style" panose="02020502050305020303" pitchFamily="18" charset="77"/>
              </a:rPr>
              <a:t> </a:t>
            </a:r>
            <a:r>
              <a:rPr lang="en-US" sz="2400" b="1" dirty="0" err="1">
                <a:latin typeface="Goudy Old Style" panose="02020502050305020303" pitchFamily="18" charset="77"/>
              </a:rPr>
              <a:t>Huo</a:t>
            </a:r>
            <a:endParaRPr lang="en-US" sz="2400" b="1" dirty="0">
              <a:latin typeface="Goudy Old Style" panose="02020502050305020303" pitchFamily="18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E6F8E0-2CC8-6A49-B026-8BB464DA4577}"/>
              </a:ext>
            </a:extLst>
          </p:cNvPr>
          <p:cNvSpPr txBox="1"/>
          <p:nvPr/>
        </p:nvSpPr>
        <p:spPr>
          <a:xfrm>
            <a:off x="7731588" y="353548"/>
            <a:ext cx="2071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Derivative Coupling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FE440C8-BA4F-E24D-B387-E371D704BAD4}"/>
              </a:ext>
            </a:extLst>
          </p:cNvPr>
          <p:cNvSpPr/>
          <p:nvPr/>
        </p:nvSpPr>
        <p:spPr>
          <a:xfrm>
            <a:off x="4787153" y="2528047"/>
            <a:ext cx="2124635" cy="1129553"/>
          </a:xfrm>
          <a:custGeom>
            <a:avLst/>
            <a:gdLst>
              <a:gd name="connsiteX0" fmla="*/ 0 w 2124635"/>
              <a:gd name="connsiteY0" fmla="*/ 0 h 1129553"/>
              <a:gd name="connsiteX1" fmla="*/ 564776 w 2124635"/>
              <a:gd name="connsiteY1" fmla="*/ 403412 h 1129553"/>
              <a:gd name="connsiteX2" fmla="*/ 1694329 w 2124635"/>
              <a:gd name="connsiteY2" fmla="*/ 968188 h 1129553"/>
              <a:gd name="connsiteX3" fmla="*/ 2124635 w 2124635"/>
              <a:gd name="connsiteY3" fmla="*/ 1129553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635" h="1129553">
                <a:moveTo>
                  <a:pt x="0" y="0"/>
                </a:moveTo>
                <a:cubicBezTo>
                  <a:pt x="141194" y="121023"/>
                  <a:pt x="282388" y="242047"/>
                  <a:pt x="564776" y="403412"/>
                </a:cubicBezTo>
                <a:cubicBezTo>
                  <a:pt x="847164" y="564777"/>
                  <a:pt x="1434353" y="847165"/>
                  <a:pt x="1694329" y="968188"/>
                </a:cubicBezTo>
                <a:cubicBezTo>
                  <a:pt x="1954305" y="1089211"/>
                  <a:pt x="2039470" y="1109382"/>
                  <a:pt x="2124635" y="1129553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C03FD1-8A8A-8847-8217-18AEF5C838AC}"/>
              </a:ext>
            </a:extLst>
          </p:cNvPr>
          <p:cNvSpPr txBox="1"/>
          <p:nvPr/>
        </p:nvSpPr>
        <p:spPr>
          <a:xfrm>
            <a:off x="1371398" y="1660463"/>
            <a:ext cx="28901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Trajectory gonna  </a:t>
            </a:r>
            <a:r>
              <a:rPr lang="en-US" b="1" dirty="0"/>
              <a:t>Blow up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91FB73-8DC3-6E4A-8C13-AEBD1C79B821}"/>
              </a:ext>
            </a:extLst>
          </p:cNvPr>
          <p:cNvCxnSpPr>
            <a:cxnSpLocks/>
          </p:cNvCxnSpPr>
          <p:nvPr/>
        </p:nvCxnSpPr>
        <p:spPr>
          <a:xfrm flipH="1">
            <a:off x="3690258" y="3146611"/>
            <a:ext cx="20695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FF4B1B-A00A-9249-AF6C-FDBFD9341017}"/>
              </a:ext>
            </a:extLst>
          </p:cNvPr>
          <p:cNvCxnSpPr>
            <a:cxnSpLocks/>
          </p:cNvCxnSpPr>
          <p:nvPr/>
        </p:nvCxnSpPr>
        <p:spPr>
          <a:xfrm>
            <a:off x="3690258" y="2029795"/>
            <a:ext cx="0" cy="11222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7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8DFA05-72B9-E944-B916-09200C92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768988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7381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E56-BD02-C546-B3E3-5FA79AAE77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2" t="44919" r="71536"/>
          <a:stretch/>
        </p:blipFill>
        <p:spPr>
          <a:xfrm>
            <a:off x="2809039" y="3870607"/>
            <a:ext cx="2797186" cy="8073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33A8C4-1613-3D49-A091-0612AD479292}"/>
              </a:ext>
            </a:extLst>
          </p:cNvPr>
          <p:cNvSpPr/>
          <p:nvPr/>
        </p:nvSpPr>
        <p:spPr>
          <a:xfrm>
            <a:off x="3490328" y="3979919"/>
            <a:ext cx="411978" cy="457693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3C6511-7AA6-EE40-A674-A5977539155D}"/>
              </a:ext>
            </a:extLst>
          </p:cNvPr>
          <p:cNvSpPr/>
          <p:nvPr/>
        </p:nvSpPr>
        <p:spPr>
          <a:xfrm>
            <a:off x="5613880" y="3716242"/>
            <a:ext cx="6322754" cy="961763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AE290C-9341-0B4D-A0E0-EEAC234F1948}"/>
              </a:ext>
            </a:extLst>
          </p:cNvPr>
          <p:cNvSpPr/>
          <p:nvPr/>
        </p:nvSpPr>
        <p:spPr>
          <a:xfrm>
            <a:off x="4204992" y="3972040"/>
            <a:ext cx="442758" cy="450166"/>
          </a:xfrm>
          <a:prstGeom prst="rect">
            <a:avLst/>
          </a:prstGeom>
          <a:noFill/>
          <a:ln>
            <a:solidFill>
              <a:srgbClr val="0AB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62E668-9A04-BD4D-992E-62606D295938}"/>
              </a:ext>
            </a:extLst>
          </p:cNvPr>
          <p:cNvCxnSpPr>
            <a:cxnSpLocks/>
          </p:cNvCxnSpPr>
          <p:nvPr/>
        </p:nvCxnSpPr>
        <p:spPr>
          <a:xfrm flipV="1">
            <a:off x="7487607" y="4678005"/>
            <a:ext cx="0" cy="622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A79F25-ECEF-1847-9071-C30EABC5B686}"/>
              </a:ext>
            </a:extLst>
          </p:cNvPr>
          <p:cNvCxnSpPr>
            <a:cxnSpLocks/>
          </p:cNvCxnSpPr>
          <p:nvPr/>
        </p:nvCxnSpPr>
        <p:spPr>
          <a:xfrm flipV="1">
            <a:off x="10383207" y="4678005"/>
            <a:ext cx="0" cy="622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0F6325D-7E56-F149-ADDF-A3AB4D569E6D}"/>
              </a:ext>
            </a:extLst>
          </p:cNvPr>
          <p:cNvSpPr/>
          <p:nvPr/>
        </p:nvSpPr>
        <p:spPr>
          <a:xfrm>
            <a:off x="7094671" y="5275544"/>
            <a:ext cx="889667" cy="926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C099D3-11FB-9843-B63B-1A4F8D0AE5D7}"/>
              </a:ext>
            </a:extLst>
          </p:cNvPr>
          <p:cNvSpPr/>
          <p:nvPr/>
        </p:nvSpPr>
        <p:spPr>
          <a:xfrm>
            <a:off x="9967483" y="5275544"/>
            <a:ext cx="920637" cy="926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67F18D-B850-3941-A925-1A2578983F18}"/>
                  </a:ext>
                </a:extLst>
              </p:cNvPr>
              <p:cNvSpPr txBox="1"/>
              <p:nvPr/>
            </p:nvSpPr>
            <p:spPr>
              <a:xfrm>
                <a:off x="7120705" y="5466007"/>
                <a:ext cx="885371" cy="603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67F18D-B850-3941-A925-1A257898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705" y="5466007"/>
                <a:ext cx="885371" cy="603307"/>
              </a:xfrm>
              <a:prstGeom prst="rect">
                <a:avLst/>
              </a:prstGeom>
              <a:blipFill>
                <a:blip r:embed="rId7"/>
                <a:stretch>
                  <a:fillRect l="-11429" r="-7143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006C5B-8BDD-AD43-AE1C-902D26F43466}"/>
                  </a:ext>
                </a:extLst>
              </p:cNvPr>
              <p:cNvSpPr txBox="1"/>
              <p:nvPr/>
            </p:nvSpPr>
            <p:spPr>
              <a:xfrm>
                <a:off x="9967483" y="5466007"/>
                <a:ext cx="920637" cy="603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006C5B-8BDD-AD43-AE1C-902D26F43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483" y="5466007"/>
                <a:ext cx="920637" cy="603307"/>
              </a:xfrm>
              <a:prstGeom prst="rect">
                <a:avLst/>
              </a:prstGeom>
              <a:blipFill>
                <a:blip r:embed="rId8"/>
                <a:stretch>
                  <a:fillRect l="-9589" r="-6849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FB64E683-09CB-D043-BF0C-8890F249B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17" t="24343" r="6598"/>
          <a:stretch/>
        </p:blipFill>
        <p:spPr>
          <a:xfrm>
            <a:off x="5666461" y="3582826"/>
            <a:ext cx="6313715" cy="110899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65D005B-FF47-E942-8F73-1FCB535B9890}"/>
              </a:ext>
            </a:extLst>
          </p:cNvPr>
          <p:cNvGrpSpPr/>
          <p:nvPr/>
        </p:nvGrpSpPr>
        <p:grpSpPr>
          <a:xfrm>
            <a:off x="3775318" y="5257133"/>
            <a:ext cx="2475257" cy="945766"/>
            <a:chOff x="3402328" y="5377453"/>
            <a:chExt cx="2475257" cy="9457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415CE2-8F40-FC40-8601-33A3B9AE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2328" y="5377453"/>
              <a:ext cx="2158863" cy="4820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4E7420-8E0F-834A-B350-598C16093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02270" y="5408366"/>
              <a:ext cx="1187704" cy="91485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8995A5-4E48-DE42-A54F-9EE4BDF35BC8}"/>
                </a:ext>
              </a:extLst>
            </p:cNvPr>
            <p:cNvSpPr txBox="1"/>
            <p:nvPr/>
          </p:nvSpPr>
          <p:spPr>
            <a:xfrm>
              <a:off x="5694134" y="5533668"/>
              <a:ext cx="183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</p:grpSp>
      <p:sp>
        <p:nvSpPr>
          <p:cNvPr id="43" name="Freeform 42">
            <a:extLst>
              <a:ext uri="{FF2B5EF4-FFF2-40B4-BE49-F238E27FC236}">
                <a16:creationId xmlns:a16="http://schemas.microsoft.com/office/drawing/2014/main" id="{1F0397C2-ADD4-804F-9B2B-29C2E03902AB}"/>
              </a:ext>
            </a:extLst>
          </p:cNvPr>
          <p:cNvSpPr/>
          <p:nvPr/>
        </p:nvSpPr>
        <p:spPr>
          <a:xfrm>
            <a:off x="557213" y="4600575"/>
            <a:ext cx="1485900" cy="785813"/>
          </a:xfrm>
          <a:custGeom>
            <a:avLst/>
            <a:gdLst>
              <a:gd name="connsiteX0" fmla="*/ 0 w 1590385"/>
              <a:gd name="connsiteY0" fmla="*/ 71096 h 856909"/>
              <a:gd name="connsiteX1" fmla="*/ 400050 w 1590385"/>
              <a:gd name="connsiteY1" fmla="*/ 856909 h 856909"/>
              <a:gd name="connsiteX2" fmla="*/ 1485900 w 1590385"/>
              <a:gd name="connsiteY2" fmla="*/ 71096 h 856909"/>
              <a:gd name="connsiteX3" fmla="*/ 1485900 w 1590385"/>
              <a:gd name="connsiteY3" fmla="*/ 85384 h 856909"/>
              <a:gd name="connsiteX0" fmla="*/ 0 w 1590385"/>
              <a:gd name="connsiteY0" fmla="*/ 71096 h 856909"/>
              <a:gd name="connsiteX1" fmla="*/ 400050 w 1590385"/>
              <a:gd name="connsiteY1" fmla="*/ 856909 h 856909"/>
              <a:gd name="connsiteX2" fmla="*/ 1485900 w 1590385"/>
              <a:gd name="connsiteY2" fmla="*/ 71096 h 856909"/>
              <a:gd name="connsiteX3" fmla="*/ 1485900 w 1590385"/>
              <a:gd name="connsiteY3" fmla="*/ 85384 h 856909"/>
              <a:gd name="connsiteX0" fmla="*/ 0 w 1485900"/>
              <a:gd name="connsiteY0" fmla="*/ 0 h 785813"/>
              <a:gd name="connsiteX1" fmla="*/ 400050 w 1485900"/>
              <a:gd name="connsiteY1" fmla="*/ 785813 h 785813"/>
              <a:gd name="connsiteX2" fmla="*/ 1485900 w 1485900"/>
              <a:gd name="connsiteY2" fmla="*/ 0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5900" h="785813">
                <a:moveTo>
                  <a:pt x="0" y="0"/>
                </a:moveTo>
                <a:cubicBezTo>
                  <a:pt x="76200" y="392906"/>
                  <a:pt x="409575" y="785813"/>
                  <a:pt x="400050" y="785813"/>
                </a:cubicBezTo>
                <a:cubicBezTo>
                  <a:pt x="390525" y="785813"/>
                  <a:pt x="1485900" y="0"/>
                  <a:pt x="1485900" y="0"/>
                </a:cubicBezTo>
              </a:path>
            </a:pathLst>
          </a:custGeom>
          <a:noFill/>
          <a:ln w="28575"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98598D44-31DF-DE4D-B5FD-74732E9C18E3}"/>
              </a:ext>
            </a:extLst>
          </p:cNvPr>
          <p:cNvSpPr/>
          <p:nvPr/>
        </p:nvSpPr>
        <p:spPr>
          <a:xfrm rot="10627401">
            <a:off x="309133" y="5398920"/>
            <a:ext cx="1072729" cy="785837"/>
          </a:xfrm>
          <a:custGeom>
            <a:avLst/>
            <a:gdLst>
              <a:gd name="connsiteX0" fmla="*/ 0 w 1590385"/>
              <a:gd name="connsiteY0" fmla="*/ 71096 h 856909"/>
              <a:gd name="connsiteX1" fmla="*/ 400050 w 1590385"/>
              <a:gd name="connsiteY1" fmla="*/ 856909 h 856909"/>
              <a:gd name="connsiteX2" fmla="*/ 1485900 w 1590385"/>
              <a:gd name="connsiteY2" fmla="*/ 71096 h 856909"/>
              <a:gd name="connsiteX3" fmla="*/ 1485900 w 1590385"/>
              <a:gd name="connsiteY3" fmla="*/ 85384 h 856909"/>
              <a:gd name="connsiteX0" fmla="*/ 0 w 1590385"/>
              <a:gd name="connsiteY0" fmla="*/ 71096 h 856909"/>
              <a:gd name="connsiteX1" fmla="*/ 400050 w 1590385"/>
              <a:gd name="connsiteY1" fmla="*/ 856909 h 856909"/>
              <a:gd name="connsiteX2" fmla="*/ 1485900 w 1590385"/>
              <a:gd name="connsiteY2" fmla="*/ 71096 h 856909"/>
              <a:gd name="connsiteX3" fmla="*/ 1485900 w 1590385"/>
              <a:gd name="connsiteY3" fmla="*/ 85384 h 856909"/>
              <a:gd name="connsiteX0" fmla="*/ 0 w 1491176"/>
              <a:gd name="connsiteY0" fmla="*/ 4354 h 790167"/>
              <a:gd name="connsiteX1" fmla="*/ 400050 w 1491176"/>
              <a:gd name="connsiteY1" fmla="*/ 790167 h 790167"/>
              <a:gd name="connsiteX2" fmla="*/ 1485900 w 1491176"/>
              <a:gd name="connsiteY2" fmla="*/ 4354 h 790167"/>
              <a:gd name="connsiteX3" fmla="*/ 819393 w 1491176"/>
              <a:gd name="connsiteY3" fmla="*/ 471538 h 790167"/>
              <a:gd name="connsiteX0" fmla="*/ 0 w 1485900"/>
              <a:gd name="connsiteY0" fmla="*/ 0 h 785813"/>
              <a:gd name="connsiteX1" fmla="*/ 400050 w 1485900"/>
              <a:gd name="connsiteY1" fmla="*/ 785813 h 785813"/>
              <a:gd name="connsiteX2" fmla="*/ 1485900 w 1485900"/>
              <a:gd name="connsiteY2" fmla="*/ 0 h 785813"/>
              <a:gd name="connsiteX0" fmla="*/ 0 w 1072729"/>
              <a:gd name="connsiteY0" fmla="*/ 0 h 788190"/>
              <a:gd name="connsiteX1" fmla="*/ 400050 w 1072729"/>
              <a:gd name="connsiteY1" fmla="*/ 785813 h 788190"/>
              <a:gd name="connsiteX2" fmla="*/ 1072729 w 1072729"/>
              <a:gd name="connsiteY2" fmla="*/ 251044 h 788190"/>
              <a:gd name="connsiteX0" fmla="*/ 0 w 1072729"/>
              <a:gd name="connsiteY0" fmla="*/ 0 h 785837"/>
              <a:gd name="connsiteX1" fmla="*/ 400050 w 1072729"/>
              <a:gd name="connsiteY1" fmla="*/ 785813 h 785837"/>
              <a:gd name="connsiteX2" fmla="*/ 1072729 w 1072729"/>
              <a:gd name="connsiteY2" fmla="*/ 251044 h 78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729" h="785837">
                <a:moveTo>
                  <a:pt x="0" y="0"/>
                </a:moveTo>
                <a:cubicBezTo>
                  <a:pt x="76200" y="392906"/>
                  <a:pt x="405332" y="781832"/>
                  <a:pt x="400050" y="785813"/>
                </a:cubicBezTo>
                <a:cubicBezTo>
                  <a:pt x="394768" y="789794"/>
                  <a:pt x="1002839" y="304149"/>
                  <a:pt x="1072729" y="251044"/>
                </a:cubicBezTo>
              </a:path>
            </a:pathLst>
          </a:custGeom>
          <a:noFill/>
          <a:ln w="28575">
            <a:solidFill>
              <a:srgbClr val="0AB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748DB5-5913-1241-BCAA-85A902129096}"/>
              </a:ext>
            </a:extLst>
          </p:cNvPr>
          <p:cNvSpPr/>
          <p:nvPr/>
        </p:nvSpPr>
        <p:spPr>
          <a:xfrm>
            <a:off x="699282" y="5121749"/>
            <a:ext cx="512064" cy="508786"/>
          </a:xfrm>
          <a:prstGeom prst="ellipse">
            <a:avLst/>
          </a:prstGeom>
          <a:solidFill>
            <a:schemeClr val="tx2">
              <a:alpha val="75000"/>
            </a:schemeClr>
          </a:solidFill>
          <a:ln w="1047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 prstMaterial="clear">
            <a:bevelT w="273050" h="279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1D7BFED-7B0F-ED4C-BB83-55F78796355C}"/>
              </a:ext>
            </a:extLst>
          </p:cNvPr>
          <p:cNvSpPr/>
          <p:nvPr/>
        </p:nvSpPr>
        <p:spPr>
          <a:xfrm>
            <a:off x="1211346" y="5515492"/>
            <a:ext cx="2190982" cy="544876"/>
          </a:xfrm>
          <a:custGeom>
            <a:avLst/>
            <a:gdLst>
              <a:gd name="connsiteX0" fmla="*/ 0 w 1814512"/>
              <a:gd name="connsiteY0" fmla="*/ 0 h 671512"/>
              <a:gd name="connsiteX1" fmla="*/ 728662 w 1814512"/>
              <a:gd name="connsiteY1" fmla="*/ 557212 h 671512"/>
              <a:gd name="connsiteX2" fmla="*/ 1814512 w 1814512"/>
              <a:gd name="connsiteY2" fmla="*/ 671512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512" h="671512">
                <a:moveTo>
                  <a:pt x="0" y="0"/>
                </a:moveTo>
                <a:cubicBezTo>
                  <a:pt x="213121" y="222646"/>
                  <a:pt x="426243" y="445293"/>
                  <a:pt x="728662" y="557212"/>
                </a:cubicBezTo>
                <a:cubicBezTo>
                  <a:pt x="1031081" y="669131"/>
                  <a:pt x="1422796" y="670321"/>
                  <a:pt x="1814512" y="671512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04B2F9-DA0F-FE42-ADE7-87D30D270EDD}"/>
              </a:ext>
            </a:extLst>
          </p:cNvPr>
          <p:cNvSpPr txBox="1"/>
          <p:nvPr/>
        </p:nvSpPr>
        <p:spPr>
          <a:xfrm>
            <a:off x="3859576" y="5745472"/>
            <a:ext cx="66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 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34213D-4896-C843-B7B4-3A7188C2C99D}"/>
              </a:ext>
            </a:extLst>
          </p:cNvPr>
          <p:cNvSpPr txBox="1"/>
          <p:nvPr/>
        </p:nvSpPr>
        <p:spPr>
          <a:xfrm>
            <a:off x="8131103" y="5510215"/>
            <a:ext cx="81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</a:t>
            </a:r>
            <a:r>
              <a:rPr lang="en-US" sz="2800" dirty="0">
                <a:solidFill>
                  <a:srgbClr val="EE5253"/>
                </a:solidFill>
              </a:rPr>
              <a:t>∞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2EF577-C255-BF49-84E8-13A27A075056}"/>
              </a:ext>
            </a:extLst>
          </p:cNvPr>
          <p:cNvSpPr/>
          <p:nvPr/>
        </p:nvSpPr>
        <p:spPr>
          <a:xfrm>
            <a:off x="-240634" y="6529138"/>
            <a:ext cx="2876257" cy="7381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700338-1B12-F74B-865A-43AE8E2D1735}"/>
              </a:ext>
            </a:extLst>
          </p:cNvPr>
          <p:cNvCxnSpPr/>
          <p:nvPr/>
        </p:nvCxnSpPr>
        <p:spPr>
          <a:xfrm>
            <a:off x="290089" y="4542526"/>
            <a:ext cx="0" cy="1575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276D7A-AB50-0644-9294-C4DEE9948C0D}"/>
              </a:ext>
            </a:extLst>
          </p:cNvPr>
          <p:cNvCxnSpPr>
            <a:cxnSpLocks/>
          </p:cNvCxnSpPr>
          <p:nvPr/>
        </p:nvCxnSpPr>
        <p:spPr>
          <a:xfrm flipH="1">
            <a:off x="290089" y="6118443"/>
            <a:ext cx="16006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FDC6216F-CE5E-E44E-94F3-0005520FF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0084" y="947034"/>
            <a:ext cx="3184369" cy="11252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0C27D7-63D0-6845-ABB1-1054A0570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9743" y="993931"/>
            <a:ext cx="2446115" cy="12791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EFF2700-BC17-244E-9146-51C7BBDBF4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9621" y="2188316"/>
            <a:ext cx="7030387" cy="96594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23AC28-D91D-FD45-BC60-8FB6944697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3" t="6023" r="71536" b="58327"/>
          <a:stretch/>
        </p:blipFill>
        <p:spPr>
          <a:xfrm>
            <a:off x="431062" y="3971885"/>
            <a:ext cx="2676303" cy="52255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1AF4A40-9A31-9648-8D82-826D965943F7}"/>
              </a:ext>
            </a:extLst>
          </p:cNvPr>
          <p:cNvSpPr txBox="1"/>
          <p:nvPr/>
        </p:nvSpPr>
        <p:spPr>
          <a:xfrm>
            <a:off x="4030580" y="-5044"/>
            <a:ext cx="534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Adiabatic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417254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12" grpId="0"/>
      <p:bldP spid="35" grpId="0"/>
      <p:bldP spid="43" grpId="0" animBg="1"/>
      <p:bldP spid="44" grpId="0" animBg="1"/>
      <p:bldP spid="46" grpId="0" animBg="1"/>
      <p:bldP spid="47" grpId="0" animBg="1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364C15-8845-BA4B-8D9F-E2825BB2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C9D1D9-87A3-1B4D-B313-A186F0C2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73" y="1710337"/>
            <a:ext cx="2515361" cy="62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EE56-BD02-C546-B3E3-5FA79AAE7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 b="61914"/>
          <a:stretch/>
        </p:blipFill>
        <p:spPr>
          <a:xfrm>
            <a:off x="1400352" y="912269"/>
            <a:ext cx="3471239" cy="558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71B82D-AA76-1F41-9FC7-DEDA8FC09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572" y="650506"/>
            <a:ext cx="2633534" cy="1072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BBEAA1-B8C5-B741-AE27-52228254CFA3}"/>
                  </a:ext>
                </a:extLst>
              </p:cNvPr>
              <p:cNvSpPr/>
              <p:nvPr/>
            </p:nvSpPr>
            <p:spPr>
              <a:xfrm>
                <a:off x="-691450" y="2447670"/>
                <a:ext cx="13300363" cy="1276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2800" b="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9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BBEAA1-B8C5-B741-AE27-52228254C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1450" y="2447670"/>
                <a:ext cx="13300363" cy="1276375"/>
              </a:xfrm>
              <a:prstGeom prst="rect">
                <a:avLst/>
              </a:prstGeom>
              <a:blipFill>
                <a:blip r:embed="rId6"/>
                <a:stretch>
                  <a:fillRect t="-116832" b="-15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F398E87-A30A-5D43-AE70-AF6D81560AB7}"/>
              </a:ext>
            </a:extLst>
          </p:cNvPr>
          <p:cNvSpPr/>
          <p:nvPr/>
        </p:nvSpPr>
        <p:spPr>
          <a:xfrm>
            <a:off x="4201887" y="2447670"/>
            <a:ext cx="3418114" cy="1240940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6E235B-29E4-264F-A5E1-0D345185289C}"/>
              </a:ext>
            </a:extLst>
          </p:cNvPr>
          <p:cNvCxnSpPr>
            <a:cxnSpLocks/>
          </p:cNvCxnSpPr>
          <p:nvPr/>
        </p:nvCxnSpPr>
        <p:spPr>
          <a:xfrm>
            <a:off x="3287486" y="3044280"/>
            <a:ext cx="914401" cy="1"/>
          </a:xfrm>
          <a:prstGeom prst="line">
            <a:avLst/>
          </a:prstGeom>
          <a:ln w="38100">
            <a:solidFill>
              <a:srgbClr val="EE5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265C90-2403-894A-AED2-9485F03D1199}"/>
              </a:ext>
            </a:extLst>
          </p:cNvPr>
          <p:cNvSpPr txBox="1"/>
          <p:nvPr/>
        </p:nvSpPr>
        <p:spPr>
          <a:xfrm>
            <a:off x="1222947" y="2502301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exa Light" panose="02000000000000000000" pitchFamily="2" charset="0"/>
              </a:rPr>
              <a:t>Diabatic</a:t>
            </a:r>
          </a:p>
          <a:p>
            <a:r>
              <a:rPr lang="en-US" sz="3200" dirty="0">
                <a:latin typeface="Nexa Light" panose="02000000000000000000" pitchFamily="2" charset="0"/>
              </a:rPr>
              <a:t>state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6AAE71-ED3E-D04B-94C9-CE83B4EC7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" t="44919" r="71536"/>
          <a:stretch/>
        </p:blipFill>
        <p:spPr>
          <a:xfrm>
            <a:off x="4560386" y="878400"/>
            <a:ext cx="2797186" cy="807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D5FE4D-DBCE-3048-9B20-5BB0B53B7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123"/>
          <a:stretch/>
        </p:blipFill>
        <p:spPr>
          <a:xfrm>
            <a:off x="5014719" y="4168805"/>
            <a:ext cx="3595881" cy="663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2FD233-0FD2-C043-8E5C-8E87AA0D9F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48005"/>
          <a:stretch/>
        </p:blipFill>
        <p:spPr>
          <a:xfrm>
            <a:off x="3813122" y="4042474"/>
            <a:ext cx="3595881" cy="6654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2F4D80C-D044-9A48-8E4F-1FE003CF0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888" y="4858112"/>
            <a:ext cx="2195686" cy="72411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58474A4-B1F9-E042-BF5C-7404C8B3A6B4}"/>
              </a:ext>
            </a:extLst>
          </p:cNvPr>
          <p:cNvSpPr/>
          <p:nvPr/>
        </p:nvSpPr>
        <p:spPr>
          <a:xfrm>
            <a:off x="-1716833" y="-2892490"/>
            <a:ext cx="15619445" cy="11924523"/>
          </a:xfrm>
          <a:prstGeom prst="ellipse">
            <a:avLst/>
          </a:prstGeom>
          <a:solidFill>
            <a:schemeClr val="bg1">
              <a:alpha val="9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2531B1-267D-ED42-8598-6AEC29E5D8C2}"/>
              </a:ext>
            </a:extLst>
          </p:cNvPr>
          <p:cNvSpPr txBox="1"/>
          <p:nvPr/>
        </p:nvSpPr>
        <p:spPr>
          <a:xfrm>
            <a:off x="2026508" y="2598663"/>
            <a:ext cx="9515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oudy Old Style" panose="02020502050305020303" pitchFamily="18" charset="77"/>
              </a:rPr>
              <a:t>It </a:t>
            </a:r>
            <a:r>
              <a:rPr lang="en-US" sz="3200" dirty="0">
                <a:latin typeface="Goudy Old Style" panose="02020502050305020303" pitchFamily="18" charset="77"/>
              </a:rPr>
              <a:t>is simpler to run dynamics in </a:t>
            </a:r>
            <a:r>
              <a:rPr lang="en-US" sz="3200" b="1" dirty="0">
                <a:solidFill>
                  <a:srgbClr val="EE5253"/>
                </a:solidFill>
                <a:latin typeface="Goudy Old Style" panose="02020502050305020303" pitchFamily="18" charset="77"/>
              </a:rPr>
              <a:t>Diabatic</a:t>
            </a:r>
            <a:r>
              <a:rPr lang="en-US" sz="3200" dirty="0">
                <a:latin typeface="Goudy Old Style" panose="02020502050305020303" pitchFamily="18" charset="77"/>
              </a:rPr>
              <a:t> Representation</a:t>
            </a:r>
          </a:p>
          <a:p>
            <a:endParaRPr lang="en-US" sz="3200" dirty="0">
              <a:latin typeface="Goudy Old Style" panose="02020502050305020303" pitchFamily="18" charset="77"/>
            </a:endParaRPr>
          </a:p>
          <a:p>
            <a:r>
              <a:rPr lang="en-US" sz="3200" dirty="0">
                <a:latin typeface="Goudy Old Style" panose="02020502050305020303" pitchFamily="18" charset="77"/>
              </a:rPr>
              <a:t>It is simpler to obtain </a:t>
            </a:r>
            <a:r>
              <a:rPr lang="en-US" sz="3200" b="1" dirty="0">
                <a:solidFill>
                  <a:srgbClr val="0ABDE3"/>
                </a:solidFill>
                <a:latin typeface="Goudy Old Style" panose="02020502050305020303" pitchFamily="18" charset="77"/>
              </a:rPr>
              <a:t>Adiabatic</a:t>
            </a:r>
            <a:r>
              <a:rPr lang="en-US" sz="3200" dirty="0">
                <a:latin typeface="Goudy Old Style" panose="02020502050305020303" pitchFamily="18" charset="77"/>
              </a:rPr>
              <a:t> State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771067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6908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968CB7-2612-5247-AFC7-C2ADF62A7B6E}"/>
              </a:ext>
            </a:extLst>
          </p:cNvPr>
          <p:cNvSpPr/>
          <p:nvPr/>
        </p:nvSpPr>
        <p:spPr>
          <a:xfrm>
            <a:off x="-240636" y="6529138"/>
            <a:ext cx="3216917" cy="6908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F80D73-E111-404E-B2CD-016E3A2961A8}"/>
              </a:ext>
            </a:extLst>
          </p:cNvPr>
          <p:cNvSpPr txBox="1"/>
          <p:nvPr/>
        </p:nvSpPr>
        <p:spPr>
          <a:xfrm>
            <a:off x="2524830" y="-504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Adiabatic and Diabatic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3342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11" grpId="0"/>
      <p:bldP spid="38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68238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6021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B7F99-FEFD-8945-A191-9087F6A8D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47"/>
          <a:stretch/>
        </p:blipFill>
        <p:spPr>
          <a:xfrm rot="7063564" flipV="1">
            <a:off x="3693328" y="57238"/>
            <a:ext cx="1239308" cy="2364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ABDD53-F7E0-5A49-B933-22B43E63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7"/>
          <a:stretch/>
        </p:blipFill>
        <p:spPr>
          <a:xfrm rot="19582608">
            <a:off x="3028410" y="748295"/>
            <a:ext cx="1973641" cy="2351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C1073-3ED8-5E45-BDCE-B1255B309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7486">
            <a:off x="1090440" y="1254857"/>
            <a:ext cx="2794225" cy="2351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7D680-3E75-714F-BBB7-F52C77506BAE}"/>
                  </a:ext>
                </a:extLst>
              </p:cNvPr>
              <p:cNvSpPr txBox="1"/>
              <p:nvPr/>
            </p:nvSpPr>
            <p:spPr>
              <a:xfrm>
                <a:off x="4405422" y="1681081"/>
                <a:ext cx="3316988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7D680-3E75-714F-BBB7-F52C77506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422" y="1681081"/>
                <a:ext cx="3316988" cy="1292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B96A7DA-9FCE-B140-8482-BF9E4AC58F18}"/>
              </a:ext>
            </a:extLst>
          </p:cNvPr>
          <p:cNvSpPr txBox="1"/>
          <p:nvPr/>
        </p:nvSpPr>
        <p:spPr>
          <a:xfrm>
            <a:off x="5077401" y="705083"/>
            <a:ext cx="2125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exa Light" panose="02000000000000000000" pitchFamily="2" charset="0"/>
              </a:rPr>
              <a:t>Electronic Structure</a:t>
            </a:r>
          </a:p>
          <a:p>
            <a:r>
              <a:rPr lang="en-US" sz="2800" dirty="0">
                <a:latin typeface="Nexa Light" panose="02000000000000000000" pitchFamily="2" charset="0"/>
              </a:rPr>
              <a:t>Calculation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4F7DF1-D8FB-544B-9521-AC328895BC08}"/>
              </a:ext>
            </a:extLst>
          </p:cNvPr>
          <p:cNvCxnSpPr/>
          <p:nvPr/>
        </p:nvCxnSpPr>
        <p:spPr>
          <a:xfrm>
            <a:off x="8415338" y="2871788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37356-7114-6348-A7CC-A6926A258FC0}"/>
              </a:ext>
            </a:extLst>
          </p:cNvPr>
          <p:cNvCxnSpPr/>
          <p:nvPr/>
        </p:nvCxnSpPr>
        <p:spPr>
          <a:xfrm>
            <a:off x="8415338" y="2638426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0ABFCF-B1FC-2D45-AB51-CD13A521B9C4}"/>
              </a:ext>
            </a:extLst>
          </p:cNvPr>
          <p:cNvCxnSpPr/>
          <p:nvPr/>
        </p:nvCxnSpPr>
        <p:spPr>
          <a:xfrm>
            <a:off x="8415338" y="2405064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A845CD-10D8-824D-9A0D-AF53F748131B}"/>
              </a:ext>
            </a:extLst>
          </p:cNvPr>
          <p:cNvCxnSpPr/>
          <p:nvPr/>
        </p:nvCxnSpPr>
        <p:spPr>
          <a:xfrm>
            <a:off x="8415338" y="1443039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F619D0-3544-B543-970E-7CB494A18809}"/>
              </a:ext>
            </a:extLst>
          </p:cNvPr>
          <p:cNvCxnSpPr/>
          <p:nvPr/>
        </p:nvCxnSpPr>
        <p:spPr>
          <a:xfrm>
            <a:off x="8415338" y="1245408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250513-A21D-5546-ACBE-06DBE45B5B95}"/>
              </a:ext>
            </a:extLst>
          </p:cNvPr>
          <p:cNvCxnSpPr/>
          <p:nvPr/>
        </p:nvCxnSpPr>
        <p:spPr>
          <a:xfrm>
            <a:off x="8415338" y="769158"/>
            <a:ext cx="18573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DD03E1-8706-8349-82D8-49CC000843DD}"/>
                  </a:ext>
                </a:extLst>
              </p:cNvPr>
              <p:cNvSpPr txBox="1"/>
              <p:nvPr/>
            </p:nvSpPr>
            <p:spPr>
              <a:xfrm>
                <a:off x="10404636" y="2767590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DD03E1-8706-8349-82D8-49CC00084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636" y="2767590"/>
                <a:ext cx="286810" cy="276999"/>
              </a:xfrm>
              <a:prstGeom prst="rect">
                <a:avLst/>
              </a:prstGeom>
              <a:blipFill>
                <a:blip r:embed="rId6"/>
                <a:stretch>
                  <a:fillRect l="-12500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DE00D7-515C-794F-8045-CFDF26CB0F9A}"/>
                  </a:ext>
                </a:extLst>
              </p:cNvPr>
              <p:cNvSpPr txBox="1"/>
              <p:nvPr/>
            </p:nvSpPr>
            <p:spPr>
              <a:xfrm>
                <a:off x="10404636" y="2500095"/>
                <a:ext cx="292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DE00D7-515C-794F-8045-CFDF26CB0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636" y="2500095"/>
                <a:ext cx="292131" cy="276999"/>
              </a:xfrm>
              <a:prstGeom prst="rect">
                <a:avLst/>
              </a:prstGeom>
              <a:blipFill>
                <a:blip r:embed="rId7"/>
                <a:stretch>
                  <a:fillRect l="-12500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25D7F1-918E-954E-9D1B-E3DA7DCE3523}"/>
                  </a:ext>
                </a:extLst>
              </p:cNvPr>
              <p:cNvSpPr txBox="1"/>
              <p:nvPr/>
            </p:nvSpPr>
            <p:spPr>
              <a:xfrm>
                <a:off x="10399315" y="2218344"/>
                <a:ext cx="292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25D7F1-918E-954E-9D1B-E3DA7DCE3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9315" y="2218344"/>
                <a:ext cx="292131" cy="276999"/>
              </a:xfrm>
              <a:prstGeom prst="rect">
                <a:avLst/>
              </a:prstGeom>
              <a:blipFill>
                <a:blip r:embed="rId8"/>
                <a:stretch>
                  <a:fillRect l="-16667" r="-416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CA230A-A088-5743-8134-0A5E3D658643}"/>
                  </a:ext>
                </a:extLst>
              </p:cNvPr>
              <p:cNvSpPr txBox="1"/>
              <p:nvPr/>
            </p:nvSpPr>
            <p:spPr>
              <a:xfrm>
                <a:off x="10369505" y="1334063"/>
                <a:ext cx="292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CA230A-A088-5743-8134-0A5E3D658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9505" y="1334063"/>
                <a:ext cx="292131" cy="276999"/>
              </a:xfrm>
              <a:prstGeom prst="rect">
                <a:avLst/>
              </a:prstGeom>
              <a:blipFill>
                <a:blip r:embed="rId9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A6018E-CBA2-F345-A412-ADF3BFE32792}"/>
                  </a:ext>
                </a:extLst>
              </p:cNvPr>
              <p:cNvSpPr txBox="1"/>
              <p:nvPr/>
            </p:nvSpPr>
            <p:spPr>
              <a:xfrm>
                <a:off x="10356393" y="1056803"/>
                <a:ext cx="292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A6018E-CBA2-F345-A412-ADF3BFE32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393" y="1056803"/>
                <a:ext cx="292131" cy="276999"/>
              </a:xfrm>
              <a:prstGeom prst="rect">
                <a:avLst/>
              </a:prstGeom>
              <a:blipFill>
                <a:blip r:embed="rId10"/>
                <a:stretch>
                  <a:fillRect l="-12500" r="-833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A5ED5E-3F10-1C43-96D7-466B66485F73}"/>
                  </a:ext>
                </a:extLst>
              </p:cNvPr>
              <p:cNvSpPr txBox="1"/>
              <p:nvPr/>
            </p:nvSpPr>
            <p:spPr>
              <a:xfrm>
                <a:off x="10356392" y="652297"/>
                <a:ext cx="292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A5ED5E-3F10-1C43-96D7-466B66485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392" y="652297"/>
                <a:ext cx="292131" cy="276999"/>
              </a:xfrm>
              <a:prstGeom prst="rect">
                <a:avLst/>
              </a:prstGeom>
              <a:blipFill>
                <a:blip r:embed="rId11"/>
                <a:stretch>
                  <a:fillRect l="-12500" r="-833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0F961-6C36-A34E-B342-14EC2B2F19C7}"/>
                  </a:ext>
                </a:extLst>
              </p:cNvPr>
              <p:cNvSpPr txBox="1"/>
              <p:nvPr/>
            </p:nvSpPr>
            <p:spPr>
              <a:xfrm rot="5400000">
                <a:off x="7714797" y="3040364"/>
                <a:ext cx="3316988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E0F961-6C36-A34E-B342-14EC2B2F1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714797" y="3040364"/>
                <a:ext cx="3316988" cy="12926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0160CD6D-ACCC-B149-983C-30E46F98A949}"/>
              </a:ext>
            </a:extLst>
          </p:cNvPr>
          <p:cNvSpPr txBox="1"/>
          <p:nvPr/>
        </p:nvSpPr>
        <p:spPr>
          <a:xfrm>
            <a:off x="7015164" y="4237233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EE5253"/>
                </a:solidFill>
                <a:latin typeface="Nexa Light" panose="02000000000000000000" pitchFamily="2" charset="0"/>
              </a:rPr>
              <a:t>Adiabatic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D017DA-BD18-1447-BFCE-90F128015557}"/>
              </a:ext>
            </a:extLst>
          </p:cNvPr>
          <p:cNvSpPr txBox="1"/>
          <p:nvPr/>
        </p:nvSpPr>
        <p:spPr>
          <a:xfrm>
            <a:off x="555864" y="4332906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0ABDE3"/>
                </a:solidFill>
                <a:latin typeface="Nexa Light" panose="02000000000000000000" pitchFamily="2" charset="0"/>
              </a:rPr>
              <a:t>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02EA5C36-A4B9-BE4A-8F1B-E2C9838D5C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76930" y="3402249"/>
            <a:ext cx="4781396" cy="1281259"/>
          </a:xfrm>
          <a:prstGeom prst="bentConnector3">
            <a:avLst>
              <a:gd name="adj1" fmla="val 70021"/>
            </a:avLst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7058EA9-180F-9847-8012-F4BB1BCC52A9}"/>
              </a:ext>
            </a:extLst>
          </p:cNvPr>
          <p:cNvSpPr txBox="1"/>
          <p:nvPr/>
        </p:nvSpPr>
        <p:spPr>
          <a:xfrm>
            <a:off x="4146708" y="3462773"/>
            <a:ext cx="272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Nexa Bold" panose="02000000000000000000" pitchFamily="2" charset="0"/>
              </a:rPr>
              <a:t>DIABATIZATION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FF10FF2-8A88-1142-8048-9F99EB421597}"/>
                  </a:ext>
                </a:extLst>
              </p:cNvPr>
              <p:cNvSpPr/>
              <p:nvPr/>
            </p:nvSpPr>
            <p:spPr>
              <a:xfrm>
                <a:off x="4031258" y="3652400"/>
                <a:ext cx="2128008" cy="828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1600" b="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9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FF10FF2-8A88-1142-8048-9F99EB421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258" y="3652400"/>
                <a:ext cx="2128008" cy="828304"/>
              </a:xfrm>
              <a:prstGeom prst="rect">
                <a:avLst/>
              </a:prstGeom>
              <a:blipFill>
                <a:blip r:embed="rId13"/>
                <a:stretch>
                  <a:fillRect l="-5325" t="-106154" b="-1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27D7DAE-9FB0-A941-8EF1-E78F2B0B6A79}"/>
                  </a:ext>
                </a:extLst>
              </p:cNvPr>
              <p:cNvSpPr/>
              <p:nvPr/>
            </p:nvSpPr>
            <p:spPr>
              <a:xfrm>
                <a:off x="9545876" y="3443871"/>
                <a:ext cx="9995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27D7DAE-9FB0-A941-8EF1-E78F2B0B6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876" y="3443871"/>
                <a:ext cx="999504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3F5ECB8-F574-AA43-A7E4-5AA500428C64}"/>
              </a:ext>
            </a:extLst>
          </p:cNvPr>
          <p:cNvSpPr txBox="1"/>
          <p:nvPr/>
        </p:nvSpPr>
        <p:spPr>
          <a:xfrm>
            <a:off x="7009758" y="5268225"/>
            <a:ext cx="409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Surface Hopping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2CAE9D-8010-BB41-970E-ECC96B5E13EB}"/>
              </a:ext>
            </a:extLst>
          </p:cNvPr>
          <p:cNvSpPr txBox="1"/>
          <p:nvPr/>
        </p:nvSpPr>
        <p:spPr>
          <a:xfrm>
            <a:off x="609268" y="5278206"/>
            <a:ext cx="34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PLDM, SQC 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8D281F4E-E601-AF44-8EE4-5A1E02BD3C62}"/>
              </a:ext>
            </a:extLst>
          </p:cNvPr>
          <p:cNvCxnSpPr/>
          <p:nvPr/>
        </p:nvCxnSpPr>
        <p:spPr>
          <a:xfrm>
            <a:off x="3300413" y="5472113"/>
            <a:ext cx="3535101" cy="614362"/>
          </a:xfrm>
          <a:prstGeom prst="bentConnector3">
            <a:avLst>
              <a:gd name="adj1" fmla="val 83545"/>
            </a:avLst>
          </a:prstGeom>
          <a:ln w="571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001BF0F-D496-5945-A56D-C26B3D8C4166}"/>
              </a:ext>
            </a:extLst>
          </p:cNvPr>
          <p:cNvSpPr txBox="1"/>
          <p:nvPr/>
        </p:nvSpPr>
        <p:spPr>
          <a:xfrm>
            <a:off x="3464120" y="5553815"/>
            <a:ext cx="441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Nexa Bold" panose="02000000000000000000" pitchFamily="2" charset="0"/>
              </a:rPr>
              <a:t>REFORMULATION </a:t>
            </a:r>
            <a:r>
              <a:rPr lang="en-US" b="1" dirty="0">
                <a:latin typeface="Goudy Old Style" panose="02020502050305020303" pitchFamily="18" charset="77"/>
              </a:rPr>
              <a:t>in</a:t>
            </a:r>
            <a:r>
              <a:rPr lang="en-US" b="1" dirty="0">
                <a:latin typeface="Nexa Bold" panose="02000000000000000000" pitchFamily="2" charset="0"/>
              </a:rPr>
              <a:t> </a:t>
            </a:r>
          </a:p>
          <a:p>
            <a:r>
              <a:rPr lang="en-US" sz="1400" b="1" dirty="0">
                <a:latin typeface="Nexa Bold" panose="02000000000000000000" pitchFamily="2" charset="0"/>
              </a:rPr>
              <a:t>ADIABATIC REPRESENTATION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73367D-E0E2-1044-B5ED-05C62C75C4BF}"/>
              </a:ext>
            </a:extLst>
          </p:cNvPr>
          <p:cNvSpPr txBox="1"/>
          <p:nvPr/>
        </p:nvSpPr>
        <p:spPr>
          <a:xfrm>
            <a:off x="6835514" y="5884212"/>
            <a:ext cx="250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KM-SQC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CABD2B-E687-6841-BDD5-8F331D18954A}"/>
              </a:ext>
            </a:extLst>
          </p:cNvPr>
          <p:cNvSpPr/>
          <p:nvPr/>
        </p:nvSpPr>
        <p:spPr>
          <a:xfrm>
            <a:off x="-240634" y="6529138"/>
            <a:ext cx="3704753" cy="6021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5F3B40-FEBD-0C4E-983E-D9E0AD3CDF9A}"/>
              </a:ext>
            </a:extLst>
          </p:cNvPr>
          <p:cNvSpPr txBox="1"/>
          <p:nvPr/>
        </p:nvSpPr>
        <p:spPr>
          <a:xfrm>
            <a:off x="1170878" y="-5044"/>
            <a:ext cx="958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Nonadiabatic Dynamics in various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9916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41" grpId="0"/>
      <p:bldP spid="42" grpId="0"/>
      <p:bldP spid="43" grpId="0"/>
      <p:bldP spid="44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D08A8EA-0973-D84D-BB96-E00A9CDE0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62"/>
            <a:ext cx="12192000" cy="513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715597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6509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60CD6D-ACCC-B149-983C-30E46F98A949}"/>
              </a:ext>
            </a:extLst>
          </p:cNvPr>
          <p:cNvSpPr txBox="1"/>
          <p:nvPr/>
        </p:nvSpPr>
        <p:spPr>
          <a:xfrm>
            <a:off x="7015164" y="4237233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EE5253"/>
                </a:solidFill>
                <a:latin typeface="Nexa Light" panose="02000000000000000000" pitchFamily="2" charset="0"/>
              </a:rPr>
              <a:t>Adiabatic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D017DA-BD18-1447-BFCE-90F128015557}"/>
              </a:ext>
            </a:extLst>
          </p:cNvPr>
          <p:cNvSpPr txBox="1"/>
          <p:nvPr/>
        </p:nvSpPr>
        <p:spPr>
          <a:xfrm>
            <a:off x="555864" y="4332906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0ABDE3"/>
                </a:solidFill>
                <a:latin typeface="Nexa Light" panose="02000000000000000000" pitchFamily="2" charset="0"/>
              </a:rPr>
              <a:t>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F5ECB8-F574-AA43-A7E4-5AA500428C64}"/>
              </a:ext>
            </a:extLst>
          </p:cNvPr>
          <p:cNvSpPr txBox="1"/>
          <p:nvPr/>
        </p:nvSpPr>
        <p:spPr>
          <a:xfrm>
            <a:off x="7009758" y="5268225"/>
            <a:ext cx="409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Surface Hopping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2CAE9D-8010-BB41-970E-ECC96B5E13EB}"/>
              </a:ext>
            </a:extLst>
          </p:cNvPr>
          <p:cNvSpPr txBox="1"/>
          <p:nvPr/>
        </p:nvSpPr>
        <p:spPr>
          <a:xfrm>
            <a:off x="609268" y="5278206"/>
            <a:ext cx="34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PLDM, SQC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E6A758-A937-5A48-8BEC-1206BC147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03" y="229080"/>
            <a:ext cx="5144985" cy="3342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D52873-06AA-6D41-8245-3F60045C9E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719" b="8774"/>
          <a:stretch/>
        </p:blipFill>
        <p:spPr>
          <a:xfrm>
            <a:off x="7009758" y="229080"/>
            <a:ext cx="3825240" cy="33429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FB19EA-923F-FC4B-85EA-6642CC64711F}"/>
              </a:ext>
            </a:extLst>
          </p:cNvPr>
          <p:cNvSpPr txBox="1"/>
          <p:nvPr/>
        </p:nvSpPr>
        <p:spPr>
          <a:xfrm>
            <a:off x="8722345" y="3510399"/>
            <a:ext cx="147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Time (</a:t>
            </a:r>
            <a:r>
              <a:rPr lang="en-US" sz="2000" dirty="0" err="1"/>
              <a:t>ps</a:t>
            </a:r>
            <a:r>
              <a:rPr lang="en-US" sz="2000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3A131C-0804-8741-8450-DF082554EFDE}"/>
              </a:ext>
            </a:extLst>
          </p:cNvPr>
          <p:cNvSpPr/>
          <p:nvPr/>
        </p:nvSpPr>
        <p:spPr>
          <a:xfrm>
            <a:off x="-240634" y="6529138"/>
            <a:ext cx="4271892" cy="6509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FA7D5-A7A0-E44B-BAD7-23DA02C8E0EF}"/>
              </a:ext>
            </a:extLst>
          </p:cNvPr>
          <p:cNvSpPr txBox="1"/>
          <p:nvPr/>
        </p:nvSpPr>
        <p:spPr>
          <a:xfrm>
            <a:off x="0" y="229080"/>
            <a:ext cx="343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Hopping Vs </a:t>
            </a:r>
            <a:r>
              <a:rPr lang="en-US" dirty="0" err="1"/>
              <a:t>Ehrenfest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A5F86E-3C4F-4F4A-B402-709102CF2CCE}"/>
              </a:ext>
            </a:extLst>
          </p:cNvPr>
          <p:cNvSpPr/>
          <p:nvPr/>
        </p:nvSpPr>
        <p:spPr>
          <a:xfrm>
            <a:off x="239588" y="5637557"/>
            <a:ext cx="369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Tao et al. JPCL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200" b="1" dirty="0">
                <a:solidFill>
                  <a:srgbClr val="000000"/>
                </a:solidFill>
                <a:latin typeface="Helvetica" pitchFamily="2" charset="0"/>
              </a:rPr>
              <a:t>2010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 (6)  891</a:t>
            </a:r>
          </a:p>
          <a:p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Kelly et al. JPCL, </a:t>
            </a:r>
            <a:r>
              <a:rPr lang="en-US" sz="1200" b="1" dirty="0">
                <a:solidFill>
                  <a:srgbClr val="000000"/>
                </a:solidFill>
                <a:latin typeface="Helvetica" pitchFamily="2" charset="0"/>
              </a:rPr>
              <a:t>2011, </a:t>
            </a:r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2 (7), 808</a:t>
            </a:r>
          </a:p>
        </p:txBody>
      </p:sp>
    </p:spTree>
    <p:extLst>
      <p:ext uri="{BB962C8B-B14F-4D97-AF65-F5344CB8AC3E}">
        <p14:creationId xmlns:p14="http://schemas.microsoft.com/office/powerpoint/2010/main" val="254662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73116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7696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60CD6D-ACCC-B149-983C-30E46F98A949}"/>
              </a:ext>
            </a:extLst>
          </p:cNvPr>
          <p:cNvSpPr txBox="1"/>
          <p:nvPr/>
        </p:nvSpPr>
        <p:spPr>
          <a:xfrm>
            <a:off x="7015164" y="4237233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EE5253"/>
                </a:solidFill>
                <a:latin typeface="Nexa Light" panose="02000000000000000000" pitchFamily="2" charset="0"/>
              </a:rPr>
              <a:t>Adiabatic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D017DA-BD18-1447-BFCE-90F128015557}"/>
              </a:ext>
            </a:extLst>
          </p:cNvPr>
          <p:cNvSpPr txBox="1"/>
          <p:nvPr/>
        </p:nvSpPr>
        <p:spPr>
          <a:xfrm>
            <a:off x="555864" y="4332906"/>
            <a:ext cx="4886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Nexa Light" panose="02000000000000000000" pitchFamily="2" charset="0"/>
              </a:rPr>
              <a:t>Nonadiabatic Simulation</a:t>
            </a:r>
            <a:r>
              <a:rPr lang="en-US" dirty="0">
                <a:latin typeface="Nexa Light" panose="02000000000000000000" pitchFamily="2" charset="0"/>
              </a:rPr>
              <a:t> </a:t>
            </a:r>
            <a:r>
              <a:rPr lang="en-US" sz="2400" dirty="0">
                <a:latin typeface="Nexa Light" panose="02000000000000000000" pitchFamily="2" charset="0"/>
              </a:rPr>
              <a:t>in </a:t>
            </a:r>
            <a:endParaRPr lang="en-US" sz="3200" dirty="0">
              <a:latin typeface="Nexa Light" panose="02000000000000000000" pitchFamily="2" charset="0"/>
            </a:endParaRPr>
          </a:p>
          <a:p>
            <a:r>
              <a:rPr lang="en-US" sz="2800" dirty="0">
                <a:solidFill>
                  <a:srgbClr val="0ABDE3"/>
                </a:solidFill>
                <a:latin typeface="Nexa Light" panose="02000000000000000000" pitchFamily="2" charset="0"/>
              </a:rPr>
              <a:t>Diabatic</a:t>
            </a:r>
            <a:r>
              <a:rPr lang="en-US" sz="2800" dirty="0">
                <a:latin typeface="Nexa Light" panose="02000000000000000000" pitchFamily="2" charset="0"/>
              </a:rPr>
              <a:t> Representation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F5ECB8-F574-AA43-A7E4-5AA500428C64}"/>
              </a:ext>
            </a:extLst>
          </p:cNvPr>
          <p:cNvSpPr txBox="1"/>
          <p:nvPr/>
        </p:nvSpPr>
        <p:spPr>
          <a:xfrm>
            <a:off x="7009758" y="5268225"/>
            <a:ext cx="409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Surface Hopping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2CAE9D-8010-BB41-970E-ECC96B5E13EB}"/>
              </a:ext>
            </a:extLst>
          </p:cNvPr>
          <p:cNvSpPr txBox="1"/>
          <p:nvPr/>
        </p:nvSpPr>
        <p:spPr>
          <a:xfrm>
            <a:off x="609268" y="5278206"/>
            <a:ext cx="34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Example : </a:t>
            </a:r>
            <a:r>
              <a:rPr lang="en-US" b="1" dirty="0">
                <a:latin typeface="Nexa Bold" panose="02000000000000000000" pitchFamily="2" charset="0"/>
              </a:rPr>
              <a:t>PLDM, SQC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7B7F8-2D81-9147-ABBA-A04223B34D21}"/>
              </a:ext>
            </a:extLst>
          </p:cNvPr>
          <p:cNvSpPr txBox="1"/>
          <p:nvPr/>
        </p:nvSpPr>
        <p:spPr>
          <a:xfrm>
            <a:off x="965200" y="685800"/>
            <a:ext cx="101361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Goudy Old Style" panose="02020502050305020303" pitchFamily="18" charset="77"/>
              </a:rPr>
              <a:t>When it comes to on-the-fly simulations diabatic methods in their current form </a:t>
            </a:r>
            <a:r>
              <a:rPr lang="en-US" sz="4400" dirty="0">
                <a:solidFill>
                  <a:srgbClr val="EE5253"/>
                </a:solidFill>
                <a:latin typeface="Goudy Old Style" panose="02020502050305020303" pitchFamily="18" charset="77"/>
              </a:rPr>
              <a:t>cannot</a:t>
            </a:r>
            <a:r>
              <a:rPr lang="en-US" sz="4400" dirty="0">
                <a:latin typeface="Goudy Old Style" panose="02020502050305020303" pitchFamily="18" charset="77"/>
              </a:rPr>
              <a:t> be used.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F82B4-D90C-C941-AED8-45B164C8D3DC}"/>
              </a:ext>
            </a:extLst>
          </p:cNvPr>
          <p:cNvSpPr/>
          <p:nvPr/>
        </p:nvSpPr>
        <p:spPr>
          <a:xfrm>
            <a:off x="-482600" y="3390900"/>
            <a:ext cx="13335000" cy="2591134"/>
          </a:xfrm>
          <a:prstGeom prst="rect">
            <a:avLst/>
          </a:prstGeom>
          <a:solidFill>
            <a:srgbClr val="FFFFFF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B3F22F-52FE-4246-904F-24125BB20B9F}"/>
              </a:ext>
            </a:extLst>
          </p:cNvPr>
          <p:cNvSpPr/>
          <p:nvPr/>
        </p:nvSpPr>
        <p:spPr>
          <a:xfrm>
            <a:off x="-240634" y="6529138"/>
            <a:ext cx="4543693" cy="7696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FAF84-F735-0646-81FF-098CAD4E19F5}"/>
              </a:ext>
            </a:extLst>
          </p:cNvPr>
          <p:cNvSpPr txBox="1"/>
          <p:nvPr/>
        </p:nvSpPr>
        <p:spPr>
          <a:xfrm>
            <a:off x="3598297" y="6445176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1. Problem with diabatic methods</a:t>
            </a:r>
          </a:p>
        </p:txBody>
      </p:sp>
    </p:spTree>
    <p:extLst>
      <p:ext uri="{BB962C8B-B14F-4D97-AF65-F5344CB8AC3E}">
        <p14:creationId xmlns:p14="http://schemas.microsoft.com/office/powerpoint/2010/main" val="1886002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7A81DA-0618-BB46-A3D1-80A3D4D7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698319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6181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614A14-7B7C-8F4C-AEA2-9223A12963C5}"/>
                  </a:ext>
                </a:extLst>
              </p:cNvPr>
              <p:cNvSpPr txBox="1"/>
              <p:nvPr/>
            </p:nvSpPr>
            <p:spPr>
              <a:xfrm>
                <a:off x="2134838" y="2854067"/>
                <a:ext cx="39230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0" dirty="0">
                    <a:solidFill>
                      <a:schemeClr val="bg1">
                        <a:lumMod val="50000"/>
                      </a:schemeClr>
                    </a:solidFill>
                  </a:rPr>
                  <a:t>{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6000" i="1" smtClean="0">
                                <a:solidFill>
                                  <a:srgbClr val="EE525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6000" dirty="0">
                    <a:solidFill>
                      <a:schemeClr val="bg1">
                        <a:lumMod val="50000"/>
                      </a:schemeClr>
                    </a:solidFill>
                  </a:rPr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614A14-7B7C-8F4C-AEA2-9223A1296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838" y="2854067"/>
                <a:ext cx="3923062" cy="923330"/>
              </a:xfrm>
              <a:prstGeom prst="rect">
                <a:avLst/>
              </a:prstGeom>
              <a:blipFill>
                <a:blip r:embed="rId5"/>
                <a:stretch>
                  <a:fillRect l="-11650" t="-24658" r="-10680" b="-49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339A25-BD6B-7846-A875-5AB26FDC16C8}"/>
                  </a:ext>
                </a:extLst>
              </p:cNvPr>
              <p:cNvSpPr/>
              <p:nvPr/>
            </p:nvSpPr>
            <p:spPr>
              <a:xfrm>
                <a:off x="6319713" y="2836902"/>
                <a:ext cx="44260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6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6000" i="1" smtClean="0">
                                      <a:solidFill>
                                        <a:srgbClr val="0ABDE3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6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339A25-BD6B-7846-A875-5AB26FDC16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713" y="2836902"/>
                <a:ext cx="4426083" cy="1015663"/>
              </a:xfrm>
              <a:prstGeom prst="rect">
                <a:avLst/>
              </a:prstGeom>
              <a:blipFill>
                <a:blip r:embed="rId6"/>
                <a:stretch>
                  <a:fillRect r="-3438"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EEAC2EA-D5B5-9842-BEDE-053A0428167C}"/>
              </a:ext>
            </a:extLst>
          </p:cNvPr>
          <p:cNvSpPr txBox="1"/>
          <p:nvPr/>
        </p:nvSpPr>
        <p:spPr>
          <a:xfrm>
            <a:off x="3378200" y="4244293"/>
            <a:ext cx="660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oudy Old Style" panose="02020502050305020303" pitchFamily="18" charset="77"/>
              </a:rPr>
              <a:t>Adiabatic Basis at a reference geometry</a:t>
            </a:r>
          </a:p>
          <a:p>
            <a:r>
              <a:rPr lang="en-US" sz="2800" dirty="0">
                <a:latin typeface="Goudy Old Style" panose="02020502050305020303" pitchFamily="18" charset="77"/>
              </a:rPr>
              <a:t>is a diabatic basis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8C4FF2-9288-7445-9E95-F0C8E614F76A}"/>
              </a:ext>
            </a:extLst>
          </p:cNvPr>
          <p:cNvSpPr/>
          <p:nvPr/>
        </p:nvSpPr>
        <p:spPr>
          <a:xfrm>
            <a:off x="-240635" y="6529138"/>
            <a:ext cx="4943464" cy="6181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131EB-C823-1346-AD32-2485E7B21C64}"/>
              </a:ext>
            </a:extLst>
          </p:cNvPr>
          <p:cNvSpPr txBox="1"/>
          <p:nvPr/>
        </p:nvSpPr>
        <p:spPr>
          <a:xfrm>
            <a:off x="3822034" y="-5044"/>
            <a:ext cx="52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Crude Adiabats</a:t>
            </a:r>
          </a:p>
        </p:txBody>
      </p:sp>
    </p:spTree>
    <p:extLst>
      <p:ext uri="{BB962C8B-B14F-4D97-AF65-F5344CB8AC3E}">
        <p14:creationId xmlns:p14="http://schemas.microsoft.com/office/powerpoint/2010/main" val="40557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1C25837-7D36-464A-A434-15E422103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62583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5669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614A14-7B7C-8F4C-AEA2-9223A12963C5}"/>
                  </a:ext>
                </a:extLst>
              </p:cNvPr>
              <p:cNvSpPr txBox="1"/>
              <p:nvPr/>
            </p:nvSpPr>
            <p:spPr>
              <a:xfrm>
                <a:off x="2080488" y="415667"/>
                <a:ext cx="39230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0" dirty="0">
                    <a:solidFill>
                      <a:schemeClr val="bg1">
                        <a:lumMod val="50000"/>
                      </a:schemeClr>
                    </a:solidFill>
                  </a:rPr>
                  <a:t>{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6000" i="1" smtClean="0">
                                <a:solidFill>
                                  <a:srgbClr val="EE525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6000" dirty="0">
                    <a:solidFill>
                      <a:schemeClr val="bg1">
                        <a:lumMod val="50000"/>
                      </a:schemeClr>
                    </a:solidFill>
                  </a:rPr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614A14-7B7C-8F4C-AEA2-9223A1296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488" y="415667"/>
                <a:ext cx="3923062" cy="923330"/>
              </a:xfrm>
              <a:prstGeom prst="rect">
                <a:avLst/>
              </a:prstGeom>
              <a:blipFill>
                <a:blip r:embed="rId4"/>
                <a:stretch>
                  <a:fillRect l="-11613" t="-24658" r="-10323" b="-49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339A25-BD6B-7846-A875-5AB26FDC16C8}"/>
                  </a:ext>
                </a:extLst>
              </p:cNvPr>
              <p:cNvSpPr/>
              <p:nvPr/>
            </p:nvSpPr>
            <p:spPr>
              <a:xfrm>
                <a:off x="6265363" y="398502"/>
                <a:ext cx="44260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6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6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6000" i="1" smtClean="0">
                                      <a:solidFill>
                                        <a:srgbClr val="0ABDE3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6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339A25-BD6B-7846-A875-5AB26FDC16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63" y="398502"/>
                <a:ext cx="4426083" cy="1015663"/>
              </a:xfrm>
              <a:prstGeom prst="rect">
                <a:avLst/>
              </a:prstGeom>
              <a:blipFill>
                <a:blip r:embed="rId5"/>
                <a:stretch>
                  <a:fillRect r="-3143"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0F0EA0D5-7773-CF46-8C8A-04119C9E39D9}"/>
              </a:ext>
            </a:extLst>
          </p:cNvPr>
          <p:cNvSpPr/>
          <p:nvPr/>
        </p:nvSpPr>
        <p:spPr>
          <a:xfrm>
            <a:off x="2286000" y="3352800"/>
            <a:ext cx="914400" cy="914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4572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B2A80B-FD20-9043-AE80-90CF3C4DBF21}"/>
              </a:ext>
            </a:extLst>
          </p:cNvPr>
          <p:cNvSpPr/>
          <p:nvPr/>
        </p:nvSpPr>
        <p:spPr>
          <a:xfrm>
            <a:off x="3584819" y="3348528"/>
            <a:ext cx="914400" cy="914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4572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826049-ACED-3346-8633-80D99EE03C99}"/>
              </a:ext>
            </a:extLst>
          </p:cNvPr>
          <p:cNvSpPr/>
          <p:nvPr/>
        </p:nvSpPr>
        <p:spPr>
          <a:xfrm>
            <a:off x="2080488" y="3083525"/>
            <a:ext cx="2596442" cy="1464101"/>
          </a:xfrm>
          <a:prstGeom prst="ellipse">
            <a:avLst/>
          </a:prstGeom>
          <a:solidFill>
            <a:srgbClr val="0ABDE3"/>
          </a:solidFill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4572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92719E-E2DB-8944-8AA5-28A2DFDE71F3}"/>
              </a:ext>
            </a:extLst>
          </p:cNvPr>
          <p:cNvSpPr/>
          <p:nvPr/>
        </p:nvSpPr>
        <p:spPr>
          <a:xfrm>
            <a:off x="3661019" y="3073637"/>
            <a:ext cx="1622270" cy="1464185"/>
          </a:xfrm>
          <a:custGeom>
            <a:avLst/>
            <a:gdLst>
              <a:gd name="connsiteX0" fmla="*/ 0 w 1241270"/>
              <a:gd name="connsiteY0" fmla="*/ 732051 h 1464101"/>
              <a:gd name="connsiteX1" fmla="*/ 620635 w 1241270"/>
              <a:gd name="connsiteY1" fmla="*/ 0 h 1464101"/>
              <a:gd name="connsiteX2" fmla="*/ 1241270 w 1241270"/>
              <a:gd name="connsiteY2" fmla="*/ 732051 h 1464101"/>
              <a:gd name="connsiteX3" fmla="*/ 620635 w 1241270"/>
              <a:gd name="connsiteY3" fmla="*/ 1464102 h 1464101"/>
              <a:gd name="connsiteX4" fmla="*/ 0 w 1241270"/>
              <a:gd name="connsiteY4" fmla="*/ 732051 h 1464101"/>
              <a:gd name="connsiteX0" fmla="*/ 0 w 1622270"/>
              <a:gd name="connsiteY0" fmla="*/ 757491 h 1464185"/>
              <a:gd name="connsiteX1" fmla="*/ 1001635 w 1622270"/>
              <a:gd name="connsiteY1" fmla="*/ 40 h 1464185"/>
              <a:gd name="connsiteX2" fmla="*/ 1622270 w 1622270"/>
              <a:gd name="connsiteY2" fmla="*/ 732091 h 1464185"/>
              <a:gd name="connsiteX3" fmla="*/ 1001635 w 1622270"/>
              <a:gd name="connsiteY3" fmla="*/ 1464142 h 1464185"/>
              <a:gd name="connsiteX4" fmla="*/ 0 w 1622270"/>
              <a:gd name="connsiteY4" fmla="*/ 757491 h 146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270" h="1464185">
                <a:moveTo>
                  <a:pt x="0" y="757491"/>
                </a:moveTo>
                <a:cubicBezTo>
                  <a:pt x="0" y="353190"/>
                  <a:pt x="731257" y="4273"/>
                  <a:pt x="1001635" y="40"/>
                </a:cubicBezTo>
                <a:cubicBezTo>
                  <a:pt x="1272013" y="-4193"/>
                  <a:pt x="1622270" y="327790"/>
                  <a:pt x="1622270" y="732091"/>
                </a:cubicBezTo>
                <a:cubicBezTo>
                  <a:pt x="1622270" y="1136392"/>
                  <a:pt x="1272013" y="1459909"/>
                  <a:pt x="1001635" y="1464142"/>
                </a:cubicBezTo>
                <a:cubicBezTo>
                  <a:pt x="731257" y="1468375"/>
                  <a:pt x="0" y="1161792"/>
                  <a:pt x="0" y="757491"/>
                </a:cubicBezTo>
                <a:close/>
              </a:path>
            </a:pathLst>
          </a:custGeom>
          <a:solidFill>
            <a:srgbClr val="0ABDE3"/>
          </a:solidFill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38735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BF71B9A0-FCDF-E847-BC4E-C6E1B011C9E1}"/>
              </a:ext>
            </a:extLst>
          </p:cNvPr>
          <p:cNvSpPr/>
          <p:nvPr/>
        </p:nvSpPr>
        <p:spPr>
          <a:xfrm rot="10800000">
            <a:off x="1553659" y="3101162"/>
            <a:ext cx="1622270" cy="1464185"/>
          </a:xfrm>
          <a:custGeom>
            <a:avLst/>
            <a:gdLst>
              <a:gd name="connsiteX0" fmla="*/ 0 w 1241270"/>
              <a:gd name="connsiteY0" fmla="*/ 732051 h 1464101"/>
              <a:gd name="connsiteX1" fmla="*/ 620635 w 1241270"/>
              <a:gd name="connsiteY1" fmla="*/ 0 h 1464101"/>
              <a:gd name="connsiteX2" fmla="*/ 1241270 w 1241270"/>
              <a:gd name="connsiteY2" fmla="*/ 732051 h 1464101"/>
              <a:gd name="connsiteX3" fmla="*/ 620635 w 1241270"/>
              <a:gd name="connsiteY3" fmla="*/ 1464102 h 1464101"/>
              <a:gd name="connsiteX4" fmla="*/ 0 w 1241270"/>
              <a:gd name="connsiteY4" fmla="*/ 732051 h 1464101"/>
              <a:gd name="connsiteX0" fmla="*/ 0 w 1622270"/>
              <a:gd name="connsiteY0" fmla="*/ 757491 h 1464185"/>
              <a:gd name="connsiteX1" fmla="*/ 1001635 w 1622270"/>
              <a:gd name="connsiteY1" fmla="*/ 40 h 1464185"/>
              <a:gd name="connsiteX2" fmla="*/ 1622270 w 1622270"/>
              <a:gd name="connsiteY2" fmla="*/ 732091 h 1464185"/>
              <a:gd name="connsiteX3" fmla="*/ 1001635 w 1622270"/>
              <a:gd name="connsiteY3" fmla="*/ 1464142 h 1464185"/>
              <a:gd name="connsiteX4" fmla="*/ 0 w 1622270"/>
              <a:gd name="connsiteY4" fmla="*/ 757491 h 146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270" h="1464185">
                <a:moveTo>
                  <a:pt x="0" y="757491"/>
                </a:moveTo>
                <a:cubicBezTo>
                  <a:pt x="0" y="353190"/>
                  <a:pt x="731257" y="4273"/>
                  <a:pt x="1001635" y="40"/>
                </a:cubicBezTo>
                <a:cubicBezTo>
                  <a:pt x="1272013" y="-4193"/>
                  <a:pt x="1622270" y="327790"/>
                  <a:pt x="1622270" y="732091"/>
                </a:cubicBezTo>
                <a:cubicBezTo>
                  <a:pt x="1622270" y="1136392"/>
                  <a:pt x="1272013" y="1459909"/>
                  <a:pt x="1001635" y="1464142"/>
                </a:cubicBezTo>
                <a:cubicBezTo>
                  <a:pt x="731257" y="1468375"/>
                  <a:pt x="0" y="1161792"/>
                  <a:pt x="0" y="757491"/>
                </a:cubicBezTo>
                <a:close/>
              </a:path>
            </a:pathLst>
          </a:custGeom>
          <a:solidFill>
            <a:srgbClr val="EE5253"/>
          </a:solidFill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38735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602FBA-E47F-524B-A2F9-9053599A4722}"/>
              </a:ext>
            </a:extLst>
          </p:cNvPr>
          <p:cNvSpPr/>
          <p:nvPr/>
        </p:nvSpPr>
        <p:spPr>
          <a:xfrm>
            <a:off x="8311620" y="4388748"/>
            <a:ext cx="914400" cy="914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4572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171961-3276-244C-87D0-F1159D9DC307}"/>
              </a:ext>
            </a:extLst>
          </p:cNvPr>
          <p:cNvSpPr/>
          <p:nvPr/>
        </p:nvSpPr>
        <p:spPr>
          <a:xfrm>
            <a:off x="10341219" y="2559947"/>
            <a:ext cx="914400" cy="914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4572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A050A7-E774-2848-BE22-1A3E7E9677D1}"/>
              </a:ext>
            </a:extLst>
          </p:cNvPr>
          <p:cNvSpPr/>
          <p:nvPr/>
        </p:nvSpPr>
        <p:spPr>
          <a:xfrm>
            <a:off x="8008440" y="4113897"/>
            <a:ext cx="1520759" cy="1464101"/>
          </a:xfrm>
          <a:prstGeom prst="ellipse">
            <a:avLst/>
          </a:prstGeom>
          <a:solidFill>
            <a:srgbClr val="0ABDE3"/>
          </a:solidFill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38735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7BFE3F-CBA1-E742-8DE0-AC82DFD0E568}"/>
              </a:ext>
            </a:extLst>
          </p:cNvPr>
          <p:cNvSpPr/>
          <p:nvPr/>
        </p:nvSpPr>
        <p:spPr>
          <a:xfrm>
            <a:off x="10012639" y="2268949"/>
            <a:ext cx="1520759" cy="1464101"/>
          </a:xfrm>
          <a:prstGeom prst="ellipse">
            <a:avLst/>
          </a:prstGeom>
          <a:solidFill>
            <a:srgbClr val="0ABDE3"/>
          </a:solidFill>
          <a:ln w="34925"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38735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6B1D60-9C08-9340-8606-C45AFEDA1C31}"/>
              </a:ext>
            </a:extLst>
          </p:cNvPr>
          <p:cNvCxnSpPr/>
          <p:nvPr/>
        </p:nvCxnSpPr>
        <p:spPr>
          <a:xfrm>
            <a:off x="6159504" y="3508518"/>
            <a:ext cx="13520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359859-76C5-3B42-AF29-9FEB105DBDBE}"/>
              </a:ext>
            </a:extLst>
          </p:cNvPr>
          <p:cNvSpPr txBox="1"/>
          <p:nvPr/>
        </p:nvSpPr>
        <p:spPr>
          <a:xfrm>
            <a:off x="6151207" y="2897509"/>
            <a:ext cx="132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oudy Old Style" panose="02020502050305020303" pitchFamily="18" charset="77"/>
              </a:rPr>
              <a:t>longtime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A605A7-3226-9F4D-8B2C-331871CE5F79}"/>
                  </a:ext>
                </a:extLst>
              </p:cNvPr>
              <p:cNvSpPr txBox="1"/>
              <p:nvPr/>
            </p:nvSpPr>
            <p:spPr>
              <a:xfrm>
                <a:off x="-79205" y="1945590"/>
                <a:ext cx="1743298" cy="3676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9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9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9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96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e>
                                  <m:e>
                                    <m:r>
                                      <a:rPr lang="en-US" sz="9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sz="9600" b="0" i="1" smtClean="0"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A605A7-3226-9F4D-8B2C-331871CE5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205" y="1945590"/>
                <a:ext cx="1743298" cy="3676519"/>
              </a:xfrm>
              <a:prstGeom prst="rect">
                <a:avLst/>
              </a:prstGeom>
              <a:blipFill>
                <a:blip r:embed="rId6"/>
                <a:stretch>
                  <a:fillRect t="-687" b="-9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4D8700-CB7E-8D40-A9D8-657AF88FC477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8768819" y="2903139"/>
            <a:ext cx="1" cy="1210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DB0BDF-1F7D-6643-9AC3-27BAD9759EB5}"/>
              </a:ext>
            </a:extLst>
          </p:cNvPr>
          <p:cNvCxnSpPr>
            <a:cxnSpLocks/>
          </p:cNvCxnSpPr>
          <p:nvPr/>
        </p:nvCxnSpPr>
        <p:spPr>
          <a:xfrm flipH="1" flipV="1">
            <a:off x="10765746" y="3739900"/>
            <a:ext cx="1" cy="1210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49E6E2-0DB5-EB4B-8E58-94A86E247B50}"/>
                  </a:ext>
                </a:extLst>
              </p:cNvPr>
              <p:cNvSpPr txBox="1"/>
              <p:nvPr/>
            </p:nvSpPr>
            <p:spPr>
              <a:xfrm>
                <a:off x="8037096" y="2328137"/>
                <a:ext cx="14725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49E6E2-0DB5-EB4B-8E58-94A86E24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6" y="2328137"/>
                <a:ext cx="1472583" cy="492443"/>
              </a:xfrm>
              <a:prstGeom prst="rect">
                <a:avLst/>
              </a:prstGeom>
              <a:blipFill>
                <a:blip r:embed="rId7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A81EB2-35FF-5D42-A639-4FB23F18CD1C}"/>
                  </a:ext>
                </a:extLst>
              </p:cNvPr>
              <p:cNvSpPr txBox="1"/>
              <p:nvPr/>
            </p:nvSpPr>
            <p:spPr>
              <a:xfrm>
                <a:off x="10043859" y="4970097"/>
                <a:ext cx="14725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A81EB2-35FF-5D42-A639-4FB23F18C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859" y="4970097"/>
                <a:ext cx="1472583" cy="492443"/>
              </a:xfrm>
              <a:prstGeom prst="rect">
                <a:avLst/>
              </a:prstGeom>
              <a:blipFill>
                <a:blip r:embed="rId8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FBD211-66B0-4B40-A4C8-0E0C1CA46E78}"/>
                  </a:ext>
                </a:extLst>
              </p:cNvPr>
              <p:cNvSpPr txBox="1"/>
              <p:nvPr/>
            </p:nvSpPr>
            <p:spPr>
              <a:xfrm>
                <a:off x="1476504" y="2393477"/>
                <a:ext cx="162076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3200" b="0" i="1" baseline="-25000" smtClean="0">
                                      <a:solidFill>
                                        <a:srgbClr val="0ABDE3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FBD211-66B0-4B40-A4C8-0E0C1CA46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04" y="2393477"/>
                <a:ext cx="1620764" cy="492443"/>
              </a:xfrm>
              <a:prstGeom prst="rect">
                <a:avLst/>
              </a:prstGeom>
              <a:blipFill>
                <a:blip r:embed="rId9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51751A-9C5C-314F-9935-EE5EA65DCBE1}"/>
                  </a:ext>
                </a:extLst>
              </p:cNvPr>
              <p:cNvSpPr txBox="1"/>
              <p:nvPr/>
            </p:nvSpPr>
            <p:spPr>
              <a:xfrm>
                <a:off x="1565554" y="4755029"/>
                <a:ext cx="16302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3200" b="0" i="1" baseline="-25000" smtClean="0">
                                      <a:solidFill>
                                        <a:srgbClr val="0ABDE3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51751A-9C5C-314F-9935-EE5EA65DC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554" y="4755029"/>
                <a:ext cx="1630253" cy="492443"/>
              </a:xfrm>
              <a:prstGeom prst="rect">
                <a:avLst/>
              </a:prstGeom>
              <a:blipFill>
                <a:blip r:embed="rId10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448BCA-F06E-4443-8CA2-E5476C5EA31C}"/>
              </a:ext>
            </a:extLst>
          </p:cNvPr>
          <p:cNvSpPr/>
          <p:nvPr/>
        </p:nvSpPr>
        <p:spPr>
          <a:xfrm>
            <a:off x="-1070517" y="-557562"/>
            <a:ext cx="14072839" cy="700649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A5D33-CCE7-FD4E-8B90-330EB77572D0}"/>
              </a:ext>
            </a:extLst>
          </p:cNvPr>
          <p:cNvSpPr txBox="1"/>
          <p:nvPr/>
        </p:nvSpPr>
        <p:spPr>
          <a:xfrm>
            <a:off x="1476505" y="1338997"/>
            <a:ext cx="996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oudy Old Style" panose="02020502050305020303" pitchFamily="18" charset="77"/>
              </a:rPr>
              <a:t>Crude Adiabatic basis is a usable basis only if the </a:t>
            </a:r>
            <a:r>
              <a:rPr lang="en-US" sz="3600" dirty="0">
                <a:solidFill>
                  <a:srgbClr val="FF0000"/>
                </a:solidFill>
                <a:latin typeface="Goudy Old Style" panose="02020502050305020303" pitchFamily="18" charset="77"/>
              </a:rPr>
              <a:t>molecular geometry </a:t>
            </a:r>
            <a:r>
              <a:rPr lang="en-US" sz="3600" dirty="0">
                <a:latin typeface="Goudy Old Style" panose="02020502050305020303" pitchFamily="18" charset="77"/>
              </a:rPr>
              <a:t>is </a:t>
            </a:r>
            <a:r>
              <a:rPr lang="en-US" sz="3600" b="1" dirty="0">
                <a:latin typeface="Goudy Old Style" panose="02020502050305020303" pitchFamily="18" charset="77"/>
              </a:rPr>
              <a:t>close</a:t>
            </a:r>
            <a:r>
              <a:rPr lang="en-US" sz="3600" dirty="0">
                <a:latin typeface="Goudy Old Style" panose="02020502050305020303" pitchFamily="18" charset="77"/>
              </a:rPr>
              <a:t> to the </a:t>
            </a:r>
            <a:r>
              <a:rPr lang="en-US" sz="3600" dirty="0">
                <a:solidFill>
                  <a:srgbClr val="0ABDE3"/>
                </a:solidFill>
                <a:latin typeface="Goudy Old Style" panose="02020502050305020303" pitchFamily="18" charset="77"/>
              </a:rPr>
              <a:t>reference geometry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2F06E-93D3-7E43-BF4F-AC2B56C76742}"/>
              </a:ext>
            </a:extLst>
          </p:cNvPr>
          <p:cNvSpPr txBox="1"/>
          <p:nvPr/>
        </p:nvSpPr>
        <p:spPr>
          <a:xfrm>
            <a:off x="1553658" y="3647401"/>
            <a:ext cx="9979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oudy Old Style" panose="02020502050305020303" pitchFamily="18" charset="77"/>
              </a:rPr>
              <a:t>Quasi Diabatic basis = Changing crude adiabatic basis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D998A7-6892-5149-AC2D-E873B9F38D98}"/>
              </a:ext>
            </a:extLst>
          </p:cNvPr>
          <p:cNvSpPr/>
          <p:nvPr/>
        </p:nvSpPr>
        <p:spPr>
          <a:xfrm>
            <a:off x="-240634" y="6529138"/>
            <a:ext cx="5278799" cy="58406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312E41B-5747-9143-911D-3896FF56D608}"/>
              </a:ext>
            </a:extLst>
          </p:cNvPr>
          <p:cNvSpPr txBox="1"/>
          <p:nvPr/>
        </p:nvSpPr>
        <p:spPr>
          <a:xfrm>
            <a:off x="3822034" y="-5044"/>
            <a:ext cx="52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Crude Adiabats</a:t>
            </a:r>
          </a:p>
        </p:txBody>
      </p:sp>
    </p:spTree>
    <p:extLst>
      <p:ext uri="{BB962C8B-B14F-4D97-AF65-F5344CB8AC3E}">
        <p14:creationId xmlns:p14="http://schemas.microsoft.com/office/powerpoint/2010/main" val="94194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 animBg="1"/>
      <p:bldP spid="12" grpId="0" animBg="1"/>
      <p:bldP spid="15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11" grpId="0"/>
      <p:bldP spid="23" grpId="0"/>
      <p:bldP spid="23" grpId="1"/>
      <p:bldP spid="29" grpId="0"/>
      <p:bldP spid="30" grpId="0"/>
      <p:bldP spid="31" grpId="0"/>
      <p:bldP spid="32" grpId="0"/>
      <p:bldP spid="8" grpId="0" animBg="1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6F8CDC5-A7EE-984D-ABFB-858E395AF857}"/>
              </a:ext>
            </a:extLst>
          </p:cNvPr>
          <p:cNvSpPr/>
          <p:nvPr/>
        </p:nvSpPr>
        <p:spPr>
          <a:xfrm>
            <a:off x="-240632" y="6448930"/>
            <a:ext cx="12597064" cy="54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A013C-212E-3049-949D-47871598E357}"/>
              </a:ext>
            </a:extLst>
          </p:cNvPr>
          <p:cNvSpPr/>
          <p:nvPr/>
        </p:nvSpPr>
        <p:spPr>
          <a:xfrm>
            <a:off x="-240632" y="6529138"/>
            <a:ext cx="12597064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A0FEFB3-F203-0E4D-A2FC-DCD9C3A68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CF40C2-4041-8545-95A1-C04256172EED}"/>
              </a:ext>
            </a:extLst>
          </p:cNvPr>
          <p:cNvSpPr/>
          <p:nvPr/>
        </p:nvSpPr>
        <p:spPr>
          <a:xfrm>
            <a:off x="-240635" y="6529138"/>
            <a:ext cx="551188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269">
            <a:extLst>
              <a:ext uri="{FF2B5EF4-FFF2-40B4-BE49-F238E27FC236}">
                <a16:creationId xmlns:a16="http://schemas.microsoft.com/office/drawing/2014/main" id="{3C4FF125-A273-7A45-9588-66511390B345}"/>
              </a:ext>
            </a:extLst>
          </p:cNvPr>
          <p:cNvSpPr/>
          <p:nvPr/>
        </p:nvSpPr>
        <p:spPr>
          <a:xfrm>
            <a:off x="3723487" y="2309818"/>
            <a:ext cx="5272087" cy="771525"/>
          </a:xfrm>
          <a:custGeom>
            <a:avLst/>
            <a:gdLst>
              <a:gd name="connsiteX0" fmla="*/ 0 w 8401050"/>
              <a:gd name="connsiteY0" fmla="*/ 986226 h 986226"/>
              <a:gd name="connsiteX1" fmla="*/ 1085850 w 8401050"/>
              <a:gd name="connsiteY1" fmla="*/ 214701 h 986226"/>
              <a:gd name="connsiteX2" fmla="*/ 2843213 w 8401050"/>
              <a:gd name="connsiteY2" fmla="*/ 900501 h 986226"/>
              <a:gd name="connsiteX3" fmla="*/ 4129088 w 8401050"/>
              <a:gd name="connsiteY3" fmla="*/ 471876 h 986226"/>
              <a:gd name="connsiteX4" fmla="*/ 5272088 w 8401050"/>
              <a:gd name="connsiteY4" fmla="*/ 586176 h 986226"/>
              <a:gd name="connsiteX5" fmla="*/ 6929438 w 8401050"/>
              <a:gd name="connsiteY5" fmla="*/ 389 h 986226"/>
              <a:gd name="connsiteX6" fmla="*/ 8401050 w 8401050"/>
              <a:gd name="connsiteY6" fmla="*/ 514739 h 986226"/>
              <a:gd name="connsiteX0" fmla="*/ 0 w 6929438"/>
              <a:gd name="connsiteY0" fmla="*/ 985837 h 985837"/>
              <a:gd name="connsiteX1" fmla="*/ 1085850 w 6929438"/>
              <a:gd name="connsiteY1" fmla="*/ 214312 h 985837"/>
              <a:gd name="connsiteX2" fmla="*/ 2843213 w 6929438"/>
              <a:gd name="connsiteY2" fmla="*/ 900112 h 985837"/>
              <a:gd name="connsiteX3" fmla="*/ 4129088 w 6929438"/>
              <a:gd name="connsiteY3" fmla="*/ 471487 h 985837"/>
              <a:gd name="connsiteX4" fmla="*/ 5272088 w 6929438"/>
              <a:gd name="connsiteY4" fmla="*/ 585787 h 985837"/>
              <a:gd name="connsiteX5" fmla="*/ 6929438 w 6929438"/>
              <a:gd name="connsiteY5" fmla="*/ 0 h 985837"/>
              <a:gd name="connsiteX0" fmla="*/ 0 w 5272088"/>
              <a:gd name="connsiteY0" fmla="*/ 771755 h 771755"/>
              <a:gd name="connsiteX1" fmla="*/ 1085850 w 5272088"/>
              <a:gd name="connsiteY1" fmla="*/ 230 h 771755"/>
              <a:gd name="connsiteX2" fmla="*/ 2843213 w 5272088"/>
              <a:gd name="connsiteY2" fmla="*/ 686030 h 771755"/>
              <a:gd name="connsiteX3" fmla="*/ 4129088 w 5272088"/>
              <a:gd name="connsiteY3" fmla="*/ 257405 h 771755"/>
              <a:gd name="connsiteX4" fmla="*/ 5272088 w 5272088"/>
              <a:gd name="connsiteY4" fmla="*/ 371705 h 77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2088" h="771755">
                <a:moveTo>
                  <a:pt x="0" y="771755"/>
                </a:moveTo>
                <a:cubicBezTo>
                  <a:pt x="305990" y="393136"/>
                  <a:pt x="611981" y="14517"/>
                  <a:pt x="1085850" y="230"/>
                </a:cubicBezTo>
                <a:cubicBezTo>
                  <a:pt x="1559719" y="-14057"/>
                  <a:pt x="2336007" y="643167"/>
                  <a:pt x="2843213" y="686030"/>
                </a:cubicBezTo>
                <a:cubicBezTo>
                  <a:pt x="3350419" y="728892"/>
                  <a:pt x="3724275" y="309793"/>
                  <a:pt x="4129088" y="257405"/>
                </a:cubicBezTo>
                <a:cubicBezTo>
                  <a:pt x="4533901" y="205017"/>
                  <a:pt x="4805363" y="450286"/>
                  <a:pt x="5272088" y="371705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3C951E90-29B2-8944-B9C2-2949303806AB}"/>
              </a:ext>
            </a:extLst>
          </p:cNvPr>
          <p:cNvSpPr>
            <a:spLocks noChangeAspect="1"/>
          </p:cNvSpPr>
          <p:nvPr/>
        </p:nvSpPr>
        <p:spPr>
          <a:xfrm>
            <a:off x="3486887" y="2919057"/>
            <a:ext cx="324000" cy="324000"/>
          </a:xfrm>
          <a:prstGeom prst="ellipse">
            <a:avLst/>
          </a:prstGeom>
          <a:solidFill>
            <a:srgbClr val="EB546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12B22811-370F-6841-B4F5-1211C97E35AC}"/>
              </a:ext>
            </a:extLst>
          </p:cNvPr>
          <p:cNvSpPr>
            <a:spLocks noChangeAspect="1"/>
          </p:cNvSpPr>
          <p:nvPr/>
        </p:nvSpPr>
        <p:spPr>
          <a:xfrm>
            <a:off x="3486887" y="2947064"/>
            <a:ext cx="324000" cy="324000"/>
          </a:xfrm>
          <a:prstGeom prst="ellipse">
            <a:avLst/>
          </a:prstGeom>
          <a:solidFill>
            <a:srgbClr val="EB5463">
              <a:alpha val="5882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FF1FCB0C-AD3F-DA41-8AC8-39D2E9DEDECE}"/>
              </a:ext>
            </a:extLst>
          </p:cNvPr>
          <p:cNvCxnSpPr>
            <a:cxnSpLocks/>
          </p:cNvCxnSpPr>
          <p:nvPr/>
        </p:nvCxnSpPr>
        <p:spPr>
          <a:xfrm>
            <a:off x="3639344" y="1666880"/>
            <a:ext cx="0" cy="1152525"/>
          </a:xfrm>
          <a:prstGeom prst="line">
            <a:avLst/>
          </a:prstGeom>
          <a:ln w="28575">
            <a:solidFill>
              <a:srgbClr val="EB54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AD71B42F-9F46-D747-89C6-8E5B0E3E883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19881" y="1273608"/>
            <a:ext cx="1517531" cy="307777"/>
          </a:xfrm>
          <a:prstGeom prst="rect">
            <a:avLst/>
          </a:prstGeom>
          <a:blipFill>
            <a:blip r:embed="rId5"/>
            <a:stretch>
              <a:fillRect l="-4959" t="-153846" r="-14876" b="-23076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11627939-BAB6-1846-88DD-9D2749DC9DCF}"/>
              </a:ext>
            </a:extLst>
          </p:cNvPr>
          <p:cNvCxnSpPr>
            <a:cxnSpLocks/>
          </p:cNvCxnSpPr>
          <p:nvPr/>
        </p:nvCxnSpPr>
        <p:spPr>
          <a:xfrm>
            <a:off x="2724944" y="4449763"/>
            <a:ext cx="678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D7B56B57-3B45-1F4C-B551-A30B3AD5BBFD}"/>
              </a:ext>
            </a:extLst>
          </p:cNvPr>
          <p:cNvCxnSpPr>
            <a:cxnSpLocks/>
          </p:cNvCxnSpPr>
          <p:nvPr/>
        </p:nvCxnSpPr>
        <p:spPr>
          <a:xfrm flipV="1">
            <a:off x="2724944" y="95254"/>
            <a:ext cx="0" cy="43545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Box 12">
            <a:extLst>
              <a:ext uri="{FF2B5EF4-FFF2-40B4-BE49-F238E27FC236}">
                <a16:creationId xmlns:a16="http://schemas.microsoft.com/office/drawing/2014/main" id="{71271853-78C9-6E4F-A18A-0F34735F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532" y="4354513"/>
            <a:ext cx="4005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/>
              <a:t>t</a:t>
            </a: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AA59DCA-FA22-F44B-95EA-E7464A407C3C}"/>
              </a:ext>
            </a:extLst>
          </p:cNvPr>
          <p:cNvCxnSpPr>
            <a:cxnSpLocks/>
          </p:cNvCxnSpPr>
          <p:nvPr/>
        </p:nvCxnSpPr>
        <p:spPr>
          <a:xfrm>
            <a:off x="3639344" y="3470280"/>
            <a:ext cx="0" cy="1154113"/>
          </a:xfrm>
          <a:prstGeom prst="line">
            <a:avLst/>
          </a:prstGeom>
          <a:ln w="28575">
            <a:solidFill>
              <a:srgbClr val="EB54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Rectangle 278">
            <a:extLst>
              <a:ext uri="{FF2B5EF4-FFF2-40B4-BE49-F238E27FC236}">
                <a16:creationId xmlns:a16="http://schemas.microsoft.com/office/drawing/2014/main" id="{452945E4-970A-8746-A0FF-DA243628B87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86893" y="4639943"/>
            <a:ext cx="444289" cy="36933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5B7B1D37-68CF-F94D-A527-F3ED30A9BA24}"/>
              </a:ext>
            </a:extLst>
          </p:cNvPr>
          <p:cNvSpPr>
            <a:spLocks noChangeAspect="1"/>
          </p:cNvSpPr>
          <p:nvPr/>
        </p:nvSpPr>
        <p:spPr>
          <a:xfrm>
            <a:off x="4561454" y="2168083"/>
            <a:ext cx="324000" cy="324000"/>
          </a:xfrm>
          <a:prstGeom prst="ellipse">
            <a:avLst/>
          </a:prstGeom>
          <a:solidFill>
            <a:srgbClr val="4FC0E8">
              <a:alpha val="5882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B0AF71E-4153-B74F-9369-BC7E5719C5E7}"/>
              </a:ext>
            </a:extLst>
          </p:cNvPr>
          <p:cNvCxnSpPr>
            <a:cxnSpLocks/>
          </p:cNvCxnSpPr>
          <p:nvPr/>
        </p:nvCxnSpPr>
        <p:spPr>
          <a:xfrm>
            <a:off x="4739482" y="882655"/>
            <a:ext cx="0" cy="1152525"/>
          </a:xfrm>
          <a:prstGeom prst="line">
            <a:avLst/>
          </a:prstGeom>
          <a:ln w="28575">
            <a:solidFill>
              <a:srgbClr val="4FC0E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A136686F-88A4-014F-B4CA-D687DCCB5CF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20431" y="489063"/>
            <a:ext cx="1517531" cy="307777"/>
          </a:xfrm>
          <a:prstGeom prst="rect">
            <a:avLst/>
          </a:prstGeom>
          <a:blipFill>
            <a:blip r:embed="rId7"/>
            <a:stretch>
              <a:fillRect l="-5000" t="-164000" r="-15833" b="-244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E5A9C8A0-F17E-164F-ABAD-04942FB2E59C}"/>
              </a:ext>
            </a:extLst>
          </p:cNvPr>
          <p:cNvCxnSpPr>
            <a:cxnSpLocks/>
          </p:cNvCxnSpPr>
          <p:nvPr/>
        </p:nvCxnSpPr>
        <p:spPr>
          <a:xfrm flipH="1">
            <a:off x="4739482" y="2573343"/>
            <a:ext cx="0" cy="2941637"/>
          </a:xfrm>
          <a:prstGeom prst="line">
            <a:avLst/>
          </a:prstGeom>
          <a:ln w="28575">
            <a:solidFill>
              <a:srgbClr val="4FC0E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Rectangle 283">
            <a:extLst>
              <a:ext uri="{FF2B5EF4-FFF2-40B4-BE49-F238E27FC236}">
                <a16:creationId xmlns:a16="http://schemas.microsoft.com/office/drawing/2014/main" id="{358E6933-605E-3942-A24B-927396DCCABE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40423" y="4642400"/>
            <a:ext cx="444289" cy="36933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104B80A9-1227-BF4D-89D5-FBC92181B3BC}"/>
              </a:ext>
            </a:extLst>
          </p:cNvPr>
          <p:cNvSpPr>
            <a:spLocks noChangeAspect="1"/>
          </p:cNvSpPr>
          <p:nvPr/>
        </p:nvSpPr>
        <p:spPr>
          <a:xfrm>
            <a:off x="5519513" y="2460427"/>
            <a:ext cx="324000" cy="324000"/>
          </a:xfrm>
          <a:prstGeom prst="ellipse">
            <a:avLst/>
          </a:prstGeom>
          <a:solidFill>
            <a:srgbClr val="9B59B6">
              <a:alpha val="5882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46CEAC"/>
              </a:solidFill>
            </a:endParaRPr>
          </a:p>
        </p:txBody>
      </p: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DAD8ECEC-FB37-064C-BFCB-51313A666AAF}"/>
              </a:ext>
            </a:extLst>
          </p:cNvPr>
          <p:cNvCxnSpPr>
            <a:cxnSpLocks/>
          </p:cNvCxnSpPr>
          <p:nvPr/>
        </p:nvCxnSpPr>
        <p:spPr>
          <a:xfrm>
            <a:off x="5698332" y="1458913"/>
            <a:ext cx="0" cy="868362"/>
          </a:xfrm>
          <a:prstGeom prst="line">
            <a:avLst/>
          </a:prstGeom>
          <a:ln w="28575">
            <a:solidFill>
              <a:srgbClr val="9B59B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0F4E3FE7-BCF5-2644-934F-B5980972801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78415" y="1119719"/>
            <a:ext cx="1517531" cy="307777"/>
          </a:xfrm>
          <a:prstGeom prst="rect">
            <a:avLst/>
          </a:prstGeom>
          <a:blipFill>
            <a:blip r:embed="rId9"/>
            <a:stretch>
              <a:fillRect l="-4132" t="-160000" r="-14876" b="-244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8E9CC581-AB93-FE4C-98C3-4C1AECB4BC71}"/>
              </a:ext>
            </a:extLst>
          </p:cNvPr>
          <p:cNvCxnSpPr>
            <a:cxnSpLocks/>
          </p:cNvCxnSpPr>
          <p:nvPr/>
        </p:nvCxnSpPr>
        <p:spPr>
          <a:xfrm flipH="1">
            <a:off x="5657057" y="2852743"/>
            <a:ext cx="0" cy="2574925"/>
          </a:xfrm>
          <a:prstGeom prst="line">
            <a:avLst/>
          </a:prstGeom>
          <a:ln w="28575">
            <a:solidFill>
              <a:srgbClr val="9B59B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Rectangle 288">
            <a:extLst>
              <a:ext uri="{FF2B5EF4-FFF2-40B4-BE49-F238E27FC236}">
                <a16:creationId xmlns:a16="http://schemas.microsoft.com/office/drawing/2014/main" id="{7F33E66B-C7E2-2140-ACA6-7376BEF8456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95390" y="4639943"/>
            <a:ext cx="444289" cy="369332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FA997650-31C8-EB4F-8A29-B5EC40B451CA}"/>
              </a:ext>
            </a:extLst>
          </p:cNvPr>
          <p:cNvCxnSpPr>
            <a:cxnSpLocks/>
          </p:cNvCxnSpPr>
          <p:nvPr/>
        </p:nvCxnSpPr>
        <p:spPr>
          <a:xfrm>
            <a:off x="6782594" y="882650"/>
            <a:ext cx="7938" cy="1803400"/>
          </a:xfrm>
          <a:prstGeom prst="line">
            <a:avLst/>
          </a:prstGeom>
          <a:ln w="28575">
            <a:solidFill>
              <a:srgbClr val="46CEA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TextBox 290">
            <a:extLst>
              <a:ext uri="{FF2B5EF4-FFF2-40B4-BE49-F238E27FC236}">
                <a16:creationId xmlns:a16="http://schemas.microsoft.com/office/drawing/2014/main" id="{5592DD39-A961-614F-8ADE-6D378F62B6F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62674" y="534566"/>
            <a:ext cx="1517531" cy="307777"/>
          </a:xfrm>
          <a:prstGeom prst="rect">
            <a:avLst/>
          </a:prstGeom>
          <a:blipFill>
            <a:blip r:embed="rId11"/>
            <a:stretch>
              <a:fillRect l="-5000" t="-170833" r="-15833" b="-254167"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2D72A820-DB83-D546-9B1B-175C115052E0}"/>
              </a:ext>
            </a:extLst>
          </p:cNvPr>
          <p:cNvCxnSpPr>
            <a:cxnSpLocks/>
          </p:cNvCxnSpPr>
          <p:nvPr/>
        </p:nvCxnSpPr>
        <p:spPr>
          <a:xfrm>
            <a:off x="6790532" y="3243263"/>
            <a:ext cx="11112" cy="1427162"/>
          </a:xfrm>
          <a:prstGeom prst="line">
            <a:avLst/>
          </a:prstGeom>
          <a:ln w="28575">
            <a:solidFill>
              <a:srgbClr val="46CEA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EE1E75-D78B-6749-8E77-935DC2ACB7D1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99296" y="4671211"/>
            <a:ext cx="444289" cy="369332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ABB390A8-5C13-5743-88DC-9C17E837F8E9}"/>
              </a:ext>
            </a:extLst>
          </p:cNvPr>
          <p:cNvSpPr>
            <a:spLocks noChangeAspect="1"/>
          </p:cNvSpPr>
          <p:nvPr/>
        </p:nvSpPr>
        <p:spPr>
          <a:xfrm>
            <a:off x="6672038" y="2812852"/>
            <a:ext cx="324000" cy="324000"/>
          </a:xfrm>
          <a:prstGeom prst="ellipse">
            <a:avLst/>
          </a:prstGeom>
          <a:solidFill>
            <a:srgbClr val="46CEAC">
              <a:alpha val="5882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EB120848-E2D9-6F43-A429-16B24D491F61}"/>
              </a:ext>
            </a:extLst>
          </p:cNvPr>
          <p:cNvCxnSpPr>
            <a:cxnSpLocks/>
          </p:cNvCxnSpPr>
          <p:nvPr/>
        </p:nvCxnSpPr>
        <p:spPr>
          <a:xfrm>
            <a:off x="7981157" y="1101725"/>
            <a:ext cx="0" cy="1225550"/>
          </a:xfrm>
          <a:prstGeom prst="line">
            <a:avLst/>
          </a:prstGeom>
          <a:ln w="28575">
            <a:solidFill>
              <a:srgbClr val="F1C40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07134AEB-51A6-B94A-ABD1-BBFD4E55294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67498" y="823026"/>
            <a:ext cx="1517531" cy="307777"/>
          </a:xfrm>
          <a:prstGeom prst="rect">
            <a:avLst/>
          </a:prstGeom>
          <a:blipFill>
            <a:blip r:embed="rId13"/>
            <a:stretch>
              <a:fillRect l="-5000" t="-164000" r="-15000" b="-244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A535AD7E-AB1C-F74F-896E-6A872DB8902F}"/>
              </a:ext>
            </a:extLst>
          </p:cNvPr>
          <p:cNvCxnSpPr>
            <a:cxnSpLocks/>
          </p:cNvCxnSpPr>
          <p:nvPr/>
        </p:nvCxnSpPr>
        <p:spPr>
          <a:xfrm>
            <a:off x="7982744" y="2901950"/>
            <a:ext cx="0" cy="1778000"/>
          </a:xfrm>
          <a:prstGeom prst="line">
            <a:avLst/>
          </a:prstGeom>
          <a:ln w="28575">
            <a:solidFill>
              <a:srgbClr val="F1C40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Rectangle 297">
            <a:extLst>
              <a:ext uri="{FF2B5EF4-FFF2-40B4-BE49-F238E27FC236}">
                <a16:creationId xmlns:a16="http://schemas.microsoft.com/office/drawing/2014/main" id="{F6C4ED4E-77DE-D04C-A9E0-CFDB049F1EB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80396" y="4680736"/>
            <a:ext cx="444289" cy="369332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EFCE424A-EC28-7D44-AD32-099D8A718482}"/>
              </a:ext>
            </a:extLst>
          </p:cNvPr>
          <p:cNvSpPr>
            <a:spLocks noChangeAspect="1"/>
          </p:cNvSpPr>
          <p:nvPr/>
        </p:nvSpPr>
        <p:spPr>
          <a:xfrm>
            <a:off x="7853138" y="2450902"/>
            <a:ext cx="324000" cy="324000"/>
          </a:xfrm>
          <a:prstGeom prst="ellipse">
            <a:avLst/>
          </a:prstGeom>
          <a:solidFill>
            <a:srgbClr val="F1C40F">
              <a:alpha val="58039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5B86740-6344-B645-A571-E4EEC16FEB9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3276" y="278119"/>
            <a:ext cx="1517531" cy="307777"/>
          </a:xfrm>
          <a:prstGeom prst="rect">
            <a:avLst/>
          </a:prstGeom>
          <a:blipFill>
            <a:blip r:embed="rId15"/>
            <a:stretch>
              <a:fillRect l="-4959" t="-160000" r="-14876" b="-24400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E4A3061B-F9E1-8D43-B660-4B0972E4C5DD}"/>
              </a:ext>
            </a:extLst>
          </p:cNvPr>
          <p:cNvCxnSpPr>
            <a:cxnSpLocks/>
          </p:cNvCxnSpPr>
          <p:nvPr/>
        </p:nvCxnSpPr>
        <p:spPr>
          <a:xfrm>
            <a:off x="9124157" y="2860675"/>
            <a:ext cx="0" cy="1779588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C3A2408D-2FAE-F64C-BAB0-19935813564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922286" y="4639943"/>
            <a:ext cx="444289" cy="369332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0D8DBA8E-9579-4747-9663-3823109D70F3}"/>
              </a:ext>
            </a:extLst>
          </p:cNvPr>
          <p:cNvSpPr>
            <a:spLocks noChangeAspect="1"/>
          </p:cNvSpPr>
          <p:nvPr/>
        </p:nvSpPr>
        <p:spPr>
          <a:xfrm>
            <a:off x="8975978" y="2497739"/>
            <a:ext cx="324000" cy="324000"/>
          </a:xfrm>
          <a:prstGeom prst="ellipse">
            <a:avLst/>
          </a:prstGeom>
          <a:solidFill>
            <a:srgbClr val="002060">
              <a:alpha val="9098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B8122BC6-B106-D449-9536-F6B8DA89EA08}"/>
              </a:ext>
            </a:extLst>
          </p:cNvPr>
          <p:cNvCxnSpPr>
            <a:cxnSpLocks/>
          </p:cNvCxnSpPr>
          <p:nvPr/>
        </p:nvCxnSpPr>
        <p:spPr>
          <a:xfrm>
            <a:off x="9124157" y="642938"/>
            <a:ext cx="0" cy="1712912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5288745D-E811-9945-BA3F-8E199C5471E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72931" y="4917740"/>
            <a:ext cx="3272211" cy="710707"/>
          </a:xfrm>
          <a:prstGeom prst="rect">
            <a:avLst/>
          </a:prstGeom>
          <a:blipFill>
            <a:blip r:embed="rId17"/>
            <a:stretch>
              <a:fillRect b="-350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8771E913-761F-114B-B36C-EEE74D5F6BB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10375" y="6054491"/>
            <a:ext cx="2458551" cy="411395"/>
          </a:xfrm>
          <a:prstGeom prst="rect">
            <a:avLst/>
          </a:prstGeom>
          <a:blipFill>
            <a:blip r:embed="rId18"/>
            <a:stretch>
              <a:fillRect b="-1818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4432330-C33A-444F-A7B5-AC90B247D68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59418" y="4986330"/>
            <a:ext cx="2362228" cy="710707"/>
          </a:xfrm>
          <a:prstGeom prst="rect">
            <a:avLst/>
          </a:prstGeom>
          <a:blipFill>
            <a:blip r:embed="rId19"/>
            <a:stretch>
              <a:fillRect b="-17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A21F01DF-72C8-8B47-9924-079EAD656D5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14498" y="6064446"/>
            <a:ext cx="2458551" cy="411395"/>
          </a:xfrm>
          <a:prstGeom prst="rect">
            <a:avLst/>
          </a:prstGeom>
          <a:blipFill>
            <a:blip r:embed="rId20"/>
            <a:stretch>
              <a:fillRect b="-1818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9" name="TextBox 46">
            <a:extLst>
              <a:ext uri="{FF2B5EF4-FFF2-40B4-BE49-F238E27FC236}">
                <a16:creationId xmlns:a16="http://schemas.microsoft.com/office/drawing/2014/main" id="{046D6B3E-63AA-4349-B389-75E165A46FE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8149" y="374654"/>
            <a:ext cx="40052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/>
              <a:t>R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B61D20C9-7D43-D642-A273-5B031999A65A}"/>
              </a:ext>
            </a:extLst>
          </p:cNvPr>
          <p:cNvSpPr txBox="1"/>
          <p:nvPr/>
        </p:nvSpPr>
        <p:spPr>
          <a:xfrm>
            <a:off x="6731412" y="5712036"/>
            <a:ext cx="39600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badi MT Condensed Light"/>
                <a:cs typeface="Abadi MT Condensed Light"/>
              </a:rPr>
              <a:t>Use adiabatic basis as quasi </a:t>
            </a:r>
            <a:r>
              <a:rPr lang="en-US" dirty="0" err="1">
                <a:latin typeface="Abadi MT Condensed Light"/>
                <a:cs typeface="Abadi MT Condensed Light"/>
              </a:rPr>
              <a:t>Diabatic</a:t>
            </a:r>
            <a:r>
              <a:rPr lang="en-US" dirty="0">
                <a:latin typeface="Abadi MT Condensed Light"/>
                <a:cs typeface="Abadi MT Condensed Light"/>
              </a:rPr>
              <a:t> basis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badi MT Condensed Light"/>
                <a:cs typeface="Abadi MT Condensed Light"/>
              </a:rPr>
              <a:t>Dynamically update the basis</a:t>
            </a:r>
          </a:p>
        </p:txBody>
      </p:sp>
    </p:spTree>
    <p:extLst>
      <p:ext uri="{BB962C8B-B14F-4D97-AF65-F5344CB8AC3E}">
        <p14:creationId xmlns:p14="http://schemas.microsoft.com/office/powerpoint/2010/main" val="14751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6 C 0.01211 -0.02778 0.02239 -0.04352 0.03242 -0.0595 C 0.04206 -0.07524 0.04857 -0.08635 0.05989 -0.09491 C 0.07083 -0.10348 0.07135 -0.1125 0.08763 -0.10926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5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63 -0.10926 C 0.09245 -0.11112 0.09844 -0.1132 0.10846 -0.10926 C 0.11888 -0.10579 0.13893 -0.09329 0.1487 -0.08658 C 0.15846 -0.0794 0.16237 -0.07431 0.16706 -0.06829 " pathEditMode="relative" rAng="0" ptsTypes="AAAA">
                                      <p:cBhvr>
                                        <p:cTn id="54" dur="3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06 -0.06621 C 0.18333 -0.05047 0.19987 -0.03473 0.2138 -0.02547 C 0.22734 -0.01621 0.23112 -0.00533 0.24896 -0.01088 C 0.26719 -0.01644 0.30325 -0.04769 0.32018 -0.05834 C 0.33672 -0.06922 0.33372 -0.07616 0.34948 -0.07547 C 0.36523 -0.075 0.39427 -0.0551 0.41393 -0.0544 C 0.43372 -0.05371 0.42851 -0.05209 0.44922 -0.06459 " pathEditMode="relative" rAng="0" ptsTypes="AAAAAAA">
                                      <p:cBhvr>
                                        <p:cTn id="77" dur="6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36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0AC683-0607-264E-B6F7-09B1654A273F}"/>
              </a:ext>
            </a:extLst>
          </p:cNvPr>
          <p:cNvCxnSpPr>
            <a:cxnSpLocks/>
          </p:cNvCxnSpPr>
          <p:nvPr/>
        </p:nvCxnSpPr>
        <p:spPr>
          <a:xfrm flipV="1">
            <a:off x="2466479" y="2601747"/>
            <a:ext cx="0" cy="1891748"/>
          </a:xfrm>
          <a:prstGeom prst="straightConnector1">
            <a:avLst/>
          </a:prstGeom>
          <a:ln w="28575">
            <a:solidFill>
              <a:srgbClr val="4FC0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36B5FE-8433-5341-A7E6-DBC32DC44690}"/>
              </a:ext>
            </a:extLst>
          </p:cNvPr>
          <p:cNvCxnSpPr>
            <a:cxnSpLocks/>
          </p:cNvCxnSpPr>
          <p:nvPr/>
        </p:nvCxnSpPr>
        <p:spPr>
          <a:xfrm>
            <a:off x="2453227" y="4496808"/>
            <a:ext cx="1894591" cy="0"/>
          </a:xfrm>
          <a:prstGeom prst="straightConnector1">
            <a:avLst/>
          </a:prstGeom>
          <a:ln w="28575">
            <a:solidFill>
              <a:srgbClr val="EB54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0E18A-339B-B641-8EF5-2437D479CD58}"/>
                  </a:ext>
                </a:extLst>
              </p:cNvPr>
              <p:cNvSpPr txBox="1"/>
              <p:nvPr/>
            </p:nvSpPr>
            <p:spPr>
              <a:xfrm>
                <a:off x="4473795" y="4358308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0E18A-339B-B641-8EF5-2437D479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5" y="4358308"/>
                <a:ext cx="337849" cy="276999"/>
              </a:xfrm>
              <a:prstGeom prst="rect">
                <a:avLst/>
              </a:prstGeom>
              <a:blipFill>
                <a:blip r:embed="rId3"/>
                <a:stretch>
                  <a:fillRect l="-50000" t="-156522" r="-82143" b="-2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02EA5-8B05-E641-B97E-D7C44512886A}"/>
                  </a:ext>
                </a:extLst>
              </p:cNvPr>
              <p:cNvSpPr txBox="1"/>
              <p:nvPr/>
            </p:nvSpPr>
            <p:spPr>
              <a:xfrm>
                <a:off x="2297554" y="2284343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02EA5-8B05-E641-B97E-D7C445128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554" y="2284343"/>
                <a:ext cx="337849" cy="276999"/>
              </a:xfrm>
              <a:prstGeom prst="rect">
                <a:avLst/>
              </a:prstGeom>
              <a:blipFill>
                <a:blip r:embed="rId4"/>
                <a:stretch>
                  <a:fillRect l="-50000" t="-168182" r="-78571" b="-2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C9F50291-4369-254B-9654-EFE06713260F}"/>
              </a:ext>
            </a:extLst>
          </p:cNvPr>
          <p:cNvSpPr/>
          <p:nvPr/>
        </p:nvSpPr>
        <p:spPr>
          <a:xfrm>
            <a:off x="7048222" y="2265514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4FC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9006FDD-E630-3F4C-BA11-9003D962EB14}"/>
              </a:ext>
            </a:extLst>
          </p:cNvPr>
          <p:cNvSpPr/>
          <p:nvPr/>
        </p:nvSpPr>
        <p:spPr>
          <a:xfrm>
            <a:off x="8044785" y="2245635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EB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BBEB2C-2500-E64D-A09A-F6108E33F688}"/>
              </a:ext>
            </a:extLst>
          </p:cNvPr>
          <p:cNvCxnSpPr>
            <a:cxnSpLocks/>
          </p:cNvCxnSpPr>
          <p:nvPr/>
        </p:nvCxnSpPr>
        <p:spPr>
          <a:xfrm>
            <a:off x="8084829" y="2370882"/>
            <a:ext cx="0" cy="216673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/>
              <p:nvPr/>
            </p:nvSpPr>
            <p:spPr>
              <a:xfrm>
                <a:off x="7994527" y="4550865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527" y="4550865"/>
                <a:ext cx="207108" cy="276999"/>
              </a:xfrm>
              <a:prstGeom prst="rect">
                <a:avLst/>
              </a:prstGeom>
              <a:blipFill>
                <a:blip r:embed="rId5"/>
                <a:stretch>
                  <a:fillRect l="-16667" r="-1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E899EF-C9E4-344E-AA3E-8EEE1692690B}"/>
              </a:ext>
            </a:extLst>
          </p:cNvPr>
          <p:cNvCxnSpPr>
            <a:cxnSpLocks/>
          </p:cNvCxnSpPr>
          <p:nvPr/>
        </p:nvCxnSpPr>
        <p:spPr>
          <a:xfrm flipH="1" flipV="1">
            <a:off x="6818959" y="1655914"/>
            <a:ext cx="13252" cy="285850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80133A-C373-CC48-9727-241A6BAD8941}"/>
              </a:ext>
            </a:extLst>
          </p:cNvPr>
          <p:cNvCxnSpPr>
            <a:cxnSpLocks/>
          </p:cNvCxnSpPr>
          <p:nvPr/>
        </p:nvCxnSpPr>
        <p:spPr>
          <a:xfrm flipV="1">
            <a:off x="6818959" y="4514422"/>
            <a:ext cx="3661576" cy="33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80A28B-FDEE-C54B-B721-C47769FA4397}"/>
                  </a:ext>
                </a:extLst>
              </p:cNvPr>
              <p:cNvSpPr txBox="1"/>
              <p:nvPr/>
            </p:nvSpPr>
            <p:spPr>
              <a:xfrm rot="16200000">
                <a:off x="5420923" y="3090791"/>
                <a:ext cx="2258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80A28B-FDEE-C54B-B721-C47769FA4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20923" y="3090791"/>
                <a:ext cx="2258035" cy="276999"/>
              </a:xfrm>
              <a:prstGeom prst="rect">
                <a:avLst/>
              </a:prstGeom>
              <a:blipFill>
                <a:blip r:embed="rId6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6F8CDC5-A7EE-984D-ABFB-858E395AF857}"/>
              </a:ext>
            </a:extLst>
          </p:cNvPr>
          <p:cNvSpPr/>
          <p:nvPr/>
        </p:nvSpPr>
        <p:spPr>
          <a:xfrm>
            <a:off x="-240632" y="6448930"/>
            <a:ext cx="12597064" cy="54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A013C-212E-3049-949D-47871598E357}"/>
              </a:ext>
            </a:extLst>
          </p:cNvPr>
          <p:cNvSpPr/>
          <p:nvPr/>
        </p:nvSpPr>
        <p:spPr>
          <a:xfrm>
            <a:off x="-240632" y="6529138"/>
            <a:ext cx="12597064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A0FEFB3-F203-0E4D-A2FC-DCD9C3A68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CF40C2-4041-8545-95A1-C04256172EED}"/>
              </a:ext>
            </a:extLst>
          </p:cNvPr>
          <p:cNvSpPr/>
          <p:nvPr/>
        </p:nvSpPr>
        <p:spPr>
          <a:xfrm>
            <a:off x="-240635" y="6529138"/>
            <a:ext cx="551188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666041-4F70-C548-9142-86D10EBB1EE9}"/>
              </a:ext>
            </a:extLst>
          </p:cNvPr>
          <p:cNvSpPr txBox="1"/>
          <p:nvPr/>
        </p:nvSpPr>
        <p:spPr>
          <a:xfrm>
            <a:off x="4363408" y="6448930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Goudy Old Style" panose="02020502050305020303" pitchFamily="18" charset="77"/>
              </a:rPr>
              <a:t>Diabats</a:t>
            </a:r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47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8424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8502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10378 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0117 -0.000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5CCB635-E927-0347-901E-89FAAEBDAC3F}"/>
              </a:ext>
            </a:extLst>
          </p:cNvPr>
          <p:cNvGrpSpPr/>
          <p:nvPr/>
        </p:nvGrpSpPr>
        <p:grpSpPr>
          <a:xfrm>
            <a:off x="-347646" y="347982"/>
            <a:ext cx="5115703" cy="5087245"/>
            <a:chOff x="-347646" y="1033782"/>
            <a:chExt cx="5115703" cy="508724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95D5CE-B2AC-3845-BB95-C9EE8306C7D9}"/>
                </a:ext>
              </a:extLst>
            </p:cNvPr>
            <p:cNvGrpSpPr/>
            <p:nvPr/>
          </p:nvGrpSpPr>
          <p:grpSpPr>
            <a:xfrm>
              <a:off x="-347646" y="1033782"/>
              <a:ext cx="5115703" cy="4100498"/>
              <a:chOff x="-347646" y="1033782"/>
              <a:chExt cx="5115703" cy="410049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BEA9E7-71A8-514E-A2F2-4B787B3F519F}"/>
                  </a:ext>
                </a:extLst>
              </p:cNvPr>
              <p:cNvGrpSpPr/>
              <p:nvPr/>
            </p:nvGrpSpPr>
            <p:grpSpPr>
              <a:xfrm rot="20529533">
                <a:off x="517738" y="1033782"/>
                <a:ext cx="4250319" cy="4100498"/>
                <a:chOff x="595780" y="1097861"/>
                <a:chExt cx="4250319" cy="410049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F1CA7D74-482C-1744-A54C-456ADCCB2964}"/>
                    </a:ext>
                  </a:extLst>
                </p:cNvPr>
                <p:cNvGrpSpPr/>
                <p:nvPr/>
              </p:nvGrpSpPr>
              <p:grpSpPr>
                <a:xfrm rot="2706115">
                  <a:off x="596016" y="1421723"/>
                  <a:ext cx="3776400" cy="3776871"/>
                  <a:chOff x="596016" y="1421723"/>
                  <a:chExt cx="3776400" cy="3776871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B6A35CD-9A5B-EE41-BAD7-717AB24EEE3C}"/>
                      </a:ext>
                    </a:extLst>
                  </p:cNvPr>
                  <p:cNvSpPr/>
                  <p:nvPr/>
                </p:nvSpPr>
                <p:spPr>
                  <a:xfrm>
                    <a:off x="596016" y="1421723"/>
                    <a:ext cx="3776400" cy="37768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4347A480-85D7-2C41-B7A6-790259D316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964352" flipV="1">
                    <a:off x="2239387" y="2284188"/>
                    <a:ext cx="1767892" cy="655708"/>
                  </a:xfrm>
                  <a:prstGeom prst="straightConnector1">
                    <a:avLst/>
                  </a:prstGeom>
                  <a:ln w="28575">
                    <a:solidFill>
                      <a:srgbClr val="46CEA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1EBFD730-F719-F346-807C-5AEE597C21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59842" y="2071081"/>
                    <a:ext cx="1424609" cy="1239078"/>
                  </a:xfrm>
                  <a:prstGeom prst="straightConnector1">
                    <a:avLst/>
                  </a:prstGeom>
                  <a:ln w="28575">
                    <a:solidFill>
                      <a:srgbClr val="F199C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F22B528-818D-A04E-8A64-E50CF83794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2581" y="3171658"/>
                      <a:ext cx="44351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F22B528-818D-A04E-8A64-E50CF83794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2581" y="3171658"/>
                      <a:ext cx="443518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42500" t="-124242" r="-97500" b="-1575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AA54A3C1-A1E0-1E46-8586-4B96C9B4A7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1885" y="1097861"/>
                      <a:ext cx="44884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AA54A3C1-A1E0-1E46-8586-4B96C9B4A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1885" y="1097861"/>
                      <a:ext cx="44884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9024" t="-131250" r="-95122" b="-1656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BE20D6-D9EB-DA4D-B095-F8AAEBE22448}"/>
                  </a:ext>
                </a:extLst>
              </p:cNvPr>
              <p:cNvSpPr/>
              <p:nvPr/>
            </p:nvSpPr>
            <p:spPr>
              <a:xfrm>
                <a:off x="-347646" y="3707696"/>
                <a:ext cx="312234" cy="295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52074E-26E6-464E-BD87-C1D0E5FA277B}"/>
                </a:ext>
              </a:extLst>
            </p:cNvPr>
            <p:cNvSpPr/>
            <p:nvPr/>
          </p:nvSpPr>
          <p:spPr>
            <a:xfrm>
              <a:off x="2297110" y="5825347"/>
              <a:ext cx="312234" cy="295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0AC683-0607-264E-B6F7-09B1654A273F}"/>
              </a:ext>
            </a:extLst>
          </p:cNvPr>
          <p:cNvCxnSpPr>
            <a:cxnSpLocks/>
          </p:cNvCxnSpPr>
          <p:nvPr/>
        </p:nvCxnSpPr>
        <p:spPr>
          <a:xfrm flipV="1">
            <a:off x="2466479" y="732611"/>
            <a:ext cx="0" cy="1891748"/>
          </a:xfrm>
          <a:prstGeom prst="straightConnector1">
            <a:avLst/>
          </a:prstGeom>
          <a:ln w="28575">
            <a:solidFill>
              <a:srgbClr val="4FC0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36B5FE-8433-5341-A7E6-DBC32DC44690}"/>
              </a:ext>
            </a:extLst>
          </p:cNvPr>
          <p:cNvCxnSpPr>
            <a:cxnSpLocks/>
          </p:cNvCxnSpPr>
          <p:nvPr/>
        </p:nvCxnSpPr>
        <p:spPr>
          <a:xfrm>
            <a:off x="2453227" y="2627672"/>
            <a:ext cx="1894591" cy="0"/>
          </a:xfrm>
          <a:prstGeom prst="straightConnector1">
            <a:avLst/>
          </a:prstGeom>
          <a:ln w="28575">
            <a:solidFill>
              <a:srgbClr val="EB54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0E18A-339B-B641-8EF5-2437D479CD58}"/>
                  </a:ext>
                </a:extLst>
              </p:cNvPr>
              <p:cNvSpPr txBox="1"/>
              <p:nvPr/>
            </p:nvSpPr>
            <p:spPr>
              <a:xfrm>
                <a:off x="4473795" y="2489172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0E18A-339B-B641-8EF5-2437D479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795" y="2489172"/>
                <a:ext cx="337849" cy="276999"/>
              </a:xfrm>
              <a:prstGeom prst="rect">
                <a:avLst/>
              </a:prstGeom>
              <a:blipFill>
                <a:blip r:embed="rId5"/>
                <a:stretch>
                  <a:fillRect l="-50000" t="-160870" r="-82143" b="-2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02EA5-8B05-E641-B97E-D7C44512886A}"/>
                  </a:ext>
                </a:extLst>
              </p:cNvPr>
              <p:cNvSpPr txBox="1"/>
              <p:nvPr/>
            </p:nvSpPr>
            <p:spPr>
              <a:xfrm>
                <a:off x="2297554" y="415207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B02EA5-8B05-E641-B97E-D7C445128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554" y="415207"/>
                <a:ext cx="337849" cy="276999"/>
              </a:xfrm>
              <a:prstGeom prst="rect">
                <a:avLst/>
              </a:prstGeom>
              <a:blipFill>
                <a:blip r:embed="rId6"/>
                <a:stretch>
                  <a:fillRect l="-50000" t="-156522" r="-78571" b="-2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C9F50291-4369-254B-9654-EFE06713260F}"/>
              </a:ext>
            </a:extLst>
          </p:cNvPr>
          <p:cNvSpPr/>
          <p:nvPr/>
        </p:nvSpPr>
        <p:spPr>
          <a:xfrm>
            <a:off x="7048222" y="396378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4FC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9006FDD-E630-3F4C-BA11-9003D962EB14}"/>
              </a:ext>
            </a:extLst>
          </p:cNvPr>
          <p:cNvSpPr/>
          <p:nvPr/>
        </p:nvSpPr>
        <p:spPr>
          <a:xfrm>
            <a:off x="8044785" y="376499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EB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BBEB2C-2500-E64D-A09A-F6108E33F688}"/>
              </a:ext>
            </a:extLst>
          </p:cNvPr>
          <p:cNvCxnSpPr>
            <a:cxnSpLocks/>
          </p:cNvCxnSpPr>
          <p:nvPr/>
        </p:nvCxnSpPr>
        <p:spPr>
          <a:xfrm>
            <a:off x="8084829" y="501746"/>
            <a:ext cx="0" cy="216673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/>
              <p:nvPr/>
            </p:nvSpPr>
            <p:spPr>
              <a:xfrm>
                <a:off x="7994527" y="2681729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527" y="2681729"/>
                <a:ext cx="207108" cy="276999"/>
              </a:xfrm>
              <a:prstGeom prst="rect">
                <a:avLst/>
              </a:prstGeom>
              <a:blipFill>
                <a:blip r:embed="rId7"/>
                <a:stretch>
                  <a:fillRect l="-16667" r="-1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E899EF-C9E4-344E-AA3E-8EEE1692690B}"/>
              </a:ext>
            </a:extLst>
          </p:cNvPr>
          <p:cNvCxnSpPr>
            <a:cxnSpLocks/>
          </p:cNvCxnSpPr>
          <p:nvPr/>
        </p:nvCxnSpPr>
        <p:spPr>
          <a:xfrm flipH="1" flipV="1">
            <a:off x="6818959" y="-213222"/>
            <a:ext cx="13252" cy="285850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80133A-C373-CC48-9727-241A6BAD8941}"/>
              </a:ext>
            </a:extLst>
          </p:cNvPr>
          <p:cNvCxnSpPr>
            <a:cxnSpLocks/>
          </p:cNvCxnSpPr>
          <p:nvPr/>
        </p:nvCxnSpPr>
        <p:spPr>
          <a:xfrm flipV="1">
            <a:off x="6818959" y="2645286"/>
            <a:ext cx="3661576" cy="33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80A28B-FDEE-C54B-B721-C47769FA4397}"/>
                  </a:ext>
                </a:extLst>
              </p:cNvPr>
              <p:cNvSpPr txBox="1"/>
              <p:nvPr/>
            </p:nvSpPr>
            <p:spPr>
              <a:xfrm rot="16200000">
                <a:off x="5420923" y="1221655"/>
                <a:ext cx="2258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80A28B-FDEE-C54B-B721-C47769FA4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20923" y="1221655"/>
                <a:ext cx="2258035" cy="276999"/>
              </a:xfrm>
              <a:prstGeom prst="rect">
                <a:avLst/>
              </a:prstGeom>
              <a:blipFill>
                <a:blip r:embed="rId8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46D20C-B68D-BD42-BDFA-74C24DFF8AEC}"/>
              </a:ext>
            </a:extLst>
          </p:cNvPr>
          <p:cNvCxnSpPr>
            <a:cxnSpLocks/>
          </p:cNvCxnSpPr>
          <p:nvPr/>
        </p:nvCxnSpPr>
        <p:spPr>
          <a:xfrm flipH="1" flipV="1">
            <a:off x="6876240" y="3111018"/>
            <a:ext cx="13252" cy="285850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4D9D59-168D-7949-8A59-75C5576F595B}"/>
              </a:ext>
            </a:extLst>
          </p:cNvPr>
          <p:cNvCxnSpPr>
            <a:cxnSpLocks/>
          </p:cNvCxnSpPr>
          <p:nvPr/>
        </p:nvCxnSpPr>
        <p:spPr>
          <a:xfrm flipV="1">
            <a:off x="6876240" y="5969526"/>
            <a:ext cx="3661576" cy="33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4415F841-D935-9848-BCFF-B489D8C4D051}"/>
              </a:ext>
            </a:extLst>
          </p:cNvPr>
          <p:cNvSpPr/>
          <p:nvPr/>
        </p:nvSpPr>
        <p:spPr>
          <a:xfrm>
            <a:off x="7092251" y="3676710"/>
            <a:ext cx="2544417" cy="2173762"/>
          </a:xfrm>
          <a:custGeom>
            <a:avLst/>
            <a:gdLst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404730 w 2544417"/>
              <a:gd name="connsiteY4" fmla="*/ 1510748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404730 w 2544417"/>
              <a:gd name="connsiteY4" fmla="*/ 1510748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169620"/>
              <a:gd name="connsiteX1" fmla="*/ 424070 w 2544417"/>
              <a:gd name="connsiteY1" fmla="*/ 1722782 h 2169620"/>
              <a:gd name="connsiteX2" fmla="*/ 781975 w 2544417"/>
              <a:gd name="connsiteY2" fmla="*/ 2159814 h 2169620"/>
              <a:gd name="connsiteX3" fmla="*/ 1159614 w 2544417"/>
              <a:gd name="connsiteY3" fmla="*/ 1431041 h 2169620"/>
              <a:gd name="connsiteX4" fmla="*/ 1378033 w 2544417"/>
              <a:gd name="connsiteY4" fmla="*/ 1470701 h 2169620"/>
              <a:gd name="connsiteX5" fmla="*/ 1537252 w 2544417"/>
              <a:gd name="connsiteY5" fmla="*/ 1895061 h 2169620"/>
              <a:gd name="connsiteX6" fmla="*/ 1722783 w 2544417"/>
              <a:gd name="connsiteY6" fmla="*/ 2146852 h 2169620"/>
              <a:gd name="connsiteX7" fmla="*/ 1895061 w 2544417"/>
              <a:gd name="connsiteY7" fmla="*/ 2027582 h 2169620"/>
              <a:gd name="connsiteX8" fmla="*/ 2186609 w 2544417"/>
              <a:gd name="connsiteY8" fmla="*/ 1245704 h 2169620"/>
              <a:gd name="connsiteX9" fmla="*/ 2544417 w 2544417"/>
              <a:gd name="connsiteY9" fmla="*/ 0 h 2169620"/>
              <a:gd name="connsiteX0" fmla="*/ 0 w 2544417"/>
              <a:gd name="connsiteY0" fmla="*/ 26504 h 2168977"/>
              <a:gd name="connsiteX1" fmla="*/ 444093 w 2544417"/>
              <a:gd name="connsiteY1" fmla="*/ 1716107 h 2168977"/>
              <a:gd name="connsiteX2" fmla="*/ 781975 w 2544417"/>
              <a:gd name="connsiteY2" fmla="*/ 2159814 h 2168977"/>
              <a:gd name="connsiteX3" fmla="*/ 1159614 w 2544417"/>
              <a:gd name="connsiteY3" fmla="*/ 1431041 h 2168977"/>
              <a:gd name="connsiteX4" fmla="*/ 1378033 w 2544417"/>
              <a:gd name="connsiteY4" fmla="*/ 1470701 h 2168977"/>
              <a:gd name="connsiteX5" fmla="*/ 1537252 w 2544417"/>
              <a:gd name="connsiteY5" fmla="*/ 1895061 h 2168977"/>
              <a:gd name="connsiteX6" fmla="*/ 1722783 w 2544417"/>
              <a:gd name="connsiteY6" fmla="*/ 2146852 h 2168977"/>
              <a:gd name="connsiteX7" fmla="*/ 1895061 w 2544417"/>
              <a:gd name="connsiteY7" fmla="*/ 2027582 h 2168977"/>
              <a:gd name="connsiteX8" fmla="*/ 2186609 w 2544417"/>
              <a:gd name="connsiteY8" fmla="*/ 1245704 h 2168977"/>
              <a:gd name="connsiteX9" fmla="*/ 2544417 w 2544417"/>
              <a:gd name="connsiteY9" fmla="*/ 0 h 2168977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59614 w 2544417"/>
              <a:gd name="connsiteY4" fmla="*/ 1431041 h 2160444"/>
              <a:gd name="connsiteX5" fmla="*/ 1378033 w 2544417"/>
              <a:gd name="connsiteY5" fmla="*/ 1470701 h 2160444"/>
              <a:gd name="connsiteX6" fmla="*/ 1537252 w 2544417"/>
              <a:gd name="connsiteY6" fmla="*/ 1895061 h 2160444"/>
              <a:gd name="connsiteX7" fmla="*/ 1722783 w 2544417"/>
              <a:gd name="connsiteY7" fmla="*/ 2146852 h 2160444"/>
              <a:gd name="connsiteX8" fmla="*/ 1895061 w 2544417"/>
              <a:gd name="connsiteY8" fmla="*/ 2027582 h 2160444"/>
              <a:gd name="connsiteX9" fmla="*/ 2186609 w 2544417"/>
              <a:gd name="connsiteY9" fmla="*/ 1245704 h 2160444"/>
              <a:gd name="connsiteX10" fmla="*/ 2544417 w 2544417"/>
              <a:gd name="connsiteY10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46265 w 2544417"/>
              <a:gd name="connsiteY4" fmla="*/ 1477763 h 2160444"/>
              <a:gd name="connsiteX5" fmla="*/ 1378033 w 2544417"/>
              <a:gd name="connsiteY5" fmla="*/ 1470701 h 2160444"/>
              <a:gd name="connsiteX6" fmla="*/ 1537252 w 2544417"/>
              <a:gd name="connsiteY6" fmla="*/ 1895061 h 2160444"/>
              <a:gd name="connsiteX7" fmla="*/ 1722783 w 2544417"/>
              <a:gd name="connsiteY7" fmla="*/ 2146852 h 2160444"/>
              <a:gd name="connsiteX8" fmla="*/ 1895061 w 2544417"/>
              <a:gd name="connsiteY8" fmla="*/ 2027582 h 2160444"/>
              <a:gd name="connsiteX9" fmla="*/ 2186609 w 2544417"/>
              <a:gd name="connsiteY9" fmla="*/ 1245704 h 2160444"/>
              <a:gd name="connsiteX10" fmla="*/ 2544417 w 2544417"/>
              <a:gd name="connsiteY10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46265 w 2544417"/>
              <a:gd name="connsiteY4" fmla="*/ 1477763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12892 w 2544417"/>
              <a:gd name="connsiteY4" fmla="*/ 1471088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32916 w 2544417"/>
              <a:gd name="connsiteY4" fmla="*/ 1477762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73762"/>
              <a:gd name="connsiteX1" fmla="*/ 444093 w 2544417"/>
              <a:gd name="connsiteY1" fmla="*/ 1716107 h 2173762"/>
              <a:gd name="connsiteX2" fmla="*/ 748603 w 2544417"/>
              <a:gd name="connsiteY2" fmla="*/ 2173163 h 2173762"/>
              <a:gd name="connsiteX3" fmla="*/ 1005037 w 2544417"/>
              <a:gd name="connsiteY3" fmla="*/ 1804715 h 2173762"/>
              <a:gd name="connsiteX4" fmla="*/ 1132916 w 2544417"/>
              <a:gd name="connsiteY4" fmla="*/ 1477762 h 2173762"/>
              <a:gd name="connsiteX5" fmla="*/ 1245317 w 2544417"/>
              <a:gd name="connsiteY5" fmla="*/ 1390899 h 2173762"/>
              <a:gd name="connsiteX6" fmla="*/ 1378033 w 2544417"/>
              <a:gd name="connsiteY6" fmla="*/ 1470701 h 2173762"/>
              <a:gd name="connsiteX7" fmla="*/ 1537252 w 2544417"/>
              <a:gd name="connsiteY7" fmla="*/ 1895061 h 2173762"/>
              <a:gd name="connsiteX8" fmla="*/ 1722783 w 2544417"/>
              <a:gd name="connsiteY8" fmla="*/ 2146852 h 2173762"/>
              <a:gd name="connsiteX9" fmla="*/ 1895061 w 2544417"/>
              <a:gd name="connsiteY9" fmla="*/ 2027582 h 2173762"/>
              <a:gd name="connsiteX10" fmla="*/ 2186609 w 2544417"/>
              <a:gd name="connsiteY10" fmla="*/ 1245704 h 2173762"/>
              <a:gd name="connsiteX11" fmla="*/ 2544417 w 2544417"/>
              <a:gd name="connsiteY11" fmla="*/ 0 h 217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4417" h="2173762">
                <a:moveTo>
                  <a:pt x="0" y="26504"/>
                </a:moveTo>
                <a:cubicBezTo>
                  <a:pt x="147983" y="693530"/>
                  <a:pt x="319326" y="1358330"/>
                  <a:pt x="444093" y="1716107"/>
                </a:cubicBezTo>
                <a:cubicBezTo>
                  <a:pt x="568860" y="2073884"/>
                  <a:pt x="655112" y="2158395"/>
                  <a:pt x="748603" y="2173163"/>
                </a:cubicBezTo>
                <a:cubicBezTo>
                  <a:pt x="842094" y="2187931"/>
                  <a:pt x="942097" y="1926177"/>
                  <a:pt x="1005037" y="1804715"/>
                </a:cubicBezTo>
                <a:cubicBezTo>
                  <a:pt x="1067977" y="1683253"/>
                  <a:pt x="1092869" y="1546731"/>
                  <a:pt x="1132916" y="1477762"/>
                </a:cubicBezTo>
                <a:cubicBezTo>
                  <a:pt x="1172963" y="1408793"/>
                  <a:pt x="1206689" y="1392076"/>
                  <a:pt x="1245317" y="1390899"/>
                </a:cubicBezTo>
                <a:cubicBezTo>
                  <a:pt x="1283945" y="1389722"/>
                  <a:pt x="1329377" y="1386674"/>
                  <a:pt x="1378033" y="1470701"/>
                </a:cubicBezTo>
                <a:cubicBezTo>
                  <a:pt x="1426689" y="1554728"/>
                  <a:pt x="1479794" y="1782369"/>
                  <a:pt x="1537252" y="1895061"/>
                </a:cubicBezTo>
                <a:cubicBezTo>
                  <a:pt x="1594710" y="2007753"/>
                  <a:pt x="1663148" y="2124765"/>
                  <a:pt x="1722783" y="2146852"/>
                </a:cubicBezTo>
                <a:cubicBezTo>
                  <a:pt x="1782418" y="2168939"/>
                  <a:pt x="1817757" y="2177773"/>
                  <a:pt x="1895061" y="2027582"/>
                </a:cubicBezTo>
                <a:cubicBezTo>
                  <a:pt x="1972365" y="1877391"/>
                  <a:pt x="2078383" y="1583634"/>
                  <a:pt x="2186609" y="1245704"/>
                </a:cubicBezTo>
                <a:cubicBezTo>
                  <a:pt x="2294835" y="907774"/>
                  <a:pt x="2419626" y="453887"/>
                  <a:pt x="2544417" y="0"/>
                </a:cubicBezTo>
              </a:path>
            </a:pathLst>
          </a:custGeom>
          <a:noFill/>
          <a:ln w="38100">
            <a:solidFill>
              <a:srgbClr val="46CE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E7909D6-781B-134C-8428-00F322708972}"/>
              </a:ext>
            </a:extLst>
          </p:cNvPr>
          <p:cNvSpPr/>
          <p:nvPr/>
        </p:nvSpPr>
        <p:spPr>
          <a:xfrm>
            <a:off x="8090614" y="3699346"/>
            <a:ext cx="547305" cy="795405"/>
          </a:xfrm>
          <a:custGeom>
            <a:avLst/>
            <a:gdLst>
              <a:gd name="connsiteX0" fmla="*/ 0 w 547305"/>
              <a:gd name="connsiteY0" fmla="*/ 0 h 795405"/>
              <a:gd name="connsiteX1" fmla="*/ 180210 w 547305"/>
              <a:gd name="connsiteY1" fmla="*/ 720841 h 795405"/>
              <a:gd name="connsiteX2" fmla="*/ 373769 w 547305"/>
              <a:gd name="connsiteY2" fmla="*/ 694143 h 795405"/>
              <a:gd name="connsiteX3" fmla="*/ 547305 w 547305"/>
              <a:gd name="connsiteY3" fmla="*/ 26698 h 7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05" h="795405">
                <a:moveTo>
                  <a:pt x="0" y="0"/>
                </a:moveTo>
                <a:cubicBezTo>
                  <a:pt x="58957" y="302575"/>
                  <a:pt x="117915" y="605151"/>
                  <a:pt x="180210" y="720841"/>
                </a:cubicBezTo>
                <a:cubicBezTo>
                  <a:pt x="242505" y="836532"/>
                  <a:pt x="312586" y="809834"/>
                  <a:pt x="373769" y="694143"/>
                </a:cubicBezTo>
                <a:cubicBezTo>
                  <a:pt x="434952" y="578452"/>
                  <a:pt x="491128" y="302575"/>
                  <a:pt x="547305" y="26698"/>
                </a:cubicBezTo>
              </a:path>
            </a:pathLst>
          </a:custGeom>
          <a:noFill/>
          <a:ln w="38100">
            <a:solidFill>
              <a:srgbClr val="F19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2FA22D-3030-784C-ABCB-20AC7A43C39E}"/>
              </a:ext>
            </a:extLst>
          </p:cNvPr>
          <p:cNvCxnSpPr>
            <a:cxnSpLocks/>
          </p:cNvCxnSpPr>
          <p:nvPr/>
        </p:nvCxnSpPr>
        <p:spPr>
          <a:xfrm>
            <a:off x="8101688" y="3111018"/>
            <a:ext cx="0" cy="285850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8C7F8C5-2655-3D4D-BC00-3E5884665C5D}"/>
              </a:ext>
            </a:extLst>
          </p:cNvPr>
          <p:cNvSpPr/>
          <p:nvPr/>
        </p:nvSpPr>
        <p:spPr>
          <a:xfrm>
            <a:off x="-240632" y="6448930"/>
            <a:ext cx="12597064" cy="49545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285E5F-30B9-1941-91D7-C8C439893CF9}"/>
              </a:ext>
            </a:extLst>
          </p:cNvPr>
          <p:cNvSpPr/>
          <p:nvPr/>
        </p:nvSpPr>
        <p:spPr>
          <a:xfrm>
            <a:off x="-240632" y="6529138"/>
            <a:ext cx="12597064" cy="4684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C9FA0503-32AA-E44A-A4D5-DA0A335F0A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315169-62B5-C346-9255-9BC11F54E4C0}"/>
                  </a:ext>
                </a:extLst>
              </p:cNvPr>
              <p:cNvSpPr txBox="1"/>
              <p:nvPr/>
            </p:nvSpPr>
            <p:spPr>
              <a:xfrm rot="16200000">
                <a:off x="5405964" y="4582955"/>
                <a:ext cx="2258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315169-62B5-C346-9255-9BC11F54E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05964" y="4582955"/>
                <a:ext cx="2258035" cy="276999"/>
              </a:xfrm>
              <a:prstGeom prst="rect">
                <a:avLst/>
              </a:prstGeom>
              <a:blipFill>
                <a:blip r:embed="rId11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4BDA47A4-CC59-514F-9C75-F9C6B4071456}"/>
              </a:ext>
            </a:extLst>
          </p:cNvPr>
          <p:cNvSpPr/>
          <p:nvPr/>
        </p:nvSpPr>
        <p:spPr>
          <a:xfrm>
            <a:off x="-240635" y="6529138"/>
            <a:ext cx="5852541" cy="5273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37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08424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8502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08502 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378 0.00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0117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10378 0.0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480645-86C0-F14E-BB14-9833F864A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42EDA3-04E4-CB4B-8D2B-75E89DBB0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597" y="1643049"/>
            <a:ext cx="3057634" cy="3375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FB517A-A505-D943-A2F2-F49802C6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832" y="1669244"/>
            <a:ext cx="3057634" cy="3375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4FD27D-31D4-7047-8232-E5B3943B3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74" y="1669244"/>
            <a:ext cx="3103557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18ABB-7330-E846-82E7-37D20DCBDF98}"/>
              </a:ext>
            </a:extLst>
          </p:cNvPr>
          <p:cNvSpPr txBox="1"/>
          <p:nvPr/>
        </p:nvSpPr>
        <p:spPr>
          <a:xfrm>
            <a:off x="749246" y="4077071"/>
            <a:ext cx="35140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Development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of</a:t>
            </a:r>
            <a:r>
              <a:rPr lang="en-US" sz="2000" dirty="0">
                <a:solidFill>
                  <a:schemeClr val="bg1"/>
                </a:solidFill>
                <a:latin typeface="Nexa Light" panose="02000000000000000000" pitchFamily="2" charset="0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Nexa Light" panose="02000000000000000000" pitchFamily="2" charset="0"/>
              </a:rPr>
              <a:t>Quasi Diabatic Scheme</a:t>
            </a:r>
            <a:endParaRPr lang="en-US" sz="4400" b="1" dirty="0">
              <a:solidFill>
                <a:schemeClr val="bg1"/>
              </a:solidFill>
              <a:latin typeface="Nexa Ligh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40516-0026-1B44-A0EF-5043C7A3501E}"/>
              </a:ext>
            </a:extLst>
          </p:cNvPr>
          <p:cNvSpPr txBox="1"/>
          <p:nvPr/>
        </p:nvSpPr>
        <p:spPr>
          <a:xfrm>
            <a:off x="5217934" y="4061682"/>
            <a:ext cx="1679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Application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to</a:t>
            </a:r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 PI-PCET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89ABE-9F45-D945-8911-F77EBBC81090}"/>
              </a:ext>
            </a:extLst>
          </p:cNvPr>
          <p:cNvSpPr txBox="1"/>
          <p:nvPr/>
        </p:nvSpPr>
        <p:spPr>
          <a:xfrm>
            <a:off x="8891750" y="3767226"/>
            <a:ext cx="2455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Nexa Light" panose="02000000000000000000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Application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to</a:t>
            </a:r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 Thermal PCET</a:t>
            </a:r>
            <a:endParaRPr lang="en-US" sz="3200" b="1" dirty="0">
              <a:solidFill>
                <a:schemeClr val="bg1"/>
              </a:solidFill>
              <a:latin typeface="Nexa Light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C3702-4547-BD49-86B4-8F754134A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05" y="1854095"/>
            <a:ext cx="3070334" cy="1921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9BE5E2-95E3-4348-B240-A7BEBFFCD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832" y="1830579"/>
            <a:ext cx="3057634" cy="19992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21399F-1117-6D4F-AD3C-05B0CB91461F}"/>
              </a:ext>
            </a:extLst>
          </p:cNvPr>
          <p:cNvSpPr/>
          <p:nvPr/>
        </p:nvSpPr>
        <p:spPr>
          <a:xfrm>
            <a:off x="8289598" y="1802620"/>
            <a:ext cx="3057634" cy="195460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2" y="6529138"/>
            <a:ext cx="457200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B60CFD-9753-D14C-943E-A4BE98BD5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3719" y="1963573"/>
            <a:ext cx="2809390" cy="158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6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5CCB635-E927-0347-901E-89FAAEBDAC3F}"/>
              </a:ext>
            </a:extLst>
          </p:cNvPr>
          <p:cNvGrpSpPr/>
          <p:nvPr/>
        </p:nvGrpSpPr>
        <p:grpSpPr>
          <a:xfrm>
            <a:off x="-347646" y="1061279"/>
            <a:ext cx="5115703" cy="5087245"/>
            <a:chOff x="-347646" y="1033782"/>
            <a:chExt cx="5115703" cy="508724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95D5CE-B2AC-3845-BB95-C9EE8306C7D9}"/>
                </a:ext>
              </a:extLst>
            </p:cNvPr>
            <p:cNvGrpSpPr/>
            <p:nvPr/>
          </p:nvGrpSpPr>
          <p:grpSpPr>
            <a:xfrm>
              <a:off x="-347646" y="1033782"/>
              <a:ext cx="5115703" cy="4100498"/>
              <a:chOff x="-347646" y="1033782"/>
              <a:chExt cx="5115703" cy="410049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BEA9E7-71A8-514E-A2F2-4B787B3F519F}"/>
                  </a:ext>
                </a:extLst>
              </p:cNvPr>
              <p:cNvGrpSpPr/>
              <p:nvPr/>
            </p:nvGrpSpPr>
            <p:grpSpPr>
              <a:xfrm rot="20529533">
                <a:off x="517738" y="1033782"/>
                <a:ext cx="4250319" cy="4100498"/>
                <a:chOff x="595780" y="1097861"/>
                <a:chExt cx="4250319" cy="410049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F1CA7D74-482C-1744-A54C-456ADCCB2964}"/>
                    </a:ext>
                  </a:extLst>
                </p:cNvPr>
                <p:cNvGrpSpPr/>
                <p:nvPr/>
              </p:nvGrpSpPr>
              <p:grpSpPr>
                <a:xfrm rot="2706115">
                  <a:off x="596016" y="1421723"/>
                  <a:ext cx="3776400" cy="3776871"/>
                  <a:chOff x="596016" y="1421723"/>
                  <a:chExt cx="3776400" cy="3776871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B6A35CD-9A5B-EE41-BAD7-717AB24EEE3C}"/>
                      </a:ext>
                    </a:extLst>
                  </p:cNvPr>
                  <p:cNvSpPr/>
                  <p:nvPr/>
                </p:nvSpPr>
                <p:spPr>
                  <a:xfrm>
                    <a:off x="596016" y="1421723"/>
                    <a:ext cx="3776400" cy="37768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4347A480-85D7-2C41-B7A6-790259D316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964352" flipV="1">
                    <a:off x="2239387" y="2284188"/>
                    <a:ext cx="1767892" cy="655708"/>
                  </a:xfrm>
                  <a:prstGeom prst="straightConnector1">
                    <a:avLst/>
                  </a:prstGeom>
                  <a:ln w="28575">
                    <a:solidFill>
                      <a:srgbClr val="46CEA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1EBFD730-F719-F346-807C-5AEE597C21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59842" y="2071081"/>
                    <a:ext cx="1424609" cy="1239078"/>
                  </a:xfrm>
                  <a:prstGeom prst="straightConnector1">
                    <a:avLst/>
                  </a:prstGeom>
                  <a:ln w="28575">
                    <a:solidFill>
                      <a:srgbClr val="F199C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F22B528-818D-A04E-8A64-E50CF83794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2581" y="3171658"/>
                      <a:ext cx="44351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0F22B528-818D-A04E-8A64-E50CF837943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2581" y="3171658"/>
                      <a:ext cx="443518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42500" t="-124242" r="-97500" b="-1575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AA54A3C1-A1E0-1E46-8586-4B96C9B4A7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1885" y="1097861"/>
                      <a:ext cx="44884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AA54A3C1-A1E0-1E46-8586-4B96C9B4A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1885" y="1097861"/>
                      <a:ext cx="44884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9024" t="-131250" r="-95122" b="-1656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BE20D6-D9EB-DA4D-B095-F8AAEBE22448}"/>
                  </a:ext>
                </a:extLst>
              </p:cNvPr>
              <p:cNvSpPr/>
              <p:nvPr/>
            </p:nvSpPr>
            <p:spPr>
              <a:xfrm>
                <a:off x="-347646" y="3707696"/>
                <a:ext cx="312234" cy="295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52074E-26E6-464E-BD87-C1D0E5FA277B}"/>
                </a:ext>
              </a:extLst>
            </p:cNvPr>
            <p:cNvSpPr/>
            <p:nvPr/>
          </p:nvSpPr>
          <p:spPr>
            <a:xfrm>
              <a:off x="2297110" y="5825347"/>
              <a:ext cx="312234" cy="295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/>
              <p:nvPr/>
            </p:nvSpPr>
            <p:spPr>
              <a:xfrm>
                <a:off x="8209153" y="4820211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5D6D39-F645-854C-9DC9-5C86EDD14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153" y="4820211"/>
                <a:ext cx="207108" cy="276999"/>
              </a:xfrm>
              <a:prstGeom prst="rect">
                <a:avLst/>
              </a:prstGeom>
              <a:blipFill>
                <a:blip r:embed="rId5"/>
                <a:stretch>
                  <a:fillRect l="-16667" r="-16667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46D20C-B68D-BD42-BDFA-74C24DFF8AEC}"/>
              </a:ext>
            </a:extLst>
          </p:cNvPr>
          <p:cNvCxnSpPr>
            <a:cxnSpLocks/>
          </p:cNvCxnSpPr>
          <p:nvPr/>
        </p:nvCxnSpPr>
        <p:spPr>
          <a:xfrm flipH="1" flipV="1">
            <a:off x="6876240" y="1780351"/>
            <a:ext cx="13252" cy="285850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4D9D59-168D-7949-8A59-75C5576F595B}"/>
              </a:ext>
            </a:extLst>
          </p:cNvPr>
          <p:cNvCxnSpPr>
            <a:cxnSpLocks/>
          </p:cNvCxnSpPr>
          <p:nvPr/>
        </p:nvCxnSpPr>
        <p:spPr>
          <a:xfrm flipV="1">
            <a:off x="6876240" y="4638859"/>
            <a:ext cx="3661576" cy="33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4415F841-D935-9848-BCFF-B489D8C4D051}"/>
              </a:ext>
            </a:extLst>
          </p:cNvPr>
          <p:cNvSpPr/>
          <p:nvPr/>
        </p:nvSpPr>
        <p:spPr>
          <a:xfrm>
            <a:off x="7092251" y="2346043"/>
            <a:ext cx="2544417" cy="2173762"/>
          </a:xfrm>
          <a:custGeom>
            <a:avLst/>
            <a:gdLst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404730 w 2544417"/>
              <a:gd name="connsiteY4" fmla="*/ 1510748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404730 w 2544417"/>
              <a:gd name="connsiteY4" fmla="*/ 1510748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7063"/>
              <a:gd name="connsiteX1" fmla="*/ 424070 w 2544417"/>
              <a:gd name="connsiteY1" fmla="*/ 1722782 h 2207063"/>
              <a:gd name="connsiteX2" fmla="*/ 768626 w 2544417"/>
              <a:gd name="connsiteY2" fmla="*/ 2199861 h 2207063"/>
              <a:gd name="connsiteX3" fmla="*/ 1152939 w 2544417"/>
              <a:gd name="connsiteY3" fmla="*/ 1457739 h 2207063"/>
              <a:gd name="connsiteX4" fmla="*/ 1378033 w 2544417"/>
              <a:gd name="connsiteY4" fmla="*/ 1470701 h 2207063"/>
              <a:gd name="connsiteX5" fmla="*/ 1537252 w 2544417"/>
              <a:gd name="connsiteY5" fmla="*/ 1895061 h 2207063"/>
              <a:gd name="connsiteX6" fmla="*/ 1722783 w 2544417"/>
              <a:gd name="connsiteY6" fmla="*/ 2146852 h 2207063"/>
              <a:gd name="connsiteX7" fmla="*/ 1895061 w 2544417"/>
              <a:gd name="connsiteY7" fmla="*/ 2027582 h 2207063"/>
              <a:gd name="connsiteX8" fmla="*/ 2186609 w 2544417"/>
              <a:gd name="connsiteY8" fmla="*/ 1245704 h 2207063"/>
              <a:gd name="connsiteX9" fmla="*/ 2544417 w 2544417"/>
              <a:gd name="connsiteY9" fmla="*/ 0 h 2207063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208241"/>
              <a:gd name="connsiteX1" fmla="*/ 424070 w 2544417"/>
              <a:gd name="connsiteY1" fmla="*/ 1722782 h 2208241"/>
              <a:gd name="connsiteX2" fmla="*/ 768626 w 2544417"/>
              <a:gd name="connsiteY2" fmla="*/ 2199861 h 2208241"/>
              <a:gd name="connsiteX3" fmla="*/ 1159614 w 2544417"/>
              <a:gd name="connsiteY3" fmla="*/ 1431041 h 2208241"/>
              <a:gd name="connsiteX4" fmla="*/ 1378033 w 2544417"/>
              <a:gd name="connsiteY4" fmla="*/ 1470701 h 2208241"/>
              <a:gd name="connsiteX5" fmla="*/ 1537252 w 2544417"/>
              <a:gd name="connsiteY5" fmla="*/ 1895061 h 2208241"/>
              <a:gd name="connsiteX6" fmla="*/ 1722783 w 2544417"/>
              <a:gd name="connsiteY6" fmla="*/ 2146852 h 2208241"/>
              <a:gd name="connsiteX7" fmla="*/ 1895061 w 2544417"/>
              <a:gd name="connsiteY7" fmla="*/ 2027582 h 2208241"/>
              <a:gd name="connsiteX8" fmla="*/ 2186609 w 2544417"/>
              <a:gd name="connsiteY8" fmla="*/ 1245704 h 2208241"/>
              <a:gd name="connsiteX9" fmla="*/ 2544417 w 2544417"/>
              <a:gd name="connsiteY9" fmla="*/ 0 h 2208241"/>
              <a:gd name="connsiteX0" fmla="*/ 0 w 2544417"/>
              <a:gd name="connsiteY0" fmla="*/ 26504 h 2169620"/>
              <a:gd name="connsiteX1" fmla="*/ 424070 w 2544417"/>
              <a:gd name="connsiteY1" fmla="*/ 1722782 h 2169620"/>
              <a:gd name="connsiteX2" fmla="*/ 781975 w 2544417"/>
              <a:gd name="connsiteY2" fmla="*/ 2159814 h 2169620"/>
              <a:gd name="connsiteX3" fmla="*/ 1159614 w 2544417"/>
              <a:gd name="connsiteY3" fmla="*/ 1431041 h 2169620"/>
              <a:gd name="connsiteX4" fmla="*/ 1378033 w 2544417"/>
              <a:gd name="connsiteY4" fmla="*/ 1470701 h 2169620"/>
              <a:gd name="connsiteX5" fmla="*/ 1537252 w 2544417"/>
              <a:gd name="connsiteY5" fmla="*/ 1895061 h 2169620"/>
              <a:gd name="connsiteX6" fmla="*/ 1722783 w 2544417"/>
              <a:gd name="connsiteY6" fmla="*/ 2146852 h 2169620"/>
              <a:gd name="connsiteX7" fmla="*/ 1895061 w 2544417"/>
              <a:gd name="connsiteY7" fmla="*/ 2027582 h 2169620"/>
              <a:gd name="connsiteX8" fmla="*/ 2186609 w 2544417"/>
              <a:gd name="connsiteY8" fmla="*/ 1245704 h 2169620"/>
              <a:gd name="connsiteX9" fmla="*/ 2544417 w 2544417"/>
              <a:gd name="connsiteY9" fmla="*/ 0 h 2169620"/>
              <a:gd name="connsiteX0" fmla="*/ 0 w 2544417"/>
              <a:gd name="connsiteY0" fmla="*/ 26504 h 2168977"/>
              <a:gd name="connsiteX1" fmla="*/ 444093 w 2544417"/>
              <a:gd name="connsiteY1" fmla="*/ 1716107 h 2168977"/>
              <a:gd name="connsiteX2" fmla="*/ 781975 w 2544417"/>
              <a:gd name="connsiteY2" fmla="*/ 2159814 h 2168977"/>
              <a:gd name="connsiteX3" fmla="*/ 1159614 w 2544417"/>
              <a:gd name="connsiteY3" fmla="*/ 1431041 h 2168977"/>
              <a:gd name="connsiteX4" fmla="*/ 1378033 w 2544417"/>
              <a:gd name="connsiteY4" fmla="*/ 1470701 h 2168977"/>
              <a:gd name="connsiteX5" fmla="*/ 1537252 w 2544417"/>
              <a:gd name="connsiteY5" fmla="*/ 1895061 h 2168977"/>
              <a:gd name="connsiteX6" fmla="*/ 1722783 w 2544417"/>
              <a:gd name="connsiteY6" fmla="*/ 2146852 h 2168977"/>
              <a:gd name="connsiteX7" fmla="*/ 1895061 w 2544417"/>
              <a:gd name="connsiteY7" fmla="*/ 2027582 h 2168977"/>
              <a:gd name="connsiteX8" fmla="*/ 2186609 w 2544417"/>
              <a:gd name="connsiteY8" fmla="*/ 1245704 h 2168977"/>
              <a:gd name="connsiteX9" fmla="*/ 2544417 w 2544417"/>
              <a:gd name="connsiteY9" fmla="*/ 0 h 2168977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59614 w 2544417"/>
              <a:gd name="connsiteY4" fmla="*/ 1431041 h 2160444"/>
              <a:gd name="connsiteX5" fmla="*/ 1378033 w 2544417"/>
              <a:gd name="connsiteY5" fmla="*/ 1470701 h 2160444"/>
              <a:gd name="connsiteX6" fmla="*/ 1537252 w 2544417"/>
              <a:gd name="connsiteY6" fmla="*/ 1895061 h 2160444"/>
              <a:gd name="connsiteX7" fmla="*/ 1722783 w 2544417"/>
              <a:gd name="connsiteY7" fmla="*/ 2146852 h 2160444"/>
              <a:gd name="connsiteX8" fmla="*/ 1895061 w 2544417"/>
              <a:gd name="connsiteY8" fmla="*/ 2027582 h 2160444"/>
              <a:gd name="connsiteX9" fmla="*/ 2186609 w 2544417"/>
              <a:gd name="connsiteY9" fmla="*/ 1245704 h 2160444"/>
              <a:gd name="connsiteX10" fmla="*/ 2544417 w 2544417"/>
              <a:gd name="connsiteY10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46265 w 2544417"/>
              <a:gd name="connsiteY4" fmla="*/ 1477763 h 2160444"/>
              <a:gd name="connsiteX5" fmla="*/ 1378033 w 2544417"/>
              <a:gd name="connsiteY5" fmla="*/ 1470701 h 2160444"/>
              <a:gd name="connsiteX6" fmla="*/ 1537252 w 2544417"/>
              <a:gd name="connsiteY6" fmla="*/ 1895061 h 2160444"/>
              <a:gd name="connsiteX7" fmla="*/ 1722783 w 2544417"/>
              <a:gd name="connsiteY7" fmla="*/ 2146852 h 2160444"/>
              <a:gd name="connsiteX8" fmla="*/ 1895061 w 2544417"/>
              <a:gd name="connsiteY8" fmla="*/ 2027582 h 2160444"/>
              <a:gd name="connsiteX9" fmla="*/ 2186609 w 2544417"/>
              <a:gd name="connsiteY9" fmla="*/ 1245704 h 2160444"/>
              <a:gd name="connsiteX10" fmla="*/ 2544417 w 2544417"/>
              <a:gd name="connsiteY10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46265 w 2544417"/>
              <a:gd name="connsiteY4" fmla="*/ 1477763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12892 w 2544417"/>
              <a:gd name="connsiteY4" fmla="*/ 1471088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60444"/>
              <a:gd name="connsiteX1" fmla="*/ 444093 w 2544417"/>
              <a:gd name="connsiteY1" fmla="*/ 1716107 h 2160444"/>
              <a:gd name="connsiteX2" fmla="*/ 781975 w 2544417"/>
              <a:gd name="connsiteY2" fmla="*/ 2159814 h 2160444"/>
              <a:gd name="connsiteX3" fmla="*/ 1005037 w 2544417"/>
              <a:gd name="connsiteY3" fmla="*/ 1804715 h 2160444"/>
              <a:gd name="connsiteX4" fmla="*/ 1132916 w 2544417"/>
              <a:gd name="connsiteY4" fmla="*/ 1477762 h 2160444"/>
              <a:gd name="connsiteX5" fmla="*/ 1245317 w 2544417"/>
              <a:gd name="connsiteY5" fmla="*/ 1390899 h 2160444"/>
              <a:gd name="connsiteX6" fmla="*/ 1378033 w 2544417"/>
              <a:gd name="connsiteY6" fmla="*/ 1470701 h 2160444"/>
              <a:gd name="connsiteX7" fmla="*/ 1537252 w 2544417"/>
              <a:gd name="connsiteY7" fmla="*/ 1895061 h 2160444"/>
              <a:gd name="connsiteX8" fmla="*/ 1722783 w 2544417"/>
              <a:gd name="connsiteY8" fmla="*/ 2146852 h 2160444"/>
              <a:gd name="connsiteX9" fmla="*/ 1895061 w 2544417"/>
              <a:gd name="connsiteY9" fmla="*/ 2027582 h 2160444"/>
              <a:gd name="connsiteX10" fmla="*/ 2186609 w 2544417"/>
              <a:gd name="connsiteY10" fmla="*/ 1245704 h 2160444"/>
              <a:gd name="connsiteX11" fmla="*/ 2544417 w 2544417"/>
              <a:gd name="connsiteY11" fmla="*/ 0 h 2160444"/>
              <a:gd name="connsiteX0" fmla="*/ 0 w 2544417"/>
              <a:gd name="connsiteY0" fmla="*/ 26504 h 2173762"/>
              <a:gd name="connsiteX1" fmla="*/ 444093 w 2544417"/>
              <a:gd name="connsiteY1" fmla="*/ 1716107 h 2173762"/>
              <a:gd name="connsiteX2" fmla="*/ 748603 w 2544417"/>
              <a:gd name="connsiteY2" fmla="*/ 2173163 h 2173762"/>
              <a:gd name="connsiteX3" fmla="*/ 1005037 w 2544417"/>
              <a:gd name="connsiteY3" fmla="*/ 1804715 h 2173762"/>
              <a:gd name="connsiteX4" fmla="*/ 1132916 w 2544417"/>
              <a:gd name="connsiteY4" fmla="*/ 1477762 h 2173762"/>
              <a:gd name="connsiteX5" fmla="*/ 1245317 w 2544417"/>
              <a:gd name="connsiteY5" fmla="*/ 1390899 h 2173762"/>
              <a:gd name="connsiteX6" fmla="*/ 1378033 w 2544417"/>
              <a:gd name="connsiteY6" fmla="*/ 1470701 h 2173762"/>
              <a:gd name="connsiteX7" fmla="*/ 1537252 w 2544417"/>
              <a:gd name="connsiteY7" fmla="*/ 1895061 h 2173762"/>
              <a:gd name="connsiteX8" fmla="*/ 1722783 w 2544417"/>
              <a:gd name="connsiteY8" fmla="*/ 2146852 h 2173762"/>
              <a:gd name="connsiteX9" fmla="*/ 1895061 w 2544417"/>
              <a:gd name="connsiteY9" fmla="*/ 2027582 h 2173762"/>
              <a:gd name="connsiteX10" fmla="*/ 2186609 w 2544417"/>
              <a:gd name="connsiteY10" fmla="*/ 1245704 h 2173762"/>
              <a:gd name="connsiteX11" fmla="*/ 2544417 w 2544417"/>
              <a:gd name="connsiteY11" fmla="*/ 0 h 217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4417" h="2173762">
                <a:moveTo>
                  <a:pt x="0" y="26504"/>
                </a:moveTo>
                <a:cubicBezTo>
                  <a:pt x="147983" y="693530"/>
                  <a:pt x="319326" y="1358330"/>
                  <a:pt x="444093" y="1716107"/>
                </a:cubicBezTo>
                <a:cubicBezTo>
                  <a:pt x="568860" y="2073884"/>
                  <a:pt x="655112" y="2158395"/>
                  <a:pt x="748603" y="2173163"/>
                </a:cubicBezTo>
                <a:cubicBezTo>
                  <a:pt x="842094" y="2187931"/>
                  <a:pt x="942097" y="1926177"/>
                  <a:pt x="1005037" y="1804715"/>
                </a:cubicBezTo>
                <a:cubicBezTo>
                  <a:pt x="1067977" y="1683253"/>
                  <a:pt x="1092869" y="1546731"/>
                  <a:pt x="1132916" y="1477762"/>
                </a:cubicBezTo>
                <a:cubicBezTo>
                  <a:pt x="1172963" y="1408793"/>
                  <a:pt x="1206689" y="1392076"/>
                  <a:pt x="1245317" y="1390899"/>
                </a:cubicBezTo>
                <a:cubicBezTo>
                  <a:pt x="1283945" y="1389722"/>
                  <a:pt x="1329377" y="1386674"/>
                  <a:pt x="1378033" y="1470701"/>
                </a:cubicBezTo>
                <a:cubicBezTo>
                  <a:pt x="1426689" y="1554728"/>
                  <a:pt x="1479794" y="1782369"/>
                  <a:pt x="1537252" y="1895061"/>
                </a:cubicBezTo>
                <a:cubicBezTo>
                  <a:pt x="1594710" y="2007753"/>
                  <a:pt x="1663148" y="2124765"/>
                  <a:pt x="1722783" y="2146852"/>
                </a:cubicBezTo>
                <a:cubicBezTo>
                  <a:pt x="1782418" y="2168939"/>
                  <a:pt x="1817757" y="2177773"/>
                  <a:pt x="1895061" y="2027582"/>
                </a:cubicBezTo>
                <a:cubicBezTo>
                  <a:pt x="1972365" y="1877391"/>
                  <a:pt x="2078383" y="1583634"/>
                  <a:pt x="2186609" y="1245704"/>
                </a:cubicBezTo>
                <a:cubicBezTo>
                  <a:pt x="2294835" y="907774"/>
                  <a:pt x="2419626" y="453887"/>
                  <a:pt x="2544417" y="0"/>
                </a:cubicBezTo>
              </a:path>
            </a:pathLst>
          </a:custGeom>
          <a:noFill/>
          <a:ln w="38100">
            <a:solidFill>
              <a:srgbClr val="46CE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E7909D6-781B-134C-8428-00F322708972}"/>
              </a:ext>
            </a:extLst>
          </p:cNvPr>
          <p:cNvSpPr/>
          <p:nvPr/>
        </p:nvSpPr>
        <p:spPr>
          <a:xfrm>
            <a:off x="8090614" y="2368679"/>
            <a:ext cx="547305" cy="795405"/>
          </a:xfrm>
          <a:custGeom>
            <a:avLst/>
            <a:gdLst>
              <a:gd name="connsiteX0" fmla="*/ 0 w 547305"/>
              <a:gd name="connsiteY0" fmla="*/ 0 h 795405"/>
              <a:gd name="connsiteX1" fmla="*/ 180210 w 547305"/>
              <a:gd name="connsiteY1" fmla="*/ 720841 h 795405"/>
              <a:gd name="connsiteX2" fmla="*/ 373769 w 547305"/>
              <a:gd name="connsiteY2" fmla="*/ 694143 h 795405"/>
              <a:gd name="connsiteX3" fmla="*/ 547305 w 547305"/>
              <a:gd name="connsiteY3" fmla="*/ 26698 h 7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05" h="795405">
                <a:moveTo>
                  <a:pt x="0" y="0"/>
                </a:moveTo>
                <a:cubicBezTo>
                  <a:pt x="58957" y="302575"/>
                  <a:pt x="117915" y="605151"/>
                  <a:pt x="180210" y="720841"/>
                </a:cubicBezTo>
                <a:cubicBezTo>
                  <a:pt x="242505" y="836532"/>
                  <a:pt x="312586" y="809834"/>
                  <a:pt x="373769" y="694143"/>
                </a:cubicBezTo>
                <a:cubicBezTo>
                  <a:pt x="434952" y="578452"/>
                  <a:pt x="491128" y="302575"/>
                  <a:pt x="547305" y="26698"/>
                </a:cubicBezTo>
              </a:path>
            </a:pathLst>
          </a:custGeom>
          <a:noFill/>
          <a:ln w="38100">
            <a:solidFill>
              <a:srgbClr val="F19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2FA22D-3030-784C-ABCB-20AC7A43C39E}"/>
              </a:ext>
            </a:extLst>
          </p:cNvPr>
          <p:cNvCxnSpPr>
            <a:cxnSpLocks/>
          </p:cNvCxnSpPr>
          <p:nvPr/>
        </p:nvCxnSpPr>
        <p:spPr>
          <a:xfrm>
            <a:off x="8305932" y="1780351"/>
            <a:ext cx="0" cy="285850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C53EBB-0AE4-3E49-A6E9-3EE0224FF95D}"/>
              </a:ext>
            </a:extLst>
          </p:cNvPr>
          <p:cNvCxnSpPr>
            <a:cxnSpLocks/>
          </p:cNvCxnSpPr>
          <p:nvPr/>
        </p:nvCxnSpPr>
        <p:spPr>
          <a:xfrm flipV="1">
            <a:off x="2464916" y="2674534"/>
            <a:ext cx="1767892" cy="65570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3C741E-5231-5048-A183-FA959CC25351}"/>
              </a:ext>
            </a:extLst>
          </p:cNvPr>
          <p:cNvCxnSpPr>
            <a:cxnSpLocks/>
          </p:cNvCxnSpPr>
          <p:nvPr/>
        </p:nvCxnSpPr>
        <p:spPr>
          <a:xfrm rot="1635648" flipH="1" flipV="1">
            <a:off x="1399454" y="1833800"/>
            <a:ext cx="1424609" cy="123907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CA52D1-BD3B-524C-9D35-156D5E8191BC}"/>
              </a:ext>
            </a:extLst>
          </p:cNvPr>
          <p:cNvCxnSpPr>
            <a:cxnSpLocks/>
          </p:cNvCxnSpPr>
          <p:nvPr/>
        </p:nvCxnSpPr>
        <p:spPr>
          <a:xfrm flipV="1">
            <a:off x="2481746" y="3341731"/>
            <a:ext cx="1884931" cy="401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9AF107-E5F7-6640-AD5B-6750C2ABD17F}"/>
              </a:ext>
            </a:extLst>
          </p:cNvPr>
          <p:cNvCxnSpPr>
            <a:cxnSpLocks/>
          </p:cNvCxnSpPr>
          <p:nvPr/>
        </p:nvCxnSpPr>
        <p:spPr>
          <a:xfrm flipH="1" flipV="1">
            <a:off x="2424639" y="1443406"/>
            <a:ext cx="53365" cy="190243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CE7060F-8FE6-124B-BA2E-549695201DD2}"/>
              </a:ext>
            </a:extLst>
          </p:cNvPr>
          <p:cNvCxnSpPr>
            <a:cxnSpLocks/>
          </p:cNvCxnSpPr>
          <p:nvPr/>
        </p:nvCxnSpPr>
        <p:spPr>
          <a:xfrm rot="1635648" flipH="1" flipV="1">
            <a:off x="1399455" y="1830746"/>
            <a:ext cx="1424609" cy="1239078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9F8F3D-B58A-3149-8248-1D9C34F2D36F}"/>
              </a:ext>
            </a:extLst>
          </p:cNvPr>
          <p:cNvCxnSpPr>
            <a:cxnSpLocks/>
          </p:cNvCxnSpPr>
          <p:nvPr/>
        </p:nvCxnSpPr>
        <p:spPr>
          <a:xfrm flipV="1">
            <a:off x="2523667" y="2688259"/>
            <a:ext cx="1709141" cy="64140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B321931-0500-CF47-82C4-27680BCE4B4A}"/>
              </a:ext>
            </a:extLst>
          </p:cNvPr>
          <p:cNvSpPr/>
          <p:nvPr/>
        </p:nvSpPr>
        <p:spPr>
          <a:xfrm>
            <a:off x="-240632" y="6448930"/>
            <a:ext cx="12597064" cy="66411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EEC432-52A2-844F-9B0C-408D8896A376}"/>
              </a:ext>
            </a:extLst>
          </p:cNvPr>
          <p:cNvSpPr/>
          <p:nvPr/>
        </p:nvSpPr>
        <p:spPr>
          <a:xfrm>
            <a:off x="-240632" y="6529138"/>
            <a:ext cx="12597064" cy="5839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D50A725-31C5-C74B-A99A-9CBE52557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AD871B9-C034-2A42-AFE3-BB848B5F928D}"/>
                  </a:ext>
                </a:extLst>
              </p:cNvPr>
              <p:cNvSpPr txBox="1"/>
              <p:nvPr/>
            </p:nvSpPr>
            <p:spPr>
              <a:xfrm rot="20529533">
                <a:off x="5010955" y="2242867"/>
                <a:ext cx="7065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|1(</m:t>
                          </m:r>
                          <m:r>
                            <a:rPr lang="en-US" b="0" i="1" smtClean="0">
                              <a:solidFill>
                                <a:srgbClr val="EE525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baseline="-25000" smtClean="0">
                              <a:solidFill>
                                <a:srgbClr val="EE52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AD871B9-C034-2A42-AFE3-BB848B5F9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29533">
                <a:off x="5010955" y="2242867"/>
                <a:ext cx="706539" cy="276999"/>
              </a:xfrm>
              <a:prstGeom prst="rect">
                <a:avLst/>
              </a:prstGeom>
              <a:blipFill>
                <a:blip r:embed="rId8"/>
                <a:stretch>
                  <a:fillRect l="-10000" t="-110526" r="-65000" b="-1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88338B-20B9-F24C-963E-6E85C4949A60}"/>
                  </a:ext>
                </a:extLst>
              </p:cNvPr>
              <p:cNvSpPr txBox="1"/>
              <p:nvPr/>
            </p:nvSpPr>
            <p:spPr>
              <a:xfrm rot="20256046">
                <a:off x="531555" y="1593293"/>
                <a:ext cx="706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EE525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baseline="-25000">
                              <a:solidFill>
                                <a:srgbClr val="EE52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88338B-20B9-F24C-963E-6E85C4949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56046">
                <a:off x="531555" y="1593293"/>
                <a:ext cx="706540" cy="276999"/>
              </a:xfrm>
              <a:prstGeom prst="rect">
                <a:avLst/>
              </a:prstGeom>
              <a:blipFill>
                <a:blip r:embed="rId9"/>
                <a:stretch>
                  <a:fillRect l="-10000" t="-102381" r="-70000" b="-10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7DF0EB-5981-4B4A-9A6C-BED33E8530DC}"/>
                  </a:ext>
                </a:extLst>
              </p:cNvPr>
              <p:cNvSpPr/>
              <p:nvPr/>
            </p:nvSpPr>
            <p:spPr>
              <a:xfrm rot="20279734">
                <a:off x="4644773" y="2364849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7DF0EB-5981-4B4A-9A6C-BED33E853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79734">
                <a:off x="4644773" y="2364849"/>
                <a:ext cx="4106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81E7080-9B80-0647-BE62-D6D856DF823A}"/>
                  </a:ext>
                </a:extLst>
              </p:cNvPr>
              <p:cNvSpPr/>
              <p:nvPr/>
            </p:nvSpPr>
            <p:spPr>
              <a:xfrm rot="20279734">
                <a:off x="1211910" y="1347921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81E7080-9B80-0647-BE62-D6D856DF8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79734">
                <a:off x="1211910" y="1347921"/>
                <a:ext cx="410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6A0B9F-C5F6-2A4B-8FD9-312C24C245A9}"/>
                  </a:ext>
                </a:extLst>
              </p:cNvPr>
              <p:cNvSpPr txBox="1"/>
              <p:nvPr/>
            </p:nvSpPr>
            <p:spPr>
              <a:xfrm rot="16200000">
                <a:off x="5420743" y="3131811"/>
                <a:ext cx="2258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6A0B9F-C5F6-2A4B-8FD9-312C24C24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20743" y="3131811"/>
                <a:ext cx="2258035" cy="276999"/>
              </a:xfrm>
              <a:prstGeom prst="rect">
                <a:avLst/>
              </a:prstGeom>
              <a:blipFill>
                <a:blip r:embed="rId12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8A5130F-4D9D-6349-8795-B95522A61962}"/>
                  </a:ext>
                </a:extLst>
              </p:cNvPr>
              <p:cNvSpPr txBox="1"/>
              <p:nvPr/>
            </p:nvSpPr>
            <p:spPr>
              <a:xfrm>
                <a:off x="3542294" y="1533009"/>
                <a:ext cx="2877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|1(</a:t>
                </a:r>
                <a:r>
                  <a:rPr lang="en-US" dirty="0">
                    <a:solidFill>
                      <a:srgbClr val="EE5253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baseline="-25000" dirty="0">
                    <a:solidFill>
                      <a:srgbClr val="EE5253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US" dirty="0">
                    <a:latin typeface="Cambria Math" panose="02040503050406030204" pitchFamily="18" charset="0"/>
                  </a:rPr>
                  <a:t>)⟩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|2(</a:t>
                </a:r>
                <a:r>
                  <a:rPr lang="en-US" dirty="0">
                    <a:solidFill>
                      <a:srgbClr val="EE5253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baseline="-25000" dirty="0">
                    <a:solidFill>
                      <a:srgbClr val="EE5253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en-US" dirty="0">
                    <a:latin typeface="Cambria Math" panose="02040503050406030204" pitchFamily="18" charset="0"/>
                  </a:rPr>
                  <a:t>)⟩</a:t>
                </a:r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8A5130F-4D9D-6349-8795-B95522A61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294" y="1533009"/>
                <a:ext cx="2877056" cy="369332"/>
              </a:xfrm>
              <a:prstGeom prst="rect">
                <a:avLst/>
              </a:prstGeom>
              <a:blipFill>
                <a:blip r:embed="rId13"/>
                <a:stretch>
                  <a:fillRect t="-6667" r="-44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5F1890-99F1-C941-8468-D414188692F1}"/>
                  </a:ext>
                </a:extLst>
              </p:cNvPr>
              <p:cNvSpPr/>
              <p:nvPr/>
            </p:nvSpPr>
            <p:spPr>
              <a:xfrm>
                <a:off x="2591298" y="1065748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5F1890-99F1-C941-8468-D41418869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298" y="1065748"/>
                <a:ext cx="41069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90C7648-6BCE-974E-A6EA-64BB08E98F7D}"/>
                  </a:ext>
                </a:extLst>
              </p:cNvPr>
              <p:cNvSpPr/>
              <p:nvPr/>
            </p:nvSpPr>
            <p:spPr>
              <a:xfrm>
                <a:off x="4758908" y="3246995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90C7648-6BCE-974E-A6EA-64BB08E98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8" y="3246995"/>
                <a:ext cx="41069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D53D343-C154-2F44-A95F-D02B1EBB5275}"/>
                  </a:ext>
                </a:extLst>
              </p:cNvPr>
              <p:cNvSpPr txBox="1"/>
              <p:nvPr/>
            </p:nvSpPr>
            <p:spPr>
              <a:xfrm>
                <a:off x="5076817" y="3286358"/>
                <a:ext cx="7065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|1(</m:t>
                          </m:r>
                          <m:r>
                            <a:rPr lang="en-US" b="0" i="1" smtClean="0">
                              <a:solidFill>
                                <a:srgbClr val="0ABDE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baseline="-25000" smtClean="0">
                              <a:solidFill>
                                <a:srgbClr val="0ABDE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D53D343-C154-2F44-A95F-D02B1EBB5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17" y="3286358"/>
                <a:ext cx="706539" cy="276999"/>
              </a:xfrm>
              <a:prstGeom prst="rect">
                <a:avLst/>
              </a:prstGeom>
              <a:blipFill>
                <a:blip r:embed="rId16"/>
                <a:stretch>
                  <a:fillRect l="-10714" t="-160870" r="-42857" b="-2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40C70-1AB8-994E-B2AA-EA54B43F88B9}"/>
                  </a:ext>
                </a:extLst>
              </p:cNvPr>
              <p:cNvSpPr txBox="1"/>
              <p:nvPr/>
            </p:nvSpPr>
            <p:spPr>
              <a:xfrm>
                <a:off x="2948565" y="1103505"/>
                <a:ext cx="7065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|2(</m:t>
                          </m:r>
                          <m:r>
                            <a:rPr lang="en-US" b="0" i="1" smtClean="0">
                              <a:solidFill>
                                <a:srgbClr val="0ABDE3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baseline="-25000" smtClean="0">
                              <a:solidFill>
                                <a:srgbClr val="0ABDE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40C70-1AB8-994E-B2AA-EA54B43F8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565" y="1103505"/>
                <a:ext cx="706539" cy="276999"/>
              </a:xfrm>
              <a:prstGeom prst="rect">
                <a:avLst/>
              </a:prstGeom>
              <a:blipFill>
                <a:blip r:embed="rId17"/>
                <a:stretch>
                  <a:fillRect l="-10526" t="-160870" r="-40351" b="-2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62">
            <a:extLst>
              <a:ext uri="{FF2B5EF4-FFF2-40B4-BE49-F238E27FC236}">
                <a16:creationId xmlns:a16="http://schemas.microsoft.com/office/drawing/2014/main" id="{DD351761-7B36-AF4B-A5CE-71FF50EB501B}"/>
              </a:ext>
            </a:extLst>
          </p:cNvPr>
          <p:cNvSpPr/>
          <p:nvPr/>
        </p:nvSpPr>
        <p:spPr>
          <a:xfrm>
            <a:off x="1582615" y="476588"/>
            <a:ext cx="1143000" cy="782647"/>
          </a:xfrm>
          <a:custGeom>
            <a:avLst/>
            <a:gdLst>
              <a:gd name="connsiteX0" fmla="*/ 0 w 1143000"/>
              <a:gd name="connsiteY0" fmla="*/ 782647 h 782647"/>
              <a:gd name="connsiteX1" fmla="*/ 246185 w 1143000"/>
              <a:gd name="connsiteY1" fmla="*/ 8924 h 782647"/>
              <a:gd name="connsiteX2" fmla="*/ 1143000 w 1143000"/>
              <a:gd name="connsiteY2" fmla="*/ 430955 h 78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782647">
                <a:moveTo>
                  <a:pt x="0" y="782647"/>
                </a:moveTo>
                <a:cubicBezTo>
                  <a:pt x="27842" y="425093"/>
                  <a:pt x="55685" y="67539"/>
                  <a:pt x="246185" y="8924"/>
                </a:cubicBezTo>
                <a:cubicBezTo>
                  <a:pt x="436685" y="-49691"/>
                  <a:pt x="789842" y="190632"/>
                  <a:pt x="1143000" y="430955"/>
                </a:cubicBezTo>
              </a:path>
            </a:pathLst>
          </a:custGeom>
          <a:noFill/>
          <a:ln w="50800">
            <a:gradFill flip="none" rotWithShape="1">
              <a:gsLst>
                <a:gs pos="0">
                  <a:srgbClr val="0ABDE3"/>
                </a:gs>
                <a:gs pos="100000">
                  <a:srgbClr val="EE5253"/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CCC32CFA-CC77-E94A-92A2-B7F0A1B6A9D6}"/>
              </a:ext>
            </a:extLst>
          </p:cNvPr>
          <p:cNvSpPr/>
          <p:nvPr/>
        </p:nvSpPr>
        <p:spPr>
          <a:xfrm rot="5400000">
            <a:off x="4973241" y="2696250"/>
            <a:ext cx="836639" cy="311481"/>
          </a:xfrm>
          <a:custGeom>
            <a:avLst/>
            <a:gdLst>
              <a:gd name="connsiteX0" fmla="*/ 0 w 1143000"/>
              <a:gd name="connsiteY0" fmla="*/ 782647 h 782647"/>
              <a:gd name="connsiteX1" fmla="*/ 246185 w 1143000"/>
              <a:gd name="connsiteY1" fmla="*/ 8924 h 782647"/>
              <a:gd name="connsiteX2" fmla="*/ 1143000 w 1143000"/>
              <a:gd name="connsiteY2" fmla="*/ 430955 h 78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782647">
                <a:moveTo>
                  <a:pt x="0" y="782647"/>
                </a:moveTo>
                <a:cubicBezTo>
                  <a:pt x="27842" y="425093"/>
                  <a:pt x="55685" y="67539"/>
                  <a:pt x="246185" y="8924"/>
                </a:cubicBezTo>
                <a:cubicBezTo>
                  <a:pt x="436685" y="-49691"/>
                  <a:pt x="789842" y="190632"/>
                  <a:pt x="1143000" y="430955"/>
                </a:cubicBezTo>
              </a:path>
            </a:pathLst>
          </a:custGeom>
          <a:noFill/>
          <a:ln w="50800">
            <a:gradFill flip="none" rotWithShape="1">
              <a:gsLst>
                <a:gs pos="91000">
                  <a:srgbClr val="0ABDE3"/>
                </a:gs>
                <a:gs pos="0">
                  <a:srgbClr val="EE5253"/>
                </a:gs>
              </a:gsLst>
              <a:lin ang="0" scaled="1"/>
              <a:tileRect/>
            </a:gra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96A5774-B608-A14C-93DE-E130573E10DE}"/>
                  </a:ext>
                </a:extLst>
              </p:cNvPr>
              <p:cNvSpPr txBox="1"/>
              <p:nvPr/>
            </p:nvSpPr>
            <p:spPr>
              <a:xfrm>
                <a:off x="3534682" y="1528761"/>
                <a:ext cx="2877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|1(</a:t>
                </a:r>
                <a:r>
                  <a:rPr lang="en-US" dirty="0">
                    <a:solidFill>
                      <a:srgbClr val="0ABDE3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baseline="-25000" dirty="0">
                    <a:solidFill>
                      <a:srgbClr val="0ABDE3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dirty="0">
                    <a:latin typeface="Cambria Math" panose="02040503050406030204" pitchFamily="18" charset="0"/>
                  </a:rPr>
                  <a:t>)⟩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|2(</a:t>
                </a:r>
                <a:r>
                  <a:rPr lang="en-US" dirty="0">
                    <a:solidFill>
                      <a:srgbClr val="0ABDE3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baseline="-25000" dirty="0">
                    <a:solidFill>
                      <a:srgbClr val="0ABDE3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dirty="0">
                    <a:latin typeface="Cambria Math" panose="02040503050406030204" pitchFamily="18" charset="0"/>
                  </a:rPr>
                  <a:t>)⟩</a:t>
                </a:r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96A5774-B608-A14C-93DE-E130573E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82" y="1528761"/>
                <a:ext cx="2877056" cy="369332"/>
              </a:xfrm>
              <a:prstGeom prst="rect">
                <a:avLst/>
              </a:prstGeom>
              <a:blipFill>
                <a:blip r:embed="rId18"/>
                <a:stretch>
                  <a:fillRect t="-6897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9D7267DE-539C-4347-A7C0-4B1EB36B9EA9}"/>
              </a:ext>
            </a:extLst>
          </p:cNvPr>
          <p:cNvGrpSpPr/>
          <p:nvPr/>
        </p:nvGrpSpPr>
        <p:grpSpPr>
          <a:xfrm>
            <a:off x="1396444" y="1780351"/>
            <a:ext cx="2190818" cy="3107974"/>
            <a:chOff x="1396444" y="1780351"/>
            <a:chExt cx="2190818" cy="310797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78A6675-8A98-4740-BAEA-B118A4FB7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6079" y="1780351"/>
              <a:ext cx="1091183" cy="15469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C1D4CBE-F88B-1C41-9DE3-9971B5644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6444" y="3341395"/>
              <a:ext cx="1091183" cy="1546930"/>
            </a:xfrm>
            <a:prstGeom prst="straightConnector1">
              <a:avLst/>
            </a:prstGeom>
            <a:ln w="28575">
              <a:solidFill>
                <a:srgbClr val="FF0000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A63E753-0BA0-CA41-BAE3-415A0C491128}"/>
              </a:ext>
            </a:extLst>
          </p:cNvPr>
          <p:cNvSpPr/>
          <p:nvPr/>
        </p:nvSpPr>
        <p:spPr>
          <a:xfrm>
            <a:off x="-240635" y="6529138"/>
            <a:ext cx="6023991" cy="5839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27EF6D-469B-B747-BC04-872A23EBF3A1}"/>
              </a:ext>
            </a:extLst>
          </p:cNvPr>
          <p:cNvSpPr txBox="1"/>
          <p:nvPr/>
        </p:nvSpPr>
        <p:spPr>
          <a:xfrm>
            <a:off x="4630929" y="94388"/>
            <a:ext cx="691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oudy Old Style" panose="02020502050305020303" pitchFamily="18" charset="77"/>
              </a:rPr>
              <a:t>Quasi Diabatic Scheme</a:t>
            </a:r>
          </a:p>
        </p:txBody>
      </p:sp>
    </p:spTree>
    <p:extLst>
      <p:ext uri="{BB962C8B-B14F-4D97-AF65-F5344CB8AC3E}">
        <p14:creationId xmlns:p14="http://schemas.microsoft.com/office/powerpoint/2010/main" val="2830167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5195 0.00023 " pathEditMode="relative" rAng="0" ptsTypes="AA">
                                      <p:cBhvr>
                                        <p:cTn id="28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L -0.05221 -0.00324 " pathEditMode="relative" rAng="0" ptsTypes="AA">
                                      <p:cBhvr>
                                        <p:cTn id="30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2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04323 0.0148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7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5507 -0.038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19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44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43" grpId="1"/>
      <p:bldP spid="43" grpId="2"/>
      <p:bldP spid="44" grpId="0"/>
      <p:bldP spid="44" grpId="1"/>
      <p:bldP spid="44" grpId="2"/>
      <p:bldP spid="3" grpId="0"/>
      <p:bldP spid="3" grpId="1"/>
      <p:bldP spid="45" grpId="0"/>
      <p:bldP spid="45" grpId="1"/>
      <p:bldP spid="57" grpId="0"/>
      <p:bldP spid="57" grpId="1"/>
      <p:bldP spid="59" grpId="0"/>
      <p:bldP spid="60" grpId="0"/>
      <p:bldP spid="61" grpId="0"/>
      <p:bldP spid="62" grpId="0"/>
      <p:bldP spid="63" grpId="0" animBg="1"/>
      <p:bldP spid="63" grpId="1" animBg="1"/>
      <p:bldP spid="64" grpId="0" animBg="1"/>
      <p:bldP spid="64" grpId="1" animBg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24E31-1B44-2B47-BAA5-F7D09558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752"/>
            <a:ext cx="5201704" cy="4015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FD0B88-A0C2-AF4F-A7A7-9738E58D06ED}"/>
              </a:ext>
            </a:extLst>
          </p:cNvPr>
          <p:cNvSpPr/>
          <p:nvPr/>
        </p:nvSpPr>
        <p:spPr>
          <a:xfrm>
            <a:off x="549022" y="5764711"/>
            <a:ext cx="8255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, S. S.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Yamijala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JCTC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 14, 1828 (2018)</a:t>
            </a:r>
          </a:p>
          <a:p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J. S. Sandoval, </a:t>
            </a:r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 (submitted) (2018)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435FC-B176-8542-B56D-616659D7DB6F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0288E9-ECC3-E745-8407-B05D7FD16689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CEC7E6-9827-AD4B-9C6E-566B71887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CA4284-DC7E-BC46-9801-6BDC3DBA4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334247"/>
              </p:ext>
            </p:extLst>
          </p:nvPr>
        </p:nvGraphicFramePr>
        <p:xfrm>
          <a:off x="5329319" y="1564265"/>
          <a:ext cx="6654134" cy="3307648"/>
        </p:xfrm>
        <a:graphic>
          <a:graphicData uri="http://schemas.openxmlformats.org/drawingml/2006/table">
            <a:tbl>
              <a:tblPr firstCol="1" bandRow="1">
                <a:tableStyleId>{F2DE63D5-997A-4646-A377-4702673A728D}</a:tableStyleId>
              </a:tblPr>
              <a:tblGrid>
                <a:gridCol w="1872188">
                  <a:extLst>
                    <a:ext uri="{9D8B030D-6E8A-4147-A177-3AD203B41FA5}">
                      <a16:colId xmlns:a16="http://schemas.microsoft.com/office/drawing/2014/main" val="4052513444"/>
                    </a:ext>
                  </a:extLst>
                </a:gridCol>
                <a:gridCol w="2399693">
                  <a:extLst>
                    <a:ext uri="{9D8B030D-6E8A-4147-A177-3AD203B41FA5}">
                      <a16:colId xmlns:a16="http://schemas.microsoft.com/office/drawing/2014/main" val="2712654027"/>
                    </a:ext>
                  </a:extLst>
                </a:gridCol>
                <a:gridCol w="2382253">
                  <a:extLst>
                    <a:ext uri="{9D8B030D-6E8A-4147-A177-3AD203B41FA5}">
                      <a16:colId xmlns:a16="http://schemas.microsoft.com/office/drawing/2014/main" val="3106441480"/>
                    </a:ext>
                  </a:extLst>
                </a:gridCol>
              </a:tblGrid>
              <a:tr h="82691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Availability of  </a:t>
                      </a:r>
                    </a:p>
                    <a:p>
                      <a:pPr algn="ctr"/>
                      <a:r>
                        <a:rPr lang="en-US" dirty="0"/>
                        <a:t>on-the-fly PES</a:t>
                      </a:r>
                      <a:endParaRPr lang="en-US" b="1" i="0" dirty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Convenience of</a:t>
                      </a:r>
                    </a:p>
                    <a:p>
                      <a:pPr algn="ctr"/>
                      <a:r>
                        <a:rPr lang="en-US" dirty="0"/>
                        <a:t>Dynamics</a:t>
                      </a:r>
                      <a:endParaRPr lang="en-US" b="1" i="0" dirty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93619"/>
                  </a:ext>
                </a:extLst>
              </a:tr>
              <a:tr h="826912">
                <a:tc>
                  <a:txBody>
                    <a:bodyPr/>
                    <a:lstStyle/>
                    <a:p>
                      <a:r>
                        <a:rPr lang="en-US" sz="2400" dirty="0"/>
                        <a:t>Adiabatic </a:t>
                      </a:r>
                      <a:endParaRPr lang="en-US" sz="2400" dirty="0">
                        <a:solidFill>
                          <a:schemeClr val="tx1"/>
                        </a:solidFill>
                        <a:latin typeface="Goudy Old Style" panose="020205020503050203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976956"/>
                  </a:ext>
                </a:extLst>
              </a:tr>
              <a:tr h="826912">
                <a:tc>
                  <a:txBody>
                    <a:bodyPr/>
                    <a:lstStyle/>
                    <a:p>
                      <a:r>
                        <a:rPr lang="en-US" sz="2400" dirty="0"/>
                        <a:t>Diabatic</a:t>
                      </a:r>
                      <a:endParaRPr lang="en-US" sz="2400" dirty="0">
                        <a:solidFill>
                          <a:schemeClr val="tx1"/>
                        </a:solidFill>
                        <a:latin typeface="Goudy Old Style" panose="020205020503050203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799123"/>
                  </a:ext>
                </a:extLst>
              </a:tr>
              <a:tr h="826912">
                <a:tc>
                  <a:txBody>
                    <a:bodyPr/>
                    <a:lstStyle/>
                    <a:p>
                      <a:r>
                        <a:rPr lang="en-US" sz="2400" dirty="0"/>
                        <a:t>Quasi Diabatic</a:t>
                      </a:r>
                      <a:endParaRPr lang="en-US" sz="2400" dirty="0">
                        <a:solidFill>
                          <a:schemeClr val="tx1"/>
                        </a:solidFill>
                        <a:latin typeface="Goudy Old Style" panose="02020502050305020303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651659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777A923-3067-A648-A5AD-CEA856667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207" b="42859" l="66764" r="86827"/>
                    </a14:imgEffect>
                  </a14:imgLayer>
                </a14:imgProps>
              </a:ext>
            </a:extLst>
          </a:blip>
          <a:srcRect l="64256" t="12875" r="10665" b="53809"/>
          <a:stretch/>
        </p:blipFill>
        <p:spPr>
          <a:xfrm>
            <a:off x="7993305" y="2412378"/>
            <a:ext cx="804644" cy="7482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9ECC90-31BA-1641-8A2B-147B59479B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7959" b="82755" l="67786" r="86143">
                        <a14:foregroundMark x1="80786" y1="58776" x2="70714" y2="59184"/>
                        <a14:foregroundMark x1="80214" y1="58367" x2="71000" y2="58367"/>
                        <a14:foregroundMark x1="79643" y1="57959" x2="84571" y2="62347"/>
                        <a14:foregroundMark x1="84571" y1="62347" x2="85357" y2="66531"/>
                        <a14:foregroundMark x1="84786" y1="69592" x2="85286" y2="77959"/>
                        <a14:foregroundMark x1="85286" y1="77959" x2="84786" y2="70306"/>
                        <a14:foregroundMark x1="84786" y1="70306" x2="85357" y2="76122"/>
                        <a14:foregroundMark x1="84571" y1="73061" x2="84286" y2="64898"/>
                        <a14:foregroundMark x1="84286" y1="64898" x2="86143" y2="72347"/>
                        <a14:foregroundMark x1="86143" y1="72347" x2="85357" y2="63367"/>
                        <a14:foregroundMark x1="67240" y1="71418" x2="67286" y2="72551"/>
                        <a14:foregroundMark x1="66929" y1="63776" x2="67111" y2="68237"/>
                        <a14:foregroundMark x1="67440" y1="68096" x2="67571" y2="64286"/>
                        <a14:foregroundMark x1="67286" y1="72551" x2="67326" y2="71380"/>
                        <a14:foregroundMark x1="67991" y1="71095" x2="68571" y2="80510"/>
                        <a14:foregroundMark x1="67519" y1="63445" x2="67823" y2="68373"/>
                        <a14:foregroundMark x1="67571" y1="64286" x2="67561" y2="64116"/>
                        <a14:foregroundMark x1="68571" y1="80510" x2="73643" y2="83163"/>
                        <a14:foregroundMark x1="73643" y1="83163" x2="79000" y2="82755"/>
                        <a14:foregroundMark x1="79000" y1="82755" x2="84286" y2="82755"/>
                        <a14:backgroundMark x1="67000" y1="72653" x2="67214" y2="64796"/>
                        <a14:backgroundMark x1="66571" y1="68469" x2="67214" y2="71429"/>
                        <a14:backgroundMark x1="67000" y1="72857" x2="67143" y2="66735"/>
                      </a14:backgroundRemoval>
                    </a14:imgEffect>
                  </a14:imgLayer>
                </a14:imgProps>
              </a:ext>
            </a:extLst>
          </a:blip>
          <a:srcRect l="65601" t="56439" r="12474" b="14347"/>
          <a:stretch/>
        </p:blipFill>
        <p:spPr>
          <a:xfrm>
            <a:off x="10461009" y="2458703"/>
            <a:ext cx="702860" cy="655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0ECCED-0530-F246-B185-3E9CBD88F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207" b="42859" l="66764" r="86827"/>
                    </a14:imgEffect>
                  </a14:imgLayer>
                </a14:imgProps>
              </a:ext>
            </a:extLst>
          </a:blip>
          <a:srcRect l="64256" t="12875" r="10665" b="53809"/>
          <a:stretch/>
        </p:blipFill>
        <p:spPr>
          <a:xfrm>
            <a:off x="10431513" y="3244726"/>
            <a:ext cx="804644" cy="748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C8B675-CE16-004C-B543-EC2FB96A7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7959" b="82755" l="67786" r="86143">
                        <a14:foregroundMark x1="80786" y1="58776" x2="70714" y2="59184"/>
                        <a14:foregroundMark x1="80214" y1="58367" x2="71000" y2="58367"/>
                        <a14:foregroundMark x1="79643" y1="57959" x2="84571" y2="62347"/>
                        <a14:foregroundMark x1="84571" y1="62347" x2="85357" y2="66531"/>
                        <a14:foregroundMark x1="84786" y1="69592" x2="85286" y2="77959"/>
                        <a14:foregroundMark x1="85286" y1="77959" x2="84786" y2="70306"/>
                        <a14:foregroundMark x1="84786" y1="70306" x2="85357" y2="76122"/>
                        <a14:foregroundMark x1="84571" y1="73061" x2="84286" y2="64898"/>
                        <a14:foregroundMark x1="84286" y1="64898" x2="86143" y2="72347"/>
                        <a14:foregroundMark x1="86143" y1="72347" x2="85357" y2="63367"/>
                        <a14:foregroundMark x1="67240" y1="71418" x2="67286" y2="72551"/>
                        <a14:foregroundMark x1="66929" y1="63776" x2="67111" y2="68237"/>
                        <a14:foregroundMark x1="67440" y1="68096" x2="67571" y2="64286"/>
                        <a14:foregroundMark x1="67286" y1="72551" x2="67326" y2="71380"/>
                        <a14:foregroundMark x1="67991" y1="71095" x2="68571" y2="80510"/>
                        <a14:foregroundMark x1="67519" y1="63445" x2="67823" y2="68373"/>
                        <a14:foregroundMark x1="67571" y1="64286" x2="67561" y2="64116"/>
                        <a14:foregroundMark x1="68571" y1="80510" x2="73643" y2="83163"/>
                        <a14:foregroundMark x1="73643" y1="83163" x2="79000" y2="82755"/>
                        <a14:foregroundMark x1="79000" y1="82755" x2="84286" y2="82755"/>
                        <a14:backgroundMark x1="67000" y1="72653" x2="67214" y2="64796"/>
                        <a14:backgroundMark x1="66571" y1="68469" x2="67214" y2="71429"/>
                        <a14:backgroundMark x1="67000" y1="72857" x2="67143" y2="66735"/>
                      </a14:backgroundRemoval>
                    </a14:imgEffect>
                  </a14:imgLayer>
                </a14:imgProps>
              </a:ext>
            </a:extLst>
          </a:blip>
          <a:srcRect l="65601" t="56439" r="12474" b="14347"/>
          <a:stretch/>
        </p:blipFill>
        <p:spPr>
          <a:xfrm>
            <a:off x="8044197" y="3302459"/>
            <a:ext cx="702860" cy="655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E0AC8E-9FFE-6F40-87A0-A8DEA5A3E3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207" b="42859" l="66764" r="86827"/>
                    </a14:imgEffect>
                  </a14:imgLayer>
                </a14:imgProps>
              </a:ext>
            </a:extLst>
          </a:blip>
          <a:srcRect l="64256" t="12875" r="10665" b="53809"/>
          <a:stretch/>
        </p:blipFill>
        <p:spPr>
          <a:xfrm>
            <a:off x="7993305" y="4095673"/>
            <a:ext cx="804644" cy="748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3C4DA6-17DB-0A43-AFE9-B7BE9995A3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207" b="42859" l="66764" r="86827"/>
                    </a14:imgEffect>
                  </a14:imgLayer>
                </a14:imgProps>
              </a:ext>
            </a:extLst>
          </a:blip>
          <a:srcRect l="64256" t="12875" r="10665" b="53809"/>
          <a:stretch/>
        </p:blipFill>
        <p:spPr>
          <a:xfrm>
            <a:off x="10461009" y="4095673"/>
            <a:ext cx="804644" cy="7482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5A233C-A69B-F742-8DC4-BDE3ABAC22D8}"/>
              </a:ext>
            </a:extLst>
          </p:cNvPr>
          <p:cNvSpPr/>
          <p:nvPr/>
        </p:nvSpPr>
        <p:spPr>
          <a:xfrm>
            <a:off x="-240636" y="6529138"/>
            <a:ext cx="6400800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FE5BC-19DC-DD4E-B4F8-59D59DD4F082}"/>
              </a:ext>
            </a:extLst>
          </p:cNvPr>
          <p:cNvSpPr txBox="1"/>
          <p:nvPr/>
        </p:nvSpPr>
        <p:spPr>
          <a:xfrm>
            <a:off x="3420980" y="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Quasi Diabatic Scheme Summery</a:t>
            </a:r>
          </a:p>
        </p:txBody>
      </p:sp>
    </p:spTree>
    <p:extLst>
      <p:ext uri="{BB962C8B-B14F-4D97-AF65-F5344CB8AC3E}">
        <p14:creationId xmlns:p14="http://schemas.microsoft.com/office/powerpoint/2010/main" val="28910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3026CE-1EA0-574B-8C2B-190C41A2E839}"/>
              </a:ext>
            </a:extLst>
          </p:cNvPr>
          <p:cNvSpPr txBox="1"/>
          <p:nvPr/>
        </p:nvSpPr>
        <p:spPr>
          <a:xfrm>
            <a:off x="2829863" y="2596312"/>
            <a:ext cx="2963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Feynman, </a:t>
            </a:r>
            <a:r>
              <a:rPr lang="en-US" sz="1400" i="1" dirty="0"/>
              <a:t>Rev. Modern Physics </a:t>
            </a:r>
            <a:r>
              <a:rPr lang="en-US" sz="1400" dirty="0"/>
              <a:t>(1948)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21238-3D30-2748-B481-680BDC4D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061" y="961261"/>
            <a:ext cx="1703119" cy="15562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696B5B-FA10-994C-AC2D-CCE30441F4BA}"/>
              </a:ext>
            </a:extLst>
          </p:cNvPr>
          <p:cNvGrpSpPr/>
          <p:nvPr/>
        </p:nvGrpSpPr>
        <p:grpSpPr>
          <a:xfrm>
            <a:off x="2131694" y="1055196"/>
            <a:ext cx="3661879" cy="682537"/>
            <a:chOff x="367062" y="1669712"/>
            <a:chExt cx="3661879" cy="682537"/>
          </a:xfrm>
        </p:grpSpPr>
        <p:pic>
          <p:nvPicPr>
            <p:cNvPr id="9" name="Picture 8" descr="latex-image-1.pdf">
              <a:extLst>
                <a:ext uri="{FF2B5EF4-FFF2-40B4-BE49-F238E27FC236}">
                  <a16:creationId xmlns:a16="http://schemas.microsoft.com/office/drawing/2014/main" id="{000D8EEA-BB95-FD43-A729-B91383C9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47" y="1711836"/>
              <a:ext cx="3493154" cy="56309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81586C-8BF8-D946-A233-5EF50C8BDAB0}"/>
                </a:ext>
              </a:extLst>
            </p:cNvPr>
            <p:cNvSpPr/>
            <p:nvPr/>
          </p:nvSpPr>
          <p:spPr>
            <a:xfrm>
              <a:off x="367062" y="1669712"/>
              <a:ext cx="3661879" cy="68253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8BF7BE-6BDC-354A-8202-DEA9CCB878D1}"/>
              </a:ext>
            </a:extLst>
          </p:cNvPr>
          <p:cNvSpPr txBox="1"/>
          <p:nvPr/>
        </p:nvSpPr>
        <p:spPr>
          <a:xfrm>
            <a:off x="2131693" y="1986444"/>
            <a:ext cx="320552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Consistent theoretical framework to treat</a:t>
            </a:r>
          </a:p>
          <a:p>
            <a:r>
              <a:rPr lang="en-US" sz="1600" dirty="0">
                <a:latin typeface="Arial Narrow"/>
                <a:cs typeface="Arial Narrow"/>
              </a:rPr>
              <a:t> both quantum and classical dynamics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D0FB6-1A15-C44D-8898-6A696EAC0E6C}"/>
              </a:ext>
            </a:extLst>
          </p:cNvPr>
          <p:cNvGrpSpPr/>
          <p:nvPr/>
        </p:nvGrpSpPr>
        <p:grpSpPr>
          <a:xfrm>
            <a:off x="5967690" y="964403"/>
            <a:ext cx="2689967" cy="2079250"/>
            <a:chOff x="4329669" y="1512455"/>
            <a:chExt cx="2689967" cy="207925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271D4A5-34B2-D846-9082-E3B10D5B3EB1}"/>
                </a:ext>
              </a:extLst>
            </p:cNvPr>
            <p:cNvSpPr/>
            <p:nvPr/>
          </p:nvSpPr>
          <p:spPr>
            <a:xfrm>
              <a:off x="4850273" y="2032705"/>
              <a:ext cx="1569283" cy="922441"/>
            </a:xfrm>
            <a:custGeom>
              <a:avLst/>
              <a:gdLst>
                <a:gd name="connsiteX0" fmla="*/ 0 w 1676409"/>
                <a:gd name="connsiteY0" fmla="*/ 701040 h 856453"/>
                <a:gd name="connsiteX1" fmla="*/ 274320 w 1676409"/>
                <a:gd name="connsiteY1" fmla="*/ 843280 h 856453"/>
                <a:gd name="connsiteX2" fmla="*/ 406400 w 1676409"/>
                <a:gd name="connsiteY2" fmla="*/ 843280 h 856453"/>
                <a:gd name="connsiteX3" fmla="*/ 609600 w 1676409"/>
                <a:gd name="connsiteY3" fmla="*/ 782320 h 856453"/>
                <a:gd name="connsiteX4" fmla="*/ 792480 w 1676409"/>
                <a:gd name="connsiteY4" fmla="*/ 579120 h 856453"/>
                <a:gd name="connsiteX5" fmla="*/ 944880 w 1676409"/>
                <a:gd name="connsiteY5" fmla="*/ 335280 h 856453"/>
                <a:gd name="connsiteX6" fmla="*/ 1158240 w 1676409"/>
                <a:gd name="connsiteY6" fmla="*/ 213360 h 856453"/>
                <a:gd name="connsiteX7" fmla="*/ 1422400 w 1676409"/>
                <a:gd name="connsiteY7" fmla="*/ 152400 h 856453"/>
                <a:gd name="connsiteX8" fmla="*/ 1635760 w 1676409"/>
                <a:gd name="connsiteY8" fmla="*/ 111760 h 856453"/>
                <a:gd name="connsiteX9" fmla="*/ 1676400 w 1676409"/>
                <a:gd name="connsiteY9" fmla="*/ 0 h 856453"/>
                <a:gd name="connsiteX10" fmla="*/ 1676400 w 1676409"/>
                <a:gd name="connsiteY10" fmla="*/ 0 h 85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9" h="856453">
                  <a:moveTo>
                    <a:pt x="0" y="701040"/>
                  </a:moveTo>
                  <a:cubicBezTo>
                    <a:pt x="103293" y="760306"/>
                    <a:pt x="206587" y="819573"/>
                    <a:pt x="274320" y="843280"/>
                  </a:cubicBezTo>
                  <a:cubicBezTo>
                    <a:pt x="342053" y="866987"/>
                    <a:pt x="350520" y="853440"/>
                    <a:pt x="406400" y="843280"/>
                  </a:cubicBezTo>
                  <a:cubicBezTo>
                    <a:pt x="462280" y="833120"/>
                    <a:pt x="545253" y="826347"/>
                    <a:pt x="609600" y="782320"/>
                  </a:cubicBezTo>
                  <a:cubicBezTo>
                    <a:pt x="673947" y="738293"/>
                    <a:pt x="736600" y="653627"/>
                    <a:pt x="792480" y="579120"/>
                  </a:cubicBezTo>
                  <a:cubicBezTo>
                    <a:pt x="848360" y="504613"/>
                    <a:pt x="883920" y="396240"/>
                    <a:pt x="944880" y="335280"/>
                  </a:cubicBezTo>
                  <a:cubicBezTo>
                    <a:pt x="1005840" y="274320"/>
                    <a:pt x="1078653" y="243840"/>
                    <a:pt x="1158240" y="213360"/>
                  </a:cubicBezTo>
                  <a:cubicBezTo>
                    <a:pt x="1237827" y="182880"/>
                    <a:pt x="1342813" y="169333"/>
                    <a:pt x="1422400" y="152400"/>
                  </a:cubicBezTo>
                  <a:cubicBezTo>
                    <a:pt x="1501987" y="135467"/>
                    <a:pt x="1593427" y="137160"/>
                    <a:pt x="1635760" y="111760"/>
                  </a:cubicBezTo>
                  <a:cubicBezTo>
                    <a:pt x="1678093" y="86360"/>
                    <a:pt x="1676400" y="0"/>
                    <a:pt x="1676400" y="0"/>
                  </a:cubicBezTo>
                  <a:lnTo>
                    <a:pt x="1676400" y="0"/>
                  </a:lnTo>
                </a:path>
              </a:pathLst>
            </a:custGeom>
            <a:ln w="57150" cmpd="sng">
              <a:solidFill>
                <a:srgbClr val="00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036E3AC-353E-4E40-8F5A-C2D2F5F849AC}"/>
                </a:ext>
              </a:extLst>
            </p:cNvPr>
            <p:cNvSpPr/>
            <p:nvPr/>
          </p:nvSpPr>
          <p:spPr>
            <a:xfrm>
              <a:off x="4850272" y="2032705"/>
              <a:ext cx="1569283" cy="803850"/>
            </a:xfrm>
            <a:custGeom>
              <a:avLst/>
              <a:gdLst>
                <a:gd name="connsiteX0" fmla="*/ 0 w 1798320"/>
                <a:gd name="connsiteY0" fmla="*/ 853440 h 853440"/>
                <a:gd name="connsiteX1" fmla="*/ 172720 w 1798320"/>
                <a:gd name="connsiteY1" fmla="*/ 508000 h 853440"/>
                <a:gd name="connsiteX2" fmla="*/ 243840 w 1798320"/>
                <a:gd name="connsiteY2" fmla="*/ 365760 h 853440"/>
                <a:gd name="connsiteX3" fmla="*/ 426720 w 1798320"/>
                <a:gd name="connsiteY3" fmla="*/ 121920 h 853440"/>
                <a:gd name="connsiteX4" fmla="*/ 680720 w 1798320"/>
                <a:gd name="connsiteY4" fmla="*/ 121920 h 853440"/>
                <a:gd name="connsiteX5" fmla="*/ 1016000 w 1798320"/>
                <a:gd name="connsiteY5" fmla="*/ 233680 h 853440"/>
                <a:gd name="connsiteX6" fmla="*/ 1361440 w 1798320"/>
                <a:gd name="connsiteY6" fmla="*/ 233680 h 853440"/>
                <a:gd name="connsiteX7" fmla="*/ 1666240 w 1798320"/>
                <a:gd name="connsiteY7" fmla="*/ 132080 h 853440"/>
                <a:gd name="connsiteX8" fmla="*/ 1798320 w 1798320"/>
                <a:gd name="connsiteY8" fmla="*/ 0 h 853440"/>
                <a:gd name="connsiteX9" fmla="*/ 1798320 w 1798320"/>
                <a:gd name="connsiteY9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8320" h="853440">
                  <a:moveTo>
                    <a:pt x="0" y="853440"/>
                  </a:moveTo>
                  <a:lnTo>
                    <a:pt x="172720" y="508000"/>
                  </a:lnTo>
                  <a:cubicBezTo>
                    <a:pt x="213360" y="426720"/>
                    <a:pt x="201507" y="430107"/>
                    <a:pt x="243840" y="365760"/>
                  </a:cubicBezTo>
                  <a:cubicBezTo>
                    <a:pt x="286173" y="301413"/>
                    <a:pt x="353907" y="162560"/>
                    <a:pt x="426720" y="121920"/>
                  </a:cubicBezTo>
                  <a:cubicBezTo>
                    <a:pt x="499533" y="81280"/>
                    <a:pt x="582507" y="103293"/>
                    <a:pt x="680720" y="121920"/>
                  </a:cubicBezTo>
                  <a:cubicBezTo>
                    <a:pt x="778933" y="140547"/>
                    <a:pt x="902547" y="215053"/>
                    <a:pt x="1016000" y="233680"/>
                  </a:cubicBezTo>
                  <a:cubicBezTo>
                    <a:pt x="1129453" y="252307"/>
                    <a:pt x="1253067" y="250613"/>
                    <a:pt x="1361440" y="233680"/>
                  </a:cubicBezTo>
                  <a:cubicBezTo>
                    <a:pt x="1469813" y="216747"/>
                    <a:pt x="1593427" y="171027"/>
                    <a:pt x="1666240" y="132080"/>
                  </a:cubicBezTo>
                  <a:cubicBezTo>
                    <a:pt x="1739053" y="93133"/>
                    <a:pt x="1798320" y="0"/>
                    <a:pt x="1798320" y="0"/>
                  </a:cubicBezTo>
                  <a:lnTo>
                    <a:pt x="1798320" y="0"/>
                  </a:lnTo>
                </a:path>
              </a:pathLst>
            </a:custGeom>
            <a:ln w="57150" cmpd="sng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FD2082C-E723-1B4E-8A7E-5147BA3BB1EE}"/>
                </a:ext>
              </a:extLst>
            </p:cNvPr>
            <p:cNvSpPr/>
            <p:nvPr/>
          </p:nvSpPr>
          <p:spPr>
            <a:xfrm>
              <a:off x="4895273" y="2112818"/>
              <a:ext cx="1524000" cy="669637"/>
            </a:xfrm>
            <a:custGeom>
              <a:avLst/>
              <a:gdLst>
                <a:gd name="connsiteX0" fmla="*/ 0 w 1524000"/>
                <a:gd name="connsiteY0" fmla="*/ 669637 h 669637"/>
                <a:gd name="connsiteX1" fmla="*/ 254000 w 1524000"/>
                <a:gd name="connsiteY1" fmla="*/ 542637 h 669637"/>
                <a:gd name="connsiteX2" fmla="*/ 392545 w 1524000"/>
                <a:gd name="connsiteY2" fmla="*/ 473364 h 669637"/>
                <a:gd name="connsiteX3" fmla="*/ 762000 w 1524000"/>
                <a:gd name="connsiteY3" fmla="*/ 288637 h 669637"/>
                <a:gd name="connsiteX4" fmla="*/ 1062182 w 1524000"/>
                <a:gd name="connsiteY4" fmla="*/ 138546 h 669637"/>
                <a:gd name="connsiteX5" fmla="*/ 1524000 w 1524000"/>
                <a:gd name="connsiteY5" fmla="*/ 0 h 669637"/>
                <a:gd name="connsiteX6" fmla="*/ 1524000 w 1524000"/>
                <a:gd name="connsiteY6" fmla="*/ 0 h 66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0" h="669637">
                  <a:moveTo>
                    <a:pt x="0" y="669637"/>
                  </a:moveTo>
                  <a:lnTo>
                    <a:pt x="254000" y="542637"/>
                  </a:lnTo>
                  <a:lnTo>
                    <a:pt x="392545" y="473364"/>
                  </a:lnTo>
                  <a:lnTo>
                    <a:pt x="762000" y="288637"/>
                  </a:lnTo>
                  <a:cubicBezTo>
                    <a:pt x="873606" y="232834"/>
                    <a:pt x="935182" y="186652"/>
                    <a:pt x="1062182" y="138546"/>
                  </a:cubicBezTo>
                  <a:cubicBezTo>
                    <a:pt x="1189182" y="90440"/>
                    <a:pt x="1524000" y="0"/>
                    <a:pt x="1524000" y="0"/>
                  </a:cubicBezTo>
                  <a:lnTo>
                    <a:pt x="1524000" y="0"/>
                  </a:lnTo>
                </a:path>
              </a:pathLst>
            </a:custGeom>
            <a:ln w="5715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F2997E5-ECAD-6E49-BB49-694AEC2091F9}"/>
                </a:ext>
              </a:extLst>
            </p:cNvPr>
            <p:cNvSpPr/>
            <p:nvPr/>
          </p:nvSpPr>
          <p:spPr>
            <a:xfrm>
              <a:off x="4810812" y="1998078"/>
              <a:ext cx="1776611" cy="761286"/>
            </a:xfrm>
            <a:custGeom>
              <a:avLst/>
              <a:gdLst>
                <a:gd name="connsiteX0" fmla="*/ 84461 w 1776611"/>
                <a:gd name="connsiteY0" fmla="*/ 761286 h 761286"/>
                <a:gd name="connsiteX1" fmla="*/ 49824 w 1776611"/>
                <a:gd name="connsiteY1" fmla="*/ 645831 h 761286"/>
                <a:gd name="connsiteX2" fmla="*/ 26733 w 1776611"/>
                <a:gd name="connsiteY2" fmla="*/ 576558 h 761286"/>
                <a:gd name="connsiteX3" fmla="*/ 3643 w 1776611"/>
                <a:gd name="connsiteY3" fmla="*/ 472649 h 761286"/>
                <a:gd name="connsiteX4" fmla="*/ 3643 w 1776611"/>
                <a:gd name="connsiteY4" fmla="*/ 253286 h 761286"/>
                <a:gd name="connsiteX5" fmla="*/ 38279 w 1776611"/>
                <a:gd name="connsiteY5" fmla="*/ 80104 h 761286"/>
                <a:gd name="connsiteX6" fmla="*/ 153733 w 1776611"/>
                <a:gd name="connsiteY6" fmla="*/ 10831 h 761286"/>
                <a:gd name="connsiteX7" fmla="*/ 350006 w 1776611"/>
                <a:gd name="connsiteY7" fmla="*/ 22377 h 761286"/>
                <a:gd name="connsiteX8" fmla="*/ 777188 w 1776611"/>
                <a:gd name="connsiteY8" fmla="*/ 218649 h 761286"/>
                <a:gd name="connsiteX9" fmla="*/ 996552 w 1776611"/>
                <a:gd name="connsiteY9" fmla="*/ 426467 h 761286"/>
                <a:gd name="connsiteX10" fmla="*/ 1285188 w 1776611"/>
                <a:gd name="connsiteY10" fmla="*/ 668922 h 761286"/>
                <a:gd name="connsiteX11" fmla="*/ 1504552 w 1776611"/>
                <a:gd name="connsiteY11" fmla="*/ 738195 h 761286"/>
                <a:gd name="connsiteX12" fmla="*/ 1620006 w 1776611"/>
                <a:gd name="connsiteY12" fmla="*/ 738195 h 761286"/>
                <a:gd name="connsiteX13" fmla="*/ 1723915 w 1776611"/>
                <a:gd name="connsiteY13" fmla="*/ 692013 h 761286"/>
                <a:gd name="connsiteX14" fmla="*/ 1770097 w 1776611"/>
                <a:gd name="connsiteY14" fmla="*/ 611195 h 761286"/>
                <a:gd name="connsiteX15" fmla="*/ 1770097 w 1776611"/>
                <a:gd name="connsiteY15" fmla="*/ 507286 h 761286"/>
                <a:gd name="connsiteX16" fmla="*/ 1712370 w 1776611"/>
                <a:gd name="connsiteY16" fmla="*/ 253286 h 761286"/>
                <a:gd name="connsiteX17" fmla="*/ 1643097 w 1776611"/>
                <a:gd name="connsiteY17" fmla="*/ 114740 h 761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6611" h="761286">
                  <a:moveTo>
                    <a:pt x="84461" y="761286"/>
                  </a:moveTo>
                  <a:cubicBezTo>
                    <a:pt x="71953" y="718952"/>
                    <a:pt x="59445" y="676619"/>
                    <a:pt x="49824" y="645831"/>
                  </a:cubicBezTo>
                  <a:cubicBezTo>
                    <a:pt x="40203" y="615043"/>
                    <a:pt x="34430" y="605422"/>
                    <a:pt x="26733" y="576558"/>
                  </a:cubicBezTo>
                  <a:cubicBezTo>
                    <a:pt x="19036" y="547694"/>
                    <a:pt x="7491" y="526528"/>
                    <a:pt x="3643" y="472649"/>
                  </a:cubicBezTo>
                  <a:cubicBezTo>
                    <a:pt x="-205" y="418770"/>
                    <a:pt x="-2130" y="318710"/>
                    <a:pt x="3643" y="253286"/>
                  </a:cubicBezTo>
                  <a:cubicBezTo>
                    <a:pt x="9416" y="187862"/>
                    <a:pt x="13264" y="120513"/>
                    <a:pt x="38279" y="80104"/>
                  </a:cubicBezTo>
                  <a:cubicBezTo>
                    <a:pt x="63294" y="39695"/>
                    <a:pt x="101779" y="20452"/>
                    <a:pt x="153733" y="10831"/>
                  </a:cubicBezTo>
                  <a:cubicBezTo>
                    <a:pt x="205687" y="1210"/>
                    <a:pt x="246097" y="-12259"/>
                    <a:pt x="350006" y="22377"/>
                  </a:cubicBezTo>
                  <a:cubicBezTo>
                    <a:pt x="453915" y="57013"/>
                    <a:pt x="669430" y="151301"/>
                    <a:pt x="777188" y="218649"/>
                  </a:cubicBezTo>
                  <a:cubicBezTo>
                    <a:pt x="884946" y="285997"/>
                    <a:pt x="911886" y="351422"/>
                    <a:pt x="996552" y="426467"/>
                  </a:cubicBezTo>
                  <a:cubicBezTo>
                    <a:pt x="1081218" y="501512"/>
                    <a:pt x="1200521" y="616967"/>
                    <a:pt x="1285188" y="668922"/>
                  </a:cubicBezTo>
                  <a:cubicBezTo>
                    <a:pt x="1369855" y="720877"/>
                    <a:pt x="1448749" y="726649"/>
                    <a:pt x="1504552" y="738195"/>
                  </a:cubicBezTo>
                  <a:cubicBezTo>
                    <a:pt x="1560355" y="749740"/>
                    <a:pt x="1583446" y="745892"/>
                    <a:pt x="1620006" y="738195"/>
                  </a:cubicBezTo>
                  <a:cubicBezTo>
                    <a:pt x="1656566" y="730498"/>
                    <a:pt x="1698900" y="713180"/>
                    <a:pt x="1723915" y="692013"/>
                  </a:cubicBezTo>
                  <a:cubicBezTo>
                    <a:pt x="1748930" y="670846"/>
                    <a:pt x="1762400" y="641983"/>
                    <a:pt x="1770097" y="611195"/>
                  </a:cubicBezTo>
                  <a:cubicBezTo>
                    <a:pt x="1777794" y="580407"/>
                    <a:pt x="1779718" y="566937"/>
                    <a:pt x="1770097" y="507286"/>
                  </a:cubicBezTo>
                  <a:cubicBezTo>
                    <a:pt x="1760476" y="447635"/>
                    <a:pt x="1733537" y="318710"/>
                    <a:pt x="1712370" y="253286"/>
                  </a:cubicBezTo>
                  <a:cubicBezTo>
                    <a:pt x="1691203" y="187862"/>
                    <a:pt x="1643097" y="114740"/>
                    <a:pt x="1643097" y="114740"/>
                  </a:cubicBezTo>
                </a:path>
              </a:pathLst>
            </a:custGeom>
            <a:ln w="57150" cmpd="sng">
              <a:solidFill>
                <a:srgbClr val="FF00E8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A3032A-0B47-8242-912F-57922F906349}"/>
                </a:ext>
              </a:extLst>
            </p:cNvPr>
            <p:cNvSpPr/>
            <p:nvPr/>
          </p:nvSpPr>
          <p:spPr>
            <a:xfrm>
              <a:off x="4918364" y="2031629"/>
              <a:ext cx="1512454" cy="750826"/>
            </a:xfrm>
            <a:custGeom>
              <a:avLst/>
              <a:gdLst>
                <a:gd name="connsiteX0" fmla="*/ 0 w 1512454"/>
                <a:gd name="connsiteY0" fmla="*/ 750826 h 750826"/>
                <a:gd name="connsiteX1" fmla="*/ 346363 w 1512454"/>
                <a:gd name="connsiteY1" fmla="*/ 727735 h 750826"/>
                <a:gd name="connsiteX2" fmla="*/ 519545 w 1512454"/>
                <a:gd name="connsiteY2" fmla="*/ 635371 h 750826"/>
                <a:gd name="connsiteX3" fmla="*/ 704272 w 1512454"/>
                <a:gd name="connsiteY3" fmla="*/ 335189 h 750826"/>
                <a:gd name="connsiteX4" fmla="*/ 877454 w 1512454"/>
                <a:gd name="connsiteY4" fmla="*/ 92735 h 750826"/>
                <a:gd name="connsiteX5" fmla="*/ 1212272 w 1512454"/>
                <a:gd name="connsiteY5" fmla="*/ 371 h 750826"/>
                <a:gd name="connsiteX6" fmla="*/ 1512454 w 1512454"/>
                <a:gd name="connsiteY6" fmla="*/ 58098 h 75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454" h="750826">
                  <a:moveTo>
                    <a:pt x="0" y="750826"/>
                  </a:moveTo>
                  <a:cubicBezTo>
                    <a:pt x="129886" y="748901"/>
                    <a:pt x="259772" y="746977"/>
                    <a:pt x="346363" y="727735"/>
                  </a:cubicBezTo>
                  <a:cubicBezTo>
                    <a:pt x="432954" y="708492"/>
                    <a:pt x="459894" y="700795"/>
                    <a:pt x="519545" y="635371"/>
                  </a:cubicBezTo>
                  <a:cubicBezTo>
                    <a:pt x="579196" y="569947"/>
                    <a:pt x="644620" y="425628"/>
                    <a:pt x="704272" y="335189"/>
                  </a:cubicBezTo>
                  <a:cubicBezTo>
                    <a:pt x="763924" y="244750"/>
                    <a:pt x="792787" y="148538"/>
                    <a:pt x="877454" y="92735"/>
                  </a:cubicBezTo>
                  <a:cubicBezTo>
                    <a:pt x="962121" y="36932"/>
                    <a:pt x="1106439" y="6144"/>
                    <a:pt x="1212272" y="371"/>
                  </a:cubicBezTo>
                  <a:cubicBezTo>
                    <a:pt x="1318105" y="-5402"/>
                    <a:pt x="1512454" y="58098"/>
                    <a:pt x="1512454" y="58098"/>
                  </a:cubicBezTo>
                </a:path>
              </a:pathLst>
            </a:custGeom>
            <a:ln w="57150" cap="sq" cmpd="sng">
              <a:solidFill>
                <a:srgbClr val="00D8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ADF5A0-4D49-4048-8C55-AA347630596E}"/>
                </a:ext>
              </a:extLst>
            </p:cNvPr>
            <p:cNvSpPr/>
            <p:nvPr/>
          </p:nvSpPr>
          <p:spPr>
            <a:xfrm>
              <a:off x="6345100" y="1997578"/>
              <a:ext cx="148910" cy="1519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A2755A-34B7-654D-AA29-1026366F69E7}"/>
                </a:ext>
              </a:extLst>
            </p:cNvPr>
            <p:cNvSpPr/>
            <p:nvPr/>
          </p:nvSpPr>
          <p:spPr>
            <a:xfrm>
              <a:off x="4804092" y="2730807"/>
              <a:ext cx="148910" cy="1519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A36FC4-2A98-A44D-B8AC-7827DFA0F502}"/>
                </a:ext>
              </a:extLst>
            </p:cNvPr>
            <p:cNvCxnSpPr/>
            <p:nvPr/>
          </p:nvCxnSpPr>
          <p:spPr>
            <a:xfrm>
              <a:off x="4699000" y="3210828"/>
              <a:ext cx="23206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B2CA6E5-8B8A-5C4E-9F68-5CA9A3C66A97}"/>
                </a:ext>
              </a:extLst>
            </p:cNvPr>
            <p:cNvCxnSpPr/>
            <p:nvPr/>
          </p:nvCxnSpPr>
          <p:spPr>
            <a:xfrm flipV="1">
              <a:off x="4699000" y="1512455"/>
              <a:ext cx="0" cy="1688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9A2F10-CED2-504C-B04C-9C2BD38CBA88}"/>
                </a:ext>
              </a:extLst>
            </p:cNvPr>
            <p:cNvSpPr txBox="1"/>
            <p:nvPr/>
          </p:nvSpPr>
          <p:spPr>
            <a:xfrm>
              <a:off x="5601709" y="3222373"/>
              <a:ext cx="612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40C366-D29E-0B4F-B34A-27F40CFD4D70}"/>
                </a:ext>
              </a:extLst>
            </p:cNvPr>
            <p:cNvSpPr txBox="1"/>
            <p:nvPr/>
          </p:nvSpPr>
          <p:spPr>
            <a:xfrm rot="16200000">
              <a:off x="4044081" y="2181635"/>
              <a:ext cx="940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3931946-CD9E-E147-838A-72019450C1C7}"/>
              </a:ext>
            </a:extLst>
          </p:cNvPr>
          <p:cNvSpPr txBox="1"/>
          <p:nvPr/>
        </p:nvSpPr>
        <p:spPr>
          <a:xfrm>
            <a:off x="9171769" y="2661569"/>
            <a:ext cx="1032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badi MT Condensed Light" panose="020B0306030101010103" pitchFamily="34" charset="77"/>
              </a:rPr>
              <a:t>R.P.Feynman</a:t>
            </a:r>
            <a:endParaRPr lang="en-US" sz="1600" dirty="0">
              <a:latin typeface="Abadi MT Condensed Light" panose="020B0306030101010103" pitchFamily="34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42CA9-2044-634F-980F-8F3AA63E269B}"/>
              </a:ext>
            </a:extLst>
          </p:cNvPr>
          <p:cNvGrpSpPr/>
          <p:nvPr/>
        </p:nvGrpSpPr>
        <p:grpSpPr>
          <a:xfrm>
            <a:off x="6500245" y="3013575"/>
            <a:ext cx="4209495" cy="3342775"/>
            <a:chOff x="5002900" y="3445211"/>
            <a:chExt cx="4209495" cy="33427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0A80B4A-1D66-FE44-B31E-A59B8E887684}"/>
                </a:ext>
              </a:extLst>
            </p:cNvPr>
            <p:cNvGrpSpPr/>
            <p:nvPr/>
          </p:nvGrpSpPr>
          <p:grpSpPr>
            <a:xfrm>
              <a:off x="5002900" y="3445211"/>
              <a:ext cx="4209495" cy="3136285"/>
              <a:chOff x="5002900" y="3445211"/>
              <a:chExt cx="4209495" cy="313628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4AF77D3-1F93-DF41-9A22-A94775A60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9059" y="4308633"/>
                <a:ext cx="3615427" cy="146571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BDE4DC9-0C18-E64F-B57B-4C0D5FE63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2900" y="3445211"/>
                <a:ext cx="4034967" cy="313628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750D20-DAF7-694A-B745-F29748DC2493}"/>
                  </a:ext>
                </a:extLst>
              </p:cNvPr>
              <p:cNvSpPr txBox="1"/>
              <p:nvPr/>
            </p:nvSpPr>
            <p:spPr>
              <a:xfrm>
                <a:off x="5738962" y="3557098"/>
                <a:ext cx="34734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badi MT Condensed Light" panose="020B0306030101010103" pitchFamily="34" charset="77"/>
                  </a:rPr>
                  <a:t>   </a:t>
                </a:r>
                <a:r>
                  <a:rPr lang="en-US" sz="1600" b="1" dirty="0">
                    <a:latin typeface="Abadi MT Condensed Light" panose="020B0306030101010103" pitchFamily="34" charset="77"/>
                  </a:rPr>
                  <a:t>Partial Linearization Approximation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0F2DFF-4D95-C548-A4DA-D897CC2C0EB8}"/>
                  </a:ext>
                </a:extLst>
              </p:cNvPr>
              <p:cNvSpPr txBox="1"/>
              <p:nvPr/>
            </p:nvSpPr>
            <p:spPr>
              <a:xfrm>
                <a:off x="5974106" y="5774347"/>
                <a:ext cx="26353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>
                    <a:latin typeface="Arial Narrow"/>
                    <a:cs typeface="Arial Narrow"/>
                  </a:rPr>
                  <a:t>Accurate for electronic D.O.F.</a:t>
                </a:r>
              </a:p>
              <a:p>
                <a:r>
                  <a:rPr lang="en-US" sz="1600" u="sng" dirty="0">
                    <a:latin typeface="Arial Narrow"/>
                    <a:cs typeface="Arial Narrow"/>
                  </a:rPr>
                  <a:t> reduce computational costs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385A92-8223-8549-8093-8C9EE5B6CCB5}"/>
                </a:ext>
              </a:extLst>
            </p:cNvPr>
            <p:cNvSpPr txBox="1"/>
            <p:nvPr/>
          </p:nvSpPr>
          <p:spPr>
            <a:xfrm>
              <a:off x="5354773" y="6480209"/>
              <a:ext cx="3472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badi MT Condensed Light" panose="020B0306030101010103" pitchFamily="34" charset="77"/>
                </a:rPr>
                <a:t>Huo</a:t>
              </a:r>
              <a:r>
                <a:rPr lang="en-US" sz="1400" dirty="0">
                  <a:latin typeface="Abadi MT Condensed Light" panose="020B0306030101010103" pitchFamily="34" charset="77"/>
                </a:rPr>
                <a:t>, Coker</a:t>
              </a:r>
              <a:r>
                <a:rPr lang="en-US" sz="1400" i="1" dirty="0">
                  <a:latin typeface="Abadi MT Condensed Light" panose="020B0306030101010103" pitchFamily="34" charset="77"/>
                </a:rPr>
                <a:t> JCP </a:t>
              </a:r>
              <a:r>
                <a:rPr lang="en-US" sz="1400" dirty="0">
                  <a:latin typeface="Abadi MT Condensed Light" panose="020B0306030101010103" pitchFamily="34" charset="77"/>
                </a:rPr>
                <a:t>(2011); Lee, Huo, Coker ARPC (2016)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60024A-8543-3345-A622-76A81247D3F1}"/>
              </a:ext>
            </a:extLst>
          </p:cNvPr>
          <p:cNvGrpSpPr/>
          <p:nvPr/>
        </p:nvGrpSpPr>
        <p:grpSpPr>
          <a:xfrm>
            <a:off x="1946354" y="3013575"/>
            <a:ext cx="4532809" cy="3322772"/>
            <a:chOff x="181722" y="3374872"/>
            <a:chExt cx="4532809" cy="33227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7F9E30-2060-454E-8991-172299403995}"/>
                </a:ext>
              </a:extLst>
            </p:cNvPr>
            <p:cNvGrpSpPr/>
            <p:nvPr/>
          </p:nvGrpSpPr>
          <p:grpSpPr>
            <a:xfrm>
              <a:off x="181722" y="3374872"/>
              <a:ext cx="4532809" cy="3322772"/>
              <a:chOff x="181722" y="3459278"/>
              <a:chExt cx="4532809" cy="332277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1617525-B279-144A-890F-B827A2FCC8D7}"/>
                  </a:ext>
                </a:extLst>
              </p:cNvPr>
              <p:cNvGrpSpPr/>
              <p:nvPr/>
            </p:nvGrpSpPr>
            <p:grpSpPr>
              <a:xfrm>
                <a:off x="181722" y="3459278"/>
                <a:ext cx="4532809" cy="3136285"/>
                <a:chOff x="181722" y="3487414"/>
                <a:chExt cx="4532809" cy="3136285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AED82516-1888-D14E-B580-F5EEF9FCB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5231" y="3943547"/>
                  <a:ext cx="3073400" cy="15875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03AEB9AA-8E2B-0D42-A9FB-8DEEC5973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0644" y="3487414"/>
                  <a:ext cx="4034967" cy="3136285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4B945F0-5ECA-9042-9FE8-31C18CAE2D04}"/>
                    </a:ext>
                  </a:extLst>
                </p:cNvPr>
                <p:cNvSpPr txBox="1"/>
                <p:nvPr/>
              </p:nvSpPr>
              <p:spPr>
                <a:xfrm>
                  <a:off x="1538846" y="3538176"/>
                  <a:ext cx="186339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latin typeface="Abadi MT Condensed Light" panose="020B0306030101010103" pitchFamily="34" charset="77"/>
                    </a:rPr>
                    <a:t>Mapping Representation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384306F-023F-A04B-9594-7F4F3CEDF2F8}"/>
                    </a:ext>
                  </a:extLst>
                </p:cNvPr>
                <p:cNvSpPr/>
                <p:nvPr/>
              </p:nvSpPr>
              <p:spPr>
                <a:xfrm>
                  <a:off x="181722" y="5984892"/>
                  <a:ext cx="453280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u="sng" dirty="0">
                      <a:latin typeface="Arial Narrow"/>
                      <a:cs typeface="Arial Narrow"/>
                    </a:rPr>
                    <a:t>Consistent footing for electronic  and nuclear D.O.F.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8632BC5-0124-A24F-A3E3-B31174D1A43A}"/>
                  </a:ext>
                </a:extLst>
              </p:cNvPr>
              <p:cNvSpPr txBox="1"/>
              <p:nvPr/>
            </p:nvSpPr>
            <p:spPr>
              <a:xfrm>
                <a:off x="779520" y="6474273"/>
                <a:ext cx="33389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badi MT Condensed Light" panose="020B0306030101010103" pitchFamily="34" charset="77"/>
                  </a:rPr>
                  <a:t>Meyer, Miller JCP (1979); Stock, </a:t>
                </a:r>
                <a:r>
                  <a:rPr lang="en-US" sz="1400" dirty="0" err="1">
                    <a:latin typeface="Abadi MT Condensed Light" panose="020B0306030101010103" pitchFamily="34" charset="77"/>
                  </a:rPr>
                  <a:t>Thoss</a:t>
                </a:r>
                <a:r>
                  <a:rPr lang="en-US" sz="1400" dirty="0">
                    <a:latin typeface="Abadi MT Condensed Light" panose="020B0306030101010103" pitchFamily="34" charset="77"/>
                  </a:rPr>
                  <a:t> </a:t>
                </a:r>
                <a:r>
                  <a:rPr lang="en-US" sz="1400" i="1" dirty="0">
                    <a:latin typeface="Abadi MT Condensed Light" panose="020B0306030101010103" pitchFamily="34" charset="77"/>
                  </a:rPr>
                  <a:t>PRL</a:t>
                </a:r>
                <a:r>
                  <a:rPr lang="en-US" sz="1400" dirty="0">
                    <a:latin typeface="Abadi MT Condensed Light" panose="020B0306030101010103" pitchFamily="34" charset="77"/>
                  </a:rPr>
                  <a:t> (1997). 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62BE81-1E45-C847-B327-A5AAD131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707" y="5518800"/>
              <a:ext cx="1024277" cy="24723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3F6651-E2E1-6646-9034-749240F4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43929" y="5486575"/>
              <a:ext cx="1590672" cy="265112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1DA85BD-1DEB-7A41-B293-A41B5A471D2E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E8FEF8-8557-9342-AFD1-26D6B3315D97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7C3BB56-01C6-A043-A3AD-B0ED96E42F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B85CA99-3127-E246-89AF-003A94607CFF}"/>
              </a:ext>
            </a:extLst>
          </p:cNvPr>
          <p:cNvSpPr/>
          <p:nvPr/>
        </p:nvSpPr>
        <p:spPr>
          <a:xfrm>
            <a:off x="-240637" y="6529138"/>
            <a:ext cx="6577657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527D85-BB74-C44D-88DF-FC35ED991CC5}"/>
              </a:ext>
            </a:extLst>
          </p:cNvPr>
          <p:cNvSpPr txBox="1"/>
          <p:nvPr/>
        </p:nvSpPr>
        <p:spPr>
          <a:xfrm>
            <a:off x="3015807" y="1841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PLDM: A diabatic method</a:t>
            </a:r>
          </a:p>
        </p:txBody>
      </p:sp>
    </p:spTree>
    <p:extLst>
      <p:ext uri="{BB962C8B-B14F-4D97-AF65-F5344CB8AC3E}">
        <p14:creationId xmlns:p14="http://schemas.microsoft.com/office/powerpoint/2010/main" val="18213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3AC3079-1827-2A46-B752-714CAECC1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69307" y="2737794"/>
            <a:ext cx="4524973" cy="2017554"/>
            <a:chOff x="20296157" y="11733298"/>
            <a:chExt cx="10457175" cy="5703876"/>
          </a:xfr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Freeform 15"/>
            <p:cNvSpPr/>
            <p:nvPr/>
          </p:nvSpPr>
          <p:spPr>
            <a:xfrm>
              <a:off x="20296157" y="11733298"/>
              <a:ext cx="6181861" cy="5093729"/>
            </a:xfrm>
            <a:custGeom>
              <a:avLst/>
              <a:gdLst>
                <a:gd name="connsiteX0" fmla="*/ 0 w 5205046"/>
                <a:gd name="connsiteY0" fmla="*/ 0 h 105508"/>
                <a:gd name="connsiteX1" fmla="*/ 3763108 w 5205046"/>
                <a:gd name="connsiteY1" fmla="*/ 35170 h 105508"/>
                <a:gd name="connsiteX2" fmla="*/ 5205046 w 5205046"/>
                <a:gd name="connsiteY2" fmla="*/ 105508 h 105508"/>
                <a:gd name="connsiteX0" fmla="*/ 0 w 5205046"/>
                <a:gd name="connsiteY0" fmla="*/ 0 h 5697457"/>
                <a:gd name="connsiteX1" fmla="*/ 2321170 w 5205046"/>
                <a:gd name="connsiteY1" fmla="*/ 5697416 h 5697457"/>
                <a:gd name="connsiteX2" fmla="*/ 5205046 w 5205046"/>
                <a:gd name="connsiteY2" fmla="*/ 105508 h 5697457"/>
                <a:gd name="connsiteX0" fmla="*/ 0 w 5205046"/>
                <a:gd name="connsiteY0" fmla="*/ 0 h 5697656"/>
                <a:gd name="connsiteX1" fmla="*/ 2321170 w 5205046"/>
                <a:gd name="connsiteY1" fmla="*/ 5697416 h 5697656"/>
                <a:gd name="connsiteX2" fmla="*/ 5205046 w 5205046"/>
                <a:gd name="connsiteY2" fmla="*/ 105508 h 5697656"/>
                <a:gd name="connsiteX0" fmla="*/ 0 w 5205046"/>
                <a:gd name="connsiteY0" fmla="*/ 0 h 5697697"/>
                <a:gd name="connsiteX1" fmla="*/ 2321170 w 5205046"/>
                <a:gd name="connsiteY1" fmla="*/ 5697416 h 5697697"/>
                <a:gd name="connsiteX2" fmla="*/ 5205046 w 5205046"/>
                <a:gd name="connsiteY2" fmla="*/ 105508 h 5697697"/>
                <a:gd name="connsiteX0" fmla="*/ 0 w 5205046"/>
                <a:gd name="connsiteY0" fmla="*/ 0 h 5697531"/>
                <a:gd name="connsiteX1" fmla="*/ 2321170 w 5205046"/>
                <a:gd name="connsiteY1" fmla="*/ 5697416 h 5697531"/>
                <a:gd name="connsiteX2" fmla="*/ 5205046 w 5205046"/>
                <a:gd name="connsiteY2" fmla="*/ 175846 h 5697531"/>
                <a:gd name="connsiteX0" fmla="*/ 0 w 5099538"/>
                <a:gd name="connsiteY0" fmla="*/ 0 h 5697644"/>
                <a:gd name="connsiteX1" fmla="*/ 2321170 w 5099538"/>
                <a:gd name="connsiteY1" fmla="*/ 5697416 h 5697644"/>
                <a:gd name="connsiteX2" fmla="*/ 5099538 w 5099538"/>
                <a:gd name="connsiteY2" fmla="*/ 246185 h 5697644"/>
                <a:gd name="connsiteX0" fmla="*/ 0 w 5099538"/>
                <a:gd name="connsiteY0" fmla="*/ 0 h 5697714"/>
                <a:gd name="connsiteX1" fmla="*/ 2321170 w 5099538"/>
                <a:gd name="connsiteY1" fmla="*/ 5697416 h 5697714"/>
                <a:gd name="connsiteX2" fmla="*/ 5099538 w 5099538"/>
                <a:gd name="connsiteY2" fmla="*/ 280690 h 5697714"/>
                <a:gd name="connsiteX0" fmla="*/ 0 w 5428499"/>
                <a:gd name="connsiteY0" fmla="*/ 0 h 5698947"/>
                <a:gd name="connsiteX1" fmla="*/ 2321170 w 5428499"/>
                <a:gd name="connsiteY1" fmla="*/ 5697416 h 5698947"/>
                <a:gd name="connsiteX2" fmla="*/ 5259459 w 5428499"/>
                <a:gd name="connsiteY2" fmla="*/ 568015 h 5698947"/>
                <a:gd name="connsiteX3" fmla="*/ 5099538 w 5428499"/>
                <a:gd name="connsiteY3" fmla="*/ 280690 h 5698947"/>
                <a:gd name="connsiteX0" fmla="*/ 0 w 5259459"/>
                <a:gd name="connsiteY0" fmla="*/ 0 h 5698947"/>
                <a:gd name="connsiteX1" fmla="*/ 2321170 w 5259459"/>
                <a:gd name="connsiteY1" fmla="*/ 5697416 h 5698947"/>
                <a:gd name="connsiteX2" fmla="*/ 5259459 w 5259459"/>
                <a:gd name="connsiteY2" fmla="*/ 568015 h 5698947"/>
                <a:gd name="connsiteX0" fmla="*/ 0 w 5259459"/>
                <a:gd name="connsiteY0" fmla="*/ 0 h 5699016"/>
                <a:gd name="connsiteX1" fmla="*/ 2321170 w 5259459"/>
                <a:gd name="connsiteY1" fmla="*/ 5697416 h 5699016"/>
                <a:gd name="connsiteX2" fmla="*/ 5259459 w 5259459"/>
                <a:gd name="connsiteY2" fmla="*/ 568015 h 5699016"/>
                <a:gd name="connsiteX0" fmla="*/ 0 w 5242206"/>
                <a:gd name="connsiteY0" fmla="*/ 0 h 5697464"/>
                <a:gd name="connsiteX1" fmla="*/ 2321170 w 5242206"/>
                <a:gd name="connsiteY1" fmla="*/ 5697416 h 5697464"/>
                <a:gd name="connsiteX2" fmla="*/ 5242206 w 5242206"/>
                <a:gd name="connsiteY2" fmla="*/ 102189 h 5697464"/>
                <a:gd name="connsiteX0" fmla="*/ 0 w 5242206"/>
                <a:gd name="connsiteY0" fmla="*/ 0 h 5731969"/>
                <a:gd name="connsiteX1" fmla="*/ 2856007 w 5242206"/>
                <a:gd name="connsiteY1" fmla="*/ 5731922 h 5731969"/>
                <a:gd name="connsiteX2" fmla="*/ 5242206 w 5242206"/>
                <a:gd name="connsiteY2" fmla="*/ 102189 h 5731969"/>
                <a:gd name="connsiteX0" fmla="*/ 0 w 5242206"/>
                <a:gd name="connsiteY0" fmla="*/ 0 h 5731991"/>
                <a:gd name="connsiteX1" fmla="*/ 2856007 w 5242206"/>
                <a:gd name="connsiteY1" fmla="*/ 5731922 h 5731991"/>
                <a:gd name="connsiteX2" fmla="*/ 5242206 w 5242206"/>
                <a:gd name="connsiteY2" fmla="*/ 102189 h 5731991"/>
                <a:gd name="connsiteX0" fmla="*/ 0 w 5224953"/>
                <a:gd name="connsiteY0" fmla="*/ 0 h 5731926"/>
                <a:gd name="connsiteX1" fmla="*/ 2856007 w 5224953"/>
                <a:gd name="connsiteY1" fmla="*/ 5731922 h 5731926"/>
                <a:gd name="connsiteX2" fmla="*/ 5224953 w 5224953"/>
                <a:gd name="connsiteY2" fmla="*/ 33178 h 5731926"/>
                <a:gd name="connsiteX0" fmla="*/ 0 w 5224953"/>
                <a:gd name="connsiteY0" fmla="*/ 0 h 5732400"/>
                <a:gd name="connsiteX1" fmla="*/ 2856007 w 5224953"/>
                <a:gd name="connsiteY1" fmla="*/ 5731922 h 5732400"/>
                <a:gd name="connsiteX2" fmla="*/ 5224953 w 5224953"/>
                <a:gd name="connsiteY2" fmla="*/ 33178 h 5732400"/>
                <a:gd name="connsiteX0" fmla="*/ 0 w 5224953"/>
                <a:gd name="connsiteY0" fmla="*/ 0 h 5731953"/>
                <a:gd name="connsiteX1" fmla="*/ 2856007 w 5224953"/>
                <a:gd name="connsiteY1" fmla="*/ 5731922 h 5731953"/>
                <a:gd name="connsiteX2" fmla="*/ 5224953 w 5224953"/>
                <a:gd name="connsiteY2" fmla="*/ 33178 h 5731953"/>
                <a:gd name="connsiteX0" fmla="*/ 0 w 5224953"/>
                <a:gd name="connsiteY0" fmla="*/ 0 h 5957294"/>
                <a:gd name="connsiteX1" fmla="*/ 2683478 w 5224953"/>
                <a:gd name="connsiteY1" fmla="*/ 5957264 h 5957294"/>
                <a:gd name="connsiteX2" fmla="*/ 5224953 w 5224953"/>
                <a:gd name="connsiteY2" fmla="*/ 33178 h 5957294"/>
                <a:gd name="connsiteX0" fmla="*/ 0 w 5224953"/>
                <a:gd name="connsiteY0" fmla="*/ 0 h 5962462"/>
                <a:gd name="connsiteX1" fmla="*/ 2683478 w 5224953"/>
                <a:gd name="connsiteY1" fmla="*/ 5957264 h 5962462"/>
                <a:gd name="connsiteX2" fmla="*/ 5224953 w 5224953"/>
                <a:gd name="connsiteY2" fmla="*/ 33178 h 5962462"/>
                <a:gd name="connsiteX0" fmla="*/ 0 w 5224953"/>
                <a:gd name="connsiteY0" fmla="*/ 0 h 5957873"/>
                <a:gd name="connsiteX1" fmla="*/ 2683478 w 5224953"/>
                <a:gd name="connsiteY1" fmla="*/ 5957264 h 5957873"/>
                <a:gd name="connsiteX2" fmla="*/ 5224953 w 5224953"/>
                <a:gd name="connsiteY2" fmla="*/ 33178 h 5957873"/>
                <a:gd name="connsiteX0" fmla="*/ 0 w 5224953"/>
                <a:gd name="connsiteY0" fmla="*/ 0 h 5957912"/>
                <a:gd name="connsiteX1" fmla="*/ 2683478 w 5224953"/>
                <a:gd name="connsiteY1" fmla="*/ 5957264 h 5957912"/>
                <a:gd name="connsiteX2" fmla="*/ 5224953 w 5224953"/>
                <a:gd name="connsiteY2" fmla="*/ 33178 h 5957912"/>
                <a:gd name="connsiteX0" fmla="*/ 0 w 5224953"/>
                <a:gd name="connsiteY0" fmla="*/ 0 h 5958051"/>
                <a:gd name="connsiteX1" fmla="*/ 2683478 w 5224953"/>
                <a:gd name="connsiteY1" fmla="*/ 5957264 h 5958051"/>
                <a:gd name="connsiteX2" fmla="*/ 5224953 w 5224953"/>
                <a:gd name="connsiteY2" fmla="*/ 33178 h 595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4953" h="5958051">
                  <a:moveTo>
                    <a:pt x="0" y="0"/>
                  </a:moveTo>
                  <a:cubicBezTo>
                    <a:pt x="-1" y="2461846"/>
                    <a:pt x="829241" y="5893873"/>
                    <a:pt x="2683478" y="5957264"/>
                  </a:cubicBezTo>
                  <a:cubicBezTo>
                    <a:pt x="4537715" y="6020655"/>
                    <a:pt x="5210466" y="2252466"/>
                    <a:pt x="5224953" y="33178"/>
                  </a:cubicBezTo>
                </a:path>
              </a:pathLst>
            </a:custGeom>
            <a:noFill/>
            <a:ln w="76200">
              <a:gradFill flip="none" rotWithShape="1">
                <a:gsLst>
                  <a:gs pos="0">
                    <a:srgbClr val="BE3552"/>
                  </a:gs>
                  <a:gs pos="100000">
                    <a:srgbClr val="663399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4524739" y="11743219"/>
              <a:ext cx="6228593" cy="5693955"/>
            </a:xfrm>
            <a:custGeom>
              <a:avLst/>
              <a:gdLst>
                <a:gd name="connsiteX0" fmla="*/ 0 w 5205046"/>
                <a:gd name="connsiteY0" fmla="*/ 0 h 105508"/>
                <a:gd name="connsiteX1" fmla="*/ 3763108 w 5205046"/>
                <a:gd name="connsiteY1" fmla="*/ 35170 h 105508"/>
                <a:gd name="connsiteX2" fmla="*/ 5205046 w 5205046"/>
                <a:gd name="connsiteY2" fmla="*/ 105508 h 105508"/>
                <a:gd name="connsiteX0" fmla="*/ 0 w 5205046"/>
                <a:gd name="connsiteY0" fmla="*/ 0 h 5697457"/>
                <a:gd name="connsiteX1" fmla="*/ 2321170 w 5205046"/>
                <a:gd name="connsiteY1" fmla="*/ 5697416 h 5697457"/>
                <a:gd name="connsiteX2" fmla="*/ 5205046 w 5205046"/>
                <a:gd name="connsiteY2" fmla="*/ 105508 h 5697457"/>
                <a:gd name="connsiteX0" fmla="*/ 0 w 5205046"/>
                <a:gd name="connsiteY0" fmla="*/ 0 h 5697656"/>
                <a:gd name="connsiteX1" fmla="*/ 2321170 w 5205046"/>
                <a:gd name="connsiteY1" fmla="*/ 5697416 h 5697656"/>
                <a:gd name="connsiteX2" fmla="*/ 5205046 w 5205046"/>
                <a:gd name="connsiteY2" fmla="*/ 105508 h 5697656"/>
                <a:gd name="connsiteX0" fmla="*/ 0 w 5205046"/>
                <a:gd name="connsiteY0" fmla="*/ 0 h 5697697"/>
                <a:gd name="connsiteX1" fmla="*/ 2321170 w 5205046"/>
                <a:gd name="connsiteY1" fmla="*/ 5697416 h 5697697"/>
                <a:gd name="connsiteX2" fmla="*/ 5205046 w 5205046"/>
                <a:gd name="connsiteY2" fmla="*/ 105508 h 5697697"/>
                <a:gd name="connsiteX0" fmla="*/ 0 w 5205046"/>
                <a:gd name="connsiteY0" fmla="*/ 0 h 5697531"/>
                <a:gd name="connsiteX1" fmla="*/ 2321170 w 5205046"/>
                <a:gd name="connsiteY1" fmla="*/ 5697416 h 5697531"/>
                <a:gd name="connsiteX2" fmla="*/ 5205046 w 5205046"/>
                <a:gd name="connsiteY2" fmla="*/ 175846 h 5697531"/>
                <a:gd name="connsiteX0" fmla="*/ 0 w 5099538"/>
                <a:gd name="connsiteY0" fmla="*/ 0 h 5697644"/>
                <a:gd name="connsiteX1" fmla="*/ 2321170 w 5099538"/>
                <a:gd name="connsiteY1" fmla="*/ 5697416 h 5697644"/>
                <a:gd name="connsiteX2" fmla="*/ 5099538 w 5099538"/>
                <a:gd name="connsiteY2" fmla="*/ 246185 h 5697644"/>
                <a:gd name="connsiteX0" fmla="*/ 0 w 5099538"/>
                <a:gd name="connsiteY0" fmla="*/ 0 h 5697714"/>
                <a:gd name="connsiteX1" fmla="*/ 2321170 w 5099538"/>
                <a:gd name="connsiteY1" fmla="*/ 5697416 h 5697714"/>
                <a:gd name="connsiteX2" fmla="*/ 5099538 w 5099538"/>
                <a:gd name="connsiteY2" fmla="*/ 280690 h 5697714"/>
                <a:gd name="connsiteX0" fmla="*/ 0 w 5428499"/>
                <a:gd name="connsiteY0" fmla="*/ 0 h 5698947"/>
                <a:gd name="connsiteX1" fmla="*/ 2321170 w 5428499"/>
                <a:gd name="connsiteY1" fmla="*/ 5697416 h 5698947"/>
                <a:gd name="connsiteX2" fmla="*/ 5259459 w 5428499"/>
                <a:gd name="connsiteY2" fmla="*/ 568015 h 5698947"/>
                <a:gd name="connsiteX3" fmla="*/ 5099538 w 5428499"/>
                <a:gd name="connsiteY3" fmla="*/ 280690 h 5698947"/>
                <a:gd name="connsiteX0" fmla="*/ 0 w 5259459"/>
                <a:gd name="connsiteY0" fmla="*/ 0 h 5698947"/>
                <a:gd name="connsiteX1" fmla="*/ 2321170 w 5259459"/>
                <a:gd name="connsiteY1" fmla="*/ 5697416 h 5698947"/>
                <a:gd name="connsiteX2" fmla="*/ 5259459 w 5259459"/>
                <a:gd name="connsiteY2" fmla="*/ 568015 h 5698947"/>
                <a:gd name="connsiteX0" fmla="*/ 0 w 5259459"/>
                <a:gd name="connsiteY0" fmla="*/ 0 h 5699016"/>
                <a:gd name="connsiteX1" fmla="*/ 2321170 w 5259459"/>
                <a:gd name="connsiteY1" fmla="*/ 5697416 h 5699016"/>
                <a:gd name="connsiteX2" fmla="*/ 5259459 w 5259459"/>
                <a:gd name="connsiteY2" fmla="*/ 568015 h 5699016"/>
                <a:gd name="connsiteX0" fmla="*/ 0 w 5242206"/>
                <a:gd name="connsiteY0" fmla="*/ 0 h 5697464"/>
                <a:gd name="connsiteX1" fmla="*/ 2321170 w 5242206"/>
                <a:gd name="connsiteY1" fmla="*/ 5697416 h 5697464"/>
                <a:gd name="connsiteX2" fmla="*/ 5242206 w 5242206"/>
                <a:gd name="connsiteY2" fmla="*/ 102189 h 5697464"/>
                <a:gd name="connsiteX0" fmla="*/ 0 w 5242206"/>
                <a:gd name="connsiteY0" fmla="*/ 0 h 5731969"/>
                <a:gd name="connsiteX1" fmla="*/ 2856007 w 5242206"/>
                <a:gd name="connsiteY1" fmla="*/ 5731922 h 5731969"/>
                <a:gd name="connsiteX2" fmla="*/ 5242206 w 5242206"/>
                <a:gd name="connsiteY2" fmla="*/ 102189 h 5731969"/>
                <a:gd name="connsiteX0" fmla="*/ 0 w 5242206"/>
                <a:gd name="connsiteY0" fmla="*/ 0 h 5731991"/>
                <a:gd name="connsiteX1" fmla="*/ 2856007 w 5242206"/>
                <a:gd name="connsiteY1" fmla="*/ 5731922 h 5731991"/>
                <a:gd name="connsiteX2" fmla="*/ 5242206 w 5242206"/>
                <a:gd name="connsiteY2" fmla="*/ 102189 h 5731991"/>
                <a:gd name="connsiteX0" fmla="*/ 0 w 5224953"/>
                <a:gd name="connsiteY0" fmla="*/ 0 h 5731926"/>
                <a:gd name="connsiteX1" fmla="*/ 2856007 w 5224953"/>
                <a:gd name="connsiteY1" fmla="*/ 5731922 h 5731926"/>
                <a:gd name="connsiteX2" fmla="*/ 5224953 w 5224953"/>
                <a:gd name="connsiteY2" fmla="*/ 33178 h 5731926"/>
                <a:gd name="connsiteX0" fmla="*/ 0 w 5224953"/>
                <a:gd name="connsiteY0" fmla="*/ 0 h 5732400"/>
                <a:gd name="connsiteX1" fmla="*/ 2856007 w 5224953"/>
                <a:gd name="connsiteY1" fmla="*/ 5731922 h 5732400"/>
                <a:gd name="connsiteX2" fmla="*/ 5224953 w 5224953"/>
                <a:gd name="connsiteY2" fmla="*/ 33178 h 5732400"/>
                <a:gd name="connsiteX0" fmla="*/ 0 w 5224953"/>
                <a:gd name="connsiteY0" fmla="*/ 0 h 5731953"/>
                <a:gd name="connsiteX1" fmla="*/ 2856007 w 5224953"/>
                <a:gd name="connsiteY1" fmla="*/ 5731922 h 5731953"/>
                <a:gd name="connsiteX2" fmla="*/ 5224953 w 5224953"/>
                <a:gd name="connsiteY2" fmla="*/ 33178 h 5731953"/>
                <a:gd name="connsiteX0" fmla="*/ 0 w 5224953"/>
                <a:gd name="connsiteY0" fmla="*/ 0 h 5957294"/>
                <a:gd name="connsiteX1" fmla="*/ 2683478 w 5224953"/>
                <a:gd name="connsiteY1" fmla="*/ 5957264 h 5957294"/>
                <a:gd name="connsiteX2" fmla="*/ 5224953 w 5224953"/>
                <a:gd name="connsiteY2" fmla="*/ 33178 h 5957294"/>
                <a:gd name="connsiteX0" fmla="*/ 0 w 5224953"/>
                <a:gd name="connsiteY0" fmla="*/ 0 h 5962462"/>
                <a:gd name="connsiteX1" fmla="*/ 2683478 w 5224953"/>
                <a:gd name="connsiteY1" fmla="*/ 5957264 h 5962462"/>
                <a:gd name="connsiteX2" fmla="*/ 5224953 w 5224953"/>
                <a:gd name="connsiteY2" fmla="*/ 33178 h 5962462"/>
                <a:gd name="connsiteX0" fmla="*/ 0 w 5224953"/>
                <a:gd name="connsiteY0" fmla="*/ 0 h 5957873"/>
                <a:gd name="connsiteX1" fmla="*/ 2683478 w 5224953"/>
                <a:gd name="connsiteY1" fmla="*/ 5957264 h 5957873"/>
                <a:gd name="connsiteX2" fmla="*/ 5224953 w 5224953"/>
                <a:gd name="connsiteY2" fmla="*/ 33178 h 5957873"/>
                <a:gd name="connsiteX0" fmla="*/ 0 w 5224953"/>
                <a:gd name="connsiteY0" fmla="*/ 0 h 5957912"/>
                <a:gd name="connsiteX1" fmla="*/ 2683478 w 5224953"/>
                <a:gd name="connsiteY1" fmla="*/ 5957264 h 5957912"/>
                <a:gd name="connsiteX2" fmla="*/ 5224953 w 5224953"/>
                <a:gd name="connsiteY2" fmla="*/ 33178 h 5957912"/>
                <a:gd name="connsiteX0" fmla="*/ 0 w 5224953"/>
                <a:gd name="connsiteY0" fmla="*/ 0 h 5958051"/>
                <a:gd name="connsiteX1" fmla="*/ 2683478 w 5224953"/>
                <a:gd name="connsiteY1" fmla="*/ 5957264 h 5958051"/>
                <a:gd name="connsiteX2" fmla="*/ 5224953 w 5224953"/>
                <a:gd name="connsiteY2" fmla="*/ 33178 h 595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4953" h="5958051">
                  <a:moveTo>
                    <a:pt x="0" y="0"/>
                  </a:moveTo>
                  <a:cubicBezTo>
                    <a:pt x="-1" y="2461846"/>
                    <a:pt x="829241" y="5893873"/>
                    <a:pt x="2683478" y="5957264"/>
                  </a:cubicBezTo>
                  <a:cubicBezTo>
                    <a:pt x="4537715" y="6020655"/>
                    <a:pt x="5210466" y="2252466"/>
                    <a:pt x="5224953" y="33178"/>
                  </a:cubicBezTo>
                </a:path>
              </a:pathLst>
            </a:custGeom>
            <a:noFill/>
            <a:ln w="76200">
              <a:gradFill flip="none" rotWithShape="1">
                <a:gsLst>
                  <a:gs pos="100000">
                    <a:srgbClr val="2ECC70"/>
                  </a:gs>
                  <a:gs pos="0">
                    <a:srgbClr val="34AAD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544289" y="5623762"/>
            <a:ext cx="772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charset="0"/>
                <a:ea typeface="Nexa Light" charset="0"/>
                <a:cs typeface="Nexa Light" charset="0"/>
              </a:rPr>
              <a:t>PLDM simulation of 2 State 1D Spin Boson with 1 DOF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2" y="2051554"/>
            <a:ext cx="4396823" cy="30777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1057463" y="2701137"/>
            <a:ext cx="1388436" cy="723900"/>
            <a:chOff x="6461130" y="2705100"/>
            <a:chExt cx="1388436" cy="7239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1130" y="2705100"/>
              <a:ext cx="787400" cy="7239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/>
            <a:srcRect l="22523" t="35354" r="31453" b="48515"/>
            <a:stretch/>
          </p:blipFill>
          <p:spPr>
            <a:xfrm>
              <a:off x="6540244" y="2732706"/>
              <a:ext cx="1309322" cy="633046"/>
            </a:xfrm>
            <a:prstGeom prst="trapezoid">
              <a:avLst>
                <a:gd name="adj" fmla="val 81173"/>
              </a:avLst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0455916" y="2427659"/>
            <a:ext cx="4356876" cy="3924300"/>
            <a:chOff x="4965544" y="598310"/>
            <a:chExt cx="4356876" cy="39243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5544" y="598310"/>
              <a:ext cx="2857500" cy="39243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l="18229" r="-52081" b="42502"/>
            <a:stretch/>
          </p:blipFill>
          <p:spPr>
            <a:xfrm>
              <a:off x="5497551" y="598310"/>
              <a:ext cx="3824869" cy="2256402"/>
            </a:xfrm>
            <a:prstGeom prst="trapezoid">
              <a:avLst>
                <a:gd name="adj" fmla="val 61077"/>
              </a:avLst>
            </a:prstGeom>
          </p:spPr>
        </p:pic>
      </p:grpSp>
      <p:cxnSp>
        <p:nvCxnSpPr>
          <p:cNvPr id="4" name="Straight Arrow Connector 3"/>
          <p:cNvCxnSpPr/>
          <p:nvPr/>
        </p:nvCxnSpPr>
        <p:spPr>
          <a:xfrm>
            <a:off x="609600" y="1701463"/>
            <a:ext cx="21771" cy="342786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31371" y="5129330"/>
            <a:ext cx="4963886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8794" y="5267136"/>
            <a:ext cx="67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exa Bold" charset="0"/>
                <a:ea typeface="Nexa Bold" charset="0"/>
                <a:cs typeface="Nexa Bold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58332" y="2878421"/>
            <a:ext cx="167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exa Bold" charset="0"/>
                <a:ea typeface="Nexa Bold" charset="0"/>
                <a:cs typeface="Nexa Bold" charset="0"/>
              </a:rPr>
              <a:t>Energy</a:t>
            </a:r>
            <a:endParaRPr lang="en-US" dirty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7775C0-2223-7D42-B1C7-CB13C36D4BEE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2DE228-1434-D044-AD5F-91FE3EDEFDBE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F480B0-D10A-B843-A73A-D4DF96C00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97BD74-EFB4-9B41-8F07-41B45F9BB32C}"/>
              </a:ext>
            </a:extLst>
          </p:cNvPr>
          <p:cNvSpPr txBox="1"/>
          <p:nvPr/>
        </p:nvSpPr>
        <p:spPr>
          <a:xfrm>
            <a:off x="3015807" y="1841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PLDM: A diabatic method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45B152-0A41-3249-9F5F-37B70C8FFE96}"/>
              </a:ext>
            </a:extLst>
          </p:cNvPr>
          <p:cNvSpPr/>
          <p:nvPr/>
        </p:nvSpPr>
        <p:spPr>
          <a:xfrm>
            <a:off x="-240637" y="6529138"/>
            <a:ext cx="674485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A89EE9-640C-9F42-9F0D-498E150F03F1}"/>
              </a:ext>
            </a:extLst>
          </p:cNvPr>
          <p:cNvSpPr/>
          <p:nvPr/>
        </p:nvSpPr>
        <p:spPr>
          <a:xfrm>
            <a:off x="7221059" y="1197226"/>
            <a:ext cx="329715" cy="321842"/>
          </a:xfrm>
          <a:prstGeom prst="ellipse">
            <a:avLst/>
          </a:prstGeom>
          <a:solidFill>
            <a:srgbClr val="324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C14BBF-8F62-034B-B64F-F68AF43CF979}"/>
              </a:ext>
            </a:extLst>
          </p:cNvPr>
          <p:cNvSpPr/>
          <p:nvPr/>
        </p:nvSpPr>
        <p:spPr>
          <a:xfrm>
            <a:off x="7166131" y="2031582"/>
            <a:ext cx="190393" cy="188969"/>
          </a:xfrm>
          <a:prstGeom prst="ellipse">
            <a:avLst/>
          </a:prstGeom>
          <a:solidFill>
            <a:srgbClr val="35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300EDF4-1E52-AB44-9368-48059DF265A6}"/>
              </a:ext>
            </a:extLst>
          </p:cNvPr>
          <p:cNvSpPr/>
          <p:nvPr/>
        </p:nvSpPr>
        <p:spPr>
          <a:xfrm>
            <a:off x="7468040" y="2032166"/>
            <a:ext cx="190393" cy="188969"/>
          </a:xfrm>
          <a:prstGeom prst="ellipse">
            <a:avLst/>
          </a:prstGeom>
          <a:solidFill>
            <a:srgbClr val="2FC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EC6030-3D48-A44B-A2FC-B65AAABF75F2}"/>
              </a:ext>
            </a:extLst>
          </p:cNvPr>
          <p:cNvSpPr/>
          <p:nvPr/>
        </p:nvSpPr>
        <p:spPr>
          <a:xfrm>
            <a:off x="7173373" y="1747041"/>
            <a:ext cx="190393" cy="188969"/>
          </a:xfrm>
          <a:prstGeom prst="ellipse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FC26488-FC17-DE45-98B5-360EE70813E0}"/>
              </a:ext>
            </a:extLst>
          </p:cNvPr>
          <p:cNvSpPr/>
          <p:nvPr/>
        </p:nvSpPr>
        <p:spPr>
          <a:xfrm>
            <a:off x="7468040" y="1758407"/>
            <a:ext cx="190393" cy="188969"/>
          </a:xfrm>
          <a:prstGeom prst="ellipse">
            <a:avLst/>
          </a:prstGeom>
          <a:solidFill>
            <a:srgbClr val="CB2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6ED0C-C99E-CA40-A35C-6C7577CEA0B1}"/>
              </a:ext>
            </a:extLst>
          </p:cNvPr>
          <p:cNvSpPr txBox="1"/>
          <p:nvPr/>
        </p:nvSpPr>
        <p:spPr>
          <a:xfrm>
            <a:off x="7796463" y="1147269"/>
            <a:ext cx="310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 Particle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18B78A3-4619-5C41-A79D-D33579E7FAE7}"/>
                  </a:ext>
                </a:extLst>
              </p:cNvPr>
              <p:cNvSpPr txBox="1"/>
              <p:nvPr/>
            </p:nvSpPr>
            <p:spPr>
              <a:xfrm>
                <a:off x="7816298" y="1625089"/>
                <a:ext cx="3104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Mapping particle for state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18B78A3-4619-5C41-A79D-D33579E7F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98" y="1625089"/>
                <a:ext cx="3104582" cy="369332"/>
              </a:xfrm>
              <a:prstGeom prst="rect">
                <a:avLst/>
              </a:prstGeom>
              <a:blipFill>
                <a:blip r:embed="rId11"/>
                <a:stretch>
                  <a:fillRect l="-122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6079B3B-142C-1B45-8C37-F763F7495363}"/>
                  </a:ext>
                </a:extLst>
              </p:cNvPr>
              <p:cNvSpPr txBox="1"/>
              <p:nvPr/>
            </p:nvSpPr>
            <p:spPr>
              <a:xfrm>
                <a:off x="7816298" y="1923430"/>
                <a:ext cx="3104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Mapping particle for state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6079B3B-142C-1B45-8C37-F763F7495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98" y="1923430"/>
                <a:ext cx="3104582" cy="369332"/>
              </a:xfrm>
              <a:prstGeom prst="rect">
                <a:avLst/>
              </a:prstGeom>
              <a:blipFill>
                <a:blip r:embed="rId12"/>
                <a:stretch>
                  <a:fillRect l="-1220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7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B2A5F5-E0EC-1B41-B2C4-A9B906F51FEC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7A33B-B323-8C47-AD6E-E7EA8F3274C2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B08A2F-3F99-F543-83D7-7D796DC35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25F37B-50FF-9B4F-93D2-F12CBDB0B959}"/>
              </a:ext>
            </a:extLst>
          </p:cNvPr>
          <p:cNvSpPr/>
          <p:nvPr/>
        </p:nvSpPr>
        <p:spPr>
          <a:xfrm>
            <a:off x="-240637" y="6529138"/>
            <a:ext cx="674485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A9974-7358-4C44-8D85-5E3EBC825F89}"/>
              </a:ext>
            </a:extLst>
          </p:cNvPr>
          <p:cNvSpPr txBox="1"/>
          <p:nvPr/>
        </p:nvSpPr>
        <p:spPr>
          <a:xfrm>
            <a:off x="2104845" y="310551"/>
            <a:ext cx="884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oudy Old Style" panose="02020502050305020303" pitchFamily="18" charset="77"/>
              </a:rPr>
              <a:t>Things needed to do a non-adiabatic simulation with QD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054451-5FD0-B04D-9222-62534F1FC111}"/>
                  </a:ext>
                </a:extLst>
              </p:cNvPr>
              <p:cNvSpPr txBox="1"/>
              <p:nvPr/>
            </p:nvSpPr>
            <p:spPr>
              <a:xfrm>
                <a:off x="1891340" y="2635829"/>
                <a:ext cx="3433314" cy="1648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|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|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⟩ </m:t>
                      </m:r>
                    </m:oMath>
                  </m:oMathPara>
                </a14:m>
                <a:endParaRPr lang="en-US" sz="3200" dirty="0"/>
              </a:p>
              <a:p>
                <a:pPr algn="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054451-5FD0-B04D-9222-62534F1FC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340" y="2635829"/>
                <a:ext cx="3433314" cy="1648785"/>
              </a:xfrm>
              <a:prstGeom prst="rect">
                <a:avLst/>
              </a:prstGeom>
              <a:blipFill>
                <a:blip r:embed="rId4"/>
                <a:stretch>
                  <a:fillRect r="-3321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84C8D9-AE6C-894E-9165-9710AFABC0CB}"/>
                  </a:ext>
                </a:extLst>
              </p:cNvPr>
              <p:cNvSpPr txBox="1"/>
              <p:nvPr/>
            </p:nvSpPr>
            <p:spPr>
              <a:xfrm>
                <a:off x="6504719" y="2527403"/>
                <a:ext cx="3433314" cy="1865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⟩ 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84C8D9-AE6C-894E-9165-9710AFABC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19" y="2527403"/>
                <a:ext cx="3433314" cy="1865639"/>
              </a:xfrm>
              <a:prstGeom prst="rect">
                <a:avLst/>
              </a:prstGeom>
              <a:blipFill>
                <a:blip r:embed="rId5"/>
                <a:stretch>
                  <a:fillRect r="-9559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E7D5E28-9601-4340-AB04-8F1E1A2785D6}"/>
              </a:ext>
            </a:extLst>
          </p:cNvPr>
          <p:cNvSpPr/>
          <p:nvPr/>
        </p:nvSpPr>
        <p:spPr>
          <a:xfrm>
            <a:off x="2104845" y="2527403"/>
            <a:ext cx="3364302" cy="2027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189D-115F-134A-A542-FCCE236E512E}"/>
              </a:ext>
            </a:extLst>
          </p:cNvPr>
          <p:cNvSpPr/>
          <p:nvPr/>
        </p:nvSpPr>
        <p:spPr>
          <a:xfrm>
            <a:off x="6504222" y="2489042"/>
            <a:ext cx="3568555" cy="2027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2D1EC-837D-5844-8F17-2351354A0259}"/>
              </a:ext>
            </a:extLst>
          </p:cNvPr>
          <p:cNvSpPr txBox="1"/>
          <p:nvPr/>
        </p:nvSpPr>
        <p:spPr>
          <a:xfrm>
            <a:off x="3071003" y="1942628"/>
            <a:ext cx="239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FCC6F"/>
                </a:solidFill>
              </a:rPr>
              <a:t>I need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110295-42C5-A84B-82BE-5CC4B7E1A749}"/>
              </a:ext>
            </a:extLst>
          </p:cNvPr>
          <p:cNvSpPr txBox="1"/>
          <p:nvPr/>
        </p:nvSpPr>
        <p:spPr>
          <a:xfrm>
            <a:off x="7539889" y="1940595"/>
            <a:ext cx="2398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E5253"/>
                </a:solidFill>
              </a:rPr>
              <a:t>I don’t need </a:t>
            </a:r>
          </a:p>
        </p:txBody>
      </p:sp>
    </p:spTree>
    <p:extLst>
      <p:ext uri="{BB962C8B-B14F-4D97-AF65-F5344CB8AC3E}">
        <p14:creationId xmlns:p14="http://schemas.microsoft.com/office/powerpoint/2010/main" val="3290950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0262E-73FD-EB43-844E-8E01352CF3B4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9A5FD-C081-F04E-9C30-A2A90D3C8A84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566135-0B61-7845-B531-FE1BB06C4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2EE64-8B6C-3E4A-B7B5-D86D79DDD079}"/>
              </a:ext>
            </a:extLst>
          </p:cNvPr>
          <p:cNvSpPr/>
          <p:nvPr/>
        </p:nvSpPr>
        <p:spPr>
          <a:xfrm>
            <a:off x="-240637" y="6529138"/>
            <a:ext cx="674485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35766-0EB5-DC49-83C2-77DC2EC6F2A9}"/>
              </a:ext>
            </a:extLst>
          </p:cNvPr>
          <p:cNvSpPr txBox="1"/>
          <p:nvPr/>
        </p:nvSpPr>
        <p:spPr>
          <a:xfrm>
            <a:off x="3015807" y="18410"/>
            <a:ext cx="642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QD-PLDM algorithm</a:t>
            </a:r>
          </a:p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74CFB8-1673-C84C-9493-2CE688A4D459}"/>
              </a:ext>
            </a:extLst>
          </p:cNvPr>
          <p:cNvSpPr/>
          <p:nvPr/>
        </p:nvSpPr>
        <p:spPr>
          <a:xfrm>
            <a:off x="9741732" y="-740850"/>
            <a:ext cx="310456" cy="310551"/>
          </a:xfrm>
          <a:prstGeom prst="ellipse">
            <a:avLst/>
          </a:prstGeom>
          <a:solidFill>
            <a:srgbClr val="CB274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7E01F3-FC76-C24F-B9EC-2C6D71E16FBE}"/>
              </a:ext>
            </a:extLst>
          </p:cNvPr>
          <p:cNvSpPr/>
          <p:nvPr/>
        </p:nvSpPr>
        <p:spPr>
          <a:xfrm>
            <a:off x="10401185" y="-925491"/>
            <a:ext cx="183918" cy="184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94578-91E1-8341-AD92-77A3F9364A2E}"/>
              </a:ext>
            </a:extLst>
          </p:cNvPr>
          <p:cNvSpPr/>
          <p:nvPr/>
        </p:nvSpPr>
        <p:spPr>
          <a:xfrm>
            <a:off x="10750182" y="-925492"/>
            <a:ext cx="183918" cy="18464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AD84DA-2ACF-A044-97EA-C4B25D5599EA}"/>
              </a:ext>
            </a:extLst>
          </p:cNvPr>
          <p:cNvSpPr/>
          <p:nvPr/>
        </p:nvSpPr>
        <p:spPr>
          <a:xfrm>
            <a:off x="10401185" y="-522620"/>
            <a:ext cx="183918" cy="184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1AA94-BF41-534D-8C6D-CAAB13803E22}"/>
              </a:ext>
            </a:extLst>
          </p:cNvPr>
          <p:cNvSpPr/>
          <p:nvPr/>
        </p:nvSpPr>
        <p:spPr>
          <a:xfrm>
            <a:off x="10760619" y="-525497"/>
            <a:ext cx="183918" cy="184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/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/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CA0779C-8C14-1246-A7AA-F87B7823A678}"/>
              </a:ext>
            </a:extLst>
          </p:cNvPr>
          <p:cNvSpPr txBox="1"/>
          <p:nvPr/>
        </p:nvSpPr>
        <p:spPr>
          <a:xfrm>
            <a:off x="9741732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udy Old Style" panose="02020502050305020303" pitchFamily="18" charset="77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299CB-9FFE-B745-8DA1-1F1EC42CD2FD}"/>
              </a:ext>
            </a:extLst>
          </p:cNvPr>
          <p:cNvSpPr txBox="1"/>
          <p:nvPr/>
        </p:nvSpPr>
        <p:spPr>
          <a:xfrm>
            <a:off x="10517633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D4FAE-B0A8-584D-923F-E84C7C661AEE}"/>
              </a:ext>
            </a:extLst>
          </p:cNvPr>
          <p:cNvSpPr txBox="1"/>
          <p:nvPr/>
        </p:nvSpPr>
        <p:spPr>
          <a:xfrm>
            <a:off x="808892" y="1339128"/>
            <a:ext cx="35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 : Initialize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3E68C6-C8C5-4043-AE3A-0869DBD64F23}"/>
                  </a:ext>
                </a:extLst>
              </p:cNvPr>
              <p:cNvSpPr txBox="1"/>
              <p:nvPr/>
            </p:nvSpPr>
            <p:spPr>
              <a:xfrm>
                <a:off x="4556145" y="1834354"/>
                <a:ext cx="2637692" cy="682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3E68C6-C8C5-4043-AE3A-0869DBD64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45" y="1834354"/>
                <a:ext cx="2637692" cy="682366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E577B34-092F-A549-8E21-AF796B9AD48D}"/>
              </a:ext>
            </a:extLst>
          </p:cNvPr>
          <p:cNvSpPr txBox="1"/>
          <p:nvPr/>
        </p:nvSpPr>
        <p:spPr>
          <a:xfrm>
            <a:off x="4426819" y="1990871"/>
            <a:ext cx="88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82819D-F641-3648-A4E2-F819BD46C9C7}"/>
                  </a:ext>
                </a:extLst>
              </p:cNvPr>
              <p:cNvSpPr txBox="1"/>
              <p:nvPr/>
            </p:nvSpPr>
            <p:spPr>
              <a:xfrm>
                <a:off x="1751354" y="1785772"/>
                <a:ext cx="2760133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82819D-F641-3648-A4E2-F819BD46C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54" y="1785772"/>
                <a:ext cx="2760133" cy="493277"/>
              </a:xfrm>
              <a:prstGeom prst="rect">
                <a:avLst/>
              </a:prstGeom>
              <a:blipFill>
                <a:blip r:embed="rId7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53FF78-B565-9042-BC00-932F1E5E7225}"/>
                  </a:ext>
                </a:extLst>
              </p:cNvPr>
              <p:cNvSpPr txBox="1"/>
              <p:nvPr/>
            </p:nvSpPr>
            <p:spPr>
              <a:xfrm>
                <a:off x="1802153" y="2124738"/>
                <a:ext cx="2760133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753FF78-B565-9042-BC00-932F1E5E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153" y="2124738"/>
                <a:ext cx="2760133" cy="493277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584C0EE9-9431-DC4F-B1C7-1B31D2BF79E0}"/>
              </a:ext>
            </a:extLst>
          </p:cNvPr>
          <p:cNvSpPr/>
          <p:nvPr/>
        </p:nvSpPr>
        <p:spPr>
          <a:xfrm>
            <a:off x="1907661" y="1785772"/>
            <a:ext cx="2470908" cy="832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051A6A-BD42-3640-8ECD-A2D60B7207A0}"/>
              </a:ext>
            </a:extLst>
          </p:cNvPr>
          <p:cNvSpPr/>
          <p:nvPr/>
        </p:nvSpPr>
        <p:spPr>
          <a:xfrm>
            <a:off x="4781153" y="1814661"/>
            <a:ext cx="2412684" cy="832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8AF1FA-B9F8-7F44-91F5-F7B772FC960E}"/>
              </a:ext>
            </a:extLst>
          </p:cNvPr>
          <p:cNvSpPr txBox="1"/>
          <p:nvPr/>
        </p:nvSpPr>
        <p:spPr>
          <a:xfrm>
            <a:off x="2617502" y="2791104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Sampling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0755D2-7FAE-284A-8048-268A5A79D846}"/>
              </a:ext>
            </a:extLst>
          </p:cNvPr>
          <p:cNvSpPr txBox="1"/>
          <p:nvPr/>
        </p:nvSpPr>
        <p:spPr>
          <a:xfrm>
            <a:off x="5432770" y="2791104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Focused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7C00DB-F7D8-D04B-9A22-44C4FC66B51F}"/>
              </a:ext>
            </a:extLst>
          </p:cNvPr>
          <p:cNvSpPr txBox="1"/>
          <p:nvPr/>
        </p:nvSpPr>
        <p:spPr>
          <a:xfrm>
            <a:off x="8267349" y="1296076"/>
            <a:ext cx="35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Initialize R(t</a:t>
            </a:r>
            <a:r>
              <a:rPr lang="en-US" baseline="-25000" dirty="0"/>
              <a:t>1</a:t>
            </a:r>
            <a:r>
              <a:rPr lang="en-US" dirty="0"/>
              <a:t>) and P(t</a:t>
            </a:r>
            <a:r>
              <a:rPr lang="en-US" baseline="-25000" dirty="0"/>
              <a:t>1</a:t>
            </a:r>
            <a:r>
              <a:rPr lang="en-US" dirty="0"/>
              <a:t>+Δt/2)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839B14-BDD7-2345-ADCF-CE39276945C5}"/>
              </a:ext>
            </a:extLst>
          </p:cNvPr>
          <p:cNvSpPr/>
          <p:nvPr/>
        </p:nvSpPr>
        <p:spPr>
          <a:xfrm>
            <a:off x="3533977" y="1296076"/>
            <a:ext cx="18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mapping variable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5F92AA-BB53-6E44-B22A-FD5D2366A681}"/>
              </a:ext>
            </a:extLst>
          </p:cNvPr>
          <p:cNvSpPr txBox="1"/>
          <p:nvPr/>
        </p:nvSpPr>
        <p:spPr>
          <a:xfrm>
            <a:off x="8267349" y="1876839"/>
            <a:ext cx="192651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Wigner Distribution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F912D5-D925-A442-9488-ADF91483A17A}"/>
              </a:ext>
            </a:extLst>
          </p:cNvPr>
          <p:cNvSpPr txBox="1"/>
          <p:nvPr/>
        </p:nvSpPr>
        <p:spPr>
          <a:xfrm>
            <a:off x="808891" y="3362062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: Electronic Structure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/>
              <p:nvPr/>
            </p:nvSpPr>
            <p:spPr>
              <a:xfrm>
                <a:off x="999094" y="3811602"/>
                <a:ext cx="430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Obtain QD basis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94" y="3811602"/>
                <a:ext cx="4308258" cy="369332"/>
              </a:xfrm>
              <a:prstGeom prst="rect">
                <a:avLst/>
              </a:prstGeom>
              <a:blipFill>
                <a:blip r:embed="rId9"/>
                <a:stretch>
                  <a:fillRect l="-1176"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2246A905-44CD-6140-AD14-8968E70D62E4}"/>
              </a:ext>
            </a:extLst>
          </p:cNvPr>
          <p:cNvSpPr txBox="1"/>
          <p:nvPr/>
        </p:nvSpPr>
        <p:spPr>
          <a:xfrm>
            <a:off x="823330" y="4311394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: Update 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/>
              <p:nvPr/>
            </p:nvSpPr>
            <p:spPr>
              <a:xfrm>
                <a:off x="931362" y="4760934"/>
                <a:ext cx="3699603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62" y="4760934"/>
                <a:ext cx="3699603" cy="618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F375130C-B678-7944-99A0-D7466B2CB7E4}"/>
              </a:ext>
            </a:extLst>
          </p:cNvPr>
          <p:cNvSpPr txBox="1"/>
          <p:nvPr/>
        </p:nvSpPr>
        <p:spPr>
          <a:xfrm>
            <a:off x="823330" y="5314932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: Compute Element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/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Obtain new QD basis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  <a:blipFill>
                <a:blip r:embed="rId11"/>
                <a:stretch>
                  <a:fillRect l="-10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/>
              <p:nvPr/>
            </p:nvSpPr>
            <p:spPr>
              <a:xfrm>
                <a:off x="170471" y="5655137"/>
                <a:ext cx="3619902" cy="411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71" y="5655137"/>
                <a:ext cx="3619902" cy="411459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/>
              <p:nvPr/>
            </p:nvSpPr>
            <p:spPr>
              <a:xfrm>
                <a:off x="3450636" y="5514188"/>
                <a:ext cx="7814512" cy="773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36" y="5514188"/>
                <a:ext cx="7814512" cy="773866"/>
              </a:xfrm>
              <a:prstGeom prst="rect">
                <a:avLst/>
              </a:prstGeom>
              <a:blipFill>
                <a:blip r:embed="rId13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/>
              <p:nvPr/>
            </p:nvSpPr>
            <p:spPr>
              <a:xfrm>
                <a:off x="4848996" y="4923447"/>
                <a:ext cx="274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and  Obtain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96" y="4923447"/>
                <a:ext cx="2749086" cy="369332"/>
              </a:xfrm>
              <a:prstGeom prst="rect">
                <a:avLst/>
              </a:prstGeom>
              <a:blipFill>
                <a:blip r:embed="rId14"/>
                <a:stretch>
                  <a:fillRect l="-184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6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0262E-73FD-EB43-844E-8E01352CF3B4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9A5FD-C081-F04E-9C30-A2A90D3C8A84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566135-0B61-7845-B531-FE1BB06C4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2EE64-8B6C-3E4A-B7B5-D86D79DDD079}"/>
              </a:ext>
            </a:extLst>
          </p:cNvPr>
          <p:cNvSpPr/>
          <p:nvPr/>
        </p:nvSpPr>
        <p:spPr>
          <a:xfrm>
            <a:off x="-240637" y="6529138"/>
            <a:ext cx="674485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35766-0EB5-DC49-83C2-77DC2EC6F2A9}"/>
              </a:ext>
            </a:extLst>
          </p:cNvPr>
          <p:cNvSpPr txBox="1"/>
          <p:nvPr/>
        </p:nvSpPr>
        <p:spPr>
          <a:xfrm>
            <a:off x="3015807" y="18410"/>
            <a:ext cx="642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QD-PLDM algorithm</a:t>
            </a:r>
          </a:p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74CFB8-1673-C84C-9493-2CE688A4D459}"/>
              </a:ext>
            </a:extLst>
          </p:cNvPr>
          <p:cNvSpPr/>
          <p:nvPr/>
        </p:nvSpPr>
        <p:spPr>
          <a:xfrm>
            <a:off x="9741732" y="-740850"/>
            <a:ext cx="310456" cy="310551"/>
          </a:xfrm>
          <a:prstGeom prst="ellipse">
            <a:avLst/>
          </a:prstGeom>
          <a:solidFill>
            <a:srgbClr val="CB274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7E01F3-FC76-C24F-B9EC-2C6D71E16FBE}"/>
              </a:ext>
            </a:extLst>
          </p:cNvPr>
          <p:cNvSpPr/>
          <p:nvPr/>
        </p:nvSpPr>
        <p:spPr>
          <a:xfrm>
            <a:off x="10401185" y="-925491"/>
            <a:ext cx="183918" cy="184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94578-91E1-8341-AD92-77A3F9364A2E}"/>
              </a:ext>
            </a:extLst>
          </p:cNvPr>
          <p:cNvSpPr/>
          <p:nvPr/>
        </p:nvSpPr>
        <p:spPr>
          <a:xfrm>
            <a:off x="10750182" y="-925492"/>
            <a:ext cx="183918" cy="18464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AD84DA-2ACF-A044-97EA-C4B25D5599EA}"/>
              </a:ext>
            </a:extLst>
          </p:cNvPr>
          <p:cNvSpPr/>
          <p:nvPr/>
        </p:nvSpPr>
        <p:spPr>
          <a:xfrm>
            <a:off x="10401185" y="-522620"/>
            <a:ext cx="183918" cy="184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1AA94-BF41-534D-8C6D-CAAB13803E22}"/>
              </a:ext>
            </a:extLst>
          </p:cNvPr>
          <p:cNvSpPr/>
          <p:nvPr/>
        </p:nvSpPr>
        <p:spPr>
          <a:xfrm>
            <a:off x="10760619" y="-525497"/>
            <a:ext cx="183918" cy="184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/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/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CA0779C-8C14-1246-A7AA-F87B7823A678}"/>
              </a:ext>
            </a:extLst>
          </p:cNvPr>
          <p:cNvSpPr txBox="1"/>
          <p:nvPr/>
        </p:nvSpPr>
        <p:spPr>
          <a:xfrm>
            <a:off x="9741732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udy Old Style" panose="02020502050305020303" pitchFamily="18" charset="77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299CB-9FFE-B745-8DA1-1F1EC42CD2FD}"/>
              </a:ext>
            </a:extLst>
          </p:cNvPr>
          <p:cNvSpPr txBox="1"/>
          <p:nvPr/>
        </p:nvSpPr>
        <p:spPr>
          <a:xfrm>
            <a:off x="10517633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D4FAE-B0A8-584D-923F-E84C7C661AEE}"/>
              </a:ext>
            </a:extLst>
          </p:cNvPr>
          <p:cNvSpPr txBox="1"/>
          <p:nvPr/>
        </p:nvSpPr>
        <p:spPr>
          <a:xfrm>
            <a:off x="808892" y="1339128"/>
            <a:ext cx="35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 : Initialize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F912D5-D925-A442-9488-ADF91483A17A}"/>
              </a:ext>
            </a:extLst>
          </p:cNvPr>
          <p:cNvSpPr txBox="1"/>
          <p:nvPr/>
        </p:nvSpPr>
        <p:spPr>
          <a:xfrm>
            <a:off x="808891" y="1753397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: Electronic Structure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/>
              <p:nvPr/>
            </p:nvSpPr>
            <p:spPr>
              <a:xfrm>
                <a:off x="4848996" y="1752060"/>
                <a:ext cx="430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Obtain QD basis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96" y="1752060"/>
                <a:ext cx="4308258" cy="369332"/>
              </a:xfrm>
              <a:prstGeom prst="rect">
                <a:avLst/>
              </a:prstGeom>
              <a:blipFill>
                <a:blip r:embed="rId6"/>
                <a:stretch>
                  <a:fillRect l="-11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2246A905-44CD-6140-AD14-8968E70D62E4}"/>
              </a:ext>
            </a:extLst>
          </p:cNvPr>
          <p:cNvSpPr txBox="1"/>
          <p:nvPr/>
        </p:nvSpPr>
        <p:spPr>
          <a:xfrm>
            <a:off x="823330" y="2245533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: Update 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/>
              <p:nvPr/>
            </p:nvSpPr>
            <p:spPr>
              <a:xfrm>
                <a:off x="3400234" y="2102691"/>
                <a:ext cx="3699603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234" y="2102691"/>
                <a:ext cx="3699603" cy="618631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F375130C-B678-7944-99A0-D7466B2CB7E4}"/>
              </a:ext>
            </a:extLst>
          </p:cNvPr>
          <p:cNvSpPr txBox="1"/>
          <p:nvPr/>
        </p:nvSpPr>
        <p:spPr>
          <a:xfrm>
            <a:off x="808890" y="2737669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: Compute Element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/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Obtain new QD basis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  <a:blipFill>
                <a:blip r:embed="rId8"/>
                <a:stretch>
                  <a:fillRect l="-10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/>
              <p:nvPr/>
            </p:nvSpPr>
            <p:spPr>
              <a:xfrm>
                <a:off x="482170" y="3200201"/>
                <a:ext cx="3619902" cy="411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70" y="3200201"/>
                <a:ext cx="3619902" cy="411459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/>
              <p:nvPr/>
            </p:nvSpPr>
            <p:spPr>
              <a:xfrm>
                <a:off x="3762335" y="3059252"/>
                <a:ext cx="7814512" cy="773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35" y="3059252"/>
                <a:ext cx="7814512" cy="773866"/>
              </a:xfrm>
              <a:prstGeom prst="rect">
                <a:avLst/>
              </a:prstGeom>
              <a:blipFill>
                <a:blip r:embed="rId10"/>
                <a:stretch>
                  <a:fillRect t="-119355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/>
              <p:nvPr/>
            </p:nvSpPr>
            <p:spPr>
              <a:xfrm>
                <a:off x="7003125" y="2245533"/>
                <a:ext cx="274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and  Obtain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25" y="2245533"/>
                <a:ext cx="2749086" cy="369332"/>
              </a:xfrm>
              <a:prstGeom prst="rect">
                <a:avLst/>
              </a:prstGeom>
              <a:blipFill>
                <a:blip r:embed="rId11"/>
                <a:stretch>
                  <a:fillRect l="-13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6B31175-9E7B-564D-9F17-1B60BA965F3D}"/>
                  </a:ext>
                </a:extLst>
              </p:cNvPr>
              <p:cNvSpPr/>
              <p:nvPr/>
            </p:nvSpPr>
            <p:spPr>
              <a:xfrm>
                <a:off x="705384" y="3635878"/>
                <a:ext cx="4849341" cy="688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/>
                  <a:t>Similarly,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6B31175-9E7B-564D-9F17-1B60BA965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84" y="3635878"/>
                <a:ext cx="4849341" cy="688394"/>
              </a:xfrm>
              <a:prstGeom prst="rect">
                <a:avLst/>
              </a:prstGeom>
              <a:blipFill>
                <a:blip r:embed="rId12"/>
                <a:stretch>
                  <a:fillRect l="-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8734E70-7D44-F345-A384-952847CC0918}"/>
              </a:ext>
            </a:extLst>
          </p:cNvPr>
          <p:cNvSpPr txBox="1"/>
          <p:nvPr/>
        </p:nvSpPr>
        <p:spPr>
          <a:xfrm>
            <a:off x="823330" y="4045575"/>
            <a:ext cx="544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: Propagate Mapping variables and momenta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1A644-86BE-E845-92A6-3022A487B761}"/>
                  </a:ext>
                </a:extLst>
              </p:cNvPr>
              <p:cNvSpPr txBox="1"/>
              <p:nvPr/>
            </p:nvSpPr>
            <p:spPr>
              <a:xfrm>
                <a:off x="999067" y="4414907"/>
                <a:ext cx="4690533" cy="80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1A644-86BE-E845-92A6-3022A487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67" y="4414907"/>
                <a:ext cx="4690533" cy="8045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739775-FAB4-7F4A-B76D-910BAEE4C3E3}"/>
                  </a:ext>
                </a:extLst>
              </p:cNvPr>
              <p:cNvSpPr/>
              <p:nvPr/>
            </p:nvSpPr>
            <p:spPr>
              <a:xfrm>
                <a:off x="3896972" y="4375440"/>
                <a:ext cx="3985835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739775-FAB4-7F4A-B76D-910BAEE4C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72" y="4375440"/>
                <a:ext cx="3985835" cy="618631"/>
              </a:xfrm>
              <a:prstGeom prst="rect">
                <a:avLst/>
              </a:prstGeom>
              <a:blipFill>
                <a:blip r:embed="rId1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B8C9A6-AAFD-034D-B36B-3377DA6C633A}"/>
                  </a:ext>
                </a:extLst>
              </p:cNvPr>
              <p:cNvSpPr/>
              <p:nvPr/>
            </p:nvSpPr>
            <p:spPr>
              <a:xfrm>
                <a:off x="6659103" y="4977501"/>
                <a:ext cx="5697329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B8C9A6-AAFD-034D-B36B-3377DA6C6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103" y="4977501"/>
                <a:ext cx="5697329" cy="483466"/>
              </a:xfrm>
              <a:prstGeom prst="rect">
                <a:avLst/>
              </a:prstGeom>
              <a:blipFill>
                <a:blip r:embed="rId15"/>
                <a:stretch>
                  <a:fillRect t="-74359" b="-1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92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0262E-73FD-EB43-844E-8E01352CF3B4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9A5FD-C081-F04E-9C30-A2A90D3C8A84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566135-0B61-7845-B531-FE1BB06C4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2EE64-8B6C-3E4A-B7B5-D86D79DDD079}"/>
              </a:ext>
            </a:extLst>
          </p:cNvPr>
          <p:cNvSpPr/>
          <p:nvPr/>
        </p:nvSpPr>
        <p:spPr>
          <a:xfrm>
            <a:off x="-240637" y="6529138"/>
            <a:ext cx="674485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35766-0EB5-DC49-83C2-77DC2EC6F2A9}"/>
              </a:ext>
            </a:extLst>
          </p:cNvPr>
          <p:cNvSpPr txBox="1"/>
          <p:nvPr/>
        </p:nvSpPr>
        <p:spPr>
          <a:xfrm>
            <a:off x="3015807" y="18410"/>
            <a:ext cx="642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QD-PLDM algorithm</a:t>
            </a:r>
          </a:p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74CFB8-1673-C84C-9493-2CE688A4D459}"/>
              </a:ext>
            </a:extLst>
          </p:cNvPr>
          <p:cNvSpPr/>
          <p:nvPr/>
        </p:nvSpPr>
        <p:spPr>
          <a:xfrm>
            <a:off x="9741732" y="-740850"/>
            <a:ext cx="310456" cy="310551"/>
          </a:xfrm>
          <a:prstGeom prst="ellipse">
            <a:avLst/>
          </a:prstGeom>
          <a:solidFill>
            <a:srgbClr val="CB274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7E01F3-FC76-C24F-B9EC-2C6D71E16FBE}"/>
              </a:ext>
            </a:extLst>
          </p:cNvPr>
          <p:cNvSpPr/>
          <p:nvPr/>
        </p:nvSpPr>
        <p:spPr>
          <a:xfrm>
            <a:off x="10401185" y="-925491"/>
            <a:ext cx="183918" cy="18464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94578-91E1-8341-AD92-77A3F9364A2E}"/>
              </a:ext>
            </a:extLst>
          </p:cNvPr>
          <p:cNvSpPr/>
          <p:nvPr/>
        </p:nvSpPr>
        <p:spPr>
          <a:xfrm>
            <a:off x="10750182" y="-925492"/>
            <a:ext cx="183918" cy="18464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AD84DA-2ACF-A044-97EA-C4B25D5599EA}"/>
              </a:ext>
            </a:extLst>
          </p:cNvPr>
          <p:cNvSpPr/>
          <p:nvPr/>
        </p:nvSpPr>
        <p:spPr>
          <a:xfrm>
            <a:off x="10401185" y="-522620"/>
            <a:ext cx="183918" cy="184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1AA94-BF41-534D-8C6D-CAAB13803E22}"/>
              </a:ext>
            </a:extLst>
          </p:cNvPr>
          <p:cNvSpPr/>
          <p:nvPr/>
        </p:nvSpPr>
        <p:spPr>
          <a:xfrm>
            <a:off x="10760619" y="-525497"/>
            <a:ext cx="183918" cy="184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/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C4ECBA-26CD-2341-B0DF-58A86DCC6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671" y="-1015218"/>
                <a:ext cx="52289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/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D34F60F-B5E1-0749-99AD-4D8FBAF9A3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6914" y="-635428"/>
                <a:ext cx="52289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CA0779C-8C14-1246-A7AA-F87B7823A678}"/>
              </a:ext>
            </a:extLst>
          </p:cNvPr>
          <p:cNvSpPr txBox="1"/>
          <p:nvPr/>
        </p:nvSpPr>
        <p:spPr>
          <a:xfrm>
            <a:off x="9741732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oudy Old Style" panose="02020502050305020303" pitchFamily="18" charset="77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299CB-9FFE-B745-8DA1-1F1EC42CD2FD}"/>
              </a:ext>
            </a:extLst>
          </p:cNvPr>
          <p:cNvSpPr txBox="1"/>
          <p:nvPr/>
        </p:nvSpPr>
        <p:spPr>
          <a:xfrm>
            <a:off x="10517633" y="-397645"/>
            <a:ext cx="31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D4FAE-B0A8-584D-923F-E84C7C661AEE}"/>
              </a:ext>
            </a:extLst>
          </p:cNvPr>
          <p:cNvSpPr txBox="1"/>
          <p:nvPr/>
        </p:nvSpPr>
        <p:spPr>
          <a:xfrm>
            <a:off x="808892" y="1339128"/>
            <a:ext cx="35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 : Initialize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F912D5-D925-A442-9488-ADF91483A17A}"/>
              </a:ext>
            </a:extLst>
          </p:cNvPr>
          <p:cNvSpPr txBox="1"/>
          <p:nvPr/>
        </p:nvSpPr>
        <p:spPr>
          <a:xfrm>
            <a:off x="808891" y="1753397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: Electronic Structure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/>
              <p:nvPr/>
            </p:nvSpPr>
            <p:spPr>
              <a:xfrm>
                <a:off x="4848996" y="1752060"/>
                <a:ext cx="430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Obtain QD basis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3315BCE-ADCD-8F4D-9559-7008BEDC2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96" y="1752060"/>
                <a:ext cx="4308258" cy="369332"/>
              </a:xfrm>
              <a:prstGeom prst="rect">
                <a:avLst/>
              </a:prstGeom>
              <a:blipFill>
                <a:blip r:embed="rId6"/>
                <a:stretch>
                  <a:fillRect l="-11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2246A905-44CD-6140-AD14-8968E70D62E4}"/>
              </a:ext>
            </a:extLst>
          </p:cNvPr>
          <p:cNvSpPr txBox="1"/>
          <p:nvPr/>
        </p:nvSpPr>
        <p:spPr>
          <a:xfrm>
            <a:off x="823330" y="2245533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: Update 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/>
              <p:nvPr/>
            </p:nvSpPr>
            <p:spPr>
              <a:xfrm>
                <a:off x="3400234" y="2102691"/>
                <a:ext cx="3699603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82A3B85-D505-3F44-A2B0-DED3FDF34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234" y="2102691"/>
                <a:ext cx="3699603" cy="618631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F375130C-B678-7944-99A0-D7466B2CB7E4}"/>
              </a:ext>
            </a:extLst>
          </p:cNvPr>
          <p:cNvSpPr txBox="1"/>
          <p:nvPr/>
        </p:nvSpPr>
        <p:spPr>
          <a:xfrm>
            <a:off x="808890" y="2737669"/>
            <a:ext cx="41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: Compute Element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/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Obtain new QD basis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B8B9EA-C16E-3240-B0D7-1A6ED2732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837" y="7640499"/>
                <a:ext cx="4689682" cy="369332"/>
              </a:xfrm>
              <a:prstGeom prst="rect">
                <a:avLst/>
              </a:prstGeom>
              <a:blipFill>
                <a:blip r:embed="rId8"/>
                <a:stretch>
                  <a:fillRect l="-10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/>
              <p:nvPr/>
            </p:nvSpPr>
            <p:spPr>
              <a:xfrm>
                <a:off x="482170" y="3098603"/>
                <a:ext cx="3619902" cy="411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FBF525-82C8-B24D-8361-B8ED810D6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70" y="3098603"/>
                <a:ext cx="3619902" cy="411459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/>
              <p:nvPr/>
            </p:nvSpPr>
            <p:spPr>
              <a:xfrm>
                <a:off x="3762335" y="2940720"/>
                <a:ext cx="7814512" cy="773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begChr m:val="⟨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D80565-D46F-3B49-8E40-B04BCF38C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35" y="2940720"/>
                <a:ext cx="7814512" cy="773866"/>
              </a:xfrm>
              <a:prstGeom prst="rect">
                <a:avLst/>
              </a:prstGeom>
              <a:blipFill>
                <a:blip r:embed="rId10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/>
              <p:nvPr/>
            </p:nvSpPr>
            <p:spPr>
              <a:xfrm>
                <a:off x="7003125" y="2245533"/>
                <a:ext cx="27490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and  Obtain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2BD9C-858C-BB4D-B5A4-00D051E11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25" y="2245533"/>
                <a:ext cx="2749086" cy="369332"/>
              </a:xfrm>
              <a:prstGeom prst="rect">
                <a:avLst/>
              </a:prstGeom>
              <a:blipFill>
                <a:blip r:embed="rId11"/>
                <a:stretch>
                  <a:fillRect l="-13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6B31175-9E7B-564D-9F17-1B60BA965F3D}"/>
                  </a:ext>
                </a:extLst>
              </p:cNvPr>
              <p:cNvSpPr/>
              <p:nvPr/>
            </p:nvSpPr>
            <p:spPr>
              <a:xfrm>
                <a:off x="705384" y="3500414"/>
                <a:ext cx="4849341" cy="688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/>
                  <a:t>Similarly,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6B31175-9E7B-564D-9F17-1B60BA965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84" y="3500414"/>
                <a:ext cx="4849341" cy="688394"/>
              </a:xfrm>
              <a:prstGeom prst="rect">
                <a:avLst/>
              </a:prstGeom>
              <a:blipFill>
                <a:blip r:embed="rId12"/>
                <a:stretch>
                  <a:fillRect l="-1047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88734E70-7D44-F345-A384-952847CC0918}"/>
              </a:ext>
            </a:extLst>
          </p:cNvPr>
          <p:cNvSpPr txBox="1"/>
          <p:nvPr/>
        </p:nvSpPr>
        <p:spPr>
          <a:xfrm>
            <a:off x="823330" y="3977843"/>
            <a:ext cx="544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: Propagate Mapping variables and momenta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1A644-86BE-E845-92A6-3022A487B761}"/>
                  </a:ext>
                </a:extLst>
              </p:cNvPr>
              <p:cNvSpPr txBox="1"/>
              <p:nvPr/>
            </p:nvSpPr>
            <p:spPr>
              <a:xfrm>
                <a:off x="5832903" y="3947598"/>
                <a:ext cx="4690533" cy="80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1A644-86BE-E845-92A6-3022A487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903" y="3947598"/>
                <a:ext cx="4690533" cy="8045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739775-FAB4-7F4A-B76D-910BAEE4C3E3}"/>
                  </a:ext>
                </a:extLst>
              </p:cNvPr>
              <p:cNvSpPr/>
              <p:nvPr/>
            </p:nvSpPr>
            <p:spPr>
              <a:xfrm>
                <a:off x="8330896" y="3845385"/>
                <a:ext cx="3985835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739775-FAB4-7F4A-B76D-910BAEE4C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896" y="3845385"/>
                <a:ext cx="3985835" cy="618631"/>
              </a:xfrm>
              <a:prstGeom prst="rect">
                <a:avLst/>
              </a:prstGeom>
              <a:blipFill>
                <a:blip r:embed="rId1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F929D14-64A6-6746-A4FE-7E946E7A10C2}"/>
              </a:ext>
            </a:extLst>
          </p:cNvPr>
          <p:cNvSpPr txBox="1"/>
          <p:nvPr/>
        </p:nvSpPr>
        <p:spPr>
          <a:xfrm>
            <a:off x="823330" y="4571064"/>
            <a:ext cx="589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6: Update QD basis and transform mapping variable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F84C98-E519-6245-B752-2D7A99277E44}"/>
                  </a:ext>
                </a:extLst>
              </p:cNvPr>
              <p:cNvSpPr/>
              <p:nvPr/>
            </p:nvSpPr>
            <p:spPr>
              <a:xfrm>
                <a:off x="1560531" y="4922463"/>
                <a:ext cx="3679405" cy="37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=∑</m:t>
                      </m:r>
                      <m:d>
                        <m:dPr>
                          <m:begChr m:val="⟨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F84C98-E519-6245-B752-2D7A99277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531" y="4922463"/>
                <a:ext cx="3679405" cy="372603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18DC2A47-23D5-024F-935E-09E81D7551CA}"/>
              </a:ext>
            </a:extLst>
          </p:cNvPr>
          <p:cNvSpPr/>
          <p:nvPr/>
        </p:nvSpPr>
        <p:spPr>
          <a:xfrm>
            <a:off x="358903" y="1936726"/>
            <a:ext cx="460208" cy="2815388"/>
          </a:xfrm>
          <a:custGeom>
            <a:avLst/>
            <a:gdLst>
              <a:gd name="connsiteX0" fmla="*/ 804787 w 804787"/>
              <a:gd name="connsiteY0" fmla="*/ 3663127 h 4536475"/>
              <a:gd name="connsiteX1" fmla="*/ 76654 w 804787"/>
              <a:gd name="connsiteY1" fmla="*/ 4323527 h 4536475"/>
              <a:gd name="connsiteX2" fmla="*/ 42787 w 804787"/>
              <a:gd name="connsiteY2" fmla="*/ 394993 h 4536475"/>
              <a:gd name="connsiteX3" fmla="*/ 262920 w 804787"/>
              <a:gd name="connsiteY3" fmla="*/ 344193 h 4536475"/>
              <a:gd name="connsiteX0" fmla="*/ 804787 w 804787"/>
              <a:gd name="connsiteY0" fmla="*/ 3568215 h 3779952"/>
              <a:gd name="connsiteX1" fmla="*/ 76654 w 804787"/>
              <a:gd name="connsiteY1" fmla="*/ 2806215 h 3779952"/>
              <a:gd name="connsiteX2" fmla="*/ 42787 w 804787"/>
              <a:gd name="connsiteY2" fmla="*/ 300081 h 3779952"/>
              <a:gd name="connsiteX3" fmla="*/ 262920 w 804787"/>
              <a:gd name="connsiteY3" fmla="*/ 249281 h 3779952"/>
              <a:gd name="connsiteX0" fmla="*/ 804787 w 804787"/>
              <a:gd name="connsiteY0" fmla="*/ 3568215 h 3636277"/>
              <a:gd name="connsiteX1" fmla="*/ 76654 w 804787"/>
              <a:gd name="connsiteY1" fmla="*/ 2806215 h 3636277"/>
              <a:gd name="connsiteX2" fmla="*/ 42787 w 804787"/>
              <a:gd name="connsiteY2" fmla="*/ 300081 h 3636277"/>
              <a:gd name="connsiteX3" fmla="*/ 262920 w 804787"/>
              <a:gd name="connsiteY3" fmla="*/ 249281 h 3636277"/>
              <a:gd name="connsiteX0" fmla="*/ 780577 w 780577"/>
              <a:gd name="connsiteY0" fmla="*/ 3568215 h 3625979"/>
              <a:gd name="connsiteX1" fmla="*/ 52444 w 780577"/>
              <a:gd name="connsiteY1" fmla="*/ 2806215 h 3625979"/>
              <a:gd name="connsiteX2" fmla="*/ 18577 w 780577"/>
              <a:gd name="connsiteY2" fmla="*/ 300081 h 3625979"/>
              <a:gd name="connsiteX3" fmla="*/ 238710 w 780577"/>
              <a:gd name="connsiteY3" fmla="*/ 249281 h 3625979"/>
              <a:gd name="connsiteX0" fmla="*/ 835434 w 835434"/>
              <a:gd name="connsiteY0" fmla="*/ 3397464 h 3456171"/>
              <a:gd name="connsiteX1" fmla="*/ 107301 w 835434"/>
              <a:gd name="connsiteY1" fmla="*/ 2635464 h 3456171"/>
              <a:gd name="connsiteX2" fmla="*/ 22634 w 835434"/>
              <a:gd name="connsiteY2" fmla="*/ 857464 h 3456171"/>
              <a:gd name="connsiteX3" fmla="*/ 293567 w 835434"/>
              <a:gd name="connsiteY3" fmla="*/ 78530 h 3456171"/>
              <a:gd name="connsiteX0" fmla="*/ 820879 w 820879"/>
              <a:gd name="connsiteY0" fmla="*/ 3397464 h 3445594"/>
              <a:gd name="connsiteX1" fmla="*/ 92746 w 820879"/>
              <a:gd name="connsiteY1" fmla="*/ 2635464 h 3445594"/>
              <a:gd name="connsiteX2" fmla="*/ 8079 w 820879"/>
              <a:gd name="connsiteY2" fmla="*/ 857464 h 3445594"/>
              <a:gd name="connsiteX3" fmla="*/ 279012 w 820879"/>
              <a:gd name="connsiteY3" fmla="*/ 78530 h 3445594"/>
              <a:gd name="connsiteX0" fmla="*/ 848814 w 848814"/>
              <a:gd name="connsiteY0" fmla="*/ 3397685 h 3446674"/>
              <a:gd name="connsiteX1" fmla="*/ 36015 w 848814"/>
              <a:gd name="connsiteY1" fmla="*/ 2652618 h 3446674"/>
              <a:gd name="connsiteX2" fmla="*/ 36014 w 848814"/>
              <a:gd name="connsiteY2" fmla="*/ 857685 h 3446674"/>
              <a:gd name="connsiteX3" fmla="*/ 306947 w 848814"/>
              <a:gd name="connsiteY3" fmla="*/ 78751 h 3446674"/>
              <a:gd name="connsiteX0" fmla="*/ 812800 w 812800"/>
              <a:gd name="connsiteY0" fmla="*/ 3397685 h 3397685"/>
              <a:gd name="connsiteX1" fmla="*/ 0 w 812800"/>
              <a:gd name="connsiteY1" fmla="*/ 857685 h 3397685"/>
              <a:gd name="connsiteX2" fmla="*/ 270933 w 812800"/>
              <a:gd name="connsiteY2" fmla="*/ 78751 h 3397685"/>
              <a:gd name="connsiteX0" fmla="*/ 254066 w 270999"/>
              <a:gd name="connsiteY0" fmla="*/ 2995960 h 2995960"/>
              <a:gd name="connsiteX1" fmla="*/ 66 w 270999"/>
              <a:gd name="connsiteY1" fmla="*/ 862360 h 2995960"/>
              <a:gd name="connsiteX2" fmla="*/ 270999 w 270999"/>
              <a:gd name="connsiteY2" fmla="*/ 83426 h 2995960"/>
              <a:gd name="connsiteX0" fmla="*/ 254066 w 270999"/>
              <a:gd name="connsiteY0" fmla="*/ 2912534 h 2912534"/>
              <a:gd name="connsiteX1" fmla="*/ 66 w 270999"/>
              <a:gd name="connsiteY1" fmla="*/ 778934 h 2912534"/>
              <a:gd name="connsiteX2" fmla="*/ 270999 w 270999"/>
              <a:gd name="connsiteY2" fmla="*/ 0 h 291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999" h="2912534">
                <a:moveTo>
                  <a:pt x="254066" y="2912534"/>
                </a:moveTo>
                <a:cubicBezTo>
                  <a:pt x="84733" y="2383367"/>
                  <a:pt x="-2756" y="1264356"/>
                  <a:pt x="66" y="778934"/>
                </a:cubicBezTo>
                <a:cubicBezTo>
                  <a:pt x="2888" y="293512"/>
                  <a:pt x="7121" y="117123"/>
                  <a:pt x="270999" y="0"/>
                </a:cubicBezTo>
              </a:path>
            </a:pathLst>
          </a:custGeom>
          <a:noFill/>
          <a:ln>
            <a:solidFill>
              <a:srgbClr val="CB274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331073-2656-2649-90A6-1E3D7FD3739E}"/>
              </a:ext>
            </a:extLst>
          </p:cNvPr>
          <p:cNvCxnSpPr>
            <a:cxnSpLocks/>
          </p:cNvCxnSpPr>
          <p:nvPr/>
        </p:nvCxnSpPr>
        <p:spPr>
          <a:xfrm flipH="1">
            <a:off x="502889" y="297105"/>
            <a:ext cx="5869123" cy="6168266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  <a:alpha val="99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241A4F-AC7E-C74D-AB60-AEECFF36CC47}"/>
              </a:ext>
            </a:extLst>
          </p:cNvPr>
          <p:cNvCxnSpPr>
            <a:cxnSpLocks/>
          </p:cNvCxnSpPr>
          <p:nvPr/>
        </p:nvCxnSpPr>
        <p:spPr>
          <a:xfrm>
            <a:off x="565227" y="500063"/>
            <a:ext cx="5602192" cy="5857874"/>
          </a:xfrm>
          <a:prstGeom prst="line">
            <a:avLst/>
          </a:prstGeom>
          <a:ln w="952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B0404D-455D-C644-BF7D-61BB3300E2EC}"/>
              </a:ext>
            </a:extLst>
          </p:cNvPr>
          <p:cNvCxnSpPr/>
          <p:nvPr/>
        </p:nvCxnSpPr>
        <p:spPr>
          <a:xfrm>
            <a:off x="543369" y="474916"/>
            <a:ext cx="2843213" cy="2928937"/>
          </a:xfrm>
          <a:prstGeom prst="line">
            <a:avLst/>
          </a:prstGeom>
          <a:ln w="31750">
            <a:solidFill>
              <a:srgbClr val="0AB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75005A-57FF-684D-9122-369A1D8445BC}"/>
              </a:ext>
            </a:extLst>
          </p:cNvPr>
          <p:cNvCxnSpPr>
            <a:cxnSpLocks/>
          </p:cNvCxnSpPr>
          <p:nvPr/>
        </p:nvCxnSpPr>
        <p:spPr>
          <a:xfrm flipH="1">
            <a:off x="3386138" y="325361"/>
            <a:ext cx="2933700" cy="3081337"/>
          </a:xfrm>
          <a:prstGeom prst="line">
            <a:avLst/>
          </a:prstGeom>
          <a:ln w="31750">
            <a:solidFill>
              <a:srgbClr val="0AB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068686-DCE1-6644-9F92-9F7A210AEB1D}"/>
              </a:ext>
            </a:extLst>
          </p:cNvPr>
          <p:cNvCxnSpPr>
            <a:cxnSpLocks/>
          </p:cNvCxnSpPr>
          <p:nvPr/>
        </p:nvCxnSpPr>
        <p:spPr>
          <a:xfrm flipH="1">
            <a:off x="452438" y="3429000"/>
            <a:ext cx="2933700" cy="30694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A06FBE-DF69-AF40-861B-5C0A9C38BFD1}"/>
              </a:ext>
            </a:extLst>
          </p:cNvPr>
          <p:cNvCxnSpPr>
            <a:cxnSpLocks/>
          </p:cNvCxnSpPr>
          <p:nvPr/>
        </p:nvCxnSpPr>
        <p:spPr>
          <a:xfrm>
            <a:off x="3386138" y="3429000"/>
            <a:ext cx="2781300" cy="29289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62A3AA3-A6E2-B54B-9F8A-4E1DE17F9AC1}"/>
              </a:ext>
            </a:extLst>
          </p:cNvPr>
          <p:cNvSpPr/>
          <p:nvPr/>
        </p:nvSpPr>
        <p:spPr>
          <a:xfrm>
            <a:off x="2243138" y="4243386"/>
            <a:ext cx="328612" cy="3286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2F0590-21A6-384C-B906-0A5035452B73}"/>
              </a:ext>
            </a:extLst>
          </p:cNvPr>
          <p:cNvSpPr/>
          <p:nvPr/>
        </p:nvSpPr>
        <p:spPr>
          <a:xfrm>
            <a:off x="2243138" y="2224088"/>
            <a:ext cx="328612" cy="328613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1DEEF-065A-7C4C-9F4C-31250567B9DA}"/>
              </a:ext>
            </a:extLst>
          </p:cNvPr>
          <p:cNvSpPr txBox="1"/>
          <p:nvPr/>
        </p:nvSpPr>
        <p:spPr>
          <a:xfrm>
            <a:off x="1583534" y="2224088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2</a:t>
            </a:r>
            <a:r>
              <a:rPr lang="en-US" dirty="0"/>
              <a:t>(t</a:t>
            </a:r>
            <a:r>
              <a:rPr lang="en-US" baseline="-25000" dirty="0"/>
              <a:t>1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73CA3-A63C-5946-9343-A8563D67FA3A}"/>
              </a:ext>
            </a:extLst>
          </p:cNvPr>
          <p:cNvSpPr txBox="1"/>
          <p:nvPr/>
        </p:nvSpPr>
        <p:spPr>
          <a:xfrm>
            <a:off x="1482193" y="4180162"/>
            <a:ext cx="97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  <a:r>
              <a:rPr lang="en-US" dirty="0"/>
              <a:t>(t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B6538C-2BA1-7E41-88A7-429B5518DF42}"/>
              </a:ext>
            </a:extLst>
          </p:cNvPr>
          <p:cNvSpPr/>
          <p:nvPr/>
        </p:nvSpPr>
        <p:spPr>
          <a:xfrm>
            <a:off x="4076700" y="4200522"/>
            <a:ext cx="328612" cy="328613"/>
          </a:xfrm>
          <a:prstGeom prst="ellipse">
            <a:avLst/>
          </a:prstGeom>
          <a:solidFill>
            <a:srgbClr val="C00000">
              <a:alpha val="76863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96DA86-1ADD-0F44-8F8E-75942B65B662}"/>
              </a:ext>
            </a:extLst>
          </p:cNvPr>
          <p:cNvSpPr/>
          <p:nvPr/>
        </p:nvSpPr>
        <p:spPr>
          <a:xfrm>
            <a:off x="4076700" y="2295527"/>
            <a:ext cx="328612" cy="328613"/>
          </a:xfrm>
          <a:prstGeom prst="ellipse">
            <a:avLst/>
          </a:prstGeom>
          <a:solidFill>
            <a:srgbClr val="4472C4">
              <a:alpha val="80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0AB07A-10C6-6C49-99E3-B1FC6777ACC4}"/>
              </a:ext>
            </a:extLst>
          </p:cNvPr>
          <p:cNvCxnSpPr/>
          <p:nvPr/>
        </p:nvCxnSpPr>
        <p:spPr>
          <a:xfrm>
            <a:off x="2414589" y="347663"/>
            <a:ext cx="0" cy="61507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5612D3F-FB9A-C342-8EF1-7E1D801EEBCE}"/>
              </a:ext>
            </a:extLst>
          </p:cNvPr>
          <p:cNvSpPr txBox="1"/>
          <p:nvPr/>
        </p:nvSpPr>
        <p:spPr>
          <a:xfrm>
            <a:off x="2243138" y="216254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R(t</a:t>
            </a:r>
            <a:r>
              <a:rPr lang="en-US" baseline="-25000" dirty="0"/>
              <a:t>1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21B8BC-F580-1344-81B3-33FBCA4FFA94}"/>
              </a:ext>
            </a:extLst>
          </p:cNvPr>
          <p:cNvSpPr txBox="1"/>
          <p:nvPr/>
        </p:nvSpPr>
        <p:spPr>
          <a:xfrm>
            <a:off x="3952876" y="241379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R(t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936512-85FF-254B-A0C4-E4358DC30783}"/>
              </a:ext>
            </a:extLst>
          </p:cNvPr>
          <p:cNvCxnSpPr/>
          <p:nvPr/>
        </p:nvCxnSpPr>
        <p:spPr>
          <a:xfrm>
            <a:off x="4241006" y="341709"/>
            <a:ext cx="0" cy="61507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98A90F-5F15-AF4E-860F-35FE9BA83088}"/>
              </a:ext>
            </a:extLst>
          </p:cNvPr>
          <p:cNvCxnSpPr/>
          <p:nvPr/>
        </p:nvCxnSpPr>
        <p:spPr>
          <a:xfrm>
            <a:off x="2886075" y="426045"/>
            <a:ext cx="10668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617755D-8B37-3248-BA93-40F3022C49D1}"/>
              </a:ext>
            </a:extLst>
          </p:cNvPr>
          <p:cNvSpPr txBox="1"/>
          <p:nvPr/>
        </p:nvSpPr>
        <p:spPr>
          <a:xfrm>
            <a:off x="4560093" y="2226708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2</a:t>
            </a:r>
            <a:r>
              <a:rPr lang="en-US" dirty="0"/>
              <a:t>(t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D6D057-4EC7-B747-A236-89CF9DF24570}"/>
              </a:ext>
            </a:extLst>
          </p:cNvPr>
          <p:cNvSpPr txBox="1"/>
          <p:nvPr/>
        </p:nvSpPr>
        <p:spPr>
          <a:xfrm>
            <a:off x="4473178" y="4159803"/>
            <a:ext cx="97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  <a:r>
              <a:rPr lang="en-US" dirty="0"/>
              <a:t>(t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CB77FB-22DC-5E47-8847-90EB01E47D9E}"/>
                  </a:ext>
                </a:extLst>
              </p:cNvPr>
              <p:cNvSpPr txBox="1"/>
              <p:nvPr/>
            </p:nvSpPr>
            <p:spPr>
              <a:xfrm>
                <a:off x="6946920" y="3437055"/>
                <a:ext cx="516487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CB77FB-22DC-5E47-8847-90EB01E4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920" y="3437055"/>
                <a:ext cx="516487" cy="284437"/>
              </a:xfrm>
              <a:prstGeom prst="rect">
                <a:avLst/>
              </a:prstGeom>
              <a:blipFill>
                <a:blip r:embed="rId2"/>
                <a:stretch>
                  <a:fillRect l="-9524" t="-21739" r="-1428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1294B6-0FE0-7149-A965-DD748711B711}"/>
                  </a:ext>
                </a:extLst>
              </p:cNvPr>
              <p:cNvSpPr txBox="1"/>
              <p:nvPr/>
            </p:nvSpPr>
            <p:spPr>
              <a:xfrm>
                <a:off x="6933623" y="3933979"/>
                <a:ext cx="3678527" cy="10404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dirty="0" smtClean="0"/>
                                  <m:t> −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dirty="0" smtClean="0"/>
                                  <m:t> −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baseline="-25000" dirty="0" smtClean="0"/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baseline="-25000" dirty="0" smtClean="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)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1294B6-0FE0-7149-A965-DD748711B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23" y="3933979"/>
                <a:ext cx="3678527" cy="1040478"/>
              </a:xfrm>
              <a:prstGeom prst="rect">
                <a:avLst/>
              </a:prstGeom>
              <a:blipFill>
                <a:blip r:embed="rId3"/>
                <a:stretch>
                  <a:fillRect r="-44330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509775-B6E1-E742-ABFF-245DFB2E6095}"/>
                  </a:ext>
                </a:extLst>
              </p:cNvPr>
              <p:cNvSpPr txBox="1"/>
              <p:nvPr/>
            </p:nvSpPr>
            <p:spPr>
              <a:xfrm>
                <a:off x="3269562" y="178009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509775-B6E1-E742-ABFF-245DFB2E6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562" y="178009"/>
                <a:ext cx="149913" cy="276999"/>
              </a:xfrm>
              <a:prstGeom prst="rect">
                <a:avLst/>
              </a:prstGeom>
              <a:blipFill>
                <a:blip r:embed="rId4"/>
                <a:stretch>
                  <a:fillRect l="-23077" r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FDC14E-8308-024A-8EC8-00D3071C5035}"/>
                  </a:ext>
                </a:extLst>
              </p:cNvPr>
              <p:cNvSpPr txBox="1"/>
              <p:nvPr/>
            </p:nvSpPr>
            <p:spPr>
              <a:xfrm>
                <a:off x="3276831" y="461568"/>
                <a:ext cx="287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FDC14E-8308-024A-8EC8-00D3071C5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831" y="461568"/>
                <a:ext cx="287771" cy="276999"/>
              </a:xfrm>
              <a:prstGeom prst="rect">
                <a:avLst/>
              </a:prstGeom>
              <a:blipFill>
                <a:blip r:embed="rId5"/>
                <a:stretch>
                  <a:fillRect l="-16667" r="-833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3BE556-B6EF-0845-9746-28D88DE13E03}"/>
              </a:ext>
            </a:extLst>
          </p:cNvPr>
          <p:cNvCxnSpPr>
            <a:cxnSpLocks/>
          </p:cNvCxnSpPr>
          <p:nvPr/>
        </p:nvCxnSpPr>
        <p:spPr>
          <a:xfrm>
            <a:off x="3682315" y="597131"/>
            <a:ext cx="2211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4E94AC-5F02-794D-898F-260277B1124C}"/>
              </a:ext>
            </a:extLst>
          </p:cNvPr>
          <p:cNvCxnSpPr>
            <a:cxnSpLocks/>
          </p:cNvCxnSpPr>
          <p:nvPr/>
        </p:nvCxnSpPr>
        <p:spPr>
          <a:xfrm flipH="1">
            <a:off x="2947860" y="597131"/>
            <a:ext cx="208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EDFC39C-DEDB-9046-BD52-BD53B23B0738}"/>
              </a:ext>
            </a:extLst>
          </p:cNvPr>
          <p:cNvSpPr/>
          <p:nvPr/>
        </p:nvSpPr>
        <p:spPr>
          <a:xfrm>
            <a:off x="-240632" y="6448930"/>
            <a:ext cx="12597064" cy="119112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A32A0F-33C1-144D-AAA5-93B1444150B6}"/>
              </a:ext>
            </a:extLst>
          </p:cNvPr>
          <p:cNvSpPr/>
          <p:nvPr/>
        </p:nvSpPr>
        <p:spPr>
          <a:xfrm>
            <a:off x="-240632" y="6529138"/>
            <a:ext cx="12597064" cy="11911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E8A9B43-B2C6-F840-A05F-53F9DD001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B2F4A2-DDBC-3E40-AF8C-C6FF9F50B18C}"/>
                  </a:ext>
                </a:extLst>
              </p:cNvPr>
              <p:cNvSpPr txBox="1"/>
              <p:nvPr/>
            </p:nvSpPr>
            <p:spPr>
              <a:xfrm>
                <a:off x="890996" y="4252212"/>
                <a:ext cx="6286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dirty="0"/>
                  <a:t>  =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B2F4A2-DDBC-3E40-AF8C-C6FF9F50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96" y="4252212"/>
                <a:ext cx="628698" cy="276999"/>
              </a:xfrm>
              <a:prstGeom prst="rect">
                <a:avLst/>
              </a:prstGeom>
              <a:blipFill>
                <a:blip r:embed="rId8"/>
                <a:stretch>
                  <a:fillRect l="-11765" t="-21739" r="-19608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179BD1-0DFD-F846-86B4-046D226654F0}"/>
                  </a:ext>
                </a:extLst>
              </p:cNvPr>
              <p:cNvSpPr txBox="1"/>
              <p:nvPr/>
            </p:nvSpPr>
            <p:spPr>
              <a:xfrm>
                <a:off x="954136" y="2257855"/>
                <a:ext cx="6340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dirty="0"/>
                  <a:t>  =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179BD1-0DFD-F846-86B4-046D22665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36" y="2257855"/>
                <a:ext cx="634020" cy="276999"/>
              </a:xfrm>
              <a:prstGeom prst="rect">
                <a:avLst/>
              </a:prstGeom>
              <a:blipFill>
                <a:blip r:embed="rId9"/>
                <a:stretch>
                  <a:fillRect l="-9804" t="-26087" r="-19608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1B4DAB2-D2B1-9B43-A0A3-2525E71E5A59}"/>
                  </a:ext>
                </a:extLst>
              </p:cNvPr>
              <p:cNvSpPr txBox="1"/>
              <p:nvPr/>
            </p:nvSpPr>
            <p:spPr>
              <a:xfrm>
                <a:off x="5125997" y="4205969"/>
                <a:ext cx="807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1B4DAB2-D2B1-9B43-A0A3-2525E71E5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997" y="4205969"/>
                <a:ext cx="807144" cy="276999"/>
              </a:xfrm>
              <a:prstGeom prst="rect">
                <a:avLst/>
              </a:prstGeom>
              <a:blipFill>
                <a:blip r:embed="rId10"/>
                <a:stretch>
                  <a:fillRect l="-6250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B29705-24E6-7D43-A1FE-BB048D0CC408}"/>
                  </a:ext>
                </a:extLst>
              </p:cNvPr>
              <p:cNvSpPr txBox="1"/>
              <p:nvPr/>
            </p:nvSpPr>
            <p:spPr>
              <a:xfrm>
                <a:off x="5253181" y="2300380"/>
                <a:ext cx="6815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B29705-24E6-7D43-A1FE-BB048D0CC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181" y="2300380"/>
                <a:ext cx="681597" cy="276999"/>
              </a:xfrm>
              <a:prstGeom prst="rect">
                <a:avLst/>
              </a:prstGeom>
              <a:blipFill>
                <a:blip r:embed="rId11"/>
                <a:stretch>
                  <a:fillRect l="-20370" t="-2173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802D41-B428-B94F-83AF-714C08A3C77C}"/>
                  </a:ext>
                </a:extLst>
              </p:cNvPr>
              <p:cNvSpPr txBox="1"/>
              <p:nvPr/>
            </p:nvSpPr>
            <p:spPr>
              <a:xfrm>
                <a:off x="8033" y="3294376"/>
                <a:ext cx="2406556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)⟩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802D41-B428-B94F-83AF-714C08A3C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" y="3294376"/>
                <a:ext cx="2406556" cy="319062"/>
              </a:xfrm>
              <a:prstGeom prst="rect">
                <a:avLst/>
              </a:prstGeom>
              <a:blipFill>
                <a:blip r:embed="rId12"/>
                <a:stretch>
                  <a:fillRect t="-11111" r="-3158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91CC52A-5308-9346-B3B5-EAE7F9BE928E}"/>
                  </a:ext>
                </a:extLst>
              </p:cNvPr>
              <p:cNvSpPr txBox="1"/>
              <p:nvPr/>
            </p:nvSpPr>
            <p:spPr>
              <a:xfrm>
                <a:off x="4263952" y="3289727"/>
                <a:ext cx="2406556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)⟩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91CC52A-5308-9346-B3B5-EAE7F9BE9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952" y="3289727"/>
                <a:ext cx="2406556" cy="319062"/>
              </a:xfrm>
              <a:prstGeom prst="rect">
                <a:avLst/>
              </a:prstGeom>
              <a:blipFill>
                <a:blip r:embed="rId13"/>
                <a:stretch>
                  <a:fillRect t="-11538" r="-3175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714D48CC-C8B1-F946-8934-86F369DA95AF}"/>
              </a:ext>
            </a:extLst>
          </p:cNvPr>
          <p:cNvSpPr/>
          <p:nvPr/>
        </p:nvSpPr>
        <p:spPr>
          <a:xfrm>
            <a:off x="-240635" y="6529138"/>
            <a:ext cx="4645947" cy="11911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646DDE-683D-2141-A349-0B6391B63D74}"/>
                  </a:ext>
                </a:extLst>
              </p:cNvPr>
              <p:cNvSpPr txBox="1"/>
              <p:nvPr/>
            </p:nvSpPr>
            <p:spPr>
              <a:xfrm>
                <a:off x="1492132" y="4774756"/>
                <a:ext cx="3569398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646DDE-683D-2141-A349-0B6391B63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132" y="4774756"/>
                <a:ext cx="3569398" cy="872034"/>
              </a:xfrm>
              <a:prstGeom prst="rect">
                <a:avLst/>
              </a:prstGeom>
              <a:blipFill>
                <a:blip r:embed="rId1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BBE020-01C6-4444-B982-52465247F392}"/>
                  </a:ext>
                </a:extLst>
              </p:cNvPr>
              <p:cNvSpPr txBox="1"/>
              <p:nvPr/>
            </p:nvSpPr>
            <p:spPr>
              <a:xfrm>
                <a:off x="4976222" y="1588600"/>
                <a:ext cx="3569398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BBE020-01C6-4444-B982-52465247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222" y="1588600"/>
                <a:ext cx="3569398" cy="872034"/>
              </a:xfrm>
              <a:prstGeom prst="rect">
                <a:avLst/>
              </a:prstGeom>
              <a:blipFill>
                <a:blip r:embed="rId15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DD7070-0A76-634E-8783-C1FC17B91217}"/>
                  </a:ext>
                </a:extLst>
              </p:cNvPr>
              <p:cNvSpPr txBox="1"/>
              <p:nvPr/>
            </p:nvSpPr>
            <p:spPr>
              <a:xfrm>
                <a:off x="7111401" y="1566845"/>
                <a:ext cx="3569398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DD7070-0A76-634E-8783-C1FC17B91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401" y="1566845"/>
                <a:ext cx="3569398" cy="410112"/>
              </a:xfrm>
              <a:prstGeom prst="rect">
                <a:avLst/>
              </a:prstGeom>
              <a:blipFill>
                <a:blip r:embed="rId1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4359FC-B384-5245-B32B-C52402DAAA8A}"/>
                  </a:ext>
                </a:extLst>
              </p:cNvPr>
              <p:cNvSpPr/>
              <p:nvPr/>
            </p:nvSpPr>
            <p:spPr>
              <a:xfrm>
                <a:off x="6436414" y="1908272"/>
                <a:ext cx="893513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4359FC-B384-5245-B32B-C52402DAAA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14" y="1908272"/>
                <a:ext cx="893513" cy="554254"/>
              </a:xfrm>
              <a:prstGeom prst="rect">
                <a:avLst/>
              </a:prstGeom>
              <a:blipFill>
                <a:blip r:embed="rId1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DFB050-D27C-7746-9185-C9D3171E3B62}"/>
              </a:ext>
            </a:extLst>
          </p:cNvPr>
          <p:cNvCxnSpPr/>
          <p:nvPr/>
        </p:nvCxnSpPr>
        <p:spPr>
          <a:xfrm>
            <a:off x="7586133" y="2189444"/>
            <a:ext cx="629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17058 -0.0518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261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9" grpId="0"/>
      <p:bldP spid="20" grpId="0"/>
      <p:bldP spid="24" grpId="0"/>
      <p:bldP spid="25" grpId="0"/>
      <p:bldP spid="26" grpId="0"/>
      <p:bldP spid="27" grpId="0"/>
      <p:bldP spid="29" grpId="0"/>
      <p:bldP spid="30" grpId="0"/>
      <p:bldP spid="38" grpId="0"/>
      <p:bldP spid="38" grpId="1"/>
      <p:bldP spid="39" grpId="0"/>
      <p:bldP spid="40" grpId="0"/>
      <p:bldP spid="41" grpId="0"/>
      <p:bldP spid="44" grpId="0"/>
      <p:bldP spid="44" grpId="1"/>
      <p:bldP spid="45" grpId="0"/>
      <p:bldP spid="45" grpId="1"/>
      <p:bldP spid="2" grpId="0"/>
      <p:bldP spid="43" grpId="0"/>
      <p:bldP spid="47" grpId="0"/>
      <p:bldP spid="3" grpId="0"/>
      <p:bldP spid="3" grpId="1"/>
      <p:bldP spid="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AD29E-62DC-9346-B279-393A8ED1F77C}"/>
              </a:ext>
            </a:extLst>
          </p:cNvPr>
          <p:cNvSpPr txBox="1"/>
          <p:nvPr/>
        </p:nvSpPr>
        <p:spPr>
          <a:xfrm>
            <a:off x="2610400" y="0"/>
            <a:ext cx="691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Goudy Old Style" panose="02020502050305020303" pitchFamily="18" charset="77"/>
              </a:rPr>
              <a:t>dt</a:t>
            </a:r>
            <a:endParaRPr lang="en-US" sz="2800" b="1" dirty="0">
              <a:latin typeface="Goudy Old Style" panose="02020502050305020303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A9F61-68EE-174B-B96F-E996B2A5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00" y="523220"/>
            <a:ext cx="6383948" cy="53935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F3F33B-09D8-7241-8E02-169AB6B8D228}"/>
              </a:ext>
            </a:extLst>
          </p:cNvPr>
          <p:cNvSpPr/>
          <p:nvPr/>
        </p:nvSpPr>
        <p:spPr>
          <a:xfrm>
            <a:off x="-240632" y="6448930"/>
            <a:ext cx="12597064" cy="66411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D79F39-0F6B-C04A-AE50-FE294F6C755B}"/>
              </a:ext>
            </a:extLst>
          </p:cNvPr>
          <p:cNvSpPr/>
          <p:nvPr/>
        </p:nvSpPr>
        <p:spPr>
          <a:xfrm>
            <a:off x="-240632" y="6529138"/>
            <a:ext cx="12597064" cy="5839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9F5B61-0BB1-484A-A10A-4394F318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FC347B-08B3-B943-AEC3-EAEDF6FFD811}"/>
              </a:ext>
            </a:extLst>
          </p:cNvPr>
          <p:cNvSpPr/>
          <p:nvPr/>
        </p:nvSpPr>
        <p:spPr>
          <a:xfrm>
            <a:off x="-240635" y="6529138"/>
            <a:ext cx="6175270" cy="5839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E18FB-D634-6746-9A38-F99391C340B2}"/>
              </a:ext>
            </a:extLst>
          </p:cNvPr>
          <p:cNvSpPr/>
          <p:nvPr/>
        </p:nvSpPr>
        <p:spPr>
          <a:xfrm>
            <a:off x="174120" y="5935036"/>
            <a:ext cx="534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J. S. Sandoval, </a:t>
            </a:r>
            <a:r>
              <a:rPr lang="en-US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 (submitted) (2018)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599761-EFFE-8946-BDE5-31005FC0C335}"/>
              </a:ext>
            </a:extLst>
          </p:cNvPr>
          <p:cNvSpPr txBox="1"/>
          <p:nvPr/>
        </p:nvSpPr>
        <p:spPr>
          <a:xfrm>
            <a:off x="7197213" y="5982034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Credits Juan Sebastian</a:t>
            </a:r>
          </a:p>
        </p:txBody>
      </p:sp>
    </p:spTree>
    <p:extLst>
      <p:ext uri="{BB962C8B-B14F-4D97-AF65-F5344CB8AC3E}">
        <p14:creationId xmlns:p14="http://schemas.microsoft.com/office/powerpoint/2010/main" val="243730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528E12-FA62-C944-963D-1484374002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4FD27D-31D4-7047-8232-E5B3943B3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4" y="1669244"/>
            <a:ext cx="3103557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18ABB-7330-E846-82E7-37D20DCBDF98}"/>
              </a:ext>
            </a:extLst>
          </p:cNvPr>
          <p:cNvSpPr txBox="1"/>
          <p:nvPr/>
        </p:nvSpPr>
        <p:spPr>
          <a:xfrm>
            <a:off x="749246" y="4077071"/>
            <a:ext cx="35140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Development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of</a:t>
            </a:r>
            <a:r>
              <a:rPr lang="en-US" sz="2000" dirty="0">
                <a:solidFill>
                  <a:schemeClr val="bg1"/>
                </a:solidFill>
                <a:latin typeface="Nexa Light" panose="02000000000000000000" pitchFamily="2" charset="0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Nexa Light" panose="02000000000000000000" pitchFamily="2" charset="0"/>
              </a:rPr>
              <a:t>Quasi Diabatic Scheme</a:t>
            </a:r>
            <a:endParaRPr lang="en-US" sz="4400" b="1" dirty="0">
              <a:solidFill>
                <a:schemeClr val="bg1"/>
              </a:solidFill>
              <a:latin typeface="Nexa Light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C3702-4547-BD49-86B4-8F754134A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05" y="1854095"/>
            <a:ext cx="3070334" cy="19210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3" y="6529138"/>
            <a:ext cx="635079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E77C6-F1EA-C241-BCFE-F76364467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95" y="1268532"/>
            <a:ext cx="7531570" cy="42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B4448D-7787-F743-A6E4-E1D988204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56165" y="1701463"/>
                <a:ext cx="4051069" cy="902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 = 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 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charset="0"/>
                            </a:rPr>
                            <m:t>𝑹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) +</m:t>
                      </m:r>
                      <m:nary>
                        <m:naryPr>
                          <m:chr m:val="∑"/>
                          <m:ctrlPr>
                            <a:rPr lang="is-I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charset="0"/>
                                </a:rPr>
                                <m:t>𝑹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charset="0"/>
                        </a:rPr>
                        <m:t>|</m:t>
                      </m:r>
                      <m:r>
                        <a:rPr lang="en-US" i="1">
                          <a:latin typeface="Cambria Math" charset="0"/>
                        </a:rPr>
                        <m:t>𝑖</m:t>
                      </m:r>
                      <m:r>
                        <a:rPr lang="en-US" i="1" smtClean="0">
                          <a:latin typeface="Cambria Math" charset="0"/>
                        </a:rPr>
                        <m:t>⟩⟨</m:t>
                      </m:r>
                      <m:r>
                        <a:rPr lang="en-US" i="1">
                          <a:latin typeface="Cambria Math" charset="0"/>
                        </a:rPr>
                        <m:t>𝑗</m:t>
                      </m:r>
                      <m:r>
                        <a:rPr lang="en-US" i="1">
                          <a:latin typeface="Cambria Math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165" y="1701463"/>
                <a:ext cx="4051069" cy="9025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406640" y="809913"/>
            <a:ext cx="1782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exa Bold" charset="0"/>
                <a:ea typeface="Nexa Bold" charset="0"/>
                <a:cs typeface="Nexa Bold" charset="0"/>
              </a:rPr>
              <a:t>diabatic states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71232" y="1230207"/>
            <a:ext cx="0" cy="583194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449312" y="2450433"/>
            <a:ext cx="0" cy="583194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34322" y="3100455"/>
                <a:ext cx="800667" cy="431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is-I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sk-SK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is-I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322" y="3100455"/>
                <a:ext cx="800667" cy="431913"/>
              </a:xfrm>
              <a:prstGeom prst="rect">
                <a:avLst/>
              </a:prstGeom>
              <a:blipFill rotWithShape="0">
                <a:blip r:embed="rId5"/>
                <a:stretch>
                  <a:fillRect t="-74286" r="-35606" b="-10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7449312" y="3718401"/>
            <a:ext cx="0" cy="583194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183132" y="4418924"/>
                <a:ext cx="2532360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)/2ℏ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132" y="4418924"/>
                <a:ext cx="2532360" cy="391646"/>
              </a:xfrm>
              <a:prstGeom prst="rect">
                <a:avLst/>
              </a:prstGeom>
              <a:blipFill rotWithShape="0">
                <a:blip r:embed="rId6"/>
                <a:stretch>
                  <a:fillRect t="-1563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793898" y="994579"/>
            <a:ext cx="2726266" cy="1727202"/>
            <a:chOff x="1512758" y="3416128"/>
            <a:chExt cx="2726266" cy="1727202"/>
          </a:xfrm>
        </p:grpSpPr>
        <p:sp>
          <p:nvSpPr>
            <p:cNvPr id="12" name="Left Bracket 11"/>
            <p:cNvSpPr/>
            <p:nvPr/>
          </p:nvSpPr>
          <p:spPr>
            <a:xfrm>
              <a:off x="1512758" y="3416130"/>
              <a:ext cx="118533" cy="1727200"/>
            </a:xfrm>
            <a:prstGeom prst="leftBracket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Left Bracket 13"/>
            <p:cNvSpPr/>
            <p:nvPr/>
          </p:nvSpPr>
          <p:spPr>
            <a:xfrm flipH="1">
              <a:off x="4103557" y="3416130"/>
              <a:ext cx="135467" cy="1727200"/>
            </a:xfrm>
            <a:prstGeom prst="leftBracket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1783689" y="3416129"/>
              <a:ext cx="759600" cy="759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11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256891" y="3416128"/>
              <a:ext cx="759600" cy="759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12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826022" y="4279729"/>
              <a:ext cx="759600" cy="759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H</a:t>
              </a:r>
              <a:r>
                <a:rPr lang="en-US" baseline="-25000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21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3197623" y="4279729"/>
              <a:ext cx="759600" cy="759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H</a:t>
              </a:r>
              <a:r>
                <a:rPr lang="en-US" sz="1600" baseline="-25000" dirty="0">
                  <a:solidFill>
                    <a:schemeClr val="tx1"/>
                  </a:solidFill>
                  <a:latin typeface="Nexa Bold" charset="0"/>
                  <a:ea typeface="Nexa Bold" charset="0"/>
                  <a:cs typeface="Nexa Bold" charset="0"/>
                </a:rPr>
                <a:t>22</a:t>
              </a:r>
              <a:endParaRPr lang="en-US" baseline="-25000" dirty="0">
                <a:solidFill>
                  <a:schemeClr val="tx1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2096805" y="2879015"/>
            <a:ext cx="5225" cy="874791"/>
          </a:xfrm>
          <a:prstGeom prst="straightConnector1">
            <a:avLst/>
          </a:prstGeom>
          <a:ln w="50800" cap="rnd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ket 22"/>
          <p:cNvSpPr/>
          <p:nvPr/>
        </p:nvSpPr>
        <p:spPr>
          <a:xfrm>
            <a:off x="1064829" y="4067758"/>
            <a:ext cx="118533" cy="1727200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24" name="Left Bracket 23"/>
          <p:cNvSpPr/>
          <p:nvPr/>
        </p:nvSpPr>
        <p:spPr>
          <a:xfrm flipH="1">
            <a:off x="3245593" y="4101626"/>
            <a:ext cx="135467" cy="1727200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07929" y="4078336"/>
            <a:ext cx="759600" cy="759600"/>
          </a:xfrm>
          <a:prstGeom prst="ellipse">
            <a:avLst/>
          </a:prstGeom>
          <a:solidFill>
            <a:srgbClr val="ED5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D5564"/>
                </a:solidFill>
                <a:latin typeface="Nexa Bold" charset="0"/>
                <a:ea typeface="Nexa Bold" charset="0"/>
                <a:cs typeface="Nexa Bold" charset="0"/>
              </a:rPr>
              <a:t>H</a:t>
            </a:r>
            <a:r>
              <a:rPr lang="en-US" baseline="-25000" dirty="0">
                <a:solidFill>
                  <a:srgbClr val="ED5564"/>
                </a:solidFill>
                <a:latin typeface="Nexa Bold" charset="0"/>
                <a:ea typeface="Nexa Bold" charset="0"/>
                <a:cs typeface="Nexa Bold" charset="0"/>
              </a:rPr>
              <a:t>11</a:t>
            </a:r>
          </a:p>
        </p:txBody>
      </p:sp>
      <p:sp>
        <p:nvSpPr>
          <p:cNvPr id="26" name="Oval 25"/>
          <p:cNvSpPr/>
          <p:nvPr/>
        </p:nvSpPr>
        <p:spPr>
          <a:xfrm>
            <a:off x="2098963" y="5069226"/>
            <a:ext cx="759600" cy="759600"/>
          </a:xfrm>
          <a:prstGeom prst="ellipse">
            <a:avLst/>
          </a:prstGeom>
          <a:solidFill>
            <a:srgbClr val="ED5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D5564"/>
                </a:solidFill>
                <a:latin typeface="Nexa Bold" charset="0"/>
                <a:ea typeface="Nexa Bold" charset="0"/>
                <a:cs typeface="Nexa Bold" charset="0"/>
              </a:rPr>
              <a:t>H</a:t>
            </a:r>
            <a:r>
              <a:rPr lang="en-US" baseline="-25000" dirty="0">
                <a:solidFill>
                  <a:srgbClr val="ED5564"/>
                </a:solidFill>
                <a:latin typeface="Nexa Bold" charset="0"/>
                <a:ea typeface="Nexa Bold" charset="0"/>
                <a:cs typeface="Nexa Bold" charset="0"/>
              </a:rPr>
              <a:t>12</a:t>
            </a:r>
          </a:p>
        </p:txBody>
      </p:sp>
      <p:sp>
        <p:nvSpPr>
          <p:cNvPr id="27" name="Oval 26"/>
          <p:cNvSpPr/>
          <p:nvPr/>
        </p:nvSpPr>
        <p:spPr>
          <a:xfrm>
            <a:off x="1434187" y="4234947"/>
            <a:ext cx="759600" cy="759600"/>
          </a:xfrm>
          <a:prstGeom prst="ellipse">
            <a:avLst/>
          </a:prstGeom>
          <a:solidFill>
            <a:srgbClr val="34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4AAD0"/>
                </a:solidFill>
                <a:latin typeface="Nexa Bold" charset="0"/>
                <a:ea typeface="Nexa Bold" charset="0"/>
                <a:cs typeface="Nexa Bold" charset="0"/>
              </a:rPr>
              <a:t>H</a:t>
            </a:r>
            <a:r>
              <a:rPr lang="en-US" baseline="-25000" dirty="0">
                <a:solidFill>
                  <a:srgbClr val="34AAD0"/>
                </a:solidFill>
                <a:latin typeface="Nexa Bold" charset="0"/>
                <a:ea typeface="Nexa Bold" charset="0"/>
                <a:cs typeface="Nexa Bold" charset="0"/>
              </a:rPr>
              <a:t>21</a:t>
            </a:r>
          </a:p>
        </p:txBody>
      </p:sp>
      <p:sp>
        <p:nvSpPr>
          <p:cNvPr id="28" name="Oval 27"/>
          <p:cNvSpPr/>
          <p:nvPr/>
        </p:nvSpPr>
        <p:spPr>
          <a:xfrm>
            <a:off x="2361426" y="4941936"/>
            <a:ext cx="759600" cy="759600"/>
          </a:xfrm>
          <a:prstGeom prst="ellipse">
            <a:avLst/>
          </a:prstGeom>
          <a:solidFill>
            <a:srgbClr val="34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rgbClr val="ED5564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75CF69-2DBD-4D4F-A04D-89D1792ED107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970A99-1BC1-7845-A46B-3AC506A94AEB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966ADF6-EE40-8F41-BE7A-4502C73616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35A6AF8-8F49-BE4C-B3F5-6FC4795D98C2}"/>
              </a:ext>
            </a:extLst>
          </p:cNvPr>
          <p:cNvSpPr/>
          <p:nvPr/>
        </p:nvSpPr>
        <p:spPr>
          <a:xfrm>
            <a:off x="-240635" y="6529138"/>
            <a:ext cx="4687129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ABD8A1-0A36-2843-99DA-6E71BBCE8875}"/>
              </a:ext>
            </a:extLst>
          </p:cNvPr>
          <p:cNvSpPr txBox="1"/>
          <p:nvPr/>
        </p:nvSpPr>
        <p:spPr>
          <a:xfrm>
            <a:off x="3893070" y="6465414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1. PLDM : a Diabatic Method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506481-C3A7-EC4F-8038-51B866858D0E}"/>
              </a:ext>
            </a:extLst>
          </p:cNvPr>
          <p:cNvSpPr/>
          <p:nvPr/>
        </p:nvSpPr>
        <p:spPr>
          <a:xfrm>
            <a:off x="3701903" y="6002817"/>
            <a:ext cx="457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P. </a:t>
            </a:r>
            <a:r>
              <a:rPr lang="en-US" dirty="0" err="1">
                <a:latin typeface="Goudy Old Style" panose="02020502050305020303" pitchFamily="18" charset="77"/>
              </a:rPr>
              <a:t>Huo</a:t>
            </a:r>
            <a:r>
              <a:rPr lang="en-US" dirty="0">
                <a:latin typeface="Goudy Old Style" panose="02020502050305020303" pitchFamily="18" charset="77"/>
              </a:rPr>
              <a:t> and D.F. Coker, JCP 135, 201101 (2011).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F0EE3-DE19-744A-A60B-A54A0C096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727 0.05185 L -0.00286 0.09629 L -0.0375 0.00972 L 0.00274 -0.0419 L 0.04584 -0.00741 L 0 0 Z " pathEditMode="relative" ptsTypes="AAAAA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0.03842 L 0.03308 0.04074 L 0.03308 0.04074 L 0.03308 0.04074 L 0.03451 0.07037 L 0.01927 0.11018 L 0.00821 0.03842 Z " pathEditMode="relative" ptsTypes="AAAAA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237 -0.14074 L 0.0694 -0.05926 L 0.04153 0.04444 L 0 0 Z " pathEditMode="relative" ptsTypes="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3059 -0.14051 L -0.07904 -0.01481 L -0.04441 0.07917 L 0.01809 0.07408 L 3.75E-6 1.11111E-6 Z " pathEditMode="relative" ptsTypes="A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L -0.06003 0.06065 L -0.078 0.01875 L 0.0526 0.07315 L -0.00026 -0.00093 Z " pathEditMode="relative" ptsTypes="AAA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3843 L -0.08308 0.04098 L -0.08308 0.04098 L -0.06654 -0.00092 L -0.04428 0.06575 L -0.00534 0.03843 Z " pathEditMode="relative" ptsTypes="AAAA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7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F538C0-B516-F741-92FB-69444E41E0BC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B1430-1C39-2645-A9B4-2FC390D46EE4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3ACF853-911D-1943-9C0D-A5E943452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BF8307-1273-C343-A565-2D8720DAE4B4}"/>
              </a:ext>
            </a:extLst>
          </p:cNvPr>
          <p:cNvSpPr/>
          <p:nvPr/>
        </p:nvSpPr>
        <p:spPr>
          <a:xfrm>
            <a:off x="-240635" y="6529138"/>
            <a:ext cx="6695223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775A6D-3BB6-CB49-B93E-8B5D0951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4" y="694233"/>
            <a:ext cx="5796783" cy="4297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10EFD-8B7B-8C46-9246-B32CFBD4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9" y="694233"/>
            <a:ext cx="5454565" cy="4002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25AF0B-10EB-8341-9527-67198DB23AAC}"/>
              </a:ext>
            </a:extLst>
          </p:cNvPr>
          <p:cNvSpPr txBox="1"/>
          <p:nvPr/>
        </p:nvSpPr>
        <p:spPr>
          <a:xfrm>
            <a:off x="1908531" y="2905853"/>
            <a:ext cx="8024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oudy Old Style" panose="02020502050305020303" pitchFamily="18" charset="77"/>
              </a:rPr>
              <a:t>PLDM → QD-PLDM</a:t>
            </a:r>
          </a:p>
          <a:p>
            <a:pPr algn="ctr"/>
            <a:r>
              <a:rPr lang="en-US" sz="3600" dirty="0">
                <a:latin typeface="Goudy Old Style" panose="02020502050305020303" pitchFamily="18" charset="77"/>
              </a:rPr>
              <a:t>SQC → QD-SQC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ED7A2A-CCDD-9941-80C8-9F0978A3C697}"/>
              </a:ext>
            </a:extLst>
          </p:cNvPr>
          <p:cNvSpPr/>
          <p:nvPr/>
        </p:nvSpPr>
        <p:spPr>
          <a:xfrm>
            <a:off x="549022" y="5764711"/>
            <a:ext cx="8255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, S. S.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Yamijala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JCTC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 14, 1828 (2018)</a:t>
            </a:r>
          </a:p>
          <a:p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J. S. Sandoval, </a:t>
            </a:r>
            <a:r>
              <a:rPr lang="en-US" sz="1600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 (submitted) (2018)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C8087-BC70-DC40-973C-3B488740FE6A}"/>
              </a:ext>
            </a:extLst>
          </p:cNvPr>
          <p:cNvSpPr txBox="1"/>
          <p:nvPr/>
        </p:nvSpPr>
        <p:spPr>
          <a:xfrm>
            <a:off x="7351022" y="5167718"/>
            <a:ext cx="374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/>
              <a:t>Population dynamics in Tully 1 </a:t>
            </a:r>
          </a:p>
          <a:p>
            <a:pPr marL="342900" indent="-342900">
              <a:buAutoNum type="alphaLcParenBoth"/>
            </a:pPr>
            <a:r>
              <a:rPr lang="en-US" dirty="0"/>
              <a:t>          ,,               ,,             Tully 2 </a:t>
            </a:r>
          </a:p>
          <a:p>
            <a:pPr marL="342900" indent="-342900">
              <a:buAutoNum type="alphaLcParenBoth"/>
            </a:pPr>
            <a:r>
              <a:rPr lang="en-US" dirty="0"/>
              <a:t>          ,,               ,,             Tully 3</a:t>
            </a:r>
          </a:p>
          <a:p>
            <a:pPr marL="342900" indent="-342900">
              <a:buAutoNum type="alphaLcParenBoth"/>
            </a:pPr>
            <a:r>
              <a:rPr lang="en-US" dirty="0"/>
              <a:t>Asymptotic population in Tully 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A15FF-1277-F94A-B37A-15872B5410F8}"/>
              </a:ext>
            </a:extLst>
          </p:cNvPr>
          <p:cNvSpPr txBox="1"/>
          <p:nvPr/>
        </p:nvSpPr>
        <p:spPr>
          <a:xfrm>
            <a:off x="2262150" y="133124"/>
            <a:ext cx="419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oudy Old Style" panose="02020502050305020303" pitchFamily="18" charset="77"/>
              </a:rPr>
              <a:t>QD-PLDM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E0357-B68C-6C4D-A483-D9255FD32A15}"/>
              </a:ext>
            </a:extLst>
          </p:cNvPr>
          <p:cNvSpPr txBox="1"/>
          <p:nvPr/>
        </p:nvSpPr>
        <p:spPr>
          <a:xfrm>
            <a:off x="8435788" y="133123"/>
            <a:ext cx="419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oudy Old Style" panose="02020502050305020303" pitchFamily="18" charset="77"/>
              </a:rPr>
              <a:t>QD-SQC</a:t>
            </a:r>
          </a:p>
        </p:txBody>
      </p:sp>
    </p:spTree>
    <p:extLst>
      <p:ext uri="{BB962C8B-B14F-4D97-AF65-F5344CB8AC3E}">
        <p14:creationId xmlns:p14="http://schemas.microsoft.com/office/powerpoint/2010/main" val="209606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429557" y="44686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Nexa Bold" charset="0"/>
                <a:ea typeface="Nexa Bold" charset="0"/>
                <a:cs typeface="Nexa Bold" charset="0"/>
              </a:rPr>
              <a:t>Spin-Boson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949760" y="1407414"/>
                <a:ext cx="3564887" cy="2087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AutoNum type="alphaLcParenBoth"/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0,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0.1, </m:t>
                    </m:r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2.5,  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0.09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342900" indent="-342900">
                  <a:lnSpc>
                    <a:spcPct val="200000"/>
                  </a:lnSpc>
                  <a:buAutoNum type="alphaLcParenBoth"/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mr-IN" sz="140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4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2.5,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13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(c)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5.0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(d)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25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1,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0.09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endParaRPr lang="en-US" sz="1400" b="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60" y="1407414"/>
                <a:ext cx="3564887" cy="2087559"/>
              </a:xfrm>
              <a:prstGeom prst="rect">
                <a:avLst/>
              </a:prstGeom>
              <a:blipFill>
                <a:blip r:embed="rId3"/>
                <a:stretch>
                  <a:fillRect l="-2837" r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949760" y="4104506"/>
            <a:ext cx="4229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oudy Old Style" charset="0"/>
                <a:ea typeface="Goudy Old Style" charset="0"/>
                <a:cs typeface="Goudy Old Style" charset="0"/>
              </a:rPr>
              <a:t>Exacts obtained from :</a:t>
            </a:r>
          </a:p>
          <a:p>
            <a:r>
              <a:rPr lang="en-US" sz="1200" dirty="0">
                <a:latin typeface="Goudy Old Style" charset="0"/>
                <a:ea typeface="Goudy Old Style" charset="0"/>
                <a:cs typeface="Goudy Old Style" charset="0"/>
              </a:rPr>
              <a:t>Sun, X.; Wang, H.; Miller, W. H.</a:t>
            </a:r>
          </a:p>
          <a:p>
            <a:r>
              <a:rPr lang="en-US" sz="1200" dirty="0">
                <a:latin typeface="Goudy Old Style" charset="0"/>
                <a:ea typeface="Goudy Old Style" charset="0"/>
                <a:cs typeface="Goudy Old Style" charset="0"/>
              </a:rPr>
              <a:t>The Journal of Chemical Physics 1998, 109, 7064–7074</a:t>
            </a:r>
          </a:p>
          <a:p>
            <a:endParaRPr lang="en-US" sz="1200" dirty="0">
              <a:latin typeface="Goudy Old Style" charset="0"/>
              <a:ea typeface="Goudy Old Style" charset="0"/>
              <a:cs typeface="Goudy Old Style" charset="0"/>
            </a:endParaRPr>
          </a:p>
          <a:p>
            <a:r>
              <a:rPr lang="en-US" sz="12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200" dirty="0">
                <a:latin typeface="Goudy Old Style" charset="0"/>
                <a:ea typeface="Goudy Old Style" charset="0"/>
                <a:cs typeface="Goudy Old Style" charset="0"/>
              </a:rPr>
              <a:t>, P.; Coker, D. F.</a:t>
            </a:r>
          </a:p>
          <a:p>
            <a:r>
              <a:rPr lang="en-US" sz="1200" dirty="0">
                <a:latin typeface="Goudy Old Style" charset="0"/>
                <a:ea typeface="Goudy Old Style" charset="0"/>
                <a:cs typeface="Goudy Old Style" charset="0"/>
              </a:rPr>
              <a:t>The Journal of Chemical Physics 2012, 137, 22A535</a:t>
            </a:r>
          </a:p>
          <a:p>
            <a:endParaRPr lang="en-US" sz="1200" dirty="0"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9D255D-343D-954A-AFC2-E36F4C1704E2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7237B4-21E0-3D46-A3D6-ECC5DB3BD5AF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4AF76A4-2283-C844-A288-B2C9E1A00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3F0C2F0-2FDD-554A-8AEE-B5E67FC7433F}"/>
              </a:ext>
            </a:extLst>
          </p:cNvPr>
          <p:cNvSpPr/>
          <p:nvPr/>
        </p:nvSpPr>
        <p:spPr>
          <a:xfrm>
            <a:off x="-240635" y="6529138"/>
            <a:ext cx="6957958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5629F-8F36-9743-86DE-0B32828F0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06" y="1106050"/>
            <a:ext cx="6718749" cy="4930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C78F80-0F6E-7343-88B0-BAAD41B2C7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00000">
            <a:off x="1379000" y="204522"/>
            <a:ext cx="5191761" cy="67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BBE4B-95E1-614E-AD68-2A687A4FE091}"/>
              </a:ext>
            </a:extLst>
          </p:cNvPr>
          <p:cNvSpPr/>
          <p:nvPr/>
        </p:nvSpPr>
        <p:spPr>
          <a:xfrm>
            <a:off x="-240632" y="6448930"/>
            <a:ext cx="12597064" cy="65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3DBA4-5AEF-F540-92FE-B2F703A0C764}"/>
              </a:ext>
            </a:extLst>
          </p:cNvPr>
          <p:cNvSpPr/>
          <p:nvPr/>
        </p:nvSpPr>
        <p:spPr>
          <a:xfrm>
            <a:off x="-240632" y="6529138"/>
            <a:ext cx="12597064" cy="5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1F9D0F-2B94-DF49-BCA4-DE265773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77622E-2392-C04A-81FD-F079FA286C18}"/>
              </a:ext>
            </a:extLst>
          </p:cNvPr>
          <p:cNvSpPr/>
          <p:nvPr/>
        </p:nvSpPr>
        <p:spPr>
          <a:xfrm>
            <a:off x="-240635" y="6529138"/>
            <a:ext cx="6957958" cy="57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172A609-8117-F049-8092-37316147C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0" y="530734"/>
            <a:ext cx="6088283" cy="446788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562E29-36F4-B740-9142-87B9C0797430}"/>
              </a:ext>
            </a:extLst>
          </p:cNvPr>
          <p:cNvSpPr/>
          <p:nvPr/>
        </p:nvSpPr>
        <p:spPr>
          <a:xfrm>
            <a:off x="317611" y="5846150"/>
            <a:ext cx="534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J. S. Sandoval, </a:t>
            </a:r>
            <a:r>
              <a:rPr lang="en-US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 (submitted)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C5AFD-E522-8A44-9B9F-33A95C648DBE}"/>
              </a:ext>
            </a:extLst>
          </p:cNvPr>
          <p:cNvSpPr txBox="1"/>
          <p:nvPr/>
        </p:nvSpPr>
        <p:spPr>
          <a:xfrm>
            <a:off x="7179960" y="5790763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Credits Juan Sebastian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8B722-5702-624C-A407-875F3C1C7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11" y="952973"/>
            <a:ext cx="3733800" cy="1206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230E98-7EA4-0C45-A447-9CE94CA01000}"/>
                  </a:ext>
                </a:extLst>
              </p:cNvPr>
              <p:cNvSpPr txBox="1"/>
              <p:nvPr/>
            </p:nvSpPr>
            <p:spPr>
              <a:xfrm>
                <a:off x="7641867" y="2515007"/>
                <a:ext cx="3564887" cy="2087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AutoNum type="alphaLcParenBoth"/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0,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0.1, </m:t>
                    </m:r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2.5,  </m:t>
                    </m:r>
                    <m:r>
                      <m:rPr>
                        <m:sty m:val="p"/>
                      </m:rPr>
                      <a:rPr lang="mr-IN" sz="1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0.09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342900" indent="-342900">
                  <a:lnSpc>
                    <a:spcPct val="200000"/>
                  </a:lnSpc>
                  <a:buAutoNum type="alphaLcParenBoth"/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mr-IN" sz="140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4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2.5,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13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(c)  </a:t>
                </a:r>
                <a14:m>
                  <m:oMath xmlns:m="http://schemas.openxmlformats.org/officeDocument/2006/math">
                    <m:r>
                      <a:rPr lang="en-US" sz="1400" b="0" i="0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5.0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Cambria Math" charset="0"/>
                    <a:ea typeface="Cambria Math" charset="0"/>
                    <a:cs typeface="Cambria Math" charset="0"/>
                  </a:rPr>
                  <a:t>(d)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1,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ϵ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25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sz="1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1,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m:rPr>
                        <m:sty m:val="p"/>
                      </m:rPr>
                      <a:rPr lang="mr-IN" sz="1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α</m:t>
                    </m:r>
                    <m:r>
                      <m:rPr>
                        <m:nor/>
                      </m:rPr>
                      <a:rPr lang="mr-IN" sz="14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= 0.09 </m:t>
                    </m:r>
                  </m:oMath>
                </a14:m>
                <a:endParaRPr lang="en-US" sz="14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200000"/>
                  </a:lnSpc>
                </a:pPr>
                <a:endParaRPr lang="en-US" sz="1400" b="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230E98-7EA4-0C45-A447-9CE94CA01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867" y="2515007"/>
                <a:ext cx="3564887" cy="2087559"/>
              </a:xfrm>
              <a:prstGeom prst="rect">
                <a:avLst/>
              </a:prstGeom>
              <a:blipFill>
                <a:blip r:embed="rId6"/>
                <a:stretch>
                  <a:fillRect l="-3203" r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099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0D8907B-335E-0B49-A618-44BA89D3BFBE}"/>
              </a:ext>
            </a:extLst>
          </p:cNvPr>
          <p:cNvSpPr/>
          <p:nvPr/>
        </p:nvSpPr>
        <p:spPr>
          <a:xfrm>
            <a:off x="-240632" y="6448930"/>
            <a:ext cx="12597064" cy="674851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5147FA-32C2-E744-AF93-DAE729C152CA}"/>
              </a:ext>
            </a:extLst>
          </p:cNvPr>
          <p:cNvSpPr/>
          <p:nvPr/>
        </p:nvSpPr>
        <p:spPr>
          <a:xfrm>
            <a:off x="-240632" y="6529138"/>
            <a:ext cx="12597064" cy="5946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4907C82-304C-4649-9A69-87DEAEE06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2841D-ABBF-6946-9A26-B0AB840D7EAD}"/>
              </a:ext>
            </a:extLst>
          </p:cNvPr>
          <p:cNvSpPr txBox="1"/>
          <p:nvPr/>
        </p:nvSpPr>
        <p:spPr>
          <a:xfrm>
            <a:off x="3747984" y="95124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Nexa Bold" charset="0"/>
                <a:ea typeface="Nexa Bold" charset="0"/>
                <a:cs typeface="Nexa Bold" charset="0"/>
              </a:rPr>
              <a:t>FMO Complex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19E37-CF10-4142-9459-9BBA773BB8F4}"/>
              </a:ext>
            </a:extLst>
          </p:cNvPr>
          <p:cNvSpPr/>
          <p:nvPr/>
        </p:nvSpPr>
        <p:spPr>
          <a:xfrm>
            <a:off x="400452" y="5843745"/>
            <a:ext cx="8255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Exacts obtained from :  Zhu et al.  JPCB 2011, 115, 1531–1537 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6BA77-7719-FA46-A52C-FD1601AFF8A9}"/>
              </a:ext>
            </a:extLst>
          </p:cNvPr>
          <p:cNvSpPr/>
          <p:nvPr/>
        </p:nvSpPr>
        <p:spPr>
          <a:xfrm>
            <a:off x="400452" y="5567875"/>
            <a:ext cx="8255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A Mandal, S. S. </a:t>
            </a:r>
            <a:r>
              <a:rPr lang="en-US" sz="1600" b="0" i="0" dirty="0" err="1">
                <a:effectLst/>
                <a:latin typeface="Goudy Old Style" charset="0"/>
                <a:ea typeface="Goudy Old Style" charset="0"/>
                <a:cs typeface="Goudy Old Style" charset="0"/>
              </a:rPr>
              <a:t>Yamijala</a:t>
            </a:r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, P </a:t>
            </a:r>
            <a:r>
              <a:rPr lang="en-US" sz="1600" b="0" i="0" dirty="0" err="1">
                <a:effectLst/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, JCTC 2018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278A2D-04A3-3C4E-B888-75852F30B7F5}"/>
              </a:ext>
            </a:extLst>
          </p:cNvPr>
          <p:cNvSpPr/>
          <p:nvPr/>
        </p:nvSpPr>
        <p:spPr>
          <a:xfrm>
            <a:off x="-240635" y="6529138"/>
            <a:ext cx="7233106" cy="5946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486AB-4F65-A747-88CE-B15E73E4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302" y="1462840"/>
            <a:ext cx="7695798" cy="4001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45D4CA-4ACB-CF42-ACF1-9278901E8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200000">
            <a:off x="2734125" y="-395545"/>
            <a:ext cx="5953466" cy="770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0AB307-7CF8-CB4C-931D-82B9F0E639F1}"/>
              </a:ext>
            </a:extLst>
          </p:cNvPr>
          <p:cNvSpPr txBox="1"/>
          <p:nvPr/>
        </p:nvSpPr>
        <p:spPr>
          <a:xfrm>
            <a:off x="3885476" y="-75414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5400" dirty="0">
                <a:latin typeface="Nexa Bold" charset="0"/>
                <a:ea typeface="Nexa Bold" charset="0"/>
                <a:cs typeface="Nexa Bold" charset="0"/>
              </a:rPr>
              <a:t>2H</a:t>
            </a:r>
            <a:r>
              <a:rPr lang="mr-IN" sz="5400" baseline="-25000" dirty="0">
                <a:latin typeface="Nexa Bold" charset="0"/>
                <a:ea typeface="Nexa Bold" charset="0"/>
                <a:cs typeface="Nexa Bold" charset="0"/>
              </a:rPr>
              <a:t>2</a:t>
            </a:r>
            <a:r>
              <a:rPr lang="mr-IN" sz="5400" dirty="0">
                <a:latin typeface="Nexa Bold" charset="0"/>
                <a:ea typeface="Nexa Bold" charset="0"/>
                <a:cs typeface="Nexa Bold" charset="0"/>
              </a:rPr>
              <a:t>PC-C</a:t>
            </a:r>
            <a:r>
              <a:rPr lang="mr-IN" sz="5400" baseline="-25000" dirty="0">
                <a:latin typeface="Nexa Bold" charset="0"/>
                <a:ea typeface="Nexa Bold" charset="0"/>
                <a:cs typeface="Nexa Bold" charset="0"/>
              </a:rPr>
              <a:t>60</a:t>
            </a:r>
            <a:endParaRPr lang="en-US" sz="5400" baseline="-25000" dirty="0">
              <a:latin typeface="Nexa Bold" charset="0"/>
              <a:ea typeface="Nexa Bold" charset="0"/>
              <a:cs typeface="Nexa Bold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989856-EAC3-BF44-AB86-07DBC8AD07C0}"/>
              </a:ext>
            </a:extLst>
          </p:cNvPr>
          <p:cNvGrpSpPr>
            <a:grpSpLocks noChangeAspect="1"/>
          </p:cNvGrpSpPr>
          <p:nvPr/>
        </p:nvGrpSpPr>
        <p:grpSpPr>
          <a:xfrm>
            <a:off x="7911910" y="154001"/>
            <a:ext cx="4078127" cy="1596311"/>
            <a:chOff x="33758865" y="11562750"/>
            <a:chExt cx="8014118" cy="3136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16BDFA-DE29-3E4A-BAAA-EF01815F1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53" b="17414"/>
            <a:stretch/>
          </p:blipFill>
          <p:spPr>
            <a:xfrm rot="5845913">
              <a:off x="39013650" y="11735666"/>
              <a:ext cx="2869624" cy="26490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79F156-21A3-7A4D-911E-FC373CE2A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72" b="20023"/>
            <a:stretch/>
          </p:blipFill>
          <p:spPr>
            <a:xfrm rot="5400000">
              <a:off x="36363145" y="11715024"/>
              <a:ext cx="3136984" cy="28324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EF5D26-8417-2840-BF6C-D0BF5AB2C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99" b="16666"/>
            <a:stretch/>
          </p:blipFill>
          <p:spPr>
            <a:xfrm rot="5400000">
              <a:off x="33623837" y="11900609"/>
              <a:ext cx="2753537" cy="248348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6D4EBF1-9E0C-FA44-AFE3-24F904DE3C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33" y="1144559"/>
            <a:ext cx="4274967" cy="4264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4BC677-A370-EA45-90AA-558B6E5CE186}"/>
              </a:ext>
            </a:extLst>
          </p:cNvPr>
          <p:cNvSpPr/>
          <p:nvPr/>
        </p:nvSpPr>
        <p:spPr>
          <a:xfrm>
            <a:off x="-240632" y="6448930"/>
            <a:ext cx="12597064" cy="67014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FE4180-3A0E-E241-895A-59544AEE947F}"/>
              </a:ext>
            </a:extLst>
          </p:cNvPr>
          <p:cNvSpPr/>
          <p:nvPr/>
        </p:nvSpPr>
        <p:spPr>
          <a:xfrm>
            <a:off x="-240632" y="6529138"/>
            <a:ext cx="12597064" cy="5899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05AE974-4976-274D-A107-9ACFF88E94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4FC907-5559-6947-AD6F-E118718E1092}"/>
              </a:ext>
            </a:extLst>
          </p:cNvPr>
          <p:cNvSpPr/>
          <p:nvPr/>
        </p:nvSpPr>
        <p:spPr>
          <a:xfrm>
            <a:off x="7313815" y="5409452"/>
            <a:ext cx="8255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A Mandal, SS </a:t>
            </a:r>
            <a:r>
              <a:rPr lang="en-US" sz="1600" b="0" i="0" dirty="0" err="1">
                <a:effectLst/>
                <a:latin typeface="Goudy Old Style" charset="0"/>
                <a:ea typeface="Goudy Old Style" charset="0"/>
                <a:cs typeface="Goudy Old Style" charset="0"/>
              </a:rPr>
              <a:t>Yamijala</a:t>
            </a:r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, P </a:t>
            </a:r>
            <a:r>
              <a:rPr lang="en-US" sz="1600" b="0" i="0" dirty="0" err="1">
                <a:effectLst/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, JCTC 2018</a:t>
            </a:r>
          </a:p>
          <a:p>
            <a:endParaRPr lang="en-US" sz="1600" dirty="0">
              <a:latin typeface="Goudy Old Style" charset="0"/>
              <a:ea typeface="Goudy Old Style" charset="0"/>
              <a:cs typeface="Goudy Old Style" charset="0"/>
            </a:endParaRPr>
          </a:p>
          <a:p>
            <a:r>
              <a:rPr lang="en-US" sz="1600" b="0" i="0" dirty="0">
                <a:effectLst/>
                <a:latin typeface="Goudy Old Style" charset="0"/>
                <a:ea typeface="Goudy Old Style" charset="0"/>
                <a:cs typeface="Goudy Old Style" charset="0"/>
              </a:rPr>
              <a:t>Credits to Sharma </a:t>
            </a:r>
            <a:r>
              <a:rPr lang="en-US" sz="1600" b="0" i="0" dirty="0" err="1">
                <a:effectLst/>
                <a:latin typeface="Goudy Old Style" charset="0"/>
                <a:ea typeface="Goudy Old Style" charset="0"/>
                <a:cs typeface="Goudy Old Style" charset="0"/>
              </a:rPr>
              <a:t>Yamijala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56D092-8720-374C-99EE-741E81545845}"/>
              </a:ext>
            </a:extLst>
          </p:cNvPr>
          <p:cNvSpPr/>
          <p:nvPr/>
        </p:nvSpPr>
        <p:spPr>
          <a:xfrm>
            <a:off x="-240635" y="6529138"/>
            <a:ext cx="7554449" cy="5899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62214E-D046-DF4D-BE42-8CCBE7811AF0}"/>
              </a:ext>
            </a:extLst>
          </p:cNvPr>
          <p:cNvGrpSpPr>
            <a:grpSpLocks noChangeAspect="1"/>
          </p:cNvGrpSpPr>
          <p:nvPr/>
        </p:nvGrpSpPr>
        <p:grpSpPr>
          <a:xfrm>
            <a:off x="481165" y="2389955"/>
            <a:ext cx="7134259" cy="2663226"/>
            <a:chOff x="2436214" y="1194762"/>
            <a:chExt cx="6146509" cy="22944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3B8F122-BDC7-2345-AD8F-CA6A2E101679}"/>
                </a:ext>
              </a:extLst>
            </p:cNvPr>
            <p:cNvGrpSpPr/>
            <p:nvPr/>
          </p:nvGrpSpPr>
          <p:grpSpPr>
            <a:xfrm>
              <a:off x="2641609" y="1194762"/>
              <a:ext cx="2962803" cy="2275034"/>
              <a:chOff x="4800767" y="1066482"/>
              <a:chExt cx="2962803" cy="22750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7CEFCD7-572A-7C4C-89AE-9EDED895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0767" y="1066482"/>
                <a:ext cx="2962803" cy="2052445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AE3707-E830-4643-970B-711FA21CFFF6}"/>
                  </a:ext>
                </a:extLst>
              </p:cNvPr>
              <p:cNvSpPr txBox="1"/>
              <p:nvPr/>
            </p:nvSpPr>
            <p:spPr>
              <a:xfrm>
                <a:off x="6167940" y="3002962"/>
                <a:ext cx="629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t [</a:t>
                </a:r>
                <a:r>
                  <a:rPr lang="en-US" sz="1600" dirty="0" err="1">
                    <a:latin typeface="Arial"/>
                    <a:cs typeface="Arial"/>
                  </a:rPr>
                  <a:t>ps</a:t>
                </a:r>
                <a:r>
                  <a:rPr lang="en-US" sz="1600" dirty="0">
                    <a:latin typeface="Arial"/>
                    <a:cs typeface="Arial"/>
                  </a:rPr>
                  <a:t>]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80AE130-0F9D-4E4E-9767-7FBC796F0BB8}"/>
                </a:ext>
              </a:extLst>
            </p:cNvPr>
            <p:cNvGrpSpPr/>
            <p:nvPr/>
          </p:nvGrpSpPr>
          <p:grpSpPr>
            <a:xfrm>
              <a:off x="5664364" y="1303024"/>
              <a:ext cx="2918359" cy="2186236"/>
              <a:chOff x="4318975" y="3850659"/>
              <a:chExt cx="2918359" cy="218623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846AEF-74AD-3043-AFAF-5054E9E68D4D}"/>
                  </a:ext>
                </a:extLst>
              </p:cNvPr>
              <p:cNvSpPr txBox="1"/>
              <p:nvPr/>
            </p:nvSpPr>
            <p:spPr>
              <a:xfrm>
                <a:off x="5845122" y="5698341"/>
                <a:ext cx="629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t [</a:t>
                </a:r>
                <a:r>
                  <a:rPr lang="en-US" sz="1600" dirty="0" err="1">
                    <a:latin typeface="Arial"/>
                    <a:cs typeface="Arial"/>
                  </a:rPr>
                  <a:t>ps</a:t>
                </a:r>
                <a:r>
                  <a:rPr lang="en-US" sz="1600" dirty="0">
                    <a:latin typeface="Arial"/>
                    <a:cs typeface="Arial"/>
                  </a:rPr>
                  <a:t>]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1A5D778-6318-4442-8AAB-76C2D4008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4831" y="3850659"/>
                <a:ext cx="2622503" cy="183205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5F6531-A67F-C74B-8BBD-5E8B13C7C477}"/>
                  </a:ext>
                </a:extLst>
              </p:cNvPr>
              <p:cNvSpPr txBox="1"/>
              <p:nvPr/>
            </p:nvSpPr>
            <p:spPr>
              <a:xfrm rot="16200000">
                <a:off x="3717298" y="4465164"/>
                <a:ext cx="15419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MO Population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5FE2FD-9477-7849-B50C-323C6DA4E36B}"/>
                </a:ext>
              </a:extLst>
            </p:cNvPr>
            <p:cNvSpPr txBox="1"/>
            <p:nvPr/>
          </p:nvSpPr>
          <p:spPr>
            <a:xfrm rot="16200000">
              <a:off x="2253193" y="1933647"/>
              <a:ext cx="735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 (</a:t>
              </a:r>
              <a:r>
                <a:rPr lang="en-US" dirty="0" err="1"/>
                <a:t>eV</a:t>
              </a:r>
              <a:r>
                <a:rPr lang="en-US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661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528E12-FA62-C944-963D-1484374002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4FD27D-31D4-7047-8232-E5B3943B3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4" y="1669244"/>
            <a:ext cx="3103557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18ABB-7330-E846-82E7-37D20DCBDF98}"/>
              </a:ext>
            </a:extLst>
          </p:cNvPr>
          <p:cNvSpPr txBox="1"/>
          <p:nvPr/>
        </p:nvSpPr>
        <p:spPr>
          <a:xfrm>
            <a:off x="749246" y="4077071"/>
            <a:ext cx="35140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Development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of</a:t>
            </a:r>
            <a:r>
              <a:rPr lang="en-US" sz="2000" dirty="0">
                <a:solidFill>
                  <a:schemeClr val="bg1"/>
                </a:solidFill>
                <a:latin typeface="Nexa Light" panose="02000000000000000000" pitchFamily="2" charset="0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Nexa Light" panose="02000000000000000000" pitchFamily="2" charset="0"/>
              </a:rPr>
              <a:t>Quasi Diabatic Scheme</a:t>
            </a:r>
            <a:endParaRPr lang="en-US" sz="4400" b="1" dirty="0">
              <a:solidFill>
                <a:schemeClr val="bg1"/>
              </a:solidFill>
              <a:latin typeface="Nexa Light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C3702-4547-BD49-86B4-8F754134A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05" y="1854095"/>
            <a:ext cx="3070334" cy="19210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3" y="6529138"/>
            <a:ext cx="7770985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E77C6-F1EA-C241-BCFE-F76364467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95" y="1268532"/>
            <a:ext cx="7531570" cy="42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480645-86C0-F14E-BB14-9833F864A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6433D-7C92-694B-AADF-B46BAE96F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183" y="1286374"/>
            <a:ext cx="12486830" cy="4609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FB517A-A505-D943-A2F2-F49802C6E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832" y="1669244"/>
            <a:ext cx="3057634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40516-0026-1B44-A0EF-5043C7A3501E}"/>
              </a:ext>
            </a:extLst>
          </p:cNvPr>
          <p:cNvSpPr txBox="1"/>
          <p:nvPr/>
        </p:nvSpPr>
        <p:spPr>
          <a:xfrm>
            <a:off x="5217934" y="4061682"/>
            <a:ext cx="1679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Application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to</a:t>
            </a:r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 PI-PCET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BE5E2-95E3-4348-B240-A7BEBFFCD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832" y="1830579"/>
            <a:ext cx="3057634" cy="19992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2" y="6529138"/>
            <a:ext cx="8111644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88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2B4902-F480-A04D-BAF9-C943B26DB0E1}"/>
              </a:ext>
            </a:extLst>
          </p:cNvPr>
          <p:cNvSpPr/>
          <p:nvPr/>
        </p:nvSpPr>
        <p:spPr>
          <a:xfrm>
            <a:off x="-240632" y="6448930"/>
            <a:ext cx="12597064" cy="555254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23E79-8187-B243-9017-20AC8F065A7C}"/>
              </a:ext>
            </a:extLst>
          </p:cNvPr>
          <p:cNvSpPr/>
          <p:nvPr/>
        </p:nvSpPr>
        <p:spPr>
          <a:xfrm>
            <a:off x="-240632" y="6529138"/>
            <a:ext cx="12597064" cy="4941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324A76-3140-6548-A17E-6DA418E2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8EB9EFF-1EEB-664C-BE78-8A7E42E7703C}"/>
              </a:ext>
            </a:extLst>
          </p:cNvPr>
          <p:cNvSpPr/>
          <p:nvPr/>
        </p:nvSpPr>
        <p:spPr>
          <a:xfrm>
            <a:off x="780431" y="835412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4FC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4FB142B-CD32-114C-B82F-353285C45185}"/>
              </a:ext>
            </a:extLst>
          </p:cNvPr>
          <p:cNvSpPr/>
          <p:nvPr/>
        </p:nvSpPr>
        <p:spPr>
          <a:xfrm>
            <a:off x="1332852" y="815533"/>
            <a:ext cx="1550504" cy="2146852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rgbClr val="EB5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B24CCB-DFBA-324D-959B-73CDC515F9AB}"/>
              </a:ext>
            </a:extLst>
          </p:cNvPr>
          <p:cNvCxnSpPr>
            <a:cxnSpLocks/>
          </p:cNvCxnSpPr>
          <p:nvPr/>
        </p:nvCxnSpPr>
        <p:spPr>
          <a:xfrm flipH="1" flipV="1">
            <a:off x="551168" y="225812"/>
            <a:ext cx="42746" cy="465261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E36C98-EDE8-E24B-9BB8-0A97EC2E96B5}"/>
              </a:ext>
            </a:extLst>
          </p:cNvPr>
          <p:cNvCxnSpPr>
            <a:cxnSpLocks/>
          </p:cNvCxnSpPr>
          <p:nvPr/>
        </p:nvCxnSpPr>
        <p:spPr>
          <a:xfrm flipV="1">
            <a:off x="551168" y="4876766"/>
            <a:ext cx="3661576" cy="331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6F8A97-6115-E149-B017-AE2F399C4928}"/>
                  </a:ext>
                </a:extLst>
              </p:cNvPr>
              <p:cNvSpPr txBox="1"/>
              <p:nvPr/>
            </p:nvSpPr>
            <p:spPr>
              <a:xfrm rot="16200000">
                <a:off x="-846868" y="1660689"/>
                <a:ext cx="225803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6F8A97-6115-E149-B017-AE2F399C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46868" y="1660689"/>
                <a:ext cx="2258035" cy="276999"/>
              </a:xfrm>
              <a:prstGeom prst="rect">
                <a:avLst/>
              </a:prstGeom>
              <a:blipFill>
                <a:blip r:embed="rId4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AB7822-ED90-D54E-89A2-9B60C837D9D9}"/>
                  </a:ext>
                </a:extLst>
              </p:cNvPr>
              <p:cNvSpPr txBox="1"/>
              <p:nvPr/>
            </p:nvSpPr>
            <p:spPr>
              <a:xfrm>
                <a:off x="1069463" y="5022471"/>
                <a:ext cx="2258035" cy="2984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AB7822-ED90-D54E-89A2-9B60C837D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63" y="5022471"/>
                <a:ext cx="2258035" cy="298415"/>
              </a:xfrm>
              <a:prstGeom prst="rect">
                <a:avLst/>
              </a:prstGeom>
              <a:blipFill>
                <a:blip r:embed="rId5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27821F4E-1CA1-5840-B717-37632D687CCF}"/>
              </a:ext>
            </a:extLst>
          </p:cNvPr>
          <p:cNvSpPr/>
          <p:nvPr/>
        </p:nvSpPr>
        <p:spPr>
          <a:xfrm>
            <a:off x="1554075" y="4363132"/>
            <a:ext cx="377979" cy="425891"/>
          </a:xfrm>
          <a:custGeom>
            <a:avLst/>
            <a:gdLst>
              <a:gd name="connsiteX0" fmla="*/ 0 w 1645920"/>
              <a:gd name="connsiteY0" fmla="*/ 940604 h 1097358"/>
              <a:gd name="connsiteX1" fmla="*/ 496389 w 1645920"/>
              <a:gd name="connsiteY1" fmla="*/ 78 h 1097358"/>
              <a:gd name="connsiteX2" fmla="*/ 992777 w 1645920"/>
              <a:gd name="connsiteY2" fmla="*/ 888352 h 1097358"/>
              <a:gd name="connsiteX3" fmla="*/ 1645920 w 1645920"/>
              <a:gd name="connsiteY3" fmla="*/ 1097358 h 1097358"/>
              <a:gd name="connsiteX0" fmla="*/ 0 w 2194560"/>
              <a:gd name="connsiteY0" fmla="*/ 1072073 h 1098199"/>
              <a:gd name="connsiteX1" fmla="*/ 1045029 w 2194560"/>
              <a:gd name="connsiteY1" fmla="*/ 919 h 1098199"/>
              <a:gd name="connsiteX2" fmla="*/ 1541417 w 2194560"/>
              <a:gd name="connsiteY2" fmla="*/ 889193 h 1098199"/>
              <a:gd name="connsiteX3" fmla="*/ 2194560 w 2194560"/>
              <a:gd name="connsiteY3" fmla="*/ 1098199 h 1098199"/>
              <a:gd name="connsiteX0" fmla="*/ 0 w 2194560"/>
              <a:gd name="connsiteY0" fmla="*/ 1071239 h 1097365"/>
              <a:gd name="connsiteX1" fmla="*/ 627017 w 2194560"/>
              <a:gd name="connsiteY1" fmla="*/ 836109 h 1097365"/>
              <a:gd name="connsiteX2" fmla="*/ 1045029 w 2194560"/>
              <a:gd name="connsiteY2" fmla="*/ 85 h 1097365"/>
              <a:gd name="connsiteX3" fmla="*/ 1541417 w 2194560"/>
              <a:gd name="connsiteY3" fmla="*/ 888359 h 1097365"/>
              <a:gd name="connsiteX4" fmla="*/ 2194560 w 2194560"/>
              <a:gd name="connsiteY4" fmla="*/ 1097365 h 1097365"/>
              <a:gd name="connsiteX0" fmla="*/ 0 w 2194560"/>
              <a:gd name="connsiteY0" fmla="*/ 1071154 h 1097280"/>
              <a:gd name="connsiteX1" fmla="*/ 757645 w 2194560"/>
              <a:gd name="connsiteY1" fmla="*/ 888276 h 1097280"/>
              <a:gd name="connsiteX2" fmla="*/ 1045029 w 2194560"/>
              <a:gd name="connsiteY2" fmla="*/ 0 h 1097280"/>
              <a:gd name="connsiteX3" fmla="*/ 1541417 w 2194560"/>
              <a:gd name="connsiteY3" fmla="*/ 888274 h 1097280"/>
              <a:gd name="connsiteX4" fmla="*/ 2194560 w 2194560"/>
              <a:gd name="connsiteY4" fmla="*/ 1097280 h 1097280"/>
              <a:gd name="connsiteX0" fmla="*/ 0 w 2194560"/>
              <a:gd name="connsiteY0" fmla="*/ 1071328 h 1098602"/>
              <a:gd name="connsiteX1" fmla="*/ 757645 w 2194560"/>
              <a:gd name="connsiteY1" fmla="*/ 888450 h 1098602"/>
              <a:gd name="connsiteX2" fmla="*/ 1045029 w 2194560"/>
              <a:gd name="connsiteY2" fmla="*/ 174 h 1098602"/>
              <a:gd name="connsiteX3" fmla="*/ 1410788 w 2194560"/>
              <a:gd name="connsiteY3" fmla="*/ 966825 h 1098602"/>
              <a:gd name="connsiteX4" fmla="*/ 2194560 w 2194560"/>
              <a:gd name="connsiteY4" fmla="*/ 1097454 h 1098602"/>
              <a:gd name="connsiteX0" fmla="*/ 0 w 2194560"/>
              <a:gd name="connsiteY0" fmla="*/ 1071351 h 1097477"/>
              <a:gd name="connsiteX1" fmla="*/ 757645 w 2194560"/>
              <a:gd name="connsiteY1" fmla="*/ 888473 h 1097477"/>
              <a:gd name="connsiteX2" fmla="*/ 1045029 w 2194560"/>
              <a:gd name="connsiteY2" fmla="*/ 197 h 1097477"/>
              <a:gd name="connsiteX3" fmla="*/ 1463040 w 2194560"/>
              <a:gd name="connsiteY3" fmla="*/ 810094 h 1097477"/>
              <a:gd name="connsiteX4" fmla="*/ 2194560 w 2194560"/>
              <a:gd name="connsiteY4" fmla="*/ 1097477 h 1097477"/>
              <a:gd name="connsiteX0" fmla="*/ 0 w 2194560"/>
              <a:gd name="connsiteY0" fmla="*/ 1071177 h 1097303"/>
              <a:gd name="connsiteX1" fmla="*/ 679268 w 2194560"/>
              <a:gd name="connsiteY1" fmla="*/ 836048 h 1097303"/>
              <a:gd name="connsiteX2" fmla="*/ 1045029 w 2194560"/>
              <a:gd name="connsiteY2" fmla="*/ 23 h 1097303"/>
              <a:gd name="connsiteX3" fmla="*/ 1463040 w 2194560"/>
              <a:gd name="connsiteY3" fmla="*/ 809920 h 1097303"/>
              <a:gd name="connsiteX4" fmla="*/ 2194560 w 2194560"/>
              <a:gd name="connsiteY4" fmla="*/ 1097303 h 1097303"/>
              <a:gd name="connsiteX0" fmla="*/ 0 w 2220685"/>
              <a:gd name="connsiteY0" fmla="*/ 1071176 h 1071176"/>
              <a:gd name="connsiteX1" fmla="*/ 679268 w 2220685"/>
              <a:gd name="connsiteY1" fmla="*/ 836047 h 1071176"/>
              <a:gd name="connsiteX2" fmla="*/ 1045029 w 2220685"/>
              <a:gd name="connsiteY2" fmla="*/ 22 h 1071176"/>
              <a:gd name="connsiteX3" fmla="*/ 1463040 w 2220685"/>
              <a:gd name="connsiteY3" fmla="*/ 809919 h 1071176"/>
              <a:gd name="connsiteX4" fmla="*/ 2220685 w 2220685"/>
              <a:gd name="connsiteY4" fmla="*/ 1018925 h 107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685" h="1071176">
                <a:moveTo>
                  <a:pt x="0" y="1071176"/>
                </a:moveTo>
                <a:cubicBezTo>
                  <a:pt x="56606" y="971028"/>
                  <a:pt x="505097" y="1014573"/>
                  <a:pt x="679268" y="836047"/>
                </a:cubicBezTo>
                <a:cubicBezTo>
                  <a:pt x="853440" y="657521"/>
                  <a:pt x="914400" y="4377"/>
                  <a:pt x="1045029" y="22"/>
                </a:cubicBezTo>
                <a:cubicBezTo>
                  <a:pt x="1175658" y="-4333"/>
                  <a:pt x="1267097" y="640102"/>
                  <a:pt x="1463040" y="809919"/>
                </a:cubicBezTo>
                <a:cubicBezTo>
                  <a:pt x="1658983" y="979736"/>
                  <a:pt x="1989907" y="1005862"/>
                  <a:pt x="2220685" y="1018925"/>
                </a:cubicBezTo>
              </a:path>
            </a:pathLst>
          </a:custGeom>
          <a:solidFill>
            <a:srgbClr val="7F7F7F">
              <a:alpha val="5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E605F6C-197F-514B-8020-599614479C31}"/>
              </a:ext>
            </a:extLst>
          </p:cNvPr>
          <p:cNvSpPr/>
          <p:nvPr/>
        </p:nvSpPr>
        <p:spPr>
          <a:xfrm>
            <a:off x="1190069" y="3798179"/>
            <a:ext cx="1191887" cy="1090147"/>
          </a:xfrm>
          <a:custGeom>
            <a:avLst/>
            <a:gdLst>
              <a:gd name="connsiteX0" fmla="*/ 0 w 1550504"/>
              <a:gd name="connsiteY0" fmla="*/ 0 h 2146852"/>
              <a:gd name="connsiteX1" fmla="*/ 755374 w 1550504"/>
              <a:gd name="connsiteY1" fmla="*/ 2146852 h 2146852"/>
              <a:gd name="connsiteX2" fmla="*/ 1550504 w 1550504"/>
              <a:gd name="connsiteY2" fmla="*/ 0 h 2146852"/>
              <a:gd name="connsiteX3" fmla="*/ 1550504 w 1550504"/>
              <a:gd name="connsiteY3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0504" h="2146852">
                <a:moveTo>
                  <a:pt x="0" y="0"/>
                </a:moveTo>
                <a:cubicBezTo>
                  <a:pt x="248478" y="1073426"/>
                  <a:pt x="496957" y="2146852"/>
                  <a:pt x="755374" y="2146852"/>
                </a:cubicBezTo>
                <a:cubicBezTo>
                  <a:pt x="1013791" y="2146852"/>
                  <a:pt x="1550504" y="0"/>
                  <a:pt x="1550504" y="0"/>
                </a:cubicBezTo>
                <a:lnTo>
                  <a:pt x="1550504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9B4984-3929-7F4E-93D7-5BAE18061419}"/>
                  </a:ext>
                </a:extLst>
              </p:cNvPr>
              <p:cNvSpPr txBox="1"/>
              <p:nvPr/>
            </p:nvSpPr>
            <p:spPr>
              <a:xfrm>
                <a:off x="5225144" y="354859"/>
                <a:ext cx="6652634" cy="11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+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p>
                                        </m:sSub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9B4984-3929-7F4E-93D7-5BAE18061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144" y="354859"/>
                <a:ext cx="6652634" cy="1169359"/>
              </a:xfrm>
              <a:prstGeom prst="rect">
                <a:avLst/>
              </a:prstGeom>
              <a:blipFill>
                <a:blip r:embed="rId6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4564FEA-91D6-684C-A4F6-7F6D1AD6B460}"/>
              </a:ext>
            </a:extLst>
          </p:cNvPr>
          <p:cNvSpPr txBox="1"/>
          <p:nvPr/>
        </p:nvSpPr>
        <p:spPr>
          <a:xfrm>
            <a:off x="5225144" y="3236759"/>
            <a:ext cx="6479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oudy Old Style" panose="02020502050305020303" pitchFamily="18" charset="77"/>
              </a:rPr>
              <a:t>How to incorporate Nuclear Quantum Effects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328592-2312-F04F-BE8B-AF02BC7EE8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1"/>
          <a:stretch/>
        </p:blipFill>
        <p:spPr>
          <a:xfrm>
            <a:off x="7016266" y="968259"/>
            <a:ext cx="4943728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C8CBF5-923C-B242-BCAA-0B6EDA440841}"/>
                  </a:ext>
                </a:extLst>
              </p:cNvPr>
              <p:cNvSpPr txBox="1"/>
              <p:nvPr/>
            </p:nvSpPr>
            <p:spPr>
              <a:xfrm>
                <a:off x="7547981" y="2079092"/>
                <a:ext cx="8947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C8CBF5-923C-B242-BCAA-0B6EDA440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981" y="2079092"/>
                <a:ext cx="894797" cy="276999"/>
              </a:xfrm>
              <a:prstGeom prst="rect">
                <a:avLst/>
              </a:prstGeom>
              <a:blipFill>
                <a:blip r:embed="rId8"/>
                <a:stretch>
                  <a:fillRect l="-4167" t="-8696" r="-833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E2569D0-0E6B-3446-A68D-E1E9A43F92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6" t="-13145" r="1"/>
          <a:stretch/>
        </p:blipFill>
        <p:spPr>
          <a:xfrm>
            <a:off x="8442778" y="1910004"/>
            <a:ext cx="2981535" cy="5531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2B2C791-F712-2A44-82FA-30F07B8344BD}"/>
              </a:ext>
            </a:extLst>
          </p:cNvPr>
          <p:cNvSpPr/>
          <p:nvPr/>
        </p:nvSpPr>
        <p:spPr>
          <a:xfrm>
            <a:off x="-240635" y="6529138"/>
            <a:ext cx="8398517" cy="4941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721DEA-8A3C-2A4A-9700-B736075CCD75}"/>
              </a:ext>
            </a:extLst>
          </p:cNvPr>
          <p:cNvSpPr txBox="1"/>
          <p:nvPr/>
        </p:nvSpPr>
        <p:spPr>
          <a:xfrm>
            <a:off x="3015807" y="1841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PI-PCET</a:t>
            </a:r>
          </a:p>
        </p:txBody>
      </p:sp>
    </p:spTree>
    <p:extLst>
      <p:ext uri="{BB962C8B-B14F-4D97-AF65-F5344CB8AC3E}">
        <p14:creationId xmlns:p14="http://schemas.microsoft.com/office/powerpoint/2010/main" val="25867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0221 -0.2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11022A-63FE-B04F-9818-1C1DA995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2290" y="433246"/>
            <a:ext cx="12192000" cy="837618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AC287A72-6A2C-CC49-B59D-518ABDA0464B}"/>
              </a:ext>
            </a:extLst>
          </p:cNvPr>
          <p:cNvSpPr/>
          <p:nvPr/>
        </p:nvSpPr>
        <p:spPr>
          <a:xfrm rot="5400000">
            <a:off x="3102025" y="1038467"/>
            <a:ext cx="200838" cy="665631"/>
          </a:xfrm>
          <a:prstGeom prst="rightBrace">
            <a:avLst>
              <a:gd name="adj1" fmla="val 11102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11A34-DC35-7144-BFD0-B138D2CC54AE}"/>
              </a:ext>
            </a:extLst>
          </p:cNvPr>
          <p:cNvSpPr txBox="1"/>
          <p:nvPr/>
        </p:nvSpPr>
        <p:spPr>
          <a:xfrm>
            <a:off x="1945144" y="147170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 Hamiltonian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0ABB65-727A-264F-8B1A-280CF90DD6C0}"/>
              </a:ext>
            </a:extLst>
          </p:cNvPr>
          <p:cNvCxnSpPr/>
          <p:nvPr/>
        </p:nvCxnSpPr>
        <p:spPr>
          <a:xfrm>
            <a:off x="4010891" y="852055"/>
            <a:ext cx="3470564" cy="0"/>
          </a:xfrm>
          <a:prstGeom prst="straightConnector1">
            <a:avLst/>
          </a:prstGeom>
          <a:ln w="19050">
            <a:solidFill>
              <a:srgbClr val="EE525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757F3B-5F60-7B46-AE8B-0AFEEB8468CA}"/>
              </a:ext>
            </a:extLst>
          </p:cNvPr>
          <p:cNvSpPr/>
          <p:nvPr/>
        </p:nvSpPr>
        <p:spPr>
          <a:xfrm>
            <a:off x="2514600" y="433246"/>
            <a:ext cx="1496291" cy="837617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6AF3E5-79FF-9F4D-A527-1D1D8C26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44" y="234965"/>
            <a:ext cx="2210955" cy="686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ACD1F0-9038-7B43-A9F3-71BE115EEE3C}"/>
                  </a:ext>
                </a:extLst>
              </p:cNvPr>
              <p:cNvSpPr txBox="1"/>
              <p:nvPr/>
            </p:nvSpPr>
            <p:spPr>
              <a:xfrm>
                <a:off x="7951090" y="313541"/>
                <a:ext cx="3232103" cy="1077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p>
                                        </m:sSub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ACD1F0-9038-7B43-A9F3-71BE115EE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090" y="313541"/>
                <a:ext cx="3232103" cy="1077026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54AC491-654C-464A-A610-85C45A7C000D}"/>
              </a:ext>
            </a:extLst>
          </p:cNvPr>
          <p:cNvSpPr/>
          <p:nvPr/>
        </p:nvSpPr>
        <p:spPr>
          <a:xfrm>
            <a:off x="-240632" y="6448930"/>
            <a:ext cx="12597064" cy="54187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73115-35C6-B441-9DF5-2DF6DFAB8A49}"/>
              </a:ext>
            </a:extLst>
          </p:cNvPr>
          <p:cNvSpPr/>
          <p:nvPr/>
        </p:nvSpPr>
        <p:spPr>
          <a:xfrm>
            <a:off x="-240632" y="6529138"/>
            <a:ext cx="12597064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7ADEA4A-461C-1441-8F0D-7E4DFEBB6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E5004A-BA64-3948-AD19-4262389FC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55" y="2178660"/>
            <a:ext cx="71120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2FA173-BF4B-BC48-AC0D-43233BC9BB64}"/>
              </a:ext>
            </a:extLst>
          </p:cNvPr>
          <p:cNvSpPr/>
          <p:nvPr/>
        </p:nvSpPr>
        <p:spPr>
          <a:xfrm>
            <a:off x="-240635" y="6529138"/>
            <a:ext cx="8846753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457AF-A2DE-734E-BB72-C8551B97125E}"/>
              </a:ext>
            </a:extLst>
          </p:cNvPr>
          <p:cNvSpPr txBox="1"/>
          <p:nvPr/>
        </p:nvSpPr>
        <p:spPr>
          <a:xfrm>
            <a:off x="5146433" y="5799289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oudy Old Style" panose="02020502050305020303" pitchFamily="18" charset="77"/>
              </a:rPr>
              <a:t>Vibronic</a:t>
            </a:r>
            <a:r>
              <a:rPr lang="en-US" sz="2400" b="1" dirty="0">
                <a:latin typeface="Goudy Old Style" panose="02020502050305020303" pitchFamily="18" charset="77"/>
              </a:rPr>
              <a:t> Basis</a:t>
            </a:r>
          </a:p>
        </p:txBody>
      </p:sp>
    </p:spTree>
    <p:extLst>
      <p:ext uri="{BB962C8B-B14F-4D97-AF65-F5344CB8AC3E}">
        <p14:creationId xmlns:p14="http://schemas.microsoft.com/office/powerpoint/2010/main" val="38666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2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1F435-BA87-4845-A2D5-8B419E086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441565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508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9F371-3290-D74F-BCB1-E9F197D23E43}"/>
              </a:ext>
            </a:extLst>
          </p:cNvPr>
          <p:cNvSpPr txBox="1"/>
          <p:nvPr/>
        </p:nvSpPr>
        <p:spPr>
          <a:xfrm>
            <a:off x="4030580" y="-5044"/>
            <a:ext cx="465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Molecular Hamiltonian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A7117C-5A4F-A84C-BE70-539EB3CC7004}"/>
              </a:ext>
            </a:extLst>
          </p:cNvPr>
          <p:cNvSpPr/>
          <p:nvPr/>
        </p:nvSpPr>
        <p:spPr>
          <a:xfrm>
            <a:off x="-240633" y="6529138"/>
            <a:ext cx="939880" cy="5089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F8EE7-EA58-9942-9452-D59AEF6C0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72" y="2676085"/>
            <a:ext cx="3184369" cy="1125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115D67-EC5A-9A4A-A915-24C92BE7E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22" y="2676085"/>
            <a:ext cx="5179731" cy="1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0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11022A-63FE-B04F-9818-1C1DA995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2290" y="433246"/>
            <a:ext cx="12192000" cy="837618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AC287A72-6A2C-CC49-B59D-518ABDA0464B}"/>
              </a:ext>
            </a:extLst>
          </p:cNvPr>
          <p:cNvSpPr/>
          <p:nvPr/>
        </p:nvSpPr>
        <p:spPr>
          <a:xfrm rot="5400000">
            <a:off x="5042165" y="1448272"/>
            <a:ext cx="306577" cy="3865419"/>
          </a:xfrm>
          <a:prstGeom prst="rightBrace">
            <a:avLst>
              <a:gd name="adj1" fmla="val 11102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11A34-DC35-7144-BFD0-B138D2CC54AE}"/>
              </a:ext>
            </a:extLst>
          </p:cNvPr>
          <p:cNvSpPr txBox="1"/>
          <p:nvPr/>
        </p:nvSpPr>
        <p:spPr>
          <a:xfrm>
            <a:off x="4156099" y="373508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“Electronic” Hamiltonian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0ABB65-727A-264F-8B1A-280CF90DD6C0}"/>
              </a:ext>
            </a:extLst>
          </p:cNvPr>
          <p:cNvCxnSpPr/>
          <p:nvPr/>
        </p:nvCxnSpPr>
        <p:spPr>
          <a:xfrm>
            <a:off x="4010891" y="852055"/>
            <a:ext cx="3470564" cy="0"/>
          </a:xfrm>
          <a:prstGeom prst="straightConnector1">
            <a:avLst/>
          </a:prstGeom>
          <a:ln w="19050">
            <a:solidFill>
              <a:srgbClr val="EE525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757F3B-5F60-7B46-AE8B-0AFEEB8468CA}"/>
              </a:ext>
            </a:extLst>
          </p:cNvPr>
          <p:cNvSpPr/>
          <p:nvPr/>
        </p:nvSpPr>
        <p:spPr>
          <a:xfrm>
            <a:off x="3159857" y="2244437"/>
            <a:ext cx="4113779" cy="837617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6AF3E5-79FF-9F4D-A527-1D1D8C26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44" y="234965"/>
            <a:ext cx="2210955" cy="686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ACD1F0-9038-7B43-A9F3-71BE115EEE3C}"/>
                  </a:ext>
                </a:extLst>
              </p:cNvPr>
              <p:cNvSpPr txBox="1"/>
              <p:nvPr/>
            </p:nvSpPr>
            <p:spPr>
              <a:xfrm>
                <a:off x="7951090" y="313541"/>
                <a:ext cx="3232103" cy="1077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p>
                                        </m:sSub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ACD1F0-9038-7B43-A9F3-71BE115EE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090" y="313541"/>
                <a:ext cx="3232103" cy="1077026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54AC491-654C-464A-A610-85C45A7C000D}"/>
              </a:ext>
            </a:extLst>
          </p:cNvPr>
          <p:cNvSpPr/>
          <p:nvPr/>
        </p:nvSpPr>
        <p:spPr>
          <a:xfrm>
            <a:off x="-240632" y="6448930"/>
            <a:ext cx="12597064" cy="521418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73115-35C6-B441-9DF5-2DF6DFAB8A49}"/>
              </a:ext>
            </a:extLst>
          </p:cNvPr>
          <p:cNvSpPr/>
          <p:nvPr/>
        </p:nvSpPr>
        <p:spPr>
          <a:xfrm>
            <a:off x="-240632" y="6529138"/>
            <a:ext cx="12597064" cy="5165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7ADEA4A-461C-1441-8F0D-7E4DFEBB6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E5004A-BA64-3948-AD19-4262389FC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55" y="2178660"/>
            <a:ext cx="71120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EF2AE-E510-3B4D-80FD-66B126C06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455" y="2006903"/>
            <a:ext cx="4236027" cy="475068"/>
          </a:xfrm>
          <a:prstGeom prst="rect">
            <a:avLst/>
          </a:prstGeom>
        </p:spPr>
      </p:pic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3FCF16F2-CB84-944A-A304-7FA8BAD55A11}"/>
              </a:ext>
            </a:extLst>
          </p:cNvPr>
          <p:cNvCxnSpPr>
            <a:cxnSpLocks/>
          </p:cNvCxnSpPr>
          <p:nvPr/>
        </p:nvCxnSpPr>
        <p:spPr>
          <a:xfrm>
            <a:off x="7273636" y="2593439"/>
            <a:ext cx="3909557" cy="755394"/>
          </a:xfrm>
          <a:prstGeom prst="bentConnector3">
            <a:avLst>
              <a:gd name="adj1" fmla="val 99949"/>
            </a:avLst>
          </a:prstGeom>
          <a:ln w="19050">
            <a:solidFill>
              <a:srgbClr val="EE525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885715-FD41-EE46-86A6-1A35777E680D}"/>
                  </a:ext>
                </a:extLst>
              </p:cNvPr>
              <p:cNvSpPr txBox="1"/>
              <p:nvPr/>
            </p:nvSpPr>
            <p:spPr>
              <a:xfrm>
                <a:off x="6351201" y="4184623"/>
                <a:ext cx="3199777" cy="16291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.5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.5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0  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0 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           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          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   0       </m:t>
                                      </m:r>
                                    </m:e>
                                    <m:e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    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   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𝑐𝑅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.5)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885715-FD41-EE46-86A6-1A35777E6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201" y="4184623"/>
                <a:ext cx="3199777" cy="1629164"/>
              </a:xfrm>
              <a:prstGeom prst="rect">
                <a:avLst/>
              </a:prstGeom>
              <a:blipFill>
                <a:blip r:embed="rId9"/>
                <a:stretch>
                  <a:fillRect r="-66798"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D4EC214-E163-BD4F-8817-0590341F7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455" y="1989541"/>
            <a:ext cx="4842164" cy="5067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ACCA72-0CC8-8540-9007-E07FB7CB43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5123" y="1884287"/>
            <a:ext cx="3276600" cy="599378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8C5565-DFBD-0F40-ABA1-CFE4800713D9}"/>
              </a:ext>
            </a:extLst>
          </p:cNvPr>
          <p:cNvCxnSpPr/>
          <p:nvPr/>
        </p:nvCxnSpPr>
        <p:spPr>
          <a:xfrm flipH="1" flipV="1">
            <a:off x="6234545" y="921123"/>
            <a:ext cx="4177146" cy="1068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7441E23D-8A54-B24F-B80D-57ECFDF516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89" y="4425895"/>
            <a:ext cx="3231802" cy="41880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68777EE-C6A9-9D4F-B1D9-A72AD3E988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161"/>
          <a:stretch/>
        </p:blipFill>
        <p:spPr>
          <a:xfrm>
            <a:off x="949671" y="5045542"/>
            <a:ext cx="4420372" cy="5999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33FF8EE-DE44-5B43-BB77-3EE12B1D8260}"/>
              </a:ext>
            </a:extLst>
          </p:cNvPr>
          <p:cNvSpPr/>
          <p:nvPr/>
        </p:nvSpPr>
        <p:spPr>
          <a:xfrm>
            <a:off x="-240636" y="6529138"/>
            <a:ext cx="8972259" cy="5165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64249-2DA2-3546-8749-5FBF9E9EBCB3}"/>
              </a:ext>
            </a:extLst>
          </p:cNvPr>
          <p:cNvSpPr txBox="1"/>
          <p:nvPr/>
        </p:nvSpPr>
        <p:spPr>
          <a:xfrm>
            <a:off x="5146433" y="5799289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oudy Old Style" panose="02020502050305020303" pitchFamily="18" charset="77"/>
              </a:rPr>
              <a:t>Vibronic</a:t>
            </a:r>
            <a:r>
              <a:rPr lang="en-US" sz="2400" b="1" dirty="0">
                <a:latin typeface="Goudy Old Style" panose="02020502050305020303" pitchFamily="18" charset="77"/>
              </a:rPr>
              <a:t> Basis</a:t>
            </a:r>
          </a:p>
        </p:txBody>
      </p:sp>
    </p:spTree>
    <p:extLst>
      <p:ext uri="{BB962C8B-B14F-4D97-AF65-F5344CB8AC3E}">
        <p14:creationId xmlns:p14="http://schemas.microsoft.com/office/powerpoint/2010/main" val="226943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B1468C-42B1-7840-B683-E506A1B17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1"/>
          <a:stretch/>
        </p:blipFill>
        <p:spPr>
          <a:xfrm>
            <a:off x="3640231" y="-1485023"/>
            <a:ext cx="494372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AF727C-341C-1445-8C58-E9EF2A7A7F9F}"/>
              </a:ext>
            </a:extLst>
          </p:cNvPr>
          <p:cNvSpPr/>
          <p:nvPr/>
        </p:nvSpPr>
        <p:spPr>
          <a:xfrm>
            <a:off x="-240632" y="6448930"/>
            <a:ext cx="12597064" cy="602780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3BB5E1-6F59-3446-B0A4-AB077B047F5F}"/>
              </a:ext>
            </a:extLst>
          </p:cNvPr>
          <p:cNvSpPr/>
          <p:nvPr/>
        </p:nvSpPr>
        <p:spPr>
          <a:xfrm>
            <a:off x="-240632" y="6529138"/>
            <a:ext cx="12597064" cy="5225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C6CF45-BA3E-334C-977A-2029496EA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0E57C-A11F-C046-9001-9612120664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0"/>
          <a:stretch/>
        </p:blipFill>
        <p:spPr>
          <a:xfrm>
            <a:off x="3584019" y="-1485023"/>
            <a:ext cx="499994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C68A04-0371-D549-89CC-EF23C341C4B6}"/>
              </a:ext>
            </a:extLst>
          </p:cNvPr>
          <p:cNvSpPr/>
          <p:nvPr/>
        </p:nvSpPr>
        <p:spPr>
          <a:xfrm>
            <a:off x="-240635" y="6529138"/>
            <a:ext cx="9267648" cy="5225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175AA-2741-D54A-A5AE-98B4267F2E75}"/>
              </a:ext>
            </a:extLst>
          </p:cNvPr>
          <p:cNvSpPr txBox="1"/>
          <p:nvPr/>
        </p:nvSpPr>
        <p:spPr>
          <a:xfrm>
            <a:off x="214868" y="5661484"/>
            <a:ext cx="1002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A. Mandal, F. A. Shakib and P. </a:t>
            </a:r>
            <a:r>
              <a:rPr lang="en-US" dirty="0" err="1">
                <a:latin typeface="Goudy Old Style" panose="02020502050305020303" pitchFamily="18" charset="77"/>
              </a:rPr>
              <a:t>Huo</a:t>
            </a:r>
            <a:r>
              <a:rPr lang="en-US" dirty="0">
                <a:latin typeface="Goudy Old Style" panose="02020502050305020303" pitchFamily="18" charset="77"/>
              </a:rPr>
              <a:t>, JCP (accepted)  2018 </a:t>
            </a:r>
          </a:p>
          <a:p>
            <a:r>
              <a:rPr lang="en-US" dirty="0">
                <a:latin typeface="Goudy Old Style" panose="02020502050305020303" pitchFamily="18" charset="77"/>
              </a:rPr>
              <a:t>Exact from : S. J. Cotton, K. Igumenshchev, and W. H. Miller, JCP 141, 084104 (2014)</a:t>
            </a:r>
          </a:p>
          <a:p>
            <a:r>
              <a:rPr lang="en-US" dirty="0"/>
              <a:t>	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74CB9-9CAD-C14F-93F4-0E8F1748D27F}"/>
              </a:ext>
            </a:extLst>
          </p:cNvPr>
          <p:cNvSpPr/>
          <p:nvPr/>
        </p:nvSpPr>
        <p:spPr>
          <a:xfrm>
            <a:off x="358588" y="3882766"/>
            <a:ext cx="115110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Nuclear Quantum effects can be captured by using </a:t>
            </a:r>
            <a:r>
              <a:rPr lang="en-US" altLang="en-US" dirty="0" err="1">
                <a:cs typeface="Arial" panose="020B0604020202020204" pitchFamily="34" charset="0"/>
              </a:rPr>
              <a:t>vibronic</a:t>
            </a:r>
            <a:r>
              <a:rPr lang="en-US" altLang="en-US" dirty="0">
                <a:cs typeface="Arial" panose="020B0604020202020204" pitchFamily="34" charset="0"/>
              </a:rPr>
              <a:t> basis.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err="1">
                <a:cs typeface="Arial" panose="020B0604020202020204" pitchFamily="34" charset="0"/>
              </a:rPr>
              <a:t>vib</a:t>
            </a:r>
            <a:r>
              <a:rPr lang="en-US" altLang="en-US" dirty="0">
                <a:cs typeface="Arial" panose="020B0604020202020204" pitchFamily="34" charset="0"/>
              </a:rPr>
              <a:t>-PLDM requires large number of states (</a:t>
            </a:r>
            <a:r>
              <a:rPr lang="en-US" altLang="en-US" dirty="0" err="1">
                <a:cs typeface="Arial" panose="020B0604020202020204" pitchFamily="34" charset="0"/>
              </a:rPr>
              <a:t>vibronic</a:t>
            </a:r>
            <a:r>
              <a:rPr lang="en-US" altLang="en-US" dirty="0">
                <a:cs typeface="Arial" panose="020B0604020202020204" pitchFamily="34" charset="0"/>
              </a:rPr>
              <a:t> basis) to be explicitly propagated.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QD-PLDM, on the other hand, only requires a few adiabatic </a:t>
            </a:r>
            <a:r>
              <a:rPr lang="en-US" altLang="en-US" dirty="0" err="1">
                <a:cs typeface="Arial" panose="020B0604020202020204" pitchFamily="34" charset="0"/>
              </a:rPr>
              <a:t>vibronic</a:t>
            </a:r>
            <a:r>
              <a:rPr lang="en-US" altLang="en-US" dirty="0">
                <a:cs typeface="Arial" panose="020B0604020202020204" pitchFamily="34" charset="0"/>
              </a:rPr>
              <a:t> eigenstates, and is compatible with any electronic structure calculation.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E5C7B-EC72-2741-A34E-0356A731F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98" t="1" r="1" b="-486"/>
          <a:stretch/>
        </p:blipFill>
        <p:spPr>
          <a:xfrm>
            <a:off x="3630054" y="82547"/>
            <a:ext cx="4943728" cy="37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225DF-C40F-C048-B70D-55FDF914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86526"/>
            <a:ext cx="4357569" cy="441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436F81-3AF4-4F43-9562-94CCE82BF285}"/>
              </a:ext>
            </a:extLst>
          </p:cNvPr>
          <p:cNvSpPr/>
          <p:nvPr/>
        </p:nvSpPr>
        <p:spPr>
          <a:xfrm>
            <a:off x="-240632" y="6448930"/>
            <a:ext cx="12597064" cy="554307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91531B-120D-1C4B-B627-8D7D259A22E3}"/>
              </a:ext>
            </a:extLst>
          </p:cNvPr>
          <p:cNvSpPr/>
          <p:nvPr/>
        </p:nvSpPr>
        <p:spPr>
          <a:xfrm>
            <a:off x="-240632" y="6529138"/>
            <a:ext cx="12597064" cy="4740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7ECAF5-EAB0-384E-B20A-722E56C14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700E2-9AA7-3341-8688-795A1FF7A0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5" t="4531" r="6643"/>
          <a:stretch/>
        </p:blipFill>
        <p:spPr>
          <a:xfrm>
            <a:off x="4903669" y="1265384"/>
            <a:ext cx="7067053" cy="42529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FD248D-581B-6043-B2E0-B5B0E486D380}"/>
              </a:ext>
            </a:extLst>
          </p:cNvPr>
          <p:cNvSpPr/>
          <p:nvPr/>
        </p:nvSpPr>
        <p:spPr>
          <a:xfrm>
            <a:off x="-240635" y="6529138"/>
            <a:ext cx="9432079" cy="474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2B5586-D52A-E543-A3D3-889E76AAC779}"/>
              </a:ext>
            </a:extLst>
          </p:cNvPr>
          <p:cNvSpPr/>
          <p:nvPr/>
        </p:nvSpPr>
        <p:spPr>
          <a:xfrm>
            <a:off x="269626" y="5759323"/>
            <a:ext cx="5465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A. Mandal, F. A. Shakib and P. </a:t>
            </a:r>
            <a:r>
              <a:rPr lang="en-US" dirty="0" err="1">
                <a:latin typeface="Goudy Old Style" panose="02020502050305020303" pitchFamily="18" charset="77"/>
              </a:rPr>
              <a:t>Huo</a:t>
            </a:r>
            <a:r>
              <a:rPr lang="en-US" dirty="0">
                <a:latin typeface="Goudy Old Style" panose="02020502050305020303" pitchFamily="18" charset="77"/>
              </a:rPr>
              <a:t>, JCP (accepted)  2018</a:t>
            </a:r>
          </a:p>
          <a:p>
            <a:r>
              <a:rPr lang="en-US" dirty="0">
                <a:latin typeface="Goudy Old Style" panose="02020502050305020303" pitchFamily="18" charset="77"/>
              </a:rPr>
              <a:t> 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J. S. Sandoval, </a:t>
            </a:r>
            <a:r>
              <a:rPr lang="en-US" b="1" dirty="0">
                <a:latin typeface="Goudy Old Style" charset="0"/>
                <a:ea typeface="Goudy Old Style" charset="0"/>
                <a:cs typeface="Goudy Old Style" charset="0"/>
              </a:rPr>
              <a:t>A. Mandal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 and P. </a:t>
            </a:r>
            <a:r>
              <a:rPr lang="en-US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dirty="0">
                <a:latin typeface="Goudy Old Style" charset="0"/>
                <a:ea typeface="Goudy Old Style" charset="0"/>
                <a:cs typeface="Goudy Old Style" charset="0"/>
              </a:rPr>
              <a:t> (submitted) (2018)</a:t>
            </a:r>
          </a:p>
          <a:p>
            <a:endParaRPr lang="en-US" dirty="0">
              <a:latin typeface="Goudy Old Style" panose="02020502050305020303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A9A0C-92DD-9944-84C0-CD775AA6788C}"/>
              </a:ext>
            </a:extLst>
          </p:cNvPr>
          <p:cNvSpPr txBox="1"/>
          <p:nvPr/>
        </p:nvSpPr>
        <p:spPr>
          <a:xfrm>
            <a:off x="3015807" y="1841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PI-PCET in </a:t>
            </a:r>
            <a:r>
              <a:rPr lang="en-US" sz="3600" b="1" dirty="0" err="1">
                <a:latin typeface="Goudy Old Style" panose="02020502050305020303" pitchFamily="18" charset="77"/>
              </a:rPr>
              <a:t>vibronic</a:t>
            </a:r>
            <a:r>
              <a:rPr lang="en-US" sz="3600" b="1" dirty="0">
                <a:latin typeface="Goudy Old Style" panose="02020502050305020303" pitchFamily="18" charset="77"/>
              </a:rPr>
              <a:t> basis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27716-F3C6-8344-9724-B95848204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10" y="1131637"/>
            <a:ext cx="3101809" cy="46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FB52F-8745-EE45-84A3-E4F5EEF0F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71"/>
          <a:stretch/>
        </p:blipFill>
        <p:spPr>
          <a:xfrm>
            <a:off x="5374115" y="406500"/>
            <a:ext cx="4232463" cy="3297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00952-6A2E-2E4E-81CF-36B2123060F3}"/>
              </a:ext>
            </a:extLst>
          </p:cNvPr>
          <p:cNvSpPr/>
          <p:nvPr/>
        </p:nvSpPr>
        <p:spPr>
          <a:xfrm>
            <a:off x="-240632" y="6448930"/>
            <a:ext cx="12597064" cy="59753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98068-4809-334A-B4C8-F099A370D02E}"/>
              </a:ext>
            </a:extLst>
          </p:cNvPr>
          <p:cNvSpPr/>
          <p:nvPr/>
        </p:nvSpPr>
        <p:spPr>
          <a:xfrm>
            <a:off x="-240632" y="6529138"/>
            <a:ext cx="12597064" cy="5173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E4676-1E3D-E54E-ADCA-FE37B988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35" y="3619148"/>
            <a:ext cx="3623905" cy="2717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747A6-B32A-7643-A6AE-89180637C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540" y="3619147"/>
            <a:ext cx="3623905" cy="27179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7056C3-064D-4745-A09D-269273EAC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4E6903-E70A-1E40-A0BF-2C96E3C6EB84}"/>
              </a:ext>
            </a:extLst>
          </p:cNvPr>
          <p:cNvSpPr txBox="1"/>
          <p:nvPr/>
        </p:nvSpPr>
        <p:spPr>
          <a:xfrm>
            <a:off x="6278584" y="3827828"/>
            <a:ext cx="61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2235A-8F6C-5D49-9919-DA1240DA9533}"/>
              </a:ext>
            </a:extLst>
          </p:cNvPr>
          <p:cNvSpPr txBox="1"/>
          <p:nvPr/>
        </p:nvSpPr>
        <p:spPr>
          <a:xfrm>
            <a:off x="9902489" y="3840674"/>
            <a:ext cx="61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2E77BA-EE3D-8B4C-90BA-19622A8C4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49" y="564777"/>
            <a:ext cx="4080304" cy="49739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7E3E89-6693-6646-A84F-A7F95C0651EF}"/>
              </a:ext>
            </a:extLst>
          </p:cNvPr>
          <p:cNvSpPr/>
          <p:nvPr/>
        </p:nvSpPr>
        <p:spPr>
          <a:xfrm>
            <a:off x="-240634" y="6529138"/>
            <a:ext cx="9635646" cy="5173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634BE1-3655-DF40-9173-B14C33FF4DC8}"/>
              </a:ext>
            </a:extLst>
          </p:cNvPr>
          <p:cNvSpPr/>
          <p:nvPr/>
        </p:nvSpPr>
        <p:spPr>
          <a:xfrm>
            <a:off x="175702" y="6029489"/>
            <a:ext cx="552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A. Mandal, F. A. Shakib and P. </a:t>
            </a:r>
            <a:r>
              <a:rPr lang="en-US" dirty="0" err="1">
                <a:latin typeface="Goudy Old Style" panose="02020502050305020303" pitchFamily="18" charset="77"/>
              </a:rPr>
              <a:t>Huo</a:t>
            </a:r>
            <a:r>
              <a:rPr lang="en-US" dirty="0">
                <a:latin typeface="Goudy Old Style" panose="02020502050305020303" pitchFamily="18" charset="77"/>
              </a:rPr>
              <a:t>, JCP (accepted)  2018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C0943-9719-AF41-92FC-50E0ED51BFC3}"/>
              </a:ext>
            </a:extLst>
          </p:cNvPr>
          <p:cNvSpPr txBox="1"/>
          <p:nvPr/>
        </p:nvSpPr>
        <p:spPr>
          <a:xfrm>
            <a:off x="3015807" y="18410"/>
            <a:ext cx="64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oudy Old Style" panose="02020502050305020303" pitchFamily="18" charset="77"/>
              </a:rPr>
              <a:t>KIE and tunneling</a:t>
            </a:r>
          </a:p>
        </p:txBody>
      </p:sp>
    </p:spTree>
    <p:extLst>
      <p:ext uri="{BB962C8B-B14F-4D97-AF65-F5344CB8AC3E}">
        <p14:creationId xmlns:p14="http://schemas.microsoft.com/office/powerpoint/2010/main" val="3636615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6C2AE-849A-9948-BBCC-DC4F2FC6C799}"/>
              </a:ext>
            </a:extLst>
          </p:cNvPr>
          <p:cNvSpPr/>
          <p:nvPr/>
        </p:nvSpPr>
        <p:spPr>
          <a:xfrm>
            <a:off x="-240632" y="6448930"/>
            <a:ext cx="12597064" cy="571663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56CAC-C266-FF4F-88E4-F4C666A48F0B}"/>
              </a:ext>
            </a:extLst>
          </p:cNvPr>
          <p:cNvSpPr/>
          <p:nvPr/>
        </p:nvSpPr>
        <p:spPr>
          <a:xfrm>
            <a:off x="-240632" y="6529138"/>
            <a:ext cx="12597064" cy="4914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3B1674-BD7D-AE46-A59B-5C23BCC0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1AD3D-ABC5-5A44-9F1F-609E51D7A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86" t="4531" r="6643" b="46788"/>
          <a:stretch/>
        </p:blipFill>
        <p:spPr>
          <a:xfrm>
            <a:off x="1077720" y="1029183"/>
            <a:ext cx="4778330" cy="4474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68276-0A11-5A4D-8B20-74799303C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088" y="1474203"/>
            <a:ext cx="4416358" cy="34851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F5B927-0B22-7D42-80CB-C7F249F81DA6}"/>
              </a:ext>
            </a:extLst>
          </p:cNvPr>
          <p:cNvSpPr/>
          <p:nvPr/>
        </p:nvSpPr>
        <p:spPr>
          <a:xfrm>
            <a:off x="-240635" y="6529138"/>
            <a:ext cx="10334893" cy="4914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C58C8-56B8-3B40-9E5F-EE080B85995E}"/>
              </a:ext>
            </a:extLst>
          </p:cNvPr>
          <p:cNvSpPr txBox="1"/>
          <p:nvPr/>
        </p:nvSpPr>
        <p:spPr>
          <a:xfrm>
            <a:off x="3772629" y="6461364"/>
            <a:ext cx="691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1. Missing KIE in the inverted region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336E0C-BF63-4442-8050-9DC81A55FADB}"/>
              </a:ext>
            </a:extLst>
          </p:cNvPr>
          <p:cNvSpPr/>
          <p:nvPr/>
        </p:nvSpPr>
        <p:spPr>
          <a:xfrm>
            <a:off x="333128" y="5982034"/>
            <a:ext cx="552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oudy Old Style" panose="02020502050305020303" pitchFamily="18" charset="77"/>
              </a:rPr>
              <a:t>A. Mandal, F. A. Shakib and P. </a:t>
            </a:r>
            <a:r>
              <a:rPr lang="en-US" dirty="0" err="1">
                <a:latin typeface="Goudy Old Style" panose="02020502050305020303" pitchFamily="18" charset="77"/>
              </a:rPr>
              <a:t>Huo</a:t>
            </a:r>
            <a:r>
              <a:rPr lang="en-US" dirty="0">
                <a:latin typeface="Goudy Old Style" panose="02020502050305020303" pitchFamily="18" charset="77"/>
              </a:rPr>
              <a:t>, JCP (accepted)  2018 </a:t>
            </a:r>
          </a:p>
        </p:txBody>
      </p:sp>
    </p:spTree>
    <p:extLst>
      <p:ext uri="{BB962C8B-B14F-4D97-AF65-F5344CB8AC3E}">
        <p14:creationId xmlns:p14="http://schemas.microsoft.com/office/powerpoint/2010/main" val="2486105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480645-86C0-F14E-BB14-9833F864A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6433D-7C92-694B-AADF-B46BAE96F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183" y="1286374"/>
            <a:ext cx="12486830" cy="4609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FB517A-A505-D943-A2F2-F49802C6E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832" y="1669244"/>
            <a:ext cx="3057634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40516-0026-1B44-A0EF-5043C7A3501E}"/>
              </a:ext>
            </a:extLst>
          </p:cNvPr>
          <p:cNvSpPr txBox="1"/>
          <p:nvPr/>
        </p:nvSpPr>
        <p:spPr>
          <a:xfrm>
            <a:off x="5217934" y="4061682"/>
            <a:ext cx="1679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Application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to</a:t>
            </a:r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 PI-PCET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BE5E2-95E3-4348-B240-A7BEBFFCD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832" y="1830579"/>
            <a:ext cx="3057634" cy="19992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2" y="6529138"/>
            <a:ext cx="10675550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92EB0-4B8F-3B42-A190-54A41ECDA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844" y="-1"/>
            <a:ext cx="12486830" cy="68677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42EDA3-04E4-CB4B-8D2B-75E89DBB0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597" y="1643049"/>
            <a:ext cx="3057634" cy="3375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DCC4D-B104-A84C-9DB0-F0DC56EC572C}"/>
              </a:ext>
            </a:extLst>
          </p:cNvPr>
          <p:cNvSpPr txBox="1"/>
          <p:nvPr/>
        </p:nvSpPr>
        <p:spPr>
          <a:xfrm>
            <a:off x="5125764" y="15700"/>
            <a:ext cx="4319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Contents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89ABE-9F45-D945-8911-F77EBBC81090}"/>
              </a:ext>
            </a:extLst>
          </p:cNvPr>
          <p:cNvSpPr txBox="1"/>
          <p:nvPr/>
        </p:nvSpPr>
        <p:spPr>
          <a:xfrm>
            <a:off x="8891750" y="3767226"/>
            <a:ext cx="2455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Nexa Light" panose="02000000000000000000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Application </a:t>
            </a:r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to</a:t>
            </a:r>
            <a:r>
              <a:rPr lang="en-US" sz="2000" b="1" dirty="0">
                <a:solidFill>
                  <a:schemeClr val="bg1"/>
                </a:solidFill>
                <a:latin typeface="Nexa Light" panose="02000000000000000000" pitchFamily="2" charset="0"/>
              </a:rPr>
              <a:t> Thermal PCET</a:t>
            </a:r>
            <a:endParaRPr lang="en-US" sz="3200" b="1" dirty="0">
              <a:solidFill>
                <a:schemeClr val="bg1"/>
              </a:solidFill>
              <a:latin typeface="Nexa Light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21399F-1117-6D4F-AD3C-05B0CB91461F}"/>
              </a:ext>
            </a:extLst>
          </p:cNvPr>
          <p:cNvSpPr/>
          <p:nvPr/>
        </p:nvSpPr>
        <p:spPr>
          <a:xfrm>
            <a:off x="8289598" y="1802620"/>
            <a:ext cx="3057634" cy="195460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6486A-DED4-7A48-96C6-A983A8B42EF8}"/>
              </a:ext>
            </a:extLst>
          </p:cNvPr>
          <p:cNvSpPr/>
          <p:nvPr/>
        </p:nvSpPr>
        <p:spPr>
          <a:xfrm>
            <a:off x="-240632" y="6448930"/>
            <a:ext cx="12597064" cy="50943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635FA-1DF6-A542-BF4C-DAB011323F9C}"/>
              </a:ext>
            </a:extLst>
          </p:cNvPr>
          <p:cNvSpPr/>
          <p:nvPr/>
        </p:nvSpPr>
        <p:spPr>
          <a:xfrm>
            <a:off x="-240632" y="6529138"/>
            <a:ext cx="12597064" cy="4997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3F57C-E9F0-DD44-B781-C5E994CFB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6644A4-1D9D-6849-B47E-A8538901FA6C}"/>
              </a:ext>
            </a:extLst>
          </p:cNvPr>
          <p:cNvSpPr/>
          <p:nvPr/>
        </p:nvSpPr>
        <p:spPr>
          <a:xfrm>
            <a:off x="-240632" y="6529138"/>
            <a:ext cx="10932078" cy="4997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B60CFD-9753-D14C-943E-A4BE98BD5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719" y="1963573"/>
            <a:ext cx="2809390" cy="158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0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3F5E8-118B-CB4C-BAA2-7313005D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7" y="479008"/>
            <a:ext cx="3503844" cy="3503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997B7A-7946-624E-8C59-D48169306504}"/>
              </a:ext>
            </a:extLst>
          </p:cNvPr>
          <p:cNvSpPr/>
          <p:nvPr/>
        </p:nvSpPr>
        <p:spPr>
          <a:xfrm>
            <a:off x="-240632" y="6448930"/>
            <a:ext cx="12597064" cy="662750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C92DA-DA8F-394F-BB3A-094FF49F2079}"/>
              </a:ext>
            </a:extLst>
          </p:cNvPr>
          <p:cNvSpPr/>
          <p:nvPr/>
        </p:nvSpPr>
        <p:spPr>
          <a:xfrm>
            <a:off x="-240632" y="6529138"/>
            <a:ext cx="12597064" cy="5825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B97069-0AF2-914E-8CC4-B50737C4F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4DE5-C131-604C-B7C9-6919D27A6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21" b="51396"/>
          <a:stretch/>
        </p:blipFill>
        <p:spPr>
          <a:xfrm>
            <a:off x="5571167" y="1771720"/>
            <a:ext cx="2827659" cy="21421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498FE2-F71F-204B-BA75-9354AE24A640}"/>
              </a:ext>
            </a:extLst>
          </p:cNvPr>
          <p:cNvSpPr/>
          <p:nvPr/>
        </p:nvSpPr>
        <p:spPr>
          <a:xfrm>
            <a:off x="258457" y="5921725"/>
            <a:ext cx="8255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A. Mandal, J. S. Sandoval,  F. A. Shakib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 (in preparation) (2018)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F252-19BC-0A41-A300-002E5143D48E}"/>
              </a:ext>
            </a:extLst>
          </p:cNvPr>
          <p:cNvSpPr/>
          <p:nvPr/>
        </p:nvSpPr>
        <p:spPr>
          <a:xfrm>
            <a:off x="-240635" y="6529138"/>
            <a:ext cx="11159647" cy="5825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B892A8-D0B5-0A49-AAC9-CFCF2B483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7" t="49931" r="49182" b="-1065"/>
          <a:stretch/>
        </p:blipFill>
        <p:spPr>
          <a:xfrm>
            <a:off x="8514274" y="1771720"/>
            <a:ext cx="2706500" cy="2253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2D91DF-E952-F24F-92DC-6205FE5A86F5}"/>
              </a:ext>
            </a:extLst>
          </p:cNvPr>
          <p:cNvSpPr txBox="1"/>
          <p:nvPr/>
        </p:nvSpPr>
        <p:spPr>
          <a:xfrm>
            <a:off x="3536830" y="13352"/>
            <a:ext cx="7154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A pseudo potential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B375A-7292-954B-95BB-34DAA6428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05" y="3376693"/>
            <a:ext cx="2237128" cy="510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8717F-D460-9A42-8155-543C9FA1E9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79" y="2738828"/>
            <a:ext cx="3916939" cy="590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A087F-4DC5-3845-BC7B-855646C28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56" y="971444"/>
            <a:ext cx="4438901" cy="1138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11EA7D-EE0B-2946-ADA6-A7AE3AD75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96" y="1976585"/>
            <a:ext cx="2307604" cy="633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942C75-7ECD-BD40-8DBB-0F95FC45F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79" y="4118056"/>
            <a:ext cx="3903103" cy="6540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3FDC41-8498-6B44-AF05-B5196F0FCB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05" y="4795513"/>
            <a:ext cx="3070507" cy="69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FD8E74-434A-CE4F-ADD0-AC274D2E47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7" y="4351371"/>
            <a:ext cx="3644900" cy="128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82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B1DC4-399D-864C-8D2B-F7770008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02" y="1185082"/>
            <a:ext cx="6063665" cy="4716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4685F5-803E-EC43-8D34-CB5EF9D80060}"/>
              </a:ext>
            </a:extLst>
          </p:cNvPr>
          <p:cNvSpPr/>
          <p:nvPr/>
        </p:nvSpPr>
        <p:spPr>
          <a:xfrm>
            <a:off x="-240632" y="6448930"/>
            <a:ext cx="12597064" cy="722189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9A6D-8DF1-EA43-BE3C-BD4E958484B7}"/>
              </a:ext>
            </a:extLst>
          </p:cNvPr>
          <p:cNvSpPr/>
          <p:nvPr/>
        </p:nvSpPr>
        <p:spPr>
          <a:xfrm>
            <a:off x="-240632" y="6529138"/>
            <a:ext cx="12597064" cy="6419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2F7D6-A0DC-DA4F-B079-3FC507148CC9}"/>
              </a:ext>
            </a:extLst>
          </p:cNvPr>
          <p:cNvSpPr/>
          <p:nvPr/>
        </p:nvSpPr>
        <p:spPr>
          <a:xfrm>
            <a:off x="507664" y="5774876"/>
            <a:ext cx="8255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A. Mandal, J. S. Sandoval,  F. A. Shakib and P. </a:t>
            </a:r>
            <a:r>
              <a:rPr lang="en-US" sz="1600" dirty="0" err="1">
                <a:latin typeface="Goudy Old Style" charset="0"/>
                <a:ea typeface="Goudy Old Style" charset="0"/>
                <a:cs typeface="Goudy Old Style" charset="0"/>
              </a:rPr>
              <a:t>Huo</a:t>
            </a:r>
            <a:r>
              <a:rPr lang="en-US" sz="1600" dirty="0">
                <a:latin typeface="Goudy Old Style" charset="0"/>
                <a:ea typeface="Goudy Old Style" charset="0"/>
                <a:cs typeface="Goudy Old Style" charset="0"/>
              </a:rPr>
              <a:t> (in preparation) (2018)</a:t>
            </a:r>
            <a:endParaRPr lang="en-US" sz="1600" b="0" i="0" dirty="0">
              <a:effectLst/>
              <a:latin typeface="Goudy Old Style" charset="0"/>
              <a:ea typeface="Goudy Old Style" charset="0"/>
              <a:cs typeface="Goudy Old Styl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CA37E-8358-3F4D-A2A8-CA534E6D6AA3}"/>
              </a:ext>
            </a:extLst>
          </p:cNvPr>
          <p:cNvSpPr txBox="1"/>
          <p:nvPr/>
        </p:nvSpPr>
        <p:spPr>
          <a:xfrm>
            <a:off x="6807138" y="866338"/>
            <a:ext cx="19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Concerted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9B333-4560-9D4F-9B1E-034C09C13198}"/>
              </a:ext>
            </a:extLst>
          </p:cNvPr>
          <p:cNvSpPr txBox="1"/>
          <p:nvPr/>
        </p:nvSpPr>
        <p:spPr>
          <a:xfrm>
            <a:off x="9426222" y="815750"/>
            <a:ext cx="19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Sequential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2984F6-892E-D24D-9F45-43016A634995}"/>
              </a:ext>
            </a:extLst>
          </p:cNvPr>
          <p:cNvSpPr txBox="1"/>
          <p:nvPr/>
        </p:nvSpPr>
        <p:spPr>
          <a:xfrm>
            <a:off x="1960987" y="999172"/>
            <a:ext cx="163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Concerted</a:t>
            </a:r>
            <a:endParaRPr lang="en-US" sz="1600" dirty="0">
              <a:latin typeface="Goudy Old Style" panose="02020502050305020303" pitchFamily="18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A06D8F-BEE6-B544-AAC6-32D7D4AF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63" y="1235670"/>
            <a:ext cx="5910698" cy="3324768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03D58C8F-95ED-594E-898E-9EDB179D29E6}"/>
              </a:ext>
            </a:extLst>
          </p:cNvPr>
          <p:cNvSpPr/>
          <p:nvPr/>
        </p:nvSpPr>
        <p:spPr>
          <a:xfrm>
            <a:off x="3304311" y="1670238"/>
            <a:ext cx="1579418" cy="989835"/>
          </a:xfrm>
          <a:custGeom>
            <a:avLst/>
            <a:gdLst>
              <a:gd name="connsiteX0" fmla="*/ 1579418 w 1579418"/>
              <a:gd name="connsiteY0" fmla="*/ 989835 h 989835"/>
              <a:gd name="connsiteX1" fmla="*/ 768927 w 1579418"/>
              <a:gd name="connsiteY1" fmla="*/ 75435 h 989835"/>
              <a:gd name="connsiteX2" fmla="*/ 0 w 1579418"/>
              <a:gd name="connsiteY2" fmla="*/ 116998 h 98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9418" h="989835">
                <a:moveTo>
                  <a:pt x="1579418" y="989835"/>
                </a:moveTo>
                <a:cubicBezTo>
                  <a:pt x="1305790" y="605371"/>
                  <a:pt x="1032163" y="220908"/>
                  <a:pt x="768927" y="75435"/>
                </a:cubicBezTo>
                <a:cubicBezTo>
                  <a:pt x="505691" y="-70038"/>
                  <a:pt x="252845" y="23480"/>
                  <a:pt x="0" y="116998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7BFC1B5-7102-244C-AB6B-DCD0872561CF}"/>
              </a:ext>
            </a:extLst>
          </p:cNvPr>
          <p:cNvSpPr/>
          <p:nvPr/>
        </p:nvSpPr>
        <p:spPr>
          <a:xfrm>
            <a:off x="3338875" y="2656852"/>
            <a:ext cx="1579418" cy="989835"/>
          </a:xfrm>
          <a:custGeom>
            <a:avLst/>
            <a:gdLst>
              <a:gd name="connsiteX0" fmla="*/ 1579418 w 1579418"/>
              <a:gd name="connsiteY0" fmla="*/ 989835 h 989835"/>
              <a:gd name="connsiteX1" fmla="*/ 768927 w 1579418"/>
              <a:gd name="connsiteY1" fmla="*/ 75435 h 989835"/>
              <a:gd name="connsiteX2" fmla="*/ 0 w 1579418"/>
              <a:gd name="connsiteY2" fmla="*/ 116998 h 98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9418" h="989835">
                <a:moveTo>
                  <a:pt x="1579418" y="989835"/>
                </a:moveTo>
                <a:cubicBezTo>
                  <a:pt x="1305790" y="605371"/>
                  <a:pt x="1032163" y="220908"/>
                  <a:pt x="768927" y="75435"/>
                </a:cubicBezTo>
                <a:cubicBezTo>
                  <a:pt x="505691" y="-70038"/>
                  <a:pt x="252845" y="23480"/>
                  <a:pt x="0" y="116998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arrow" w="med" len="med"/>
          </a:ln>
          <a:scene3d>
            <a:camera prst="orthographicFront">
              <a:rot lat="0" lon="1199997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2248B86-6EAF-0745-B32D-9958632B12FF}"/>
              </a:ext>
            </a:extLst>
          </p:cNvPr>
          <p:cNvSpPr/>
          <p:nvPr/>
        </p:nvSpPr>
        <p:spPr>
          <a:xfrm>
            <a:off x="2576947" y="1416347"/>
            <a:ext cx="290944" cy="1513889"/>
          </a:xfrm>
          <a:custGeom>
            <a:avLst/>
            <a:gdLst>
              <a:gd name="connsiteX0" fmla="*/ 0 w 103910"/>
              <a:gd name="connsiteY0" fmla="*/ 1513889 h 1513889"/>
              <a:gd name="connsiteX1" fmla="*/ 20782 w 103910"/>
              <a:gd name="connsiteY1" fmla="*/ 17598 h 1513889"/>
              <a:gd name="connsiteX2" fmla="*/ 103910 w 103910"/>
              <a:gd name="connsiteY2" fmla="*/ 828089 h 151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910" h="1513889">
                <a:moveTo>
                  <a:pt x="0" y="1513889"/>
                </a:moveTo>
                <a:cubicBezTo>
                  <a:pt x="1732" y="822893"/>
                  <a:pt x="3464" y="131898"/>
                  <a:pt x="20782" y="17598"/>
                </a:cubicBezTo>
                <a:cubicBezTo>
                  <a:pt x="38100" y="-96702"/>
                  <a:pt x="71005" y="365693"/>
                  <a:pt x="103910" y="828089"/>
                </a:cubicBezTo>
              </a:path>
            </a:pathLst>
          </a:custGeom>
          <a:noFill/>
          <a:ln w="38100">
            <a:solidFill>
              <a:srgbClr val="EE525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65D324-E33D-254A-B29C-758561AA6F6D}"/>
              </a:ext>
            </a:extLst>
          </p:cNvPr>
          <p:cNvSpPr txBox="1"/>
          <p:nvPr/>
        </p:nvSpPr>
        <p:spPr>
          <a:xfrm>
            <a:off x="4128584" y="1359861"/>
            <a:ext cx="163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Sequential</a:t>
            </a:r>
            <a:endParaRPr lang="en-US" sz="1600" dirty="0">
              <a:latin typeface="Goudy Old Style" panose="02020502050305020303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38FD9-E86D-0147-BC1C-175DE1FC416A}"/>
              </a:ext>
            </a:extLst>
          </p:cNvPr>
          <p:cNvSpPr/>
          <p:nvPr/>
        </p:nvSpPr>
        <p:spPr>
          <a:xfrm>
            <a:off x="-240635" y="6529138"/>
            <a:ext cx="11894753" cy="64198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E53C67-6128-2B44-A852-3A831A2C0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3942AF-E92C-B94D-8C91-9D5CD0C242C6}"/>
              </a:ext>
            </a:extLst>
          </p:cNvPr>
          <p:cNvSpPr txBox="1"/>
          <p:nvPr/>
        </p:nvSpPr>
        <p:spPr>
          <a:xfrm>
            <a:off x="2200764" y="-16799"/>
            <a:ext cx="8353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oudy Old Style" panose="02020502050305020303" pitchFamily="18" charset="77"/>
              </a:rPr>
              <a:t>Concerted and Sequential Reaction</a:t>
            </a:r>
          </a:p>
        </p:txBody>
      </p:sp>
    </p:spTree>
    <p:extLst>
      <p:ext uri="{BB962C8B-B14F-4D97-AF65-F5344CB8AC3E}">
        <p14:creationId xmlns:p14="http://schemas.microsoft.com/office/powerpoint/2010/main" val="2141329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3C9BF-B8FA-CF49-92C8-2CA6F21DEDF4}"/>
              </a:ext>
            </a:extLst>
          </p:cNvPr>
          <p:cNvSpPr txBox="1"/>
          <p:nvPr/>
        </p:nvSpPr>
        <p:spPr>
          <a:xfrm>
            <a:off x="1491916" y="625642"/>
            <a:ext cx="974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oudy Old Style" panose="02020502050305020303" pitchFamily="18" charset="77"/>
              </a:rPr>
              <a:t>Conclusions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C9B05-77A2-E740-9DB7-B97FFB59DB0F}"/>
              </a:ext>
            </a:extLst>
          </p:cNvPr>
          <p:cNvSpPr/>
          <p:nvPr/>
        </p:nvSpPr>
        <p:spPr>
          <a:xfrm>
            <a:off x="-240632" y="6448930"/>
            <a:ext cx="12597064" cy="119112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3257D-684C-6E4C-8B11-83D2EAF4AAC6}"/>
              </a:ext>
            </a:extLst>
          </p:cNvPr>
          <p:cNvSpPr/>
          <p:nvPr/>
        </p:nvSpPr>
        <p:spPr>
          <a:xfrm>
            <a:off x="-240632" y="6529138"/>
            <a:ext cx="12597064" cy="11911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22E50-493A-DA4F-8489-8A880D8793D4}"/>
              </a:ext>
            </a:extLst>
          </p:cNvPr>
          <p:cNvSpPr txBox="1"/>
          <p:nvPr/>
        </p:nvSpPr>
        <p:spPr>
          <a:xfrm>
            <a:off x="1491916" y="1333528"/>
            <a:ext cx="9577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Goudy Old Style" panose="02020502050305020303" pitchFamily="18" charset="77"/>
              </a:rPr>
              <a:t>1. We have developed a nonadiabatic scheme that allows us to perform scalable yet accurate Quantum dynamics in real molecular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CD416-8EBF-E549-846A-76779AA4E8A3}"/>
              </a:ext>
            </a:extLst>
          </p:cNvPr>
          <p:cNvSpPr txBox="1"/>
          <p:nvPr/>
        </p:nvSpPr>
        <p:spPr>
          <a:xfrm>
            <a:off x="1491915" y="2983396"/>
            <a:ext cx="9577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Goudy Old Style" panose="02020502050305020303" pitchFamily="18" charset="77"/>
              </a:rPr>
              <a:t>2. We can apply this scheme to study complex PI-PCET reactions.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98A5E-9D9F-EA49-A99F-E2EBE654A180}"/>
              </a:ext>
            </a:extLst>
          </p:cNvPr>
          <p:cNvSpPr txBox="1"/>
          <p:nvPr/>
        </p:nvSpPr>
        <p:spPr>
          <a:xfrm>
            <a:off x="1491914" y="4214286"/>
            <a:ext cx="9577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Goudy Old Style" panose="02020502050305020303" pitchFamily="18" charset="77"/>
              </a:rPr>
              <a:t>3. With this scheme complex non-trivial model systems can be explored with existing diabatic based methods </a:t>
            </a:r>
            <a:endParaRPr lang="en-US" sz="3200" b="1" dirty="0">
              <a:latin typeface="Goudy Old Style" panose="02020502050305020303" pitchFamily="18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22B95-8C8C-2046-81D5-190E3D5C421C}"/>
              </a:ext>
            </a:extLst>
          </p:cNvPr>
          <p:cNvSpPr/>
          <p:nvPr/>
        </p:nvSpPr>
        <p:spPr>
          <a:xfrm>
            <a:off x="-240634" y="6529138"/>
            <a:ext cx="12432634" cy="11911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E7B55C8-C2C0-464B-AF84-073B4EE6B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25366D-E8F6-0344-8DA6-FD7921B3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526005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4869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D6D8B-68DC-7748-8C8D-5F86DA255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772" y="2676085"/>
            <a:ext cx="3184369" cy="1125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A2AF3-A1C0-0346-8B69-084F279765F9}"/>
              </a:ext>
            </a:extLst>
          </p:cNvPr>
          <p:cNvSpPr txBox="1"/>
          <p:nvPr/>
        </p:nvSpPr>
        <p:spPr>
          <a:xfrm>
            <a:off x="2799664" y="851226"/>
            <a:ext cx="3008793" cy="1015663"/>
          </a:xfrm>
          <a:prstGeom prst="rect">
            <a:avLst/>
          </a:prstGeom>
          <a:noFill/>
          <a:ln>
            <a:solidFill>
              <a:srgbClr val="0ABDE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exa Light" panose="02000000000000000000" pitchFamily="2" charset="0"/>
              </a:rPr>
              <a:t>Kinetic Energy Operator of </a:t>
            </a:r>
            <a:r>
              <a:rPr lang="en-US" sz="2000" b="1" dirty="0">
                <a:solidFill>
                  <a:srgbClr val="0ABDE3"/>
                </a:solidFill>
                <a:latin typeface="Nexa Bold" panose="02000000000000000000" pitchFamily="2" charset="0"/>
              </a:rPr>
              <a:t>nuclear</a:t>
            </a:r>
            <a:r>
              <a:rPr lang="en-US" sz="2000" dirty="0">
                <a:latin typeface="Nexa Light" panose="02000000000000000000" pitchFamily="2" charset="0"/>
              </a:rPr>
              <a:t> Degrees of Freedom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EACA2C-E509-B643-94CD-BCA50E54D375}"/>
              </a:ext>
            </a:extLst>
          </p:cNvPr>
          <p:cNvCxnSpPr>
            <a:cxnSpLocks/>
          </p:cNvCxnSpPr>
          <p:nvPr/>
        </p:nvCxnSpPr>
        <p:spPr>
          <a:xfrm flipV="1">
            <a:off x="4039619" y="1866889"/>
            <a:ext cx="0" cy="984699"/>
          </a:xfrm>
          <a:prstGeom prst="line">
            <a:avLst/>
          </a:prstGeom>
          <a:ln w="38100">
            <a:solidFill>
              <a:srgbClr val="0AB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0DB8BC-D72F-E245-A7E7-27BB765CF6EC}"/>
              </a:ext>
            </a:extLst>
          </p:cNvPr>
          <p:cNvSpPr txBox="1"/>
          <p:nvPr/>
        </p:nvSpPr>
        <p:spPr>
          <a:xfrm>
            <a:off x="5190597" y="4247101"/>
            <a:ext cx="3016288" cy="1015663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exa Light" panose="02000000000000000000" pitchFamily="2" charset="0"/>
              </a:rPr>
              <a:t>Kinetic Energy Operator of </a:t>
            </a:r>
            <a:r>
              <a:rPr lang="en-US" sz="2000" b="1" dirty="0">
                <a:solidFill>
                  <a:srgbClr val="EE5253"/>
                </a:solidFill>
                <a:latin typeface="Nexa Bold" panose="02000000000000000000" pitchFamily="2" charset="0"/>
              </a:rPr>
              <a:t>electronic</a:t>
            </a:r>
            <a:r>
              <a:rPr lang="en-US" sz="2000" dirty="0">
                <a:latin typeface="Nexa Light" panose="02000000000000000000" pitchFamily="2" charset="0"/>
              </a:rPr>
              <a:t> Degrees of Freedom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E149A9-3E89-A543-A888-4AC524B06106}"/>
              </a:ext>
            </a:extLst>
          </p:cNvPr>
          <p:cNvCxnSpPr>
            <a:cxnSpLocks/>
          </p:cNvCxnSpPr>
          <p:nvPr/>
        </p:nvCxnSpPr>
        <p:spPr>
          <a:xfrm flipV="1">
            <a:off x="5606092" y="3754752"/>
            <a:ext cx="0" cy="492349"/>
          </a:xfrm>
          <a:prstGeom prst="line">
            <a:avLst/>
          </a:prstGeom>
          <a:ln w="38100">
            <a:solidFill>
              <a:srgbClr val="EE5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B39784-55B2-F240-8A3A-00AD1595261B}"/>
              </a:ext>
            </a:extLst>
          </p:cNvPr>
          <p:cNvSpPr txBox="1"/>
          <p:nvPr/>
        </p:nvSpPr>
        <p:spPr>
          <a:xfrm>
            <a:off x="6698741" y="827498"/>
            <a:ext cx="300879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exa Light" panose="02000000000000000000" pitchFamily="2" charset="0"/>
              </a:rPr>
              <a:t>Potential Energy Operator of </a:t>
            </a:r>
            <a:r>
              <a:rPr lang="en-US" sz="2000" b="1" dirty="0">
                <a:latin typeface="Nexa Bold" panose="02000000000000000000" pitchFamily="2" charset="0"/>
              </a:rPr>
              <a:t>all</a:t>
            </a:r>
            <a:r>
              <a:rPr lang="en-US" sz="2000" dirty="0">
                <a:latin typeface="Nexa Light" panose="02000000000000000000" pitchFamily="2" charset="0"/>
              </a:rPr>
              <a:t> Degrees of Freedom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5B978C-6886-B54F-814B-073F63F3C331}"/>
              </a:ext>
            </a:extLst>
          </p:cNvPr>
          <p:cNvCxnSpPr>
            <a:cxnSpLocks/>
          </p:cNvCxnSpPr>
          <p:nvPr/>
        </p:nvCxnSpPr>
        <p:spPr>
          <a:xfrm flipV="1">
            <a:off x="7774668" y="1843161"/>
            <a:ext cx="0" cy="984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A30DA72-8FB8-9D48-9C21-257BAF0F3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822" y="2676085"/>
            <a:ext cx="5179731" cy="14716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A7B078-97E9-A14C-99FA-09748DBCDB7B}"/>
              </a:ext>
            </a:extLst>
          </p:cNvPr>
          <p:cNvSpPr/>
          <p:nvPr/>
        </p:nvSpPr>
        <p:spPr>
          <a:xfrm>
            <a:off x="5383739" y="2827860"/>
            <a:ext cx="4801848" cy="926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528D69-E72E-4B4E-A06C-5D67BD02E493}"/>
              </a:ext>
            </a:extLst>
          </p:cNvPr>
          <p:cNvSpPr/>
          <p:nvPr/>
        </p:nvSpPr>
        <p:spPr>
          <a:xfrm>
            <a:off x="-240634" y="6529138"/>
            <a:ext cx="1226752" cy="5089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9593B-11AD-054D-AB58-9069FA5A6E9C}"/>
              </a:ext>
            </a:extLst>
          </p:cNvPr>
          <p:cNvSpPr txBox="1"/>
          <p:nvPr/>
        </p:nvSpPr>
        <p:spPr>
          <a:xfrm>
            <a:off x="4030580" y="-5044"/>
            <a:ext cx="465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Molecular Hamiltonian</a:t>
            </a:r>
          </a:p>
        </p:txBody>
      </p:sp>
    </p:spTree>
    <p:extLst>
      <p:ext uri="{BB962C8B-B14F-4D97-AF65-F5344CB8AC3E}">
        <p14:creationId xmlns:p14="http://schemas.microsoft.com/office/powerpoint/2010/main" val="35264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15AD4C-A827-7D41-BA5B-2FBF3FC72405}"/>
              </a:ext>
            </a:extLst>
          </p:cNvPr>
          <p:cNvSpPr txBox="1"/>
          <p:nvPr/>
        </p:nvSpPr>
        <p:spPr>
          <a:xfrm>
            <a:off x="1293406" y="4832817"/>
            <a:ext cx="219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Perform on-the-fly  </a:t>
            </a:r>
          </a:p>
          <a:p>
            <a:r>
              <a:rPr lang="en-US" sz="2000" dirty="0">
                <a:latin typeface="Goudy Old Style" panose="02020502050305020303" pitchFamily="18" charset="77"/>
              </a:rPr>
              <a:t>Simulation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AED3F-24B1-2846-98AA-91882389E053}"/>
              </a:ext>
            </a:extLst>
          </p:cNvPr>
          <p:cNvSpPr txBox="1"/>
          <p:nvPr/>
        </p:nvSpPr>
        <p:spPr>
          <a:xfrm>
            <a:off x="4794583" y="481965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Combine QD with RPMD based 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D5378-A5EB-C049-870D-141C5678BA03}"/>
              </a:ext>
            </a:extLst>
          </p:cNvPr>
          <p:cNvSpPr txBox="1"/>
          <p:nvPr/>
        </p:nvSpPr>
        <p:spPr>
          <a:xfrm>
            <a:off x="8458200" y="4819650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77"/>
              </a:rPr>
              <a:t>Perform QCPI Exact calculation beyond </a:t>
            </a:r>
            <a:r>
              <a:rPr lang="en-US" sz="2000" dirty="0" err="1">
                <a:latin typeface="Goudy Old Style" panose="02020502050305020303" pitchFamily="18" charset="77"/>
              </a:rPr>
              <a:t>diabats</a:t>
            </a:r>
            <a:endParaRPr lang="en-US" sz="2000" dirty="0">
              <a:latin typeface="Goudy Old Style" panose="02020502050305020303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D75B1-FBE0-7E46-A8E2-7713615A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453119"/>
            <a:ext cx="3212631" cy="31810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201108-034A-6C45-A804-F05B2578094E}"/>
              </a:ext>
            </a:extLst>
          </p:cNvPr>
          <p:cNvSpPr/>
          <p:nvPr/>
        </p:nvSpPr>
        <p:spPr>
          <a:xfrm>
            <a:off x="8048625" y="882473"/>
            <a:ext cx="369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i="1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Walters et al. JPCL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200" b="1" dirty="0">
                <a:solidFill>
                  <a:srgbClr val="000000"/>
                </a:solidFill>
                <a:latin typeface="Helvetica" pitchFamily="2" charset="0"/>
              </a:rPr>
              <a:t>2015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 (24) 4959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10FFE6-3DFD-804E-9FEC-3DE6BF66E4DB}"/>
              </a:ext>
            </a:extLst>
          </p:cNvPr>
          <p:cNvSpPr/>
          <p:nvPr/>
        </p:nvSpPr>
        <p:spPr>
          <a:xfrm>
            <a:off x="-240632" y="6448930"/>
            <a:ext cx="12597064" cy="119112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EAAEE5-AAAD-7B40-A06B-36DD2BE1E707}"/>
              </a:ext>
            </a:extLst>
          </p:cNvPr>
          <p:cNvSpPr/>
          <p:nvPr/>
        </p:nvSpPr>
        <p:spPr>
          <a:xfrm>
            <a:off x="-240632" y="6529138"/>
            <a:ext cx="12597064" cy="11911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30B0D9-BFBE-AE49-AA25-C6B3B3FE74B3}"/>
              </a:ext>
            </a:extLst>
          </p:cNvPr>
          <p:cNvSpPr/>
          <p:nvPr/>
        </p:nvSpPr>
        <p:spPr>
          <a:xfrm>
            <a:off x="-240634" y="6529138"/>
            <a:ext cx="12432634" cy="11911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ED09C21-7175-0347-9E98-AE44F6440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EB3B9-44EF-3C43-A811-6CBD53E283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1" t="443" r="584" b="83"/>
          <a:stretch/>
        </p:blipFill>
        <p:spPr>
          <a:xfrm>
            <a:off x="4537959" y="2444428"/>
            <a:ext cx="2708352" cy="127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04DB24-3DB0-1B4F-A4D6-DC0D568F2E55}"/>
              </a:ext>
            </a:extLst>
          </p:cNvPr>
          <p:cNvSpPr/>
          <p:nvPr/>
        </p:nvSpPr>
        <p:spPr>
          <a:xfrm>
            <a:off x="4284921" y="1453119"/>
            <a:ext cx="3214429" cy="31810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87E9C0-73E0-8F4A-A596-CA3128274B18}"/>
              </a:ext>
            </a:extLst>
          </p:cNvPr>
          <p:cNvSpPr/>
          <p:nvPr/>
        </p:nvSpPr>
        <p:spPr>
          <a:xfrm>
            <a:off x="781567" y="1451467"/>
            <a:ext cx="3214429" cy="31810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5152EF-5CD4-0346-9A8D-0F62D001F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938" y="1753702"/>
            <a:ext cx="2401686" cy="2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64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B43A02-FCB6-924C-AE50-74487C7A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309"/>
            <a:ext cx="12449982" cy="727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5294F-441F-7742-ACB7-BD7B58A8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06310"/>
            <a:ext cx="12449982" cy="727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AE9CF-5406-F941-8860-20C853902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3445" b="74164" l="45020" r="57959">
                        <a14:foregroundMark x1="51318" y1="49080" x2="51318" y2="41472"/>
                        <a14:foregroundMark x1="51318" y1="41472" x2="53125" y2="45067"/>
                        <a14:foregroundMark x1="45068" y1="56773" x2="46484" y2="61622"/>
                        <a14:foregroundMark x1="57227" y1="59197" x2="57959" y2="58612"/>
                        <a14:foregroundMark x1="50391" y1="38295" x2="52930" y2="38043"/>
                        <a14:foregroundMark x1="49609" y1="72492" x2="49609" y2="65803"/>
                        <a14:foregroundMark x1="55127" y1="73161" x2="54443" y2="66722"/>
                        <a14:foregroundMark x1="54443" y1="66722" x2="54297" y2="66304"/>
                        <a14:foregroundMark x1="54443" y1="64381" x2="54541" y2="71070"/>
                        <a14:foregroundMark x1="54541" y1="71070" x2="50439" y2="69900"/>
                        <a14:foregroundMark x1="50439" y1="69900" x2="53223" y2="64883"/>
                        <a14:foregroundMark x1="53223" y1="64883" x2="55811" y2="70736"/>
                        <a14:foregroundMark x1="55811" y1="70736" x2="52539" y2="74164"/>
                        <a14:foregroundMark x1="52539" y1="74164" x2="48877" y2="71656"/>
                        <a14:foregroundMark x1="48877" y1="71656" x2="48096" y2="65134"/>
                        <a14:foregroundMark x1="48096" y1="65134" x2="48096" y2="65134"/>
                        <a14:foregroundMark x1="45996" y1="61873" x2="45410" y2="60702"/>
                        <a14:foregroundMark x1="57080" y1="62793" x2="57520" y2="61622"/>
                        <a14:foregroundMark x1="57520" y1="62375" x2="57617" y2="61538"/>
                        <a14:backgroundMark x1="49414" y1="38545" x2="49414" y2="38545"/>
                        <a14:backgroundMark x1="49512" y1="37709" x2="49609" y2="39047"/>
                        <a14:backgroundMark x1="44873" y1="57191" x2="44873" y2="57191"/>
                        <a14:backgroundMark x1="47656" y1="46739" x2="48340" y2="46488"/>
                        <a14:backgroundMark x1="50879" y1="35870" x2="50684" y2="34866"/>
                      </a14:backgroundRemoval>
                    </a14:imgEffect>
                  </a14:imgLayer>
                </a14:imgProps>
              </a:ext>
            </a:extLst>
          </a:blip>
          <a:srcRect l="43990" t="35989" r="40962" b="24847"/>
          <a:stretch/>
        </p:blipFill>
        <p:spPr>
          <a:xfrm>
            <a:off x="5478528" y="2401502"/>
            <a:ext cx="1873406" cy="2847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3931C-F694-5240-825C-4E5FA3C5EC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8043" b="94649" l="81348" r="97852">
                        <a14:foregroundMark x1="81055" y1="96656" x2="84424" y2="84197"/>
                        <a14:foregroundMark x1="84424" y1="84197" x2="84668" y2="91555"/>
                        <a14:foregroundMark x1="84668" y1="91555" x2="83398" y2="94816"/>
                        <a14:foregroundMark x1="89648" y1="80100" x2="91455" y2="81271"/>
                        <a14:foregroundMark x1="93604" y1="72659" x2="94678" y2="70234"/>
                        <a14:foregroundMark x1="92529" y1="47826" x2="89941" y2="42893"/>
                        <a14:foregroundMark x1="89941" y1="42893" x2="91797" y2="40468"/>
                        <a14:foregroundMark x1="90836" y1="38991" x2="88574" y2="45151"/>
                        <a14:foregroundMark x1="88574" y1="45151" x2="90039" y2="47241"/>
                        <a14:foregroundMark x1="88401" y1="40837" x2="88232" y2="46656"/>
                        <a14:foregroundMark x1="88232" y1="46656" x2="88574" y2="47241"/>
                        <a14:foregroundMark x1="91406" y1="38043" x2="92529" y2="40468"/>
                        <a14:foregroundMark x1="88574" y1="40803" x2="90576" y2="39465"/>
                        <a14:foregroundMark x1="90576" y1="38963" x2="88965" y2="39298"/>
                        <a14:foregroundMark x1="90869" y1="38712" x2="88477" y2="40301"/>
                        <a14:foregroundMark x1="88477" y1="39298" x2="90479" y2="38712"/>
                        <a14:foregroundMark x1="91064" y1="38963" x2="91211" y2="38462"/>
                        <a14:foregroundMark x1="90918" y1="38211" x2="90479" y2="38211"/>
                        <a14:foregroundMark x1="84717" y1="62291" x2="84570" y2="61622"/>
                        <a14:backgroundMark x1="86621" y1="39883" x2="88037" y2="37458"/>
                        <a14:backgroundMark x1="87158" y1="47241" x2="87158" y2="42642"/>
                        <a14:backgroundMark x1="87695" y1="40050" x2="87891" y2="40217"/>
                        <a14:backgroundMark x1="87744" y1="40217" x2="88276" y2="39889"/>
                        <a14:backgroundMark x1="91305" y1="37860" x2="92676" y2="39214"/>
                        <a14:backgroundMark x1="91455" y1="36288" x2="91943" y2="36873"/>
                      </a14:backgroundRemoval>
                    </a14:imgEffect>
                  </a14:imgLayer>
                </a14:imgProps>
              </a:ext>
            </a:extLst>
          </a:blip>
          <a:srcRect l="79459" t="34663"/>
          <a:stretch/>
        </p:blipFill>
        <p:spPr>
          <a:xfrm>
            <a:off x="9892636" y="2313866"/>
            <a:ext cx="2557346" cy="475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B42B9-6AE6-764E-99A2-37C93840CC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290" b="47606" l="65408" r="77736">
                        <a14:foregroundMark x1="69482" y1="19565" x2="73047" y2="17140"/>
                        <a14:foregroundMark x1="73047" y1="17140" x2="73389" y2="18395"/>
                        <a14:foregroundMark x1="72510" y1="16639" x2="70361" y2="17391"/>
                        <a14:foregroundMark x1="69629" y1="19398" x2="70068" y2="17475"/>
                        <a14:foregroundMark x1="70361" y1="16639" x2="71777" y2="15970"/>
                        <a14:backgroundMark x1="67334" y1="15635" x2="70361" y2="11957"/>
                        <a14:backgroundMark x1="72217" y1="11706" x2="70361" y2="13963"/>
                        <a14:backgroundMark x1="70361" y1="15134" x2="72510" y2="14883"/>
                        <a14:backgroundMark x1="68799" y1="25418" x2="66016" y2="20485"/>
                        <a14:backgroundMark x1="66016" y1="20485" x2="65967" y2="13294"/>
                        <a14:backgroundMark x1="65967" y1="13294" x2="68066" y2="7609"/>
                        <a14:backgroundMark x1="68066" y1="7609" x2="72070" y2="7609"/>
                        <a14:backgroundMark x1="72070" y1="7609" x2="73926" y2="13712"/>
                        <a14:backgroundMark x1="73926" y1="13712" x2="73926" y2="14465"/>
                      </a14:backgroundRemoval>
                    </a14:imgEffect>
                  </a14:imgLayer>
                </a14:imgProps>
              </a:ext>
            </a:extLst>
          </a:blip>
          <a:srcRect l="63867" r="20723" b="47104"/>
          <a:stretch/>
        </p:blipFill>
        <p:spPr>
          <a:xfrm>
            <a:off x="7942733" y="-206311"/>
            <a:ext cx="1918447" cy="3845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9BA8D-8F83-7847-871B-7CD6A9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6957" b="97575" l="29883" r="43799">
                        <a14:foregroundMark x1="34326" y1="37207" x2="37598" y2="36957"/>
                        <a14:foregroundMark x1="41504" y1="72910" x2="37891" y2="69398"/>
                        <a14:foregroundMark x1="37891" y1="69398" x2="41748" y2="70569"/>
                        <a14:foregroundMark x1="41748" y1="70569" x2="41797" y2="70819"/>
                        <a14:foregroundMark x1="41797" y1="73161" x2="42871" y2="71405"/>
                        <a14:foregroundMark x1="39258" y1="97575" x2="38818" y2="75753"/>
                        <a14:foregroundMark x1="38818" y1="75753" x2="37305" y2="82274"/>
                        <a14:foregroundMark x1="37305" y1="82274" x2="37305" y2="86538"/>
                        <a14:foregroundMark x1="30859" y1="57525" x2="37305" y2="65468"/>
                        <a14:foregroundMark x1="40479" y1="65468" x2="42725" y2="56187"/>
                        <a14:foregroundMark x1="42285" y1="64716" x2="42139" y2="60870"/>
                        <a14:foregroundMark x1="34033" y1="64465" x2="31348" y2="61120"/>
                        <a14:foregroundMark x1="39990" y1="92642" x2="39648" y2="90552"/>
                        <a14:foregroundMark x1="37842" y1="92642" x2="38184" y2="90552"/>
                        <a14:backgroundMark x1="30420" y1="65468" x2="34180" y2="67559"/>
                        <a14:backgroundMark x1="34180" y1="67559" x2="30713" y2="64716"/>
                        <a14:backgroundMark x1="33887" y1="44147" x2="33887" y2="44147"/>
                        <a14:backgroundMark x1="38965" y1="43144" x2="42139" y2="43645"/>
                        <a14:backgroundMark x1="34326" y1="43896" x2="31934" y2="44147"/>
                        <a14:backgroundMark x1="34619" y1="44147" x2="34619" y2="42893"/>
                        <a14:backgroundMark x1="34863" y1="43562" x2="34131" y2="41722"/>
                        <a14:backgroundMark x1="42871" y1="48495" x2="43750" y2="50920"/>
                        <a14:backgroundMark x1="43604" y1="52007" x2="43896" y2="54013"/>
                        <a14:backgroundMark x1="34814" y1="67893" x2="34961" y2="68813"/>
                      </a14:backgroundRemoval>
                    </a14:imgEffect>
                  </a14:imgLayer>
                </a14:imgProps>
              </a:ext>
            </a:extLst>
          </a:blip>
          <a:srcRect l="28179" t="31328" r="54434"/>
          <a:stretch/>
        </p:blipFill>
        <p:spPr>
          <a:xfrm>
            <a:off x="3508310" y="2071396"/>
            <a:ext cx="2164702" cy="4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D7F72-3717-AF4B-99F3-74AF645503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44" y="0"/>
            <a:ext cx="1248683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CA481-87A5-BE41-B1CB-1983C20F5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35"/>
          <a:stretch/>
        </p:blipFill>
        <p:spPr>
          <a:xfrm>
            <a:off x="-170844" y="-796824"/>
            <a:ext cx="14209573" cy="915456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C1FC4B-4260-724A-9954-F3CFDF015C26}"/>
              </a:ext>
            </a:extLst>
          </p:cNvPr>
          <p:cNvSpPr/>
          <p:nvPr/>
        </p:nvSpPr>
        <p:spPr>
          <a:xfrm>
            <a:off x="-170844" y="6120068"/>
            <a:ext cx="12597064" cy="409070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6599A7-7D85-1144-A78E-CBDFD562DC3D}"/>
              </a:ext>
            </a:extLst>
          </p:cNvPr>
          <p:cNvSpPr/>
          <p:nvPr/>
        </p:nvSpPr>
        <p:spPr>
          <a:xfrm>
            <a:off x="-181640" y="6209071"/>
            <a:ext cx="12597064" cy="7013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2273A81-82D6-4B4A-B876-9FF3153458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6F0CCA-3B6C-8B48-A1EE-117FD630A0E7}"/>
              </a:ext>
            </a:extLst>
          </p:cNvPr>
          <p:cNvSpPr txBox="1"/>
          <p:nvPr/>
        </p:nvSpPr>
        <p:spPr>
          <a:xfrm>
            <a:off x="170031" y="6196617"/>
            <a:ext cx="1083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Thank You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DE49F7-BE19-2947-A72E-9140A7CDBF95}"/>
              </a:ext>
            </a:extLst>
          </p:cNvPr>
          <p:cNvCxnSpPr>
            <a:cxnSpLocks/>
          </p:cNvCxnSpPr>
          <p:nvPr/>
        </p:nvCxnSpPr>
        <p:spPr>
          <a:xfrm flipV="1">
            <a:off x="4620986" y="528279"/>
            <a:ext cx="0" cy="1444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D8AD30-DF22-CF4C-A671-30AC2896B896}"/>
              </a:ext>
            </a:extLst>
          </p:cNvPr>
          <p:cNvCxnSpPr>
            <a:cxnSpLocks/>
          </p:cNvCxnSpPr>
          <p:nvPr/>
        </p:nvCxnSpPr>
        <p:spPr>
          <a:xfrm>
            <a:off x="8311242" y="722880"/>
            <a:ext cx="16329" cy="19456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A56426-E4A7-7E45-BD2B-1371215D3DDD}"/>
              </a:ext>
            </a:extLst>
          </p:cNvPr>
          <p:cNvCxnSpPr>
            <a:cxnSpLocks/>
          </p:cNvCxnSpPr>
          <p:nvPr/>
        </p:nvCxnSpPr>
        <p:spPr>
          <a:xfrm flipH="1">
            <a:off x="7511142" y="2649896"/>
            <a:ext cx="81642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91330D-22CB-CA40-AAE7-36D8E59053D7}"/>
              </a:ext>
            </a:extLst>
          </p:cNvPr>
          <p:cNvSpPr txBox="1"/>
          <p:nvPr/>
        </p:nvSpPr>
        <p:spPr>
          <a:xfrm>
            <a:off x="3690258" y="158946"/>
            <a:ext cx="13715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Nuclear DOF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E6F8E0-2CC8-6A49-B026-8BB464DA4577}"/>
              </a:ext>
            </a:extLst>
          </p:cNvPr>
          <p:cNvSpPr txBox="1"/>
          <p:nvPr/>
        </p:nvSpPr>
        <p:spPr>
          <a:xfrm>
            <a:off x="7731588" y="353548"/>
            <a:ext cx="2071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Derivative Coupling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FE440C8-BA4F-E24D-B387-E371D704BAD4}"/>
              </a:ext>
            </a:extLst>
          </p:cNvPr>
          <p:cNvSpPr/>
          <p:nvPr/>
        </p:nvSpPr>
        <p:spPr>
          <a:xfrm>
            <a:off x="4787153" y="2528047"/>
            <a:ext cx="2124635" cy="1129553"/>
          </a:xfrm>
          <a:custGeom>
            <a:avLst/>
            <a:gdLst>
              <a:gd name="connsiteX0" fmla="*/ 0 w 2124635"/>
              <a:gd name="connsiteY0" fmla="*/ 0 h 1129553"/>
              <a:gd name="connsiteX1" fmla="*/ 564776 w 2124635"/>
              <a:gd name="connsiteY1" fmla="*/ 403412 h 1129553"/>
              <a:gd name="connsiteX2" fmla="*/ 1694329 w 2124635"/>
              <a:gd name="connsiteY2" fmla="*/ 968188 h 1129553"/>
              <a:gd name="connsiteX3" fmla="*/ 2124635 w 2124635"/>
              <a:gd name="connsiteY3" fmla="*/ 1129553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635" h="1129553">
                <a:moveTo>
                  <a:pt x="0" y="0"/>
                </a:moveTo>
                <a:cubicBezTo>
                  <a:pt x="141194" y="121023"/>
                  <a:pt x="282388" y="242047"/>
                  <a:pt x="564776" y="403412"/>
                </a:cubicBezTo>
                <a:cubicBezTo>
                  <a:pt x="847164" y="564777"/>
                  <a:pt x="1434353" y="847165"/>
                  <a:pt x="1694329" y="968188"/>
                </a:cubicBezTo>
                <a:cubicBezTo>
                  <a:pt x="1954305" y="1089211"/>
                  <a:pt x="2039470" y="1109382"/>
                  <a:pt x="2124635" y="1129553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C03FD1-8A8A-8847-8217-18AEF5C838AC}"/>
              </a:ext>
            </a:extLst>
          </p:cNvPr>
          <p:cNvSpPr txBox="1"/>
          <p:nvPr/>
        </p:nvSpPr>
        <p:spPr>
          <a:xfrm>
            <a:off x="1371398" y="1660463"/>
            <a:ext cx="28901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Trajectory gonna  </a:t>
            </a:r>
            <a:r>
              <a:rPr lang="en-US" b="1" dirty="0"/>
              <a:t>Blow up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91FB73-8DC3-6E4A-8C13-AEBD1C79B821}"/>
              </a:ext>
            </a:extLst>
          </p:cNvPr>
          <p:cNvCxnSpPr>
            <a:cxnSpLocks/>
          </p:cNvCxnSpPr>
          <p:nvPr/>
        </p:nvCxnSpPr>
        <p:spPr>
          <a:xfrm flipH="1">
            <a:off x="3690258" y="3146611"/>
            <a:ext cx="206950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FF4B1B-A00A-9249-AF6C-FDBFD9341017}"/>
              </a:ext>
            </a:extLst>
          </p:cNvPr>
          <p:cNvCxnSpPr>
            <a:cxnSpLocks/>
          </p:cNvCxnSpPr>
          <p:nvPr/>
        </p:nvCxnSpPr>
        <p:spPr>
          <a:xfrm>
            <a:off x="3690258" y="2029795"/>
            <a:ext cx="0" cy="11222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16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FB71CE2-9D48-2E4F-AFF9-148456BB1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486997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4869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1AFA02-D70D-F248-A8F3-0EA023F6D9FA}"/>
              </a:ext>
            </a:extLst>
          </p:cNvPr>
          <p:cNvCxnSpPr>
            <a:cxnSpLocks/>
          </p:cNvCxnSpPr>
          <p:nvPr/>
        </p:nvCxnSpPr>
        <p:spPr>
          <a:xfrm flipV="1">
            <a:off x="6395014" y="1834322"/>
            <a:ext cx="0" cy="984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B8673E-5984-B840-89D0-863DB4777126}"/>
              </a:ext>
            </a:extLst>
          </p:cNvPr>
          <p:cNvSpPr txBox="1"/>
          <p:nvPr/>
        </p:nvSpPr>
        <p:spPr>
          <a:xfrm>
            <a:off x="5231871" y="1434212"/>
            <a:ext cx="30087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exa Light" panose="02000000000000000000" pitchFamily="2" charset="0"/>
              </a:rPr>
              <a:t>Electronic Hamiltonian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C170E1-DAFD-7E4E-A2BC-57C3B23EF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911" y="2731006"/>
            <a:ext cx="2446115" cy="12791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BADABB-FC4B-614E-81D4-51D4B662314A}"/>
              </a:ext>
            </a:extLst>
          </p:cNvPr>
          <p:cNvSpPr/>
          <p:nvPr/>
        </p:nvSpPr>
        <p:spPr>
          <a:xfrm>
            <a:off x="5323219" y="2835884"/>
            <a:ext cx="2073638" cy="926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925D35-18E9-8942-A53E-8C3E7A82D66C}"/>
              </a:ext>
            </a:extLst>
          </p:cNvPr>
          <p:cNvSpPr/>
          <p:nvPr/>
        </p:nvSpPr>
        <p:spPr>
          <a:xfrm>
            <a:off x="-240634" y="6529138"/>
            <a:ext cx="1645920" cy="5089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2C7D3-5D61-5B4C-BAC4-4F52D632C1A6}"/>
              </a:ext>
            </a:extLst>
          </p:cNvPr>
          <p:cNvSpPr txBox="1"/>
          <p:nvPr/>
        </p:nvSpPr>
        <p:spPr>
          <a:xfrm>
            <a:off x="4030580" y="-5044"/>
            <a:ext cx="465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Molecular Hamiltonian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FCBEBD-E0AF-7A4F-94D8-E85E85A5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72" y="2676085"/>
            <a:ext cx="3184369" cy="11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50FE4D-D3D2-7E40-BD9D-C8DF9402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631052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652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659F5-A6DD-6447-823B-F0AB941BD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538" y="978474"/>
            <a:ext cx="3184369" cy="11252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170E1-DAFD-7E4E-A2BC-57C3B23EF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197" y="1025371"/>
            <a:ext cx="2446115" cy="1279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41E58-AF2B-434C-A2F8-3EB110CF6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545" y="2322656"/>
            <a:ext cx="2946710" cy="91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BFE1E-8ACE-744E-84F3-FDAFC36E8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743" y="3376800"/>
            <a:ext cx="3810000" cy="787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0D8C98-9306-5146-A25C-6BA7E178F651}"/>
              </a:ext>
            </a:extLst>
          </p:cNvPr>
          <p:cNvSpPr/>
          <p:nvPr/>
        </p:nvSpPr>
        <p:spPr>
          <a:xfrm>
            <a:off x="-240633" y="6529138"/>
            <a:ext cx="1852865" cy="6527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D2F4C-9755-4543-8396-F021D65F1E9D}"/>
              </a:ext>
            </a:extLst>
          </p:cNvPr>
          <p:cNvSpPr txBox="1"/>
          <p:nvPr/>
        </p:nvSpPr>
        <p:spPr>
          <a:xfrm>
            <a:off x="4842559" y="6474262"/>
            <a:ext cx="431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1. Painfully Exact</a:t>
            </a:r>
          </a:p>
        </p:txBody>
      </p:sp>
    </p:spTree>
    <p:extLst>
      <p:ext uri="{BB962C8B-B14F-4D97-AF65-F5344CB8AC3E}">
        <p14:creationId xmlns:p14="http://schemas.microsoft.com/office/powerpoint/2010/main" val="70659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75E4592-7869-6C4A-9217-01BD53B9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575026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5245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64478-3BE2-9A44-93CD-2ABB67F66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549" y="3679516"/>
            <a:ext cx="8159544" cy="1121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CA1B27-8CD3-A145-9390-F9B60EDEC7FA}"/>
              </a:ext>
            </a:extLst>
          </p:cNvPr>
          <p:cNvSpPr/>
          <p:nvPr/>
        </p:nvSpPr>
        <p:spPr>
          <a:xfrm>
            <a:off x="-240633" y="6529138"/>
            <a:ext cx="2284586" cy="5245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7BE90-F08D-7B4F-AD73-D7A9138DEF59}"/>
              </a:ext>
            </a:extLst>
          </p:cNvPr>
          <p:cNvSpPr txBox="1"/>
          <p:nvPr/>
        </p:nvSpPr>
        <p:spPr>
          <a:xfrm>
            <a:off x="4030580" y="-5044"/>
            <a:ext cx="52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Non-Adiabatic Dynamics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501D3D-3284-304B-9ED2-14CBE232D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911" y="2731006"/>
            <a:ext cx="2446115" cy="12791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634872-5031-3C4D-B923-4E9C0857C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772" y="2676085"/>
            <a:ext cx="3184369" cy="11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A6A8B84-F553-6843-A4DD-3C020925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268"/>
            <a:ext cx="12192000" cy="6697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E1307-A87E-AD4A-96D5-7FABAF154121}"/>
              </a:ext>
            </a:extLst>
          </p:cNvPr>
          <p:cNvSpPr/>
          <p:nvPr/>
        </p:nvSpPr>
        <p:spPr>
          <a:xfrm>
            <a:off x="-240632" y="6448930"/>
            <a:ext cx="12597064" cy="532987"/>
          </a:xfrm>
          <a:prstGeom prst="rect">
            <a:avLst/>
          </a:prstGeom>
          <a:solidFill>
            <a:srgbClr val="F8D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319B6-B545-A34D-8261-40A9CEF88E52}"/>
              </a:ext>
            </a:extLst>
          </p:cNvPr>
          <p:cNvSpPr/>
          <p:nvPr/>
        </p:nvSpPr>
        <p:spPr>
          <a:xfrm>
            <a:off x="-240632" y="6529138"/>
            <a:ext cx="12597064" cy="574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7618-C596-9846-B319-C8263EB6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9830"/>
          <a:stretch/>
        </p:blipFill>
        <p:spPr>
          <a:xfrm>
            <a:off x="10691446" y="5982034"/>
            <a:ext cx="1500554" cy="853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659F5-A6DD-6447-823B-F0AB941BD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084" y="947034"/>
            <a:ext cx="3184369" cy="11252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170E1-DAFD-7E4E-A2BC-57C3B23EF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743" y="993931"/>
            <a:ext cx="2446115" cy="12791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05DFB7-8B4F-BD40-BAA0-1079A6003973}"/>
              </a:ext>
            </a:extLst>
          </p:cNvPr>
          <p:cNvSpPr/>
          <p:nvPr/>
        </p:nvSpPr>
        <p:spPr>
          <a:xfrm>
            <a:off x="4373366" y="987138"/>
            <a:ext cx="946780" cy="1125219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FC176-DEF4-ED4E-90FE-1B2EE1906C1A}"/>
              </a:ext>
            </a:extLst>
          </p:cNvPr>
          <p:cNvSpPr/>
          <p:nvPr/>
        </p:nvSpPr>
        <p:spPr>
          <a:xfrm>
            <a:off x="5986177" y="975573"/>
            <a:ext cx="2102746" cy="1165432"/>
          </a:xfrm>
          <a:prstGeom prst="rect">
            <a:avLst/>
          </a:prstGeom>
          <a:noFill/>
          <a:ln>
            <a:solidFill>
              <a:srgbClr val="0AB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01D2BB-B159-F248-AE42-55168530A30C}"/>
              </a:ext>
            </a:extLst>
          </p:cNvPr>
          <p:cNvSpPr/>
          <p:nvPr/>
        </p:nvSpPr>
        <p:spPr>
          <a:xfrm>
            <a:off x="4371018" y="984792"/>
            <a:ext cx="946780" cy="1125219"/>
          </a:xfrm>
          <a:prstGeom prst="rect">
            <a:avLst/>
          </a:pr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186D97-0A6E-AC45-803F-6295D8D596FA}"/>
              </a:ext>
            </a:extLst>
          </p:cNvPr>
          <p:cNvSpPr/>
          <p:nvPr/>
        </p:nvSpPr>
        <p:spPr>
          <a:xfrm>
            <a:off x="-240634" y="6529138"/>
            <a:ext cx="2607315" cy="5748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FBE8D1-EC57-7A47-9D74-35436003E084}"/>
              </a:ext>
            </a:extLst>
          </p:cNvPr>
          <p:cNvSpPr txBox="1"/>
          <p:nvPr/>
        </p:nvSpPr>
        <p:spPr>
          <a:xfrm>
            <a:off x="4030580" y="-5044"/>
            <a:ext cx="534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oudy Old Style" panose="02020502050305020303" pitchFamily="18" charset="77"/>
              </a:rPr>
              <a:t>Non-Adiabatic Dynamics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827BDD-ABB3-724B-8383-50A90DB24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621" y="2188316"/>
            <a:ext cx="7030387" cy="965943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F3DA3ABE-18AF-054A-94E2-AD33E343FB1C}"/>
              </a:ext>
            </a:extLst>
          </p:cNvPr>
          <p:cNvSpPr/>
          <p:nvPr/>
        </p:nvSpPr>
        <p:spPr>
          <a:xfrm>
            <a:off x="3802445" y="4379305"/>
            <a:ext cx="4367463" cy="1785158"/>
          </a:xfrm>
          <a:custGeom>
            <a:avLst/>
            <a:gdLst>
              <a:gd name="connsiteX0" fmla="*/ 0 w 4367463"/>
              <a:gd name="connsiteY0" fmla="*/ 180474 h 1785158"/>
              <a:gd name="connsiteX1" fmla="*/ 818147 w 4367463"/>
              <a:gd name="connsiteY1" fmla="*/ 1660358 h 1785158"/>
              <a:gd name="connsiteX2" fmla="*/ 2105526 w 4367463"/>
              <a:gd name="connsiteY2" fmla="*/ 926432 h 1785158"/>
              <a:gd name="connsiteX3" fmla="*/ 3441031 w 4367463"/>
              <a:gd name="connsiteY3" fmla="*/ 1768642 h 1785158"/>
              <a:gd name="connsiteX4" fmla="*/ 4367463 w 4367463"/>
              <a:gd name="connsiteY4" fmla="*/ 0 h 17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7463" h="1785158">
                <a:moveTo>
                  <a:pt x="0" y="180474"/>
                </a:moveTo>
                <a:cubicBezTo>
                  <a:pt x="233613" y="858253"/>
                  <a:pt x="467226" y="1536032"/>
                  <a:pt x="818147" y="1660358"/>
                </a:cubicBezTo>
                <a:cubicBezTo>
                  <a:pt x="1169068" y="1784684"/>
                  <a:pt x="1668379" y="908385"/>
                  <a:pt x="2105526" y="926432"/>
                </a:cubicBezTo>
                <a:cubicBezTo>
                  <a:pt x="2542673" y="944479"/>
                  <a:pt x="3064042" y="1923047"/>
                  <a:pt x="3441031" y="1768642"/>
                </a:cubicBezTo>
                <a:cubicBezTo>
                  <a:pt x="3818020" y="1614237"/>
                  <a:pt x="4092741" y="807118"/>
                  <a:pt x="4367463" y="0"/>
                </a:cubicBezTo>
              </a:path>
            </a:pathLst>
          </a:custGeom>
          <a:noFill/>
          <a:ln>
            <a:solidFill>
              <a:srgbClr val="3B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CF6D64E-700C-8B47-A52F-F16B719ACC71}"/>
              </a:ext>
            </a:extLst>
          </p:cNvPr>
          <p:cNvSpPr/>
          <p:nvPr/>
        </p:nvSpPr>
        <p:spPr>
          <a:xfrm>
            <a:off x="4932947" y="4066674"/>
            <a:ext cx="1756611" cy="890592"/>
          </a:xfrm>
          <a:custGeom>
            <a:avLst/>
            <a:gdLst>
              <a:gd name="connsiteX0" fmla="*/ 0 w 1756611"/>
              <a:gd name="connsiteY0" fmla="*/ 72189 h 890592"/>
              <a:gd name="connsiteX1" fmla="*/ 878306 w 1756611"/>
              <a:gd name="connsiteY1" fmla="*/ 890337 h 890592"/>
              <a:gd name="connsiteX2" fmla="*/ 1756611 w 1756611"/>
              <a:gd name="connsiteY2" fmla="*/ 0 h 89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6611" h="890592">
                <a:moveTo>
                  <a:pt x="0" y="72189"/>
                </a:moveTo>
                <a:cubicBezTo>
                  <a:pt x="292769" y="487278"/>
                  <a:pt x="585538" y="902368"/>
                  <a:pt x="878306" y="890337"/>
                </a:cubicBezTo>
                <a:cubicBezTo>
                  <a:pt x="1171074" y="878306"/>
                  <a:pt x="1463842" y="439153"/>
                  <a:pt x="1756611" y="0"/>
                </a:cubicBezTo>
              </a:path>
            </a:pathLst>
          </a:custGeom>
          <a:noFill/>
          <a:ln>
            <a:solidFill>
              <a:srgbClr val="EE5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311457-9D64-8A40-95AF-94B836B53684}"/>
              </a:ext>
            </a:extLst>
          </p:cNvPr>
          <p:cNvSpPr/>
          <p:nvPr/>
        </p:nvSpPr>
        <p:spPr>
          <a:xfrm>
            <a:off x="3898231" y="4945235"/>
            <a:ext cx="120317" cy="13209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1D6F0-EC2F-0C4D-A549-5BC50432599A}"/>
              </a:ext>
            </a:extLst>
          </p:cNvPr>
          <p:cNvSpPr txBox="1"/>
          <p:nvPr/>
        </p:nvSpPr>
        <p:spPr>
          <a:xfrm>
            <a:off x="8169909" y="4945235"/>
            <a:ext cx="23309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Molecular Dynamics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C1846E-ECB1-CF43-B193-5A5D3F933584}"/>
              </a:ext>
            </a:extLst>
          </p:cNvPr>
          <p:cNvSpPr txBox="1"/>
          <p:nvPr/>
        </p:nvSpPr>
        <p:spPr>
          <a:xfrm>
            <a:off x="8169908" y="4682984"/>
            <a:ext cx="23309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Nexa Light" panose="02000000000000000000" pitchFamily="2" charset="0"/>
              </a:rPr>
              <a:t>Nonadiabatic</a:t>
            </a:r>
          </a:p>
          <a:p>
            <a:r>
              <a:rPr lang="en-US" dirty="0">
                <a:latin typeface="Nexa Light" panose="02000000000000000000" pitchFamily="2" charset="0"/>
              </a:rPr>
              <a:t>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1604421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0.00069 C 0.00469 0.01944 0.00833 0.03796 0.0138 0.05879 C 0.01927 0.07939 0.02513 0.10925 0.03359 0.12546 C 0.04193 0.14143 0.05195 0.15995 0.06419 0.15509 C 0.0763 0.15046 0.09401 0.11388 0.10651 0.09722 C 0.11901 0.08055 0.13008 0.06435 0.13919 0.05509 C 0.14818 0.04606 0.15091 0.03912 0.16081 0.04282 C 0.1707 0.04675 0.1862 0.06157 0.19831 0.078 C 0.21055 0.09444 0.22305 0.12569 0.23385 0.1412 C 0.24466 0.15671 0.25247 0.17546 0.26341 0.17106 C 0.27448 0.16666 0.28828 0.14768 0.3 0.11481 C 0.31172 0.08217 0.32591 0.0081 0.33359 -0.02547 C 0.34115 -0.05903 0.34323 -0.07292 0.34544 -0.08681 " pathEditMode="relative" ptsTypes="AAAAAAAA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indefinite" accel="50000" decel="50000" autoRev="1" fill="hold" grpId="2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4.44444E-6 C 0.00677 0.03171 0.01341 0.06342 0.02279 0.09027 C 0.03216 0.11736 0.03763 0.16574 0.05534 0.16134 C 0.07344 0.15694 0.1026 0.1125 0.1306 0.06458 C 0.15833 0.01643 0.21393 -0.10857 0.2237 -0.12709 C 0.2332 -0.14537 0.19948 -0.06575 0.18867 -0.04514 C 0.1776 -0.02477 0.17096 -0.0044 0.15833 -0.0044 C 0.1457 -0.0044 0.12617 -0.02662 0.11367 -0.04514 C 0.10104 -0.06389 0.08125 -0.11991 0.08333 -0.11621 C 0.08542 -0.11274 0.11406 -0.04237 0.12578 -0.02362 C 0.13737 -0.0051 0.14128 0.00254 0.15338 -0.0044 C 0.16588 -0.01112 0.18737 -0.04352 0.19948 -0.06459 C 0.21159 -0.08565 0.23034 -0.13912 0.22604 -0.13125 C 0.22161 -0.12338 0.18867 -0.03797 0.17409 -0.01713 C 0.15937 0.00347 0.15443 0.01041 0.13906 -0.00649 C 0.12357 -0.02338 0.08385 -0.11667 0.08216 -0.11829 C 0.0806 -0.12014 0.10872 -0.05232 0.12917 -0.01713 C 0.14987 0.01782 0.18698 0.06319 0.2056 0.09259 C 0.22383 0.12199 0.23216 0.14583 0.24036 0.15925 C 0.25117 0.16967 0.26159 0.17384 0.27044 0.16828 C 0.2793 0.16296 0.28099 0.16643 0.29349 0.12685 C 0.30885 0.08449 0.32187 0.01759 0.34596 -0.08172 " pathEditMode="relative" rAng="0" ptsTypes="AAAAAAAAAAAAAAAAAAAAAA">
                                      <p:cBhvr>
                                        <p:cTn id="22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3" grpId="2" animBg="1"/>
      <p:bldP spid="15" grpId="0" animBg="1"/>
      <p:bldP spid="15" grpId="1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25074</TotalTime>
  <Words>1919</Words>
  <Application>Microsoft Macintosh PowerPoint</Application>
  <PresentationFormat>Widescreen</PresentationFormat>
  <Paragraphs>417</Paragraphs>
  <Slides>52</Slides>
  <Notes>18</Notes>
  <HiddenSlides>7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ＭＳ Ｐゴシック</vt:lpstr>
      <vt:lpstr>Abadi MT Condensed Light</vt:lpstr>
      <vt:lpstr>Arial</vt:lpstr>
      <vt:lpstr>Arial Narrow</vt:lpstr>
      <vt:lpstr>Calibri</vt:lpstr>
      <vt:lpstr>Calibri Light</vt:lpstr>
      <vt:lpstr>Cambria Math</vt:lpstr>
      <vt:lpstr>Edwardian Script ITC</vt:lpstr>
      <vt:lpstr>Goudy Old Style</vt:lpstr>
      <vt:lpstr>Helvetica</vt:lpstr>
      <vt:lpstr>Nexa Bold</vt:lpstr>
      <vt:lpstr>Nexa Light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242</cp:revision>
  <dcterms:created xsi:type="dcterms:W3CDTF">2018-05-11T03:19:29Z</dcterms:created>
  <dcterms:modified xsi:type="dcterms:W3CDTF">2018-06-10T05:36:35Z</dcterms:modified>
</cp:coreProperties>
</file>