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5" r:id="rId2"/>
    <p:sldId id="336" r:id="rId3"/>
    <p:sldId id="369" r:id="rId4"/>
    <p:sldId id="337" r:id="rId5"/>
    <p:sldId id="362" r:id="rId6"/>
    <p:sldId id="338" r:id="rId7"/>
    <p:sldId id="370" r:id="rId8"/>
    <p:sldId id="259" r:id="rId9"/>
    <p:sldId id="404" r:id="rId10"/>
    <p:sldId id="405" r:id="rId11"/>
    <p:sldId id="261" r:id="rId12"/>
    <p:sldId id="318" r:id="rId13"/>
    <p:sldId id="410" r:id="rId14"/>
    <p:sldId id="365" r:id="rId15"/>
    <p:sldId id="413" r:id="rId16"/>
    <p:sldId id="265" r:id="rId17"/>
    <p:sldId id="321" r:id="rId18"/>
    <p:sldId id="313" r:id="rId19"/>
    <p:sldId id="310" r:id="rId20"/>
    <p:sldId id="387" r:id="rId21"/>
    <p:sldId id="348" r:id="rId22"/>
    <p:sldId id="385" r:id="rId23"/>
    <p:sldId id="367" r:id="rId24"/>
    <p:sldId id="414" r:id="rId25"/>
    <p:sldId id="411" r:id="rId26"/>
    <p:sldId id="344" r:id="rId27"/>
    <p:sldId id="339" r:id="rId28"/>
    <p:sldId id="341" r:id="rId29"/>
    <p:sldId id="386" r:id="rId30"/>
    <p:sldId id="345" r:id="rId31"/>
    <p:sldId id="412" r:id="rId32"/>
    <p:sldId id="282" r:id="rId33"/>
    <p:sldId id="340" r:id="rId34"/>
    <p:sldId id="356" r:id="rId35"/>
    <p:sldId id="357" r:id="rId36"/>
    <p:sldId id="358" r:id="rId37"/>
    <p:sldId id="415" r:id="rId38"/>
    <p:sldId id="41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0D"/>
    <a:srgbClr val="CAC009"/>
    <a:srgbClr val="E130DF"/>
    <a:srgbClr val="20D12B"/>
    <a:srgbClr val="858213"/>
    <a:srgbClr val="E5D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8" autoAdjust="0"/>
    <p:restoredTop sz="50000" autoAdjust="0"/>
  </p:normalViewPr>
  <p:slideViewPr>
    <p:cSldViewPr snapToGrid="0" snapToObjects="1">
      <p:cViewPr>
        <p:scale>
          <a:sx n="95" d="100"/>
          <a:sy n="95" d="100"/>
        </p:scale>
        <p:origin x="2152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7B268-6614-5F48-AA83-E24159DD2DCE}" type="datetime1">
              <a:rPr lang="en-US" smtClean="0"/>
              <a:t>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A42B-F202-6C41-83F8-FABAD63A6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69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52F1-6706-6F4C-9C23-32A83A37AC27}" type="datetime1">
              <a:rPr lang="en-US" smtClean="0"/>
              <a:t>6/10/18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9F9A-7677-7643-93C7-BEDB94AA4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31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9F9A-7677-7643-93C7-BEDB94AA4C4E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C897D-572F-444E-BB6B-D5813D2DDD5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8E6C-39D4-1C4D-A2F6-46F8CAC27CCF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409C-DB1C-2845-A9EC-7960AF6ACECA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A96-12B0-7B49-B37A-7D60634C2BD2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4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BDF1-683C-104F-86B5-B63FC3401129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9E99-B8AA-4B4F-9C28-5EDB65A31267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FCE2-5480-914B-9B0E-05EB058EDAF8}" type="datetime1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727-8836-3141-A9B3-0B6612495A71}" type="datetime1">
              <a:rPr lang="en-US" smtClean="0"/>
              <a:t>6/10/18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2E45-9EBF-704E-8919-33ED6C9D0CB5}" type="datetime1">
              <a:rPr lang="en-US" smtClean="0"/>
              <a:t>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F002-C584-8F42-9C45-2770DF39DA2F}" type="datetime1">
              <a:rPr lang="en-US" smtClean="0"/>
              <a:t>6/10/18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D3C-4AD2-714E-AA73-AD6EA2AEA3C5}" type="datetime1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2A3B-A42B-4640-9F13-F726B5D4EFAA}" type="datetime1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D389-9E29-434A-926E-8526074D68DE}" type="datetime1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0947" y="274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77A61C8-E6CD-124F-8B0F-274D8D732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5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9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32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6.jpeg"/><Relationship Id="rId5" Type="http://schemas.openxmlformats.org/officeDocument/2006/relationships/image" Target="../media/image39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Relationship Id="rId3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48.tiff"/><Relationship Id="rId5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Relationship Id="rId3" Type="http://schemas.openxmlformats.org/officeDocument/2006/relationships/image" Target="../media/image5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4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5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57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59.tiff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36.jpeg"/><Relationship Id="rId5" Type="http://schemas.openxmlformats.org/officeDocument/2006/relationships/image" Target="../media/image59.tiff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emf"/><Relationship Id="rId8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7" y="1605759"/>
            <a:ext cx="8826519" cy="231376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NONADIABATIC DYNAMICS OF</a:t>
            </a:r>
            <a:b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</a:br>
            <a: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PHOTOINDUCED </a:t>
            </a:r>
            <a:b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</a:br>
            <a: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PROTON-COUPLED ELECTRON TRANSFER </a:t>
            </a:r>
            <a:b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</a:br>
            <a: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/>
            </a:r>
            <a:br>
              <a:rPr lang="en-US" sz="36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</a:br>
            <a:endParaRPr lang="en-US" sz="3600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48" y="4000036"/>
            <a:ext cx="8738508" cy="11171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PUJA GOYAL</a:t>
            </a:r>
          </a:p>
          <a:p>
            <a:endParaRPr lang="en-US" sz="2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155" y="5008670"/>
            <a:ext cx="9027694" cy="1365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Workshop 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Modular Software Infrastructure for Excited State Dynamics</a:t>
            </a:r>
          </a:p>
          <a:p>
            <a:endParaRPr lang="en-US" sz="18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June 10, 2018</a:t>
            </a:r>
            <a:endParaRPr lang="en-US"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7" y="86388"/>
            <a:ext cx="1378267" cy="13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/>
          <a:lstStyle/>
          <a:p>
            <a:r>
              <a:rPr lang="en-US" dirty="0" smtClean="0"/>
              <a:t>Overall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6" descr="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1" y="3610816"/>
            <a:ext cx="2307661" cy="102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3510" r="3868" b="4917"/>
          <a:stretch/>
        </p:blipFill>
        <p:spPr bwMode="auto">
          <a:xfrm>
            <a:off x="3521091" y="3043901"/>
            <a:ext cx="2286750" cy="18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ast_frame.tg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2148" r="9828" b="13333"/>
          <a:stretch/>
        </p:blipFill>
        <p:spPr>
          <a:xfrm flipH="1">
            <a:off x="6805998" y="3064109"/>
            <a:ext cx="1751992" cy="1787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406" y="1397807"/>
            <a:ext cx="312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Characterize the solute electronic states using CASPT2/CASSCF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5613" y="1247017"/>
            <a:ext cx="3123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Fit PM3 parameters to get agreement between 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PM3/FOMO-CASCI and reference CASPT2 data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6390" y="4877598"/>
            <a:ext cx="274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>Q</a:t>
            </a:r>
            <a:r>
              <a:rPr lang="en-US" sz="2000" dirty="0" smtClean="0">
                <a:latin typeface="Helvetica"/>
                <a:cs typeface="Helvetica"/>
              </a:rPr>
              <a:t>uantum mechanics/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molecular mechanics (QM/MM)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1976" y="4877598"/>
            <a:ext cx="287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Calculate electronic/vibronic states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848658"/>
            <a:ext cx="230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Surface hopping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903893"/>
            <a:ext cx="641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Tully </a:t>
            </a:r>
            <a:r>
              <a:rPr lang="en-US" sz="1400" i="1" dirty="0" smtClean="0">
                <a:latin typeface="Helvetica"/>
                <a:cs typeface="Helvetica"/>
              </a:rPr>
              <a:t>JCP 1990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Hammes</a:t>
            </a:r>
            <a:r>
              <a:rPr lang="en-US" sz="1400" dirty="0">
                <a:latin typeface="Helvetica"/>
                <a:cs typeface="Helvetica"/>
              </a:rPr>
              <a:t>-Schiffer, Tully </a:t>
            </a:r>
            <a:r>
              <a:rPr lang="en-US" sz="1400" i="1" dirty="0" smtClean="0">
                <a:latin typeface="Helvetica"/>
                <a:cs typeface="Helvetica"/>
              </a:rPr>
              <a:t>JCP 1994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QM</a:t>
            </a:r>
            <a:r>
              <a:rPr lang="en-US" sz="1400" dirty="0">
                <a:latin typeface="Helvetica"/>
                <a:cs typeface="Helvetica"/>
              </a:rPr>
              <a:t>/MM semi-empirical FOMO-CASCI code: Prof. Todd Martinez</a:t>
            </a:r>
          </a:p>
          <a:p>
            <a:r>
              <a:rPr lang="en-US" sz="1400" dirty="0">
                <a:latin typeface="Helvetica"/>
                <a:cs typeface="Helvetica"/>
              </a:rPr>
              <a:t>MDQT implementation: Dr. Christine A. </a:t>
            </a:r>
            <a:r>
              <a:rPr lang="en-US" sz="1400" dirty="0" smtClean="0">
                <a:latin typeface="Helvetica"/>
                <a:cs typeface="Helvetica"/>
              </a:rPr>
              <a:t>Schwerdtfeger  </a:t>
            </a:r>
            <a:endParaRPr lang="en-US" sz="1400" i="1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76839" y="1925061"/>
            <a:ext cx="762000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30734" y="2690768"/>
            <a:ext cx="481266" cy="373341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92068" y="3949039"/>
            <a:ext cx="711930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671282" y="3949039"/>
            <a:ext cx="711930" cy="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467" y="155211"/>
            <a:ext cx="9248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CASSCF/CASPT2 Characterization of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Electronic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" y="3237654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Electronic density difference between 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/S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 and 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0 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at the FC geometry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9097" y="2889170"/>
            <a:ext cx="19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2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50198" y="1301778"/>
            <a:ext cx="992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-butylamine replaced with ammonia for more efficient high-level computations.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46751" y="6565891"/>
            <a:ext cx="539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2" name="Picture 1" descr="grid_61_62_pinkgre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1904" r="7161" b="32524"/>
          <a:stretch/>
        </p:blipFill>
        <p:spPr>
          <a:xfrm flipH="1">
            <a:off x="494611" y="1813270"/>
            <a:ext cx="2826147" cy="1188732"/>
          </a:xfrm>
          <a:prstGeom prst="rect">
            <a:avLst/>
          </a:prstGeom>
        </p:spPr>
      </p:pic>
      <p:pic>
        <p:nvPicPr>
          <p:cNvPr id="3" name="Picture 2" descr="grid_59_62_pinkgree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9521" r="7162" b="34174"/>
          <a:stretch/>
        </p:blipFill>
        <p:spPr>
          <a:xfrm flipH="1">
            <a:off x="5942700" y="1737950"/>
            <a:ext cx="2776716" cy="119721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52037"/>
              </p:ext>
            </p:extLst>
          </p:nvPr>
        </p:nvGraphicFramePr>
        <p:xfrm>
          <a:off x="155072" y="3930664"/>
          <a:ext cx="8841873" cy="2115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182"/>
                <a:gridCol w="969754"/>
                <a:gridCol w="741576"/>
                <a:gridCol w="1098103"/>
                <a:gridCol w="941232"/>
                <a:gridCol w="698793"/>
                <a:gridCol w="1126626"/>
                <a:gridCol w="841405"/>
                <a:gridCol w="784360"/>
                <a:gridCol w="1083842"/>
              </a:tblGrid>
              <a:tr h="38732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MS-4SA-CAS(10,10)PT2</a:t>
                      </a:r>
                      <a:endParaRPr lang="en-US" sz="16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MS-5SA-CAS(14,14)PT2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TD-CAM-B3LYP</a:t>
                      </a:r>
                      <a:endParaRPr lang="en-US" sz="16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94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E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exc </a:t>
                      </a:r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(eV)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(Debye)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E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exc </a:t>
                      </a:r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(eV)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(Debye)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E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exc </a:t>
                      </a:r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(eV)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(Debye)</a:t>
                      </a:r>
                      <a:endParaRPr lang="en-US" sz="16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771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S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0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9.0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8.3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9.9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743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S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0.3677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4.46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22.2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0.6715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4.46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18.5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0.5349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4.04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20.5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S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0.0294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5.22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15.6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0.0328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5.19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13.3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0.0117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4.73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13.6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13735"/>
              </p:ext>
            </p:extLst>
          </p:nvPr>
        </p:nvGraphicFramePr>
        <p:xfrm>
          <a:off x="2833509" y="4344927"/>
          <a:ext cx="272711" cy="34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6" name="Equation" r:id="rId5" imgW="190500" imgH="241300" progId="Equation.3">
                  <p:embed/>
                </p:oleObj>
              </mc:Choice>
              <mc:Fallback>
                <p:oleObj name="Equation" r:id="rId5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3509" y="4344927"/>
                        <a:ext cx="272711" cy="34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19221"/>
              </p:ext>
            </p:extLst>
          </p:nvPr>
        </p:nvGraphicFramePr>
        <p:xfrm>
          <a:off x="5619488" y="4331559"/>
          <a:ext cx="262157" cy="33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7" name="Equation" r:id="rId7" imgW="190500" imgH="241300" progId="Equation.3">
                  <p:embed/>
                </p:oleObj>
              </mc:Choice>
              <mc:Fallback>
                <p:oleObj name="Equation" r:id="rId7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488" y="4331559"/>
                        <a:ext cx="262157" cy="332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8390"/>
              </p:ext>
            </p:extLst>
          </p:nvPr>
        </p:nvGraphicFramePr>
        <p:xfrm>
          <a:off x="8338622" y="4344927"/>
          <a:ext cx="262157" cy="33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8" name="Equation" r:id="rId8" imgW="190500" imgH="241300" progId="Equation.3">
                  <p:embed/>
                </p:oleObj>
              </mc:Choice>
              <mc:Fallback>
                <p:oleObj name="Equation" r:id="rId8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8622" y="4344927"/>
                        <a:ext cx="262157" cy="332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89257" y="6057290"/>
            <a:ext cx="696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D</a:t>
            </a:r>
            <a:r>
              <a:rPr lang="en-US" sz="1600" dirty="0" smtClean="0">
                <a:latin typeface="Helvetica"/>
                <a:cs typeface="Helvetica"/>
              </a:rPr>
              <a:t>ipole moments are from CASSCF calculations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066" y="2154585"/>
            <a:ext cx="175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0D12B"/>
                </a:solidFill>
                <a:latin typeface="Helvetica"/>
                <a:cs typeface="Helvetica"/>
              </a:rPr>
              <a:t>p</a:t>
            </a:r>
            <a:r>
              <a:rPr lang="en-US" sz="1600" dirty="0" smtClean="0">
                <a:solidFill>
                  <a:srgbClr val="20D12B"/>
                </a:solidFill>
                <a:latin typeface="Helvetica"/>
                <a:cs typeface="Helvetica"/>
              </a:rPr>
              <a:t>ositive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green, 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rgbClr val="E130DF"/>
                </a:solidFill>
                <a:latin typeface="Helvetica"/>
                <a:cs typeface="Helvetica"/>
              </a:rPr>
              <a:t>negative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pink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820" y="2881690"/>
            <a:ext cx="24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1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48" y="985253"/>
            <a:ext cx="8299131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Data included in the target function for </a:t>
            </a:r>
            <a:r>
              <a:rPr lang="en-US" sz="2000" dirty="0" err="1" smtClean="0"/>
              <a:t>reparameterization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Optimized geometry on the 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state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Vertical excitation energies for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at the FC geometry</a:t>
            </a:r>
          </a:p>
          <a:p>
            <a:r>
              <a:rPr lang="en-US" sz="2000" dirty="0" smtClean="0"/>
              <a:t>Proton potential energy curves at different N-O distances</a:t>
            </a:r>
          </a:p>
          <a:p>
            <a:r>
              <a:rPr lang="en-US" sz="2000" dirty="0" smtClean="0"/>
              <a:t>Potential energy as a function of the N-O distance</a:t>
            </a:r>
          </a:p>
          <a:p>
            <a:r>
              <a:rPr lang="en-US" sz="2000" dirty="0" smtClean="0"/>
              <a:t>Potential energy as a function of the “twist” angle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65467" y="24878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Reparameterization Procedure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7" y="6363824"/>
            <a:ext cx="539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Toniolo, Thompson, Martinez </a:t>
            </a:r>
            <a:r>
              <a:rPr lang="en-US" sz="1400" i="1" dirty="0" smtClean="0">
                <a:latin typeface="Helvetica"/>
                <a:cs typeface="Helvetica"/>
              </a:rPr>
              <a:t>Chem. Phys. 2004</a:t>
            </a:r>
          </a:p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1523" y="5929501"/>
            <a:ext cx="5237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Proton potential energy curves at r</a:t>
            </a:r>
            <a:r>
              <a:rPr lang="en-US" sz="16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NO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=2.8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Å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49679"/>
              </p:ext>
            </p:extLst>
          </p:nvPr>
        </p:nvGraphicFramePr>
        <p:xfrm>
          <a:off x="606019" y="4378826"/>
          <a:ext cx="3777975" cy="168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920"/>
                <a:gridCol w="1698482"/>
                <a:gridCol w="1683573"/>
              </a:tblGrid>
              <a:tr h="4318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E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exc</a:t>
                      </a:r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 (eV)</a:t>
                      </a:r>
                      <a:endParaRPr 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MS-4SA-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CAS(10,10)PT2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R2PM3</a:t>
                      </a:r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Helvetica"/>
                          <a:cs typeface="Helvetica"/>
                        </a:rPr>
                        <a:t>FOMO-CASCI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S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4.46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4.35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S</a:t>
                      </a:r>
                      <a:r>
                        <a:rPr lang="en-US" sz="1600" baseline="-25000" dirty="0" smtClean="0">
                          <a:latin typeface="Helvetica"/>
                          <a:cs typeface="Helvetica"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5.22</a:t>
                      </a:r>
                      <a:endParaRPr lang="en-US" sz="1600" dirty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/>
                          <a:cs typeface="Helvetica"/>
                        </a:rPr>
                        <a:t>5.21</a:t>
                      </a:r>
                      <a:endParaRPr lang="en-US" sz="1600" dirty="0" smtClean="0">
                        <a:solidFill>
                          <a:schemeClr val="tx2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327" y="3538833"/>
            <a:ext cx="47094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RMSD between MP2 and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R2PM3 geometry on S</a:t>
            </a:r>
            <a:r>
              <a:rPr lang="en-US" sz="16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: 0.296 Å 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5" name="Picture 14" descr="oh_no2pt808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2" y="3316373"/>
            <a:ext cx="3683016" cy="26442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Reparameterization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Simplex code hooked up to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MOPAC: semi-empirical FOMO-CASCI calculations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CHARMM: RMSD calculation</a:t>
            </a:r>
          </a:p>
          <a:p>
            <a:pPr lvl="1">
              <a:buFont typeface="Wingdings" charset="2"/>
              <a:buChar char="Ø"/>
            </a:pPr>
            <a:endParaRPr lang="en-US" sz="2000" dirty="0"/>
          </a:p>
          <a:p>
            <a:r>
              <a:rPr lang="en-US" sz="2000" dirty="0" smtClean="0"/>
              <a:t>For ~40 PM3 parameters and ~20 target properties, parameter fitting takes ~1 day.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60" y="871050"/>
            <a:ext cx="8524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Solvent </a:t>
            </a:r>
            <a:r>
              <a:rPr lang="en-US" sz="2000" dirty="0">
                <a:latin typeface="Helvetica"/>
                <a:cs typeface="Helvetica"/>
              </a:rPr>
              <a:t>sphere of radius 20 Å </a:t>
            </a:r>
            <a:r>
              <a:rPr lang="en-US" sz="2000" dirty="0" smtClean="0">
                <a:latin typeface="Helvetica"/>
                <a:cs typeface="Helvetica"/>
              </a:rPr>
              <a:t>around complex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S</a:t>
            </a:r>
            <a:r>
              <a:rPr lang="en-US" sz="2000" dirty="0" smtClean="0">
                <a:latin typeface="Helvetica"/>
                <a:cs typeface="Helvetica"/>
              </a:rPr>
              <a:t>oft </a:t>
            </a:r>
            <a:r>
              <a:rPr lang="en-US" sz="2000" dirty="0">
                <a:latin typeface="Helvetica"/>
                <a:cs typeface="Helvetica"/>
              </a:rPr>
              <a:t>restraining potential on solvent molecules at the boundary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General </a:t>
            </a:r>
            <a:r>
              <a:rPr lang="en-US" sz="2000" dirty="0">
                <a:latin typeface="Helvetica"/>
                <a:cs typeface="Helvetica"/>
              </a:rPr>
              <a:t>Amber Force </a:t>
            </a:r>
            <a:r>
              <a:rPr lang="en-US" sz="2000" dirty="0" smtClean="0">
                <a:latin typeface="Helvetica"/>
                <a:cs typeface="Helvetica"/>
              </a:rPr>
              <a:t>Field for solute Lennard-Jones parameters and for solvent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Solute described with semiempirical FOMO-CASCI</a:t>
            </a:r>
            <a:endParaRPr lang="en-US" sz="20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5467" y="24878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QM/MM Simulations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last_frame.tg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2148" r="9828" b="13333"/>
          <a:stretch/>
        </p:blipFill>
        <p:spPr>
          <a:xfrm flipH="1">
            <a:off x="2943706" y="2842511"/>
            <a:ext cx="3377956" cy="34464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92" y="6550333"/>
            <a:ext cx="539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8147" y="5815263"/>
            <a:ext cx="294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Solvent: 1,2-dichloroethane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MOPAC code interfaced with AMBER for QM/MM</a:t>
            </a:r>
          </a:p>
          <a:p>
            <a:r>
              <a:rPr lang="en-US" sz="2000" dirty="0" smtClean="0"/>
              <a:t>Umbrella sampling on excited electronic states</a:t>
            </a:r>
          </a:p>
          <a:p>
            <a:r>
              <a:rPr lang="en-US" sz="2000" dirty="0" smtClean="0"/>
              <a:t>Molecular dynamics with quantum transitions (MDQT) method for surface hopping </a:t>
            </a:r>
          </a:p>
          <a:p>
            <a:r>
              <a:rPr lang="en-US" sz="2000" dirty="0" smtClean="0"/>
              <a:t>Numerical derivative couplings, except at hops where analytical couplings are calculated</a:t>
            </a:r>
          </a:p>
          <a:p>
            <a:r>
              <a:rPr lang="en-US" sz="2000" dirty="0" smtClean="0"/>
              <a:t>3 electronic states, 29 QM atoms, 2035 MM atoms, 5 ps in ~12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3158" y="1219842"/>
            <a:ext cx="529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QM</a:t>
            </a:r>
            <a:r>
              <a:rPr lang="en-US" sz="2000" dirty="0">
                <a:solidFill>
                  <a:srgbClr val="000000"/>
                </a:solidFill>
                <a:latin typeface="Helvetica"/>
                <a:cs typeface="Helvetica"/>
              </a:rPr>
              <a:t>/MM umbrella sampling simulations along 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proton </a:t>
            </a:r>
            <a:r>
              <a:rPr lang="en-US" sz="2000" dirty="0">
                <a:solidFill>
                  <a:srgbClr val="000000"/>
                </a:solidFill>
                <a:latin typeface="Helvetica"/>
                <a:cs typeface="Helvetica"/>
              </a:rPr>
              <a:t>transfer 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coordinate on each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5467" y="24878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Free energy profiles for PT in solution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last_frame.tg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2148" r="9828" b="13333"/>
          <a:stretch/>
        </p:blipFill>
        <p:spPr>
          <a:xfrm flipH="1">
            <a:off x="400977" y="2253483"/>
            <a:ext cx="2923430" cy="29827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92" y="6550333"/>
            <a:ext cx="539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12" name="Picture 11" descr="molecule_flipped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3425"/>
            <a:ext cx="3458633" cy="95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47" y="2400531"/>
            <a:ext cx="3945944" cy="29827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00296" y="5399678"/>
            <a:ext cx="446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solidFill>
                  <a:srgbClr val="006600"/>
                </a:solidFill>
                <a:latin typeface="Helvetica"/>
                <a:cs typeface="Helvetica"/>
              </a:rPr>
              <a:t>0</a:t>
            </a:r>
            <a:r>
              <a:rPr lang="en-US" sz="2000" dirty="0" smtClean="0">
                <a:solidFill>
                  <a:srgbClr val="006600"/>
                </a:solidFill>
                <a:latin typeface="Helvetica"/>
                <a:cs typeface="Helvetica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(ICT)</a:t>
            </a:r>
            <a:r>
              <a:rPr lang="en-US" sz="2000" dirty="0" smtClean="0">
                <a:latin typeface="Helvetica"/>
                <a:cs typeface="Helvetica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minimum for proton at O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     S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(EPT)</a:t>
            </a:r>
            <a:r>
              <a:rPr lang="en-US" sz="2000" dirty="0" smtClean="0">
                <a:latin typeface="Helvetica"/>
                <a:cs typeface="Helvetica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minimum for proton at N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                PT barrier ~4 kcal/mol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918" y="5236212"/>
            <a:ext cx="294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Solvent: 1,2-dichloroethane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928" y="6038920"/>
            <a:ext cx="409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PMF: Potential of mean force (free energy)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36119"/>
              </p:ext>
            </p:extLst>
          </p:nvPr>
        </p:nvGraphicFramePr>
        <p:xfrm>
          <a:off x="4516015" y="1150588"/>
          <a:ext cx="4009607" cy="39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2184400" imgH="215900" progId="Equation.3">
                  <p:embed/>
                </p:oleObj>
              </mc:Choice>
              <mc:Fallback>
                <p:oleObj name="Equation" r:id="rId3" imgW="218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6015" y="1150588"/>
                        <a:ext cx="4009607" cy="396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2689"/>
              </p:ext>
            </p:extLst>
          </p:nvPr>
        </p:nvGraphicFramePr>
        <p:xfrm>
          <a:off x="4529383" y="1710898"/>
          <a:ext cx="3462760" cy="68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866900" imgH="368300" progId="Equation.3">
                  <p:embed/>
                </p:oleObj>
              </mc:Choice>
              <mc:Fallback>
                <p:oleObj name="Equation" r:id="rId5" imgW="1866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9383" y="1710898"/>
                        <a:ext cx="3462760" cy="682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50127"/>
              </p:ext>
            </p:extLst>
          </p:nvPr>
        </p:nvGraphicFramePr>
        <p:xfrm>
          <a:off x="1711156" y="2226828"/>
          <a:ext cx="903707" cy="55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457200" imgH="279400" progId="Equation.3">
                  <p:embed/>
                </p:oleObj>
              </mc:Choice>
              <mc:Fallback>
                <p:oleObj name="Equation" r:id="rId7" imgW="457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1156" y="2226828"/>
                        <a:ext cx="903707" cy="55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63283"/>
              </p:ext>
            </p:extLst>
          </p:nvPr>
        </p:nvGraphicFramePr>
        <p:xfrm>
          <a:off x="4943230" y="2958636"/>
          <a:ext cx="3446621" cy="82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1638300" imgH="393700" progId="Equation.3">
                  <p:embed/>
                </p:oleObj>
              </mc:Choice>
              <mc:Fallback>
                <p:oleObj name="Equation" r:id="rId9" imgW="163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3230" y="2958636"/>
                        <a:ext cx="3446621" cy="82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8676" y="112385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Time-independent Schrodinger equation: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919" y="2330247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  <a:sym typeface="Wingdings"/>
              </a:rPr>
              <a:t> Quantum probability of Born-Oppenheimer state ‘n’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905164"/>
            <a:ext cx="528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In addition to the classical coordinates, 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TDSE coefficients need to be propagated 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with time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324" y="1730925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Helvetica"/>
                <a:cs typeface="Helvetica"/>
                <a:sym typeface="Wingdings"/>
              </a:rPr>
              <a:t>Time-dependent wave function: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50000" y="3508690"/>
            <a:ext cx="463550" cy="412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56151" y="382845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Hamiltonian matrix element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786814" y="3429642"/>
            <a:ext cx="781050" cy="764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5750" y="4100115"/>
            <a:ext cx="224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Velocity vector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50200" y="3483114"/>
            <a:ext cx="0" cy="914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02350" y="4357111"/>
            <a:ext cx="294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Non-adiabatic coupling vector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5467" y="342363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Molecular Dynamics with Quantum Transitions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6270" y="6547710"/>
            <a:ext cx="499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Hammes-Schiffer, Tully </a:t>
            </a:r>
            <a:r>
              <a:rPr lang="en-US" sz="1400" i="1" dirty="0" smtClean="0">
                <a:latin typeface="Helvetica"/>
                <a:cs typeface="Helvetica"/>
              </a:rPr>
              <a:t>JCP 1994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6151" y="6254148"/>
            <a:ext cx="5387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Tully </a:t>
            </a:r>
            <a:r>
              <a:rPr lang="en-US" sz="1400" i="1" dirty="0" smtClean="0">
                <a:latin typeface="Helvetica"/>
                <a:cs typeface="Helvetica"/>
              </a:rPr>
              <a:t>JCP 1990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21" name="Picture 6" descr="hopp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07" y="4921755"/>
            <a:ext cx="3128086" cy="13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92242" y="3798486"/>
            <a:ext cx="2838942" cy="2838942"/>
            <a:chOff x="4724400" y="3592914"/>
            <a:chExt cx="2838942" cy="283894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592914"/>
              <a:ext cx="2838942" cy="283894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6167520" y="5181600"/>
              <a:ext cx="561729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5150884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EPT</a:t>
              </a:r>
              <a:endParaRPr lang="en-US" sz="11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8" y="956035"/>
            <a:ext cx="8801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Initial coordinates and velocities for the solute </a:t>
            </a:r>
            <a:r>
              <a:rPr lang="en-US" sz="2000" dirty="0" smtClean="0">
                <a:latin typeface="Helvetica"/>
                <a:cs typeface="Helvetica"/>
              </a:rPr>
              <a:t>include zero point energy</a:t>
            </a: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S</a:t>
            </a:r>
            <a:r>
              <a:rPr lang="en-US" sz="2000" dirty="0" smtClean="0">
                <a:latin typeface="Helvetica"/>
                <a:cs typeface="Helvetica"/>
              </a:rPr>
              <a:t>olvent </a:t>
            </a:r>
            <a:r>
              <a:rPr lang="en-US" sz="2000" dirty="0">
                <a:latin typeface="Helvetica"/>
                <a:cs typeface="Helvetica"/>
              </a:rPr>
              <a:t>velocities corresponding to 296 </a:t>
            </a:r>
            <a:r>
              <a:rPr lang="en-US" sz="2000" dirty="0" smtClean="0">
                <a:latin typeface="Helvetica"/>
                <a:cs typeface="Helvetica"/>
              </a:rPr>
              <a:t>K</a:t>
            </a:r>
            <a:endParaRPr lang="en-US" sz="20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A total of ~460 trajectories </a:t>
            </a:r>
            <a:r>
              <a:rPr lang="en-US" sz="2000" dirty="0" smtClean="0">
                <a:latin typeface="Helvetica"/>
                <a:cs typeface="Helvetica"/>
              </a:rPr>
              <a:t>photoexcited </a:t>
            </a:r>
            <a:r>
              <a:rPr lang="en-US" sz="2000" dirty="0">
                <a:latin typeface="Helvetica"/>
                <a:cs typeface="Helvetica"/>
              </a:rPr>
              <a:t>to either </a:t>
            </a:r>
            <a:r>
              <a:rPr lang="en-US" sz="2000" dirty="0" smtClean="0"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or </a:t>
            </a:r>
            <a:r>
              <a:rPr lang="en-US" sz="2000" dirty="0" smtClean="0"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latin typeface="Helvetica"/>
                <a:cs typeface="Helvetica"/>
              </a:rPr>
              <a:t>2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1437" y="185914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MDQT Simulations with a </a:t>
            </a:r>
            <a:r>
              <a:rPr lang="en-US" sz="3200" i="1" dirty="0" smtClean="0">
                <a:solidFill>
                  <a:srgbClr val="000090"/>
                </a:solidFill>
                <a:latin typeface="Helvetica"/>
                <a:cs typeface="Helvetica"/>
              </a:rPr>
              <a:t>Classical </a:t>
            </a:r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Proton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6751" y="6539346"/>
            <a:ext cx="539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25233" y="3503459"/>
            <a:ext cx="5787064" cy="1410660"/>
          </a:xfrm>
        </p:spPr>
        <p:txBody>
          <a:bodyPr>
            <a:noAutofit/>
          </a:bodyPr>
          <a:lstStyle/>
          <a:p>
            <a:pPr marL="164592" indent="-164592">
              <a:spcBef>
                <a:spcPts val="0"/>
              </a:spcBef>
            </a:pPr>
            <a:r>
              <a:rPr lang="en-US" sz="1800" dirty="0"/>
              <a:t>Decay from </a:t>
            </a: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to </a:t>
            </a:r>
            <a:r>
              <a:rPr lang="en-US" sz="1800" dirty="0">
                <a:solidFill>
                  <a:srgbClr val="0000FF"/>
                </a:solidFill>
              </a:rPr>
              <a:t>S</a:t>
            </a:r>
            <a:r>
              <a:rPr lang="en-US" sz="1800" baseline="-25000" dirty="0">
                <a:solidFill>
                  <a:srgbClr val="0000FF"/>
                </a:solidFill>
              </a:rPr>
              <a:t>1</a:t>
            </a:r>
            <a:r>
              <a:rPr lang="en-US" sz="1800" dirty="0"/>
              <a:t> occurs essentially within 100 fs (</a:t>
            </a:r>
            <a:r>
              <a:rPr lang="en-US" sz="1800" dirty="0" smtClean="0"/>
              <a:t>Experiment: </a:t>
            </a:r>
            <a:r>
              <a:rPr lang="en-US" sz="1800" dirty="0"/>
              <a:t>&lt; 1 ps, limited resolution</a:t>
            </a:r>
            <a:r>
              <a:rPr lang="en-US" sz="1800" dirty="0" smtClean="0"/>
              <a:t>)</a:t>
            </a:r>
          </a:p>
          <a:p>
            <a:pPr marL="164592" indent="-164592"/>
            <a:r>
              <a:rPr lang="en-US" sz="1800" dirty="0" smtClean="0"/>
              <a:t>Decay </a:t>
            </a:r>
            <a:r>
              <a:rPr lang="en-US" sz="1800" dirty="0"/>
              <a:t>of </a:t>
            </a:r>
            <a:r>
              <a:rPr lang="en-US" sz="1800" dirty="0">
                <a:solidFill>
                  <a:srgbClr val="0000FF"/>
                </a:solidFill>
              </a:rPr>
              <a:t>S</a:t>
            </a:r>
            <a:r>
              <a:rPr lang="en-US" sz="1800" baseline="-25000" dirty="0">
                <a:solidFill>
                  <a:srgbClr val="0000FF"/>
                </a:solidFill>
              </a:rPr>
              <a:t>1</a:t>
            </a:r>
            <a:r>
              <a:rPr lang="en-US" sz="1800" dirty="0"/>
              <a:t> occurs with τ</a:t>
            </a:r>
            <a:r>
              <a:rPr lang="en-US" sz="1800" baseline="-2000" dirty="0"/>
              <a:t>~</a:t>
            </a:r>
            <a:r>
              <a:rPr lang="en-US" sz="1800" dirty="0"/>
              <a:t>0.9 </a:t>
            </a:r>
            <a:r>
              <a:rPr lang="en-US" sz="1800" dirty="0" smtClean="0"/>
              <a:t>ps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(Experiment: τ</a:t>
            </a:r>
            <a:r>
              <a:rPr lang="en-US" sz="1800" baseline="-2000" dirty="0"/>
              <a:t>~</a:t>
            </a:r>
            <a:r>
              <a:rPr lang="en-US" sz="1800" dirty="0"/>
              <a:t>4.5 </a:t>
            </a:r>
            <a:r>
              <a:rPr lang="en-US" sz="1800" dirty="0" smtClean="0"/>
              <a:t>ps)</a:t>
            </a:r>
          </a:p>
        </p:txBody>
      </p:sp>
      <p:pic>
        <p:nvPicPr>
          <p:cNvPr id="15" name="Picture 14" descr="populations_ammonia_24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" y="2540934"/>
            <a:ext cx="3282907" cy="3998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29894" y="4464480"/>
            <a:ext cx="197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Photoexcitation to S</a:t>
            </a:r>
            <a:r>
              <a:rPr lang="en-US" sz="14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9894" y="2765184"/>
            <a:ext cx="197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Photoexcitation to S</a:t>
            </a:r>
            <a:r>
              <a:rPr lang="en-US" sz="1400" baseline="-25000" dirty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ic01_depthcueing_crop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3451" y="3802009"/>
            <a:ext cx="2964228" cy="1463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6301" y="5395600"/>
            <a:ext cx="227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onical intersection between S</a:t>
            </a:r>
            <a:r>
              <a:rPr lang="en-US" baseline="-25000" dirty="0">
                <a:latin typeface="Helvetica"/>
                <a:cs typeface="Helvetica"/>
              </a:rPr>
              <a:t>1</a:t>
            </a:r>
            <a:r>
              <a:rPr lang="en-US" dirty="0" smtClean="0">
                <a:latin typeface="Helvetica"/>
                <a:cs typeface="Helvetica"/>
              </a:rPr>
              <a:t> and S</a:t>
            </a:r>
            <a:r>
              <a:rPr lang="en-US" baseline="-250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6751" y="6566682"/>
            <a:ext cx="5397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Goyal, Schwerdtfeger, Soudackov, </a:t>
            </a:r>
            <a:r>
              <a:rPr lang="en-US" sz="1400" dirty="0">
                <a:latin typeface="Helvetica"/>
                <a:cs typeface="Helvetica"/>
              </a:rPr>
              <a:t>H</a:t>
            </a:r>
            <a:r>
              <a:rPr lang="en-US" sz="1400" dirty="0" smtClean="0">
                <a:latin typeface="Helvetica"/>
                <a:cs typeface="Helvetica"/>
              </a:rPr>
              <a:t>ammes-Schiffer </a:t>
            </a:r>
            <a:r>
              <a:rPr lang="en-US" sz="1400" i="1" dirty="0" smtClean="0">
                <a:latin typeface="Helvetica"/>
                <a:cs typeface="Helvetica"/>
              </a:rPr>
              <a:t>JPC B 2015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0316" y="895876"/>
            <a:ext cx="8775932" cy="1179832"/>
          </a:xfrm>
        </p:spPr>
        <p:txBody>
          <a:bodyPr>
            <a:noAutofit/>
          </a:bodyPr>
          <a:lstStyle/>
          <a:p>
            <a:pPr marL="457200" algn="just"/>
            <a:r>
              <a:rPr lang="en-US" sz="2000" dirty="0" smtClean="0"/>
              <a:t>Experiments did not provide clear evidence of PT on S</a:t>
            </a:r>
            <a:r>
              <a:rPr lang="en-US" sz="2000" baseline="-25000" dirty="0" smtClean="0"/>
              <a:t>1</a:t>
            </a:r>
            <a:endParaRPr lang="en-US" sz="2000" dirty="0" smtClean="0"/>
          </a:p>
          <a:p>
            <a:pPr marL="457200" algn="just"/>
            <a:r>
              <a:rPr lang="en-US" sz="2000" baseline="-2000" dirty="0"/>
              <a:t>~</a:t>
            </a:r>
            <a:r>
              <a:rPr lang="en-US" sz="2000" dirty="0"/>
              <a:t>54% of all MDQT trajectories exhibit PT on S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65467" y="10034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Excited State Proton Transfer</a:t>
            </a:r>
            <a:endParaRPr lang="en-US" sz="3200" i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8213" y="2079118"/>
            <a:ext cx="453727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Decay </a:t>
            </a:r>
            <a:r>
              <a:rPr lang="en-US" sz="2000" dirty="0">
                <a:latin typeface="Helvetica"/>
                <a:cs typeface="Helvetica"/>
              </a:rPr>
              <a:t>from 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r>
              <a:rPr lang="en-US" sz="2000" dirty="0">
                <a:latin typeface="Helvetica"/>
                <a:cs typeface="Helvetica"/>
              </a:rPr>
              <a:t> to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  <a:r>
              <a:rPr lang="en-US" sz="2000" dirty="0">
                <a:latin typeface="Helvetica"/>
                <a:cs typeface="Helvetica"/>
              </a:rPr>
              <a:t> followed </a:t>
            </a:r>
            <a:r>
              <a:rPr lang="en-US" sz="2000" dirty="0" smtClean="0">
                <a:latin typeface="Helvetica"/>
                <a:cs typeface="Helvetica"/>
              </a:rPr>
              <a:t>by PT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from O to N on 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PT from N to O upon transition to </a:t>
            </a:r>
            <a:r>
              <a:rPr lang="en-US" sz="2000" dirty="0" smtClean="0">
                <a:solidFill>
                  <a:srgbClr val="008000"/>
                </a:solidFill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solidFill>
                  <a:srgbClr val="008000"/>
                </a:solidFill>
                <a:latin typeface="Helvetica"/>
                <a:cs typeface="Helvetica"/>
              </a:rPr>
              <a:t>0</a:t>
            </a:r>
          </a:p>
          <a:p>
            <a:endParaRPr lang="en-US" sz="2000" baseline="-250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22" name="Picture 21" descr="traj1_sh3_occad_di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4" y="2799549"/>
            <a:ext cx="2776787" cy="3391953"/>
          </a:xfrm>
          <a:prstGeom prst="rect">
            <a:avLst/>
          </a:prstGeom>
        </p:spPr>
      </p:pic>
      <p:pic>
        <p:nvPicPr>
          <p:cNvPr id="10" name="Picture 9" descr="molecule_flipped_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7" y="1891632"/>
            <a:ext cx="2751664" cy="761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491"/>
            <a:ext cx="9144000" cy="93693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The Light-Dependent Reactions 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3200" dirty="0" smtClean="0">
                <a:latin typeface="Helvetica"/>
                <a:cs typeface="Helvetica"/>
              </a:rPr>
              <a:t>in Photosynthesis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Picture 3" descr="photosynthes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" y="1431046"/>
            <a:ext cx="7938365" cy="3949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360" y="6537512"/>
            <a:ext cx="8145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http://hyperphysics.phy-astr.gsu.edu/hbase/biology/psetran.html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245" y="5618867"/>
            <a:ext cx="826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 Photoinduced charge separation </a:t>
            </a:r>
            <a:r>
              <a:rPr lang="en-US" sz="2400" dirty="0" smtClean="0">
                <a:latin typeface="Helvetica"/>
                <a:cs typeface="Helvetica"/>
              </a:rPr>
              <a:t>drives redox reactions.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994"/>
          </a:xfrm>
        </p:spPr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55385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factors are important in facilitating PT on an excited electronic state with charge transfer character?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Does PT affect the relaxation dynamics of the system?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/>
          </a:p>
          <a:p>
            <a:r>
              <a:rPr lang="en-US" sz="2000" dirty="0" smtClean="0"/>
              <a:t>Can H/D isotope effects provide evidence of the occurrence of PT?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59097" y="2956010"/>
            <a:ext cx="19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2   </a:t>
            </a:r>
          </a:p>
        </p:txBody>
      </p:sp>
      <p:pic>
        <p:nvPicPr>
          <p:cNvPr id="7" name="Picture 6" descr="grid_61_62_pinkgre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1904" r="7161" b="32524"/>
          <a:stretch/>
        </p:blipFill>
        <p:spPr>
          <a:xfrm flipH="1">
            <a:off x="494611" y="1880110"/>
            <a:ext cx="2826147" cy="1188732"/>
          </a:xfrm>
          <a:prstGeom prst="rect">
            <a:avLst/>
          </a:prstGeom>
        </p:spPr>
      </p:pic>
      <p:pic>
        <p:nvPicPr>
          <p:cNvPr id="8" name="Picture 7" descr="grid_59_62_pinkgre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9521" r="7162" b="34174"/>
          <a:stretch/>
        </p:blipFill>
        <p:spPr>
          <a:xfrm flipH="1">
            <a:off x="5942700" y="1804790"/>
            <a:ext cx="2776716" cy="1197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7066" y="2221425"/>
            <a:ext cx="175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0D12B"/>
                </a:solidFill>
                <a:latin typeface="Helvetica"/>
                <a:cs typeface="Helvetica"/>
              </a:rPr>
              <a:t>p</a:t>
            </a:r>
            <a:r>
              <a:rPr lang="en-US" sz="1600" dirty="0" smtClean="0">
                <a:solidFill>
                  <a:srgbClr val="20D12B"/>
                </a:solidFill>
                <a:latin typeface="Helvetica"/>
                <a:cs typeface="Helvetica"/>
              </a:rPr>
              <a:t>ositive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green, 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rgbClr val="E130DF"/>
                </a:solidFill>
                <a:latin typeface="Helvetica"/>
                <a:cs typeface="Helvetica"/>
              </a:rPr>
              <a:t>negative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pink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20" y="2961898"/>
            <a:ext cx="24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1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H="1" flipV="1">
            <a:off x="8192787" y="3200400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3891500" y="2980987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3925587" y="1972777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914195" y="1981200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980842" y="777231"/>
            <a:ext cx="349950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Helvetica"/>
                <a:cs typeface="Helvetica"/>
              </a:rPr>
              <a:t>Decreases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r>
              <a:rPr lang="en-US" sz="2000" dirty="0" smtClean="0">
                <a:latin typeface="Helvetica"/>
                <a:cs typeface="Helvetica"/>
              </a:rPr>
              <a:t>/S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energy gap,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Helvetica"/>
                <a:cs typeface="Helvetica"/>
              </a:rPr>
              <a:t>facilitating decay to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</a:p>
        </p:txBody>
      </p:sp>
      <p:pic>
        <p:nvPicPr>
          <p:cNvPr id="41" name="Picture 40" descr="proton_pot_0_s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17119" r="12248" b="16766"/>
          <a:stretch/>
        </p:blipFill>
        <p:spPr>
          <a:xfrm flipH="1">
            <a:off x="226863" y="3063343"/>
            <a:ext cx="1783004" cy="1233311"/>
          </a:xfrm>
          <a:prstGeom prst="rect">
            <a:avLst/>
          </a:prstGeom>
        </p:spPr>
      </p:pic>
      <p:pic>
        <p:nvPicPr>
          <p:cNvPr id="42" name="Picture 41" descr="proton_pot_154_s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17718" r="12248" b="17475"/>
          <a:stretch/>
        </p:blipFill>
        <p:spPr>
          <a:xfrm flipH="1">
            <a:off x="2360463" y="3063343"/>
            <a:ext cx="1798214" cy="12192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78968" y="3139613"/>
            <a:ext cx="755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=0 fs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19646" y="3127945"/>
            <a:ext cx="1012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t~310 fs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2078832" y="3591637"/>
            <a:ext cx="357831" cy="13881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 flipV="1">
            <a:off x="3572744" y="4602902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3561352" y="4752252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73496" y="777231"/>
            <a:ext cx="307644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Helvetica"/>
                <a:cs typeface="Helvetica"/>
              </a:rPr>
              <a:t>Generates electrostatic environment conducive to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latin typeface="Helvetica"/>
                <a:cs typeface="Helvetica"/>
              </a:rPr>
              <a:t>PT on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2719" y="4404284"/>
            <a:ext cx="156474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coordinate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O-----------N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8477" y="4404284"/>
            <a:ext cx="156474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PT coordinate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O-----------N</a:t>
            </a:r>
          </a:p>
        </p:txBody>
      </p:sp>
      <p:pic>
        <p:nvPicPr>
          <p:cNvPr id="34" name="Picture 33" descr="molecule_flipped_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1" y="2088357"/>
            <a:ext cx="2751664" cy="761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74517" y="5175202"/>
            <a:ext cx="4212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Proton transfer is not instantaneous – it requires solvent reorganization (~250 fs)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3576"/>
            <a:ext cx="8229600" cy="777231"/>
          </a:xfrm>
        </p:spPr>
        <p:txBody>
          <a:bodyPr/>
          <a:lstStyle/>
          <a:p>
            <a:r>
              <a:rPr lang="en-US" dirty="0" smtClean="0"/>
              <a:t>Effects of Solvent Dynamics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66765" y="6550223"/>
            <a:ext cx="548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 and Hammes-Schiffer, </a:t>
            </a:r>
            <a:r>
              <a:rPr lang="en-US" sz="1400" i="1" dirty="0" smtClean="0">
                <a:latin typeface="Helvetica"/>
                <a:cs typeface="Helvetica"/>
              </a:rPr>
              <a:t>JPC Lett. </a:t>
            </a:r>
            <a:r>
              <a:rPr lang="en-US" sz="1400" dirty="0" smtClean="0">
                <a:latin typeface="Helvetica"/>
                <a:cs typeface="Helvetica"/>
              </a:rPr>
              <a:t>2015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25" name="Picture 24" descr="TOC_graphic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1384"/>
          <a:stretch/>
        </p:blipFill>
        <p:spPr>
          <a:xfrm>
            <a:off x="5290100" y="2255844"/>
            <a:ext cx="2902687" cy="23669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994"/>
          </a:xfrm>
        </p:spPr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042"/>
            <a:ext cx="8229600" cy="55385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factors are important in facilitating PT on an excited electronic state with charge transfer character?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Solvent relaxation, solute hydrogen-bonding interface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Does PT affect the relaxation dynamics of the system?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PT can provide a pathway for decay to the ground state</a:t>
            </a:r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 smtClean="0"/>
              <a:t>Can H/D isotope effects provide evidence of the occurrence of PT?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59097" y="2956010"/>
            <a:ext cx="19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2   </a:t>
            </a:r>
          </a:p>
        </p:txBody>
      </p:sp>
      <p:pic>
        <p:nvPicPr>
          <p:cNvPr id="7" name="Picture 6" descr="grid_61_62_pinkgre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1904" r="7161" b="32524"/>
          <a:stretch/>
        </p:blipFill>
        <p:spPr>
          <a:xfrm flipH="1">
            <a:off x="494611" y="1880110"/>
            <a:ext cx="2826147" cy="1188732"/>
          </a:xfrm>
          <a:prstGeom prst="rect">
            <a:avLst/>
          </a:prstGeom>
        </p:spPr>
      </p:pic>
      <p:pic>
        <p:nvPicPr>
          <p:cNvPr id="8" name="Picture 7" descr="grid_59_62_pinkgre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9521" r="7162" b="34174"/>
          <a:stretch/>
        </p:blipFill>
        <p:spPr>
          <a:xfrm flipH="1">
            <a:off x="5942700" y="1804790"/>
            <a:ext cx="2776716" cy="1197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7066" y="2221425"/>
            <a:ext cx="175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0D12B"/>
                </a:solidFill>
                <a:latin typeface="Helvetica"/>
                <a:cs typeface="Helvetica"/>
              </a:rPr>
              <a:t>p</a:t>
            </a:r>
            <a:r>
              <a:rPr lang="en-US" sz="1600" dirty="0" smtClean="0">
                <a:solidFill>
                  <a:srgbClr val="20D12B"/>
                </a:solidFill>
                <a:latin typeface="Helvetica"/>
                <a:cs typeface="Helvetica"/>
              </a:rPr>
              <a:t>ositive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green, 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rgbClr val="E130DF"/>
                </a:solidFill>
                <a:latin typeface="Helvetica"/>
                <a:cs typeface="Helvetica"/>
              </a:rPr>
              <a:t>negative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pink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20" y="2948530"/>
            <a:ext cx="24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1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3" t="31008" r="16677" b="33485"/>
          <a:stretch/>
        </p:blipFill>
        <p:spPr>
          <a:xfrm rot="16200000" flipH="1">
            <a:off x="2586408" y="1125149"/>
            <a:ext cx="2815489" cy="3135591"/>
          </a:xfrm>
          <a:prstGeom prst="rect">
            <a:avLst/>
          </a:prstGeom>
        </p:spPr>
      </p:pic>
      <p:pic>
        <p:nvPicPr>
          <p:cNvPr id="6" name="Picture 5" descr="figure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2" t="31519" r="17045" b="33891"/>
          <a:stretch/>
        </p:blipFill>
        <p:spPr>
          <a:xfrm rot="16200000" flipH="1">
            <a:off x="2620580" y="1178994"/>
            <a:ext cx="2768628" cy="306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1489" y="4607236"/>
            <a:ext cx="3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8918" y="4598284"/>
            <a:ext cx="38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99356" y="4805637"/>
            <a:ext cx="3152799" cy="0"/>
          </a:xfrm>
          <a:prstGeom prst="line">
            <a:avLst/>
          </a:prstGeom>
          <a:ln>
            <a:solidFill>
              <a:srgbClr val="1FD0D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20684" y="4774969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06950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93213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96409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82672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68935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72131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75327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78523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98652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18781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8910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42106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62235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2364" y="4774972"/>
            <a:ext cx="45719" cy="45719"/>
          </a:xfrm>
          <a:prstGeom prst="ellipse">
            <a:avLst/>
          </a:prstGeom>
          <a:solidFill>
            <a:srgbClr val="1FD0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9743" y="1713245"/>
            <a:ext cx="59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0605" y="1899508"/>
            <a:ext cx="266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Helvetica"/>
                <a:cs typeface="Helvetica"/>
              </a:rPr>
              <a:t>Proton potential</a:t>
            </a:r>
            <a:endParaRPr lang="en-US" sz="20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495" y="3709940"/>
            <a:ext cx="287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Ground vibrational w.f.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423082" y="2118040"/>
            <a:ext cx="305255" cy="480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38914" y="3929863"/>
            <a:ext cx="305255" cy="4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73960" y="1309858"/>
            <a:ext cx="0" cy="2958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57027" y="4280705"/>
            <a:ext cx="3589841" cy="38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1207159" y="2826728"/>
            <a:ext cx="169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Energy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6418" y="4251646"/>
            <a:ext cx="311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Proton coordinate, r</a:t>
            </a:r>
            <a:r>
              <a:rPr lang="en-US" sz="2000" baseline="-25000" dirty="0" smtClean="0">
                <a:latin typeface="Helvetica"/>
                <a:cs typeface="Helvetica"/>
              </a:rPr>
              <a:t>p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8385" y="4084044"/>
            <a:ext cx="283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Electronic structure calculation at each gridpoint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65467" y="26075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Quantum Treatment of Proton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8463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Proton represented quantum mechanically along 1D grid (O-N axis)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72131" y="6119336"/>
            <a:ext cx="5371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Marston, </a:t>
            </a:r>
            <a:r>
              <a:rPr lang="en-US" sz="1400" dirty="0" err="1">
                <a:latin typeface="Helvetica"/>
                <a:cs typeface="Helvetica"/>
              </a:rPr>
              <a:t>Balint-Kurti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JCP </a:t>
            </a:r>
            <a:r>
              <a:rPr lang="en-US" sz="1400" dirty="0" smtClean="0">
                <a:latin typeface="Helvetica"/>
                <a:cs typeface="Helvetica"/>
              </a:rPr>
              <a:t>1989</a:t>
            </a:r>
          </a:p>
          <a:p>
            <a:pPr algn="r"/>
            <a:r>
              <a:rPr lang="en-US" sz="1400" dirty="0" smtClean="0">
                <a:latin typeface="Helvetica"/>
                <a:cs typeface="Helvetica"/>
              </a:rPr>
              <a:t>Soudackov</a:t>
            </a:r>
            <a:r>
              <a:rPr lang="en-US" sz="1400" dirty="0">
                <a:latin typeface="Helvetica"/>
                <a:cs typeface="Helvetica"/>
              </a:rPr>
              <a:t>, </a:t>
            </a:r>
            <a:r>
              <a:rPr lang="en-US" sz="1400" dirty="0" err="1">
                <a:latin typeface="Helvetica"/>
                <a:cs typeface="Helvetica"/>
              </a:rPr>
              <a:t>Hammes-Schiffer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CPL </a:t>
            </a:r>
            <a:r>
              <a:rPr lang="en-US" sz="1400" dirty="0" smtClean="0">
                <a:latin typeface="Helvetica"/>
                <a:cs typeface="Helvetica"/>
              </a:rPr>
              <a:t>1999 </a:t>
            </a:r>
            <a:endParaRPr lang="en-US" sz="1400" dirty="0">
              <a:latin typeface="Helvetica"/>
              <a:cs typeface="Helvetica"/>
            </a:endParaRPr>
          </a:p>
          <a:p>
            <a:pPr algn="r"/>
            <a:r>
              <a:rPr lang="en-US" sz="1400" dirty="0" err="1" smtClean="0">
                <a:latin typeface="Helvetica"/>
                <a:cs typeface="Helvetica"/>
              </a:rPr>
              <a:t>Sirjoosingh</a:t>
            </a:r>
            <a:r>
              <a:rPr lang="en-US" sz="1400" dirty="0">
                <a:latin typeface="Helvetica"/>
                <a:cs typeface="Helvetica"/>
              </a:rPr>
              <a:t>, </a:t>
            </a:r>
            <a:r>
              <a:rPr lang="en-US" sz="1400" dirty="0" err="1">
                <a:latin typeface="Helvetica"/>
                <a:cs typeface="Helvetica"/>
              </a:rPr>
              <a:t>Hammes-Schiffer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JPC A </a:t>
            </a:r>
            <a:r>
              <a:rPr lang="en-US" sz="1400" dirty="0" smtClean="0">
                <a:latin typeface="Helvetica"/>
                <a:cs typeface="Helvetica"/>
              </a:rPr>
              <a:t>2011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32" y="5615618"/>
            <a:ext cx="4475980" cy="68790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65467" y="260757"/>
            <a:ext cx="9248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Quantum Treatment of Proton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8463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Proton represented quantum mechanically along 1D grid (O-N axis)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3094" y="477151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Calculate vibronic states in the basis of products of electronic eigenfunctions and corresponding proton vibrational eigenfunctions.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72131" y="6119336"/>
            <a:ext cx="5371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Marston, </a:t>
            </a:r>
            <a:r>
              <a:rPr lang="en-US" sz="1400" dirty="0" err="1">
                <a:latin typeface="Helvetica"/>
                <a:cs typeface="Helvetica"/>
              </a:rPr>
              <a:t>Balint-Kurti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JCP </a:t>
            </a:r>
            <a:r>
              <a:rPr lang="en-US" sz="1400" dirty="0" smtClean="0">
                <a:latin typeface="Helvetica"/>
                <a:cs typeface="Helvetica"/>
              </a:rPr>
              <a:t>1989</a:t>
            </a:r>
          </a:p>
          <a:p>
            <a:pPr algn="r"/>
            <a:r>
              <a:rPr lang="en-US" sz="1400" dirty="0" smtClean="0">
                <a:latin typeface="Helvetica"/>
                <a:cs typeface="Helvetica"/>
              </a:rPr>
              <a:t>Soudackov</a:t>
            </a:r>
            <a:r>
              <a:rPr lang="en-US" sz="1400" dirty="0">
                <a:latin typeface="Helvetica"/>
                <a:cs typeface="Helvetica"/>
              </a:rPr>
              <a:t>, </a:t>
            </a:r>
            <a:r>
              <a:rPr lang="en-US" sz="1400" dirty="0" err="1">
                <a:latin typeface="Helvetica"/>
                <a:cs typeface="Helvetica"/>
              </a:rPr>
              <a:t>Hammes-Schiffer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CPL </a:t>
            </a:r>
            <a:r>
              <a:rPr lang="en-US" sz="1400" dirty="0" smtClean="0">
                <a:latin typeface="Helvetica"/>
                <a:cs typeface="Helvetica"/>
              </a:rPr>
              <a:t>1999 </a:t>
            </a:r>
            <a:endParaRPr lang="en-US" sz="1400" dirty="0">
              <a:latin typeface="Helvetica"/>
              <a:cs typeface="Helvetica"/>
            </a:endParaRPr>
          </a:p>
          <a:p>
            <a:pPr algn="r"/>
            <a:r>
              <a:rPr lang="en-US" sz="1400" dirty="0" err="1" smtClean="0">
                <a:latin typeface="Helvetica"/>
                <a:cs typeface="Helvetica"/>
              </a:rPr>
              <a:t>Sirjoosingh</a:t>
            </a:r>
            <a:r>
              <a:rPr lang="en-US" sz="1400" dirty="0">
                <a:latin typeface="Helvetica"/>
                <a:cs typeface="Helvetica"/>
              </a:rPr>
              <a:t>, </a:t>
            </a:r>
            <a:r>
              <a:rPr lang="en-US" sz="1400" dirty="0" err="1">
                <a:latin typeface="Helvetica"/>
                <a:cs typeface="Helvetica"/>
              </a:rPr>
              <a:t>Hammes-Schiffer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 smtClean="0">
                <a:latin typeface="Helvetica"/>
                <a:cs typeface="Helvetica"/>
              </a:rPr>
              <a:t>JPC A </a:t>
            </a:r>
            <a:r>
              <a:rPr lang="en-US" sz="1400" dirty="0" smtClean="0">
                <a:latin typeface="Helvetica"/>
                <a:cs typeface="Helvetica"/>
              </a:rPr>
              <a:t>2011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14" y="5679795"/>
            <a:ext cx="326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Adiabatic vibronic state: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95" y="1209420"/>
            <a:ext cx="3854214" cy="29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29742" y="4039719"/>
            <a:ext cx="409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E</a:t>
            </a:r>
            <a:r>
              <a:rPr lang="en-US" sz="2000" dirty="0" smtClean="0">
                <a:latin typeface="Helvetica"/>
                <a:cs typeface="Helvetica"/>
              </a:rPr>
              <a:t>ach proton potential corresponds 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to an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adiabatic</a:t>
            </a:r>
            <a:r>
              <a:rPr lang="en-US" sz="2000" dirty="0" smtClean="0">
                <a:latin typeface="Helvetica"/>
                <a:cs typeface="Helvetica"/>
              </a:rPr>
              <a:t> electronic state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25446" y="2660315"/>
            <a:ext cx="3265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Double adiabatic vibronic state: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9" y="3019061"/>
            <a:ext cx="4021406" cy="428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7" t="16785" r="26608" b="5463"/>
          <a:stretch/>
        </p:blipFill>
        <p:spPr>
          <a:xfrm>
            <a:off x="4277638" y="4379080"/>
            <a:ext cx="1368001" cy="3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proton code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One-dimensional Fourier Grid Hamiltonian (FGH) method for calculation of vibrational states corresponding to each electronic state</a:t>
            </a:r>
          </a:p>
          <a:p>
            <a:pPr lvl="1">
              <a:buFont typeface="Wingdings" charset="2"/>
              <a:buChar char="Ø"/>
            </a:pPr>
            <a:r>
              <a:rPr lang="en-US" sz="2000" dirty="0"/>
              <a:t>Electronic structure calculation at each grid point on a different </a:t>
            </a:r>
            <a:r>
              <a:rPr lang="en-US" sz="2000" dirty="0" smtClean="0"/>
              <a:t>processor </a:t>
            </a:r>
            <a:r>
              <a:rPr lang="en-US" sz="2000" dirty="0" smtClean="0">
                <a:sym typeface="Wingdings"/>
              </a:rPr>
              <a:t> gives the proton potential for each electronic state</a:t>
            </a:r>
            <a:endParaRPr lang="en-US" sz="2000" dirty="0"/>
          </a:p>
          <a:p>
            <a:pPr lvl="1">
              <a:buFont typeface="Wingdings" charset="2"/>
              <a:buChar char="Ø"/>
            </a:pPr>
            <a:r>
              <a:rPr lang="en-US" sz="2000" dirty="0"/>
              <a:t>Calculation of gradients on </a:t>
            </a:r>
            <a:r>
              <a:rPr lang="en-US" sz="2000" dirty="0" err="1"/>
              <a:t>vibronic</a:t>
            </a:r>
            <a:r>
              <a:rPr lang="en-US" sz="2000" dirty="0"/>
              <a:t> states and derivative couplings between </a:t>
            </a:r>
            <a:r>
              <a:rPr lang="en-US" sz="2000" dirty="0" err="1"/>
              <a:t>vibronic</a:t>
            </a:r>
            <a:r>
              <a:rPr lang="en-US" sz="2000" dirty="0"/>
              <a:t> states parallelized </a:t>
            </a:r>
          </a:p>
          <a:p>
            <a:endParaRPr lang="en-US" sz="1400" dirty="0" smtClean="0"/>
          </a:p>
          <a:p>
            <a:r>
              <a:rPr lang="en-US" sz="2000" dirty="0" smtClean="0"/>
              <a:t>Surface hopping on </a:t>
            </a:r>
            <a:r>
              <a:rPr lang="en-US" sz="2000" dirty="0" err="1" smtClean="0"/>
              <a:t>vibronic</a:t>
            </a:r>
            <a:r>
              <a:rPr lang="en-US" sz="2000" dirty="0" smtClean="0"/>
              <a:t> states</a:t>
            </a:r>
          </a:p>
          <a:p>
            <a:endParaRPr lang="en-US" sz="1400" dirty="0" smtClean="0"/>
          </a:p>
          <a:p>
            <a:r>
              <a:rPr lang="en-US" sz="2000" dirty="0" smtClean="0"/>
              <a:t>Norm-preserving interpolation scheme for calculation of electronic couplings, except at hops where full analytical coupling is calculated.</a:t>
            </a:r>
          </a:p>
          <a:p>
            <a:endParaRPr lang="en-US" sz="1400" dirty="0"/>
          </a:p>
          <a:p>
            <a:r>
              <a:rPr lang="en-US" sz="2000" dirty="0" smtClean="0"/>
              <a:t>Ability to restart trajectories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78230" y="6494640"/>
            <a:ext cx="217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Meek, Levine </a:t>
            </a:r>
            <a:r>
              <a:rPr lang="en-US" sz="1400" i="1" dirty="0">
                <a:latin typeface="Helvetica" charset="0"/>
                <a:ea typeface="Helvetica" charset="0"/>
                <a:cs typeface="Helvetica" charset="0"/>
              </a:rPr>
              <a:t>JPCL 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852" y="6254098"/>
            <a:ext cx="264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Marston, </a:t>
            </a:r>
            <a:r>
              <a:rPr lang="en-US" sz="1400" dirty="0" err="1">
                <a:latin typeface="Helvetica"/>
                <a:cs typeface="Helvetica"/>
              </a:rPr>
              <a:t>Balint-Kurti</a:t>
            </a: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i="1" dirty="0">
                <a:latin typeface="Helvetica"/>
                <a:cs typeface="Helvetica"/>
              </a:rPr>
              <a:t>JCP </a:t>
            </a:r>
            <a:r>
              <a:rPr lang="en-US" sz="1400" dirty="0">
                <a:latin typeface="Helvetica"/>
                <a:cs typeface="Helvetica"/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531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6" name="TextBox 13"/>
          <p:cNvSpPr txBox="1">
            <a:spLocks noChangeArrowheads="1"/>
          </p:cNvSpPr>
          <p:nvPr/>
        </p:nvSpPr>
        <p:spPr bwMode="auto">
          <a:xfrm>
            <a:off x="228600" y="3907219"/>
            <a:ext cx="9067800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Equilibrate system to ground proton vibrational state in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Photoexcite to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according to Franck-Condon overlaps of proton states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Proton </a:t>
            </a:r>
            <a:r>
              <a:rPr lang="en-US" sz="2000" dirty="0">
                <a:latin typeface="Helvetica"/>
                <a:cs typeface="Helvetica"/>
              </a:rPr>
              <a:t>potentials for S</a:t>
            </a:r>
            <a:r>
              <a:rPr lang="en-US" sz="2000" baseline="-25000" dirty="0">
                <a:latin typeface="Helvetica"/>
                <a:cs typeface="Helvetica"/>
              </a:rPr>
              <a:t>0</a:t>
            </a:r>
            <a:r>
              <a:rPr lang="en-US" sz="2000" dirty="0">
                <a:latin typeface="Helvetica"/>
                <a:cs typeface="Helvetica"/>
              </a:rPr>
              <a:t> and S</a:t>
            </a:r>
            <a:r>
              <a:rPr lang="en-US" sz="2000" baseline="-25000" dirty="0">
                <a:latin typeface="Helvetica"/>
                <a:cs typeface="Helvetica"/>
              </a:rPr>
              <a:t>1</a:t>
            </a:r>
            <a:r>
              <a:rPr lang="en-US" sz="2000" dirty="0">
                <a:latin typeface="Helvetica"/>
                <a:cs typeface="Helvetica"/>
              </a:rPr>
              <a:t> are </a:t>
            </a:r>
            <a:r>
              <a:rPr lang="en-US" sz="2000" dirty="0" smtClean="0">
                <a:latin typeface="Helvetica"/>
                <a:cs typeface="Helvetica"/>
              </a:rPr>
              <a:t>similar initially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Populate mainly ground proton vibrational state of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Run many independent trajectories to sample equilibrium distribution of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initial solute/solvent configurations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8917" name="TextBox 16"/>
          <p:cNvSpPr txBox="1">
            <a:spLocks noChangeArrowheads="1"/>
          </p:cNvSpPr>
          <p:nvPr/>
        </p:nvSpPr>
        <p:spPr bwMode="auto">
          <a:xfrm>
            <a:off x="3416964" y="990600"/>
            <a:ext cx="1917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Helvetica"/>
                <a:cs typeface="Helvetica"/>
              </a:rPr>
              <a:t>Proton </a:t>
            </a:r>
            <a:r>
              <a:rPr lang="en-US" sz="1800" dirty="0" smtClean="0">
                <a:latin typeface="Helvetica"/>
                <a:cs typeface="Helvetica"/>
              </a:rPr>
              <a:t>potentials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914400" y="2590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photoexc_2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362200" cy="2001208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40864"/>
            <a:ext cx="120580" cy="914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971800" y="137160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971800" y="3581400"/>
            <a:ext cx="2743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962400" y="3544669"/>
            <a:ext cx="371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 smtClean="0">
                <a:latin typeface="Helvetica"/>
                <a:cs typeface="Helvetica"/>
              </a:rPr>
              <a:t>r</a:t>
            </a:r>
            <a:r>
              <a:rPr lang="en-US" sz="1800" baseline="-25000" dirty="0" smtClean="0">
                <a:latin typeface="Helvetica"/>
                <a:cs typeface="Helvetica"/>
              </a:rPr>
              <a:t>p</a:t>
            </a:r>
            <a:endParaRPr lang="en-US" sz="1800" dirty="0">
              <a:latin typeface="Helvetica"/>
              <a:cs typeface="Helvetica"/>
            </a:endParaRPr>
          </a:p>
          <a:p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 rot="16200000">
            <a:off x="2252909" y="2330758"/>
            <a:ext cx="916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latin typeface="Helvetica"/>
                <a:cs typeface="Helvetica"/>
              </a:rPr>
              <a:t>Energy</a:t>
            </a: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Goyal, Schwerdtfeger, Soudackov, and Hammes-Schiffer, </a:t>
            </a:r>
            <a:r>
              <a:rPr lang="en-US" sz="1400" i="1" dirty="0" smtClean="0">
                <a:latin typeface="Helvetica"/>
                <a:cs typeface="Helvetica"/>
              </a:rPr>
              <a:t>JPC B</a:t>
            </a:r>
            <a:r>
              <a:rPr lang="en-US" sz="1400" dirty="0" smtClean="0">
                <a:latin typeface="Helvetica"/>
                <a:cs typeface="Helvetica"/>
              </a:rPr>
              <a:t> 2016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336" y="301374"/>
            <a:ext cx="8431464" cy="621046"/>
          </a:xfrm>
        </p:spPr>
        <p:txBody>
          <a:bodyPr>
            <a:noAutofit/>
          </a:bodyPr>
          <a:lstStyle/>
          <a:p>
            <a:r>
              <a:rPr lang="en-US" dirty="0" smtClean="0"/>
              <a:t>Modeling Photoexcitation for </a:t>
            </a:r>
            <a:r>
              <a:rPr lang="en-US" i="1" dirty="0"/>
              <a:t>Q</a:t>
            </a:r>
            <a:r>
              <a:rPr lang="en-US" i="1" dirty="0" smtClean="0"/>
              <a:t>uantum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_s1_3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03" y="1828800"/>
            <a:ext cx="1843197" cy="1981200"/>
          </a:xfrm>
          <a:prstGeom prst="rect">
            <a:avLst/>
          </a:prstGeom>
        </p:spPr>
      </p:pic>
      <p:pic>
        <p:nvPicPr>
          <p:cNvPr id="5" name="Picture 4" descr="pt_s1_2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03" y="1828800"/>
            <a:ext cx="2327313" cy="1981200"/>
          </a:xfrm>
          <a:prstGeom prst="rect">
            <a:avLst/>
          </a:prstGeo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63362" y="902753"/>
            <a:ext cx="85520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Define proton transfer in terms of &lt;</a:t>
            </a:r>
            <a:r>
              <a:rPr lang="en-US" sz="2000" i="1" dirty="0" smtClean="0">
                <a:latin typeface="Helvetica"/>
                <a:cs typeface="Helvetica"/>
              </a:rPr>
              <a:t>r</a:t>
            </a:r>
            <a:r>
              <a:rPr lang="en-US" sz="2000" baseline="-25000" dirty="0" smtClean="0">
                <a:latin typeface="Helvetica"/>
                <a:cs typeface="Helvetica"/>
              </a:rPr>
              <a:t>p</a:t>
            </a:r>
            <a:r>
              <a:rPr lang="en-US" sz="2000" dirty="0" smtClean="0">
                <a:latin typeface="Helvetica"/>
                <a:cs typeface="Helvetica"/>
              </a:rPr>
              <a:t>&gt;: can occur on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or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endParaRPr lang="en-US" sz="2000" dirty="0" smtClean="0">
              <a:latin typeface="Helvetica"/>
              <a:cs typeface="Helvetica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Analyze proton potentials (energy versus proton coordinate </a:t>
            </a:r>
            <a:r>
              <a:rPr lang="en-US" sz="2000" i="1" dirty="0" smtClean="0">
                <a:latin typeface="Helvetica"/>
                <a:cs typeface="Helvetica"/>
              </a:rPr>
              <a:t>r</a:t>
            </a:r>
            <a:r>
              <a:rPr lang="en-US" sz="2000" baseline="-25000" dirty="0" smtClean="0">
                <a:latin typeface="Helvetica"/>
                <a:cs typeface="Helvetica"/>
              </a:rPr>
              <a:t>p</a:t>
            </a:r>
            <a:r>
              <a:rPr lang="en-US" sz="2000" dirty="0" smtClean="0">
                <a:latin typeface="Helvetica"/>
                <a:cs typeface="Helvetica"/>
              </a:rPr>
              <a:t>) </a:t>
            </a:r>
            <a:endParaRPr lang="en-US" sz="2000" baseline="-25000" dirty="0"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57800" y="2756294"/>
            <a:ext cx="995088" cy="13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3362" y="1777644"/>
            <a:ext cx="245603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b="1" dirty="0" smtClean="0">
                <a:latin typeface="Helvetica"/>
                <a:cs typeface="Helvetica"/>
              </a:rPr>
              <a:t>28% on S</a:t>
            </a:r>
            <a:r>
              <a:rPr lang="en-US" sz="2000" b="1" baseline="-25000" dirty="0" smtClean="0">
                <a:latin typeface="Helvetica"/>
                <a:cs typeface="Helvetica"/>
              </a:rPr>
              <a:t>1</a:t>
            </a:r>
            <a:endParaRPr lang="en-US" sz="2000" b="1" dirty="0" smtClean="0">
              <a:latin typeface="Helvetica"/>
              <a:cs typeface="Helvetica"/>
            </a:endParaRPr>
          </a:p>
          <a:p>
            <a:pPr eaLnBrk="1" hangingPunct="1">
              <a:spcBef>
                <a:spcPts val="12"/>
              </a:spcBef>
            </a:pPr>
            <a:r>
              <a:rPr lang="en-US" sz="2000" dirty="0" smtClean="0">
                <a:latin typeface="Helvetica"/>
                <a:cs typeface="Helvetica"/>
              </a:rPr>
              <a:t>Solvent</a:t>
            </a:r>
          </a:p>
          <a:p>
            <a:pPr eaLnBrk="1" hangingPunct="1">
              <a:spcBef>
                <a:spcPts val="12"/>
              </a:spcBef>
            </a:pPr>
            <a:r>
              <a:rPr lang="en-US" sz="2000" dirty="0" smtClean="0">
                <a:latin typeface="Helvetica"/>
                <a:cs typeface="Helvetica"/>
              </a:rPr>
              <a:t>reorganization flips asymmetry of proton potential and reduces PT barrier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34772" y="3963736"/>
            <a:ext cx="271322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b="1" dirty="0" smtClean="0">
                <a:latin typeface="Helvetica"/>
                <a:cs typeface="Helvetica"/>
              </a:rPr>
              <a:t>33% on S</a:t>
            </a:r>
            <a:r>
              <a:rPr lang="en-US" sz="2000" b="1" baseline="-25000" dirty="0" smtClean="0">
                <a:latin typeface="Helvetica"/>
                <a:cs typeface="Helvetica"/>
              </a:rPr>
              <a:t>0</a:t>
            </a:r>
            <a:endParaRPr lang="en-US" sz="2000" b="1" dirty="0" smtClean="0">
              <a:latin typeface="Helvetica"/>
              <a:cs typeface="Helvetica"/>
            </a:endParaRPr>
          </a:p>
          <a:p>
            <a:pPr eaLnBrk="1" hangingPunct="1">
              <a:spcBef>
                <a:spcPts val="12"/>
              </a:spcBef>
            </a:pPr>
            <a:r>
              <a:rPr lang="en-US" sz="2000" dirty="0" smtClean="0">
                <a:latin typeface="Helvetica"/>
                <a:cs typeface="Helvetica"/>
              </a:rPr>
              <a:t>Small solvent fluctuations shift delocalized proton wavefunction</a:t>
            </a:r>
          </a:p>
          <a:p>
            <a:pPr eaLnBrk="1" hangingPunct="1">
              <a:spcBef>
                <a:spcPts val="12"/>
              </a:spcBef>
            </a:pPr>
            <a:r>
              <a:rPr lang="en-US" sz="2000" dirty="0" smtClean="0">
                <a:latin typeface="Helvetica"/>
                <a:cs typeface="Helvetica"/>
              </a:rPr>
              <a:t>toward acceptor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19403" y="1828800"/>
            <a:ext cx="88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initial</a:t>
            </a:r>
            <a:endParaRPr lang="en-US" sz="2000" baseline="-25000" dirty="0">
              <a:latin typeface="Helvetica"/>
              <a:cs typeface="Helvetica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919803" y="1828800"/>
            <a:ext cx="88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at PT</a:t>
            </a:r>
            <a:endParaRPr lang="en-US" sz="2000" baseline="-25000" dirty="0">
              <a:latin typeface="Helvetica"/>
              <a:cs typeface="Helvetica"/>
            </a:endParaRPr>
          </a:p>
        </p:txBody>
      </p:sp>
      <p:pic>
        <p:nvPicPr>
          <p:cNvPr id="3" name="Picture 2" descr="pt_s0_2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16" y="4336853"/>
            <a:ext cx="2449286" cy="1828800"/>
          </a:xfrm>
          <a:prstGeom prst="rect">
            <a:avLst/>
          </a:prstGeom>
        </p:spPr>
      </p:pic>
      <p:pic>
        <p:nvPicPr>
          <p:cNvPr id="4" name="Picture 3" descr="pt_s0_3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26" y="4267200"/>
            <a:ext cx="2584174" cy="1828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257800" y="5244706"/>
            <a:ext cx="995088" cy="13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19403" y="3962400"/>
            <a:ext cx="88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initial</a:t>
            </a:r>
            <a:endParaRPr lang="en-US" sz="2000" baseline="-25000" dirty="0">
              <a:latin typeface="Helvetica"/>
              <a:cs typeface="Helvetica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919803" y="3962400"/>
            <a:ext cx="88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at PT</a:t>
            </a:r>
            <a:endParaRPr lang="en-US" sz="2000" baseline="-25000" dirty="0">
              <a:latin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115"/>
          </a:xfrm>
        </p:spPr>
        <p:txBody>
          <a:bodyPr/>
          <a:lstStyle/>
          <a:p>
            <a:r>
              <a:rPr lang="en-US" dirty="0" smtClean="0"/>
              <a:t>Analysis of Proton Transfer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Goyal, Schwerdtfeger, Soudackov, and Hammes-Schiffer, </a:t>
            </a:r>
            <a:r>
              <a:rPr lang="en-US" sz="1400" i="1" dirty="0" smtClean="0">
                <a:latin typeface="Helvetica"/>
                <a:cs typeface="Helvetica"/>
              </a:rPr>
              <a:t>JPC B</a:t>
            </a:r>
            <a:r>
              <a:rPr lang="en-US" sz="1400" dirty="0" smtClean="0">
                <a:latin typeface="Helvetica"/>
                <a:cs typeface="Helvetica"/>
              </a:rPr>
              <a:t> 2016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194" y="990600"/>
            <a:ext cx="85542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No H/D isotope effect observed for relaxation to ground vibronic state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On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: asymmetry of proton potential flips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On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r>
              <a:rPr lang="en-US" sz="2000" dirty="0" smtClean="0">
                <a:latin typeface="Helvetica"/>
                <a:cs typeface="Helvetica"/>
              </a:rPr>
              <a:t>: excited vibrational states highly delocalized for H and D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Vibrational relaxation process does not involve tunneling between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localized states</a:t>
            </a:r>
          </a:p>
          <a:p>
            <a:pPr eaLnBrk="1" hangingPunct="1">
              <a:spcBef>
                <a:spcPct val="1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3" name="Picture 2" descr="population_npi_deut_ground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34" y="2590800"/>
            <a:ext cx="2971800" cy="3825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3962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Photoexcitation to S</a:t>
            </a:r>
            <a:r>
              <a:rPr lang="en-US" sz="1400" baseline="-25000" dirty="0" smtClean="0">
                <a:latin typeface="Helvetica"/>
                <a:cs typeface="Helvetica"/>
              </a:rPr>
              <a:t>1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715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Photoexcitation to S</a:t>
            </a:r>
            <a:r>
              <a:rPr lang="en-US" sz="1400" baseline="-25000" dirty="0">
                <a:latin typeface="Helvetica"/>
                <a:cs typeface="Helvetica"/>
              </a:rPr>
              <a:t>2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9292" y="2659117"/>
            <a:ext cx="265176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83526" y="4381709"/>
            <a:ext cx="265176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2698766"/>
            <a:ext cx="4245429" cy="228600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400" y="4976336"/>
            <a:ext cx="510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Absence of isotope effect does not imply 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absence of PT in photoinduced PCET!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H/D </a:t>
            </a:r>
            <a:r>
              <a:rPr lang="en-US" dirty="0"/>
              <a:t>I</a:t>
            </a:r>
            <a:r>
              <a:rPr lang="en-US" dirty="0" smtClean="0"/>
              <a:t>sotope Effect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Goyal, Schwerdtfeger, Soudackov, and Hammes-Schiffer, </a:t>
            </a:r>
            <a:r>
              <a:rPr lang="en-US" sz="1400" i="1" dirty="0" smtClean="0">
                <a:latin typeface="Helvetica"/>
                <a:cs typeface="Helvetica"/>
              </a:rPr>
              <a:t>JPC B</a:t>
            </a:r>
            <a:r>
              <a:rPr lang="en-US" sz="1400" dirty="0" smtClean="0">
                <a:latin typeface="Helvetica"/>
                <a:cs typeface="Helvetica"/>
              </a:rPr>
              <a:t> 2016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60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994"/>
          </a:xfrm>
        </p:spPr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778"/>
            <a:ext cx="8229600" cy="56989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factors are important in facilitating PT on an excited electronic state with charge transfer character?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Solvent relaxation, solute hydrogen-bonding interface</a:t>
            </a:r>
          </a:p>
          <a:p>
            <a:pPr marL="0" indent="0">
              <a:lnSpc>
                <a:spcPct val="50000"/>
              </a:lnSpc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Does PT affect the relaxation dynamics of the system?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PT can provide a pathway for decay to the ground state</a:t>
            </a:r>
          </a:p>
          <a:p>
            <a:pPr>
              <a:lnSpc>
                <a:spcPct val="50000"/>
              </a:lnSpc>
            </a:pPr>
            <a:endParaRPr lang="en-US" sz="2000" dirty="0"/>
          </a:p>
          <a:p>
            <a:r>
              <a:rPr lang="en-US" sz="2000" dirty="0" smtClean="0"/>
              <a:t>Can H/D isotope effects provide evidence of the occurrence of PT?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0000FF"/>
                </a:solidFill>
              </a:rPr>
              <a:t>Not necessarily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59097" y="2982746"/>
            <a:ext cx="19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2   </a:t>
            </a:r>
          </a:p>
        </p:txBody>
      </p:sp>
      <p:pic>
        <p:nvPicPr>
          <p:cNvPr id="7" name="Picture 6" descr="grid_61_62_pinkgre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31904" r="7161" b="32524"/>
          <a:stretch/>
        </p:blipFill>
        <p:spPr>
          <a:xfrm flipH="1">
            <a:off x="494611" y="1906846"/>
            <a:ext cx="2826147" cy="1188732"/>
          </a:xfrm>
          <a:prstGeom prst="rect">
            <a:avLst/>
          </a:prstGeom>
        </p:spPr>
      </p:pic>
      <p:pic>
        <p:nvPicPr>
          <p:cNvPr id="8" name="Picture 7" descr="grid_59_62_pinkgre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9521" r="7162" b="34174"/>
          <a:stretch/>
        </p:blipFill>
        <p:spPr>
          <a:xfrm flipH="1">
            <a:off x="5942700" y="1831526"/>
            <a:ext cx="2776716" cy="1197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7066" y="2248161"/>
            <a:ext cx="175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0D12B"/>
                </a:solidFill>
                <a:latin typeface="Helvetica"/>
                <a:cs typeface="Helvetica"/>
              </a:rPr>
              <a:t>p</a:t>
            </a:r>
            <a:r>
              <a:rPr lang="en-US" sz="1600" dirty="0" smtClean="0">
                <a:solidFill>
                  <a:srgbClr val="20D12B"/>
                </a:solidFill>
                <a:latin typeface="Helvetica"/>
                <a:cs typeface="Helvetica"/>
              </a:rPr>
              <a:t>ositive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green, </a:t>
            </a:r>
            <a:endParaRPr lang="en-US" sz="16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rgbClr val="E130DF"/>
                </a:solidFill>
                <a:latin typeface="Helvetica"/>
                <a:cs typeface="Helvetica"/>
              </a:rPr>
              <a:t>negative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in 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pink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20" y="2975266"/>
            <a:ext cx="245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S</a:t>
            </a:r>
            <a:r>
              <a:rPr lang="en-US" baseline="-25000" dirty="0" smtClean="0">
                <a:solidFill>
                  <a:srgbClr val="0000FF"/>
                </a:solidFill>
                <a:latin typeface="Helvetica"/>
                <a:cs typeface="Helvetica"/>
                <a:sym typeface="Wingdings"/>
              </a:rPr>
              <a:t>1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2075" y="877300"/>
            <a:ext cx="8940800" cy="579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algn="l"/>
            <a:endParaRPr lang="en-US" sz="1400" baseline="-25000" dirty="0" smtClean="0">
              <a:solidFill>
                <a:schemeClr val="tx1"/>
              </a:solidFill>
            </a:endParaRP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11480" lvl="1" algn="l"/>
            <a:endParaRPr lang="en-US" sz="1800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958" y="248787"/>
            <a:ext cx="8576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Learning from </a:t>
            </a:r>
            <a:r>
              <a:rPr lang="en-US" sz="3200" dirty="0">
                <a:solidFill>
                  <a:srgbClr val="000090"/>
                </a:solidFill>
                <a:latin typeface="Helvetica"/>
                <a:cs typeface="Helvetica"/>
              </a:rPr>
              <a:t>N</a:t>
            </a:r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ature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pec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/>
          <a:stretch/>
        </p:blipFill>
        <p:spPr>
          <a:xfrm>
            <a:off x="499842" y="1694831"/>
            <a:ext cx="4246118" cy="3427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93" y="6552494"/>
            <a:ext cx="473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Gust, Moore, Moore </a:t>
            </a:r>
            <a:r>
              <a:rPr lang="en-US" sz="1400" i="1" dirty="0" smtClean="0">
                <a:latin typeface="Helvetica"/>
                <a:cs typeface="Helvetica"/>
              </a:rPr>
              <a:t>Acc. Chem. Res. </a:t>
            </a:r>
            <a:r>
              <a:rPr lang="en-US" sz="1400" dirty="0" smtClean="0">
                <a:latin typeface="Helvetica"/>
                <a:cs typeface="Helvetica"/>
              </a:rPr>
              <a:t>2009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3368" y="2794005"/>
            <a:ext cx="393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Fuel production via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“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rtificial photosynthesis”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in a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photoelectrochemical cell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1292950"/>
            <a:ext cx="9067800" cy="39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Developed methods for photoinduced PCET: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on-the-fly nonadiabatic dynamics with surface hopping on vibronic surfaces</a:t>
            </a:r>
          </a:p>
          <a:p>
            <a:pPr eaLnBrk="1" hangingPunct="1">
              <a:spcBef>
                <a:spcPct val="10000"/>
              </a:spcBef>
            </a:pPr>
            <a:endParaRPr lang="en-US" sz="2000" dirty="0" smtClean="0">
              <a:latin typeface="Helvetica"/>
              <a:cs typeface="Helvetica"/>
            </a:endParaRP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Elucidated roles of nonequilibrium solvent</a:t>
            </a:r>
            <a:r>
              <a:rPr lang="en-US" sz="2000" dirty="0">
                <a:latin typeface="Helvetica"/>
                <a:cs typeface="Helvetica"/>
              </a:rPr>
              <a:t>, solute, and charge transfer </a:t>
            </a:r>
            <a:endParaRPr lang="en-US" sz="2000" dirty="0" smtClean="0">
              <a:latin typeface="Helvetica"/>
              <a:cs typeface="Helvetica"/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dynamics</a:t>
            </a:r>
            <a:r>
              <a:rPr lang="en-US" sz="2000" dirty="0">
                <a:latin typeface="Helvetica"/>
                <a:cs typeface="Helvetica"/>
              </a:rPr>
              <a:t>, </a:t>
            </a:r>
            <a:r>
              <a:rPr lang="en-US" sz="2000" dirty="0" smtClean="0">
                <a:latin typeface="Helvetica"/>
                <a:cs typeface="Helvetica"/>
              </a:rPr>
              <a:t>as well as vibrational relaxation</a:t>
            </a:r>
          </a:p>
          <a:p>
            <a:pPr>
              <a:spcAft>
                <a:spcPts val="500"/>
              </a:spcAft>
            </a:pPr>
            <a:endParaRPr lang="en-US" sz="2000" dirty="0" smtClean="0">
              <a:latin typeface="Helvetica"/>
              <a:cs typeface="Helvetica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Determined detailed mechanisms, decay </a:t>
            </a:r>
            <a:r>
              <a:rPr lang="en-US" sz="2000" dirty="0">
                <a:latin typeface="Helvetica"/>
                <a:cs typeface="Helvetica"/>
              </a:rPr>
              <a:t>rates, H/D isotope </a:t>
            </a:r>
            <a:r>
              <a:rPr lang="en-US" sz="2000" dirty="0" smtClean="0">
                <a:latin typeface="Helvetica"/>
                <a:cs typeface="Helvetica"/>
              </a:rPr>
              <a:t>effects</a:t>
            </a:r>
          </a:p>
          <a:p>
            <a:pPr>
              <a:spcAft>
                <a:spcPts val="500"/>
              </a:spcAft>
            </a:pPr>
            <a:endParaRPr lang="en-US" sz="2000" dirty="0" smtClean="0">
              <a:latin typeface="Helvetica"/>
              <a:cs typeface="Helvetica"/>
            </a:endParaRP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Goal: tune PCET systems to control charge dynamics and relaxation</a:t>
            </a:r>
          </a:p>
          <a:p>
            <a:pPr eaLnBrk="1" hangingPunct="1">
              <a:spcBef>
                <a:spcPct val="10000"/>
              </a:spcBef>
            </a:pPr>
            <a:endParaRPr lang="en-US" sz="2000" dirty="0">
              <a:latin typeface="Helvetica"/>
              <a:cs typeface="Helvetica"/>
            </a:endParaRPr>
          </a:p>
          <a:p>
            <a:pPr eaLnBrk="1" hangingPunct="1">
              <a:spcBef>
                <a:spcPct val="10000"/>
              </a:spcBef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486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7"/>
            <a:ext cx="8229600" cy="465268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Three-dimensional FGH and multiple quantum protons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Ewald summation for PBC; MOPAC interfaced with CHARMM; needs to be fully tested and applied to a real system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Methods to model transition metal photochemistry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2IYG.tg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9406" r="3110" b="7586"/>
          <a:stretch/>
        </p:blipFill>
        <p:spPr>
          <a:xfrm>
            <a:off x="2549056" y="2692498"/>
            <a:ext cx="3950278" cy="307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3476" y="351689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8514889">
            <a:off x="3682766" y="3727906"/>
            <a:ext cx="910304" cy="30848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8514889" flipV="1">
            <a:off x="4338553" y="4002680"/>
            <a:ext cx="416270" cy="183239"/>
          </a:xfrm>
          <a:prstGeom prst="curved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586" y="3839913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+</a:t>
            </a:r>
            <a:endParaRPr lang="en-US" sz="2000" b="1" baseline="30000" dirty="0">
              <a:solidFill>
                <a:srgbClr val="0000FF"/>
              </a:solidFill>
            </a:endParaRPr>
          </a:p>
        </p:txBody>
      </p:sp>
      <p:sp>
        <p:nvSpPr>
          <p:cNvPr id="10" name="Lightning Bolt 9"/>
          <p:cNvSpPr/>
          <p:nvPr/>
        </p:nvSpPr>
        <p:spPr>
          <a:xfrm flipH="1">
            <a:off x="5043289" y="2906051"/>
            <a:ext cx="488583" cy="373201"/>
          </a:xfrm>
          <a:prstGeom prst="lightningBolt">
            <a:avLst/>
          </a:prstGeom>
          <a:solidFill>
            <a:srgbClr val="F3EE0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31873" y="6559577"/>
            <a:ext cx="361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Goyal and </a:t>
            </a:r>
            <a:r>
              <a:rPr lang="en-US" sz="1400" dirty="0" err="1" smtClean="0">
                <a:latin typeface="Helvetica"/>
                <a:cs typeface="Helvetica"/>
              </a:rPr>
              <a:t>Hammes</a:t>
            </a:r>
            <a:r>
              <a:rPr lang="en-US" sz="1400" dirty="0" smtClean="0">
                <a:latin typeface="Helvetica"/>
                <a:cs typeface="Helvetica"/>
              </a:rPr>
              <a:t>-Schiffer, </a:t>
            </a:r>
            <a:r>
              <a:rPr lang="en-US" sz="1400" i="1" dirty="0" smtClean="0">
                <a:latin typeface="Helvetica"/>
                <a:cs typeface="Helvetica"/>
              </a:rPr>
              <a:t>PNAS </a:t>
            </a:r>
            <a:r>
              <a:rPr lang="en-US" sz="1400" dirty="0" smtClean="0">
                <a:latin typeface="Helvetica"/>
                <a:cs typeface="Helvetica"/>
              </a:rPr>
              <a:t>2017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450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41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Sharon Hammes-Schiffer </a:t>
            </a:r>
          </a:p>
          <a:p>
            <a:r>
              <a:rPr lang="en-US" sz="2000" dirty="0" smtClean="0"/>
              <a:t>Dr</a:t>
            </a:r>
            <a:r>
              <a:rPr lang="en-US" sz="2000" dirty="0"/>
              <a:t>. Alexander V. </a:t>
            </a:r>
            <a:r>
              <a:rPr lang="en-US" sz="2000" dirty="0" smtClean="0"/>
              <a:t>Soudackov</a:t>
            </a:r>
          </a:p>
          <a:p>
            <a:r>
              <a:rPr lang="en-US" sz="2000" dirty="0"/>
              <a:t>Dr. Christine A. </a:t>
            </a:r>
            <a:r>
              <a:rPr lang="en-US" sz="2000" dirty="0" smtClean="0"/>
              <a:t>Schwerdtfeger</a:t>
            </a:r>
          </a:p>
          <a:p>
            <a:r>
              <a:rPr lang="en-US" sz="2000" dirty="0" smtClean="0"/>
              <a:t>Prof. Todd Martinez</a:t>
            </a:r>
          </a:p>
          <a:p>
            <a:r>
              <a:rPr lang="en-US" sz="2000" dirty="0" smtClean="0"/>
              <a:t>AFOSR, Blue Waters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ulation_npi_ground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62912"/>
            <a:ext cx="2971800" cy="2151888"/>
          </a:xfrm>
          <a:prstGeom prst="rect">
            <a:avLst/>
          </a:prstGeom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" y="987252"/>
            <a:ext cx="8991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Population decay from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to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r>
              <a:rPr lang="en-US" sz="2000" dirty="0" smtClean="0">
                <a:latin typeface="Helvetica"/>
                <a:cs typeface="Helvetica"/>
              </a:rPr>
              <a:t> faster with quantum proton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Population rise of ground </a:t>
            </a:r>
            <a:r>
              <a:rPr lang="en-US" sz="2000" dirty="0" err="1" smtClean="0">
                <a:latin typeface="Helvetica"/>
                <a:cs typeface="Helvetica"/>
              </a:rPr>
              <a:t>vibronic</a:t>
            </a:r>
            <a:r>
              <a:rPr lang="en-US" sz="2000" dirty="0" smtClean="0">
                <a:latin typeface="Helvetica"/>
                <a:cs typeface="Helvetica"/>
              </a:rPr>
              <a:t> state similar timescale as classical proton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1366" y="2284212"/>
            <a:ext cx="120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Helvetica"/>
                <a:cs typeface="Helvetica"/>
              </a:rPr>
              <a:t>τ~0.6 ps</a:t>
            </a:r>
            <a:endParaRPr lang="en-US" sz="18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6200" y="4234465"/>
            <a:ext cx="88570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Transient absorption </a:t>
            </a:r>
            <a:r>
              <a:rPr lang="en-US" sz="2000" dirty="0" smtClean="0">
                <a:latin typeface="Helvetica"/>
                <a:cs typeface="Helvetica"/>
              </a:rPr>
              <a:t>experiments: ~</a:t>
            </a:r>
            <a:r>
              <a:rPr lang="en-US" sz="2000" dirty="0">
                <a:latin typeface="Helvetica"/>
                <a:cs typeface="Helvetica"/>
              </a:rPr>
              <a:t>4.5 ps </a:t>
            </a:r>
            <a:r>
              <a:rPr lang="en-US" sz="2000" dirty="0" smtClean="0">
                <a:latin typeface="Helvetica"/>
                <a:cs typeface="Helvetica"/>
              </a:rPr>
              <a:t>timescale interpreted </a:t>
            </a:r>
            <a:r>
              <a:rPr lang="en-US" sz="2000" dirty="0">
                <a:latin typeface="Helvetica"/>
                <a:cs typeface="Helvetica"/>
              </a:rPr>
              <a:t>as </a:t>
            </a:r>
            <a:r>
              <a:rPr lang="en-US" sz="2000" dirty="0" smtClean="0">
                <a:latin typeface="Helvetica"/>
                <a:cs typeface="Helvetica"/>
              </a:rPr>
              <a:t>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to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Calculations suggest </a:t>
            </a:r>
            <a:r>
              <a:rPr lang="en-US" sz="2000" dirty="0">
                <a:latin typeface="Helvetica"/>
                <a:cs typeface="Helvetica"/>
              </a:rPr>
              <a:t>e</a:t>
            </a:r>
            <a:r>
              <a:rPr lang="en-US" sz="2000" dirty="0" smtClean="0">
                <a:latin typeface="Helvetica"/>
                <a:cs typeface="Helvetica"/>
              </a:rPr>
              <a:t>xperimental timescale includes relatively fast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dirty="0" smtClean="0">
                <a:latin typeface="Helvetica"/>
                <a:cs typeface="Helvetica"/>
              </a:rPr>
              <a:t>  decay from S</a:t>
            </a:r>
            <a:r>
              <a:rPr lang="en-US" sz="2000" baseline="-25000" dirty="0" smtClean="0">
                <a:latin typeface="Helvetica"/>
                <a:cs typeface="Helvetica"/>
              </a:rPr>
              <a:t>1</a:t>
            </a:r>
            <a:r>
              <a:rPr lang="en-US" sz="2000" dirty="0" smtClean="0">
                <a:latin typeface="Helvetica"/>
                <a:cs typeface="Helvetica"/>
              </a:rPr>
              <a:t> to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r>
              <a:rPr lang="en-US" sz="2000" dirty="0" smtClean="0">
                <a:latin typeface="Helvetica"/>
                <a:cs typeface="Helvetica"/>
              </a:rPr>
              <a:t> followed by vibrational relaxation within S</a:t>
            </a:r>
            <a:r>
              <a:rPr lang="en-US" sz="2000" baseline="-25000" dirty="0" smtClean="0">
                <a:latin typeface="Helvetica"/>
                <a:cs typeface="Helvetica"/>
              </a:rPr>
              <a:t>0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000" i="1" dirty="0"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" y="1953766"/>
            <a:ext cx="4245429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614"/>
          </a:xfrm>
        </p:spPr>
        <p:txBody>
          <a:bodyPr/>
          <a:lstStyle/>
          <a:p>
            <a:r>
              <a:rPr lang="en-US" dirty="0" smtClean="0"/>
              <a:t>Interpretation of Relaxation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Goyal, Schwerdtfeger, Soudackov, and Hammes-Schiffer, </a:t>
            </a:r>
            <a:r>
              <a:rPr lang="en-US" sz="1400" i="1" dirty="0" smtClean="0">
                <a:latin typeface="Helvetica"/>
                <a:cs typeface="Helvetica"/>
              </a:rPr>
              <a:t>JPC B</a:t>
            </a:r>
            <a:r>
              <a:rPr lang="en-US" sz="1400" dirty="0" smtClean="0">
                <a:latin typeface="Helvetica"/>
                <a:cs typeface="Helvetica"/>
              </a:rPr>
              <a:t> 2016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93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Solvent Dynamics and Proton Transfer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8192787" y="4260086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8181395" y="4409436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3925587" y="1828800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914195" y="1978150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52400" y="95659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 relaxation also found to be the predominant reaction coordinate for PT inside a nanocage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3025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0" b="7423"/>
          <a:stretch/>
        </p:blipFill>
        <p:spPr bwMode="auto">
          <a:xfrm>
            <a:off x="152400" y="3733800"/>
            <a:ext cx="2514600" cy="26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9" b="50049"/>
          <a:stretch/>
        </p:blipFill>
        <p:spPr bwMode="auto">
          <a:xfrm>
            <a:off x="2743200" y="4343400"/>
            <a:ext cx="230071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33600" y="25146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33600" y="3352800"/>
            <a:ext cx="609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4343400"/>
            <a:ext cx="3657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 relaxation stabilizes </a:t>
            </a:r>
          </a:p>
          <a:p>
            <a:pPr algn="ctr"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 state</a:t>
            </a:r>
          </a:p>
          <a:p>
            <a:pPr algn="ctr"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Dasgupta and coworkers,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JPCC,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2057400"/>
            <a:ext cx="4419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PT facilitated by solvent reorganization</a:t>
            </a:r>
          </a:p>
          <a:p>
            <a:pPr algn="ctr">
              <a:spcAft>
                <a:spcPts val="300"/>
              </a:spcAf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Dasgupta and coworkers,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Substituent and Solvent Effects</a:t>
            </a:r>
            <a:endParaRPr lang="en-US" sz="3600" baseline="-25000" dirty="0" smtClean="0">
              <a:solidFill>
                <a:srgbClr val="0000CC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98525" y="126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194" y="990600"/>
            <a:ext cx="855421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</a:rPr>
              <a:t> Hammett constant of substituent impacts dipole moment change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Effect is greater for the excited electronic state: impacts </a:t>
            </a:r>
            <a:r>
              <a:rPr lang="el-GR" sz="2000" dirty="0" smtClean="0">
                <a:latin typeface="Arial" charset="0"/>
              </a:rPr>
              <a:t>Δ</a:t>
            </a:r>
            <a:r>
              <a:rPr lang="el-GR" sz="2000" i="1" dirty="0" smtClean="0">
                <a:latin typeface="Arial" charset="0"/>
              </a:rPr>
              <a:t>μ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</a:rPr>
              <a:t> Investigating impact of substituents and solvent on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dynamics</a:t>
            </a:r>
          </a:p>
          <a:p>
            <a:pPr eaLnBrk="1" hangingPunct="1">
              <a:spcBef>
                <a:spcPct val="1000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9292" y="3353137"/>
            <a:ext cx="265176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83526" y="4381709"/>
            <a:ext cx="265176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1900" y="2083590"/>
            <a:ext cx="3517646" cy="1027514"/>
            <a:chOff x="739775" y="2501044"/>
            <a:chExt cx="3517646" cy="1027514"/>
          </a:xfrm>
        </p:grpSpPr>
        <p:pic>
          <p:nvPicPr>
            <p:cNvPr id="15" name="Picture 14" descr="molecule_flipped_bla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21" y="2501044"/>
              <a:ext cx="3352800" cy="928468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>
              <a:off x="739775" y="2845620"/>
              <a:ext cx="685800" cy="68293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01796" y="5235405"/>
            <a:ext cx="54269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</a:rPr>
              <a:t> Alter timescale of relaxation to ground state</a:t>
            </a:r>
          </a:p>
          <a:p>
            <a:pPr eaLnBrk="1" hangingPunct="1">
              <a:spcBef>
                <a:spcPct val="100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Alter timescale and probability of PT</a:t>
            </a:r>
            <a:endParaRPr lang="en-US" sz="2000" dirty="0">
              <a:latin typeface="Arial" charset="0"/>
            </a:endParaRPr>
          </a:p>
        </p:txBody>
      </p:sp>
      <p:pic>
        <p:nvPicPr>
          <p:cNvPr id="11" name="Picture 10" descr="TOC_graphic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1384"/>
          <a:stretch/>
        </p:blipFill>
        <p:spPr>
          <a:xfrm>
            <a:off x="664235" y="3648558"/>
            <a:ext cx="2902687" cy="236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618" y="6304834"/>
            <a:ext cx="655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Related linear correlations: Driscoll, Hunt, Dawlaty, JPCL 2016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33876" y="3195165"/>
            <a:ext cx="3491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1800" dirty="0" smtClean="0">
                <a:latin typeface="Arial" charset="0"/>
              </a:rPr>
              <a:t>TDDFT/CAM-B3LYP/6-31+G(d)</a:t>
            </a:r>
            <a:endParaRPr lang="en-US" sz="18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41941" y="2192897"/>
            <a:ext cx="3777712" cy="2743200"/>
            <a:chOff x="4741941" y="2192897"/>
            <a:chExt cx="3777712" cy="274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941" y="2192897"/>
              <a:ext cx="3777712" cy="2743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467600" y="3093247"/>
              <a:ext cx="457200" cy="1833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467600" y="3922995"/>
              <a:ext cx="457200" cy="1833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" y="0"/>
            <a:ext cx="8915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Relation of Photo-EPT to PT and 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4328659"/>
            <a:ext cx="1789044" cy="776741"/>
            <a:chOff x="2512612" y="3291840"/>
            <a:chExt cx="1789044" cy="776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2" t="44581" r="11963"/>
            <a:stretch/>
          </p:blipFill>
          <p:spPr>
            <a:xfrm>
              <a:off x="2512612" y="3291840"/>
              <a:ext cx="1789044" cy="77674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3127509" y="3336898"/>
              <a:ext cx="109728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386458" y="3821267"/>
              <a:ext cx="109728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3200400"/>
            <a:ext cx="5715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Excited state PT: much smaller change in dipole 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moment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solvent dynamics less important, 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proton quickly slides down to minimum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8213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Excited state ET: similar timescale (100</a:t>
            </a:r>
            <a:r>
              <a:rPr lang="en-US" sz="2000" dirty="0" smtClean="0">
                <a:latin typeface="Symbol" panose="05050102010706020507" pitchFamily="18" charset="2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 fs) first solvation shell solvent dynamics observed experimentally and computationally</a:t>
            </a:r>
          </a:p>
          <a:p>
            <a:pPr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Maroncelli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Fleming, and coworkers)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158663"/>
            <a:ext cx="2876570" cy="889894"/>
            <a:chOff x="762000" y="1676400"/>
            <a:chExt cx="2876570" cy="889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b="67486"/>
            <a:stretch/>
          </p:blipFill>
          <p:spPr>
            <a:xfrm>
              <a:off x="762000" y="1676400"/>
              <a:ext cx="2874318" cy="4557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81" t="69198"/>
            <a:stretch/>
          </p:blipFill>
          <p:spPr>
            <a:xfrm>
              <a:off x="762001" y="2134582"/>
              <a:ext cx="2876569" cy="431712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81000" y="1143000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Photo-EPT: large change in dipole moment as 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well as shift in charge density at PT interface 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solvent dynamics required to facilitate PT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TOC_graphic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1384"/>
          <a:stretch/>
        </p:blipFill>
        <p:spPr>
          <a:xfrm>
            <a:off x="5816378" y="1195540"/>
            <a:ext cx="2489421" cy="20299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78554"/>
            <a:ext cx="9296400" cy="815474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Solvent Dynamics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966" y="955719"/>
            <a:ext cx="88392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Photoexcitation alters dipole moment of solute molecule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Solvent relaxation, mainly first solvation shell, occurs within ~250 fs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6765" y="6550223"/>
            <a:ext cx="548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 and Hammes-Schiffer, </a:t>
            </a:r>
            <a:r>
              <a:rPr lang="en-US" sz="1400" i="1" dirty="0" smtClean="0">
                <a:latin typeface="Helvetica"/>
                <a:cs typeface="Helvetica"/>
              </a:rPr>
              <a:t>JPC Lett. </a:t>
            </a:r>
            <a:r>
              <a:rPr lang="en-US" sz="1400" dirty="0" smtClean="0">
                <a:latin typeface="Helvetica"/>
                <a:cs typeface="Helvetica"/>
              </a:rPr>
              <a:t>2015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683" y="2789412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13 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8192787" y="4260086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8181395" y="4409436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0" descr="Solvent_reor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856787"/>
            <a:ext cx="2514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4114800" y="2458817"/>
            <a:ext cx="7371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790863" y="2231364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647863" y="2239728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6662" y="2002514"/>
            <a:ext cx="2914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 equilibrated to ground state</a:t>
            </a:r>
          </a:p>
        </p:txBody>
      </p:sp>
      <p:pic>
        <p:nvPicPr>
          <p:cNvPr id="26" name="Picture 25" descr="molecule_flipped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2751664" cy="76199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 flipV="1">
            <a:off x="4945117" y="2454166"/>
            <a:ext cx="152400" cy="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 descr="pot26_vs_time_solvation_shell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73" y="3403534"/>
            <a:ext cx="3725454" cy="265176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015370" y="3403534"/>
            <a:ext cx="2651395" cy="2651760"/>
            <a:chOff x="2900620" y="2353254"/>
            <a:chExt cx="1875795" cy="1876064"/>
          </a:xfrm>
        </p:grpSpPr>
        <p:pic>
          <p:nvPicPr>
            <p:cNvPr id="25" name="Picture 24" descr="last_frame.tga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" t="12346" r="7688" b="12661"/>
            <a:stretch/>
          </p:blipFill>
          <p:spPr>
            <a:xfrm flipH="1">
              <a:off x="2900620" y="2353254"/>
              <a:ext cx="1875795" cy="1876064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 bwMode="auto">
            <a:xfrm>
              <a:off x="3476930" y="3069701"/>
              <a:ext cx="651103" cy="434792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3623567" y="3228477"/>
              <a:ext cx="357831" cy="138817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2683" y="2789412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13 D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8192787" y="4260086"/>
            <a:ext cx="154721" cy="1155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8181395" y="4409436"/>
            <a:ext cx="190495" cy="13078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0" descr="Solvent_reor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514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963907" y="2452506"/>
            <a:ext cx="43689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290314" y="2430830"/>
            <a:ext cx="7371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8014109" y="2203377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6847078" y="2211741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010400" y="2438400"/>
            <a:ext cx="152400" cy="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11" descr="Solvent_reor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4749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4287955" y="2408243"/>
            <a:ext cx="7371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5019463" y="2189540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847272" y="2191647"/>
            <a:ext cx="466937" cy="470672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4009535" y="2410843"/>
            <a:ext cx="152400" cy="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Picture 38" descr="molecule_flipped_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2751664" cy="761999"/>
          </a:xfrm>
          <a:prstGeom prst="rect">
            <a:avLst/>
          </a:prstGeom>
        </p:spPr>
      </p:pic>
      <p:pic>
        <p:nvPicPr>
          <p:cNvPr id="29" name="Picture 28" descr="pot26_vs_time_solvation_shell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73" y="3403534"/>
            <a:ext cx="3725454" cy="2651760"/>
          </a:xfrm>
          <a:prstGeom prst="rect">
            <a:avLst/>
          </a:prstGeom>
        </p:spPr>
      </p:pic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015370" y="3403534"/>
            <a:ext cx="2651395" cy="2651760"/>
            <a:chOff x="2900620" y="2353254"/>
            <a:chExt cx="1875795" cy="1876064"/>
          </a:xfrm>
        </p:grpSpPr>
        <p:pic>
          <p:nvPicPr>
            <p:cNvPr id="38" name="Picture 37" descr="last_frame.tga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" t="12346" r="7688" b="12661"/>
            <a:stretch/>
          </p:blipFill>
          <p:spPr>
            <a:xfrm flipH="1">
              <a:off x="2900620" y="2353254"/>
              <a:ext cx="1875795" cy="1876064"/>
            </a:xfrm>
            <a:prstGeom prst="rect">
              <a:avLst/>
            </a:prstGeom>
          </p:spPr>
        </p:pic>
        <p:sp>
          <p:nvSpPr>
            <p:cNvPr id="40" name="Oval 39"/>
            <p:cNvSpPr/>
            <p:nvPr/>
          </p:nvSpPr>
          <p:spPr bwMode="auto">
            <a:xfrm>
              <a:off x="3476930" y="3069701"/>
              <a:ext cx="651103" cy="434792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3623567" y="3228477"/>
              <a:ext cx="357831" cy="138817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78554"/>
            <a:ext cx="9296400" cy="815474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Solvent Dynamics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966" y="955719"/>
            <a:ext cx="88392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Photoexcitation alters dipole moment of solute molecule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 Solvent relaxation, mainly first solvation shell, occurs within ~250-300 fs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66765" y="6550223"/>
            <a:ext cx="548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Goyal and Hammes-Schiffer, </a:t>
            </a:r>
            <a:r>
              <a:rPr lang="en-US" sz="1400" i="1" dirty="0" smtClean="0">
                <a:latin typeface="Helvetica"/>
                <a:cs typeface="Helvetica"/>
              </a:rPr>
              <a:t>JPC Lett. </a:t>
            </a:r>
            <a:r>
              <a:rPr lang="en-US" sz="1400" dirty="0" smtClean="0">
                <a:latin typeface="Helvetica"/>
                <a:cs typeface="Helvetica"/>
              </a:rPr>
              <a:t>2015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PCET in Photosystem II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4" y="1417638"/>
            <a:ext cx="6706435" cy="3326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2421" y="3743158"/>
            <a:ext cx="2018632" cy="1001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093" y="6552494"/>
            <a:ext cx="669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elvetica"/>
                <a:cs typeface="Helvetica"/>
              </a:rPr>
              <a:t>Gagliardi</a:t>
            </a:r>
            <a:r>
              <a:rPr lang="en-US" sz="1400" dirty="0" smtClean="0">
                <a:latin typeface="Helvetica"/>
                <a:cs typeface="Helvetica"/>
              </a:rPr>
              <a:t>, Westlake, Kent, Paul, </a:t>
            </a:r>
            <a:r>
              <a:rPr lang="en-US" sz="1400" dirty="0" err="1" smtClean="0">
                <a:latin typeface="Helvetica"/>
                <a:cs typeface="Helvetica"/>
              </a:rPr>
              <a:t>Papanikolas</a:t>
            </a:r>
            <a:r>
              <a:rPr lang="en-US" sz="1400" dirty="0" smtClean="0">
                <a:latin typeface="Helvetica"/>
                <a:cs typeface="Helvetica"/>
              </a:rPr>
              <a:t>, Meyer </a:t>
            </a:r>
            <a:r>
              <a:rPr lang="en-US" sz="1400" i="1" dirty="0" smtClean="0">
                <a:latin typeface="Helvetica"/>
                <a:cs typeface="Helvetica"/>
              </a:rPr>
              <a:t>Coord. Chem. Rev. </a:t>
            </a:r>
            <a:r>
              <a:rPr lang="en-US" sz="1400" dirty="0" smtClean="0">
                <a:latin typeface="Helvetica"/>
                <a:cs typeface="Helvetica"/>
              </a:rPr>
              <a:t>2010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13" name="Picture 12" descr="1-s2.0-S0010854510000688-fx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7" y="4234628"/>
            <a:ext cx="6530335" cy="965687"/>
          </a:xfrm>
          <a:prstGeom prst="rect">
            <a:avLst/>
          </a:prstGeom>
        </p:spPr>
      </p:pic>
      <p:pic>
        <p:nvPicPr>
          <p:cNvPr id="14" name="Picture 13" descr="1-s2.0-S0010854510000688-fx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7" y="5332036"/>
            <a:ext cx="6530335" cy="9243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2075" y="877300"/>
            <a:ext cx="8940800" cy="5799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algn="l"/>
            <a:endParaRPr lang="en-US" sz="1400" baseline="-25000" dirty="0" smtClean="0">
              <a:solidFill>
                <a:schemeClr val="tx1"/>
              </a:solidFill>
            </a:endParaRP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11480" lvl="1" algn="l"/>
            <a:endParaRPr lang="en-US" sz="1800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958" y="248787"/>
            <a:ext cx="8576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Learning from </a:t>
            </a:r>
            <a:r>
              <a:rPr lang="en-US" sz="3200" dirty="0">
                <a:solidFill>
                  <a:srgbClr val="000090"/>
                </a:solidFill>
                <a:latin typeface="Helvetica"/>
                <a:cs typeface="Helvetica"/>
              </a:rPr>
              <a:t>N</a:t>
            </a:r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ature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pec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/>
          <a:stretch/>
        </p:blipFill>
        <p:spPr>
          <a:xfrm>
            <a:off x="994474" y="1062882"/>
            <a:ext cx="3643914" cy="2941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93" y="6552494"/>
            <a:ext cx="473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Gust, Moore, Moore </a:t>
            </a:r>
            <a:r>
              <a:rPr lang="en-US" sz="1400" i="1" dirty="0" smtClean="0">
                <a:latin typeface="Helvetica"/>
                <a:cs typeface="Helvetica"/>
              </a:rPr>
              <a:t>Acc. Chem. Res. </a:t>
            </a:r>
            <a:r>
              <a:rPr lang="en-US" sz="1400" dirty="0" smtClean="0">
                <a:latin typeface="Helvetica"/>
                <a:cs typeface="Helvetica"/>
              </a:rPr>
              <a:t>2009</a:t>
            </a:r>
            <a:endParaRPr lang="en-US" sz="1400" i="1" dirty="0">
              <a:latin typeface="Helvetica"/>
              <a:cs typeface="Helvetica"/>
            </a:endParaRPr>
          </a:p>
        </p:txBody>
      </p:sp>
      <p:pic>
        <p:nvPicPr>
          <p:cNvPr id="10" name="Picture 9" descr="ru_comple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6" y="4605802"/>
            <a:ext cx="4334329" cy="1448749"/>
          </a:xfrm>
          <a:prstGeom prst="rect">
            <a:avLst/>
          </a:prstGeom>
        </p:spPr>
      </p:pic>
      <p:pic>
        <p:nvPicPr>
          <p:cNvPr id="11" name="Picture 10" descr="pce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r="15240"/>
          <a:stretch/>
        </p:blipFill>
        <p:spPr>
          <a:xfrm>
            <a:off x="4761646" y="5197987"/>
            <a:ext cx="4271229" cy="808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7743" y="6560617"/>
            <a:ext cx="485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Helvetica"/>
                <a:cs typeface="Helvetica"/>
              </a:rPr>
              <a:t>Concepcion et al., Papanikolas, Meyer </a:t>
            </a:r>
            <a:r>
              <a:rPr lang="en-US" sz="1400" i="1" dirty="0" smtClean="0">
                <a:latin typeface="Helvetica"/>
                <a:cs typeface="Helvetica"/>
              </a:rPr>
              <a:t>JACS 2007</a:t>
            </a:r>
            <a:endParaRPr lang="en-US" sz="1400" i="1" dirty="0">
              <a:latin typeface="Helvetica"/>
              <a:cs typeface="Helvetica"/>
            </a:endParaRPr>
          </a:p>
        </p:txBody>
      </p:sp>
      <p:sp>
        <p:nvSpPr>
          <p:cNvPr id="15" name="Curved Down Arrow 14"/>
          <p:cNvSpPr/>
          <p:nvPr/>
        </p:nvSpPr>
        <p:spPr>
          <a:xfrm rot="1142872">
            <a:off x="3559373" y="4980574"/>
            <a:ext cx="369487" cy="16154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960" y="4703110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30000" dirty="0" smtClean="0"/>
              <a:t>-</a:t>
            </a:r>
            <a:endParaRPr lang="en-US" sz="14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64992" y="4654035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30000" dirty="0" smtClean="0"/>
              <a:t>-</a:t>
            </a:r>
            <a:endParaRPr lang="en-US" sz="1400" b="1" baseline="30000" dirty="0"/>
          </a:p>
        </p:txBody>
      </p:sp>
      <p:sp>
        <p:nvSpPr>
          <p:cNvPr id="18" name="Curved Down Arrow 17"/>
          <p:cNvSpPr/>
          <p:nvPr/>
        </p:nvSpPr>
        <p:spPr>
          <a:xfrm rot="21090433">
            <a:off x="1378452" y="4926002"/>
            <a:ext cx="1324265" cy="33977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>
            <a:off x="2602543" y="4771881"/>
            <a:ext cx="358776" cy="228600"/>
          </a:xfrm>
          <a:prstGeom prst="lightningBolt">
            <a:avLst/>
          </a:prstGeom>
          <a:solidFill>
            <a:srgbClr val="E5DA0E"/>
          </a:solidFill>
          <a:ln>
            <a:solidFill>
              <a:srgbClr val="85821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 rot="5220605">
            <a:off x="5635453" y="5119423"/>
            <a:ext cx="358776" cy="228600"/>
          </a:xfrm>
          <a:prstGeom prst="lightningBolt">
            <a:avLst/>
          </a:prstGeom>
          <a:solidFill>
            <a:srgbClr val="E5DA0E"/>
          </a:solidFill>
          <a:ln>
            <a:solidFill>
              <a:srgbClr val="85821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479" y="4294919"/>
            <a:ext cx="253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Photoinduced ET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1339" y="4294919"/>
            <a:ext cx="315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Photoinduced PCET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778" y="6152384"/>
            <a:ext cx="857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Helvetica"/>
                <a:cs typeface="Helvetica"/>
              </a:rPr>
              <a:t>Non-equilibrium dynamics of photoinduced PCET not well-understood.</a:t>
            </a:r>
            <a:endParaRPr lang="en-US" sz="20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1531" y="1751268"/>
            <a:ext cx="393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Fuel production via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“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rtificial photosynthesis”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in a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photoelectrochemical cell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888"/>
          </a:xfrm>
        </p:spPr>
        <p:txBody>
          <a:bodyPr/>
          <a:lstStyle/>
          <a:p>
            <a:r>
              <a:rPr lang="en-US" dirty="0" smtClean="0"/>
              <a:t>Photoinduced PCET in Model Systems</a:t>
            </a:r>
            <a:endParaRPr lang="en-US" dirty="0"/>
          </a:p>
        </p:txBody>
      </p:sp>
      <p:pic>
        <p:nvPicPr>
          <p:cNvPr id="7" name="Picture 6" descr="jz-2015-01861n_0005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70" y="1190382"/>
            <a:ext cx="3316013" cy="1790783"/>
          </a:xfrm>
          <a:prstGeom prst="rect">
            <a:avLst/>
          </a:prstGeom>
        </p:spPr>
      </p:pic>
      <p:pic>
        <p:nvPicPr>
          <p:cNvPr id="8" name="Picture 7" descr="jp-2015-02889d_000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r="62502" b="59695"/>
          <a:stretch/>
        </p:blipFill>
        <p:spPr>
          <a:xfrm>
            <a:off x="1176663" y="1190382"/>
            <a:ext cx="2553128" cy="1810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0557" y="2506586"/>
            <a:ext cx="1015759" cy="628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ja-2014-05755k_000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8" y="3961095"/>
            <a:ext cx="4510964" cy="1867539"/>
          </a:xfrm>
          <a:prstGeom prst="rect">
            <a:avLst/>
          </a:prstGeom>
        </p:spPr>
      </p:pic>
      <p:pic>
        <p:nvPicPr>
          <p:cNvPr id="11" name="Picture 10" descr="0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3"/>
          <a:stretch/>
        </p:blipFill>
        <p:spPr>
          <a:xfrm>
            <a:off x="5199835" y="4128205"/>
            <a:ext cx="3302482" cy="1793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6853" y="5514456"/>
            <a:ext cx="1015759" cy="628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37732" y="3814047"/>
            <a:ext cx="1015759" cy="628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Down Arrow 15"/>
          <p:cNvSpPr/>
          <p:nvPr/>
        </p:nvSpPr>
        <p:spPr>
          <a:xfrm rot="9908453" flipH="1">
            <a:off x="2077510" y="2368034"/>
            <a:ext cx="474001" cy="15188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8401" y="2471217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, H</a:t>
            </a:r>
            <a:r>
              <a:rPr lang="en-US" sz="1400" b="1" baseline="30000" dirty="0" smtClean="0"/>
              <a:t>+</a:t>
            </a:r>
            <a:endParaRPr lang="en-US" sz="1400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920081" y="6049196"/>
            <a:ext cx="328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Eisenhart and Dempsey </a:t>
            </a:r>
            <a:r>
              <a:rPr lang="en-US" sz="1400" i="1" dirty="0" smtClean="0">
                <a:latin typeface="Helvetica"/>
                <a:cs typeface="Helvetica"/>
              </a:rPr>
              <a:t>JACS</a:t>
            </a:r>
            <a:r>
              <a:rPr lang="en-US" sz="1400" dirty="0" smtClean="0">
                <a:latin typeface="Helvetica"/>
                <a:cs typeface="Helvetica"/>
              </a:rPr>
              <a:t> 2014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5639" y="6049196"/>
            <a:ext cx="328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Wenger </a:t>
            </a:r>
            <a:r>
              <a:rPr lang="en-US" sz="1400" i="1" dirty="0" smtClean="0">
                <a:latin typeface="Helvetica"/>
                <a:cs typeface="Helvetica"/>
              </a:rPr>
              <a:t>Coord. Chem. Rev. </a:t>
            </a:r>
            <a:r>
              <a:rPr lang="en-US" sz="1400" dirty="0" smtClean="0">
                <a:latin typeface="Helvetica"/>
                <a:cs typeface="Helvetica"/>
              </a:rPr>
              <a:t>2015 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733" y="3134902"/>
            <a:ext cx="444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Oliver, Zhang, Roy, Ashfold, Bradforth </a:t>
            </a:r>
            <a:r>
              <a:rPr lang="en-US" sz="1400" i="1" dirty="0" smtClean="0">
                <a:latin typeface="Helvetica"/>
                <a:cs typeface="Helvetica"/>
              </a:rPr>
              <a:t>JPC Lett.</a:t>
            </a:r>
            <a:r>
              <a:rPr lang="en-US" sz="1400" dirty="0" smtClean="0">
                <a:latin typeface="Helvetica"/>
                <a:cs typeface="Helvetica"/>
              </a:rPr>
              <a:t> 2015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258" y="3134902"/>
            <a:ext cx="353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Driscoll, Sorenson, Dawlaty </a:t>
            </a:r>
            <a:r>
              <a:rPr lang="en-US" sz="1400" i="1" dirty="0" smtClean="0">
                <a:latin typeface="Helvetica"/>
                <a:cs typeface="Helvetica"/>
              </a:rPr>
              <a:t>JPC A</a:t>
            </a:r>
            <a:r>
              <a:rPr lang="en-US" sz="1400" dirty="0" smtClean="0">
                <a:latin typeface="Helvetica"/>
                <a:cs typeface="Helvetica"/>
              </a:rPr>
              <a:t> 2015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are important in facilitating PT on an excited electronic state with charge transfer character?</a:t>
            </a:r>
          </a:p>
          <a:p>
            <a:endParaRPr lang="en-US" dirty="0"/>
          </a:p>
          <a:p>
            <a:r>
              <a:rPr lang="en-US" dirty="0" smtClean="0"/>
              <a:t>Does PT affect the relaxation dynamics of the system?</a:t>
            </a:r>
          </a:p>
          <a:p>
            <a:endParaRPr lang="en-US" dirty="0"/>
          </a:p>
          <a:p>
            <a:r>
              <a:rPr lang="en-US" dirty="0" smtClean="0"/>
              <a:t>Can H/D isotope effects provide evidence of the occurrence of PT?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-- amenable to theoretical/computational studies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958" y="48267"/>
            <a:ext cx="857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Photoinduced Concerted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  <a:latin typeface="Helvetica"/>
                <a:cs typeface="Helvetica"/>
              </a:rPr>
              <a:t>Electron Proton Transfer (EPT)</a:t>
            </a:r>
            <a:endParaRPr lang="en-US" sz="32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212" y="1240176"/>
            <a:ext cx="8798666" cy="529689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Femtosecond transient absorption spectra and coherent Raman spectra used to demonstrate EPT mechanism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/>
            <a:endParaRPr lang="en-US" sz="16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           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endParaRPr lang="en-US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542" y="4415671"/>
            <a:ext cx="473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Westlake et al., Meyer, Papanikolas </a:t>
            </a:r>
            <a:r>
              <a:rPr lang="en-US" sz="1400" i="1" dirty="0" smtClean="0">
                <a:solidFill>
                  <a:srgbClr val="000000"/>
                </a:solidFill>
                <a:latin typeface="Helvetica"/>
                <a:cs typeface="Helvetica"/>
              </a:rPr>
              <a:t>PNAS 2011</a:t>
            </a:r>
            <a:endParaRPr lang="en-US" sz="14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47" y="2982946"/>
            <a:ext cx="40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n 1,2-dichloroethane solution</a:t>
            </a:r>
            <a:endParaRPr lang="en-US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7255" y="6167290"/>
            <a:ext cx="203582" cy="170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4718" y="6180436"/>
            <a:ext cx="414180" cy="340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olecule_fli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8" y="2043047"/>
            <a:ext cx="3407937" cy="943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8" y="3426019"/>
            <a:ext cx="3356519" cy="119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4106" y="2752113"/>
            <a:ext cx="3208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Coherent Raman spectrum interpreted to indicate PT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upon vertical excitation – debatable.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8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4958" y="5008276"/>
            <a:ext cx="7717156" cy="1528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Our goal: </a:t>
            </a:r>
            <a:r>
              <a:rPr lang="en-US" sz="2000" dirty="0" smtClean="0"/>
              <a:t>Study the time evolution of the system in order to </a:t>
            </a:r>
            <a:r>
              <a:rPr lang="en-US" sz="2000" b="1" dirty="0" smtClean="0"/>
              <a:t>understand</a:t>
            </a:r>
            <a:r>
              <a:rPr lang="en-US" sz="2000" dirty="0" smtClean="0"/>
              <a:t> and </a:t>
            </a:r>
            <a:r>
              <a:rPr lang="en-US" sz="2000" b="1" dirty="0" smtClean="0"/>
              <a:t>complement</a:t>
            </a:r>
            <a:r>
              <a:rPr lang="en-US" sz="2000" dirty="0" smtClean="0"/>
              <a:t> experimental data.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Approach: </a:t>
            </a:r>
            <a:r>
              <a:rPr lang="en-US" sz="2000" dirty="0" smtClean="0"/>
              <a:t>On-the-fly nonadiabatic dynamics</a:t>
            </a:r>
          </a:p>
        </p:txBody>
      </p:sp>
    </p:spTree>
    <p:extLst>
      <p:ext uri="{BB962C8B-B14F-4D97-AF65-F5344CB8AC3E}">
        <p14:creationId xmlns:p14="http://schemas.microsoft.com/office/powerpoint/2010/main" val="42349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/>
          <a:lstStyle/>
          <a:p>
            <a:r>
              <a:rPr lang="en-US" dirty="0" smtClean="0"/>
              <a:t>Calculation of Solute </a:t>
            </a:r>
            <a:r>
              <a:rPr lang="en-US" dirty="0"/>
              <a:t>E</a:t>
            </a:r>
            <a:r>
              <a:rPr lang="en-US" dirty="0" smtClean="0"/>
              <a:t>lectronic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61C8-E6CD-124F-8B0F-274D8D732AE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837" y="1261534"/>
            <a:ext cx="351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Configuration interaction (CI):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166" y="2934251"/>
            <a:ext cx="5827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Choose an </a:t>
            </a:r>
            <a:r>
              <a:rPr lang="en-US" sz="2000" i="1" dirty="0" smtClean="0">
                <a:latin typeface="Helvetica"/>
                <a:cs typeface="Helvetica"/>
              </a:rPr>
              <a:t>active space </a:t>
            </a:r>
            <a:r>
              <a:rPr lang="en-US" sz="2000" dirty="0" smtClean="0">
                <a:latin typeface="Helvetica"/>
                <a:cs typeface="Helvetica"/>
              </a:rPr>
              <a:t>of orbitals and electrons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b="1" dirty="0" smtClean="0">
                <a:latin typeface="Helvetica"/>
                <a:cs typeface="Helvetica"/>
              </a:rPr>
              <a:t>CASSCF:</a:t>
            </a:r>
            <a:r>
              <a:rPr lang="en-US" sz="2000" dirty="0" smtClean="0">
                <a:latin typeface="Helvetica"/>
                <a:cs typeface="Helvetica"/>
              </a:rPr>
              <a:t> Optimize the molecular orbital (MO) 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             and CI coefficients</a:t>
            </a:r>
            <a:endParaRPr lang="en-US" sz="2000" dirty="0" smtClean="0">
              <a:latin typeface="Helvetica"/>
              <a:cs typeface="Helvetica"/>
              <a:sym typeface="Wingdings"/>
            </a:endParaRPr>
          </a:p>
          <a:p>
            <a:r>
              <a:rPr lang="en-US" sz="2000" b="1" dirty="0" smtClean="0">
                <a:latin typeface="Helvetica"/>
                <a:cs typeface="Helvetica"/>
                <a:sym typeface="Wingdings"/>
              </a:rPr>
              <a:t>CASCI: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     Optimize only the CI coefficients</a:t>
            </a:r>
          </a:p>
        </p:txBody>
      </p:sp>
      <p:pic>
        <p:nvPicPr>
          <p:cNvPr id="14" name="Picture 13" descr="c4cs00037d-f5_hi-r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1" y="1952309"/>
            <a:ext cx="2838755" cy="245927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4571209"/>
            <a:ext cx="9144000" cy="105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2000" dirty="0" smtClean="0">
                <a:latin typeface="Helvetica"/>
                <a:cs typeface="Helvetica"/>
              </a:rPr>
              <a:t>Floating occupation molecular orbital (FOMO)-</a:t>
            </a:r>
            <a:r>
              <a:rPr lang="en-US" sz="2000" dirty="0">
                <a:latin typeface="Helvetica"/>
                <a:cs typeface="Helvetica"/>
              </a:rPr>
              <a:t>SCF provides good orbitals for CASCI </a:t>
            </a:r>
            <a:r>
              <a:rPr lang="en-US" sz="2000" dirty="0" smtClean="0">
                <a:latin typeface="Helvetica"/>
                <a:cs typeface="Helvetica"/>
              </a:rPr>
              <a:t>calculations</a:t>
            </a:r>
          </a:p>
          <a:p>
            <a:pPr marL="457200"/>
            <a:endParaRPr lang="en-US" sz="2000" dirty="0" smtClean="0">
              <a:latin typeface="Helvetica"/>
              <a:cs typeface="Helvetica"/>
            </a:endParaRPr>
          </a:p>
          <a:p>
            <a:pPr marL="457200"/>
            <a:endParaRPr lang="en-US" sz="1400" dirty="0" smtClean="0">
              <a:latin typeface="Helvetica"/>
              <a:cs typeface="Helvetica"/>
            </a:endParaRPr>
          </a:p>
          <a:p>
            <a:pPr marL="457200" lvl="1" indent="-342900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Excited electronic states generated with semiempirical </a:t>
            </a:r>
            <a:r>
              <a:rPr lang="en-US" sz="2000" dirty="0" smtClean="0">
                <a:latin typeface="Helvetica"/>
                <a:cs typeface="Helvetica"/>
              </a:rPr>
              <a:t>FOMO</a:t>
            </a:r>
            <a:r>
              <a:rPr lang="en-US" sz="2000" dirty="0">
                <a:latin typeface="Helvetica"/>
                <a:cs typeface="Helvetica"/>
              </a:rPr>
              <a:t>-</a:t>
            </a:r>
            <a:r>
              <a:rPr lang="en-US" sz="2000" dirty="0" smtClean="0">
                <a:latin typeface="Helvetica"/>
                <a:cs typeface="Helvetica"/>
              </a:rPr>
              <a:t>CASCI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9852" y="6322352"/>
            <a:ext cx="3064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Granucci, Toniolo </a:t>
            </a:r>
            <a:r>
              <a:rPr lang="en-US" sz="1400" i="1" dirty="0">
                <a:latin typeface="Helvetica"/>
                <a:cs typeface="Helvetica"/>
              </a:rPr>
              <a:t>CPL </a:t>
            </a:r>
            <a:r>
              <a:rPr lang="en-US" sz="1400" i="1" dirty="0" smtClean="0">
                <a:latin typeface="Helvetica"/>
                <a:cs typeface="Helvetica"/>
              </a:rPr>
              <a:t>2000</a:t>
            </a:r>
          </a:p>
          <a:p>
            <a:pPr algn="r"/>
            <a:r>
              <a:rPr lang="en-US" sz="1400" i="1" dirty="0" err="1" smtClean="0">
                <a:latin typeface="Helvetica"/>
                <a:cs typeface="Helvetica"/>
              </a:rPr>
              <a:t>Gozem</a:t>
            </a:r>
            <a:r>
              <a:rPr lang="en-US" sz="1400" i="1" dirty="0" smtClean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et al. Chem. Soc. Rev. </a:t>
            </a:r>
            <a:r>
              <a:rPr lang="en-US" sz="1400" i="1" dirty="0" smtClean="0">
                <a:latin typeface="Helvetica"/>
                <a:cs typeface="Helvetica"/>
              </a:rPr>
              <a:t>2014</a:t>
            </a:r>
            <a:endParaRPr lang="en-US" sz="1400" i="1" dirty="0">
              <a:latin typeface="Helvetica"/>
              <a:cs typeface="Helvetic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554144"/>
              </p:ext>
            </p:extLst>
          </p:nvPr>
        </p:nvGraphicFramePr>
        <p:xfrm>
          <a:off x="6083300" y="3403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7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3300" y="3403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85562"/>
              </p:ext>
            </p:extLst>
          </p:nvPr>
        </p:nvGraphicFramePr>
        <p:xfrm>
          <a:off x="3743164" y="1234797"/>
          <a:ext cx="5307260" cy="143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8" name="Equation" r:id="rId6" imgW="2768600" imgH="749300" progId="Equation.DSMT4">
                  <p:embed/>
                </p:oleObj>
              </mc:Choice>
              <mc:Fallback>
                <p:oleObj name="Equation" r:id="rId6" imgW="27686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164" y="1234797"/>
                        <a:ext cx="5307260" cy="143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74" y="4971593"/>
            <a:ext cx="3621174" cy="8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2271</Words>
  <Application>Microsoft Macintosh PowerPoint</Application>
  <PresentationFormat>On-screen Show (4:3)</PresentationFormat>
  <Paragraphs>480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Rounded MT Bold</vt:lpstr>
      <vt:lpstr>Calibri</vt:lpstr>
      <vt:lpstr>Helvetica</vt:lpstr>
      <vt:lpstr>Symbol</vt:lpstr>
      <vt:lpstr>Times New Roman</vt:lpstr>
      <vt:lpstr>Wingdings</vt:lpstr>
      <vt:lpstr>Office Theme</vt:lpstr>
      <vt:lpstr>Equation</vt:lpstr>
      <vt:lpstr>NONADIABATIC DYNAMICS OF PHOTOINDUCED  PROTON-COUPLED ELECTRON TRANSFER   </vt:lpstr>
      <vt:lpstr>The Light-Dependent Reactions  in Photosynthesis</vt:lpstr>
      <vt:lpstr>PowerPoint Presentation</vt:lpstr>
      <vt:lpstr>PCET in Photosystem II </vt:lpstr>
      <vt:lpstr>PowerPoint Presentation</vt:lpstr>
      <vt:lpstr>Photoinduced PCET in Model Systems</vt:lpstr>
      <vt:lpstr>Fundamental Questions</vt:lpstr>
      <vt:lpstr>PowerPoint Presentation</vt:lpstr>
      <vt:lpstr>Calculation of Solute Electronic States</vt:lpstr>
      <vt:lpstr>Overall Procedure</vt:lpstr>
      <vt:lpstr>PowerPoint Presentation</vt:lpstr>
      <vt:lpstr>PowerPoint Presentation</vt:lpstr>
      <vt:lpstr>Reparameterization code</vt:lpstr>
      <vt:lpstr>PowerPoint Presentation</vt:lpstr>
      <vt:lpstr>Code details</vt:lpstr>
      <vt:lpstr>PowerPoint Presentation</vt:lpstr>
      <vt:lpstr>PowerPoint Presentation</vt:lpstr>
      <vt:lpstr>PowerPoint Presentation</vt:lpstr>
      <vt:lpstr>PowerPoint Presentation</vt:lpstr>
      <vt:lpstr>Fundamental Questions</vt:lpstr>
      <vt:lpstr>Effects of Solvent Dynamics</vt:lpstr>
      <vt:lpstr>Fundamental Questions</vt:lpstr>
      <vt:lpstr>PowerPoint Presentation</vt:lpstr>
      <vt:lpstr>PowerPoint Presentation</vt:lpstr>
      <vt:lpstr>Quantum proton code details</vt:lpstr>
      <vt:lpstr>Modeling Photoexcitation for Quantum Proton</vt:lpstr>
      <vt:lpstr>Analysis of Proton Transfer</vt:lpstr>
      <vt:lpstr>H/D Isotope Effect</vt:lpstr>
      <vt:lpstr>Fundamental Questions</vt:lpstr>
      <vt:lpstr>Summary</vt:lpstr>
      <vt:lpstr>Future developments</vt:lpstr>
      <vt:lpstr>Acknowledgements</vt:lpstr>
      <vt:lpstr>Interpretation of Relaxation Process</vt:lpstr>
      <vt:lpstr>Solvent Dynamics and Proton Transfer</vt:lpstr>
      <vt:lpstr>Substituent and Solvent Effects</vt:lpstr>
      <vt:lpstr>Relation of Photo-EPT to PT and ET</vt:lpstr>
      <vt:lpstr>Analysis of Solvent Dynamics</vt:lpstr>
      <vt:lpstr>Analysis of Solvent Dynamics</vt:lpstr>
    </vt:vector>
  </TitlesOfParts>
  <Company>University of Illinois at Urbana-Champaign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Puja Goyal</dc:creator>
  <cp:lastModifiedBy>Microsoft Office User</cp:lastModifiedBy>
  <cp:revision>695</cp:revision>
  <dcterms:created xsi:type="dcterms:W3CDTF">2015-07-21T22:24:32Z</dcterms:created>
  <dcterms:modified xsi:type="dcterms:W3CDTF">2018-06-10T11:53:47Z</dcterms:modified>
</cp:coreProperties>
</file>