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embeddings/oleObject121.bin" ContentType="application/vnd.openxmlformats-officedocument.oleObject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embeddings/oleObject12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393" r:id="rId2"/>
    <p:sldId id="485" r:id="rId3"/>
    <p:sldId id="491" r:id="rId4"/>
    <p:sldId id="488" r:id="rId5"/>
    <p:sldId id="486" r:id="rId6"/>
    <p:sldId id="489" r:id="rId7"/>
    <p:sldId id="490" r:id="rId8"/>
    <p:sldId id="445" r:id="rId9"/>
    <p:sldId id="446" r:id="rId10"/>
    <p:sldId id="395" r:id="rId11"/>
    <p:sldId id="397" r:id="rId12"/>
    <p:sldId id="402" r:id="rId13"/>
    <p:sldId id="403" r:id="rId14"/>
    <p:sldId id="449" r:id="rId15"/>
    <p:sldId id="404" r:id="rId16"/>
    <p:sldId id="483" r:id="rId17"/>
    <p:sldId id="484" r:id="rId18"/>
    <p:sldId id="407" r:id="rId19"/>
    <p:sldId id="408" r:id="rId20"/>
    <p:sldId id="409" r:id="rId21"/>
    <p:sldId id="410" r:id="rId22"/>
    <p:sldId id="415" r:id="rId23"/>
    <p:sldId id="477" r:id="rId24"/>
    <p:sldId id="418" r:id="rId25"/>
    <p:sldId id="419" r:id="rId26"/>
    <p:sldId id="420" r:id="rId27"/>
    <p:sldId id="421" r:id="rId28"/>
    <p:sldId id="422" r:id="rId29"/>
    <p:sldId id="482" r:id="rId30"/>
    <p:sldId id="424" r:id="rId31"/>
    <p:sldId id="425" r:id="rId32"/>
    <p:sldId id="450" r:id="rId33"/>
    <p:sldId id="426" r:id="rId34"/>
    <p:sldId id="427" r:id="rId35"/>
    <p:sldId id="428" r:id="rId36"/>
    <p:sldId id="429" r:id="rId37"/>
    <p:sldId id="430" r:id="rId38"/>
    <p:sldId id="432" r:id="rId39"/>
    <p:sldId id="433" r:id="rId40"/>
    <p:sldId id="434" r:id="rId41"/>
    <p:sldId id="469" r:id="rId42"/>
    <p:sldId id="435" r:id="rId43"/>
    <p:sldId id="436" r:id="rId44"/>
    <p:sldId id="437" r:id="rId45"/>
    <p:sldId id="460" r:id="rId46"/>
    <p:sldId id="478" r:id="rId47"/>
    <p:sldId id="479" r:id="rId48"/>
    <p:sldId id="438" r:id="rId49"/>
    <p:sldId id="457" r:id="rId50"/>
    <p:sldId id="461" r:id="rId51"/>
    <p:sldId id="492" r:id="rId52"/>
    <p:sldId id="443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FF88"/>
    <a:srgbClr val="FFF5CC"/>
    <a:srgbClr val="FF00FF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45" autoAdjust="0"/>
    <p:restoredTop sz="99486" autoAdjust="0"/>
  </p:normalViewPr>
  <p:slideViewPr>
    <p:cSldViewPr snapToGrid="0" snapToObjects="1">
      <p:cViewPr varScale="1">
        <p:scale>
          <a:sx n="125" d="100"/>
          <a:sy n="125" d="100"/>
        </p:scale>
        <p:origin x="-120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1" Type="http://schemas.openxmlformats.org/officeDocument/2006/relationships/image" Target="../media/image54.emf"/><Relationship Id="rId2" Type="http://schemas.openxmlformats.org/officeDocument/2006/relationships/image" Target="../media/image5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78.emf"/><Relationship Id="rId7" Type="http://schemas.openxmlformats.org/officeDocument/2006/relationships/image" Target="../media/image79.emf"/><Relationship Id="rId8" Type="http://schemas.openxmlformats.org/officeDocument/2006/relationships/image" Target="../media/image80.emf"/><Relationship Id="rId9" Type="http://schemas.openxmlformats.org/officeDocument/2006/relationships/image" Target="../media/image81.emf"/><Relationship Id="rId1" Type="http://schemas.openxmlformats.org/officeDocument/2006/relationships/image" Target="../media/image73.emf"/><Relationship Id="rId2" Type="http://schemas.openxmlformats.org/officeDocument/2006/relationships/image" Target="../media/image7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Relationship Id="rId2" Type="http://schemas.openxmlformats.org/officeDocument/2006/relationships/image" Target="../media/image83.emf"/><Relationship Id="rId3" Type="http://schemas.openxmlformats.org/officeDocument/2006/relationships/image" Target="../media/image8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Relationship Id="rId2" Type="http://schemas.openxmlformats.org/officeDocument/2006/relationships/image" Target="../media/image99.emf"/></Relationships>
</file>

<file path=ppt/drawings/_rels/vmlDrawing2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10.emf"/><Relationship Id="rId12" Type="http://schemas.openxmlformats.org/officeDocument/2006/relationships/image" Target="../media/image111.emf"/><Relationship Id="rId13" Type="http://schemas.openxmlformats.org/officeDocument/2006/relationships/image" Target="../media/image112.emf"/><Relationship Id="rId1" Type="http://schemas.openxmlformats.org/officeDocument/2006/relationships/image" Target="../media/image100.emf"/><Relationship Id="rId2" Type="http://schemas.openxmlformats.org/officeDocument/2006/relationships/image" Target="../media/image101.emf"/><Relationship Id="rId3" Type="http://schemas.openxmlformats.org/officeDocument/2006/relationships/image" Target="../media/image102.emf"/><Relationship Id="rId4" Type="http://schemas.openxmlformats.org/officeDocument/2006/relationships/image" Target="../media/image103.emf"/><Relationship Id="rId5" Type="http://schemas.openxmlformats.org/officeDocument/2006/relationships/image" Target="../media/image104.emf"/><Relationship Id="rId6" Type="http://schemas.openxmlformats.org/officeDocument/2006/relationships/image" Target="../media/image105.emf"/><Relationship Id="rId7" Type="http://schemas.openxmlformats.org/officeDocument/2006/relationships/image" Target="../media/image106.emf"/><Relationship Id="rId8" Type="http://schemas.openxmlformats.org/officeDocument/2006/relationships/image" Target="../media/image107.emf"/><Relationship Id="rId9" Type="http://schemas.openxmlformats.org/officeDocument/2006/relationships/image" Target="../media/image108.emf"/><Relationship Id="rId10" Type="http://schemas.openxmlformats.org/officeDocument/2006/relationships/image" Target="../media/image10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Relationship Id="rId2" Type="http://schemas.openxmlformats.org/officeDocument/2006/relationships/image" Target="../media/image114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125.emf"/><Relationship Id="rId5" Type="http://schemas.openxmlformats.org/officeDocument/2006/relationships/image" Target="../media/image126.emf"/><Relationship Id="rId6" Type="http://schemas.openxmlformats.org/officeDocument/2006/relationships/image" Target="../media/image127.emf"/><Relationship Id="rId1" Type="http://schemas.openxmlformats.org/officeDocument/2006/relationships/image" Target="../media/image122.emf"/><Relationship Id="rId2" Type="http://schemas.openxmlformats.org/officeDocument/2006/relationships/image" Target="../media/image123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4" Type="http://schemas.openxmlformats.org/officeDocument/2006/relationships/image" Target="../media/image131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32.emf"/><Relationship Id="rId8" Type="http://schemas.openxmlformats.org/officeDocument/2006/relationships/image" Target="../media/image133.emf"/><Relationship Id="rId9" Type="http://schemas.openxmlformats.org/officeDocument/2006/relationships/image" Target="../media/image134.emf"/><Relationship Id="rId10" Type="http://schemas.openxmlformats.org/officeDocument/2006/relationships/image" Target="../media/image135.emf"/><Relationship Id="rId11" Type="http://schemas.openxmlformats.org/officeDocument/2006/relationships/image" Target="../media/image136.emf"/><Relationship Id="rId1" Type="http://schemas.openxmlformats.org/officeDocument/2006/relationships/image" Target="../media/image128.emf"/><Relationship Id="rId2" Type="http://schemas.openxmlformats.org/officeDocument/2006/relationships/image" Target="../media/image129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40.emf"/><Relationship Id="rId7" Type="http://schemas.openxmlformats.org/officeDocument/2006/relationships/image" Target="../media/image141.emf"/><Relationship Id="rId8" Type="http://schemas.openxmlformats.org/officeDocument/2006/relationships/image" Target="../media/image142.emf"/><Relationship Id="rId9" Type="http://schemas.openxmlformats.org/officeDocument/2006/relationships/image" Target="../media/image143.emf"/><Relationship Id="rId10" Type="http://schemas.openxmlformats.org/officeDocument/2006/relationships/image" Target="../media/image144.emf"/><Relationship Id="rId1" Type="http://schemas.openxmlformats.org/officeDocument/2006/relationships/image" Target="../media/image137.emf"/><Relationship Id="rId2" Type="http://schemas.openxmlformats.org/officeDocument/2006/relationships/image" Target="../media/image138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Relationship Id="rId2" Type="http://schemas.openxmlformats.org/officeDocument/2006/relationships/image" Target="../media/image15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image" Target="../media/image16.emf"/><Relationship Id="rId9" Type="http://schemas.openxmlformats.org/officeDocument/2006/relationships/image" Target="../media/image17.emf"/><Relationship Id="rId10" Type="http://schemas.openxmlformats.org/officeDocument/2006/relationships/image" Target="../media/image18.emf"/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wmf"/><Relationship Id="rId2" Type="http://schemas.openxmlformats.org/officeDocument/2006/relationships/image" Target="../media/image153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4" Type="http://schemas.openxmlformats.org/officeDocument/2006/relationships/image" Target="../media/image159.emf"/><Relationship Id="rId5" Type="http://schemas.openxmlformats.org/officeDocument/2006/relationships/image" Target="../media/image160.emf"/><Relationship Id="rId1" Type="http://schemas.openxmlformats.org/officeDocument/2006/relationships/image" Target="../media/image156.emf"/><Relationship Id="rId2" Type="http://schemas.openxmlformats.org/officeDocument/2006/relationships/image" Target="../media/image157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wmf"/><Relationship Id="rId5" Type="http://schemas.openxmlformats.org/officeDocument/2006/relationships/image" Target="../media/image37.wmf"/><Relationship Id="rId6" Type="http://schemas.openxmlformats.org/officeDocument/2006/relationships/image" Target="../media/image38.wmf"/><Relationship Id="rId7" Type="http://schemas.openxmlformats.org/officeDocument/2006/relationships/image" Target="../media/image39.wmf"/><Relationship Id="rId8" Type="http://schemas.openxmlformats.org/officeDocument/2006/relationships/image" Target="../media/image40.emf"/><Relationship Id="rId9" Type="http://schemas.openxmlformats.org/officeDocument/2006/relationships/image" Target="../media/image41.emf"/><Relationship Id="rId1" Type="http://schemas.openxmlformats.org/officeDocument/2006/relationships/image" Target="../media/image33.wmf"/><Relationship Id="rId2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21239-6ACB-3B4C-AF9D-72D02B2FEFFD}" type="datetimeFigureOut">
              <a:rPr lang="en-US" smtClean="0"/>
              <a:t>6/8/18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54F06-E8CF-8840-AE25-5CD677930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1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5C9B-69FD-2B49-89F8-54B78E2B3426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3B2-5C2C-A944-9A3C-2F9095371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3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5C9B-69FD-2B49-89F8-54B78E2B3426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3B2-5C2C-A944-9A3C-2F9095371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06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5C9B-69FD-2B49-89F8-54B78E2B3426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3B2-5C2C-A944-9A3C-2F9095371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8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1F860-03F3-479B-8BA4-08A174F98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7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5C9B-69FD-2B49-89F8-54B78E2B3426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3B2-5C2C-A944-9A3C-2F9095371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6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5C9B-69FD-2B49-89F8-54B78E2B3426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3B2-5C2C-A944-9A3C-2F9095371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4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5C9B-69FD-2B49-89F8-54B78E2B3426}" type="datetimeFigureOut">
              <a:rPr lang="en-US" smtClean="0"/>
              <a:t>6/8/18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3B2-5C2C-A944-9A3C-2F9095371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4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5C9B-69FD-2B49-89F8-54B78E2B3426}" type="datetimeFigureOut">
              <a:rPr lang="en-US" smtClean="0"/>
              <a:t>6/8/18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3B2-5C2C-A944-9A3C-2F9095371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6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5C9B-69FD-2B49-89F8-54B78E2B3426}" type="datetimeFigureOut">
              <a:rPr lang="en-US" smtClean="0"/>
              <a:t>6/8/18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3B2-5C2C-A944-9A3C-2F9095371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77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5C9B-69FD-2B49-89F8-54B78E2B3426}" type="datetimeFigureOut">
              <a:rPr lang="en-US" smtClean="0"/>
              <a:t>6/8/18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3B2-5C2C-A944-9A3C-2F9095371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5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5C9B-69FD-2B49-89F8-54B78E2B3426}" type="datetimeFigureOut">
              <a:rPr lang="en-US" smtClean="0"/>
              <a:t>6/8/18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3B2-5C2C-A944-9A3C-2F9095371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39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5C9B-69FD-2B49-89F8-54B78E2B3426}" type="datetimeFigureOut">
              <a:rPr lang="en-US" smtClean="0"/>
              <a:t>6/8/18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23B2-5C2C-A944-9A3C-2F9095371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11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95C9B-69FD-2B49-89F8-54B78E2B3426}" type="datetimeFigureOut">
              <a:rPr lang="en-US" smtClean="0"/>
              <a:t>6/8/18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123B2-5C2C-A944-9A3C-2F9095371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6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wmf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4" Type="http://schemas.microsoft.com/office/2007/relationships/hdphoto" Target="../media/hdphoto1.wdp"/><Relationship Id="rId5" Type="http://schemas.openxmlformats.org/officeDocument/2006/relationships/image" Target="../media/image4.jpe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21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22.e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2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24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25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2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6.bin"/><Relationship Id="rId12" Type="http://schemas.openxmlformats.org/officeDocument/2006/relationships/image" Target="../media/image31.emf"/><Relationship Id="rId13" Type="http://schemas.openxmlformats.org/officeDocument/2006/relationships/oleObject" Target="../embeddings/oleObject27.bin"/><Relationship Id="rId14" Type="http://schemas.openxmlformats.org/officeDocument/2006/relationships/image" Target="../media/image3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22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28.emf"/><Relationship Id="rId7" Type="http://schemas.openxmlformats.org/officeDocument/2006/relationships/oleObject" Target="../embeddings/oleObject24.bin"/><Relationship Id="rId8" Type="http://schemas.openxmlformats.org/officeDocument/2006/relationships/image" Target="../media/image29.emf"/><Relationship Id="rId9" Type="http://schemas.openxmlformats.org/officeDocument/2006/relationships/oleObject" Target="../embeddings/oleObject25.bin"/><Relationship Id="rId10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1.bin"/><Relationship Id="rId20" Type="http://schemas.openxmlformats.org/officeDocument/2006/relationships/image" Target="../media/image41.emf"/><Relationship Id="rId10" Type="http://schemas.openxmlformats.org/officeDocument/2006/relationships/image" Target="../media/image36.wmf"/><Relationship Id="rId11" Type="http://schemas.openxmlformats.org/officeDocument/2006/relationships/oleObject" Target="../embeddings/oleObject32.bin"/><Relationship Id="rId12" Type="http://schemas.openxmlformats.org/officeDocument/2006/relationships/image" Target="../media/image37.wmf"/><Relationship Id="rId13" Type="http://schemas.openxmlformats.org/officeDocument/2006/relationships/oleObject" Target="../embeddings/oleObject33.bin"/><Relationship Id="rId14" Type="http://schemas.openxmlformats.org/officeDocument/2006/relationships/image" Target="../media/image38.wmf"/><Relationship Id="rId15" Type="http://schemas.openxmlformats.org/officeDocument/2006/relationships/oleObject" Target="../embeddings/oleObject34.bin"/><Relationship Id="rId16" Type="http://schemas.openxmlformats.org/officeDocument/2006/relationships/image" Target="../media/image39.wmf"/><Relationship Id="rId17" Type="http://schemas.openxmlformats.org/officeDocument/2006/relationships/oleObject" Target="../embeddings/oleObject35.bin"/><Relationship Id="rId18" Type="http://schemas.openxmlformats.org/officeDocument/2006/relationships/image" Target="../media/image40.emf"/><Relationship Id="rId19" Type="http://schemas.openxmlformats.org/officeDocument/2006/relationships/oleObject" Target="../embeddings/oleObject36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Relationship Id="rId3" Type="http://schemas.openxmlformats.org/officeDocument/2006/relationships/oleObject" Target="../embeddings/oleObject28.bin"/><Relationship Id="rId4" Type="http://schemas.openxmlformats.org/officeDocument/2006/relationships/image" Target="../media/image33.wmf"/><Relationship Id="rId5" Type="http://schemas.openxmlformats.org/officeDocument/2006/relationships/oleObject" Target="../embeddings/oleObject29.bin"/><Relationship Id="rId6" Type="http://schemas.openxmlformats.org/officeDocument/2006/relationships/image" Target="../media/image34.wmf"/><Relationship Id="rId7" Type="http://schemas.openxmlformats.org/officeDocument/2006/relationships/oleObject" Target="../embeddings/oleObject30.bin"/><Relationship Id="rId8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oleObject" Target="../embeddings/oleObject37.bin"/><Relationship Id="rId6" Type="http://schemas.openxmlformats.org/officeDocument/2006/relationships/image" Target="../media/image42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3.bin"/><Relationship Id="rId12" Type="http://schemas.openxmlformats.org/officeDocument/2006/relationships/image" Target="../media/image51.emf"/><Relationship Id="rId13" Type="http://schemas.openxmlformats.org/officeDocument/2006/relationships/oleObject" Target="../embeddings/oleObject44.bin"/><Relationship Id="rId14" Type="http://schemas.openxmlformats.org/officeDocument/2006/relationships/image" Target="../media/image52.emf"/><Relationship Id="rId15" Type="http://schemas.openxmlformats.org/officeDocument/2006/relationships/oleObject" Target="../embeddings/oleObject45.bin"/><Relationship Id="rId16" Type="http://schemas.openxmlformats.org/officeDocument/2006/relationships/image" Target="../media/image5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9.bin"/><Relationship Id="rId4" Type="http://schemas.openxmlformats.org/officeDocument/2006/relationships/image" Target="../media/image47.emf"/><Relationship Id="rId5" Type="http://schemas.openxmlformats.org/officeDocument/2006/relationships/oleObject" Target="../embeddings/oleObject40.bin"/><Relationship Id="rId6" Type="http://schemas.openxmlformats.org/officeDocument/2006/relationships/image" Target="../media/image48.emf"/><Relationship Id="rId7" Type="http://schemas.openxmlformats.org/officeDocument/2006/relationships/oleObject" Target="../embeddings/oleObject41.bin"/><Relationship Id="rId8" Type="http://schemas.openxmlformats.org/officeDocument/2006/relationships/image" Target="../media/image49.emf"/><Relationship Id="rId9" Type="http://schemas.openxmlformats.org/officeDocument/2006/relationships/oleObject" Target="../embeddings/oleObject42.bin"/><Relationship Id="rId10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0.bin"/><Relationship Id="rId12" Type="http://schemas.openxmlformats.org/officeDocument/2006/relationships/image" Target="../media/image58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6.bin"/><Relationship Id="rId4" Type="http://schemas.openxmlformats.org/officeDocument/2006/relationships/image" Target="../media/image54.emf"/><Relationship Id="rId5" Type="http://schemas.openxmlformats.org/officeDocument/2006/relationships/oleObject" Target="../embeddings/oleObject47.bin"/><Relationship Id="rId6" Type="http://schemas.openxmlformats.org/officeDocument/2006/relationships/image" Target="../media/image55.emf"/><Relationship Id="rId7" Type="http://schemas.openxmlformats.org/officeDocument/2006/relationships/oleObject" Target="../embeddings/oleObject48.bin"/><Relationship Id="rId8" Type="http://schemas.openxmlformats.org/officeDocument/2006/relationships/image" Target="../media/image56.emf"/><Relationship Id="rId9" Type="http://schemas.openxmlformats.org/officeDocument/2006/relationships/oleObject" Target="../embeddings/oleObject49.bin"/><Relationship Id="rId10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4" Type="http://schemas.openxmlformats.org/officeDocument/2006/relationships/image" Target="../media/image59.emf"/><Relationship Id="rId5" Type="http://schemas.openxmlformats.org/officeDocument/2006/relationships/image" Target="../media/image60.jpg"/><Relationship Id="rId6" Type="http://schemas.openxmlformats.org/officeDocument/2006/relationships/image" Target="../media/image61.jpg"/><Relationship Id="rId7" Type="http://schemas.openxmlformats.org/officeDocument/2006/relationships/image" Target="../media/image62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jpe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oleObject" Target="../embeddings/oleObject52.bin"/><Relationship Id="rId5" Type="http://schemas.openxmlformats.org/officeDocument/2006/relationships/image" Target="../media/image70.emf"/><Relationship Id="rId6" Type="http://schemas.openxmlformats.org/officeDocument/2006/relationships/image" Target="../media/image72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6.bin"/><Relationship Id="rId20" Type="http://schemas.openxmlformats.org/officeDocument/2006/relationships/image" Target="../media/image81.emf"/><Relationship Id="rId10" Type="http://schemas.openxmlformats.org/officeDocument/2006/relationships/image" Target="../media/image76.emf"/><Relationship Id="rId11" Type="http://schemas.openxmlformats.org/officeDocument/2006/relationships/oleObject" Target="../embeddings/oleObject57.bin"/><Relationship Id="rId12" Type="http://schemas.openxmlformats.org/officeDocument/2006/relationships/image" Target="../media/image77.emf"/><Relationship Id="rId13" Type="http://schemas.openxmlformats.org/officeDocument/2006/relationships/oleObject" Target="../embeddings/oleObject58.bin"/><Relationship Id="rId14" Type="http://schemas.openxmlformats.org/officeDocument/2006/relationships/image" Target="../media/image78.emf"/><Relationship Id="rId15" Type="http://schemas.openxmlformats.org/officeDocument/2006/relationships/oleObject" Target="../embeddings/oleObject59.bin"/><Relationship Id="rId16" Type="http://schemas.openxmlformats.org/officeDocument/2006/relationships/image" Target="../media/image79.emf"/><Relationship Id="rId17" Type="http://schemas.openxmlformats.org/officeDocument/2006/relationships/oleObject" Target="../embeddings/oleObject60.bin"/><Relationship Id="rId18" Type="http://schemas.openxmlformats.org/officeDocument/2006/relationships/image" Target="../media/image80.emf"/><Relationship Id="rId19" Type="http://schemas.openxmlformats.org/officeDocument/2006/relationships/oleObject" Target="../embeddings/oleObject61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3.bin"/><Relationship Id="rId4" Type="http://schemas.openxmlformats.org/officeDocument/2006/relationships/image" Target="../media/image73.emf"/><Relationship Id="rId5" Type="http://schemas.openxmlformats.org/officeDocument/2006/relationships/oleObject" Target="../embeddings/oleObject54.bin"/><Relationship Id="rId6" Type="http://schemas.openxmlformats.org/officeDocument/2006/relationships/image" Target="../media/image74.emf"/><Relationship Id="rId7" Type="http://schemas.openxmlformats.org/officeDocument/2006/relationships/oleObject" Target="../embeddings/oleObject55.bin"/><Relationship Id="rId8" Type="http://schemas.openxmlformats.org/officeDocument/2006/relationships/image" Target="../media/image7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4" Type="http://schemas.openxmlformats.org/officeDocument/2006/relationships/image" Target="../media/image82.emf"/><Relationship Id="rId5" Type="http://schemas.openxmlformats.org/officeDocument/2006/relationships/oleObject" Target="../embeddings/oleObject63.bin"/><Relationship Id="rId6" Type="http://schemas.openxmlformats.org/officeDocument/2006/relationships/image" Target="../media/image83.emf"/><Relationship Id="rId7" Type="http://schemas.openxmlformats.org/officeDocument/2006/relationships/oleObject" Target="../embeddings/oleObject64.bin"/><Relationship Id="rId8" Type="http://schemas.openxmlformats.org/officeDocument/2006/relationships/image" Target="../media/image84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oleObject" Target="../embeddings/oleObject65.bin"/><Relationship Id="rId5" Type="http://schemas.openxmlformats.org/officeDocument/2006/relationships/image" Target="../media/image85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oleObject" Target="../embeddings/oleObject66.bin"/><Relationship Id="rId6" Type="http://schemas.openxmlformats.org/officeDocument/2006/relationships/image" Target="../media/image90.emf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oleObject" Target="../embeddings/oleObject67.bin"/><Relationship Id="rId6" Type="http://schemas.openxmlformats.org/officeDocument/2006/relationships/image" Target="../media/image95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4" Type="http://schemas.openxmlformats.org/officeDocument/2006/relationships/image" Target="../media/image98.emf"/><Relationship Id="rId5" Type="http://schemas.openxmlformats.org/officeDocument/2006/relationships/oleObject" Target="../embeddings/oleObject69.bin"/><Relationship Id="rId6" Type="http://schemas.openxmlformats.org/officeDocument/2006/relationships/image" Target="../media/image99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3.bin"/><Relationship Id="rId20" Type="http://schemas.openxmlformats.org/officeDocument/2006/relationships/image" Target="../media/image108.emf"/><Relationship Id="rId21" Type="http://schemas.openxmlformats.org/officeDocument/2006/relationships/oleObject" Target="../embeddings/oleObject79.bin"/><Relationship Id="rId22" Type="http://schemas.openxmlformats.org/officeDocument/2006/relationships/image" Target="../media/image109.emf"/><Relationship Id="rId23" Type="http://schemas.openxmlformats.org/officeDocument/2006/relationships/oleObject" Target="../embeddings/oleObject80.bin"/><Relationship Id="rId24" Type="http://schemas.openxmlformats.org/officeDocument/2006/relationships/image" Target="../media/image110.emf"/><Relationship Id="rId25" Type="http://schemas.openxmlformats.org/officeDocument/2006/relationships/oleObject" Target="../embeddings/oleObject81.bin"/><Relationship Id="rId26" Type="http://schemas.openxmlformats.org/officeDocument/2006/relationships/image" Target="../media/image111.emf"/><Relationship Id="rId27" Type="http://schemas.openxmlformats.org/officeDocument/2006/relationships/oleObject" Target="../embeddings/oleObject82.bin"/><Relationship Id="rId28" Type="http://schemas.openxmlformats.org/officeDocument/2006/relationships/image" Target="../media/image112.emf"/><Relationship Id="rId10" Type="http://schemas.openxmlformats.org/officeDocument/2006/relationships/image" Target="../media/image103.emf"/><Relationship Id="rId11" Type="http://schemas.openxmlformats.org/officeDocument/2006/relationships/oleObject" Target="../embeddings/oleObject74.bin"/><Relationship Id="rId12" Type="http://schemas.openxmlformats.org/officeDocument/2006/relationships/image" Target="../media/image104.emf"/><Relationship Id="rId13" Type="http://schemas.openxmlformats.org/officeDocument/2006/relationships/oleObject" Target="../embeddings/oleObject75.bin"/><Relationship Id="rId14" Type="http://schemas.openxmlformats.org/officeDocument/2006/relationships/image" Target="../media/image105.emf"/><Relationship Id="rId15" Type="http://schemas.openxmlformats.org/officeDocument/2006/relationships/oleObject" Target="../embeddings/oleObject76.bin"/><Relationship Id="rId16" Type="http://schemas.openxmlformats.org/officeDocument/2006/relationships/image" Target="../media/image106.emf"/><Relationship Id="rId17" Type="http://schemas.openxmlformats.org/officeDocument/2006/relationships/oleObject" Target="../embeddings/oleObject77.bin"/><Relationship Id="rId18" Type="http://schemas.openxmlformats.org/officeDocument/2006/relationships/image" Target="../media/image107.emf"/><Relationship Id="rId19" Type="http://schemas.openxmlformats.org/officeDocument/2006/relationships/oleObject" Target="../embeddings/oleObject78.bin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0.bin"/><Relationship Id="rId4" Type="http://schemas.openxmlformats.org/officeDocument/2006/relationships/image" Target="../media/image100.emf"/><Relationship Id="rId5" Type="http://schemas.openxmlformats.org/officeDocument/2006/relationships/oleObject" Target="../embeddings/oleObject71.bin"/><Relationship Id="rId6" Type="http://schemas.openxmlformats.org/officeDocument/2006/relationships/image" Target="../media/image101.emf"/><Relationship Id="rId7" Type="http://schemas.openxmlformats.org/officeDocument/2006/relationships/oleObject" Target="../embeddings/oleObject72.bin"/><Relationship Id="rId8" Type="http://schemas.openxmlformats.org/officeDocument/2006/relationships/image" Target="../media/image10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4" Type="http://schemas.openxmlformats.org/officeDocument/2006/relationships/image" Target="../media/image113.emf"/><Relationship Id="rId5" Type="http://schemas.openxmlformats.org/officeDocument/2006/relationships/image" Target="../media/image115.emf"/><Relationship Id="rId6" Type="http://schemas.openxmlformats.org/officeDocument/2006/relationships/oleObject" Target="../embeddings/oleObject84.bin"/><Relationship Id="rId7" Type="http://schemas.openxmlformats.org/officeDocument/2006/relationships/image" Target="../media/image114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4" Type="http://schemas.openxmlformats.org/officeDocument/2006/relationships/image" Target="../media/image118.emf"/><Relationship Id="rId5" Type="http://schemas.openxmlformats.org/officeDocument/2006/relationships/image" Target="../media/image88.emf"/><Relationship Id="rId6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oleObject" Target="../embeddings/oleObject85.bin"/><Relationship Id="rId6" Type="http://schemas.openxmlformats.org/officeDocument/2006/relationships/image" Target="../media/image119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1.bin"/><Relationship Id="rId12" Type="http://schemas.openxmlformats.org/officeDocument/2006/relationships/image" Target="../media/image126.emf"/><Relationship Id="rId13" Type="http://schemas.openxmlformats.org/officeDocument/2006/relationships/oleObject" Target="../embeddings/oleObject92.bin"/><Relationship Id="rId14" Type="http://schemas.openxmlformats.org/officeDocument/2006/relationships/image" Target="../media/image127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87.bin"/><Relationship Id="rId4" Type="http://schemas.openxmlformats.org/officeDocument/2006/relationships/image" Target="../media/image122.emf"/><Relationship Id="rId5" Type="http://schemas.openxmlformats.org/officeDocument/2006/relationships/oleObject" Target="../embeddings/oleObject88.bin"/><Relationship Id="rId6" Type="http://schemas.openxmlformats.org/officeDocument/2006/relationships/image" Target="../media/image123.emf"/><Relationship Id="rId7" Type="http://schemas.openxmlformats.org/officeDocument/2006/relationships/oleObject" Target="../embeddings/oleObject89.bin"/><Relationship Id="rId8" Type="http://schemas.openxmlformats.org/officeDocument/2006/relationships/image" Target="../media/image124.emf"/><Relationship Id="rId9" Type="http://schemas.openxmlformats.org/officeDocument/2006/relationships/oleObject" Target="../embeddings/oleObject90.bin"/><Relationship Id="rId10" Type="http://schemas.openxmlformats.org/officeDocument/2006/relationships/image" Target="../media/image125.emf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96.bin"/><Relationship Id="rId20" Type="http://schemas.openxmlformats.org/officeDocument/2006/relationships/image" Target="../media/image134.emf"/><Relationship Id="rId21" Type="http://schemas.openxmlformats.org/officeDocument/2006/relationships/oleObject" Target="../embeddings/oleObject102.bin"/><Relationship Id="rId22" Type="http://schemas.openxmlformats.org/officeDocument/2006/relationships/image" Target="../media/image135.emf"/><Relationship Id="rId23" Type="http://schemas.openxmlformats.org/officeDocument/2006/relationships/oleObject" Target="../embeddings/oleObject103.bin"/><Relationship Id="rId24" Type="http://schemas.openxmlformats.org/officeDocument/2006/relationships/image" Target="../media/image136.emf"/><Relationship Id="rId10" Type="http://schemas.openxmlformats.org/officeDocument/2006/relationships/image" Target="../media/image131.emf"/><Relationship Id="rId11" Type="http://schemas.openxmlformats.org/officeDocument/2006/relationships/oleObject" Target="../embeddings/oleObject97.bin"/><Relationship Id="rId12" Type="http://schemas.openxmlformats.org/officeDocument/2006/relationships/image" Target="../media/image13.emf"/><Relationship Id="rId13" Type="http://schemas.openxmlformats.org/officeDocument/2006/relationships/oleObject" Target="../embeddings/oleObject98.bin"/><Relationship Id="rId14" Type="http://schemas.openxmlformats.org/officeDocument/2006/relationships/image" Target="../media/image14.emf"/><Relationship Id="rId15" Type="http://schemas.openxmlformats.org/officeDocument/2006/relationships/oleObject" Target="../embeddings/oleObject99.bin"/><Relationship Id="rId16" Type="http://schemas.openxmlformats.org/officeDocument/2006/relationships/image" Target="../media/image132.emf"/><Relationship Id="rId17" Type="http://schemas.openxmlformats.org/officeDocument/2006/relationships/oleObject" Target="../embeddings/oleObject100.bin"/><Relationship Id="rId18" Type="http://schemas.openxmlformats.org/officeDocument/2006/relationships/image" Target="../media/image133.emf"/><Relationship Id="rId19" Type="http://schemas.openxmlformats.org/officeDocument/2006/relationships/oleObject" Target="../embeddings/oleObject101.bin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93.bin"/><Relationship Id="rId4" Type="http://schemas.openxmlformats.org/officeDocument/2006/relationships/image" Target="../media/image128.emf"/><Relationship Id="rId5" Type="http://schemas.openxmlformats.org/officeDocument/2006/relationships/oleObject" Target="../embeddings/oleObject94.bin"/><Relationship Id="rId6" Type="http://schemas.openxmlformats.org/officeDocument/2006/relationships/image" Target="../media/image129.emf"/><Relationship Id="rId7" Type="http://schemas.openxmlformats.org/officeDocument/2006/relationships/oleObject" Target="../embeddings/oleObject95.bin"/><Relationship Id="rId8" Type="http://schemas.openxmlformats.org/officeDocument/2006/relationships/image" Target="../media/image13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07.bin"/><Relationship Id="rId20" Type="http://schemas.openxmlformats.org/officeDocument/2006/relationships/image" Target="../media/image143.emf"/><Relationship Id="rId21" Type="http://schemas.openxmlformats.org/officeDocument/2006/relationships/oleObject" Target="../embeddings/oleObject113.bin"/><Relationship Id="rId22" Type="http://schemas.openxmlformats.org/officeDocument/2006/relationships/image" Target="../media/image144.emf"/><Relationship Id="rId10" Type="http://schemas.openxmlformats.org/officeDocument/2006/relationships/image" Target="../media/image13.emf"/><Relationship Id="rId11" Type="http://schemas.openxmlformats.org/officeDocument/2006/relationships/oleObject" Target="../embeddings/oleObject108.bin"/><Relationship Id="rId12" Type="http://schemas.openxmlformats.org/officeDocument/2006/relationships/image" Target="../media/image14.emf"/><Relationship Id="rId13" Type="http://schemas.openxmlformats.org/officeDocument/2006/relationships/oleObject" Target="../embeddings/oleObject109.bin"/><Relationship Id="rId14" Type="http://schemas.openxmlformats.org/officeDocument/2006/relationships/image" Target="../media/image140.emf"/><Relationship Id="rId15" Type="http://schemas.openxmlformats.org/officeDocument/2006/relationships/oleObject" Target="../embeddings/oleObject110.bin"/><Relationship Id="rId16" Type="http://schemas.openxmlformats.org/officeDocument/2006/relationships/image" Target="../media/image141.emf"/><Relationship Id="rId17" Type="http://schemas.openxmlformats.org/officeDocument/2006/relationships/oleObject" Target="../embeddings/oleObject111.bin"/><Relationship Id="rId18" Type="http://schemas.openxmlformats.org/officeDocument/2006/relationships/image" Target="../media/image142.emf"/><Relationship Id="rId19" Type="http://schemas.openxmlformats.org/officeDocument/2006/relationships/oleObject" Target="../embeddings/oleObject112.bin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04.bin"/><Relationship Id="rId4" Type="http://schemas.openxmlformats.org/officeDocument/2006/relationships/image" Target="../media/image137.emf"/><Relationship Id="rId5" Type="http://schemas.openxmlformats.org/officeDocument/2006/relationships/oleObject" Target="../embeddings/oleObject105.bin"/><Relationship Id="rId6" Type="http://schemas.openxmlformats.org/officeDocument/2006/relationships/image" Target="../media/image138.emf"/><Relationship Id="rId7" Type="http://schemas.openxmlformats.org/officeDocument/2006/relationships/oleObject" Target="../embeddings/oleObject106.bin"/><Relationship Id="rId8" Type="http://schemas.openxmlformats.org/officeDocument/2006/relationships/image" Target="../media/image13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4" Type="http://schemas.openxmlformats.org/officeDocument/2006/relationships/image" Target="../media/image145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4" Type="http://schemas.openxmlformats.org/officeDocument/2006/relationships/image" Target="../media/image150.emf"/><Relationship Id="rId5" Type="http://schemas.openxmlformats.org/officeDocument/2006/relationships/oleObject" Target="../embeddings/oleObject116.bin"/><Relationship Id="rId6" Type="http://schemas.openxmlformats.org/officeDocument/2006/relationships/image" Target="../media/image151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4" Type="http://schemas.openxmlformats.org/officeDocument/2006/relationships/oleObject" Target="../embeddings/oleObject117.bin"/><Relationship Id="rId5" Type="http://schemas.openxmlformats.org/officeDocument/2006/relationships/image" Target="../media/image152.wmf"/><Relationship Id="rId6" Type="http://schemas.openxmlformats.org/officeDocument/2006/relationships/oleObject" Target="../embeddings/oleObject118.bin"/><Relationship Id="rId7" Type="http://schemas.openxmlformats.org/officeDocument/2006/relationships/image" Target="../media/image153.w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5.png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3.bin"/><Relationship Id="rId12" Type="http://schemas.openxmlformats.org/officeDocument/2006/relationships/image" Target="../media/image160.emf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19.bin"/><Relationship Id="rId4" Type="http://schemas.openxmlformats.org/officeDocument/2006/relationships/image" Target="../media/image156.emf"/><Relationship Id="rId5" Type="http://schemas.openxmlformats.org/officeDocument/2006/relationships/oleObject" Target="../embeddings/oleObject120.bin"/><Relationship Id="rId6" Type="http://schemas.openxmlformats.org/officeDocument/2006/relationships/image" Target="../media/image157.emf"/><Relationship Id="rId7" Type="http://schemas.openxmlformats.org/officeDocument/2006/relationships/oleObject" Target="../embeddings/oleObject121.bin"/><Relationship Id="rId8" Type="http://schemas.openxmlformats.org/officeDocument/2006/relationships/image" Target="../media/image158.emf"/><Relationship Id="rId9" Type="http://schemas.openxmlformats.org/officeDocument/2006/relationships/oleObject" Target="../embeddings/oleObject122.bin"/><Relationship Id="rId10" Type="http://schemas.openxmlformats.org/officeDocument/2006/relationships/image" Target="../media/image15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.bin"/><Relationship Id="rId20" Type="http://schemas.openxmlformats.org/officeDocument/2006/relationships/image" Target="../media/image17.emf"/><Relationship Id="rId21" Type="http://schemas.openxmlformats.org/officeDocument/2006/relationships/oleObject" Target="../embeddings/oleObject13.bin"/><Relationship Id="rId22" Type="http://schemas.openxmlformats.org/officeDocument/2006/relationships/image" Target="../media/image18.emf"/><Relationship Id="rId10" Type="http://schemas.openxmlformats.org/officeDocument/2006/relationships/image" Target="../media/image12.emf"/><Relationship Id="rId11" Type="http://schemas.openxmlformats.org/officeDocument/2006/relationships/oleObject" Target="../embeddings/oleObject8.bin"/><Relationship Id="rId12" Type="http://schemas.openxmlformats.org/officeDocument/2006/relationships/image" Target="../media/image13.emf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14.emf"/><Relationship Id="rId15" Type="http://schemas.openxmlformats.org/officeDocument/2006/relationships/oleObject" Target="../embeddings/oleObject10.bin"/><Relationship Id="rId16" Type="http://schemas.openxmlformats.org/officeDocument/2006/relationships/image" Target="../media/image15.emf"/><Relationship Id="rId17" Type="http://schemas.openxmlformats.org/officeDocument/2006/relationships/oleObject" Target="../embeddings/oleObject11.bin"/><Relationship Id="rId18" Type="http://schemas.openxmlformats.org/officeDocument/2006/relationships/image" Target="../media/image16.emf"/><Relationship Id="rId19" Type="http://schemas.openxmlformats.org/officeDocument/2006/relationships/oleObject" Target="../embeddings/oleObject12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9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" y="-66149"/>
            <a:ext cx="9234125" cy="6950440"/>
            <a:chOff x="1508152" y="985620"/>
            <a:chExt cx="5965557" cy="434599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alphaModFix amt="3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3000"/>
                      </a14:imgEffect>
                    </a14:imgLayer>
                  </a14:imgProps>
                </a:ext>
              </a:extLst>
            </a:blip>
            <a:srcRect l="18554" t="-1" r="8477" b="14780"/>
            <a:stretch/>
          </p:blipFill>
          <p:spPr>
            <a:xfrm>
              <a:off x="1508152" y="1040083"/>
              <a:ext cx="5930837" cy="42750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alphaModFix amt="27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l="50503" t="9243" b="13116"/>
            <a:stretch/>
          </p:blipFill>
          <p:spPr>
            <a:xfrm>
              <a:off x="4703054" y="985620"/>
              <a:ext cx="2770655" cy="43459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TextBox 4"/>
          <p:cNvSpPr txBox="1"/>
          <p:nvPr/>
        </p:nvSpPr>
        <p:spPr>
          <a:xfrm>
            <a:off x="1728932" y="3019395"/>
            <a:ext cx="53332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</a:rPr>
              <a:t>Eitan Geva</a:t>
            </a:r>
          </a:p>
          <a:p>
            <a:pPr algn="ctr"/>
            <a:r>
              <a:rPr lang="en-US" sz="4400" dirty="0" smtClean="0">
                <a:solidFill>
                  <a:srgbClr val="0000FF"/>
                </a:solidFill>
              </a:rPr>
              <a:t>University of Michigan</a:t>
            </a:r>
            <a:endParaRPr lang="en-US" sz="4400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492" y="4904366"/>
            <a:ext cx="1857769" cy="18685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8522" y="5004725"/>
            <a:ext cx="1566160" cy="15661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448117" y="4885963"/>
            <a:ext cx="2398044" cy="1738442"/>
            <a:chOff x="8967520" y="4579223"/>
            <a:chExt cx="2398044" cy="17384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7520" y="4579223"/>
              <a:ext cx="2398044" cy="1738442"/>
            </a:xfrm>
            <a:prstGeom prst="rect">
              <a:avLst/>
            </a:prstGeom>
          </p:spPr>
        </p:pic>
        <p:graphicFrame>
          <p:nvGraphicFramePr>
            <p:cNvPr id="17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1823873"/>
                </p:ext>
              </p:extLst>
            </p:nvPr>
          </p:nvGraphicFramePr>
          <p:xfrm>
            <a:off x="9144000" y="5237921"/>
            <a:ext cx="2057400" cy="4320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931" name="Equation" r:id="rId10" imgW="901440" imgH="177480" progId="Equation.DSMT4">
                    <p:embed/>
                  </p:oleObj>
                </mc:Choice>
                <mc:Fallback>
                  <p:oleObj name="Equation" r:id="rId10" imgW="90144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4000" y="5237921"/>
                          <a:ext cx="2057400" cy="432052"/>
                        </a:xfrm>
                        <a:prstGeom prst="rect">
                          <a:avLst/>
                        </a:prstGeom>
                        <a:solidFill>
                          <a:srgbClr val="000066"/>
                        </a:solidFill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7972192"/>
                </p:ext>
              </p:extLst>
            </p:nvPr>
          </p:nvGraphicFramePr>
          <p:xfrm>
            <a:off x="9313070" y="5120091"/>
            <a:ext cx="376578" cy="582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932" name="Equation" r:id="rId12" imgW="127000" imgH="165100" progId="Equation.DSMT4">
                    <p:embed/>
                  </p:oleObj>
                </mc:Choice>
                <mc:Fallback>
                  <p:oleObj name="Equation" r:id="rId12" imgW="127000" imgH="1651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13070" y="5120091"/>
                          <a:ext cx="376578" cy="582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Box 14"/>
          <p:cNvSpPr txBox="1"/>
          <p:nvPr/>
        </p:nvSpPr>
        <p:spPr>
          <a:xfrm>
            <a:off x="20904" y="218628"/>
            <a:ext cx="9144000" cy="280076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L</a:t>
            </a:r>
            <a:r>
              <a:rPr lang="en-US" sz="4400" b="1" dirty="0" smtClean="0">
                <a:solidFill>
                  <a:srgbClr val="FF0000"/>
                </a:solidFill>
              </a:rPr>
              <a:t>inearized path integral methods for capturing quantum effects in MD simulations of condensed-phase systems</a:t>
            </a:r>
          </a:p>
        </p:txBody>
      </p:sp>
    </p:spTree>
    <p:extLst>
      <p:ext uri="{BB962C8B-B14F-4D97-AF65-F5344CB8AC3E}">
        <p14:creationId xmlns:p14="http://schemas.microsoft.com/office/powerpoint/2010/main" val="205729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12650"/>
            <a:ext cx="9149940" cy="5246259"/>
            <a:chOff x="-5940" y="88796"/>
            <a:chExt cx="9149940" cy="5246259"/>
          </a:xfrm>
        </p:grpSpPr>
        <p:sp>
          <p:nvSpPr>
            <p:cNvPr id="7" name="Oval 6"/>
            <p:cNvSpPr/>
            <p:nvPr/>
          </p:nvSpPr>
          <p:spPr>
            <a:xfrm>
              <a:off x="7024885" y="88796"/>
              <a:ext cx="1744579" cy="173121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</a:rPr>
                <a:t>MultiplePES</a:t>
              </a:r>
              <a:r>
                <a:rPr lang="en-US" sz="2400" dirty="0" smtClean="0">
                  <a:solidFill>
                    <a:schemeClr val="tx1"/>
                  </a:solidFill>
                </a:rPr>
                <a:t> Corr.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Funcs</a:t>
              </a:r>
              <a:r>
                <a:rPr lang="en-US" sz="2400" dirty="0" smtClean="0">
                  <a:solidFill>
                    <a:schemeClr val="tx1"/>
                  </a:solidFill>
                </a:rPr>
                <a:t>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-5940" y="3603844"/>
              <a:ext cx="1744579" cy="173121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</a:rPr>
                <a:t>MQCL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399421" y="3509877"/>
              <a:ext cx="1744579" cy="1731211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Mapping H 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Dynamics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691792" y="88796"/>
              <a:ext cx="1744579" cy="1731211"/>
            </a:xfrm>
            <a:prstGeom prst="ellipse">
              <a:avLst/>
            </a:prstGeom>
            <a:solidFill>
              <a:srgbClr val="FFF5CC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CMD and RPMD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64431" y="125662"/>
              <a:ext cx="1744579" cy="1731211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Single PES Corr.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Funcs</a:t>
              </a:r>
              <a:r>
                <a:rPr lang="en-US" sz="2400" dirty="0" smtClean="0">
                  <a:solidFill>
                    <a:schemeClr val="tx1"/>
                  </a:solidFill>
                </a:rPr>
                <a:t>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9403" y="281423"/>
            <a:ext cx="8843139" cy="4292523"/>
            <a:chOff x="149403" y="281423"/>
            <a:chExt cx="8843139" cy="4292523"/>
          </a:xfrm>
        </p:grpSpPr>
        <p:sp>
          <p:nvSpPr>
            <p:cNvPr id="2" name="Oval 1"/>
            <p:cNvSpPr/>
            <p:nvPr/>
          </p:nvSpPr>
          <p:spPr>
            <a:xfrm>
              <a:off x="3763210" y="2738238"/>
              <a:ext cx="1744579" cy="1731211"/>
            </a:xfrm>
            <a:prstGeom prst="ellipse">
              <a:avLst/>
            </a:prstGeom>
            <a:solidFill>
              <a:srgbClr val="FFFF00"/>
            </a:solidFill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smtClean="0">
                  <a:solidFill>
                    <a:srgbClr val="FF0000"/>
                  </a:solidFill>
                </a:rPr>
                <a:t>LSC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12" name="Up Arrow 11"/>
            <p:cNvSpPr/>
            <p:nvPr/>
          </p:nvSpPr>
          <p:spPr>
            <a:xfrm rot="2762564">
              <a:off x="6194644" y="1241779"/>
              <a:ext cx="254000" cy="2297196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19028904">
              <a:off x="5033861" y="1973615"/>
              <a:ext cx="2225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Linearize nuclear DOF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Up Arrow 13"/>
            <p:cNvSpPr/>
            <p:nvPr/>
          </p:nvSpPr>
          <p:spPr>
            <a:xfrm rot="14762824">
              <a:off x="2603821" y="2997883"/>
              <a:ext cx="254000" cy="2055134"/>
            </a:xfrm>
            <a:prstGeom prst="up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20145787">
              <a:off x="1650359" y="3520990"/>
              <a:ext cx="22251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/>
                  </a:solidFill>
                </a:rPr>
                <a:t>Linearize nuclear DOF</a:t>
              </a:r>
            </a:p>
            <a:p>
              <a:pPr algn="ctr"/>
              <a:endParaRPr lang="en-US" dirty="0">
                <a:solidFill>
                  <a:schemeClr val="accent6"/>
                </a:solidFill>
              </a:endParaRPr>
            </a:p>
            <a:p>
              <a:pPr algn="ctr"/>
              <a:r>
                <a:rPr lang="en-US" dirty="0" smtClean="0">
                  <a:solidFill>
                    <a:schemeClr val="accent6"/>
                  </a:solidFill>
                </a:rPr>
                <a:t>Influence functional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13" name="Up Arrow 12"/>
            <p:cNvSpPr/>
            <p:nvPr/>
          </p:nvSpPr>
          <p:spPr>
            <a:xfrm rot="6670269">
              <a:off x="6282167" y="3087248"/>
              <a:ext cx="254000" cy="1988039"/>
            </a:xfrm>
            <a:prstGeom prst="up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267483">
              <a:off x="5483527" y="3373617"/>
              <a:ext cx="18132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Linearize nuclear </a:t>
              </a:r>
            </a:p>
            <a:p>
              <a:pPr algn="ctr"/>
              <a:r>
                <a:rPr lang="en-US" dirty="0" smtClean="0"/>
                <a:t>&amp; electronic DOF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 smtClean="0"/>
                <a:t>(Mapping H)</a:t>
              </a:r>
              <a:endParaRPr lang="en-US" dirty="0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2069562" y="870110"/>
              <a:ext cx="1500973" cy="329231"/>
            </a:xfrm>
            <a:prstGeom prst="rightArrow">
              <a:avLst/>
            </a:prstGeom>
            <a:solidFill>
              <a:srgbClr val="FFF5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4316480"/>
                </p:ext>
              </p:extLst>
            </p:nvPr>
          </p:nvGraphicFramePr>
          <p:xfrm>
            <a:off x="2235737" y="281423"/>
            <a:ext cx="1169636" cy="5291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854" name="Equation" r:id="rId3" imgW="533400" imgH="241300" progId="Equation.DSMT4">
                    <p:embed/>
                  </p:oleObj>
                </mc:Choice>
                <mc:Fallback>
                  <p:oleObj name="Equation" r:id="rId3" imgW="5334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35737" y="281423"/>
                          <a:ext cx="1169636" cy="5291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Box 28"/>
            <p:cNvSpPr txBox="1"/>
            <p:nvPr/>
          </p:nvSpPr>
          <p:spPr>
            <a:xfrm>
              <a:off x="7084708" y="1856873"/>
              <a:ext cx="1907834" cy="707886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No well-defined classical limit!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Up Arrow 10"/>
            <p:cNvSpPr/>
            <p:nvPr/>
          </p:nvSpPr>
          <p:spPr>
            <a:xfrm rot="18183006">
              <a:off x="2644418" y="1045804"/>
              <a:ext cx="254000" cy="2455226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 rot="1952973">
              <a:off x="1965871" y="1884526"/>
              <a:ext cx="2225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Linearize nuclear DOF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9403" y="1856873"/>
              <a:ext cx="1907834" cy="400110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Classical Wigner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592885" y="5002253"/>
            <a:ext cx="6157882" cy="1731211"/>
            <a:chOff x="1592885" y="5002253"/>
            <a:chExt cx="6157882" cy="1731211"/>
          </a:xfrm>
        </p:grpSpPr>
        <p:grpSp>
          <p:nvGrpSpPr>
            <p:cNvPr id="28" name="Group 27"/>
            <p:cNvGrpSpPr/>
            <p:nvPr/>
          </p:nvGrpSpPr>
          <p:grpSpPr>
            <a:xfrm>
              <a:off x="1592885" y="5015582"/>
              <a:ext cx="6157882" cy="905523"/>
              <a:chOff x="1592885" y="5015582"/>
              <a:chExt cx="6157882" cy="905523"/>
            </a:xfrm>
          </p:grpSpPr>
          <p:sp>
            <p:nvSpPr>
              <p:cNvPr id="32" name="Up Arrow 31"/>
              <p:cNvSpPr/>
              <p:nvPr/>
            </p:nvSpPr>
            <p:spPr>
              <a:xfrm rot="14006697">
                <a:off x="6378577" y="4282783"/>
                <a:ext cx="254000" cy="2037146"/>
              </a:xfrm>
              <a:prstGeom prst="upArrow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Up Arrow 32"/>
              <p:cNvSpPr/>
              <p:nvPr/>
            </p:nvSpPr>
            <p:spPr>
              <a:xfrm rot="6883362">
                <a:off x="2722878" y="4103580"/>
                <a:ext cx="254000" cy="2078004"/>
              </a:xfrm>
              <a:prstGeom prst="upArrow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472067">
                <a:off x="1592885" y="5106133"/>
                <a:ext cx="22199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FF"/>
                    </a:solidFill>
                  </a:rPr>
                  <a:t>Short-lived </a:t>
                </a:r>
              </a:p>
              <a:p>
                <a:pPr algn="ctr"/>
                <a:r>
                  <a:rPr lang="en-US" dirty="0" smtClean="0">
                    <a:solidFill>
                      <a:srgbClr val="0000FF"/>
                    </a:solidFill>
                  </a:rPr>
                  <a:t>inputs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9515208">
                <a:off x="5604564" y="5274774"/>
                <a:ext cx="21462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FF"/>
                    </a:solidFill>
                  </a:rPr>
                  <a:t>Short-lived </a:t>
                </a:r>
              </a:p>
              <a:p>
                <a:pPr algn="ctr"/>
                <a:r>
                  <a:rPr lang="en-US" dirty="0" smtClean="0">
                    <a:solidFill>
                      <a:srgbClr val="0000FF"/>
                    </a:solidFill>
                  </a:rPr>
                  <a:t>inputs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0" name="Oval 29"/>
            <p:cNvSpPr/>
            <p:nvPr/>
          </p:nvSpPr>
          <p:spPr>
            <a:xfrm>
              <a:off x="3852703" y="5002253"/>
              <a:ext cx="1744579" cy="1731211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GQME</a:t>
              </a:r>
            </a:p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TTM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Right Arrow 35"/>
          <p:cNvSpPr/>
          <p:nvPr/>
        </p:nvSpPr>
        <p:spPr>
          <a:xfrm rot="5234131">
            <a:off x="1002525" y="5377402"/>
            <a:ext cx="747852" cy="32923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0" y="5923448"/>
            <a:ext cx="2563436" cy="67381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Surface hopping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196930" y="5817016"/>
            <a:ext cx="2795613" cy="104098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Ehrenfest</a:t>
            </a:r>
            <a:r>
              <a:rPr lang="en-US" dirty="0" smtClean="0"/>
              <a:t> and Symmetrical quasi classical (SQC)</a:t>
            </a:r>
            <a:endParaRPr lang="en-US" dirty="0"/>
          </a:p>
        </p:txBody>
      </p:sp>
      <p:sp>
        <p:nvSpPr>
          <p:cNvPr id="38" name="Right Arrow 37"/>
          <p:cNvSpPr/>
          <p:nvPr/>
        </p:nvSpPr>
        <p:spPr>
          <a:xfrm rot="5234131">
            <a:off x="7902239" y="5527865"/>
            <a:ext cx="747852" cy="32923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4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63210" y="2738238"/>
            <a:ext cx="1744579" cy="1731211"/>
          </a:xfrm>
          <a:prstGeom prst="ellipse">
            <a:avLst/>
          </a:prstGeom>
          <a:solidFill>
            <a:srgbClr val="FFFF00"/>
          </a:solidFill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LSC</a:t>
            </a:r>
            <a:endParaRPr lang="en-US" sz="5400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4431" y="125662"/>
            <a:ext cx="4026628" cy="2274755"/>
            <a:chOff x="164431" y="125662"/>
            <a:chExt cx="4026628" cy="2274755"/>
          </a:xfrm>
        </p:grpSpPr>
        <p:grpSp>
          <p:nvGrpSpPr>
            <p:cNvPr id="35" name="Group 34"/>
            <p:cNvGrpSpPr/>
            <p:nvPr/>
          </p:nvGrpSpPr>
          <p:grpSpPr>
            <a:xfrm>
              <a:off x="164431" y="125662"/>
              <a:ext cx="3834600" cy="2274755"/>
              <a:chOff x="164431" y="125662"/>
              <a:chExt cx="3834600" cy="2274755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64431" y="125662"/>
                <a:ext cx="1744579" cy="1731211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</a:rPr>
                  <a:t>Single PES Corr. 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Funcs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.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Up Arrow 10"/>
              <p:cNvSpPr/>
              <p:nvPr/>
            </p:nvSpPr>
            <p:spPr>
              <a:xfrm rot="18183006">
                <a:off x="2644418" y="1045804"/>
                <a:ext cx="254000" cy="2455226"/>
              </a:xfrm>
              <a:prstGeom prst="up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 rot="1952973">
              <a:off x="1965871" y="1884526"/>
              <a:ext cx="2225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Linearize nuclear DOF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49403" y="1856873"/>
            <a:ext cx="1907834" cy="40011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Classical Wigner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4431" y="5122885"/>
            <a:ext cx="8875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Vibrational energy relaxation lifetimes in liquid solution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5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056174"/>
              </p:ext>
            </p:extLst>
          </p:nvPr>
        </p:nvGraphicFramePr>
        <p:xfrm>
          <a:off x="597037" y="573121"/>
          <a:ext cx="7402977" cy="1254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249" name="Equation" r:id="rId3" imgW="2095500" imgH="355600" progId="Equation.DSMT4">
                  <p:embed/>
                </p:oleObj>
              </mc:Choice>
              <mc:Fallback>
                <p:oleObj name="Equation" r:id="rId3" imgW="2095500" imgH="355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037" y="573121"/>
                        <a:ext cx="7402977" cy="1254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537633" y="0"/>
            <a:ext cx="80457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V</a:t>
            </a:r>
            <a:r>
              <a:rPr lang="en-US" sz="36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ibrational energy relaxation </a:t>
            </a:r>
            <a:r>
              <a:rPr lang="en-US" sz="36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rate constant</a:t>
            </a:r>
            <a:endParaRPr lang="en-US" sz="280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graphicFrame>
        <p:nvGraphicFramePr>
          <p:cNvPr id="4404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428855"/>
              </p:ext>
            </p:extLst>
          </p:nvPr>
        </p:nvGraphicFramePr>
        <p:xfrm>
          <a:off x="-23813" y="3633788"/>
          <a:ext cx="3881438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250" name="Equation" r:id="rId5" imgW="1384300" imgH="419100" progId="Equation.DSMT4">
                  <p:embed/>
                </p:oleObj>
              </mc:Choice>
              <mc:Fallback>
                <p:oleObj name="Equation" r:id="rId5" imgW="13843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813" y="3633788"/>
                        <a:ext cx="3881438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0" y="1524000"/>
            <a:ext cx="3441700" cy="2109788"/>
            <a:chOff x="0" y="1524000"/>
            <a:chExt cx="3441700" cy="2109788"/>
          </a:xfrm>
        </p:grpSpPr>
        <p:sp>
          <p:nvSpPr>
            <p:cNvPr id="44036" name="Text Box 4"/>
            <p:cNvSpPr txBox="1">
              <a:spLocks noChangeArrowheads="1"/>
            </p:cNvSpPr>
            <p:nvPr/>
          </p:nvSpPr>
          <p:spPr bwMode="auto">
            <a:xfrm>
              <a:off x="304800" y="1981200"/>
              <a:ext cx="3136900" cy="5191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rgbClr val="336600"/>
                  </a:solidFill>
                </a:rPr>
                <a:t>The relaxing mode</a:t>
              </a:r>
            </a:p>
          </p:txBody>
        </p:sp>
        <p:graphicFrame>
          <p:nvGraphicFramePr>
            <p:cNvPr id="4403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5063554"/>
                </p:ext>
              </p:extLst>
            </p:nvPr>
          </p:nvGraphicFramePr>
          <p:xfrm>
            <a:off x="1143000" y="2652713"/>
            <a:ext cx="1905000" cy="981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251" name="Equation" r:id="rId7" imgW="838200" imgH="431800" progId="Equation.DSMT4">
                    <p:embed/>
                  </p:oleObj>
                </mc:Choice>
                <mc:Fallback>
                  <p:oleObj name="Equation" r:id="rId7" imgW="838200" imgH="431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3000" y="2652713"/>
                          <a:ext cx="1905000" cy="981075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4038" name="Group 6"/>
            <p:cNvGrpSpPr>
              <a:grpSpLocks/>
            </p:cNvGrpSpPr>
            <p:nvPr/>
          </p:nvGrpSpPr>
          <p:grpSpPr bwMode="auto">
            <a:xfrm rot="19430752">
              <a:off x="0" y="2743200"/>
              <a:ext cx="1371600" cy="533400"/>
              <a:chOff x="2112" y="2304"/>
              <a:chExt cx="864" cy="336"/>
            </a:xfrm>
          </p:grpSpPr>
          <p:sp>
            <p:nvSpPr>
              <p:cNvPr id="44046" name="Oval 7"/>
              <p:cNvSpPr>
                <a:spLocks noChangeArrowheads="1"/>
              </p:cNvSpPr>
              <p:nvPr/>
            </p:nvSpPr>
            <p:spPr bwMode="auto">
              <a:xfrm>
                <a:off x="2112" y="2400"/>
                <a:ext cx="240" cy="240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47" name="Oval 8"/>
              <p:cNvSpPr>
                <a:spLocks noChangeArrowheads="1"/>
              </p:cNvSpPr>
              <p:nvPr/>
            </p:nvSpPr>
            <p:spPr bwMode="auto">
              <a:xfrm>
                <a:off x="2736" y="2304"/>
                <a:ext cx="240" cy="240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48" name="Freeform 9"/>
              <p:cNvSpPr>
                <a:spLocks/>
              </p:cNvSpPr>
              <p:nvPr/>
            </p:nvSpPr>
            <p:spPr bwMode="auto">
              <a:xfrm rot="3473925">
                <a:off x="2372" y="2188"/>
                <a:ext cx="318" cy="550"/>
              </a:xfrm>
              <a:custGeom>
                <a:avLst/>
                <a:gdLst>
                  <a:gd name="T0" fmla="*/ 108 w 406"/>
                  <a:gd name="T1" fmla="*/ 0 h 730"/>
                  <a:gd name="T2" fmla="*/ 106 w 406"/>
                  <a:gd name="T3" fmla="*/ 22 h 730"/>
                  <a:gd name="T4" fmla="*/ 103 w 406"/>
                  <a:gd name="T5" fmla="*/ 29 h 730"/>
                  <a:gd name="T6" fmla="*/ 86 w 406"/>
                  <a:gd name="T7" fmla="*/ 23 h 730"/>
                  <a:gd name="T8" fmla="*/ 72 w 406"/>
                  <a:gd name="T9" fmla="*/ 26 h 730"/>
                  <a:gd name="T10" fmla="*/ 58 w 406"/>
                  <a:gd name="T11" fmla="*/ 38 h 730"/>
                  <a:gd name="T12" fmla="*/ 100 w 406"/>
                  <a:gd name="T13" fmla="*/ 72 h 730"/>
                  <a:gd name="T14" fmla="*/ 120 w 406"/>
                  <a:gd name="T15" fmla="*/ 61 h 730"/>
                  <a:gd name="T16" fmla="*/ 117 w 406"/>
                  <a:gd name="T17" fmla="*/ 54 h 730"/>
                  <a:gd name="T18" fmla="*/ 108 w 406"/>
                  <a:gd name="T19" fmla="*/ 52 h 730"/>
                  <a:gd name="T20" fmla="*/ 80 w 406"/>
                  <a:gd name="T21" fmla="*/ 44 h 730"/>
                  <a:gd name="T22" fmla="*/ 46 w 406"/>
                  <a:gd name="T23" fmla="*/ 57 h 730"/>
                  <a:gd name="T24" fmla="*/ 74 w 406"/>
                  <a:gd name="T25" fmla="*/ 98 h 730"/>
                  <a:gd name="T26" fmla="*/ 89 w 406"/>
                  <a:gd name="T27" fmla="*/ 77 h 730"/>
                  <a:gd name="T28" fmla="*/ 69 w 406"/>
                  <a:gd name="T29" fmla="*/ 72 h 730"/>
                  <a:gd name="T30" fmla="*/ 13 w 406"/>
                  <a:gd name="T31" fmla="*/ 91 h 730"/>
                  <a:gd name="T32" fmla="*/ 32 w 406"/>
                  <a:gd name="T33" fmla="*/ 121 h 730"/>
                  <a:gd name="T34" fmla="*/ 41 w 406"/>
                  <a:gd name="T35" fmla="*/ 128 h 730"/>
                  <a:gd name="T36" fmla="*/ 58 w 406"/>
                  <a:gd name="T37" fmla="*/ 133 h 730"/>
                  <a:gd name="T38" fmla="*/ 66 w 406"/>
                  <a:gd name="T39" fmla="*/ 135 h 730"/>
                  <a:gd name="T40" fmla="*/ 55 w 406"/>
                  <a:gd name="T41" fmla="*/ 105 h 730"/>
                  <a:gd name="T42" fmla="*/ 9 w 406"/>
                  <a:gd name="T43" fmla="*/ 114 h 730"/>
                  <a:gd name="T44" fmla="*/ 6 w 406"/>
                  <a:gd name="T45" fmla="*/ 138 h 730"/>
                  <a:gd name="T46" fmla="*/ 15 w 406"/>
                  <a:gd name="T47" fmla="*/ 142 h 730"/>
                  <a:gd name="T48" fmla="*/ 30 w 406"/>
                  <a:gd name="T49" fmla="*/ 154 h 730"/>
                  <a:gd name="T50" fmla="*/ 23 w 406"/>
                  <a:gd name="T51" fmla="*/ 168 h 730"/>
                  <a:gd name="T52" fmla="*/ 15 w 406"/>
                  <a:gd name="T53" fmla="*/ 173 h 730"/>
                  <a:gd name="T54" fmla="*/ 13 w 406"/>
                  <a:gd name="T55" fmla="*/ 177 h 7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06"/>
                  <a:gd name="T85" fmla="*/ 0 h 730"/>
                  <a:gd name="T86" fmla="*/ 406 w 406"/>
                  <a:gd name="T87" fmla="*/ 730 h 73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06" h="730">
                    <a:moveTo>
                      <a:pt x="367" y="0"/>
                    </a:moveTo>
                    <a:cubicBezTo>
                      <a:pt x="364" y="29"/>
                      <a:pt x="363" y="58"/>
                      <a:pt x="358" y="87"/>
                    </a:cubicBezTo>
                    <a:cubicBezTo>
                      <a:pt x="356" y="97"/>
                      <a:pt x="358" y="115"/>
                      <a:pt x="348" y="116"/>
                    </a:cubicBezTo>
                    <a:cubicBezTo>
                      <a:pt x="328" y="119"/>
                      <a:pt x="291" y="96"/>
                      <a:pt x="291" y="96"/>
                    </a:cubicBezTo>
                    <a:cubicBezTo>
                      <a:pt x="275" y="99"/>
                      <a:pt x="257" y="98"/>
                      <a:pt x="243" y="106"/>
                    </a:cubicBezTo>
                    <a:cubicBezTo>
                      <a:pt x="224" y="118"/>
                      <a:pt x="195" y="154"/>
                      <a:pt x="195" y="154"/>
                    </a:cubicBezTo>
                    <a:cubicBezTo>
                      <a:pt x="211" y="240"/>
                      <a:pt x="255" y="276"/>
                      <a:pt x="339" y="298"/>
                    </a:cubicBezTo>
                    <a:cubicBezTo>
                      <a:pt x="381" y="283"/>
                      <a:pt x="391" y="295"/>
                      <a:pt x="406" y="250"/>
                    </a:cubicBezTo>
                    <a:cubicBezTo>
                      <a:pt x="403" y="240"/>
                      <a:pt x="403" y="228"/>
                      <a:pt x="396" y="221"/>
                    </a:cubicBezTo>
                    <a:cubicBezTo>
                      <a:pt x="389" y="214"/>
                      <a:pt x="377" y="215"/>
                      <a:pt x="367" y="212"/>
                    </a:cubicBezTo>
                    <a:cubicBezTo>
                      <a:pt x="335" y="201"/>
                      <a:pt x="303" y="193"/>
                      <a:pt x="271" y="183"/>
                    </a:cubicBezTo>
                    <a:cubicBezTo>
                      <a:pt x="212" y="191"/>
                      <a:pt x="187" y="183"/>
                      <a:pt x="156" y="231"/>
                    </a:cubicBezTo>
                    <a:cubicBezTo>
                      <a:pt x="130" y="314"/>
                      <a:pt x="175" y="377"/>
                      <a:pt x="252" y="404"/>
                    </a:cubicBezTo>
                    <a:cubicBezTo>
                      <a:pt x="292" y="394"/>
                      <a:pt x="337" y="370"/>
                      <a:pt x="300" y="317"/>
                    </a:cubicBezTo>
                    <a:cubicBezTo>
                      <a:pt x="298" y="315"/>
                      <a:pt x="241" y="300"/>
                      <a:pt x="233" y="298"/>
                    </a:cubicBezTo>
                    <a:cubicBezTo>
                      <a:pt x="130" y="306"/>
                      <a:pt x="73" y="281"/>
                      <a:pt x="41" y="375"/>
                    </a:cubicBezTo>
                    <a:cubicBezTo>
                      <a:pt x="55" y="443"/>
                      <a:pt x="55" y="448"/>
                      <a:pt x="108" y="500"/>
                    </a:cubicBezTo>
                    <a:cubicBezTo>
                      <a:pt x="118" y="509"/>
                      <a:pt x="124" y="524"/>
                      <a:pt x="137" y="528"/>
                    </a:cubicBezTo>
                    <a:cubicBezTo>
                      <a:pt x="156" y="535"/>
                      <a:pt x="176" y="541"/>
                      <a:pt x="195" y="548"/>
                    </a:cubicBezTo>
                    <a:cubicBezTo>
                      <a:pt x="204" y="551"/>
                      <a:pt x="223" y="557"/>
                      <a:pt x="223" y="557"/>
                    </a:cubicBezTo>
                    <a:cubicBezTo>
                      <a:pt x="288" y="495"/>
                      <a:pt x="221" y="470"/>
                      <a:pt x="185" y="432"/>
                    </a:cubicBezTo>
                    <a:cubicBezTo>
                      <a:pt x="117" y="438"/>
                      <a:pt x="77" y="428"/>
                      <a:pt x="31" y="471"/>
                    </a:cubicBezTo>
                    <a:cubicBezTo>
                      <a:pt x="21" y="503"/>
                      <a:pt x="0" y="534"/>
                      <a:pt x="22" y="567"/>
                    </a:cubicBezTo>
                    <a:cubicBezTo>
                      <a:pt x="28" y="577"/>
                      <a:pt x="42" y="578"/>
                      <a:pt x="51" y="586"/>
                    </a:cubicBezTo>
                    <a:cubicBezTo>
                      <a:pt x="68" y="601"/>
                      <a:pt x="99" y="634"/>
                      <a:pt x="99" y="634"/>
                    </a:cubicBezTo>
                    <a:cubicBezTo>
                      <a:pt x="92" y="653"/>
                      <a:pt x="86" y="673"/>
                      <a:pt x="79" y="692"/>
                    </a:cubicBezTo>
                    <a:cubicBezTo>
                      <a:pt x="75" y="703"/>
                      <a:pt x="59" y="703"/>
                      <a:pt x="51" y="711"/>
                    </a:cubicBezTo>
                    <a:cubicBezTo>
                      <a:pt x="46" y="716"/>
                      <a:pt x="44" y="724"/>
                      <a:pt x="41" y="73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043" name="Freeform 14"/>
            <p:cNvSpPr>
              <a:spLocks/>
            </p:cNvSpPr>
            <p:nvPr/>
          </p:nvSpPr>
          <p:spPr bwMode="auto">
            <a:xfrm>
              <a:off x="1295400" y="1524000"/>
              <a:ext cx="901700" cy="533400"/>
            </a:xfrm>
            <a:custGeom>
              <a:avLst/>
              <a:gdLst>
                <a:gd name="T0" fmla="*/ 2147483647 w 568"/>
                <a:gd name="T1" fmla="*/ 2147483647 h 336"/>
                <a:gd name="T2" fmla="*/ 2147483647 w 568"/>
                <a:gd name="T3" fmla="*/ 2147483647 h 336"/>
                <a:gd name="T4" fmla="*/ 2147483647 w 568"/>
                <a:gd name="T5" fmla="*/ 2147483647 h 336"/>
                <a:gd name="T6" fmla="*/ 2147483647 w 568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8"/>
                <a:gd name="T13" fmla="*/ 0 h 336"/>
                <a:gd name="T14" fmla="*/ 568 w 568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8" h="336">
                  <a:moveTo>
                    <a:pt x="72" y="336"/>
                  </a:moveTo>
                  <a:cubicBezTo>
                    <a:pt x="36" y="252"/>
                    <a:pt x="0" y="168"/>
                    <a:pt x="72" y="144"/>
                  </a:cubicBezTo>
                  <a:cubicBezTo>
                    <a:pt x="144" y="120"/>
                    <a:pt x="440" y="216"/>
                    <a:pt x="504" y="192"/>
                  </a:cubicBezTo>
                  <a:cubicBezTo>
                    <a:pt x="568" y="168"/>
                    <a:pt x="512" y="84"/>
                    <a:pt x="456" y="0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62400" y="1524000"/>
            <a:ext cx="2738438" cy="2257425"/>
            <a:chOff x="3962400" y="1524000"/>
            <a:chExt cx="2738438" cy="2257425"/>
          </a:xfrm>
        </p:grpSpPr>
        <p:sp>
          <p:nvSpPr>
            <p:cNvPr id="44039" name="Text Box 10"/>
            <p:cNvSpPr txBox="1">
              <a:spLocks noChangeArrowheads="1"/>
            </p:cNvSpPr>
            <p:nvPr/>
          </p:nvSpPr>
          <p:spPr bwMode="auto">
            <a:xfrm>
              <a:off x="3962400" y="1981200"/>
              <a:ext cx="2738438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>
                  <a:solidFill>
                    <a:srgbClr val="FF0000"/>
                  </a:solidFill>
                </a:rPr>
                <a:t>Remaining DOF</a:t>
              </a:r>
            </a:p>
            <a:p>
              <a:pPr algn="ctr" eaLnBrk="1" hangingPunct="1"/>
              <a:r>
                <a:rPr lang="en-US" sz="2800">
                  <a:solidFill>
                    <a:srgbClr val="FF0000"/>
                  </a:solidFill>
                </a:rPr>
                <a:t>(translations, </a:t>
              </a:r>
            </a:p>
            <a:p>
              <a:pPr algn="ctr" eaLnBrk="1" hangingPunct="1"/>
              <a:r>
                <a:rPr lang="en-US" sz="2800">
                  <a:solidFill>
                    <a:srgbClr val="FF0000"/>
                  </a:solidFill>
                </a:rPr>
                <a:t>rotations, </a:t>
              </a:r>
            </a:p>
            <a:p>
              <a:pPr algn="ctr" eaLnBrk="1" hangingPunct="1"/>
              <a:r>
                <a:rPr lang="en-US" sz="2800">
                  <a:solidFill>
                    <a:srgbClr val="FF0000"/>
                  </a:solidFill>
                </a:rPr>
                <a:t>Vibrations)</a:t>
              </a:r>
            </a:p>
          </p:txBody>
        </p:sp>
        <p:sp>
          <p:nvSpPr>
            <p:cNvPr id="44044" name="Freeform 15"/>
            <p:cNvSpPr>
              <a:spLocks/>
            </p:cNvSpPr>
            <p:nvPr/>
          </p:nvSpPr>
          <p:spPr bwMode="auto">
            <a:xfrm>
              <a:off x="4419600" y="1524000"/>
              <a:ext cx="1219200" cy="533400"/>
            </a:xfrm>
            <a:custGeom>
              <a:avLst/>
              <a:gdLst>
                <a:gd name="T0" fmla="*/ 2147483647 w 768"/>
                <a:gd name="T1" fmla="*/ 2147483647 h 336"/>
                <a:gd name="T2" fmla="*/ 2147483647 w 768"/>
                <a:gd name="T3" fmla="*/ 2147483647 h 336"/>
                <a:gd name="T4" fmla="*/ 2147483647 w 768"/>
                <a:gd name="T5" fmla="*/ 2147483647 h 336"/>
                <a:gd name="T6" fmla="*/ 2147483647 w 768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8"/>
                <a:gd name="T13" fmla="*/ 0 h 336"/>
                <a:gd name="T14" fmla="*/ 768 w 768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8" h="336">
                  <a:moveTo>
                    <a:pt x="672" y="336"/>
                  </a:moveTo>
                  <a:cubicBezTo>
                    <a:pt x="720" y="244"/>
                    <a:pt x="768" y="152"/>
                    <a:pt x="672" y="144"/>
                  </a:cubicBezTo>
                  <a:cubicBezTo>
                    <a:pt x="576" y="136"/>
                    <a:pt x="192" y="312"/>
                    <a:pt x="96" y="288"/>
                  </a:cubicBezTo>
                  <a:cubicBezTo>
                    <a:pt x="0" y="264"/>
                    <a:pt x="48" y="132"/>
                    <a:pt x="9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001020" y="1735441"/>
            <a:ext cx="1930111" cy="2527544"/>
            <a:chOff x="7001020" y="1735441"/>
            <a:chExt cx="1930111" cy="2527544"/>
          </a:xfrm>
        </p:grpSpPr>
        <p:sp>
          <p:nvSpPr>
            <p:cNvPr id="44040" name="Text Box 11"/>
            <p:cNvSpPr txBox="1">
              <a:spLocks noChangeArrowheads="1"/>
            </p:cNvSpPr>
            <p:nvPr/>
          </p:nvSpPr>
          <p:spPr bwMode="auto">
            <a:xfrm>
              <a:off x="7001020" y="2508658"/>
              <a:ext cx="1930111" cy="17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3600" dirty="0">
                  <a:solidFill>
                    <a:srgbClr val="FF0000"/>
                  </a:solidFill>
                </a:rPr>
                <a:t>Bath</a:t>
              </a:r>
            </a:p>
            <a:p>
              <a:pPr algn="ctr" eaLnBrk="1" hangingPunct="1"/>
              <a:r>
                <a:rPr lang="en-US" sz="3600" dirty="0">
                  <a:solidFill>
                    <a:srgbClr val="FF0000"/>
                  </a:solidFill>
                </a:rPr>
                <a:t> induced</a:t>
              </a:r>
            </a:p>
            <a:p>
              <a:pPr algn="ctr" eaLnBrk="1" hangingPunct="1"/>
              <a:r>
                <a:rPr lang="en-US" sz="3600" dirty="0">
                  <a:solidFill>
                    <a:srgbClr val="FF0000"/>
                  </a:solidFill>
                </a:rPr>
                <a:t>force</a:t>
              </a:r>
            </a:p>
          </p:txBody>
        </p:sp>
        <p:sp>
          <p:nvSpPr>
            <p:cNvPr id="44045" name="Freeform 16"/>
            <p:cNvSpPr>
              <a:spLocks/>
            </p:cNvSpPr>
            <p:nvPr/>
          </p:nvSpPr>
          <p:spPr bwMode="auto">
            <a:xfrm rot="19505358">
              <a:off x="7061200" y="1735441"/>
              <a:ext cx="711200" cy="917271"/>
            </a:xfrm>
            <a:custGeom>
              <a:avLst/>
              <a:gdLst>
                <a:gd name="T0" fmla="*/ 2147483647 w 448"/>
                <a:gd name="T1" fmla="*/ 2147483647 h 480"/>
                <a:gd name="T2" fmla="*/ 2147483647 w 448"/>
                <a:gd name="T3" fmla="*/ 2147483647 h 480"/>
                <a:gd name="T4" fmla="*/ 2147483647 w 448"/>
                <a:gd name="T5" fmla="*/ 2147483647 h 480"/>
                <a:gd name="T6" fmla="*/ 2147483647 w 448"/>
                <a:gd name="T7" fmla="*/ 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8"/>
                <a:gd name="T13" fmla="*/ 0 h 480"/>
                <a:gd name="T14" fmla="*/ 448 w 44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8" h="480">
                  <a:moveTo>
                    <a:pt x="56" y="480"/>
                  </a:moveTo>
                  <a:cubicBezTo>
                    <a:pt x="28" y="368"/>
                    <a:pt x="0" y="256"/>
                    <a:pt x="56" y="240"/>
                  </a:cubicBezTo>
                  <a:cubicBezTo>
                    <a:pt x="112" y="224"/>
                    <a:pt x="336" y="424"/>
                    <a:pt x="392" y="384"/>
                  </a:cubicBezTo>
                  <a:cubicBezTo>
                    <a:pt x="448" y="344"/>
                    <a:pt x="420" y="172"/>
                    <a:pt x="392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4419707"/>
            <a:ext cx="7250113" cy="2446786"/>
            <a:chOff x="0" y="4419707"/>
            <a:chExt cx="7250113" cy="2446786"/>
          </a:xfrm>
        </p:grpSpPr>
        <p:sp>
          <p:nvSpPr>
            <p:cNvPr id="44033" name="Rectangle 17"/>
            <p:cNvSpPr>
              <a:spLocks noChangeArrowheads="1"/>
            </p:cNvSpPr>
            <p:nvPr/>
          </p:nvSpPr>
          <p:spPr bwMode="auto">
            <a:xfrm>
              <a:off x="171027" y="4944532"/>
              <a:ext cx="7079086" cy="1426681"/>
            </a:xfrm>
            <a:prstGeom prst="rect">
              <a:avLst/>
            </a:prstGeom>
            <a:solidFill>
              <a:srgbClr val="FFFF99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4042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9681238"/>
                </p:ext>
              </p:extLst>
            </p:nvPr>
          </p:nvGraphicFramePr>
          <p:xfrm>
            <a:off x="250825" y="4945063"/>
            <a:ext cx="6999288" cy="1282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252" name="Equation" r:id="rId9" imgW="2768600" imgH="508000" progId="Equation.DSMT4">
                    <p:embed/>
                  </p:oleObj>
                </mc:Choice>
                <mc:Fallback>
                  <p:oleObj name="Equation" r:id="rId9" imgW="2768600" imgH="5080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0825" y="4945063"/>
                          <a:ext cx="6999288" cy="1282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28"/>
            <p:cNvSpPr txBox="1">
              <a:spLocks noChangeArrowheads="1"/>
            </p:cNvSpPr>
            <p:nvPr/>
          </p:nvSpPr>
          <p:spPr bwMode="auto">
            <a:xfrm>
              <a:off x="0" y="6404828"/>
              <a:ext cx="713853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/>
                <a:t>Landau</a:t>
              </a:r>
              <a:r>
                <a:rPr lang="en-US" sz="2400" dirty="0"/>
                <a:t>-Teller, </a:t>
              </a:r>
              <a:r>
                <a:rPr lang="en-US" sz="2400" dirty="0" smtClean="0"/>
                <a:t>Redfield </a:t>
              </a:r>
              <a:r>
                <a:rPr lang="en-US" sz="2400" dirty="0"/>
                <a:t>quantum master equation, </a:t>
              </a:r>
              <a:r>
                <a:rPr lang="en-US" sz="2400" dirty="0" smtClean="0"/>
                <a:t>FGR</a:t>
              </a:r>
              <a:endParaRPr lang="en-US" sz="24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597037" y="4419707"/>
              <a:ext cx="2080533" cy="1048349"/>
            </a:xfrm>
            <a:custGeom>
              <a:avLst/>
              <a:gdLst>
                <a:gd name="connsiteX0" fmla="*/ 1732199 w 1872755"/>
                <a:gd name="connsiteY0" fmla="*/ 0 h 952500"/>
                <a:gd name="connsiteX1" fmla="*/ 1725144 w 1872755"/>
                <a:gd name="connsiteY1" fmla="*/ 239888 h 952500"/>
                <a:gd name="connsiteX2" fmla="*/ 215255 w 1872755"/>
                <a:gd name="connsiteY2" fmla="*/ 261055 h 952500"/>
                <a:gd name="connsiteX3" fmla="*/ 10644 w 1872755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2755" h="952500">
                  <a:moveTo>
                    <a:pt x="1732199" y="0"/>
                  </a:moveTo>
                  <a:cubicBezTo>
                    <a:pt x="1855083" y="98189"/>
                    <a:pt x="1977968" y="196379"/>
                    <a:pt x="1725144" y="239888"/>
                  </a:cubicBezTo>
                  <a:cubicBezTo>
                    <a:pt x="1472320" y="283397"/>
                    <a:pt x="501005" y="142286"/>
                    <a:pt x="215255" y="261055"/>
                  </a:cubicBezTo>
                  <a:cubicBezTo>
                    <a:pt x="-70495" y="379824"/>
                    <a:pt x="10644" y="952500"/>
                    <a:pt x="10644" y="952500"/>
                  </a:cubicBezTo>
                </a:path>
              </a:pathLst>
            </a:custGeom>
            <a:ln w="5715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4917782" y="4945063"/>
            <a:ext cx="1891454" cy="1282700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175502" y="4801553"/>
            <a:ext cx="2160854" cy="1569660"/>
            <a:chOff x="7175502" y="4801553"/>
            <a:chExt cx="2160854" cy="1569660"/>
          </a:xfrm>
        </p:grpSpPr>
        <p:sp>
          <p:nvSpPr>
            <p:cNvPr id="2" name="TextBox 1"/>
            <p:cNvSpPr txBox="1"/>
            <p:nvPr/>
          </p:nvSpPr>
          <p:spPr>
            <a:xfrm>
              <a:off x="7388169" y="4801553"/>
              <a:ext cx="19481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Quantum Force-force correlation function 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3" name="Left Arrow 2"/>
            <p:cNvSpPr/>
            <p:nvPr/>
          </p:nvSpPr>
          <p:spPr>
            <a:xfrm>
              <a:off x="7175502" y="5394601"/>
              <a:ext cx="425334" cy="402167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52293" y="4294019"/>
            <a:ext cx="465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Forward-backward propagator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5822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739250"/>
              </p:ext>
            </p:extLst>
          </p:nvPr>
        </p:nvGraphicFramePr>
        <p:xfrm>
          <a:off x="163513" y="799137"/>
          <a:ext cx="8059737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7" name="Equation" r:id="rId3" imgW="3975100" imgH="914400" progId="Equation.DSMT4">
                  <p:embed/>
                </p:oleObj>
              </mc:Choice>
              <mc:Fallback>
                <p:oleObj name="Equation" r:id="rId3" imgW="397510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3513" y="799137"/>
                        <a:ext cx="8059737" cy="185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662149"/>
              </p:ext>
            </p:extLst>
          </p:nvPr>
        </p:nvGraphicFramePr>
        <p:xfrm>
          <a:off x="163513" y="2653337"/>
          <a:ext cx="7153275" cy="230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8" name="Equation" r:id="rId5" imgW="4635500" imgH="1409700" progId="Equation.DSMT4">
                  <p:embed/>
                </p:oleObj>
              </mc:Choice>
              <mc:Fallback>
                <p:oleObj name="Equation" r:id="rId5" imgW="4635500" imgH="1409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3" y="2653337"/>
                        <a:ext cx="7153275" cy="23066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759476"/>
              </p:ext>
            </p:extLst>
          </p:nvPr>
        </p:nvGraphicFramePr>
        <p:xfrm>
          <a:off x="163513" y="4930632"/>
          <a:ext cx="7856104" cy="1927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9" name="Equation" r:id="rId7" imgW="5486400" imgH="1270000" progId="Equation.DSMT4">
                  <p:embed/>
                </p:oleObj>
              </mc:Choice>
              <mc:Fallback>
                <p:oleObj name="Equation" r:id="rId7" imgW="5486400" imgH="127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3" y="4930632"/>
                        <a:ext cx="7856104" cy="192736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581025" y="0"/>
            <a:ext cx="73787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Linearized </a:t>
            </a:r>
            <a:r>
              <a:rPr lang="en-US" sz="2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semiclassical</a:t>
            </a:r>
            <a:r>
              <a:rPr lang="en-US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(LSC) approximation</a:t>
            </a: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(equivalent to LSC-IVR, Classical Wigner, Shi &amp; Geva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JCP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118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8173-8184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9190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642872"/>
              </p:ext>
            </p:extLst>
          </p:nvPr>
        </p:nvGraphicFramePr>
        <p:xfrm>
          <a:off x="188913" y="655638"/>
          <a:ext cx="8747125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13" name="Equation" r:id="rId3" imgW="5168900" imgH="1295400" progId="Equation.DSMT4">
                  <p:embed/>
                </p:oleObj>
              </mc:Choice>
              <mc:Fallback>
                <p:oleObj name="Equation" r:id="rId3" imgW="5168900" imgH="1295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13" y="655638"/>
                        <a:ext cx="8747125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0" y="2851066"/>
            <a:ext cx="9079706" cy="3830256"/>
            <a:chOff x="0" y="2851066"/>
            <a:chExt cx="9079706" cy="3830256"/>
          </a:xfrm>
        </p:grpSpPr>
        <p:sp>
          <p:nvSpPr>
            <p:cNvPr id="4" name="Freeform 3"/>
            <p:cNvSpPr/>
            <p:nvPr/>
          </p:nvSpPr>
          <p:spPr>
            <a:xfrm>
              <a:off x="3829050" y="4414372"/>
              <a:ext cx="2740025" cy="2114550"/>
            </a:xfrm>
            <a:custGeom>
              <a:avLst/>
              <a:gdLst>
                <a:gd name="connsiteX0" fmla="*/ 472440 w 3820668"/>
                <a:gd name="connsiteY0" fmla="*/ 492252 h 2266188"/>
                <a:gd name="connsiteX1" fmla="*/ 6096 w 3820668"/>
                <a:gd name="connsiteY1" fmla="*/ 1077468 h 2266188"/>
                <a:gd name="connsiteX2" fmla="*/ 435864 w 3820668"/>
                <a:gd name="connsiteY2" fmla="*/ 1955292 h 2266188"/>
                <a:gd name="connsiteX3" fmla="*/ 1487424 w 3820668"/>
                <a:gd name="connsiteY3" fmla="*/ 1982724 h 2266188"/>
                <a:gd name="connsiteX4" fmla="*/ 2712720 w 3820668"/>
                <a:gd name="connsiteY4" fmla="*/ 2193036 h 2266188"/>
                <a:gd name="connsiteX5" fmla="*/ 3718560 w 3820668"/>
                <a:gd name="connsiteY5" fmla="*/ 1543812 h 2266188"/>
                <a:gd name="connsiteX6" fmla="*/ 3325368 w 3820668"/>
                <a:gd name="connsiteY6" fmla="*/ 629412 h 2266188"/>
                <a:gd name="connsiteX7" fmla="*/ 2667000 w 3820668"/>
                <a:gd name="connsiteY7" fmla="*/ 144780 h 2266188"/>
                <a:gd name="connsiteX8" fmla="*/ 2017776 w 3820668"/>
                <a:gd name="connsiteY8" fmla="*/ 25908 h 2266188"/>
                <a:gd name="connsiteX9" fmla="*/ 1478280 w 3820668"/>
                <a:gd name="connsiteY9" fmla="*/ 300228 h 2266188"/>
                <a:gd name="connsiteX10" fmla="*/ 911352 w 3820668"/>
                <a:gd name="connsiteY10" fmla="*/ 227076 h 2266188"/>
                <a:gd name="connsiteX11" fmla="*/ 472440 w 3820668"/>
                <a:gd name="connsiteY11" fmla="*/ 492252 h 2266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20668" h="2266188">
                  <a:moveTo>
                    <a:pt x="472440" y="492252"/>
                  </a:moveTo>
                  <a:cubicBezTo>
                    <a:pt x="321564" y="633984"/>
                    <a:pt x="12192" y="833628"/>
                    <a:pt x="6096" y="1077468"/>
                  </a:cubicBezTo>
                  <a:cubicBezTo>
                    <a:pt x="0" y="1321308"/>
                    <a:pt x="188976" y="1804416"/>
                    <a:pt x="435864" y="1955292"/>
                  </a:cubicBezTo>
                  <a:cubicBezTo>
                    <a:pt x="682752" y="2106168"/>
                    <a:pt x="1107948" y="1943100"/>
                    <a:pt x="1487424" y="1982724"/>
                  </a:cubicBezTo>
                  <a:cubicBezTo>
                    <a:pt x="1866900" y="2022348"/>
                    <a:pt x="2340864" y="2266188"/>
                    <a:pt x="2712720" y="2193036"/>
                  </a:cubicBezTo>
                  <a:cubicBezTo>
                    <a:pt x="3084576" y="2119884"/>
                    <a:pt x="3616452" y="1804416"/>
                    <a:pt x="3718560" y="1543812"/>
                  </a:cubicBezTo>
                  <a:cubicBezTo>
                    <a:pt x="3820668" y="1283208"/>
                    <a:pt x="3500628" y="862584"/>
                    <a:pt x="3325368" y="629412"/>
                  </a:cubicBezTo>
                  <a:cubicBezTo>
                    <a:pt x="3150108" y="396240"/>
                    <a:pt x="2884932" y="245364"/>
                    <a:pt x="2667000" y="144780"/>
                  </a:cubicBezTo>
                  <a:cubicBezTo>
                    <a:pt x="2449068" y="44196"/>
                    <a:pt x="2215896" y="0"/>
                    <a:pt x="2017776" y="25908"/>
                  </a:cubicBezTo>
                  <a:cubicBezTo>
                    <a:pt x="1819656" y="51816"/>
                    <a:pt x="1662684" y="266700"/>
                    <a:pt x="1478280" y="300228"/>
                  </a:cubicBezTo>
                  <a:cubicBezTo>
                    <a:pt x="1293876" y="333756"/>
                    <a:pt x="1080516" y="195072"/>
                    <a:pt x="911352" y="227076"/>
                  </a:cubicBezTo>
                  <a:cubicBezTo>
                    <a:pt x="742188" y="259080"/>
                    <a:pt x="623316" y="350520"/>
                    <a:pt x="472440" y="492252"/>
                  </a:cubicBez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4362450" y="4547722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835998" y="5043022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104148" y="4738222"/>
              <a:ext cx="228600" cy="2286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752850" y="5462122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3829050" y="5843122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057650" y="6147922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819650" y="4547722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5200650" y="4319122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581650" y="4395322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5886450" y="4623922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6115050" y="4928722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6419850" y="5538322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4438650" y="6147922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6343650" y="5843122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4819650" y="6147922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6115050" y="6071722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5124450" y="6224122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graphicFrame>
          <p:nvGraphicFramePr>
            <p:cNvPr id="22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1624971"/>
                </p:ext>
              </p:extLst>
            </p:nvPr>
          </p:nvGraphicFramePr>
          <p:xfrm>
            <a:off x="3185403" y="4110838"/>
            <a:ext cx="1134893" cy="8737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14" name="Equation" r:id="rId5" imgW="266700" imgH="203200" progId="Equation.DSMT4">
                    <p:embed/>
                  </p:oleObj>
                </mc:Choice>
                <mc:Fallback>
                  <p:oleObj name="Equation" r:id="rId5" imgW="266700" imgH="203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5403" y="4110838"/>
                          <a:ext cx="1134893" cy="8737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1529747"/>
                </p:ext>
              </p:extLst>
            </p:nvPr>
          </p:nvGraphicFramePr>
          <p:xfrm>
            <a:off x="6343761" y="5919322"/>
            <a:ext cx="1371600" cy="76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15" name="Equation" r:id="rId7" imgW="368300" imgH="203200" progId="Equation.DSMT4">
                    <p:embed/>
                  </p:oleObj>
                </mc:Choice>
                <mc:Fallback>
                  <p:oleObj name="Equation" r:id="rId7" imgW="368300" imgH="203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43761" y="5919322"/>
                          <a:ext cx="1371600" cy="76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810250" y="6300322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5505450" y="6376522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267450" y="5233522"/>
              <a:ext cx="228600" cy="22860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graphicFrame>
          <p:nvGraphicFramePr>
            <p:cNvPr id="31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7367215"/>
                </p:ext>
              </p:extLst>
            </p:nvPr>
          </p:nvGraphicFramePr>
          <p:xfrm>
            <a:off x="7263606" y="4374684"/>
            <a:ext cx="1816100" cy="803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16" name="Equation" r:id="rId9" imgW="660400" imgH="292100" progId="Equation.DSMT4">
                    <p:embed/>
                  </p:oleObj>
                </mc:Choice>
                <mc:Fallback>
                  <p:oleObj name="Equation" r:id="rId9" imgW="660400" imgH="2921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63606" y="4374684"/>
                          <a:ext cx="1816100" cy="803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7293054"/>
                </p:ext>
              </p:extLst>
            </p:nvPr>
          </p:nvGraphicFramePr>
          <p:xfrm>
            <a:off x="0" y="3980190"/>
            <a:ext cx="1881187" cy="2582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17" name="Equation" r:id="rId11" imgW="711200" imgH="977900" progId="Equation.DSMT4">
                    <p:embed/>
                  </p:oleObj>
                </mc:Choice>
                <mc:Fallback>
                  <p:oleObj name="Equation" r:id="rId11" imgW="711200" imgH="9779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980190"/>
                          <a:ext cx="1881187" cy="2582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TextBox 40"/>
            <p:cNvSpPr txBox="1">
              <a:spLocks noChangeArrowheads="1"/>
            </p:cNvSpPr>
            <p:nvPr/>
          </p:nvSpPr>
          <p:spPr bwMode="auto">
            <a:xfrm>
              <a:off x="964011" y="4963647"/>
              <a:ext cx="11588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/>
                <a:t>Classical</a:t>
              </a:r>
            </a:p>
            <a:p>
              <a:pPr eaLnBrk="1" hangingPunct="1"/>
              <a:r>
                <a:rPr lang="en-US" dirty="0"/>
                <a:t>dynamics</a:t>
              </a:r>
            </a:p>
          </p:txBody>
        </p:sp>
        <p:sp>
          <p:nvSpPr>
            <p:cNvPr id="34" name="Freeform 33"/>
            <p:cNvSpPr>
              <a:spLocks noChangeArrowheads="1"/>
            </p:cNvSpPr>
            <p:nvPr/>
          </p:nvSpPr>
          <p:spPr bwMode="auto">
            <a:xfrm>
              <a:off x="1769340" y="4465022"/>
              <a:ext cx="1416063" cy="317799"/>
            </a:xfrm>
            <a:custGeom>
              <a:avLst/>
              <a:gdLst>
                <a:gd name="T0" fmla="*/ 1298575 w 1298448"/>
                <a:gd name="T1" fmla="*/ 31981 h 262128"/>
                <a:gd name="T2" fmla="*/ 759026 w 1298448"/>
                <a:gd name="T3" fmla="*/ 31981 h 262128"/>
                <a:gd name="T4" fmla="*/ 960214 w 1298448"/>
                <a:gd name="T5" fmla="*/ 223865 h 262128"/>
                <a:gd name="T6" fmla="*/ 0 w 1298448"/>
                <a:gd name="T7" fmla="*/ 260414 h 2621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8448"/>
                <a:gd name="T13" fmla="*/ 0 h 262128"/>
                <a:gd name="T14" fmla="*/ 1298448 w 1298448"/>
                <a:gd name="T15" fmla="*/ 262128 h 2621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8448" h="262128">
                  <a:moveTo>
                    <a:pt x="1298448" y="32004"/>
                  </a:moveTo>
                  <a:cubicBezTo>
                    <a:pt x="1056894" y="16002"/>
                    <a:pt x="815340" y="0"/>
                    <a:pt x="758952" y="32004"/>
                  </a:cubicBezTo>
                  <a:cubicBezTo>
                    <a:pt x="702564" y="64008"/>
                    <a:pt x="1086612" y="185928"/>
                    <a:pt x="960120" y="224028"/>
                  </a:cubicBezTo>
                  <a:cubicBezTo>
                    <a:pt x="833628" y="262128"/>
                    <a:pt x="416814" y="261366"/>
                    <a:pt x="0" y="260604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miter lim="800000"/>
              <a:headEnd/>
              <a:tailEnd type="triangle" w="med" len="med"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5" name="Freeform 34"/>
            <p:cNvSpPr>
              <a:spLocks noChangeArrowheads="1"/>
            </p:cNvSpPr>
            <p:nvPr/>
          </p:nvSpPr>
          <p:spPr bwMode="auto">
            <a:xfrm>
              <a:off x="7263606" y="5225584"/>
              <a:ext cx="1262063" cy="1303338"/>
            </a:xfrm>
            <a:custGeom>
              <a:avLst/>
              <a:gdLst>
                <a:gd name="T0" fmla="*/ 557868 w 1261872"/>
                <a:gd name="T1" fmla="*/ 1198156 h 1303020"/>
                <a:gd name="T2" fmla="*/ 1188900 w 1261872"/>
                <a:gd name="T3" fmla="*/ 1161571 h 1303020"/>
                <a:gd name="T4" fmla="*/ 118890 w 1261872"/>
                <a:gd name="T5" fmla="*/ 347557 h 1303020"/>
                <a:gd name="T6" fmla="*/ 475560 w 1261872"/>
                <a:gd name="T7" fmla="*/ 0 h 13030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1872"/>
                <a:gd name="T13" fmla="*/ 0 h 1303020"/>
                <a:gd name="T14" fmla="*/ 1261872 w 1261872"/>
                <a:gd name="T15" fmla="*/ 1303020 h 13030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1872" h="1303020">
                  <a:moveTo>
                    <a:pt x="557784" y="1197864"/>
                  </a:moveTo>
                  <a:cubicBezTo>
                    <a:pt x="909828" y="1250442"/>
                    <a:pt x="1261872" y="1303020"/>
                    <a:pt x="1188720" y="1161288"/>
                  </a:cubicBezTo>
                  <a:cubicBezTo>
                    <a:pt x="1115568" y="1019556"/>
                    <a:pt x="237744" y="541020"/>
                    <a:pt x="118872" y="347472"/>
                  </a:cubicBezTo>
                  <a:cubicBezTo>
                    <a:pt x="0" y="153924"/>
                    <a:pt x="237744" y="76962"/>
                    <a:pt x="47548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 type="triangle" w="med" len="med"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graphicFrame>
          <p:nvGraphicFramePr>
            <p:cNvPr id="41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3794331"/>
                </p:ext>
              </p:extLst>
            </p:nvPr>
          </p:nvGraphicFramePr>
          <p:xfrm>
            <a:off x="285750" y="3346777"/>
            <a:ext cx="8610600" cy="633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218" name="Equation" r:id="rId13" imgW="3975100" imgH="292100" progId="Equation.DSMT4">
                    <p:embed/>
                  </p:oleObj>
                </mc:Choice>
                <mc:Fallback>
                  <p:oleObj name="Equation" r:id="rId13" imgW="3975100" imgH="292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85750" y="3346777"/>
                          <a:ext cx="8610600" cy="6334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Left Arrow 42"/>
            <p:cNvSpPr/>
            <p:nvPr/>
          </p:nvSpPr>
          <p:spPr>
            <a:xfrm rot="18191517">
              <a:off x="5295918" y="3075622"/>
              <a:ext cx="680663" cy="231552"/>
            </a:xfrm>
            <a:prstGeom prst="lef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01654" y="350670"/>
            <a:ext cx="8178791" cy="1384007"/>
            <a:chOff x="501654" y="350670"/>
            <a:chExt cx="8178791" cy="1384007"/>
          </a:xfrm>
        </p:grpSpPr>
        <p:sp>
          <p:nvSpPr>
            <p:cNvPr id="39" name="Text Box 10"/>
            <p:cNvSpPr txBox="1">
              <a:spLocks noChangeArrowheads="1"/>
            </p:cNvSpPr>
            <p:nvPr/>
          </p:nvSpPr>
          <p:spPr bwMode="auto">
            <a:xfrm>
              <a:off x="501654" y="350670"/>
              <a:ext cx="817879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Nonclassical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 sampling of </a:t>
              </a:r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initial positions 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and momenta</a:t>
              </a:r>
            </a:p>
            <a:p>
              <a:pPr algn="ctr"/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(imaginary-time </a:t>
              </a:r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  <a:cs typeface="Times New Roman" pitchFamily="18" charset="0"/>
                </a:rPr>
                <a:t>PIMD)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endParaRPr>
            </a:p>
          </p:txBody>
        </p:sp>
        <p:sp>
          <p:nvSpPr>
            <p:cNvPr id="42" name="Left Arrow 41"/>
            <p:cNvSpPr/>
            <p:nvPr/>
          </p:nvSpPr>
          <p:spPr>
            <a:xfrm rot="13953963">
              <a:off x="5853874" y="1164650"/>
              <a:ext cx="456827" cy="231552"/>
            </a:xfrm>
            <a:prstGeom prst="lef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Left Arrow 43"/>
            <p:cNvSpPr/>
            <p:nvPr/>
          </p:nvSpPr>
          <p:spPr>
            <a:xfrm rot="18887271">
              <a:off x="3262499" y="1322783"/>
              <a:ext cx="650753" cy="173036"/>
            </a:xfrm>
            <a:prstGeom prst="lef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2"/>
          <p:cNvSpPr txBox="1">
            <a:spLocks noChangeArrowheads="1"/>
          </p:cNvSpPr>
          <p:nvPr/>
        </p:nvSpPr>
        <p:spPr bwMode="auto">
          <a:xfrm>
            <a:off x="23330" y="0"/>
            <a:ext cx="90515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Wigner for </a:t>
            </a:r>
            <a:r>
              <a:rPr lang="en-US" sz="2000" b="1" dirty="0" err="1" smtClean="0">
                <a:solidFill>
                  <a:srgbClr val="FF0000"/>
                </a:solidFill>
              </a:rPr>
              <a:t>anharmonic</a:t>
            </a:r>
            <a:r>
              <a:rPr lang="en-US" sz="2000" b="1" dirty="0" smtClean="0">
                <a:solidFill>
                  <a:srgbClr val="FF0000"/>
                </a:solidFill>
              </a:rPr>
              <a:t> systems via Local </a:t>
            </a:r>
            <a:r>
              <a:rPr lang="en-US" sz="2000" b="1" dirty="0" err="1" smtClean="0">
                <a:solidFill>
                  <a:srgbClr val="FF0000"/>
                </a:solidFill>
              </a:rPr>
              <a:t>Hamonic</a:t>
            </a:r>
            <a:r>
              <a:rPr lang="en-US" sz="2000" b="1" dirty="0" smtClean="0">
                <a:solidFill>
                  <a:srgbClr val="FF0000"/>
                </a:solidFill>
              </a:rPr>
              <a:t> Approximation (LHA)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0172" y="6491495"/>
            <a:ext cx="6330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Vazquez, </a:t>
            </a:r>
            <a:r>
              <a:rPr lang="en-US" i="1" dirty="0" err="1" smtClean="0"/>
              <a:t>Navrotskaya</a:t>
            </a:r>
            <a:r>
              <a:rPr lang="en-US" i="1" dirty="0" smtClean="0"/>
              <a:t> &amp; Geva J</a:t>
            </a:r>
            <a:r>
              <a:rPr lang="en-US" i="1" dirty="0"/>
              <a:t>. Phys.</a:t>
            </a:r>
            <a:r>
              <a:rPr lang="en-US" dirty="0"/>
              <a:t> </a:t>
            </a:r>
            <a:r>
              <a:rPr lang="en-US" i="1" dirty="0"/>
              <a:t>Chem.</a:t>
            </a:r>
            <a:r>
              <a:rPr lang="en-US" dirty="0"/>
              <a:t>  A </a:t>
            </a:r>
            <a:r>
              <a:rPr lang="en-US" b="1" dirty="0"/>
              <a:t>114</a:t>
            </a:r>
            <a:r>
              <a:rPr lang="en-US" dirty="0"/>
              <a:t>, 5682 </a:t>
            </a:r>
            <a:r>
              <a:rPr lang="en-US" dirty="0" smtClean="0"/>
              <a:t> (2010)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9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92620"/>
              </p:ext>
            </p:extLst>
          </p:nvPr>
        </p:nvGraphicFramePr>
        <p:xfrm>
          <a:off x="171036" y="1487508"/>
          <a:ext cx="8621964" cy="276123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62959"/>
                <a:gridCol w="3585017"/>
                <a:gridCol w="2873988"/>
              </a:tblGrid>
              <a:tr h="6597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Oxygen</a:t>
                      </a:r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/>
                        <a:t>Nitrogen</a:t>
                      </a:r>
                      <a:endParaRPr lang="en-US" sz="3200" b="0" dirty="0"/>
                    </a:p>
                  </a:txBody>
                  <a:tcPr/>
                </a:tc>
              </a:tr>
              <a:tr h="78198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97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Classical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97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LSC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931805"/>
              </p:ext>
            </p:extLst>
          </p:nvPr>
        </p:nvGraphicFramePr>
        <p:xfrm>
          <a:off x="433750" y="1487508"/>
          <a:ext cx="13716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49" name="Equation" r:id="rId3" imgW="685800" imgH="317160" progId="Equation.DSMT4">
                  <p:embed/>
                </p:oleObj>
              </mc:Choice>
              <mc:Fallback>
                <p:oleObj name="Equation" r:id="rId3" imgW="6858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750" y="1487508"/>
                        <a:ext cx="13716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233226"/>
              </p:ext>
            </p:extLst>
          </p:nvPr>
        </p:nvGraphicFramePr>
        <p:xfrm>
          <a:off x="3365435" y="2353715"/>
          <a:ext cx="1274762" cy="389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50" name="Equation" r:id="rId5" imgW="622080" imgH="190440" progId="Equation.DSMT4">
                  <p:embed/>
                </p:oleObj>
              </mc:Choice>
              <mc:Fallback>
                <p:oleObj name="Equation" r:id="rId5" imgW="6220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435" y="2353715"/>
                        <a:ext cx="1274762" cy="38992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485863"/>
              </p:ext>
            </p:extLst>
          </p:nvPr>
        </p:nvGraphicFramePr>
        <p:xfrm>
          <a:off x="6206501" y="2353715"/>
          <a:ext cx="2260176" cy="534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51" name="Equation" r:id="rId7" imgW="1180800" imgH="279360" progId="Equation.DSMT4">
                  <p:embed/>
                </p:oleObj>
              </mc:Choice>
              <mc:Fallback>
                <p:oleObj name="Equation" r:id="rId7" imgW="11808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6501" y="2353715"/>
                        <a:ext cx="2260176" cy="53496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2976248" y="2947339"/>
            <a:ext cx="5637212" cy="541499"/>
            <a:chOff x="3113881" y="4756225"/>
            <a:chExt cx="5637212" cy="541499"/>
          </a:xfrm>
        </p:grpSpPr>
        <p:graphicFrame>
          <p:nvGraphicFramePr>
            <p:cNvPr id="9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0183643"/>
                </p:ext>
              </p:extLst>
            </p:nvPr>
          </p:nvGraphicFramePr>
          <p:xfrm>
            <a:off x="3113881" y="4756225"/>
            <a:ext cx="2402902" cy="541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3552" name="Equation" r:id="rId9" imgW="1180800" imgH="266400" progId="Equation.DSMT4">
                    <p:embed/>
                  </p:oleObj>
                </mc:Choice>
                <mc:Fallback>
                  <p:oleObj name="Equation" r:id="rId9" imgW="118080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3881" y="4756225"/>
                          <a:ext cx="2402902" cy="541499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4739360"/>
                </p:ext>
              </p:extLst>
            </p:nvPr>
          </p:nvGraphicFramePr>
          <p:xfrm>
            <a:off x="6243954" y="4756225"/>
            <a:ext cx="2507139" cy="541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3553" name="Equation" r:id="rId11" imgW="1231560" imgH="266400" progId="Equation.DSMT4">
                    <p:embed/>
                  </p:oleObj>
                </mc:Choice>
                <mc:Fallback>
                  <p:oleObj name="Equation" r:id="rId11" imgW="123156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3954" y="4756225"/>
                          <a:ext cx="2507139" cy="541499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3365435" y="3590450"/>
            <a:ext cx="5109451" cy="494683"/>
            <a:chOff x="3503068" y="5399336"/>
            <a:chExt cx="5109451" cy="494683"/>
          </a:xfrm>
        </p:grpSpPr>
        <p:graphicFrame>
          <p:nvGraphicFramePr>
            <p:cNvPr id="12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28338342"/>
                </p:ext>
              </p:extLst>
            </p:nvPr>
          </p:nvGraphicFramePr>
          <p:xfrm>
            <a:off x="3503068" y="5518935"/>
            <a:ext cx="1274762" cy="3750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3554" name="Equation" r:id="rId13" imgW="647640" imgH="190440" progId="Equation.DSMT4">
                    <p:embed/>
                  </p:oleObj>
                </mc:Choice>
                <mc:Fallback>
                  <p:oleObj name="Equation" r:id="rId13" imgW="6476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3068" y="5518935"/>
                          <a:ext cx="1274762" cy="375084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3629900"/>
                </p:ext>
              </p:extLst>
            </p:nvPr>
          </p:nvGraphicFramePr>
          <p:xfrm>
            <a:off x="6443331" y="5399336"/>
            <a:ext cx="2169188" cy="4946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3555" name="Equation" r:id="rId15" imgW="1168200" imgH="266400" progId="Equation.DSMT4">
                    <p:embed/>
                  </p:oleObj>
                </mc:Choice>
                <mc:Fallback>
                  <p:oleObj name="Equation" r:id="rId15" imgW="1168200" imgH="266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43331" y="5399336"/>
                          <a:ext cx="2169188" cy="49468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8609354"/>
              </p:ext>
            </p:extLst>
          </p:nvPr>
        </p:nvGraphicFramePr>
        <p:xfrm>
          <a:off x="5958367" y="155661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56" name="Equation" r:id="rId17" imgW="114300" imgH="165100" progId="Equation.DSMT4">
                  <p:embed/>
                </p:oleObj>
              </mc:Choice>
              <mc:Fallback>
                <p:oleObj name="Equation" r:id="rId1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958367" y="155661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Neat  liquid Oxygen </a:t>
            </a:r>
            <a:r>
              <a:rPr lang="en-US" sz="3200" dirty="0" smtClean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and </a:t>
            </a:r>
            <a:r>
              <a:rPr lang="en-US" sz="3200" dirty="0">
                <a:solidFill>
                  <a:srgbClr val="FF0000"/>
                </a:solidFill>
                <a:latin typeface="Book Antiqua" pitchFamily="18" charset="0"/>
                <a:cs typeface="Times New Roman" pitchFamily="18" charset="0"/>
              </a:rPr>
              <a:t>Nitrogen at 77K</a:t>
            </a:r>
          </a:p>
        </p:txBody>
      </p:sp>
      <p:graphicFrame>
        <p:nvGraphicFramePr>
          <p:cNvPr id="47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251457"/>
              </p:ext>
            </p:extLst>
          </p:nvPr>
        </p:nvGraphicFramePr>
        <p:xfrm>
          <a:off x="794890" y="954108"/>
          <a:ext cx="69992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57" name="Equation" r:id="rId19" imgW="3657600" imgH="292100" progId="Equation.DSMT4">
                  <p:embed/>
                </p:oleObj>
              </mc:Choice>
              <mc:Fallback>
                <p:oleObj name="Equation" r:id="rId19" imgW="36576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890" y="954108"/>
                        <a:ext cx="6999288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 Box 74"/>
          <p:cNvSpPr txBox="1">
            <a:spLocks noChangeArrowheads="1"/>
          </p:cNvSpPr>
          <p:nvPr/>
        </p:nvSpPr>
        <p:spPr bwMode="auto">
          <a:xfrm>
            <a:off x="308669" y="584776"/>
            <a:ext cx="85624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Ka</a:t>
            </a:r>
            <a:r>
              <a:rPr lang="en-US" dirty="0"/>
              <a:t>, Shi &amp; Geva JPCA </a:t>
            </a:r>
            <a:r>
              <a:rPr lang="en-US" b="1" dirty="0"/>
              <a:t>109</a:t>
            </a:r>
            <a:r>
              <a:rPr lang="en-US" dirty="0"/>
              <a:t> 5527 (2005</a:t>
            </a:r>
            <a:r>
              <a:rPr lang="en-US" dirty="0" smtClean="0"/>
              <a:t>), Vazquez, </a:t>
            </a:r>
            <a:r>
              <a:rPr lang="en-US" dirty="0" err="1" smtClean="0"/>
              <a:t>Navrotskaya</a:t>
            </a:r>
            <a:r>
              <a:rPr lang="en-US" dirty="0" smtClean="0"/>
              <a:t> &amp; Geva JPCA </a:t>
            </a:r>
            <a:r>
              <a:rPr lang="en-US" b="1" dirty="0" smtClean="0"/>
              <a:t>114</a:t>
            </a:r>
            <a:r>
              <a:rPr lang="en-US" dirty="0" smtClean="0"/>
              <a:t> 5682 (2010)</a:t>
            </a:r>
            <a:endParaRPr lang="en-US" dirty="0"/>
          </a:p>
        </p:txBody>
      </p:sp>
      <p:sp>
        <p:nvSpPr>
          <p:cNvPr id="49" name="Rectangle 34"/>
          <p:cNvSpPr>
            <a:spLocks noChangeArrowheads="1"/>
          </p:cNvSpPr>
          <p:nvPr/>
        </p:nvSpPr>
        <p:spPr bwMode="auto">
          <a:xfrm>
            <a:off x="0" y="52883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Liquid oxygen experiment: 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Faltermeier</a:t>
            </a:r>
            <a:r>
              <a:rPr lang="en-US" sz="2400" dirty="0">
                <a:latin typeface="Times New Roman" pitchFamily="18" charset="0"/>
                <a:cs typeface="Arial" charset="0"/>
              </a:rPr>
              <a:t> et al. CP </a:t>
            </a:r>
            <a:r>
              <a:rPr lang="en-US" sz="2400" b="1" dirty="0">
                <a:latin typeface="Times New Roman" pitchFamily="18" charset="0"/>
                <a:cs typeface="Arial" charset="0"/>
              </a:rPr>
              <a:t>62 </a:t>
            </a:r>
            <a:r>
              <a:rPr lang="en-US" sz="2400" dirty="0">
                <a:latin typeface="Times New Roman" pitchFamily="18" charset="0"/>
                <a:cs typeface="Arial" charset="0"/>
              </a:rPr>
              <a:t>377 (1981).</a:t>
            </a:r>
          </a:p>
          <a:p>
            <a:pPr>
              <a:buFontTx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Liquid nitrogen experiment: 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Brueck</a:t>
            </a:r>
            <a:r>
              <a:rPr lang="en-US" sz="2400" dirty="0">
                <a:latin typeface="Times New Roman" pitchFamily="18" charset="0"/>
                <a:cs typeface="Arial" charset="0"/>
              </a:rPr>
              <a:t> &amp; Osgood CPL </a:t>
            </a:r>
            <a:r>
              <a:rPr lang="en-US" sz="2400" b="1" dirty="0">
                <a:latin typeface="Times New Roman" pitchFamily="18" charset="0"/>
                <a:cs typeface="Arial" charset="0"/>
              </a:rPr>
              <a:t>39</a:t>
            </a:r>
            <a:r>
              <a:rPr lang="en-US" sz="2400" dirty="0">
                <a:latin typeface="Times New Roman" pitchFamily="18" charset="0"/>
                <a:cs typeface="Arial" charset="0"/>
              </a:rPr>
              <a:t> 568 (1976).</a:t>
            </a:r>
          </a:p>
          <a:p>
            <a:pPr>
              <a:buFontTx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Potentials: 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Everitt</a:t>
            </a:r>
            <a:r>
              <a:rPr lang="en-US" sz="2400" dirty="0">
                <a:latin typeface="Times New Roman" pitchFamily="18" charset="0"/>
                <a:cs typeface="Arial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Skinnr</a:t>
            </a:r>
            <a:r>
              <a:rPr lang="en-US" sz="2400" dirty="0">
                <a:latin typeface="Times New Roman" pitchFamily="18" charset="0"/>
                <a:cs typeface="Arial" charset="0"/>
              </a:rPr>
              <a:t> and 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Ladanyi</a:t>
            </a:r>
            <a:r>
              <a:rPr lang="en-US" sz="2400" dirty="0">
                <a:latin typeface="Times New Roman" pitchFamily="18" charset="0"/>
                <a:cs typeface="Arial" charset="0"/>
              </a:rPr>
              <a:t> JCP </a:t>
            </a:r>
            <a:r>
              <a:rPr lang="en-US" sz="2400" b="1" dirty="0">
                <a:latin typeface="Times New Roman" pitchFamily="18" charset="0"/>
                <a:cs typeface="Arial" charset="0"/>
              </a:rPr>
              <a:t>116</a:t>
            </a:r>
            <a:r>
              <a:rPr lang="en-US" sz="2400" dirty="0">
                <a:latin typeface="Times New Roman" pitchFamily="18" charset="0"/>
                <a:cs typeface="Arial" charset="0"/>
              </a:rPr>
              <a:t> 179 (2002).</a:t>
            </a:r>
          </a:p>
          <a:p>
            <a:pPr>
              <a:buFontTx/>
              <a:buChar char="•"/>
            </a:pPr>
            <a:r>
              <a:rPr lang="en-US" sz="2400" dirty="0">
                <a:latin typeface="Times New Roman" pitchFamily="18" charset="0"/>
                <a:cs typeface="Arial" charset="0"/>
              </a:rPr>
              <a:t>Direct extrapolation (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ansatz</a:t>
            </a:r>
            <a:r>
              <a:rPr lang="en-US" sz="2400" dirty="0">
                <a:latin typeface="Times New Roman" pitchFamily="18" charset="0"/>
                <a:cs typeface="Arial" charset="0"/>
              </a:rPr>
              <a:t>-free).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59584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Why it works: high-frequency FT dominate by CF at short time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3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43" y="2317416"/>
            <a:ext cx="3852612" cy="39726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0688" y="1502850"/>
            <a:ext cx="3536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Diatomic solute in </a:t>
            </a:r>
            <a:r>
              <a:rPr lang="en-US" dirty="0"/>
              <a:t>h</a:t>
            </a:r>
            <a:r>
              <a:rPr lang="en-US" dirty="0" smtClean="0"/>
              <a:t>armonic bath</a:t>
            </a:r>
            <a:r>
              <a:rPr lang="en-US" dirty="0"/>
              <a:t> </a:t>
            </a:r>
            <a:r>
              <a:rPr lang="en-US" dirty="0" smtClean="0"/>
              <a:t>with coupling exponential in bath </a:t>
            </a:r>
            <a:r>
              <a:rPr lang="en-US" dirty="0" err="1" smtClean="0"/>
              <a:t>coordianates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229" y="2333057"/>
            <a:ext cx="4401301" cy="40938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34469" y="17144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A Diatomic Solute in a Monatomic </a:t>
            </a:r>
            <a:r>
              <a:rPr lang="en-US" dirty="0" smtClean="0"/>
              <a:t>L J Solvent </a:t>
            </a:r>
            <a:r>
              <a:rPr lang="en-US" dirty="0"/>
              <a:t>(</a:t>
            </a:r>
            <a:r>
              <a:rPr lang="en-US" dirty="0" smtClean="0"/>
              <a:t>Breathing Sphere </a:t>
            </a:r>
            <a:r>
              <a:rPr lang="en-US" dirty="0"/>
              <a:t>Model)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411632"/>
              </p:ext>
            </p:extLst>
          </p:nvPr>
        </p:nvGraphicFramePr>
        <p:xfrm>
          <a:off x="62469" y="835953"/>
          <a:ext cx="9019061" cy="666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77" name="Equation" r:id="rId5" imgW="6350000" imgH="469900" progId="Equation.DSMT4">
                  <p:embed/>
                </p:oleObj>
              </mc:Choice>
              <mc:Fallback>
                <p:oleObj name="Equation" r:id="rId5" imgW="63500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469" y="835953"/>
                        <a:ext cx="9019061" cy="6668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204926" y="0"/>
            <a:ext cx="7108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charset="0"/>
              </a:rPr>
              <a:t>Detailed balance analysis (VER)</a:t>
            </a:r>
            <a:endParaRPr lang="en-US" sz="36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42884" y="6488668"/>
            <a:ext cx="3801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Shi &amp; Geva JPCA </a:t>
            </a:r>
            <a:r>
              <a:rPr lang="en-US" dirty="0"/>
              <a:t>2003, </a:t>
            </a:r>
            <a:r>
              <a:rPr lang="en-US" b="1" dirty="0"/>
              <a:t>107</a:t>
            </a:r>
            <a:r>
              <a:rPr lang="en-US" dirty="0"/>
              <a:t>, 9059-9069</a:t>
            </a:r>
          </a:p>
        </p:txBody>
      </p:sp>
    </p:spTree>
    <p:extLst>
      <p:ext uri="{BB962C8B-B14F-4D97-AF65-F5344CB8AC3E}">
        <p14:creationId xmlns:p14="http://schemas.microsoft.com/office/powerpoint/2010/main" val="229249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90297" y="6473754"/>
            <a:ext cx="3153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Shi &amp; Geva JCP </a:t>
            </a:r>
            <a:r>
              <a:rPr lang="en-US" b="1" dirty="0" smtClean="0"/>
              <a:t>119 </a:t>
            </a:r>
            <a:r>
              <a:rPr lang="en-US" dirty="0" smtClean="0"/>
              <a:t>9030 (2003)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9176"/>
            <a:ext cx="4421863" cy="5429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45" y="145366"/>
            <a:ext cx="902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Force-force correlation function in the case of a force which is exponential in bath coordinates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863" y="719176"/>
            <a:ext cx="4113693" cy="560326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225143" y="3534677"/>
            <a:ext cx="3014211" cy="1346543"/>
          </a:xfrm>
          <a:custGeom>
            <a:avLst/>
            <a:gdLst>
              <a:gd name="connsiteX0" fmla="*/ 3014211 w 3014211"/>
              <a:gd name="connsiteY0" fmla="*/ 1346543 h 1346543"/>
              <a:gd name="connsiteX1" fmla="*/ 2501642 w 3014211"/>
              <a:gd name="connsiteY1" fmla="*/ 1055812 h 1346543"/>
              <a:gd name="connsiteX2" fmla="*/ 1966122 w 3014211"/>
              <a:gd name="connsiteY2" fmla="*/ 742129 h 1346543"/>
              <a:gd name="connsiteX3" fmla="*/ 1491805 w 3014211"/>
              <a:gd name="connsiteY3" fmla="*/ 504954 h 1346543"/>
              <a:gd name="connsiteX4" fmla="*/ 1155192 w 3014211"/>
              <a:gd name="connsiteY4" fmla="*/ 328985 h 1346543"/>
              <a:gd name="connsiteX5" fmla="*/ 933334 w 3014211"/>
              <a:gd name="connsiteY5" fmla="*/ 221874 h 1346543"/>
              <a:gd name="connsiteX6" fmla="*/ 795629 w 3014211"/>
              <a:gd name="connsiteY6" fmla="*/ 145365 h 1346543"/>
              <a:gd name="connsiteX7" fmla="*/ 688525 w 3014211"/>
              <a:gd name="connsiteY7" fmla="*/ 61206 h 1346543"/>
              <a:gd name="connsiteX8" fmla="*/ 566121 w 3014211"/>
              <a:gd name="connsiteY8" fmla="*/ 22952 h 1346543"/>
              <a:gd name="connsiteX9" fmla="*/ 466667 w 3014211"/>
              <a:gd name="connsiteY9" fmla="*/ 0 h 1346543"/>
              <a:gd name="connsiteX10" fmla="*/ 344263 w 3014211"/>
              <a:gd name="connsiteY10" fmla="*/ 22952 h 1346543"/>
              <a:gd name="connsiteX11" fmla="*/ 221858 w 3014211"/>
              <a:gd name="connsiteY11" fmla="*/ 91810 h 1346543"/>
              <a:gd name="connsiteX12" fmla="*/ 91803 w 3014211"/>
              <a:gd name="connsiteY12" fmla="*/ 275429 h 1346543"/>
              <a:gd name="connsiteX13" fmla="*/ 0 w 3014211"/>
              <a:gd name="connsiteY13" fmla="*/ 711526 h 134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14211" h="1346543">
                <a:moveTo>
                  <a:pt x="3014211" y="1346543"/>
                </a:moveTo>
                <a:lnTo>
                  <a:pt x="2501642" y="1055812"/>
                </a:lnTo>
                <a:lnTo>
                  <a:pt x="1966122" y="742129"/>
                </a:lnTo>
                <a:lnTo>
                  <a:pt x="1491805" y="504954"/>
                </a:lnTo>
                <a:lnTo>
                  <a:pt x="1155192" y="328985"/>
                </a:lnTo>
                <a:lnTo>
                  <a:pt x="933334" y="221874"/>
                </a:lnTo>
                <a:lnTo>
                  <a:pt x="795629" y="145365"/>
                </a:lnTo>
                <a:lnTo>
                  <a:pt x="688525" y="61206"/>
                </a:lnTo>
                <a:lnTo>
                  <a:pt x="566121" y="22952"/>
                </a:lnTo>
                <a:lnTo>
                  <a:pt x="466667" y="0"/>
                </a:lnTo>
                <a:lnTo>
                  <a:pt x="344263" y="22952"/>
                </a:lnTo>
                <a:lnTo>
                  <a:pt x="221858" y="91810"/>
                </a:lnTo>
                <a:lnTo>
                  <a:pt x="91803" y="275429"/>
                </a:lnTo>
                <a:lnTo>
                  <a:pt x="0" y="711526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005472" y="3687693"/>
            <a:ext cx="2233882" cy="1752037"/>
          </a:xfrm>
          <a:custGeom>
            <a:avLst/>
            <a:gdLst>
              <a:gd name="connsiteX0" fmla="*/ 2233882 w 2233882"/>
              <a:gd name="connsiteY0" fmla="*/ 1752037 h 1752037"/>
              <a:gd name="connsiteX1" fmla="*/ 1996723 w 2233882"/>
              <a:gd name="connsiteY1" fmla="*/ 1537814 h 1752037"/>
              <a:gd name="connsiteX2" fmla="*/ 1644810 w 2233882"/>
              <a:gd name="connsiteY2" fmla="*/ 1247083 h 1752037"/>
              <a:gd name="connsiteX3" fmla="*/ 1185793 w 2233882"/>
              <a:gd name="connsiteY3" fmla="*/ 864542 h 1752037"/>
              <a:gd name="connsiteX4" fmla="*/ 948635 w 2233882"/>
              <a:gd name="connsiteY4" fmla="*/ 688574 h 1752037"/>
              <a:gd name="connsiteX5" fmla="*/ 719126 w 2233882"/>
              <a:gd name="connsiteY5" fmla="*/ 497303 h 1752037"/>
              <a:gd name="connsiteX6" fmla="*/ 481967 w 2233882"/>
              <a:gd name="connsiteY6" fmla="*/ 351938 h 1752037"/>
              <a:gd name="connsiteX7" fmla="*/ 374863 w 2233882"/>
              <a:gd name="connsiteY7" fmla="*/ 275430 h 1752037"/>
              <a:gd name="connsiteX8" fmla="*/ 252459 w 2233882"/>
              <a:gd name="connsiteY8" fmla="*/ 191271 h 1752037"/>
              <a:gd name="connsiteX9" fmla="*/ 130054 w 2233882"/>
              <a:gd name="connsiteY9" fmla="*/ 107112 h 1752037"/>
              <a:gd name="connsiteX10" fmla="*/ 0 w 2233882"/>
              <a:gd name="connsiteY10" fmla="*/ 0 h 175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3882" h="1752037">
                <a:moveTo>
                  <a:pt x="2233882" y="1752037"/>
                </a:moveTo>
                <a:lnTo>
                  <a:pt x="1996723" y="1537814"/>
                </a:lnTo>
                <a:lnTo>
                  <a:pt x="1644810" y="1247083"/>
                </a:lnTo>
                <a:lnTo>
                  <a:pt x="1185793" y="864542"/>
                </a:lnTo>
                <a:lnTo>
                  <a:pt x="948635" y="688574"/>
                </a:lnTo>
                <a:lnTo>
                  <a:pt x="719126" y="497303"/>
                </a:lnTo>
                <a:lnTo>
                  <a:pt x="481967" y="351938"/>
                </a:lnTo>
                <a:lnTo>
                  <a:pt x="374863" y="275430"/>
                </a:lnTo>
                <a:lnTo>
                  <a:pt x="252459" y="191271"/>
                </a:lnTo>
                <a:lnTo>
                  <a:pt x="130054" y="107112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17493" y="3718296"/>
            <a:ext cx="2784702" cy="1912704"/>
          </a:xfrm>
          <a:custGeom>
            <a:avLst/>
            <a:gdLst>
              <a:gd name="connsiteX0" fmla="*/ 2784702 w 2784702"/>
              <a:gd name="connsiteY0" fmla="*/ 1912704 h 1912704"/>
              <a:gd name="connsiteX1" fmla="*/ 2318035 w 2784702"/>
              <a:gd name="connsiteY1" fmla="*/ 1491910 h 1912704"/>
              <a:gd name="connsiteX2" fmla="*/ 1728963 w 2784702"/>
              <a:gd name="connsiteY2" fmla="*/ 994607 h 1912704"/>
              <a:gd name="connsiteX3" fmla="*/ 1514755 w 2784702"/>
              <a:gd name="connsiteY3" fmla="*/ 788034 h 1912704"/>
              <a:gd name="connsiteX4" fmla="*/ 1155192 w 2784702"/>
              <a:gd name="connsiteY4" fmla="*/ 535558 h 1912704"/>
              <a:gd name="connsiteX5" fmla="*/ 925684 w 2784702"/>
              <a:gd name="connsiteY5" fmla="*/ 344287 h 1912704"/>
              <a:gd name="connsiteX6" fmla="*/ 696175 w 2784702"/>
              <a:gd name="connsiteY6" fmla="*/ 130064 h 1912704"/>
              <a:gd name="connsiteX7" fmla="*/ 566120 w 2784702"/>
              <a:gd name="connsiteY7" fmla="*/ 53556 h 1912704"/>
              <a:gd name="connsiteX8" fmla="*/ 459017 w 2784702"/>
              <a:gd name="connsiteY8" fmla="*/ 7651 h 1912704"/>
              <a:gd name="connsiteX9" fmla="*/ 359563 w 2784702"/>
              <a:gd name="connsiteY9" fmla="*/ 0 h 1912704"/>
              <a:gd name="connsiteX10" fmla="*/ 229508 w 2784702"/>
              <a:gd name="connsiteY10" fmla="*/ 38255 h 1912704"/>
              <a:gd name="connsiteX11" fmla="*/ 107104 w 2784702"/>
              <a:gd name="connsiteY11" fmla="*/ 175969 h 1912704"/>
              <a:gd name="connsiteX12" fmla="*/ 0 w 2784702"/>
              <a:gd name="connsiteY12" fmla="*/ 420795 h 19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84702" h="1912704">
                <a:moveTo>
                  <a:pt x="2784702" y="1912704"/>
                </a:moveTo>
                <a:lnTo>
                  <a:pt x="2318035" y="1491910"/>
                </a:lnTo>
                <a:lnTo>
                  <a:pt x="1728963" y="994607"/>
                </a:lnTo>
                <a:lnTo>
                  <a:pt x="1514755" y="788034"/>
                </a:lnTo>
                <a:lnTo>
                  <a:pt x="1155192" y="535558"/>
                </a:lnTo>
                <a:lnTo>
                  <a:pt x="925684" y="344287"/>
                </a:lnTo>
                <a:lnTo>
                  <a:pt x="696175" y="130064"/>
                </a:lnTo>
                <a:lnTo>
                  <a:pt x="566120" y="53556"/>
                </a:lnTo>
                <a:lnTo>
                  <a:pt x="459017" y="7651"/>
                </a:lnTo>
                <a:lnTo>
                  <a:pt x="359563" y="0"/>
                </a:lnTo>
                <a:lnTo>
                  <a:pt x="229508" y="38255"/>
                </a:lnTo>
                <a:lnTo>
                  <a:pt x="107104" y="175969"/>
                </a:lnTo>
                <a:lnTo>
                  <a:pt x="0" y="420795"/>
                </a:ln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181428" y="1147622"/>
            <a:ext cx="39781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81428" y="1391215"/>
            <a:ext cx="397815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81428" y="2309930"/>
            <a:ext cx="397815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181428" y="1606055"/>
            <a:ext cx="397815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81428" y="1834346"/>
            <a:ext cx="397815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37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63210" y="2738238"/>
            <a:ext cx="1744579" cy="1731211"/>
          </a:xfrm>
          <a:prstGeom prst="ellipse">
            <a:avLst/>
          </a:prstGeom>
          <a:solidFill>
            <a:srgbClr val="FFFF00"/>
          </a:solidFill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LSC</a:t>
            </a:r>
            <a:endParaRPr lang="en-US" sz="5400" dirty="0">
              <a:solidFill>
                <a:srgbClr val="FF0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033861" y="88796"/>
            <a:ext cx="3735603" cy="2428581"/>
            <a:chOff x="5139690" y="125662"/>
            <a:chExt cx="3735603" cy="2428581"/>
          </a:xfrm>
        </p:grpSpPr>
        <p:sp>
          <p:nvSpPr>
            <p:cNvPr id="7" name="Oval 6"/>
            <p:cNvSpPr/>
            <p:nvPr/>
          </p:nvSpPr>
          <p:spPr>
            <a:xfrm>
              <a:off x="7130714" y="125662"/>
              <a:ext cx="1744579" cy="173121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</a:rPr>
                <a:t>MultiplePES</a:t>
              </a:r>
              <a:r>
                <a:rPr lang="en-US" sz="2400" dirty="0" smtClean="0">
                  <a:solidFill>
                    <a:schemeClr val="tx1"/>
                  </a:solidFill>
                </a:rPr>
                <a:t> Corr.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Funcs</a:t>
              </a:r>
              <a:r>
                <a:rPr lang="en-US" sz="2400" dirty="0" smtClean="0">
                  <a:solidFill>
                    <a:schemeClr val="tx1"/>
                  </a:solidFill>
                </a:rPr>
                <a:t>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Up Arrow 11"/>
            <p:cNvSpPr/>
            <p:nvPr/>
          </p:nvSpPr>
          <p:spPr>
            <a:xfrm rot="2762564">
              <a:off x="6300473" y="1278645"/>
              <a:ext cx="254000" cy="2297196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19028904">
              <a:off x="5139690" y="2010481"/>
              <a:ext cx="2225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Linearize nuclear DOF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-5940" y="3520990"/>
            <a:ext cx="3881487" cy="1814065"/>
            <a:chOff x="-5940" y="3520990"/>
            <a:chExt cx="3881487" cy="1814065"/>
          </a:xfrm>
        </p:grpSpPr>
        <p:sp>
          <p:nvSpPr>
            <p:cNvPr id="3" name="Oval 2"/>
            <p:cNvSpPr/>
            <p:nvPr/>
          </p:nvSpPr>
          <p:spPr>
            <a:xfrm>
              <a:off x="-5940" y="3603844"/>
              <a:ext cx="1744579" cy="173121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</a:rPr>
                <a:t>MQCL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14" name="Up Arrow 13"/>
            <p:cNvSpPr/>
            <p:nvPr/>
          </p:nvSpPr>
          <p:spPr>
            <a:xfrm rot="14762824">
              <a:off x="2603821" y="2997883"/>
              <a:ext cx="254000" cy="2055134"/>
            </a:xfrm>
            <a:prstGeom prst="up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20145787">
              <a:off x="1650359" y="3520990"/>
              <a:ext cx="22251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/>
                  </a:solidFill>
                </a:rPr>
                <a:t>Linearize nuclear DOF</a:t>
              </a:r>
            </a:p>
            <a:p>
              <a:pPr algn="ctr"/>
              <a:endParaRPr lang="en-US" dirty="0">
                <a:solidFill>
                  <a:schemeClr val="accent6"/>
                </a:solidFill>
              </a:endParaRPr>
            </a:p>
            <a:p>
              <a:pPr algn="ctr"/>
              <a:r>
                <a:rPr lang="en-US" dirty="0" smtClean="0">
                  <a:solidFill>
                    <a:schemeClr val="accent6"/>
                  </a:solidFill>
                </a:rPr>
                <a:t>Influence functional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15147" y="3373617"/>
            <a:ext cx="3728853" cy="1867471"/>
            <a:chOff x="5415147" y="3373617"/>
            <a:chExt cx="3728853" cy="1867471"/>
          </a:xfrm>
        </p:grpSpPr>
        <p:sp>
          <p:nvSpPr>
            <p:cNvPr id="5" name="Oval 4"/>
            <p:cNvSpPr/>
            <p:nvPr/>
          </p:nvSpPr>
          <p:spPr>
            <a:xfrm>
              <a:off x="7399421" y="3509877"/>
              <a:ext cx="1744579" cy="1731211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Mapping H 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Dynamics</a:t>
              </a:r>
            </a:p>
          </p:txBody>
        </p:sp>
        <p:sp>
          <p:nvSpPr>
            <p:cNvPr id="13" name="Up Arrow 12"/>
            <p:cNvSpPr/>
            <p:nvPr/>
          </p:nvSpPr>
          <p:spPr>
            <a:xfrm rot="6670269">
              <a:off x="6282167" y="3087248"/>
              <a:ext cx="254000" cy="1988039"/>
            </a:xfrm>
            <a:prstGeom prst="up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267483">
              <a:off x="5483527" y="3373617"/>
              <a:ext cx="18132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Linearize nuclear </a:t>
              </a:r>
            </a:p>
            <a:p>
              <a:pPr algn="ctr"/>
              <a:r>
                <a:rPr lang="en-US" dirty="0" smtClean="0"/>
                <a:t>&amp; electronic DOF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 smtClean="0"/>
                <a:t>(Mapping H)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592885" y="4978399"/>
            <a:ext cx="6157882" cy="1731211"/>
            <a:chOff x="1592885" y="4978399"/>
            <a:chExt cx="6157882" cy="1731211"/>
          </a:xfrm>
        </p:grpSpPr>
        <p:sp>
          <p:nvSpPr>
            <p:cNvPr id="6" name="Oval 5"/>
            <p:cNvSpPr/>
            <p:nvPr/>
          </p:nvSpPr>
          <p:spPr>
            <a:xfrm>
              <a:off x="3846763" y="4978399"/>
              <a:ext cx="1744579" cy="1731211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GQME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5" name="Up Arrow 14"/>
            <p:cNvSpPr/>
            <p:nvPr/>
          </p:nvSpPr>
          <p:spPr>
            <a:xfrm rot="14006697">
              <a:off x="6378577" y="4282783"/>
              <a:ext cx="254000" cy="2037146"/>
            </a:xfrm>
            <a:prstGeom prst="up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 Arrow 15"/>
            <p:cNvSpPr/>
            <p:nvPr/>
          </p:nvSpPr>
          <p:spPr>
            <a:xfrm rot="6883362">
              <a:off x="2722878" y="4103580"/>
              <a:ext cx="254000" cy="2078004"/>
            </a:xfrm>
            <a:prstGeom prst="up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 rot="1472067">
              <a:off x="1592885" y="5106133"/>
              <a:ext cx="22199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Short-lived </a:t>
              </a:r>
            </a:p>
            <a:p>
              <a:pPr algn="ctr"/>
              <a:r>
                <a:rPr lang="en-US" dirty="0">
                  <a:solidFill>
                    <a:srgbClr val="0000FF"/>
                  </a:solidFill>
                </a:rPr>
                <a:t>p</a:t>
              </a:r>
              <a:r>
                <a:rPr lang="en-US" dirty="0" smtClean="0">
                  <a:solidFill>
                    <a:srgbClr val="0000FF"/>
                  </a:solidFill>
                </a:rPr>
                <a:t>rojector-free </a:t>
              </a:r>
              <a:r>
                <a:rPr lang="en-US" dirty="0">
                  <a:solidFill>
                    <a:srgbClr val="0000FF"/>
                  </a:solidFill>
                </a:rPr>
                <a:t>inputs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9515208">
              <a:off x="5604564" y="5274774"/>
              <a:ext cx="21462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Short-lived </a:t>
              </a:r>
            </a:p>
            <a:p>
              <a:pPr algn="ctr"/>
              <a:r>
                <a:rPr lang="en-US" dirty="0">
                  <a:solidFill>
                    <a:srgbClr val="0000FF"/>
                  </a:solidFill>
                </a:rPr>
                <a:t>p</a:t>
              </a:r>
              <a:r>
                <a:rPr lang="en-US" dirty="0" smtClean="0">
                  <a:solidFill>
                    <a:srgbClr val="0000FF"/>
                  </a:solidFill>
                </a:rPr>
                <a:t>rojector-free inputs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069562" y="88796"/>
            <a:ext cx="3366809" cy="1731211"/>
            <a:chOff x="2069562" y="88796"/>
            <a:chExt cx="3366809" cy="1731211"/>
          </a:xfrm>
        </p:grpSpPr>
        <p:sp>
          <p:nvSpPr>
            <p:cNvPr id="43" name="Oval 42"/>
            <p:cNvSpPr/>
            <p:nvPr/>
          </p:nvSpPr>
          <p:spPr>
            <a:xfrm>
              <a:off x="3691792" y="88796"/>
              <a:ext cx="1744579" cy="1731211"/>
            </a:xfrm>
            <a:prstGeom prst="ellipse">
              <a:avLst/>
            </a:prstGeom>
            <a:solidFill>
              <a:srgbClr val="FFF5CC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CMD and RPMD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2069562" y="870110"/>
              <a:ext cx="1500973" cy="329231"/>
            </a:xfrm>
            <a:prstGeom prst="rightArrow">
              <a:avLst/>
            </a:prstGeom>
            <a:solidFill>
              <a:srgbClr val="FFF5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4183682"/>
                </p:ext>
              </p:extLst>
            </p:nvPr>
          </p:nvGraphicFramePr>
          <p:xfrm>
            <a:off x="2235737" y="340989"/>
            <a:ext cx="1169636" cy="5291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997" name="Equation" r:id="rId3" imgW="533400" imgH="241300" progId="Equation.DSMT4">
                    <p:embed/>
                  </p:oleObj>
                </mc:Choice>
                <mc:Fallback>
                  <p:oleObj name="Equation" r:id="rId3" imgW="5334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35737" y="340989"/>
                          <a:ext cx="1169636" cy="5291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TextBox 28"/>
          <p:cNvSpPr txBox="1"/>
          <p:nvPr/>
        </p:nvSpPr>
        <p:spPr>
          <a:xfrm>
            <a:off x="7084708" y="1856873"/>
            <a:ext cx="1907834" cy="70788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No well-defined classical limit!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4431" y="125662"/>
            <a:ext cx="4026628" cy="2274755"/>
            <a:chOff x="164431" y="125662"/>
            <a:chExt cx="4026628" cy="2274755"/>
          </a:xfrm>
        </p:grpSpPr>
        <p:grpSp>
          <p:nvGrpSpPr>
            <p:cNvPr id="35" name="Group 34"/>
            <p:cNvGrpSpPr/>
            <p:nvPr/>
          </p:nvGrpSpPr>
          <p:grpSpPr>
            <a:xfrm>
              <a:off x="164431" y="125662"/>
              <a:ext cx="3834600" cy="2274755"/>
              <a:chOff x="164431" y="125662"/>
              <a:chExt cx="3834600" cy="2274755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64431" y="125662"/>
                <a:ext cx="1744579" cy="1731211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</a:rPr>
                  <a:t>Single PES Corr. 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Funcs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.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Up Arrow 10"/>
              <p:cNvSpPr/>
              <p:nvPr/>
            </p:nvSpPr>
            <p:spPr>
              <a:xfrm rot="18183006">
                <a:off x="2644418" y="1045804"/>
                <a:ext cx="254000" cy="2455226"/>
              </a:xfrm>
              <a:prstGeom prst="up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 rot="1952973">
              <a:off x="1965871" y="1884526"/>
              <a:ext cx="2225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Linearize nuclear DOF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49403" y="1856873"/>
            <a:ext cx="1907834" cy="40011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Classical Wigner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0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63210" y="2738238"/>
            <a:ext cx="1744579" cy="1731211"/>
          </a:xfrm>
          <a:prstGeom prst="ellipse">
            <a:avLst/>
          </a:prstGeom>
          <a:solidFill>
            <a:srgbClr val="FFFF00"/>
          </a:solidFill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LSC</a:t>
            </a:r>
            <a:endParaRPr lang="en-US" sz="5400" dirty="0">
              <a:solidFill>
                <a:srgbClr val="FF0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033861" y="88796"/>
            <a:ext cx="3735603" cy="2428581"/>
            <a:chOff x="5139690" y="125662"/>
            <a:chExt cx="3735603" cy="2428581"/>
          </a:xfrm>
        </p:grpSpPr>
        <p:sp>
          <p:nvSpPr>
            <p:cNvPr id="7" name="Oval 6"/>
            <p:cNvSpPr/>
            <p:nvPr/>
          </p:nvSpPr>
          <p:spPr>
            <a:xfrm>
              <a:off x="7130714" y="125662"/>
              <a:ext cx="1744579" cy="173121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</a:rPr>
                <a:t>MultiplePES</a:t>
              </a:r>
              <a:r>
                <a:rPr lang="en-US" sz="2400" dirty="0" smtClean="0">
                  <a:solidFill>
                    <a:schemeClr val="tx1"/>
                  </a:solidFill>
                </a:rPr>
                <a:t> Corr.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Funcs</a:t>
              </a:r>
              <a:r>
                <a:rPr lang="en-US" sz="2400" dirty="0" smtClean="0">
                  <a:solidFill>
                    <a:schemeClr val="tx1"/>
                  </a:solidFill>
                </a:rPr>
                <a:t>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Up Arrow 11"/>
            <p:cNvSpPr/>
            <p:nvPr/>
          </p:nvSpPr>
          <p:spPr>
            <a:xfrm rot="2762564">
              <a:off x="6300473" y="1278645"/>
              <a:ext cx="254000" cy="2297196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19028904">
              <a:off x="5139690" y="2010481"/>
              <a:ext cx="2225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Linearize nuclear DOF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084708" y="1856873"/>
            <a:ext cx="1907834" cy="70788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No well-defined classical limit!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6653" y="5098020"/>
            <a:ext cx="8875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 Electronic population relaxation rates and optical response functions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97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24030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800" dirty="0" smtClean="0"/>
              <a:t>Fully quantum exact MD simulations via methods like </a:t>
            </a:r>
            <a:r>
              <a:rPr lang="en-US" sz="2800" dirty="0" smtClean="0"/>
              <a:t>MCTDH/QUAPI/HOEM</a:t>
            </a:r>
            <a:r>
              <a:rPr lang="en-US" sz="2800" dirty="0" smtClean="0"/>
              <a:t>/TT-SOFT, etc. are either limited to molecular systems with relatively small number of DOF or systems with simplified Hamiltonians (e.g. a </a:t>
            </a:r>
            <a:r>
              <a:rPr lang="en-US" sz="2800" dirty="0" smtClean="0"/>
              <a:t>few quantum states coupled </a:t>
            </a:r>
            <a:r>
              <a:rPr lang="en-US" sz="2800" dirty="0" smtClean="0"/>
              <a:t>to a harmonic bath).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800" dirty="0" smtClean="0"/>
              <a:t>Most </a:t>
            </a:r>
            <a:r>
              <a:rPr lang="en-US" sz="2800" dirty="0"/>
              <a:t>systems of chemical interest are close to the classical limit and/or involve a few quantum </a:t>
            </a:r>
            <a:r>
              <a:rPr lang="en-US" sz="2800" dirty="0" smtClean="0"/>
              <a:t>DOF in </a:t>
            </a:r>
            <a:r>
              <a:rPr lang="en-US" sz="2800" dirty="0"/>
              <a:t>a sea of classical </a:t>
            </a:r>
            <a:r>
              <a:rPr lang="en-US" sz="2800" dirty="0" smtClean="0"/>
              <a:t>DOF. </a:t>
            </a:r>
            <a:r>
              <a:rPr lang="en-US" sz="2800" dirty="0"/>
              <a:t>Hence </a:t>
            </a:r>
            <a:r>
              <a:rPr lang="en-US" sz="2800" dirty="0" err="1"/>
              <a:t>semiclassical</a:t>
            </a:r>
            <a:r>
              <a:rPr lang="en-US" sz="2800" dirty="0"/>
              <a:t> or mixed quantum-</a:t>
            </a:r>
            <a:r>
              <a:rPr lang="en-US" sz="2800" dirty="0" smtClean="0"/>
              <a:t>classical.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800" dirty="0" smtClean="0"/>
              <a:t>Experimentally relevant </a:t>
            </a:r>
            <a:r>
              <a:rPr lang="en-US" sz="2800" dirty="0"/>
              <a:t>measurable quantities (</a:t>
            </a:r>
            <a:r>
              <a:rPr lang="en-US" sz="2800" dirty="0" smtClean="0"/>
              <a:t>rates, </a:t>
            </a:r>
            <a:r>
              <a:rPr lang="en-US" sz="2800" dirty="0"/>
              <a:t>spectra, etc.) can often be given in terms of reduced quantities like </a:t>
            </a:r>
            <a:r>
              <a:rPr lang="en-US" sz="2800" u="sng" dirty="0"/>
              <a:t>short-lived finite-temperature time correlation functions</a:t>
            </a:r>
            <a:r>
              <a:rPr lang="en-US" sz="2800" dirty="0"/>
              <a:t>, which are more accessible, as well as more amenable for approximations, than the underlying many-body wave functions. </a:t>
            </a:r>
            <a:endParaRPr lang="en-US" sz="2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881922" y="0"/>
            <a:ext cx="31872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Preliminaries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982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>
            <a:off x="816671" y="5359162"/>
            <a:ext cx="75145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05071" y="1790706"/>
            <a:ext cx="11601" cy="3600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834" y="961997"/>
            <a:ext cx="1463261" cy="646331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600" dirty="0"/>
              <a:t>Energy</a:t>
            </a:r>
          </a:p>
        </p:txBody>
      </p:sp>
      <p:sp>
        <p:nvSpPr>
          <p:cNvPr id="15" name="Freeform 14"/>
          <p:cNvSpPr/>
          <p:nvPr/>
        </p:nvSpPr>
        <p:spPr>
          <a:xfrm>
            <a:off x="3114051" y="1608327"/>
            <a:ext cx="4560649" cy="3700300"/>
          </a:xfrm>
          <a:custGeom>
            <a:avLst/>
            <a:gdLst>
              <a:gd name="connsiteX0" fmla="*/ 0 w 3051675"/>
              <a:gd name="connsiteY0" fmla="*/ 0 h 4656517"/>
              <a:gd name="connsiteX1" fmla="*/ 1578756 w 3051675"/>
              <a:gd name="connsiteY1" fmla="*/ 4656517 h 4656517"/>
              <a:gd name="connsiteX2" fmla="*/ 3051675 w 3051675"/>
              <a:gd name="connsiteY2" fmla="*/ 8819 h 465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1675" h="4656517">
                <a:moveTo>
                  <a:pt x="0" y="0"/>
                </a:moveTo>
                <a:cubicBezTo>
                  <a:pt x="535072" y="2327523"/>
                  <a:pt x="1070144" y="4655047"/>
                  <a:pt x="1578756" y="4656517"/>
                </a:cubicBezTo>
                <a:cubicBezTo>
                  <a:pt x="2087368" y="4657987"/>
                  <a:pt x="3051675" y="8819"/>
                  <a:pt x="3051675" y="8819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1405554" y="1285162"/>
            <a:ext cx="3342730" cy="2769216"/>
          </a:xfrm>
          <a:custGeom>
            <a:avLst/>
            <a:gdLst>
              <a:gd name="connsiteX0" fmla="*/ 0 w 3051675"/>
              <a:gd name="connsiteY0" fmla="*/ 0 h 4656517"/>
              <a:gd name="connsiteX1" fmla="*/ 1578756 w 3051675"/>
              <a:gd name="connsiteY1" fmla="*/ 4656517 h 4656517"/>
              <a:gd name="connsiteX2" fmla="*/ 3051675 w 3051675"/>
              <a:gd name="connsiteY2" fmla="*/ 8819 h 465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1675" h="4656517">
                <a:moveTo>
                  <a:pt x="0" y="0"/>
                </a:moveTo>
                <a:cubicBezTo>
                  <a:pt x="535072" y="2327523"/>
                  <a:pt x="1070144" y="4655047"/>
                  <a:pt x="1578756" y="4656517"/>
                </a:cubicBezTo>
                <a:cubicBezTo>
                  <a:pt x="2087368" y="4657987"/>
                  <a:pt x="3051675" y="8819"/>
                  <a:pt x="3051675" y="8819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498554"/>
              </p:ext>
            </p:extLst>
          </p:nvPr>
        </p:nvGraphicFramePr>
        <p:xfrm>
          <a:off x="6816726" y="3807500"/>
          <a:ext cx="149542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17" name="Equation" r:id="rId3" imgW="431800" imgH="228600" progId="Equation.DSMT4">
                  <p:embed/>
                </p:oleObj>
              </mc:Choice>
              <mc:Fallback>
                <p:oleObj name="Equation" r:id="rId3" imgW="43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16726" y="3807500"/>
                        <a:ext cx="1495425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50243"/>
              </p:ext>
            </p:extLst>
          </p:nvPr>
        </p:nvGraphicFramePr>
        <p:xfrm>
          <a:off x="1030289" y="3939263"/>
          <a:ext cx="1504950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18" name="Equation" r:id="rId5" imgW="444500" imgH="228600" progId="Equation.DSMT4">
                  <p:embed/>
                </p:oleObj>
              </mc:Choice>
              <mc:Fallback>
                <p:oleObj name="Equation" r:id="rId5" imgW="444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30289" y="3939263"/>
                        <a:ext cx="1504950" cy="769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>
            <a:stCxn id="17" idx="1"/>
          </p:cNvCxnSpPr>
          <p:nvPr/>
        </p:nvCxnSpPr>
        <p:spPr>
          <a:xfrm flipH="1">
            <a:off x="3114051" y="4054379"/>
            <a:ext cx="20834" cy="1304345"/>
          </a:xfrm>
          <a:prstGeom prst="line">
            <a:avLst/>
          </a:prstGeom>
          <a:ln w="76200" cmpd="sng">
            <a:solidFill>
              <a:srgbClr val="008000"/>
            </a:solidFill>
            <a:prstDash val="solid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Left-Right Arrow 7"/>
          <p:cNvSpPr/>
          <p:nvPr/>
        </p:nvSpPr>
        <p:spPr>
          <a:xfrm>
            <a:off x="2978175" y="2535744"/>
            <a:ext cx="1909394" cy="1194308"/>
          </a:xfrm>
          <a:prstGeom prst="left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842981"/>
              </p:ext>
            </p:extLst>
          </p:nvPr>
        </p:nvGraphicFramePr>
        <p:xfrm>
          <a:off x="4887569" y="2145219"/>
          <a:ext cx="534987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19" name="Equation" r:id="rId7" imgW="139700" imgH="203200" progId="Equation.DSMT4">
                  <p:embed/>
                </p:oleObj>
              </mc:Choice>
              <mc:Fallback>
                <p:oleObj name="Equation" r:id="rId7" imgW="1397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87569" y="2145219"/>
                        <a:ext cx="534987" cy="78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016185"/>
              </p:ext>
            </p:extLst>
          </p:nvPr>
        </p:nvGraphicFramePr>
        <p:xfrm>
          <a:off x="652463" y="569913"/>
          <a:ext cx="7837487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20" name="Equation" r:id="rId9" imgW="3492500" imgH="317500" progId="Equation.DSMT4">
                  <p:embed/>
                </p:oleObj>
              </mc:Choice>
              <mc:Fallback>
                <p:oleObj name="Equation" r:id="rId9" imgW="3492500" imgH="317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2463" y="569913"/>
                        <a:ext cx="7837487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859837"/>
              </p:ext>
            </p:extLst>
          </p:nvPr>
        </p:nvGraphicFramePr>
        <p:xfrm>
          <a:off x="3114675" y="4340900"/>
          <a:ext cx="1373188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21" name="Equation" r:id="rId11" imgW="330200" imgH="165100" progId="Equation.DSMT4">
                  <p:embed/>
                </p:oleObj>
              </mc:Choice>
              <mc:Fallback>
                <p:oleObj name="Equation" r:id="rId11" imgW="3302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14675" y="4340900"/>
                        <a:ext cx="1373188" cy="687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937513" y="0"/>
            <a:ext cx="6984845" cy="56938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3100" b="1" dirty="0"/>
              <a:t>Equilibrium FGR for electronic transitions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F885-4AA7-7044-AF5C-34F7B72131B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737772"/>
              </p:ext>
            </p:extLst>
          </p:nvPr>
        </p:nvGraphicFramePr>
        <p:xfrm>
          <a:off x="8412163" y="5141000"/>
          <a:ext cx="5207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22" name="Equation" r:id="rId13" imgW="165100" imgH="152400" progId="Equation.DSMT4">
                  <p:embed/>
                </p:oleObj>
              </mc:Choice>
              <mc:Fallback>
                <p:oleObj name="Equation" r:id="rId13" imgW="1651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412163" y="5141000"/>
                        <a:ext cx="5207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35838"/>
              </p:ext>
            </p:extLst>
          </p:nvPr>
        </p:nvGraphicFramePr>
        <p:xfrm>
          <a:off x="369888" y="5667375"/>
          <a:ext cx="836295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23" name="Equation" r:id="rId15" imgW="3924300" imgH="495300" progId="Equation.DSMT4">
                  <p:embed/>
                </p:oleObj>
              </mc:Choice>
              <mc:Fallback>
                <p:oleObj name="Equation" r:id="rId15" imgW="39243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69888" y="5667375"/>
                        <a:ext cx="836295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6088363" y="5727956"/>
            <a:ext cx="1963988" cy="99351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20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51755" y="-9957"/>
            <a:ext cx="7015232" cy="562203"/>
          </a:xfrm>
          <a:prstGeom prst="rect">
            <a:avLst/>
          </a:prstGeom>
        </p:spPr>
        <p:txBody>
          <a:bodyPr wrap="none" lIns="130046" tIns="65023" rIns="130046" bIns="65023">
            <a:spAutoFit/>
          </a:bodyPr>
          <a:lstStyle/>
          <a:p>
            <a:r>
              <a:rPr lang="en-US" sz="2800" b="1" dirty="0">
                <a:latin typeface="Times New Roman"/>
                <a:cs typeface="Times New Roman"/>
              </a:rPr>
              <a:t>S</a:t>
            </a:r>
            <a:r>
              <a:rPr lang="en-US" sz="2800" b="1" dirty="0" smtClean="0">
                <a:latin typeface="Times New Roman"/>
                <a:cs typeface="Times New Roman"/>
              </a:rPr>
              <a:t>hifted  parabolas </a:t>
            </a:r>
            <a:r>
              <a:rPr lang="en-US" sz="2800" b="1" dirty="0">
                <a:latin typeface="Times New Roman"/>
                <a:cs typeface="Times New Roman"/>
              </a:rPr>
              <a:t>+ Condon approximation</a:t>
            </a:r>
            <a:endParaRPr lang="en-US" sz="2800" dirty="0">
              <a:latin typeface="Times New Roman"/>
              <a:cs typeface="Times New Roman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8141564"/>
              </p:ext>
            </p:extLst>
          </p:nvPr>
        </p:nvGraphicFramePr>
        <p:xfrm>
          <a:off x="117245" y="552246"/>
          <a:ext cx="9026755" cy="990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09" name="Equation" r:id="rId3" imgW="4165600" imgH="457200" progId="Equation.DSMT4">
                  <p:embed/>
                </p:oleObj>
              </mc:Choice>
              <mc:Fallback>
                <p:oleObj name="Equation" r:id="rId3" imgW="41656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245" y="552246"/>
                        <a:ext cx="9026755" cy="990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03225" y="1606442"/>
            <a:ext cx="8442325" cy="1700472"/>
            <a:chOff x="403225" y="1606442"/>
            <a:chExt cx="8442325" cy="1700472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8028334"/>
                </p:ext>
              </p:extLst>
            </p:nvPr>
          </p:nvGraphicFramePr>
          <p:xfrm>
            <a:off x="403225" y="2302027"/>
            <a:ext cx="8442325" cy="1004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510" name="Equation" r:id="rId5" imgW="4165600" imgH="495300" progId="Equation.DSMT4">
                    <p:embed/>
                  </p:oleObj>
                </mc:Choice>
                <mc:Fallback>
                  <p:oleObj name="Equation" r:id="rId5" imgW="4165600" imgH="495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03225" y="2302027"/>
                          <a:ext cx="8442325" cy="10048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0473352"/>
                </p:ext>
              </p:extLst>
            </p:nvPr>
          </p:nvGraphicFramePr>
          <p:xfrm>
            <a:off x="403225" y="1606442"/>
            <a:ext cx="4501542" cy="695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511" name="Equation" r:id="rId7" imgW="2463800" imgH="381000" progId="Equation.DSMT4">
                    <p:embed/>
                  </p:oleObj>
                </mc:Choice>
                <mc:Fallback>
                  <p:oleObj name="Equation" r:id="rId7" imgW="2463800" imgH="381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03225" y="1606442"/>
                          <a:ext cx="4501542" cy="6955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Down Arrow 9"/>
            <p:cNvSpPr/>
            <p:nvPr/>
          </p:nvSpPr>
          <p:spPr>
            <a:xfrm>
              <a:off x="3044812" y="2165181"/>
              <a:ext cx="137705" cy="42844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182938"/>
              </p:ext>
            </p:extLst>
          </p:nvPr>
        </p:nvGraphicFramePr>
        <p:xfrm>
          <a:off x="403225" y="3405108"/>
          <a:ext cx="7663762" cy="1153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12" name="Equation" r:id="rId9" imgW="4051300" imgH="609600" progId="Equation.DSMT4">
                  <p:embed/>
                </p:oleObj>
              </mc:Choice>
              <mc:Fallback>
                <p:oleObj name="Equation" r:id="rId9" imgW="4051300" imgH="60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3225" y="3405108"/>
                        <a:ext cx="7663762" cy="1153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02946" y="4228868"/>
            <a:ext cx="2108014" cy="2092674"/>
            <a:chOff x="202946" y="4228868"/>
            <a:chExt cx="2108014" cy="2092674"/>
          </a:xfrm>
        </p:grpSpPr>
        <p:sp>
          <p:nvSpPr>
            <p:cNvPr id="8" name="TextBox 7"/>
            <p:cNvSpPr txBox="1"/>
            <p:nvPr/>
          </p:nvSpPr>
          <p:spPr>
            <a:xfrm>
              <a:off x="202946" y="4844214"/>
              <a:ext cx="2108014" cy="147732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</a:t>
              </a:r>
              <a:r>
                <a:rPr lang="en-US" dirty="0" smtClean="0"/>
                <a:t>igh temperature (classical nuclei) and short</a:t>
              </a:r>
              <a:r>
                <a:rPr lang="en-US" dirty="0"/>
                <a:t>–</a:t>
              </a:r>
              <a:r>
                <a:rPr lang="en-US" dirty="0" smtClean="0"/>
                <a:t>time (transition state theory limit) </a:t>
              </a:r>
              <a:endParaRPr lang="en-US" dirty="0"/>
            </a:p>
          </p:txBody>
        </p:sp>
        <p:sp>
          <p:nvSpPr>
            <p:cNvPr id="11" name="Up Arrow 10"/>
            <p:cNvSpPr/>
            <p:nvPr/>
          </p:nvSpPr>
          <p:spPr>
            <a:xfrm>
              <a:off x="1051755" y="4228868"/>
              <a:ext cx="192104" cy="615346"/>
            </a:xfrm>
            <a:prstGeom prst="up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02343" y="4368110"/>
            <a:ext cx="2598738" cy="2209147"/>
            <a:chOff x="4002343" y="4368110"/>
            <a:chExt cx="2598738" cy="2209147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8445183"/>
                </p:ext>
              </p:extLst>
            </p:nvPr>
          </p:nvGraphicFramePr>
          <p:xfrm>
            <a:off x="4002343" y="5258044"/>
            <a:ext cx="2598738" cy="1319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513" name="Equation" r:id="rId11" imgW="1498600" imgH="762000" progId="Equation.DSMT4">
                    <p:embed/>
                  </p:oleObj>
                </mc:Choice>
                <mc:Fallback>
                  <p:oleObj name="Equation" r:id="rId11" imgW="1498600" imgH="762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002343" y="5258044"/>
                          <a:ext cx="2598738" cy="13192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" name="Straight Arrow Connector 14"/>
            <p:cNvCxnSpPr/>
            <p:nvPr/>
          </p:nvCxnSpPr>
          <p:spPr>
            <a:xfrm flipV="1">
              <a:off x="5205900" y="4368110"/>
              <a:ext cx="0" cy="95220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814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758" y="-4610"/>
            <a:ext cx="8353384" cy="52321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Hole transfer rate constant in C</a:t>
            </a:r>
            <a:r>
              <a:rPr lang="en-US" sz="2800" b="1" baseline="-25000" dirty="0" smtClean="0">
                <a:solidFill>
                  <a:schemeClr val="tx2">
                    <a:lumMod val="50000"/>
                  </a:schemeClr>
                </a:solidFill>
              </a:rPr>
              <a:t>60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-(N,N-dimethylaniline)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74906"/>
              </p:ext>
            </p:extLst>
          </p:nvPr>
        </p:nvGraphicFramePr>
        <p:xfrm>
          <a:off x="436163" y="1822553"/>
          <a:ext cx="8128890" cy="1131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93" name="Equation" r:id="rId3" imgW="2552700" imgH="355600" progId="Equation.DSMT4">
                  <p:embed/>
                </p:oleObj>
              </mc:Choice>
              <mc:Fallback>
                <p:oleObj name="Equation" r:id="rId3" imgW="2552700" imgH="3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6163" y="1822553"/>
                        <a:ext cx="8128890" cy="1131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633467" y="3170832"/>
            <a:ext cx="367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33467" y="3928422"/>
            <a:ext cx="367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68407" y="3588070"/>
            <a:ext cx="3671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68407" y="4007995"/>
            <a:ext cx="3671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89120" y="3790353"/>
            <a:ext cx="138902" cy="1289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691829" y="3863935"/>
            <a:ext cx="138902" cy="1289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33467" y="3790353"/>
            <a:ext cx="138902" cy="1289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830731" y="3863935"/>
            <a:ext cx="138902" cy="1289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442246" y="3129771"/>
            <a:ext cx="367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442246" y="3887361"/>
            <a:ext cx="367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77186" y="3547009"/>
            <a:ext cx="3671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77186" y="3966934"/>
            <a:ext cx="3671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597899" y="3749292"/>
            <a:ext cx="138902" cy="1289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500608" y="3822874"/>
            <a:ext cx="138902" cy="1289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3442246" y="3749292"/>
            <a:ext cx="138902" cy="1289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4500608" y="3426579"/>
            <a:ext cx="138902" cy="1289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6631907" y="3112338"/>
            <a:ext cx="367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31907" y="3869928"/>
            <a:ext cx="367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66847" y="3529576"/>
            <a:ext cx="3671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66847" y="3949501"/>
            <a:ext cx="3671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829171" y="3799448"/>
            <a:ext cx="138902" cy="1289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7690269" y="3805441"/>
            <a:ext cx="138902" cy="1289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631907" y="3731859"/>
            <a:ext cx="138902" cy="1289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7690269" y="3409146"/>
            <a:ext cx="138902" cy="1289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>
            <a:off x="2303393" y="3363265"/>
            <a:ext cx="674669" cy="20000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sp>
        <p:nvSpPr>
          <p:cNvPr id="32" name="Right Arrow 31"/>
          <p:cNvSpPr/>
          <p:nvPr/>
        </p:nvSpPr>
        <p:spPr>
          <a:xfrm>
            <a:off x="5452118" y="3307869"/>
            <a:ext cx="674669" cy="20000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dirty="0"/>
          </a:p>
        </p:txBody>
      </p:sp>
      <p:pic>
        <p:nvPicPr>
          <p:cNvPr id="33" name="Picture 32" descr="HOMO_0.0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t="29074" r="21476" b="27368"/>
          <a:stretch/>
        </p:blipFill>
        <p:spPr>
          <a:xfrm>
            <a:off x="2930630" y="574676"/>
            <a:ext cx="1884259" cy="1246460"/>
          </a:xfrm>
          <a:prstGeom prst="rect">
            <a:avLst/>
          </a:prstGeom>
        </p:spPr>
      </p:pic>
      <p:pic>
        <p:nvPicPr>
          <p:cNvPr id="34" name="Picture 33" descr="LUMO_0.0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t="29073" r="19075" b="27711"/>
          <a:stretch/>
        </p:blipFill>
        <p:spPr>
          <a:xfrm>
            <a:off x="6777181" y="574676"/>
            <a:ext cx="1848981" cy="117080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78" y="5020077"/>
            <a:ext cx="8969807" cy="108863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91807" y="4353279"/>
            <a:ext cx="979990" cy="6441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600" dirty="0"/>
              <a:t>(eV)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24343" y="4436230"/>
            <a:ext cx="911280" cy="6441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600" dirty="0"/>
              <a:t>(s</a:t>
            </a:r>
            <a:r>
              <a:rPr lang="en-US" sz="3600" baseline="30000" dirty="0"/>
              <a:t>-1</a:t>
            </a:r>
            <a:r>
              <a:rPr lang="en-US" sz="3600" dirty="0"/>
              <a:t>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949509" y="5082560"/>
            <a:ext cx="6020660" cy="102614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1226" y="6181057"/>
            <a:ext cx="4478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Fully </a:t>
            </a:r>
            <a:r>
              <a:rPr lang="en-US" i="1" dirty="0" err="1" smtClean="0"/>
              <a:t>ab</a:t>
            </a:r>
            <a:r>
              <a:rPr lang="en-US" i="1" dirty="0" smtClean="0"/>
              <a:t>-initio</a:t>
            </a:r>
            <a:r>
              <a:rPr lang="en-US" dirty="0" smtClean="0"/>
              <a:t>: </a:t>
            </a:r>
          </a:p>
          <a:p>
            <a:r>
              <a:rPr lang="en-US" dirty="0" smtClean="0"/>
              <a:t>TDDFT (BNL) + PCM(SWIG) + FCD (</a:t>
            </a:r>
            <a:r>
              <a:rPr lang="en-US" dirty="0" err="1" smtClean="0"/>
              <a:t>Qchem</a:t>
            </a:r>
            <a:r>
              <a:rPr lang="en-US" dirty="0" smtClean="0"/>
              <a:t> 4.0)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60969" y="6472284"/>
            <a:ext cx="3983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Lee et al. </a:t>
            </a:r>
            <a:r>
              <a:rPr lang="hu-HU" dirty="0" smtClean="0"/>
              <a:t>JPC C </a:t>
            </a:r>
            <a:r>
              <a:rPr lang="hu-HU" b="1" dirty="0"/>
              <a:t>117</a:t>
            </a:r>
            <a:r>
              <a:rPr lang="hu-HU" dirty="0"/>
              <a:t>, </a:t>
            </a:r>
            <a:r>
              <a:rPr lang="hu-HU" dirty="0" smtClean="0"/>
              <a:t>23391-23401 (2013)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3089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omet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6" y="4446984"/>
            <a:ext cx="5856342" cy="227413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5017" y="107156"/>
            <a:ext cx="1495586" cy="1853993"/>
            <a:chOff x="7364226" y="1634714"/>
            <a:chExt cx="1173816" cy="1581809"/>
          </a:xfrm>
        </p:grpSpPr>
        <p:pic>
          <p:nvPicPr>
            <p:cNvPr id="5" name="Picture 4" descr="um_step9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29955" y="1683926"/>
              <a:ext cx="1257300" cy="115887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485530" y="2847191"/>
              <a:ext cx="501952" cy="250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On top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364226" y="1649654"/>
              <a:ext cx="1158876" cy="1566869"/>
            </a:xfrm>
            <a:prstGeom prst="rect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76103" y="107155"/>
            <a:ext cx="1456597" cy="1853993"/>
            <a:chOff x="7964963" y="44823"/>
            <a:chExt cx="1080898" cy="1376937"/>
          </a:xfrm>
        </p:grpSpPr>
        <p:grpSp>
          <p:nvGrpSpPr>
            <p:cNvPr id="9" name="Group 8"/>
            <p:cNvGrpSpPr/>
            <p:nvPr/>
          </p:nvGrpSpPr>
          <p:grpSpPr>
            <a:xfrm>
              <a:off x="8013876" y="44823"/>
              <a:ext cx="1031985" cy="1376937"/>
              <a:chOff x="7785521" y="202630"/>
              <a:chExt cx="1031985" cy="1376937"/>
            </a:xfrm>
          </p:grpSpPr>
          <p:pic>
            <p:nvPicPr>
              <p:cNvPr id="11" name="Picture 10" descr="bed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9786" y="230827"/>
                <a:ext cx="807720" cy="1348740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785521" y="202630"/>
                <a:ext cx="625491" cy="274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Hollow</a:t>
                </a:r>
                <a:endParaRPr lang="en-US" sz="250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7964963" y="44823"/>
              <a:ext cx="1080898" cy="1376937"/>
            </a:xfrm>
            <a:prstGeom prst="rect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8594" y="1961149"/>
            <a:ext cx="4446984" cy="280363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l"/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Boron subphthalocyanine chloride - C</a:t>
            </a:r>
            <a:r>
              <a:rPr lang="en-US" sz="1400" b="1" baseline="-25000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60</a:t>
            </a:r>
            <a:endParaRPr lang="en-US" sz="1400" dirty="0">
              <a:latin typeface="Times New Roman"/>
              <a:cs typeface="Times New Roman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024130" y="402819"/>
            <a:ext cx="4780807" cy="1689806"/>
            <a:chOff x="1146399" y="3881382"/>
            <a:chExt cx="6799370" cy="2403279"/>
          </a:xfrm>
        </p:grpSpPr>
        <p:pic>
          <p:nvPicPr>
            <p:cNvPr id="22" name="Picture 21" descr="par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0769" y="3881382"/>
              <a:ext cx="5715000" cy="21082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46399" y="4701097"/>
              <a:ext cx="927704" cy="569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Para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491660" y="4411456"/>
              <a:ext cx="0" cy="1578126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548085" y="4411456"/>
              <a:ext cx="0" cy="1578126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92432" y="5737212"/>
              <a:ext cx="1101612" cy="525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Donor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14666" y="3885589"/>
              <a:ext cx="1121365" cy="525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Bridge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10760" y="5759389"/>
              <a:ext cx="1466384" cy="525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Acceptor</a:t>
              </a:r>
            </a:p>
          </p:txBody>
        </p:sp>
      </p:grpSp>
      <p:pic>
        <p:nvPicPr>
          <p:cNvPr id="31" name="Picture 30" descr="cube-vs8.png"/>
          <p:cNvPicPr>
            <a:picLocks noChangeAspect="1"/>
          </p:cNvPicPr>
          <p:nvPr/>
        </p:nvPicPr>
        <p:blipFill>
          <a:blip r:embed="rId6"/>
          <a:srcRect l="6543" t="7778" r="33210" b="14444"/>
          <a:stretch>
            <a:fillRect/>
          </a:stretch>
        </p:blipFill>
        <p:spPr>
          <a:xfrm rot="16200000">
            <a:off x="293745" y="2091821"/>
            <a:ext cx="2029139" cy="232852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896772" y="30306"/>
            <a:ext cx="490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phenylacetylene</a:t>
            </a:r>
            <a:r>
              <a:rPr lang="en-US" dirty="0"/>
              <a:t>-bridged </a:t>
            </a:r>
            <a:r>
              <a:rPr lang="en-US" dirty="0" err="1"/>
              <a:t>carbazole-naphthalimide</a:t>
            </a:r>
            <a:endParaRPr lang="en-US" dirty="0"/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t="662" b="66872"/>
          <a:stretch/>
        </p:blipFill>
        <p:spPr bwMode="auto">
          <a:xfrm>
            <a:off x="3003761" y="2420768"/>
            <a:ext cx="6140239" cy="147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03364" y="4073553"/>
            <a:ext cx="3060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Functionalized </a:t>
            </a:r>
            <a:r>
              <a:rPr lang="en-US" dirty="0" err="1"/>
              <a:t>s</a:t>
            </a:r>
            <a:r>
              <a:rPr lang="en-US" dirty="0" err="1" smtClean="0"/>
              <a:t>ilsesquioxanes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/>
          <a:srcRect l="11206" r="13334"/>
          <a:stretch/>
        </p:blipFill>
        <p:spPr>
          <a:xfrm>
            <a:off x="6750349" y="4008202"/>
            <a:ext cx="1473688" cy="21873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415940" y="6259871"/>
            <a:ext cx="2281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Prof. Barry </a:t>
            </a:r>
            <a:r>
              <a:rPr lang="en-US" dirty="0" err="1" smtClean="0"/>
              <a:t>Dunietz</a:t>
            </a:r>
            <a:r>
              <a:rPr lang="en-US" dirty="0" smtClean="0"/>
              <a:t> Kent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5629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0663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/>
              </a:rPr>
              <a:t>But what if the system is complex (liquids solution, OPVs) and thereby most naturally modeled via MD simulations governed by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/>
              </a:rPr>
              <a:t>anharmonic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/>
              </a:rPr>
              <a:t> force fields?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latin typeface="+mj-lt"/>
                <a:cs typeface="Times New Roman"/>
              </a:rPr>
              <a:t>Map </a:t>
            </a:r>
            <a:r>
              <a:rPr lang="en-US" sz="2400" dirty="0">
                <a:latin typeface="+mj-lt"/>
                <a:cs typeface="Times New Roman"/>
              </a:rPr>
              <a:t>onto effective harmonic </a:t>
            </a:r>
            <a:r>
              <a:rPr lang="en-US" sz="2400" dirty="0" smtClean="0">
                <a:latin typeface="+mj-lt"/>
                <a:cs typeface="Times New Roman"/>
              </a:rPr>
              <a:t>Hamiltonian by assuming linear response to obtain the spectral density from MD simulations.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Times New Roman"/>
              </a:rPr>
              <a:t>A linearized path integral method that calculates FGR rates from MD simulations in a DIRECT manner and is guaranteed to yield the EXACT QUANTUM rate when the Hamiltonian is harmonic! </a:t>
            </a:r>
            <a:endParaRPr lang="en-US" sz="2400" dirty="0">
              <a:solidFill>
                <a:srgbClr val="FF0000"/>
              </a:solidFill>
              <a:latin typeface="+mj-lt"/>
              <a:cs typeface="Times New Roman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5342" y="3336904"/>
            <a:ext cx="8442210" cy="3414715"/>
            <a:chOff x="355342" y="3336904"/>
            <a:chExt cx="8442210" cy="3414715"/>
          </a:xfrm>
        </p:grpSpPr>
        <p:pic>
          <p:nvPicPr>
            <p:cNvPr id="5" name="Picture 4" descr="triad_thf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41962" y="3336904"/>
              <a:ext cx="3631470" cy="2773207"/>
            </a:xfrm>
            <a:prstGeom prst="rect">
              <a:avLst/>
            </a:prstGeom>
          </p:spPr>
        </p:pic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0003215"/>
                </p:ext>
              </p:extLst>
            </p:nvPr>
          </p:nvGraphicFramePr>
          <p:xfrm>
            <a:off x="4755971" y="6194856"/>
            <a:ext cx="4041581" cy="2447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117" name="Equation" r:id="rId4" imgW="3352800" imgH="203200" progId="Equation.DSMT4">
                    <p:embed/>
                  </p:oleObj>
                </mc:Choice>
                <mc:Fallback>
                  <p:oleObj name="Equation" r:id="rId4" imgW="33528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755971" y="6194856"/>
                          <a:ext cx="4041581" cy="2447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2561" y="3336904"/>
              <a:ext cx="3882831" cy="2883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55342" y="6220704"/>
              <a:ext cx="4194384" cy="530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Organic photovoltaic device</a:t>
              </a:r>
            </a:p>
            <a:p>
              <a:r>
                <a:rPr lang="en-US" sz="1050" dirty="0"/>
                <a:t>https://</a:t>
              </a:r>
              <a:r>
                <a:rPr lang="en-US" sz="1050" dirty="0" err="1"/>
                <a:t>phys.org</a:t>
              </a:r>
              <a:r>
                <a:rPr lang="en-US" sz="1050" dirty="0"/>
                <a:t>/news/2013-01-path-efficient-solar-cells-uncovered.html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86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987796" y="233003"/>
            <a:ext cx="1543277" cy="481406"/>
            <a:chOff x="1316326" y="1747816"/>
            <a:chExt cx="1543277" cy="481406"/>
          </a:xfrm>
        </p:grpSpPr>
        <p:sp>
          <p:nvSpPr>
            <p:cNvPr id="15" name="Rounded Rectangle 14"/>
            <p:cNvSpPr/>
            <p:nvPr/>
          </p:nvSpPr>
          <p:spPr>
            <a:xfrm>
              <a:off x="1316326" y="1747816"/>
              <a:ext cx="707773" cy="481406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222803" y="1747816"/>
              <a:ext cx="636800" cy="481406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955537"/>
              </p:ext>
            </p:extLst>
          </p:nvPr>
        </p:nvGraphicFramePr>
        <p:xfrm>
          <a:off x="635000" y="101600"/>
          <a:ext cx="72072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73" name="Equation" r:id="rId3" imgW="3886200" imgH="431800" progId="Equation.DSMT4">
                  <p:embed/>
                </p:oleObj>
              </mc:Choice>
              <mc:Fallback>
                <p:oleObj name="Equation" r:id="rId3" imgW="38862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5000" y="101600"/>
                        <a:ext cx="7207250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898227"/>
              </p:ext>
            </p:extLst>
          </p:nvPr>
        </p:nvGraphicFramePr>
        <p:xfrm>
          <a:off x="93837" y="1038474"/>
          <a:ext cx="8827290" cy="5188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3032"/>
                <a:gridCol w="4404258"/>
              </a:tblGrid>
              <a:tr h="5943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Equivalent</a:t>
                      </a:r>
                      <a:r>
                        <a:rPr lang="en-US" baseline="0" dirty="0" smtClean="0"/>
                        <a:t> quantum-mechanical expressions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Different “classical</a:t>
                      </a:r>
                      <a:r>
                        <a:rPr lang="en-US" baseline="0" dirty="0" smtClean="0"/>
                        <a:t> limits”</a:t>
                      </a:r>
                      <a:endParaRPr lang="en-US" dirty="0"/>
                    </a:p>
                  </a:txBody>
                  <a:tcPr/>
                </a:tc>
              </a:tr>
              <a:tr h="11485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85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85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85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943199"/>
              </p:ext>
            </p:extLst>
          </p:nvPr>
        </p:nvGraphicFramePr>
        <p:xfrm>
          <a:off x="876300" y="1981200"/>
          <a:ext cx="2627313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74" name="Equation" r:id="rId5" imgW="1587500" imgH="355600" progId="Equation.DSMT4">
                  <p:embed/>
                </p:oleObj>
              </mc:Choice>
              <mc:Fallback>
                <p:oleObj name="Equation" r:id="rId5" imgW="1587500" imgH="3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6300" y="1981200"/>
                        <a:ext cx="2627313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445304"/>
              </p:ext>
            </p:extLst>
          </p:nvPr>
        </p:nvGraphicFramePr>
        <p:xfrm>
          <a:off x="5368925" y="1819275"/>
          <a:ext cx="288448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75" name="Equation" r:id="rId7" imgW="1905000" imgH="495300" progId="Equation.DSMT4">
                  <p:embed/>
                </p:oleObj>
              </mc:Choice>
              <mc:Fallback>
                <p:oleObj name="Equation" r:id="rId7" imgW="19050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68925" y="1819275"/>
                        <a:ext cx="2884488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258709"/>
              </p:ext>
            </p:extLst>
          </p:nvPr>
        </p:nvGraphicFramePr>
        <p:xfrm>
          <a:off x="384175" y="3013075"/>
          <a:ext cx="378618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76" name="Equation" r:id="rId9" imgW="2273300" imgH="482600" progId="Equation.DSMT4">
                  <p:embed/>
                </p:oleObj>
              </mc:Choice>
              <mc:Fallback>
                <p:oleObj name="Equation" r:id="rId9" imgW="22733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4175" y="3013075"/>
                        <a:ext cx="3786188" cy="80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988405"/>
              </p:ext>
            </p:extLst>
          </p:nvPr>
        </p:nvGraphicFramePr>
        <p:xfrm>
          <a:off x="5033963" y="2917825"/>
          <a:ext cx="3535362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77" name="Equation" r:id="rId11" imgW="2552700" imgH="558800" progId="Equation.DSMT4">
                  <p:embed/>
                </p:oleObj>
              </mc:Choice>
              <mc:Fallback>
                <p:oleObj name="Equation" r:id="rId11" imgW="25527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33963" y="2917825"/>
                        <a:ext cx="3535362" cy="773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775666"/>
              </p:ext>
            </p:extLst>
          </p:nvPr>
        </p:nvGraphicFramePr>
        <p:xfrm>
          <a:off x="466725" y="4171950"/>
          <a:ext cx="353218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78" name="Equation" r:id="rId13" imgW="2273300" imgH="482600" progId="Equation.DSMT4">
                  <p:embed/>
                </p:oleObj>
              </mc:Choice>
              <mc:Fallback>
                <p:oleObj name="Equation" r:id="rId13" imgW="22733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66725" y="4171950"/>
                        <a:ext cx="3532188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308535"/>
              </p:ext>
            </p:extLst>
          </p:nvPr>
        </p:nvGraphicFramePr>
        <p:xfrm>
          <a:off x="5075238" y="4059238"/>
          <a:ext cx="3446462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79" name="Equation" r:id="rId15" imgW="2540000" imgH="558800" progId="Equation.DSMT4">
                  <p:embed/>
                </p:oleObj>
              </mc:Choice>
              <mc:Fallback>
                <p:oleObj name="Equation" r:id="rId15" imgW="25400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75238" y="4059238"/>
                        <a:ext cx="3446462" cy="757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714539"/>
              </p:ext>
            </p:extLst>
          </p:nvPr>
        </p:nvGraphicFramePr>
        <p:xfrm>
          <a:off x="338138" y="5394325"/>
          <a:ext cx="392430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80" name="Equation" r:id="rId17" imgW="2946400" imgH="482600" progId="Equation.DSMT4">
                  <p:embed/>
                </p:oleObj>
              </mc:Choice>
              <mc:Fallback>
                <p:oleObj name="Equation" r:id="rId17" imgW="29464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38138" y="5394325"/>
                        <a:ext cx="3924300" cy="64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249817"/>
              </p:ext>
            </p:extLst>
          </p:nvPr>
        </p:nvGraphicFramePr>
        <p:xfrm>
          <a:off x="4943475" y="5260975"/>
          <a:ext cx="3667125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81" name="Equation" r:id="rId19" imgW="2641600" imgH="558800" progId="Equation.DSMT4">
                  <p:embed/>
                </p:oleObj>
              </mc:Choice>
              <mc:Fallback>
                <p:oleObj name="Equation" r:id="rId19" imgW="26416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943475" y="5260975"/>
                        <a:ext cx="3667125" cy="776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4073091" y="6411772"/>
            <a:ext cx="498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Sun &amp; Geva J</a:t>
            </a:r>
            <a:r>
              <a:rPr lang="en-US" dirty="0"/>
              <a:t>. Phys. Chem. A 2016, 120, 2976−2990</a:t>
            </a:r>
          </a:p>
        </p:txBody>
      </p:sp>
    </p:spTree>
    <p:extLst>
      <p:ext uri="{BB962C8B-B14F-4D97-AF65-F5344CB8AC3E}">
        <p14:creationId xmlns:p14="http://schemas.microsoft.com/office/powerpoint/2010/main" val="104713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16326" y="1747816"/>
            <a:ext cx="1614249" cy="481406"/>
            <a:chOff x="1316326" y="1747816"/>
            <a:chExt cx="1614249" cy="481406"/>
          </a:xfrm>
        </p:grpSpPr>
        <p:sp>
          <p:nvSpPr>
            <p:cNvPr id="5" name="Rounded Rectangle 4"/>
            <p:cNvSpPr/>
            <p:nvPr/>
          </p:nvSpPr>
          <p:spPr>
            <a:xfrm>
              <a:off x="1316326" y="1747816"/>
              <a:ext cx="707773" cy="481406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222802" y="1747816"/>
              <a:ext cx="707773" cy="481406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818636"/>
              </p:ext>
            </p:extLst>
          </p:nvPr>
        </p:nvGraphicFramePr>
        <p:xfrm>
          <a:off x="300371" y="1620651"/>
          <a:ext cx="8096250" cy="155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97" name="Equation" r:id="rId3" imgW="4686300" imgH="901700" progId="Equation.DSMT4">
                  <p:embed/>
                </p:oleObj>
              </mc:Choice>
              <mc:Fallback>
                <p:oleObj name="Equation" r:id="rId3" imgW="4686300" imgH="901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0371" y="1620651"/>
                        <a:ext cx="8096250" cy="1557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68077" y="4133904"/>
            <a:ext cx="8830920" cy="1788468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571500" indent="-571500" algn="just">
              <a:buFont typeface="Wingdings" charset="2"/>
              <a:buChar char="Ø"/>
            </a:pPr>
            <a:r>
              <a:rPr lang="en-US" sz="2800" dirty="0"/>
              <a:t>Rigorously derived unambiguous </a:t>
            </a:r>
            <a:r>
              <a:rPr lang="en-US" sz="2800" dirty="0" smtClean="0"/>
              <a:t>classical-like limit.</a:t>
            </a:r>
            <a:endParaRPr lang="en-US" sz="2800" dirty="0"/>
          </a:p>
          <a:p>
            <a:pPr marL="571500" indent="-571500" algn="just">
              <a:buFont typeface="Wingdings" charset="2"/>
              <a:buChar char="Ø"/>
            </a:pPr>
            <a:r>
              <a:rPr lang="en-US" sz="2800" dirty="0" smtClean="0">
                <a:solidFill>
                  <a:srgbClr val="FF0000"/>
                </a:solidFill>
              </a:rPr>
              <a:t>Despite being classical-like, still reproduces the EXACT QUANTUM FGR </a:t>
            </a:r>
            <a:r>
              <a:rPr lang="en-US" sz="2800" dirty="0">
                <a:solidFill>
                  <a:srgbClr val="FF0000"/>
                </a:solidFill>
              </a:rPr>
              <a:t>for shifted parabolas model + </a:t>
            </a:r>
            <a:r>
              <a:rPr lang="en-US" sz="2800" dirty="0" smtClean="0">
                <a:solidFill>
                  <a:srgbClr val="FF0000"/>
                </a:solidFill>
              </a:rPr>
              <a:t>Condon approximation </a:t>
            </a:r>
            <a:r>
              <a:rPr lang="en-US" sz="2800" dirty="0">
                <a:solidFill>
                  <a:srgbClr val="FF0000"/>
                </a:solidFill>
              </a:rPr>
              <a:t>(the Marcus paradigm).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077" y="6054416"/>
            <a:ext cx="9083664" cy="803584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l"/>
            <a:r>
              <a:rPr lang="en-US" sz="2400" dirty="0" smtClean="0">
                <a:cs typeface="Times New Roman"/>
              </a:rPr>
              <a:t>Shi &amp; Geva, </a:t>
            </a:r>
            <a:r>
              <a:rPr lang="en-US" sz="2400" i="1" dirty="0" smtClean="0">
                <a:cs typeface="Times New Roman"/>
              </a:rPr>
              <a:t>JPCA</a:t>
            </a:r>
            <a:r>
              <a:rPr lang="en-US" sz="2400" dirty="0" smtClean="0">
                <a:cs typeface="Times New Roman"/>
              </a:rPr>
              <a:t> </a:t>
            </a:r>
            <a:r>
              <a:rPr lang="en-US" sz="2400" b="1" dirty="0" smtClean="0">
                <a:cs typeface="Times New Roman"/>
              </a:rPr>
              <a:t>108</a:t>
            </a:r>
            <a:r>
              <a:rPr lang="en-US" sz="2400" dirty="0" smtClean="0">
                <a:cs typeface="Times New Roman"/>
              </a:rPr>
              <a:t>, 6109 (2004)</a:t>
            </a:r>
          </a:p>
          <a:p>
            <a:r>
              <a:rPr lang="en-US" sz="2400" dirty="0"/>
              <a:t>Sun &amp; Geva JCP </a:t>
            </a:r>
            <a:r>
              <a:rPr lang="en-US" sz="2400" b="1" dirty="0"/>
              <a:t>144</a:t>
            </a:r>
            <a:r>
              <a:rPr lang="en-US" sz="2400" dirty="0"/>
              <a:t> 244105 (2016</a:t>
            </a:r>
            <a:r>
              <a:rPr lang="en-US" sz="2400" dirty="0" smtClean="0"/>
              <a:t>) JPCA </a:t>
            </a:r>
            <a:r>
              <a:rPr lang="en-US" sz="2400" b="1" dirty="0" smtClean="0"/>
              <a:t>120</a:t>
            </a:r>
            <a:r>
              <a:rPr lang="en-US" sz="2400" dirty="0" smtClean="0"/>
              <a:t> </a:t>
            </a:r>
            <a:r>
              <a:rPr lang="en-US" sz="2400" dirty="0"/>
              <a:t>2976−</a:t>
            </a:r>
            <a:r>
              <a:rPr lang="en-US" sz="2400" dirty="0" smtClean="0"/>
              <a:t>2990 (2016) </a:t>
            </a:r>
            <a:endParaRPr lang="en-US" sz="24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081352"/>
              </p:ext>
            </p:extLst>
          </p:nvPr>
        </p:nvGraphicFramePr>
        <p:xfrm>
          <a:off x="2717450" y="3380215"/>
          <a:ext cx="5881991" cy="573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98" name="Equation" r:id="rId5" imgW="3124200" imgH="304800" progId="Equation.DSMT4">
                  <p:embed/>
                </p:oleObj>
              </mc:Choice>
              <mc:Fallback>
                <p:oleObj name="Equation" r:id="rId5" imgW="31242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17450" y="3380215"/>
                        <a:ext cx="5881991" cy="573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Up Arrow 7"/>
          <p:cNvSpPr/>
          <p:nvPr/>
        </p:nvSpPr>
        <p:spPr>
          <a:xfrm>
            <a:off x="7328212" y="2903854"/>
            <a:ext cx="214313" cy="549125"/>
          </a:xfrm>
          <a:prstGeom prst="upArrow">
            <a:avLst>
              <a:gd name="adj1" fmla="val 56585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47184" y="661424"/>
            <a:ext cx="7488238" cy="1899531"/>
            <a:chOff x="747184" y="661424"/>
            <a:chExt cx="7488238" cy="1899531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3060487"/>
                </p:ext>
              </p:extLst>
            </p:nvPr>
          </p:nvGraphicFramePr>
          <p:xfrm>
            <a:off x="747184" y="661424"/>
            <a:ext cx="7488238" cy="865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399" name="Equation" r:id="rId7" imgW="4279900" imgH="495300" progId="Equation.DSMT4">
                    <p:embed/>
                  </p:oleObj>
                </mc:Choice>
                <mc:Fallback>
                  <p:oleObj name="Equation" r:id="rId7" imgW="4279900" imgH="495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47184" y="661424"/>
                          <a:ext cx="7488238" cy="8651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Up Arrow 11"/>
            <p:cNvSpPr/>
            <p:nvPr/>
          </p:nvSpPr>
          <p:spPr>
            <a:xfrm flipV="1">
              <a:off x="7627368" y="1443530"/>
              <a:ext cx="214313" cy="1117425"/>
            </a:xfrm>
            <a:prstGeom prst="up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64291" tIns="32146" rIns="64291" bIns="32146" rtlCol="0" anchor="ctr"/>
            <a:lstStyle/>
            <a:p>
              <a:pPr algn="ctr"/>
              <a:endParaRPr lang="en-US"/>
            </a:p>
          </p:txBody>
        </p:sp>
        <p:sp>
          <p:nvSpPr>
            <p:cNvPr id="9" name="Up Arrow 8"/>
            <p:cNvSpPr/>
            <p:nvPr/>
          </p:nvSpPr>
          <p:spPr>
            <a:xfrm flipV="1">
              <a:off x="5529045" y="1443530"/>
              <a:ext cx="214313" cy="1117425"/>
            </a:xfrm>
            <a:prstGeom prst="up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64291" tIns="32146" rIns="64291" bIns="32146"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1369580" y="0"/>
            <a:ext cx="58015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Linearized </a:t>
            </a:r>
            <a:r>
              <a:rPr lang="en-US" sz="2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path integral approximation</a:t>
            </a:r>
            <a:endParaRPr lang="en-US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97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6000"/>
          </a:blip>
          <a:stretch>
            <a:fillRect/>
          </a:stretch>
        </p:blipFill>
        <p:spPr>
          <a:xfrm>
            <a:off x="-228559" y="-15210"/>
            <a:ext cx="9372559" cy="6873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3581" y="5320220"/>
            <a:ext cx="129843" cy="411171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pPr algn="l"/>
            <a:endParaRPr lang="en-US" sz="22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797" y="107156"/>
            <a:ext cx="7287884" cy="403474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pPr algn="l"/>
            <a:r>
              <a:rPr lang="en-US" sz="2200" b="1" dirty="0">
                <a:solidFill>
                  <a:srgbClr val="FF0000"/>
                </a:solidFill>
                <a:latin typeface="+mj-lt"/>
              </a:rPr>
              <a:t>Jacob ladder  of </a:t>
            </a:r>
            <a:r>
              <a:rPr lang="en-US" sz="2200" b="1" dirty="0" smtClean="0">
                <a:solidFill>
                  <a:srgbClr val="FF0000"/>
                </a:solidFill>
                <a:latin typeface="+mj-lt"/>
              </a:rPr>
              <a:t>FGR approximations </a:t>
            </a:r>
            <a:r>
              <a:rPr lang="en-US" sz="2200" b="1" dirty="0">
                <a:solidFill>
                  <a:srgbClr val="FF0000"/>
                </a:solidFill>
                <a:latin typeface="+mj-lt"/>
              </a:rPr>
              <a:t>for electronic transitions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065099"/>
              </p:ext>
            </p:extLst>
          </p:nvPr>
        </p:nvGraphicFramePr>
        <p:xfrm>
          <a:off x="270529" y="658228"/>
          <a:ext cx="7964091" cy="6001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89" name="Equation" r:id="rId4" imgW="5778500" imgH="4356100" progId="Equation.DSMT4">
                  <p:embed/>
                </p:oleObj>
              </mc:Choice>
              <mc:Fallback>
                <p:oleObj name="Equation" r:id="rId4" imgW="5778500" imgH="4356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0529" y="658228"/>
                        <a:ext cx="7964091" cy="60015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74800" y="710088"/>
            <a:ext cx="291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Quantum-mechanically Exact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3581" y="1285785"/>
            <a:ext cx="186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Linearized path integral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0052" y="2084516"/>
            <a:ext cx="186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FF"/>
                </a:solidFill>
              </a:rPr>
              <a:t>Drop </a:t>
            </a:r>
            <a:r>
              <a:rPr lang="en-US" dirty="0">
                <a:solidFill>
                  <a:srgbClr val="FF00FF"/>
                </a:solidFill>
              </a:rPr>
              <a:t>W</a:t>
            </a:r>
            <a:r>
              <a:rPr lang="en-US" dirty="0" smtClean="0">
                <a:solidFill>
                  <a:srgbClr val="FF00FF"/>
                </a:solidFill>
              </a:rPr>
              <a:t>igner sampling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6415" y="2885722"/>
            <a:ext cx="186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Replace average PES with D PES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3835" y="3537285"/>
            <a:ext cx="186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Drop dynamics (TST-like)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22255" y="4183616"/>
            <a:ext cx="1864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Drop Wigner sampling and dynamics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46298" y="5106946"/>
            <a:ext cx="340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Drop Wigner sampling ,dynamics and 2</a:t>
            </a:r>
            <a:r>
              <a:rPr lang="en-US" baseline="30000" dirty="0" smtClean="0"/>
              <a:t>nd</a:t>
            </a:r>
            <a:r>
              <a:rPr lang="en-US" dirty="0" smtClean="0"/>
              <a:t> order </a:t>
            </a:r>
            <a:r>
              <a:rPr lang="en-US" dirty="0" err="1" smtClean="0"/>
              <a:t>cumulant</a:t>
            </a:r>
            <a:r>
              <a:rPr lang="en-US" dirty="0" smtClean="0"/>
              <a:t> expansion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82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00" y="362779"/>
            <a:ext cx="2827598" cy="6192762"/>
          </a:xfrm>
          <a:prstGeom prst="rect">
            <a:avLst/>
          </a:prstGeom>
        </p:spPr>
      </p:pic>
      <p:pic>
        <p:nvPicPr>
          <p:cNvPr id="6" name="Picture 5" descr="fig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47" y="362779"/>
            <a:ext cx="2806095" cy="6192762"/>
          </a:xfrm>
          <a:prstGeom prst="rect">
            <a:avLst/>
          </a:prstGeom>
        </p:spPr>
      </p:pic>
      <p:pic>
        <p:nvPicPr>
          <p:cNvPr id="7" name="Picture 6" descr="fig9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78" y="362779"/>
            <a:ext cx="2827598" cy="61927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29635" y="6406970"/>
            <a:ext cx="3819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Sun &amp; Geva JCP </a:t>
            </a:r>
            <a:r>
              <a:rPr lang="en-US" sz="2000" b="1" dirty="0" smtClean="0"/>
              <a:t>144</a:t>
            </a:r>
            <a:r>
              <a:rPr lang="en-US" sz="2000" dirty="0" smtClean="0"/>
              <a:t> </a:t>
            </a:r>
            <a:r>
              <a:rPr lang="en-US" sz="2000" dirty="0"/>
              <a:t>244105 (2016)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200" y="0"/>
            <a:ext cx="8404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Eq. FGR rate constants for electronic transitions through conical intersections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0697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 smtClean="0"/>
              <a:t>Izmaylov</a:t>
            </a:r>
            <a:r>
              <a:rPr lang="en-US" sz="2000" dirty="0" smtClean="0"/>
              <a:t> et al JCP </a:t>
            </a:r>
            <a:r>
              <a:rPr lang="en-US" sz="2000" b="1" dirty="0" smtClean="0"/>
              <a:t>135</a:t>
            </a:r>
            <a:r>
              <a:rPr lang="en-US" sz="2000" dirty="0" smtClean="0"/>
              <a:t> </a:t>
            </a:r>
            <a:r>
              <a:rPr lang="en-US" sz="2000" dirty="0"/>
              <a:t>234106 (2011)</a:t>
            </a:r>
          </a:p>
        </p:txBody>
      </p:sp>
    </p:spTree>
    <p:extLst>
      <p:ext uri="{BB962C8B-B14F-4D97-AF65-F5344CB8AC3E}">
        <p14:creationId xmlns:p14="http://schemas.microsoft.com/office/powerpoint/2010/main" val="253486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5899"/>
            <a:ext cx="9144000" cy="1537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33011"/>
            <a:ext cx="9144000" cy="152498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6222"/>
          </a:xfrm>
        </p:spPr>
        <p:txBody>
          <a:bodyPr>
            <a:noAutofit/>
          </a:bodyPr>
          <a:lstStyle/>
          <a:p>
            <a:r>
              <a:rPr lang="en-US" sz="2800" dirty="0" smtClean="0"/>
              <a:t>D-B-A </a:t>
            </a:r>
            <a:r>
              <a:rPr lang="en-US" altLang="zh-CN" sz="2800" dirty="0"/>
              <a:t>Carotenoid-Porphyrin-C</a:t>
            </a:r>
            <a:r>
              <a:rPr lang="en-US" altLang="zh-CN" sz="2800" baseline="-25000" dirty="0"/>
              <a:t>60</a:t>
            </a:r>
            <a:r>
              <a:rPr lang="en-US" altLang="zh-CN" sz="2800" dirty="0"/>
              <a:t> </a:t>
            </a:r>
            <a:r>
              <a:rPr lang="en-US" sz="2800" dirty="0"/>
              <a:t>Light-Harvesting </a:t>
            </a:r>
            <a:r>
              <a:rPr lang="en-US" altLang="zh-CN" sz="2800" dirty="0" smtClean="0"/>
              <a:t>triad </a:t>
            </a:r>
            <a:r>
              <a:rPr lang="en-US" altLang="zh-CN" sz="2800" dirty="0"/>
              <a:t>in </a:t>
            </a:r>
            <a:r>
              <a:rPr lang="en-US" altLang="zh-CN" sz="2800" dirty="0" smtClean="0"/>
              <a:t>THF</a:t>
            </a:r>
            <a:endParaRPr lang="en-US" sz="28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781945"/>
              </p:ext>
            </p:extLst>
          </p:nvPr>
        </p:nvGraphicFramePr>
        <p:xfrm>
          <a:off x="578809" y="508043"/>
          <a:ext cx="7037441" cy="495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35" name="Equation" r:id="rId5" imgW="3606800" imgH="254000" progId="Equation.DSMT4">
                  <p:embed/>
                </p:oleObj>
              </mc:Choice>
              <mc:Fallback>
                <p:oleObj name="Equation" r:id="rId5" imgW="36068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809" y="508043"/>
                        <a:ext cx="7037441" cy="4953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Screen Shot 2017-02-20 at 3.07.42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r="5501"/>
          <a:stretch/>
        </p:blipFill>
        <p:spPr>
          <a:xfrm>
            <a:off x="5041006" y="1083646"/>
            <a:ext cx="3400799" cy="2401116"/>
          </a:xfrm>
          <a:prstGeom prst="rect">
            <a:avLst/>
          </a:prstGeom>
        </p:spPr>
      </p:pic>
      <p:pic>
        <p:nvPicPr>
          <p:cNvPr id="9" name="Content Placeholder 4" descr="Screen Shot 2017-03-28 at 2.07.37 PM.png"/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t="518" r="509" b="-518"/>
          <a:stretch/>
        </p:blipFill>
        <p:spPr>
          <a:xfrm>
            <a:off x="248920" y="1273115"/>
            <a:ext cx="3327400" cy="2314940"/>
          </a:xfrm>
        </p:spPr>
      </p:pic>
      <p:sp>
        <p:nvSpPr>
          <p:cNvPr id="10" name="Rectangle 9"/>
          <p:cNvSpPr/>
          <p:nvPr/>
        </p:nvSpPr>
        <p:spPr>
          <a:xfrm>
            <a:off x="591703" y="100336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Bent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54705" y="1088449"/>
            <a:ext cx="84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Linear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6320" y="3484762"/>
            <a:ext cx="5470086" cy="311137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Sun et al. JPC C, in press (2018) </a:t>
            </a:r>
            <a:r>
              <a:rPr lang="nb-NO" sz="1600" dirty="0" smtClean="0"/>
              <a:t>DOI</a:t>
            </a:r>
            <a:r>
              <a:rPr lang="nb-NO" sz="1600" dirty="0"/>
              <a:t>: 10.1021/acs.jpcc.8b02697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072639" y="4959575"/>
            <a:ext cx="2968367" cy="1756186"/>
            <a:chOff x="2072639" y="4959575"/>
            <a:chExt cx="2968367" cy="1756186"/>
          </a:xfrm>
        </p:grpSpPr>
        <p:sp>
          <p:nvSpPr>
            <p:cNvPr id="13" name="Rectangle 12"/>
            <p:cNvSpPr/>
            <p:nvPr/>
          </p:nvSpPr>
          <p:spPr>
            <a:xfrm>
              <a:off x="2072639" y="4959575"/>
              <a:ext cx="2968367" cy="252506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72639" y="6463255"/>
              <a:ext cx="2968367" cy="252506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162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ChangeArrowheads="1"/>
          </p:cNvSpPr>
          <p:nvPr/>
        </p:nvSpPr>
        <p:spPr bwMode="auto">
          <a:xfrm>
            <a:off x="152400" y="0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Do we really need all this info ???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219200" y="2057400"/>
            <a:ext cx="2133600" cy="3276600"/>
            <a:chOff x="1296" y="1344"/>
            <a:chExt cx="1344" cy="2064"/>
          </a:xfrm>
        </p:grpSpPr>
        <p:sp>
          <p:nvSpPr>
            <p:cNvPr id="21522" name="Freeform 20"/>
            <p:cNvSpPr>
              <a:spLocks/>
            </p:cNvSpPr>
            <p:nvPr/>
          </p:nvSpPr>
          <p:spPr bwMode="auto">
            <a:xfrm>
              <a:off x="1824" y="1344"/>
              <a:ext cx="816" cy="2064"/>
            </a:xfrm>
            <a:custGeom>
              <a:avLst/>
              <a:gdLst>
                <a:gd name="T0" fmla="*/ 46 w 2128"/>
                <a:gd name="T1" fmla="*/ 0 h 2064"/>
                <a:gd name="T2" fmla="*/ 0 w 2128"/>
                <a:gd name="T3" fmla="*/ 960 h 2064"/>
                <a:gd name="T4" fmla="*/ 44 w 2128"/>
                <a:gd name="T5" fmla="*/ 2064 h 2064"/>
                <a:gd name="T6" fmla="*/ 0 60000 65536"/>
                <a:gd name="T7" fmla="*/ 0 60000 65536"/>
                <a:gd name="T8" fmla="*/ 0 60000 65536"/>
                <a:gd name="T9" fmla="*/ 0 w 2128"/>
                <a:gd name="T10" fmla="*/ 0 h 2064"/>
                <a:gd name="T11" fmla="*/ 2128 w 2128"/>
                <a:gd name="T12" fmla="*/ 2064 h 2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28" h="2064">
                  <a:moveTo>
                    <a:pt x="2128" y="0"/>
                  </a:moveTo>
                  <a:cubicBezTo>
                    <a:pt x="1080" y="308"/>
                    <a:pt x="32" y="616"/>
                    <a:pt x="16" y="960"/>
                  </a:cubicBezTo>
                  <a:cubicBezTo>
                    <a:pt x="0" y="1304"/>
                    <a:pt x="1016" y="1684"/>
                    <a:pt x="2032" y="2064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Text Box 10"/>
            <p:cNvSpPr txBox="1">
              <a:spLocks noChangeArrowheads="1"/>
            </p:cNvSpPr>
            <p:nvPr/>
          </p:nvSpPr>
          <p:spPr bwMode="auto">
            <a:xfrm>
              <a:off x="1296" y="1968"/>
              <a:ext cx="1301" cy="67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3200"/>
                <a:t>Feasible </a:t>
              </a:r>
            </a:p>
            <a:p>
              <a:pPr algn="ctr" eaLnBrk="1" hangingPunct="1"/>
              <a:r>
                <a:rPr lang="en-US" sz="3200"/>
                <a:t>shortcuts?</a:t>
              </a: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2514600" y="1447800"/>
            <a:ext cx="5510213" cy="2235200"/>
            <a:chOff x="2112" y="960"/>
            <a:chExt cx="3471" cy="1408"/>
          </a:xfrm>
        </p:grpSpPr>
        <p:sp>
          <p:nvSpPr>
            <p:cNvPr id="21515" name="Text Box 5"/>
            <p:cNvSpPr txBox="1">
              <a:spLocks noChangeArrowheads="1"/>
            </p:cNvSpPr>
            <p:nvPr/>
          </p:nvSpPr>
          <p:spPr bwMode="auto">
            <a:xfrm>
              <a:off x="2112" y="960"/>
              <a:ext cx="1472" cy="371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/>
                <a:t>Hamiltonian</a:t>
              </a:r>
            </a:p>
          </p:txBody>
        </p:sp>
        <p:graphicFrame>
          <p:nvGraphicFramePr>
            <p:cNvPr id="21516" name="Object 7"/>
            <p:cNvGraphicFramePr>
              <a:graphicFrameLocks noChangeAspect="1"/>
            </p:cNvGraphicFramePr>
            <p:nvPr/>
          </p:nvGraphicFramePr>
          <p:xfrm>
            <a:off x="3408" y="2112"/>
            <a:ext cx="2175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504" name="Equation" r:id="rId3" imgW="3352800" imgH="393700" progId="Equation.DSMT4">
                    <p:embed/>
                  </p:oleObj>
                </mc:Choice>
                <mc:Fallback>
                  <p:oleObj name="Equation" r:id="rId3" imgW="3352800" imgH="393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2112"/>
                          <a:ext cx="2175" cy="2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7" name="Line 11"/>
            <p:cNvSpPr>
              <a:spLocks noChangeShapeType="1"/>
            </p:cNvSpPr>
            <p:nvPr/>
          </p:nvSpPr>
          <p:spPr bwMode="auto">
            <a:xfrm>
              <a:off x="3024" y="1344"/>
              <a:ext cx="528" cy="81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Line 12"/>
            <p:cNvSpPr>
              <a:spLocks noChangeShapeType="1"/>
            </p:cNvSpPr>
            <p:nvPr/>
          </p:nvSpPr>
          <p:spPr bwMode="auto">
            <a:xfrm>
              <a:off x="3024" y="1344"/>
              <a:ext cx="912" cy="81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Line 13"/>
            <p:cNvSpPr>
              <a:spLocks noChangeShapeType="1"/>
            </p:cNvSpPr>
            <p:nvPr/>
          </p:nvSpPr>
          <p:spPr bwMode="auto">
            <a:xfrm>
              <a:off x="3024" y="1344"/>
              <a:ext cx="1440" cy="768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Line 17"/>
            <p:cNvSpPr>
              <a:spLocks noChangeShapeType="1"/>
            </p:cNvSpPr>
            <p:nvPr/>
          </p:nvSpPr>
          <p:spPr bwMode="auto">
            <a:xfrm>
              <a:off x="3024" y="1344"/>
              <a:ext cx="2112" cy="81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Text Box 22"/>
            <p:cNvSpPr txBox="1">
              <a:spLocks noChangeArrowheads="1"/>
            </p:cNvSpPr>
            <p:nvPr/>
          </p:nvSpPr>
          <p:spPr bwMode="auto">
            <a:xfrm>
              <a:off x="3312" y="1584"/>
              <a:ext cx="924" cy="2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Sampling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219200" y="3733800"/>
            <a:ext cx="6096000" cy="2676525"/>
            <a:chOff x="1296" y="2400"/>
            <a:chExt cx="3840" cy="1686"/>
          </a:xfrm>
        </p:grpSpPr>
        <p:sp>
          <p:nvSpPr>
            <p:cNvPr id="21509" name="Text Box 9"/>
            <p:cNvSpPr txBox="1">
              <a:spLocks noChangeArrowheads="1"/>
            </p:cNvSpPr>
            <p:nvPr/>
          </p:nvSpPr>
          <p:spPr bwMode="auto">
            <a:xfrm>
              <a:off x="1296" y="3408"/>
              <a:ext cx="3431" cy="67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3200"/>
                <a:t>Measurable quantities</a:t>
              </a:r>
            </a:p>
            <a:p>
              <a:pPr algn="ctr" eaLnBrk="1" hangingPunct="1"/>
              <a:r>
                <a:rPr lang="en-US" sz="3200"/>
                <a:t>(rate constants, spectra, etc.)</a:t>
              </a:r>
            </a:p>
          </p:txBody>
        </p:sp>
        <p:sp>
          <p:nvSpPr>
            <p:cNvPr id="21510" name="Line 14"/>
            <p:cNvSpPr>
              <a:spLocks noChangeShapeType="1"/>
            </p:cNvSpPr>
            <p:nvPr/>
          </p:nvSpPr>
          <p:spPr bwMode="auto">
            <a:xfrm flipH="1">
              <a:off x="2976" y="2400"/>
              <a:ext cx="528" cy="100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1" name="Line 15"/>
            <p:cNvSpPr>
              <a:spLocks noChangeShapeType="1"/>
            </p:cNvSpPr>
            <p:nvPr/>
          </p:nvSpPr>
          <p:spPr bwMode="auto">
            <a:xfrm flipH="1">
              <a:off x="2976" y="2400"/>
              <a:ext cx="960" cy="100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2" name="Line 16"/>
            <p:cNvSpPr>
              <a:spLocks noChangeShapeType="1"/>
            </p:cNvSpPr>
            <p:nvPr/>
          </p:nvSpPr>
          <p:spPr bwMode="auto">
            <a:xfrm flipH="1">
              <a:off x="2976" y="2400"/>
              <a:ext cx="1488" cy="1008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Line 18"/>
            <p:cNvSpPr>
              <a:spLocks noChangeShapeType="1"/>
            </p:cNvSpPr>
            <p:nvPr/>
          </p:nvSpPr>
          <p:spPr bwMode="auto">
            <a:xfrm flipH="1">
              <a:off x="2976" y="2400"/>
              <a:ext cx="2160" cy="10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Text Box 23"/>
            <p:cNvSpPr txBox="1">
              <a:spLocks noChangeArrowheads="1"/>
            </p:cNvSpPr>
            <p:nvPr/>
          </p:nvSpPr>
          <p:spPr bwMode="auto">
            <a:xfrm>
              <a:off x="3264" y="2688"/>
              <a:ext cx="988" cy="2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Averaging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40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984257" y="398375"/>
            <a:ext cx="1933545" cy="481406"/>
            <a:chOff x="1316326" y="1747816"/>
            <a:chExt cx="1933545" cy="481406"/>
          </a:xfrm>
        </p:grpSpPr>
        <p:sp>
          <p:nvSpPr>
            <p:cNvPr id="10" name="Rounded Rectangle 9"/>
            <p:cNvSpPr/>
            <p:nvPr/>
          </p:nvSpPr>
          <p:spPr>
            <a:xfrm>
              <a:off x="1316326" y="1747816"/>
              <a:ext cx="707773" cy="481406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442875" y="1747816"/>
              <a:ext cx="806996" cy="481406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8593" y="145538"/>
            <a:ext cx="3123946" cy="680473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pPr algn="l"/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Linear spectra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47084" y="6408107"/>
            <a:ext cx="5822037" cy="372696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McRobbie</a:t>
            </a:r>
            <a:r>
              <a:rPr lang="en-US" sz="2000" dirty="0">
                <a:latin typeface="Times New Roman"/>
                <a:cs typeface="Times New Roman"/>
              </a:rPr>
              <a:t> &amp;Geva JPC A 2009, </a:t>
            </a:r>
            <a:r>
              <a:rPr lang="en-US" sz="2000" b="1" dirty="0">
                <a:latin typeface="Times New Roman"/>
                <a:cs typeface="Times New Roman"/>
              </a:rPr>
              <a:t>113</a:t>
            </a:r>
            <a:r>
              <a:rPr lang="en-US" sz="2000" dirty="0">
                <a:latin typeface="Times New Roman"/>
                <a:cs typeface="Times New Roman"/>
              </a:rPr>
              <a:t>, 10425 (2009)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3" y="1598103"/>
            <a:ext cx="4446984" cy="4810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578" y="1610388"/>
            <a:ext cx="4518422" cy="4751666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444899"/>
              </p:ext>
            </p:extLst>
          </p:nvPr>
        </p:nvGraphicFramePr>
        <p:xfrm>
          <a:off x="3447084" y="340988"/>
          <a:ext cx="5492782" cy="705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13" name="Equation" r:id="rId5" imgW="2768600" imgH="355600" progId="Equation.DSMT4">
                  <p:embed/>
                </p:oleObj>
              </mc:Choice>
              <mc:Fallback>
                <p:oleObj name="Equation" r:id="rId5" imgW="2768600" imgH="3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47084" y="340988"/>
                        <a:ext cx="5492782" cy="705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706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902674" y="1919803"/>
            <a:ext cx="1633733" cy="481406"/>
            <a:chOff x="1430927" y="1747816"/>
            <a:chExt cx="1633733" cy="481406"/>
          </a:xfrm>
        </p:grpSpPr>
        <p:sp>
          <p:nvSpPr>
            <p:cNvPr id="21" name="Rounded Rectangle 20"/>
            <p:cNvSpPr/>
            <p:nvPr/>
          </p:nvSpPr>
          <p:spPr>
            <a:xfrm>
              <a:off x="1430927" y="1747816"/>
              <a:ext cx="747460" cy="481406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375890" y="1747816"/>
              <a:ext cx="688770" cy="481406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07407" y="53578"/>
            <a:ext cx="3863470" cy="584295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pPr algn="l"/>
            <a:r>
              <a:rPr lang="en-US" sz="3400" b="1" dirty="0">
                <a:latin typeface="+mj-lt"/>
              </a:rPr>
              <a:t>Nonequilibrium FGR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3281" y="6268640"/>
            <a:ext cx="5632965" cy="411171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pPr algn="l"/>
            <a:r>
              <a:rPr lang="en-US" sz="2200" dirty="0" err="1">
                <a:latin typeface="Times New Roman"/>
                <a:cs typeface="Times New Roman"/>
              </a:rPr>
              <a:t>Coalson</a:t>
            </a:r>
            <a:r>
              <a:rPr lang="en-US" sz="2200" dirty="0">
                <a:latin typeface="Times New Roman"/>
                <a:cs typeface="Times New Roman"/>
              </a:rPr>
              <a:t>, Evans and </a:t>
            </a:r>
            <a:r>
              <a:rPr lang="en-US" sz="2200" dirty="0" err="1">
                <a:latin typeface="Times New Roman"/>
                <a:cs typeface="Times New Roman"/>
              </a:rPr>
              <a:t>Nitzan</a:t>
            </a:r>
            <a:r>
              <a:rPr lang="en-US" sz="2200" dirty="0">
                <a:latin typeface="Times New Roman"/>
                <a:cs typeface="Times New Roman"/>
              </a:rPr>
              <a:t> JCP </a:t>
            </a:r>
            <a:r>
              <a:rPr lang="en-US" sz="2200" b="1" dirty="0">
                <a:latin typeface="Times New Roman"/>
                <a:cs typeface="Times New Roman"/>
              </a:rPr>
              <a:t>101</a:t>
            </a:r>
            <a:r>
              <a:rPr lang="en-US" sz="2200" dirty="0">
                <a:latin typeface="Times New Roman"/>
                <a:cs typeface="Times New Roman"/>
              </a:rPr>
              <a:t> 436 (1994)  </a:t>
            </a:r>
          </a:p>
        </p:txBody>
      </p:sp>
      <p:sp>
        <p:nvSpPr>
          <p:cNvPr id="13" name="Freeform 12"/>
          <p:cNvSpPr/>
          <p:nvPr/>
        </p:nvSpPr>
        <p:spPr>
          <a:xfrm>
            <a:off x="500062" y="5357813"/>
            <a:ext cx="2062021" cy="1285875"/>
          </a:xfrm>
          <a:custGeom>
            <a:avLst/>
            <a:gdLst>
              <a:gd name="connsiteX0" fmla="*/ 0 w 13014996"/>
              <a:gd name="connsiteY0" fmla="*/ 23302 h 9752145"/>
              <a:gd name="connsiteX1" fmla="*/ 6280289 w 13014996"/>
              <a:gd name="connsiteY1" fmla="*/ 9752143 h 9752145"/>
              <a:gd name="connsiteX2" fmla="*/ 13014996 w 13014996"/>
              <a:gd name="connsiteY2" fmla="*/ 0 h 975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14996" h="9752145">
                <a:moveTo>
                  <a:pt x="0" y="23302"/>
                </a:moveTo>
                <a:cubicBezTo>
                  <a:pt x="2055561" y="4889664"/>
                  <a:pt x="4111123" y="9756027"/>
                  <a:pt x="6280289" y="9752143"/>
                </a:cubicBezTo>
                <a:cubicBezTo>
                  <a:pt x="8449455" y="9748259"/>
                  <a:pt x="13014996" y="0"/>
                  <a:pt x="13014996" y="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928688" y="3321844"/>
            <a:ext cx="2544224" cy="1768078"/>
          </a:xfrm>
          <a:custGeom>
            <a:avLst/>
            <a:gdLst>
              <a:gd name="connsiteX0" fmla="*/ 0 w 13014996"/>
              <a:gd name="connsiteY0" fmla="*/ 23302 h 9752145"/>
              <a:gd name="connsiteX1" fmla="*/ 6280289 w 13014996"/>
              <a:gd name="connsiteY1" fmla="*/ 9752143 h 9752145"/>
              <a:gd name="connsiteX2" fmla="*/ 13014996 w 13014996"/>
              <a:gd name="connsiteY2" fmla="*/ 0 h 975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14996" h="9752145">
                <a:moveTo>
                  <a:pt x="0" y="23302"/>
                </a:moveTo>
                <a:cubicBezTo>
                  <a:pt x="2055561" y="4889664"/>
                  <a:pt x="4111123" y="9756027"/>
                  <a:pt x="6280289" y="9752143"/>
                </a:cubicBezTo>
                <a:cubicBezTo>
                  <a:pt x="8449455" y="9748259"/>
                  <a:pt x="13014996" y="0"/>
                  <a:pt x="13014996" y="0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268141" y="4071938"/>
            <a:ext cx="2544224" cy="1768078"/>
          </a:xfrm>
          <a:custGeom>
            <a:avLst/>
            <a:gdLst>
              <a:gd name="connsiteX0" fmla="*/ 0 w 13014996"/>
              <a:gd name="connsiteY0" fmla="*/ 23302 h 9752145"/>
              <a:gd name="connsiteX1" fmla="*/ 6280289 w 13014996"/>
              <a:gd name="connsiteY1" fmla="*/ 9752143 h 9752145"/>
              <a:gd name="connsiteX2" fmla="*/ 13014996 w 13014996"/>
              <a:gd name="connsiteY2" fmla="*/ 0 h 975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14996" h="9752145">
                <a:moveTo>
                  <a:pt x="0" y="23302"/>
                </a:moveTo>
                <a:cubicBezTo>
                  <a:pt x="2055561" y="4889664"/>
                  <a:pt x="4111123" y="9756027"/>
                  <a:pt x="6280289" y="9752143"/>
                </a:cubicBezTo>
                <a:cubicBezTo>
                  <a:pt x="8449455" y="9748259"/>
                  <a:pt x="13014996" y="0"/>
                  <a:pt x="13014996" y="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3689376">
            <a:off x="37657" y="5790278"/>
            <a:ext cx="1028997" cy="411171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pPr algn="l"/>
            <a:r>
              <a:rPr lang="en-US" sz="2200" b="1" dirty="0">
                <a:latin typeface="+mj-lt"/>
              </a:rPr>
              <a:t>Ground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74015"/>
              </p:ext>
            </p:extLst>
          </p:nvPr>
        </p:nvGraphicFramePr>
        <p:xfrm>
          <a:off x="660797" y="3053953"/>
          <a:ext cx="1269690" cy="350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53" name="Equation" r:id="rId3" imgW="736600" imgH="203200" progId="Equation.DSMT4">
                  <p:embed/>
                </p:oleObj>
              </mc:Choice>
              <mc:Fallback>
                <p:oleObj name="Equation" r:id="rId3" imgW="736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0797" y="3053953"/>
                        <a:ext cx="1269690" cy="350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 rot="18165672">
            <a:off x="4147635" y="4605232"/>
            <a:ext cx="1040343" cy="403474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pPr algn="l"/>
            <a:r>
              <a:rPr lang="en-US" sz="2200" b="1" dirty="0">
                <a:latin typeface="+mj-lt"/>
              </a:rPr>
              <a:t>Dark CT</a:t>
            </a:r>
          </a:p>
        </p:txBody>
      </p:sp>
      <p:sp>
        <p:nvSpPr>
          <p:cNvPr id="23" name="Freeform 22"/>
          <p:cNvSpPr/>
          <p:nvPr/>
        </p:nvSpPr>
        <p:spPr>
          <a:xfrm>
            <a:off x="875109" y="5947172"/>
            <a:ext cx="1071563" cy="750094"/>
          </a:xfrm>
          <a:custGeom>
            <a:avLst/>
            <a:gdLst>
              <a:gd name="connsiteX0" fmla="*/ 0 w 2213831"/>
              <a:gd name="connsiteY0" fmla="*/ 1060482 h 1060482"/>
              <a:gd name="connsiteX1" fmla="*/ 664149 w 2213831"/>
              <a:gd name="connsiteY1" fmla="*/ 874061 h 1060482"/>
              <a:gd name="connsiteX2" fmla="*/ 1258388 w 2213831"/>
              <a:gd name="connsiteY2" fmla="*/ 213 h 1060482"/>
              <a:gd name="connsiteX3" fmla="*/ 1642895 w 2213831"/>
              <a:gd name="connsiteY3" fmla="*/ 792502 h 1060482"/>
              <a:gd name="connsiteX4" fmla="*/ 2004099 w 2213831"/>
              <a:gd name="connsiteY4" fmla="*/ 990574 h 1060482"/>
              <a:gd name="connsiteX5" fmla="*/ 2213831 w 2213831"/>
              <a:gd name="connsiteY5" fmla="*/ 978923 h 106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3831" h="1060482">
                <a:moveTo>
                  <a:pt x="0" y="1060482"/>
                </a:moveTo>
                <a:cubicBezTo>
                  <a:pt x="227209" y="1055627"/>
                  <a:pt x="454418" y="1050772"/>
                  <a:pt x="664149" y="874061"/>
                </a:cubicBezTo>
                <a:cubicBezTo>
                  <a:pt x="873880" y="697350"/>
                  <a:pt x="1095264" y="13806"/>
                  <a:pt x="1258388" y="213"/>
                </a:cubicBezTo>
                <a:cubicBezTo>
                  <a:pt x="1421512" y="-13380"/>
                  <a:pt x="1518610" y="627442"/>
                  <a:pt x="1642895" y="792502"/>
                </a:cubicBezTo>
                <a:cubicBezTo>
                  <a:pt x="1767180" y="957562"/>
                  <a:pt x="1908943" y="959504"/>
                  <a:pt x="2004099" y="990574"/>
                </a:cubicBezTo>
                <a:cubicBezTo>
                  <a:pt x="2099255" y="1021644"/>
                  <a:pt x="2178876" y="978923"/>
                  <a:pt x="2213831" y="97892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536407" y="2947621"/>
            <a:ext cx="3408894" cy="966668"/>
            <a:chOff x="7874000" y="4724400"/>
            <a:chExt cx="4848205" cy="1374817"/>
          </a:xfrm>
        </p:grpSpPr>
        <p:sp>
          <p:nvSpPr>
            <p:cNvPr id="24" name="Up Arrow 23"/>
            <p:cNvSpPr/>
            <p:nvPr/>
          </p:nvSpPr>
          <p:spPr>
            <a:xfrm>
              <a:off x="9855200" y="4724400"/>
              <a:ext cx="609600" cy="838200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74000" y="5486400"/>
              <a:ext cx="4848205" cy="612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200" b="1" dirty="0">
                  <a:solidFill>
                    <a:srgbClr val="FF0000"/>
                  </a:solidFill>
                  <a:latin typeface="+mj-lt"/>
                </a:rPr>
                <a:t>Nonequilibrium initial state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10299" y="1919803"/>
            <a:ext cx="2322503" cy="481406"/>
            <a:chOff x="1430927" y="1747816"/>
            <a:chExt cx="2322503" cy="481406"/>
          </a:xfrm>
        </p:grpSpPr>
        <p:sp>
          <p:nvSpPr>
            <p:cNvPr id="30" name="Rounded Rectangle 29"/>
            <p:cNvSpPr/>
            <p:nvPr/>
          </p:nvSpPr>
          <p:spPr>
            <a:xfrm>
              <a:off x="1430927" y="1747816"/>
              <a:ext cx="839398" cy="481406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064660" y="1747816"/>
              <a:ext cx="688770" cy="481406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89295"/>
              </p:ext>
            </p:extLst>
          </p:nvPr>
        </p:nvGraphicFramePr>
        <p:xfrm>
          <a:off x="527050" y="762000"/>
          <a:ext cx="7958138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54" name="Equation" r:id="rId5" imgW="4191000" imgH="1003300" progId="Equation.DSMT4">
                  <p:embed/>
                </p:oleObj>
              </mc:Choice>
              <mc:Fallback>
                <p:oleObj name="Equation" r:id="rId5" imgW="4191000" imgH="1003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050" y="762000"/>
                        <a:ext cx="7958138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994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8763E-6 0.03907 L 0.00586 -0.257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" y="-148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739711"/>
              </p:ext>
            </p:extLst>
          </p:nvPr>
        </p:nvGraphicFramePr>
        <p:xfrm>
          <a:off x="179388" y="234950"/>
          <a:ext cx="8794750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1" name="Equation" r:id="rId3" imgW="5156200" imgH="1041400" progId="Equation.DSMT4">
                  <p:embed/>
                </p:oleObj>
              </mc:Choice>
              <mc:Fallback>
                <p:oleObj name="Equation" r:id="rId3" imgW="5156200" imgH="1041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388" y="234950"/>
                        <a:ext cx="8794750" cy="177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V="1">
            <a:off x="1250156" y="2143125"/>
            <a:ext cx="1" cy="3804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50156" y="5947172"/>
            <a:ext cx="648295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387545"/>
              </p:ext>
            </p:extLst>
          </p:nvPr>
        </p:nvGraphicFramePr>
        <p:xfrm>
          <a:off x="5715000" y="3232547"/>
          <a:ext cx="80367" cy="116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15000" y="3232547"/>
                        <a:ext cx="80367" cy="116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356457"/>
              </p:ext>
            </p:extLst>
          </p:nvPr>
        </p:nvGraphicFramePr>
        <p:xfrm>
          <a:off x="446485" y="2196703"/>
          <a:ext cx="763488" cy="916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3" name="Equation" r:id="rId7" imgW="190500" imgH="228600" progId="Equation.DSMT4">
                  <p:embed/>
                </p:oleObj>
              </mc:Choice>
              <mc:Fallback>
                <p:oleObj name="Equation" r:id="rId7" imgW="190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6485" y="2196703"/>
                        <a:ext cx="763488" cy="916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975733"/>
              </p:ext>
            </p:extLst>
          </p:nvPr>
        </p:nvGraphicFramePr>
        <p:xfrm>
          <a:off x="446485" y="4339828"/>
          <a:ext cx="817066" cy="98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4" name="Equation" r:id="rId9" imgW="190500" imgH="228600" progId="Equation.DSMT4">
                  <p:embed/>
                </p:oleObj>
              </mc:Choice>
              <mc:Fallback>
                <p:oleObj name="Equation" r:id="rId9" imgW="190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6485" y="4339828"/>
                        <a:ext cx="817066" cy="980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Oval 18"/>
          <p:cNvSpPr/>
          <p:nvPr/>
        </p:nvSpPr>
        <p:spPr>
          <a:xfrm>
            <a:off x="1196578" y="2839641"/>
            <a:ext cx="107156" cy="107156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96578" y="5036344"/>
            <a:ext cx="107156" cy="107156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79344" y="5893594"/>
            <a:ext cx="107156" cy="107156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690477"/>
              </p:ext>
            </p:extLst>
          </p:nvPr>
        </p:nvGraphicFramePr>
        <p:xfrm>
          <a:off x="2964656" y="6054329"/>
          <a:ext cx="1111746" cy="555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" name="Equation" r:id="rId11" imgW="330200" imgH="165100" progId="Equation.DSMT4">
                  <p:embed/>
                </p:oleObj>
              </mc:Choice>
              <mc:Fallback>
                <p:oleObj name="Equation" r:id="rId11" imgW="3302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64656" y="6054329"/>
                        <a:ext cx="1111746" cy="555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81921"/>
              </p:ext>
            </p:extLst>
          </p:nvPr>
        </p:nvGraphicFramePr>
        <p:xfrm>
          <a:off x="6017494" y="6075537"/>
          <a:ext cx="471041" cy="512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" name="Equation" r:id="rId13" imgW="139700" imgH="152400" progId="Equation.DSMT4">
                  <p:embed/>
                </p:oleObj>
              </mc:Choice>
              <mc:Fallback>
                <p:oleObj name="Equation" r:id="rId13" imgW="1397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17494" y="6075537"/>
                        <a:ext cx="471041" cy="51234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  <a:prstDash val="dash"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Connector 25"/>
          <p:cNvCxnSpPr/>
          <p:nvPr/>
        </p:nvCxnSpPr>
        <p:spPr>
          <a:xfrm>
            <a:off x="1303734" y="5089922"/>
            <a:ext cx="6482953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03734" y="2893219"/>
            <a:ext cx="6482953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607594" y="2143125"/>
            <a:ext cx="0" cy="380404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232922" y="2143125"/>
            <a:ext cx="0" cy="380404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Freeform 32"/>
          <p:cNvSpPr/>
          <p:nvPr/>
        </p:nvSpPr>
        <p:spPr>
          <a:xfrm>
            <a:off x="1237088" y="2379546"/>
            <a:ext cx="4989312" cy="856422"/>
          </a:xfrm>
          <a:custGeom>
            <a:avLst/>
            <a:gdLst>
              <a:gd name="connsiteX0" fmla="*/ 0 w 7095911"/>
              <a:gd name="connsiteY0" fmla="*/ 717016 h 1218022"/>
              <a:gd name="connsiteX1" fmla="*/ 687453 w 7095911"/>
              <a:gd name="connsiteY1" fmla="*/ 297569 h 1218022"/>
              <a:gd name="connsiteX2" fmla="*/ 2365303 w 7095911"/>
              <a:gd name="connsiteY2" fmla="*/ 483990 h 1218022"/>
              <a:gd name="connsiteX3" fmla="*/ 4241234 w 7095911"/>
              <a:gd name="connsiteY3" fmla="*/ 17938 h 1218022"/>
              <a:gd name="connsiteX4" fmla="*/ 7095911 w 7095911"/>
              <a:gd name="connsiteY4" fmla="*/ 1218022 h 121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5911" h="1218022">
                <a:moveTo>
                  <a:pt x="0" y="717016"/>
                </a:moveTo>
                <a:cubicBezTo>
                  <a:pt x="146618" y="526711"/>
                  <a:pt x="293236" y="336407"/>
                  <a:pt x="687453" y="297569"/>
                </a:cubicBezTo>
                <a:cubicBezTo>
                  <a:pt x="1081670" y="258731"/>
                  <a:pt x="1773006" y="530595"/>
                  <a:pt x="2365303" y="483990"/>
                </a:cubicBezTo>
                <a:cubicBezTo>
                  <a:pt x="2957600" y="437385"/>
                  <a:pt x="3452799" y="-104401"/>
                  <a:pt x="4241234" y="17938"/>
                </a:cubicBezTo>
                <a:cubicBezTo>
                  <a:pt x="5029669" y="140277"/>
                  <a:pt x="7095911" y="1218022"/>
                  <a:pt x="7095911" y="1218022"/>
                </a:cubicBezTo>
              </a:path>
            </a:pathLst>
          </a:custGeom>
          <a:ln w="7620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4291" tIns="32146" rIns="64291" bIns="32146" rtlCol="0" anchor="ctr"/>
          <a:lstStyle/>
          <a:p>
            <a:pPr algn="ctr"/>
            <a:endParaRPr lang="en-US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604758" y="3235969"/>
            <a:ext cx="2621642" cy="622616"/>
          </a:xfrm>
          <a:custGeom>
            <a:avLst/>
            <a:gdLst>
              <a:gd name="connsiteX0" fmla="*/ 3728558 w 3728558"/>
              <a:gd name="connsiteY0" fmla="*/ 0 h 885499"/>
              <a:gd name="connsiteX1" fmla="*/ 2085662 w 3728558"/>
              <a:gd name="connsiteY1" fmla="*/ 559263 h 885499"/>
              <a:gd name="connsiteX2" fmla="*/ 943791 w 3728558"/>
              <a:gd name="connsiteY2" fmla="*/ 302934 h 885499"/>
              <a:gd name="connsiteX3" fmla="*/ 0 w 3728558"/>
              <a:gd name="connsiteY3" fmla="*/ 885499 h 885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8558" h="885499">
                <a:moveTo>
                  <a:pt x="3728558" y="0"/>
                </a:moveTo>
                <a:cubicBezTo>
                  <a:pt x="3139174" y="254387"/>
                  <a:pt x="2549790" y="508774"/>
                  <a:pt x="2085662" y="559263"/>
                </a:cubicBezTo>
                <a:cubicBezTo>
                  <a:pt x="1621534" y="609752"/>
                  <a:pt x="1291401" y="248561"/>
                  <a:pt x="943791" y="302934"/>
                </a:cubicBezTo>
                <a:cubicBezTo>
                  <a:pt x="596181" y="357307"/>
                  <a:pt x="0" y="885499"/>
                  <a:pt x="0" y="885499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580180" y="3866777"/>
            <a:ext cx="2646220" cy="1228849"/>
          </a:xfrm>
          <a:custGeom>
            <a:avLst/>
            <a:gdLst>
              <a:gd name="connsiteX0" fmla="*/ 0 w 3763513"/>
              <a:gd name="connsiteY0" fmla="*/ 0 h 1747696"/>
              <a:gd name="connsiteX1" fmla="*/ 722408 w 3763513"/>
              <a:gd name="connsiteY1" fmla="*/ 675775 h 1747696"/>
              <a:gd name="connsiteX2" fmla="*/ 2108965 w 3763513"/>
              <a:gd name="connsiteY2" fmla="*/ 652473 h 1747696"/>
              <a:gd name="connsiteX3" fmla="*/ 3763513 w 3763513"/>
              <a:gd name="connsiteY3" fmla="*/ 1747696 h 1747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3513" h="1747696">
                <a:moveTo>
                  <a:pt x="0" y="0"/>
                </a:moveTo>
                <a:cubicBezTo>
                  <a:pt x="185457" y="283515"/>
                  <a:pt x="370914" y="567030"/>
                  <a:pt x="722408" y="675775"/>
                </a:cubicBezTo>
                <a:cubicBezTo>
                  <a:pt x="1073902" y="784520"/>
                  <a:pt x="1602114" y="473820"/>
                  <a:pt x="2108965" y="652473"/>
                </a:cubicBezTo>
                <a:cubicBezTo>
                  <a:pt x="2615816" y="831126"/>
                  <a:pt x="3763513" y="1747696"/>
                  <a:pt x="3763513" y="1747696"/>
                </a:cubicBezTo>
              </a:path>
            </a:pathLst>
          </a:custGeom>
          <a:ln w="76200" cmpd="sng">
            <a:solidFill>
              <a:srgbClr val="1300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1253472" y="5071049"/>
            <a:ext cx="4972928" cy="624054"/>
          </a:xfrm>
          <a:custGeom>
            <a:avLst/>
            <a:gdLst>
              <a:gd name="connsiteX0" fmla="*/ 7072608 w 7072608"/>
              <a:gd name="connsiteY0" fmla="*/ 81559 h 887543"/>
              <a:gd name="connsiteX1" fmla="*/ 3938289 w 7072608"/>
              <a:gd name="connsiteY1" fmla="*/ 885499 h 887543"/>
              <a:gd name="connsiteX2" fmla="*/ 2039055 w 7072608"/>
              <a:gd name="connsiteY2" fmla="*/ 314585 h 887543"/>
              <a:gd name="connsiteX3" fmla="*/ 454418 w 7072608"/>
              <a:gd name="connsiteY3" fmla="*/ 384493 h 887543"/>
              <a:gd name="connsiteX4" fmla="*/ 0 w 7072608"/>
              <a:gd name="connsiteY4" fmla="*/ 0 h 88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608" h="887543">
                <a:moveTo>
                  <a:pt x="7072608" y="81559"/>
                </a:moveTo>
                <a:cubicBezTo>
                  <a:pt x="5924911" y="464110"/>
                  <a:pt x="4777214" y="846661"/>
                  <a:pt x="3938289" y="885499"/>
                </a:cubicBezTo>
                <a:cubicBezTo>
                  <a:pt x="3099363" y="924337"/>
                  <a:pt x="2619700" y="398086"/>
                  <a:pt x="2039055" y="314585"/>
                </a:cubicBezTo>
                <a:cubicBezTo>
                  <a:pt x="1458410" y="231084"/>
                  <a:pt x="794260" y="436924"/>
                  <a:pt x="454418" y="384493"/>
                </a:cubicBezTo>
                <a:cubicBezTo>
                  <a:pt x="114576" y="332062"/>
                  <a:pt x="0" y="0"/>
                  <a:pt x="0" y="0"/>
                </a:cubicBezTo>
              </a:path>
            </a:pathLst>
          </a:cu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161359" y="2732485"/>
            <a:ext cx="321469" cy="160734"/>
          </a:xfrm>
          <a:prstGeom prst="straightConnector1">
            <a:avLst/>
          </a:prstGeom>
          <a:ln w="76200" cmpd="sng">
            <a:solidFill>
              <a:schemeClr val="accent6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500437" y="2411016"/>
            <a:ext cx="267891" cy="107156"/>
          </a:xfrm>
          <a:prstGeom prst="straightConnector1">
            <a:avLst/>
          </a:prstGeom>
          <a:ln w="76200" cmpd="sng">
            <a:solidFill>
              <a:schemeClr val="accent6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839516" y="2571750"/>
            <a:ext cx="428625" cy="107156"/>
          </a:xfrm>
          <a:prstGeom prst="straightConnector1">
            <a:avLst/>
          </a:prstGeom>
          <a:ln w="76200" cmpd="sng">
            <a:solidFill>
              <a:schemeClr val="accent6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5643562" y="3321844"/>
            <a:ext cx="375047" cy="160734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4464844" y="3482578"/>
            <a:ext cx="428625" cy="160734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3714750" y="3536156"/>
            <a:ext cx="321469" cy="214313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768329" y="4125516"/>
            <a:ext cx="266216" cy="216416"/>
          </a:xfrm>
          <a:prstGeom prst="straightConnector1">
            <a:avLst/>
          </a:prstGeom>
          <a:ln w="76200" cmpd="sng">
            <a:solidFill>
              <a:srgbClr val="1500D9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4464844" y="4286250"/>
            <a:ext cx="267891" cy="53578"/>
          </a:xfrm>
          <a:prstGeom prst="straightConnector1">
            <a:avLst/>
          </a:prstGeom>
          <a:ln w="76200" cmpd="sng">
            <a:solidFill>
              <a:srgbClr val="1500D9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482829" y="4554141"/>
            <a:ext cx="266216" cy="216416"/>
          </a:xfrm>
          <a:prstGeom prst="straightConnector1">
            <a:avLst/>
          </a:prstGeom>
          <a:ln w="76200" cmpd="sng">
            <a:solidFill>
              <a:srgbClr val="1500D9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5214937" y="5357813"/>
            <a:ext cx="321469" cy="107156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1732359" y="5304234"/>
            <a:ext cx="321469" cy="53578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3125391" y="5464969"/>
            <a:ext cx="321469" cy="107156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882467"/>
              </p:ext>
            </p:extLst>
          </p:nvPr>
        </p:nvGraphicFramePr>
        <p:xfrm>
          <a:off x="1357312" y="2839641"/>
          <a:ext cx="2089547" cy="589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" name="Equation" r:id="rId15" imgW="990600" imgH="279400" progId="Equation.DSMT4">
                  <p:embed/>
                </p:oleObj>
              </mc:Choice>
              <mc:Fallback>
                <p:oleObj name="Equation" r:id="rId15" imgW="9906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357312" y="2839641"/>
                        <a:ext cx="2089547" cy="589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42936"/>
              </p:ext>
            </p:extLst>
          </p:nvPr>
        </p:nvGraphicFramePr>
        <p:xfrm>
          <a:off x="6286500" y="2786062"/>
          <a:ext cx="763488" cy="916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" name="Equation" r:id="rId17" imgW="190500" imgH="228600" progId="Equation.DSMT4">
                  <p:embed/>
                </p:oleObj>
              </mc:Choice>
              <mc:Fallback>
                <p:oleObj name="Equation" r:id="rId17" imgW="190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286500" y="2786062"/>
                        <a:ext cx="763488" cy="916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Oval 74"/>
          <p:cNvSpPr/>
          <p:nvPr/>
        </p:nvSpPr>
        <p:spPr>
          <a:xfrm>
            <a:off x="3446859" y="3804047"/>
            <a:ext cx="214313" cy="214313"/>
          </a:xfrm>
          <a:prstGeom prst="ellipse">
            <a:avLst/>
          </a:prstGeom>
          <a:solidFill>
            <a:srgbClr val="8600F4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6179344" y="3214688"/>
            <a:ext cx="107156" cy="107156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  <p:graphicFrame>
        <p:nvGraphicFramePr>
          <p:cNvPr id="77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185428"/>
              </p:ext>
            </p:extLst>
          </p:nvPr>
        </p:nvGraphicFramePr>
        <p:xfrm>
          <a:off x="2829595" y="3480346"/>
          <a:ext cx="712143" cy="81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9" name="Equation" r:id="rId19" imgW="177800" imgH="203200" progId="Equation.DSMT4">
                  <p:embed/>
                </p:oleObj>
              </mc:Choice>
              <mc:Fallback>
                <p:oleObj name="Equation" r:id="rId19" imgW="177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829595" y="3480346"/>
                        <a:ext cx="712143" cy="81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95536"/>
              </p:ext>
            </p:extLst>
          </p:nvPr>
        </p:nvGraphicFramePr>
        <p:xfrm>
          <a:off x="6340078" y="4554141"/>
          <a:ext cx="763488" cy="916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" name="Equation" r:id="rId21" imgW="190500" imgH="228600" progId="Equation.DSMT4">
                  <p:embed/>
                </p:oleObj>
              </mc:Choice>
              <mc:Fallback>
                <p:oleObj name="Equation" r:id="rId21" imgW="190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340078" y="4554141"/>
                        <a:ext cx="763488" cy="916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5524096"/>
              </p:ext>
            </p:extLst>
          </p:nvPr>
        </p:nvGraphicFramePr>
        <p:xfrm>
          <a:off x="4036219" y="3643313"/>
          <a:ext cx="2143125" cy="589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1" name="Equation" r:id="rId23" imgW="1016000" imgH="279400" progId="Equation.DSMT4">
                  <p:embed/>
                </p:oleObj>
              </mc:Choice>
              <mc:Fallback>
                <p:oleObj name="Equation" r:id="rId23" imgW="10160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036219" y="3643313"/>
                        <a:ext cx="2143125" cy="589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0003610"/>
              </p:ext>
            </p:extLst>
          </p:nvPr>
        </p:nvGraphicFramePr>
        <p:xfrm>
          <a:off x="3018235" y="4393406"/>
          <a:ext cx="2420757" cy="634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2" name="Equation" r:id="rId25" imgW="1066800" imgH="279400" progId="Equation.DSMT4">
                  <p:embed/>
                </p:oleObj>
              </mc:Choice>
              <mc:Fallback>
                <p:oleObj name="Equation" r:id="rId25" imgW="10668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018235" y="4393406"/>
                        <a:ext cx="2420757" cy="6340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506667"/>
              </p:ext>
            </p:extLst>
          </p:nvPr>
        </p:nvGraphicFramePr>
        <p:xfrm>
          <a:off x="1250156" y="5382033"/>
          <a:ext cx="1875234" cy="565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3" name="Equation" r:id="rId27" imgW="927100" imgH="279400" progId="Equation.DSMT4">
                  <p:embed/>
                </p:oleObj>
              </mc:Choice>
              <mc:Fallback>
                <p:oleObj name="Equation" r:id="rId27" imgW="9271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250156" y="5382033"/>
                        <a:ext cx="1875234" cy="565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Oval 81"/>
          <p:cNvSpPr/>
          <p:nvPr/>
        </p:nvSpPr>
        <p:spPr>
          <a:xfrm>
            <a:off x="6125765" y="4982765"/>
            <a:ext cx="214313" cy="214313"/>
          </a:xfrm>
          <a:prstGeom prst="ellipse">
            <a:avLst/>
          </a:prstGeom>
          <a:solidFill>
            <a:srgbClr val="8600F4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34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161691"/>
              </p:ext>
            </p:extLst>
          </p:nvPr>
        </p:nvGraphicFramePr>
        <p:xfrm>
          <a:off x="101489" y="659556"/>
          <a:ext cx="8918525" cy="926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77" name="Equation" r:id="rId3" imgW="5257800" imgH="546100" progId="Equation.DSMT4">
                  <p:embed/>
                </p:oleObj>
              </mc:Choice>
              <mc:Fallback>
                <p:oleObj name="Equation" r:id="rId3" imgW="5257800" imgH="546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489" y="659556"/>
                        <a:ext cx="8918525" cy="926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50572" y="1659378"/>
            <a:ext cx="8143875" cy="803584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</a:rPr>
              <a:t>Coincides </a:t>
            </a:r>
            <a:r>
              <a:rPr lang="en-US" sz="2400" dirty="0">
                <a:solidFill>
                  <a:srgbClr val="FF0000"/>
                </a:solidFill>
              </a:rPr>
              <a:t>with the EXACT quantum-mechanical for shifted parabolas model + Condon (the Marcus paradigm).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23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</a:t>
            </a:r>
            <a:r>
              <a:rPr lang="en-US" sz="2800" dirty="0" smtClean="0"/>
              <a:t>inearized </a:t>
            </a:r>
            <a:r>
              <a:rPr lang="en-US" sz="2800" dirty="0"/>
              <a:t>path integral </a:t>
            </a:r>
            <a:r>
              <a:rPr lang="en-US" sz="2800" dirty="0" smtClean="0"/>
              <a:t>approximation for </a:t>
            </a:r>
            <a:r>
              <a:rPr lang="en-US" sz="2800" dirty="0" err="1"/>
              <a:t>N</a:t>
            </a:r>
            <a:r>
              <a:rPr lang="en-US" sz="2800" dirty="0" err="1" smtClean="0"/>
              <a:t>oneq</a:t>
            </a:r>
            <a:r>
              <a:rPr lang="en-US" sz="2800" dirty="0" smtClean="0"/>
              <a:t>. FGR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092381" y="6488668"/>
            <a:ext cx="6051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Sun &amp; Geva JCTC </a:t>
            </a:r>
            <a:r>
              <a:rPr lang="en-US" b="1" dirty="0" smtClean="0"/>
              <a:t>12</a:t>
            </a:r>
            <a:r>
              <a:rPr lang="en-US" dirty="0" smtClean="0"/>
              <a:t> </a:t>
            </a:r>
            <a:r>
              <a:rPr lang="en-US" dirty="0"/>
              <a:t>2926−</a:t>
            </a:r>
            <a:r>
              <a:rPr lang="en-US" dirty="0" smtClean="0"/>
              <a:t>2941 (2016); JCP </a:t>
            </a:r>
            <a:r>
              <a:rPr lang="en-US" b="1" dirty="0" smtClean="0"/>
              <a:t>145</a:t>
            </a:r>
            <a:r>
              <a:rPr lang="en-US" dirty="0" smtClean="0"/>
              <a:t> 064109 (2016)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39328" y="2522496"/>
            <a:ext cx="8296730" cy="3890298"/>
            <a:chOff x="339328" y="2522496"/>
            <a:chExt cx="8296730" cy="3890298"/>
          </a:xfrm>
        </p:grpSpPr>
        <p:pic>
          <p:nvPicPr>
            <p:cNvPr id="10" name="Picture 9" descr="NEFGR_b1e1_s1w0-4_compEQ(a)-eps-converted-to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278" y="3637256"/>
              <a:ext cx="6265334" cy="2775538"/>
            </a:xfrm>
            <a:prstGeom prst="rect">
              <a:avLst/>
            </a:prstGeom>
          </p:spPr>
        </p:pic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5548948"/>
                </p:ext>
              </p:extLst>
            </p:nvPr>
          </p:nvGraphicFramePr>
          <p:xfrm>
            <a:off x="339328" y="2522496"/>
            <a:ext cx="8296730" cy="803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378" name="Equation" r:id="rId6" imgW="4457700" imgH="431800" progId="Equation.DSMT4">
                    <p:embed/>
                  </p:oleObj>
                </mc:Choice>
                <mc:Fallback>
                  <p:oleObj name="Equation" r:id="rId6" imgW="4457700" imgH="431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39328" y="2522496"/>
                          <a:ext cx="8296730" cy="8036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1792025" y="3374314"/>
            <a:ext cx="2606669" cy="369332"/>
            <a:chOff x="1792025" y="3374314"/>
            <a:chExt cx="2606669" cy="369332"/>
          </a:xfrm>
        </p:grpSpPr>
        <p:sp>
          <p:nvSpPr>
            <p:cNvPr id="7" name="TextBox 6"/>
            <p:cNvSpPr txBox="1"/>
            <p:nvPr/>
          </p:nvSpPr>
          <p:spPr>
            <a:xfrm>
              <a:off x="3492564" y="3374314"/>
              <a:ext cx="906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Eq. FGR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92025" y="3374314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Noneq</a:t>
              </a:r>
              <a:r>
                <a:rPr lang="en-US" dirty="0" smtClean="0"/>
                <a:t>. FGR</a:t>
              </a:r>
              <a:endParaRPr lang="en-US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1792585" y="3724190"/>
            <a:ext cx="1415546" cy="20903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3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529 0.00115 " pathEditMode="relative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2" t="17416" r="56013" b="66110"/>
          <a:stretch/>
        </p:blipFill>
        <p:spPr>
          <a:xfrm>
            <a:off x="1028700" y="50800"/>
            <a:ext cx="1079500" cy="765464"/>
          </a:xfrm>
          <a:prstGeom prst="rect">
            <a:avLst/>
          </a:prstGeom>
        </p:spPr>
      </p:pic>
      <p:pic>
        <p:nvPicPr>
          <p:cNvPr id="7" name="Picture 6" descr="fig1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4" b="49309"/>
          <a:stretch/>
        </p:blipFill>
        <p:spPr>
          <a:xfrm>
            <a:off x="3128958" y="887575"/>
            <a:ext cx="2622850" cy="1942853"/>
          </a:xfrm>
          <a:prstGeom prst="rect">
            <a:avLst/>
          </a:prstGeom>
        </p:spPr>
      </p:pic>
      <p:pic>
        <p:nvPicPr>
          <p:cNvPr id="8" name="Picture 7" descr="fig1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6" t="48886"/>
          <a:stretch/>
        </p:blipFill>
        <p:spPr>
          <a:xfrm>
            <a:off x="443498" y="4565850"/>
            <a:ext cx="2635251" cy="1999155"/>
          </a:xfrm>
          <a:prstGeom prst="rect">
            <a:avLst/>
          </a:prstGeom>
        </p:spPr>
      </p:pic>
      <p:pic>
        <p:nvPicPr>
          <p:cNvPr id="9" name="Picture 8" descr="fig1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t="48675" r="49525" b="3048"/>
          <a:stretch/>
        </p:blipFill>
        <p:spPr>
          <a:xfrm>
            <a:off x="379998" y="2690353"/>
            <a:ext cx="2338525" cy="1875497"/>
          </a:xfrm>
          <a:prstGeom prst="rect">
            <a:avLst/>
          </a:prstGeom>
        </p:spPr>
      </p:pic>
      <p:pic>
        <p:nvPicPr>
          <p:cNvPr id="11" name="Picture 10" descr="fig14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t="48661" r="49852"/>
          <a:stretch/>
        </p:blipFill>
        <p:spPr>
          <a:xfrm>
            <a:off x="6226474" y="2759117"/>
            <a:ext cx="2381250" cy="1995700"/>
          </a:xfrm>
          <a:prstGeom prst="rect">
            <a:avLst/>
          </a:prstGeom>
        </p:spPr>
      </p:pic>
      <p:pic>
        <p:nvPicPr>
          <p:cNvPr id="12" name="Picture 11" descr="fig14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2" t="49167"/>
          <a:stretch/>
        </p:blipFill>
        <p:spPr>
          <a:xfrm>
            <a:off x="6284908" y="4635700"/>
            <a:ext cx="2681292" cy="1984631"/>
          </a:xfrm>
          <a:prstGeom prst="rect">
            <a:avLst/>
          </a:prstGeom>
        </p:spPr>
      </p:pic>
      <p:pic>
        <p:nvPicPr>
          <p:cNvPr id="13" name="Picture 12" descr="fig13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9" r="5640" b="48984"/>
          <a:stretch/>
        </p:blipFill>
        <p:spPr>
          <a:xfrm>
            <a:off x="379998" y="816264"/>
            <a:ext cx="2338525" cy="1942853"/>
          </a:xfrm>
          <a:prstGeom prst="rect">
            <a:avLst/>
          </a:prstGeom>
        </p:spPr>
      </p:pic>
      <p:pic>
        <p:nvPicPr>
          <p:cNvPr id="14" name="Picture 13" descr="fig13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49436" r="50621"/>
          <a:stretch/>
        </p:blipFill>
        <p:spPr>
          <a:xfrm>
            <a:off x="3078749" y="2625427"/>
            <a:ext cx="2458996" cy="2010273"/>
          </a:xfrm>
          <a:prstGeom prst="rect">
            <a:avLst/>
          </a:prstGeom>
        </p:spPr>
      </p:pic>
      <p:pic>
        <p:nvPicPr>
          <p:cNvPr id="15" name="Picture 14" descr="fig13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8" t="49557" r="5302"/>
          <a:stretch/>
        </p:blipFill>
        <p:spPr>
          <a:xfrm>
            <a:off x="3288860" y="4565850"/>
            <a:ext cx="2383457" cy="1987350"/>
          </a:xfrm>
          <a:prstGeom prst="rect">
            <a:avLst/>
          </a:prstGeom>
        </p:spPr>
      </p:pic>
      <p:pic>
        <p:nvPicPr>
          <p:cNvPr id="16" name="Picture 15" descr="fig8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4" t="12678" r="15913" b="76012"/>
          <a:stretch/>
        </p:blipFill>
        <p:spPr>
          <a:xfrm>
            <a:off x="3790950" y="74049"/>
            <a:ext cx="1203325" cy="948301"/>
          </a:xfrm>
          <a:prstGeom prst="rect">
            <a:avLst/>
          </a:prstGeom>
        </p:spPr>
      </p:pic>
      <p:pic>
        <p:nvPicPr>
          <p:cNvPr id="17" name="Picture 16" descr="fig9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5" t="11902" r="15007" b="76667"/>
          <a:stretch/>
        </p:blipFill>
        <p:spPr>
          <a:xfrm>
            <a:off x="6949498" y="0"/>
            <a:ext cx="1136799" cy="8972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30410" y="6484951"/>
            <a:ext cx="3513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 &amp; Geva JCP </a:t>
            </a:r>
            <a:r>
              <a:rPr lang="en-US" dirty="0"/>
              <a:t>144, 244105 (2016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102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 smtClean="0"/>
              <a:t>Izmaylov</a:t>
            </a:r>
            <a:r>
              <a:rPr lang="en-US" sz="2000" dirty="0" smtClean="0"/>
              <a:t> et al JCP </a:t>
            </a:r>
            <a:r>
              <a:rPr lang="en-US" sz="2000" b="1" dirty="0" smtClean="0"/>
              <a:t>135</a:t>
            </a:r>
            <a:r>
              <a:rPr lang="en-US" sz="2000" dirty="0" smtClean="0"/>
              <a:t> </a:t>
            </a:r>
            <a:r>
              <a:rPr lang="en-US" sz="2000" dirty="0"/>
              <a:t>234106 (2011)</a:t>
            </a:r>
          </a:p>
        </p:txBody>
      </p:sp>
      <p:pic>
        <p:nvPicPr>
          <p:cNvPr id="10" name="Picture 9" descr="fig14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1" b="49436"/>
          <a:stretch/>
        </p:blipFill>
        <p:spPr>
          <a:xfrm>
            <a:off x="6200251" y="779625"/>
            <a:ext cx="2765949" cy="205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9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404"/>
            <a:ext cx="4743753" cy="4991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060" y="1494747"/>
            <a:ext cx="4551941" cy="4991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3700" y="6397689"/>
            <a:ext cx="5480300" cy="372696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r>
              <a:rPr lang="en-US" sz="2000" dirty="0" err="1">
                <a:latin typeface="Times New Roman"/>
                <a:cs typeface="Times New Roman"/>
              </a:rPr>
              <a:t>McRobbie</a:t>
            </a:r>
            <a:r>
              <a:rPr lang="en-US" sz="2000" dirty="0">
                <a:latin typeface="Times New Roman"/>
                <a:cs typeface="Times New Roman"/>
              </a:rPr>
              <a:t> &amp;Geva JPC A 2009, </a:t>
            </a:r>
            <a:r>
              <a:rPr lang="en-US" sz="2000" b="1" dirty="0">
                <a:latin typeface="Times New Roman"/>
                <a:cs typeface="Times New Roman"/>
              </a:rPr>
              <a:t>113</a:t>
            </a:r>
            <a:r>
              <a:rPr lang="en-US" sz="2000" dirty="0">
                <a:latin typeface="Times New Roman"/>
                <a:cs typeface="Times New Roman"/>
              </a:rPr>
              <a:t>, 10425 (2009)</a:t>
            </a:r>
          </a:p>
        </p:txBody>
      </p:sp>
      <p:sp>
        <p:nvSpPr>
          <p:cNvPr id="7" name="Rectangle 6"/>
          <p:cNvSpPr/>
          <p:nvPr/>
        </p:nvSpPr>
        <p:spPr>
          <a:xfrm>
            <a:off x="672658" y="0"/>
            <a:ext cx="783880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2D spectra (frequency resolved pump-probe)</a:t>
            </a:r>
            <a:endParaRPr lang="en-US" sz="32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3163139" y="664155"/>
            <a:ext cx="3657012" cy="481406"/>
            <a:chOff x="-74644" y="1623300"/>
            <a:chExt cx="3492123" cy="481406"/>
          </a:xfrm>
        </p:grpSpPr>
        <p:sp>
          <p:nvSpPr>
            <p:cNvPr id="9" name="Rounded Rectangle 8"/>
            <p:cNvSpPr/>
            <p:nvPr/>
          </p:nvSpPr>
          <p:spPr>
            <a:xfrm>
              <a:off x="-74644" y="1623300"/>
              <a:ext cx="1098107" cy="481406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137408" y="1623300"/>
              <a:ext cx="1280071" cy="481406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13095" y="664155"/>
            <a:ext cx="3719707" cy="481406"/>
            <a:chOff x="722493" y="1747816"/>
            <a:chExt cx="3719707" cy="481406"/>
          </a:xfrm>
        </p:grpSpPr>
        <p:sp>
          <p:nvSpPr>
            <p:cNvPr id="12" name="Rounded Rectangle 11"/>
            <p:cNvSpPr/>
            <p:nvPr/>
          </p:nvSpPr>
          <p:spPr>
            <a:xfrm>
              <a:off x="722493" y="1747816"/>
              <a:ext cx="1166543" cy="481406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229549" y="1747816"/>
              <a:ext cx="1212651" cy="481406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942248"/>
              </p:ext>
            </p:extLst>
          </p:nvPr>
        </p:nvGraphicFramePr>
        <p:xfrm>
          <a:off x="1010440" y="664155"/>
          <a:ext cx="7163240" cy="679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85" name="Equation" r:id="rId5" imgW="3746500" imgH="355600" progId="Equation.DSMT4">
                  <p:embed/>
                </p:oleObj>
              </mc:Choice>
              <mc:Fallback>
                <p:oleObj name="Equation" r:id="rId5" imgW="3746500" imgH="3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0440" y="664155"/>
                        <a:ext cx="7163240" cy="6799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6510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63210" y="2738238"/>
            <a:ext cx="1744579" cy="1731211"/>
          </a:xfrm>
          <a:prstGeom prst="ellipse">
            <a:avLst/>
          </a:prstGeom>
          <a:solidFill>
            <a:srgbClr val="FFFF00"/>
          </a:solidFill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LSC</a:t>
            </a:r>
            <a:endParaRPr lang="en-US" sz="5400" dirty="0">
              <a:solidFill>
                <a:srgbClr val="FF00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033861" y="88796"/>
            <a:ext cx="3735603" cy="2428581"/>
            <a:chOff x="5139690" y="125662"/>
            <a:chExt cx="3735603" cy="2428581"/>
          </a:xfrm>
        </p:grpSpPr>
        <p:sp>
          <p:nvSpPr>
            <p:cNvPr id="7" name="Oval 6"/>
            <p:cNvSpPr/>
            <p:nvPr/>
          </p:nvSpPr>
          <p:spPr>
            <a:xfrm>
              <a:off x="7130714" y="125662"/>
              <a:ext cx="1744579" cy="173121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</a:rPr>
                <a:t>MultiplePES</a:t>
              </a:r>
              <a:r>
                <a:rPr lang="en-US" sz="2400" dirty="0" smtClean="0">
                  <a:solidFill>
                    <a:schemeClr val="tx1"/>
                  </a:solidFill>
                </a:rPr>
                <a:t> Corr.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Funcs</a:t>
              </a:r>
              <a:r>
                <a:rPr lang="en-US" sz="2400" dirty="0" smtClean="0">
                  <a:solidFill>
                    <a:schemeClr val="tx1"/>
                  </a:solidFill>
                </a:rPr>
                <a:t>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2" name="Up Arrow 11"/>
            <p:cNvSpPr/>
            <p:nvPr/>
          </p:nvSpPr>
          <p:spPr>
            <a:xfrm rot="2762564">
              <a:off x="6300473" y="1278645"/>
              <a:ext cx="254000" cy="2297196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19028904">
              <a:off x="5139690" y="2010481"/>
              <a:ext cx="2225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Linearize nuclear DOF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-5940" y="3520990"/>
            <a:ext cx="3881487" cy="1814065"/>
            <a:chOff x="-5940" y="3520990"/>
            <a:chExt cx="3881487" cy="1814065"/>
          </a:xfrm>
        </p:grpSpPr>
        <p:sp>
          <p:nvSpPr>
            <p:cNvPr id="3" name="Oval 2"/>
            <p:cNvSpPr/>
            <p:nvPr/>
          </p:nvSpPr>
          <p:spPr>
            <a:xfrm>
              <a:off x="-5940" y="3603844"/>
              <a:ext cx="1744579" cy="173121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</a:rPr>
                <a:t>MQCL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14" name="Up Arrow 13"/>
            <p:cNvSpPr/>
            <p:nvPr/>
          </p:nvSpPr>
          <p:spPr>
            <a:xfrm rot="14762824">
              <a:off x="2603821" y="2997883"/>
              <a:ext cx="254000" cy="2055134"/>
            </a:xfrm>
            <a:prstGeom prst="up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20145787">
              <a:off x="1650359" y="3520990"/>
              <a:ext cx="22251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/>
                  </a:solidFill>
                </a:rPr>
                <a:t>Linearize nuclear DOF</a:t>
              </a:r>
            </a:p>
            <a:p>
              <a:pPr algn="ctr"/>
              <a:endParaRPr lang="en-US" dirty="0">
                <a:solidFill>
                  <a:schemeClr val="accent6"/>
                </a:solidFill>
              </a:endParaRPr>
            </a:p>
            <a:p>
              <a:pPr algn="ctr"/>
              <a:r>
                <a:rPr lang="en-US" dirty="0" smtClean="0">
                  <a:solidFill>
                    <a:schemeClr val="accent6"/>
                  </a:solidFill>
                </a:rPr>
                <a:t>Influence functional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15147" y="3373617"/>
            <a:ext cx="3728853" cy="1867471"/>
            <a:chOff x="5415147" y="3373617"/>
            <a:chExt cx="3728853" cy="1867471"/>
          </a:xfrm>
        </p:grpSpPr>
        <p:sp>
          <p:nvSpPr>
            <p:cNvPr id="5" name="Oval 4"/>
            <p:cNvSpPr/>
            <p:nvPr/>
          </p:nvSpPr>
          <p:spPr>
            <a:xfrm>
              <a:off x="7399421" y="3509877"/>
              <a:ext cx="1744579" cy="1731211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Mapping H 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Dynamics</a:t>
              </a:r>
            </a:p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3" name="Up Arrow 12"/>
            <p:cNvSpPr/>
            <p:nvPr/>
          </p:nvSpPr>
          <p:spPr>
            <a:xfrm rot="6670269">
              <a:off x="6282167" y="3087248"/>
              <a:ext cx="254000" cy="1988039"/>
            </a:xfrm>
            <a:prstGeom prst="up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267483">
              <a:off x="5483527" y="3373617"/>
              <a:ext cx="18132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Linearize nuclear </a:t>
              </a:r>
            </a:p>
            <a:p>
              <a:pPr algn="ctr"/>
              <a:r>
                <a:rPr lang="en-US" dirty="0" smtClean="0"/>
                <a:t>&amp; electronic DOF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 smtClean="0"/>
                <a:t>(Mapping H)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592885" y="4978399"/>
            <a:ext cx="6157882" cy="1731211"/>
            <a:chOff x="1592885" y="4978399"/>
            <a:chExt cx="6157882" cy="1731211"/>
          </a:xfrm>
        </p:grpSpPr>
        <p:sp>
          <p:nvSpPr>
            <p:cNvPr id="6" name="Oval 5"/>
            <p:cNvSpPr/>
            <p:nvPr/>
          </p:nvSpPr>
          <p:spPr>
            <a:xfrm>
              <a:off x="3846763" y="4978399"/>
              <a:ext cx="1744579" cy="1731211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GQME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5" name="Up Arrow 14"/>
            <p:cNvSpPr/>
            <p:nvPr/>
          </p:nvSpPr>
          <p:spPr>
            <a:xfrm rot="14006697">
              <a:off x="6378577" y="4282783"/>
              <a:ext cx="254000" cy="2037146"/>
            </a:xfrm>
            <a:prstGeom prst="up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Up Arrow 15"/>
            <p:cNvSpPr/>
            <p:nvPr/>
          </p:nvSpPr>
          <p:spPr>
            <a:xfrm rot="6883362">
              <a:off x="2722878" y="4103580"/>
              <a:ext cx="254000" cy="2078004"/>
            </a:xfrm>
            <a:prstGeom prst="up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 rot="1472067">
              <a:off x="1592885" y="5106133"/>
              <a:ext cx="22199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Short-lived </a:t>
              </a:r>
            </a:p>
            <a:p>
              <a:pPr algn="ctr"/>
              <a:r>
                <a:rPr lang="en-US" dirty="0">
                  <a:solidFill>
                    <a:srgbClr val="0000FF"/>
                  </a:solidFill>
                </a:rPr>
                <a:t>p</a:t>
              </a:r>
              <a:r>
                <a:rPr lang="en-US" dirty="0" smtClean="0">
                  <a:solidFill>
                    <a:srgbClr val="0000FF"/>
                  </a:solidFill>
                </a:rPr>
                <a:t>rojector-free </a:t>
              </a:r>
              <a:r>
                <a:rPr lang="en-US" dirty="0">
                  <a:solidFill>
                    <a:srgbClr val="0000FF"/>
                  </a:solidFill>
                </a:rPr>
                <a:t>inputs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9515208">
              <a:off x="5604564" y="5274774"/>
              <a:ext cx="21462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Short-lived </a:t>
              </a:r>
            </a:p>
            <a:p>
              <a:pPr algn="ctr"/>
              <a:r>
                <a:rPr lang="en-US" dirty="0">
                  <a:solidFill>
                    <a:srgbClr val="0000FF"/>
                  </a:solidFill>
                </a:rPr>
                <a:t>p</a:t>
              </a:r>
              <a:r>
                <a:rPr lang="en-US" dirty="0" smtClean="0">
                  <a:solidFill>
                    <a:srgbClr val="0000FF"/>
                  </a:solidFill>
                </a:rPr>
                <a:t>rojector-free inputs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069562" y="88796"/>
            <a:ext cx="3366809" cy="1731211"/>
            <a:chOff x="2069562" y="88796"/>
            <a:chExt cx="3366809" cy="1731211"/>
          </a:xfrm>
        </p:grpSpPr>
        <p:sp>
          <p:nvSpPr>
            <p:cNvPr id="43" name="Oval 42"/>
            <p:cNvSpPr/>
            <p:nvPr/>
          </p:nvSpPr>
          <p:spPr>
            <a:xfrm>
              <a:off x="3691792" y="88796"/>
              <a:ext cx="1744579" cy="1731211"/>
            </a:xfrm>
            <a:prstGeom prst="ellipse">
              <a:avLst/>
            </a:prstGeom>
            <a:solidFill>
              <a:srgbClr val="FFF5CC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CMD and RPMD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2069562" y="870110"/>
              <a:ext cx="1500973" cy="329231"/>
            </a:xfrm>
            <a:prstGeom prst="rightArrow">
              <a:avLst/>
            </a:prstGeom>
            <a:solidFill>
              <a:srgbClr val="FFF5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8029616"/>
                </p:ext>
              </p:extLst>
            </p:nvPr>
          </p:nvGraphicFramePr>
          <p:xfrm>
            <a:off x="2235737" y="340989"/>
            <a:ext cx="1169636" cy="5291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309" name="Equation" r:id="rId3" imgW="533400" imgH="241300" progId="Equation.DSMT4">
                    <p:embed/>
                  </p:oleObj>
                </mc:Choice>
                <mc:Fallback>
                  <p:oleObj name="Equation" r:id="rId3" imgW="5334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35737" y="340989"/>
                          <a:ext cx="1169636" cy="5291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TextBox 28"/>
          <p:cNvSpPr txBox="1"/>
          <p:nvPr/>
        </p:nvSpPr>
        <p:spPr>
          <a:xfrm>
            <a:off x="7084708" y="1856873"/>
            <a:ext cx="1907834" cy="70788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No well-defined classical limit!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4431" y="125662"/>
            <a:ext cx="4026628" cy="2274755"/>
            <a:chOff x="164431" y="125662"/>
            <a:chExt cx="4026628" cy="2274755"/>
          </a:xfrm>
        </p:grpSpPr>
        <p:grpSp>
          <p:nvGrpSpPr>
            <p:cNvPr id="35" name="Group 34"/>
            <p:cNvGrpSpPr/>
            <p:nvPr/>
          </p:nvGrpSpPr>
          <p:grpSpPr>
            <a:xfrm>
              <a:off x="164431" y="125662"/>
              <a:ext cx="3834600" cy="2274755"/>
              <a:chOff x="164431" y="125662"/>
              <a:chExt cx="3834600" cy="2274755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64431" y="125662"/>
                <a:ext cx="1744579" cy="1731211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</a:rPr>
                  <a:t>Single PES Corr. </a:t>
                </a:r>
                <a:r>
                  <a:rPr lang="en-US" sz="2400" dirty="0" err="1" smtClean="0">
                    <a:solidFill>
                      <a:schemeClr val="tx1"/>
                    </a:solidFill>
                  </a:rPr>
                  <a:t>Funcs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.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Up Arrow 10"/>
              <p:cNvSpPr/>
              <p:nvPr/>
            </p:nvSpPr>
            <p:spPr>
              <a:xfrm rot="18183006">
                <a:off x="2644418" y="1045804"/>
                <a:ext cx="254000" cy="2455226"/>
              </a:xfrm>
              <a:prstGeom prst="up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 rot="1952973">
              <a:off x="1965871" y="1884526"/>
              <a:ext cx="2225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Linearize nuclear DOF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49403" y="1856873"/>
            <a:ext cx="1907834" cy="40011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Classical Wigner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63210" y="2738238"/>
            <a:ext cx="1744579" cy="1731211"/>
          </a:xfrm>
          <a:prstGeom prst="ellipse">
            <a:avLst/>
          </a:prstGeom>
          <a:solidFill>
            <a:srgbClr val="FFFF00"/>
          </a:solidFill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LSC</a:t>
            </a:r>
            <a:endParaRPr lang="en-US" sz="5400" dirty="0">
              <a:solidFill>
                <a:srgbClr val="FF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-5940" y="3520990"/>
            <a:ext cx="3881487" cy="1814065"/>
            <a:chOff x="-5940" y="3520990"/>
            <a:chExt cx="3881487" cy="1814065"/>
          </a:xfrm>
        </p:grpSpPr>
        <p:sp>
          <p:nvSpPr>
            <p:cNvPr id="3" name="Oval 2"/>
            <p:cNvSpPr/>
            <p:nvPr/>
          </p:nvSpPr>
          <p:spPr>
            <a:xfrm>
              <a:off x="-5940" y="3603844"/>
              <a:ext cx="1744579" cy="173121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</a:rPr>
                <a:t>MQCL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14" name="Up Arrow 13"/>
            <p:cNvSpPr/>
            <p:nvPr/>
          </p:nvSpPr>
          <p:spPr>
            <a:xfrm rot="14762824">
              <a:off x="2603821" y="2997883"/>
              <a:ext cx="254000" cy="2055134"/>
            </a:xfrm>
            <a:prstGeom prst="up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20145787">
              <a:off x="1650359" y="3520990"/>
              <a:ext cx="22251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/>
                  </a:solidFill>
                </a:rPr>
                <a:t>Linearize nuclear DOF</a:t>
              </a:r>
            </a:p>
            <a:p>
              <a:pPr algn="ctr"/>
              <a:endParaRPr lang="en-US" dirty="0">
                <a:solidFill>
                  <a:schemeClr val="accent6"/>
                </a:solidFill>
              </a:endParaRPr>
            </a:p>
            <a:p>
              <a:pPr algn="ctr"/>
              <a:r>
                <a:rPr lang="en-US" dirty="0" smtClean="0">
                  <a:solidFill>
                    <a:schemeClr val="accent6"/>
                  </a:solidFill>
                </a:rPr>
                <a:t>Influence functional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3919" y="282215"/>
            <a:ext cx="891048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Going beyond FGR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Reduced quantum dynamics of system strongly coupled to bath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7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eeform 13"/>
          <p:cNvSpPr>
            <a:spLocks/>
          </p:cNvSpPr>
          <p:nvPr/>
        </p:nvSpPr>
        <p:spPr bwMode="auto">
          <a:xfrm>
            <a:off x="4267200" y="4559300"/>
            <a:ext cx="2362200" cy="368300"/>
          </a:xfrm>
          <a:custGeom>
            <a:avLst/>
            <a:gdLst>
              <a:gd name="T0" fmla="*/ 0 w 1488"/>
              <a:gd name="T1" fmla="*/ 2147483647 h 232"/>
              <a:gd name="T2" fmla="*/ 2147483647 w 1488"/>
              <a:gd name="T3" fmla="*/ 2147483647 h 232"/>
              <a:gd name="T4" fmla="*/ 2147483647 w 1488"/>
              <a:gd name="T5" fmla="*/ 2147483647 h 232"/>
              <a:gd name="T6" fmla="*/ 2147483647 w 1488"/>
              <a:gd name="T7" fmla="*/ 2147483647 h 232"/>
              <a:gd name="T8" fmla="*/ 2147483647 w 1488"/>
              <a:gd name="T9" fmla="*/ 2147483647 h 232"/>
              <a:gd name="T10" fmla="*/ 2147483647 w 1488"/>
              <a:gd name="T11" fmla="*/ 2147483647 h 232"/>
              <a:gd name="T12" fmla="*/ 2147483647 w 1488"/>
              <a:gd name="T13" fmla="*/ 2147483647 h 232"/>
              <a:gd name="T14" fmla="*/ 2147483647 w 1488"/>
              <a:gd name="T15" fmla="*/ 2147483647 h 232"/>
              <a:gd name="T16" fmla="*/ 2147483647 w 1488"/>
              <a:gd name="T17" fmla="*/ 2147483647 h 232"/>
              <a:gd name="T18" fmla="*/ 2147483647 w 1488"/>
              <a:gd name="T19" fmla="*/ 2147483647 h 2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88"/>
              <a:gd name="T31" fmla="*/ 0 h 232"/>
              <a:gd name="T32" fmla="*/ 1488 w 1488"/>
              <a:gd name="T33" fmla="*/ 232 h 23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88" h="232">
                <a:moveTo>
                  <a:pt x="0" y="152"/>
                </a:moveTo>
                <a:cubicBezTo>
                  <a:pt x="68" y="80"/>
                  <a:pt x="136" y="8"/>
                  <a:pt x="192" y="8"/>
                </a:cubicBezTo>
                <a:cubicBezTo>
                  <a:pt x="248" y="8"/>
                  <a:pt x="280" y="152"/>
                  <a:pt x="336" y="152"/>
                </a:cubicBezTo>
                <a:cubicBezTo>
                  <a:pt x="392" y="152"/>
                  <a:pt x="464" y="0"/>
                  <a:pt x="528" y="8"/>
                </a:cubicBezTo>
                <a:cubicBezTo>
                  <a:pt x="592" y="16"/>
                  <a:pt x="664" y="200"/>
                  <a:pt x="720" y="200"/>
                </a:cubicBezTo>
                <a:cubicBezTo>
                  <a:pt x="776" y="200"/>
                  <a:pt x="808" y="8"/>
                  <a:pt x="864" y="8"/>
                </a:cubicBezTo>
                <a:cubicBezTo>
                  <a:pt x="920" y="8"/>
                  <a:pt x="992" y="200"/>
                  <a:pt x="1056" y="200"/>
                </a:cubicBezTo>
                <a:cubicBezTo>
                  <a:pt x="1120" y="200"/>
                  <a:pt x="1192" y="8"/>
                  <a:pt x="1248" y="8"/>
                </a:cubicBezTo>
                <a:cubicBezTo>
                  <a:pt x="1304" y="8"/>
                  <a:pt x="1352" y="168"/>
                  <a:pt x="1392" y="200"/>
                </a:cubicBezTo>
                <a:cubicBezTo>
                  <a:pt x="1432" y="232"/>
                  <a:pt x="1460" y="216"/>
                  <a:pt x="1488" y="200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56" name="Oval 11"/>
          <p:cNvSpPr>
            <a:spLocks noChangeArrowheads="1"/>
          </p:cNvSpPr>
          <p:nvPr/>
        </p:nvSpPr>
        <p:spPr bwMode="auto">
          <a:xfrm>
            <a:off x="6172200" y="3962400"/>
            <a:ext cx="1828800" cy="1828800"/>
          </a:xfrm>
          <a:prstGeom prst="ellipse">
            <a:avLst/>
          </a:prstGeom>
          <a:solidFill>
            <a:srgbClr val="CCFF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767271"/>
              </p:ext>
            </p:extLst>
          </p:nvPr>
        </p:nvGraphicFramePr>
        <p:xfrm>
          <a:off x="1851072" y="674069"/>
          <a:ext cx="4321128" cy="795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37" name="Equation" r:id="rId3" imgW="1308100" imgH="241300" progId="Equation.DSMT4">
                  <p:embed/>
                </p:oleObj>
              </mc:Choice>
              <mc:Fallback>
                <p:oleObj name="Equation" r:id="rId3" imgW="1308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1072" y="674069"/>
                        <a:ext cx="4321128" cy="79584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" name="Text Box 6"/>
          <p:cNvSpPr txBox="1">
            <a:spLocks noChangeArrowheads="1"/>
          </p:cNvSpPr>
          <p:nvPr/>
        </p:nvSpPr>
        <p:spPr bwMode="auto">
          <a:xfrm>
            <a:off x="1434269" y="0"/>
            <a:ext cx="51323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/>
              <a:t>Statement of the problem</a:t>
            </a:r>
            <a:endParaRPr lang="en-US" sz="2400" dirty="0"/>
          </a:p>
        </p:txBody>
      </p:sp>
      <p:sp>
        <p:nvSpPr>
          <p:cNvPr id="2059" name="Rectangle 8"/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2060" name="Rectangle 9"/>
          <p:cNvSpPr>
            <a:spLocks noChangeArrowheads="1"/>
          </p:cNvSpPr>
          <p:nvPr/>
        </p:nvSpPr>
        <p:spPr bwMode="auto">
          <a:xfrm>
            <a:off x="457200" y="2971800"/>
            <a:ext cx="3810000" cy="36576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aphicFrame>
        <p:nvGraphicFramePr>
          <p:cNvPr id="205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842558"/>
              </p:ext>
            </p:extLst>
          </p:nvPr>
        </p:nvGraphicFramePr>
        <p:xfrm>
          <a:off x="1143000" y="3157538"/>
          <a:ext cx="1752600" cy="166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38" name="Equation" r:id="rId5" imgW="254000" imgH="241300" progId="Equation.DSMT4">
                  <p:embed/>
                </p:oleObj>
              </mc:Choice>
              <mc:Fallback>
                <p:oleObj name="Equation" r:id="rId5" imgW="2540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157538"/>
                        <a:ext cx="1752600" cy="166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412690"/>
              </p:ext>
            </p:extLst>
          </p:nvPr>
        </p:nvGraphicFramePr>
        <p:xfrm>
          <a:off x="6705600" y="4094163"/>
          <a:ext cx="795338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39" name="Equation" r:id="rId7" imgW="241300" imgH="241300" progId="Equation.DSMT4">
                  <p:embed/>
                </p:oleObj>
              </mc:Choice>
              <mc:Fallback>
                <p:oleObj name="Equation" r:id="rId7" imgW="2413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094163"/>
                        <a:ext cx="795338" cy="79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792296"/>
              </p:ext>
            </p:extLst>
          </p:nvPr>
        </p:nvGraphicFramePr>
        <p:xfrm>
          <a:off x="6858000" y="4856163"/>
          <a:ext cx="50800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40" name="Equation" r:id="rId9" imgW="152400" imgH="241300" progId="Equation.DSMT4">
                  <p:embed/>
                </p:oleObj>
              </mc:Choice>
              <mc:Fallback>
                <p:oleObj name="Equation" r:id="rId9" imgW="152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856163"/>
                        <a:ext cx="508000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323987"/>
              </p:ext>
            </p:extLst>
          </p:nvPr>
        </p:nvGraphicFramePr>
        <p:xfrm>
          <a:off x="4849813" y="3552825"/>
          <a:ext cx="1344612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41" name="Equation" r:id="rId11" imgW="304800" imgH="241300" progId="Equation.DSMT4">
                  <p:embed/>
                </p:oleObj>
              </mc:Choice>
              <mc:Fallback>
                <p:oleObj name="Equation" r:id="rId11" imgW="304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9813" y="3552825"/>
                        <a:ext cx="1344612" cy="106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01529" y="2879725"/>
            <a:ext cx="8888412" cy="3886200"/>
            <a:chOff x="144" y="1824"/>
            <a:chExt cx="5599" cy="2448"/>
          </a:xfrm>
        </p:grpSpPr>
        <p:sp>
          <p:nvSpPr>
            <p:cNvPr id="2062" name="Rectangle 17"/>
            <p:cNvSpPr>
              <a:spLocks noChangeArrowheads="1"/>
            </p:cNvSpPr>
            <p:nvPr/>
          </p:nvSpPr>
          <p:spPr bwMode="auto">
            <a:xfrm>
              <a:off x="144" y="1824"/>
              <a:ext cx="5438" cy="62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63" name="Rectangle 18"/>
            <p:cNvSpPr>
              <a:spLocks noChangeArrowheads="1"/>
            </p:cNvSpPr>
            <p:nvPr/>
          </p:nvSpPr>
          <p:spPr bwMode="auto">
            <a:xfrm>
              <a:off x="144" y="3760"/>
              <a:ext cx="5438" cy="5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64" name="Rectangle 19"/>
            <p:cNvSpPr>
              <a:spLocks noChangeArrowheads="1"/>
            </p:cNvSpPr>
            <p:nvPr/>
          </p:nvSpPr>
          <p:spPr bwMode="auto">
            <a:xfrm>
              <a:off x="144" y="1824"/>
              <a:ext cx="3456" cy="24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600" dirty="0">
                  <a:solidFill>
                    <a:srgbClr val="FFFF00"/>
                  </a:solidFill>
                  <a:latin typeface="Times New Roman" charset="0"/>
                  <a:cs typeface="Times New Roman" charset="0"/>
                </a:rPr>
                <a:t>Restrict the input on the bath </a:t>
              </a:r>
            </a:p>
            <a:p>
              <a:pPr algn="ctr"/>
              <a:r>
                <a:rPr lang="en-US" sz="3600" dirty="0">
                  <a:solidFill>
                    <a:srgbClr val="FFFF00"/>
                  </a:solidFill>
                  <a:latin typeface="Times New Roman" charset="0"/>
                  <a:cs typeface="Times New Roman" charset="0"/>
                </a:rPr>
                <a:t>to the minimum required in</a:t>
              </a:r>
            </a:p>
            <a:p>
              <a:pPr algn="ctr"/>
              <a:r>
                <a:rPr lang="en-US" sz="3600" dirty="0">
                  <a:solidFill>
                    <a:srgbClr val="FFFF00"/>
                  </a:solidFill>
                  <a:latin typeface="Times New Roman" charset="0"/>
                  <a:cs typeface="Times New Roman" charset="0"/>
                </a:rPr>
                <a:t>order to account for its effect </a:t>
              </a:r>
            </a:p>
            <a:p>
              <a:pPr algn="ctr"/>
              <a:r>
                <a:rPr lang="en-US" sz="3600" dirty="0">
                  <a:solidFill>
                    <a:srgbClr val="FFFF00"/>
                  </a:solidFill>
                  <a:latin typeface="Times New Roman" charset="0"/>
                  <a:cs typeface="Times New Roman" charset="0"/>
                </a:rPr>
                <a:t>on the system</a:t>
              </a:r>
            </a:p>
          </p:txBody>
        </p:sp>
        <p:sp>
          <p:nvSpPr>
            <p:cNvPr id="2065" name="Rectangle 20"/>
            <p:cNvSpPr>
              <a:spLocks noChangeArrowheads="1"/>
            </p:cNvSpPr>
            <p:nvPr/>
          </p:nvSpPr>
          <p:spPr bwMode="auto">
            <a:xfrm>
              <a:off x="5235" y="1824"/>
              <a:ext cx="508" cy="24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85378"/>
              </p:ext>
            </p:extLst>
          </p:nvPr>
        </p:nvGraphicFramePr>
        <p:xfrm>
          <a:off x="1239702" y="1731815"/>
          <a:ext cx="5839203" cy="971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42" name="Equation" r:id="rId13" imgW="2057400" imgH="342900" progId="Equation.DSMT4">
                  <p:embed/>
                </p:oleObj>
              </mc:Choice>
              <mc:Fallback>
                <p:oleObj name="Equation" r:id="rId13" imgW="2057400" imgH="342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39702" y="1731815"/>
                        <a:ext cx="5839203" cy="9719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27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955020"/>
              </p:ext>
            </p:extLst>
          </p:nvPr>
        </p:nvGraphicFramePr>
        <p:xfrm>
          <a:off x="369929" y="0"/>
          <a:ext cx="7099300" cy="151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85" name="Equation" r:id="rId3" imgW="4216400" imgH="901700" progId="Equation.DSMT4">
                  <p:embed/>
                </p:oleObj>
              </mc:Choice>
              <mc:Fallback>
                <p:oleObj name="Equation" r:id="rId3" imgW="4216400" imgH="901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929" y="0"/>
                        <a:ext cx="7099300" cy="1519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V="1">
            <a:off x="1651068" y="2240800"/>
            <a:ext cx="6615" cy="461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24060" y="5958373"/>
            <a:ext cx="63032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11503" y="1631969"/>
            <a:ext cx="6383926" cy="4326404"/>
            <a:chOff x="196394" y="2313562"/>
            <a:chExt cx="6383926" cy="4326404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1633189" y="2313562"/>
              <a:ext cx="0" cy="4326404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2075304"/>
                </p:ext>
              </p:extLst>
            </p:nvPr>
          </p:nvGraphicFramePr>
          <p:xfrm>
            <a:off x="196394" y="3875683"/>
            <a:ext cx="517351" cy="6208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686" name="Equation" r:id="rId5" imgW="190500" imgH="228600" progId="Equation.DSMT4">
                    <p:embed/>
                  </p:oleObj>
                </mc:Choice>
                <mc:Fallback>
                  <p:oleObj name="Equation" r:id="rId5" imgW="190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96394" y="3875683"/>
                          <a:ext cx="517351" cy="6208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" name="Straight Connector 9"/>
            <p:cNvCxnSpPr>
              <a:endCxn id="34" idx="2"/>
            </p:cNvCxnSpPr>
            <p:nvPr/>
          </p:nvCxnSpPr>
          <p:spPr>
            <a:xfrm flipH="1" flipV="1">
              <a:off x="6464692" y="3346491"/>
              <a:ext cx="10721" cy="3293475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 rot="10083796">
              <a:off x="1573161" y="4709910"/>
              <a:ext cx="5007159" cy="621400"/>
            </a:xfrm>
            <a:custGeom>
              <a:avLst/>
              <a:gdLst>
                <a:gd name="connsiteX0" fmla="*/ 0 w 4828733"/>
                <a:gd name="connsiteY0" fmla="*/ 1353961 h 1353961"/>
                <a:gd name="connsiteX1" fmla="*/ 2420981 w 4828733"/>
                <a:gd name="connsiteY1" fmla="*/ 11136 h 1353961"/>
                <a:gd name="connsiteX2" fmla="*/ 4828733 w 4828733"/>
                <a:gd name="connsiteY2" fmla="*/ 824769 h 135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8733" h="1353961">
                  <a:moveTo>
                    <a:pt x="0" y="1353961"/>
                  </a:moveTo>
                  <a:cubicBezTo>
                    <a:pt x="808096" y="726648"/>
                    <a:pt x="1616192" y="99335"/>
                    <a:pt x="2420981" y="11136"/>
                  </a:cubicBezTo>
                  <a:cubicBezTo>
                    <a:pt x="3225770" y="-77063"/>
                    <a:pt x="4027251" y="373853"/>
                    <a:pt x="4828733" y="824769"/>
                  </a:cubicBezTo>
                </a:path>
              </a:pathLst>
            </a:custGeom>
            <a:ln w="76200" cmpd="sng">
              <a:solidFill>
                <a:srgbClr val="00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713745" y="5462513"/>
              <a:ext cx="912829" cy="0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6652695"/>
                </p:ext>
              </p:extLst>
            </p:nvPr>
          </p:nvGraphicFramePr>
          <p:xfrm>
            <a:off x="203009" y="5079852"/>
            <a:ext cx="517351" cy="6208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687" name="Equation" r:id="rId7" imgW="190500" imgH="228600" progId="Equation.DSMT4">
                    <p:embed/>
                  </p:oleObj>
                </mc:Choice>
                <mc:Fallback>
                  <p:oleObj name="Equation" r:id="rId7" imgW="190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03009" y="5079852"/>
                          <a:ext cx="517351" cy="6208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2401612"/>
                </p:ext>
              </p:extLst>
            </p:nvPr>
          </p:nvGraphicFramePr>
          <p:xfrm>
            <a:off x="2982256" y="5560973"/>
            <a:ext cx="2763736" cy="397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688" name="Equation" r:id="rId9" imgW="1943100" imgH="279400" progId="Equation.DSMT4">
                    <p:embed/>
                  </p:oleObj>
                </mc:Choice>
                <mc:Fallback>
                  <p:oleObj name="Equation" r:id="rId9" imgW="1943100" imgH="279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982256" y="5560973"/>
                          <a:ext cx="2763736" cy="397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6" name="Straight Connector 25"/>
            <p:cNvCxnSpPr/>
            <p:nvPr/>
          </p:nvCxnSpPr>
          <p:spPr>
            <a:xfrm flipH="1">
              <a:off x="720360" y="4186094"/>
              <a:ext cx="5741563" cy="0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464547"/>
              </p:ext>
            </p:extLst>
          </p:nvPr>
        </p:nvGraphicFramePr>
        <p:xfrm>
          <a:off x="1657683" y="5958373"/>
          <a:ext cx="303613" cy="36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89" name="Equation" r:id="rId11" imgW="127000" imgH="152400" progId="Equation.DSMT4">
                  <p:embed/>
                </p:oleObj>
              </mc:Choice>
              <mc:Fallback>
                <p:oleObj name="Equation" r:id="rId11" imgW="1270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57683" y="5958373"/>
                        <a:ext cx="303613" cy="364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215351"/>
              </p:ext>
            </p:extLst>
          </p:nvPr>
        </p:nvGraphicFramePr>
        <p:xfrm>
          <a:off x="6369050" y="5972175"/>
          <a:ext cx="242888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90" name="Equation" r:id="rId13" imgW="101600" imgH="139700" progId="Equation.DSMT4">
                  <p:embed/>
                </p:oleObj>
              </mc:Choice>
              <mc:Fallback>
                <p:oleObj name="Equation" r:id="rId13" imgW="101600" imgH="139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69050" y="5972175"/>
                        <a:ext cx="242888" cy="33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214273" y="2671770"/>
            <a:ext cx="3219968" cy="2109150"/>
            <a:chOff x="214273" y="2671770"/>
            <a:chExt cx="3219968" cy="2109150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1665526" y="3184534"/>
              <a:ext cx="13306" cy="1596386"/>
            </a:xfrm>
            <a:prstGeom prst="straightConnector1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7914201"/>
                </p:ext>
              </p:extLst>
            </p:nvPr>
          </p:nvGraphicFramePr>
          <p:xfrm>
            <a:off x="1706083" y="3805355"/>
            <a:ext cx="1728158" cy="541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691" name="Equation" r:id="rId15" imgW="850900" imgH="266700" progId="Equation.DSMT4">
                    <p:embed/>
                  </p:oleObj>
                </mc:Choice>
                <mc:Fallback>
                  <p:oleObj name="Equation" r:id="rId15" imgW="850900" imgH="266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706083" y="3805355"/>
                          <a:ext cx="1728158" cy="5416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Connector 30"/>
            <p:cNvCxnSpPr/>
            <p:nvPr/>
          </p:nvCxnSpPr>
          <p:spPr>
            <a:xfrm flipH="1">
              <a:off x="738239" y="3194090"/>
              <a:ext cx="912829" cy="0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5058447"/>
                </p:ext>
              </p:extLst>
            </p:nvPr>
          </p:nvGraphicFramePr>
          <p:xfrm>
            <a:off x="214273" y="2671770"/>
            <a:ext cx="517351" cy="6208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692" name="Equation" r:id="rId17" imgW="190500" imgH="228600" progId="Equation.DSMT4">
                    <p:embed/>
                  </p:oleObj>
                </mc:Choice>
                <mc:Fallback>
                  <p:oleObj name="Equation" r:id="rId17" imgW="190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14273" y="2671770"/>
                          <a:ext cx="517351" cy="6208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9" name="Group 38"/>
          <p:cNvGrpSpPr/>
          <p:nvPr/>
        </p:nvGrpSpPr>
        <p:grpSpPr>
          <a:xfrm>
            <a:off x="214273" y="1840129"/>
            <a:ext cx="6265529" cy="1353961"/>
            <a:chOff x="214273" y="1840129"/>
            <a:chExt cx="6265529" cy="1353961"/>
          </a:xfrm>
        </p:grpSpPr>
        <p:sp>
          <p:nvSpPr>
            <p:cNvPr id="34" name="Freeform 33"/>
            <p:cNvSpPr/>
            <p:nvPr/>
          </p:nvSpPr>
          <p:spPr>
            <a:xfrm>
              <a:off x="1651068" y="1840129"/>
              <a:ext cx="4828733" cy="1353961"/>
            </a:xfrm>
            <a:custGeom>
              <a:avLst/>
              <a:gdLst>
                <a:gd name="connsiteX0" fmla="*/ 0 w 4828733"/>
                <a:gd name="connsiteY0" fmla="*/ 1353961 h 1353961"/>
                <a:gd name="connsiteX1" fmla="*/ 2420981 w 4828733"/>
                <a:gd name="connsiteY1" fmla="*/ 11136 h 1353961"/>
                <a:gd name="connsiteX2" fmla="*/ 4828733 w 4828733"/>
                <a:gd name="connsiteY2" fmla="*/ 824769 h 135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8733" h="1353961">
                  <a:moveTo>
                    <a:pt x="0" y="1353961"/>
                  </a:moveTo>
                  <a:cubicBezTo>
                    <a:pt x="808096" y="726648"/>
                    <a:pt x="1616192" y="99335"/>
                    <a:pt x="2420981" y="11136"/>
                  </a:cubicBezTo>
                  <a:cubicBezTo>
                    <a:pt x="3225770" y="-77063"/>
                    <a:pt x="4027251" y="373853"/>
                    <a:pt x="4828733" y="824769"/>
                  </a:cubicBezTo>
                </a:path>
              </a:pathLst>
            </a:custGeom>
            <a:ln w="76200" cmpd="sng">
              <a:solidFill>
                <a:srgbClr val="00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5771580"/>
                </p:ext>
              </p:extLst>
            </p:nvPr>
          </p:nvGraphicFramePr>
          <p:xfrm>
            <a:off x="2982256" y="2240800"/>
            <a:ext cx="2696433" cy="4119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693" name="Equation" r:id="rId19" imgW="1828800" imgH="279400" progId="Equation.DSMT4">
                    <p:embed/>
                  </p:oleObj>
                </mc:Choice>
                <mc:Fallback>
                  <p:oleObj name="Equation" r:id="rId19" imgW="1828800" imgH="279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982256" y="2240800"/>
                          <a:ext cx="2696433" cy="4119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7" name="Straight Connector 36"/>
            <p:cNvCxnSpPr/>
            <p:nvPr/>
          </p:nvCxnSpPr>
          <p:spPr>
            <a:xfrm flipH="1">
              <a:off x="731624" y="2677193"/>
              <a:ext cx="5748178" cy="0"/>
            </a:xfrm>
            <a:prstGeom prst="line">
              <a:avLst/>
            </a:prstGeom>
            <a:ln>
              <a:solidFill>
                <a:srgbClr val="008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8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4841510"/>
                </p:ext>
              </p:extLst>
            </p:nvPr>
          </p:nvGraphicFramePr>
          <p:xfrm>
            <a:off x="214273" y="2148748"/>
            <a:ext cx="517351" cy="6208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694" name="Equation" r:id="rId21" imgW="190500" imgH="228600" progId="Equation.DSMT4">
                    <p:embed/>
                  </p:oleObj>
                </mc:Choice>
                <mc:Fallback>
                  <p:oleObj name="Equation" r:id="rId21" imgW="190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214273" y="2148748"/>
                          <a:ext cx="517351" cy="6208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799906"/>
              </p:ext>
            </p:extLst>
          </p:nvPr>
        </p:nvGraphicFramePr>
        <p:xfrm>
          <a:off x="6538872" y="2769569"/>
          <a:ext cx="2467371" cy="863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95" name="Equation" r:id="rId23" imgW="1016000" imgH="355600" progId="Equation.DSMT4">
                  <p:embed/>
                </p:oleObj>
              </mc:Choice>
              <mc:Fallback>
                <p:oleObj name="Equation" r:id="rId23" imgW="1016000" imgH="3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538872" y="2769569"/>
                        <a:ext cx="2467371" cy="8635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05556" y="3645053"/>
            <a:ext cx="25384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The influence functional contains all the input required to account for the effect of the bath on the system!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3344" y="895793"/>
            <a:ext cx="3382899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Assumption:</a:t>
            </a:r>
          </a:p>
          <a:p>
            <a:r>
              <a:rPr lang="en-US" dirty="0" smtClean="0"/>
              <a:t>Exact isolated system quantum dynamics is accessible.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68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13420"/>
            <a:ext cx="9144000" cy="569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800" dirty="0"/>
              <a:t>Wave functions are not the only way of doing quantum mechanics. Alternative representations of quantum mechanics (Feynman path integrals, Wigner, etc.) are often found to provide </a:t>
            </a:r>
            <a:r>
              <a:rPr lang="en-US" sz="2800" dirty="0" smtClean="0"/>
              <a:t>powerful </a:t>
            </a:r>
            <a:r>
              <a:rPr lang="en-US" sz="2800" dirty="0"/>
              <a:t>platform for developing feasible, flexible, accurate and robust methods for simulating chemical dynamics.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Many methods used in practice are based on obtaining </a:t>
            </a:r>
            <a:r>
              <a:rPr lang="en-US" sz="2800" u="sng" dirty="0"/>
              <a:t>quantum effects from classical-like MD simulations</a:t>
            </a:r>
            <a:r>
              <a:rPr lang="en-US" sz="2800" dirty="0"/>
              <a:t>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The relationships between different methods is poorly understood, the approximations underlying different methods are not always clear and/or validated, and even if they are validated it is against a very limited set of benchmarks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22081" y="31882"/>
            <a:ext cx="51781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Preliminaries (Cont’d)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8650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1769939" y="2783015"/>
            <a:ext cx="6615" cy="40663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642931" y="6500588"/>
            <a:ext cx="69385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65989" y="3787892"/>
            <a:ext cx="6448311" cy="2712696"/>
            <a:chOff x="132009" y="3927270"/>
            <a:chExt cx="6448311" cy="2712696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5389055"/>
                </p:ext>
              </p:extLst>
            </p:nvPr>
          </p:nvGraphicFramePr>
          <p:xfrm>
            <a:off x="132009" y="3927270"/>
            <a:ext cx="655638" cy="550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593" name="Equation" r:id="rId3" imgW="241300" imgH="203200" progId="Equation.DSMT4">
                    <p:embed/>
                  </p:oleObj>
                </mc:Choice>
                <mc:Fallback>
                  <p:oleObj name="Equation" r:id="rId3" imgW="2413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32009" y="3927270"/>
                          <a:ext cx="655638" cy="5508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" name="Straight Connector 7"/>
            <p:cNvCxnSpPr/>
            <p:nvPr/>
          </p:nvCxnSpPr>
          <p:spPr>
            <a:xfrm flipV="1">
              <a:off x="6475413" y="4056795"/>
              <a:ext cx="0" cy="2583171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 rot="10083796">
              <a:off x="1573161" y="4709910"/>
              <a:ext cx="5007159" cy="621400"/>
            </a:xfrm>
            <a:custGeom>
              <a:avLst/>
              <a:gdLst>
                <a:gd name="connsiteX0" fmla="*/ 0 w 4828733"/>
                <a:gd name="connsiteY0" fmla="*/ 1353961 h 1353961"/>
                <a:gd name="connsiteX1" fmla="*/ 2420981 w 4828733"/>
                <a:gd name="connsiteY1" fmla="*/ 11136 h 1353961"/>
                <a:gd name="connsiteX2" fmla="*/ 4828733 w 4828733"/>
                <a:gd name="connsiteY2" fmla="*/ 824769 h 135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8733" h="1353961">
                  <a:moveTo>
                    <a:pt x="0" y="1353961"/>
                  </a:moveTo>
                  <a:cubicBezTo>
                    <a:pt x="808096" y="726648"/>
                    <a:pt x="1616192" y="99335"/>
                    <a:pt x="2420981" y="11136"/>
                  </a:cubicBezTo>
                  <a:cubicBezTo>
                    <a:pt x="3225770" y="-77063"/>
                    <a:pt x="4027251" y="373853"/>
                    <a:pt x="4828733" y="824769"/>
                  </a:cubicBezTo>
                </a:path>
              </a:pathLst>
            </a:custGeom>
            <a:ln w="7620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713745" y="5462513"/>
              <a:ext cx="912829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79130123"/>
                </p:ext>
              </p:extLst>
            </p:nvPr>
          </p:nvGraphicFramePr>
          <p:xfrm>
            <a:off x="170109" y="5080553"/>
            <a:ext cx="585788" cy="620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594" name="Equation" r:id="rId5" imgW="215900" imgH="228600" progId="Equation.DSMT4">
                    <p:embed/>
                  </p:oleObj>
                </mc:Choice>
                <mc:Fallback>
                  <p:oleObj name="Equation" r:id="rId5" imgW="2159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70109" y="5080553"/>
                          <a:ext cx="585788" cy="6207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0942749"/>
                </p:ext>
              </p:extLst>
            </p:nvPr>
          </p:nvGraphicFramePr>
          <p:xfrm>
            <a:off x="2019358" y="5548505"/>
            <a:ext cx="3633633" cy="889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595" name="Equation" r:id="rId7" imgW="2070100" imgH="508000" progId="Equation.DSMT4">
                    <p:embed/>
                  </p:oleObj>
                </mc:Choice>
                <mc:Fallback>
                  <p:oleObj name="Equation" r:id="rId7" imgW="2070100" imgH="508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019358" y="5548505"/>
                          <a:ext cx="3633633" cy="8893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698865"/>
              </p:ext>
            </p:extLst>
          </p:nvPr>
        </p:nvGraphicFramePr>
        <p:xfrm>
          <a:off x="1776554" y="6500588"/>
          <a:ext cx="303613" cy="36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96" name="Equation" r:id="rId9" imgW="127000" imgH="152400" progId="Equation.DSMT4">
                  <p:embed/>
                </p:oleObj>
              </mc:Choice>
              <mc:Fallback>
                <p:oleObj name="Equation" r:id="rId9" imgW="1270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76554" y="6500588"/>
                        <a:ext cx="303613" cy="364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761949"/>
              </p:ext>
            </p:extLst>
          </p:nvPr>
        </p:nvGraphicFramePr>
        <p:xfrm>
          <a:off x="6487921" y="6514390"/>
          <a:ext cx="242888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97" name="Equation" r:id="rId11" imgW="101600" imgH="139700" progId="Equation.DSMT4">
                  <p:embed/>
                </p:oleObj>
              </mc:Choice>
              <mc:Fallback>
                <p:oleObj name="Equation" r:id="rId11" imgW="101600" imgH="139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87921" y="6514390"/>
                        <a:ext cx="242888" cy="334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260350" y="3213975"/>
            <a:ext cx="3266364" cy="2109160"/>
            <a:chOff x="141479" y="2671760"/>
            <a:chExt cx="3266364" cy="2109160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1665526" y="3184534"/>
              <a:ext cx="13306" cy="1596386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8032689"/>
                </p:ext>
              </p:extLst>
            </p:nvPr>
          </p:nvGraphicFramePr>
          <p:xfrm>
            <a:off x="1731443" y="3767135"/>
            <a:ext cx="1676400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598" name="Equation" r:id="rId13" imgW="825500" imgH="304800" progId="Equation.DSMT4">
                    <p:embed/>
                  </p:oleObj>
                </mc:Choice>
                <mc:Fallback>
                  <p:oleObj name="Equation" r:id="rId13" imgW="825500" imgH="304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731443" y="3767135"/>
                          <a:ext cx="1676400" cy="619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" name="Straight Connector 18"/>
            <p:cNvCxnSpPr/>
            <p:nvPr/>
          </p:nvCxnSpPr>
          <p:spPr>
            <a:xfrm flipH="1">
              <a:off x="738239" y="3194090"/>
              <a:ext cx="912829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9251563"/>
                </p:ext>
              </p:extLst>
            </p:nvPr>
          </p:nvGraphicFramePr>
          <p:xfrm>
            <a:off x="141479" y="2671760"/>
            <a:ext cx="587375" cy="620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599" name="Equation" r:id="rId15" imgW="215900" imgH="228600" progId="Equation.DSMT4">
                    <p:embed/>
                  </p:oleObj>
                </mc:Choice>
                <mc:Fallback>
                  <p:oleObj name="Equation" r:id="rId15" imgW="2159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41479" y="2671760"/>
                          <a:ext cx="587375" cy="6207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0"/>
          <p:cNvGrpSpPr/>
          <p:nvPr/>
        </p:nvGrpSpPr>
        <p:grpSpPr>
          <a:xfrm>
            <a:off x="857110" y="2811809"/>
            <a:ext cx="5836079" cy="1353961"/>
            <a:chOff x="727520" y="1459129"/>
            <a:chExt cx="5836079" cy="1353961"/>
          </a:xfrm>
        </p:grpSpPr>
        <p:sp>
          <p:nvSpPr>
            <p:cNvPr id="22" name="Freeform 21"/>
            <p:cNvSpPr/>
            <p:nvPr/>
          </p:nvSpPr>
          <p:spPr>
            <a:xfrm rot="588814">
              <a:off x="1734866" y="1459129"/>
              <a:ext cx="4828733" cy="1353961"/>
            </a:xfrm>
            <a:custGeom>
              <a:avLst/>
              <a:gdLst>
                <a:gd name="connsiteX0" fmla="*/ 0 w 4828733"/>
                <a:gd name="connsiteY0" fmla="*/ 1353961 h 1353961"/>
                <a:gd name="connsiteX1" fmla="*/ 2420981 w 4828733"/>
                <a:gd name="connsiteY1" fmla="*/ 11136 h 1353961"/>
                <a:gd name="connsiteX2" fmla="*/ 4828733 w 4828733"/>
                <a:gd name="connsiteY2" fmla="*/ 824769 h 135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8733" h="1353961">
                  <a:moveTo>
                    <a:pt x="0" y="1353961"/>
                  </a:moveTo>
                  <a:cubicBezTo>
                    <a:pt x="808096" y="726648"/>
                    <a:pt x="1616192" y="99335"/>
                    <a:pt x="2420981" y="11136"/>
                  </a:cubicBezTo>
                  <a:cubicBezTo>
                    <a:pt x="3225770" y="-77063"/>
                    <a:pt x="4027251" y="373853"/>
                    <a:pt x="4828733" y="824769"/>
                  </a:cubicBezTo>
                </a:path>
              </a:pathLst>
            </a:custGeom>
            <a:ln w="7620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1033342"/>
                </p:ext>
              </p:extLst>
            </p:nvPr>
          </p:nvGraphicFramePr>
          <p:xfrm>
            <a:off x="2297213" y="1873112"/>
            <a:ext cx="3177530" cy="820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600" name="Equation" r:id="rId17" imgW="1968500" imgH="508000" progId="Equation.DSMT4">
                    <p:embed/>
                  </p:oleObj>
                </mc:Choice>
                <mc:Fallback>
                  <p:oleObj name="Equation" r:id="rId17" imgW="1968500" imgH="508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297213" y="1873112"/>
                          <a:ext cx="3177530" cy="8208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4" name="Straight Connector 23"/>
            <p:cNvCxnSpPr/>
            <p:nvPr/>
          </p:nvCxnSpPr>
          <p:spPr>
            <a:xfrm flipH="1">
              <a:off x="727520" y="2693974"/>
              <a:ext cx="5752284" cy="12777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53243"/>
              </p:ext>
            </p:extLst>
          </p:nvPr>
        </p:nvGraphicFramePr>
        <p:xfrm>
          <a:off x="165824" y="928202"/>
          <a:ext cx="8321170" cy="169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601" name="Equation" r:id="rId19" imgW="4851400" imgH="990600" progId="Equation.DSMT4">
                  <p:embed/>
                </p:oleObj>
              </mc:Choice>
              <mc:Fallback>
                <p:oleObj name="Equation" r:id="rId19" imgW="4851400" imgH="990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65824" y="928202"/>
                        <a:ext cx="8321170" cy="169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93062" y="144839"/>
            <a:ext cx="8961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The influence functional is also a forward-backward path integral!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(that depends parametrically on the system forward-backward path) </a:t>
            </a:r>
            <a:endParaRPr lang="en-US" sz="2400" dirty="0">
              <a:solidFill>
                <a:srgbClr val="008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254966"/>
              </p:ext>
            </p:extLst>
          </p:nvPr>
        </p:nvGraphicFramePr>
        <p:xfrm>
          <a:off x="10833100" y="56134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602" name="Equation" r:id="rId21" imgW="114300" imgH="165100" progId="Equation.DSMT4">
                  <p:embed/>
                </p:oleObj>
              </mc:Choice>
              <mc:Fallback>
                <p:oleObj name="Equation" r:id="rId21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833100" y="56134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58667" y="4105996"/>
            <a:ext cx="1957952" cy="1938992"/>
          </a:xfrm>
          <a:prstGeom prst="rect">
            <a:avLst/>
          </a:prstGeom>
          <a:solidFill>
            <a:srgbClr val="CCFFCC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Where there is forward-backward path integral, there is an LSC approximation!</a:t>
            </a:r>
          </a:p>
        </p:txBody>
      </p:sp>
    </p:spTree>
    <p:extLst>
      <p:ext uri="{BB962C8B-B14F-4D97-AF65-F5344CB8AC3E}">
        <p14:creationId xmlns:p14="http://schemas.microsoft.com/office/powerpoint/2010/main" val="244887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3460" y="45432"/>
            <a:ext cx="6795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The linearized influence functional</a:t>
            </a:r>
            <a:endParaRPr lang="en-US" sz="36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710807"/>
              </p:ext>
            </p:extLst>
          </p:nvPr>
        </p:nvGraphicFramePr>
        <p:xfrm>
          <a:off x="129767" y="846003"/>
          <a:ext cx="8832850" cy="424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16" name="Equation" r:id="rId3" imgW="4368800" imgH="2095500" progId="Equation.DSMT4">
                  <p:embed/>
                </p:oleObj>
              </mc:Choice>
              <mc:Fallback>
                <p:oleObj name="Equation" r:id="rId3" imgW="4368800" imgH="2095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767" y="846003"/>
                        <a:ext cx="8832850" cy="424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41688" y="6008466"/>
            <a:ext cx="3020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Coker, </a:t>
            </a:r>
            <a:r>
              <a:rPr lang="en-US" sz="3600" dirty="0" err="1" smtClean="0"/>
              <a:t>Makri</a:t>
            </a:r>
            <a:r>
              <a:rPr lang="en-US" sz="3600" dirty="0" smtClean="0"/>
              <a:t>,…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0577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5318"/>
            <a:ext cx="9144000" cy="34311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68970" y="6488668"/>
            <a:ext cx="3075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J. Chem. Phys</a:t>
            </a:r>
            <a:r>
              <a:rPr lang="en-US" dirty="0" smtClean="0"/>
              <a:t>. </a:t>
            </a:r>
            <a:r>
              <a:rPr lang="en-US" b="1" dirty="0" smtClean="0"/>
              <a:t>121</a:t>
            </a:r>
            <a:r>
              <a:rPr lang="en-US" dirty="0" smtClean="0"/>
              <a:t> 3393 (2004)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60776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Linearization of the influence functional is equivalent to Mixed quantum classical </a:t>
            </a:r>
            <a:r>
              <a:rPr lang="en-US" sz="4400" dirty="0" err="1" smtClean="0"/>
              <a:t>Liouville</a:t>
            </a:r>
            <a:r>
              <a:rPr lang="en-US" sz="4400" dirty="0" smtClean="0"/>
              <a:t> dynamics </a:t>
            </a:r>
            <a:endParaRPr lang="en-US" sz="4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45900" y="4663272"/>
            <a:ext cx="7082695" cy="403164"/>
            <a:chOff x="745900" y="4663272"/>
            <a:chExt cx="7082695" cy="403164"/>
          </a:xfrm>
        </p:grpSpPr>
        <p:sp>
          <p:nvSpPr>
            <p:cNvPr id="2" name="Rectangle 1"/>
            <p:cNvSpPr/>
            <p:nvPr/>
          </p:nvSpPr>
          <p:spPr>
            <a:xfrm>
              <a:off x="745900" y="4663272"/>
              <a:ext cx="7082695" cy="201582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45900" y="4864854"/>
              <a:ext cx="3736221" cy="201582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6490516"/>
            <a:ext cx="6059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parajita" pitchFamily="34" charset="0"/>
              </a:rPr>
              <a:t>MQCL: </a:t>
            </a:r>
            <a:r>
              <a:rPr lang="en-US" dirty="0" smtClean="0">
                <a:latin typeface="Times New Roman" charset="0"/>
              </a:rPr>
              <a:t>Martens</a:t>
            </a:r>
            <a:r>
              <a:rPr lang="en-US" dirty="0">
                <a:latin typeface="Times New Roman" charset="0"/>
              </a:rPr>
              <a:t>, </a:t>
            </a:r>
            <a:r>
              <a:rPr lang="en-US" dirty="0" err="1">
                <a:latin typeface="Times New Roman" charset="0"/>
              </a:rPr>
              <a:t>Kapral</a:t>
            </a:r>
            <a:r>
              <a:rPr lang="en-US" dirty="0">
                <a:latin typeface="Times New Roman" charset="0"/>
              </a:rPr>
              <a:t> &amp; </a:t>
            </a:r>
            <a:r>
              <a:rPr lang="en-US" dirty="0" err="1">
                <a:latin typeface="Times New Roman" charset="0"/>
              </a:rPr>
              <a:t>Ciccotti</a:t>
            </a:r>
            <a:r>
              <a:rPr lang="en-US" dirty="0">
                <a:latin typeface="Times New Roman" charset="0"/>
              </a:rPr>
              <a:t>, Stock</a:t>
            </a:r>
            <a:r>
              <a:rPr lang="en-US" dirty="0" smtClean="0">
                <a:latin typeface="Times New Roman" charset="0"/>
              </a:rPr>
              <a:t>, Schofield</a:t>
            </a:r>
            <a:r>
              <a:rPr lang="en-US" dirty="0">
                <a:latin typeface="Times New Roman" charset="0"/>
              </a:rPr>
              <a:t>, </a:t>
            </a:r>
            <a:r>
              <a:rPr lang="en-US" dirty="0" smtClean="0">
                <a:latin typeface="Times New Roman" charset="0"/>
              </a:rPr>
              <a:t>Coker</a:t>
            </a:r>
            <a:r>
              <a:rPr lang="en-US" dirty="0" smtClean="0">
                <a:cs typeface="Aparajita" pitchFamily="34" charset="0"/>
              </a:rPr>
              <a:t>,…. </a:t>
            </a:r>
            <a:endParaRPr lang="en-US" sz="1600" dirty="0"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60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83843" y="145528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Attractive features of MQCL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97186"/>
            <a:ext cx="9143998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latin typeface="+mj-lt"/>
                <a:cs typeface="Aparajita" pitchFamily="34" charset="0"/>
              </a:rPr>
              <a:t>Rigorously </a:t>
            </a:r>
            <a:r>
              <a:rPr lang="en-US" sz="2400" dirty="0">
                <a:latin typeface="+mj-lt"/>
                <a:cs typeface="Aparajita" pitchFamily="34" charset="0"/>
              </a:rPr>
              <a:t>derivable </a:t>
            </a:r>
            <a:r>
              <a:rPr lang="en-US" sz="2400" dirty="0" smtClean="0">
                <a:latin typeface="+mj-lt"/>
                <a:cs typeface="Aparajita" pitchFamily="34" charset="0"/>
              </a:rPr>
              <a:t>and systematically improvable “mixed quantum-classical” </a:t>
            </a:r>
            <a:r>
              <a:rPr lang="en-US" sz="2400" dirty="0" smtClean="0">
                <a:latin typeface="+mj-lt"/>
                <a:cs typeface="Aparajita" pitchFamily="34" charset="0"/>
              </a:rPr>
              <a:t>method.</a:t>
            </a:r>
            <a:endParaRPr lang="en-US" sz="2400" dirty="0">
              <a:latin typeface="+mj-lt"/>
              <a:cs typeface="Aparajita" pitchFamily="34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latin typeface="+mj-lt"/>
                <a:cs typeface="Aparajita" pitchFamily="34" charset="0"/>
              </a:rPr>
              <a:t>Partial linearization with respect to bath only (system treated fully quantum mechanically!)</a:t>
            </a:r>
            <a:r>
              <a:rPr lang="en-US" sz="2400" dirty="0" smtClean="0">
                <a:latin typeface="+mj-lt"/>
                <a:cs typeface="Aparajita" pitchFamily="34" charset="0"/>
                <a:sym typeface="Wingdings"/>
              </a:rPr>
              <a:t>Mixed quantum-</a:t>
            </a:r>
            <a:r>
              <a:rPr lang="en-US" sz="2400" dirty="0" err="1" smtClean="0">
                <a:latin typeface="+mj-lt"/>
                <a:cs typeface="Aparajita" pitchFamily="34" charset="0"/>
                <a:sym typeface="Wingdings"/>
              </a:rPr>
              <a:t>semiclassical</a:t>
            </a:r>
            <a:r>
              <a:rPr lang="en-US" sz="2400" dirty="0" smtClean="0">
                <a:latin typeface="+mj-lt"/>
                <a:cs typeface="Aparajita" pitchFamily="34" charset="0"/>
                <a:sym typeface="Wingdings"/>
              </a:rPr>
              <a:t>.</a:t>
            </a:r>
            <a:endParaRPr lang="en-US" sz="2400" dirty="0" smtClean="0">
              <a:latin typeface="+mj-lt"/>
              <a:cs typeface="Aparajita" pitchFamily="34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latin typeface="+mj-lt"/>
                <a:cs typeface="Aparajita" pitchFamily="34" charset="0"/>
              </a:rPr>
              <a:t>Exact when system is linearly coupled to</a:t>
            </a:r>
            <a:r>
              <a:rPr lang="en-US" sz="2400" dirty="0">
                <a:latin typeface="+mj-lt"/>
                <a:cs typeface="Aparajita" pitchFamily="34" charset="0"/>
              </a:rPr>
              <a:t> </a:t>
            </a:r>
            <a:r>
              <a:rPr lang="en-US" sz="2400" dirty="0" smtClean="0">
                <a:latin typeface="+mj-lt"/>
                <a:cs typeface="Aparajita" pitchFamily="34" charset="0"/>
              </a:rPr>
              <a:t>harmonic bath!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>
                <a:latin typeface="+mj-lt"/>
              </a:rPr>
              <a:t>The </a:t>
            </a:r>
            <a:r>
              <a:rPr lang="en-US" sz="2400" dirty="0" smtClean="0">
                <a:latin typeface="+mj-lt"/>
              </a:rPr>
              <a:t>influence functional </a:t>
            </a:r>
            <a:r>
              <a:rPr lang="en-US" sz="2400" dirty="0">
                <a:latin typeface="+mj-lt"/>
              </a:rPr>
              <a:t>is typically characterized by a relatively short memory-time in condensed phase systems. Thus, linearizing the short-lived </a:t>
            </a:r>
            <a:r>
              <a:rPr lang="en-US" sz="2400" dirty="0" smtClean="0">
                <a:latin typeface="+mj-lt"/>
              </a:rPr>
              <a:t>influence functional(equivalent to MQCL) should yield an accurate </a:t>
            </a:r>
            <a:r>
              <a:rPr lang="en-US" sz="2400" dirty="0">
                <a:latin typeface="+mj-lt"/>
              </a:rPr>
              <a:t>description of the system relaxation at long </a:t>
            </a:r>
            <a:r>
              <a:rPr lang="en-US" sz="2400" dirty="0" smtClean="0">
                <a:latin typeface="+mj-lt"/>
              </a:rPr>
              <a:t>times. </a:t>
            </a:r>
            <a:endParaRPr lang="en-US" sz="2400" dirty="0" smtClean="0">
              <a:latin typeface="+mj-lt"/>
              <a:cs typeface="Aparajita" pitchFamily="34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latin typeface="+mj-lt"/>
                <a:cs typeface="Aparajita" pitchFamily="34" charset="0"/>
              </a:rPr>
              <a:t>Formulated in terms of the density operator and </a:t>
            </a:r>
            <a:r>
              <a:rPr lang="en-US" sz="2400" dirty="0" err="1" smtClean="0">
                <a:latin typeface="+mj-lt"/>
                <a:cs typeface="Aparajita" pitchFamily="34" charset="0"/>
              </a:rPr>
              <a:t>Liouville</a:t>
            </a:r>
            <a:r>
              <a:rPr lang="en-US" sz="2400" dirty="0" smtClean="0">
                <a:latin typeface="+mj-lt"/>
                <a:cs typeface="Aparajita" pitchFamily="34" charset="0"/>
              </a:rPr>
              <a:t> space, treats populations and coherences on the same footing and </a:t>
            </a:r>
            <a:r>
              <a:rPr lang="en-US" sz="2400" dirty="0">
                <a:latin typeface="+mj-lt"/>
                <a:cs typeface="Aparajita" pitchFamily="34" charset="0"/>
              </a:rPr>
              <a:t>accounts </a:t>
            </a:r>
            <a:r>
              <a:rPr lang="en-US" sz="2400" dirty="0" smtClean="0">
                <a:latin typeface="+mj-lt"/>
                <a:cs typeface="Aparajita" pitchFamily="34" charset="0"/>
              </a:rPr>
              <a:t>for both </a:t>
            </a:r>
            <a:r>
              <a:rPr lang="en-US" sz="2400" dirty="0" err="1" smtClean="0">
                <a:latin typeface="+mj-lt"/>
                <a:cs typeface="Aparajita" pitchFamily="34" charset="0"/>
              </a:rPr>
              <a:t>nonadiabatic</a:t>
            </a:r>
            <a:r>
              <a:rPr lang="en-US" sz="2400" dirty="0" smtClean="0">
                <a:latin typeface="+mj-lt"/>
                <a:cs typeface="Aparajita" pitchFamily="34" charset="0"/>
              </a:rPr>
              <a:t> transitions &amp; </a:t>
            </a:r>
            <a:r>
              <a:rPr lang="en-US" sz="2400" dirty="0" err="1" smtClean="0">
                <a:latin typeface="+mj-lt"/>
                <a:cs typeface="Aparajita" pitchFamily="34" charset="0"/>
              </a:rPr>
              <a:t>dephasing</a:t>
            </a:r>
            <a:r>
              <a:rPr lang="en-US" sz="2400" dirty="0" smtClean="0">
                <a:latin typeface="+mj-lt"/>
                <a:cs typeface="Aparajita" pitchFamily="34" charset="0"/>
              </a:rPr>
              <a:t>/</a:t>
            </a:r>
            <a:r>
              <a:rPr lang="en-US" sz="2400" dirty="0" err="1" smtClean="0">
                <a:latin typeface="+mj-lt"/>
                <a:cs typeface="Aparajita" pitchFamily="34" charset="0"/>
              </a:rPr>
              <a:t>decoherence</a:t>
            </a:r>
            <a:r>
              <a:rPr lang="en-US" sz="2400" dirty="0" smtClean="0">
                <a:latin typeface="+mj-lt"/>
                <a:cs typeface="Aparajita" pitchFamily="34" charset="0"/>
              </a:rPr>
              <a:t> </a:t>
            </a:r>
            <a:r>
              <a:rPr lang="en-US" sz="2400" dirty="0" smtClean="0">
                <a:latin typeface="+mj-lt"/>
                <a:cs typeface="Aparajita" pitchFamily="34" charset="0"/>
                <a:sym typeface="Wingdings"/>
              </a:rPr>
              <a:t> </a:t>
            </a:r>
            <a:r>
              <a:rPr lang="en-US" sz="2400" dirty="0" smtClean="0">
                <a:latin typeface="+mj-lt"/>
                <a:cs typeface="Aparajita" pitchFamily="34" charset="0"/>
              </a:rPr>
              <a:t>ideal for simulating time-resolved spectra and photochemical processes.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 smtClean="0">
                <a:latin typeface="+mj-lt"/>
                <a:cs typeface="Aparajita" pitchFamily="34" charset="0"/>
              </a:rPr>
              <a:t>Availability </a:t>
            </a:r>
            <a:r>
              <a:rPr lang="en-US" sz="2400" dirty="0">
                <a:latin typeface="+mj-lt"/>
                <a:cs typeface="Aparajita" pitchFamily="34" charset="0"/>
              </a:rPr>
              <a:t>o</a:t>
            </a:r>
            <a:r>
              <a:rPr lang="en-US" sz="2400" dirty="0" smtClean="0">
                <a:latin typeface="+mj-lt"/>
                <a:cs typeface="Aparajita" pitchFamily="34" charset="0"/>
              </a:rPr>
              <a:t>f algorithms for simulating MQCL dynamics in complex molecular systems (</a:t>
            </a:r>
            <a:r>
              <a:rPr lang="en-US" sz="2400" dirty="0">
                <a:latin typeface="Times New Roman" charset="0"/>
              </a:rPr>
              <a:t>Martens, </a:t>
            </a:r>
            <a:r>
              <a:rPr lang="en-US" sz="2400" dirty="0" err="1" smtClean="0">
                <a:latin typeface="Times New Roman" charset="0"/>
              </a:rPr>
              <a:t>Kapral</a:t>
            </a:r>
            <a:r>
              <a:rPr lang="en-US" sz="2400" dirty="0" err="1">
                <a:latin typeface="Times New Roman" charset="0"/>
              </a:rPr>
              <a:t>+</a:t>
            </a:r>
            <a:r>
              <a:rPr lang="en-US" sz="2400" dirty="0" err="1" smtClean="0">
                <a:latin typeface="Times New Roman" charset="0"/>
              </a:rPr>
              <a:t>Ciccotti+MacKernan</a:t>
            </a:r>
            <a:r>
              <a:rPr lang="en-US" sz="2400" dirty="0" smtClean="0">
                <a:latin typeface="Times New Roman" charset="0"/>
              </a:rPr>
              <a:t>, Stock</a:t>
            </a:r>
            <a:r>
              <a:rPr lang="en-US" sz="2400" dirty="0">
                <a:latin typeface="Times New Roman" charset="0"/>
              </a:rPr>
              <a:t>, Schofield, </a:t>
            </a:r>
            <a:r>
              <a:rPr lang="en-US" sz="2400" dirty="0" smtClean="0">
                <a:latin typeface="Times New Roman" charset="0"/>
              </a:rPr>
              <a:t>Coker</a:t>
            </a:r>
            <a:r>
              <a:rPr lang="en-US" sz="2400" dirty="0" smtClean="0">
                <a:latin typeface="+mj-lt"/>
                <a:cs typeface="Aparajita" pitchFamily="34" charset="0"/>
              </a:rPr>
              <a:t>). </a:t>
            </a:r>
            <a:endParaRPr lang="en-US" sz="2000" dirty="0" smtClean="0">
              <a:latin typeface="+mj-lt"/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11954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42" y="1726490"/>
            <a:ext cx="4166126" cy="52020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43588" y="6502400"/>
            <a:ext cx="5200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Hanna &amp; Geva J</a:t>
            </a:r>
            <a:r>
              <a:rPr lang="en-US" i="1" dirty="0"/>
              <a:t>. Phys. Chem. B </a:t>
            </a:r>
            <a:r>
              <a:rPr lang="en-US" b="1" dirty="0"/>
              <a:t>2008, </a:t>
            </a:r>
            <a:r>
              <a:rPr lang="en-US" i="1" dirty="0"/>
              <a:t>112, </a:t>
            </a:r>
            <a:r>
              <a:rPr lang="en-US" dirty="0"/>
              <a:t>4048-4058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73" y="1620460"/>
            <a:ext cx="3019277" cy="19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50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Nonadiabatic </a:t>
            </a:r>
            <a:r>
              <a:rPr lang="en-US" sz="3200" dirty="0">
                <a:solidFill>
                  <a:srgbClr val="FF0000"/>
                </a:solidFill>
              </a:rPr>
              <a:t>relaxation of the excited</a:t>
            </a:r>
            <a:r>
              <a:rPr lang="en-US" sz="3200" dirty="0" smtClean="0">
                <a:solidFill>
                  <a:srgbClr val="FF0000"/>
                </a:solidFill>
              </a:rPr>
              <a:t>-state population of the H-stretch in a H-</a:t>
            </a:r>
            <a:r>
              <a:rPr lang="en-US" sz="3200" dirty="0" err="1" smtClean="0">
                <a:solidFill>
                  <a:srgbClr val="FF0000"/>
                </a:solidFill>
              </a:rPr>
              <a:t>nonded</a:t>
            </a:r>
            <a:r>
              <a:rPr lang="en-US" sz="3200" dirty="0" smtClean="0">
                <a:solidFill>
                  <a:srgbClr val="FF0000"/>
                </a:solidFill>
              </a:rPr>
              <a:t> complex dissolved in liquid </a:t>
            </a:r>
            <a:r>
              <a:rPr lang="en-US" sz="3200" dirty="0" err="1" smtClean="0">
                <a:solidFill>
                  <a:srgbClr val="FF0000"/>
                </a:solidFill>
              </a:rPr>
              <a:t>MeCl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5" name="Picture 14" descr="fig3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21296" b="30833"/>
          <a:stretch/>
        </p:blipFill>
        <p:spPr>
          <a:xfrm>
            <a:off x="4440497" y="3549939"/>
            <a:ext cx="4430453" cy="300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0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627698"/>
            <a:ext cx="5597282" cy="3105766"/>
            <a:chOff x="-5940" y="3603844"/>
            <a:chExt cx="5597282" cy="3105766"/>
          </a:xfrm>
        </p:grpSpPr>
        <p:sp>
          <p:nvSpPr>
            <p:cNvPr id="3" name="Oval 2"/>
            <p:cNvSpPr/>
            <p:nvPr/>
          </p:nvSpPr>
          <p:spPr>
            <a:xfrm>
              <a:off x="-5940" y="3603844"/>
              <a:ext cx="1744579" cy="173121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</a:rPr>
                <a:t>MQCL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846763" y="4978399"/>
              <a:ext cx="1744579" cy="1731211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GQME</a:t>
              </a:r>
            </a:p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TTM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92885" y="2738238"/>
            <a:ext cx="3914904" cy="3014226"/>
            <a:chOff x="1592885" y="2738238"/>
            <a:chExt cx="3914904" cy="3014226"/>
          </a:xfrm>
        </p:grpSpPr>
        <p:sp>
          <p:nvSpPr>
            <p:cNvPr id="2" name="Oval 1"/>
            <p:cNvSpPr/>
            <p:nvPr/>
          </p:nvSpPr>
          <p:spPr>
            <a:xfrm>
              <a:off x="3763210" y="2738238"/>
              <a:ext cx="1744579" cy="1731211"/>
            </a:xfrm>
            <a:prstGeom prst="ellipse">
              <a:avLst/>
            </a:prstGeom>
            <a:solidFill>
              <a:srgbClr val="FFFF00"/>
            </a:solidFill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smtClean="0">
                  <a:solidFill>
                    <a:srgbClr val="FF0000"/>
                  </a:solidFill>
                </a:rPr>
                <a:t>LSC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14" name="Up Arrow 13"/>
            <p:cNvSpPr/>
            <p:nvPr/>
          </p:nvSpPr>
          <p:spPr>
            <a:xfrm rot="14762824">
              <a:off x="2603821" y="2997883"/>
              <a:ext cx="254000" cy="2055134"/>
            </a:xfrm>
            <a:prstGeom prst="up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20145787">
              <a:off x="1650359" y="3520990"/>
              <a:ext cx="22251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/>
                  </a:solidFill>
                </a:rPr>
                <a:t>Linearize nuclear DOF</a:t>
              </a:r>
            </a:p>
            <a:p>
              <a:pPr algn="ctr"/>
              <a:endParaRPr lang="en-US" dirty="0">
                <a:solidFill>
                  <a:schemeClr val="accent6"/>
                </a:solidFill>
              </a:endParaRPr>
            </a:p>
            <a:p>
              <a:pPr algn="ctr"/>
              <a:r>
                <a:rPr lang="en-US" dirty="0" smtClean="0">
                  <a:solidFill>
                    <a:schemeClr val="accent6"/>
                  </a:solidFill>
                </a:rPr>
                <a:t>Influence functional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16" name="Up Arrow 15"/>
            <p:cNvSpPr/>
            <p:nvPr/>
          </p:nvSpPr>
          <p:spPr>
            <a:xfrm rot="6883362">
              <a:off x="2722878" y="4103580"/>
              <a:ext cx="254000" cy="2078004"/>
            </a:xfrm>
            <a:prstGeom prst="up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 rot="1472067">
              <a:off x="1592885" y="5106133"/>
              <a:ext cx="22199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Short-lived </a:t>
              </a:r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inputs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232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9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0"/>
              <a:buChar char="L"/>
            </a:pPr>
            <a:r>
              <a:rPr lang="en-US" sz="2400" dirty="0" smtClean="0">
                <a:solidFill>
                  <a:srgbClr val="0000FF"/>
                </a:solidFill>
              </a:rPr>
              <a:t>The </a:t>
            </a:r>
            <a:r>
              <a:rPr lang="en-US" sz="2400" dirty="0">
                <a:solidFill>
                  <a:srgbClr val="0000FF"/>
                </a:solidFill>
              </a:rPr>
              <a:t>computational cost of solving the MQCL equation </a:t>
            </a:r>
            <a:r>
              <a:rPr lang="en-US" sz="2400" dirty="0" smtClean="0">
                <a:solidFill>
                  <a:srgbClr val="0000FF"/>
                </a:solidFill>
              </a:rPr>
              <a:t>grows rapidly with time, which limits the use of MQCL dynamics to rapid </a:t>
            </a:r>
            <a:r>
              <a:rPr lang="en-US" sz="2400" dirty="0">
                <a:solidFill>
                  <a:srgbClr val="0000FF"/>
                </a:solidFill>
              </a:rPr>
              <a:t>relaxation processes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</a:p>
          <a:p>
            <a:pPr marL="342900" indent="-342900">
              <a:buFont typeface="Wingdings" charset="0"/>
              <a:buChar char="J"/>
            </a:pPr>
            <a:r>
              <a:rPr lang="en-US" sz="2400" dirty="0" smtClean="0">
                <a:solidFill>
                  <a:srgbClr val="008000"/>
                </a:solidFill>
              </a:rPr>
              <a:t>Generalized quantum Master equation (GQME) + MQCL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2739" y="5777185"/>
            <a:ext cx="75561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cs typeface="Times New Roman" charset="0"/>
              </a:rPr>
              <a:t>Shi &amp; Geva: JCP </a:t>
            </a:r>
            <a:r>
              <a:rPr lang="en-US" b="1" dirty="0">
                <a:solidFill>
                  <a:srgbClr val="000000"/>
                </a:solidFill>
                <a:cs typeface="Times New Roman" charset="0"/>
              </a:rPr>
              <a:t>119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 12063 (2003); </a:t>
            </a:r>
            <a:r>
              <a:rPr lang="fr-FR" b="1" dirty="0">
                <a:solidFill>
                  <a:srgbClr val="000000"/>
                </a:solidFill>
              </a:rPr>
              <a:t>120</a:t>
            </a:r>
            <a:r>
              <a:rPr lang="fr-FR" dirty="0">
                <a:solidFill>
                  <a:srgbClr val="000000"/>
                </a:solidFill>
              </a:rPr>
              <a:t> 10647 (2004),</a:t>
            </a:r>
            <a:r>
              <a:rPr lang="en-US" b="1" dirty="0">
                <a:solidFill>
                  <a:srgbClr val="000000"/>
                </a:solidFill>
              </a:rPr>
              <a:t> 121</a:t>
            </a:r>
            <a:r>
              <a:rPr lang="en-US" dirty="0">
                <a:solidFill>
                  <a:srgbClr val="000000"/>
                </a:solidFill>
              </a:rPr>
              <a:t> 3393 (2004)</a:t>
            </a:r>
          </a:p>
          <a:p>
            <a:pPr marL="342900" indent="-342900"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Zhang, Ka &amp; Geva: JCP </a:t>
            </a:r>
            <a:r>
              <a:rPr lang="fr-FR" b="1" dirty="0">
                <a:solidFill>
                  <a:srgbClr val="000000"/>
                </a:solidFill>
              </a:rPr>
              <a:t>125</a:t>
            </a:r>
            <a:r>
              <a:rPr lang="fr-FR" dirty="0">
                <a:solidFill>
                  <a:srgbClr val="000000"/>
                </a:solidFill>
              </a:rPr>
              <a:t> 044106 (2006), </a:t>
            </a:r>
            <a:r>
              <a:rPr lang="fr-FR" b="1" dirty="0">
                <a:solidFill>
                  <a:srgbClr val="000000"/>
                </a:solidFill>
              </a:rPr>
              <a:t>125</a:t>
            </a:r>
            <a:r>
              <a:rPr lang="fr-FR" dirty="0">
                <a:solidFill>
                  <a:srgbClr val="000000"/>
                </a:solidFill>
              </a:rPr>
              <a:t>, 124509 (2006)</a:t>
            </a:r>
          </a:p>
          <a:p>
            <a:pPr marL="342900" indent="-342900">
              <a:buFont typeface="Arial"/>
              <a:buChar char="•"/>
            </a:pPr>
            <a:r>
              <a:rPr lang="fr-FR" dirty="0" err="1">
                <a:solidFill>
                  <a:srgbClr val="000000"/>
                </a:solidFill>
              </a:rPr>
              <a:t>Reichman</a:t>
            </a:r>
            <a:r>
              <a:rPr lang="fr-FR" dirty="0">
                <a:solidFill>
                  <a:srgbClr val="000000"/>
                </a:solidFill>
              </a:rPr>
              <a:t>, Kelly &amp; </a:t>
            </a:r>
            <a:r>
              <a:rPr lang="fr-FR" dirty="0" err="1">
                <a:solidFill>
                  <a:srgbClr val="000000"/>
                </a:solidFill>
              </a:rPr>
              <a:t>Markland</a:t>
            </a:r>
            <a:r>
              <a:rPr lang="fr-FR" dirty="0">
                <a:solidFill>
                  <a:srgbClr val="000000"/>
                </a:solidFill>
              </a:rPr>
              <a:t>,…  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521899"/>
              </p:ext>
            </p:extLst>
          </p:nvPr>
        </p:nvGraphicFramePr>
        <p:xfrm>
          <a:off x="141106" y="1673146"/>
          <a:ext cx="8976897" cy="1915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014" name="Equation" r:id="rId3" imgW="5842000" imgH="1244600" progId="Equation.DSMT4">
                  <p:embed/>
                </p:oleObj>
              </mc:Choice>
              <mc:Fallback>
                <p:oleObj name="Equation" r:id="rId3" imgW="5842000" imgH="1244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106" y="1673146"/>
                        <a:ext cx="8976897" cy="19154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534382"/>
              </p:ext>
            </p:extLst>
          </p:nvPr>
        </p:nvGraphicFramePr>
        <p:xfrm>
          <a:off x="141106" y="3588636"/>
          <a:ext cx="7654682" cy="2188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015" name="Equation" r:id="rId5" imgW="3911600" imgH="1117600" progId="Equation.DSMT4">
                  <p:embed/>
                </p:oleObj>
              </mc:Choice>
              <mc:Fallback>
                <p:oleObj name="Equation" r:id="rId5" imgW="3911600" imgH="1117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106" y="3588636"/>
                        <a:ext cx="7654682" cy="2188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35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6553200" cy="506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814638" y="0"/>
            <a:ext cx="352425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FF3300"/>
                </a:solidFill>
                <a:latin typeface="Times New Roman" charset="0"/>
                <a:cs typeface="Times New Roman" charset="0"/>
              </a:rPr>
              <a:t>Spin-boson model</a:t>
            </a:r>
          </a:p>
          <a:p>
            <a:pPr algn="ctr"/>
            <a:r>
              <a:rPr lang="en-US" sz="2800">
                <a:solidFill>
                  <a:srgbClr val="FF3300"/>
                </a:solidFill>
                <a:latin typeface="Times New Roman" charset="0"/>
                <a:cs typeface="Times New Roman" charset="0"/>
              </a:rPr>
              <a:t>(MML approximation)</a:t>
            </a:r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1676400" y="1219200"/>
          <a:ext cx="6332538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036" name="Equation" r:id="rId4" imgW="3517560" imgH="533160" progId="Equation.DSMT4">
                  <p:embed/>
                </p:oleObj>
              </mc:Choice>
              <mc:Fallback>
                <p:oleObj name="Equation" r:id="rId4" imgW="351756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219200"/>
                        <a:ext cx="6332538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6629400" y="2362200"/>
          <a:ext cx="2286000" cy="153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037" name="Equation" r:id="rId6" imgW="1422360" imgH="952200" progId="Equation.DSMT4">
                  <p:embed/>
                </p:oleObj>
              </mc:Choice>
              <mc:Fallback>
                <p:oleObj name="Equation" r:id="rId6" imgW="1422360" imgH="952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2362200"/>
                        <a:ext cx="2286000" cy="153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534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365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10924" y="6327614"/>
            <a:ext cx="3833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smtClean="0"/>
              <a:t>JPCL </a:t>
            </a:r>
            <a:r>
              <a:rPr lang="hu-HU" sz="2800" b="1" dirty="0" smtClean="0"/>
              <a:t>7</a:t>
            </a:r>
            <a:r>
              <a:rPr lang="hu-HU" sz="2800" dirty="0"/>
              <a:t> </a:t>
            </a:r>
            <a:r>
              <a:rPr lang="hu-HU" sz="2800" dirty="0" smtClean="0"/>
              <a:t>4809</a:t>
            </a:r>
            <a:r>
              <a:rPr lang="hu-HU" sz="2800" dirty="0"/>
              <a:t>−</a:t>
            </a:r>
            <a:r>
              <a:rPr lang="hu-HU" sz="2800" dirty="0" smtClean="0"/>
              <a:t>4814 (2016)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82072" y="6409066"/>
            <a:ext cx="4615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TTM: </a:t>
            </a:r>
            <a:r>
              <a:rPr lang="en-US" dirty="0" err="1" smtClean="0"/>
              <a:t>Cerrillo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Cao PRL </a:t>
            </a:r>
            <a:r>
              <a:rPr lang="en-US" b="1" dirty="0"/>
              <a:t>112</a:t>
            </a:r>
            <a:r>
              <a:rPr lang="en-US" dirty="0"/>
              <a:t> 110401 (2014) </a:t>
            </a:r>
          </a:p>
        </p:txBody>
      </p:sp>
    </p:spTree>
    <p:extLst>
      <p:ext uri="{BB962C8B-B14F-4D97-AF65-F5344CB8AC3E}">
        <p14:creationId xmlns:p14="http://schemas.microsoft.com/office/powerpoint/2010/main" val="192049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4873" y="6488668"/>
            <a:ext cx="3929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Cerrillo</a:t>
            </a:r>
            <a:r>
              <a:rPr lang="en-US" dirty="0"/>
              <a:t> and </a:t>
            </a:r>
            <a:r>
              <a:rPr lang="en-US" dirty="0" smtClean="0"/>
              <a:t>Cao PRL </a:t>
            </a:r>
            <a:r>
              <a:rPr lang="en-US" b="1" dirty="0"/>
              <a:t>112</a:t>
            </a:r>
            <a:r>
              <a:rPr lang="en-US" dirty="0"/>
              <a:t> 110401 (2014)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15804"/>
            <a:ext cx="6775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 Transfer Tensor Method (TTM)</a:t>
            </a:r>
            <a:endParaRPr lang="en-US" sz="3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900006"/>
              </p:ext>
            </p:extLst>
          </p:nvPr>
        </p:nvGraphicFramePr>
        <p:xfrm>
          <a:off x="161583" y="-15804"/>
          <a:ext cx="8982417" cy="1950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31" name="Equation" r:id="rId3" imgW="5435600" imgH="1181100" progId="Equation.DSMT4">
                  <p:embed/>
                </p:oleObj>
              </mc:Choice>
              <mc:Fallback>
                <p:oleObj name="Equation" r:id="rId3" imgW="5435600" imgH="1181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583" y="-15804"/>
                        <a:ext cx="8982417" cy="1950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276079"/>
              </p:ext>
            </p:extLst>
          </p:nvPr>
        </p:nvGraphicFramePr>
        <p:xfrm>
          <a:off x="517450" y="2617884"/>
          <a:ext cx="7583811" cy="2210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32" name="Equation" r:id="rId5" imgW="4483100" imgH="1308100" progId="Equation.DSMT4">
                  <p:embed/>
                </p:oleObj>
              </mc:Choice>
              <mc:Fallback>
                <p:oleObj name="Equation" r:id="rId5" imgW="4483100" imgH="1308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7450" y="2617884"/>
                        <a:ext cx="7583811" cy="2210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53535"/>
              </p:ext>
            </p:extLst>
          </p:nvPr>
        </p:nvGraphicFramePr>
        <p:xfrm>
          <a:off x="1647277" y="1364070"/>
          <a:ext cx="5166578" cy="1253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33" name="Equation" r:id="rId7" imgW="3035300" imgH="736600" progId="Equation.DSMT4">
                  <p:embed/>
                </p:oleObj>
              </mc:Choice>
              <mc:Fallback>
                <p:oleObj name="Equation" r:id="rId7" imgW="3035300" imgH="736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47277" y="1364070"/>
                        <a:ext cx="5166578" cy="1253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051080"/>
              </p:ext>
            </p:extLst>
          </p:nvPr>
        </p:nvGraphicFramePr>
        <p:xfrm>
          <a:off x="1714257" y="4909316"/>
          <a:ext cx="5338763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34" name="Equation" r:id="rId9" imgW="3136900" imgH="368300" progId="Equation.DSMT4">
                  <p:embed/>
                </p:oleObj>
              </mc:Choice>
              <mc:Fallback>
                <p:oleObj name="Equation" r:id="rId9" imgW="3136900" imgH="368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14257" y="4909316"/>
                        <a:ext cx="5338763" cy="627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763791"/>
              </p:ext>
            </p:extLst>
          </p:nvPr>
        </p:nvGraphicFramePr>
        <p:xfrm>
          <a:off x="161583" y="5579847"/>
          <a:ext cx="4890743" cy="1278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35" name="Equation" r:id="rId11" imgW="2768600" imgH="723900" progId="Equation.DSMT4">
                  <p:embed/>
                </p:oleObj>
              </mc:Choice>
              <mc:Fallback>
                <p:oleObj name="Equation" r:id="rId11" imgW="2768600" imgH="723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1583" y="5579847"/>
                        <a:ext cx="4890743" cy="1278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5298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How this state of affairs is related to “Modular Software Infrastructure for</a:t>
            </a:r>
            <a:r>
              <a:rPr lang="en-US" sz="3600" b="1" dirty="0"/>
              <a:t> </a:t>
            </a:r>
            <a:r>
              <a:rPr lang="en-US" sz="3600" b="1" dirty="0" smtClean="0"/>
              <a:t>Excited </a:t>
            </a:r>
            <a:r>
              <a:rPr lang="en-US" sz="3600" b="1" dirty="0"/>
              <a:t>State </a:t>
            </a:r>
            <a:r>
              <a:rPr lang="en-US" sz="3600" b="1" dirty="0" smtClean="0"/>
              <a:t>Dynamics”  (or the current lack thereof)?  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251992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3600" dirty="0"/>
              <a:t>Scarcity of discriminative benchmark </a:t>
            </a:r>
            <a:r>
              <a:rPr lang="en-US" sz="3600" dirty="0" smtClean="0"/>
              <a:t>models and rigorous validation protocols. </a:t>
            </a:r>
            <a:endParaRPr lang="en-US" sz="3600" dirty="0"/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Scarcity of excited state force </a:t>
            </a:r>
            <a:r>
              <a:rPr lang="en-US" sz="3600" dirty="0" smtClean="0"/>
              <a:t>fields </a:t>
            </a:r>
            <a:r>
              <a:rPr lang="en-US" sz="3600" dirty="0" smtClean="0"/>
              <a:t>and challenging nature of on-the-fly </a:t>
            </a:r>
            <a:r>
              <a:rPr lang="en-US" sz="3600" dirty="0" smtClean="0"/>
              <a:t>excited state electronic  structure </a:t>
            </a:r>
            <a:r>
              <a:rPr lang="en-US" sz="3600" dirty="0" smtClean="0"/>
              <a:t>for </a:t>
            </a:r>
            <a:r>
              <a:rPr lang="en-US" sz="3600" dirty="0" smtClean="0"/>
              <a:t>realistic systems.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3320" y="2147456"/>
            <a:ext cx="6370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What is holding us back?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8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8975"/>
          <a:stretch/>
        </p:blipFill>
        <p:spPr>
          <a:xfrm>
            <a:off x="555634" y="399813"/>
            <a:ext cx="8030249" cy="645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4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12650"/>
            <a:ext cx="9149940" cy="5246259"/>
            <a:chOff x="-5940" y="88796"/>
            <a:chExt cx="9149940" cy="5246259"/>
          </a:xfrm>
        </p:grpSpPr>
        <p:sp>
          <p:nvSpPr>
            <p:cNvPr id="7" name="Oval 6"/>
            <p:cNvSpPr/>
            <p:nvPr/>
          </p:nvSpPr>
          <p:spPr>
            <a:xfrm>
              <a:off x="7024885" y="88796"/>
              <a:ext cx="1744579" cy="173121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</a:rPr>
                <a:t>MultiplePES</a:t>
              </a:r>
              <a:r>
                <a:rPr lang="en-US" sz="2400" dirty="0" smtClean="0">
                  <a:solidFill>
                    <a:schemeClr val="tx1"/>
                  </a:solidFill>
                </a:rPr>
                <a:t> Corr.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Funcs</a:t>
              </a:r>
              <a:r>
                <a:rPr lang="en-US" sz="2400" dirty="0" smtClean="0">
                  <a:solidFill>
                    <a:schemeClr val="tx1"/>
                  </a:solidFill>
                </a:rPr>
                <a:t>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-5940" y="3603844"/>
              <a:ext cx="1744579" cy="173121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</a:rPr>
                <a:t>MQCL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399421" y="3509877"/>
              <a:ext cx="1744579" cy="1731211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Mapping H </a:t>
              </a:r>
            </a:p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Dynamics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691792" y="88796"/>
              <a:ext cx="1744579" cy="1731211"/>
            </a:xfrm>
            <a:prstGeom prst="ellipse">
              <a:avLst/>
            </a:prstGeom>
            <a:solidFill>
              <a:srgbClr val="FFF5CC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CMD and RPMD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64431" y="125662"/>
              <a:ext cx="1744579" cy="1731211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Single PES Corr.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Funcs</a:t>
              </a:r>
              <a:r>
                <a:rPr lang="en-US" sz="2400" dirty="0" smtClean="0">
                  <a:solidFill>
                    <a:schemeClr val="tx1"/>
                  </a:solidFill>
                </a:rPr>
                <a:t>.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9403" y="281423"/>
            <a:ext cx="8843139" cy="4292523"/>
            <a:chOff x="149403" y="281423"/>
            <a:chExt cx="8843139" cy="4292523"/>
          </a:xfrm>
        </p:grpSpPr>
        <p:sp>
          <p:nvSpPr>
            <p:cNvPr id="2" name="Oval 1"/>
            <p:cNvSpPr/>
            <p:nvPr/>
          </p:nvSpPr>
          <p:spPr>
            <a:xfrm>
              <a:off x="3763210" y="2738238"/>
              <a:ext cx="1744579" cy="1731211"/>
            </a:xfrm>
            <a:prstGeom prst="ellipse">
              <a:avLst/>
            </a:prstGeom>
            <a:solidFill>
              <a:srgbClr val="FFFF00"/>
            </a:solidFill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smtClean="0">
                  <a:solidFill>
                    <a:srgbClr val="FF0000"/>
                  </a:solidFill>
                </a:rPr>
                <a:t>LSC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12" name="Up Arrow 11"/>
            <p:cNvSpPr/>
            <p:nvPr/>
          </p:nvSpPr>
          <p:spPr>
            <a:xfrm rot="2762564">
              <a:off x="6194644" y="1241779"/>
              <a:ext cx="254000" cy="2297196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19028904">
              <a:off x="5033861" y="1973615"/>
              <a:ext cx="2225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Linearize nuclear DOF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Up Arrow 13"/>
            <p:cNvSpPr/>
            <p:nvPr/>
          </p:nvSpPr>
          <p:spPr>
            <a:xfrm rot="14762824">
              <a:off x="2603821" y="2997883"/>
              <a:ext cx="254000" cy="2055134"/>
            </a:xfrm>
            <a:prstGeom prst="up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20145787">
              <a:off x="1650359" y="3520990"/>
              <a:ext cx="22251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/>
                  </a:solidFill>
                </a:rPr>
                <a:t>Linearize nuclear DOF</a:t>
              </a:r>
            </a:p>
            <a:p>
              <a:pPr algn="ctr"/>
              <a:endParaRPr lang="en-US" dirty="0">
                <a:solidFill>
                  <a:schemeClr val="accent6"/>
                </a:solidFill>
              </a:endParaRPr>
            </a:p>
            <a:p>
              <a:pPr algn="ctr"/>
              <a:r>
                <a:rPr lang="en-US" dirty="0" smtClean="0">
                  <a:solidFill>
                    <a:schemeClr val="accent6"/>
                  </a:solidFill>
                </a:rPr>
                <a:t>Influence functional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13" name="Up Arrow 12"/>
            <p:cNvSpPr/>
            <p:nvPr/>
          </p:nvSpPr>
          <p:spPr>
            <a:xfrm rot="6670269">
              <a:off x="6282167" y="3087248"/>
              <a:ext cx="254000" cy="1988039"/>
            </a:xfrm>
            <a:prstGeom prst="up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267483">
              <a:off x="5483527" y="3373617"/>
              <a:ext cx="18132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Linearize nuclear </a:t>
              </a:r>
            </a:p>
            <a:p>
              <a:pPr algn="ctr"/>
              <a:r>
                <a:rPr lang="en-US" dirty="0" smtClean="0"/>
                <a:t>&amp; electronic DOF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 smtClean="0"/>
                <a:t>(Mapping H)</a:t>
              </a:r>
              <a:endParaRPr lang="en-US" dirty="0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2069562" y="870110"/>
              <a:ext cx="1500973" cy="329231"/>
            </a:xfrm>
            <a:prstGeom prst="rightArrow">
              <a:avLst/>
            </a:prstGeom>
            <a:solidFill>
              <a:srgbClr val="FFF5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0619547"/>
                </p:ext>
              </p:extLst>
            </p:nvPr>
          </p:nvGraphicFramePr>
          <p:xfrm>
            <a:off x="2235737" y="281423"/>
            <a:ext cx="1169636" cy="5291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571" name="Equation" r:id="rId3" imgW="533400" imgH="241300" progId="Equation.DSMT4">
                    <p:embed/>
                  </p:oleObj>
                </mc:Choice>
                <mc:Fallback>
                  <p:oleObj name="Equation" r:id="rId3" imgW="5334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35737" y="281423"/>
                          <a:ext cx="1169636" cy="5291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TextBox 28"/>
            <p:cNvSpPr txBox="1"/>
            <p:nvPr/>
          </p:nvSpPr>
          <p:spPr>
            <a:xfrm>
              <a:off x="7084708" y="1856873"/>
              <a:ext cx="1907834" cy="707886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No well-defined classical limit!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Up Arrow 10"/>
            <p:cNvSpPr/>
            <p:nvPr/>
          </p:nvSpPr>
          <p:spPr>
            <a:xfrm rot="18183006">
              <a:off x="2644418" y="1045804"/>
              <a:ext cx="254000" cy="2455226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 rot="1952973">
              <a:off x="1965871" y="1884526"/>
              <a:ext cx="2225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Linearize nuclear DOF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9403" y="1856873"/>
              <a:ext cx="1907834" cy="400110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Classical Wigner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592885" y="5002253"/>
            <a:ext cx="6157882" cy="1731211"/>
            <a:chOff x="1592885" y="5002253"/>
            <a:chExt cx="6157882" cy="1731211"/>
          </a:xfrm>
        </p:grpSpPr>
        <p:grpSp>
          <p:nvGrpSpPr>
            <p:cNvPr id="28" name="Group 27"/>
            <p:cNvGrpSpPr/>
            <p:nvPr/>
          </p:nvGrpSpPr>
          <p:grpSpPr>
            <a:xfrm>
              <a:off x="1592885" y="5015582"/>
              <a:ext cx="6157882" cy="905523"/>
              <a:chOff x="1592885" y="5015582"/>
              <a:chExt cx="6157882" cy="905523"/>
            </a:xfrm>
          </p:grpSpPr>
          <p:sp>
            <p:nvSpPr>
              <p:cNvPr id="32" name="Up Arrow 31"/>
              <p:cNvSpPr/>
              <p:nvPr/>
            </p:nvSpPr>
            <p:spPr>
              <a:xfrm rot="14006697">
                <a:off x="6378577" y="4282783"/>
                <a:ext cx="254000" cy="2037146"/>
              </a:xfrm>
              <a:prstGeom prst="upArrow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Up Arrow 32"/>
              <p:cNvSpPr/>
              <p:nvPr/>
            </p:nvSpPr>
            <p:spPr>
              <a:xfrm rot="6883362">
                <a:off x="2722878" y="4103580"/>
                <a:ext cx="254000" cy="2078004"/>
              </a:xfrm>
              <a:prstGeom prst="upArrow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472067">
                <a:off x="1592885" y="5106133"/>
                <a:ext cx="22199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FF"/>
                    </a:solidFill>
                  </a:rPr>
                  <a:t>Short-lived </a:t>
                </a:r>
              </a:p>
              <a:p>
                <a:pPr algn="ctr"/>
                <a:r>
                  <a:rPr lang="en-US" dirty="0" smtClean="0">
                    <a:solidFill>
                      <a:srgbClr val="0000FF"/>
                    </a:solidFill>
                  </a:rPr>
                  <a:t>inputs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9515208">
                <a:off x="5604564" y="5274774"/>
                <a:ext cx="21462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FF"/>
                    </a:solidFill>
                  </a:rPr>
                  <a:t>Short-lived </a:t>
                </a:r>
              </a:p>
              <a:p>
                <a:pPr algn="ctr"/>
                <a:r>
                  <a:rPr lang="en-US" dirty="0" smtClean="0">
                    <a:solidFill>
                      <a:srgbClr val="0000FF"/>
                    </a:solidFill>
                  </a:rPr>
                  <a:t>inputs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0" name="Oval 29"/>
            <p:cNvSpPr/>
            <p:nvPr/>
          </p:nvSpPr>
          <p:spPr>
            <a:xfrm>
              <a:off x="3852703" y="5002253"/>
              <a:ext cx="1744579" cy="1731211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GQME</a:t>
              </a:r>
            </a:p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TTM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Right Arrow 35"/>
          <p:cNvSpPr/>
          <p:nvPr/>
        </p:nvSpPr>
        <p:spPr>
          <a:xfrm rot="5234131">
            <a:off x="1002525" y="5377402"/>
            <a:ext cx="747852" cy="32923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0" y="5923448"/>
            <a:ext cx="2563436" cy="67381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Surface hopping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196930" y="5817016"/>
            <a:ext cx="2795613" cy="104098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Ehrenfest</a:t>
            </a:r>
            <a:r>
              <a:rPr lang="en-US" dirty="0" smtClean="0"/>
              <a:t> and Symmetrical quasi classical (SQC)</a:t>
            </a:r>
            <a:endParaRPr lang="en-US" dirty="0"/>
          </a:p>
        </p:txBody>
      </p:sp>
      <p:sp>
        <p:nvSpPr>
          <p:cNvPr id="38" name="Right Arrow 37"/>
          <p:cNvSpPr/>
          <p:nvPr/>
        </p:nvSpPr>
        <p:spPr>
          <a:xfrm rot="5234131">
            <a:off x="7902239" y="5527865"/>
            <a:ext cx="747852" cy="32923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3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210" y="-11091"/>
            <a:ext cx="4029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Acknowledgments </a:t>
            </a:r>
            <a:endParaRPr lang="en-US" sz="4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41" y="5108746"/>
            <a:ext cx="1739201" cy="1749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8589" t="15387" r="28447" b="14775"/>
          <a:stretch/>
        </p:blipFill>
        <p:spPr>
          <a:xfrm>
            <a:off x="7231867" y="5108746"/>
            <a:ext cx="1627653" cy="15874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09293" y="554555"/>
            <a:ext cx="511606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Prof. Barry </a:t>
            </a:r>
            <a:r>
              <a:rPr lang="en-US" sz="2000" dirty="0" err="1" smtClean="0">
                <a:solidFill>
                  <a:srgbClr val="0000FF"/>
                </a:solidFill>
              </a:rPr>
              <a:t>Dunietz</a:t>
            </a:r>
            <a:r>
              <a:rPr lang="en-US" sz="2000" dirty="0" smtClean="0">
                <a:solidFill>
                  <a:srgbClr val="0000FF"/>
                </a:solidFill>
              </a:rPr>
              <a:t> (Kent State University)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Prof. Margaret Cheung (University of Houston)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2000" dirty="0">
                <a:solidFill>
                  <a:srgbClr val="800000"/>
                </a:solidFill>
              </a:rPr>
              <a:t>Prof. </a:t>
            </a:r>
            <a:r>
              <a:rPr lang="en-US" sz="2000" dirty="0" err="1">
                <a:solidFill>
                  <a:srgbClr val="800000"/>
                </a:solidFill>
              </a:rPr>
              <a:t>Qiang</a:t>
            </a:r>
            <a:r>
              <a:rPr lang="en-US" sz="2000" dirty="0">
                <a:solidFill>
                  <a:srgbClr val="800000"/>
                </a:solidFill>
              </a:rPr>
              <a:t> Shi </a:t>
            </a:r>
            <a:r>
              <a:rPr lang="en-US" sz="2000" dirty="0" smtClean="0">
                <a:solidFill>
                  <a:srgbClr val="800000"/>
                </a:solidFill>
              </a:rPr>
              <a:t>(</a:t>
            </a:r>
            <a:r>
              <a:rPr lang="en-US" sz="2000" dirty="0">
                <a:solidFill>
                  <a:srgbClr val="800000"/>
                </a:solidFill>
              </a:rPr>
              <a:t>ICCAS</a:t>
            </a:r>
            <a:r>
              <a:rPr lang="en-US" sz="2000" dirty="0" smtClean="0">
                <a:solidFill>
                  <a:srgbClr val="800000"/>
                </a:solidFill>
              </a:rPr>
              <a:t>, Beijing)</a:t>
            </a:r>
            <a:endParaRPr lang="en-US" sz="2000" dirty="0">
              <a:solidFill>
                <a:srgbClr val="800000"/>
              </a:solidFill>
            </a:endParaRPr>
          </a:p>
          <a:p>
            <a:pPr marL="285750" indent="-285750">
              <a:buFont typeface="Wingdings" charset="2"/>
              <a:buChar char="u"/>
            </a:pPr>
            <a:r>
              <a:rPr lang="en-US" sz="2000" dirty="0" smtClean="0">
                <a:solidFill>
                  <a:srgbClr val="800000"/>
                </a:solidFill>
              </a:rPr>
              <a:t>Prof</a:t>
            </a:r>
            <a:r>
              <a:rPr lang="en-US" sz="2000" dirty="0">
                <a:solidFill>
                  <a:srgbClr val="800000"/>
                </a:solidFill>
              </a:rPr>
              <a:t>. Gabe </a:t>
            </a:r>
            <a:r>
              <a:rPr lang="en-US" sz="2000" dirty="0" smtClean="0">
                <a:solidFill>
                  <a:srgbClr val="800000"/>
                </a:solidFill>
              </a:rPr>
              <a:t>Hanna (University of Alberta)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2000" dirty="0" smtClean="0">
                <a:solidFill>
                  <a:srgbClr val="800000"/>
                </a:solidFill>
              </a:rPr>
              <a:t>Dr. Xiang Sun (NYU Shanghai)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2000" dirty="0" smtClean="0">
                <a:solidFill>
                  <a:srgbClr val="800000"/>
                </a:solidFill>
              </a:rPr>
              <a:t>Prof</a:t>
            </a:r>
            <a:r>
              <a:rPr lang="en-US" sz="2000" dirty="0">
                <a:solidFill>
                  <a:srgbClr val="800000"/>
                </a:solidFill>
              </a:rPr>
              <a:t>. Frank </a:t>
            </a:r>
            <a:r>
              <a:rPr lang="en-US" sz="2000" dirty="0" smtClean="0">
                <a:solidFill>
                  <a:srgbClr val="800000"/>
                </a:solidFill>
              </a:rPr>
              <a:t>Vazquez (St. John’s University)</a:t>
            </a:r>
            <a:endParaRPr lang="en-US" sz="2000" dirty="0">
              <a:solidFill>
                <a:srgbClr val="800000"/>
              </a:solidFill>
            </a:endParaRPr>
          </a:p>
          <a:p>
            <a:pPr marL="285750" indent="-285750">
              <a:buFont typeface="Wingdings" charset="2"/>
              <a:buChar char="u"/>
            </a:pPr>
            <a:r>
              <a:rPr lang="en-US" sz="2000" dirty="0" smtClean="0">
                <a:solidFill>
                  <a:srgbClr val="800000"/>
                </a:solidFill>
              </a:rPr>
              <a:t>Dr</a:t>
            </a:r>
            <a:r>
              <a:rPr lang="en-US" sz="2000" dirty="0">
                <a:solidFill>
                  <a:srgbClr val="800000"/>
                </a:solidFill>
              </a:rPr>
              <a:t>. </a:t>
            </a:r>
            <a:r>
              <a:rPr lang="en-US" sz="2000" dirty="0" err="1">
                <a:solidFill>
                  <a:srgbClr val="800000"/>
                </a:solidFill>
              </a:rPr>
              <a:t>Porscha</a:t>
            </a:r>
            <a:r>
              <a:rPr lang="en-US" sz="2000" dirty="0">
                <a:solidFill>
                  <a:srgbClr val="800000"/>
                </a:solidFill>
              </a:rPr>
              <a:t> </a:t>
            </a:r>
            <a:r>
              <a:rPr lang="en-US" sz="2000" dirty="0" err="1" smtClean="0">
                <a:solidFill>
                  <a:srgbClr val="800000"/>
                </a:solidFill>
              </a:rPr>
              <a:t>McRobbie</a:t>
            </a:r>
            <a:r>
              <a:rPr lang="en-US" sz="2000" dirty="0" smtClean="0">
                <a:solidFill>
                  <a:srgbClr val="800000"/>
                </a:solidFill>
              </a:rPr>
              <a:t> (Wolfram)</a:t>
            </a:r>
            <a:endParaRPr lang="en-US" sz="2000" dirty="0">
              <a:solidFill>
                <a:srgbClr val="800000"/>
              </a:solidFill>
            </a:endParaRPr>
          </a:p>
          <a:p>
            <a:pPr marL="285750" indent="-285750">
              <a:buFont typeface="Wingdings" charset="2"/>
              <a:buChar char="u"/>
            </a:pPr>
            <a:r>
              <a:rPr lang="en-US" sz="2000" dirty="0">
                <a:solidFill>
                  <a:srgbClr val="800000"/>
                </a:solidFill>
              </a:rPr>
              <a:t>Dr. Alex </a:t>
            </a:r>
            <a:r>
              <a:rPr lang="en-US" sz="2000" dirty="0" err="1">
                <a:solidFill>
                  <a:srgbClr val="800000"/>
                </a:solidFill>
              </a:rPr>
              <a:t>Kananenka</a:t>
            </a:r>
            <a:r>
              <a:rPr lang="en-US" sz="2000" dirty="0">
                <a:solidFill>
                  <a:srgbClr val="800000"/>
                </a:solidFill>
              </a:rPr>
              <a:t> (University of Chicago)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000" dirty="0" smtClean="0">
                <a:solidFill>
                  <a:srgbClr val="008000"/>
                </a:solidFill>
              </a:rPr>
              <a:t>Dr</a:t>
            </a:r>
            <a:r>
              <a:rPr lang="en-US" sz="2000" dirty="0">
                <a:solidFill>
                  <a:srgbClr val="008000"/>
                </a:solidFill>
              </a:rPr>
              <a:t>. Alex </a:t>
            </a:r>
            <a:r>
              <a:rPr lang="en-US" sz="2000" dirty="0" smtClean="0">
                <a:solidFill>
                  <a:srgbClr val="008000"/>
                </a:solidFill>
              </a:rPr>
              <a:t>Shubert (UM)</a:t>
            </a:r>
            <a:endParaRPr lang="en-US" sz="2000" dirty="0">
              <a:solidFill>
                <a:srgbClr val="008000"/>
              </a:solidFill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sz="2000" dirty="0" smtClean="0">
                <a:solidFill>
                  <a:srgbClr val="008000"/>
                </a:solidFill>
              </a:rPr>
              <a:t>Ms</a:t>
            </a:r>
            <a:r>
              <a:rPr lang="en-US" sz="2000" dirty="0">
                <a:solidFill>
                  <a:srgbClr val="008000"/>
                </a:solidFill>
              </a:rPr>
              <a:t>. Ellen </a:t>
            </a:r>
            <a:r>
              <a:rPr lang="en-US" sz="2000" dirty="0" smtClean="0">
                <a:solidFill>
                  <a:srgbClr val="008000"/>
                </a:solidFill>
              </a:rPr>
              <a:t>Mulvihill (</a:t>
            </a:r>
            <a:r>
              <a:rPr lang="en-US" sz="2000" dirty="0">
                <a:solidFill>
                  <a:srgbClr val="008000"/>
                </a:solidFill>
              </a:rPr>
              <a:t>UM</a:t>
            </a:r>
            <a:r>
              <a:rPr lang="en-US" sz="2000" dirty="0" smtClean="0">
                <a:solidFill>
                  <a:srgbClr val="008000"/>
                </a:solidFill>
              </a:rPr>
              <a:t>)</a:t>
            </a:r>
            <a:endParaRPr lang="en-US" sz="2000" dirty="0">
              <a:solidFill>
                <a:srgbClr val="008000"/>
              </a:solidFill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sz="2000" dirty="0">
                <a:solidFill>
                  <a:srgbClr val="008000"/>
                </a:solidFill>
              </a:rPr>
              <a:t>Mr. Kyle </a:t>
            </a:r>
            <a:r>
              <a:rPr lang="en-US" sz="2000" dirty="0" smtClean="0">
                <a:solidFill>
                  <a:srgbClr val="008000"/>
                </a:solidFill>
              </a:rPr>
              <a:t>Williams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(UM)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000" dirty="0" smtClean="0">
                <a:solidFill>
                  <a:srgbClr val="008000"/>
                </a:solidFill>
              </a:rPr>
              <a:t>Mr. </a:t>
            </a:r>
            <a:r>
              <a:rPr lang="en-US" sz="2000" dirty="0" err="1" smtClean="0">
                <a:solidFill>
                  <a:srgbClr val="008000"/>
                </a:solidFill>
              </a:rPr>
              <a:t>Yifan</a:t>
            </a:r>
            <a:r>
              <a:rPr lang="en-US" sz="2000" dirty="0" smtClean="0">
                <a:solidFill>
                  <a:srgbClr val="008000"/>
                </a:solidFill>
              </a:rPr>
              <a:t> Lai (UM)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2000" dirty="0" smtClean="0">
                <a:solidFill>
                  <a:srgbClr val="008000"/>
                </a:solidFill>
              </a:rPr>
              <a:t>Ms. Kristina </a:t>
            </a:r>
            <a:r>
              <a:rPr lang="en-US" sz="2000" dirty="0" err="1" smtClean="0">
                <a:solidFill>
                  <a:srgbClr val="008000"/>
                </a:solidFill>
              </a:rPr>
              <a:t>Lenn</a:t>
            </a:r>
            <a:r>
              <a:rPr lang="en-US" sz="2000" dirty="0" smtClean="0">
                <a:solidFill>
                  <a:srgbClr val="008000"/>
                </a:solidFill>
              </a:rPr>
              <a:t> (UM)</a:t>
            </a:r>
            <a:endParaRPr lang="en-US" sz="2000" dirty="0">
              <a:solidFill>
                <a:srgbClr val="008000"/>
              </a:solidFill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sz="2000" dirty="0" smtClean="0">
                <a:solidFill>
                  <a:srgbClr val="008000"/>
                </a:solidFill>
              </a:rPr>
              <a:t>Ms. </a:t>
            </a:r>
            <a:r>
              <a:rPr lang="en-US" sz="2000" dirty="0" err="1" smtClean="0">
                <a:solidFill>
                  <a:srgbClr val="008000"/>
                </a:solidFill>
              </a:rPr>
              <a:t>Yudan</a:t>
            </a:r>
            <a:r>
              <a:rPr lang="en-US" sz="2000" dirty="0" smtClean="0">
                <a:solidFill>
                  <a:srgbClr val="008000"/>
                </a:solidFill>
              </a:rPr>
              <a:t> Liu (UM)</a:t>
            </a:r>
            <a:endParaRPr lang="en-US" sz="2000" dirty="0">
              <a:solidFill>
                <a:srgbClr val="008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343" y="5485672"/>
            <a:ext cx="1923814" cy="108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2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5384"/>
            <a:ext cx="9144000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3600" dirty="0"/>
              <a:t>Perhaps not enough emphasis on the calculation of experimentally measurable quantities and not enough taking advantage of their reduced dimensionality?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3600" dirty="0" smtClean="0"/>
              <a:t>Perhaps </a:t>
            </a:r>
            <a:r>
              <a:rPr lang="en-US" sz="3600" dirty="0"/>
              <a:t>not enough taking advantage of finite and often relatively short memory times in condensed phase systems?  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3600" dirty="0"/>
              <a:t>Unlike electronic structure, there appears to be no agreed upon clear hierarchy of methods and approximations that can serve as an unifying organizational </a:t>
            </a:r>
            <a:r>
              <a:rPr lang="en-US" sz="3600" dirty="0" smtClean="0"/>
              <a:t>guiding principle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0774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34239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  <a:latin typeface="Curlz MT"/>
                <a:cs typeface="Curlz MT"/>
              </a:rPr>
              <a:t>Proposition: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Can </a:t>
            </a:r>
            <a:r>
              <a:rPr lang="en-US" sz="4000" dirty="0" smtClean="0">
                <a:solidFill>
                  <a:srgbClr val="FF0000"/>
                </a:solidFill>
              </a:rPr>
              <a:t>the linearized path integral approximation serve as such a unifying organizational </a:t>
            </a:r>
            <a:r>
              <a:rPr lang="en-US" sz="4000" dirty="0" smtClean="0">
                <a:solidFill>
                  <a:srgbClr val="FF0000"/>
                </a:solidFill>
              </a:rPr>
              <a:t>guiding principle</a:t>
            </a:r>
            <a:r>
              <a:rPr lang="en-US" sz="4000" dirty="0" smtClean="0">
                <a:solidFill>
                  <a:srgbClr val="FF0000"/>
                </a:solidFill>
              </a:rPr>
              <a:t>?  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8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200046"/>
              </p:ext>
            </p:extLst>
          </p:nvPr>
        </p:nvGraphicFramePr>
        <p:xfrm>
          <a:off x="159521" y="571787"/>
          <a:ext cx="8971010" cy="1838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607" name="Equation" r:id="rId3" imgW="5384800" imgH="1104900" progId="Equation.DSMT4">
                  <p:embed/>
                </p:oleObj>
              </mc:Choice>
              <mc:Fallback>
                <p:oleObj name="Equation" r:id="rId3" imgW="5384800" imgH="1104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521" y="571787"/>
                        <a:ext cx="8971010" cy="1838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1309633" y="2692354"/>
            <a:ext cx="7401534" cy="4081909"/>
            <a:chOff x="1309633" y="2692354"/>
            <a:chExt cx="7401534" cy="4081909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1884142" y="2692354"/>
              <a:ext cx="16000" cy="37313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884142" y="6409927"/>
              <a:ext cx="518565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2584692"/>
                </p:ext>
              </p:extLst>
            </p:nvPr>
          </p:nvGraphicFramePr>
          <p:xfrm>
            <a:off x="1309633" y="3993519"/>
            <a:ext cx="517351" cy="6208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608" name="Equation" r:id="rId5" imgW="190500" imgH="228600" progId="Equation.DSMT4">
                    <p:embed/>
                  </p:oleObj>
                </mc:Choice>
                <mc:Fallback>
                  <p:oleObj name="Equation" r:id="rId5" imgW="190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09633" y="3993519"/>
                          <a:ext cx="517351" cy="6208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" name="Straight Connector 18"/>
            <p:cNvCxnSpPr/>
            <p:nvPr/>
          </p:nvCxnSpPr>
          <p:spPr>
            <a:xfrm flipH="1" flipV="1">
              <a:off x="6722261" y="3104309"/>
              <a:ext cx="10721" cy="3293475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 rot="10083796">
              <a:off x="1837111" y="4912847"/>
              <a:ext cx="5007159" cy="621400"/>
            </a:xfrm>
            <a:custGeom>
              <a:avLst/>
              <a:gdLst>
                <a:gd name="connsiteX0" fmla="*/ 0 w 4828733"/>
                <a:gd name="connsiteY0" fmla="*/ 1353961 h 1353961"/>
                <a:gd name="connsiteX1" fmla="*/ 2420981 w 4828733"/>
                <a:gd name="connsiteY1" fmla="*/ 11136 h 1353961"/>
                <a:gd name="connsiteX2" fmla="*/ 4828733 w 4828733"/>
                <a:gd name="connsiteY2" fmla="*/ 824769 h 135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8733" h="1353961">
                  <a:moveTo>
                    <a:pt x="0" y="1353961"/>
                  </a:moveTo>
                  <a:cubicBezTo>
                    <a:pt x="808096" y="726648"/>
                    <a:pt x="1616192" y="99335"/>
                    <a:pt x="2420981" y="11136"/>
                  </a:cubicBezTo>
                  <a:cubicBezTo>
                    <a:pt x="3225770" y="-77063"/>
                    <a:pt x="4027251" y="373853"/>
                    <a:pt x="4828733" y="824769"/>
                  </a:cubicBezTo>
                </a:path>
              </a:pathLst>
            </a:custGeom>
            <a:ln w="7620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7452274"/>
                </p:ext>
              </p:extLst>
            </p:nvPr>
          </p:nvGraphicFramePr>
          <p:xfrm>
            <a:off x="1309633" y="5282789"/>
            <a:ext cx="517351" cy="6208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609" name="Equation" r:id="rId7" imgW="190500" imgH="228600" progId="Equation.DSMT4">
                    <p:embed/>
                  </p:oleObj>
                </mc:Choice>
                <mc:Fallback>
                  <p:oleObj name="Equation" r:id="rId7" imgW="190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309633" y="5282789"/>
                          <a:ext cx="517351" cy="6208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7218957"/>
                </p:ext>
              </p:extLst>
            </p:nvPr>
          </p:nvGraphicFramePr>
          <p:xfrm>
            <a:off x="2079110" y="5730193"/>
            <a:ext cx="4649533" cy="6303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610" name="Equation" r:id="rId9" imgW="1968500" imgH="266700" progId="Equation.DSMT4">
                    <p:embed/>
                  </p:oleObj>
                </mc:Choice>
                <mc:Fallback>
                  <p:oleObj name="Equation" r:id="rId9" imgW="1968500" imgH="266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079110" y="5730193"/>
                          <a:ext cx="4649533" cy="6303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4" name="Straight Connector 23"/>
            <p:cNvCxnSpPr/>
            <p:nvPr/>
          </p:nvCxnSpPr>
          <p:spPr>
            <a:xfrm flipH="1">
              <a:off x="1890524" y="4389031"/>
              <a:ext cx="4835350" cy="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6252636"/>
                </p:ext>
              </p:extLst>
            </p:nvPr>
          </p:nvGraphicFramePr>
          <p:xfrm>
            <a:off x="1900142" y="6409927"/>
            <a:ext cx="303613" cy="364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611" name="Equation" r:id="rId11" imgW="127000" imgH="152400" progId="Equation.DSMT4">
                    <p:embed/>
                  </p:oleObj>
                </mc:Choice>
                <mc:Fallback>
                  <p:oleObj name="Equation" r:id="rId11" imgW="127000" imgH="15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900142" y="6409927"/>
                          <a:ext cx="303613" cy="3643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743401"/>
                </p:ext>
              </p:extLst>
            </p:nvPr>
          </p:nvGraphicFramePr>
          <p:xfrm>
            <a:off x="6611509" y="6423729"/>
            <a:ext cx="242888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612" name="Equation" r:id="rId13" imgW="101600" imgH="139700" progId="Equation.DSMT4">
                    <p:embed/>
                  </p:oleObj>
                </mc:Choice>
                <mc:Fallback>
                  <p:oleObj name="Equation" r:id="rId13" imgW="101600" imgH="139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611509" y="6423729"/>
                          <a:ext cx="242888" cy="3349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8" name="Straight Arrow Connector 27"/>
            <p:cNvCxnSpPr/>
            <p:nvPr/>
          </p:nvCxnSpPr>
          <p:spPr>
            <a:xfrm>
              <a:off x="6719220" y="3561723"/>
              <a:ext cx="20144" cy="827308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8366598"/>
                </p:ext>
              </p:extLst>
            </p:nvPr>
          </p:nvGraphicFramePr>
          <p:xfrm>
            <a:off x="6945345" y="3641314"/>
            <a:ext cx="1765822" cy="760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613" name="Equation" r:id="rId15" imgW="647700" imgH="279400" progId="Equation.DSMT4">
                    <p:embed/>
                  </p:oleObj>
                </mc:Choice>
                <mc:Fallback>
                  <p:oleObj name="Equation" r:id="rId15" imgW="647700" imgH="279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6945345" y="3641314"/>
                          <a:ext cx="1765822" cy="7604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6018468"/>
                </p:ext>
              </p:extLst>
            </p:nvPr>
          </p:nvGraphicFramePr>
          <p:xfrm>
            <a:off x="1309633" y="3587230"/>
            <a:ext cx="517351" cy="6208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614" name="Equation" r:id="rId17" imgW="190500" imgH="228600" progId="Equation.DSMT4">
                    <p:embed/>
                  </p:oleObj>
                </mc:Choice>
                <mc:Fallback>
                  <p:oleObj name="Equation" r:id="rId17" imgW="190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309633" y="3587230"/>
                          <a:ext cx="517351" cy="6208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Freeform 32"/>
            <p:cNvSpPr/>
            <p:nvPr/>
          </p:nvSpPr>
          <p:spPr>
            <a:xfrm>
              <a:off x="1899909" y="2724659"/>
              <a:ext cx="4828733" cy="1353961"/>
            </a:xfrm>
            <a:custGeom>
              <a:avLst/>
              <a:gdLst>
                <a:gd name="connsiteX0" fmla="*/ 0 w 4828733"/>
                <a:gd name="connsiteY0" fmla="*/ 1353961 h 1353961"/>
                <a:gd name="connsiteX1" fmla="*/ 2420981 w 4828733"/>
                <a:gd name="connsiteY1" fmla="*/ 11136 h 1353961"/>
                <a:gd name="connsiteX2" fmla="*/ 4828733 w 4828733"/>
                <a:gd name="connsiteY2" fmla="*/ 824769 h 135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8733" h="1353961">
                  <a:moveTo>
                    <a:pt x="0" y="1353961"/>
                  </a:moveTo>
                  <a:cubicBezTo>
                    <a:pt x="808096" y="726648"/>
                    <a:pt x="1616192" y="99335"/>
                    <a:pt x="2420981" y="11136"/>
                  </a:cubicBezTo>
                  <a:cubicBezTo>
                    <a:pt x="3225770" y="-77063"/>
                    <a:pt x="4027251" y="373853"/>
                    <a:pt x="4828733" y="824769"/>
                  </a:cubicBezTo>
                </a:path>
              </a:pathLst>
            </a:cu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1368446"/>
                </p:ext>
              </p:extLst>
            </p:nvPr>
          </p:nvGraphicFramePr>
          <p:xfrm>
            <a:off x="2571457" y="3640171"/>
            <a:ext cx="3933768" cy="567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615" name="Equation" r:id="rId19" imgW="1841500" imgH="266700" progId="Equation.DSMT4">
                    <p:embed/>
                  </p:oleObj>
                </mc:Choice>
                <mc:Fallback>
                  <p:oleObj name="Equation" r:id="rId19" imgW="1841500" imgH="266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571457" y="3640171"/>
                          <a:ext cx="3933768" cy="5678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5" name="Straight Connector 34"/>
            <p:cNvCxnSpPr/>
            <p:nvPr/>
          </p:nvCxnSpPr>
          <p:spPr>
            <a:xfrm flipH="1" flipV="1">
              <a:off x="1899909" y="3556300"/>
              <a:ext cx="4828734" cy="5423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1535394"/>
                </p:ext>
              </p:extLst>
            </p:nvPr>
          </p:nvGraphicFramePr>
          <p:xfrm>
            <a:off x="1309633" y="3122999"/>
            <a:ext cx="517351" cy="6208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616" name="Equation" r:id="rId21" imgW="190500" imgH="228600" progId="Equation.DSMT4">
                    <p:embed/>
                  </p:oleObj>
                </mc:Choice>
                <mc:Fallback>
                  <p:oleObj name="Equation" r:id="rId21" imgW="190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309633" y="3122999"/>
                          <a:ext cx="517351" cy="6208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TextBox 26"/>
          <p:cNvSpPr txBox="1"/>
          <p:nvPr/>
        </p:nvSpPr>
        <p:spPr>
          <a:xfrm>
            <a:off x="968647" y="7343"/>
            <a:ext cx="70006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Linearized path integral - The basic idea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034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3894802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The </a:t>
            </a:r>
            <a:r>
              <a:rPr lang="en-US" sz="2000" dirty="0"/>
              <a:t>main contributions to the path integral come from forward-backward paths with small forward-back action.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The LSC approximation corresponds to linearizing the forward</a:t>
            </a:r>
            <a:r>
              <a:rPr lang="en-US" sz="2000" dirty="0"/>
              <a:t>-backward action with respect to the difference between forward and backward </a:t>
            </a:r>
            <a:r>
              <a:rPr lang="en-US" sz="2000" dirty="0" smtClean="0"/>
              <a:t>paths.</a:t>
            </a:r>
          </a:p>
          <a:p>
            <a:endParaRPr lang="en-US" sz="2000" dirty="0" smtClean="0"/>
          </a:p>
          <a:p>
            <a:pPr marL="342900" indent="-342900">
              <a:buFont typeface="Wingdings" charset="2"/>
              <a:buChar char="Ø"/>
            </a:pPr>
            <a:r>
              <a:rPr lang="en-US" sz="2000" b="1" dirty="0" smtClean="0">
                <a:solidFill>
                  <a:srgbClr val="0000FF"/>
                </a:solidFill>
              </a:rPr>
              <a:t>A family of </a:t>
            </a:r>
            <a:r>
              <a:rPr lang="en-US" sz="2000" b="1" dirty="0">
                <a:solidFill>
                  <a:srgbClr val="0000FF"/>
                </a:solidFill>
              </a:rPr>
              <a:t>f</a:t>
            </a:r>
            <a:r>
              <a:rPr lang="en-US" sz="2000" b="1" dirty="0" smtClean="0">
                <a:solidFill>
                  <a:srgbClr val="0000FF"/>
                </a:solidFill>
              </a:rPr>
              <a:t>easible</a:t>
            </a:r>
            <a:r>
              <a:rPr lang="en-US" sz="2000" b="1" dirty="0">
                <a:solidFill>
                  <a:srgbClr val="0000FF"/>
                </a:solidFill>
              </a:rPr>
              <a:t>, versatile and surprisingly </a:t>
            </a:r>
            <a:r>
              <a:rPr lang="en-US" sz="2000" b="1" dirty="0" smtClean="0">
                <a:solidFill>
                  <a:srgbClr val="0000FF"/>
                </a:solidFill>
              </a:rPr>
              <a:t>accurate classical</a:t>
            </a:r>
            <a:r>
              <a:rPr lang="en-US" sz="2000" b="1" dirty="0">
                <a:solidFill>
                  <a:srgbClr val="0000FF"/>
                </a:solidFill>
              </a:rPr>
              <a:t>-like methods that can capture quantum effects in complex molecular systems.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A unifying platform: Different </a:t>
            </a:r>
            <a:r>
              <a:rPr lang="en-US" sz="2000" b="1" dirty="0" smtClean="0">
                <a:solidFill>
                  <a:srgbClr val="FF0000"/>
                </a:solidFill>
              </a:rPr>
              <a:t>methods </a:t>
            </a:r>
            <a:r>
              <a:rPr lang="en-US" sz="2000" b="1" dirty="0">
                <a:solidFill>
                  <a:srgbClr val="FF0000"/>
                </a:solidFill>
              </a:rPr>
              <a:t>correspond to </a:t>
            </a:r>
            <a:r>
              <a:rPr lang="en-US" sz="2000" b="1" dirty="0" smtClean="0">
                <a:solidFill>
                  <a:srgbClr val="FF0000"/>
                </a:solidFill>
              </a:rPr>
              <a:t>applying LSC to different </a:t>
            </a:r>
            <a:r>
              <a:rPr lang="en-US" sz="2000" b="1" dirty="0">
                <a:solidFill>
                  <a:srgbClr val="FF0000"/>
                </a:solidFill>
              </a:rPr>
              <a:t>quantities and/or different degrees of freedom.     </a:t>
            </a:r>
          </a:p>
        </p:txBody>
      </p:sp>
      <p:sp>
        <p:nvSpPr>
          <p:cNvPr id="25" name="Freeform 24"/>
          <p:cNvSpPr/>
          <p:nvPr/>
        </p:nvSpPr>
        <p:spPr>
          <a:xfrm>
            <a:off x="2146839" y="662043"/>
            <a:ext cx="4828733" cy="1353961"/>
          </a:xfrm>
          <a:custGeom>
            <a:avLst/>
            <a:gdLst>
              <a:gd name="connsiteX0" fmla="*/ 0 w 4828733"/>
              <a:gd name="connsiteY0" fmla="*/ 1353961 h 1353961"/>
              <a:gd name="connsiteX1" fmla="*/ 2420981 w 4828733"/>
              <a:gd name="connsiteY1" fmla="*/ 11136 h 1353961"/>
              <a:gd name="connsiteX2" fmla="*/ 4828733 w 4828733"/>
              <a:gd name="connsiteY2" fmla="*/ 824769 h 135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8733" h="1353961">
                <a:moveTo>
                  <a:pt x="0" y="1353961"/>
                </a:moveTo>
                <a:cubicBezTo>
                  <a:pt x="808096" y="726648"/>
                  <a:pt x="1616192" y="99335"/>
                  <a:pt x="2420981" y="11136"/>
                </a:cubicBezTo>
                <a:cubicBezTo>
                  <a:pt x="3225770" y="-77063"/>
                  <a:pt x="4027251" y="373853"/>
                  <a:pt x="4828733" y="824769"/>
                </a:cubicBezTo>
              </a:path>
            </a:pathLst>
          </a:cu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 rot="10083796">
            <a:off x="2086811" y="2904154"/>
            <a:ext cx="5007159" cy="621400"/>
          </a:xfrm>
          <a:custGeom>
            <a:avLst/>
            <a:gdLst>
              <a:gd name="connsiteX0" fmla="*/ 0 w 4828733"/>
              <a:gd name="connsiteY0" fmla="*/ 1353961 h 1353961"/>
              <a:gd name="connsiteX1" fmla="*/ 2420981 w 4828733"/>
              <a:gd name="connsiteY1" fmla="*/ 11136 h 1353961"/>
              <a:gd name="connsiteX2" fmla="*/ 4828733 w 4828733"/>
              <a:gd name="connsiteY2" fmla="*/ 824769 h 135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8733" h="1353961">
                <a:moveTo>
                  <a:pt x="0" y="1353961"/>
                </a:moveTo>
                <a:cubicBezTo>
                  <a:pt x="808096" y="726648"/>
                  <a:pt x="1616192" y="99335"/>
                  <a:pt x="2420981" y="11136"/>
                </a:cubicBezTo>
                <a:cubicBezTo>
                  <a:pt x="3225770" y="-77063"/>
                  <a:pt x="4027251" y="373853"/>
                  <a:pt x="4828733" y="824769"/>
                </a:cubicBezTo>
              </a:path>
            </a:pathLst>
          </a:cu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endCxn id="26" idx="0"/>
          </p:cNvCxnSpPr>
          <p:nvPr/>
        </p:nvCxnSpPr>
        <p:spPr>
          <a:xfrm flipH="1">
            <a:off x="6975572" y="1493684"/>
            <a:ext cx="6838" cy="899369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6948" y="-13823"/>
            <a:ext cx="8127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Linearized </a:t>
            </a:r>
            <a:r>
              <a:rPr lang="en-US" sz="2800" dirty="0"/>
              <a:t>P</a:t>
            </a:r>
            <a:r>
              <a:rPr lang="en-US" sz="2800" dirty="0" smtClean="0"/>
              <a:t>ath Integral (also LSC) Approximation</a:t>
            </a:r>
            <a:endParaRPr lang="en-US" sz="2800" dirty="0"/>
          </a:p>
        </p:txBody>
      </p:sp>
      <p:grpSp>
        <p:nvGrpSpPr>
          <p:cNvPr id="55" name="Group 54"/>
          <p:cNvGrpSpPr/>
          <p:nvPr/>
        </p:nvGrpSpPr>
        <p:grpSpPr>
          <a:xfrm>
            <a:off x="2596526" y="662043"/>
            <a:ext cx="4092255" cy="3049673"/>
            <a:chOff x="2596526" y="662043"/>
            <a:chExt cx="4092255" cy="3049673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4316461" y="713783"/>
              <a:ext cx="59533" cy="2873554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4717633" y="662043"/>
              <a:ext cx="59533" cy="2817033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116977" y="713783"/>
              <a:ext cx="59533" cy="2585520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516321" y="807267"/>
              <a:ext cx="59533" cy="2348019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5882932" y="931645"/>
              <a:ext cx="59533" cy="2079623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6276343" y="1141125"/>
              <a:ext cx="0" cy="1621386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6629248" y="1304781"/>
              <a:ext cx="59533" cy="1261343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3944517" y="830583"/>
              <a:ext cx="59533" cy="2817033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3519600" y="984536"/>
              <a:ext cx="59533" cy="2663080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3067883" y="1304781"/>
              <a:ext cx="59533" cy="2406935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2596526" y="1684463"/>
              <a:ext cx="59533" cy="2027253"/>
            </a:xfrm>
            <a:prstGeom prst="straightConnector1">
              <a:avLst/>
            </a:prstGeom>
            <a:ln w="76200" cmpd="sng">
              <a:solidFill>
                <a:srgbClr val="FF66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616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15920</TotalTime>
  <Words>2287</Words>
  <Application>Microsoft Macintosh PowerPoint</Application>
  <PresentationFormat>On-screen Show (4:3)</PresentationFormat>
  <Paragraphs>315</Paragraphs>
  <Slides>52</Slides>
  <Notes>0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Office Theme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D-B-A Carotenoid-Porphyrin-C60 Light-Harvesting triad in THF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UMICH Chem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Eitan Geva</dc:creator>
  <cp:lastModifiedBy>Geva, Eitan</cp:lastModifiedBy>
  <cp:revision>333</cp:revision>
  <dcterms:created xsi:type="dcterms:W3CDTF">2016-06-20T15:21:24Z</dcterms:created>
  <dcterms:modified xsi:type="dcterms:W3CDTF">2018-06-09T02:33:16Z</dcterms:modified>
</cp:coreProperties>
</file>