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49"/>
  </p:notesMasterIdLst>
  <p:handoutMasterIdLst>
    <p:handoutMasterId r:id="rId50"/>
  </p:handoutMasterIdLst>
  <p:sldIdLst>
    <p:sldId id="440" r:id="rId2"/>
    <p:sldId id="418" r:id="rId3"/>
    <p:sldId id="419" r:id="rId4"/>
    <p:sldId id="426" r:id="rId5"/>
    <p:sldId id="420" r:id="rId6"/>
    <p:sldId id="441" r:id="rId7"/>
    <p:sldId id="442" r:id="rId8"/>
    <p:sldId id="423" r:id="rId9"/>
    <p:sldId id="424" r:id="rId10"/>
    <p:sldId id="425" r:id="rId11"/>
    <p:sldId id="464" r:id="rId12"/>
    <p:sldId id="466" r:id="rId13"/>
    <p:sldId id="465" r:id="rId14"/>
    <p:sldId id="427" r:id="rId15"/>
    <p:sldId id="428" r:id="rId16"/>
    <p:sldId id="429" r:id="rId17"/>
    <p:sldId id="430" r:id="rId18"/>
    <p:sldId id="431" r:id="rId19"/>
    <p:sldId id="432" r:id="rId20"/>
    <p:sldId id="433" r:id="rId21"/>
    <p:sldId id="434" r:id="rId22"/>
    <p:sldId id="435" r:id="rId23"/>
    <p:sldId id="436" r:id="rId24"/>
    <p:sldId id="437" r:id="rId25"/>
    <p:sldId id="438" r:id="rId26"/>
    <p:sldId id="439" r:id="rId27"/>
    <p:sldId id="443" r:id="rId28"/>
    <p:sldId id="444" r:id="rId29"/>
    <p:sldId id="445" r:id="rId30"/>
    <p:sldId id="446" r:id="rId31"/>
    <p:sldId id="447" r:id="rId32"/>
    <p:sldId id="448" r:id="rId33"/>
    <p:sldId id="449" r:id="rId34"/>
    <p:sldId id="450" r:id="rId35"/>
    <p:sldId id="451" r:id="rId36"/>
    <p:sldId id="452" r:id="rId37"/>
    <p:sldId id="453" r:id="rId38"/>
    <p:sldId id="454" r:id="rId39"/>
    <p:sldId id="455" r:id="rId40"/>
    <p:sldId id="456" r:id="rId41"/>
    <p:sldId id="457" r:id="rId42"/>
    <p:sldId id="458" r:id="rId43"/>
    <p:sldId id="459" r:id="rId44"/>
    <p:sldId id="460" r:id="rId45"/>
    <p:sldId id="461" r:id="rId46"/>
    <p:sldId id="462" r:id="rId47"/>
    <p:sldId id="463" r:id="rId4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8"/>
    <p:restoredTop sz="92788" autoAdjust="0"/>
  </p:normalViewPr>
  <p:slideViewPr>
    <p:cSldViewPr snapToGrid="0" snapToObjects="1">
      <p:cViewPr varScale="1">
        <p:scale>
          <a:sx n="116" d="100"/>
          <a:sy n="116" d="100"/>
        </p:scale>
        <p:origin x="200" y="2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presProps" Target="pres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1F2D8D9-5696-594E-810B-1632E130C7C5}" type="datetimeFigureOut">
              <a:rPr lang="en-US" smtClean="0"/>
              <a:t>6/9/18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5060E31-FC5D-A147-8C42-5D5AD25956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3156911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95F4B30-8540-0648-B933-839E8986A404}" type="datetimeFigureOut">
              <a:rPr lang="en-US" smtClean="0"/>
              <a:t>6/9/18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309B36C-C7BB-104B-95A1-8A8F58BCB1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8286084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15362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5363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871" indent="-285719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2879" indent="-228576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030" indent="-228576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182" indent="-228576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333" indent="-228576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485" indent="-228576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8637" indent="-228576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5788" indent="-228576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DBDCA02C-A041-6344-9D34-A32CF1BDE58D}" type="slidenum">
              <a:rPr lang="en-US" sz="1200">
                <a:latin typeface="Calibri" charset="0"/>
              </a:rPr>
              <a:pPr eaLnBrk="1" hangingPunct="1"/>
              <a:t>1</a:t>
            </a:fld>
            <a:endParaRPr lang="en-US" sz="1200">
              <a:latin typeface="Calibri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Angular momentum</a:t>
            </a:r>
            <a:r>
              <a:rPr lang="en-US" baseline="0" dirty="0"/>
              <a:t> operators are transformed by harmonic oscillator operators</a:t>
            </a:r>
          </a:p>
          <a:p>
            <a:endParaRPr lang="en-US" baseline="0" dirty="0"/>
          </a:p>
          <a:p>
            <a:r>
              <a:rPr lang="en-US" baseline="0" dirty="0"/>
              <a:t>The commutation relations of the harmonic oscillator operators ensures that the computation relations of the angular momentum operators are satisfied. </a:t>
            </a:r>
          </a:p>
          <a:p>
            <a:endParaRPr lang="en-US" baseline="0" dirty="0"/>
          </a:p>
          <a:p>
            <a:r>
              <a:rPr lang="en-US" baseline="0" dirty="0"/>
              <a:t>The mapping is based on a single boson but, unfortunately, it introduces momenta under a square root very much like the relativistic energy </a:t>
            </a:r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 = </a:t>
            </a:r>
            <a:r>
              <a:rPr lang="en-US" sz="1200" b="0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sqrt</a:t>
            </a:r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(m^</a:t>
            </a:r>
            <a:r>
              <a:rPr lang="en-US" sz="1200" b="1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2 </a:t>
            </a:r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c^</a:t>
            </a:r>
            <a:r>
              <a:rPr lang="en-US" sz="1200" b="1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2 </a:t>
            </a:r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(c^</a:t>
            </a:r>
            <a:r>
              <a:rPr lang="en-US" sz="1200" b="1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2 </a:t>
            </a:r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+ </a:t>
            </a:r>
            <a:r>
              <a:rPr lang="en-US" sz="1200" b="1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v^2</a:t>
            </a:r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), although the square root would remain even when trying to formulate a Schrodinger-like equation, like the Klein-Gordon equation.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CA510A-8B9F-5746-AB59-D4EF6D59A2F7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145066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An</a:t>
            </a:r>
            <a:r>
              <a:rPr lang="en-US" baseline="0" dirty="0"/>
              <a:t> alternative </a:t>
            </a:r>
            <a:r>
              <a:rPr lang="en-US" baseline="0" dirty="0" err="1"/>
              <a:t>bosonization</a:t>
            </a:r>
            <a:r>
              <a:rPr lang="en-US" baseline="0" dirty="0"/>
              <a:t> technique to transform angular momentum operators by harmonic oscillator operators was introduced by Jordan and Schwinger.</a:t>
            </a:r>
          </a:p>
          <a:p>
            <a:endParaRPr lang="en-US" baseline="0" dirty="0"/>
          </a:p>
          <a:p>
            <a:r>
              <a:rPr lang="en-US" baseline="0" dirty="0"/>
              <a:t>The main difference when compared to the Holstein-</a:t>
            </a:r>
            <a:r>
              <a:rPr lang="en-US" baseline="0" dirty="0" err="1"/>
              <a:t>Primakoff</a:t>
            </a:r>
            <a:r>
              <a:rPr lang="en-US" baseline="0" dirty="0"/>
              <a:t> transformation is that each angular momentum operator is represented by products of operators of pairs of harmonic oscillators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CA510A-8B9F-5746-AB59-D4EF6D59A2F7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579951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aseline="0" dirty="0"/>
              <a:t>As in the HP transformation, the commutation relations relations of the harmonic oscillator operators ensures that the computation relations of the angular momentum operators are fulfilled.</a:t>
            </a:r>
          </a:p>
          <a:p>
            <a:endParaRPr lang="en-US" baseline="0" dirty="0"/>
          </a:p>
          <a:p>
            <a:r>
              <a:rPr lang="en-US" baseline="0" dirty="0"/>
              <a:t>However, the two bosons are constrained by the eigenvalues of S^2.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CA510A-8B9F-5746-AB59-D4EF6D59A2F7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498613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When</a:t>
            </a:r>
            <a:r>
              <a:rPr lang="en-US" baseline="0" dirty="0"/>
              <a:t> implemented for representing the Spin-Boson Hamiltonian (s=1/2), the Schwinger representation gives what in our family we call the Meyer-Miller Hamiltonian, which is essentially the Hamiltonian of two coupled Harmonic oscillators. </a:t>
            </a:r>
          </a:p>
          <a:p>
            <a:endParaRPr lang="en-US" baseline="0" dirty="0"/>
          </a:p>
          <a:p>
            <a:r>
              <a:rPr lang="en-US" baseline="0" dirty="0"/>
              <a:t>The zero-point energy of the oscillators is introduced directly due to the commutation relation between coordinates and momenta. So, modifying that value is equivalent to modifying the commutation relation between x and p.</a:t>
            </a:r>
          </a:p>
          <a:p>
            <a:endParaRPr lang="en-US" baseline="0" dirty="0"/>
          </a:p>
          <a:p>
            <a:r>
              <a:rPr lang="en-US" baseline="0" dirty="0"/>
              <a:t>The constraint, given by the eigenvalue of S^2, imposes an additional constraint on the operators of the harmonic oscillators.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CA510A-8B9F-5746-AB59-D4EF6D59A2F7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184719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</a:t>
            </a:r>
            <a:r>
              <a:rPr lang="en-US" baseline="0" dirty="0"/>
              <a:t> Schwinger representation of the N-level Hamiltonian for non-equally spaced states requires N-harmonic oscillators. </a:t>
            </a:r>
          </a:p>
          <a:p>
            <a:endParaRPr lang="en-US" baseline="0" dirty="0"/>
          </a:p>
          <a:p>
            <a:r>
              <a:rPr lang="en-US" baseline="0" dirty="0"/>
              <a:t>While the Hamiltonian is exact, as we discussed several times throughout this meeting,  the outstanding question is how to implement it efficiently to obtain accurate results. For example, SC-IVR implementations of this Hamiltonian are usually very demanding since they involve high dimensional integrals.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CA510A-8B9F-5746-AB59-D4EF6D59A2F7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73313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 basis of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CA510A-8B9F-5746-AB59-D4EF6D59A2F7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981525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09B36C-C7BB-104B-95A1-8A8F58BCB1F7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515367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09B36C-C7BB-104B-95A1-8A8F58BCB1F7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515367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09B36C-C7BB-104B-95A1-8A8F58BCB1F7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515367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09B36C-C7BB-104B-95A1-8A8F58BCB1F7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515367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09B36C-C7BB-104B-95A1-8A8F58BCB1F7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515367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09B36C-C7BB-104B-95A1-8A8F58BCB1F7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515367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09B36C-C7BB-104B-95A1-8A8F58BCB1F7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515367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09B36C-C7BB-104B-95A1-8A8F58BCB1F7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51536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428403-F397-4843-BA50-CC6090528CD8}" type="datetime1">
              <a:rPr lang="en-US" smtClean="0"/>
              <a:t>6/9/18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Yale University - Chemistry Department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23222C-3B3C-4D4F-835C-1622A5F500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19172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9F3968-78D4-6C4B-A8A9-141141D37049}" type="datetime1">
              <a:rPr lang="en-US" smtClean="0"/>
              <a:t>6/9/18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Yale University - Chemistry Department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23222C-3B3C-4D4F-835C-1622A5F500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37981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2E3339-E66E-0848-91B3-E835ED1C2400}" type="datetime1">
              <a:rPr lang="en-US" smtClean="0"/>
              <a:t>6/9/18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Yale University - Chemistry Department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23222C-3B3C-4D4F-835C-1622A5F500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11274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ED9CD8-F658-254E-A6F2-F7B1E10ABD55}" type="datetime1">
              <a:rPr lang="en-US" smtClean="0"/>
              <a:t>6/9/18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Yale University - Chemistry Department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23222C-3B3C-4D4F-835C-1622A5F500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88889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2FF784-2704-5044-B0CB-5629FFC1C793}" type="datetime1">
              <a:rPr lang="en-US" smtClean="0"/>
              <a:t>6/9/18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Yale University - Chemistry Department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23222C-3B3C-4D4F-835C-1622A5F500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74402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0A3141-0145-004C-A21F-A9659D62F264}" type="datetime1">
              <a:rPr lang="en-US" smtClean="0"/>
              <a:t>6/9/18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Yale University - Chemistry Department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23222C-3B3C-4D4F-835C-1622A5F500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17971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3015A0-1506-D343-BC07-B601C74EB12A}" type="datetime1">
              <a:rPr lang="en-US" smtClean="0"/>
              <a:t>6/9/18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Yale University - Chemistry Department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23222C-3B3C-4D4F-835C-1622A5F500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25159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CEA18E-FAB9-534B-A755-DAF167B72B92}" type="datetime1">
              <a:rPr lang="en-US" smtClean="0"/>
              <a:t>6/9/18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Yale University - Chemistry Department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23222C-3B3C-4D4F-835C-1622A5F500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28222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443983-0EDC-B045-B58B-6F9C9F9CB71F}" type="datetime1">
              <a:rPr lang="en-US" smtClean="0"/>
              <a:t>6/9/18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Yale University - Chemistry Department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23222C-3B3C-4D4F-835C-1622A5F500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71682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F01907-3226-5347-8BE3-B2F8021CD9FE}" type="datetime1">
              <a:rPr lang="en-US" smtClean="0"/>
              <a:t>6/9/18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Yale University - Chemistry Department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23222C-3B3C-4D4F-835C-1622A5F500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94567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B8DA01-4629-0348-965D-01BC676DD2C0}" type="datetime1">
              <a:rPr lang="en-US" smtClean="0"/>
              <a:t>6/9/18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Yale University - Chemistry Department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23222C-3B3C-4D4F-835C-1622A5F500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36303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FC413A-5D41-854E-9280-F218881DE2C5}" type="datetime1">
              <a:rPr lang="en-US" smtClean="0"/>
              <a:t>6/9/18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Yale University - Chemistry Department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223222C-3B3C-4D4F-835C-1622A5F500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5362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emf"/><Relationship Id="rId7" Type="http://schemas.openxmlformats.org/officeDocument/2006/relationships/image" Target="../media/image44.png"/><Relationship Id="rId2" Type="http://schemas.openxmlformats.org/officeDocument/2006/relationships/image" Target="../media/image40.e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3.png"/><Relationship Id="rId5" Type="http://schemas.microsoft.com/office/2007/relationships/hdphoto" Target="../media/hdphoto1.wdp"/><Relationship Id="rId4" Type="http://schemas.openxmlformats.org/officeDocument/2006/relationships/image" Target="../media/image4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7" Type="http://schemas.openxmlformats.org/officeDocument/2006/relationships/image" Target="../media/image4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8.png"/><Relationship Id="rId5" Type="http://schemas.openxmlformats.org/officeDocument/2006/relationships/image" Target="../media/image47.png"/><Relationship Id="rId4" Type="http://schemas.openxmlformats.org/officeDocument/2006/relationships/image" Target="../media/image46.e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7" Type="http://schemas.openxmlformats.org/officeDocument/2006/relationships/image" Target="../media/image4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2.png"/><Relationship Id="rId5" Type="http://schemas.openxmlformats.org/officeDocument/2006/relationships/image" Target="../media/image51.png"/><Relationship Id="rId4" Type="http://schemas.openxmlformats.org/officeDocument/2006/relationships/image" Target="../media/image50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4.png"/><Relationship Id="rId5" Type="http://schemas.openxmlformats.org/officeDocument/2006/relationships/image" Target="../media/image53.png"/><Relationship Id="rId4" Type="http://schemas.openxmlformats.org/officeDocument/2006/relationships/image" Target="../media/image52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emf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7" Type="http://schemas.openxmlformats.org/officeDocument/2006/relationships/image" Target="../media/image6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0.png"/><Relationship Id="rId5" Type="http://schemas.openxmlformats.org/officeDocument/2006/relationships/image" Target="../media/image59.png"/><Relationship Id="rId4" Type="http://schemas.openxmlformats.org/officeDocument/2006/relationships/image" Target="../media/image58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7" Type="http://schemas.openxmlformats.org/officeDocument/2006/relationships/image" Target="../media/image6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5.png"/><Relationship Id="rId5" Type="http://schemas.openxmlformats.org/officeDocument/2006/relationships/image" Target="../media/image64.png"/><Relationship Id="rId4" Type="http://schemas.openxmlformats.org/officeDocument/2006/relationships/image" Target="../media/image63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1.png"/><Relationship Id="rId4" Type="http://schemas.openxmlformats.org/officeDocument/2006/relationships/image" Target="../media/image70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png"/><Relationship Id="rId2" Type="http://schemas.openxmlformats.org/officeDocument/2006/relationships/image" Target="../media/image72.e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4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png"/><Relationship Id="rId2" Type="http://schemas.openxmlformats.org/officeDocument/2006/relationships/image" Target="../media/image72.e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6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jpg"/><Relationship Id="rId4" Type="http://schemas.openxmlformats.org/officeDocument/2006/relationships/image" Target="../media/image78.pn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84.png"/><Relationship Id="rId13" Type="http://schemas.openxmlformats.org/officeDocument/2006/relationships/image" Target="../media/image89.png"/><Relationship Id="rId3" Type="http://schemas.openxmlformats.org/officeDocument/2006/relationships/image" Target="../media/image79.png"/><Relationship Id="rId7" Type="http://schemas.openxmlformats.org/officeDocument/2006/relationships/image" Target="../media/image83.png"/><Relationship Id="rId12" Type="http://schemas.openxmlformats.org/officeDocument/2006/relationships/image" Target="../media/image8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2.png"/><Relationship Id="rId11" Type="http://schemas.openxmlformats.org/officeDocument/2006/relationships/image" Target="../media/image87.png"/><Relationship Id="rId5" Type="http://schemas.openxmlformats.org/officeDocument/2006/relationships/image" Target="../media/image81.png"/><Relationship Id="rId10" Type="http://schemas.openxmlformats.org/officeDocument/2006/relationships/image" Target="../media/image86.png"/><Relationship Id="rId4" Type="http://schemas.openxmlformats.org/officeDocument/2006/relationships/image" Target="../media/image80.png"/><Relationship Id="rId9" Type="http://schemas.openxmlformats.org/officeDocument/2006/relationships/image" Target="../media/image85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1.png"/><Relationship Id="rId5" Type="http://schemas.openxmlformats.org/officeDocument/2006/relationships/image" Target="../media/image89.png"/><Relationship Id="rId4" Type="http://schemas.openxmlformats.org/officeDocument/2006/relationships/image" Target="../media/image87.png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6.png"/><Relationship Id="rId3" Type="http://schemas.openxmlformats.org/officeDocument/2006/relationships/image" Target="../media/image86.png"/><Relationship Id="rId7" Type="http://schemas.openxmlformats.org/officeDocument/2006/relationships/image" Target="../media/image9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4.png"/><Relationship Id="rId11" Type="http://schemas.openxmlformats.org/officeDocument/2006/relationships/image" Target="../media/image99.png"/><Relationship Id="rId5" Type="http://schemas.openxmlformats.org/officeDocument/2006/relationships/image" Target="../media/image93.png"/><Relationship Id="rId10" Type="http://schemas.openxmlformats.org/officeDocument/2006/relationships/image" Target="../media/image98.png"/><Relationship Id="rId4" Type="http://schemas.openxmlformats.org/officeDocument/2006/relationships/image" Target="../media/image92.png"/><Relationship Id="rId9" Type="http://schemas.openxmlformats.org/officeDocument/2006/relationships/image" Target="../media/image97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0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1.png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7.png"/><Relationship Id="rId3" Type="http://schemas.openxmlformats.org/officeDocument/2006/relationships/image" Target="../media/image102.png"/><Relationship Id="rId7" Type="http://schemas.openxmlformats.org/officeDocument/2006/relationships/image" Target="../media/image106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5.png"/><Relationship Id="rId5" Type="http://schemas.openxmlformats.org/officeDocument/2006/relationships/image" Target="../media/image104.png"/><Relationship Id="rId4" Type="http://schemas.openxmlformats.org/officeDocument/2006/relationships/image" Target="../media/image103.png"/><Relationship Id="rId9" Type="http://schemas.openxmlformats.org/officeDocument/2006/relationships/image" Target="../media/image108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0.png"/><Relationship Id="rId2" Type="http://schemas.openxmlformats.org/officeDocument/2006/relationships/image" Target="../media/image10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2.png"/><Relationship Id="rId5" Type="http://schemas.openxmlformats.org/officeDocument/2006/relationships/image" Target="../media/image106.png"/><Relationship Id="rId4" Type="http://schemas.openxmlformats.org/officeDocument/2006/relationships/image" Target="../media/image111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4.png"/><Relationship Id="rId7" Type="http://schemas.openxmlformats.org/officeDocument/2006/relationships/image" Target="../media/image117.png"/><Relationship Id="rId2" Type="http://schemas.openxmlformats.org/officeDocument/2006/relationships/image" Target="../media/image11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0.png"/><Relationship Id="rId5" Type="http://schemas.openxmlformats.org/officeDocument/2006/relationships/image" Target="../media/image116.png"/><Relationship Id="rId4" Type="http://schemas.openxmlformats.org/officeDocument/2006/relationships/image" Target="../media/image115.png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8.pn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9.png"/><Relationship Id="rId2" Type="http://schemas.openxmlformats.org/officeDocument/2006/relationships/image" Target="../media/image117.pn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1.png"/><Relationship Id="rId2" Type="http://schemas.openxmlformats.org/officeDocument/2006/relationships/image" Target="../media/image120.pn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3.png"/><Relationship Id="rId2" Type="http://schemas.openxmlformats.org/officeDocument/2006/relationships/image" Target="../media/image12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6.png"/><Relationship Id="rId2" Type="http://schemas.openxmlformats.org/officeDocument/2006/relationships/image" Target="../media/image125.pn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7.pn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4.png"/><Relationship Id="rId3" Type="http://schemas.openxmlformats.org/officeDocument/2006/relationships/image" Target="../media/image129.png"/><Relationship Id="rId7" Type="http://schemas.openxmlformats.org/officeDocument/2006/relationships/image" Target="../media/image133.png"/><Relationship Id="rId2" Type="http://schemas.openxmlformats.org/officeDocument/2006/relationships/image" Target="../media/image12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2.png"/><Relationship Id="rId5" Type="http://schemas.openxmlformats.org/officeDocument/2006/relationships/image" Target="../media/image131.png"/><Relationship Id="rId4" Type="http://schemas.openxmlformats.org/officeDocument/2006/relationships/image" Target="../media/image130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6.png"/><Relationship Id="rId2" Type="http://schemas.openxmlformats.org/officeDocument/2006/relationships/image" Target="../media/image135.pn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7.pn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9.png"/><Relationship Id="rId2" Type="http://schemas.openxmlformats.org/officeDocument/2006/relationships/image" Target="../media/image138.pn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1.png"/><Relationship Id="rId2" Type="http://schemas.openxmlformats.org/officeDocument/2006/relationships/image" Target="../media/image140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3.png"/><Relationship Id="rId4" Type="http://schemas.openxmlformats.org/officeDocument/2006/relationships/image" Target="../media/image142.png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7" Type="http://schemas.openxmlformats.org/officeDocument/2006/relationships/image" Target="../media/image29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Text Box 1028"/>
          <p:cNvSpPr txBox="1">
            <a:spLocks noChangeArrowheads="1"/>
          </p:cNvSpPr>
          <p:nvPr/>
        </p:nvSpPr>
        <p:spPr bwMode="auto">
          <a:xfrm>
            <a:off x="314325" y="1512903"/>
            <a:ext cx="8550275" cy="19143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>
              <a:spcBef>
                <a:spcPct val="20000"/>
              </a:spcBef>
              <a:spcAft>
                <a:spcPct val="20000"/>
              </a:spcAft>
            </a:pPr>
            <a:r>
              <a:rPr lang="en-US" sz="2800" b="1" dirty="0"/>
              <a:t>Tensor train algorithms for quantum dynamics simulations of excited state </a:t>
            </a:r>
            <a:r>
              <a:rPr lang="en-US" sz="2800" b="1" dirty="0" err="1"/>
              <a:t>nonadiabatic</a:t>
            </a:r>
            <a:r>
              <a:rPr lang="en-US" sz="2800" b="1" dirty="0"/>
              <a:t> processes and quantum control</a:t>
            </a:r>
          </a:p>
          <a:p>
            <a:pPr algn="ctr" eaLnBrk="1" hangingPunct="1">
              <a:spcBef>
                <a:spcPct val="20000"/>
              </a:spcBef>
              <a:spcAft>
                <a:spcPct val="20000"/>
              </a:spcAft>
            </a:pPr>
            <a:r>
              <a:rPr lang="en-US" b="0" dirty="0">
                <a:latin typeface="YaleAdmin" charset="0"/>
                <a:cs typeface="Times New Roman" charset="0"/>
              </a:rPr>
              <a:t>Victor S. Batista</a:t>
            </a:r>
            <a:r>
              <a:rPr lang="en-US" b="0" i="1" dirty="0">
                <a:latin typeface="YaleAdmin" charset="0"/>
                <a:cs typeface="Times New Roman" charset="0"/>
              </a:rPr>
              <a:t> </a:t>
            </a:r>
          </a:p>
        </p:txBody>
      </p:sp>
      <p:sp>
        <p:nvSpPr>
          <p:cNvPr id="14342" name="TextBox 2"/>
          <p:cNvSpPr txBox="1">
            <a:spLocks noChangeArrowheads="1"/>
          </p:cNvSpPr>
          <p:nvPr/>
        </p:nvSpPr>
        <p:spPr bwMode="auto">
          <a:xfrm>
            <a:off x="211768" y="3403778"/>
            <a:ext cx="8766175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b="0" i="1" dirty="0">
                <a:latin typeface="Times New Roman"/>
                <a:cs typeface="Times New Roman"/>
              </a:rPr>
              <a:t>Yale University, Department of Chemistry &amp;</a:t>
            </a:r>
          </a:p>
          <a:p>
            <a:pPr algn="ctr" eaLnBrk="1" hangingPunct="1"/>
            <a:r>
              <a:rPr lang="en-US" b="0" i="1" dirty="0">
                <a:latin typeface="Times New Roman"/>
                <a:cs typeface="Times New Roman"/>
              </a:rPr>
              <a:t>Energy Sciences Institute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3492B3-E567-5347-8AB2-BB0F5A66BDE2}" type="slidenum">
              <a:rPr lang="en-US" smtClean="0"/>
              <a:t>1</a:t>
            </a:fld>
            <a:endParaRPr lang="en-US"/>
          </a:p>
        </p:txBody>
      </p:sp>
      <p:pic>
        <p:nvPicPr>
          <p:cNvPr id="6" name="Picture 5" descr="yale_logo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9651" y="4352086"/>
            <a:ext cx="1956758" cy="1956758"/>
          </a:xfrm>
          <a:prstGeom prst="rect">
            <a:avLst/>
          </a:prstGeom>
        </p:spPr>
      </p:pic>
      <p:sp>
        <p:nvSpPr>
          <p:cNvPr id="12" name="TextBox 2"/>
          <p:cNvSpPr txBox="1">
            <a:spLocks noChangeArrowheads="1"/>
          </p:cNvSpPr>
          <p:nvPr/>
        </p:nvSpPr>
        <p:spPr bwMode="auto">
          <a:xfrm>
            <a:off x="3891563" y="4608048"/>
            <a:ext cx="4795237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b="0" dirty="0">
                <a:latin typeface="Times New Roman"/>
                <a:cs typeface="Times New Roman"/>
              </a:rPr>
              <a:t>NSF</a:t>
            </a:r>
          </a:p>
          <a:p>
            <a:pPr algn="ctr" eaLnBrk="1" hangingPunct="1"/>
            <a:r>
              <a:rPr lang="en-US" dirty="0">
                <a:latin typeface="Times New Roman"/>
                <a:cs typeface="Times New Roman"/>
              </a:rPr>
              <a:t>DOE</a:t>
            </a:r>
          </a:p>
          <a:p>
            <a:pPr algn="ctr" eaLnBrk="1" hangingPunct="1"/>
            <a:r>
              <a:rPr lang="en-US" b="0" dirty="0">
                <a:latin typeface="Times New Roman"/>
                <a:cs typeface="Times New Roman"/>
              </a:rPr>
              <a:t>NIH</a:t>
            </a:r>
          </a:p>
          <a:p>
            <a:pPr algn="ctr" eaLnBrk="1" hangingPunct="1"/>
            <a:r>
              <a:rPr lang="en-US" dirty="0">
                <a:latin typeface="Times New Roman"/>
                <a:cs typeface="Times New Roman"/>
              </a:rPr>
              <a:t>AFOSR</a:t>
            </a:r>
            <a:endParaRPr lang="en-US" b="0" dirty="0">
              <a:latin typeface="Times New Roman"/>
              <a:cs typeface="Times New Roman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184400" y="317500"/>
            <a:ext cx="163533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>
                <a:solidFill>
                  <a:schemeClr val="bg1"/>
                </a:solidFill>
              </a:rPr>
              <a:t>SIMONS FOUNDATION</a:t>
            </a:r>
            <a:br>
              <a:rPr lang="en-US" sz="1200" dirty="0">
                <a:solidFill>
                  <a:schemeClr val="bg1"/>
                </a:solidFill>
              </a:rPr>
            </a:br>
            <a:r>
              <a:rPr lang="en-US" sz="1200" dirty="0">
                <a:solidFill>
                  <a:schemeClr val="bg1"/>
                </a:solidFill>
              </a:rPr>
              <a:t>160 Fifth Avenue</a:t>
            </a:r>
            <a:br>
              <a:rPr lang="en-US" sz="1200" dirty="0">
                <a:solidFill>
                  <a:schemeClr val="bg1"/>
                </a:solidFill>
              </a:rPr>
            </a:br>
            <a:r>
              <a:rPr lang="en-US" sz="1200" dirty="0">
                <a:solidFill>
                  <a:schemeClr val="bg1"/>
                </a:solidFill>
              </a:rPr>
              <a:t>New York, NY 10010</a:t>
            </a:r>
            <a:r>
              <a:rPr lang="en-US" sz="1200" b="1" dirty="0">
                <a:solidFill>
                  <a:schemeClr val="bg1"/>
                </a:solidFill>
              </a:rPr>
              <a:t> </a:t>
            </a:r>
            <a:endParaRPr lang="en-US" sz="1200" dirty="0">
              <a:solidFill>
                <a:schemeClr val="bg1"/>
              </a:solidFill>
            </a:endParaRP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BACA45-0FA4-7241-8F84-DCC634928120}" type="datetime1">
              <a:rPr lang="en-US" smtClean="0"/>
              <a:t>6/9/18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Yale University - Chemistry Department</a:t>
            </a:r>
          </a:p>
        </p:txBody>
      </p:sp>
    </p:spTree>
    <p:extLst>
      <p:ext uri="{BB962C8B-B14F-4D97-AF65-F5344CB8AC3E}">
        <p14:creationId xmlns:p14="http://schemas.microsoft.com/office/powerpoint/2010/main" val="220837640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7-07-19 at 2.28.02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4500" y="2631348"/>
            <a:ext cx="5588000" cy="3749963"/>
          </a:xfrm>
          <a:prstGeom prst="rect">
            <a:avLst/>
          </a:prstGeom>
        </p:spPr>
      </p:pic>
      <p:pic>
        <p:nvPicPr>
          <p:cNvPr id="3" name="Picture 2" descr="Screen Shot 2017-07-19 at 2.22.27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4100" y="1671046"/>
            <a:ext cx="4445000" cy="518251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270000" y="2118836"/>
            <a:ext cx="671314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/>
              <a:t>Comparison TT-SOFT versus Experimental Spectra of </a:t>
            </a:r>
            <a:r>
              <a:rPr lang="en-US" sz="2000" b="1" dirty="0" err="1"/>
              <a:t>Pyrazine</a:t>
            </a:r>
            <a:endParaRPr lang="en-US" sz="2000" b="1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D44F6-7E8C-A049-8F45-F2E9F3C302B0}" type="datetime1">
              <a:rPr lang="en-US" smtClean="0"/>
              <a:t>6/9/18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Yale University - Chemistry Department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23222C-3B3C-4D4F-835C-1622A5F50062}" type="slidenum">
              <a:rPr lang="en-US" smtClean="0"/>
              <a:t>10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190500" y="144118"/>
            <a:ext cx="8496300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600"/>
              </a:spcBef>
            </a:pPr>
            <a:r>
              <a:rPr lang="en-US" dirty="0">
                <a:solidFill>
                  <a:srgbClr val="0000FF"/>
                </a:solidFill>
              </a:rPr>
              <a:t>Tensor-Train Split-Operator Fourier Transform (TT-SOFT) Method: Multidimensional </a:t>
            </a:r>
            <a:r>
              <a:rPr lang="en-US" dirty="0" err="1">
                <a:solidFill>
                  <a:srgbClr val="0000FF"/>
                </a:solidFill>
              </a:rPr>
              <a:t>Nonadiabatic</a:t>
            </a:r>
            <a:r>
              <a:rPr lang="en-US" dirty="0">
                <a:solidFill>
                  <a:srgbClr val="0000FF"/>
                </a:solidFill>
              </a:rPr>
              <a:t> Quantum Dynamics</a:t>
            </a:r>
            <a:endParaRPr lang="en-US" b="1" dirty="0">
              <a:solidFill>
                <a:srgbClr val="0000FF"/>
              </a:solidFill>
            </a:endParaRPr>
          </a:p>
          <a:p>
            <a:pPr algn="ctr">
              <a:spcBef>
                <a:spcPts val="600"/>
              </a:spcBef>
            </a:pPr>
            <a:r>
              <a:rPr lang="en-US" b="1" dirty="0">
                <a:solidFill>
                  <a:srgbClr val="0000FF"/>
                </a:solidFill>
              </a:rPr>
              <a:t>Samuel M. Greene and Victor S. Batista</a:t>
            </a:r>
            <a:endParaRPr lang="nb-NO" b="1" i="1" dirty="0">
              <a:solidFill>
                <a:srgbClr val="0000FF"/>
              </a:solidFill>
            </a:endParaRPr>
          </a:p>
          <a:p>
            <a:pPr algn="ctr">
              <a:spcBef>
                <a:spcPts val="600"/>
              </a:spcBef>
            </a:pPr>
            <a:r>
              <a:rPr lang="nb-NO" i="1" dirty="0">
                <a:solidFill>
                  <a:srgbClr val="0000FF"/>
                </a:solidFill>
              </a:rPr>
              <a:t>J. </a:t>
            </a:r>
            <a:r>
              <a:rPr lang="nb-NO" i="1" dirty="0" err="1">
                <a:solidFill>
                  <a:srgbClr val="0000FF"/>
                </a:solidFill>
              </a:rPr>
              <a:t>Chem</a:t>
            </a:r>
            <a:r>
              <a:rPr lang="nb-NO" i="1" dirty="0">
                <a:solidFill>
                  <a:srgbClr val="0000FF"/>
                </a:solidFill>
              </a:rPr>
              <a:t>. </a:t>
            </a:r>
            <a:r>
              <a:rPr lang="nb-NO" i="1" dirty="0" err="1">
                <a:solidFill>
                  <a:srgbClr val="0000FF"/>
                </a:solidFill>
              </a:rPr>
              <a:t>Theory</a:t>
            </a:r>
            <a:r>
              <a:rPr lang="nb-NO" i="1" dirty="0">
                <a:solidFill>
                  <a:srgbClr val="0000FF"/>
                </a:solidFill>
              </a:rPr>
              <a:t> </a:t>
            </a:r>
            <a:r>
              <a:rPr lang="nb-NO" i="1" dirty="0" err="1">
                <a:solidFill>
                  <a:srgbClr val="0000FF"/>
                </a:solidFill>
              </a:rPr>
              <a:t>Comput</a:t>
            </a:r>
            <a:r>
              <a:rPr lang="nb-NO" dirty="0">
                <a:solidFill>
                  <a:srgbClr val="0000FF"/>
                </a:solidFill>
              </a:rPr>
              <a:t>. 2017, </a:t>
            </a:r>
            <a:r>
              <a:rPr lang="nb-NO" b="1" dirty="0">
                <a:solidFill>
                  <a:srgbClr val="0000FF"/>
                </a:solidFill>
              </a:rPr>
              <a:t>13</a:t>
            </a:r>
            <a:r>
              <a:rPr lang="nb-NO" dirty="0">
                <a:solidFill>
                  <a:srgbClr val="0000FF"/>
                </a:solidFill>
              </a:rPr>
              <a:t>, 4034−4042</a:t>
            </a:r>
          </a:p>
        </p:txBody>
      </p:sp>
    </p:spTree>
    <p:extLst>
      <p:ext uri="{BB962C8B-B14F-4D97-AF65-F5344CB8AC3E}">
        <p14:creationId xmlns:p14="http://schemas.microsoft.com/office/powerpoint/2010/main" val="171058859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D44F6-7E8C-A049-8F45-F2E9F3C302B0}" type="datetime1">
              <a:rPr lang="en-US" smtClean="0"/>
              <a:t>6/9/18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Yale University - Chemistry Department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23222C-3B3C-4D4F-835C-1622A5F50062}" type="slidenum">
              <a:rPr lang="en-US" smtClean="0"/>
              <a:t>11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190500" y="187661"/>
            <a:ext cx="84963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600"/>
              </a:spcBef>
            </a:pPr>
            <a:r>
              <a:rPr lang="en-US" dirty="0">
                <a:solidFill>
                  <a:srgbClr val="0000FF"/>
                </a:solidFill>
              </a:rPr>
              <a:t>Tensor-Train Split-Operator Fourier Transform (TT-SOFT) Method</a:t>
            </a:r>
            <a:endParaRPr lang="en-US" b="1" dirty="0">
              <a:solidFill>
                <a:srgbClr val="0000FF"/>
              </a:solidFill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69E4491F-849A-A747-A990-7598E2656CC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82884" y="2290535"/>
            <a:ext cx="4898831" cy="3620408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789DE66C-6269-DA46-B192-70BA39366F5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34886" y="667671"/>
            <a:ext cx="5794829" cy="512745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6748154D-E268-6B42-9C5C-547E14A439C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29442" y="1115316"/>
            <a:ext cx="6134100" cy="1290894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CA5246EA-8E0D-F744-A785-CF269ACAD2E0}"/>
              </a:ext>
            </a:extLst>
          </p:cNvPr>
          <p:cNvSpPr txBox="1"/>
          <p:nvPr/>
        </p:nvSpPr>
        <p:spPr>
          <a:xfrm>
            <a:off x="1982884" y="5764314"/>
            <a:ext cx="55787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E. </a:t>
            </a:r>
            <a:r>
              <a:rPr lang="en-US" dirty="0" err="1"/>
              <a:t>Rufeil</a:t>
            </a:r>
            <a:r>
              <a:rPr lang="en-US" dirty="0"/>
              <a:t> Fiori, H.M. </a:t>
            </a:r>
            <a:r>
              <a:rPr lang="en-US" dirty="0" err="1"/>
              <a:t>Pastawski</a:t>
            </a:r>
            <a:r>
              <a:rPr lang="en-US" dirty="0"/>
              <a:t> </a:t>
            </a:r>
            <a:r>
              <a:rPr lang="en-US" i="1" dirty="0"/>
              <a:t>Chem. Phys. Lett.</a:t>
            </a:r>
            <a:r>
              <a:rPr lang="en-US" dirty="0"/>
              <a:t> 420: 35-41</a:t>
            </a:r>
          </a:p>
        </p:txBody>
      </p:sp>
    </p:spTree>
    <p:extLst>
      <p:ext uri="{BB962C8B-B14F-4D97-AF65-F5344CB8AC3E}">
        <p14:creationId xmlns:p14="http://schemas.microsoft.com/office/powerpoint/2010/main" val="70739009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6BE186D-10FB-BE40-BA97-D46CD02318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443983-0EDC-B045-B58B-6F9C9F9CB71F}" type="datetime1">
              <a:rPr lang="en-US" smtClean="0"/>
              <a:t>6/9/18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6F8268A-3A97-DE48-BC50-806C209D17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Yale University - Chemistry Department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4E7A1EA-14ED-DE40-96B2-627653DE12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23222C-3B3C-4D4F-835C-1622A5F50062}" type="slidenum">
              <a:rPr lang="en-US" smtClean="0"/>
              <a:t>12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210C927-2959-7244-ACDE-D67A0C350CE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90800" y="472832"/>
            <a:ext cx="3828141" cy="691833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294017C7-3B4B-BB48-984F-2037ED5CC8E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41979" y="2965127"/>
            <a:ext cx="4737100" cy="1485900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B17D2F62-745A-4F46-84C3-185D8724E26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09322" y="1391686"/>
            <a:ext cx="5413827" cy="1119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085223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6BE186D-10FB-BE40-BA97-D46CD02318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443983-0EDC-B045-B58B-6F9C9F9CB71F}" type="datetime1">
              <a:rPr lang="en-US" smtClean="0"/>
              <a:t>6/9/18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6F8268A-3A97-DE48-BC50-806C209D17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Yale University - Chemistry Department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4E7A1EA-14ED-DE40-96B2-627653DE12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23222C-3B3C-4D4F-835C-1622A5F50062}" type="slidenum">
              <a:rPr lang="en-US" smtClean="0"/>
              <a:t>13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B3AADBD-49BE-224E-A054-C3EF898CF76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3658" y="4484401"/>
            <a:ext cx="8294914" cy="1589689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B4522597-E04F-0944-97F7-69E0CCD0CA4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5429" y="1171404"/>
            <a:ext cx="8251371" cy="3139589"/>
          </a:xfrm>
          <a:prstGeom prst="rect">
            <a:avLst/>
          </a:prstGeom>
          <a:effectLst>
            <a:outerShdw blurRad="50800" dist="50800" dir="5400000" sx="21000" sy="21000" algn="ctr" rotWithShape="0">
              <a:srgbClr val="000000">
                <a:alpha val="43137"/>
              </a:srgbClr>
            </a:outerShdw>
          </a:effectLst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E32C9E78-3A60-274E-9093-6CBFBE748D4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90800" y="472832"/>
            <a:ext cx="3828141" cy="6918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306102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01600" y="5943600"/>
            <a:ext cx="9144000" cy="66895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01408" y="2209253"/>
            <a:ext cx="2095500" cy="2107543"/>
          </a:xfrm>
          <a:prstGeom prst="rect">
            <a:avLst/>
          </a:prstGeom>
        </p:spPr>
      </p:pic>
      <p:pic>
        <p:nvPicPr>
          <p:cNvPr id="6" name="Picture 14" descr="http://www.dyo.com.cn/upload/2010_09/10090810179951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7943" b="89974" l="9961" r="89941">
                        <a14:foregroundMark x1="25488" y1="32031" x2="26855" y2="35547"/>
                        <a14:foregroundMark x1="31152" y1="40234" x2="29785" y2="43359"/>
                        <a14:foregroundMark x1="32031" y1="45313" x2="30664" y2="50781"/>
                        <a14:foregroundMark x1="25781" y1="49219" x2="28711" y2="51563"/>
                        <a14:foregroundMark x1="33984" y1="51953" x2="33984" y2="56380"/>
                        <a14:foregroundMark x1="54980" y1="70443" x2="42090" y2="71615"/>
                        <a14:foregroundMark x1="55957" y1="64063" x2="56543" y2="66146"/>
                        <a14:foregroundMark x1="41113" y1="65365" x2="41113" y2="65365"/>
                        <a14:foregroundMark x1="64355" y1="55729" x2="64355" y2="55729"/>
                        <a14:foregroundMark x1="66797" y1="58203" x2="66797" y2="58203"/>
                        <a14:foregroundMark x1="70605" y1="51693" x2="70605" y2="51693"/>
                        <a14:foregroundMark x1="65918" y1="48307" x2="65918" y2="48307"/>
                        <a14:foregroundMark x1="66211" y1="41797" x2="66211" y2="41797"/>
                        <a14:foregroundMark x1="71582" y1="42708" x2="71582" y2="42708"/>
                        <a14:foregroundMark x1="71973" y1="34375" x2="71973" y2="34375"/>
                        <a14:foregroundMark x1="69922" y1="26693" x2="69922" y2="26693"/>
                        <a14:foregroundMark x1="66406" y1="36198" x2="66406" y2="36198"/>
                        <a14:foregroundMark x1="59863" y1="19141" x2="59863" y2="19141"/>
                        <a14:foregroundMark x1="57715" y1="12109" x2="57715" y2="12109"/>
                        <a14:foregroundMark x1="55273" y1="7943" x2="55273" y2="7943"/>
                        <a14:foregroundMark x1="40234" y1="14974" x2="40234" y2="14974"/>
                        <a14:foregroundMark x1="29395" y1="35026" x2="29395" y2="35026"/>
                        <a14:foregroundMark x1="26855" y1="43620" x2="26855" y2="43620"/>
                        <a14:foregroundMark x1="44727" y1="38802" x2="44727" y2="38802"/>
                        <a14:foregroundMark x1="52051" y1="42057" x2="52051" y2="42057"/>
                        <a14:foregroundMark x1="54590" y1="36719" x2="54590" y2="36719"/>
                        <a14:foregroundMark x1="36914" y1="17969" x2="36914" y2="17969"/>
                        <a14:foregroundMark x1="57422" y1="15365" x2="57422" y2="15365"/>
                        <a14:foregroundMark x1="28906" y1="58724" x2="28906" y2="58724"/>
                        <a14:foregroundMark x1="34668" y1="64193" x2="34668" y2="64193"/>
                        <a14:foregroundMark x1="47168" y1="75130" x2="47168" y2="75130"/>
                        <a14:foregroundMark x1="43359" y1="73958" x2="43359" y2="73958"/>
                        <a14:foregroundMark x1="41406" y1="72786" x2="41406" y2="72786"/>
                        <a14:foregroundMark x1="32715" y1="64714" x2="32715" y2="64714"/>
                        <a14:foregroundMark x1="63965" y1="83724" x2="63965" y2="83724"/>
                        <a14:foregroundMark x1="51660" y1="82813" x2="51660" y2="82813"/>
                        <a14:foregroundMark x1="42676" y1="83464" x2="42676" y2="83464"/>
                        <a14:foregroundMark x1="30957" y1="82943" x2="30957" y2="82943"/>
                        <a14:foregroundMark x1="24023" y1="81641" x2="24023" y2="81641"/>
                        <a14:foregroundMark x1="64160" y1="86458" x2="64160" y2="86458"/>
                        <a14:foregroundMark x1="45605" y1="85286" x2="45605" y2="85286"/>
                        <a14:foregroundMark x1="50488" y1="86458" x2="50488" y2="86458"/>
                        <a14:foregroundMark x1="36719" y1="85547" x2="36719" y2="85547"/>
                        <a14:foregroundMark x1="31543" y1="89063" x2="31543" y2="89063"/>
                        <a14:foregroundMark x1="37988" y1="82552" x2="37988" y2="82552"/>
                        <a14:foregroundMark x1="26270" y1="83984" x2="26270" y2="83984"/>
                        <a14:foregroundMark x1="25195" y1="34505" x2="25195" y2="34505"/>
                        <a14:foregroundMark x1="25879" y1="51432" x2="25879" y2="51432"/>
                        <a14:foregroundMark x1="64453" y1="37500" x2="64453" y2="37500"/>
                        <a14:foregroundMark x1="63867" y1="28646" x2="63867" y2="28646"/>
                        <a14:foregroundMark x1="53906" y1="12891" x2="53906" y2="12891"/>
                        <a14:foregroundMark x1="55469" y1="17708" x2="55469" y2="17708"/>
                        <a14:backgroundMark x1="68164" y1="82552" x2="68164" y2="82552"/>
                        <a14:backgroundMark x1="70898" y1="85807" x2="70898" y2="85807"/>
                        <a14:backgroundMark x1="50098" y1="83464" x2="50098" y2="83464"/>
                        <a14:backgroundMark x1="69336" y1="87630" x2="69336" y2="87630"/>
                        <a14:backgroundMark x1="67676" y1="87630" x2="67676" y2="87630"/>
                        <a14:backgroundMark x1="29590" y1="82031" x2="29590" y2="82031"/>
                        <a14:backgroundMark x1="45508" y1="19010" x2="45508" y2="19010"/>
                        <a14:backgroundMark x1="51465" y1="20182" x2="51465" y2="20182"/>
                        <a14:backgroundMark x1="62500" y1="46745" x2="62500" y2="46745"/>
                        <a14:backgroundMark x1="63086" y1="43099" x2="63086" y2="43099"/>
                        <a14:backgroundMark x1="63086" y1="39583" x2="63086" y2="39583"/>
                        <a14:backgroundMark x1="63086" y1="33984" x2="63086" y2="33984"/>
                        <a14:backgroundMark x1="58398" y1="57422" x2="58398" y2="57422"/>
                        <a14:backgroundMark x1="53320" y1="61068" x2="53320" y2="61068"/>
                        <a14:backgroundMark x1="51758" y1="64844" x2="51758" y2="64844"/>
                        <a14:backgroundMark x1="40625" y1="60156" x2="40625" y2="60156"/>
                        <a14:backgroundMark x1="34375" y1="44401" x2="34375" y2="44401"/>
                        <a14:backgroundMark x1="33691" y1="37500" x2="33691" y2="37500"/>
                        <a14:backgroundMark x1="34375" y1="34245" x2="34375" y2="34245"/>
                        <a14:backgroundMark x1="34570" y1="29688" x2="34570" y2="29688"/>
                        <a14:backgroundMark x1="36133" y1="50000" x2="36133" y2="50000"/>
                        <a14:backgroundMark x1="60938" y1="51172" x2="60938" y2="51172"/>
                        <a14:backgroundMark x1="62695" y1="31250" x2="62695" y2="31250"/>
                        <a14:backgroundMark x1="62500" y1="24089" x2="62500" y2="24089"/>
                        <a14:backgroundMark x1="62891" y1="23177" x2="62891" y2="23177"/>
                        <a14:backgroundMark x1="26660" y1="28776" x2="26660" y2="28776"/>
                        <a14:backgroundMark x1="29688" y1="25130" x2="29688" y2="25130"/>
                        <a14:backgroundMark x1="27344" y1="30469" x2="27344" y2="30469"/>
                        <a14:backgroundMark x1="27734" y1="31771" x2="27734" y2="31771"/>
                        <a14:backgroundMark x1="25879" y1="38802" x2="25879" y2="38802"/>
                        <a14:backgroundMark x1="25977" y1="46875" x2="25977" y2="46875"/>
                        <a14:backgroundMark x1="28906" y1="55339" x2="28906" y2="55339"/>
                        <a14:backgroundMark x1="32031" y1="53125" x2="32031" y2="53125"/>
                        <a14:backgroundMark x1="35059" y1="58854" x2="35059" y2="58854"/>
                        <a14:backgroundMark x1="35352" y1="60807" x2="35352" y2="60807"/>
                        <a14:backgroundMark x1="38672" y1="63021" x2="38672" y2="63021"/>
                        <a14:backgroundMark x1="58691" y1="63802" x2="58691" y2="63802"/>
                        <a14:backgroundMark x1="62109" y1="57422" x2="62109" y2="57422"/>
                        <a14:backgroundMark x1="64063" y1="50000" x2="64063" y2="50000"/>
                        <a14:backgroundMark x1="65527" y1="44141" x2="65527" y2="44141"/>
                        <a14:backgroundMark x1="65332" y1="30990" x2="65332" y2="3099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21829"/>
          <a:stretch/>
        </p:blipFill>
        <p:spPr bwMode="auto">
          <a:xfrm>
            <a:off x="-152400" y="2247353"/>
            <a:ext cx="3480408" cy="19767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 descr="Screen Shot 2014-09-22 at 11.36.35 PM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5500" y="1549400"/>
            <a:ext cx="2603500" cy="3964420"/>
          </a:xfrm>
          <a:prstGeom prst="rect">
            <a:avLst/>
          </a:prstGeom>
        </p:spPr>
      </p:pic>
      <p:pic>
        <p:nvPicPr>
          <p:cNvPr id="8" name="Picture 7" descr="Screen Shot 2016-01-28 at 9.15.50 PM.pn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228601"/>
            <a:ext cx="7493000" cy="1170004"/>
          </a:xfrm>
          <a:prstGeom prst="rect">
            <a:avLst/>
          </a:prstGeom>
        </p:spPr>
      </p:pic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23222C-3B3C-4D4F-835C-1622A5F50062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177894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" name="Picture 44" descr="Screen Shot 2016-01-28 at 7.41.06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3041" y="827850"/>
            <a:ext cx="5496759" cy="383580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4"/>
          <a:srcRect l="4933" t="1382" r="7290" b="90619"/>
          <a:stretch/>
        </p:blipFill>
        <p:spPr>
          <a:xfrm>
            <a:off x="1335024" y="310388"/>
            <a:ext cx="6583680" cy="548640"/>
          </a:xfrm>
          <a:prstGeom prst="rect">
            <a:avLst/>
          </a:prstGeom>
          <a:ln>
            <a:noFill/>
          </a:ln>
        </p:spPr>
      </p:pic>
      <p:sp>
        <p:nvSpPr>
          <p:cNvPr id="29" name="TextBox 28"/>
          <p:cNvSpPr txBox="1"/>
          <p:nvPr/>
        </p:nvSpPr>
        <p:spPr>
          <a:xfrm>
            <a:off x="540512" y="5621562"/>
            <a:ext cx="7309104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err="1">
                <a:solidFill>
                  <a:srgbClr val="0000FF"/>
                </a:solidFill>
              </a:rPr>
              <a:t>Qian</a:t>
            </a:r>
            <a:r>
              <a:rPr lang="en-US" sz="1600" dirty="0">
                <a:solidFill>
                  <a:srgbClr val="0000FF"/>
                </a:solidFill>
              </a:rPr>
              <a:t>, J.; Ying, L. Fast Gaussian </a:t>
            </a:r>
            <a:r>
              <a:rPr lang="en-US" sz="1600" dirty="0" err="1">
                <a:solidFill>
                  <a:srgbClr val="0000FF"/>
                </a:solidFill>
              </a:rPr>
              <a:t>Wavepacket</a:t>
            </a:r>
            <a:r>
              <a:rPr lang="en-US" sz="1600" dirty="0">
                <a:solidFill>
                  <a:srgbClr val="0000FF"/>
                </a:solidFill>
              </a:rPr>
              <a:t> Transforms and Gaussian Beams for the </a:t>
            </a:r>
            <a:r>
              <a:rPr lang="de-DE" sz="1600" dirty="0" err="1">
                <a:solidFill>
                  <a:srgbClr val="0000FF"/>
                </a:solidFill>
              </a:rPr>
              <a:t>Schrödinger</a:t>
            </a:r>
            <a:r>
              <a:rPr lang="de-DE" sz="1600" dirty="0">
                <a:solidFill>
                  <a:srgbClr val="0000FF"/>
                </a:solidFill>
              </a:rPr>
              <a:t> </a:t>
            </a:r>
            <a:r>
              <a:rPr lang="de-DE" sz="1600" dirty="0" err="1">
                <a:solidFill>
                  <a:srgbClr val="0000FF"/>
                </a:solidFill>
              </a:rPr>
              <a:t>Equation</a:t>
            </a:r>
            <a:r>
              <a:rPr lang="de-DE" sz="1600" dirty="0">
                <a:solidFill>
                  <a:srgbClr val="0000FF"/>
                </a:solidFill>
              </a:rPr>
              <a:t>.</a:t>
            </a:r>
            <a:r>
              <a:rPr lang="de-DE" sz="1600" i="1" dirty="0">
                <a:solidFill>
                  <a:srgbClr val="0000FF"/>
                </a:solidFill>
              </a:rPr>
              <a:t> J. Comp. Phys.</a:t>
            </a:r>
            <a:r>
              <a:rPr lang="de-DE" sz="1600" dirty="0">
                <a:solidFill>
                  <a:srgbClr val="0000FF"/>
                </a:solidFill>
              </a:rPr>
              <a:t> (2010) </a:t>
            </a:r>
            <a:r>
              <a:rPr lang="de-DE" sz="1600" b="1" i="1" dirty="0">
                <a:solidFill>
                  <a:srgbClr val="0000FF"/>
                </a:solidFill>
              </a:rPr>
              <a:t>229</a:t>
            </a:r>
            <a:r>
              <a:rPr lang="de-DE" sz="1600" dirty="0">
                <a:solidFill>
                  <a:srgbClr val="0000FF"/>
                </a:solidFill>
              </a:rPr>
              <a:t>: 7848–7873.</a:t>
            </a:r>
            <a:endParaRPr lang="en-US" sz="1600" dirty="0">
              <a:solidFill>
                <a:srgbClr val="0000FF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527812" y="6189740"/>
            <a:ext cx="8316976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rgbClr val="0000FF"/>
                </a:solidFill>
              </a:rPr>
              <a:t>Kong, X.; </a:t>
            </a:r>
            <a:r>
              <a:rPr lang="en-US" sz="1600" dirty="0" err="1">
                <a:solidFill>
                  <a:srgbClr val="0000FF"/>
                </a:solidFill>
              </a:rPr>
              <a:t>Markmann</a:t>
            </a:r>
            <a:r>
              <a:rPr lang="en-US" sz="1600" dirty="0">
                <a:solidFill>
                  <a:srgbClr val="0000FF"/>
                </a:solidFill>
              </a:rPr>
              <a:t>, A.; Batista, V.S., A Time-Sliced Thawed Gaussian Propagation Method for Simulations of Quantum Dynamics</a:t>
            </a:r>
            <a:r>
              <a:rPr lang="de-DE" sz="1600" dirty="0">
                <a:solidFill>
                  <a:srgbClr val="0000FF"/>
                </a:solidFill>
              </a:rPr>
              <a:t>.</a:t>
            </a:r>
            <a:r>
              <a:rPr lang="de-DE" sz="1600" i="1" dirty="0">
                <a:solidFill>
                  <a:srgbClr val="0000FF"/>
                </a:solidFill>
              </a:rPr>
              <a:t> J. Phys. Chem.</a:t>
            </a:r>
            <a:r>
              <a:rPr lang="de-DE" sz="1600" dirty="0">
                <a:solidFill>
                  <a:srgbClr val="0000FF"/>
                </a:solidFill>
              </a:rPr>
              <a:t> A 120: 3260-3269(2016).</a:t>
            </a:r>
            <a:endParaRPr lang="en-US" sz="1600" dirty="0">
              <a:solidFill>
                <a:srgbClr val="0000FF"/>
              </a:solidFill>
            </a:endParaRPr>
          </a:p>
        </p:txBody>
      </p:sp>
      <p:pic>
        <p:nvPicPr>
          <p:cNvPr id="35" name="Picture 34" descr="Screen Shot 2016-01-28 at 4.38.51 PM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4700" y="4024080"/>
            <a:ext cx="3372104" cy="811624"/>
          </a:xfrm>
          <a:prstGeom prst="rect">
            <a:avLst/>
          </a:prstGeom>
          <a:ln w="28575">
            <a:solidFill>
              <a:srgbClr val="0000FF"/>
            </a:solidFill>
          </a:ln>
        </p:spPr>
      </p:pic>
      <p:pic>
        <p:nvPicPr>
          <p:cNvPr id="38" name="Picture 37" descr="Screen Shot 2016-01-28 at 3.58.18 PM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2146" y="4914054"/>
            <a:ext cx="2921254" cy="742286"/>
          </a:xfrm>
          <a:prstGeom prst="rect">
            <a:avLst/>
          </a:prstGeom>
          <a:ln>
            <a:solidFill>
              <a:srgbClr val="0000FF"/>
            </a:solidFill>
          </a:ln>
        </p:spPr>
      </p:pic>
      <p:pic>
        <p:nvPicPr>
          <p:cNvPr id="39" name="Picture 38" descr="Screen Shot 2016-01-28 at 3.58.34 PM.pn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2904" y="5052698"/>
            <a:ext cx="2082800" cy="488702"/>
          </a:xfrm>
          <a:prstGeom prst="rect">
            <a:avLst/>
          </a:prstGeom>
        </p:spPr>
      </p:pic>
      <p:cxnSp>
        <p:nvCxnSpPr>
          <p:cNvPr id="40" name="Straight Arrow Connector 39"/>
          <p:cNvCxnSpPr/>
          <p:nvPr/>
        </p:nvCxnSpPr>
        <p:spPr>
          <a:xfrm flipV="1">
            <a:off x="3022600" y="4492804"/>
            <a:ext cx="0" cy="368300"/>
          </a:xfrm>
          <a:prstGeom prst="straightConnector1">
            <a:avLst/>
          </a:prstGeom>
          <a:ln>
            <a:solidFill>
              <a:srgbClr val="0000FF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/>
          <p:cNvCxnSpPr/>
          <p:nvPr/>
        </p:nvCxnSpPr>
        <p:spPr>
          <a:xfrm flipH="1">
            <a:off x="3987800" y="4356100"/>
            <a:ext cx="393700" cy="0"/>
          </a:xfrm>
          <a:prstGeom prst="straightConnector1">
            <a:avLst/>
          </a:prstGeom>
          <a:ln>
            <a:solidFill>
              <a:srgbClr val="0000FF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Oval 21"/>
          <p:cNvSpPr/>
          <p:nvPr/>
        </p:nvSpPr>
        <p:spPr>
          <a:xfrm>
            <a:off x="2565400" y="774701"/>
            <a:ext cx="1574800" cy="863907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TextBox 41"/>
          <p:cNvSpPr txBox="1"/>
          <p:nvPr/>
        </p:nvSpPr>
        <p:spPr>
          <a:xfrm>
            <a:off x="4051553" y="1269276"/>
            <a:ext cx="4166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=1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7994141" y="4177268"/>
            <a:ext cx="7617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0000FF"/>
                </a:solidFill>
              </a:rPr>
              <a:t>FGWT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23222C-3B3C-4D4F-835C-1622A5F50062}" type="slidenum">
              <a:rPr lang="en-US" smtClean="0"/>
              <a:t>15</a:t>
            </a:fld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>
            <a:off x="3924300" y="2184400"/>
            <a:ext cx="69850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4032250" y="3022600"/>
            <a:ext cx="158115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0079916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24" descr="Screen Shot 2016-01-28 at 4.38.51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2100" y="1496780"/>
            <a:ext cx="3372104" cy="811624"/>
          </a:xfrm>
          <a:prstGeom prst="rect">
            <a:avLst/>
          </a:prstGeom>
          <a:ln w="28575">
            <a:solidFill>
              <a:srgbClr val="0000FF"/>
            </a:solidFill>
          </a:ln>
        </p:spPr>
      </p:pic>
      <p:pic>
        <p:nvPicPr>
          <p:cNvPr id="4" name="Picture 3" descr="Screen Shot 2016-01-28 at 5.19.35 P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496" y="2489200"/>
            <a:ext cx="7918704" cy="2807401"/>
          </a:xfrm>
          <a:prstGeom prst="rect">
            <a:avLst/>
          </a:prstGeom>
        </p:spPr>
      </p:pic>
      <p:pic>
        <p:nvPicPr>
          <p:cNvPr id="6" name="Picture 5" descr="Screen Shot 2016-01-28 at 5.21.04 PM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3500" y="5187304"/>
            <a:ext cx="4165600" cy="599594"/>
          </a:xfrm>
          <a:prstGeom prst="rect">
            <a:avLst/>
          </a:prstGeom>
        </p:spPr>
      </p:pic>
      <p:pic>
        <p:nvPicPr>
          <p:cNvPr id="7" name="Picture 6" descr="Screen Shot 2016-01-28 at 5.22.04 PM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0524" y="5778501"/>
            <a:ext cx="7427976" cy="885126"/>
          </a:xfrm>
          <a:prstGeom prst="rect">
            <a:avLst/>
          </a:prstGeom>
          <a:ln>
            <a:solidFill>
              <a:srgbClr val="0000FF"/>
            </a:solidFill>
          </a:ln>
        </p:spPr>
      </p:pic>
      <p:pic>
        <p:nvPicPr>
          <p:cNvPr id="13" name="Picture 12" descr="Screen Shot 2016-01-28 at 3.58.34 PM.pn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2300" y="3212189"/>
            <a:ext cx="2082800" cy="488702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762000" y="262455"/>
            <a:ext cx="765245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latin typeface="Arial"/>
                <a:cs typeface="Arial"/>
              </a:rPr>
              <a:t>Time Sliced Thawed Gaussian Propagation Method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5442456" y="3365734"/>
            <a:ext cx="7617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0000FF"/>
                </a:solidFill>
              </a:rPr>
              <a:t>FGWT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6788656" y="3365734"/>
            <a:ext cx="4445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0000FF"/>
                </a:solidFill>
              </a:rPr>
              <a:t>HT</a:t>
            </a:r>
          </a:p>
        </p:txBody>
      </p:sp>
      <p:cxnSp>
        <p:nvCxnSpPr>
          <p:cNvPr id="17" name="Straight Arrow Connector 16"/>
          <p:cNvCxnSpPr/>
          <p:nvPr/>
        </p:nvCxnSpPr>
        <p:spPr>
          <a:xfrm flipH="1">
            <a:off x="6267704" y="3556234"/>
            <a:ext cx="393700" cy="0"/>
          </a:xfrm>
          <a:prstGeom prst="straightConnector1">
            <a:avLst/>
          </a:prstGeom>
          <a:ln>
            <a:solidFill>
              <a:srgbClr val="0000FF"/>
            </a:solidFill>
            <a:headEnd type="arrow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23222C-3B3C-4D4F-835C-1622A5F50062}" type="slidenum">
              <a:rPr lang="en-US" smtClean="0"/>
              <a:t>16</a:t>
            </a:fld>
            <a:endParaRPr lang="en-US"/>
          </a:p>
        </p:txBody>
      </p:sp>
      <p:sp>
        <p:nvSpPr>
          <p:cNvPr id="18" name="TextBox 17"/>
          <p:cNvSpPr txBox="1"/>
          <p:nvPr/>
        </p:nvSpPr>
        <p:spPr>
          <a:xfrm>
            <a:off x="565912" y="728960"/>
            <a:ext cx="8316976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rgbClr val="0000FF"/>
                </a:solidFill>
              </a:rPr>
              <a:t>Kong, X.; </a:t>
            </a:r>
            <a:r>
              <a:rPr lang="en-US" sz="1600" dirty="0" err="1">
                <a:solidFill>
                  <a:srgbClr val="0000FF"/>
                </a:solidFill>
              </a:rPr>
              <a:t>Markmann</a:t>
            </a:r>
            <a:r>
              <a:rPr lang="en-US" sz="1600" dirty="0">
                <a:solidFill>
                  <a:srgbClr val="0000FF"/>
                </a:solidFill>
              </a:rPr>
              <a:t>, A.; Batista, V.S., A Time-Sliced Thawed Gaussian Propagation Method for Simulations of Quantum Dynamics</a:t>
            </a:r>
            <a:r>
              <a:rPr lang="de-DE" sz="1600" dirty="0">
                <a:solidFill>
                  <a:srgbClr val="0000FF"/>
                </a:solidFill>
              </a:rPr>
              <a:t>.</a:t>
            </a:r>
            <a:r>
              <a:rPr lang="de-DE" sz="1600" i="1" dirty="0">
                <a:solidFill>
                  <a:srgbClr val="0000FF"/>
                </a:solidFill>
              </a:rPr>
              <a:t> J. Phys. Chem.</a:t>
            </a:r>
            <a:r>
              <a:rPr lang="de-DE" sz="1600" dirty="0">
                <a:solidFill>
                  <a:srgbClr val="0000FF"/>
                </a:solidFill>
              </a:rPr>
              <a:t> A 120: 3260-3269(2016).</a:t>
            </a:r>
            <a:endParaRPr lang="en-US" sz="1600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171769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Screen Shot 2016-01-28 at 5.21.04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1400" y="1593204"/>
            <a:ext cx="4165600" cy="599594"/>
          </a:xfrm>
          <a:prstGeom prst="rect">
            <a:avLst/>
          </a:prstGeom>
        </p:spPr>
      </p:pic>
      <p:pic>
        <p:nvPicPr>
          <p:cNvPr id="7" name="Picture 6" descr="Screen Shot 2016-01-28 at 5.22.04 P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9724" y="4797721"/>
            <a:ext cx="7427976" cy="885126"/>
          </a:xfrm>
          <a:prstGeom prst="rect">
            <a:avLst/>
          </a:prstGeom>
          <a:ln>
            <a:solidFill>
              <a:srgbClr val="0000FF"/>
            </a:solidFill>
          </a:ln>
        </p:spPr>
      </p:pic>
      <p:pic>
        <p:nvPicPr>
          <p:cNvPr id="2" name="Picture 1" descr="Screen Shot 2016-01-28 at 5.36.19 PM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2400" y="3048000"/>
            <a:ext cx="4584700" cy="1711621"/>
          </a:xfrm>
          <a:prstGeom prst="rect">
            <a:avLst/>
          </a:prstGeom>
        </p:spPr>
      </p:pic>
      <p:pic>
        <p:nvPicPr>
          <p:cNvPr id="8" name="Picture 7" descr="Screen Shot 2016-01-28 at 5.36.05 PM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0600" y="2413001"/>
            <a:ext cx="2641600" cy="757668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762000" y="262455"/>
            <a:ext cx="765245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latin typeface="Arial"/>
                <a:cs typeface="Arial"/>
              </a:rPr>
              <a:t>Time Sliced Thawed Gaussian Propagation Method</a:t>
            </a:r>
          </a:p>
        </p:txBody>
      </p:sp>
      <p:cxnSp>
        <p:nvCxnSpPr>
          <p:cNvPr id="16" name="Straight Arrow Connector 15"/>
          <p:cNvCxnSpPr/>
          <p:nvPr/>
        </p:nvCxnSpPr>
        <p:spPr>
          <a:xfrm flipV="1">
            <a:off x="4356100" y="2964473"/>
            <a:ext cx="0" cy="368300"/>
          </a:xfrm>
          <a:prstGeom prst="straightConnector1">
            <a:avLst/>
          </a:prstGeom>
          <a:ln>
            <a:solidFill>
              <a:srgbClr val="0000FF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6C77E2-799C-1441-A729-CA7183145E92}" type="datetime1">
              <a:rPr lang="en-US" smtClean="0"/>
              <a:t>6/9/18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Yale University - Chemistry Department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23222C-3B3C-4D4F-835C-1622A5F50062}" type="slidenum">
              <a:rPr lang="en-US" smtClean="0"/>
              <a:t>17</a:t>
            </a:fld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565912" y="728960"/>
            <a:ext cx="8316976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rgbClr val="0000FF"/>
                </a:solidFill>
              </a:rPr>
              <a:t>Kong, X.; </a:t>
            </a:r>
            <a:r>
              <a:rPr lang="en-US" sz="1600" dirty="0" err="1">
                <a:solidFill>
                  <a:srgbClr val="0000FF"/>
                </a:solidFill>
              </a:rPr>
              <a:t>Markmann</a:t>
            </a:r>
            <a:r>
              <a:rPr lang="en-US" sz="1600" dirty="0">
                <a:solidFill>
                  <a:srgbClr val="0000FF"/>
                </a:solidFill>
              </a:rPr>
              <a:t>, A.; Batista, V.S., A Time-Sliced Thawed Gaussian Propagation Method for Simulations of Quantum Dynamics</a:t>
            </a:r>
            <a:r>
              <a:rPr lang="de-DE" sz="1600" dirty="0">
                <a:solidFill>
                  <a:srgbClr val="0000FF"/>
                </a:solidFill>
              </a:rPr>
              <a:t>.</a:t>
            </a:r>
            <a:r>
              <a:rPr lang="de-DE" sz="1600" i="1" dirty="0">
                <a:solidFill>
                  <a:srgbClr val="0000FF"/>
                </a:solidFill>
              </a:rPr>
              <a:t> J. Phys. Chem.</a:t>
            </a:r>
            <a:r>
              <a:rPr lang="de-DE" sz="1600" dirty="0">
                <a:solidFill>
                  <a:srgbClr val="0000FF"/>
                </a:solidFill>
              </a:rPr>
              <a:t> A 120: 3260-3269(2016).</a:t>
            </a:r>
            <a:endParaRPr lang="en-US" sz="1600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192905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73201" y="520700"/>
            <a:ext cx="6304307" cy="62103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241300" y="95250"/>
            <a:ext cx="88519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rgbClr val="0000FF"/>
                </a:solidFill>
              </a:rPr>
              <a:t>Heller, E. J. Time-Dependent Approach to </a:t>
            </a:r>
            <a:r>
              <a:rPr lang="en-US" sz="1600" dirty="0" err="1">
                <a:solidFill>
                  <a:srgbClr val="0000FF"/>
                </a:solidFill>
              </a:rPr>
              <a:t>Semiclassical</a:t>
            </a:r>
            <a:r>
              <a:rPr lang="en-US" sz="1600" dirty="0">
                <a:solidFill>
                  <a:srgbClr val="0000FF"/>
                </a:solidFill>
              </a:rPr>
              <a:t> Dynamics. </a:t>
            </a:r>
            <a:r>
              <a:rPr lang="en-US" sz="1600" i="1" dirty="0">
                <a:solidFill>
                  <a:srgbClr val="0000FF"/>
                </a:solidFill>
              </a:rPr>
              <a:t>J. Chem. Phys.</a:t>
            </a:r>
            <a:r>
              <a:rPr lang="en-US" sz="1600" dirty="0">
                <a:solidFill>
                  <a:srgbClr val="0000FF"/>
                </a:solidFill>
              </a:rPr>
              <a:t> (1975) </a:t>
            </a:r>
            <a:r>
              <a:rPr lang="en-US" sz="1600" b="1" i="1" dirty="0">
                <a:solidFill>
                  <a:srgbClr val="0000FF"/>
                </a:solidFill>
              </a:rPr>
              <a:t>62</a:t>
            </a:r>
            <a:r>
              <a:rPr lang="en-US" sz="1600" dirty="0">
                <a:solidFill>
                  <a:srgbClr val="0000FF"/>
                </a:solidFill>
              </a:rPr>
              <a:t>: 1544–1555.</a:t>
            </a:r>
          </a:p>
        </p:txBody>
      </p:sp>
      <p:sp>
        <p:nvSpPr>
          <p:cNvPr id="3" name="Rectangle 2"/>
          <p:cNvSpPr/>
          <p:nvPr/>
        </p:nvSpPr>
        <p:spPr>
          <a:xfrm>
            <a:off x="1701800" y="508000"/>
            <a:ext cx="5956300" cy="6197600"/>
          </a:xfrm>
          <a:prstGeom prst="rect">
            <a:avLst/>
          </a:prstGeom>
          <a:noFill/>
          <a:ln>
            <a:solidFill>
              <a:srgbClr val="0000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23222C-3B3C-4D4F-835C-1622A5F50062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454736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66700" y="5715001"/>
            <a:ext cx="88011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err="1">
                <a:solidFill>
                  <a:srgbClr val="0000FF"/>
                </a:solidFill>
              </a:rPr>
              <a:t>Hagedorn</a:t>
            </a:r>
            <a:r>
              <a:rPr lang="en-US" sz="1600" dirty="0">
                <a:solidFill>
                  <a:srgbClr val="0000FF"/>
                </a:solidFill>
              </a:rPr>
              <a:t>, G. A.: Raising and lowering operators for </a:t>
            </a:r>
            <a:r>
              <a:rPr lang="en-US" sz="1600" dirty="0" err="1">
                <a:solidFill>
                  <a:srgbClr val="0000FF"/>
                </a:solidFill>
              </a:rPr>
              <a:t>semiclassical</a:t>
            </a:r>
            <a:r>
              <a:rPr lang="en-US" sz="1600" dirty="0">
                <a:solidFill>
                  <a:srgbClr val="0000FF"/>
                </a:solidFill>
              </a:rPr>
              <a:t> wave packets. </a:t>
            </a:r>
            <a:r>
              <a:rPr lang="en-US" sz="1600" i="1" dirty="0">
                <a:solidFill>
                  <a:srgbClr val="0000FF"/>
                </a:solidFill>
              </a:rPr>
              <a:t>Ann. Phys.</a:t>
            </a:r>
            <a:r>
              <a:rPr lang="en-US" sz="1600" dirty="0">
                <a:solidFill>
                  <a:srgbClr val="0000FF"/>
                </a:solidFill>
              </a:rPr>
              <a:t> </a:t>
            </a:r>
            <a:r>
              <a:rPr lang="en-US" sz="1600" b="1" dirty="0">
                <a:solidFill>
                  <a:srgbClr val="0000FF"/>
                </a:solidFill>
              </a:rPr>
              <a:t>269</a:t>
            </a:r>
            <a:r>
              <a:rPr lang="en-US" sz="1600" dirty="0">
                <a:solidFill>
                  <a:srgbClr val="0000FF"/>
                </a:solidFill>
              </a:rPr>
              <a:t>: 77-104 (1998)] and [</a:t>
            </a:r>
            <a:r>
              <a:rPr lang="en-US" sz="1600" dirty="0" err="1">
                <a:solidFill>
                  <a:srgbClr val="0000FF"/>
                </a:solidFill>
              </a:rPr>
              <a:t>Faou</a:t>
            </a:r>
            <a:r>
              <a:rPr lang="en-US" sz="1600" dirty="0">
                <a:solidFill>
                  <a:srgbClr val="0000FF"/>
                </a:solidFill>
              </a:rPr>
              <a:t>, E.,</a:t>
            </a:r>
            <a:r>
              <a:rPr lang="en-US" sz="1600" dirty="0" err="1">
                <a:solidFill>
                  <a:srgbClr val="0000FF"/>
                </a:solidFill>
              </a:rPr>
              <a:t>Gradinaru</a:t>
            </a:r>
            <a:r>
              <a:rPr lang="en-US" sz="1600" dirty="0">
                <a:solidFill>
                  <a:srgbClr val="0000FF"/>
                </a:solidFill>
              </a:rPr>
              <a:t>, V.; </a:t>
            </a:r>
            <a:r>
              <a:rPr lang="en-US" sz="1600" dirty="0" err="1">
                <a:solidFill>
                  <a:srgbClr val="0000FF"/>
                </a:solidFill>
              </a:rPr>
              <a:t>Lubich</a:t>
            </a:r>
            <a:r>
              <a:rPr lang="en-US" sz="1600" dirty="0">
                <a:solidFill>
                  <a:srgbClr val="0000FF"/>
                </a:solidFill>
              </a:rPr>
              <a:t>, C: Computing </a:t>
            </a:r>
            <a:r>
              <a:rPr lang="en-US" sz="1600" dirty="0" err="1">
                <a:solidFill>
                  <a:srgbClr val="0000FF"/>
                </a:solidFill>
              </a:rPr>
              <a:t>Semiclassical</a:t>
            </a:r>
            <a:r>
              <a:rPr lang="en-US" sz="1600" dirty="0">
                <a:solidFill>
                  <a:srgbClr val="0000FF"/>
                </a:solidFill>
              </a:rPr>
              <a:t> Quantum Dynamics with </a:t>
            </a:r>
            <a:r>
              <a:rPr lang="en-US" sz="1600" dirty="0" err="1">
                <a:solidFill>
                  <a:srgbClr val="0000FF"/>
                </a:solidFill>
              </a:rPr>
              <a:t>Hagedorn</a:t>
            </a:r>
            <a:r>
              <a:rPr lang="en-US" sz="1600" dirty="0">
                <a:solidFill>
                  <a:srgbClr val="0000FF"/>
                </a:solidFill>
              </a:rPr>
              <a:t> </a:t>
            </a:r>
            <a:r>
              <a:rPr lang="en-US" sz="1600" dirty="0" err="1">
                <a:solidFill>
                  <a:srgbClr val="0000FF"/>
                </a:solidFill>
              </a:rPr>
              <a:t>Wavepackets</a:t>
            </a:r>
            <a:r>
              <a:rPr lang="en-US" sz="1600" dirty="0">
                <a:solidFill>
                  <a:srgbClr val="0000FF"/>
                </a:solidFill>
              </a:rPr>
              <a:t>. </a:t>
            </a:r>
            <a:r>
              <a:rPr lang="en-US" sz="1600" i="1" dirty="0">
                <a:solidFill>
                  <a:srgbClr val="0000FF"/>
                </a:solidFill>
              </a:rPr>
              <a:t>SIAM J. Sci. </a:t>
            </a:r>
            <a:r>
              <a:rPr lang="en-US" sz="1600" i="1" dirty="0" err="1">
                <a:solidFill>
                  <a:srgbClr val="0000FF"/>
                </a:solidFill>
              </a:rPr>
              <a:t>Comput</a:t>
            </a:r>
            <a:r>
              <a:rPr lang="en-US" sz="1600" i="1" dirty="0">
                <a:solidFill>
                  <a:srgbClr val="0000FF"/>
                </a:solidFill>
              </a:rPr>
              <a:t>.</a:t>
            </a:r>
            <a:r>
              <a:rPr lang="en-US" sz="1600" dirty="0">
                <a:solidFill>
                  <a:srgbClr val="0000FF"/>
                </a:solidFill>
              </a:rPr>
              <a:t> </a:t>
            </a:r>
            <a:r>
              <a:rPr lang="en-US" sz="1600" b="1" dirty="0">
                <a:solidFill>
                  <a:srgbClr val="0000FF"/>
                </a:solidFill>
              </a:rPr>
              <a:t>31</a:t>
            </a:r>
            <a:r>
              <a:rPr lang="en-US" sz="1600" dirty="0">
                <a:solidFill>
                  <a:srgbClr val="0000FF"/>
                </a:solidFill>
              </a:rPr>
              <a:t>: 3027-3041 (2009)]: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076110" y="338655"/>
            <a:ext cx="707732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b="1" dirty="0">
                <a:latin typeface="Arial"/>
                <a:cs typeface="Arial"/>
              </a:rPr>
              <a:t>Gaussian Beam Thawed Gaussian Propagation</a:t>
            </a:r>
          </a:p>
          <a:p>
            <a:pPr algn="ctr"/>
            <a:r>
              <a:rPr lang="en-US" sz="2400" b="1" dirty="0" err="1">
                <a:solidFill>
                  <a:srgbClr val="0000FF"/>
                </a:solidFill>
                <a:latin typeface="Arial"/>
                <a:cs typeface="Arial"/>
              </a:rPr>
              <a:t>Hermite</a:t>
            </a:r>
            <a:r>
              <a:rPr lang="en-US" sz="2400" b="1" dirty="0">
                <a:solidFill>
                  <a:srgbClr val="0000FF"/>
                </a:solidFill>
                <a:latin typeface="Arial"/>
                <a:cs typeface="Arial"/>
              </a:rPr>
              <a:t> Gaussian Basis</a:t>
            </a:r>
          </a:p>
        </p:txBody>
      </p:sp>
      <p:pic>
        <p:nvPicPr>
          <p:cNvPr id="4" name="Picture 3" descr="Screen Shot 2016-01-28 at 5.48.19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2600" y="1258552"/>
            <a:ext cx="6108700" cy="1152809"/>
          </a:xfrm>
          <a:prstGeom prst="rect">
            <a:avLst/>
          </a:prstGeom>
        </p:spPr>
      </p:pic>
      <p:pic>
        <p:nvPicPr>
          <p:cNvPr id="6" name="Picture 5" descr="Screen Shot 2016-01-28 at 5.48.08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5000" y="2401552"/>
            <a:ext cx="3378200" cy="3311210"/>
          </a:xfrm>
          <a:prstGeom prst="rect">
            <a:avLst/>
          </a:prstGeom>
        </p:spPr>
      </p:pic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23222C-3B3C-4D4F-835C-1622A5F50062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2381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91" name="Text Box 3"/>
          <p:cNvSpPr txBox="1">
            <a:spLocks noChangeArrowheads="1"/>
          </p:cNvSpPr>
          <p:nvPr/>
        </p:nvSpPr>
        <p:spPr bwMode="auto">
          <a:xfrm>
            <a:off x="685800" y="1965325"/>
            <a:ext cx="75438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endParaRPr lang="en-US" sz="2000">
              <a:solidFill>
                <a:srgbClr val="7F2911"/>
              </a:solidFill>
              <a:latin typeface="Tahoma" charset="0"/>
            </a:endParaRPr>
          </a:p>
        </p:txBody>
      </p:sp>
      <p:sp>
        <p:nvSpPr>
          <p:cNvPr id="16392" name="Line 4"/>
          <p:cNvSpPr>
            <a:spLocks noChangeShapeType="1"/>
          </p:cNvSpPr>
          <p:nvPr/>
        </p:nvSpPr>
        <p:spPr bwMode="auto">
          <a:xfrm>
            <a:off x="76200" y="3048000"/>
            <a:ext cx="8991600" cy="0"/>
          </a:xfrm>
          <a:prstGeom prst="line">
            <a:avLst/>
          </a:prstGeom>
          <a:noFill/>
          <a:ln w="12700">
            <a:solidFill>
              <a:srgbClr val="00009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393" name="Text Box 5"/>
          <p:cNvSpPr txBox="1">
            <a:spLocks noChangeArrowheads="1"/>
          </p:cNvSpPr>
          <p:nvPr/>
        </p:nvSpPr>
        <p:spPr bwMode="auto">
          <a:xfrm>
            <a:off x="2031991" y="2071580"/>
            <a:ext cx="5320613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1800" dirty="0">
                <a:solidFill>
                  <a:srgbClr val="000000"/>
                </a:solidFill>
                <a:latin typeface="Tahoma" charset="0"/>
              </a:rPr>
              <a:t>Samuel Greene and Victor S. Batista</a:t>
            </a:r>
          </a:p>
        </p:txBody>
      </p:sp>
      <p:sp>
        <p:nvSpPr>
          <p:cNvPr id="16394" name="Text Box 6"/>
          <p:cNvSpPr txBox="1">
            <a:spLocks noChangeArrowheads="1"/>
          </p:cNvSpPr>
          <p:nvPr/>
        </p:nvSpPr>
        <p:spPr bwMode="auto">
          <a:xfrm>
            <a:off x="2606449" y="2445582"/>
            <a:ext cx="4288953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600" i="1" dirty="0">
                <a:latin typeface="Tahoma" charset="0"/>
              </a:rPr>
              <a:t>Department of Chemistry, Yale University</a:t>
            </a:r>
          </a:p>
        </p:txBody>
      </p:sp>
      <p:sp>
        <p:nvSpPr>
          <p:cNvPr id="16395" name="Rectangle 14"/>
          <p:cNvSpPr>
            <a:spLocks noGrp="1" noChangeArrowheads="1"/>
          </p:cNvSpPr>
          <p:nvPr>
            <p:ph type="title" idx="4294967295"/>
          </p:nvPr>
        </p:nvSpPr>
        <p:spPr>
          <a:xfrm>
            <a:off x="1270000" y="1333352"/>
            <a:ext cx="6629401" cy="685800"/>
          </a:xfrm>
        </p:spPr>
        <p:txBody>
          <a:bodyPr>
            <a:noAutofit/>
          </a:bodyPr>
          <a:lstStyle/>
          <a:p>
            <a:r>
              <a:rPr lang="en-US" sz="2400" b="1" dirty="0">
                <a:solidFill>
                  <a:srgbClr val="000000"/>
                </a:solidFill>
                <a:latin typeface="Arial" charset="0"/>
                <a:ea typeface="SimSun" charset="0"/>
                <a:cs typeface="SimSun" charset="0"/>
              </a:rPr>
              <a:t>The TT-SOFT Method</a:t>
            </a:r>
            <a:br>
              <a:rPr lang="en-US" sz="2400" b="1" dirty="0">
                <a:solidFill>
                  <a:srgbClr val="000000"/>
                </a:solidFill>
                <a:latin typeface="Arial" charset="0"/>
                <a:ea typeface="SimSun" charset="0"/>
                <a:cs typeface="SimSun" charset="0"/>
              </a:rPr>
            </a:br>
            <a:r>
              <a:rPr lang="en-US" sz="2000" b="1" dirty="0">
                <a:solidFill>
                  <a:srgbClr val="0000FF"/>
                </a:solidFill>
                <a:latin typeface="Arial" charset="0"/>
                <a:ea typeface="SimSun" charset="0"/>
                <a:cs typeface="SimSun" charset="0"/>
              </a:rPr>
              <a:t>Multidimensional </a:t>
            </a:r>
            <a:r>
              <a:rPr lang="en-US" sz="2000" b="1" dirty="0" err="1">
                <a:solidFill>
                  <a:srgbClr val="0000FF"/>
                </a:solidFill>
                <a:latin typeface="Arial" charset="0"/>
                <a:ea typeface="SimSun" charset="0"/>
                <a:cs typeface="SimSun" charset="0"/>
              </a:rPr>
              <a:t>Nonadiabatic</a:t>
            </a:r>
            <a:r>
              <a:rPr lang="en-US" sz="2000" b="1" dirty="0">
                <a:solidFill>
                  <a:srgbClr val="0000FF"/>
                </a:solidFill>
                <a:latin typeface="Arial" charset="0"/>
                <a:ea typeface="SimSun" charset="0"/>
                <a:cs typeface="SimSun" charset="0"/>
              </a:rPr>
              <a:t> Quantum Dynamics</a:t>
            </a:r>
          </a:p>
        </p:txBody>
      </p:sp>
      <p:pic>
        <p:nvPicPr>
          <p:cNvPr id="16396" name="Picture 15" descr="E:\Eduardo\image001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695" y="1219201"/>
            <a:ext cx="1164612" cy="1221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97" name="Line 17"/>
          <p:cNvSpPr>
            <a:spLocks noChangeShapeType="1"/>
          </p:cNvSpPr>
          <p:nvPr/>
        </p:nvSpPr>
        <p:spPr bwMode="auto">
          <a:xfrm>
            <a:off x="76200" y="1066800"/>
            <a:ext cx="8991600" cy="0"/>
          </a:xfrm>
          <a:prstGeom prst="line">
            <a:avLst/>
          </a:prstGeom>
          <a:noFill/>
          <a:ln w="12700">
            <a:solidFill>
              <a:srgbClr val="00009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401" name="Rectangle 47"/>
          <p:cNvSpPr>
            <a:spLocks noChangeArrowheads="1"/>
          </p:cNvSpPr>
          <p:nvPr/>
        </p:nvSpPr>
        <p:spPr bwMode="auto">
          <a:xfrm>
            <a:off x="4362450" y="33416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3552992" y="5732438"/>
            <a:ext cx="16189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0000"/>
                </a:solidFill>
              </a:rPr>
              <a:t>Samuel Greene</a:t>
            </a:r>
            <a:endParaRPr lang="en-US" baseline="30000" dirty="0">
              <a:solidFill>
                <a:srgbClr val="000000"/>
              </a:solidFill>
            </a:endParaRPr>
          </a:p>
        </p:txBody>
      </p:sp>
      <p:pic>
        <p:nvPicPr>
          <p:cNvPr id="7" name="Picture 6" descr="nsf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7000" y="1269667"/>
            <a:ext cx="1308100" cy="1308100"/>
          </a:xfrm>
          <a:prstGeom prst="rect">
            <a:avLst/>
          </a:prstGeom>
        </p:spPr>
      </p:pic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C494C9-CA62-F248-BAEF-A79F4D324633}" type="datetime1">
              <a:rPr lang="en-US" smtClean="0"/>
              <a:t>6/9/18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Yale University - Chemistry Department</a:t>
            </a: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D929E-75AF-9B45-A48E-869111FE8EAB}" type="slidenum">
              <a:rPr lang="en-US" smtClean="0"/>
              <a:t>2</a:t>
            </a:fld>
            <a:endParaRPr lang="en-US"/>
          </a:p>
        </p:txBody>
      </p:sp>
      <p:pic>
        <p:nvPicPr>
          <p:cNvPr id="13" name="Picture 12" descr="Screen Shot 2017-07-19 at 11.51.20 A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3750" y="3175000"/>
            <a:ext cx="2057400" cy="25588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892171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Screen Shot 2016-01-28 at 5.36.05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701801"/>
            <a:ext cx="2641600" cy="757668"/>
          </a:xfrm>
          <a:prstGeom prst="rect">
            <a:avLst/>
          </a:prstGeom>
        </p:spPr>
      </p:pic>
      <p:pic>
        <p:nvPicPr>
          <p:cNvPr id="9" name="Picture 8" descr="Screen Shot 2016-01-28 at 5.35.29 P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3010" y="6010197"/>
            <a:ext cx="3256845" cy="781203"/>
          </a:xfrm>
          <a:prstGeom prst="rect">
            <a:avLst/>
          </a:prstGeom>
        </p:spPr>
      </p:pic>
      <p:pic>
        <p:nvPicPr>
          <p:cNvPr id="10" name="Picture 9" descr="Screen Shot 2016-01-28 at 5.35.14 PM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9179" y="4199369"/>
            <a:ext cx="4686300" cy="1729117"/>
          </a:xfrm>
          <a:prstGeom prst="rect">
            <a:avLst/>
          </a:prstGeom>
        </p:spPr>
      </p:pic>
      <p:pic>
        <p:nvPicPr>
          <p:cNvPr id="11" name="Picture 10" descr="Screen Shot 2016-01-28 at 5.34.32 PM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6719" y="2615706"/>
            <a:ext cx="7387736" cy="1473694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762000" y="262455"/>
            <a:ext cx="765245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latin typeface="Arial"/>
                <a:cs typeface="Arial"/>
              </a:rPr>
              <a:t>Time Sliced Thawed Gaussian Propagation Method</a:t>
            </a:r>
          </a:p>
        </p:txBody>
      </p:sp>
      <p:pic>
        <p:nvPicPr>
          <p:cNvPr id="4" name="Picture 3" descr="Screen Shot 2016-01-28 at 5.34.23 PM.pn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9879" y="1612901"/>
            <a:ext cx="4597400" cy="869160"/>
          </a:xfrm>
          <a:prstGeom prst="rect">
            <a:avLst/>
          </a:prstGeom>
        </p:spPr>
      </p:pic>
      <p:sp>
        <p:nvSpPr>
          <p:cNvPr id="5" name="Oval 4"/>
          <p:cNvSpPr/>
          <p:nvPr/>
        </p:nvSpPr>
        <p:spPr>
          <a:xfrm>
            <a:off x="2628900" y="1612901"/>
            <a:ext cx="838200" cy="702831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/>
          <p:cNvSpPr/>
          <p:nvPr/>
        </p:nvSpPr>
        <p:spPr>
          <a:xfrm>
            <a:off x="3937000" y="1591833"/>
            <a:ext cx="1498600" cy="702831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Arc 13"/>
          <p:cNvSpPr/>
          <p:nvPr/>
        </p:nvSpPr>
        <p:spPr>
          <a:xfrm rot="20115778">
            <a:off x="2947924" y="1646964"/>
            <a:ext cx="1111955" cy="736600"/>
          </a:xfrm>
          <a:prstGeom prst="arc">
            <a:avLst/>
          </a:prstGeom>
          <a:ln w="12700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5380805" y="1410008"/>
            <a:ext cx="4411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HT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2540253" y="1218476"/>
            <a:ext cx="24050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>
                <a:solidFill>
                  <a:srgbClr val="FF0000"/>
                </a:solidFill>
              </a:rPr>
              <a:t>Lagrangian</a:t>
            </a:r>
            <a:r>
              <a:rPr lang="en-US" dirty="0">
                <a:solidFill>
                  <a:srgbClr val="FF0000"/>
                </a:solidFill>
              </a:rPr>
              <a:t> propagation</a:t>
            </a:r>
          </a:p>
        </p:txBody>
      </p:sp>
      <p:cxnSp>
        <p:nvCxnSpPr>
          <p:cNvPr id="20" name="Straight Arrow Connector 19"/>
          <p:cNvCxnSpPr/>
          <p:nvPr/>
        </p:nvCxnSpPr>
        <p:spPr>
          <a:xfrm flipV="1">
            <a:off x="3048253" y="5641897"/>
            <a:ext cx="0" cy="368300"/>
          </a:xfrm>
          <a:prstGeom prst="straightConnector1">
            <a:avLst/>
          </a:prstGeom>
          <a:ln>
            <a:solidFill>
              <a:srgbClr val="0000FF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 flipV="1">
            <a:off x="6680200" y="2275319"/>
            <a:ext cx="0" cy="368300"/>
          </a:xfrm>
          <a:prstGeom prst="straightConnector1">
            <a:avLst/>
          </a:prstGeom>
          <a:ln>
            <a:solidFill>
              <a:srgbClr val="0000FF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3048253" y="5705720"/>
            <a:ext cx="21501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>
                <a:solidFill>
                  <a:srgbClr val="FF0000"/>
                </a:solidFill>
              </a:rPr>
              <a:t>Eulerian</a:t>
            </a:r>
            <a:r>
              <a:rPr lang="en-US" dirty="0">
                <a:solidFill>
                  <a:srgbClr val="FF0000"/>
                </a:solidFill>
              </a:rPr>
              <a:t> propagation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23222C-3B3C-4D4F-835C-1622A5F50062}" type="slidenum">
              <a:rPr lang="en-US" smtClean="0"/>
              <a:t>20</a:t>
            </a:fld>
            <a:endParaRPr lang="en-US"/>
          </a:p>
        </p:txBody>
      </p:sp>
      <p:sp>
        <p:nvSpPr>
          <p:cNvPr id="18" name="TextBox 17"/>
          <p:cNvSpPr txBox="1"/>
          <p:nvPr/>
        </p:nvSpPr>
        <p:spPr>
          <a:xfrm>
            <a:off x="565912" y="728960"/>
            <a:ext cx="8316976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rgbClr val="0000FF"/>
                </a:solidFill>
              </a:rPr>
              <a:t>Kong, X.; </a:t>
            </a:r>
            <a:r>
              <a:rPr lang="en-US" sz="1600" dirty="0" err="1">
                <a:solidFill>
                  <a:srgbClr val="0000FF"/>
                </a:solidFill>
              </a:rPr>
              <a:t>Markmann</a:t>
            </a:r>
            <a:r>
              <a:rPr lang="en-US" sz="1600" dirty="0">
                <a:solidFill>
                  <a:srgbClr val="0000FF"/>
                </a:solidFill>
              </a:rPr>
              <a:t>, A.; Batista, V.S., A Time-Sliced Thawed Gaussian Propagation Method for Simulations of Quantum Dynamics</a:t>
            </a:r>
            <a:r>
              <a:rPr lang="de-DE" sz="1600" dirty="0">
                <a:solidFill>
                  <a:srgbClr val="0000FF"/>
                </a:solidFill>
              </a:rPr>
              <a:t>.</a:t>
            </a:r>
            <a:r>
              <a:rPr lang="de-DE" sz="1600" i="1" dirty="0">
                <a:solidFill>
                  <a:srgbClr val="0000FF"/>
                </a:solidFill>
              </a:rPr>
              <a:t> J. Phys. Chem.</a:t>
            </a:r>
            <a:r>
              <a:rPr lang="de-DE" sz="1600" dirty="0">
                <a:solidFill>
                  <a:srgbClr val="0000FF"/>
                </a:solidFill>
              </a:rPr>
              <a:t> A 120: 3260-3269(2016).</a:t>
            </a:r>
            <a:endParaRPr lang="en-US" sz="1600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495879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762000" y="262455"/>
            <a:ext cx="765245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latin typeface="Arial"/>
                <a:cs typeface="Arial"/>
              </a:rPr>
              <a:t>Time Sliced Thawed Gaussian Propagation Method</a:t>
            </a:r>
          </a:p>
        </p:txBody>
      </p:sp>
      <p:pic>
        <p:nvPicPr>
          <p:cNvPr id="4" name="Picture 3" descr="Screen Shot 2016-01-28 at 6.00.20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3010" y="4637973"/>
            <a:ext cx="7320845" cy="1125353"/>
          </a:xfrm>
          <a:prstGeom prst="rect">
            <a:avLst/>
          </a:prstGeom>
        </p:spPr>
      </p:pic>
      <p:pic>
        <p:nvPicPr>
          <p:cNvPr id="5" name="Picture 4" descr="Screen Shot 2016-01-28 at 6.00.01 P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3244850"/>
            <a:ext cx="6908800" cy="1130300"/>
          </a:xfrm>
          <a:prstGeom prst="rect">
            <a:avLst/>
          </a:prstGeom>
          <a:ln>
            <a:solidFill>
              <a:srgbClr val="0000FF"/>
            </a:solidFill>
          </a:ln>
        </p:spPr>
      </p:pic>
      <p:pic>
        <p:nvPicPr>
          <p:cNvPr id="6" name="Picture 5" descr="Screen Shot 2016-01-28 at 5.59.49 PM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4800" y="2235200"/>
            <a:ext cx="3505200" cy="965200"/>
          </a:xfrm>
          <a:prstGeom prst="rect">
            <a:avLst/>
          </a:prstGeom>
        </p:spPr>
      </p:pic>
      <p:pic>
        <p:nvPicPr>
          <p:cNvPr id="7" name="Picture 6" descr="Screen Shot 2016-01-28 at 5.59.38 PM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200" y="1574800"/>
            <a:ext cx="3251200" cy="850900"/>
          </a:xfrm>
          <a:prstGeom prst="rect">
            <a:avLst/>
          </a:prstGeom>
        </p:spPr>
      </p:pic>
      <p:cxnSp>
        <p:nvCxnSpPr>
          <p:cNvPr id="11" name="Straight Arrow Connector 10"/>
          <p:cNvCxnSpPr/>
          <p:nvPr/>
        </p:nvCxnSpPr>
        <p:spPr>
          <a:xfrm flipV="1">
            <a:off x="2616200" y="2247900"/>
            <a:ext cx="0" cy="996950"/>
          </a:xfrm>
          <a:prstGeom prst="straightConnector1">
            <a:avLst/>
          </a:prstGeom>
          <a:ln w="12700">
            <a:solidFill>
              <a:srgbClr val="0000FF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flipV="1">
            <a:off x="4660900" y="4140200"/>
            <a:ext cx="0" cy="596900"/>
          </a:xfrm>
          <a:prstGeom prst="straightConnector1">
            <a:avLst/>
          </a:prstGeom>
          <a:ln w="12700">
            <a:solidFill>
              <a:srgbClr val="0000FF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4" name="Picture 13" descr="Screen Shot 2016-01-28 at 5.59.22 PM.png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240" r="-62"/>
          <a:stretch/>
        </p:blipFill>
        <p:spPr>
          <a:xfrm>
            <a:off x="1900936" y="5763326"/>
            <a:ext cx="5824728" cy="609600"/>
          </a:xfrm>
          <a:prstGeom prst="rect">
            <a:avLst/>
          </a:prstGeom>
        </p:spPr>
      </p:pic>
      <p:cxnSp>
        <p:nvCxnSpPr>
          <p:cNvPr id="16" name="Straight Arrow Connector 15"/>
          <p:cNvCxnSpPr/>
          <p:nvPr/>
        </p:nvCxnSpPr>
        <p:spPr>
          <a:xfrm flipV="1">
            <a:off x="3289300" y="2178050"/>
            <a:ext cx="0" cy="368300"/>
          </a:xfrm>
          <a:prstGeom prst="straightConnector1">
            <a:avLst/>
          </a:prstGeom>
          <a:ln w="12700">
            <a:solidFill>
              <a:srgbClr val="0000FF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2451100" y="647920"/>
            <a:ext cx="470691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i="1" dirty="0">
                <a:solidFill>
                  <a:srgbClr val="0000FF"/>
                </a:solidFill>
                <a:latin typeface="Arial"/>
                <a:cs typeface="Arial"/>
              </a:rPr>
              <a:t>n-dimensional implementation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B8D2B5-C9FD-9E45-BB3D-4AF9A243320B}" type="datetime1">
              <a:rPr lang="en-US" smtClean="0"/>
              <a:t>6/9/18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Yale University - Chemistry Department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23222C-3B3C-4D4F-835C-1622A5F50062}" type="slidenum">
              <a:rPr lang="en-US" smtClean="0"/>
              <a:t>21</a:t>
            </a:fld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553212" y="1046460"/>
            <a:ext cx="8316976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rgbClr val="0000FF"/>
                </a:solidFill>
              </a:rPr>
              <a:t>Kong, X.; </a:t>
            </a:r>
            <a:r>
              <a:rPr lang="en-US" sz="1600" dirty="0" err="1">
                <a:solidFill>
                  <a:srgbClr val="0000FF"/>
                </a:solidFill>
              </a:rPr>
              <a:t>Markmann</a:t>
            </a:r>
            <a:r>
              <a:rPr lang="en-US" sz="1600" dirty="0">
                <a:solidFill>
                  <a:srgbClr val="0000FF"/>
                </a:solidFill>
              </a:rPr>
              <a:t>, A.; Batista, V.S., A Time-Sliced Thawed Gaussian Propagation Method for Simulations of Quantum Dynamics</a:t>
            </a:r>
            <a:r>
              <a:rPr lang="de-DE" sz="1600" dirty="0">
                <a:solidFill>
                  <a:srgbClr val="0000FF"/>
                </a:solidFill>
              </a:rPr>
              <a:t>.</a:t>
            </a:r>
            <a:r>
              <a:rPr lang="de-DE" sz="1600" i="1" dirty="0">
                <a:solidFill>
                  <a:srgbClr val="0000FF"/>
                </a:solidFill>
              </a:rPr>
              <a:t> J. Phys. Chem.</a:t>
            </a:r>
            <a:r>
              <a:rPr lang="de-DE" sz="1600" dirty="0">
                <a:solidFill>
                  <a:srgbClr val="0000FF"/>
                </a:solidFill>
              </a:rPr>
              <a:t> A 120: 3260-3269(2016).</a:t>
            </a:r>
            <a:endParaRPr lang="en-US" sz="1600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501046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6-01-28 at 6.02.42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700" y="1739900"/>
            <a:ext cx="7848600" cy="4575141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762000" y="262455"/>
            <a:ext cx="765245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latin typeface="Arial"/>
                <a:cs typeface="Arial"/>
              </a:rPr>
              <a:t>Time Sliced Thawed Gaussian Propagation Method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2451100" y="647920"/>
            <a:ext cx="470691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i="1" dirty="0">
                <a:solidFill>
                  <a:srgbClr val="0000FF"/>
                </a:solidFill>
                <a:latin typeface="Arial"/>
                <a:cs typeface="Arial"/>
              </a:rPr>
              <a:t>n-dimensional implementation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7F42B5-DDEE-EE42-8567-152ECC8014C6}" type="datetime1">
              <a:rPr lang="en-US" smtClean="0"/>
              <a:t>6/9/18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Yale University - Chemistry Department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23222C-3B3C-4D4F-835C-1622A5F50062}" type="slidenum">
              <a:rPr lang="en-US" smtClean="0"/>
              <a:t>22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540512" y="1008360"/>
            <a:ext cx="8316976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rgbClr val="0000FF"/>
                </a:solidFill>
              </a:rPr>
              <a:t>Kong, X.; </a:t>
            </a:r>
            <a:r>
              <a:rPr lang="en-US" sz="1600" dirty="0" err="1">
                <a:solidFill>
                  <a:srgbClr val="0000FF"/>
                </a:solidFill>
              </a:rPr>
              <a:t>Markmann</a:t>
            </a:r>
            <a:r>
              <a:rPr lang="en-US" sz="1600" dirty="0">
                <a:solidFill>
                  <a:srgbClr val="0000FF"/>
                </a:solidFill>
              </a:rPr>
              <a:t>, A.; Batista, V.S., A Time-Sliced Thawed Gaussian Propagation Method for Simulations of Quantum Dynamics</a:t>
            </a:r>
            <a:r>
              <a:rPr lang="de-DE" sz="1600" dirty="0">
                <a:solidFill>
                  <a:srgbClr val="0000FF"/>
                </a:solidFill>
              </a:rPr>
              <a:t>.</a:t>
            </a:r>
            <a:r>
              <a:rPr lang="de-DE" sz="1600" i="1" dirty="0">
                <a:solidFill>
                  <a:srgbClr val="0000FF"/>
                </a:solidFill>
              </a:rPr>
              <a:t> J. Phys. Chem.</a:t>
            </a:r>
            <a:r>
              <a:rPr lang="de-DE" sz="1600" dirty="0">
                <a:solidFill>
                  <a:srgbClr val="0000FF"/>
                </a:solidFill>
              </a:rPr>
              <a:t> A 120: 3260-3269(2016).</a:t>
            </a:r>
            <a:endParaRPr lang="en-US" sz="1600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439278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creen Shot 2016-01-28 at 6.37.55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0" y="1854200"/>
            <a:ext cx="8648700" cy="4149629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762000" y="262455"/>
            <a:ext cx="765245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latin typeface="Arial"/>
                <a:cs typeface="Arial"/>
              </a:rPr>
              <a:t>Time Sliced Thawed Gaussian Propagation Method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451100" y="647920"/>
            <a:ext cx="470691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i="1" dirty="0">
                <a:solidFill>
                  <a:srgbClr val="0000FF"/>
                </a:solidFill>
                <a:latin typeface="Arial"/>
                <a:cs typeface="Arial"/>
              </a:rPr>
              <a:t>n-dimensional implementation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F64D5F-029B-4C4F-BDD1-0DAFA9020502}" type="datetime1">
              <a:rPr lang="en-US" smtClean="0"/>
              <a:t>6/9/18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Yale University - Chemistry Department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23222C-3B3C-4D4F-835C-1622A5F50062}" type="slidenum">
              <a:rPr lang="en-US" smtClean="0"/>
              <a:t>23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565912" y="1122660"/>
            <a:ext cx="8316976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rgbClr val="0000FF"/>
                </a:solidFill>
              </a:rPr>
              <a:t>Kong, X.; </a:t>
            </a:r>
            <a:r>
              <a:rPr lang="en-US" sz="1600" dirty="0" err="1">
                <a:solidFill>
                  <a:srgbClr val="0000FF"/>
                </a:solidFill>
              </a:rPr>
              <a:t>Markmann</a:t>
            </a:r>
            <a:r>
              <a:rPr lang="en-US" sz="1600" dirty="0">
                <a:solidFill>
                  <a:srgbClr val="0000FF"/>
                </a:solidFill>
              </a:rPr>
              <a:t>, A.; Batista, V.S., A Time-Sliced Thawed Gaussian Propagation Method for Simulations of Quantum Dynamics</a:t>
            </a:r>
            <a:r>
              <a:rPr lang="de-DE" sz="1600" dirty="0">
                <a:solidFill>
                  <a:srgbClr val="0000FF"/>
                </a:solidFill>
              </a:rPr>
              <a:t>.</a:t>
            </a:r>
            <a:r>
              <a:rPr lang="de-DE" sz="1600" i="1" dirty="0">
                <a:solidFill>
                  <a:srgbClr val="0000FF"/>
                </a:solidFill>
              </a:rPr>
              <a:t> J. Phys. Chem.</a:t>
            </a:r>
            <a:r>
              <a:rPr lang="de-DE" sz="1600" dirty="0">
                <a:solidFill>
                  <a:srgbClr val="0000FF"/>
                </a:solidFill>
              </a:rPr>
              <a:t> A 120: 3260-3269(2016).</a:t>
            </a:r>
            <a:endParaRPr lang="en-US" sz="1600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923373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762000" y="262455"/>
            <a:ext cx="765245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latin typeface="Arial"/>
                <a:cs typeface="Arial"/>
              </a:rPr>
              <a:t>Time Sliced Thawed Gaussian Propagation Method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451100" y="647920"/>
            <a:ext cx="421068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i="1" dirty="0">
                <a:solidFill>
                  <a:srgbClr val="0000FF"/>
                </a:solidFill>
                <a:latin typeface="Arial"/>
                <a:cs typeface="Arial"/>
              </a:rPr>
              <a:t>n-dimensional propagation</a:t>
            </a:r>
          </a:p>
        </p:txBody>
      </p:sp>
      <p:pic>
        <p:nvPicPr>
          <p:cNvPr id="2" name="Picture 1" descr="Screen Shot 2016-01-28 at 6.41.41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3412" y="1752600"/>
            <a:ext cx="5054600" cy="711200"/>
          </a:xfrm>
          <a:prstGeom prst="rect">
            <a:avLst/>
          </a:prstGeom>
        </p:spPr>
      </p:pic>
      <p:pic>
        <p:nvPicPr>
          <p:cNvPr id="4" name="Picture 3" descr="Screen Shot 2016-01-28 at 6.41.30 P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300" y="2540000"/>
            <a:ext cx="3467100" cy="4105217"/>
          </a:xfrm>
          <a:prstGeom prst="rect">
            <a:avLst/>
          </a:prstGeom>
        </p:spPr>
      </p:pic>
      <p:pic>
        <p:nvPicPr>
          <p:cNvPr id="5" name="Picture 4" descr="Screen Shot 2016-01-28 at 6.47.44 PM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5300" y="2667000"/>
            <a:ext cx="4483873" cy="2565400"/>
          </a:xfrm>
          <a:prstGeom prst="rect">
            <a:avLst/>
          </a:prstGeom>
        </p:spPr>
      </p:pic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D9A1BE-2686-F24E-B353-355E8EE3243A}" type="datetime1">
              <a:rPr lang="en-US" smtClean="0"/>
              <a:t>6/9/18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Yale University - Chemistry Department</a:t>
            </a: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23222C-3B3C-4D4F-835C-1622A5F50062}" type="slidenum">
              <a:rPr lang="en-US" smtClean="0"/>
              <a:t>24</a:t>
            </a:fld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565912" y="1160760"/>
            <a:ext cx="8316976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rgbClr val="0000FF"/>
                </a:solidFill>
              </a:rPr>
              <a:t>Kong, X.; </a:t>
            </a:r>
            <a:r>
              <a:rPr lang="en-US" sz="1600" dirty="0" err="1">
                <a:solidFill>
                  <a:srgbClr val="0000FF"/>
                </a:solidFill>
              </a:rPr>
              <a:t>Markmann</a:t>
            </a:r>
            <a:r>
              <a:rPr lang="en-US" sz="1600" dirty="0">
                <a:solidFill>
                  <a:srgbClr val="0000FF"/>
                </a:solidFill>
              </a:rPr>
              <a:t>, A.; Batista, V.S., A Time-Sliced Thawed Gaussian Propagation Method for Simulations of Quantum Dynamics</a:t>
            </a:r>
            <a:r>
              <a:rPr lang="de-DE" sz="1600" dirty="0">
                <a:solidFill>
                  <a:srgbClr val="0000FF"/>
                </a:solidFill>
              </a:rPr>
              <a:t>.</a:t>
            </a:r>
            <a:r>
              <a:rPr lang="de-DE" sz="1600" i="1" dirty="0">
                <a:solidFill>
                  <a:srgbClr val="0000FF"/>
                </a:solidFill>
              </a:rPr>
              <a:t> J. Phys. Chem.</a:t>
            </a:r>
            <a:r>
              <a:rPr lang="de-DE" sz="1600" dirty="0">
                <a:solidFill>
                  <a:srgbClr val="0000FF"/>
                </a:solidFill>
              </a:rPr>
              <a:t> A 120: 3260-3269(2016).</a:t>
            </a:r>
            <a:endParaRPr lang="en-US" sz="1600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897917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8800" y="157492"/>
            <a:ext cx="8077200" cy="591808"/>
          </a:xfrm>
          <a:prstGeom prst="rect">
            <a:avLst/>
          </a:prstGeom>
        </p:spPr>
      </p:pic>
      <p:pic>
        <p:nvPicPr>
          <p:cNvPr id="3" name="Picture 2" descr="Screen Shot 2016-01-28 at 7.06.05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5501" y="1587500"/>
            <a:ext cx="4988910" cy="4876800"/>
          </a:xfrm>
          <a:prstGeom prst="rect">
            <a:avLst/>
          </a:prstGeom>
        </p:spPr>
      </p:pic>
      <p:pic>
        <p:nvPicPr>
          <p:cNvPr id="5" name="Picture 4" descr="Screen Shot 2016-01-28 at 7.10.46 P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2100" y="711200"/>
            <a:ext cx="4089400" cy="1054687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6BA35F-A454-6549-912B-C6B57328B60B}" type="datetime1">
              <a:rPr lang="en-US" smtClean="0"/>
              <a:t>6/9/18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Yale University - Chemistry Department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23222C-3B3C-4D4F-835C-1622A5F50062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167830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8800" y="386092"/>
            <a:ext cx="8077200" cy="591808"/>
          </a:xfrm>
          <a:prstGeom prst="rect">
            <a:avLst/>
          </a:prstGeom>
        </p:spPr>
      </p:pic>
      <p:pic>
        <p:nvPicPr>
          <p:cNvPr id="2" name="Picture 1" descr="Screen Shot 2016-01-28 at 7.07.04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000" y="2498246"/>
            <a:ext cx="8293100" cy="2862893"/>
          </a:xfrm>
          <a:prstGeom prst="rect">
            <a:avLst/>
          </a:prstGeom>
        </p:spPr>
      </p:pic>
      <p:pic>
        <p:nvPicPr>
          <p:cNvPr id="5" name="Picture 4" descr="Screen Shot 2016-01-28 at 7.09.47 P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5700" y="1422400"/>
            <a:ext cx="4279900" cy="901700"/>
          </a:xfrm>
          <a:prstGeom prst="rect">
            <a:avLst/>
          </a:prstGeom>
        </p:spPr>
      </p:pic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454AB1-D01D-9C49-92D2-4B5E8A05E88D}" type="datetime1">
              <a:rPr lang="en-US" smtClean="0"/>
              <a:t>6/9/18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Yale University - Chemistry Department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23222C-3B3C-4D4F-835C-1622A5F50062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275459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91" name="Text Box 3"/>
          <p:cNvSpPr txBox="1">
            <a:spLocks noChangeArrowheads="1"/>
          </p:cNvSpPr>
          <p:nvPr/>
        </p:nvSpPr>
        <p:spPr bwMode="auto">
          <a:xfrm>
            <a:off x="685800" y="1965325"/>
            <a:ext cx="75438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endParaRPr lang="en-US" sz="2000">
              <a:solidFill>
                <a:srgbClr val="7F2911"/>
              </a:solidFill>
              <a:latin typeface="Tahoma" charset="0"/>
            </a:endParaRPr>
          </a:p>
        </p:txBody>
      </p:sp>
      <p:sp>
        <p:nvSpPr>
          <p:cNvPr id="16392" name="Line 4"/>
          <p:cNvSpPr>
            <a:spLocks noChangeShapeType="1"/>
          </p:cNvSpPr>
          <p:nvPr/>
        </p:nvSpPr>
        <p:spPr bwMode="auto">
          <a:xfrm>
            <a:off x="76200" y="3048000"/>
            <a:ext cx="8991600" cy="0"/>
          </a:xfrm>
          <a:prstGeom prst="line">
            <a:avLst/>
          </a:prstGeom>
          <a:noFill/>
          <a:ln w="12700">
            <a:solidFill>
              <a:srgbClr val="00009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393" name="Text Box 5"/>
          <p:cNvSpPr txBox="1">
            <a:spLocks noChangeArrowheads="1"/>
          </p:cNvSpPr>
          <p:nvPr/>
        </p:nvSpPr>
        <p:spPr bwMode="auto">
          <a:xfrm>
            <a:off x="2031991" y="2071580"/>
            <a:ext cx="5320613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1800" dirty="0">
                <a:solidFill>
                  <a:srgbClr val="000000"/>
                </a:solidFill>
                <a:latin typeface="Tahoma" charset="0"/>
              </a:rPr>
              <a:t>Kenneth Jung, </a:t>
            </a:r>
            <a:r>
              <a:rPr lang="en-US" sz="1800" dirty="0" err="1">
                <a:solidFill>
                  <a:srgbClr val="000000"/>
                </a:solidFill>
                <a:latin typeface="Tahoma" charset="0"/>
              </a:rPr>
              <a:t>Xin</a:t>
            </a:r>
            <a:r>
              <a:rPr lang="en-US" sz="1800" dirty="0">
                <a:solidFill>
                  <a:srgbClr val="000000"/>
                </a:solidFill>
                <a:latin typeface="Tahoma" charset="0"/>
              </a:rPr>
              <a:t> Chen and Victor S. Batista</a:t>
            </a:r>
          </a:p>
        </p:txBody>
      </p:sp>
      <p:sp>
        <p:nvSpPr>
          <p:cNvPr id="16394" name="Text Box 6"/>
          <p:cNvSpPr txBox="1">
            <a:spLocks noChangeArrowheads="1"/>
          </p:cNvSpPr>
          <p:nvPr/>
        </p:nvSpPr>
        <p:spPr bwMode="auto">
          <a:xfrm>
            <a:off x="2606449" y="2445582"/>
            <a:ext cx="4288953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600" i="1" dirty="0">
                <a:latin typeface="Tahoma" charset="0"/>
              </a:rPr>
              <a:t>Department of Chemistry, Yale University</a:t>
            </a:r>
          </a:p>
        </p:txBody>
      </p:sp>
      <p:sp>
        <p:nvSpPr>
          <p:cNvPr id="16395" name="Rectangle 14"/>
          <p:cNvSpPr>
            <a:spLocks noGrp="1" noChangeArrowheads="1"/>
          </p:cNvSpPr>
          <p:nvPr>
            <p:ph type="title" idx="4294967295"/>
          </p:nvPr>
        </p:nvSpPr>
        <p:spPr>
          <a:xfrm>
            <a:off x="2060478" y="1333352"/>
            <a:ext cx="5049319" cy="685800"/>
          </a:xfrm>
        </p:spPr>
        <p:txBody>
          <a:bodyPr>
            <a:noAutofit/>
          </a:bodyPr>
          <a:lstStyle/>
          <a:p>
            <a:r>
              <a:rPr lang="en-US" sz="2400" b="1" dirty="0">
                <a:solidFill>
                  <a:srgbClr val="000000"/>
                </a:solidFill>
                <a:latin typeface="Arial" charset="0"/>
                <a:ea typeface="SimSun" charset="0"/>
                <a:cs typeface="SimSun" charset="0"/>
              </a:rPr>
              <a:t>A New </a:t>
            </a:r>
            <a:r>
              <a:rPr lang="en-US" sz="2400" b="1" dirty="0" err="1">
                <a:solidFill>
                  <a:srgbClr val="000000"/>
                </a:solidFill>
                <a:latin typeface="Arial" charset="0"/>
                <a:ea typeface="SimSun" charset="0"/>
                <a:cs typeface="SimSun" charset="0"/>
              </a:rPr>
              <a:t>Bosonization</a:t>
            </a:r>
            <a:r>
              <a:rPr lang="en-US" sz="2400" b="1" dirty="0">
                <a:solidFill>
                  <a:srgbClr val="000000"/>
                </a:solidFill>
                <a:latin typeface="Arial" charset="0"/>
                <a:ea typeface="SimSun" charset="0"/>
                <a:cs typeface="SimSun" charset="0"/>
              </a:rPr>
              <a:t> Technique</a:t>
            </a:r>
            <a:br>
              <a:rPr lang="en-US" sz="2400" b="1" dirty="0">
                <a:solidFill>
                  <a:srgbClr val="000000"/>
                </a:solidFill>
                <a:latin typeface="Arial" charset="0"/>
                <a:ea typeface="SimSun" charset="0"/>
                <a:cs typeface="SimSun" charset="0"/>
              </a:rPr>
            </a:br>
            <a:r>
              <a:rPr lang="en-US" sz="2000" b="1" dirty="0">
                <a:solidFill>
                  <a:srgbClr val="0000FF"/>
                </a:solidFill>
                <a:latin typeface="Arial" charset="0"/>
                <a:ea typeface="SimSun" charset="0"/>
                <a:cs typeface="SimSun" charset="0"/>
              </a:rPr>
              <a:t>The Single Boson Representation</a:t>
            </a:r>
          </a:p>
        </p:txBody>
      </p:sp>
      <p:pic>
        <p:nvPicPr>
          <p:cNvPr id="16396" name="Picture 15" descr="E:\Eduardo\image001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694" y="1219200"/>
            <a:ext cx="1554163" cy="1630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97" name="Line 17"/>
          <p:cNvSpPr>
            <a:spLocks noChangeShapeType="1"/>
          </p:cNvSpPr>
          <p:nvPr/>
        </p:nvSpPr>
        <p:spPr bwMode="auto">
          <a:xfrm>
            <a:off x="76200" y="1066800"/>
            <a:ext cx="8991600" cy="0"/>
          </a:xfrm>
          <a:prstGeom prst="line">
            <a:avLst/>
          </a:prstGeom>
          <a:noFill/>
          <a:ln w="12700">
            <a:solidFill>
              <a:srgbClr val="00009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401" name="Rectangle 47"/>
          <p:cNvSpPr>
            <a:spLocks noChangeArrowheads="1"/>
          </p:cNvSpPr>
          <p:nvPr/>
        </p:nvSpPr>
        <p:spPr bwMode="auto">
          <a:xfrm>
            <a:off x="4362450" y="33416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62871" y="3349440"/>
            <a:ext cx="1748570" cy="2185713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34227" y="3349440"/>
            <a:ext cx="1748570" cy="218571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291557" y="5567338"/>
            <a:ext cx="14524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0000"/>
                </a:solidFill>
              </a:rPr>
              <a:t>Kenneth Jung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607961" y="5567338"/>
            <a:ext cx="10114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>
                <a:solidFill>
                  <a:srgbClr val="000000"/>
                </a:solidFill>
              </a:rPr>
              <a:t>Xin</a:t>
            </a:r>
            <a:r>
              <a:rPr lang="en-US" dirty="0">
                <a:solidFill>
                  <a:srgbClr val="000000"/>
                </a:solidFill>
              </a:rPr>
              <a:t> Chen</a:t>
            </a:r>
            <a:endParaRPr lang="en-US" baseline="30000" dirty="0">
              <a:solidFill>
                <a:srgbClr val="000000"/>
              </a:solidFill>
            </a:endParaRPr>
          </a:p>
        </p:txBody>
      </p:sp>
      <p:pic>
        <p:nvPicPr>
          <p:cNvPr id="7" name="Picture 6" descr="nsf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84356" y="1269667"/>
            <a:ext cx="1600200" cy="1600200"/>
          </a:xfrm>
          <a:prstGeom prst="rect">
            <a:avLst/>
          </a:prstGeom>
        </p:spPr>
      </p:pic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573A86-69A0-8A4C-8202-997F66CD1941}" type="datetime1">
              <a:rPr lang="en-US" smtClean="0"/>
              <a:t>6/9/18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Yale University - Chemistry Department</a:t>
            </a: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D929E-75AF-9B45-A48E-869111FE8EAB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741205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4"/>
          <p:cNvSpPr txBox="1">
            <a:spLocks noChangeArrowheads="1"/>
          </p:cNvSpPr>
          <p:nvPr/>
        </p:nvSpPr>
        <p:spPr>
          <a:xfrm>
            <a:off x="1051938" y="291803"/>
            <a:ext cx="7162800" cy="6858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b="1" dirty="0">
                <a:solidFill>
                  <a:srgbClr val="000000"/>
                </a:solidFill>
                <a:latin typeface="Arial" charset="0"/>
                <a:ea typeface="SimSun" charset="0"/>
                <a:cs typeface="SimSun" charset="0"/>
              </a:rPr>
              <a:t>Holstein-</a:t>
            </a:r>
            <a:r>
              <a:rPr lang="en-US" sz="2800" b="1" dirty="0" err="1">
                <a:solidFill>
                  <a:srgbClr val="000000"/>
                </a:solidFill>
                <a:latin typeface="Arial" charset="0"/>
                <a:ea typeface="SimSun" charset="0"/>
                <a:cs typeface="SimSun" charset="0"/>
              </a:rPr>
              <a:t>Primakoff</a:t>
            </a:r>
            <a:r>
              <a:rPr lang="en-US" sz="2800" b="1" dirty="0">
                <a:solidFill>
                  <a:srgbClr val="000000"/>
                </a:solidFill>
                <a:latin typeface="Arial" charset="0"/>
                <a:ea typeface="SimSun" charset="0"/>
                <a:cs typeface="SimSun" charset="0"/>
              </a:rPr>
              <a:t> Representation</a:t>
            </a:r>
          </a:p>
        </p:txBody>
      </p:sp>
      <p:sp>
        <p:nvSpPr>
          <p:cNvPr id="5" name="Rectangle 14"/>
          <p:cNvSpPr txBox="1">
            <a:spLocks noChangeArrowheads="1"/>
          </p:cNvSpPr>
          <p:nvPr/>
        </p:nvSpPr>
        <p:spPr>
          <a:xfrm>
            <a:off x="1014587" y="920820"/>
            <a:ext cx="7162800" cy="6858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b="1" dirty="0">
                <a:solidFill>
                  <a:srgbClr val="0000FF"/>
                </a:solidFill>
                <a:latin typeface="Arial" charset="0"/>
                <a:ea typeface="SimSun" charset="0"/>
                <a:cs typeface="SimSun" charset="0"/>
              </a:rPr>
              <a:t>Spin-Boson Hamiltonian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2F4015-7FB2-AE43-9969-A8B614AAC690}" type="datetime1">
              <a:rPr lang="en-US" smtClean="0"/>
              <a:t>6/9/18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Yale University - Chemistry Department</a:t>
            </a: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D929E-75AF-9B45-A48E-869111FE8EAB}" type="slidenum">
              <a:rPr lang="en-US" smtClean="0"/>
              <a:t>28</a:t>
            </a:fld>
            <a:endParaRPr lang="en-US"/>
          </a:p>
        </p:txBody>
      </p:sp>
      <p:pic>
        <p:nvPicPr>
          <p:cNvPr id="4" name="Picture 3" descr="Screen Shot 2015-07-23 at 11.14.11 A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5738" y="2451100"/>
            <a:ext cx="2250062" cy="573766"/>
          </a:xfrm>
          <a:prstGeom prst="rect">
            <a:avLst/>
          </a:prstGeom>
        </p:spPr>
      </p:pic>
      <p:pic>
        <p:nvPicPr>
          <p:cNvPr id="7" name="Picture 6" descr="Screen Shot 2015-07-23 at 11.14.00 A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1900" y="2425700"/>
            <a:ext cx="2017110" cy="596900"/>
          </a:xfrm>
          <a:prstGeom prst="rect">
            <a:avLst/>
          </a:prstGeom>
        </p:spPr>
      </p:pic>
      <p:pic>
        <p:nvPicPr>
          <p:cNvPr id="12" name="Picture 11" descr="Screen Shot 2015-07-23 at 11.16.10 AM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1087" y="3035300"/>
            <a:ext cx="5538613" cy="733591"/>
          </a:xfrm>
          <a:prstGeom prst="rect">
            <a:avLst/>
          </a:prstGeom>
        </p:spPr>
      </p:pic>
      <p:pic>
        <p:nvPicPr>
          <p:cNvPr id="13" name="Picture 12" descr="Screen Shot 2015-07-23 at 11.15.58 AM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81238" y="3246407"/>
            <a:ext cx="1830962" cy="388130"/>
          </a:xfrm>
          <a:prstGeom prst="rect">
            <a:avLst/>
          </a:prstGeom>
        </p:spPr>
      </p:pic>
      <p:pic>
        <p:nvPicPr>
          <p:cNvPr id="14" name="Picture 13" descr="Screen Shot 2015-07-23 at 11.18.34 AM.pn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700" y="5207000"/>
            <a:ext cx="8214738" cy="535511"/>
          </a:xfrm>
          <a:prstGeom prst="rect">
            <a:avLst/>
          </a:prstGeom>
        </p:spPr>
      </p:pic>
      <p:pic>
        <p:nvPicPr>
          <p:cNvPr id="15" name="Picture 14" descr="Screen Shot 2015-07-23 at 11.20.09 AM.png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6800" y="4526985"/>
            <a:ext cx="1739900" cy="413006"/>
          </a:xfrm>
          <a:prstGeom prst="rect">
            <a:avLst/>
          </a:prstGeom>
        </p:spPr>
      </p:pic>
      <p:pic>
        <p:nvPicPr>
          <p:cNvPr id="16" name="Picture 15" descr="Screen Shot 2015-07-23 at 11.20.01 AM.png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5000" y="4495016"/>
            <a:ext cx="2004438" cy="433652"/>
          </a:xfrm>
          <a:prstGeom prst="rect">
            <a:avLst/>
          </a:prstGeom>
        </p:spPr>
      </p:pic>
      <p:sp>
        <p:nvSpPr>
          <p:cNvPr id="30" name="Rectangle 29"/>
          <p:cNvSpPr/>
          <p:nvPr/>
        </p:nvSpPr>
        <p:spPr>
          <a:xfrm>
            <a:off x="203200" y="5094811"/>
            <a:ext cx="8674100" cy="723900"/>
          </a:xfrm>
          <a:prstGeom prst="rect">
            <a:avLst/>
          </a:prstGeom>
          <a:noFill/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2" name="Picture 31" descr="Screen Shot 2015-07-22 at 7.31.16 PM.png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7500" y="1673407"/>
            <a:ext cx="5786776" cy="747867"/>
          </a:xfrm>
          <a:prstGeom prst="rect">
            <a:avLst/>
          </a:prstGeom>
        </p:spPr>
      </p:pic>
      <p:pic>
        <p:nvPicPr>
          <p:cNvPr id="34" name="Picture 33" descr="Screen Shot 2015-07-23 at 10.30.10 AM.png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9234" y="3743491"/>
            <a:ext cx="3238500" cy="635000"/>
          </a:xfrm>
          <a:prstGeom prst="rect">
            <a:avLst/>
          </a:prstGeom>
        </p:spPr>
      </p:pic>
      <p:pic>
        <p:nvPicPr>
          <p:cNvPr id="35" name="Picture 34" descr="Screen Shot 2015-07-23 at 10.28.08 AM.png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7248" y="3819691"/>
            <a:ext cx="1915886" cy="609600"/>
          </a:xfrm>
          <a:prstGeom prst="rect">
            <a:avLst/>
          </a:prstGeom>
        </p:spPr>
      </p:pic>
      <p:pic>
        <p:nvPicPr>
          <p:cNvPr id="36" name="Picture 35" descr="Screen Shot 2015-07-23 at 10.32.17 AM.png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300" y="3857791"/>
            <a:ext cx="1392700" cy="443753"/>
          </a:xfrm>
          <a:prstGeom prst="rect">
            <a:avLst/>
          </a:prstGeom>
        </p:spPr>
      </p:pic>
      <p:cxnSp>
        <p:nvCxnSpPr>
          <p:cNvPr id="37" name="Straight Arrow Connector 36"/>
          <p:cNvCxnSpPr/>
          <p:nvPr/>
        </p:nvCxnSpPr>
        <p:spPr>
          <a:xfrm>
            <a:off x="2273300" y="4073691"/>
            <a:ext cx="654162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1547238" y="5898118"/>
            <a:ext cx="60085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[T. Holstein and H. </a:t>
            </a:r>
            <a:r>
              <a:rPr lang="en-US" dirty="0" err="1">
                <a:solidFill>
                  <a:srgbClr val="FF0000"/>
                </a:solidFill>
              </a:rPr>
              <a:t>Primakoff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i="1" dirty="0">
                <a:solidFill>
                  <a:srgbClr val="FF0000"/>
                </a:solidFill>
              </a:rPr>
              <a:t>Phys. Rev.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b="1" dirty="0">
                <a:solidFill>
                  <a:srgbClr val="FF0000"/>
                </a:solidFill>
              </a:rPr>
              <a:t>58</a:t>
            </a:r>
            <a:r>
              <a:rPr lang="en-US" dirty="0">
                <a:solidFill>
                  <a:srgbClr val="FF0000"/>
                </a:solidFill>
              </a:rPr>
              <a:t>, 1098-1113 (1940)]</a:t>
            </a:r>
          </a:p>
        </p:txBody>
      </p:sp>
      <p:sp>
        <p:nvSpPr>
          <p:cNvPr id="38" name="Rectangle 37"/>
          <p:cNvSpPr/>
          <p:nvPr/>
        </p:nvSpPr>
        <p:spPr>
          <a:xfrm>
            <a:off x="851719" y="2425700"/>
            <a:ext cx="2551882" cy="609600"/>
          </a:xfrm>
          <a:prstGeom prst="rect">
            <a:avLst/>
          </a:prstGeom>
          <a:noFill/>
          <a:ln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Rectangle 38"/>
          <p:cNvSpPr/>
          <p:nvPr/>
        </p:nvSpPr>
        <p:spPr>
          <a:xfrm>
            <a:off x="5476534" y="3791282"/>
            <a:ext cx="3238500" cy="609600"/>
          </a:xfrm>
          <a:prstGeom prst="rect">
            <a:avLst/>
          </a:prstGeom>
          <a:noFill/>
          <a:ln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Rectangle 39"/>
          <p:cNvSpPr/>
          <p:nvPr/>
        </p:nvSpPr>
        <p:spPr>
          <a:xfrm>
            <a:off x="3037786" y="3780807"/>
            <a:ext cx="1905348" cy="609600"/>
          </a:xfrm>
          <a:prstGeom prst="rect">
            <a:avLst/>
          </a:prstGeom>
          <a:noFill/>
          <a:ln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349194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4"/>
          <p:cNvSpPr txBox="1">
            <a:spLocks noChangeArrowheads="1"/>
          </p:cNvSpPr>
          <p:nvPr/>
        </p:nvSpPr>
        <p:spPr>
          <a:xfrm>
            <a:off x="1852038" y="339920"/>
            <a:ext cx="5640962" cy="6858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b="1" dirty="0">
                <a:solidFill>
                  <a:srgbClr val="000000"/>
                </a:solidFill>
                <a:latin typeface="Arial" charset="0"/>
                <a:ea typeface="SimSun" charset="0"/>
                <a:cs typeface="SimSun" charset="0"/>
              </a:rPr>
              <a:t>Schwinger-</a:t>
            </a:r>
            <a:r>
              <a:rPr lang="en-US" sz="2800" b="1" dirty="0" err="1">
                <a:solidFill>
                  <a:srgbClr val="000000"/>
                </a:solidFill>
                <a:latin typeface="Arial" charset="0"/>
                <a:ea typeface="SimSun" charset="0"/>
                <a:cs typeface="SimSun" charset="0"/>
              </a:rPr>
              <a:t>Bosonization</a:t>
            </a:r>
            <a:endParaRPr lang="en-US" sz="2800" b="1" dirty="0">
              <a:solidFill>
                <a:srgbClr val="000000"/>
              </a:solidFill>
              <a:latin typeface="Arial" charset="0"/>
              <a:ea typeface="SimSun" charset="0"/>
              <a:cs typeface="SimSun" charset="0"/>
            </a:endParaRPr>
          </a:p>
        </p:txBody>
      </p:sp>
      <p:pic>
        <p:nvPicPr>
          <p:cNvPr id="3" name="Picture 2" descr="Screen Shot 2015-07-22 at 7.16.27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0464" y="1873620"/>
            <a:ext cx="4706472" cy="3043367"/>
          </a:xfrm>
          <a:prstGeom prst="rect">
            <a:avLst/>
          </a:prstGeom>
        </p:spPr>
      </p:pic>
      <p:sp>
        <p:nvSpPr>
          <p:cNvPr id="4" name="Rectangle 14"/>
          <p:cNvSpPr txBox="1">
            <a:spLocks noChangeArrowheads="1"/>
          </p:cNvSpPr>
          <p:nvPr/>
        </p:nvSpPr>
        <p:spPr>
          <a:xfrm>
            <a:off x="2298700" y="845976"/>
            <a:ext cx="4660900" cy="6858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b="1" dirty="0">
                <a:solidFill>
                  <a:srgbClr val="0000FF"/>
                </a:solidFill>
                <a:latin typeface="Arial" charset="0"/>
                <a:ea typeface="SimSun" charset="0"/>
                <a:cs typeface="SimSun" charset="0"/>
              </a:rPr>
              <a:t>Schwinger-Jordan Transform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5410A4-3924-4244-B72C-1DA2395517E2}" type="datetime1">
              <a:rPr lang="en-US" smtClean="0"/>
              <a:t>6/9/18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Yale University - Chemistry Department</a:t>
            </a: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D929E-75AF-9B45-A48E-869111FE8EAB}" type="slidenum">
              <a:rPr lang="en-US" smtClean="0"/>
              <a:t>29</a:t>
            </a:fld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584200" y="5000536"/>
            <a:ext cx="82931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dirty="0">
                <a:solidFill>
                  <a:srgbClr val="FF0000"/>
                </a:solidFill>
              </a:rPr>
              <a:t>[P. Jordan, </a:t>
            </a:r>
            <a:r>
              <a:rPr lang="de-DE" i="1" dirty="0">
                <a:solidFill>
                  <a:srgbClr val="FF0000"/>
                </a:solidFill>
              </a:rPr>
              <a:t>Z. Phys.</a:t>
            </a:r>
            <a:r>
              <a:rPr lang="de-DE" dirty="0">
                <a:solidFill>
                  <a:srgbClr val="FF0000"/>
                </a:solidFill>
              </a:rPr>
              <a:t> </a:t>
            </a:r>
            <a:r>
              <a:rPr lang="de-DE" b="1" dirty="0">
                <a:solidFill>
                  <a:srgbClr val="FF0000"/>
                </a:solidFill>
              </a:rPr>
              <a:t>94</a:t>
            </a:r>
            <a:r>
              <a:rPr lang="de-DE" dirty="0">
                <a:solidFill>
                  <a:srgbClr val="FF0000"/>
                </a:solidFill>
              </a:rPr>
              <a:t>, 531 (1935)]</a:t>
            </a:r>
          </a:p>
          <a:p>
            <a:endParaRPr lang="de-DE" dirty="0">
              <a:solidFill>
                <a:srgbClr val="FF0000"/>
              </a:solidFill>
            </a:endParaRPr>
          </a:p>
          <a:p>
            <a:r>
              <a:rPr lang="de-DE" dirty="0">
                <a:solidFill>
                  <a:srgbClr val="FF0000"/>
                </a:solidFill>
              </a:rPr>
              <a:t>[J. Schwinger, in</a:t>
            </a:r>
            <a:r>
              <a:rPr lang="de-DE" i="1" dirty="0">
                <a:solidFill>
                  <a:srgbClr val="FF0000"/>
                </a:solidFill>
              </a:rPr>
              <a:t> Quantum </a:t>
            </a:r>
            <a:r>
              <a:rPr lang="de-DE" i="1" dirty="0" err="1">
                <a:solidFill>
                  <a:srgbClr val="FF0000"/>
                </a:solidFill>
              </a:rPr>
              <a:t>Theory</a:t>
            </a:r>
            <a:r>
              <a:rPr lang="de-DE" i="1" dirty="0">
                <a:solidFill>
                  <a:srgbClr val="FF0000"/>
                </a:solidFill>
              </a:rPr>
              <a:t> </a:t>
            </a:r>
            <a:r>
              <a:rPr lang="de-DE" i="1" dirty="0" err="1">
                <a:solidFill>
                  <a:srgbClr val="FF0000"/>
                </a:solidFill>
              </a:rPr>
              <a:t>of</a:t>
            </a:r>
            <a:r>
              <a:rPr lang="de-DE" i="1" dirty="0">
                <a:solidFill>
                  <a:srgbClr val="FF0000"/>
                </a:solidFill>
              </a:rPr>
              <a:t> Angular </a:t>
            </a:r>
            <a:r>
              <a:rPr lang="de-DE" i="1" dirty="0" err="1">
                <a:solidFill>
                  <a:srgbClr val="FF0000"/>
                </a:solidFill>
              </a:rPr>
              <a:t>Momentum</a:t>
            </a:r>
            <a:r>
              <a:rPr lang="de-DE" dirty="0">
                <a:solidFill>
                  <a:srgbClr val="FF0000"/>
                </a:solidFill>
              </a:rPr>
              <a:t>, </a:t>
            </a:r>
            <a:r>
              <a:rPr lang="de-DE" dirty="0" err="1">
                <a:solidFill>
                  <a:srgbClr val="FF0000"/>
                </a:solidFill>
              </a:rPr>
              <a:t>edited</a:t>
            </a:r>
            <a:r>
              <a:rPr lang="de-DE" dirty="0">
                <a:solidFill>
                  <a:srgbClr val="FF0000"/>
                </a:solidFill>
              </a:rPr>
              <a:t> </a:t>
            </a:r>
            <a:r>
              <a:rPr lang="de-DE" dirty="0" err="1">
                <a:solidFill>
                  <a:srgbClr val="FF0000"/>
                </a:solidFill>
              </a:rPr>
              <a:t>by</a:t>
            </a:r>
            <a:r>
              <a:rPr lang="de-DE" dirty="0">
                <a:solidFill>
                  <a:srgbClr val="FF0000"/>
                </a:solidFill>
              </a:rPr>
              <a:t> L. C. </a:t>
            </a:r>
            <a:r>
              <a:rPr lang="de-DE" dirty="0" err="1">
                <a:solidFill>
                  <a:srgbClr val="FF0000"/>
                </a:solidFill>
              </a:rPr>
              <a:t>Biedenharn</a:t>
            </a:r>
            <a:r>
              <a:rPr lang="de-DE" dirty="0">
                <a:solidFill>
                  <a:srgbClr val="FF0000"/>
                </a:solidFill>
              </a:rPr>
              <a:t> </a:t>
            </a:r>
            <a:r>
              <a:rPr lang="de-DE" dirty="0" err="1">
                <a:solidFill>
                  <a:srgbClr val="FF0000"/>
                </a:solidFill>
              </a:rPr>
              <a:t>and</a:t>
            </a:r>
            <a:r>
              <a:rPr lang="de-DE" dirty="0">
                <a:solidFill>
                  <a:srgbClr val="FF0000"/>
                </a:solidFill>
              </a:rPr>
              <a:t> H. V. Dam Academic, New York (1965)]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994719" y="1873620"/>
            <a:ext cx="1472381" cy="526680"/>
          </a:xfrm>
          <a:prstGeom prst="rect">
            <a:avLst/>
          </a:prstGeom>
          <a:noFill/>
          <a:ln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244987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7-07-19 at 1.45.02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9300" y="609600"/>
            <a:ext cx="4953000" cy="711200"/>
          </a:xfrm>
          <a:prstGeom prst="rect">
            <a:avLst/>
          </a:prstGeom>
        </p:spPr>
      </p:pic>
      <p:pic>
        <p:nvPicPr>
          <p:cNvPr id="3" name="Picture 2" descr="Screen Shot 2017-07-19 at 1.45.06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8400" y="1981200"/>
            <a:ext cx="6654800" cy="1168400"/>
          </a:xfrm>
          <a:prstGeom prst="rect">
            <a:avLst/>
          </a:prstGeom>
        </p:spPr>
      </p:pic>
      <p:pic>
        <p:nvPicPr>
          <p:cNvPr id="4" name="Picture 3" descr="Screen Shot 2017-07-19 at 1.45.16 P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0800" y="2997200"/>
            <a:ext cx="6337300" cy="889000"/>
          </a:xfrm>
          <a:prstGeom prst="rect">
            <a:avLst/>
          </a:prstGeom>
        </p:spPr>
      </p:pic>
      <p:pic>
        <p:nvPicPr>
          <p:cNvPr id="5" name="Picture 4" descr="Screen Shot 2017-07-19 at 1.45.39 PM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4724401"/>
            <a:ext cx="8851900" cy="723342"/>
          </a:xfrm>
          <a:prstGeom prst="rect">
            <a:avLst/>
          </a:prstGeom>
          <a:solidFill>
            <a:srgbClr val="000090"/>
          </a:solidFill>
          <a:ln w="25400">
            <a:solidFill>
              <a:srgbClr val="0000FF"/>
            </a:solidFill>
          </a:ln>
        </p:spPr>
      </p:pic>
      <p:pic>
        <p:nvPicPr>
          <p:cNvPr id="7" name="Picture 6" descr="Screen Shot 2017-07-19 at 1.45.27 PM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7400" y="3797300"/>
            <a:ext cx="2070100" cy="7366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029699" y="1388765"/>
            <a:ext cx="241860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00FF"/>
                </a:solidFill>
              </a:rPr>
              <a:t>SOFT Propagation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085F47-91D5-F04D-A6C1-6E683AC2649D}" type="datetime1">
              <a:rPr lang="en-US" smtClean="0"/>
              <a:t>6/9/18</a:t>
            </a:fld>
            <a:endParaRPr 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Yale University - Chemistry Department</a:t>
            </a:r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23222C-3B3C-4D4F-835C-1622A5F50062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025437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4"/>
          <p:cNvSpPr txBox="1">
            <a:spLocks noChangeArrowheads="1"/>
          </p:cNvSpPr>
          <p:nvPr/>
        </p:nvSpPr>
        <p:spPr>
          <a:xfrm>
            <a:off x="1473200" y="365320"/>
            <a:ext cx="6337300" cy="6858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b="1" dirty="0">
                <a:solidFill>
                  <a:srgbClr val="000000"/>
                </a:solidFill>
                <a:latin typeface="Arial" charset="0"/>
                <a:ea typeface="SimSun" charset="0"/>
                <a:cs typeface="SimSun" charset="0"/>
              </a:rPr>
              <a:t>Schwinger-Jordan Representation</a:t>
            </a:r>
          </a:p>
        </p:txBody>
      </p:sp>
      <p:sp>
        <p:nvSpPr>
          <p:cNvPr id="4" name="Rectangle 14"/>
          <p:cNvSpPr txBox="1">
            <a:spLocks noChangeArrowheads="1"/>
          </p:cNvSpPr>
          <p:nvPr/>
        </p:nvSpPr>
        <p:spPr>
          <a:xfrm>
            <a:off x="2336800" y="845976"/>
            <a:ext cx="4660900" cy="6858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b="1" dirty="0">
                <a:solidFill>
                  <a:srgbClr val="0000FF"/>
                </a:solidFill>
                <a:latin typeface="Arial" charset="0"/>
                <a:ea typeface="SimSun" charset="0"/>
                <a:cs typeface="SimSun" charset="0"/>
              </a:rPr>
              <a:t>Jordan-Schwinger Transform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A152F8-0327-0C4D-B678-0814F7F3187F}" type="datetime1">
              <a:rPr lang="en-US" smtClean="0"/>
              <a:t>6/9/18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Yale University - Chemistry Department</a:t>
            </a: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D929E-75AF-9B45-A48E-869111FE8EAB}" type="slidenum">
              <a:rPr lang="en-US" smtClean="0"/>
              <a:t>30</a:t>
            </a:fld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584200" y="4987836"/>
            <a:ext cx="82677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dirty="0">
                <a:solidFill>
                  <a:srgbClr val="FF0000"/>
                </a:solidFill>
              </a:rPr>
              <a:t>[P. Jordan, </a:t>
            </a:r>
            <a:r>
              <a:rPr lang="de-DE" i="1" dirty="0">
                <a:solidFill>
                  <a:srgbClr val="FF0000"/>
                </a:solidFill>
              </a:rPr>
              <a:t>Z. Phys.</a:t>
            </a:r>
            <a:r>
              <a:rPr lang="de-DE" dirty="0">
                <a:solidFill>
                  <a:srgbClr val="FF0000"/>
                </a:solidFill>
              </a:rPr>
              <a:t> </a:t>
            </a:r>
            <a:r>
              <a:rPr lang="de-DE" b="1" dirty="0">
                <a:solidFill>
                  <a:srgbClr val="FF0000"/>
                </a:solidFill>
              </a:rPr>
              <a:t>94</a:t>
            </a:r>
            <a:r>
              <a:rPr lang="de-DE" dirty="0">
                <a:solidFill>
                  <a:srgbClr val="FF0000"/>
                </a:solidFill>
              </a:rPr>
              <a:t>, 531 (1935)]</a:t>
            </a:r>
          </a:p>
          <a:p>
            <a:endParaRPr lang="de-DE" dirty="0"/>
          </a:p>
          <a:p>
            <a:r>
              <a:rPr lang="de-DE" dirty="0">
                <a:solidFill>
                  <a:srgbClr val="FF0000"/>
                </a:solidFill>
              </a:rPr>
              <a:t>[J. Schwinger, in</a:t>
            </a:r>
            <a:r>
              <a:rPr lang="de-DE" i="1" dirty="0">
                <a:solidFill>
                  <a:srgbClr val="FF0000"/>
                </a:solidFill>
              </a:rPr>
              <a:t> Quantum </a:t>
            </a:r>
            <a:r>
              <a:rPr lang="de-DE" i="1" dirty="0" err="1">
                <a:solidFill>
                  <a:srgbClr val="FF0000"/>
                </a:solidFill>
              </a:rPr>
              <a:t>Theory</a:t>
            </a:r>
            <a:r>
              <a:rPr lang="de-DE" i="1" dirty="0">
                <a:solidFill>
                  <a:srgbClr val="FF0000"/>
                </a:solidFill>
              </a:rPr>
              <a:t> </a:t>
            </a:r>
            <a:r>
              <a:rPr lang="de-DE" i="1" dirty="0" err="1">
                <a:solidFill>
                  <a:srgbClr val="FF0000"/>
                </a:solidFill>
              </a:rPr>
              <a:t>of</a:t>
            </a:r>
            <a:r>
              <a:rPr lang="de-DE" i="1" dirty="0">
                <a:solidFill>
                  <a:srgbClr val="FF0000"/>
                </a:solidFill>
              </a:rPr>
              <a:t> Angular </a:t>
            </a:r>
            <a:r>
              <a:rPr lang="de-DE" i="1" dirty="0" err="1">
                <a:solidFill>
                  <a:srgbClr val="FF0000"/>
                </a:solidFill>
              </a:rPr>
              <a:t>Momentum</a:t>
            </a:r>
            <a:r>
              <a:rPr lang="de-DE" dirty="0">
                <a:solidFill>
                  <a:srgbClr val="FF0000"/>
                </a:solidFill>
              </a:rPr>
              <a:t>, </a:t>
            </a:r>
            <a:r>
              <a:rPr lang="de-DE" dirty="0" err="1">
                <a:solidFill>
                  <a:srgbClr val="FF0000"/>
                </a:solidFill>
              </a:rPr>
              <a:t>edited</a:t>
            </a:r>
            <a:r>
              <a:rPr lang="de-DE" dirty="0">
                <a:solidFill>
                  <a:srgbClr val="FF0000"/>
                </a:solidFill>
              </a:rPr>
              <a:t> </a:t>
            </a:r>
            <a:r>
              <a:rPr lang="de-DE" dirty="0" err="1">
                <a:solidFill>
                  <a:srgbClr val="FF0000"/>
                </a:solidFill>
              </a:rPr>
              <a:t>by</a:t>
            </a:r>
            <a:r>
              <a:rPr lang="de-DE" dirty="0">
                <a:solidFill>
                  <a:srgbClr val="FF0000"/>
                </a:solidFill>
              </a:rPr>
              <a:t> L. C. </a:t>
            </a:r>
            <a:r>
              <a:rPr lang="de-DE" dirty="0" err="1">
                <a:solidFill>
                  <a:srgbClr val="FF0000"/>
                </a:solidFill>
              </a:rPr>
              <a:t>Biedenharn</a:t>
            </a:r>
            <a:r>
              <a:rPr lang="de-DE" dirty="0">
                <a:solidFill>
                  <a:srgbClr val="FF0000"/>
                </a:solidFill>
              </a:rPr>
              <a:t> </a:t>
            </a:r>
            <a:r>
              <a:rPr lang="de-DE" dirty="0" err="1">
                <a:solidFill>
                  <a:srgbClr val="FF0000"/>
                </a:solidFill>
              </a:rPr>
              <a:t>and</a:t>
            </a:r>
            <a:r>
              <a:rPr lang="de-DE" dirty="0">
                <a:solidFill>
                  <a:srgbClr val="FF0000"/>
                </a:solidFill>
              </a:rPr>
              <a:t> H. V. Dam Academic, New York (1965)]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5" name="Picture 4" descr="Screen Shot 2015-07-23 at 10.28.08 A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685" y="1973118"/>
            <a:ext cx="2021115" cy="643082"/>
          </a:xfrm>
          <a:prstGeom prst="rect">
            <a:avLst/>
          </a:prstGeom>
        </p:spPr>
      </p:pic>
      <p:pic>
        <p:nvPicPr>
          <p:cNvPr id="6" name="Picture 5" descr="Screen Shot 2015-07-23 at 10.30.10 A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7000" y="3721100"/>
            <a:ext cx="3238500" cy="635000"/>
          </a:xfrm>
          <a:prstGeom prst="rect">
            <a:avLst/>
          </a:prstGeom>
        </p:spPr>
      </p:pic>
      <p:pic>
        <p:nvPicPr>
          <p:cNvPr id="7" name="Picture 6" descr="Screen Shot 2015-07-23 at 10.32.17 AM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6600" y="2035984"/>
            <a:ext cx="1422400" cy="453215"/>
          </a:xfrm>
          <a:prstGeom prst="rect">
            <a:avLst/>
          </a:prstGeom>
        </p:spPr>
      </p:pic>
      <p:pic>
        <p:nvPicPr>
          <p:cNvPr id="12" name="Picture 11" descr="Screen Shot 2015-07-23 at 10.33.21 AM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11850" y="3644900"/>
            <a:ext cx="2279650" cy="762000"/>
          </a:xfrm>
          <a:prstGeom prst="rect">
            <a:avLst/>
          </a:prstGeom>
        </p:spPr>
      </p:pic>
      <p:sp>
        <p:nvSpPr>
          <p:cNvPr id="13" name="Rectangle 14"/>
          <p:cNvSpPr txBox="1">
            <a:spLocks noChangeArrowheads="1"/>
          </p:cNvSpPr>
          <p:nvPr/>
        </p:nvSpPr>
        <p:spPr>
          <a:xfrm>
            <a:off x="1155700" y="2966876"/>
            <a:ext cx="2070100" cy="6858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b="1" dirty="0">
                <a:latin typeface="Arial" charset="0"/>
                <a:ea typeface="SimSun" charset="0"/>
                <a:cs typeface="SimSun" charset="0"/>
              </a:rPr>
              <a:t>Constraint:</a:t>
            </a:r>
          </a:p>
        </p:txBody>
      </p:sp>
      <p:cxnSp>
        <p:nvCxnSpPr>
          <p:cNvPr id="15" name="Straight Arrow Connector 14"/>
          <p:cNvCxnSpPr/>
          <p:nvPr/>
        </p:nvCxnSpPr>
        <p:spPr>
          <a:xfrm>
            <a:off x="3937000" y="2273300"/>
            <a:ext cx="1054100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>
            <a:off x="4991100" y="4038600"/>
            <a:ext cx="685800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Rectangle 17"/>
          <p:cNvSpPr/>
          <p:nvPr/>
        </p:nvSpPr>
        <p:spPr>
          <a:xfrm>
            <a:off x="825500" y="3086100"/>
            <a:ext cx="7550150" cy="1358900"/>
          </a:xfrm>
          <a:prstGeom prst="rect">
            <a:avLst/>
          </a:prstGeom>
          <a:noFill/>
          <a:ln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550595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5-07-22 at 7.31.16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7500" y="1724207"/>
            <a:ext cx="5786776" cy="747867"/>
          </a:xfrm>
          <a:prstGeom prst="rect">
            <a:avLst/>
          </a:prstGeom>
        </p:spPr>
      </p:pic>
      <p:sp>
        <p:nvSpPr>
          <p:cNvPr id="3" name="Rectangle 14"/>
          <p:cNvSpPr txBox="1">
            <a:spLocks noChangeArrowheads="1"/>
          </p:cNvSpPr>
          <p:nvPr/>
        </p:nvSpPr>
        <p:spPr>
          <a:xfrm>
            <a:off x="1051938" y="291803"/>
            <a:ext cx="7162800" cy="6858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b="1" dirty="0">
                <a:solidFill>
                  <a:srgbClr val="000000"/>
                </a:solidFill>
                <a:latin typeface="Arial" charset="0"/>
                <a:ea typeface="SimSun" charset="0"/>
                <a:cs typeface="SimSun" charset="0"/>
              </a:rPr>
              <a:t>Schwinger-Jordan Representation</a:t>
            </a:r>
          </a:p>
        </p:txBody>
      </p:sp>
      <p:sp>
        <p:nvSpPr>
          <p:cNvPr id="5" name="Rectangle 14"/>
          <p:cNvSpPr txBox="1">
            <a:spLocks noChangeArrowheads="1"/>
          </p:cNvSpPr>
          <p:nvPr/>
        </p:nvSpPr>
        <p:spPr>
          <a:xfrm>
            <a:off x="1014587" y="958920"/>
            <a:ext cx="7162800" cy="6858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b="1" dirty="0">
                <a:solidFill>
                  <a:srgbClr val="0000FF"/>
                </a:solidFill>
                <a:latin typeface="Arial" charset="0"/>
                <a:ea typeface="SimSun" charset="0"/>
                <a:cs typeface="SimSun" charset="0"/>
              </a:rPr>
              <a:t>Spin-Boson Hamiltonian</a:t>
            </a:r>
          </a:p>
        </p:txBody>
      </p:sp>
      <p:pic>
        <p:nvPicPr>
          <p:cNvPr id="6" name="Picture 5" descr="Screen Shot 2015-07-22 at 7.36.18 P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6723" y="2510174"/>
            <a:ext cx="6628654" cy="735279"/>
          </a:xfrm>
          <a:prstGeom prst="rect">
            <a:avLst/>
          </a:prstGeom>
        </p:spPr>
      </p:pic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A3CC0A-EC27-8640-B26E-2BB85CAD1DF1}" type="datetime1">
              <a:rPr lang="en-US" smtClean="0"/>
              <a:t>6/9/18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Yale University - Chemistry Department</a:t>
            </a: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D929E-75AF-9B45-A48E-869111FE8EAB}" type="slidenum">
              <a:rPr lang="en-US" smtClean="0"/>
              <a:t>31</a:t>
            </a:fld>
            <a:endParaRPr lang="en-US"/>
          </a:p>
        </p:txBody>
      </p:sp>
      <p:pic>
        <p:nvPicPr>
          <p:cNvPr id="17" name="Picture 16" descr="Screen Shot 2015-07-23 at 10.46.55 AM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300" y="3371396"/>
            <a:ext cx="8242300" cy="451304"/>
          </a:xfrm>
          <a:prstGeom prst="rect">
            <a:avLst/>
          </a:prstGeom>
        </p:spPr>
      </p:pic>
      <p:sp>
        <p:nvSpPr>
          <p:cNvPr id="19" name="Rectangle 18"/>
          <p:cNvSpPr/>
          <p:nvPr/>
        </p:nvSpPr>
        <p:spPr>
          <a:xfrm>
            <a:off x="203200" y="3263900"/>
            <a:ext cx="8674100" cy="723900"/>
          </a:xfrm>
          <a:prstGeom prst="rect">
            <a:avLst/>
          </a:prstGeom>
          <a:noFill/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2" name="Picture 21" descr="Screen Shot 2015-07-23 at 10.41.46 AM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07620" y="4240251"/>
            <a:ext cx="903113" cy="463761"/>
          </a:xfrm>
          <a:prstGeom prst="rect">
            <a:avLst/>
          </a:prstGeom>
        </p:spPr>
      </p:pic>
      <p:pic>
        <p:nvPicPr>
          <p:cNvPr id="23" name="Picture 22" descr="Screen Shot 2015-07-23 at 10.41.41 AM.pn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2365" y="4219326"/>
            <a:ext cx="882650" cy="508750"/>
          </a:xfrm>
          <a:prstGeom prst="rect">
            <a:avLst/>
          </a:prstGeom>
        </p:spPr>
      </p:pic>
      <p:pic>
        <p:nvPicPr>
          <p:cNvPr id="24" name="Picture 23" descr="Screen Shot 2015-07-23 at 10.44.11 AM.png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5774" y="4875089"/>
            <a:ext cx="2770526" cy="751545"/>
          </a:xfrm>
          <a:prstGeom prst="rect">
            <a:avLst/>
          </a:prstGeom>
        </p:spPr>
      </p:pic>
      <p:pic>
        <p:nvPicPr>
          <p:cNvPr id="25" name="Picture 24" descr="Screen Shot 2015-07-23 at 10.44.01 AM.png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011" y="4155738"/>
            <a:ext cx="2630689" cy="777249"/>
          </a:xfrm>
          <a:prstGeom prst="rect">
            <a:avLst/>
          </a:prstGeom>
        </p:spPr>
      </p:pic>
      <p:pic>
        <p:nvPicPr>
          <p:cNvPr id="26" name="Picture 25" descr="Screen Shot 2015-07-23 at 10.49.38 AM.png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8330" y="4855076"/>
            <a:ext cx="4503939" cy="798728"/>
          </a:xfrm>
          <a:prstGeom prst="rect">
            <a:avLst/>
          </a:prstGeom>
        </p:spPr>
      </p:pic>
      <p:sp>
        <p:nvSpPr>
          <p:cNvPr id="27" name="Rectangle 26"/>
          <p:cNvSpPr/>
          <p:nvPr/>
        </p:nvSpPr>
        <p:spPr>
          <a:xfrm>
            <a:off x="3835400" y="4855076"/>
            <a:ext cx="4737100" cy="723900"/>
          </a:xfrm>
          <a:prstGeom prst="rect">
            <a:avLst/>
          </a:prstGeom>
          <a:noFill/>
          <a:ln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8" name="Picture 27" descr="Screen Shot 2015-07-23 at 11.02.42 AM.png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9355" y="4240251"/>
            <a:ext cx="1818674" cy="463762"/>
          </a:xfrm>
          <a:prstGeom prst="rect">
            <a:avLst/>
          </a:prstGeom>
        </p:spPr>
      </p:pic>
      <p:sp>
        <p:nvSpPr>
          <p:cNvPr id="29" name="Rectangle 28"/>
          <p:cNvSpPr/>
          <p:nvPr/>
        </p:nvSpPr>
        <p:spPr>
          <a:xfrm>
            <a:off x="571500" y="5737136"/>
            <a:ext cx="8001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dirty="0">
                <a:solidFill>
                  <a:srgbClr val="FF0000"/>
                </a:solidFill>
              </a:rPr>
              <a:t>[P. Jordan, </a:t>
            </a:r>
            <a:r>
              <a:rPr lang="de-DE" i="1" dirty="0">
                <a:solidFill>
                  <a:srgbClr val="FF0000"/>
                </a:solidFill>
              </a:rPr>
              <a:t>Z. Phys.</a:t>
            </a:r>
            <a:r>
              <a:rPr lang="de-DE" dirty="0">
                <a:solidFill>
                  <a:srgbClr val="FF0000"/>
                </a:solidFill>
              </a:rPr>
              <a:t> </a:t>
            </a:r>
            <a:r>
              <a:rPr lang="de-DE" b="1" dirty="0">
                <a:solidFill>
                  <a:srgbClr val="FF0000"/>
                </a:solidFill>
              </a:rPr>
              <a:t>94</a:t>
            </a:r>
            <a:r>
              <a:rPr lang="de-DE" dirty="0">
                <a:solidFill>
                  <a:srgbClr val="FF0000"/>
                </a:solidFill>
              </a:rPr>
              <a:t>, 531 (1935); J. Schwinger, in</a:t>
            </a:r>
            <a:r>
              <a:rPr lang="de-DE" i="1" dirty="0">
                <a:solidFill>
                  <a:srgbClr val="FF0000"/>
                </a:solidFill>
              </a:rPr>
              <a:t> Quantum </a:t>
            </a:r>
            <a:r>
              <a:rPr lang="de-DE" i="1" dirty="0" err="1">
                <a:solidFill>
                  <a:srgbClr val="FF0000"/>
                </a:solidFill>
              </a:rPr>
              <a:t>Theory</a:t>
            </a:r>
            <a:r>
              <a:rPr lang="de-DE" i="1" dirty="0">
                <a:solidFill>
                  <a:srgbClr val="FF0000"/>
                </a:solidFill>
              </a:rPr>
              <a:t> </a:t>
            </a:r>
            <a:r>
              <a:rPr lang="de-DE" i="1" dirty="0" err="1">
                <a:solidFill>
                  <a:srgbClr val="FF0000"/>
                </a:solidFill>
              </a:rPr>
              <a:t>of</a:t>
            </a:r>
            <a:r>
              <a:rPr lang="de-DE" i="1" dirty="0">
                <a:solidFill>
                  <a:srgbClr val="FF0000"/>
                </a:solidFill>
              </a:rPr>
              <a:t> Angular </a:t>
            </a:r>
            <a:r>
              <a:rPr lang="de-DE" i="1" dirty="0" err="1">
                <a:solidFill>
                  <a:srgbClr val="FF0000"/>
                </a:solidFill>
              </a:rPr>
              <a:t>Momentum</a:t>
            </a:r>
            <a:r>
              <a:rPr lang="de-DE" dirty="0">
                <a:solidFill>
                  <a:srgbClr val="FF0000"/>
                </a:solidFill>
              </a:rPr>
              <a:t>, </a:t>
            </a:r>
            <a:r>
              <a:rPr lang="de-DE" dirty="0" err="1">
                <a:solidFill>
                  <a:srgbClr val="FF0000"/>
                </a:solidFill>
              </a:rPr>
              <a:t>edited</a:t>
            </a:r>
            <a:r>
              <a:rPr lang="de-DE" dirty="0">
                <a:solidFill>
                  <a:srgbClr val="FF0000"/>
                </a:solidFill>
              </a:rPr>
              <a:t> </a:t>
            </a:r>
            <a:r>
              <a:rPr lang="de-DE" dirty="0" err="1">
                <a:solidFill>
                  <a:srgbClr val="FF0000"/>
                </a:solidFill>
              </a:rPr>
              <a:t>by</a:t>
            </a:r>
            <a:r>
              <a:rPr lang="de-DE" dirty="0">
                <a:solidFill>
                  <a:srgbClr val="FF0000"/>
                </a:solidFill>
              </a:rPr>
              <a:t> L. C. </a:t>
            </a:r>
            <a:r>
              <a:rPr lang="de-DE" dirty="0" err="1">
                <a:solidFill>
                  <a:srgbClr val="FF0000"/>
                </a:solidFill>
              </a:rPr>
              <a:t>Biedenharn</a:t>
            </a:r>
            <a:r>
              <a:rPr lang="de-DE" dirty="0">
                <a:solidFill>
                  <a:srgbClr val="FF0000"/>
                </a:solidFill>
              </a:rPr>
              <a:t> </a:t>
            </a:r>
            <a:r>
              <a:rPr lang="de-DE" dirty="0" err="1">
                <a:solidFill>
                  <a:srgbClr val="FF0000"/>
                </a:solidFill>
              </a:rPr>
              <a:t>and</a:t>
            </a:r>
            <a:r>
              <a:rPr lang="de-DE" dirty="0">
                <a:solidFill>
                  <a:srgbClr val="FF0000"/>
                </a:solidFill>
              </a:rPr>
              <a:t> H. V. Dam Academic, New York (1965)]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3812279" y="4252950"/>
            <a:ext cx="2029721" cy="451063"/>
          </a:xfrm>
          <a:prstGeom prst="rect">
            <a:avLst/>
          </a:prstGeom>
          <a:noFill/>
          <a:ln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356795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Screen Shot 2015-07-22 at 8.12.56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8345" y="1612995"/>
            <a:ext cx="2866255" cy="1929425"/>
          </a:xfrm>
          <a:prstGeom prst="rect">
            <a:avLst/>
          </a:prstGeom>
        </p:spPr>
      </p:pic>
      <p:pic>
        <p:nvPicPr>
          <p:cNvPr id="6" name="Picture 5" descr="Screen Shot 2015-07-22 at 8.13.05 P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0034" y="3554300"/>
            <a:ext cx="4430018" cy="1858447"/>
          </a:xfrm>
          <a:prstGeom prst="rect">
            <a:avLst/>
          </a:prstGeom>
        </p:spPr>
      </p:pic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F9436C-EDB7-794E-9FCD-00E22B92925D}" type="datetime1">
              <a:rPr lang="en-US" smtClean="0"/>
              <a:t>6/9/18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Yale University - Chemistry Department</a:t>
            </a: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D929E-75AF-9B45-A48E-869111FE8EAB}" type="slidenum">
              <a:rPr lang="en-US" smtClean="0"/>
              <a:t>32</a:t>
            </a:fld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304800" y="5552447"/>
            <a:ext cx="8712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>
                <a:solidFill>
                  <a:srgbClr val="FF0000"/>
                </a:solidFill>
              </a:rPr>
              <a:t>[H.-D. Meyer </a:t>
            </a:r>
            <a:r>
              <a:rPr lang="de-DE" dirty="0" err="1">
                <a:solidFill>
                  <a:srgbClr val="FF0000"/>
                </a:solidFill>
              </a:rPr>
              <a:t>and</a:t>
            </a:r>
            <a:r>
              <a:rPr lang="de-DE" dirty="0">
                <a:solidFill>
                  <a:srgbClr val="FF0000"/>
                </a:solidFill>
              </a:rPr>
              <a:t> W. H. Miller </a:t>
            </a:r>
            <a:r>
              <a:rPr lang="de-DE" i="1" dirty="0">
                <a:solidFill>
                  <a:srgbClr val="FF0000"/>
                </a:solidFill>
              </a:rPr>
              <a:t>J. Chem. Phys.</a:t>
            </a:r>
            <a:r>
              <a:rPr lang="de-DE" dirty="0">
                <a:solidFill>
                  <a:srgbClr val="FF0000"/>
                </a:solidFill>
              </a:rPr>
              <a:t> (1979) </a:t>
            </a:r>
            <a:r>
              <a:rPr lang="de-DE" b="1" dirty="0">
                <a:solidFill>
                  <a:srgbClr val="FF0000"/>
                </a:solidFill>
              </a:rPr>
              <a:t>70</a:t>
            </a:r>
            <a:r>
              <a:rPr lang="de-DE" dirty="0">
                <a:solidFill>
                  <a:srgbClr val="FF0000"/>
                </a:solidFill>
              </a:rPr>
              <a:t>, 3214; M. Thoss </a:t>
            </a:r>
            <a:r>
              <a:rPr lang="de-DE" dirty="0" err="1">
                <a:solidFill>
                  <a:srgbClr val="FF0000"/>
                </a:solidFill>
              </a:rPr>
              <a:t>and</a:t>
            </a:r>
            <a:r>
              <a:rPr lang="de-DE" dirty="0">
                <a:solidFill>
                  <a:srgbClr val="FF0000"/>
                </a:solidFill>
              </a:rPr>
              <a:t> G. Stock </a:t>
            </a:r>
            <a:r>
              <a:rPr lang="de-DE" i="1" dirty="0">
                <a:solidFill>
                  <a:srgbClr val="FF0000"/>
                </a:solidFill>
              </a:rPr>
              <a:t>Phys. </a:t>
            </a:r>
            <a:r>
              <a:rPr lang="de-DE" i="1" dirty="0" err="1">
                <a:solidFill>
                  <a:srgbClr val="FF0000"/>
                </a:solidFill>
              </a:rPr>
              <a:t>Rev</a:t>
            </a:r>
            <a:r>
              <a:rPr lang="de-DE" i="1" dirty="0">
                <a:solidFill>
                  <a:srgbClr val="FF0000"/>
                </a:solidFill>
              </a:rPr>
              <a:t>. </a:t>
            </a:r>
            <a:r>
              <a:rPr lang="de-DE" i="1" dirty="0" err="1">
                <a:solidFill>
                  <a:srgbClr val="FF0000"/>
                </a:solidFill>
              </a:rPr>
              <a:t>Lett</a:t>
            </a:r>
            <a:r>
              <a:rPr lang="de-DE" i="1" dirty="0">
                <a:solidFill>
                  <a:srgbClr val="FF0000"/>
                </a:solidFill>
              </a:rPr>
              <a:t>.</a:t>
            </a:r>
            <a:r>
              <a:rPr lang="de-DE" dirty="0">
                <a:solidFill>
                  <a:srgbClr val="FF0000"/>
                </a:solidFill>
              </a:rPr>
              <a:t> </a:t>
            </a:r>
            <a:r>
              <a:rPr lang="de-DE" b="1" dirty="0">
                <a:solidFill>
                  <a:srgbClr val="FF0000"/>
                </a:solidFill>
              </a:rPr>
              <a:t>78</a:t>
            </a:r>
            <a:r>
              <a:rPr lang="de-DE" dirty="0">
                <a:solidFill>
                  <a:srgbClr val="FF0000"/>
                </a:solidFill>
              </a:rPr>
              <a:t>, 578 (1997); V.S. Batista </a:t>
            </a:r>
            <a:r>
              <a:rPr lang="de-DE" dirty="0" err="1">
                <a:solidFill>
                  <a:srgbClr val="FF0000"/>
                </a:solidFill>
              </a:rPr>
              <a:t>and</a:t>
            </a:r>
            <a:r>
              <a:rPr lang="de-DE" dirty="0">
                <a:solidFill>
                  <a:srgbClr val="FF0000"/>
                </a:solidFill>
              </a:rPr>
              <a:t> W. H. Miller </a:t>
            </a:r>
            <a:r>
              <a:rPr lang="de-DE" i="1" dirty="0">
                <a:solidFill>
                  <a:srgbClr val="FF0000"/>
                </a:solidFill>
              </a:rPr>
              <a:t>J. Chem. Phys.</a:t>
            </a:r>
            <a:r>
              <a:rPr lang="de-DE" dirty="0">
                <a:solidFill>
                  <a:srgbClr val="FF0000"/>
                </a:solidFill>
              </a:rPr>
              <a:t> </a:t>
            </a:r>
            <a:r>
              <a:rPr lang="de-DE" b="1" dirty="0">
                <a:solidFill>
                  <a:srgbClr val="FF0000"/>
                </a:solidFill>
              </a:rPr>
              <a:t>108</a:t>
            </a:r>
            <a:r>
              <a:rPr lang="de-DE" dirty="0">
                <a:solidFill>
                  <a:srgbClr val="FF0000"/>
                </a:solidFill>
              </a:rPr>
              <a:t>, 498 (1998)]</a:t>
            </a:r>
            <a:r>
              <a:rPr lang="de-DE" dirty="0"/>
              <a:t> </a:t>
            </a:r>
            <a:endParaRPr lang="en-US" dirty="0"/>
          </a:p>
        </p:txBody>
      </p:sp>
      <p:sp>
        <p:nvSpPr>
          <p:cNvPr id="14" name="Rectangle 14"/>
          <p:cNvSpPr txBox="1">
            <a:spLocks noChangeArrowheads="1"/>
          </p:cNvSpPr>
          <p:nvPr/>
        </p:nvSpPr>
        <p:spPr>
          <a:xfrm>
            <a:off x="1051938" y="291803"/>
            <a:ext cx="7162800" cy="6858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b="1" dirty="0">
                <a:solidFill>
                  <a:srgbClr val="000000"/>
                </a:solidFill>
                <a:latin typeface="Arial" charset="0"/>
                <a:ea typeface="SimSun" charset="0"/>
                <a:cs typeface="SimSun" charset="0"/>
              </a:rPr>
              <a:t>Schwinger-Jordan Representation</a:t>
            </a:r>
          </a:p>
        </p:txBody>
      </p:sp>
      <p:sp>
        <p:nvSpPr>
          <p:cNvPr id="15" name="Rectangle 14"/>
          <p:cNvSpPr txBox="1">
            <a:spLocks noChangeArrowheads="1"/>
          </p:cNvSpPr>
          <p:nvPr/>
        </p:nvSpPr>
        <p:spPr>
          <a:xfrm>
            <a:off x="1014587" y="958920"/>
            <a:ext cx="7162800" cy="6858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b="1" dirty="0">
                <a:solidFill>
                  <a:srgbClr val="0000FF"/>
                </a:solidFill>
                <a:latin typeface="Arial" charset="0"/>
                <a:ea typeface="SimSun" charset="0"/>
                <a:cs typeface="SimSun" charset="0"/>
              </a:rPr>
              <a:t>N-Level Hamiltonian</a:t>
            </a:r>
          </a:p>
        </p:txBody>
      </p:sp>
    </p:spTree>
    <p:extLst>
      <p:ext uri="{BB962C8B-B14F-4D97-AF65-F5344CB8AC3E}">
        <p14:creationId xmlns:p14="http://schemas.microsoft.com/office/powerpoint/2010/main" val="327275238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5-07-22 at 3.00.07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90187" y="2266261"/>
            <a:ext cx="2151531" cy="1464872"/>
          </a:xfrm>
          <a:prstGeom prst="rect">
            <a:avLst/>
          </a:prstGeom>
        </p:spPr>
      </p:pic>
      <p:pic>
        <p:nvPicPr>
          <p:cNvPr id="6" name="Picture 5" descr="Screen Shot 2015-07-22 at 7.39.06 P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4437" y="3788868"/>
            <a:ext cx="4152900" cy="1739900"/>
          </a:xfrm>
          <a:prstGeom prst="rect">
            <a:avLst/>
          </a:prstGeom>
        </p:spPr>
      </p:pic>
      <p:pic>
        <p:nvPicPr>
          <p:cNvPr id="7" name="Picture 6" descr="Screen Shot 2015-07-22 at 8.28.05 PM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100" y="880148"/>
            <a:ext cx="3746500" cy="2066252"/>
          </a:xfrm>
          <a:prstGeom prst="rect">
            <a:avLst/>
          </a:prstGeom>
        </p:spPr>
      </p:pic>
      <p:sp>
        <p:nvSpPr>
          <p:cNvPr id="8" name="Rectangle 14"/>
          <p:cNvSpPr txBox="1">
            <a:spLocks noChangeArrowheads="1"/>
          </p:cNvSpPr>
          <p:nvPr/>
        </p:nvSpPr>
        <p:spPr>
          <a:xfrm>
            <a:off x="1505323" y="109670"/>
            <a:ext cx="6004937" cy="6858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b="1" dirty="0">
                <a:solidFill>
                  <a:srgbClr val="000000"/>
                </a:solidFill>
                <a:latin typeface="Arial" charset="0"/>
                <a:ea typeface="SimSun" charset="0"/>
                <a:cs typeface="SimSun" charset="0"/>
              </a:rPr>
              <a:t>Harmonic Basis Set</a:t>
            </a:r>
          </a:p>
        </p:txBody>
      </p:sp>
      <p:pic>
        <p:nvPicPr>
          <p:cNvPr id="9" name="Picture 8" descr="Screen Shot 2015-07-22 at 8.31.38 PM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1287" y="765848"/>
            <a:ext cx="1932773" cy="1521545"/>
          </a:xfrm>
          <a:prstGeom prst="rect">
            <a:avLst/>
          </a:prstGeom>
        </p:spPr>
      </p:pic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B7FAB2-AC8B-8A47-A1CE-A2F5793AE03F}" type="datetime1">
              <a:rPr lang="en-US" smtClean="0"/>
              <a:t>6/9/18</a:t>
            </a:fld>
            <a:endParaRPr 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Yale University - Chemistry Department</a:t>
            </a:r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D929E-75AF-9B45-A48E-869111FE8EAB}" type="slidenum">
              <a:rPr lang="en-US" smtClean="0"/>
              <a:t>33</a:t>
            </a:fld>
            <a:endParaRPr lang="en-US"/>
          </a:p>
        </p:txBody>
      </p:sp>
      <p:pic>
        <p:nvPicPr>
          <p:cNvPr id="15" name="Picture 14" descr="Screen Shot 2015-07-22 at 9.16.23 PM.pn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74554" y="5554168"/>
            <a:ext cx="3087914" cy="521990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>
          <a:xfrm>
            <a:off x="4292600" y="5554168"/>
            <a:ext cx="3446260" cy="521990"/>
          </a:xfrm>
          <a:prstGeom prst="rect">
            <a:avLst/>
          </a:prstGeom>
          <a:noFill/>
          <a:ln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7" name="Picture 16" descr="Screen Shot 2015-07-23 at 11.57.05 AM.png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369" y="3721891"/>
            <a:ext cx="3289300" cy="2440448"/>
          </a:xfrm>
          <a:prstGeom prst="rect">
            <a:avLst/>
          </a:prstGeom>
        </p:spPr>
      </p:pic>
      <p:pic>
        <p:nvPicPr>
          <p:cNvPr id="18" name="Picture 17" descr="Screen Shot 2015-07-23 at 11.59.10 AM.png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338" y="2866723"/>
            <a:ext cx="2281062" cy="9313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109794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59F078-5842-0443-94FA-22506B649D49}" type="datetime1">
              <a:rPr lang="en-US" smtClean="0"/>
              <a:t>6/9/18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Yale University - Chemistry Department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D929E-75AF-9B45-A48E-869111FE8EAB}" type="slidenum">
              <a:rPr lang="en-US" smtClean="0"/>
              <a:t>34</a:t>
            </a:fld>
            <a:endParaRPr lang="en-US"/>
          </a:p>
        </p:txBody>
      </p:sp>
      <p:pic>
        <p:nvPicPr>
          <p:cNvPr id="5" name="Picture 4" descr="Screen Shot 2015-07-22 at 9.55.39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400" y="778816"/>
            <a:ext cx="3251200" cy="2777184"/>
          </a:xfrm>
          <a:prstGeom prst="rect">
            <a:avLst/>
          </a:prstGeom>
        </p:spPr>
      </p:pic>
      <p:pic>
        <p:nvPicPr>
          <p:cNvPr id="6" name="Picture 5" descr="Screen Shot 2015-07-22 at 9.55.53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5272" y="3556001"/>
            <a:ext cx="3231728" cy="2757140"/>
          </a:xfrm>
          <a:prstGeom prst="rect">
            <a:avLst/>
          </a:prstGeom>
        </p:spPr>
      </p:pic>
      <p:pic>
        <p:nvPicPr>
          <p:cNvPr id="7" name="Picture 6" descr="Screen Shot 2015-07-22 at 9.56.15 P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8500" y="2942597"/>
            <a:ext cx="3446260" cy="3193731"/>
          </a:xfrm>
          <a:prstGeom prst="rect">
            <a:avLst/>
          </a:prstGeom>
        </p:spPr>
      </p:pic>
      <p:sp>
        <p:nvSpPr>
          <p:cNvPr id="10" name="Rectangle 14"/>
          <p:cNvSpPr txBox="1">
            <a:spLocks noChangeArrowheads="1"/>
          </p:cNvSpPr>
          <p:nvPr/>
        </p:nvSpPr>
        <p:spPr>
          <a:xfrm>
            <a:off x="1147194" y="109670"/>
            <a:ext cx="6952877" cy="6858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b="1" dirty="0">
                <a:solidFill>
                  <a:srgbClr val="000000"/>
                </a:solidFill>
                <a:latin typeface="Arial" charset="0"/>
                <a:ea typeface="SimSun" charset="0"/>
                <a:cs typeface="SimSun" charset="0"/>
              </a:rPr>
              <a:t>Matrix Representation of Boson Operators</a:t>
            </a:r>
          </a:p>
        </p:txBody>
      </p:sp>
      <p:grpSp>
        <p:nvGrpSpPr>
          <p:cNvPr id="16" name="Group 15"/>
          <p:cNvGrpSpPr/>
          <p:nvPr/>
        </p:nvGrpSpPr>
        <p:grpSpPr>
          <a:xfrm>
            <a:off x="4508500" y="1025973"/>
            <a:ext cx="3446260" cy="521990"/>
            <a:chOff x="457200" y="1960068"/>
            <a:chExt cx="3446260" cy="521990"/>
          </a:xfrm>
        </p:grpSpPr>
        <p:pic>
          <p:nvPicPr>
            <p:cNvPr id="14" name="Picture 13" descr="Screen Shot 2015-07-22 at 9.16.23 PM.png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9154" y="1960068"/>
              <a:ext cx="3087914" cy="521990"/>
            </a:xfrm>
            <a:prstGeom prst="rect">
              <a:avLst/>
            </a:prstGeom>
          </p:spPr>
        </p:pic>
        <p:sp>
          <p:nvSpPr>
            <p:cNvPr id="15" name="Rectangle 14"/>
            <p:cNvSpPr/>
            <p:nvPr/>
          </p:nvSpPr>
          <p:spPr>
            <a:xfrm>
              <a:off x="457200" y="1960068"/>
              <a:ext cx="3446260" cy="521990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7" name="Picture 16" descr="Screen Shot 2015-07-23 at 12.08.37 PM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0454" y="1611463"/>
            <a:ext cx="2514600" cy="489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5019489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0FECD7-78F3-1345-A2C2-7BB9BFB0E5B3}" type="datetime1">
              <a:rPr lang="en-US" smtClean="0"/>
              <a:t>6/9/18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Yale University - Chemistry Department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D929E-75AF-9B45-A48E-869111FE8EAB}" type="slidenum">
              <a:rPr lang="en-US" smtClean="0"/>
              <a:t>35</a:t>
            </a:fld>
            <a:endParaRPr lang="en-US"/>
          </a:p>
        </p:txBody>
      </p:sp>
      <p:pic>
        <p:nvPicPr>
          <p:cNvPr id="5" name="Picture 4" descr="Screen Shot 2015-07-22 at 10.07.10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2056" y="1834422"/>
            <a:ext cx="3162300" cy="523027"/>
          </a:xfrm>
          <a:prstGeom prst="rect">
            <a:avLst/>
          </a:prstGeom>
        </p:spPr>
      </p:pic>
      <p:sp>
        <p:nvSpPr>
          <p:cNvPr id="7" name="Rectangle 14"/>
          <p:cNvSpPr txBox="1">
            <a:spLocks noChangeArrowheads="1"/>
          </p:cNvSpPr>
          <p:nvPr/>
        </p:nvSpPr>
        <p:spPr>
          <a:xfrm>
            <a:off x="609600" y="312870"/>
            <a:ext cx="8102600" cy="6858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b="1" dirty="0">
                <a:solidFill>
                  <a:srgbClr val="000000"/>
                </a:solidFill>
                <a:latin typeface="Arial" charset="0"/>
                <a:ea typeface="SimSun" charset="0"/>
                <a:cs typeface="SimSun" charset="0"/>
              </a:rPr>
              <a:t>Single Boson Representation of </a:t>
            </a:r>
            <a:r>
              <a:rPr lang="en-US" sz="2400" b="1" dirty="0" err="1">
                <a:solidFill>
                  <a:srgbClr val="000000"/>
                </a:solidFill>
                <a:latin typeface="Arial" charset="0"/>
                <a:ea typeface="SimSun" charset="0"/>
                <a:cs typeface="SimSun" charset="0"/>
              </a:rPr>
              <a:t>P</a:t>
            </a:r>
            <a:r>
              <a:rPr lang="en-US" sz="2400" b="1" baseline="-25000" dirty="0" err="1">
                <a:solidFill>
                  <a:srgbClr val="000000"/>
                </a:solidFill>
                <a:latin typeface="Arial" charset="0"/>
                <a:ea typeface="SimSun" charset="0"/>
                <a:cs typeface="SimSun" charset="0"/>
              </a:rPr>
              <a:t>jk</a:t>
            </a:r>
            <a:r>
              <a:rPr lang="en-US" sz="2400" b="1" dirty="0">
                <a:solidFill>
                  <a:srgbClr val="000000"/>
                </a:solidFill>
                <a:latin typeface="Arial" charset="0"/>
                <a:ea typeface="SimSun" charset="0"/>
                <a:cs typeface="SimSun" charset="0"/>
              </a:rPr>
              <a:t>= |j&gt;&lt;k| Operators</a:t>
            </a:r>
          </a:p>
        </p:txBody>
      </p:sp>
      <p:pic>
        <p:nvPicPr>
          <p:cNvPr id="9" name="Picture 8" descr="Screen Shot 2015-07-22 at 10.10.57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1499" y="1484168"/>
            <a:ext cx="2702571" cy="519091"/>
          </a:xfrm>
          <a:prstGeom prst="rect">
            <a:avLst/>
          </a:prstGeom>
        </p:spPr>
      </p:pic>
      <p:grpSp>
        <p:nvGrpSpPr>
          <p:cNvPr id="40" name="Group 39"/>
          <p:cNvGrpSpPr/>
          <p:nvPr/>
        </p:nvGrpSpPr>
        <p:grpSpPr>
          <a:xfrm>
            <a:off x="4648200" y="2162717"/>
            <a:ext cx="4013200" cy="4072983"/>
            <a:chOff x="4648200" y="2162717"/>
            <a:chExt cx="4013200" cy="4072983"/>
          </a:xfrm>
        </p:grpSpPr>
        <p:pic>
          <p:nvPicPr>
            <p:cNvPr id="10" name="Picture 9" descr="Screen Shot 2015-07-22 at 10.11.54 PM.png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48200" y="2188117"/>
              <a:ext cx="4013200" cy="4047583"/>
            </a:xfrm>
            <a:prstGeom prst="rect">
              <a:avLst/>
            </a:prstGeom>
          </p:spPr>
        </p:pic>
        <p:sp>
          <p:nvSpPr>
            <p:cNvPr id="13" name="Rectangle 12"/>
            <p:cNvSpPr/>
            <p:nvPr/>
          </p:nvSpPr>
          <p:spPr>
            <a:xfrm>
              <a:off x="6985000" y="2162717"/>
              <a:ext cx="317500" cy="488003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5" name="Straight Arrow Connector 14"/>
            <p:cNvCxnSpPr/>
            <p:nvPr/>
          </p:nvCxnSpPr>
          <p:spPr>
            <a:xfrm>
              <a:off x="7245350" y="2549120"/>
              <a:ext cx="6350" cy="1946087"/>
            </a:xfrm>
            <a:prstGeom prst="straightConnector1">
              <a:avLst/>
            </a:prstGeom>
            <a:ln>
              <a:solidFill>
                <a:srgbClr val="FF0000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Arrow Connector 15"/>
            <p:cNvCxnSpPr/>
            <p:nvPr/>
          </p:nvCxnSpPr>
          <p:spPr>
            <a:xfrm flipH="1">
              <a:off x="5702300" y="2231620"/>
              <a:ext cx="1416050" cy="0"/>
            </a:xfrm>
            <a:prstGeom prst="straightConnector1">
              <a:avLst/>
            </a:prstGeom>
            <a:ln>
              <a:solidFill>
                <a:srgbClr val="FF0000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9" name="Group 38"/>
          <p:cNvGrpSpPr/>
          <p:nvPr/>
        </p:nvGrpSpPr>
        <p:grpSpPr>
          <a:xfrm>
            <a:off x="165100" y="2434820"/>
            <a:ext cx="4483100" cy="3457979"/>
            <a:chOff x="177800" y="2676120"/>
            <a:chExt cx="4483100" cy="3457979"/>
          </a:xfrm>
        </p:grpSpPr>
        <p:pic>
          <p:nvPicPr>
            <p:cNvPr id="6" name="Picture 5" descr="Screen Shot 2015-07-22 at 9.59.44 PM.png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7800" y="2676120"/>
              <a:ext cx="4483100" cy="3457979"/>
            </a:xfrm>
            <a:prstGeom prst="rect">
              <a:avLst/>
            </a:prstGeom>
          </p:spPr>
        </p:pic>
        <p:cxnSp>
          <p:nvCxnSpPr>
            <p:cNvPr id="19" name="Straight Connector 18"/>
            <p:cNvCxnSpPr/>
            <p:nvPr/>
          </p:nvCxnSpPr>
          <p:spPr>
            <a:xfrm>
              <a:off x="1117600" y="2882900"/>
              <a:ext cx="1435100" cy="1397000"/>
            </a:xfrm>
            <a:prstGeom prst="line">
              <a:avLst/>
            </a:prstGeom>
            <a:ln>
              <a:solidFill>
                <a:schemeClr val="accent1">
                  <a:alpha val="37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/>
          </p:nvCxnSpPr>
          <p:spPr>
            <a:xfrm>
              <a:off x="736600" y="4419600"/>
              <a:ext cx="3644900" cy="0"/>
            </a:xfrm>
            <a:prstGeom prst="line">
              <a:avLst/>
            </a:prstGeom>
            <a:ln>
              <a:solidFill>
                <a:schemeClr val="accent1">
                  <a:alpha val="37000"/>
                </a:schemeClr>
              </a:solidFill>
              <a:prstDash val="dash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>
              <a:off x="2717800" y="2844800"/>
              <a:ext cx="0" cy="3035300"/>
            </a:xfrm>
            <a:prstGeom prst="line">
              <a:avLst/>
            </a:prstGeom>
            <a:ln>
              <a:solidFill>
                <a:schemeClr val="accent1">
                  <a:alpha val="37000"/>
                </a:schemeClr>
              </a:solidFill>
              <a:prstDash val="dash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8" name="Rectangle 14"/>
          <p:cNvSpPr txBox="1">
            <a:spLocks noChangeArrowheads="1"/>
          </p:cNvSpPr>
          <p:nvPr/>
        </p:nvSpPr>
        <p:spPr>
          <a:xfrm>
            <a:off x="672350" y="733785"/>
            <a:ext cx="7913673" cy="6858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b="1" dirty="0">
                <a:solidFill>
                  <a:srgbClr val="0000FF"/>
                </a:solidFill>
                <a:latin typeface="Arial" charset="0"/>
                <a:ea typeface="SimSun" charset="0"/>
                <a:cs typeface="SimSun" charset="0"/>
              </a:rPr>
              <a:t>6-level System: Single Boson Representation</a:t>
            </a:r>
          </a:p>
        </p:txBody>
      </p:sp>
      <p:pic>
        <p:nvPicPr>
          <p:cNvPr id="20" name="Picture 19" descr="Screen Shot 2015-07-23 at 11.14.00 AM.png"/>
          <p:cNvPicPr>
            <a:picLocks noChangeAspect="1"/>
          </p:cNvPicPr>
          <p:nvPr/>
        </p:nvPicPr>
        <p:blipFill>
          <a:blip r:embed="rId6">
            <a:alphaModFix amt="49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2056" y="1357294"/>
            <a:ext cx="1688088" cy="499536"/>
          </a:xfrm>
          <a:prstGeom prst="rect">
            <a:avLst/>
          </a:prstGeom>
        </p:spPr>
      </p:pic>
      <p:pic>
        <p:nvPicPr>
          <p:cNvPr id="21" name="Picture 20" descr="Screen Shot 2015-07-22 at 10.15.44 PM.png"/>
          <p:cNvPicPr>
            <a:picLocks noChangeAspect="1"/>
          </p:cNvPicPr>
          <p:nvPr/>
        </p:nvPicPr>
        <p:blipFill>
          <a:blip r:embed="rId7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91268" y="4602585"/>
            <a:ext cx="2333202" cy="454521"/>
          </a:xfrm>
          <a:prstGeom prst="rect">
            <a:avLst/>
          </a:prstGeom>
          <a:ln>
            <a:solidFill>
              <a:srgbClr val="FF0000"/>
            </a:solidFill>
          </a:ln>
        </p:spPr>
      </p:pic>
      <p:sp>
        <p:nvSpPr>
          <p:cNvPr id="22" name="Rectangle 21"/>
          <p:cNvSpPr/>
          <p:nvPr/>
        </p:nvSpPr>
        <p:spPr>
          <a:xfrm>
            <a:off x="7013771" y="2494925"/>
            <a:ext cx="317500" cy="488003"/>
          </a:xfrm>
          <a:prstGeom prst="rect">
            <a:avLst/>
          </a:prstGeom>
          <a:noFill/>
          <a:ln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/>
          <p:cNvSpPr/>
          <p:nvPr/>
        </p:nvSpPr>
        <p:spPr>
          <a:xfrm>
            <a:off x="7031303" y="4141979"/>
            <a:ext cx="317500" cy="488003"/>
          </a:xfrm>
          <a:prstGeom prst="rect">
            <a:avLst/>
          </a:prstGeom>
          <a:noFill/>
          <a:ln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/>
          <p:cNvSpPr/>
          <p:nvPr/>
        </p:nvSpPr>
        <p:spPr>
          <a:xfrm>
            <a:off x="6986347" y="2928275"/>
            <a:ext cx="317500" cy="488003"/>
          </a:xfrm>
          <a:prstGeom prst="rect">
            <a:avLst/>
          </a:prstGeom>
          <a:noFill/>
          <a:ln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3045084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7FDCE4-B05C-C64D-A2CE-E493EDE0CC31}" type="datetime1">
              <a:rPr lang="en-US" smtClean="0"/>
              <a:t>6/9/18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Yale University - Chemistry Department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D929E-75AF-9B45-A48E-869111FE8EAB}" type="slidenum">
              <a:rPr lang="en-US" smtClean="0"/>
              <a:t>36</a:t>
            </a:fld>
            <a:endParaRPr lang="en-US"/>
          </a:p>
        </p:txBody>
      </p:sp>
      <p:pic>
        <p:nvPicPr>
          <p:cNvPr id="5" name="Picture 4" descr="Screen Shot 2015-07-22 at 10.34.31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3400" y="1498601"/>
            <a:ext cx="4749800" cy="4618122"/>
          </a:xfrm>
          <a:prstGeom prst="rect">
            <a:avLst/>
          </a:prstGeom>
        </p:spPr>
      </p:pic>
      <p:sp>
        <p:nvSpPr>
          <p:cNvPr id="7" name="Rectangle 14"/>
          <p:cNvSpPr txBox="1">
            <a:spLocks noChangeArrowheads="1"/>
          </p:cNvSpPr>
          <p:nvPr/>
        </p:nvSpPr>
        <p:spPr>
          <a:xfrm>
            <a:off x="609600" y="312870"/>
            <a:ext cx="8102600" cy="6858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b="1" dirty="0">
                <a:solidFill>
                  <a:srgbClr val="000000"/>
                </a:solidFill>
                <a:latin typeface="Arial" charset="0"/>
                <a:ea typeface="SimSun" charset="0"/>
                <a:cs typeface="SimSun" charset="0"/>
              </a:rPr>
              <a:t>Single Boson Representation of </a:t>
            </a:r>
            <a:r>
              <a:rPr lang="en-US" sz="2400" b="1" dirty="0" err="1">
                <a:solidFill>
                  <a:srgbClr val="000000"/>
                </a:solidFill>
                <a:latin typeface="Arial" charset="0"/>
                <a:ea typeface="SimSun" charset="0"/>
                <a:cs typeface="SimSun" charset="0"/>
              </a:rPr>
              <a:t>P</a:t>
            </a:r>
            <a:r>
              <a:rPr lang="en-US" sz="2400" b="1" baseline="-25000" dirty="0" err="1">
                <a:solidFill>
                  <a:srgbClr val="000000"/>
                </a:solidFill>
                <a:latin typeface="Arial" charset="0"/>
                <a:ea typeface="SimSun" charset="0"/>
                <a:cs typeface="SimSun" charset="0"/>
              </a:rPr>
              <a:t>jk</a:t>
            </a:r>
            <a:r>
              <a:rPr lang="en-US" sz="2400" b="1" dirty="0">
                <a:solidFill>
                  <a:srgbClr val="000000"/>
                </a:solidFill>
                <a:latin typeface="Arial" charset="0"/>
                <a:ea typeface="SimSun" charset="0"/>
                <a:cs typeface="SimSun" charset="0"/>
              </a:rPr>
              <a:t>= |j&gt;&lt;k| Operators</a:t>
            </a:r>
          </a:p>
        </p:txBody>
      </p:sp>
      <p:sp>
        <p:nvSpPr>
          <p:cNvPr id="8" name="Rectangle 14"/>
          <p:cNvSpPr txBox="1">
            <a:spLocks noChangeArrowheads="1"/>
          </p:cNvSpPr>
          <p:nvPr/>
        </p:nvSpPr>
        <p:spPr>
          <a:xfrm>
            <a:off x="672350" y="733785"/>
            <a:ext cx="7913673" cy="6858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b="1" dirty="0">
                <a:solidFill>
                  <a:srgbClr val="0000FF"/>
                </a:solidFill>
                <a:latin typeface="Arial" charset="0"/>
                <a:ea typeface="SimSun" charset="0"/>
                <a:cs typeface="SimSun" charset="0"/>
              </a:rPr>
              <a:t>6-level System: Single Boson Representation</a:t>
            </a:r>
          </a:p>
        </p:txBody>
      </p:sp>
    </p:spTree>
    <p:extLst>
      <p:ext uri="{BB962C8B-B14F-4D97-AF65-F5344CB8AC3E}">
        <p14:creationId xmlns:p14="http://schemas.microsoft.com/office/powerpoint/2010/main" val="3710930731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8323C5-DE60-C448-8C6F-29DC4E7FCF70}" type="datetime1">
              <a:rPr lang="en-US" smtClean="0"/>
              <a:t>6/9/18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Yale University - Chemistry Department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D929E-75AF-9B45-A48E-869111FE8EAB}" type="slidenum">
              <a:rPr lang="en-US" smtClean="0"/>
              <a:t>37</a:t>
            </a:fld>
            <a:endParaRPr lang="en-US"/>
          </a:p>
        </p:txBody>
      </p:sp>
      <p:pic>
        <p:nvPicPr>
          <p:cNvPr id="6" name="Picture 5" descr="Screen Shot 2015-07-22 at 10.15.44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6300" y="1509681"/>
            <a:ext cx="2451100" cy="477488"/>
          </a:xfrm>
          <a:prstGeom prst="rect">
            <a:avLst/>
          </a:prstGeom>
        </p:spPr>
      </p:pic>
      <p:pic>
        <p:nvPicPr>
          <p:cNvPr id="7" name="Picture 6" descr="Screen Shot 2015-07-22 at 10.19.18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248" y="2247900"/>
            <a:ext cx="7859791" cy="3810000"/>
          </a:xfrm>
          <a:prstGeom prst="rect">
            <a:avLst/>
          </a:prstGeom>
        </p:spPr>
      </p:pic>
      <p:sp>
        <p:nvSpPr>
          <p:cNvPr id="8" name="Rectangle 14"/>
          <p:cNvSpPr txBox="1">
            <a:spLocks noChangeArrowheads="1"/>
          </p:cNvSpPr>
          <p:nvPr/>
        </p:nvSpPr>
        <p:spPr>
          <a:xfrm>
            <a:off x="917761" y="1354395"/>
            <a:ext cx="3590739" cy="6858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dirty="0">
                <a:solidFill>
                  <a:srgbClr val="000000"/>
                </a:solidFill>
                <a:latin typeface="Arial" charset="0"/>
                <a:ea typeface="SimSun" charset="0"/>
                <a:cs typeface="SimSun" charset="0"/>
              </a:rPr>
              <a:t>Recurrence Relation:</a:t>
            </a:r>
          </a:p>
        </p:txBody>
      </p:sp>
      <p:sp>
        <p:nvSpPr>
          <p:cNvPr id="13" name="Rectangle 14"/>
          <p:cNvSpPr txBox="1">
            <a:spLocks noChangeArrowheads="1"/>
          </p:cNvSpPr>
          <p:nvPr/>
        </p:nvSpPr>
        <p:spPr>
          <a:xfrm>
            <a:off x="609600" y="312870"/>
            <a:ext cx="8102600" cy="6858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b="1" dirty="0">
                <a:solidFill>
                  <a:srgbClr val="000000"/>
                </a:solidFill>
                <a:latin typeface="Arial" charset="0"/>
                <a:ea typeface="SimSun" charset="0"/>
                <a:cs typeface="SimSun" charset="0"/>
              </a:rPr>
              <a:t>Single Boson Representation of </a:t>
            </a:r>
            <a:r>
              <a:rPr lang="en-US" sz="2400" b="1" dirty="0" err="1">
                <a:solidFill>
                  <a:srgbClr val="000000"/>
                </a:solidFill>
                <a:latin typeface="Arial" charset="0"/>
                <a:ea typeface="SimSun" charset="0"/>
                <a:cs typeface="SimSun" charset="0"/>
              </a:rPr>
              <a:t>P</a:t>
            </a:r>
            <a:r>
              <a:rPr lang="en-US" sz="2400" b="1" baseline="-25000" dirty="0" err="1">
                <a:solidFill>
                  <a:srgbClr val="000000"/>
                </a:solidFill>
                <a:latin typeface="Arial" charset="0"/>
                <a:ea typeface="SimSun" charset="0"/>
                <a:cs typeface="SimSun" charset="0"/>
              </a:rPr>
              <a:t>jk</a:t>
            </a:r>
            <a:r>
              <a:rPr lang="en-US" sz="2400" b="1" dirty="0">
                <a:solidFill>
                  <a:srgbClr val="000000"/>
                </a:solidFill>
                <a:latin typeface="Arial" charset="0"/>
                <a:ea typeface="SimSun" charset="0"/>
                <a:cs typeface="SimSun" charset="0"/>
              </a:rPr>
              <a:t>= |j&gt;&lt;k| Operators</a:t>
            </a:r>
          </a:p>
        </p:txBody>
      </p:sp>
      <p:sp>
        <p:nvSpPr>
          <p:cNvPr id="14" name="Rectangle 14"/>
          <p:cNvSpPr txBox="1">
            <a:spLocks noChangeArrowheads="1"/>
          </p:cNvSpPr>
          <p:nvPr/>
        </p:nvSpPr>
        <p:spPr>
          <a:xfrm>
            <a:off x="672350" y="733785"/>
            <a:ext cx="7913673" cy="6858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b="1" dirty="0">
                <a:solidFill>
                  <a:srgbClr val="0000FF"/>
                </a:solidFill>
                <a:latin typeface="Arial" charset="0"/>
                <a:ea typeface="SimSun" charset="0"/>
                <a:cs typeface="SimSun" charset="0"/>
              </a:rPr>
              <a:t>6-level System: Single Boson Representation</a:t>
            </a:r>
          </a:p>
        </p:txBody>
      </p:sp>
    </p:spTree>
    <p:extLst>
      <p:ext uri="{BB962C8B-B14F-4D97-AF65-F5344CB8AC3E}">
        <p14:creationId xmlns:p14="http://schemas.microsoft.com/office/powerpoint/2010/main" val="2724578551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0DA9E3-987E-BB48-92B5-812060A404FA}" type="datetime1">
              <a:rPr lang="en-US" smtClean="0"/>
              <a:t>6/9/18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Yale University - Chemistry Department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D929E-75AF-9B45-A48E-869111FE8EAB}" type="slidenum">
              <a:rPr lang="en-US" smtClean="0"/>
              <a:t>38</a:t>
            </a:fld>
            <a:endParaRPr lang="en-US"/>
          </a:p>
        </p:txBody>
      </p:sp>
      <p:sp>
        <p:nvSpPr>
          <p:cNvPr id="5" name="Rectangle 14"/>
          <p:cNvSpPr txBox="1">
            <a:spLocks noChangeArrowheads="1"/>
          </p:cNvSpPr>
          <p:nvPr/>
        </p:nvSpPr>
        <p:spPr>
          <a:xfrm>
            <a:off x="672350" y="949685"/>
            <a:ext cx="7913673" cy="6858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b="1" dirty="0">
                <a:solidFill>
                  <a:srgbClr val="0000FF"/>
                </a:solidFill>
                <a:latin typeface="Arial" charset="0"/>
                <a:ea typeface="SimSun" charset="0"/>
                <a:cs typeface="SimSun" charset="0"/>
              </a:rPr>
              <a:t>N-level System: Single Boson Representation</a:t>
            </a:r>
          </a:p>
        </p:txBody>
      </p:sp>
      <p:pic>
        <p:nvPicPr>
          <p:cNvPr id="6" name="Picture 5" descr="Screen Shot 2015-07-22 at 10.53.12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4000" y="1765300"/>
            <a:ext cx="3340100" cy="1130300"/>
          </a:xfrm>
          <a:prstGeom prst="rect">
            <a:avLst/>
          </a:prstGeom>
        </p:spPr>
      </p:pic>
      <p:sp>
        <p:nvSpPr>
          <p:cNvPr id="7" name="Rectangle 14"/>
          <p:cNvSpPr txBox="1">
            <a:spLocks noChangeArrowheads="1"/>
          </p:cNvSpPr>
          <p:nvPr/>
        </p:nvSpPr>
        <p:spPr>
          <a:xfrm>
            <a:off x="773127" y="3172185"/>
            <a:ext cx="7913673" cy="6858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b="1" dirty="0">
                <a:solidFill>
                  <a:srgbClr val="000000"/>
                </a:solidFill>
                <a:latin typeface="Arial" charset="0"/>
                <a:ea typeface="SimSun" charset="0"/>
                <a:cs typeface="SimSun" charset="0"/>
              </a:rPr>
              <a:t>N-level System: Jordan-Schwinger Representation</a:t>
            </a:r>
          </a:p>
        </p:txBody>
      </p:sp>
      <p:pic>
        <p:nvPicPr>
          <p:cNvPr id="8" name="Picture 7" descr="Screen Shot 2015-07-22 at 10.55.40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4500" y="4029801"/>
            <a:ext cx="3035300" cy="12358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2386098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18F525-2B6B-3643-B447-6D24035E2712}" type="datetime1">
              <a:rPr lang="en-US" smtClean="0"/>
              <a:t>6/9/18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Yale University - Chemistry Department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D929E-75AF-9B45-A48E-869111FE8EAB}" type="slidenum">
              <a:rPr lang="en-US" smtClean="0"/>
              <a:t>39</a:t>
            </a:fld>
            <a:endParaRPr lang="en-US"/>
          </a:p>
        </p:txBody>
      </p:sp>
      <p:sp>
        <p:nvSpPr>
          <p:cNvPr id="5" name="Rectangle 14"/>
          <p:cNvSpPr txBox="1">
            <a:spLocks noChangeArrowheads="1"/>
          </p:cNvSpPr>
          <p:nvPr/>
        </p:nvSpPr>
        <p:spPr>
          <a:xfrm>
            <a:off x="672350" y="784585"/>
            <a:ext cx="7913673" cy="6858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b="1" dirty="0">
                <a:solidFill>
                  <a:srgbClr val="0000FF"/>
                </a:solidFill>
                <a:latin typeface="Arial" charset="0"/>
                <a:ea typeface="SimSun" charset="0"/>
                <a:cs typeface="SimSun" charset="0"/>
              </a:rPr>
              <a:t>Two-level Systems: Single Boson Representation</a:t>
            </a:r>
          </a:p>
        </p:txBody>
      </p:sp>
      <p:pic>
        <p:nvPicPr>
          <p:cNvPr id="7" name="Picture 6" descr="Screen Shot 2015-07-22 at 10.59.25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6700" y="2438493"/>
            <a:ext cx="3098800" cy="2164535"/>
          </a:xfrm>
          <a:prstGeom prst="rect">
            <a:avLst/>
          </a:prstGeom>
        </p:spPr>
      </p:pic>
      <p:pic>
        <p:nvPicPr>
          <p:cNvPr id="9" name="Picture 8" descr="Screen Shot 2015-07-22 at 11.17.41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4000" y="1748097"/>
            <a:ext cx="3175000" cy="571500"/>
          </a:xfrm>
          <a:prstGeom prst="rect">
            <a:avLst/>
          </a:prstGeom>
        </p:spPr>
      </p:pic>
      <p:pic>
        <p:nvPicPr>
          <p:cNvPr id="10" name="Picture 9" descr="Screen Shot 2015-07-22 at 11.10.37 P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2600" y="4681797"/>
            <a:ext cx="2362200" cy="10160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816304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7-11-19 at 11.00.14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6499" y="990600"/>
            <a:ext cx="6921501" cy="5348432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3" name="Picture 2" descr="Screen Shot 2017-07-19 at 1.50.57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0600" y="355600"/>
            <a:ext cx="2120900" cy="5588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5913EB-CFCF-A14D-80B8-F52031405610}" type="datetime1">
              <a:rPr lang="en-US" smtClean="0"/>
              <a:t>6/9/18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Yale University - Chemistry Department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23222C-3B3C-4D4F-835C-1622A5F50062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9214833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564AEA-5EED-3649-AC60-B03AA17C945F}" type="datetime1">
              <a:rPr lang="en-US" smtClean="0"/>
              <a:t>6/9/18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Yale University - Chemistry Department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D929E-75AF-9B45-A48E-869111FE8EAB}" type="slidenum">
              <a:rPr lang="en-US" smtClean="0"/>
              <a:t>40</a:t>
            </a:fld>
            <a:endParaRPr lang="en-US"/>
          </a:p>
        </p:txBody>
      </p:sp>
      <p:sp>
        <p:nvSpPr>
          <p:cNvPr id="5" name="Rectangle 14"/>
          <p:cNvSpPr txBox="1">
            <a:spLocks noChangeArrowheads="1"/>
          </p:cNvSpPr>
          <p:nvPr/>
        </p:nvSpPr>
        <p:spPr>
          <a:xfrm>
            <a:off x="672350" y="784585"/>
            <a:ext cx="7913673" cy="6858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b="1" dirty="0">
                <a:solidFill>
                  <a:srgbClr val="0000FF"/>
                </a:solidFill>
                <a:latin typeface="Arial" charset="0"/>
                <a:ea typeface="SimSun" charset="0"/>
                <a:cs typeface="SimSun" charset="0"/>
              </a:rPr>
              <a:t>Two-level Systems: Single Boson Representation</a:t>
            </a:r>
          </a:p>
        </p:txBody>
      </p:sp>
      <p:pic>
        <p:nvPicPr>
          <p:cNvPr id="6" name="Picture 5" descr="Screen Shot 2015-07-22 at 11.56.29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8800" y="2908408"/>
            <a:ext cx="5727700" cy="2675321"/>
          </a:xfrm>
          <a:prstGeom prst="rect">
            <a:avLst/>
          </a:prstGeom>
        </p:spPr>
      </p:pic>
      <p:pic>
        <p:nvPicPr>
          <p:cNvPr id="7" name="Picture 6" descr="Screen Shot 2015-07-22 at 11.55.59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200" y="1879600"/>
            <a:ext cx="8483600" cy="6859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4629363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E77FE3-1E03-E744-AA69-D2C925EA7F01}" type="datetime1">
              <a:rPr lang="en-US" smtClean="0"/>
              <a:t>6/9/18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Yale University - Chemistry Department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D929E-75AF-9B45-A48E-869111FE8EAB}" type="slidenum">
              <a:rPr lang="en-US" smtClean="0"/>
              <a:t>41</a:t>
            </a:fld>
            <a:endParaRPr lang="en-US"/>
          </a:p>
        </p:txBody>
      </p:sp>
      <p:sp>
        <p:nvSpPr>
          <p:cNvPr id="7" name="Rectangle 14"/>
          <p:cNvSpPr txBox="1">
            <a:spLocks noChangeArrowheads="1"/>
          </p:cNvSpPr>
          <p:nvPr/>
        </p:nvSpPr>
        <p:spPr>
          <a:xfrm>
            <a:off x="367550" y="530585"/>
            <a:ext cx="8471650" cy="6858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b="1" dirty="0">
                <a:solidFill>
                  <a:srgbClr val="0000FF"/>
                </a:solidFill>
                <a:latin typeface="Arial" charset="0"/>
                <a:ea typeface="SimSun" charset="0"/>
                <a:cs typeface="SimSun" charset="0"/>
              </a:rPr>
              <a:t>Single Boson DVR Hamiltonian</a:t>
            </a:r>
          </a:p>
        </p:txBody>
      </p:sp>
      <p:pic>
        <p:nvPicPr>
          <p:cNvPr id="9" name="Picture 8" descr="Screen Shot 2015-07-23 at 1.52.24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2600" y="1600201"/>
            <a:ext cx="6019800" cy="4204420"/>
          </a:xfrm>
          <a:prstGeom prst="rect">
            <a:avLst/>
          </a:prstGeom>
        </p:spPr>
      </p:pic>
      <p:sp>
        <p:nvSpPr>
          <p:cNvPr id="14" name="Rectangle 14"/>
          <p:cNvSpPr txBox="1">
            <a:spLocks noChangeArrowheads="1"/>
          </p:cNvSpPr>
          <p:nvPr/>
        </p:nvSpPr>
        <p:spPr>
          <a:xfrm>
            <a:off x="227850" y="1711685"/>
            <a:ext cx="1524750" cy="6858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dirty="0">
                <a:solidFill>
                  <a:srgbClr val="FF0000"/>
                </a:solidFill>
                <a:latin typeface="Arial" charset="0"/>
                <a:ea typeface="SimSun" charset="0"/>
                <a:cs typeface="SimSun" charset="0"/>
              </a:rPr>
              <a:t>H(x, p=0)</a:t>
            </a:r>
          </a:p>
        </p:txBody>
      </p:sp>
      <p:sp>
        <p:nvSpPr>
          <p:cNvPr id="16" name="Rectangle 14"/>
          <p:cNvSpPr txBox="1">
            <a:spLocks noChangeArrowheads="1"/>
          </p:cNvSpPr>
          <p:nvPr/>
        </p:nvSpPr>
        <p:spPr>
          <a:xfrm>
            <a:off x="4177925" y="5549900"/>
            <a:ext cx="1206875" cy="4699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dirty="0">
                <a:latin typeface="Arial" charset="0"/>
                <a:ea typeface="SimSun" charset="0"/>
                <a:cs typeface="SimSun" charset="0"/>
              </a:rPr>
              <a:t>x</a:t>
            </a:r>
          </a:p>
        </p:txBody>
      </p:sp>
    </p:spTree>
    <p:extLst>
      <p:ext uri="{BB962C8B-B14F-4D97-AF65-F5344CB8AC3E}">
        <p14:creationId xmlns:p14="http://schemas.microsoft.com/office/powerpoint/2010/main" val="4026758553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FEBDFC-2192-C74C-BAAD-2EDED4595D2B}" type="datetime1">
              <a:rPr lang="en-US" smtClean="0"/>
              <a:t>6/9/18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Yale University - Chemistry Department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D929E-75AF-9B45-A48E-869111FE8EAB}" type="slidenum">
              <a:rPr lang="en-US" smtClean="0"/>
              <a:t>42</a:t>
            </a:fld>
            <a:endParaRPr lang="en-US"/>
          </a:p>
        </p:txBody>
      </p:sp>
      <p:pic>
        <p:nvPicPr>
          <p:cNvPr id="5" name="Picture 4" descr="Screen Shot 2015-07-22 at 11.59.44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4900" y="5147045"/>
            <a:ext cx="2717799" cy="450333"/>
          </a:xfrm>
          <a:prstGeom prst="rect">
            <a:avLst/>
          </a:prstGeom>
        </p:spPr>
      </p:pic>
      <p:pic>
        <p:nvPicPr>
          <p:cNvPr id="6" name="Picture 5" descr="Screen Shot 2015-07-23 at 12.00.38 A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9500" y="5626100"/>
            <a:ext cx="3860800" cy="403947"/>
          </a:xfrm>
          <a:prstGeom prst="rect">
            <a:avLst/>
          </a:prstGeom>
        </p:spPr>
      </p:pic>
      <p:sp>
        <p:nvSpPr>
          <p:cNvPr id="7" name="Rectangle 14"/>
          <p:cNvSpPr txBox="1">
            <a:spLocks noChangeArrowheads="1"/>
          </p:cNvSpPr>
          <p:nvPr/>
        </p:nvSpPr>
        <p:spPr>
          <a:xfrm>
            <a:off x="367550" y="530585"/>
            <a:ext cx="8471650" cy="6858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b="1" dirty="0">
                <a:solidFill>
                  <a:srgbClr val="0000FF"/>
                </a:solidFill>
                <a:latin typeface="Arial" charset="0"/>
                <a:ea typeface="SimSun" charset="0"/>
                <a:cs typeface="SimSun" charset="0"/>
              </a:rPr>
              <a:t>Single Boson DVR Hamiltonian</a:t>
            </a:r>
          </a:p>
        </p:txBody>
      </p:sp>
      <p:pic>
        <p:nvPicPr>
          <p:cNvPr id="8" name="Picture 7" descr="Screen Shot 2015-07-23 at 12.04.11 A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656" y="1612900"/>
            <a:ext cx="8539344" cy="2466701"/>
          </a:xfrm>
          <a:prstGeom prst="rect">
            <a:avLst/>
          </a:prstGeom>
        </p:spPr>
      </p:pic>
      <p:pic>
        <p:nvPicPr>
          <p:cNvPr id="10" name="Picture 9" descr="Screen Shot 2015-07-23 at 12.07.24 AM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1700" y="4583342"/>
            <a:ext cx="2222500" cy="272939"/>
          </a:xfrm>
          <a:prstGeom prst="rect">
            <a:avLst/>
          </a:prstGeom>
        </p:spPr>
      </p:pic>
      <p:pic>
        <p:nvPicPr>
          <p:cNvPr id="11" name="Picture 10" descr="Screen Shot 2015-07-23 at 12.07.05 AM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0900" y="4182936"/>
            <a:ext cx="2362200" cy="379639"/>
          </a:xfrm>
          <a:prstGeom prst="rect">
            <a:avLst/>
          </a:prstGeom>
        </p:spPr>
      </p:pic>
      <p:pic>
        <p:nvPicPr>
          <p:cNvPr id="12" name="Picture 11" descr="Screen Shot 2015-07-23 at 12.06.33 AM.pn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3800" y="4484038"/>
            <a:ext cx="2794000" cy="363381"/>
          </a:xfrm>
          <a:prstGeom prst="rect">
            <a:avLst/>
          </a:prstGeom>
        </p:spPr>
      </p:pic>
      <p:pic>
        <p:nvPicPr>
          <p:cNvPr id="15" name="Picture 14" descr="Screen Shot 2015-07-23 at 12.06.52 AM.png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0300" y="4179342"/>
            <a:ext cx="3048000" cy="3863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5004511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C70097-1E36-B24B-B764-0BD2EDF2986C}" type="datetime1">
              <a:rPr lang="en-US" smtClean="0"/>
              <a:t>6/9/18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Yale University - Chemistry Department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D929E-75AF-9B45-A48E-869111FE8EAB}" type="slidenum">
              <a:rPr lang="en-US" smtClean="0"/>
              <a:t>43</a:t>
            </a:fld>
            <a:endParaRPr lang="en-US"/>
          </a:p>
        </p:txBody>
      </p:sp>
      <p:sp>
        <p:nvSpPr>
          <p:cNvPr id="6" name="Rectangle 14"/>
          <p:cNvSpPr txBox="1">
            <a:spLocks noChangeArrowheads="1"/>
          </p:cNvSpPr>
          <p:nvPr/>
        </p:nvSpPr>
        <p:spPr>
          <a:xfrm>
            <a:off x="380250" y="570216"/>
            <a:ext cx="8471650" cy="6858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b="1" dirty="0">
                <a:solidFill>
                  <a:srgbClr val="0000FF"/>
                </a:solidFill>
                <a:latin typeface="Arial" charset="0"/>
                <a:ea typeface="SimSun" charset="0"/>
                <a:cs typeface="SimSun" charset="0"/>
              </a:rPr>
              <a:t>Single Boson DVR Hamiltonian</a:t>
            </a:r>
          </a:p>
        </p:txBody>
      </p:sp>
      <p:pic>
        <p:nvPicPr>
          <p:cNvPr id="7" name="Picture 6" descr="Screen Shot 2015-07-23 at 1.15.47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6900" y="2133601"/>
            <a:ext cx="4592410" cy="3238499"/>
          </a:xfrm>
          <a:prstGeom prst="rect">
            <a:avLst/>
          </a:prstGeom>
        </p:spPr>
      </p:pic>
      <p:pic>
        <p:nvPicPr>
          <p:cNvPr id="8" name="Picture 7" descr="Screen Shot 2015-07-23 at 1.15.36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50" y="2164708"/>
            <a:ext cx="4483100" cy="3135616"/>
          </a:xfrm>
          <a:prstGeom prst="rect">
            <a:avLst/>
          </a:prstGeom>
        </p:spPr>
      </p:pic>
      <p:sp>
        <p:nvSpPr>
          <p:cNvPr id="9" name="Rectangle 14"/>
          <p:cNvSpPr txBox="1">
            <a:spLocks noChangeArrowheads="1"/>
          </p:cNvSpPr>
          <p:nvPr/>
        </p:nvSpPr>
        <p:spPr>
          <a:xfrm>
            <a:off x="316750" y="1566524"/>
            <a:ext cx="2451850" cy="6858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dirty="0">
                <a:solidFill>
                  <a:srgbClr val="008000"/>
                </a:solidFill>
                <a:latin typeface="Arial" charset="0"/>
                <a:ea typeface="SimSun" charset="0"/>
                <a:cs typeface="SimSun" charset="0"/>
              </a:rPr>
              <a:t>|</a:t>
            </a:r>
            <a:r>
              <a:rPr lang="el-GR" sz="2400" dirty="0">
                <a:solidFill>
                  <a:srgbClr val="008000"/>
                </a:solidFill>
                <a:latin typeface="Arial" charset="0"/>
                <a:ea typeface="SimSun" charset="0"/>
                <a:cs typeface="SimSun" charset="0"/>
              </a:rPr>
              <a:t>Ψ</a:t>
            </a:r>
            <a:r>
              <a:rPr lang="en-US" sz="2400" dirty="0">
                <a:solidFill>
                  <a:srgbClr val="008000"/>
                </a:solidFill>
                <a:latin typeface="Arial" charset="0"/>
                <a:ea typeface="SimSun" charset="0"/>
                <a:cs typeface="SimSun" charset="0"/>
              </a:rPr>
              <a:t>(x)|</a:t>
            </a:r>
            <a:r>
              <a:rPr lang="en-US" sz="2400" dirty="0">
                <a:solidFill>
                  <a:srgbClr val="0000FF"/>
                </a:solidFill>
                <a:latin typeface="Arial" charset="0"/>
                <a:ea typeface="SimSun" charset="0"/>
                <a:cs typeface="SimSun" charset="0"/>
              </a:rPr>
              <a:t>, </a:t>
            </a:r>
            <a:r>
              <a:rPr lang="en-US" sz="2400" dirty="0">
                <a:solidFill>
                  <a:srgbClr val="FF0000"/>
                </a:solidFill>
                <a:latin typeface="Arial" charset="0"/>
                <a:ea typeface="SimSun" charset="0"/>
                <a:cs typeface="SimSun" charset="0"/>
              </a:rPr>
              <a:t>Re[</a:t>
            </a:r>
            <a:r>
              <a:rPr lang="el-GR" sz="2400" dirty="0">
                <a:solidFill>
                  <a:srgbClr val="FF0000"/>
                </a:solidFill>
                <a:latin typeface="Arial" charset="0"/>
                <a:ea typeface="SimSun" charset="0"/>
                <a:cs typeface="SimSun" charset="0"/>
              </a:rPr>
              <a:t>Ψ</a:t>
            </a:r>
            <a:r>
              <a:rPr lang="en-US" sz="2400" dirty="0">
                <a:solidFill>
                  <a:srgbClr val="FF0000"/>
                </a:solidFill>
                <a:latin typeface="Arial" charset="0"/>
                <a:ea typeface="SimSun" charset="0"/>
                <a:cs typeface="SimSun" charset="0"/>
              </a:rPr>
              <a:t>(x)]</a:t>
            </a:r>
          </a:p>
        </p:txBody>
      </p:sp>
      <p:sp>
        <p:nvSpPr>
          <p:cNvPr id="10" name="Rectangle 14"/>
          <p:cNvSpPr txBox="1">
            <a:spLocks noChangeArrowheads="1"/>
          </p:cNvSpPr>
          <p:nvPr/>
        </p:nvSpPr>
        <p:spPr>
          <a:xfrm>
            <a:off x="1561725" y="5080000"/>
            <a:ext cx="1206875" cy="4699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dirty="0">
                <a:latin typeface="Arial" charset="0"/>
                <a:ea typeface="SimSun" charset="0"/>
                <a:cs typeface="SimSun" charset="0"/>
              </a:rPr>
              <a:t>x</a:t>
            </a:r>
          </a:p>
        </p:txBody>
      </p:sp>
      <p:sp>
        <p:nvSpPr>
          <p:cNvPr id="11" name="Rectangle 14"/>
          <p:cNvSpPr txBox="1">
            <a:spLocks noChangeArrowheads="1"/>
          </p:cNvSpPr>
          <p:nvPr/>
        </p:nvSpPr>
        <p:spPr>
          <a:xfrm>
            <a:off x="4088650" y="1548116"/>
            <a:ext cx="1702550" cy="6858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dirty="0">
                <a:solidFill>
                  <a:srgbClr val="000000"/>
                </a:solidFill>
                <a:latin typeface="Arial" charset="0"/>
                <a:ea typeface="SimSun" charset="0"/>
                <a:cs typeface="SimSun" charset="0"/>
              </a:rPr>
              <a:t>P(t)</a:t>
            </a:r>
          </a:p>
        </p:txBody>
      </p:sp>
      <p:sp>
        <p:nvSpPr>
          <p:cNvPr id="12" name="Rectangle 14"/>
          <p:cNvSpPr txBox="1">
            <a:spLocks noChangeArrowheads="1"/>
          </p:cNvSpPr>
          <p:nvPr/>
        </p:nvSpPr>
        <p:spPr>
          <a:xfrm>
            <a:off x="5777750" y="4978400"/>
            <a:ext cx="1702550" cy="6858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dirty="0">
                <a:solidFill>
                  <a:srgbClr val="000000"/>
                </a:solidFill>
                <a:latin typeface="Arial" charset="0"/>
                <a:ea typeface="SimSun" charset="0"/>
                <a:cs typeface="SimSun" charset="0"/>
              </a:rPr>
              <a:t>t</a:t>
            </a:r>
          </a:p>
        </p:txBody>
      </p:sp>
    </p:spTree>
    <p:extLst>
      <p:ext uri="{BB962C8B-B14F-4D97-AF65-F5344CB8AC3E}">
        <p14:creationId xmlns:p14="http://schemas.microsoft.com/office/powerpoint/2010/main" val="2718507614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35E4EF-F139-544C-B281-0083FA41A4BC}" type="datetime1">
              <a:rPr lang="en-US" smtClean="0"/>
              <a:t>6/9/18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Yale University - Chemistry Department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D929E-75AF-9B45-A48E-869111FE8EAB}" type="slidenum">
              <a:rPr lang="en-US" smtClean="0"/>
              <a:t>44</a:t>
            </a:fld>
            <a:endParaRPr lang="en-US"/>
          </a:p>
        </p:txBody>
      </p:sp>
      <p:sp>
        <p:nvSpPr>
          <p:cNvPr id="6" name="Rectangle 14"/>
          <p:cNvSpPr txBox="1">
            <a:spLocks noChangeArrowheads="1"/>
          </p:cNvSpPr>
          <p:nvPr/>
        </p:nvSpPr>
        <p:spPr>
          <a:xfrm>
            <a:off x="380250" y="570216"/>
            <a:ext cx="8471650" cy="6858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b="1" dirty="0">
                <a:solidFill>
                  <a:srgbClr val="0000FF"/>
                </a:solidFill>
                <a:latin typeface="Arial" charset="0"/>
                <a:ea typeface="SimSun" charset="0"/>
                <a:cs typeface="SimSun" charset="0"/>
              </a:rPr>
              <a:t>Single Boson Representation of Pauli Matrices</a:t>
            </a:r>
          </a:p>
        </p:txBody>
      </p:sp>
      <p:pic>
        <p:nvPicPr>
          <p:cNvPr id="2" name="Picture 1" descr="Screen Shot 2015-07-23 at 1.58.23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1800" y="1803402"/>
            <a:ext cx="5839265" cy="387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4302550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D27EA5-C452-9942-BAD0-BC0412E3AA3F}" type="datetime1">
              <a:rPr lang="en-US" smtClean="0"/>
              <a:t>6/9/18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Yale University - Chemistry Department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D929E-75AF-9B45-A48E-869111FE8EAB}" type="slidenum">
              <a:rPr lang="en-US" smtClean="0"/>
              <a:t>45</a:t>
            </a:fld>
            <a:endParaRPr lang="en-US"/>
          </a:p>
        </p:txBody>
      </p:sp>
      <p:sp>
        <p:nvSpPr>
          <p:cNvPr id="6" name="Rectangle 14"/>
          <p:cNvSpPr txBox="1">
            <a:spLocks noChangeArrowheads="1"/>
          </p:cNvSpPr>
          <p:nvPr/>
        </p:nvSpPr>
        <p:spPr>
          <a:xfrm>
            <a:off x="380250" y="570216"/>
            <a:ext cx="8471650" cy="6858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b="1" dirty="0">
                <a:solidFill>
                  <a:srgbClr val="0000FF"/>
                </a:solidFill>
                <a:latin typeface="Arial" charset="0"/>
                <a:ea typeface="SimSun" charset="0"/>
                <a:cs typeface="SimSun" charset="0"/>
              </a:rPr>
              <a:t>Single Boson Representation of Pauli Matrices</a:t>
            </a:r>
          </a:p>
        </p:txBody>
      </p:sp>
      <p:pic>
        <p:nvPicPr>
          <p:cNvPr id="7" name="Picture 6" descr="Screen Shot 2015-07-23 at 2.04.43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7500" y="3511550"/>
            <a:ext cx="3462999" cy="2628900"/>
          </a:xfrm>
          <a:prstGeom prst="rect">
            <a:avLst/>
          </a:prstGeom>
        </p:spPr>
      </p:pic>
      <p:pic>
        <p:nvPicPr>
          <p:cNvPr id="8" name="Picture 7" descr="Screen Shot 2015-07-23 at 2.04.01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2499" y="1256016"/>
            <a:ext cx="7378700" cy="27495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7815862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72154A-DD58-B749-9EC7-BC3A126571CF}" type="datetime1">
              <a:rPr lang="en-US" smtClean="0"/>
              <a:t>6/9/18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Yale University - Chemistry Department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D929E-75AF-9B45-A48E-869111FE8EAB}" type="slidenum">
              <a:rPr lang="en-US" smtClean="0"/>
              <a:t>46</a:t>
            </a:fld>
            <a:endParaRPr lang="en-US"/>
          </a:p>
        </p:txBody>
      </p:sp>
      <p:sp>
        <p:nvSpPr>
          <p:cNvPr id="6" name="Rectangle 14"/>
          <p:cNvSpPr txBox="1">
            <a:spLocks noChangeArrowheads="1"/>
          </p:cNvSpPr>
          <p:nvPr/>
        </p:nvSpPr>
        <p:spPr>
          <a:xfrm>
            <a:off x="380250" y="570216"/>
            <a:ext cx="8471650" cy="6858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b="1" dirty="0">
                <a:solidFill>
                  <a:srgbClr val="0000FF"/>
                </a:solidFill>
                <a:latin typeface="Arial" charset="0"/>
                <a:ea typeface="SimSun" charset="0"/>
                <a:cs typeface="SimSun" charset="0"/>
              </a:rPr>
              <a:t>Single Boson Representation of Pauli Matrices</a:t>
            </a:r>
          </a:p>
        </p:txBody>
      </p:sp>
      <p:pic>
        <p:nvPicPr>
          <p:cNvPr id="7" name="Picture 6" descr="Screen Shot 2015-07-23 at 2.00.54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4400" y="4216400"/>
            <a:ext cx="6108700" cy="927100"/>
          </a:xfrm>
          <a:prstGeom prst="rect">
            <a:avLst/>
          </a:prstGeom>
        </p:spPr>
      </p:pic>
      <p:pic>
        <p:nvPicPr>
          <p:cNvPr id="8" name="Picture 7" descr="Screen Shot 2015-07-23 at 2.00.44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2600" y="3479800"/>
            <a:ext cx="4241800" cy="736600"/>
          </a:xfrm>
          <a:prstGeom prst="rect">
            <a:avLst/>
          </a:prstGeom>
        </p:spPr>
      </p:pic>
      <p:pic>
        <p:nvPicPr>
          <p:cNvPr id="9" name="Picture 8" descr="Screen Shot 2015-07-23 at 2.00.36 P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4400" y="2438400"/>
            <a:ext cx="6134100" cy="800100"/>
          </a:xfrm>
          <a:prstGeom prst="rect">
            <a:avLst/>
          </a:prstGeom>
        </p:spPr>
      </p:pic>
      <p:pic>
        <p:nvPicPr>
          <p:cNvPr id="10" name="Picture 9" descr="Screen Shot 2015-07-23 at 2.00.21 PM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7500" y="1536700"/>
            <a:ext cx="4737100" cy="876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9302101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34CB1C-E4BF-A445-BD1C-14D18E35AA94}" type="datetime1">
              <a:rPr lang="en-US" smtClean="0"/>
              <a:t>6/9/18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Yale University - Chemistry Department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D929E-75AF-9B45-A48E-869111FE8EAB}" type="slidenum">
              <a:rPr lang="en-US" smtClean="0"/>
              <a:t>47</a:t>
            </a:fld>
            <a:endParaRPr lang="en-US"/>
          </a:p>
        </p:txBody>
      </p:sp>
      <p:sp>
        <p:nvSpPr>
          <p:cNvPr id="6" name="Rectangle 14"/>
          <p:cNvSpPr txBox="1">
            <a:spLocks noChangeArrowheads="1"/>
          </p:cNvSpPr>
          <p:nvPr/>
        </p:nvSpPr>
        <p:spPr>
          <a:xfrm>
            <a:off x="380250" y="570216"/>
            <a:ext cx="8471650" cy="6858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b="1" dirty="0">
                <a:solidFill>
                  <a:srgbClr val="0000FF"/>
                </a:solidFill>
                <a:latin typeface="Arial" charset="0"/>
                <a:ea typeface="SimSun" charset="0"/>
                <a:cs typeface="SimSun" charset="0"/>
              </a:rPr>
              <a:t>Single Boson Representation of Pauli Matrices</a:t>
            </a:r>
          </a:p>
        </p:txBody>
      </p:sp>
      <p:pic>
        <p:nvPicPr>
          <p:cNvPr id="2" name="Picture 1" descr="Screen Shot 2015-07-23 at 2.06.53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550" y="2108200"/>
            <a:ext cx="8229600" cy="30642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682975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creen Shot 2017-07-19 at 1.50.57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6600" y="584200"/>
            <a:ext cx="2120900" cy="558800"/>
          </a:xfrm>
          <a:prstGeom prst="rect">
            <a:avLst/>
          </a:prstGeom>
        </p:spPr>
      </p:pic>
      <p:pic>
        <p:nvPicPr>
          <p:cNvPr id="8" name="Picture 7" descr="Screen Shot 2017-07-19 at 1.59.34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950" y="1463797"/>
            <a:ext cx="8674100" cy="1034805"/>
          </a:xfrm>
          <a:prstGeom prst="rect">
            <a:avLst/>
          </a:prstGeom>
        </p:spPr>
      </p:pic>
      <p:pic>
        <p:nvPicPr>
          <p:cNvPr id="10" name="Picture 9" descr="Screen Shot 2017-07-19 at 2.00.22 P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2062" y="4455082"/>
            <a:ext cx="2794988" cy="534978"/>
          </a:xfrm>
          <a:prstGeom prst="rect">
            <a:avLst/>
          </a:prstGeom>
        </p:spPr>
      </p:pic>
      <p:pic>
        <p:nvPicPr>
          <p:cNvPr id="14" name="Picture 13" descr="Screen Shot 2017-07-19 at 2.02.41 PM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650" y="5124638"/>
            <a:ext cx="8674100" cy="880453"/>
          </a:xfrm>
          <a:prstGeom prst="rect">
            <a:avLst/>
          </a:prstGeom>
        </p:spPr>
      </p:pic>
      <p:pic>
        <p:nvPicPr>
          <p:cNvPr id="15" name="Picture 14" descr="Screen Shot 2017-07-19 at 2.03.33 PM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9882" y="4505960"/>
            <a:ext cx="2433567" cy="486713"/>
          </a:xfrm>
          <a:prstGeom prst="rect">
            <a:avLst/>
          </a:prstGeom>
        </p:spPr>
      </p:pic>
      <p:pic>
        <p:nvPicPr>
          <p:cNvPr id="16" name="Picture 15" descr="Screen Shot 2017-07-19 at 1.51.09 PM.pn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650" y="3072064"/>
            <a:ext cx="8674100" cy="814644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234950" y="1092200"/>
            <a:ext cx="207926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00FF"/>
                </a:solidFill>
              </a:rPr>
              <a:t>Generic Tensor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60350" y="2664632"/>
            <a:ext cx="173346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>
                <a:solidFill>
                  <a:srgbClr val="0000FF"/>
                </a:solidFill>
              </a:rPr>
              <a:t>Wavepacket</a:t>
            </a:r>
            <a:endParaRPr lang="en-US" sz="2400" dirty="0">
              <a:solidFill>
                <a:srgbClr val="0000FF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85750" y="4019542"/>
            <a:ext cx="250621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00FF"/>
                </a:solidFill>
              </a:rPr>
              <a:t>Kinetic Propagator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601286-F6AD-D045-A90D-2FE9D13947E9}" type="datetime1">
              <a:rPr lang="en-US" smtClean="0"/>
              <a:t>6/9/18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Yale University - Chemistry Department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23222C-3B3C-4D4F-835C-1622A5F50062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103562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7-07-19 at 1.57.00 PM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001" r="2000"/>
          <a:stretch/>
        </p:blipFill>
        <p:spPr>
          <a:xfrm>
            <a:off x="1300480" y="863600"/>
            <a:ext cx="6675120" cy="769237"/>
          </a:xfrm>
          <a:prstGeom prst="rect">
            <a:avLst/>
          </a:prstGeom>
        </p:spPr>
      </p:pic>
      <p:pic>
        <p:nvPicPr>
          <p:cNvPr id="3" name="Picture 2" descr="Screen Shot 2017-07-19 at 1.50.00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3600" y="1879600"/>
            <a:ext cx="2095500" cy="762000"/>
          </a:xfrm>
          <a:prstGeom prst="rect">
            <a:avLst/>
          </a:prstGeom>
        </p:spPr>
      </p:pic>
      <p:pic>
        <p:nvPicPr>
          <p:cNvPr id="4" name="Picture 3" descr="Screen Shot 2017-07-19 at 1.50.19 P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4100" y="2746250"/>
            <a:ext cx="7213600" cy="1397000"/>
          </a:xfrm>
          <a:prstGeom prst="rect">
            <a:avLst/>
          </a:prstGeom>
        </p:spPr>
      </p:pic>
      <p:pic>
        <p:nvPicPr>
          <p:cNvPr id="5" name="Picture 4" descr="Screen Shot 2017-07-19 at 1.50.09 PM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00" y="4406900"/>
            <a:ext cx="9017000" cy="1498600"/>
          </a:xfrm>
          <a:prstGeom prst="rect">
            <a:avLst/>
          </a:prstGeom>
        </p:spPr>
      </p:pic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4A75F4-8050-4B4B-AA4B-9622426B298A}" type="datetime1">
              <a:rPr lang="en-US" smtClean="0"/>
              <a:t>6/9/18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Yale University - Chemistry Department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23222C-3B3C-4D4F-835C-1622A5F50062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443925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7-07-19 at 2.06.49 PM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616" r="4616"/>
          <a:stretch/>
        </p:blipFill>
        <p:spPr>
          <a:xfrm>
            <a:off x="3712464" y="5384800"/>
            <a:ext cx="4038600" cy="1155700"/>
          </a:xfrm>
          <a:prstGeom prst="rect">
            <a:avLst/>
          </a:prstGeom>
        </p:spPr>
      </p:pic>
      <p:pic>
        <p:nvPicPr>
          <p:cNvPr id="3" name="Picture 2" descr="Screen Shot 2017-07-19 at 2.05.08 PM.p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015" t="-149" r="3015" b="149"/>
          <a:stretch/>
        </p:blipFill>
        <p:spPr>
          <a:xfrm>
            <a:off x="1243584" y="3566160"/>
            <a:ext cx="5930900" cy="1701800"/>
          </a:xfrm>
          <a:prstGeom prst="rect">
            <a:avLst/>
          </a:prstGeom>
        </p:spPr>
      </p:pic>
      <p:pic>
        <p:nvPicPr>
          <p:cNvPr id="4" name="Picture 3" descr="Screen Shot 2017-07-19 at 2.04.58 P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0150" y="1905000"/>
            <a:ext cx="3594100" cy="17526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36600" y="861080"/>
            <a:ext cx="8043054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latin typeface="Times New Roman"/>
                <a:cs typeface="Times New Roman"/>
              </a:rPr>
              <a:t>25-Dimensional S</a:t>
            </a:r>
            <a:r>
              <a:rPr lang="en-US" sz="3200" baseline="-25000" dirty="0">
                <a:latin typeface="Times New Roman"/>
                <a:cs typeface="Times New Roman"/>
              </a:rPr>
              <a:t>1</a:t>
            </a:r>
            <a:r>
              <a:rPr lang="en-US" sz="3200" dirty="0">
                <a:latin typeface="Times New Roman"/>
                <a:cs typeface="Times New Roman"/>
              </a:rPr>
              <a:t>/S</a:t>
            </a:r>
            <a:r>
              <a:rPr lang="en-US" sz="3200" baseline="-25000" dirty="0">
                <a:latin typeface="Times New Roman"/>
                <a:cs typeface="Times New Roman"/>
              </a:rPr>
              <a:t>2</a:t>
            </a:r>
            <a:r>
              <a:rPr lang="en-US" sz="3200" dirty="0">
                <a:latin typeface="Times New Roman"/>
                <a:cs typeface="Times New Roman"/>
              </a:rPr>
              <a:t> </a:t>
            </a:r>
            <a:r>
              <a:rPr lang="en-US" sz="3200" dirty="0" err="1">
                <a:latin typeface="Times New Roman"/>
                <a:cs typeface="Times New Roman"/>
              </a:rPr>
              <a:t>Wavepacket</a:t>
            </a:r>
            <a:r>
              <a:rPr lang="en-US" sz="3200" dirty="0">
                <a:latin typeface="Times New Roman"/>
                <a:cs typeface="Times New Roman"/>
              </a:rPr>
              <a:t> Components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9EDB5B-2BE3-264A-BE23-C26EF9B132C0}" type="datetime1">
              <a:rPr lang="en-US" smtClean="0"/>
              <a:t>6/9/18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Yale University - Chemistry Department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23222C-3B3C-4D4F-835C-1622A5F50062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766055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7-07-19 at 2.17.59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7300" y="1537264"/>
            <a:ext cx="3581400" cy="583636"/>
          </a:xfrm>
          <a:prstGeom prst="rect">
            <a:avLst/>
          </a:prstGeom>
        </p:spPr>
      </p:pic>
      <p:pic>
        <p:nvPicPr>
          <p:cNvPr id="3" name="Picture 2" descr="Screen Shot 2017-07-19 at 2.18.36 PM.p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r="4790"/>
          <a:stretch/>
        </p:blipFill>
        <p:spPr>
          <a:xfrm>
            <a:off x="2527300" y="2044700"/>
            <a:ext cx="3675888" cy="622300"/>
          </a:xfrm>
          <a:prstGeom prst="rect">
            <a:avLst/>
          </a:prstGeom>
        </p:spPr>
      </p:pic>
      <p:pic>
        <p:nvPicPr>
          <p:cNvPr id="4" name="Picture 3" descr="Screen Shot 2017-07-19 at 2.19.55 P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1400" y="3162300"/>
            <a:ext cx="6832600" cy="1181100"/>
          </a:xfrm>
          <a:prstGeom prst="rect">
            <a:avLst/>
          </a:prstGeom>
        </p:spPr>
      </p:pic>
      <p:pic>
        <p:nvPicPr>
          <p:cNvPr id="5" name="Picture 4" descr="Screen Shot 2017-07-19 at 2.21.36 PM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4500" y="2540000"/>
            <a:ext cx="5537200" cy="622300"/>
          </a:xfrm>
          <a:prstGeom prst="rect">
            <a:avLst/>
          </a:prstGeom>
        </p:spPr>
      </p:pic>
      <p:pic>
        <p:nvPicPr>
          <p:cNvPr id="6" name="Picture 5" descr="Screen Shot 2017-07-19 at 2.22.34 PM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2400" y="5295900"/>
            <a:ext cx="3759200" cy="1054100"/>
          </a:xfrm>
          <a:prstGeom prst="rect">
            <a:avLst/>
          </a:prstGeom>
        </p:spPr>
      </p:pic>
      <p:pic>
        <p:nvPicPr>
          <p:cNvPr id="7" name="Picture 6" descr="Screen Shot 2017-07-19 at 2.22.27 PM.pn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2300" y="4597400"/>
            <a:ext cx="5168900" cy="602652"/>
          </a:xfrm>
          <a:prstGeom prst="rect">
            <a:avLst/>
          </a:prstGeom>
        </p:spPr>
      </p:pic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54212-A51E-034F-A0F3-9F5B90073AE8}" type="datetime1">
              <a:rPr lang="en-US" smtClean="0"/>
              <a:t>6/9/18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Yale University - Chemistry Department</a:t>
            </a: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23222C-3B3C-4D4F-835C-1622A5F50062}" type="slidenum">
              <a:rPr lang="en-US" smtClean="0"/>
              <a:t>8</a:t>
            </a:fld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190500" y="118718"/>
            <a:ext cx="8496300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600"/>
              </a:spcBef>
            </a:pPr>
            <a:r>
              <a:rPr lang="en-US" dirty="0">
                <a:solidFill>
                  <a:srgbClr val="0000FF"/>
                </a:solidFill>
              </a:rPr>
              <a:t>Tensor-Train Split-Operator Fourier Transform (TT-SOFT) Method: Multidimensional </a:t>
            </a:r>
            <a:r>
              <a:rPr lang="en-US" dirty="0" err="1">
                <a:solidFill>
                  <a:srgbClr val="0000FF"/>
                </a:solidFill>
              </a:rPr>
              <a:t>Nonadiabatic</a:t>
            </a:r>
            <a:r>
              <a:rPr lang="en-US" dirty="0">
                <a:solidFill>
                  <a:srgbClr val="0000FF"/>
                </a:solidFill>
              </a:rPr>
              <a:t> Quantum Dynamics</a:t>
            </a:r>
            <a:endParaRPr lang="en-US" b="1" dirty="0">
              <a:solidFill>
                <a:srgbClr val="0000FF"/>
              </a:solidFill>
            </a:endParaRPr>
          </a:p>
          <a:p>
            <a:pPr algn="ctr">
              <a:spcBef>
                <a:spcPts val="600"/>
              </a:spcBef>
            </a:pPr>
            <a:r>
              <a:rPr lang="en-US" b="1" dirty="0">
                <a:solidFill>
                  <a:srgbClr val="0000FF"/>
                </a:solidFill>
              </a:rPr>
              <a:t>Samuel M. Greene and Victor S. Batista</a:t>
            </a:r>
            <a:endParaRPr lang="nb-NO" b="1" i="1" dirty="0">
              <a:solidFill>
                <a:srgbClr val="0000FF"/>
              </a:solidFill>
            </a:endParaRPr>
          </a:p>
          <a:p>
            <a:pPr algn="ctr">
              <a:spcBef>
                <a:spcPts val="600"/>
              </a:spcBef>
            </a:pPr>
            <a:r>
              <a:rPr lang="nb-NO" i="1" dirty="0">
                <a:solidFill>
                  <a:srgbClr val="0000FF"/>
                </a:solidFill>
              </a:rPr>
              <a:t>J. </a:t>
            </a:r>
            <a:r>
              <a:rPr lang="nb-NO" i="1" dirty="0" err="1">
                <a:solidFill>
                  <a:srgbClr val="0000FF"/>
                </a:solidFill>
              </a:rPr>
              <a:t>Chem</a:t>
            </a:r>
            <a:r>
              <a:rPr lang="nb-NO" i="1" dirty="0">
                <a:solidFill>
                  <a:srgbClr val="0000FF"/>
                </a:solidFill>
              </a:rPr>
              <a:t>. </a:t>
            </a:r>
            <a:r>
              <a:rPr lang="nb-NO" i="1" dirty="0" err="1">
                <a:solidFill>
                  <a:srgbClr val="0000FF"/>
                </a:solidFill>
              </a:rPr>
              <a:t>Theory</a:t>
            </a:r>
            <a:r>
              <a:rPr lang="nb-NO" i="1" dirty="0">
                <a:solidFill>
                  <a:srgbClr val="0000FF"/>
                </a:solidFill>
              </a:rPr>
              <a:t> </a:t>
            </a:r>
            <a:r>
              <a:rPr lang="nb-NO" i="1" dirty="0" err="1">
                <a:solidFill>
                  <a:srgbClr val="0000FF"/>
                </a:solidFill>
              </a:rPr>
              <a:t>Comput</a:t>
            </a:r>
            <a:r>
              <a:rPr lang="nb-NO" dirty="0">
                <a:solidFill>
                  <a:srgbClr val="0000FF"/>
                </a:solidFill>
              </a:rPr>
              <a:t>. 2017, </a:t>
            </a:r>
            <a:r>
              <a:rPr lang="nb-NO" b="1" dirty="0">
                <a:solidFill>
                  <a:srgbClr val="0000FF"/>
                </a:solidFill>
              </a:rPr>
              <a:t>13</a:t>
            </a:r>
            <a:r>
              <a:rPr lang="nb-NO" dirty="0">
                <a:solidFill>
                  <a:srgbClr val="0000FF"/>
                </a:solidFill>
              </a:rPr>
              <a:t>, 4034−4042</a:t>
            </a:r>
          </a:p>
        </p:txBody>
      </p:sp>
    </p:spTree>
    <p:extLst>
      <p:ext uri="{BB962C8B-B14F-4D97-AF65-F5344CB8AC3E}">
        <p14:creationId xmlns:p14="http://schemas.microsoft.com/office/powerpoint/2010/main" val="328377035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7-07-19 at 2.28.13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1299" y="1625882"/>
            <a:ext cx="3520913" cy="4899879"/>
          </a:xfrm>
          <a:prstGeom prst="rect">
            <a:avLst/>
          </a:prstGeom>
        </p:spPr>
      </p:pic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D00813-FCEE-B546-90F6-3A2E41CE01BC}" type="datetime1">
              <a:rPr lang="en-US" smtClean="0"/>
              <a:t>6/9/18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Yale University - Chemistry Department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23222C-3B3C-4D4F-835C-1622A5F50062}" type="slidenum">
              <a:rPr lang="en-US" smtClean="0"/>
              <a:t>9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190500" y="144118"/>
            <a:ext cx="8496300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600"/>
              </a:spcBef>
            </a:pPr>
            <a:r>
              <a:rPr lang="en-US" dirty="0">
                <a:solidFill>
                  <a:srgbClr val="0000FF"/>
                </a:solidFill>
              </a:rPr>
              <a:t>Tensor-Train Split-Operator Fourier Transform (TT-SOFT) Method: Multidimensional </a:t>
            </a:r>
            <a:r>
              <a:rPr lang="en-US" dirty="0" err="1">
                <a:solidFill>
                  <a:srgbClr val="0000FF"/>
                </a:solidFill>
              </a:rPr>
              <a:t>Nonadiabatic</a:t>
            </a:r>
            <a:r>
              <a:rPr lang="en-US" dirty="0">
                <a:solidFill>
                  <a:srgbClr val="0000FF"/>
                </a:solidFill>
              </a:rPr>
              <a:t> Quantum Dynamics</a:t>
            </a:r>
            <a:endParaRPr lang="en-US" b="1" dirty="0">
              <a:solidFill>
                <a:srgbClr val="0000FF"/>
              </a:solidFill>
            </a:endParaRPr>
          </a:p>
          <a:p>
            <a:pPr algn="ctr">
              <a:spcBef>
                <a:spcPts val="600"/>
              </a:spcBef>
            </a:pPr>
            <a:r>
              <a:rPr lang="en-US" b="1" dirty="0">
                <a:solidFill>
                  <a:srgbClr val="0000FF"/>
                </a:solidFill>
              </a:rPr>
              <a:t>Samuel M. Greene and Victor S. Batista</a:t>
            </a:r>
            <a:endParaRPr lang="nb-NO" b="1" i="1" dirty="0">
              <a:solidFill>
                <a:srgbClr val="0000FF"/>
              </a:solidFill>
            </a:endParaRPr>
          </a:p>
          <a:p>
            <a:pPr algn="ctr">
              <a:spcBef>
                <a:spcPts val="600"/>
              </a:spcBef>
            </a:pPr>
            <a:r>
              <a:rPr lang="nb-NO" i="1" dirty="0"/>
              <a:t>J. </a:t>
            </a:r>
            <a:r>
              <a:rPr lang="nb-NO" i="1" dirty="0" err="1"/>
              <a:t>Chem</a:t>
            </a:r>
            <a:r>
              <a:rPr lang="nb-NO" i="1" dirty="0"/>
              <a:t>. </a:t>
            </a:r>
            <a:r>
              <a:rPr lang="nb-NO" i="1" dirty="0" err="1"/>
              <a:t>Theory</a:t>
            </a:r>
            <a:r>
              <a:rPr lang="nb-NO" i="1" dirty="0"/>
              <a:t> </a:t>
            </a:r>
            <a:r>
              <a:rPr lang="nb-NO" i="1" dirty="0" err="1"/>
              <a:t>Comput</a:t>
            </a:r>
            <a:r>
              <a:rPr lang="nb-NO" dirty="0"/>
              <a:t>. 2017, </a:t>
            </a:r>
            <a:r>
              <a:rPr lang="nb-NO" b="1" dirty="0"/>
              <a:t>13</a:t>
            </a:r>
            <a:r>
              <a:rPr lang="nb-NO" dirty="0"/>
              <a:t>, 4034−4042</a:t>
            </a:r>
          </a:p>
        </p:txBody>
      </p:sp>
    </p:spTree>
    <p:extLst>
      <p:ext uri="{BB962C8B-B14F-4D97-AF65-F5344CB8AC3E}">
        <p14:creationId xmlns:p14="http://schemas.microsoft.com/office/powerpoint/2010/main" val="224805630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4430</TotalTime>
  <Words>1764</Words>
  <Application>Microsoft Macintosh PowerPoint</Application>
  <PresentationFormat>On-screen Show (4:3)</PresentationFormat>
  <Paragraphs>276</Paragraphs>
  <Slides>47</Slides>
  <Notes>15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47</vt:i4>
      </vt:variant>
    </vt:vector>
  </HeadingPairs>
  <TitlesOfParts>
    <vt:vector size="55" baseType="lpstr">
      <vt:lpstr>ＭＳ Ｐゴシック</vt:lpstr>
      <vt:lpstr>SimSun</vt:lpstr>
      <vt:lpstr>Arial</vt:lpstr>
      <vt:lpstr>Calibri</vt:lpstr>
      <vt:lpstr>Tahoma</vt:lpstr>
      <vt:lpstr>Times New Roman</vt:lpstr>
      <vt:lpstr>YaleAdmin</vt:lpstr>
      <vt:lpstr>Office Theme</vt:lpstr>
      <vt:lpstr>PowerPoint Presentation</vt:lpstr>
      <vt:lpstr>The TT-SOFT Method Multidimensional Nonadiabatic Quantum Dynamics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A New Bosonization Technique The Single Boson Representation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Yale University</Company>
  <LinksUpToDate>false</LinksUpToDate>
  <SharedDoc>false</SharedDoc>
  <HyperlinksChanged>false</HyperlinksChanged>
  <AppVersion>16.0013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Victor Salvador Batista</dc:creator>
  <cp:lastModifiedBy>Microsoft Office User</cp:lastModifiedBy>
  <cp:revision>104</cp:revision>
  <dcterms:created xsi:type="dcterms:W3CDTF">2012-01-12T04:39:46Z</dcterms:created>
  <dcterms:modified xsi:type="dcterms:W3CDTF">2018-06-09T16:19:42Z</dcterms:modified>
</cp:coreProperties>
</file>