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27" r:id="rId2"/>
  </p:sldMasterIdLst>
  <p:notesMasterIdLst>
    <p:notesMasterId r:id="rId47"/>
  </p:notesMasterIdLst>
  <p:sldIdLst>
    <p:sldId id="256" r:id="rId3"/>
    <p:sldId id="556" r:id="rId4"/>
    <p:sldId id="541" r:id="rId5"/>
    <p:sldId id="707" r:id="rId6"/>
    <p:sldId id="722" r:id="rId7"/>
    <p:sldId id="656" r:id="rId8"/>
    <p:sldId id="562" r:id="rId9"/>
    <p:sldId id="565" r:id="rId10"/>
    <p:sldId id="709" r:id="rId11"/>
    <p:sldId id="710" r:id="rId12"/>
    <p:sldId id="711" r:id="rId13"/>
    <p:sldId id="708" r:id="rId14"/>
    <p:sldId id="706" r:id="rId15"/>
    <p:sldId id="568" r:id="rId16"/>
    <p:sldId id="721" r:id="rId17"/>
    <p:sldId id="570" r:id="rId18"/>
    <p:sldId id="702" r:id="rId19"/>
    <p:sldId id="572" r:id="rId20"/>
    <p:sldId id="582" r:id="rId21"/>
    <p:sldId id="583" r:id="rId22"/>
    <p:sldId id="712" r:id="rId23"/>
    <p:sldId id="713" r:id="rId24"/>
    <p:sldId id="715" r:id="rId25"/>
    <p:sldId id="719" r:id="rId26"/>
    <p:sldId id="584" r:id="rId27"/>
    <p:sldId id="662" r:id="rId28"/>
    <p:sldId id="468" r:id="rId29"/>
    <p:sldId id="496" r:id="rId30"/>
    <p:sldId id="497" r:id="rId31"/>
    <p:sldId id="499" r:id="rId32"/>
    <p:sldId id="542" r:id="rId33"/>
    <p:sldId id="500" r:id="rId34"/>
    <p:sldId id="543" r:id="rId35"/>
    <p:sldId id="482" r:id="rId36"/>
    <p:sldId id="483" r:id="rId37"/>
    <p:sldId id="484" r:id="rId38"/>
    <p:sldId id="553" r:id="rId39"/>
    <p:sldId id="486" r:id="rId40"/>
    <p:sldId id="487" r:id="rId41"/>
    <p:sldId id="488" r:id="rId42"/>
    <p:sldId id="723" r:id="rId43"/>
    <p:sldId id="725" r:id="rId44"/>
    <p:sldId id="575" r:id="rId45"/>
    <p:sldId id="7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E02F0-A33B-4279-B625-FCD957117488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DAE5A-C6BB-4015-A6FF-FDB9C8B4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D00C2-2779-4F48-BA46-5A98774F45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1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D00C2-2779-4F48-BA46-5A98774F45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38200" y="6555105"/>
            <a:ext cx="10810201" cy="172321"/>
            <a:chOff x="832103" y="6493256"/>
            <a:chExt cx="10701998" cy="95740"/>
          </a:xfrm>
        </p:grpSpPr>
        <p:sp>
          <p:nvSpPr>
            <p:cNvPr id="12" name="Rectangle 11"/>
            <p:cNvSpPr/>
            <p:nvPr/>
          </p:nvSpPr>
          <p:spPr>
            <a:xfrm>
              <a:off x="1030224" y="6493256"/>
              <a:ext cx="10503877" cy="3657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832103" y="6552420"/>
              <a:ext cx="10506456" cy="3657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6163628"/>
            <a:ext cx="694372" cy="6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1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33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52400"/>
            <a:ext cx="10562336" cy="457200"/>
          </a:xfrm>
        </p:spPr>
        <p:txBody>
          <a:bodyPr>
            <a:normAutofit/>
          </a:bodyPr>
          <a:lstStyle>
            <a:lvl1pPr algn="ctr">
              <a:defRPr sz="2200">
                <a:solidFill>
                  <a:schemeClr val="tx1"/>
                </a:solidFill>
                <a:latin typeface="Californian FB" panose="0207040306080B030204" pitchFamily="18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6461124"/>
            <a:ext cx="711200" cy="24447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8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9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8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00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11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4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476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9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111760"/>
            <a:ext cx="10515600" cy="744583"/>
          </a:xfrm>
          <a:ln>
            <a:noFill/>
          </a:ln>
        </p:spPr>
        <p:txBody>
          <a:bodyPr>
            <a:normAutofit/>
          </a:bodyPr>
          <a:lstStyle>
            <a:lvl1pPr algn="ctr">
              <a:defRPr sz="2400" b="1" cap="small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574" y="960120"/>
            <a:ext cx="10515600" cy="54635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32103" y="6608826"/>
            <a:ext cx="10701998" cy="107170"/>
            <a:chOff x="832103" y="6481826"/>
            <a:chExt cx="10701998" cy="107170"/>
          </a:xfrm>
        </p:grpSpPr>
        <p:sp>
          <p:nvSpPr>
            <p:cNvPr id="10" name="Rectangle 9"/>
            <p:cNvSpPr/>
            <p:nvPr/>
          </p:nvSpPr>
          <p:spPr>
            <a:xfrm>
              <a:off x="1030224" y="6481826"/>
              <a:ext cx="10503877" cy="3657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832103" y="6552420"/>
              <a:ext cx="10506456" cy="3657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8822" y="6356350"/>
            <a:ext cx="622389" cy="501650"/>
          </a:xfrm>
        </p:spPr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6152198"/>
            <a:ext cx="694372" cy="6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08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0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62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6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3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02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1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8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2C5807B-987A-4DDC-9B74-18157A1FA17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A3914-D44E-4395-9F55-B34A3DE53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43A7D90-9563-4857-93F2-41BF399127E1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618C-D0DA-48D7-9DB9-8E80C1995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8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3" Type="http://schemas.openxmlformats.org/officeDocument/2006/relationships/image" Target="NULL"/><Relationship Id="rId12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NUL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70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3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11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NULL"/><Relationship Id="rId5" Type="http://schemas.openxmlformats.org/officeDocument/2006/relationships/image" Target="../media/image34.png"/><Relationship Id="rId10" Type="http://schemas.openxmlformats.org/officeDocument/2006/relationships/image" Target="NULL"/><Relationship Id="rId4" Type="http://schemas.openxmlformats.org/officeDocument/2006/relationships/image" Target="../media/image33.png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github.com/AnanthGroup/SC-IVR-Code-Pack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7" Type="http://schemas.openxmlformats.org/officeDocument/2006/relationships/image" Target="../media/image10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350.png"/><Relationship Id="rId10" Type="http://schemas.openxmlformats.org/officeDocument/2006/relationships/image" Target="../media/image340.png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5.png"/><Relationship Id="rId7" Type="http://schemas.openxmlformats.org/officeDocument/2006/relationships/image" Target="../media/image8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Relationship Id="rId9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11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1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11.jpe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1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5AD2-5639-424B-8B44-FE439983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3375"/>
            <a:ext cx="9144000" cy="2387600"/>
          </a:xfrm>
        </p:spPr>
        <p:txBody>
          <a:bodyPr>
            <a:normAutofit/>
          </a:bodyPr>
          <a:lstStyle/>
          <a:p>
            <a:r>
              <a:rPr lang="en-US" sz="4200" cap="small" dirty="0"/>
              <a:t>Quantum Nonadiabatic Dynamics </a:t>
            </a:r>
            <a:br>
              <a:rPr lang="en-US" sz="4200" cap="small" dirty="0"/>
            </a:br>
            <a:r>
              <a:rPr lang="en-US" sz="4200" cap="small" dirty="0"/>
              <a:t>from </a:t>
            </a:r>
            <a:br>
              <a:rPr lang="en-US" sz="4200" cap="small" dirty="0"/>
            </a:br>
            <a:r>
              <a:rPr lang="en-US" sz="4200" cap="small" dirty="0"/>
              <a:t>Classical Trajectories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01560-66CC-42B4-9519-C12FC1451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0883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Nandini Ananth</a:t>
            </a:r>
          </a:p>
          <a:p>
            <a:r>
              <a:rPr lang="en-US" dirty="0"/>
              <a:t>MOLSSI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D541A-C372-40B7-99EB-0E22A0971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" y="7938"/>
            <a:ext cx="4058255" cy="1028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98D92-427C-49E0-B510-A1D87AE20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11" y="8458"/>
            <a:ext cx="3230532" cy="1953954"/>
          </a:xfrm>
          <a:prstGeom prst="rect">
            <a:avLst/>
          </a:prstGeom>
        </p:spPr>
      </p:pic>
      <p:pic>
        <p:nvPicPr>
          <p:cNvPr id="6" name="Picture 2" descr="http://blogs.cornell.edu/david/files/2013/09/0981_06_082-1-24pu8hd.jpg">
            <a:extLst>
              <a:ext uri="{FF2B5EF4-FFF2-40B4-BE49-F238E27FC236}">
                <a16:creationId xmlns:a16="http://schemas.microsoft.com/office/drawing/2014/main" id="{E98BAE9D-FDA5-40C9-B34F-61A28FE1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7" y="12534"/>
            <a:ext cx="4589217" cy="19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02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Semiclassical Real-Time Correlation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a typeface="Cambria Math" panose="02040503050406030204" pitchFamily="18" charset="0"/>
                  </a:rPr>
                  <a:t>`Jump’ induced by operator B</a:t>
                </a:r>
              </a:p>
              <a:p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blipFill>
                <a:blip r:embed="rId2"/>
                <a:stretch>
                  <a:fillRect t="-1382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1758555" y="3413274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42"/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/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/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>
            <a:off x="7435420" y="6295470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See for instance: W. H. Miller, J. Phys. Chem. A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/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Double Herman-</a:t>
                </a:r>
                <a:r>
                  <a:rPr lang="en-US" sz="1600" dirty="0" err="1">
                    <a:ea typeface="Cambria Math" panose="02040503050406030204" pitchFamily="18" charset="0"/>
                  </a:rPr>
                  <a:t>Kluk</a:t>
                </a:r>
                <a:r>
                  <a:rPr lang="en-US" sz="1600" dirty="0">
                    <a:ea typeface="Cambria Math" panose="02040503050406030204" pitchFamily="18" charset="0"/>
                  </a:rPr>
                  <a:t> (DHK-IVR) Approximation</a:t>
                </a: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𝐻𝐾</m:t>
                          </m:r>
                        </m:sub>
                      </m:sSub>
                      <m:d>
                        <m:dPr>
                          <m:ctrlPr>
                            <a:rPr lang="en-U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blipFill>
                <a:blip r:embed="rId11"/>
                <a:stretch>
                  <a:fillRect l="-370" t="-187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/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blipFill>
                <a:blip r:embed="rId12"/>
                <a:stretch>
                  <a:fillRect l="-1238" t="-16667" r="-247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93A08D-8B0E-4FC4-8DE6-A66897BECCFF}"/>
              </a:ext>
            </a:extLst>
          </p:cNvPr>
          <p:cNvCxnSpPr/>
          <p:nvPr/>
        </p:nvCxnSpPr>
        <p:spPr>
          <a:xfrm>
            <a:off x="7777019" y="2828820"/>
            <a:ext cx="16256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0F02C9-17DB-4B4C-8220-E18B4645C3C2}"/>
              </a:ext>
            </a:extLst>
          </p:cNvPr>
          <p:cNvSpPr txBox="1"/>
          <p:nvPr/>
        </p:nvSpPr>
        <p:spPr>
          <a:xfrm>
            <a:off x="7757052" y="2872037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Prefactor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6E2963-DEDE-4063-AE26-946510F8DA24}"/>
                  </a:ext>
                </a:extLst>
              </p:cNvPr>
              <p:cNvSpPr/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Δp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6E2963-DEDE-4063-AE26-946510F8DA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  <a:blipFill>
                <a:blip r:embed="rId13"/>
                <a:stretch>
                  <a:fillRect l="-5455" t="-2837" r="-23636" b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79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Semiclassical Real-Time Correlation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a typeface="Cambria Math" panose="02040503050406030204" pitchFamily="18" charset="0"/>
                  </a:rPr>
                  <a:t>`Jump’ induced by operator B</a:t>
                </a:r>
              </a:p>
              <a:p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blipFill>
                <a:blip r:embed="rId2"/>
                <a:stretch>
                  <a:fillRect t="-1382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1758555" y="3413274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42"/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/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/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>
            <a:off x="7452958" y="6295469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See for instance: W. H. Miller, J. Phys. Chem. A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/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Double Herman-</a:t>
                </a:r>
                <a:r>
                  <a:rPr lang="en-US" sz="1600" dirty="0" err="1">
                    <a:ea typeface="Cambria Math" panose="02040503050406030204" pitchFamily="18" charset="0"/>
                  </a:rPr>
                  <a:t>Kluk</a:t>
                </a:r>
                <a:r>
                  <a:rPr lang="en-US" sz="1600" dirty="0">
                    <a:ea typeface="Cambria Math" panose="02040503050406030204" pitchFamily="18" charset="0"/>
                  </a:rPr>
                  <a:t> (DHK-IVR) Approximation</a:t>
                </a: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𝐻𝐾</m:t>
                          </m:r>
                        </m:sub>
                      </m:sSub>
                      <m:d>
                        <m:dPr>
                          <m:ctrlPr>
                            <a:rPr lang="en-U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blipFill>
                <a:blip r:embed="rId11"/>
                <a:stretch>
                  <a:fillRect l="-370" t="-187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/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blipFill>
                <a:blip r:embed="rId12"/>
                <a:stretch>
                  <a:fillRect l="-1238" t="-16667" r="-247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943182-1065-4EA8-AC5F-56468533018C}"/>
              </a:ext>
            </a:extLst>
          </p:cNvPr>
          <p:cNvCxnSpPr>
            <a:cxnSpLocks/>
          </p:cNvCxnSpPr>
          <p:nvPr/>
        </p:nvCxnSpPr>
        <p:spPr>
          <a:xfrm>
            <a:off x="9508837" y="2828820"/>
            <a:ext cx="91901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0F02C9-17DB-4B4C-8220-E18B4645C3C2}"/>
              </a:ext>
            </a:extLst>
          </p:cNvPr>
          <p:cNvSpPr txBox="1"/>
          <p:nvPr/>
        </p:nvSpPr>
        <p:spPr>
          <a:xfrm>
            <a:off x="9475016" y="2862801"/>
            <a:ext cx="163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Action difference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AFA2F83-22FF-44F9-B386-F297818C7323}"/>
                  </a:ext>
                </a:extLst>
              </p:cNvPr>
              <p:cNvSpPr/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Δp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AFA2F83-22FF-44F9-B386-F297818C7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  <a:blipFill>
                <a:blip r:embed="rId13"/>
                <a:stretch>
                  <a:fillRect l="-5455" t="-2837" r="-23636" b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51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the Semiclassical Correlation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442664" y="1954800"/>
                <a:ext cx="3429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a typeface="Cambria Math" panose="02040503050406030204" pitchFamily="18" charset="0"/>
                  </a:rPr>
                  <a:t>`Jump’ induced by operator B</a:t>
                </a:r>
              </a:p>
              <a:p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664" y="1954800"/>
                <a:ext cx="3429000" cy="1323439"/>
              </a:xfrm>
              <a:prstGeom prst="rect">
                <a:avLst/>
              </a:prstGeom>
              <a:blipFill>
                <a:blip r:embed="rId2"/>
                <a:stretch>
                  <a:fillRect t="-1382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28700" y="4071901"/>
                <a:ext cx="103378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Linearizing action difference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Δp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>
                    <a:ea typeface="Cambria Math" panose="02040503050406030204" pitchFamily="18" charset="0"/>
                  </a:rPr>
                  <a:t>yields classical-limit methods like LSC or </a:t>
                </a:r>
                <a:r>
                  <a:rPr lang="en-US" sz="1600" dirty="0" err="1">
                    <a:ea typeface="Cambria Math" panose="02040503050406030204" pitchFamily="18" charset="0"/>
                  </a:rPr>
                  <a:t>Husimi</a:t>
                </a:r>
                <a:r>
                  <a:rPr lang="en-US" sz="1600" dirty="0">
                    <a:ea typeface="Cambria Math" panose="02040503050406030204" pitchFamily="18" charset="0"/>
                  </a:rPr>
                  <a:t>-IVR</a:t>
                </a: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ea typeface="Cambria Math" panose="02040503050406030204" pitchFamily="18" charset="0"/>
                  </a:rPr>
                  <a:t>To tune between classical-limit and quantum-limit SC theory: can we control the extent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for every </a:t>
                </a:r>
                <a:r>
                  <a:rPr lang="en-US" sz="1600" dirty="0" err="1">
                    <a:ea typeface="Cambria Math" panose="02040503050406030204" pitchFamily="18" charset="0"/>
                  </a:rPr>
                  <a:t>d.o.f</a:t>
                </a:r>
                <a:r>
                  <a:rPr lang="en-US" sz="1600" dirty="0">
                    <a:ea typeface="Cambria Math" panose="02040503050406030204" pitchFamily="18" charset="0"/>
                  </a:rPr>
                  <a:t> ?</a:t>
                </a: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071901"/>
                <a:ext cx="10337800" cy="1815882"/>
              </a:xfrm>
              <a:prstGeom prst="rect">
                <a:avLst/>
              </a:prstGeom>
              <a:blipFill>
                <a:blip r:embed="rId3"/>
                <a:stretch>
                  <a:fillRect l="-354" t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/>
              <p:nvPr/>
            </p:nvSpPr>
            <p:spPr>
              <a:xfrm>
                <a:off x="1028700" y="815040"/>
                <a:ext cx="9897144" cy="480196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𝐻𝐾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815040"/>
                <a:ext cx="9897144" cy="4801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50DC98-F7F7-4F7E-8918-FF04E4CD2461}"/>
                  </a:ext>
                </a:extLst>
              </p:cNvPr>
              <p:cNvSpPr txBox="1"/>
              <p:nvPr/>
            </p:nvSpPr>
            <p:spPr>
              <a:xfrm>
                <a:off x="3771490" y="4573160"/>
                <a:ext cx="4649019" cy="283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≈∫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50DC98-F7F7-4F7E-8918-FF04E4CD2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490" y="4573160"/>
                <a:ext cx="4649019" cy="283347"/>
              </a:xfrm>
              <a:prstGeom prst="rect">
                <a:avLst/>
              </a:prstGeom>
              <a:blipFill>
                <a:blip r:embed="rId12"/>
                <a:stretch>
                  <a:fillRect l="-1575" t="-8511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161739-C53F-4FA2-B0BD-087589C726B0}"/>
              </a:ext>
            </a:extLst>
          </p:cNvPr>
          <p:cNvSpPr txBox="1"/>
          <p:nvPr/>
        </p:nvSpPr>
        <p:spPr>
          <a:xfrm>
            <a:off x="7312335" y="6295712"/>
            <a:ext cx="4260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 V. Antipov, Z. Ye, and N. Ananth, J. Chem. Phys. (2015)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803B1D-32B5-4CC0-8C25-8AA88558932F}"/>
              </a:ext>
            </a:extLst>
          </p:cNvPr>
          <p:cNvGrpSpPr/>
          <p:nvPr/>
        </p:nvGrpSpPr>
        <p:grpSpPr>
          <a:xfrm>
            <a:off x="1810259" y="1417550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39B3D11-68F0-49F9-90F9-AF040CE7DA4F}"/>
                    </a:ext>
                  </a:extLst>
                </p:cNvPr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83EE361-ADDB-4080-AC81-99828987B439}"/>
                </a:ext>
              </a:extLst>
            </p:cNvPr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DB5AC5D-39B2-4198-9AB5-42B18FBCFF11}"/>
                </a:ext>
              </a:extLst>
            </p:cNvPr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7748CAF-A43B-4661-965C-7E722149CD1E}"/>
                </a:ext>
              </a:extLst>
            </p:cNvPr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DFA61236-3E3A-40D2-B15C-6E62FBB70C36}"/>
                    </a:ext>
                  </a:extLst>
                </p:cNvPr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7F75F56-2B0D-4E56-9171-59FF140DD34D}"/>
                </a:ext>
              </a:extLst>
            </p:cNvPr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1ECA73C-48DC-4669-A6B4-3861F2F2CD11}"/>
                    </a:ext>
                  </a:extLst>
                </p:cNvPr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7E4825-3823-43B6-832F-23226181A5C7}"/>
                </a:ext>
              </a:extLst>
            </p:cNvPr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B05F2ED-7062-4679-BF7A-A41839BE2043}"/>
                </a:ext>
              </a:extLst>
            </p:cNvPr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9EB57CA-1B58-4C5D-996F-94D8358F637F}"/>
                </a:ext>
              </a:extLst>
            </p:cNvPr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9D19753-31B8-4F0D-856A-A5BEA61F4498}"/>
                </a:ext>
              </a:extLst>
            </p:cNvPr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C7BBC1A-23A0-4785-A0C0-2145CA623BD0}"/>
                    </a:ext>
                  </a:extLst>
                </p:cNvPr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018E0D1-AB53-4A4F-B2DD-28E9F8EC412C}"/>
                </a:ext>
              </a:extLst>
            </p:cNvPr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C530F95-883C-4A05-BC21-24CBD606E020}"/>
                </a:ext>
              </a:extLst>
            </p:cNvPr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D83355C3-CBA0-437B-8935-806087F0EE34}"/>
                    </a:ext>
                  </a:extLst>
                </p:cNvPr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7C68E66-A3AD-4AD4-8D56-0006575B7C7A}"/>
                    </a:ext>
                  </a:extLst>
                </p:cNvPr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EE4996D-1209-49CE-98A8-D030DD5BBEEF}"/>
                  </a:ext>
                </a:extLst>
              </p:cNvPr>
              <p:cNvSpPr/>
              <p:nvPr/>
            </p:nvSpPr>
            <p:spPr>
              <a:xfrm rot="16200000">
                <a:off x="4554218" y="2475022"/>
                <a:ext cx="8598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Δp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EE4996D-1209-49CE-98A8-D030DD5BBE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554218" y="2475022"/>
                <a:ext cx="859851" cy="338554"/>
              </a:xfrm>
              <a:prstGeom prst="rect">
                <a:avLst/>
              </a:prstGeom>
              <a:blipFill>
                <a:blip r:embed="rId13"/>
                <a:stretch>
                  <a:fillRect l="-5455" t="-2128" r="-23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62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</a:t>
            </a:r>
            <a:r>
              <a:rPr lang="en-US" dirty="0" err="1"/>
              <a:t>Filinov</a:t>
            </a:r>
            <a:r>
              <a:rPr lang="en-US" dirty="0"/>
              <a:t> Filtration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BD237-E3DB-4DCE-80ED-4CE12CE7E3F7}"/>
              </a:ext>
            </a:extLst>
          </p:cNvPr>
          <p:cNvSpPr txBox="1"/>
          <p:nvPr/>
        </p:nvSpPr>
        <p:spPr>
          <a:xfrm>
            <a:off x="1025290" y="752934"/>
            <a:ext cx="9642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Modified </a:t>
            </a:r>
            <a:r>
              <a:rPr lang="en-US" sz="1600" dirty="0" err="1"/>
              <a:t>Filinov</a:t>
            </a:r>
            <a:r>
              <a:rPr lang="en-US" sz="1600" dirty="0"/>
              <a:t> filtration: previously used to reduce the oscillatory character of DHK-IVR integrand  (GFB-IVR)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225F7C-DCD0-456E-9220-92501B134F29}"/>
              </a:ext>
            </a:extLst>
          </p:cNvPr>
          <p:cNvSpPr/>
          <p:nvPr/>
        </p:nvSpPr>
        <p:spPr>
          <a:xfrm>
            <a:off x="6994309" y="1091488"/>
            <a:ext cx="4601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N. </a:t>
            </a:r>
            <a:r>
              <a:rPr lang="en-US" sz="1400" dirty="0" err="1"/>
              <a:t>Makri</a:t>
            </a:r>
            <a:r>
              <a:rPr lang="en-US" sz="1400" dirty="0"/>
              <a:t> and W. H. Miller, J. Chem. Phys. (1988)</a:t>
            </a:r>
          </a:p>
          <a:p>
            <a:pPr algn="r"/>
            <a:r>
              <a:rPr lang="en-US" sz="1400" dirty="0"/>
              <a:t>M. </a:t>
            </a:r>
            <a:r>
              <a:rPr lang="en-US" sz="1400" dirty="0" err="1"/>
              <a:t>Thoss</a:t>
            </a:r>
            <a:r>
              <a:rPr lang="en-US" sz="1400" dirty="0"/>
              <a:t>, H. Wang, and W. H. Miller, J. Chem. Phys. (2001)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2018013-C56D-4EEB-A246-0069CAD71D16}"/>
                  </a:ext>
                </a:extLst>
              </p:cNvPr>
              <p:cNvSpPr txBox="1"/>
              <p:nvPr/>
            </p:nvSpPr>
            <p:spPr>
              <a:xfrm>
                <a:off x="1114718" y="1171002"/>
                <a:ext cx="10140885" cy="284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/>
              </a:p>
              <a:p>
                <a:r>
                  <a:rPr lang="en-US" sz="1600" dirty="0"/>
                  <a:t>Consider an oscillatory integral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𝑖𝑓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</m:sup>
                    </m:sSup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Modified </a:t>
                </a:r>
                <a:r>
                  <a:rPr lang="en-US" sz="1600" dirty="0" err="1"/>
                  <a:t>Filinov</a:t>
                </a:r>
                <a:r>
                  <a:rPr lang="en-US" sz="1600" dirty="0"/>
                  <a:t> approximation to the integral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𝑖𝑓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sz="1600" b="0" dirty="0"/>
              </a:p>
              <a:p>
                <a:endParaRPr lang="en-US" sz="1600" dirty="0"/>
              </a:p>
              <a:p>
                <a:r>
                  <a:rPr lang="en-US" sz="1600" dirty="0"/>
                  <a:t>				       where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det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</a:rPr>
                                          <m:t>𝒛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sup>
                    </m:sSup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600" b="0" dirty="0"/>
              </a:p>
              <a:p>
                <a:endParaRPr lang="en-US" sz="1600" dirty="0"/>
              </a:p>
              <a:p>
                <a:r>
                  <a:rPr lang="en-US" sz="1600" dirty="0"/>
                  <a:t>And </a:t>
                </a:r>
                <a:r>
                  <a:rPr lang="en-US" sz="1600" b="1" dirty="0"/>
                  <a:t>c </a:t>
                </a:r>
                <a:r>
                  <a:rPr lang="en-US" sz="1600" dirty="0"/>
                  <a:t>is a diagonal matrix of </a:t>
                </a:r>
                <a:r>
                  <a:rPr lang="en-US" sz="1600" dirty="0" err="1"/>
                  <a:t>Filinov</a:t>
                </a:r>
                <a:r>
                  <a:rPr lang="en-US" sz="1600" dirty="0"/>
                  <a:t> parameters</a:t>
                </a:r>
              </a:p>
              <a:p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→0: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</a:rPr>
                  <a:t> original integral </a:t>
                </a:r>
                <a:r>
                  <a:rPr lang="en-US" sz="1600" dirty="0"/>
                  <a:t>	  	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→∞: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stationary phase approximation to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	</a:t>
                </a:r>
                <a:r>
                  <a:rPr lang="en-US" sz="1600" dirty="0"/>
                  <a:t>	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2018013-C56D-4EEB-A246-0069CAD71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718" y="1171002"/>
                <a:ext cx="10140885" cy="2846998"/>
              </a:xfrm>
              <a:prstGeom prst="rect">
                <a:avLst/>
              </a:prstGeom>
              <a:blipFill>
                <a:blip r:embed="rId2"/>
                <a:stretch>
                  <a:fillRect l="-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ECEF5D-7B44-436A-8869-1B6EB24F6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558" y="3836726"/>
            <a:ext cx="3950834" cy="2686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43693-C1D1-4E08-963F-CB356D9D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4718" y="3760606"/>
            <a:ext cx="4113205" cy="2686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4FE28-B95F-4222-87BC-7DB10AA04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367" y="6140399"/>
            <a:ext cx="4010025" cy="371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07595-EDBC-494E-9FA9-4141D5387C41}"/>
              </a:ext>
            </a:extLst>
          </p:cNvPr>
          <p:cNvSpPr txBox="1"/>
          <p:nvPr/>
        </p:nvSpPr>
        <p:spPr>
          <a:xfrm>
            <a:off x="6534467" y="6378744"/>
            <a:ext cx="509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S. Church, S. V. </a:t>
            </a:r>
            <a:r>
              <a:rPr lang="en-US" sz="1400" dirty="0" err="1"/>
              <a:t>Antipov</a:t>
            </a:r>
            <a:r>
              <a:rPr lang="en-US" sz="1400" dirty="0"/>
              <a:t>, and N. Ananth, J. Chem. Phys. (2017)</a:t>
            </a:r>
          </a:p>
        </p:txBody>
      </p:sp>
    </p:spTree>
    <p:extLst>
      <p:ext uri="{BB962C8B-B14F-4D97-AF65-F5344CB8AC3E}">
        <p14:creationId xmlns:p14="http://schemas.microsoft.com/office/powerpoint/2010/main" val="39117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Quantum Classical (MQC)-IVR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53303" y="1128486"/>
                <a:ext cx="9088588" cy="1353704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		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303" y="1128486"/>
                <a:ext cx="9088588" cy="13537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793757" y="2979488"/>
                <a:ext cx="5244404" cy="2509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For an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-dimensional system</a:t>
                </a:r>
              </a:p>
              <a:p>
                <a:endParaRPr lang="en-US" sz="16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US" sz="1600" dirty="0"/>
                  <a:t> are diagonal matrices of size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Matrix elements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r>
                  <a:rPr lang="en-US" sz="1600" dirty="0"/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r>
                  <a:rPr lang="en-US" sz="1600" dirty="0"/>
                  <a:t> tune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1600" dirty="0"/>
                  <a:t> mode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Quantum Limit: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, MQC-IVR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DHK-IVR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Classical Limit: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→∞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MQC-IVR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600" dirty="0"/>
                  <a:t> Husimi-IVR	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757" y="2979488"/>
                <a:ext cx="5244404" cy="2509918"/>
              </a:xfrm>
              <a:prstGeom prst="rect">
                <a:avLst/>
              </a:prstGeom>
              <a:blipFill>
                <a:blip r:embed="rId3"/>
                <a:stretch>
                  <a:fillRect l="-58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FD83075-D2E9-4DE2-BF24-C28FA8E616F2}"/>
              </a:ext>
            </a:extLst>
          </p:cNvPr>
          <p:cNvSpPr txBox="1"/>
          <p:nvPr/>
        </p:nvSpPr>
        <p:spPr>
          <a:xfrm>
            <a:off x="5924757" y="6303011"/>
            <a:ext cx="570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S. V. Antipov, Z. Ye, and N. Ananth, J. Chem. Phys. (2015)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0594E1-4775-4785-956E-DFD7D3783520}"/>
              </a:ext>
            </a:extLst>
          </p:cNvPr>
          <p:cNvGrpSpPr/>
          <p:nvPr/>
        </p:nvGrpSpPr>
        <p:grpSpPr>
          <a:xfrm>
            <a:off x="1639337" y="2973101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8AD9B16-ED1C-407A-890A-A7A06E0FF455}"/>
                    </a:ext>
                  </a:extLst>
                </p:cNvPr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2AF2DF3-1CFE-4C14-AD87-1A6A89EBC202}"/>
                </a:ext>
              </a:extLst>
            </p:cNvPr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2E5407D-F193-4D55-874F-EC8AEAFD76A5}"/>
                </a:ext>
              </a:extLst>
            </p:cNvPr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4E84DC-A006-4FF3-8E13-BC437704B915}"/>
                </a:ext>
              </a:extLst>
            </p:cNvPr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7BAABA8-2BCD-4BFF-BDFC-00A992517C41}"/>
                    </a:ext>
                  </a:extLst>
                </p:cNvPr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1046D1D-5532-4622-8E10-C114A68A9F17}"/>
                </a:ext>
              </a:extLst>
            </p:cNvPr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FB89420-4006-444D-94E7-A3A419943282}"/>
                    </a:ext>
                  </a:extLst>
                </p:cNvPr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11C696-9163-4147-86AE-95A4AA111F9C}"/>
                </a:ext>
              </a:extLst>
            </p:cNvPr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323F09E-3178-4351-BDED-476C29B4F783}"/>
                </a:ext>
              </a:extLst>
            </p:cNvPr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13B4330-7DD4-4374-8CEB-370FEC5F7591}"/>
                </a:ext>
              </a:extLst>
            </p:cNvPr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278E6C-E717-494F-8FB6-0FBDAFFEBEF3}"/>
                </a:ext>
              </a:extLst>
            </p:cNvPr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527BB1B-8FB9-4BD0-B516-1BD2C54337D0}"/>
                    </a:ext>
                  </a:extLst>
                </p:cNvPr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73F237-68DA-4A77-9EAB-00750CBA1456}"/>
                </a:ext>
              </a:extLst>
            </p:cNvPr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54E4157-09ED-4336-B93A-A998B6E1C7D7}"/>
                </a:ext>
              </a:extLst>
            </p:cNvPr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9EBC317-5592-4FB0-AE3C-33A3188AE706}"/>
                    </a:ext>
                  </a:extLst>
                </p:cNvPr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0502443-A8F5-42C6-8A8B-E4D08DE199EC}"/>
                    </a:ext>
                  </a:extLst>
                </p:cNvPr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56F361-E44C-473C-B016-6CE4CF34F834}"/>
              </a:ext>
            </a:extLst>
          </p:cNvPr>
          <p:cNvCxnSpPr>
            <a:cxnSpLocks/>
          </p:cNvCxnSpPr>
          <p:nvPr/>
        </p:nvCxnSpPr>
        <p:spPr>
          <a:xfrm>
            <a:off x="5356939" y="1662336"/>
            <a:ext cx="2290763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8D49738-B3A7-40CC-8AC1-59ACFFBBE055}"/>
              </a:ext>
            </a:extLst>
          </p:cNvPr>
          <p:cNvCxnSpPr>
            <a:cxnSpLocks/>
          </p:cNvCxnSpPr>
          <p:nvPr/>
        </p:nvCxnSpPr>
        <p:spPr>
          <a:xfrm>
            <a:off x="3336128" y="1662336"/>
            <a:ext cx="192582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ECF6A6-4AAC-49C2-BE16-DD0D01F82F88}"/>
              </a:ext>
            </a:extLst>
          </p:cNvPr>
          <p:cNvCxnSpPr>
            <a:cxnSpLocks/>
          </p:cNvCxnSpPr>
          <p:nvPr/>
        </p:nvCxnSpPr>
        <p:spPr>
          <a:xfrm>
            <a:off x="7721448" y="1664829"/>
            <a:ext cx="969963" cy="674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164C23-6370-4126-8A36-BB155E761C73}"/>
              </a:ext>
            </a:extLst>
          </p:cNvPr>
          <p:cNvCxnSpPr>
            <a:cxnSpLocks/>
          </p:cNvCxnSpPr>
          <p:nvPr/>
        </p:nvCxnSpPr>
        <p:spPr>
          <a:xfrm>
            <a:off x="6522374" y="2239609"/>
            <a:ext cx="405325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61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 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53303" y="960322"/>
                <a:ext cx="9088588" cy="1353704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		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303" y="960322"/>
                <a:ext cx="9088588" cy="13537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793757" y="2905914"/>
                <a:ext cx="5244404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Monte Carlo Sample: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endParaRPr lang="en-US" sz="1600" dirty="0"/>
              </a:p>
              <a:p>
                <a:r>
                  <a:rPr lang="en-US" sz="1600" dirty="0"/>
                  <a:t>Each MC point:</a:t>
                </a:r>
              </a:p>
              <a:p>
                <a:r>
                  <a:rPr lang="en-US" sz="1600" dirty="0"/>
                  <a:t>- Run classical MD Trajectory forward in time</a:t>
                </a:r>
              </a:p>
              <a:p>
                <a:r>
                  <a:rPr lang="en-US" sz="1600" dirty="0"/>
                  <a:t>(not just position/velocity, </a:t>
                </a:r>
                <a:r>
                  <a:rPr lang="en-US" sz="1600" dirty="0">
                    <a:solidFill>
                      <a:srgbClr val="C00000"/>
                    </a:solidFill>
                  </a:rPr>
                  <a:t>also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Monodromy</a:t>
                </a:r>
                <a:r>
                  <a:rPr lang="en-US" sz="1600" dirty="0">
                    <a:solidFill>
                      <a:srgbClr val="C00000"/>
                    </a:solidFill>
                  </a:rPr>
                  <a:t> matrices</a:t>
                </a:r>
                <a:r>
                  <a:rPr lang="en-US" sz="1600" dirty="0"/>
                  <a:t>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- Update position/momentum at time t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- Run classical MD Trajectory backward in time</a:t>
                </a:r>
              </a:p>
              <a:p>
                <a:r>
                  <a:rPr lang="en-US" sz="1600" dirty="0"/>
                  <a:t>(not just position/velocity,</a:t>
                </a:r>
                <a:r>
                  <a:rPr lang="en-US" sz="1600" dirty="0">
                    <a:solidFill>
                      <a:srgbClr val="C00000"/>
                    </a:solidFill>
                  </a:rPr>
                  <a:t> also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Monodromy</a:t>
                </a:r>
                <a:r>
                  <a:rPr lang="en-US" sz="1600" dirty="0">
                    <a:solidFill>
                      <a:srgbClr val="C00000"/>
                    </a:solidFill>
                  </a:rPr>
                  <a:t> matrices</a:t>
                </a:r>
                <a:r>
                  <a:rPr lang="en-US" sz="1600" dirty="0"/>
                  <a:t>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Average integrand over all MC points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757" y="2905914"/>
                <a:ext cx="5244404" cy="3293209"/>
              </a:xfrm>
              <a:prstGeom prst="rect">
                <a:avLst/>
              </a:prstGeom>
              <a:blipFill>
                <a:blip r:embed="rId3"/>
                <a:stretch>
                  <a:fillRect l="-58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FD83075-D2E9-4DE2-BF24-C28FA8E616F2}"/>
              </a:ext>
            </a:extLst>
          </p:cNvPr>
          <p:cNvSpPr txBox="1"/>
          <p:nvPr/>
        </p:nvSpPr>
        <p:spPr>
          <a:xfrm>
            <a:off x="5839498" y="6301096"/>
            <a:ext cx="570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S. V. Antipov, Z. Ye, and N. Ananth, J. Chem. Phys. (2015)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0594E1-4775-4785-956E-DFD7D3783520}"/>
              </a:ext>
            </a:extLst>
          </p:cNvPr>
          <p:cNvGrpSpPr/>
          <p:nvPr/>
        </p:nvGrpSpPr>
        <p:grpSpPr>
          <a:xfrm>
            <a:off x="1639337" y="2804937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8AD9B16-ED1C-407A-890A-A7A06E0FF455}"/>
                    </a:ext>
                  </a:extLst>
                </p:cNvPr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2AF2DF3-1CFE-4C14-AD87-1A6A89EBC202}"/>
                </a:ext>
              </a:extLst>
            </p:cNvPr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2E5407D-F193-4D55-874F-EC8AEAFD76A5}"/>
                </a:ext>
              </a:extLst>
            </p:cNvPr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4E84DC-A006-4FF3-8E13-BC437704B915}"/>
                </a:ext>
              </a:extLst>
            </p:cNvPr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7BAABA8-2BCD-4BFF-BDFC-00A992517C41}"/>
                    </a:ext>
                  </a:extLst>
                </p:cNvPr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1046D1D-5532-4622-8E10-C114A68A9F17}"/>
                </a:ext>
              </a:extLst>
            </p:cNvPr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FB89420-4006-444D-94E7-A3A419943282}"/>
                    </a:ext>
                  </a:extLst>
                </p:cNvPr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11C696-9163-4147-86AE-95A4AA111F9C}"/>
                </a:ext>
              </a:extLst>
            </p:cNvPr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323F09E-3178-4351-BDED-476C29B4F783}"/>
                </a:ext>
              </a:extLst>
            </p:cNvPr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13B4330-7DD4-4374-8CEB-370FEC5F7591}"/>
                </a:ext>
              </a:extLst>
            </p:cNvPr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278E6C-E717-494F-8FB6-0FBDAFFEBEF3}"/>
                </a:ext>
              </a:extLst>
            </p:cNvPr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527BB1B-8FB9-4BD0-B516-1BD2C54337D0}"/>
                    </a:ext>
                  </a:extLst>
                </p:cNvPr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73F237-68DA-4A77-9EAB-00750CBA1456}"/>
                </a:ext>
              </a:extLst>
            </p:cNvPr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54E4157-09ED-4336-B93A-A998B6E1C7D7}"/>
                </a:ext>
              </a:extLst>
            </p:cNvPr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9EBC317-5592-4FB0-AE3C-33A3188AE706}"/>
                    </a:ext>
                  </a:extLst>
                </p:cNvPr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0502443-A8F5-42C6-8A8B-E4D08DE199EC}"/>
                    </a:ext>
                  </a:extLst>
                </p:cNvPr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56F361-E44C-473C-B016-6CE4CF34F834}"/>
              </a:ext>
            </a:extLst>
          </p:cNvPr>
          <p:cNvCxnSpPr>
            <a:cxnSpLocks/>
          </p:cNvCxnSpPr>
          <p:nvPr/>
        </p:nvCxnSpPr>
        <p:spPr>
          <a:xfrm>
            <a:off x="5356939" y="1494172"/>
            <a:ext cx="2290763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8D49738-B3A7-40CC-8AC1-59ACFFBBE055}"/>
              </a:ext>
            </a:extLst>
          </p:cNvPr>
          <p:cNvCxnSpPr>
            <a:cxnSpLocks/>
          </p:cNvCxnSpPr>
          <p:nvPr/>
        </p:nvCxnSpPr>
        <p:spPr>
          <a:xfrm>
            <a:off x="3336128" y="1494172"/>
            <a:ext cx="192582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ECF6A6-4AAC-49C2-BE16-DD0D01F82F88}"/>
              </a:ext>
            </a:extLst>
          </p:cNvPr>
          <p:cNvCxnSpPr>
            <a:cxnSpLocks/>
          </p:cNvCxnSpPr>
          <p:nvPr/>
        </p:nvCxnSpPr>
        <p:spPr>
          <a:xfrm>
            <a:off x="7721448" y="1496665"/>
            <a:ext cx="969963" cy="674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164C23-6370-4126-8A36-BB155E761C73}"/>
              </a:ext>
            </a:extLst>
          </p:cNvPr>
          <p:cNvCxnSpPr>
            <a:cxnSpLocks/>
          </p:cNvCxnSpPr>
          <p:nvPr/>
        </p:nvCxnSpPr>
        <p:spPr>
          <a:xfrm>
            <a:off x="6522374" y="2071445"/>
            <a:ext cx="405325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D59C25-4E89-4664-9040-FBF87CB43104}"/>
                  </a:ext>
                </a:extLst>
              </p:cNvPr>
              <p:cNvSpPr txBox="1"/>
              <p:nvPr/>
            </p:nvSpPr>
            <p:spPr>
              <a:xfrm>
                <a:off x="3846388" y="3847906"/>
                <a:ext cx="11538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D59C25-4E89-4664-9040-FBF87CB43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88" y="3847906"/>
                <a:ext cx="1153870" cy="338554"/>
              </a:xfrm>
              <a:prstGeom prst="rect">
                <a:avLst/>
              </a:prstGeom>
              <a:blipFill>
                <a:blip r:embed="rId11"/>
                <a:stretch>
                  <a:fillRect l="-317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09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111046"/>
            <a:ext cx="10515600" cy="744583"/>
          </a:xfrm>
        </p:spPr>
        <p:txBody>
          <a:bodyPr/>
          <a:lstStyle/>
          <a:p>
            <a:r>
              <a:rPr lang="en-US" dirty="0"/>
              <a:t>MQC-IVR Results: 1D Model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486" y="2051639"/>
            <a:ext cx="6249698" cy="36170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2176" y="2180882"/>
            <a:ext cx="416408" cy="305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00342" y="6299762"/>
            <a:ext cx="570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S. V. Antipov, Z. Ye, and N. Ananth, J. Chem. Phys.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594168" y="905848"/>
                <a:ext cx="50523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1-D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Anharmonic</a:t>
                </a:r>
                <a:r>
                  <a:rPr lang="en-US" sz="1600" dirty="0">
                    <a:solidFill>
                      <a:srgbClr val="C00000"/>
                    </a:solidFill>
                  </a:rPr>
                  <a:t> Oscillator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=0.5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−0.1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+0.1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68" y="905848"/>
                <a:ext cx="5052345" cy="338554"/>
              </a:xfrm>
              <a:prstGeom prst="rect">
                <a:avLst/>
              </a:prstGeom>
              <a:blipFill>
                <a:blip r:embed="rId3"/>
                <a:stretch>
                  <a:fillRect l="-725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414891" y="5454647"/>
            <a:ext cx="7432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FE8D38-BC69-41F5-94D2-A0C0AA16CEA7}"/>
                  </a:ext>
                </a:extLst>
              </p:cNvPr>
              <p:cNvSpPr/>
              <p:nvPr/>
            </p:nvSpPr>
            <p:spPr>
              <a:xfrm rot="16200000">
                <a:off x="-849420" y="3566930"/>
                <a:ext cx="3765628" cy="3791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FE8D38-BC69-41F5-94D2-A0C0AA16C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49420" y="3566930"/>
                <a:ext cx="3765628" cy="3791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7374C2-4560-4C52-8DF9-7077EDDE8C05}"/>
                  </a:ext>
                </a:extLst>
              </p:cNvPr>
              <p:cNvSpPr txBox="1"/>
              <p:nvPr/>
            </p:nvSpPr>
            <p:spPr>
              <a:xfrm>
                <a:off x="4268425" y="1434368"/>
                <a:ext cx="4278603" cy="34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⟩⟨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600" dirty="0"/>
                  <a:t>   (Initial coherent state)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7374C2-4560-4C52-8DF9-7077EDDE8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425" y="1434368"/>
                <a:ext cx="4278603" cy="346954"/>
              </a:xfrm>
              <a:prstGeom prst="rect">
                <a:avLst/>
              </a:prstGeom>
              <a:blipFill>
                <a:blip r:embed="rId5"/>
                <a:stretch>
                  <a:fillRect t="-1754" r="-2849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0EC04AB-F3B3-4E31-BB43-94C13BA6E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681" y="2927926"/>
            <a:ext cx="4194716" cy="1671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E7F6D4-9226-46A5-8670-7C28C610BDF6}"/>
              </a:ext>
            </a:extLst>
          </p:cNvPr>
          <p:cNvSpPr/>
          <p:nvPr/>
        </p:nvSpPr>
        <p:spPr>
          <a:xfrm>
            <a:off x="7683064" y="3657600"/>
            <a:ext cx="1124607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MQC</a:t>
            </a:r>
          </a:p>
        </p:txBody>
      </p:sp>
    </p:spTree>
    <p:extLst>
      <p:ext uri="{BB962C8B-B14F-4D97-AF65-F5344CB8AC3E}">
        <p14:creationId xmlns:p14="http://schemas.microsoft.com/office/powerpoint/2010/main" val="1650311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2D79-3F23-4F0F-9801-B6A0B510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efficient MQC-IVR implementation: Double-Forward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6BAFC-A482-41FE-81D1-5BBA4931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8928"/>
            <a:ext cx="10515600" cy="512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Forward-Backward (FB)				</a:t>
            </a:r>
            <a:r>
              <a:rPr lang="en-US" sz="1600" dirty="0">
                <a:solidFill>
                  <a:srgbClr val="C00000"/>
                </a:solidFill>
              </a:rPr>
              <a:t>Double-Forward (DF)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1A62AD-A2AB-476B-8BA1-112251A7E92D}"/>
                  </a:ext>
                </a:extLst>
              </p:cNvPr>
              <p:cNvSpPr txBox="1"/>
              <p:nvPr/>
            </p:nvSpPr>
            <p:spPr>
              <a:xfrm>
                <a:off x="4097687" y="1987129"/>
                <a:ext cx="11538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1A62AD-A2AB-476B-8BA1-112251A7E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687" y="1987129"/>
                <a:ext cx="1153870" cy="338554"/>
              </a:xfrm>
              <a:prstGeom prst="rect">
                <a:avLst/>
              </a:prstGeom>
              <a:blipFill>
                <a:blip r:embed="rId2"/>
                <a:stretch>
                  <a:fillRect l="-264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2B415A8-6498-43AA-8C68-6DF4DC7207B9}"/>
                  </a:ext>
                </a:extLst>
              </p:cNvPr>
              <p:cNvSpPr txBox="1"/>
              <p:nvPr/>
            </p:nvSpPr>
            <p:spPr>
              <a:xfrm>
                <a:off x="6429092" y="1962700"/>
                <a:ext cx="11538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2B415A8-6498-43AA-8C68-6DF4DC720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092" y="1962700"/>
                <a:ext cx="1153870" cy="338554"/>
              </a:xfrm>
              <a:prstGeom prst="rect">
                <a:avLst/>
              </a:prstGeom>
              <a:blipFill>
                <a:blip r:embed="rId3"/>
                <a:stretch>
                  <a:fillRect l="-317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EAC670D1-E108-4743-8848-8C5A5D8AA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41" y="3640205"/>
            <a:ext cx="3897975" cy="2420457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201EB0B-686B-4185-B8DA-9EFE55495B19}"/>
              </a:ext>
            </a:extLst>
          </p:cNvPr>
          <p:cNvSpPr/>
          <p:nvPr/>
        </p:nvSpPr>
        <p:spPr>
          <a:xfrm>
            <a:off x="2728066" y="5542698"/>
            <a:ext cx="6677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2297C66-55FF-4645-BE74-44BB45637A4F}"/>
                  </a:ext>
                </a:extLst>
              </p:cNvPr>
              <p:cNvSpPr/>
              <p:nvPr/>
            </p:nvSpPr>
            <p:spPr>
              <a:xfrm rot="16200000">
                <a:off x="-78665" y="4614164"/>
                <a:ext cx="23172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2297C66-55FF-4645-BE74-44BB45637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8665" y="4614164"/>
                <a:ext cx="23172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A1A8D3C-EE6C-40BD-B7A4-AFE27A4CAF36}"/>
              </a:ext>
            </a:extLst>
          </p:cNvPr>
          <p:cNvSpPr/>
          <p:nvPr/>
        </p:nvSpPr>
        <p:spPr>
          <a:xfrm flipH="1">
            <a:off x="1725761" y="3741926"/>
            <a:ext cx="282077" cy="21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C7E96A-0B59-4557-A135-8875DE4314C6}"/>
                  </a:ext>
                </a:extLst>
              </p:cNvPr>
              <p:cNvSpPr txBox="1"/>
              <p:nvPr/>
            </p:nvSpPr>
            <p:spPr>
              <a:xfrm>
                <a:off x="5177696" y="3873301"/>
                <a:ext cx="4077705" cy="191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=0.7</m:t>
                    </m:r>
                  </m:oMath>
                </a14:m>
                <a:r>
                  <a:rPr lang="en-US" sz="1600" b="0" dirty="0"/>
                  <a:t> – captures more oscillatory structure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Calculation time: FB = 20hrs	</a:t>
                </a:r>
                <a:r>
                  <a:rPr lang="en-US" sz="1600" dirty="0">
                    <a:solidFill>
                      <a:srgbClr val="C00000"/>
                    </a:solidFill>
                  </a:rPr>
                  <a:t>DF</a:t>
                </a:r>
                <a:r>
                  <a:rPr lang="en-US" sz="1600" dirty="0"/>
                  <a:t> = 20min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Scaling with number of time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/>
              </a:p>
              <a:p>
                <a:r>
                  <a:rPr lang="en-US" sz="1600" dirty="0"/>
                  <a:t>FB Implementation: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1600" dirty="0"/>
              </a:p>
              <a:p>
                <a:r>
                  <a:rPr lang="en-US" sz="1600" dirty="0"/>
                  <a:t>DF Implementation: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C7E96A-0B59-4557-A135-8875DE431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696" y="3873301"/>
                <a:ext cx="4077705" cy="1917320"/>
              </a:xfrm>
              <a:prstGeom prst="rect">
                <a:avLst/>
              </a:prstGeom>
              <a:blipFill>
                <a:blip r:embed="rId6"/>
                <a:stretch>
                  <a:fillRect l="-747" t="-952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B58ED99-C585-4B94-9E00-1C90F8DB8AB7}"/>
              </a:ext>
            </a:extLst>
          </p:cNvPr>
          <p:cNvSpPr txBox="1"/>
          <p:nvPr/>
        </p:nvSpPr>
        <p:spPr>
          <a:xfrm>
            <a:off x="6451343" y="6304856"/>
            <a:ext cx="509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S. Church, S. V. </a:t>
            </a:r>
            <a:r>
              <a:rPr lang="en-US" sz="1400" dirty="0" err="1"/>
              <a:t>Antipov</a:t>
            </a:r>
            <a:r>
              <a:rPr lang="en-US" sz="1400" dirty="0"/>
              <a:t>, and N. Ananth, J. Chem. Phys. (2017)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240C1D6-ACB3-4F78-A78B-7B85950CBB27}"/>
              </a:ext>
            </a:extLst>
          </p:cNvPr>
          <p:cNvGrpSpPr/>
          <p:nvPr/>
        </p:nvGrpSpPr>
        <p:grpSpPr>
          <a:xfrm>
            <a:off x="705829" y="997557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E71858D-B13D-4133-8F1B-4B3A1D195B20}"/>
                    </a:ext>
                  </a:extLst>
                </p:cNvPr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6191A32-D35B-45D2-BF32-92BDC8921AC6}"/>
                </a:ext>
              </a:extLst>
            </p:cNvPr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82C23C0-473D-4104-9894-79C050704CEC}"/>
                </a:ext>
              </a:extLst>
            </p:cNvPr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9413F54-6FEE-4A18-88B4-819E826555B2}"/>
                </a:ext>
              </a:extLst>
            </p:cNvPr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3DC56C1-01DA-41DD-8D72-F1E9C9C253AF}"/>
                    </a:ext>
                  </a:extLst>
                </p:cNvPr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706954D-DAF7-4DFD-BC9A-2E2E31773AA2}"/>
                </a:ext>
              </a:extLst>
            </p:cNvPr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DCDDD8B-DA24-4711-91C4-0F984470B70B}"/>
                    </a:ext>
                  </a:extLst>
                </p:cNvPr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9BAF70D-2789-4CFF-8648-45C8928C3FE0}"/>
                </a:ext>
              </a:extLst>
            </p:cNvPr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61AD0FC-401C-4468-8EB8-6159A1F6BD15}"/>
                </a:ext>
              </a:extLst>
            </p:cNvPr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EF12C1E-F738-473A-AE96-82EAF5BDBC4F}"/>
                </a:ext>
              </a:extLst>
            </p:cNvPr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EB369EE-03A9-404E-810E-1572C5E8B46A}"/>
                </a:ext>
              </a:extLst>
            </p:cNvPr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5C0BB17-14C1-4BFD-96C2-02927FD2A0DD}"/>
                    </a:ext>
                  </a:extLst>
                </p:cNvPr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10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02DD89E-C2F4-4BFB-83CD-8A8775E927BB}"/>
                </a:ext>
              </a:extLst>
            </p:cNvPr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9DDF3C9-9007-4AAD-9D43-57D69F00501A}"/>
                </a:ext>
              </a:extLst>
            </p:cNvPr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7B44D71-10DB-41A9-8A8A-A23DF99D8A85}"/>
                    </a:ext>
                  </a:extLst>
                </p:cNvPr>
                <p:cNvSpPr txBox="1"/>
                <p:nvPr/>
              </p:nvSpPr>
              <p:spPr>
                <a:xfrm>
                  <a:off x="5528547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7B44D71-10DB-41A9-8A8A-A23DF99D8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8547" y="3195103"/>
                  <a:ext cx="457200" cy="376770"/>
                </a:xfrm>
                <a:prstGeom prst="rect">
                  <a:avLst/>
                </a:prstGeom>
                <a:blipFill>
                  <a:blip r:embed="rId11"/>
                  <a:stretch>
                    <a:fillRect r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E6C6E7D-BBBD-4141-9D6F-95FF890176D0}"/>
                    </a:ext>
                  </a:extLst>
                </p:cNvPr>
                <p:cNvSpPr txBox="1"/>
                <p:nvPr/>
              </p:nvSpPr>
              <p:spPr>
                <a:xfrm>
                  <a:off x="335762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E6C6E7D-BBBD-4141-9D6F-95FF89017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626" y="3227942"/>
                  <a:ext cx="457200" cy="378630"/>
                </a:xfrm>
                <a:prstGeom prst="rect">
                  <a:avLst/>
                </a:prstGeom>
                <a:blipFill>
                  <a:blip r:embed="rId12"/>
                  <a:stretch>
                    <a:fillRect t="-6452" r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2CBD82-435B-4D12-A731-F71032BDF63D}"/>
              </a:ext>
            </a:extLst>
          </p:cNvPr>
          <p:cNvGrpSpPr/>
          <p:nvPr/>
        </p:nvGrpSpPr>
        <p:grpSpPr>
          <a:xfrm>
            <a:off x="6801503" y="986235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B772D1BD-2EC4-4C12-8C85-7CA8BD7C055D}"/>
                    </a:ext>
                  </a:extLst>
                </p:cNvPr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5700845-C2FA-4F61-A813-35751BCF8B0D}"/>
                </a:ext>
              </a:extLst>
            </p:cNvPr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24372C44-DE64-43D7-A9DE-9185614B5708}"/>
                </a:ext>
              </a:extLst>
            </p:cNvPr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AB373DF-4D90-4FA7-83AF-A0DAA1556B9E}"/>
                </a:ext>
              </a:extLst>
            </p:cNvPr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D8086F4-6A90-4B0E-A390-0DB021600920}"/>
                    </a:ext>
                  </a:extLst>
                </p:cNvPr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280A7E5-640A-48F4-AFBC-3CF330709B52}"/>
                </a:ext>
              </a:extLst>
            </p:cNvPr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9FAE15B-9975-41F1-A233-06CD38FF5F7A}"/>
                    </a:ext>
                  </a:extLst>
                </p:cNvPr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A84395D-B79F-440D-B74E-084E33278976}"/>
                </a:ext>
              </a:extLst>
            </p:cNvPr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9562D77-1CD1-4FCF-974A-8ADC23E62895}"/>
                </a:ext>
              </a:extLst>
            </p:cNvPr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078E021-759F-48AF-9328-99F81607B2BC}"/>
                </a:ext>
              </a:extLst>
            </p:cNvPr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F732396-E122-4483-AA35-D5D7C41C4EFE}"/>
                </a:ext>
              </a:extLst>
            </p:cNvPr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0F23841-BE83-4809-8707-1202BD6BCF7E}"/>
                    </a:ext>
                  </a:extLst>
                </p:cNvPr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10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4D1D08-1350-44CD-8010-5428E290736F}"/>
                </a:ext>
              </a:extLst>
            </p:cNvPr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B58BFE1-C240-4600-8A20-1C5DCEAFD52B}"/>
                </a:ext>
              </a:extLst>
            </p:cNvPr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50DA4913-D163-4E41-B4F2-1C8D33825DE4}"/>
                    </a:ext>
                  </a:extLst>
                </p:cNvPr>
                <p:cNvSpPr txBox="1"/>
                <p:nvPr/>
              </p:nvSpPr>
              <p:spPr>
                <a:xfrm>
                  <a:off x="5528547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50DA4913-D163-4E41-B4F2-1C8D33825D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8547" y="3195103"/>
                  <a:ext cx="457200" cy="376770"/>
                </a:xfrm>
                <a:prstGeom prst="rect">
                  <a:avLst/>
                </a:prstGeom>
                <a:blipFill>
                  <a:blip r:embed="rId13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7AA3406F-2B89-46DB-B010-4D768C8F771A}"/>
                    </a:ext>
                  </a:extLst>
                </p:cNvPr>
                <p:cNvSpPr txBox="1"/>
                <p:nvPr/>
              </p:nvSpPr>
              <p:spPr>
                <a:xfrm>
                  <a:off x="3357627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7AA3406F-2B89-46DB-B010-4D768C8F77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627" y="3227942"/>
                  <a:ext cx="457200" cy="378630"/>
                </a:xfrm>
                <a:prstGeom prst="rect">
                  <a:avLst/>
                </a:prstGeom>
                <a:blipFill>
                  <a:blip r:embed="rId14"/>
                  <a:stretch>
                    <a:fillRect t="-6452" r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F9E8316-0E8F-4380-A049-B449E3975576}"/>
              </a:ext>
            </a:extLst>
          </p:cNvPr>
          <p:cNvSpPr/>
          <p:nvPr/>
        </p:nvSpPr>
        <p:spPr>
          <a:xfrm>
            <a:off x="1309113" y="5957455"/>
            <a:ext cx="3715468" cy="89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BC98CD-A829-4CDE-8D8E-BEBF4C1A9204}"/>
              </a:ext>
            </a:extLst>
          </p:cNvPr>
          <p:cNvCxnSpPr>
            <a:cxnSpLocks/>
          </p:cNvCxnSpPr>
          <p:nvPr/>
        </p:nvCxnSpPr>
        <p:spPr>
          <a:xfrm>
            <a:off x="4886036" y="4056026"/>
            <a:ext cx="291660" cy="586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5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2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16067"/>
            <a:ext cx="10515600" cy="744583"/>
          </a:xfrm>
        </p:spPr>
        <p:txBody>
          <a:bodyPr/>
          <a:lstStyle/>
          <a:p>
            <a:r>
              <a:rPr lang="en-US" dirty="0"/>
              <a:t>Mixed Limit Semiclassical Simulation : 2D Model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03" y="1634846"/>
            <a:ext cx="6425723" cy="4041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7242" y="702252"/>
            <a:ext cx="63557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1D </a:t>
            </a:r>
            <a:r>
              <a:rPr lang="en-US" sz="1600" dirty="0" err="1"/>
              <a:t>anharmonic</a:t>
            </a:r>
            <a:r>
              <a:rPr lang="en-US" sz="1600" dirty="0"/>
              <a:t> oscillator(x) linearly coupled to heavy harmonic mode (y)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16200000">
                <a:off x="-773340" y="3208681"/>
                <a:ext cx="335075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73340" y="3208681"/>
                <a:ext cx="335075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57945" y="1742338"/>
            <a:ext cx="347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parameters: c</a:t>
            </a:r>
            <a:r>
              <a:rPr lang="en-US" sz="1600" baseline="-25000" dirty="0"/>
              <a:t>x</a:t>
            </a:r>
            <a:r>
              <a:rPr lang="en-US" sz="1600" dirty="0"/>
              <a:t> = </a:t>
            </a:r>
            <a:r>
              <a:rPr lang="en-US" sz="1600" dirty="0" err="1"/>
              <a:t>c</a:t>
            </a:r>
            <a:r>
              <a:rPr lang="en-US" sz="1600" baseline="-25000" dirty="0" err="1"/>
              <a:t>px</a:t>
            </a:r>
            <a:r>
              <a:rPr lang="en-US" sz="1600" dirty="0"/>
              <a:t> and c</a:t>
            </a:r>
            <a:r>
              <a:rPr lang="en-US" sz="1600" baseline="-25000" dirty="0"/>
              <a:t>y </a:t>
            </a:r>
            <a:r>
              <a:rPr lang="en-US" sz="1600" dirty="0"/>
              <a:t>= </a:t>
            </a:r>
            <a:r>
              <a:rPr lang="en-US" sz="1600" dirty="0" err="1"/>
              <a:t>c</a:t>
            </a:r>
            <a:r>
              <a:rPr lang="en-US" sz="1600" baseline="-25000" dirty="0" err="1"/>
              <a:t>py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2E13BA-B69E-4D71-BF24-77BD949F0E41}"/>
              </a:ext>
            </a:extLst>
          </p:cNvPr>
          <p:cNvSpPr txBox="1"/>
          <p:nvPr/>
        </p:nvSpPr>
        <p:spPr>
          <a:xfrm>
            <a:off x="5909911" y="6341332"/>
            <a:ext cx="570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S. Church, S. V. Antipov, and N. Ananth, J. Chem. Phys. (2017)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8352C-1CF0-4B2C-9400-85ADD56C70C7}"/>
              </a:ext>
            </a:extLst>
          </p:cNvPr>
          <p:cNvGrpSpPr/>
          <p:nvPr/>
        </p:nvGrpSpPr>
        <p:grpSpPr>
          <a:xfrm>
            <a:off x="7322130" y="2066486"/>
            <a:ext cx="4171242" cy="1763505"/>
            <a:chOff x="7414493" y="1687799"/>
            <a:chExt cx="4171242" cy="17635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69C407-137A-441E-B5A8-1C57B66E7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4493" y="1687799"/>
              <a:ext cx="4171242" cy="176350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4DE60F-C6EB-49B1-9374-C347E0A0D3EB}"/>
                </a:ext>
              </a:extLst>
            </p:cNvPr>
            <p:cNvCxnSpPr/>
            <p:nvPr/>
          </p:nvCxnSpPr>
          <p:spPr>
            <a:xfrm>
              <a:off x="8698291" y="2891196"/>
              <a:ext cx="281986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ED15C0-E364-4F41-AC72-45A1D6D4B572}"/>
                  </a:ext>
                </a:extLst>
              </p:cNvPr>
              <p:cNvSpPr txBox="1"/>
              <p:nvPr/>
            </p:nvSpPr>
            <p:spPr>
              <a:xfrm>
                <a:off x="3978106" y="1054638"/>
                <a:ext cx="4278603" cy="34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⟩⟨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600" dirty="0"/>
                  <a:t>   (Initial coherent state)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ED15C0-E364-4F41-AC72-45A1D6D4B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06" y="1054638"/>
                <a:ext cx="4278603" cy="346954"/>
              </a:xfrm>
              <a:prstGeom prst="rect">
                <a:avLst/>
              </a:prstGeom>
              <a:blipFill>
                <a:blip r:embed="rId5"/>
                <a:stretch>
                  <a:fillRect t="-1754" r="-2853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290A44-0CB3-46E9-A814-9EB56A43A493}"/>
                  </a:ext>
                </a:extLst>
              </p:cNvPr>
              <p:cNvSpPr txBox="1"/>
              <p:nvPr/>
            </p:nvSpPr>
            <p:spPr>
              <a:xfrm>
                <a:off x="7294422" y="4128058"/>
                <a:ext cx="4507346" cy="3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Mode quantization determined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i="1" dirty="0"/>
                  <a:t>  (Observer)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290A44-0CB3-46E9-A814-9EB56A43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422" y="4128058"/>
                <a:ext cx="4507346" cy="345223"/>
              </a:xfrm>
              <a:prstGeom prst="rect">
                <a:avLst/>
              </a:prstGeom>
              <a:blipFill>
                <a:blip r:embed="rId6"/>
                <a:stretch>
                  <a:fillRect l="-812" t="-175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41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973" y="111760"/>
            <a:ext cx="10455754" cy="744583"/>
          </a:xfrm>
        </p:spPr>
        <p:txBody>
          <a:bodyPr/>
          <a:lstStyle/>
          <a:p>
            <a:r>
              <a:rPr lang="en-US" dirty="0"/>
              <a:t>Nonadiabatic Dynamics with MQC-IVR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47FED86-3EEB-4FCF-961D-F064DBF501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22051"/>
                <a:ext cx="10515600" cy="5125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Map discrete electronic states to Cartesian coordinates 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+mj-lt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d>
                            <m:dPr>
                              <m:begChr m:val="|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47FED86-3EEB-4FCF-961D-F064DBF501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22051"/>
                <a:ext cx="10515600" cy="5125115"/>
              </a:xfrm>
              <a:blipFill>
                <a:blip r:embed="rId2"/>
                <a:stretch>
                  <a:fillRect l="-348" t="-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649388" y="662441"/>
            <a:ext cx="4056880" cy="1066800"/>
            <a:chOff x="304800" y="4365376"/>
            <a:chExt cx="4056880" cy="1066800"/>
          </a:xfrm>
        </p:grpSpPr>
        <p:sp>
          <p:nvSpPr>
            <p:cNvPr id="6" name="Rectangle 5"/>
            <p:cNvSpPr/>
            <p:nvPr/>
          </p:nvSpPr>
          <p:spPr>
            <a:xfrm>
              <a:off x="304800" y="4365376"/>
              <a:ext cx="40568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667000" y="5432176"/>
              <a:ext cx="937258" cy="0"/>
            </a:xfrm>
            <a:prstGeom prst="straightConnector1">
              <a:avLst/>
            </a:prstGeom>
            <a:ln w="28575">
              <a:solidFill>
                <a:srgbClr val="0C9B7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04973" y="2665337"/>
                <a:ext cx="8529537" cy="278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Compute the correlation function: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〉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〈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600" dirty="0">
                    <a:latin typeface="Perpetua" panose="02020502060401020303" pitchFamily="18" charset="0"/>
                  </a:rPr>
                  <a:t> </a:t>
                </a:r>
                <a:r>
                  <a:rPr lang="en-US" sz="160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Perpetua" panose="02020502060401020303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73" y="2665337"/>
                <a:ext cx="8529537" cy="278281"/>
              </a:xfrm>
              <a:prstGeom prst="rect">
                <a:avLst/>
              </a:prstGeom>
              <a:blipFill>
                <a:blip r:embed="rId3"/>
                <a:stretch>
                  <a:fillRect l="-1429" t="-1521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075777" y="2290071"/>
            <a:ext cx="510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H. D. Meyer and W. H. Miller, J. Chem. Phys. (1979)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777A7F-D1E1-428B-BFE1-73FD2DD5FD6E}"/>
              </a:ext>
            </a:extLst>
          </p:cNvPr>
          <p:cNvSpPr/>
          <p:nvPr/>
        </p:nvSpPr>
        <p:spPr>
          <a:xfrm>
            <a:off x="5480217" y="4119418"/>
            <a:ext cx="994474" cy="895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CC2DA-BD38-4C8F-BBC9-0F3D0B253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314" y="3958069"/>
            <a:ext cx="1123950" cy="1057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208BAD-443B-4047-94B8-038C3E75F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48" y="3109187"/>
            <a:ext cx="4812420" cy="3028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E1632F-3BB5-4CCE-BC35-200B72781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65" y="3120799"/>
            <a:ext cx="4755728" cy="30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55843" y="737524"/>
            <a:ext cx="5526506" cy="2228836"/>
            <a:chOff x="758880" y="2831209"/>
            <a:chExt cx="5900340" cy="2228836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80" y="2831209"/>
              <a:ext cx="2616041" cy="2228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702946" y="3001197"/>
              <a:ext cx="3630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Hot electron at metal surfaces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9287" y="3321188"/>
              <a:ext cx="4019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(</a:t>
              </a:r>
              <a:r>
                <a:rPr lang="en-US" sz="1400" dirty="0" err="1"/>
                <a:t>Nienhaus</a:t>
              </a:r>
              <a:r>
                <a:rPr lang="en-US" sz="1400" dirty="0"/>
                <a:t>, 2002; </a:t>
              </a:r>
              <a:r>
                <a:rPr lang="en-US" sz="1400" dirty="0" err="1"/>
                <a:t>Somorjai</a:t>
              </a:r>
              <a:r>
                <a:rPr lang="en-US" sz="1400" dirty="0"/>
                <a:t> 2006, </a:t>
              </a:r>
              <a:r>
                <a:rPr lang="en-US" sz="1400" dirty="0" err="1"/>
                <a:t>Wodtke</a:t>
              </a:r>
              <a:r>
                <a:rPr lang="en-US" sz="1400" dirty="0"/>
                <a:t> 2002)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09" y="3299578"/>
            <a:ext cx="3624275" cy="25306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701" y="5403273"/>
            <a:ext cx="10900315" cy="11471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Coupled motions across different timescales and </a:t>
            </a:r>
            <a:r>
              <a:rPr lang="en-US" sz="1800" dirty="0" err="1"/>
              <a:t>lengthscales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Important quantum effects: Tunneling, Zero-Point Energy, Coupled electron-nuclear dynamics, Coherences…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 and Energy Transfer Reactions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094" y="759987"/>
            <a:ext cx="3471362" cy="1984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28789" y="779980"/>
                <a:ext cx="30437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Mechanisms of singlet fission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𝑇𝑇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89" y="779980"/>
                <a:ext cx="3043702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600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409589" y="2847569"/>
            <a:ext cx="4068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Redox process in dye-sensitized solar cell</a:t>
            </a:r>
          </a:p>
          <a:p>
            <a:r>
              <a:rPr lang="en-US" sz="1400" dirty="0"/>
              <a:t>			(</a:t>
            </a:r>
            <a:r>
              <a:rPr lang="en-US" sz="1400" dirty="0" err="1"/>
              <a:t>Gratzel</a:t>
            </a:r>
            <a:r>
              <a:rPr lang="en-US" sz="1400" dirty="0"/>
              <a:t>, 2011)	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02462" y="2790536"/>
            <a:ext cx="292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T. Zeng, R. Hoffmann, and N. Ananth, J. Am. Chem. Soc. (2014)</a:t>
            </a:r>
          </a:p>
          <a:p>
            <a:r>
              <a:rPr lang="en-US" sz="1400" dirty="0"/>
              <a:t>T. Zeng, N. Ananth, and R. Hoffmann,</a:t>
            </a:r>
          </a:p>
          <a:p>
            <a:r>
              <a:rPr lang="en-US" sz="1400" dirty="0"/>
              <a:t>J. Am. Chem. Soc. (2014)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25322" y="3932951"/>
            <a:ext cx="292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G. Fuemmeler, N. Ananth et al, ACS Cent. Sci. (2016)</a:t>
            </a:r>
          </a:p>
          <a:p>
            <a:r>
              <a:rPr lang="en-US" sz="1400" u="sng" dirty="0"/>
              <a:t>In collaboration with</a:t>
            </a:r>
          </a:p>
          <a:p>
            <a:r>
              <a:rPr lang="en-US" sz="1400" i="1" dirty="0"/>
              <a:t>Luis M. Campos, Columbia Univ.</a:t>
            </a:r>
          </a:p>
          <a:p>
            <a:r>
              <a:rPr lang="en-US" sz="1400" i="1" dirty="0"/>
              <a:t>X. Y. Zhu, Columbia Univ.</a:t>
            </a:r>
          </a:p>
          <a:p>
            <a:r>
              <a:rPr lang="en-US" sz="1400" i="1" dirty="0"/>
              <a:t>M. </a:t>
            </a:r>
            <a:r>
              <a:rPr lang="en-US" sz="1400" i="1" dirty="0" err="1"/>
              <a:t>Sfeir</a:t>
            </a:r>
            <a:r>
              <a:rPr lang="en-US" sz="1400" i="1" dirty="0"/>
              <a:t>, BNL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89" y="2718307"/>
            <a:ext cx="2665413" cy="26188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3205A3-8A1A-4C00-BD1B-FE3F090E752F}"/>
              </a:ext>
            </a:extLst>
          </p:cNvPr>
          <p:cNvSpPr/>
          <p:nvPr/>
        </p:nvSpPr>
        <p:spPr>
          <a:xfrm>
            <a:off x="7409589" y="5676296"/>
            <a:ext cx="46503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R. L. </a:t>
            </a:r>
            <a:r>
              <a:rPr lang="en-US" sz="1400" dirty="0" err="1"/>
              <a:t>Kenion</a:t>
            </a:r>
            <a:r>
              <a:rPr lang="en-US" sz="1400" dirty="0"/>
              <a:t>  and N. Ananth, Phys. Chem. Chem. Phys. (2016)</a:t>
            </a:r>
          </a:p>
        </p:txBody>
      </p:sp>
    </p:spTree>
    <p:extLst>
      <p:ext uri="{BB962C8B-B14F-4D97-AF65-F5344CB8AC3E}">
        <p14:creationId xmlns:p14="http://schemas.microsoft.com/office/powerpoint/2010/main" val="1989849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197"/>
            <a:ext cx="10515600" cy="666883"/>
          </a:xfrm>
        </p:spPr>
        <p:txBody>
          <a:bodyPr/>
          <a:lstStyle/>
          <a:p>
            <a:r>
              <a:rPr lang="en-US" dirty="0"/>
              <a:t>Quantum-Limit and Classical-Limit Semiclassical Results</a:t>
            </a:r>
          </a:p>
        </p:txBody>
      </p:sp>
      <p:pic>
        <p:nvPicPr>
          <p:cNvPr id="7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7361" y="1990337"/>
            <a:ext cx="2987253" cy="454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28" y="2752926"/>
            <a:ext cx="4017706" cy="2896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5004933" y="4216057"/>
            <a:ext cx="27554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Probability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55347" y="3979248"/>
            <a:ext cx="25145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Probability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6865" y="5593994"/>
            <a:ext cx="22543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Nuclear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58101" y="3976566"/>
                <a:ext cx="21613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FB-IVR</a:t>
                </a:r>
              </a:p>
              <a:p>
                <a:r>
                  <a:rPr lang="en-US" sz="1600" dirty="0"/>
                  <a:t>N trajectories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101" y="3976566"/>
                <a:ext cx="2161309" cy="584775"/>
              </a:xfrm>
              <a:prstGeom prst="rect">
                <a:avLst/>
              </a:prstGeom>
              <a:blipFill>
                <a:blip r:embed="rId4"/>
                <a:stretch>
                  <a:fillRect l="-169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20104" y="3674615"/>
                <a:ext cx="25812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LSC-IVR</a:t>
                </a:r>
              </a:p>
              <a:p>
                <a:r>
                  <a:rPr lang="en-US" sz="1600" dirty="0"/>
                  <a:t>N trajectories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104" y="3674615"/>
                <a:ext cx="2581275" cy="584775"/>
              </a:xfrm>
              <a:prstGeom prst="rect">
                <a:avLst/>
              </a:prstGeom>
              <a:blipFill>
                <a:blip r:embed="rId5"/>
                <a:stretch>
                  <a:fillRect l="-1418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6194148" y="6365626"/>
            <a:ext cx="5450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N. Ananth, C. </a:t>
            </a:r>
            <a:r>
              <a:rPr lang="en-US" sz="1400" dirty="0" err="1"/>
              <a:t>Venkataraman</a:t>
            </a:r>
            <a:r>
              <a:rPr lang="en-US" sz="1400" dirty="0"/>
              <a:t>, and W. H. Miller,</a:t>
            </a:r>
            <a:r>
              <a:rPr lang="de-DE" sz="1400" dirty="0"/>
              <a:t> J. Chem. Phys. (2007)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4CDCD9-BE79-4D16-AC64-CA1441E87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809" y="610854"/>
            <a:ext cx="4288372" cy="2162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016336-E66E-40A2-9AA8-3039668DE66C}"/>
              </a:ext>
            </a:extLst>
          </p:cNvPr>
          <p:cNvSpPr txBox="1"/>
          <p:nvPr/>
        </p:nvSpPr>
        <p:spPr>
          <a:xfrm>
            <a:off x="7245014" y="5576096"/>
            <a:ext cx="22543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Nuclear Momentum</a:t>
            </a:r>
          </a:p>
        </p:txBody>
      </p:sp>
    </p:spTree>
    <p:extLst>
      <p:ext uri="{BB962C8B-B14F-4D97-AF65-F5344CB8AC3E}">
        <p14:creationId xmlns:p14="http://schemas.microsoft.com/office/powerpoint/2010/main" val="3893539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5D67-A7A9-4669-AF1E-2FDB7E0D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Symplectic</a:t>
            </a:r>
            <a:r>
              <a:rPr lang="en-US" dirty="0"/>
              <a:t> Integration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ED1774-DCA9-4D45-ADAA-04BDA44CC1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51356"/>
                <a:ext cx="10515600" cy="5125115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600" dirty="0"/>
                  <a:t>“Kinetic” and potential terms are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not separable </a:t>
                </a:r>
                <a:r>
                  <a:rPr lang="en-US" sz="1600" dirty="0"/>
                  <a:t>in the MM Hamiltonian </a:t>
                </a:r>
              </a:p>
              <a:p>
                <a:pPr marL="0" indent="0">
                  <a:spcBef>
                    <a:spcPts val="18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b="0" dirty="0"/>
                  <a:t>Step 1:  Split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1600" dirty="0"/>
                  <a:t>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𝑛𝑚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𝑛𝑚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Step 2: Exactly evolve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ym typeface="Wingdings" panose="05000000000000000000" pitchFamily="2" charset="2"/>
                  </a:rPr>
                  <a:t> obtain </a:t>
                </a:r>
                <a:r>
                  <a:rPr lang="en-US" sz="1600" dirty="0"/>
                  <a:t>approximate evolution under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600" dirty="0"/>
                  <a:t> that is exactly </a:t>
                </a:r>
                <a:r>
                  <a:rPr lang="en-US" sz="1600" dirty="0" err="1"/>
                  <a:t>symplectic</a:t>
                </a: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Step 3: Check </a:t>
                </a:r>
                <a:r>
                  <a:rPr lang="en-US" sz="1600" dirty="0" err="1"/>
                  <a:t>symplecticity</a:t>
                </a:r>
                <a:r>
                  <a:rPr lang="en-US" sz="1600" dirty="0"/>
                  <a:t> of individual steps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 algn="just">
                  <a:buNone/>
                </a:pPr>
                <a:r>
                  <a:rPr lang="en-US" sz="1600" dirty="0"/>
                  <a:t>             where matrix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𝕆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𝕆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/>
                  <a:t> and the </a:t>
                </a:r>
                <a:r>
                  <a:rPr lang="en-US" sz="1600" dirty="0" err="1"/>
                  <a:t>monodromy</a:t>
                </a:r>
                <a:r>
                  <a:rPr lang="en-US" sz="1600" dirty="0"/>
                  <a:t> matrices are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  with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0" indent="0" algn="just">
                  <a:buNone/>
                </a:pPr>
                <a:endParaRPr lang="en-US" sz="1600" dirty="0"/>
              </a:p>
              <a:p>
                <a:pPr marL="0" indent="0" algn="just">
                  <a:buNone/>
                </a:pPr>
                <a:r>
                  <a:rPr lang="en-US" sz="1600" dirty="0"/>
                  <a:t>The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MInt</a:t>
                </a:r>
                <a:r>
                  <a:rPr lang="en-US" sz="1600" dirty="0"/>
                  <a:t> algorithm is a 2</a:t>
                </a:r>
                <a:r>
                  <a:rPr lang="en-US" sz="1600" baseline="30000" dirty="0"/>
                  <a:t>nd</a:t>
                </a:r>
                <a:r>
                  <a:rPr lang="en-US" sz="1600" dirty="0"/>
                  <a:t> order </a:t>
                </a:r>
                <a:r>
                  <a:rPr lang="en-US" sz="1600" dirty="0" err="1"/>
                  <a:t>symplectic</a:t>
                </a:r>
                <a:r>
                  <a:rPr lang="en-US" sz="1600" dirty="0"/>
                  <a:t> integrator with flow map: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.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.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ED1774-DCA9-4D45-ADAA-04BDA44CC1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51356"/>
                <a:ext cx="10515600" cy="5125115"/>
              </a:xfrm>
              <a:blipFill>
                <a:blip r:embed="rId2"/>
                <a:stretch>
                  <a:fillRect l="-348" t="-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29215FF-AD8E-40B9-9982-DA0850677CC0}"/>
              </a:ext>
            </a:extLst>
          </p:cNvPr>
          <p:cNvSpPr txBox="1"/>
          <p:nvPr/>
        </p:nvSpPr>
        <p:spPr>
          <a:xfrm>
            <a:off x="5980705" y="6333231"/>
            <a:ext cx="566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S. Church, T. J. H. Hele, G. S. Ezra, and N. Ananth, J. Chem. Phys. (2018)</a:t>
            </a:r>
          </a:p>
        </p:txBody>
      </p:sp>
    </p:spTree>
    <p:extLst>
      <p:ext uri="{BB962C8B-B14F-4D97-AF65-F5344CB8AC3E}">
        <p14:creationId xmlns:p14="http://schemas.microsoft.com/office/powerpoint/2010/main" val="314899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08C6-2591-4343-80FA-2C8FA8BD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851"/>
            <a:ext cx="10515600" cy="666883"/>
          </a:xfrm>
        </p:spPr>
        <p:txBody>
          <a:bodyPr/>
          <a:lstStyle/>
          <a:p>
            <a:r>
              <a:rPr lang="en-US" dirty="0"/>
              <a:t>MQC-IVR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8CC19-6FD1-4714-A5A9-A71B5A3F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3960"/>
            <a:ext cx="10515600" cy="512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Model 1: Initial energy = 0.1 </a:t>
            </a:r>
            <a:r>
              <a:rPr lang="en-US" sz="1600" dirty="0" err="1"/>
              <a:t>a.u</a:t>
            </a:r>
            <a:r>
              <a:rPr lang="en-US" sz="1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293C2-21E7-487C-914E-7B79B391E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17" y="3336517"/>
            <a:ext cx="4101498" cy="2485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C4B87-157A-4A65-B739-A032D31006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121" y="1037313"/>
            <a:ext cx="4827080" cy="2434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5AB257-CAE0-431C-B17B-DAF90093D51A}"/>
              </a:ext>
            </a:extLst>
          </p:cNvPr>
          <p:cNvSpPr/>
          <p:nvPr/>
        </p:nvSpPr>
        <p:spPr>
          <a:xfrm>
            <a:off x="1786756" y="3668110"/>
            <a:ext cx="241738" cy="147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80C88-DC1A-4540-A6B1-7F35A112E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12" y="734781"/>
            <a:ext cx="4009766" cy="2412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654B3-5E15-4EAA-89FF-0AC63A771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729" y="3166948"/>
            <a:ext cx="234114" cy="1800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BB68D6-D57B-4542-BE1C-3B0629FFF305}"/>
              </a:ext>
            </a:extLst>
          </p:cNvPr>
          <p:cNvSpPr/>
          <p:nvPr/>
        </p:nvSpPr>
        <p:spPr>
          <a:xfrm>
            <a:off x="7257388" y="1035468"/>
            <a:ext cx="241738" cy="147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B1D8A-A467-49AC-B3E0-32413EC0B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12" y="3424105"/>
            <a:ext cx="4009767" cy="23871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40E070-AD03-4195-8CF5-4884B6C50DB8}"/>
              </a:ext>
            </a:extLst>
          </p:cNvPr>
          <p:cNvSpPr/>
          <p:nvPr/>
        </p:nvSpPr>
        <p:spPr>
          <a:xfrm>
            <a:off x="7257388" y="3563942"/>
            <a:ext cx="241738" cy="147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B6D254-E13C-464F-8ECF-2EE5E43FA1AA}"/>
                  </a:ext>
                </a:extLst>
              </p:cNvPr>
              <p:cNvSpPr txBox="1"/>
              <p:nvPr/>
            </p:nvSpPr>
            <p:spPr>
              <a:xfrm>
                <a:off x="1375616" y="3450020"/>
                <a:ext cx="14096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B6D254-E13C-464F-8ECF-2EE5E43FA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616" y="3450020"/>
                <a:ext cx="140963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E8038D-7DD5-4121-A461-AF4B7815062A}"/>
                  </a:ext>
                </a:extLst>
              </p:cNvPr>
              <p:cNvSpPr txBox="1"/>
              <p:nvPr/>
            </p:nvSpPr>
            <p:spPr>
              <a:xfrm>
                <a:off x="5643831" y="3273457"/>
                <a:ext cx="9786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Exact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600" b="0" dirty="0"/>
              </a:p>
              <a:p>
                <a:r>
                  <a:rPr lang="en-US" sz="1600" dirty="0" err="1"/>
                  <a:t>Husimi</a:t>
                </a:r>
                <a:endParaRPr lang="en-US" sz="16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E8038D-7DD5-4121-A461-AF4B7815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831" y="3273457"/>
                <a:ext cx="978678" cy="1569660"/>
              </a:xfrm>
              <a:prstGeom prst="rect">
                <a:avLst/>
              </a:prstGeom>
              <a:blipFill>
                <a:blip r:embed="rId8"/>
                <a:stretch>
                  <a:fillRect l="-3750" t="-1167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E4358D9-F1CC-4873-8989-EDBBFEC0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729" y="5761673"/>
            <a:ext cx="234114" cy="180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6755D9-5BA9-46D8-A9EA-15DAF237A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766" y="5770545"/>
            <a:ext cx="234114" cy="1800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D0EC81-0347-4BB1-BC28-C712712697CF}"/>
              </a:ext>
            </a:extLst>
          </p:cNvPr>
          <p:cNvCxnSpPr>
            <a:cxnSpLocks/>
          </p:cNvCxnSpPr>
          <p:nvPr/>
        </p:nvCxnSpPr>
        <p:spPr>
          <a:xfrm>
            <a:off x="5193559" y="3460840"/>
            <a:ext cx="343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D417DB-A5B7-47A9-BD23-C2423949D74A}"/>
              </a:ext>
            </a:extLst>
          </p:cNvPr>
          <p:cNvCxnSpPr>
            <a:cxnSpLocks/>
          </p:cNvCxnSpPr>
          <p:nvPr/>
        </p:nvCxnSpPr>
        <p:spPr>
          <a:xfrm>
            <a:off x="5214579" y="4433042"/>
            <a:ext cx="31911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329A29-90CE-4741-89F0-868EC190A3AA}"/>
              </a:ext>
            </a:extLst>
          </p:cNvPr>
          <p:cNvCxnSpPr>
            <a:cxnSpLocks/>
          </p:cNvCxnSpPr>
          <p:nvPr/>
        </p:nvCxnSpPr>
        <p:spPr>
          <a:xfrm>
            <a:off x="5214579" y="3686812"/>
            <a:ext cx="343718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B269E6-897E-4E85-9B33-0639480AC9D3}"/>
              </a:ext>
            </a:extLst>
          </p:cNvPr>
          <p:cNvCxnSpPr>
            <a:cxnSpLocks/>
          </p:cNvCxnSpPr>
          <p:nvPr/>
        </p:nvCxnSpPr>
        <p:spPr>
          <a:xfrm>
            <a:off x="5204069" y="3945686"/>
            <a:ext cx="343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8D579B-A132-4A1C-B08C-B543550824F6}"/>
              </a:ext>
            </a:extLst>
          </p:cNvPr>
          <p:cNvCxnSpPr>
            <a:cxnSpLocks/>
          </p:cNvCxnSpPr>
          <p:nvPr/>
        </p:nvCxnSpPr>
        <p:spPr>
          <a:xfrm>
            <a:off x="5193559" y="4191309"/>
            <a:ext cx="34371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56FCA4-BDE2-4691-B285-0395DCCCE46D}"/>
              </a:ext>
            </a:extLst>
          </p:cNvPr>
          <p:cNvCxnSpPr>
            <a:cxnSpLocks/>
          </p:cNvCxnSpPr>
          <p:nvPr/>
        </p:nvCxnSpPr>
        <p:spPr>
          <a:xfrm>
            <a:off x="5230349" y="4680032"/>
            <a:ext cx="31911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CA93E8-A935-4981-96BF-7001A644BF42}"/>
                  </a:ext>
                </a:extLst>
              </p:cNvPr>
              <p:cNvSpPr txBox="1"/>
              <p:nvPr/>
            </p:nvSpPr>
            <p:spPr>
              <a:xfrm>
                <a:off x="10999552" y="658350"/>
                <a:ext cx="119244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Exact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=0.0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CA93E8-A935-4981-96BF-7001A644B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9552" y="658350"/>
                <a:ext cx="1192448" cy="1077218"/>
              </a:xfrm>
              <a:prstGeom prst="rect">
                <a:avLst/>
              </a:prstGeom>
              <a:blipFill>
                <a:blip r:embed="rId9"/>
                <a:stretch>
                  <a:fillRect l="-2551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6EB810-0D50-4BAB-A379-70884827A9A1}"/>
              </a:ext>
            </a:extLst>
          </p:cNvPr>
          <p:cNvCxnSpPr>
            <a:cxnSpLocks/>
          </p:cNvCxnSpPr>
          <p:nvPr/>
        </p:nvCxnSpPr>
        <p:spPr>
          <a:xfrm>
            <a:off x="10549280" y="845733"/>
            <a:ext cx="343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E156B95-74D6-4A74-846F-554AE75CB922}"/>
              </a:ext>
            </a:extLst>
          </p:cNvPr>
          <p:cNvCxnSpPr>
            <a:cxnSpLocks/>
          </p:cNvCxnSpPr>
          <p:nvPr/>
        </p:nvCxnSpPr>
        <p:spPr>
          <a:xfrm>
            <a:off x="10559790" y="1586714"/>
            <a:ext cx="31911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39E1BA-A79B-4030-9B18-03E463542027}"/>
              </a:ext>
            </a:extLst>
          </p:cNvPr>
          <p:cNvCxnSpPr>
            <a:cxnSpLocks/>
          </p:cNvCxnSpPr>
          <p:nvPr/>
        </p:nvCxnSpPr>
        <p:spPr>
          <a:xfrm>
            <a:off x="10559790" y="1099359"/>
            <a:ext cx="343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940B00-D0FA-4DF2-8893-695B38441092}"/>
              </a:ext>
            </a:extLst>
          </p:cNvPr>
          <p:cNvCxnSpPr>
            <a:cxnSpLocks/>
          </p:cNvCxnSpPr>
          <p:nvPr/>
        </p:nvCxnSpPr>
        <p:spPr>
          <a:xfrm>
            <a:off x="10549280" y="1366002"/>
            <a:ext cx="34371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5EF68A7-62F4-4543-830C-3372FC8F198C}"/>
                  </a:ext>
                </a:extLst>
              </p:cNvPr>
              <p:cNvSpPr txBox="1"/>
              <p:nvPr/>
            </p:nvSpPr>
            <p:spPr>
              <a:xfrm>
                <a:off x="7033583" y="818003"/>
                <a:ext cx="14096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5EF68A7-62F4-4543-830C-3372FC8F1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583" y="818003"/>
                <a:ext cx="140963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FC946A36-1E41-454E-9481-018619F50DE9}"/>
              </a:ext>
            </a:extLst>
          </p:cNvPr>
          <p:cNvSpPr/>
          <p:nvPr/>
        </p:nvSpPr>
        <p:spPr>
          <a:xfrm>
            <a:off x="7284480" y="3710157"/>
            <a:ext cx="241738" cy="147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7B06A2-7B45-4ADB-BCD4-91061B32A467}"/>
                  </a:ext>
                </a:extLst>
              </p:cNvPr>
              <p:cNvSpPr txBox="1"/>
              <p:nvPr/>
            </p:nvSpPr>
            <p:spPr>
              <a:xfrm>
                <a:off x="7030659" y="3513464"/>
                <a:ext cx="14096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7B06A2-7B45-4ADB-BCD4-91061B32A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659" y="3513464"/>
                <a:ext cx="1409630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5F3440-7A0C-44A7-90A2-7D7B5684AF97}"/>
                  </a:ext>
                </a:extLst>
              </p:cNvPr>
              <p:cNvSpPr txBox="1"/>
              <p:nvPr/>
            </p:nvSpPr>
            <p:spPr>
              <a:xfrm>
                <a:off x="10864234" y="3344564"/>
                <a:ext cx="114367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Exact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=0.0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5F3440-7A0C-44A7-90A2-7D7B5684A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234" y="3344564"/>
                <a:ext cx="1143671" cy="1077218"/>
              </a:xfrm>
              <a:prstGeom prst="rect">
                <a:avLst/>
              </a:prstGeom>
              <a:blipFill>
                <a:blip r:embed="rId12"/>
                <a:stretch>
                  <a:fillRect l="-2660" t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4F084C-2B22-4458-A9BC-1B6D7ED27C39}"/>
              </a:ext>
            </a:extLst>
          </p:cNvPr>
          <p:cNvCxnSpPr>
            <a:cxnSpLocks/>
          </p:cNvCxnSpPr>
          <p:nvPr/>
        </p:nvCxnSpPr>
        <p:spPr>
          <a:xfrm>
            <a:off x="10550596" y="3531947"/>
            <a:ext cx="343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14037B-695A-4535-BAF9-3168BE1C55BA}"/>
              </a:ext>
            </a:extLst>
          </p:cNvPr>
          <p:cNvCxnSpPr>
            <a:cxnSpLocks/>
          </p:cNvCxnSpPr>
          <p:nvPr/>
        </p:nvCxnSpPr>
        <p:spPr>
          <a:xfrm>
            <a:off x="10561106" y="4272928"/>
            <a:ext cx="31911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544AAEE-9AFB-4D1F-9583-DE327AB2234A}"/>
              </a:ext>
            </a:extLst>
          </p:cNvPr>
          <p:cNvCxnSpPr>
            <a:cxnSpLocks/>
          </p:cNvCxnSpPr>
          <p:nvPr/>
        </p:nvCxnSpPr>
        <p:spPr>
          <a:xfrm>
            <a:off x="10561106" y="3785573"/>
            <a:ext cx="343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5BBE39-DA59-46CA-98F3-D67A8A82DB90}"/>
              </a:ext>
            </a:extLst>
          </p:cNvPr>
          <p:cNvCxnSpPr>
            <a:cxnSpLocks/>
          </p:cNvCxnSpPr>
          <p:nvPr/>
        </p:nvCxnSpPr>
        <p:spPr>
          <a:xfrm>
            <a:off x="10550596" y="4052216"/>
            <a:ext cx="34371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AAE4A4A-FA66-4867-8EA4-CE55A9195328}"/>
              </a:ext>
            </a:extLst>
          </p:cNvPr>
          <p:cNvSpPr txBox="1"/>
          <p:nvPr/>
        </p:nvSpPr>
        <p:spPr>
          <a:xfrm>
            <a:off x="5982875" y="6330069"/>
            <a:ext cx="566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S. Church, T. J. H. Hele, G. S. Ezra, and N. Ananth, J. Chem. Phys. (2018)</a:t>
            </a:r>
          </a:p>
        </p:txBody>
      </p:sp>
    </p:spTree>
    <p:extLst>
      <p:ext uri="{BB962C8B-B14F-4D97-AF65-F5344CB8AC3E}">
        <p14:creationId xmlns:p14="http://schemas.microsoft.com/office/powerpoint/2010/main" val="2558072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76ED-D831-442F-8590-1B38C0AA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MQC-IVR for Nonadiabatic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60CBE-4246-4F69-8959-BA4C5E2523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8040"/>
                <a:ext cx="10733690" cy="5125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A few observations: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If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⟩⟨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: exact solution reproduced with </a:t>
                </a:r>
                <a:r>
                  <a:rPr lang="en-US" sz="1600" dirty="0">
                    <a:solidFill>
                      <a:srgbClr val="C00000"/>
                    </a:solidFill>
                  </a:rPr>
                  <a:t>quantum-limit</a:t>
                </a:r>
                <a:r>
                  <a:rPr lang="en-US" sz="1600" dirty="0">
                    <a:solidFill>
                      <a:schemeClr val="tx1"/>
                    </a:solidFill>
                  </a:rPr>
                  <a:t> electronic states and </a:t>
                </a:r>
                <a:r>
                  <a:rPr lang="en-US" sz="1600" dirty="0">
                    <a:solidFill>
                      <a:srgbClr val="0000FF"/>
                    </a:solidFill>
                  </a:rPr>
                  <a:t>classical-limit</a:t>
                </a:r>
                <a:r>
                  <a:rPr lang="en-US" sz="1600" dirty="0">
                    <a:solidFill>
                      <a:schemeClr val="tx1"/>
                    </a:solidFill>
                  </a:rPr>
                  <a:t> nuclei</a:t>
                </a: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</a:rPr>
                  <a:t>See Linearized path-integral, SQC/MM etc.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If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</a:rPr>
                  <a:t>Best results when  both electronic states and nuclei quantized since modes are strongly coupled</a:t>
                </a:r>
              </a:p>
              <a:p>
                <a:pPr>
                  <a:buFontTx/>
                  <a:buChar char="-"/>
                </a:pPr>
                <a:r>
                  <a:rPr lang="en-US" sz="1600" dirty="0"/>
                  <a:t>Nuclei need to be treated </a:t>
                </a:r>
                <a:r>
                  <a:rPr lang="en-US" sz="1600" dirty="0">
                    <a:solidFill>
                      <a:schemeClr val="tx1"/>
                    </a:solidFill>
                  </a:rPr>
                  <a:t>“</a:t>
                </a:r>
                <a:r>
                  <a:rPr lang="en-US" sz="1600" dirty="0">
                    <a:solidFill>
                      <a:srgbClr val="C00000"/>
                    </a:solidFill>
                  </a:rPr>
                  <a:t>more quantum”</a:t>
                </a:r>
                <a:r>
                  <a:rPr lang="en-US" sz="1600" dirty="0">
                    <a:solidFill>
                      <a:schemeClr val="tx1"/>
                    </a:solidFill>
                  </a:rPr>
                  <a:t> than electronic </a:t>
                </a:r>
                <a:r>
                  <a:rPr lang="en-US" sz="1600" dirty="0"/>
                  <a:t>variables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</a:rPr>
                  <a:t>Non-conservation of mapping variable subspace (singly excited oscillators) is a problem for classical-limit electronic variables</a:t>
                </a:r>
              </a:p>
              <a:p>
                <a:pPr>
                  <a:buFontTx/>
                  <a:buChar char="-"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Scaling: </a:t>
                </a: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</a:rPr>
                  <a:t>Order of magnitude fewer trajectories as we move from 0.01 to 0.05 to 0.1 </a:t>
                </a: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chemeClr val="tx1"/>
                    </a:solidFill>
                  </a:rPr>
                  <a:t>Efficient highly parallel implementation</a:t>
                </a:r>
              </a:p>
              <a:p>
                <a:pPr>
                  <a:buFontTx/>
                  <a:buChar char="-"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Moving Forward: study of inelastic scattering and nonadiabatic energy transfer at a metal surface</a:t>
                </a: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	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60CBE-4246-4F69-8959-BA4C5E2523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8040"/>
                <a:ext cx="10733690" cy="5125115"/>
              </a:xfrm>
              <a:blipFill>
                <a:blip r:embed="rId2"/>
                <a:stretch>
                  <a:fillRect l="-341" t="-833" b="-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688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3C8B-1503-426F-987A-88B25BFE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Software: The good and The Bad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84E03-3B3E-47F5-9AF3-E95CF6DC3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74" y="895468"/>
            <a:ext cx="10733062" cy="5463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Algorithm:</a:t>
            </a:r>
          </a:p>
          <a:p>
            <a:pPr>
              <a:buFontTx/>
              <a:buChar char="-"/>
            </a:pPr>
            <a:r>
              <a:rPr lang="en-US" sz="1600" dirty="0"/>
              <a:t>Monte Carlo sampling for initial conditions (typically a coherent state overlap)</a:t>
            </a:r>
          </a:p>
          <a:p>
            <a:pPr>
              <a:buFontTx/>
              <a:buChar char="-"/>
            </a:pPr>
            <a:r>
              <a:rPr lang="en-US" sz="1600" dirty="0"/>
              <a:t>MD simulation with classical Hamiltonian: time evolve positions and momenta, calculation action along path </a:t>
            </a:r>
          </a:p>
          <a:p>
            <a:pPr>
              <a:buFontTx/>
              <a:buChar char="-"/>
            </a:pPr>
            <a:r>
              <a:rPr lang="en-US" sz="1600" dirty="0"/>
              <a:t>In addition: for anything beyond LSC, time evolve </a:t>
            </a:r>
            <a:r>
              <a:rPr lang="en-US" sz="1600" dirty="0" err="1"/>
              <a:t>Monodromy</a:t>
            </a:r>
            <a:r>
              <a:rPr lang="en-US" sz="1600" dirty="0"/>
              <a:t> Matrices (require Hessian)</a:t>
            </a:r>
          </a:p>
          <a:p>
            <a:pPr>
              <a:buFontTx/>
              <a:buChar char="-"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Software (SC-CORR on </a:t>
            </a:r>
            <a:r>
              <a:rPr lang="en-US" sz="1600" dirty="0" err="1"/>
              <a:t>github</a:t>
            </a:r>
            <a:r>
              <a:rPr lang="en-US" sz="1600" dirty="0"/>
              <a:t>)</a:t>
            </a:r>
          </a:p>
          <a:p>
            <a:pPr>
              <a:buFontTx/>
              <a:buChar char="-"/>
            </a:pPr>
            <a:r>
              <a:rPr lang="en-US" sz="1600" dirty="0"/>
              <a:t>Modular: can be easily interfaced with on-the-fly ab-initio potential/gradients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C00000"/>
                </a:solidFill>
              </a:rPr>
              <a:t>MC sampling currently single processor</a:t>
            </a:r>
          </a:p>
          <a:p>
            <a:pPr>
              <a:buFontTx/>
              <a:buChar char="-"/>
            </a:pPr>
            <a:r>
              <a:rPr lang="en-US" sz="1600" dirty="0"/>
              <a:t>MD massively parallel within the double-forward implementation</a:t>
            </a:r>
          </a:p>
          <a:p>
            <a:pPr>
              <a:buFontTx/>
              <a:buChar char="-"/>
            </a:pPr>
            <a:r>
              <a:rPr lang="en-US" sz="1600" dirty="0" err="1">
                <a:solidFill>
                  <a:srgbClr val="C00000"/>
                </a:solidFill>
              </a:rPr>
              <a:t>Prefactor</a:t>
            </a:r>
            <a:r>
              <a:rPr lang="en-US" sz="1600" dirty="0">
                <a:solidFill>
                  <a:srgbClr val="C00000"/>
                </a:solidFill>
              </a:rPr>
              <a:t>: current implementation includes </a:t>
            </a:r>
            <a:r>
              <a:rPr lang="en-US" sz="1600" dirty="0" err="1">
                <a:solidFill>
                  <a:srgbClr val="C00000"/>
                </a:solidFill>
              </a:rPr>
              <a:t>Maslov</a:t>
            </a:r>
            <a:r>
              <a:rPr lang="en-US" sz="1600" dirty="0">
                <a:solidFill>
                  <a:srgbClr val="C00000"/>
                </a:solidFill>
              </a:rPr>
              <a:t> tracking for the </a:t>
            </a:r>
            <a:r>
              <a:rPr lang="en-US" sz="1600" dirty="0" err="1">
                <a:solidFill>
                  <a:srgbClr val="C00000"/>
                </a:solidFill>
              </a:rPr>
              <a:t>prefactor</a:t>
            </a:r>
            <a:r>
              <a:rPr lang="en-US" sz="1600" dirty="0">
                <a:solidFill>
                  <a:srgbClr val="C00000"/>
                </a:solidFill>
              </a:rPr>
              <a:t> (working towards more efficient form)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Extension to atomistic system simulations underway</a:t>
            </a:r>
          </a:p>
          <a:p>
            <a:pPr>
              <a:buFontTx/>
              <a:buChar char="-"/>
            </a:pPr>
            <a:r>
              <a:rPr lang="en-US" sz="1600" dirty="0"/>
              <a:t>Interface with existing MD code (GROMACS? LAMMPS? DL-POLY?..)</a:t>
            </a:r>
          </a:p>
          <a:p>
            <a:pPr>
              <a:buFontTx/>
              <a:buChar char="-"/>
            </a:pPr>
            <a:r>
              <a:rPr lang="en-US" sz="1600" dirty="0"/>
              <a:t>Derived analytic formulation of the mixed limit (few quantum modes, many classical modes)</a:t>
            </a:r>
          </a:p>
          <a:p>
            <a:pPr>
              <a:buFontTx/>
              <a:buChar char="-"/>
            </a:pPr>
            <a:r>
              <a:rPr lang="en-US" sz="1600" dirty="0"/>
              <a:t>“Machine learning” (extrapolation) from classical/less-quantum limit to quantum limit (</a:t>
            </a:r>
            <a:r>
              <a:rPr lang="en-US" sz="1600" dirty="0" err="1"/>
              <a:t>Filinov</a:t>
            </a:r>
            <a:r>
              <a:rPr lang="en-US" sz="1600" dirty="0"/>
              <a:t> parameter=0)</a:t>
            </a:r>
          </a:p>
        </p:txBody>
      </p:sp>
    </p:spTree>
    <p:extLst>
      <p:ext uri="{BB962C8B-B14F-4D97-AF65-F5344CB8AC3E}">
        <p14:creationId xmlns:p14="http://schemas.microsoft.com/office/powerpoint/2010/main" val="238981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805" y="2398654"/>
            <a:ext cx="10515600" cy="744583"/>
          </a:xfrm>
        </p:spPr>
        <p:txBody>
          <a:bodyPr/>
          <a:lstStyle/>
          <a:p>
            <a:r>
              <a:rPr lang="en-US" dirty="0"/>
              <a:t>Status of Software: SC-</a:t>
            </a:r>
            <a:r>
              <a:rPr lang="en-US" dirty="0" err="1"/>
              <a:t>Corr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777" y="2725577"/>
            <a:ext cx="10345628" cy="3673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Open Source Software created to calculate Semiclassical Correlation Functions</a:t>
            </a:r>
          </a:p>
          <a:p>
            <a:pPr marL="0" indent="0">
              <a:buNone/>
            </a:pPr>
            <a:r>
              <a:rPr lang="en-US" sz="1600" dirty="0"/>
              <a:t>Code written in Fortran 90, modular structure. Comes with Documentation!</a:t>
            </a:r>
          </a:p>
          <a:p>
            <a:pPr marL="0" indent="0">
              <a:buNone/>
            </a:pPr>
            <a:r>
              <a:rPr lang="en-US" sz="1600" dirty="0"/>
              <a:t>Download: </a:t>
            </a:r>
            <a:r>
              <a:rPr lang="en-US" sz="1600" dirty="0">
                <a:solidFill>
                  <a:srgbClr val="00823B"/>
                </a:solidFill>
                <a:hlinkClick r:id="rId2"/>
              </a:rPr>
              <a:t>https://github.com/AnanthGroup/SC-IVR-Code-Package</a:t>
            </a:r>
            <a:endParaRPr lang="en-US" sz="1600" dirty="0">
              <a:solidFill>
                <a:srgbClr val="00823B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Includes:</a:t>
            </a:r>
            <a:r>
              <a:rPr lang="en-US" sz="1600" dirty="0"/>
              <a:t> DHK-IVR(Quantum-Limit semiclassical), LSC-IVR (Classical-limit), MQC-IVR (both forward-backward and double-forward implementation schemes)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Not Public Yet:</a:t>
            </a:r>
            <a:r>
              <a:rPr lang="en-US" sz="1600" dirty="0"/>
              <a:t> Python scripts to post-process data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Would Like: </a:t>
            </a:r>
          </a:p>
          <a:p>
            <a:pPr>
              <a:buFontTx/>
              <a:buChar char="-"/>
            </a:pPr>
            <a:r>
              <a:rPr lang="en-US" sz="1600" dirty="0"/>
              <a:t>Interface with ab-initio code (</a:t>
            </a:r>
            <a:r>
              <a:rPr lang="en-US" sz="1600" dirty="0">
                <a:solidFill>
                  <a:srgbClr val="C00000"/>
                </a:solidFill>
              </a:rPr>
              <a:t>for on-the-fly?</a:t>
            </a:r>
            <a:r>
              <a:rPr lang="en-US" sz="1600" dirty="0"/>
              <a:t>) : challenge to generate </a:t>
            </a:r>
            <a:r>
              <a:rPr lang="en-US" sz="1600" dirty="0" err="1"/>
              <a:t>diabats</a:t>
            </a:r>
            <a:r>
              <a:rPr lang="en-US" sz="1600" dirty="0"/>
              <a:t>/couplings efficiently</a:t>
            </a:r>
          </a:p>
          <a:p>
            <a:pPr>
              <a:buFontTx/>
              <a:buChar char="-"/>
            </a:pPr>
            <a:r>
              <a:rPr lang="en-US" sz="1600" dirty="0"/>
              <a:t>Ability to compare </a:t>
            </a:r>
            <a:r>
              <a:rPr lang="en-US" sz="1600" dirty="0">
                <a:solidFill>
                  <a:srgbClr val="C00000"/>
                </a:solidFill>
              </a:rPr>
              <a:t>accuracy and efficiency </a:t>
            </a:r>
            <a:r>
              <a:rPr lang="en-US" sz="1600" dirty="0"/>
              <a:t>with other methods: Surface Hopping, MQCL, PLDM, </a:t>
            </a:r>
            <a:r>
              <a:rPr lang="en-US" sz="1600" dirty="0" err="1"/>
              <a:t>wavepacket</a:t>
            </a:r>
            <a:r>
              <a:rPr lang="en-US" sz="1600" dirty="0"/>
              <a:t> dynamics..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112757-AB9F-4EA3-A2B5-C8CF45A9D1DD}"/>
              </a:ext>
            </a:extLst>
          </p:cNvPr>
          <p:cNvSpPr txBox="1">
            <a:spLocks/>
          </p:cNvSpPr>
          <p:nvPr/>
        </p:nvSpPr>
        <p:spPr>
          <a:xfrm>
            <a:off x="735003" y="826889"/>
            <a:ext cx="10012404" cy="156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Char char="-"/>
            </a:pPr>
            <a:r>
              <a:rPr lang="en-US" sz="1600" dirty="0"/>
              <a:t>MQC-IVC circumvents the SC sign problem</a:t>
            </a:r>
          </a:p>
          <a:p>
            <a:pPr lvl="1">
              <a:buFontTx/>
              <a:buChar char="-"/>
            </a:pPr>
            <a:r>
              <a:rPr lang="en-US" sz="1600" dirty="0"/>
              <a:t>Efficient implementation, significant improvements in trajectory convergence</a:t>
            </a:r>
          </a:p>
          <a:p>
            <a:pPr lvl="1">
              <a:buFontTx/>
              <a:buChar char="-"/>
            </a:pPr>
            <a:r>
              <a:rPr lang="en-US" sz="1600" dirty="0"/>
              <a:t>Extrapolation from classical-limit SC to quantum-limit SC dynamics very promising</a:t>
            </a:r>
          </a:p>
          <a:p>
            <a:pPr lvl="1">
              <a:buFontTx/>
              <a:buChar char="-"/>
            </a:pPr>
            <a:r>
              <a:rPr lang="en-US" sz="1600" dirty="0"/>
              <a:t>Immediate application: vibrational state-to-state scattering</a:t>
            </a:r>
          </a:p>
          <a:p>
            <a:pPr lvl="1">
              <a:buFontTx/>
              <a:buChar char="-"/>
            </a:pPr>
            <a:r>
              <a:rPr lang="en-US" sz="1600" dirty="0"/>
              <a:t>Systematic approach to error quantification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0C49FC-6967-405C-8DE1-08A423B5C1F5}"/>
              </a:ext>
            </a:extLst>
          </p:cNvPr>
          <p:cNvGrpSpPr/>
          <p:nvPr/>
        </p:nvGrpSpPr>
        <p:grpSpPr>
          <a:xfrm>
            <a:off x="9236857" y="352510"/>
            <a:ext cx="2296548" cy="2040093"/>
            <a:chOff x="232166" y="3431895"/>
            <a:chExt cx="2296548" cy="20400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CEF129-B4EF-4339-9E07-18161988F474}"/>
                </a:ext>
              </a:extLst>
            </p:cNvPr>
            <p:cNvGrpSpPr/>
            <p:nvPr/>
          </p:nvGrpSpPr>
          <p:grpSpPr>
            <a:xfrm>
              <a:off x="232166" y="3431895"/>
              <a:ext cx="2292510" cy="2040093"/>
              <a:chOff x="526893" y="2275714"/>
              <a:chExt cx="1723578" cy="143805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6CF0D1D-14AD-4F62-919E-628E4894A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72671" y="2275714"/>
                <a:ext cx="1377800" cy="1330625"/>
              </a:xfrm>
              <a:prstGeom prst="rect">
                <a:avLst/>
              </a:prstGeom>
              <a:noFill/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17D1E72-BC0C-4D0D-A936-8852F2CF788D}"/>
                  </a:ext>
                </a:extLst>
              </p:cNvPr>
              <p:cNvCxnSpPr/>
              <p:nvPr/>
            </p:nvCxnSpPr>
            <p:spPr>
              <a:xfrm>
                <a:off x="1662495" y="2781135"/>
                <a:ext cx="157964" cy="158399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31E8C7F-90FB-4B51-B92F-03309696818D}"/>
                  </a:ext>
                </a:extLst>
              </p:cNvPr>
              <p:cNvCxnSpPr/>
              <p:nvPr/>
            </p:nvCxnSpPr>
            <p:spPr>
              <a:xfrm flipV="1">
                <a:off x="1905000" y="2735432"/>
                <a:ext cx="105309" cy="236368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C62618-7670-4535-95D1-C6FC80ED4DA3}"/>
                  </a:ext>
                </a:extLst>
              </p:cNvPr>
              <p:cNvSpPr txBox="1"/>
              <p:nvPr/>
            </p:nvSpPr>
            <p:spPr>
              <a:xfrm>
                <a:off x="1962289" y="2379162"/>
                <a:ext cx="283287" cy="260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</a:t>
                </a:r>
                <a:r>
                  <a:rPr lang="en-US" baseline="30000" dirty="0"/>
                  <a:t>-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7C5F7-6879-41AD-BE5E-16E534B0CB2D}"/>
                  </a:ext>
                </a:extLst>
              </p:cNvPr>
              <p:cNvSpPr txBox="1"/>
              <p:nvPr/>
            </p:nvSpPr>
            <p:spPr>
              <a:xfrm>
                <a:off x="526893" y="3344435"/>
                <a:ext cx="460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Au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43B3A46F-0D6B-442E-81CD-2CA633F713FD}"/>
                      </a:ext>
                    </a:extLst>
                  </p:cNvPr>
                  <p:cNvSpPr txBox="1"/>
                  <p:nvPr/>
                </p:nvSpPr>
                <p:spPr>
                  <a:xfrm>
                    <a:off x="1333030" y="2293212"/>
                    <a:ext cx="419570" cy="2388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𝑁𝑂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3030" y="2293212"/>
                    <a:ext cx="419570" cy="23886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20ED17-51E8-466E-A0EE-A0B151488066}"/>
                </a:ext>
              </a:extLst>
            </p:cNvPr>
            <p:cNvSpPr/>
            <p:nvPr/>
          </p:nvSpPr>
          <p:spPr>
            <a:xfrm rot="21050773">
              <a:off x="701094" y="4434906"/>
              <a:ext cx="1827620" cy="173354"/>
            </a:xfrm>
            <a:prstGeom prst="rect">
              <a:avLst/>
            </a:prstGeom>
            <a:solidFill>
              <a:srgbClr val="FFFFFF">
                <a:alpha val="56078"/>
              </a:srgb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BDDB47-CDBF-42D8-BF8E-6A15AE45207E}"/>
                </a:ext>
              </a:extLst>
            </p:cNvPr>
            <p:cNvSpPr txBox="1"/>
            <p:nvPr/>
          </p:nvSpPr>
          <p:spPr>
            <a:xfrm>
              <a:off x="244866" y="4495800"/>
              <a:ext cx="612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8D6E8C6-D360-4B6F-84B9-F0E2D8E8FB0D}"/>
              </a:ext>
            </a:extLst>
          </p:cNvPr>
          <p:cNvSpPr txBox="1">
            <a:spLocks/>
          </p:cNvSpPr>
          <p:nvPr/>
        </p:nvSpPr>
        <p:spPr>
          <a:xfrm>
            <a:off x="533478" y="36328"/>
            <a:ext cx="10515600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29577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4458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122" name="Picture 2" descr="http://ananth.chem.cornell.edu/img/ti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6" y="2400679"/>
            <a:ext cx="888668" cy="8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108" y="4251506"/>
            <a:ext cx="1201523" cy="111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540" y="3242532"/>
            <a:ext cx="944640" cy="944640"/>
          </a:xfrm>
          <a:prstGeom prst="rect">
            <a:avLst/>
          </a:prstGeom>
        </p:spPr>
      </p:pic>
      <p:sp>
        <p:nvSpPr>
          <p:cNvPr id="9" name="AutoShape 4" descr="Image result for doe logo usa"/>
          <p:cNvSpPr>
            <a:spLocks noChangeAspect="1" noChangeArrowheads="1"/>
          </p:cNvSpPr>
          <p:nvPr/>
        </p:nvSpPr>
        <p:spPr bwMode="auto">
          <a:xfrm>
            <a:off x="715739" y="17554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Research Corporation For Science &#10;Advanc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01" y="4664391"/>
            <a:ext cx="1832283" cy="5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71358"/>
            <a:ext cx="1319901" cy="879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38" y="4319217"/>
            <a:ext cx="979362" cy="979362"/>
          </a:xfrm>
          <a:prstGeom prst="rect">
            <a:avLst/>
          </a:prstGeom>
        </p:spPr>
      </p:pic>
      <p:pic>
        <p:nvPicPr>
          <p:cNvPr id="17" name="Picture 2" descr="http://ananth.chem.cornell.edu/img/sergey.jpg">
            <a:extLst>
              <a:ext uri="{FF2B5EF4-FFF2-40B4-BE49-F238E27FC236}">
                <a16:creationId xmlns:a16="http://schemas.microsoft.com/office/drawing/2014/main" id="{126583EA-1375-4814-83CB-454E48C8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06" y="562005"/>
            <a:ext cx="888668" cy="9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ziyu">
            <a:extLst>
              <a:ext uri="{FF2B5EF4-FFF2-40B4-BE49-F238E27FC236}">
                <a16:creationId xmlns:a16="http://schemas.microsoft.com/office/drawing/2014/main" id="{9BE23A16-FA53-4902-8908-81342216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01" y="736771"/>
            <a:ext cx="941831" cy="9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ananth.chem.cornell.edu/img/rachel.jpg">
            <a:extLst>
              <a:ext uri="{FF2B5EF4-FFF2-40B4-BE49-F238E27FC236}">
                <a16:creationId xmlns:a16="http://schemas.microsoft.com/office/drawing/2014/main" id="{EBC53BE9-DB07-4CC6-8E51-07B144D4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16" y="4237692"/>
            <a:ext cx="888668" cy="9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89C87-A7B8-4166-B9C7-CFF5B0F3A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16" y="1494814"/>
            <a:ext cx="888668" cy="894087"/>
          </a:xfrm>
          <a:prstGeom prst="rect">
            <a:avLst/>
          </a:prstGeom>
        </p:spPr>
      </p:pic>
      <p:pic>
        <p:nvPicPr>
          <p:cNvPr id="21" name="Picture 4" descr="http://ananth.chem.cornell.edu/img/eric.png">
            <a:extLst>
              <a:ext uri="{FF2B5EF4-FFF2-40B4-BE49-F238E27FC236}">
                <a16:creationId xmlns:a16="http://schemas.microsoft.com/office/drawing/2014/main" id="{E4BCD606-4EAE-47D8-BFF1-8AB9B63FC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6" y="3316092"/>
            <a:ext cx="888668" cy="8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7A383E-691B-43B6-BFA9-0AB27CD48F13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292566" y="1726940"/>
            <a:ext cx="941832" cy="941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BF64F-2C11-4C88-9121-06ACE68198B1}"/>
              </a:ext>
            </a:extLst>
          </p:cNvPr>
          <p:cNvSpPr txBox="1"/>
          <p:nvPr/>
        </p:nvSpPr>
        <p:spPr>
          <a:xfrm>
            <a:off x="2690649" y="976879"/>
            <a:ext cx="24724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Sergey </a:t>
            </a:r>
            <a:r>
              <a:rPr lang="en-US" sz="1600" dirty="0" err="1"/>
              <a:t>Antipov</a:t>
            </a:r>
            <a:endParaRPr lang="en-US" sz="1600" dirty="0"/>
          </a:p>
          <a:p>
            <a:r>
              <a:rPr lang="en-US" sz="1600" dirty="0"/>
              <a:t>(</a:t>
            </a:r>
            <a:r>
              <a:rPr lang="en-US" sz="1600" dirty="0" err="1"/>
              <a:t>Vanicek</a:t>
            </a:r>
            <a:r>
              <a:rPr lang="en-US" sz="1600" dirty="0"/>
              <a:t> group, EPFL)</a:t>
            </a:r>
          </a:p>
          <a:p>
            <a:endParaRPr lang="en-US" sz="1600" dirty="0"/>
          </a:p>
          <a:p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Matt Church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Tim Hele</a:t>
            </a:r>
          </a:p>
          <a:p>
            <a:r>
              <a:rPr lang="en-US" sz="1600" dirty="0"/>
              <a:t>(Cavendish Lab, Cambridge)</a:t>
            </a:r>
          </a:p>
          <a:p>
            <a:endParaRPr lang="en-US" sz="1600" dirty="0"/>
          </a:p>
          <a:p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Eric </a:t>
            </a:r>
            <a:r>
              <a:rPr lang="en-US" sz="1600" dirty="0" err="1"/>
              <a:t>Fuemmeler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Rachel </a:t>
            </a:r>
            <a:r>
              <a:rPr lang="en-US" sz="1600" dirty="0" err="1"/>
              <a:t>Kenion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B6DBB-109E-4C96-8495-CF527087C8FE}"/>
              </a:ext>
            </a:extLst>
          </p:cNvPr>
          <p:cNvSpPr txBox="1"/>
          <p:nvPr/>
        </p:nvSpPr>
        <p:spPr>
          <a:xfrm>
            <a:off x="6234160" y="1139254"/>
            <a:ext cx="2585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Ziyu</a:t>
            </a:r>
            <a:r>
              <a:rPr lang="en-US" sz="1600" dirty="0"/>
              <a:t> Ye</a:t>
            </a:r>
          </a:p>
          <a:p>
            <a:r>
              <a:rPr lang="en-US" sz="1600" dirty="0"/>
              <a:t>(PhD candidate at U. Penn)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Nadia </a:t>
            </a:r>
            <a:r>
              <a:rPr lang="en-US" sz="1600" dirty="0" err="1"/>
              <a:t>Palte</a:t>
            </a:r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6DE1E1-2706-4820-B984-5BFDAE1232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0429" y="3240213"/>
            <a:ext cx="944639" cy="932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8FA1F6-0676-4A10-B920-D83B689394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9044" y="1114630"/>
            <a:ext cx="981701" cy="10457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511185-F00A-46FF-A676-227C56F6A945}"/>
              </a:ext>
            </a:extLst>
          </p:cNvPr>
          <p:cNvSpPr txBox="1"/>
          <p:nvPr/>
        </p:nvSpPr>
        <p:spPr>
          <a:xfrm>
            <a:off x="9840745" y="1598355"/>
            <a:ext cx="1901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Prof. Greg Ezra </a:t>
            </a:r>
          </a:p>
          <a:p>
            <a:r>
              <a:rPr lang="en-US" sz="1600" dirty="0"/>
              <a:t>(Cornell University)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0B39F-09E1-4230-A651-0D3E61B4B0F0}"/>
              </a:ext>
            </a:extLst>
          </p:cNvPr>
          <p:cNvSpPr/>
          <p:nvPr/>
        </p:nvSpPr>
        <p:spPr>
          <a:xfrm>
            <a:off x="5238977" y="28458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Maiandra GD" panose="020E0502030308020204" pitchFamily="34" charset="0"/>
            </a:endParaRPr>
          </a:p>
          <a:p>
            <a:r>
              <a:rPr lang="en-US" dirty="0">
                <a:latin typeface="Maiandra GD" panose="020E0502030308020204" pitchFamily="34" charset="0"/>
              </a:rPr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1204696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91540" y="3691636"/>
                <a:ext cx="3360420" cy="97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sup>
                          </m:sSup>
                        </m:e>
                      </m:d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r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" y="3691636"/>
                <a:ext cx="3360420" cy="9730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009140" y="759460"/>
            <a:ext cx="8534400" cy="2159000"/>
          </a:xfrm>
          <a:prstGeom prst="rect">
            <a:avLst/>
          </a:prstGeom>
          <a:solidFill>
            <a:schemeClr val="tx1">
              <a:lumMod val="95000"/>
              <a:lumOff val="5000"/>
              <a:alpha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0179050" algn="l"/>
              </a:tabLst>
            </a:pPr>
            <a:r>
              <a:rPr lang="en-US" dirty="0"/>
              <a:t>Path Integrals For Equilibrium</a:t>
            </a:r>
          </a:p>
        </p:txBody>
      </p:sp>
      <p:sp>
        <p:nvSpPr>
          <p:cNvPr id="18" name="Oval 17"/>
          <p:cNvSpPr/>
          <p:nvPr/>
        </p:nvSpPr>
        <p:spPr>
          <a:xfrm>
            <a:off x="4099443" y="1765299"/>
            <a:ext cx="218557" cy="21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774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dk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16500" y="1854200"/>
            <a:ext cx="1244600" cy="1270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97200" y="217170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Quantum Statistics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24" y="975360"/>
            <a:ext cx="1806717" cy="17830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8074660" y="241808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Classical Statistics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745432" y="3231727"/>
            <a:ext cx="5431295" cy="814764"/>
            <a:chOff x="4576914" y="3147636"/>
            <a:chExt cx="5431295" cy="814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576914" y="3147636"/>
                  <a:ext cx="5431295" cy="347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𝑑𝑅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d>
                        <m:dPr>
                          <m:begChr m:val="⟨"/>
                          <m:endChr m:val="|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1600" dirty="0"/>
                    <a:t> Insert multiple copies of the identity operator </a:t>
                  </a: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6914" y="3147636"/>
                  <a:ext cx="5431295" cy="347916"/>
                </a:xfrm>
                <a:prstGeom prst="rect">
                  <a:avLst/>
                </a:prstGeom>
                <a:blipFill>
                  <a:blip r:embed="rId4"/>
                  <a:stretch>
                    <a:fillRect t="-1754" b="-228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urved Connector 28"/>
            <p:cNvCxnSpPr/>
            <p:nvPr/>
          </p:nvCxnSpPr>
          <p:spPr>
            <a:xfrm rot="16200000" flipH="1">
              <a:off x="4914900" y="3528060"/>
              <a:ext cx="457200" cy="411480"/>
            </a:xfrm>
            <a:prstGeom prst="curvedConnector3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065965" y="3822456"/>
                <a:ext cx="4180760" cy="7846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nary>
                        <m:naryPr>
                          <m:chr m:val="∏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965" y="3822456"/>
                <a:ext cx="4180760" cy="7846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8200" y="4807891"/>
                <a:ext cx="10370270" cy="1543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Employ high temperature approximation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𝑁𝑇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600" dirty="0"/>
                  <a:t> ;  Insert momentum integrals (normalized </a:t>
                </a:r>
                <a:r>
                  <a:rPr lang="en-US" sz="1600" dirty="0" err="1"/>
                  <a:t>gaussians</a:t>
                </a:r>
                <a:r>
                  <a:rPr lang="en-US" sz="1600" dirty="0"/>
                  <a:t>)</a:t>
                </a: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					where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6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07891"/>
                <a:ext cx="10370270" cy="1543179"/>
              </a:xfrm>
              <a:prstGeom prst="rect">
                <a:avLst/>
              </a:prstGeom>
              <a:blipFill>
                <a:blip r:embed="rId6"/>
                <a:stretch>
                  <a:fillRect l="-353" b="-3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6797858" y="1079840"/>
            <a:ext cx="2280071" cy="940222"/>
            <a:chOff x="6797858" y="1079840"/>
            <a:chExt cx="2280071" cy="940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 rot="19721564">
                  <a:off x="6797858" y="1434756"/>
                  <a:ext cx="101187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721564">
                  <a:off x="6797858" y="1434756"/>
                  <a:ext cx="1011879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/>
            <p:cNvCxnSpPr/>
            <p:nvPr/>
          </p:nvCxnSpPr>
          <p:spPr>
            <a:xfrm rot="12519503" flipV="1">
              <a:off x="7132228" y="1245084"/>
              <a:ext cx="215153" cy="389964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8187814" y="1681508"/>
                  <a:ext cx="89011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latin typeface="Perpetua" panose="02020502060401020303" pitchFamily="18" charset="0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7814" y="1681508"/>
                  <a:ext cx="890115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7931224" y="1079840"/>
                  <a:ext cx="96116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latin typeface="Perpetua" panose="02020502060401020303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1224" y="1079840"/>
                  <a:ext cx="961161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003494" y="893655"/>
                <a:ext cx="1634935" cy="592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494" y="893655"/>
                <a:ext cx="1634935" cy="5922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173821" y="2934422"/>
            <a:ext cx="389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R. P. Feynman </a:t>
            </a:r>
          </a:p>
        </p:txBody>
      </p:sp>
    </p:spTree>
    <p:extLst>
      <p:ext uri="{BB962C8B-B14F-4D97-AF65-F5344CB8AC3E}">
        <p14:creationId xmlns:p14="http://schemas.microsoft.com/office/powerpoint/2010/main" val="17553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0179050" algn="l"/>
              </a:tabLst>
            </a:pPr>
            <a:r>
              <a:rPr lang="en-US" dirty="0"/>
              <a:t>Path Integral Molecular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6280" y="3098765"/>
                <a:ext cx="10896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Can we obtain approximate </a:t>
                </a:r>
                <a:r>
                  <a:rPr lang="en-US" sz="16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quantum</a:t>
                </a:r>
                <a:r>
                  <a:rPr lang="en-US" sz="1600" dirty="0">
                    <a:ea typeface="Cambria Math" panose="02040503050406030204" pitchFamily="18" charset="0"/>
                  </a:rPr>
                  <a:t> dynamics from the </a:t>
                </a:r>
                <a:r>
                  <a:rPr lang="en-US" sz="16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classical</a:t>
                </a:r>
                <a:r>
                  <a:rPr lang="en-US" sz="1600" dirty="0">
                    <a:ea typeface="Cambria Math" panose="02040503050406030204" pitchFamily="18" charset="0"/>
                  </a:rPr>
                  <a:t> time evolution of the Ring Polymer?</a:t>
                </a: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ea typeface="Cambria Math" panose="02040503050406030204" pitchFamily="18" charset="0"/>
                  </a:rPr>
                  <a:t>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" y="3098765"/>
                <a:ext cx="10896600" cy="830997"/>
              </a:xfrm>
              <a:prstGeom prst="rect">
                <a:avLst/>
              </a:prstGeom>
              <a:blipFill>
                <a:blip r:embed="rId2"/>
                <a:stretch>
                  <a:fillRect l="-336" t="-219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337500" y="863847"/>
            <a:ext cx="2778925" cy="2008498"/>
            <a:chOff x="560573" y="2251135"/>
            <a:chExt cx="2778925" cy="20084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573" y="2251135"/>
              <a:ext cx="1980921" cy="2008498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1223461" y="2376415"/>
              <a:ext cx="2116037" cy="1625295"/>
              <a:chOff x="1263802" y="2228498"/>
              <a:chExt cx="2116037" cy="1625295"/>
            </a:xfrm>
          </p:grpSpPr>
          <p:grpSp>
            <p:nvGrpSpPr>
              <p:cNvPr id="23" name="Group 22"/>
              <p:cNvGrpSpPr/>
              <p:nvPr/>
            </p:nvGrpSpPr>
            <p:grpSpPr>
              <a:xfrm rot="12519503">
                <a:off x="1263802" y="2228498"/>
                <a:ext cx="411642" cy="1011879"/>
                <a:chOff x="1699546" y="2735913"/>
                <a:chExt cx="411642" cy="10118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Rectangle 33"/>
                    <p:cNvSpPr/>
                    <p:nvPr/>
                  </p:nvSpPr>
                  <p:spPr>
                    <a:xfrm rot="7202061">
                      <a:off x="1362883" y="3072576"/>
                      <a:ext cx="1011879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7202061">
                      <a:off x="1362883" y="3072576"/>
                      <a:ext cx="1011879" cy="33855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1896035" y="3160060"/>
                  <a:ext cx="215153" cy="38996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2294268" y="3515239"/>
                    <a:ext cx="89011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dirty="0">
                      <a:latin typeface="Perpetua" panose="020205020604010203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4268" y="3515239"/>
                    <a:ext cx="890115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53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2418678" y="2989771"/>
                    <a:ext cx="96116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dirty="0">
                      <a:latin typeface="Perpetua" panose="020205020604010203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8678" y="2989771"/>
                    <a:ext cx="961161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53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" name="Title 1"/>
          <p:cNvSpPr txBox="1">
            <a:spLocks/>
          </p:cNvSpPr>
          <p:nvPr/>
        </p:nvSpPr>
        <p:spPr>
          <a:xfrm>
            <a:off x="860367" y="2397760"/>
            <a:ext cx="10515600" cy="7445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sm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0179050" algn="l"/>
              </a:tabLst>
            </a:pPr>
            <a:r>
              <a:rPr lang="en-US" dirty="0"/>
              <a:t>Ring Polymer Molecular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73960" y="934685"/>
                <a:ext cx="8902700" cy="978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Equilibrium configurations of a quantum system sampled  using classical molecular dynamics</a:t>
                </a:r>
              </a:p>
              <a:p>
                <a:endParaRPr lang="en-US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    and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60" y="934685"/>
                <a:ext cx="8902700" cy="978922"/>
              </a:xfrm>
              <a:prstGeom prst="rect">
                <a:avLst/>
              </a:prstGeom>
              <a:blipFill>
                <a:blip r:embed="rId7"/>
                <a:stretch>
                  <a:fillRect l="-411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50720" y="4051562"/>
                <a:ext cx="8077200" cy="1136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𝑅𝑃𝑀𝐷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1600" i="1">
                          <a:latin typeface="Cambria Math"/>
                        </a:rPr>
                        <m:t>∫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∫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⋯∫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∫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d>
                        </m:sup>
                      </m:sSup>
                      <m:r>
                        <a:rPr lang="en-US" sz="1600" i="1">
                          <a:latin typeface="Cambria Math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</m:e>
                      </m:ba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i="1">
                              <a:latin typeface="Cambria Math"/>
                            </a:rPr>
                            <m:t>𝐵</m:t>
                          </m:r>
                        </m:e>
                      </m:ba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1600" dirty="0"/>
              </a:p>
              <a:p>
                <a:pPr marL="45720" lvl="1" indent="0">
                  <a:buNone/>
                </a:pPr>
                <a:endParaRPr lang="en-US" sz="1600" i="1" dirty="0">
                  <a:latin typeface="Cambria Math"/>
                </a:endParaRPr>
              </a:p>
              <a:p>
                <a:pPr marL="45720" lvl="1" indent="0">
                  <a:lnSpc>
                    <a:spcPct val="150000"/>
                  </a:lnSpc>
                  <a:buNone/>
                </a:pPr>
                <a:r>
                  <a:rPr lang="en-US" sz="1600" i="1" dirty="0">
                    <a:latin typeface="Cambria Math"/>
                  </a:rPr>
                  <a:t>			</a:t>
                </a:r>
                <a:r>
                  <a:rPr lang="en-US" sz="1600" dirty="0"/>
                  <a:t>where</a:t>
                </a:r>
                <a:r>
                  <a:rPr lang="en-US" sz="1600" dirty="0">
                    <a:solidFill>
                      <a:schemeClr val="tx2"/>
                    </a:solidFill>
                    <a:latin typeface="Cambria Math"/>
                  </a:rPr>
                  <a:t> </a:t>
                </a:r>
                <a:r>
                  <a:rPr lang="en-US" sz="1600" i="1" dirty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/>
                          </a:rPr>
                          <m:t>𝑗</m:t>
                        </m:r>
                        <m:r>
                          <a:rPr lang="en-US" sz="16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r>
                          <a:rPr lang="en-US" sz="16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(0))</m:t>
                        </m:r>
                      </m:e>
                    </m:nary>
                  </m:oMath>
                </a14:m>
                <a:r>
                  <a:rPr lang="en-US" sz="1600" i="1" dirty="0">
                    <a:latin typeface="Cambria Math"/>
                  </a:rPr>
                  <a:t>  </a:t>
                </a:r>
                <a:r>
                  <a:rPr lang="en-US" sz="1600" dirty="0"/>
                  <a:t>and</a:t>
                </a:r>
                <a:r>
                  <a:rPr lang="en-US" sz="160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i="1">
                            <a:latin typeface="Cambria Math"/>
                          </a:rPr>
                          <m:t>𝑗</m:t>
                        </m:r>
                        <m:r>
                          <a:rPr lang="en-US" sz="16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1600" i="1">
                            <a:latin typeface="Cambria Math"/>
                          </a:rPr>
                          <m:t>𝐵</m:t>
                        </m:r>
                        <m:r>
                          <a:rPr lang="en-US" sz="16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(</m:t>
                        </m:r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  <m:r>
                          <a:rPr lang="en-US" sz="1600" i="1">
                            <a:latin typeface="Cambria Math"/>
                          </a:rPr>
                          <m:t>))</m:t>
                        </m:r>
                      </m:e>
                    </m:nary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20" y="4051562"/>
                <a:ext cx="8077200" cy="1136208"/>
              </a:xfrm>
              <a:prstGeom prst="rect">
                <a:avLst/>
              </a:prstGeom>
              <a:blipFill>
                <a:blip r:embed="rId8"/>
                <a:stretch>
                  <a:fillRect b="-4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16280" y="5762050"/>
            <a:ext cx="1085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Related Methods:          				</a:t>
            </a:r>
          </a:p>
          <a:p>
            <a:r>
              <a:rPr lang="en-US" sz="1600" dirty="0"/>
              <a:t>Centroid Molecular Dynamics           						        </a:t>
            </a:r>
            <a:r>
              <a:rPr lang="en-US" sz="1400" dirty="0"/>
              <a:t>G. A. Voth, J. Cao, S. Jang, ...</a:t>
            </a:r>
            <a:r>
              <a:rPr lang="en-US" sz="1600" dirty="0"/>
              <a:t>  </a:t>
            </a:r>
          </a:p>
          <a:p>
            <a:r>
              <a:rPr lang="en-US" sz="1600" dirty="0"/>
              <a:t>Linearized							               </a:t>
            </a:r>
            <a:r>
              <a:rPr lang="en-US" sz="1400" dirty="0"/>
              <a:t>W. H. Miller, N. </a:t>
            </a:r>
            <a:r>
              <a:rPr lang="en-US" sz="1400" dirty="0" err="1"/>
              <a:t>Makri</a:t>
            </a:r>
            <a:r>
              <a:rPr lang="en-US" sz="1400" dirty="0"/>
              <a:t>, E. </a:t>
            </a:r>
            <a:r>
              <a:rPr lang="en-US" sz="1400" dirty="0" err="1"/>
              <a:t>Geva</a:t>
            </a:r>
            <a:r>
              <a:rPr lang="en-US" sz="1400" dirty="0"/>
              <a:t>, </a:t>
            </a:r>
            <a:r>
              <a:rPr lang="en-US" sz="1400" dirty="0" err="1"/>
              <a:t>X.Sun</a:t>
            </a:r>
            <a:r>
              <a:rPr lang="en-US" sz="1400" dirty="0"/>
              <a:t>, H. Wang, 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0480" y="5245645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D. E. </a:t>
            </a:r>
            <a:r>
              <a:rPr lang="en-US" sz="1400" dirty="0" err="1"/>
              <a:t>Manolopoulos</a:t>
            </a:r>
            <a:r>
              <a:rPr lang="en-US" sz="1400" dirty="0"/>
              <a:t>, S. </a:t>
            </a:r>
            <a:r>
              <a:rPr lang="en-US" sz="1400" dirty="0" err="1"/>
              <a:t>Althorpe</a:t>
            </a:r>
            <a:r>
              <a:rPr lang="en-US" sz="1400" dirty="0"/>
              <a:t>, T. F. Miller III, S. </a:t>
            </a:r>
            <a:r>
              <a:rPr lang="en-US" sz="1400" dirty="0" err="1"/>
              <a:t>Habershon</a:t>
            </a:r>
            <a:r>
              <a:rPr lang="en-US" sz="1400" dirty="0"/>
              <a:t>, T. E. Markland, 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22461" y="2044406"/>
            <a:ext cx="3898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Parrinello</a:t>
            </a:r>
            <a:r>
              <a:rPr lang="en-US" sz="1400" dirty="0"/>
              <a:t> and Rahman, J. Chem. Phys. (1984)</a:t>
            </a:r>
          </a:p>
        </p:txBody>
      </p:sp>
    </p:spTree>
    <p:extLst>
      <p:ext uri="{BB962C8B-B14F-4D97-AF65-F5344CB8AC3E}">
        <p14:creationId xmlns:p14="http://schemas.microsoft.com/office/powerpoint/2010/main" val="18645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943241" y="767533"/>
                <a:ext cx="10515600" cy="54635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𝐶𝑜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𝐶𝑜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𝐶𝑜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bSup>
                      <m:r>
                        <a:rPr lang="en-US" sz="16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𝐶𝑜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342900" indent="-342900">
                  <a:buAutoNum type="arabicPlain" startAt="2"/>
                </a:pPr>
                <a:endParaRPr lang="en-US" sz="1600" dirty="0"/>
              </a:p>
              <a:p>
                <a:pPr marL="342900" indent="-342900">
                  <a:buAutoNum type="arabicPlain" startAt="2"/>
                </a:pPr>
                <a:endParaRPr lang="en-US" sz="1600" dirty="0"/>
              </a:p>
              <a:p>
                <a:pPr marL="342900" indent="-342900">
                  <a:buAutoNum type="arabicPlain" startAt="2"/>
                </a:pPr>
                <a:endParaRPr lang="en-US" sz="1600" dirty="0"/>
              </a:p>
              <a:p>
                <a:pPr marL="342900" indent="-342900">
                  <a:buAutoNum type="arabicPlain" startAt="2"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2                        complexes,  430  SPC water molecules, 1024 bead ring polymer for transferring electron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600" dirty="0"/>
                  <a:t>Force Field Parameters: CHARMM22, Co - Co distance fixed at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7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Each RP electron bead </a:t>
                </a:r>
                <a:endParaRPr lang="en-US" sz="1600" dirty="0"/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interacts electrostatically with solvent/complex atom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has a harmonic bond with two neighbor beads       </a:t>
                </a: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Reaction coordinate</a:t>
                </a:r>
                <a:r>
                  <a:rPr lang="en-US" sz="1600" dirty="0"/>
                  <a:t>: “bead count” – count number of RP beads on donor vs acceptor complex</a:t>
                </a: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Software:</a:t>
                </a:r>
                <a:r>
                  <a:rPr lang="en-US" sz="1600" dirty="0"/>
                  <a:t> Implemented in DL-POLY (and now GROMACS)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3241" y="767533"/>
                <a:ext cx="10515600" cy="5463540"/>
              </a:xfrm>
              <a:blipFill>
                <a:blip r:embed="rId2"/>
                <a:stretch>
                  <a:fillRect l="-348" b="-5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Cobalt </a:t>
            </a:r>
            <a:r>
              <a:rPr lang="en-US" dirty="0" err="1"/>
              <a:t>Hexammine</a:t>
            </a:r>
            <a:r>
              <a:rPr lang="en-US" dirty="0"/>
              <a:t> Self-Exchange Reaction: An RPMD Application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32" y="3888510"/>
            <a:ext cx="1017386" cy="308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71360" y="6309380"/>
            <a:ext cx="4523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R. L. </a:t>
            </a:r>
            <a:r>
              <a:rPr lang="en-US" sz="1400" dirty="0" err="1"/>
              <a:t>Kenion</a:t>
            </a:r>
            <a:r>
              <a:rPr lang="en-US" sz="1400" dirty="0"/>
              <a:t> and N. Ananth, Phys. Chem. Chem. Phys. (2016)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6460" y="1352415"/>
            <a:ext cx="3802201" cy="2146889"/>
            <a:chOff x="2029793" y="1352415"/>
            <a:chExt cx="3802201" cy="21468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793" y="1352415"/>
              <a:ext cx="3802201" cy="2146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9204" y="3225801"/>
              <a:ext cx="994228" cy="2032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 flipH="1">
            <a:off x="6624082" y="1352415"/>
            <a:ext cx="3802201" cy="2146889"/>
            <a:chOff x="2029793" y="1352415"/>
            <a:chExt cx="3802201" cy="214688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793" y="1352415"/>
              <a:ext cx="3802201" cy="214688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9204" y="3225801"/>
              <a:ext cx="994228" cy="203200"/>
            </a:xfrm>
            <a:prstGeom prst="rect">
              <a:avLst/>
            </a:prstGeom>
          </p:spPr>
        </p:pic>
      </p:grpSp>
      <p:cxnSp>
        <p:nvCxnSpPr>
          <p:cNvPr id="30" name="Straight Arrow Connector 29"/>
          <p:cNvCxnSpPr/>
          <p:nvPr/>
        </p:nvCxnSpPr>
        <p:spPr>
          <a:xfrm>
            <a:off x="5833533" y="2345267"/>
            <a:ext cx="4656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11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Trajectories, Quantum Dynamic Simulations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84031" y="682388"/>
            <a:ext cx="6159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 Uniform Dynamic Framework for Electronic and Nuclear Motion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- Moving away from approximating feedback forces between QM and MM regions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91485" y="3572330"/>
            <a:ext cx="5668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Ability to incorporate important quantum effects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- Zero-point energy &amp; Tunneling</a:t>
            </a:r>
          </a:p>
          <a:p>
            <a:pPr marL="285750" indent="-285750" algn="ctr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Coupled Electron-Nuclear Dynamics</a:t>
            </a:r>
          </a:p>
          <a:p>
            <a:pPr marL="285750" indent="-285750" algn="ctr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Quantum Coherence effects (electronic and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</a:rPr>
              <a:t>nuclear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7024" y="1944740"/>
            <a:ext cx="50555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Dynamics that preserve detailed balance</a:t>
            </a:r>
          </a:p>
          <a:p>
            <a:r>
              <a:rPr lang="en-US" dirty="0">
                <a:latin typeface="Calibri" panose="020F0502020204030204" pitchFamily="34" charset="0"/>
              </a:rPr>
              <a:t>(or conserve the Quantum  Boltzmann Distribution)</a:t>
            </a:r>
          </a:p>
          <a:p>
            <a:pPr marL="285750" indent="-285750" algn="ctr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preserve zero-point energy</a:t>
            </a:r>
          </a:p>
          <a:p>
            <a:pPr marL="285750" indent="-285750" algn="ctr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obtain rates independent of choice of ‘transition state’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51796" y="2158223"/>
            <a:ext cx="3269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Computational efficiency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– employ standard classical molecular dynamics trajectories </a:t>
            </a:r>
          </a:p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Quad Arrow 20"/>
          <p:cNvSpPr/>
          <p:nvPr/>
        </p:nvSpPr>
        <p:spPr>
          <a:xfrm>
            <a:off x="5405705" y="1798745"/>
            <a:ext cx="1953457" cy="1764205"/>
          </a:xfrm>
          <a:prstGeom prst="quadArrow">
            <a:avLst>
              <a:gd name="adj1" fmla="val 2833"/>
              <a:gd name="adj2" fmla="val 6486"/>
              <a:gd name="adj3" fmla="val 6948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696E8-4BE7-49A4-935C-0D08EC6CC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799" y="5411302"/>
            <a:ext cx="2246486" cy="1078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BE141-E05F-4039-A12F-FD774CF894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7020" y="5428617"/>
            <a:ext cx="1994880" cy="1143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95BD7D-090E-4F40-A9CC-77DBCF0EF5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128" y="5048697"/>
            <a:ext cx="2527404" cy="1518032"/>
          </a:xfrm>
          <a:prstGeom prst="rect">
            <a:avLst/>
          </a:prstGeom>
        </p:spPr>
      </p:pic>
      <p:pic>
        <p:nvPicPr>
          <p:cNvPr id="13" name="Picture 2" descr="Waves interfering with each other">
            <a:extLst>
              <a:ext uri="{FF2B5EF4-FFF2-40B4-BE49-F238E27FC236}">
                <a16:creationId xmlns:a16="http://schemas.microsoft.com/office/drawing/2014/main" id="{1030A71C-D5C8-4160-B877-20F2D2BD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1023" y="4904864"/>
            <a:ext cx="1450910" cy="18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2B360C-353F-4BF0-80F7-3DA8E1297BA7}"/>
              </a:ext>
            </a:extLst>
          </p:cNvPr>
          <p:cNvGrpSpPr/>
          <p:nvPr/>
        </p:nvGrpSpPr>
        <p:grpSpPr>
          <a:xfrm>
            <a:off x="961198" y="3404650"/>
            <a:ext cx="2562856" cy="1045944"/>
            <a:chOff x="432878" y="3231930"/>
            <a:chExt cx="2562856" cy="10459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AA5B4A-9E07-463E-8F77-E9C413B75055}"/>
                </a:ext>
              </a:extLst>
            </p:cNvPr>
            <p:cNvGrpSpPr/>
            <p:nvPr/>
          </p:nvGrpSpPr>
          <p:grpSpPr>
            <a:xfrm>
              <a:off x="432878" y="3231930"/>
              <a:ext cx="2562856" cy="1045944"/>
              <a:chOff x="5529700" y="4063316"/>
              <a:chExt cx="3278777" cy="1633434"/>
            </a:xfrm>
          </p:grpSpPr>
          <p:cxnSp>
            <p:nvCxnSpPr>
              <p:cNvPr id="16" name="Curved Connector 24">
                <a:extLst>
                  <a:ext uri="{FF2B5EF4-FFF2-40B4-BE49-F238E27FC236}">
                    <a16:creationId xmlns:a16="http://schemas.microsoft.com/office/drawing/2014/main" id="{ACFE4BCB-8647-4B5D-9E4F-78CD7A2D989B}"/>
                  </a:ext>
                </a:extLst>
              </p:cNvPr>
              <p:cNvCxnSpPr/>
              <p:nvPr/>
            </p:nvCxnSpPr>
            <p:spPr>
              <a:xfrm flipH="1" flipV="1">
                <a:off x="6993419" y="4092897"/>
                <a:ext cx="261257" cy="182880"/>
              </a:xfrm>
              <a:prstGeom prst="curvedConnector3">
                <a:avLst>
                  <a:gd name="adj1" fmla="val -202224"/>
                </a:avLst>
              </a:prstGeom>
              <a:ln w="28575">
                <a:solidFill>
                  <a:srgbClr val="00B08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110189C5-A38C-448A-9C9A-69D6AF77C5B1}"/>
                  </a:ext>
                </a:extLst>
              </p:cNvPr>
              <p:cNvSpPr/>
              <p:nvPr/>
            </p:nvSpPr>
            <p:spPr>
              <a:xfrm>
                <a:off x="6233826" y="4460845"/>
                <a:ext cx="1934087" cy="806583"/>
              </a:xfrm>
              <a:custGeom>
                <a:avLst/>
                <a:gdLst>
                  <a:gd name="connsiteX0" fmla="*/ 0 w 2155371"/>
                  <a:gd name="connsiteY0" fmla="*/ 666263 h 805673"/>
                  <a:gd name="connsiteX1" fmla="*/ 548640 w 2155371"/>
                  <a:gd name="connsiteY1" fmla="*/ 653200 h 805673"/>
                  <a:gd name="connsiteX2" fmla="*/ 992777 w 2155371"/>
                  <a:gd name="connsiteY2" fmla="*/ 57 h 805673"/>
                  <a:gd name="connsiteX3" fmla="*/ 1332411 w 2155371"/>
                  <a:gd name="connsiteY3" fmla="*/ 692388 h 805673"/>
                  <a:gd name="connsiteX4" fmla="*/ 2155371 w 2155371"/>
                  <a:gd name="connsiteY4" fmla="*/ 796891 h 805673"/>
                  <a:gd name="connsiteX0" fmla="*/ 0 w 2155371"/>
                  <a:gd name="connsiteY0" fmla="*/ 666263 h 805673"/>
                  <a:gd name="connsiteX1" fmla="*/ 535577 w 2155371"/>
                  <a:gd name="connsiteY1" fmla="*/ 731577 h 805673"/>
                  <a:gd name="connsiteX2" fmla="*/ 992777 w 2155371"/>
                  <a:gd name="connsiteY2" fmla="*/ 57 h 805673"/>
                  <a:gd name="connsiteX3" fmla="*/ 1332411 w 2155371"/>
                  <a:gd name="connsiteY3" fmla="*/ 692388 h 805673"/>
                  <a:gd name="connsiteX4" fmla="*/ 2155371 w 2155371"/>
                  <a:gd name="connsiteY4" fmla="*/ 796891 h 805673"/>
                  <a:gd name="connsiteX0" fmla="*/ 0 w 2573383"/>
                  <a:gd name="connsiteY0" fmla="*/ 718515 h 805673"/>
                  <a:gd name="connsiteX1" fmla="*/ 953589 w 2573383"/>
                  <a:gd name="connsiteY1" fmla="*/ 731577 h 805673"/>
                  <a:gd name="connsiteX2" fmla="*/ 1410789 w 2573383"/>
                  <a:gd name="connsiteY2" fmla="*/ 57 h 805673"/>
                  <a:gd name="connsiteX3" fmla="*/ 1750423 w 2573383"/>
                  <a:gd name="connsiteY3" fmla="*/ 692388 h 805673"/>
                  <a:gd name="connsiteX4" fmla="*/ 2573383 w 2573383"/>
                  <a:gd name="connsiteY4" fmla="*/ 796891 h 805673"/>
                  <a:gd name="connsiteX0" fmla="*/ 0 w 2573383"/>
                  <a:gd name="connsiteY0" fmla="*/ 718515 h 807886"/>
                  <a:gd name="connsiteX1" fmla="*/ 431075 w 2573383"/>
                  <a:gd name="connsiteY1" fmla="*/ 783828 h 807886"/>
                  <a:gd name="connsiteX2" fmla="*/ 953589 w 2573383"/>
                  <a:gd name="connsiteY2" fmla="*/ 731577 h 807886"/>
                  <a:gd name="connsiteX3" fmla="*/ 1410789 w 2573383"/>
                  <a:gd name="connsiteY3" fmla="*/ 57 h 807886"/>
                  <a:gd name="connsiteX4" fmla="*/ 1750423 w 2573383"/>
                  <a:gd name="connsiteY4" fmla="*/ 692388 h 807886"/>
                  <a:gd name="connsiteX5" fmla="*/ 2573383 w 2573383"/>
                  <a:gd name="connsiteY5" fmla="*/ 796891 h 807886"/>
                  <a:gd name="connsiteX0" fmla="*/ 0 w 2573383"/>
                  <a:gd name="connsiteY0" fmla="*/ 770767 h 807886"/>
                  <a:gd name="connsiteX1" fmla="*/ 431075 w 2573383"/>
                  <a:gd name="connsiteY1" fmla="*/ 783828 h 807886"/>
                  <a:gd name="connsiteX2" fmla="*/ 953589 w 2573383"/>
                  <a:gd name="connsiteY2" fmla="*/ 731577 h 807886"/>
                  <a:gd name="connsiteX3" fmla="*/ 1410789 w 2573383"/>
                  <a:gd name="connsiteY3" fmla="*/ 57 h 807886"/>
                  <a:gd name="connsiteX4" fmla="*/ 1750423 w 2573383"/>
                  <a:gd name="connsiteY4" fmla="*/ 692388 h 807886"/>
                  <a:gd name="connsiteX5" fmla="*/ 2573383 w 2573383"/>
                  <a:gd name="connsiteY5" fmla="*/ 796891 h 807886"/>
                  <a:gd name="connsiteX0" fmla="*/ 0 w 2564506"/>
                  <a:gd name="connsiteY0" fmla="*/ 770767 h 820237"/>
                  <a:gd name="connsiteX1" fmla="*/ 431075 w 2564506"/>
                  <a:gd name="connsiteY1" fmla="*/ 783828 h 820237"/>
                  <a:gd name="connsiteX2" fmla="*/ 953589 w 2564506"/>
                  <a:gd name="connsiteY2" fmla="*/ 731577 h 820237"/>
                  <a:gd name="connsiteX3" fmla="*/ 1410789 w 2564506"/>
                  <a:gd name="connsiteY3" fmla="*/ 57 h 820237"/>
                  <a:gd name="connsiteX4" fmla="*/ 1750423 w 2564506"/>
                  <a:gd name="connsiteY4" fmla="*/ 692388 h 820237"/>
                  <a:gd name="connsiteX5" fmla="*/ 2564506 w 2564506"/>
                  <a:gd name="connsiteY5" fmla="*/ 814647 h 820237"/>
                  <a:gd name="connsiteX0" fmla="*/ 0 w 2555629"/>
                  <a:gd name="connsiteY0" fmla="*/ 770767 h 820237"/>
                  <a:gd name="connsiteX1" fmla="*/ 431075 w 2555629"/>
                  <a:gd name="connsiteY1" fmla="*/ 783828 h 820237"/>
                  <a:gd name="connsiteX2" fmla="*/ 953589 w 2555629"/>
                  <a:gd name="connsiteY2" fmla="*/ 731577 h 820237"/>
                  <a:gd name="connsiteX3" fmla="*/ 1410789 w 2555629"/>
                  <a:gd name="connsiteY3" fmla="*/ 57 h 820237"/>
                  <a:gd name="connsiteX4" fmla="*/ 1750423 w 2555629"/>
                  <a:gd name="connsiteY4" fmla="*/ 692388 h 820237"/>
                  <a:gd name="connsiteX5" fmla="*/ 2555629 w 2555629"/>
                  <a:gd name="connsiteY5" fmla="*/ 814647 h 820237"/>
                  <a:gd name="connsiteX0" fmla="*/ 0 w 2910736"/>
                  <a:gd name="connsiteY0" fmla="*/ 770767 h 807886"/>
                  <a:gd name="connsiteX1" fmla="*/ 431075 w 2910736"/>
                  <a:gd name="connsiteY1" fmla="*/ 783828 h 807886"/>
                  <a:gd name="connsiteX2" fmla="*/ 953589 w 2910736"/>
                  <a:gd name="connsiteY2" fmla="*/ 731577 h 807886"/>
                  <a:gd name="connsiteX3" fmla="*/ 1410789 w 2910736"/>
                  <a:gd name="connsiteY3" fmla="*/ 57 h 807886"/>
                  <a:gd name="connsiteX4" fmla="*/ 1750423 w 2910736"/>
                  <a:gd name="connsiteY4" fmla="*/ 692388 h 807886"/>
                  <a:gd name="connsiteX5" fmla="*/ 2910736 w 2910736"/>
                  <a:gd name="connsiteY5" fmla="*/ 752503 h 807886"/>
                  <a:gd name="connsiteX0" fmla="*/ 0 w 1750423"/>
                  <a:gd name="connsiteY0" fmla="*/ 770767 h 807886"/>
                  <a:gd name="connsiteX1" fmla="*/ 431075 w 1750423"/>
                  <a:gd name="connsiteY1" fmla="*/ 783828 h 807886"/>
                  <a:gd name="connsiteX2" fmla="*/ 953589 w 1750423"/>
                  <a:gd name="connsiteY2" fmla="*/ 731577 h 807886"/>
                  <a:gd name="connsiteX3" fmla="*/ 1410789 w 1750423"/>
                  <a:gd name="connsiteY3" fmla="*/ 57 h 807886"/>
                  <a:gd name="connsiteX4" fmla="*/ 1750423 w 1750423"/>
                  <a:gd name="connsiteY4" fmla="*/ 692388 h 807886"/>
                  <a:gd name="connsiteX0" fmla="*/ 0 w 1780346"/>
                  <a:gd name="connsiteY0" fmla="*/ 770767 h 807886"/>
                  <a:gd name="connsiteX1" fmla="*/ 431075 w 1780346"/>
                  <a:gd name="connsiteY1" fmla="*/ 783828 h 807886"/>
                  <a:gd name="connsiteX2" fmla="*/ 953589 w 1780346"/>
                  <a:gd name="connsiteY2" fmla="*/ 731577 h 807886"/>
                  <a:gd name="connsiteX3" fmla="*/ 1410789 w 1780346"/>
                  <a:gd name="connsiteY3" fmla="*/ 57 h 807886"/>
                  <a:gd name="connsiteX4" fmla="*/ 1750423 w 1780346"/>
                  <a:gd name="connsiteY4" fmla="*/ 692388 h 807886"/>
                  <a:gd name="connsiteX5" fmla="*/ 1765412 w 1780346"/>
                  <a:gd name="connsiteY5" fmla="*/ 714134 h 807886"/>
                  <a:gd name="connsiteX0" fmla="*/ 0 w 2120519"/>
                  <a:gd name="connsiteY0" fmla="*/ 770767 h 807886"/>
                  <a:gd name="connsiteX1" fmla="*/ 431075 w 2120519"/>
                  <a:gd name="connsiteY1" fmla="*/ 783828 h 807886"/>
                  <a:gd name="connsiteX2" fmla="*/ 953589 w 2120519"/>
                  <a:gd name="connsiteY2" fmla="*/ 731577 h 807886"/>
                  <a:gd name="connsiteX3" fmla="*/ 1410789 w 2120519"/>
                  <a:gd name="connsiteY3" fmla="*/ 57 h 807886"/>
                  <a:gd name="connsiteX4" fmla="*/ 1750423 w 2120519"/>
                  <a:gd name="connsiteY4" fmla="*/ 692388 h 807886"/>
                  <a:gd name="connsiteX5" fmla="*/ 2120519 w 2120519"/>
                  <a:gd name="connsiteY5" fmla="*/ 802911 h 807886"/>
                  <a:gd name="connsiteX0" fmla="*/ 0 w 2147932"/>
                  <a:gd name="connsiteY0" fmla="*/ 770767 h 811097"/>
                  <a:gd name="connsiteX1" fmla="*/ 431075 w 2147932"/>
                  <a:gd name="connsiteY1" fmla="*/ 783828 h 811097"/>
                  <a:gd name="connsiteX2" fmla="*/ 953589 w 2147932"/>
                  <a:gd name="connsiteY2" fmla="*/ 731577 h 811097"/>
                  <a:gd name="connsiteX3" fmla="*/ 1410789 w 2147932"/>
                  <a:gd name="connsiteY3" fmla="*/ 57 h 811097"/>
                  <a:gd name="connsiteX4" fmla="*/ 1750423 w 2147932"/>
                  <a:gd name="connsiteY4" fmla="*/ 692388 h 811097"/>
                  <a:gd name="connsiteX5" fmla="*/ 2120519 w 2147932"/>
                  <a:gd name="connsiteY5" fmla="*/ 802911 h 811097"/>
                  <a:gd name="connsiteX6" fmla="*/ 2120518 w 2147932"/>
                  <a:gd name="connsiteY6" fmla="*/ 802911 h 811097"/>
                  <a:gd name="connsiteX0" fmla="*/ 0 w 2324704"/>
                  <a:gd name="connsiteY0" fmla="*/ 770767 h 807886"/>
                  <a:gd name="connsiteX1" fmla="*/ 431075 w 2324704"/>
                  <a:gd name="connsiteY1" fmla="*/ 783828 h 807886"/>
                  <a:gd name="connsiteX2" fmla="*/ 953589 w 2324704"/>
                  <a:gd name="connsiteY2" fmla="*/ 731577 h 807886"/>
                  <a:gd name="connsiteX3" fmla="*/ 1410789 w 2324704"/>
                  <a:gd name="connsiteY3" fmla="*/ 57 h 807886"/>
                  <a:gd name="connsiteX4" fmla="*/ 1750423 w 2324704"/>
                  <a:gd name="connsiteY4" fmla="*/ 692388 h 807886"/>
                  <a:gd name="connsiteX5" fmla="*/ 2120519 w 2324704"/>
                  <a:gd name="connsiteY5" fmla="*/ 802911 h 807886"/>
                  <a:gd name="connsiteX6" fmla="*/ 2324704 w 2324704"/>
                  <a:gd name="connsiteY6" fmla="*/ 580970 h 807886"/>
                  <a:gd name="connsiteX0" fmla="*/ 0 w 2049497"/>
                  <a:gd name="connsiteY0" fmla="*/ 548826 h 818121"/>
                  <a:gd name="connsiteX1" fmla="*/ 155868 w 2049497"/>
                  <a:gd name="connsiteY1" fmla="*/ 783828 h 818121"/>
                  <a:gd name="connsiteX2" fmla="*/ 678382 w 2049497"/>
                  <a:gd name="connsiteY2" fmla="*/ 731577 h 818121"/>
                  <a:gd name="connsiteX3" fmla="*/ 1135582 w 2049497"/>
                  <a:gd name="connsiteY3" fmla="*/ 57 h 818121"/>
                  <a:gd name="connsiteX4" fmla="*/ 1475216 w 2049497"/>
                  <a:gd name="connsiteY4" fmla="*/ 692388 h 818121"/>
                  <a:gd name="connsiteX5" fmla="*/ 1845312 w 2049497"/>
                  <a:gd name="connsiteY5" fmla="*/ 802911 h 818121"/>
                  <a:gd name="connsiteX6" fmla="*/ 2049497 w 2049497"/>
                  <a:gd name="connsiteY6" fmla="*/ 580970 h 818121"/>
                  <a:gd name="connsiteX0" fmla="*/ 0 w 2049497"/>
                  <a:gd name="connsiteY0" fmla="*/ 548826 h 847481"/>
                  <a:gd name="connsiteX1" fmla="*/ 404443 w 2049497"/>
                  <a:gd name="connsiteY1" fmla="*/ 828216 h 847481"/>
                  <a:gd name="connsiteX2" fmla="*/ 678382 w 2049497"/>
                  <a:gd name="connsiteY2" fmla="*/ 731577 h 847481"/>
                  <a:gd name="connsiteX3" fmla="*/ 1135582 w 2049497"/>
                  <a:gd name="connsiteY3" fmla="*/ 57 h 847481"/>
                  <a:gd name="connsiteX4" fmla="*/ 1475216 w 2049497"/>
                  <a:gd name="connsiteY4" fmla="*/ 692388 h 847481"/>
                  <a:gd name="connsiteX5" fmla="*/ 1845312 w 2049497"/>
                  <a:gd name="connsiteY5" fmla="*/ 802911 h 847481"/>
                  <a:gd name="connsiteX6" fmla="*/ 2049497 w 2049497"/>
                  <a:gd name="connsiteY6" fmla="*/ 580970 h 847481"/>
                  <a:gd name="connsiteX0" fmla="*/ 0 w 1934087"/>
                  <a:gd name="connsiteY0" fmla="*/ 584337 h 844861"/>
                  <a:gd name="connsiteX1" fmla="*/ 289033 w 1934087"/>
                  <a:gd name="connsiteY1" fmla="*/ 828216 h 844861"/>
                  <a:gd name="connsiteX2" fmla="*/ 562972 w 1934087"/>
                  <a:gd name="connsiteY2" fmla="*/ 731577 h 844861"/>
                  <a:gd name="connsiteX3" fmla="*/ 1020172 w 1934087"/>
                  <a:gd name="connsiteY3" fmla="*/ 57 h 844861"/>
                  <a:gd name="connsiteX4" fmla="*/ 1359806 w 1934087"/>
                  <a:gd name="connsiteY4" fmla="*/ 692388 h 844861"/>
                  <a:gd name="connsiteX5" fmla="*/ 1729902 w 1934087"/>
                  <a:gd name="connsiteY5" fmla="*/ 802911 h 844861"/>
                  <a:gd name="connsiteX6" fmla="*/ 1934087 w 1934087"/>
                  <a:gd name="connsiteY6" fmla="*/ 580970 h 844861"/>
                  <a:gd name="connsiteX0" fmla="*/ 0 w 1934087"/>
                  <a:gd name="connsiteY0" fmla="*/ 584337 h 806583"/>
                  <a:gd name="connsiteX1" fmla="*/ 253522 w 1934087"/>
                  <a:gd name="connsiteY1" fmla="*/ 766073 h 806583"/>
                  <a:gd name="connsiteX2" fmla="*/ 562972 w 1934087"/>
                  <a:gd name="connsiteY2" fmla="*/ 731577 h 806583"/>
                  <a:gd name="connsiteX3" fmla="*/ 1020172 w 1934087"/>
                  <a:gd name="connsiteY3" fmla="*/ 57 h 806583"/>
                  <a:gd name="connsiteX4" fmla="*/ 1359806 w 1934087"/>
                  <a:gd name="connsiteY4" fmla="*/ 692388 h 806583"/>
                  <a:gd name="connsiteX5" fmla="*/ 1729902 w 1934087"/>
                  <a:gd name="connsiteY5" fmla="*/ 802911 h 806583"/>
                  <a:gd name="connsiteX6" fmla="*/ 1934087 w 1934087"/>
                  <a:gd name="connsiteY6" fmla="*/ 580970 h 806583"/>
                  <a:gd name="connsiteX0" fmla="*/ 0 w 1934087"/>
                  <a:gd name="connsiteY0" fmla="*/ 584365 h 806611"/>
                  <a:gd name="connsiteX1" fmla="*/ 253522 w 1934087"/>
                  <a:gd name="connsiteY1" fmla="*/ 766101 h 806611"/>
                  <a:gd name="connsiteX2" fmla="*/ 562972 w 1934087"/>
                  <a:gd name="connsiteY2" fmla="*/ 731605 h 806611"/>
                  <a:gd name="connsiteX3" fmla="*/ 1020172 w 1934087"/>
                  <a:gd name="connsiteY3" fmla="*/ 85 h 806611"/>
                  <a:gd name="connsiteX4" fmla="*/ 1377561 w 1934087"/>
                  <a:gd name="connsiteY4" fmla="*/ 683538 h 806611"/>
                  <a:gd name="connsiteX5" fmla="*/ 1729902 w 1934087"/>
                  <a:gd name="connsiteY5" fmla="*/ 802939 h 806611"/>
                  <a:gd name="connsiteX6" fmla="*/ 1934087 w 1934087"/>
                  <a:gd name="connsiteY6" fmla="*/ 580998 h 806611"/>
                  <a:gd name="connsiteX0" fmla="*/ 0 w 1934087"/>
                  <a:gd name="connsiteY0" fmla="*/ 584365 h 806611"/>
                  <a:gd name="connsiteX1" fmla="*/ 253522 w 1934087"/>
                  <a:gd name="connsiteY1" fmla="*/ 766101 h 806611"/>
                  <a:gd name="connsiteX2" fmla="*/ 562972 w 1934087"/>
                  <a:gd name="connsiteY2" fmla="*/ 731605 h 806611"/>
                  <a:gd name="connsiteX3" fmla="*/ 1020172 w 1934087"/>
                  <a:gd name="connsiteY3" fmla="*/ 85 h 806611"/>
                  <a:gd name="connsiteX4" fmla="*/ 1377561 w 1934087"/>
                  <a:gd name="connsiteY4" fmla="*/ 683538 h 806611"/>
                  <a:gd name="connsiteX5" fmla="*/ 1641125 w 1934087"/>
                  <a:gd name="connsiteY5" fmla="*/ 802939 h 806611"/>
                  <a:gd name="connsiteX6" fmla="*/ 1934087 w 1934087"/>
                  <a:gd name="connsiteY6" fmla="*/ 580998 h 806611"/>
                  <a:gd name="connsiteX0" fmla="*/ 0 w 1934087"/>
                  <a:gd name="connsiteY0" fmla="*/ 584337 h 806583"/>
                  <a:gd name="connsiteX1" fmla="*/ 253522 w 1934087"/>
                  <a:gd name="connsiteY1" fmla="*/ 766073 h 806583"/>
                  <a:gd name="connsiteX2" fmla="*/ 562972 w 1934087"/>
                  <a:gd name="connsiteY2" fmla="*/ 731577 h 806583"/>
                  <a:gd name="connsiteX3" fmla="*/ 1020172 w 1934087"/>
                  <a:gd name="connsiteY3" fmla="*/ 57 h 806583"/>
                  <a:gd name="connsiteX4" fmla="*/ 1333172 w 1934087"/>
                  <a:gd name="connsiteY4" fmla="*/ 692388 h 806583"/>
                  <a:gd name="connsiteX5" fmla="*/ 1641125 w 1934087"/>
                  <a:gd name="connsiteY5" fmla="*/ 802911 h 806583"/>
                  <a:gd name="connsiteX6" fmla="*/ 1934087 w 1934087"/>
                  <a:gd name="connsiteY6" fmla="*/ 580970 h 806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087" h="806583">
                    <a:moveTo>
                      <a:pt x="0" y="584337"/>
                    </a:moveTo>
                    <a:cubicBezTo>
                      <a:pt x="71846" y="595223"/>
                      <a:pt x="159693" y="741533"/>
                      <a:pt x="253522" y="766073"/>
                    </a:cubicBezTo>
                    <a:cubicBezTo>
                      <a:pt x="347351" y="790613"/>
                      <a:pt x="435197" y="859246"/>
                      <a:pt x="562972" y="731577"/>
                    </a:cubicBezTo>
                    <a:cubicBezTo>
                      <a:pt x="690747" y="603908"/>
                      <a:pt x="891805" y="6588"/>
                      <a:pt x="1020172" y="57"/>
                    </a:cubicBezTo>
                    <a:cubicBezTo>
                      <a:pt x="1148539" y="-6474"/>
                      <a:pt x="1139406" y="559582"/>
                      <a:pt x="1333172" y="692388"/>
                    </a:cubicBezTo>
                    <a:cubicBezTo>
                      <a:pt x="1392276" y="811401"/>
                      <a:pt x="1638002" y="798381"/>
                      <a:pt x="1641125" y="802911"/>
                    </a:cubicBezTo>
                    <a:cubicBezTo>
                      <a:pt x="1702807" y="821331"/>
                      <a:pt x="1934087" y="580970"/>
                      <a:pt x="1934087" y="5809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74A6579-52D3-4CE0-9D91-C30FC513138A}"/>
                  </a:ext>
                </a:extLst>
              </p:cNvPr>
              <p:cNvCxnSpPr/>
              <p:nvPr/>
            </p:nvCxnSpPr>
            <p:spPr>
              <a:xfrm flipH="1">
                <a:off x="7242151" y="4063316"/>
                <a:ext cx="12525" cy="116492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7255AA0-0EA3-48D9-8536-C064F2CA53A8}"/>
                  </a:ext>
                </a:extLst>
              </p:cNvPr>
              <p:cNvCxnSpPr/>
              <p:nvPr/>
            </p:nvCxnSpPr>
            <p:spPr>
              <a:xfrm>
                <a:off x="5529700" y="5317960"/>
                <a:ext cx="3278777" cy="13063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3B9A9A5-4B36-46DD-BD3F-10DDAAFF1C0E}"/>
                  </a:ext>
                </a:extLst>
              </p:cNvPr>
              <p:cNvCxnSpPr/>
              <p:nvPr/>
            </p:nvCxnSpPr>
            <p:spPr>
              <a:xfrm>
                <a:off x="7240934" y="4369461"/>
                <a:ext cx="56170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DCF43E-FA79-4187-8D7D-7A962CEF53AC}"/>
                  </a:ext>
                </a:extLst>
              </p:cNvPr>
              <p:cNvSpPr txBox="1"/>
              <p:nvPr/>
            </p:nvSpPr>
            <p:spPr>
              <a:xfrm>
                <a:off x="6998904" y="5268140"/>
                <a:ext cx="562181" cy="428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TST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EE849D-9E61-4589-A58F-2D0FE0CC0724}"/>
                </a:ext>
              </a:extLst>
            </p:cNvPr>
            <p:cNvSpPr txBox="1"/>
            <p:nvPr/>
          </p:nvSpPr>
          <p:spPr>
            <a:xfrm>
              <a:off x="1009988" y="3952732"/>
              <a:ext cx="43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DC7F26-F4AC-485D-A92C-93334EE32FA3}"/>
                </a:ext>
              </a:extLst>
            </p:cNvPr>
            <p:cNvSpPr txBox="1"/>
            <p:nvPr/>
          </p:nvSpPr>
          <p:spPr>
            <a:xfrm>
              <a:off x="2209519" y="3959557"/>
              <a:ext cx="4394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8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688769" y="3077133"/>
            <a:ext cx="4440933" cy="3171129"/>
            <a:chOff x="960120" y="2772471"/>
            <a:chExt cx="6041133" cy="3917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120" y="2772471"/>
              <a:ext cx="6041133" cy="3917889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874520" y="3718561"/>
              <a:ext cx="4907280" cy="2316480"/>
            </a:xfrm>
            <a:custGeom>
              <a:avLst/>
              <a:gdLst>
                <a:gd name="connsiteX0" fmla="*/ 0 w 4053840"/>
                <a:gd name="connsiteY0" fmla="*/ 1938729 h 1938729"/>
                <a:gd name="connsiteX1" fmla="*/ 91440 w 4053840"/>
                <a:gd name="connsiteY1" fmla="*/ 1496769 h 1938729"/>
                <a:gd name="connsiteX2" fmla="*/ 350520 w 4053840"/>
                <a:gd name="connsiteY2" fmla="*/ 1237689 h 1938729"/>
                <a:gd name="connsiteX3" fmla="*/ 746760 w 4053840"/>
                <a:gd name="connsiteY3" fmla="*/ 963369 h 1938729"/>
                <a:gd name="connsiteX4" fmla="*/ 1158240 w 4053840"/>
                <a:gd name="connsiteY4" fmla="*/ 689049 h 1938729"/>
                <a:gd name="connsiteX5" fmla="*/ 1615440 w 4053840"/>
                <a:gd name="connsiteY5" fmla="*/ 460449 h 1938729"/>
                <a:gd name="connsiteX6" fmla="*/ 2057400 w 4053840"/>
                <a:gd name="connsiteY6" fmla="*/ 277569 h 1938729"/>
                <a:gd name="connsiteX7" fmla="*/ 2499360 w 4053840"/>
                <a:gd name="connsiteY7" fmla="*/ 125169 h 1938729"/>
                <a:gd name="connsiteX8" fmla="*/ 3093720 w 4053840"/>
                <a:gd name="connsiteY8" fmla="*/ 3249 h 1938729"/>
                <a:gd name="connsiteX9" fmla="*/ 3474720 w 4053840"/>
                <a:gd name="connsiteY9" fmla="*/ 33729 h 1938729"/>
                <a:gd name="connsiteX10" fmla="*/ 4053840 w 4053840"/>
                <a:gd name="connsiteY10" fmla="*/ 18489 h 1938729"/>
                <a:gd name="connsiteX0" fmla="*/ 0 w 4053840"/>
                <a:gd name="connsiteY0" fmla="*/ 1941020 h 1941020"/>
                <a:gd name="connsiteX1" fmla="*/ 91440 w 4053840"/>
                <a:gd name="connsiteY1" fmla="*/ 1499060 h 1941020"/>
                <a:gd name="connsiteX2" fmla="*/ 350520 w 4053840"/>
                <a:gd name="connsiteY2" fmla="*/ 1239980 h 1941020"/>
                <a:gd name="connsiteX3" fmla="*/ 746760 w 4053840"/>
                <a:gd name="connsiteY3" fmla="*/ 965660 h 1941020"/>
                <a:gd name="connsiteX4" fmla="*/ 1158240 w 4053840"/>
                <a:gd name="connsiteY4" fmla="*/ 691340 h 1941020"/>
                <a:gd name="connsiteX5" fmla="*/ 1615440 w 4053840"/>
                <a:gd name="connsiteY5" fmla="*/ 462740 h 1941020"/>
                <a:gd name="connsiteX6" fmla="*/ 2057400 w 4053840"/>
                <a:gd name="connsiteY6" fmla="*/ 279860 h 1941020"/>
                <a:gd name="connsiteX7" fmla="*/ 2499360 w 4053840"/>
                <a:gd name="connsiteY7" fmla="*/ 127460 h 1941020"/>
                <a:gd name="connsiteX8" fmla="*/ 3093720 w 4053840"/>
                <a:gd name="connsiteY8" fmla="*/ 5540 h 1941020"/>
                <a:gd name="connsiteX9" fmla="*/ 3581400 w 4053840"/>
                <a:gd name="connsiteY9" fmla="*/ 20780 h 1941020"/>
                <a:gd name="connsiteX10" fmla="*/ 4053840 w 4053840"/>
                <a:gd name="connsiteY10" fmla="*/ 20780 h 1941020"/>
                <a:gd name="connsiteX0" fmla="*/ 0 w 4053840"/>
                <a:gd name="connsiteY0" fmla="*/ 1945102 h 1945102"/>
                <a:gd name="connsiteX1" fmla="*/ 91440 w 4053840"/>
                <a:gd name="connsiteY1" fmla="*/ 1503142 h 1945102"/>
                <a:gd name="connsiteX2" fmla="*/ 350520 w 4053840"/>
                <a:gd name="connsiteY2" fmla="*/ 1244062 h 1945102"/>
                <a:gd name="connsiteX3" fmla="*/ 746760 w 4053840"/>
                <a:gd name="connsiteY3" fmla="*/ 969742 h 1945102"/>
                <a:gd name="connsiteX4" fmla="*/ 1158240 w 4053840"/>
                <a:gd name="connsiteY4" fmla="*/ 695422 h 1945102"/>
                <a:gd name="connsiteX5" fmla="*/ 1615440 w 4053840"/>
                <a:gd name="connsiteY5" fmla="*/ 466822 h 1945102"/>
                <a:gd name="connsiteX6" fmla="*/ 2057400 w 4053840"/>
                <a:gd name="connsiteY6" fmla="*/ 283942 h 1945102"/>
                <a:gd name="connsiteX7" fmla="*/ 2499360 w 4053840"/>
                <a:gd name="connsiteY7" fmla="*/ 131542 h 1945102"/>
                <a:gd name="connsiteX8" fmla="*/ 3093720 w 4053840"/>
                <a:gd name="connsiteY8" fmla="*/ 9622 h 1945102"/>
                <a:gd name="connsiteX9" fmla="*/ 3657600 w 4053840"/>
                <a:gd name="connsiteY9" fmla="*/ 9622 h 1945102"/>
                <a:gd name="connsiteX10" fmla="*/ 4053840 w 4053840"/>
                <a:gd name="connsiteY10" fmla="*/ 24862 h 1945102"/>
                <a:gd name="connsiteX0" fmla="*/ 0 w 4053840"/>
                <a:gd name="connsiteY0" fmla="*/ 1945102 h 1945102"/>
                <a:gd name="connsiteX1" fmla="*/ 91440 w 4053840"/>
                <a:gd name="connsiteY1" fmla="*/ 1503142 h 1945102"/>
                <a:gd name="connsiteX2" fmla="*/ 350520 w 4053840"/>
                <a:gd name="connsiteY2" fmla="*/ 1244062 h 1945102"/>
                <a:gd name="connsiteX3" fmla="*/ 746760 w 4053840"/>
                <a:gd name="connsiteY3" fmla="*/ 969742 h 1945102"/>
                <a:gd name="connsiteX4" fmla="*/ 1158240 w 4053840"/>
                <a:gd name="connsiteY4" fmla="*/ 695422 h 1945102"/>
                <a:gd name="connsiteX5" fmla="*/ 1615440 w 4053840"/>
                <a:gd name="connsiteY5" fmla="*/ 466822 h 1945102"/>
                <a:gd name="connsiteX6" fmla="*/ 2057400 w 4053840"/>
                <a:gd name="connsiteY6" fmla="*/ 283942 h 1945102"/>
                <a:gd name="connsiteX7" fmla="*/ 2499360 w 4053840"/>
                <a:gd name="connsiteY7" fmla="*/ 131542 h 1945102"/>
                <a:gd name="connsiteX8" fmla="*/ 3078480 w 4053840"/>
                <a:gd name="connsiteY8" fmla="*/ 9622 h 1945102"/>
                <a:gd name="connsiteX9" fmla="*/ 3657600 w 4053840"/>
                <a:gd name="connsiteY9" fmla="*/ 9622 h 1945102"/>
                <a:gd name="connsiteX10" fmla="*/ 4053840 w 4053840"/>
                <a:gd name="connsiteY10" fmla="*/ 24862 h 1945102"/>
                <a:gd name="connsiteX0" fmla="*/ 0 w 4053840"/>
                <a:gd name="connsiteY0" fmla="*/ 1936045 h 1936045"/>
                <a:gd name="connsiteX1" fmla="*/ 91440 w 4053840"/>
                <a:gd name="connsiteY1" fmla="*/ 1494085 h 1936045"/>
                <a:gd name="connsiteX2" fmla="*/ 350520 w 4053840"/>
                <a:gd name="connsiteY2" fmla="*/ 1235005 h 1936045"/>
                <a:gd name="connsiteX3" fmla="*/ 746760 w 4053840"/>
                <a:gd name="connsiteY3" fmla="*/ 960685 h 1936045"/>
                <a:gd name="connsiteX4" fmla="*/ 1158240 w 4053840"/>
                <a:gd name="connsiteY4" fmla="*/ 686365 h 1936045"/>
                <a:gd name="connsiteX5" fmla="*/ 1615440 w 4053840"/>
                <a:gd name="connsiteY5" fmla="*/ 457765 h 1936045"/>
                <a:gd name="connsiteX6" fmla="*/ 2057400 w 4053840"/>
                <a:gd name="connsiteY6" fmla="*/ 274885 h 1936045"/>
                <a:gd name="connsiteX7" fmla="*/ 2499360 w 4053840"/>
                <a:gd name="connsiteY7" fmla="*/ 122485 h 1936045"/>
                <a:gd name="connsiteX8" fmla="*/ 3078480 w 4053840"/>
                <a:gd name="connsiteY8" fmla="*/ 15805 h 1936045"/>
                <a:gd name="connsiteX9" fmla="*/ 3657600 w 4053840"/>
                <a:gd name="connsiteY9" fmla="*/ 565 h 1936045"/>
                <a:gd name="connsiteX10" fmla="*/ 4053840 w 4053840"/>
                <a:gd name="connsiteY10" fmla="*/ 15805 h 1936045"/>
                <a:gd name="connsiteX0" fmla="*/ 0 w 4053840"/>
                <a:gd name="connsiteY0" fmla="*/ 1936045 h 1936045"/>
                <a:gd name="connsiteX1" fmla="*/ 91440 w 4053840"/>
                <a:gd name="connsiteY1" fmla="*/ 1494085 h 1936045"/>
                <a:gd name="connsiteX2" fmla="*/ 350520 w 4053840"/>
                <a:gd name="connsiteY2" fmla="*/ 1235005 h 1936045"/>
                <a:gd name="connsiteX3" fmla="*/ 746760 w 4053840"/>
                <a:gd name="connsiteY3" fmla="*/ 960685 h 1936045"/>
                <a:gd name="connsiteX4" fmla="*/ 1158240 w 4053840"/>
                <a:gd name="connsiteY4" fmla="*/ 655885 h 1936045"/>
                <a:gd name="connsiteX5" fmla="*/ 1615440 w 4053840"/>
                <a:gd name="connsiteY5" fmla="*/ 457765 h 1936045"/>
                <a:gd name="connsiteX6" fmla="*/ 2057400 w 4053840"/>
                <a:gd name="connsiteY6" fmla="*/ 274885 h 1936045"/>
                <a:gd name="connsiteX7" fmla="*/ 2499360 w 4053840"/>
                <a:gd name="connsiteY7" fmla="*/ 122485 h 1936045"/>
                <a:gd name="connsiteX8" fmla="*/ 3078480 w 4053840"/>
                <a:gd name="connsiteY8" fmla="*/ 15805 h 1936045"/>
                <a:gd name="connsiteX9" fmla="*/ 3657600 w 4053840"/>
                <a:gd name="connsiteY9" fmla="*/ 565 h 1936045"/>
                <a:gd name="connsiteX10" fmla="*/ 4053840 w 4053840"/>
                <a:gd name="connsiteY10" fmla="*/ 15805 h 193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53840" h="1936045">
                  <a:moveTo>
                    <a:pt x="0" y="1936045"/>
                  </a:moveTo>
                  <a:cubicBezTo>
                    <a:pt x="16510" y="1773485"/>
                    <a:pt x="33020" y="1610925"/>
                    <a:pt x="91440" y="1494085"/>
                  </a:cubicBezTo>
                  <a:cubicBezTo>
                    <a:pt x="149860" y="1377245"/>
                    <a:pt x="241300" y="1323905"/>
                    <a:pt x="350520" y="1235005"/>
                  </a:cubicBezTo>
                  <a:cubicBezTo>
                    <a:pt x="459740" y="1146105"/>
                    <a:pt x="612140" y="1057205"/>
                    <a:pt x="746760" y="960685"/>
                  </a:cubicBezTo>
                  <a:cubicBezTo>
                    <a:pt x="881380" y="864165"/>
                    <a:pt x="1013460" y="739705"/>
                    <a:pt x="1158240" y="655885"/>
                  </a:cubicBezTo>
                  <a:cubicBezTo>
                    <a:pt x="1303020" y="572065"/>
                    <a:pt x="1465580" y="521265"/>
                    <a:pt x="1615440" y="457765"/>
                  </a:cubicBezTo>
                  <a:cubicBezTo>
                    <a:pt x="1765300" y="394265"/>
                    <a:pt x="1910080" y="330765"/>
                    <a:pt x="2057400" y="274885"/>
                  </a:cubicBezTo>
                  <a:cubicBezTo>
                    <a:pt x="2204720" y="219005"/>
                    <a:pt x="2329180" y="165665"/>
                    <a:pt x="2499360" y="122485"/>
                  </a:cubicBezTo>
                  <a:cubicBezTo>
                    <a:pt x="2669540" y="79305"/>
                    <a:pt x="2885440" y="36125"/>
                    <a:pt x="3078480" y="15805"/>
                  </a:cubicBezTo>
                  <a:cubicBezTo>
                    <a:pt x="3271520" y="-4515"/>
                    <a:pt x="3495040" y="565"/>
                    <a:pt x="3657600" y="565"/>
                  </a:cubicBezTo>
                  <a:cubicBezTo>
                    <a:pt x="3820160" y="565"/>
                    <a:pt x="3844290" y="24695"/>
                    <a:pt x="4053840" y="158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Sphere (Solvent) Free Energy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Assume </a:t>
            </a:r>
            <a:r>
              <a:rPr lang="en-US" sz="1600" dirty="0" err="1"/>
              <a:t>separability</a:t>
            </a:r>
            <a:r>
              <a:rPr lang="en-US" sz="1600" dirty="0"/>
              <a:t> of inner and outer sphere free energy barriers</a:t>
            </a:r>
          </a:p>
          <a:p>
            <a:pPr lvl="1">
              <a:buFontTx/>
              <a:buChar char="-"/>
            </a:pPr>
            <a:endParaRPr lang="en-US" sz="1600" dirty="0"/>
          </a:p>
          <a:p>
            <a:pPr lvl="1">
              <a:buFontTx/>
              <a:buChar char="-"/>
            </a:pPr>
            <a:r>
              <a:rPr lang="en-US" sz="1600" dirty="0"/>
              <a:t>No re-parameterization of force field as the electron transfer reaction progresses</a:t>
            </a:r>
          </a:p>
          <a:p>
            <a:pPr lvl="1">
              <a:buFontTx/>
              <a:buChar char="-"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Path Integral Molecular Dynamics (PIMD): Free energy barrier along the ET reaction coordinate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9661" y="958334"/>
            <a:ext cx="3685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Brunschwig</a:t>
            </a:r>
            <a:r>
              <a:rPr lang="en-US" sz="1400" dirty="0"/>
              <a:t> and </a:t>
            </a:r>
            <a:r>
              <a:rPr lang="en-US" sz="1400" dirty="0" err="1"/>
              <a:t>Sutin</a:t>
            </a:r>
            <a:r>
              <a:rPr lang="en-US" sz="1400" dirty="0"/>
              <a:t>, </a:t>
            </a:r>
            <a:r>
              <a:rPr lang="en-US" sz="1400" dirty="0" err="1"/>
              <a:t>Coord</a:t>
            </a:r>
            <a:r>
              <a:rPr lang="en-US" sz="1400" dirty="0"/>
              <a:t>. Chem. Rev. (1999)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543" y="4089232"/>
            <a:ext cx="3290734" cy="1889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514" y="3717008"/>
            <a:ext cx="32224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Reactant State configuration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07269" y="34176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64960" y="6322080"/>
            <a:ext cx="49555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R. L. </a:t>
            </a:r>
            <a:r>
              <a:rPr lang="en-US" sz="1400" dirty="0" err="1"/>
              <a:t>Kenion</a:t>
            </a:r>
            <a:r>
              <a:rPr lang="en-US" sz="1400" dirty="0"/>
              <a:t> and N. Ananth, Phys. Chem. Chem. Phys. (2016)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14" y="4126558"/>
            <a:ext cx="3252939" cy="1836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2763527" y="4272378"/>
            <a:ext cx="2722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F(fb) kcal/</a:t>
            </a:r>
            <a:r>
              <a:rPr lang="en-US" dirty="0" err="1"/>
              <a:t>mol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69208" y="3698369"/>
            <a:ext cx="3048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Transition State configuration</a:t>
            </a:r>
          </a:p>
        </p:txBody>
      </p:sp>
      <p:cxnSp>
        <p:nvCxnSpPr>
          <p:cNvPr id="16" name="Connector: Curved 15"/>
          <p:cNvCxnSpPr>
            <a:cxnSpLocks/>
          </p:cNvCxnSpPr>
          <p:nvPr/>
        </p:nvCxnSpPr>
        <p:spPr>
          <a:xfrm>
            <a:off x="7756778" y="5739380"/>
            <a:ext cx="478500" cy="185456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/>
          <p:cNvCxnSpPr>
            <a:cxnSpLocks/>
          </p:cNvCxnSpPr>
          <p:nvPr/>
        </p:nvCxnSpPr>
        <p:spPr>
          <a:xfrm rot="10800000" flipV="1">
            <a:off x="3939918" y="5756350"/>
            <a:ext cx="431364" cy="17279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735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994254" y="961534"/>
                <a:ext cx="10280073" cy="5408786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 2" pitchFamily="18" charset="2"/>
                  <a:buChar char="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 2" pitchFamily="18" charset="2"/>
                  <a:buChar char="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Wingdings 2" pitchFamily="18" charset="2"/>
                  <a:buChar char="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lnSpc>
                    <a:spcPct val="150000"/>
                  </a:lnSpc>
                  <a:buFont typeface="Wingdings 2" pitchFamily="18" charset="2"/>
                  <a:buNone/>
                </a:pPr>
                <a:endParaRPr lang="en-US" sz="1600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50000"/>
                  </a:lnSpc>
                  <a:buFont typeface="Wingdings 2" pitchFamily="18" charset="2"/>
                  <a:buNone/>
                </a:pPr>
                <a:endParaRPr lang="en-US" sz="1600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50000"/>
                  </a:lnSpc>
                  <a:buFont typeface="Wingdings 2" pitchFamily="18" charset="2"/>
                  <a:buNone/>
                </a:pPr>
                <a:endParaRPr lang="en-US" sz="1600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50000"/>
                  </a:lnSpc>
                  <a:buFont typeface="Wingdings 2" pitchFamily="18" charset="2"/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Reaction Rate Theory: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𝑇𝑆𝑇</m:t>
                            </m:r>
                          </m:sub>
                        </m:s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×</m:t>
                        </m:r>
                        <m:limLow>
                          <m:limLow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Ring Polymer Molecular Dynamics Rate: accounts for dynamic </a:t>
                </a:r>
                <a:r>
                  <a:rPr lang="en-US" sz="1600" dirty="0" err="1"/>
                  <a:t>recrossing</a:t>
                </a:r>
                <a:r>
                  <a:rPr lang="en-US" sz="1600" dirty="0"/>
                  <a:t> of the TST barrier </a:t>
                </a:r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/>
              </a:p>
              <a:p>
                <a:pPr marL="0" indent="0">
                  <a:buFont typeface="Wingdings 2" pitchFamily="18" charset="2"/>
                  <a:buNone/>
                </a:pPr>
                <a:endParaRPr lang="en-US" sz="16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54" y="961534"/>
                <a:ext cx="10280073" cy="5408786"/>
              </a:xfrm>
              <a:prstGeom prst="rect">
                <a:avLst/>
              </a:prstGeom>
              <a:blipFill>
                <a:blip r:embed="rId2"/>
                <a:stretch>
                  <a:fillRect l="-2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8574" y="894628"/>
                <a:ext cx="10515600" cy="574493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Inner sphere </a:t>
                </a:r>
                <a:r>
                  <a:rPr lang="en-US" sz="1600" dirty="0"/>
                  <a:t>reorganization energy from DFT =  7.8-9.7 kcal/</a:t>
                </a:r>
                <a:r>
                  <a:rPr lang="en-US" sz="1600" dirty="0" err="1"/>
                  <a:t>mol</a:t>
                </a:r>
                <a:endParaRPr lang="en-US" sz="16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Transition State Theory Rate: combine inner and outer sphere barrier values.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𝑇𝑆𝑇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𝜋𝛽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sup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574" y="894628"/>
                <a:ext cx="10515600" cy="5744930"/>
              </a:xfrm>
              <a:blipFill>
                <a:blip r:embed="rId3"/>
                <a:stretch>
                  <a:fillRect l="-348" t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167649" y="908802"/>
            <a:ext cx="3515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/>
              <a:t>Endres</a:t>
            </a:r>
            <a:r>
              <a:rPr lang="fr-FR" sz="1400" dirty="0"/>
              <a:t>, </a:t>
            </a:r>
            <a:r>
              <a:rPr lang="fr-FR" sz="1400" dirty="0" err="1"/>
              <a:t>LaBute</a:t>
            </a:r>
            <a:r>
              <a:rPr lang="fr-FR" sz="1400" dirty="0"/>
              <a:t> and Cox</a:t>
            </a:r>
            <a:r>
              <a:rPr lang="en-US" sz="1400" dirty="0"/>
              <a:t>, </a:t>
            </a:r>
            <a:r>
              <a:rPr lang="fr-FR" sz="1400" dirty="0"/>
              <a:t>J. </a:t>
            </a:r>
            <a:r>
              <a:rPr lang="fr-FR" sz="1400" dirty="0" err="1"/>
              <a:t>Chem</a:t>
            </a:r>
            <a:r>
              <a:rPr lang="fr-FR" sz="1400" dirty="0"/>
              <a:t>. Phys. (2003)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4375917" y="4012263"/>
            <a:ext cx="3278777" cy="1563588"/>
            <a:chOff x="5529700" y="4063316"/>
            <a:chExt cx="3278777" cy="1563588"/>
          </a:xfrm>
        </p:grpSpPr>
        <p:cxnSp>
          <p:nvCxnSpPr>
            <p:cNvPr id="27" name="Curved Connector 24"/>
            <p:cNvCxnSpPr/>
            <p:nvPr/>
          </p:nvCxnSpPr>
          <p:spPr>
            <a:xfrm flipH="1" flipV="1">
              <a:off x="6993419" y="4092897"/>
              <a:ext cx="261257" cy="182880"/>
            </a:xfrm>
            <a:prstGeom prst="curvedConnector3">
              <a:avLst>
                <a:gd name="adj1" fmla="val -202224"/>
              </a:avLst>
            </a:prstGeom>
            <a:ln w="28575">
              <a:solidFill>
                <a:srgbClr val="00B0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8"/>
            <p:cNvSpPr/>
            <p:nvPr/>
          </p:nvSpPr>
          <p:spPr>
            <a:xfrm>
              <a:off x="6233826" y="4460845"/>
              <a:ext cx="1934087" cy="806583"/>
            </a:xfrm>
            <a:custGeom>
              <a:avLst/>
              <a:gdLst>
                <a:gd name="connsiteX0" fmla="*/ 0 w 2155371"/>
                <a:gd name="connsiteY0" fmla="*/ 666263 h 805673"/>
                <a:gd name="connsiteX1" fmla="*/ 548640 w 2155371"/>
                <a:gd name="connsiteY1" fmla="*/ 653200 h 805673"/>
                <a:gd name="connsiteX2" fmla="*/ 992777 w 2155371"/>
                <a:gd name="connsiteY2" fmla="*/ 57 h 805673"/>
                <a:gd name="connsiteX3" fmla="*/ 1332411 w 2155371"/>
                <a:gd name="connsiteY3" fmla="*/ 692388 h 805673"/>
                <a:gd name="connsiteX4" fmla="*/ 2155371 w 2155371"/>
                <a:gd name="connsiteY4" fmla="*/ 796891 h 805673"/>
                <a:gd name="connsiteX0" fmla="*/ 0 w 2155371"/>
                <a:gd name="connsiteY0" fmla="*/ 666263 h 805673"/>
                <a:gd name="connsiteX1" fmla="*/ 535577 w 2155371"/>
                <a:gd name="connsiteY1" fmla="*/ 731577 h 805673"/>
                <a:gd name="connsiteX2" fmla="*/ 992777 w 2155371"/>
                <a:gd name="connsiteY2" fmla="*/ 57 h 805673"/>
                <a:gd name="connsiteX3" fmla="*/ 1332411 w 2155371"/>
                <a:gd name="connsiteY3" fmla="*/ 692388 h 805673"/>
                <a:gd name="connsiteX4" fmla="*/ 2155371 w 2155371"/>
                <a:gd name="connsiteY4" fmla="*/ 796891 h 805673"/>
                <a:gd name="connsiteX0" fmla="*/ 0 w 2573383"/>
                <a:gd name="connsiteY0" fmla="*/ 718515 h 805673"/>
                <a:gd name="connsiteX1" fmla="*/ 953589 w 2573383"/>
                <a:gd name="connsiteY1" fmla="*/ 731577 h 805673"/>
                <a:gd name="connsiteX2" fmla="*/ 1410789 w 2573383"/>
                <a:gd name="connsiteY2" fmla="*/ 57 h 805673"/>
                <a:gd name="connsiteX3" fmla="*/ 1750423 w 2573383"/>
                <a:gd name="connsiteY3" fmla="*/ 692388 h 805673"/>
                <a:gd name="connsiteX4" fmla="*/ 2573383 w 2573383"/>
                <a:gd name="connsiteY4" fmla="*/ 796891 h 805673"/>
                <a:gd name="connsiteX0" fmla="*/ 0 w 2573383"/>
                <a:gd name="connsiteY0" fmla="*/ 718515 h 807886"/>
                <a:gd name="connsiteX1" fmla="*/ 431075 w 2573383"/>
                <a:gd name="connsiteY1" fmla="*/ 783828 h 807886"/>
                <a:gd name="connsiteX2" fmla="*/ 953589 w 2573383"/>
                <a:gd name="connsiteY2" fmla="*/ 731577 h 807886"/>
                <a:gd name="connsiteX3" fmla="*/ 1410789 w 2573383"/>
                <a:gd name="connsiteY3" fmla="*/ 57 h 807886"/>
                <a:gd name="connsiteX4" fmla="*/ 1750423 w 2573383"/>
                <a:gd name="connsiteY4" fmla="*/ 692388 h 807886"/>
                <a:gd name="connsiteX5" fmla="*/ 2573383 w 2573383"/>
                <a:gd name="connsiteY5" fmla="*/ 796891 h 807886"/>
                <a:gd name="connsiteX0" fmla="*/ 0 w 2573383"/>
                <a:gd name="connsiteY0" fmla="*/ 770767 h 807886"/>
                <a:gd name="connsiteX1" fmla="*/ 431075 w 2573383"/>
                <a:gd name="connsiteY1" fmla="*/ 783828 h 807886"/>
                <a:gd name="connsiteX2" fmla="*/ 953589 w 2573383"/>
                <a:gd name="connsiteY2" fmla="*/ 731577 h 807886"/>
                <a:gd name="connsiteX3" fmla="*/ 1410789 w 2573383"/>
                <a:gd name="connsiteY3" fmla="*/ 57 h 807886"/>
                <a:gd name="connsiteX4" fmla="*/ 1750423 w 2573383"/>
                <a:gd name="connsiteY4" fmla="*/ 692388 h 807886"/>
                <a:gd name="connsiteX5" fmla="*/ 2573383 w 2573383"/>
                <a:gd name="connsiteY5" fmla="*/ 796891 h 807886"/>
                <a:gd name="connsiteX0" fmla="*/ 0 w 2564506"/>
                <a:gd name="connsiteY0" fmla="*/ 770767 h 820237"/>
                <a:gd name="connsiteX1" fmla="*/ 431075 w 2564506"/>
                <a:gd name="connsiteY1" fmla="*/ 783828 h 820237"/>
                <a:gd name="connsiteX2" fmla="*/ 953589 w 2564506"/>
                <a:gd name="connsiteY2" fmla="*/ 731577 h 820237"/>
                <a:gd name="connsiteX3" fmla="*/ 1410789 w 2564506"/>
                <a:gd name="connsiteY3" fmla="*/ 57 h 820237"/>
                <a:gd name="connsiteX4" fmla="*/ 1750423 w 2564506"/>
                <a:gd name="connsiteY4" fmla="*/ 692388 h 820237"/>
                <a:gd name="connsiteX5" fmla="*/ 2564506 w 2564506"/>
                <a:gd name="connsiteY5" fmla="*/ 814647 h 820237"/>
                <a:gd name="connsiteX0" fmla="*/ 0 w 2555629"/>
                <a:gd name="connsiteY0" fmla="*/ 770767 h 820237"/>
                <a:gd name="connsiteX1" fmla="*/ 431075 w 2555629"/>
                <a:gd name="connsiteY1" fmla="*/ 783828 h 820237"/>
                <a:gd name="connsiteX2" fmla="*/ 953589 w 2555629"/>
                <a:gd name="connsiteY2" fmla="*/ 731577 h 820237"/>
                <a:gd name="connsiteX3" fmla="*/ 1410789 w 2555629"/>
                <a:gd name="connsiteY3" fmla="*/ 57 h 820237"/>
                <a:gd name="connsiteX4" fmla="*/ 1750423 w 2555629"/>
                <a:gd name="connsiteY4" fmla="*/ 692388 h 820237"/>
                <a:gd name="connsiteX5" fmla="*/ 2555629 w 2555629"/>
                <a:gd name="connsiteY5" fmla="*/ 814647 h 820237"/>
                <a:gd name="connsiteX0" fmla="*/ 0 w 2910736"/>
                <a:gd name="connsiteY0" fmla="*/ 770767 h 807886"/>
                <a:gd name="connsiteX1" fmla="*/ 431075 w 2910736"/>
                <a:gd name="connsiteY1" fmla="*/ 783828 h 807886"/>
                <a:gd name="connsiteX2" fmla="*/ 953589 w 2910736"/>
                <a:gd name="connsiteY2" fmla="*/ 731577 h 807886"/>
                <a:gd name="connsiteX3" fmla="*/ 1410789 w 2910736"/>
                <a:gd name="connsiteY3" fmla="*/ 57 h 807886"/>
                <a:gd name="connsiteX4" fmla="*/ 1750423 w 2910736"/>
                <a:gd name="connsiteY4" fmla="*/ 692388 h 807886"/>
                <a:gd name="connsiteX5" fmla="*/ 2910736 w 2910736"/>
                <a:gd name="connsiteY5" fmla="*/ 752503 h 807886"/>
                <a:gd name="connsiteX0" fmla="*/ 0 w 1750423"/>
                <a:gd name="connsiteY0" fmla="*/ 770767 h 807886"/>
                <a:gd name="connsiteX1" fmla="*/ 431075 w 1750423"/>
                <a:gd name="connsiteY1" fmla="*/ 783828 h 807886"/>
                <a:gd name="connsiteX2" fmla="*/ 953589 w 1750423"/>
                <a:gd name="connsiteY2" fmla="*/ 731577 h 807886"/>
                <a:gd name="connsiteX3" fmla="*/ 1410789 w 1750423"/>
                <a:gd name="connsiteY3" fmla="*/ 57 h 807886"/>
                <a:gd name="connsiteX4" fmla="*/ 1750423 w 1750423"/>
                <a:gd name="connsiteY4" fmla="*/ 692388 h 807886"/>
                <a:gd name="connsiteX0" fmla="*/ 0 w 1780346"/>
                <a:gd name="connsiteY0" fmla="*/ 770767 h 807886"/>
                <a:gd name="connsiteX1" fmla="*/ 431075 w 1780346"/>
                <a:gd name="connsiteY1" fmla="*/ 783828 h 807886"/>
                <a:gd name="connsiteX2" fmla="*/ 953589 w 1780346"/>
                <a:gd name="connsiteY2" fmla="*/ 731577 h 807886"/>
                <a:gd name="connsiteX3" fmla="*/ 1410789 w 1780346"/>
                <a:gd name="connsiteY3" fmla="*/ 57 h 807886"/>
                <a:gd name="connsiteX4" fmla="*/ 1750423 w 1780346"/>
                <a:gd name="connsiteY4" fmla="*/ 692388 h 807886"/>
                <a:gd name="connsiteX5" fmla="*/ 1765412 w 1780346"/>
                <a:gd name="connsiteY5" fmla="*/ 714134 h 807886"/>
                <a:gd name="connsiteX0" fmla="*/ 0 w 2120519"/>
                <a:gd name="connsiteY0" fmla="*/ 770767 h 807886"/>
                <a:gd name="connsiteX1" fmla="*/ 431075 w 2120519"/>
                <a:gd name="connsiteY1" fmla="*/ 783828 h 807886"/>
                <a:gd name="connsiteX2" fmla="*/ 953589 w 2120519"/>
                <a:gd name="connsiteY2" fmla="*/ 731577 h 807886"/>
                <a:gd name="connsiteX3" fmla="*/ 1410789 w 2120519"/>
                <a:gd name="connsiteY3" fmla="*/ 57 h 807886"/>
                <a:gd name="connsiteX4" fmla="*/ 1750423 w 2120519"/>
                <a:gd name="connsiteY4" fmla="*/ 692388 h 807886"/>
                <a:gd name="connsiteX5" fmla="*/ 2120519 w 2120519"/>
                <a:gd name="connsiteY5" fmla="*/ 802911 h 807886"/>
                <a:gd name="connsiteX0" fmla="*/ 0 w 2147932"/>
                <a:gd name="connsiteY0" fmla="*/ 770767 h 811097"/>
                <a:gd name="connsiteX1" fmla="*/ 431075 w 2147932"/>
                <a:gd name="connsiteY1" fmla="*/ 783828 h 811097"/>
                <a:gd name="connsiteX2" fmla="*/ 953589 w 2147932"/>
                <a:gd name="connsiteY2" fmla="*/ 731577 h 811097"/>
                <a:gd name="connsiteX3" fmla="*/ 1410789 w 2147932"/>
                <a:gd name="connsiteY3" fmla="*/ 57 h 811097"/>
                <a:gd name="connsiteX4" fmla="*/ 1750423 w 2147932"/>
                <a:gd name="connsiteY4" fmla="*/ 692388 h 811097"/>
                <a:gd name="connsiteX5" fmla="*/ 2120519 w 2147932"/>
                <a:gd name="connsiteY5" fmla="*/ 802911 h 811097"/>
                <a:gd name="connsiteX6" fmla="*/ 2120518 w 2147932"/>
                <a:gd name="connsiteY6" fmla="*/ 802911 h 811097"/>
                <a:gd name="connsiteX0" fmla="*/ 0 w 2324704"/>
                <a:gd name="connsiteY0" fmla="*/ 770767 h 807886"/>
                <a:gd name="connsiteX1" fmla="*/ 431075 w 2324704"/>
                <a:gd name="connsiteY1" fmla="*/ 783828 h 807886"/>
                <a:gd name="connsiteX2" fmla="*/ 953589 w 2324704"/>
                <a:gd name="connsiteY2" fmla="*/ 731577 h 807886"/>
                <a:gd name="connsiteX3" fmla="*/ 1410789 w 2324704"/>
                <a:gd name="connsiteY3" fmla="*/ 57 h 807886"/>
                <a:gd name="connsiteX4" fmla="*/ 1750423 w 2324704"/>
                <a:gd name="connsiteY4" fmla="*/ 692388 h 807886"/>
                <a:gd name="connsiteX5" fmla="*/ 2120519 w 2324704"/>
                <a:gd name="connsiteY5" fmla="*/ 802911 h 807886"/>
                <a:gd name="connsiteX6" fmla="*/ 2324704 w 2324704"/>
                <a:gd name="connsiteY6" fmla="*/ 580970 h 807886"/>
                <a:gd name="connsiteX0" fmla="*/ 0 w 2049497"/>
                <a:gd name="connsiteY0" fmla="*/ 548826 h 818121"/>
                <a:gd name="connsiteX1" fmla="*/ 155868 w 2049497"/>
                <a:gd name="connsiteY1" fmla="*/ 783828 h 818121"/>
                <a:gd name="connsiteX2" fmla="*/ 678382 w 2049497"/>
                <a:gd name="connsiteY2" fmla="*/ 731577 h 818121"/>
                <a:gd name="connsiteX3" fmla="*/ 1135582 w 2049497"/>
                <a:gd name="connsiteY3" fmla="*/ 57 h 818121"/>
                <a:gd name="connsiteX4" fmla="*/ 1475216 w 2049497"/>
                <a:gd name="connsiteY4" fmla="*/ 692388 h 818121"/>
                <a:gd name="connsiteX5" fmla="*/ 1845312 w 2049497"/>
                <a:gd name="connsiteY5" fmla="*/ 802911 h 818121"/>
                <a:gd name="connsiteX6" fmla="*/ 2049497 w 2049497"/>
                <a:gd name="connsiteY6" fmla="*/ 580970 h 818121"/>
                <a:gd name="connsiteX0" fmla="*/ 0 w 2049497"/>
                <a:gd name="connsiteY0" fmla="*/ 548826 h 847481"/>
                <a:gd name="connsiteX1" fmla="*/ 404443 w 2049497"/>
                <a:gd name="connsiteY1" fmla="*/ 828216 h 847481"/>
                <a:gd name="connsiteX2" fmla="*/ 678382 w 2049497"/>
                <a:gd name="connsiteY2" fmla="*/ 731577 h 847481"/>
                <a:gd name="connsiteX3" fmla="*/ 1135582 w 2049497"/>
                <a:gd name="connsiteY3" fmla="*/ 57 h 847481"/>
                <a:gd name="connsiteX4" fmla="*/ 1475216 w 2049497"/>
                <a:gd name="connsiteY4" fmla="*/ 692388 h 847481"/>
                <a:gd name="connsiteX5" fmla="*/ 1845312 w 2049497"/>
                <a:gd name="connsiteY5" fmla="*/ 802911 h 847481"/>
                <a:gd name="connsiteX6" fmla="*/ 2049497 w 2049497"/>
                <a:gd name="connsiteY6" fmla="*/ 580970 h 847481"/>
                <a:gd name="connsiteX0" fmla="*/ 0 w 1934087"/>
                <a:gd name="connsiteY0" fmla="*/ 584337 h 844861"/>
                <a:gd name="connsiteX1" fmla="*/ 289033 w 1934087"/>
                <a:gd name="connsiteY1" fmla="*/ 828216 h 844861"/>
                <a:gd name="connsiteX2" fmla="*/ 562972 w 1934087"/>
                <a:gd name="connsiteY2" fmla="*/ 731577 h 844861"/>
                <a:gd name="connsiteX3" fmla="*/ 1020172 w 1934087"/>
                <a:gd name="connsiteY3" fmla="*/ 57 h 844861"/>
                <a:gd name="connsiteX4" fmla="*/ 1359806 w 1934087"/>
                <a:gd name="connsiteY4" fmla="*/ 692388 h 844861"/>
                <a:gd name="connsiteX5" fmla="*/ 1729902 w 1934087"/>
                <a:gd name="connsiteY5" fmla="*/ 802911 h 844861"/>
                <a:gd name="connsiteX6" fmla="*/ 1934087 w 1934087"/>
                <a:gd name="connsiteY6" fmla="*/ 580970 h 844861"/>
                <a:gd name="connsiteX0" fmla="*/ 0 w 1934087"/>
                <a:gd name="connsiteY0" fmla="*/ 584337 h 806583"/>
                <a:gd name="connsiteX1" fmla="*/ 253522 w 1934087"/>
                <a:gd name="connsiteY1" fmla="*/ 766073 h 806583"/>
                <a:gd name="connsiteX2" fmla="*/ 562972 w 1934087"/>
                <a:gd name="connsiteY2" fmla="*/ 731577 h 806583"/>
                <a:gd name="connsiteX3" fmla="*/ 1020172 w 1934087"/>
                <a:gd name="connsiteY3" fmla="*/ 57 h 806583"/>
                <a:gd name="connsiteX4" fmla="*/ 1359806 w 1934087"/>
                <a:gd name="connsiteY4" fmla="*/ 692388 h 806583"/>
                <a:gd name="connsiteX5" fmla="*/ 1729902 w 1934087"/>
                <a:gd name="connsiteY5" fmla="*/ 802911 h 806583"/>
                <a:gd name="connsiteX6" fmla="*/ 1934087 w 1934087"/>
                <a:gd name="connsiteY6" fmla="*/ 580970 h 806583"/>
                <a:gd name="connsiteX0" fmla="*/ 0 w 1934087"/>
                <a:gd name="connsiteY0" fmla="*/ 584365 h 806611"/>
                <a:gd name="connsiteX1" fmla="*/ 253522 w 1934087"/>
                <a:gd name="connsiteY1" fmla="*/ 766101 h 806611"/>
                <a:gd name="connsiteX2" fmla="*/ 562972 w 1934087"/>
                <a:gd name="connsiteY2" fmla="*/ 731605 h 806611"/>
                <a:gd name="connsiteX3" fmla="*/ 1020172 w 1934087"/>
                <a:gd name="connsiteY3" fmla="*/ 85 h 806611"/>
                <a:gd name="connsiteX4" fmla="*/ 1377561 w 1934087"/>
                <a:gd name="connsiteY4" fmla="*/ 683538 h 806611"/>
                <a:gd name="connsiteX5" fmla="*/ 1729902 w 1934087"/>
                <a:gd name="connsiteY5" fmla="*/ 802939 h 806611"/>
                <a:gd name="connsiteX6" fmla="*/ 1934087 w 1934087"/>
                <a:gd name="connsiteY6" fmla="*/ 580998 h 806611"/>
                <a:gd name="connsiteX0" fmla="*/ 0 w 1934087"/>
                <a:gd name="connsiteY0" fmla="*/ 584365 h 806611"/>
                <a:gd name="connsiteX1" fmla="*/ 253522 w 1934087"/>
                <a:gd name="connsiteY1" fmla="*/ 766101 h 806611"/>
                <a:gd name="connsiteX2" fmla="*/ 562972 w 1934087"/>
                <a:gd name="connsiteY2" fmla="*/ 731605 h 806611"/>
                <a:gd name="connsiteX3" fmla="*/ 1020172 w 1934087"/>
                <a:gd name="connsiteY3" fmla="*/ 85 h 806611"/>
                <a:gd name="connsiteX4" fmla="*/ 1377561 w 1934087"/>
                <a:gd name="connsiteY4" fmla="*/ 683538 h 806611"/>
                <a:gd name="connsiteX5" fmla="*/ 1641125 w 1934087"/>
                <a:gd name="connsiteY5" fmla="*/ 802939 h 806611"/>
                <a:gd name="connsiteX6" fmla="*/ 1934087 w 1934087"/>
                <a:gd name="connsiteY6" fmla="*/ 580998 h 806611"/>
                <a:gd name="connsiteX0" fmla="*/ 0 w 1934087"/>
                <a:gd name="connsiteY0" fmla="*/ 584337 h 806583"/>
                <a:gd name="connsiteX1" fmla="*/ 253522 w 1934087"/>
                <a:gd name="connsiteY1" fmla="*/ 766073 h 806583"/>
                <a:gd name="connsiteX2" fmla="*/ 562972 w 1934087"/>
                <a:gd name="connsiteY2" fmla="*/ 731577 h 806583"/>
                <a:gd name="connsiteX3" fmla="*/ 1020172 w 1934087"/>
                <a:gd name="connsiteY3" fmla="*/ 57 h 806583"/>
                <a:gd name="connsiteX4" fmla="*/ 1333172 w 1934087"/>
                <a:gd name="connsiteY4" fmla="*/ 692388 h 806583"/>
                <a:gd name="connsiteX5" fmla="*/ 1641125 w 1934087"/>
                <a:gd name="connsiteY5" fmla="*/ 802911 h 806583"/>
                <a:gd name="connsiteX6" fmla="*/ 1934087 w 1934087"/>
                <a:gd name="connsiteY6" fmla="*/ 580970 h 80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4087" h="806583">
                  <a:moveTo>
                    <a:pt x="0" y="584337"/>
                  </a:moveTo>
                  <a:cubicBezTo>
                    <a:pt x="71846" y="595223"/>
                    <a:pt x="159693" y="741533"/>
                    <a:pt x="253522" y="766073"/>
                  </a:cubicBezTo>
                  <a:cubicBezTo>
                    <a:pt x="347351" y="790613"/>
                    <a:pt x="435197" y="859246"/>
                    <a:pt x="562972" y="731577"/>
                  </a:cubicBezTo>
                  <a:cubicBezTo>
                    <a:pt x="690747" y="603908"/>
                    <a:pt x="891805" y="6588"/>
                    <a:pt x="1020172" y="57"/>
                  </a:cubicBezTo>
                  <a:cubicBezTo>
                    <a:pt x="1148539" y="-6474"/>
                    <a:pt x="1139406" y="559582"/>
                    <a:pt x="1333172" y="692388"/>
                  </a:cubicBezTo>
                  <a:cubicBezTo>
                    <a:pt x="1392276" y="811401"/>
                    <a:pt x="1638002" y="798381"/>
                    <a:pt x="1641125" y="802911"/>
                  </a:cubicBezTo>
                  <a:cubicBezTo>
                    <a:pt x="1702807" y="821331"/>
                    <a:pt x="1934087" y="580970"/>
                    <a:pt x="1934087" y="5809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7242151" y="4063316"/>
              <a:ext cx="12525" cy="116492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529700" y="5270797"/>
              <a:ext cx="3278777" cy="1306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240934" y="4369461"/>
              <a:ext cx="56170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7071117" y="5283861"/>
                  <a:ext cx="352697" cy="3430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1117" y="5283861"/>
                  <a:ext cx="352697" cy="3430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181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91974" y="3895725"/>
                <a:ext cx="10085651" cy="252793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3600"/>
                  </a:spcBef>
                  <a:spcAft>
                    <a:spcPts val="1800"/>
                  </a:spcAft>
                  <a:buNone/>
                </a:pPr>
                <a:r>
                  <a:rPr lang="en-US" sz="1600" dirty="0"/>
                  <a:t>	</a:t>
                </a:r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𝑅𝑃𝑀𝐷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𝑏𝑖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𝑇𝑆𝑇</m:t>
                        </m:r>
                      </m:sub>
                    </m:sSub>
                  </m:oMath>
                </a14:m>
                <a:r>
                  <a:rPr lang="en-US" sz="1600" dirty="0"/>
                  <a:t>							            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0.9×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−2×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nor/>
                      </m:rPr>
                      <a:rPr lang="en-US" sz="1600" dirty="0"/>
                      <m:t> </m:t>
                    </m:r>
                  </m:oMath>
                </a14:m>
                <a:endParaRPr lang="en-US" sz="16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600" dirty="0"/>
                  <a:t>				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𝑒𝑥𝑝𝑡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dirty="0"/>
                  <a:t>	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91974" y="3895725"/>
                <a:ext cx="10085651" cy="2527934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61054" y="3705274"/>
            <a:ext cx="10294626" cy="2889881"/>
            <a:chOff x="927677" y="3730189"/>
            <a:chExt cx="10294626" cy="28699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677" y="3730189"/>
              <a:ext cx="4075041" cy="28699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222500" y="5092699"/>
                  <a:ext cx="1765300" cy="4529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=0.64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2500" y="5092699"/>
                  <a:ext cx="1765300" cy="45294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/>
            <p:cNvSpPr/>
            <p:nvPr/>
          </p:nvSpPr>
          <p:spPr>
            <a:xfrm>
              <a:off x="6501422" y="5678594"/>
              <a:ext cx="40760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/>
                <a:t>Hammershoi</a:t>
              </a:r>
              <a:r>
                <a:rPr lang="en-US" sz="1400" dirty="0"/>
                <a:t>, </a:t>
              </a:r>
              <a:r>
                <a:rPr lang="en-US" sz="1400" dirty="0" err="1"/>
                <a:t>Geselowitz</a:t>
              </a:r>
              <a:r>
                <a:rPr lang="en-US" sz="1400" dirty="0"/>
                <a:t>, Taube, </a:t>
              </a:r>
              <a:r>
                <a:rPr lang="en-US" sz="1400" dirty="0" err="1"/>
                <a:t>Inorg</a:t>
              </a:r>
              <a:r>
                <a:rPr lang="en-US" sz="1400" dirty="0"/>
                <a:t>. Chem. (1984)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45667" y="4868457"/>
              <a:ext cx="4776636" cy="305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/>
                <a:t>R. L. </a:t>
              </a:r>
              <a:r>
                <a:rPr lang="en-US" sz="1400" dirty="0" err="1"/>
                <a:t>Kenion</a:t>
              </a:r>
              <a:r>
                <a:rPr lang="en-US" sz="1400" dirty="0"/>
                <a:t> and N. Ananth, Phys. Chem. Chem. Phys. (2016)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Rate</a:t>
            </a:r>
          </a:p>
        </p:txBody>
      </p:sp>
      <p:pic>
        <p:nvPicPr>
          <p:cNvPr id="11" name="Picture 2" descr="http://ananth.chem.cornell.edu/img/rachel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723" y="5638798"/>
            <a:ext cx="941832" cy="9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lecTransTrim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29049" y="719002"/>
            <a:ext cx="4313937" cy="2690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10FCE-8CCF-491D-91D6-203B8EFCB358}"/>
              </a:ext>
            </a:extLst>
          </p:cNvPr>
          <p:cNvSpPr txBox="1"/>
          <p:nvPr/>
        </p:nvSpPr>
        <p:spPr>
          <a:xfrm>
            <a:off x="8979921" y="6316416"/>
            <a:ext cx="165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Rachel </a:t>
            </a:r>
            <a:r>
              <a:rPr lang="en-US" sz="1400" dirty="0" err="1"/>
              <a:t>Kenion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19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RPMD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827" y="1054100"/>
            <a:ext cx="10267373" cy="56467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Moving Forward: </a:t>
            </a:r>
          </a:p>
          <a:p>
            <a:pPr marL="0" indent="0">
              <a:buNone/>
            </a:pP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13201" y="1000874"/>
            <a:ext cx="3857644" cy="2991395"/>
            <a:chOff x="-259342" y="814318"/>
            <a:chExt cx="4554477" cy="372140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9342" y="814318"/>
              <a:ext cx="4554477" cy="372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2895600" y="3505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95600" y="3733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48001" y="3325267"/>
              <a:ext cx="1136941" cy="68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RPMD</a:t>
              </a:r>
            </a:p>
            <a:p>
              <a:r>
                <a:rPr lang="en-US" sz="1400" dirty="0"/>
                <a:t>MT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25" y="1034056"/>
            <a:ext cx="5252059" cy="301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92854" y="3973558"/>
            <a:ext cx="4873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A. R. </a:t>
            </a:r>
            <a:r>
              <a:rPr lang="en-US" sz="1400" dirty="0" err="1"/>
              <a:t>Menzeleev</a:t>
            </a:r>
            <a:r>
              <a:rPr lang="en-US" sz="1400" dirty="0"/>
              <a:t>, N. Ananth, T. F. Miller, III, J. Chem. Phys. (2010)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5486400" y="5046562"/>
            <a:ext cx="1701478" cy="1250064"/>
          </a:xfrm>
          <a:prstGeom prst="star6">
            <a:avLst>
              <a:gd name="adj" fmla="val 2781"/>
              <a:gd name="hf" fmla="val 115470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72759" y="5142980"/>
            <a:ext cx="4707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Multi-electron systems and  the inverted regime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81454" y="5825488"/>
            <a:ext cx="3853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Simulating excited electronic state dynamics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86890" y="6265326"/>
            <a:ext cx="2744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Linear scaling with system size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75883" y="5825492"/>
            <a:ext cx="3876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Incorporate tunneling and zero-point energy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97677" y="4610146"/>
            <a:ext cx="3565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Dynamics that preserve detailed balance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26511" y="5096685"/>
            <a:ext cx="31251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Uniform Dynamic Framework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77897" y="403507"/>
            <a:ext cx="4467055" cy="3875109"/>
            <a:chOff x="6297613" y="658150"/>
            <a:chExt cx="4467055" cy="3875109"/>
          </a:xfrm>
        </p:grpSpPr>
        <p:grpSp>
          <p:nvGrpSpPr>
            <p:cNvPr id="20" name="Group 19"/>
            <p:cNvGrpSpPr/>
            <p:nvPr/>
          </p:nvGrpSpPr>
          <p:grpSpPr>
            <a:xfrm>
              <a:off x="6297613" y="658150"/>
              <a:ext cx="4243228" cy="3875109"/>
              <a:chOff x="836613" y="825500"/>
              <a:chExt cx="5528664" cy="463353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613" y="1454883"/>
                <a:ext cx="5528664" cy="3998178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977900" y="825500"/>
                <a:ext cx="546100" cy="50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318" y="4951039"/>
                <a:ext cx="546100" cy="50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133194" y="4137882"/>
              <a:ext cx="36314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Solvent Coordinate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5110044" y="2318830"/>
              <a:ext cx="30436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Free Energy</a:t>
              </a: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1055403" y="702107"/>
            <a:ext cx="5345397" cy="281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1800" dirty="0"/>
              <a:t>Electron Transfer Models: Exploring Marcus Regimes</a:t>
            </a:r>
          </a:p>
        </p:txBody>
      </p:sp>
    </p:spTree>
    <p:extLst>
      <p:ext uri="{BB962C8B-B14F-4D97-AF65-F5344CB8AC3E}">
        <p14:creationId xmlns:p14="http://schemas.microsoft.com/office/powerpoint/2010/main" val="6784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6" grpId="0" animBg="1"/>
      <p:bldP spid="17" grpId="0"/>
      <p:bldP spid="18" grpId="0"/>
      <p:bldP spid="35" grpId="0"/>
      <p:bldP spid="36" grpId="0"/>
      <p:bldP spid="37" grpId="0"/>
      <p:bldP spid="40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Variable Path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→∞ 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 </m:t>
                          </m:r>
                        </m:lim>
                      </m:limLow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Φ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Identifying the Identity :</a:t>
                </a: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</a:rPr>
                  <a:t>All space 						Mapping subspace	</a:t>
                </a:r>
              </a:p>
              <a:p>
                <a:pPr marL="0" indent="0">
                  <a:buNone/>
                </a:pPr>
                <a:r>
                  <a:rPr lang="en-US" sz="1600" dirty="0"/>
                  <a:t>Position space: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600" dirty="0">
                    <a:latin typeface="Perpetua" panose="02020502060401020303" pitchFamily="18" charset="0"/>
                  </a:rPr>
                  <a:t>				</a:t>
                </a:r>
                <a:r>
                  <a:rPr lang="en-US" sz="1600" dirty="0"/>
                  <a:t>SEO subspace: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d>
                          <m:dPr>
                            <m:begChr m:val="⟨"/>
                            <m:endChr m:val="|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SEO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/>
                  <a:t>	</a:t>
                </a:r>
              </a:p>
              <a:p>
                <a:pPr marL="0" indent="0">
                  <a:buNone/>
                </a:pPr>
                <a:r>
                  <a:rPr lang="en-US" sz="1600" dirty="0"/>
                  <a:t>Oscillator space: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SEO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other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/>
                  <a:t>		Position subspace: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SEO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Constructing the Mapping Variable RPMD Hamiltonian: </a:t>
                </a:r>
              </a:p>
              <a:p>
                <a:pPr marL="0" indent="0">
                  <a:buNone/>
                </a:pPr>
                <a:r>
                  <a:rPr lang="en-US" sz="1600" dirty="0"/>
                  <a:t>Insert identity N times</a:t>
                </a:r>
              </a:p>
              <a:p>
                <a:pPr marL="0" indent="0">
                  <a:buNone/>
                </a:pPr>
                <a:r>
                  <a:rPr lang="en-US" sz="1600" dirty="0"/>
                  <a:t>Wigner transform to represent electronic trace in mapping phase-space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where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𝚸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𝑺𝑬𝑶</m:t>
                            </m:r>
                          </m:sub>
                        </m:sSub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𝜬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𝑺𝑬𝑶</m:t>
                            </m:r>
                          </m:sub>
                        </m:sSub>
                      </m: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sup>
                    </m:sSup>
                  </m:oMath>
                </a14:m>
                <a:endParaRPr lang="en-US" sz="1600" dirty="0">
                  <a:latin typeface="Perpetua" panose="02020502060401020303" pitchFamily="18" charset="0"/>
                </a:endParaRP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 rot="10610095">
            <a:off x="4856836" y="1950357"/>
            <a:ext cx="1219200" cy="1219200"/>
            <a:chOff x="2122714" y="4452257"/>
            <a:chExt cx="1219200" cy="1219200"/>
          </a:xfrm>
        </p:grpSpPr>
        <p:sp>
          <p:nvSpPr>
            <p:cNvPr id="5" name="Oval 4"/>
            <p:cNvSpPr/>
            <p:nvPr/>
          </p:nvSpPr>
          <p:spPr>
            <a:xfrm>
              <a:off x="2122714" y="4452257"/>
              <a:ext cx="1219200" cy="12192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 rot="14640000">
              <a:off x="2885451" y="4646671"/>
              <a:ext cx="243174" cy="632360"/>
            </a:xfrm>
            <a:prstGeom prst="triangle">
              <a:avLst/>
            </a:prstGeom>
            <a:solidFill>
              <a:srgbClr val="0C9B74"/>
            </a:solidFill>
            <a:ln>
              <a:solidFill>
                <a:srgbClr val="0C9B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44000" y="6321553"/>
            <a:ext cx="2425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N. Ananth, J. Chem. Phys. 2013</a:t>
            </a:r>
          </a:p>
        </p:txBody>
      </p:sp>
      <p:sp>
        <p:nvSpPr>
          <p:cNvPr id="8" name="Rectangle 7"/>
          <p:cNvSpPr/>
          <p:nvPr/>
        </p:nvSpPr>
        <p:spPr>
          <a:xfrm>
            <a:off x="8049351" y="3075445"/>
            <a:ext cx="1968500" cy="406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78700" y="3898900"/>
            <a:ext cx="410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N. Ananth and T. F. Miller III, J. Chem. Phys. 2010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21461" y="2758467"/>
            <a:ext cx="5123" cy="554709"/>
          </a:xfrm>
          <a:prstGeom prst="straightConnector1">
            <a:avLst/>
          </a:prstGeom>
          <a:ln w="28575">
            <a:solidFill>
              <a:srgbClr val="0C9B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19377" y="2798091"/>
            <a:ext cx="5123" cy="55470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19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605" y="846437"/>
            <a:ext cx="1892300" cy="191118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1476" y="3505201"/>
            <a:ext cx="9645317" cy="1725037"/>
            <a:chOff x="34639" y="1066800"/>
            <a:chExt cx="8956962" cy="17250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/>
                <p:cNvSpPr/>
                <p:nvPr/>
              </p:nvSpPr>
              <p:spPr>
                <a:xfrm>
                  <a:off x="748895" y="1345903"/>
                  <a:ext cx="6477000" cy="4288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/>
                          </a:rPr>
                          <m:t>𝑍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→∞</m:t>
                            </m:r>
                          </m:lim>
                        </m:limLow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600" i="1">
                            <a:latin typeface="Cambria Math"/>
                          </a:rPr>
                          <m:t>∫</m:t>
                        </m:r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1600" b="1" i="1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𝛼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}</m:t>
                        </m:r>
                        <m:r>
                          <a:rPr lang="en-US" sz="1600" i="1">
                            <a:latin typeface="Cambria Math"/>
                          </a:rPr>
                          <m:t>∫</m:t>
                        </m:r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1600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𝛼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}</m:t>
                        </m:r>
                        <m:r>
                          <a:rPr lang="en-US" sz="1600" i="1">
                            <a:latin typeface="Cambria Math"/>
                          </a:rPr>
                          <m:t>∫</m:t>
                        </m:r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1600" b="1" i="1">
                                <a:latin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𝛼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}</m:t>
                        </m:r>
                        <m:r>
                          <a:rPr lang="en-US" sz="1600" i="1">
                            <a:latin typeface="Cambria Math"/>
                          </a:rPr>
                          <m:t>∫</m:t>
                        </m:r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1600" b="1" i="1">
                                <a:latin typeface="Cambria Math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𝛼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}</m:t>
                        </m:r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</m:sub>
                            </m:sSub>
                          </m:sup>
                        </m:sSup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C00000"/>
                            </a:solidFill>
                            <a:latin typeface="Cambria Math"/>
                          </a:rPr>
                          <m:t>sgn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𝚪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895" y="1345903"/>
                  <a:ext cx="6477000" cy="42883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/>
                <p:cNvSpPr/>
                <p:nvPr/>
              </p:nvSpPr>
              <p:spPr>
                <a:xfrm>
                  <a:off x="34639" y="2277978"/>
                  <a:ext cx="8956962" cy="5138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𝑀𝑉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/>
                            </a:rPr>
                            <m:t>𝛼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  <m:r>
                            <a:rPr lang="en-US" sz="1600" i="1">
                              <a:latin typeface="Cambria Math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1600" i="1">
                              <a:latin typeface="Cambria Math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/>
                                </a:rPr>
                                <m:t>.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/>
                                </a:rPr>
                                <m:t>.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ln</m:t>
                          </m:r>
                          <m:r>
                            <a:rPr lang="en-US" sz="1600" i="1">
                              <a:latin typeface="Cambria Math"/>
                            </a:rPr>
                            <m:t>⁡|</m:t>
                          </m:r>
                          <m:r>
                            <a:rPr lang="en-US" sz="1600" b="1">
                              <a:latin typeface="Cambria Math"/>
                            </a:rPr>
                            <m:t>𝚪</m:t>
                          </m:r>
                          <m:r>
                            <a:rPr lang="en-US" sz="1600" i="1">
                              <a:latin typeface="Cambria Math"/>
                            </a:rPr>
                            <m:t>|</m:t>
                          </m:r>
                        </m:e>
                      </m:nary>
                    </m:oMath>
                  </a14:m>
                  <a:r>
                    <a:rPr lang="en-US" sz="1600" dirty="0"/>
                    <a:t>	</a:t>
                  </a:r>
                </a:p>
              </p:txBody>
            </p:sp>
          </mc:Choice>
          <mc:Fallback xmlns="">
            <p:sp>
              <p:nvSpPr>
                <p:cNvPr id="119" name="Rectangle 1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39" y="2277978"/>
                  <a:ext cx="8956962" cy="513859"/>
                </a:xfrm>
                <a:prstGeom prst="rect">
                  <a:avLst/>
                </a:prstGeom>
                <a:blipFill>
                  <a:blip r:embed="rId4"/>
                  <a:stretch>
                    <a:fillRect t="-53571" b="-976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Rectangle 122"/>
            <p:cNvSpPr/>
            <p:nvPr/>
          </p:nvSpPr>
          <p:spPr>
            <a:xfrm>
              <a:off x="1206097" y="1066800"/>
              <a:ext cx="5486401" cy="950726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Variable PIMD: An Exact Mapping at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56142" y="2910840"/>
            <a:ext cx="253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N. Ananth, J. Chem. Phys. (2013)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8843813" y="774700"/>
            <a:ext cx="1322792" cy="948154"/>
            <a:chOff x="7181263" y="4378697"/>
            <a:chExt cx="1322792" cy="948154"/>
          </a:xfrm>
        </p:grpSpPr>
        <p:cxnSp>
          <p:nvCxnSpPr>
            <p:cNvPr id="114" name="Straight Arrow Connector 113"/>
            <p:cNvCxnSpPr/>
            <p:nvPr/>
          </p:nvCxnSpPr>
          <p:spPr>
            <a:xfrm flipV="1">
              <a:off x="7181263" y="4683497"/>
              <a:ext cx="467493" cy="152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/>
                <p:cNvSpPr/>
                <p:nvPr/>
              </p:nvSpPr>
              <p:spPr>
                <a:xfrm>
                  <a:off x="7572556" y="4378697"/>
                  <a:ext cx="89377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{</m:t>
                            </m:r>
                            <m:r>
                              <a:rPr lang="en-US" sz="1600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}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5" name="Rectangle 1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2556" y="4378697"/>
                  <a:ext cx="893771" cy="3385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/>
                <p:cNvSpPr/>
                <p:nvPr/>
              </p:nvSpPr>
              <p:spPr>
                <a:xfrm>
                  <a:off x="7648756" y="4988297"/>
                  <a:ext cx="85529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{</m:t>
                            </m:r>
                            <m:r>
                              <a:rPr lang="en-US" sz="1600" b="1" i="1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}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6" name="Rectangle 1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8756" y="4988297"/>
                  <a:ext cx="855299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Straight Arrow Connector 116"/>
            <p:cNvCxnSpPr/>
            <p:nvPr/>
          </p:nvCxnSpPr>
          <p:spPr>
            <a:xfrm>
              <a:off x="7267756" y="4912097"/>
              <a:ext cx="457200" cy="15240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>
            <a:off x="2671573" y="5236464"/>
            <a:ext cx="449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75458" y="5217414"/>
            <a:ext cx="152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947928" y="5200209"/>
            <a:ext cx="10963656" cy="1352991"/>
            <a:chOff x="-527304" y="5200209"/>
            <a:chExt cx="10963656" cy="1352991"/>
          </a:xfrm>
        </p:grpSpPr>
        <p:grpSp>
          <p:nvGrpSpPr>
            <p:cNvPr id="9" name="Group 8"/>
            <p:cNvGrpSpPr/>
            <p:nvPr/>
          </p:nvGrpSpPr>
          <p:grpSpPr>
            <a:xfrm>
              <a:off x="-527304" y="5354053"/>
              <a:ext cx="10963656" cy="1199147"/>
              <a:chOff x="-527304" y="5201653"/>
              <a:chExt cx="10963656" cy="11991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ctangle 119"/>
                  <p:cNvSpPr/>
                  <p:nvPr/>
                </p:nvSpPr>
                <p:spPr>
                  <a:xfrm>
                    <a:off x="-527304" y="5413248"/>
                    <a:ext cx="2936445" cy="8749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1" smtClean="0">
                              <a:latin typeface="Cambria Math"/>
                            </a:rPr>
                            <m:t>𝚪</m:t>
                          </m:r>
                          <m:r>
                            <a:rPr lang="en-US" sz="1600" i="1">
                              <a:latin typeface="Cambria Math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Re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/>
                                    </a:rPr>
                                    <m:t>𝑃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600" i="1">
                                      <a:latin typeface="Cambria Math"/>
                                    </a:rPr>
                                    <m:t>1)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0" name="Rectangle 1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27304" y="5413248"/>
                    <a:ext cx="2936445" cy="8749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ctangle 121"/>
                  <p:cNvSpPr/>
                  <p:nvPr/>
                </p:nvSpPr>
                <p:spPr>
                  <a:xfrm>
                    <a:off x="2566416" y="5705856"/>
                    <a:ext cx="2934842" cy="3429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1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latin typeface="Cambria Math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b="1" i="1">
                                  <a:latin typeface="Cambria Math"/>
                                </a:rPr>
                                <m:t>𝑻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2" name="Rectangle 1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6416" y="5705856"/>
                    <a:ext cx="2934842" cy="34297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/>
                  <p:cNvSpPr/>
                  <p:nvPr/>
                </p:nvSpPr>
                <p:spPr>
                  <a:xfrm>
                    <a:off x="5711952" y="5481066"/>
                    <a:ext cx="4724400" cy="73186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latin typeface="Cambria Math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𝑛𝑛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                     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𝑛𝑛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4" name="Rectangle 1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1952" y="5481066"/>
                    <a:ext cx="4724400" cy="73186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Rectangle 7"/>
              <p:cNvSpPr/>
              <p:nvPr/>
            </p:nvSpPr>
            <p:spPr>
              <a:xfrm>
                <a:off x="2133600" y="5201653"/>
                <a:ext cx="5105400" cy="11991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7928850" y="5200209"/>
              <a:ext cx="5334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3338576" y="2354580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Quantum Statistics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003494" y="893655"/>
                <a:ext cx="1633204" cy="592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494" y="893655"/>
                <a:ext cx="1633204" cy="5922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4157472" y="1865376"/>
            <a:ext cx="7802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139184" y="1603248"/>
            <a:ext cx="780288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39184" y="2127504"/>
            <a:ext cx="780288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428627" y="1765299"/>
            <a:ext cx="218557" cy="210599"/>
          </a:xfrm>
          <a:prstGeom prst="ellipse">
            <a:avLst/>
          </a:prstGeom>
          <a:solidFill>
            <a:srgbClr val="8C2C0E"/>
          </a:solidFill>
          <a:ln>
            <a:solidFill>
              <a:srgbClr val="8C2C0E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774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dk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516372" y="1854200"/>
            <a:ext cx="1244600" cy="1270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830564" y="2454656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Classical Statistics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8080" y="731520"/>
            <a:ext cx="10007600" cy="2092960"/>
          </a:xfrm>
          <a:prstGeom prst="rect">
            <a:avLst/>
          </a:prstGeom>
          <a:solidFill>
            <a:schemeClr val="tx1">
              <a:lumMod val="95000"/>
              <a:lumOff val="5000"/>
              <a:alpha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6991" y="3675888"/>
            <a:ext cx="10697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Real-time correlation function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Alternate Strategies: </a:t>
            </a:r>
          </a:p>
          <a:p>
            <a:endParaRPr lang="en-US" sz="1600" dirty="0"/>
          </a:p>
          <a:p>
            <a:r>
              <a:rPr lang="en-US" sz="1600" dirty="0"/>
              <a:t>Combine MV-PIMD initial conditions with </a:t>
            </a:r>
            <a:r>
              <a:rPr lang="en-US" sz="1600" dirty="0" err="1"/>
              <a:t>Semiclassical</a:t>
            </a:r>
            <a:r>
              <a:rPr lang="en-US" sz="1600" dirty="0"/>
              <a:t> dynamics – but dynamics do not obey detailed balance</a:t>
            </a:r>
          </a:p>
          <a:p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MV-RPMD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5727" y="2203704"/>
            <a:ext cx="9095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Equations of Motion for Nuclear variables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Equations of Motion for n</a:t>
            </a:r>
            <a:r>
              <a:rPr lang="en-US" sz="1600" baseline="30000" dirty="0"/>
              <a:t>th</a:t>
            </a:r>
            <a:r>
              <a:rPr lang="en-US" sz="1600" dirty="0"/>
              <a:t> Electronic state variables</a:t>
            </a:r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06599" y="4137659"/>
                <a:ext cx="8355643" cy="369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𝐴𝐵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𝑀𝑉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1600" i="1">
                          <a:latin typeface="Cambria Math"/>
                        </a:rPr>
                        <m:t>∫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⋯∫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sup>
                      </m:sSup>
                      <m:r>
                        <a:rPr lang="en-US" sz="1600" i="1">
                          <a:latin typeface="Cambria Math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</m:e>
                      </m:ba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1600" i="1">
                              <a:latin typeface="Cambria Math"/>
                            </a:rPr>
                            <m:t>𝐵</m:t>
                          </m:r>
                        </m:e>
                      </m:ba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sgn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>
                          <a:latin typeface="Cambria Math" panose="02040503050406030204" pitchFamily="18" charset="0"/>
                        </a:rPr>
                        <m:t>𝚪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599" y="4137659"/>
                <a:ext cx="8355643" cy="369204"/>
              </a:xfrm>
              <a:prstGeom prst="rect">
                <a:avLst/>
              </a:prstGeom>
              <a:blipFill>
                <a:blip r:embed="rId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360425" y="882472"/>
            <a:ext cx="8572721" cy="76878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2743200" y="4843047"/>
            <a:ext cx="6629400" cy="76878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02205" y="1022605"/>
                <a:ext cx="9086395" cy="513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𝑀𝑉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latin typeface="Cambria Math"/>
                          </a:rPr>
                          <m:t>𝛼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1600" i="1">
                                <a:latin typeface="Cambria Math"/>
                              </a:rPr>
                              <m:t>.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𝑀</m:t>
                            </m:r>
                          </m:den>
                        </m:f>
                        <m:r>
                          <a:rPr lang="en-US" sz="1600" i="1">
                            <a:latin typeface="Cambria Math"/>
                          </a:rPr>
                          <m:t>+ 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600" i="1"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𝛼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𝛼</m:t>
                                    </m:r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sz="1600" i="1">
                            <a:latin typeface="Cambria Math"/>
                          </a:rPr>
                          <m:t>.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6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1600" i="1">
                                <a:latin typeface="Cambria Math"/>
                              </a:rPr>
                              <m:t>.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1600" i="1">
                                <a:latin typeface="Cambria Math"/>
                              </a:rPr>
                              <m:t>.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ln</m:t>
                        </m:r>
                        <m:r>
                          <a:rPr lang="en-US" sz="1600" i="1">
                            <a:latin typeface="Cambria Math"/>
                          </a:rPr>
                          <m:t>⁡|</m:t>
                        </m:r>
                        <m:r>
                          <a:rPr lang="en-US" sz="1600" b="1">
                            <a:latin typeface="Cambria Math"/>
                          </a:rPr>
                          <m:t>𝚪</m:t>
                        </m:r>
                        <m:r>
                          <a:rPr lang="en-US" sz="1600" i="1">
                            <a:latin typeface="Cambria Math"/>
                          </a:rPr>
                          <m:t>|</m:t>
                        </m:r>
                      </m:e>
                    </m:nary>
                  </m:oMath>
                </a14:m>
                <a:r>
                  <a:rPr lang="en-US" sz="1600" dirty="0"/>
                  <a:t>	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205" y="1022605"/>
                <a:ext cx="9086395" cy="513859"/>
              </a:xfrm>
              <a:prstGeom prst="rect">
                <a:avLst/>
              </a:prstGeom>
              <a:blipFill>
                <a:blip r:embed="rId3"/>
                <a:stretch>
                  <a:fillRect t="-53571" b="-9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36770" y="2913384"/>
                <a:ext cx="1602875" cy="685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6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770" y="2913384"/>
                <a:ext cx="1602875" cy="685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10401" y="2934146"/>
                <a:ext cx="1414553" cy="685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2934146"/>
                <a:ext cx="1414553" cy="685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394701" y="2079821"/>
                <a:ext cx="1366271" cy="602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16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701" y="2079821"/>
                <a:ext cx="1366271" cy="6020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68331" y="2100583"/>
                <a:ext cx="1201546" cy="602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31" y="2100583"/>
                <a:ext cx="1201546" cy="6020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917944" y="4594634"/>
                <a:ext cx="373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1600" dirty="0">
                  <a:latin typeface="Perpetua" panose="02020502060401020303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944" y="4594634"/>
                <a:ext cx="3733800" cy="338554"/>
              </a:xfrm>
              <a:prstGeom prst="rect">
                <a:avLst/>
              </a:prstGeom>
              <a:blipFill>
                <a:blip r:embed="rId8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763001" y="56388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Perpetua" panose="02020502060401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90781" y="4878889"/>
            <a:ext cx="303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N. Ananth, J. Chem. Phys. (2013)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5600" y="6311449"/>
            <a:ext cx="8589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J. O. Richardson and M. </a:t>
            </a:r>
            <a:r>
              <a:rPr lang="en-US" sz="1400" dirty="0" err="1"/>
              <a:t>Thoss</a:t>
            </a:r>
            <a:r>
              <a:rPr lang="en-US" sz="1400" dirty="0"/>
              <a:t>, J. Chem. Phys. Comm. (2012); S. N. Chowdhury and P. </a:t>
            </a:r>
            <a:r>
              <a:rPr lang="en-US" sz="1400" dirty="0" err="1"/>
              <a:t>Huo</a:t>
            </a:r>
            <a:r>
              <a:rPr lang="en-US" sz="1400" dirty="0"/>
              <a:t>, J. Chem. Phys. (2017)</a:t>
            </a:r>
          </a:p>
        </p:txBody>
      </p:sp>
    </p:spTree>
    <p:extLst>
      <p:ext uri="{BB962C8B-B14F-4D97-AF65-F5344CB8AC3E}">
        <p14:creationId xmlns:p14="http://schemas.microsoft.com/office/powerpoint/2010/main" val="1465927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Transfer Model: Position Auto-Correlation Function</a:t>
            </a:r>
            <a:endParaRPr lang="en-US" dirty="0">
              <a:latin typeface="+mj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88742" y="3029204"/>
            <a:ext cx="10198101" cy="3302254"/>
            <a:chOff x="304799" y="3429000"/>
            <a:chExt cx="10198101" cy="3302254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3" y="4120896"/>
              <a:ext cx="8688071" cy="2546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002425" y="3429000"/>
                  <a:ext cx="2475074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Weak coupling</a:t>
                  </a:r>
                  <a:r>
                    <a:rPr lang="en-US" sz="1700" dirty="0"/>
                    <a:t> </a:t>
                  </a:r>
                  <a:endParaRPr lang="en-US" sz="1700" i="1" dirty="0">
                    <a:latin typeface="Cambria Math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700" i="1">
                            <a:latin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700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r>
                          <a:rPr lang="en-US" sz="1700" i="1">
                            <a:latin typeface="Cambria Math"/>
                          </a:rPr>
                          <m:t>=0.1</m:t>
                        </m:r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8425" y="3429000"/>
                  <a:ext cx="2475074" cy="63094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5825" b="-4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170797" y="3429000"/>
                  <a:ext cx="241110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Moderate coupling</a:t>
                  </a:r>
                  <a:r>
                    <a:rPr lang="en-US" sz="1700" dirty="0"/>
                    <a:t>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00" i="1">
                            <a:latin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700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r>
                          <a:rPr lang="en-US" sz="1700" i="1">
                            <a:latin typeface="Cambria Math"/>
                          </a:rPr>
                          <m:t>=1</m:t>
                        </m:r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6797" y="3429000"/>
                  <a:ext cx="2411102" cy="63094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5825" b="-4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400302" y="3450342"/>
                  <a:ext cx="2285999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Strong coupling</a:t>
                  </a:r>
                  <a:r>
                    <a:rPr lang="en-US" sz="1700" dirty="0"/>
                    <a:t>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00" i="1">
                            <a:latin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700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r>
                          <a:rPr lang="en-US" sz="1700" i="1">
                            <a:latin typeface="Cambria Math"/>
                          </a:rPr>
                          <m:t>=10</m:t>
                        </m:r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01" y="3450342"/>
                  <a:ext cx="2285999" cy="63094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4808" b="-48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 rot="16200000">
              <a:off x="355859" y="4831707"/>
              <a:ext cx="27048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Browallia New" pitchFamily="34" charset="-34"/>
                </a:rPr>
                <a:t>C</a:t>
              </a:r>
              <a:r>
                <a:rPr lang="en-US" baseline="-25000" dirty="0">
                  <a:cs typeface="Browallia New" pitchFamily="34" charset="-34"/>
                </a:rPr>
                <a:t>RR</a:t>
              </a:r>
              <a:r>
                <a:rPr lang="en-US" dirty="0">
                  <a:cs typeface="Browallia New" pitchFamily="34" charset="-34"/>
                </a:rPr>
                <a:t>(t)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87919" y="6361922"/>
              <a:ext cx="86149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Browallia New" pitchFamily="34" charset="-34"/>
                </a:rPr>
                <a:t>t (</a:t>
              </a:r>
              <a:r>
                <a:rPr lang="en-US" dirty="0" err="1">
                  <a:cs typeface="Browallia New" pitchFamily="34" charset="-34"/>
                </a:rPr>
                <a:t>a.u</a:t>
              </a:r>
              <a:r>
                <a:rPr lang="en-US" dirty="0">
                  <a:cs typeface="Browallia New" pitchFamily="34" charset="-34"/>
                </a:rPr>
                <a:t>.)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799" y="4074092"/>
              <a:ext cx="176555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Exact	    </a:t>
              </a:r>
              <a:r>
                <a:rPr lang="en-US" b="1" dirty="0"/>
                <a:t>–</a:t>
              </a:r>
            </a:p>
            <a:p>
              <a:r>
                <a:rPr lang="en-US" dirty="0"/>
                <a:t>MF-RPMD    </a:t>
              </a:r>
              <a:r>
                <a:rPr lang="en-US" b="1" dirty="0">
                  <a:solidFill>
                    <a:srgbClr val="0070C0"/>
                  </a:solidFill>
                </a:rPr>
                <a:t>–</a:t>
              </a:r>
              <a:endParaRPr lang="en-US" dirty="0">
                <a:solidFill>
                  <a:srgbClr val="0070C0"/>
                </a:solidFill>
              </a:endParaRPr>
            </a:p>
            <a:p>
              <a:r>
                <a:rPr lang="en-US" dirty="0"/>
                <a:t>MV-RPMD   </a:t>
              </a:r>
              <a:r>
                <a:rPr lang="en-US" b="1" dirty="0">
                  <a:solidFill>
                    <a:srgbClr val="C00000"/>
                  </a:solidFill>
                </a:rPr>
                <a:t>–</a:t>
              </a:r>
              <a:endParaRPr lang="en-US" dirty="0">
                <a:solidFill>
                  <a:srgbClr val="C00000"/>
                </a:solidFill>
              </a:endParaRPr>
            </a:p>
            <a:p>
              <a:r>
                <a:rPr lang="en-US" dirty="0"/>
                <a:t> </a:t>
              </a:r>
              <a:r>
                <a:rPr lang="en-US" dirty="0">
                  <a:solidFill>
                    <a:srgbClr val="0070C0"/>
                  </a:solidFill>
                </a:rPr>
                <a:t>  </a:t>
              </a:r>
              <a:r>
                <a:rPr lang="en-US" dirty="0"/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3800" y="5955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15100" y="5955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15450" y="5955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N=4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613140" y="6331204"/>
            <a:ext cx="303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N. </a:t>
            </a:r>
            <a:r>
              <a:rPr lang="en-US" sz="1400" dirty="0" err="1"/>
              <a:t>Ananth</a:t>
            </a:r>
            <a:r>
              <a:rPr lang="en-US" sz="1400" dirty="0"/>
              <a:t>, J. Chem. Phys. (2013)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40" y="963022"/>
            <a:ext cx="2598675" cy="18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071270" y="1200662"/>
                <a:ext cx="2200108" cy="1014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11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=−</m:t>
                      </m:r>
                      <m:r>
                        <a:rPr lang="en-US" sz="1600" i="1">
                          <a:latin typeface="Cambria Math"/>
                        </a:rPr>
                        <m:t>𝑅</m:t>
                      </m:r>
                      <m:r>
                        <a:rPr lang="en-US" sz="16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22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r>
                        <a:rPr lang="en-US" sz="1600" i="1">
                          <a:latin typeface="Cambria Math"/>
                        </a:rPr>
                        <m:t>𝑅</m:t>
                      </m:r>
                      <m:r>
                        <a:rPr lang="en-US" sz="16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270" y="1200662"/>
                <a:ext cx="2200108" cy="101438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825397" y="2202930"/>
                <a:ext cx="23609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12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Δ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397" y="2202930"/>
                <a:ext cx="2360952" cy="33855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 rot="16200000">
            <a:off x="2502162" y="1772191"/>
            <a:ext cx="76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Browallia New" pitchFamily="34" charset="-34"/>
              </a:rPr>
              <a:t>V(R)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15141" y="2844647"/>
            <a:ext cx="28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Browallia New" pitchFamily="34" charset="-34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25944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316" y="164011"/>
            <a:ext cx="10515600" cy="744583"/>
          </a:xfrm>
        </p:spPr>
        <p:txBody>
          <a:bodyPr/>
          <a:lstStyle/>
          <a:p>
            <a:r>
              <a:rPr lang="en-US" dirty="0"/>
              <a:t>MV-RPMD Application: Ultrafast Photo-induced Dissociation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74796" y="866503"/>
            <a:ext cx="9192787" cy="3790488"/>
            <a:chOff x="1791788" y="927463"/>
            <a:chExt cx="9192787" cy="3790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775336" y="3851752"/>
                  <a:ext cx="3291840" cy="866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Potential Energy Surfaces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5336" y="3851752"/>
                  <a:ext cx="3291840" cy="866199"/>
                </a:xfrm>
                <a:prstGeom prst="rect">
                  <a:avLst/>
                </a:prstGeom>
                <a:blipFill>
                  <a:blip r:embed="rId2"/>
                  <a:stretch>
                    <a:fillRect l="-1481" t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248398" y="3850441"/>
                  <a:ext cx="3091543" cy="7266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ea typeface="Cambria Math" panose="02040503050406030204" pitchFamily="18" charset="0"/>
                    </a:rPr>
                    <a:t>Coupling between surfaces: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398" y="3850441"/>
                  <a:ext cx="3091543" cy="726674"/>
                </a:xfrm>
                <a:prstGeom prst="rect">
                  <a:avLst/>
                </a:prstGeom>
                <a:blipFill>
                  <a:blip r:embed="rId3"/>
                  <a:stretch>
                    <a:fillRect l="-1578" t="-5042" b="-33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/>
            <p:cNvGrpSpPr/>
            <p:nvPr/>
          </p:nvGrpSpPr>
          <p:grpSpPr>
            <a:xfrm>
              <a:off x="1791788" y="927463"/>
              <a:ext cx="9192787" cy="2343331"/>
              <a:chOff x="1511663" y="927463"/>
              <a:chExt cx="9192787" cy="23433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9138" y="1033054"/>
                <a:ext cx="2698082" cy="192539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6632" y="1033272"/>
                <a:ext cx="2705777" cy="192186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03174" y="1033273"/>
                <a:ext cx="2701276" cy="192402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528354" y="927463"/>
                <a:ext cx="9065623" cy="117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11663" y="3153228"/>
                <a:ext cx="9065623" cy="117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22400" y="4843780"/>
                <a:ext cx="8966200" cy="124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Deriving Excited State Population Estimators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4843780"/>
                <a:ext cx="8966200" cy="1243802"/>
              </a:xfrm>
              <a:prstGeom prst="rect">
                <a:avLst/>
              </a:prstGeom>
              <a:blipFill>
                <a:blip r:embed="rId7"/>
                <a:stretch>
                  <a:fillRect l="-544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D51EDEB-3B1C-452F-9534-1B739E60DEBD}"/>
              </a:ext>
            </a:extLst>
          </p:cNvPr>
          <p:cNvSpPr txBox="1"/>
          <p:nvPr/>
        </p:nvSpPr>
        <p:spPr>
          <a:xfrm rot="16200000">
            <a:off x="867683" y="1800891"/>
            <a:ext cx="18171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cs typeface="Browallia New" pitchFamily="34" charset="-34"/>
              </a:rPr>
              <a:t>V(R)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A1DAC-EADB-4AF7-BD45-8941CF1CA77E}"/>
              </a:ext>
            </a:extLst>
          </p:cNvPr>
          <p:cNvSpPr txBox="1"/>
          <p:nvPr/>
        </p:nvSpPr>
        <p:spPr>
          <a:xfrm>
            <a:off x="1955918" y="2887282"/>
            <a:ext cx="8614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cs typeface="Browallia New" pitchFamily="34" charset="-34"/>
              </a:rPr>
              <a:t>R (</a:t>
            </a:r>
            <a:r>
              <a:rPr lang="en-US" dirty="0" err="1">
                <a:cs typeface="Browallia New" pitchFamily="34" charset="-34"/>
              </a:rPr>
              <a:t>a.u</a:t>
            </a:r>
            <a:r>
              <a:rPr lang="en-US" dirty="0">
                <a:cs typeface="Browallia New" pitchFamily="34" charset="-34"/>
              </a:rPr>
              <a:t>.)			     R (</a:t>
            </a:r>
            <a:r>
              <a:rPr lang="en-US" dirty="0" err="1">
                <a:cs typeface="Browallia New" pitchFamily="34" charset="-34"/>
              </a:rPr>
              <a:t>a.u</a:t>
            </a:r>
            <a:r>
              <a:rPr lang="en-US" dirty="0">
                <a:cs typeface="Browallia New" pitchFamily="34" charset="-34"/>
              </a:rPr>
              <a:t>.)	                           R (</a:t>
            </a:r>
            <a:r>
              <a:rPr lang="en-US" dirty="0" err="1">
                <a:cs typeface="Browallia New" pitchFamily="34" charset="-34"/>
              </a:rPr>
              <a:t>a.u</a:t>
            </a:r>
            <a:r>
              <a:rPr lang="en-US" dirty="0">
                <a:cs typeface="Browallia New" pitchFamily="34" charset="-34"/>
              </a:rPr>
              <a:t>.)	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65043" y="3197135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E. Coronado, J. Xing, and W. H. Miller, Chem. Phys. Lett. (2001)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850142-12DF-4DEF-B5A1-AE3FBEDA79D6}"/>
              </a:ext>
            </a:extLst>
          </p:cNvPr>
          <p:cNvSpPr txBox="1"/>
          <p:nvPr/>
        </p:nvSpPr>
        <p:spPr>
          <a:xfrm>
            <a:off x="3556000" y="6336575"/>
            <a:ext cx="8042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J. R. Duke and N. Ananth, J. Phys. Chem. Lett. (2015); T. J. H. Hele and N. Ananth, Farad. Discuss. (2016)</a:t>
            </a:r>
          </a:p>
        </p:txBody>
      </p:sp>
    </p:spTree>
    <p:extLst>
      <p:ext uri="{BB962C8B-B14F-4D97-AF65-F5344CB8AC3E}">
        <p14:creationId xmlns:p14="http://schemas.microsoft.com/office/powerpoint/2010/main" val="543132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746" y="661487"/>
            <a:ext cx="2365722" cy="490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11552"/>
            <a:ext cx="10515600" cy="744583"/>
          </a:xfrm>
        </p:spPr>
        <p:txBody>
          <a:bodyPr/>
          <a:lstStyle/>
          <a:p>
            <a:r>
              <a:rPr lang="en-US" dirty="0"/>
              <a:t>MV-RPMD: Excited State Dynamics in the Gas Phase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2881" y="557802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269648" y="2937537"/>
            <a:ext cx="485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Electronic State </a:t>
            </a:r>
            <a:r>
              <a:rPr lang="en-US" dirty="0" err="1"/>
              <a:t>Populatiotns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117167" y="5685139"/>
            <a:ext cx="1524000" cy="646331"/>
            <a:chOff x="4800600" y="5791201"/>
            <a:chExt cx="1524000" cy="64633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678228" y="5967890"/>
              <a:ext cx="3017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00600" y="5791201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LSC-IVR </a:t>
              </a:r>
            </a:p>
            <a:p>
              <a:r>
                <a:rPr lang="en-US" dirty="0"/>
                <a:t>Exact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678228" y="6248400"/>
              <a:ext cx="365760" cy="0"/>
            </a:xfrm>
            <a:prstGeom prst="line">
              <a:avLst/>
            </a:prstGeom>
            <a:ln w="3111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47" y="638953"/>
            <a:ext cx="2363266" cy="49226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-1221724" y="2905450"/>
            <a:ext cx="485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Potential Energy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7727" y="5549282"/>
            <a:ext cx="236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 Position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360277" y="641043"/>
            <a:ext cx="4368261" cy="6017431"/>
            <a:chOff x="7360277" y="641043"/>
            <a:chExt cx="4368261" cy="6017431"/>
          </a:xfrm>
        </p:grpSpPr>
        <p:sp>
          <p:nvSpPr>
            <p:cNvPr id="23" name="TextBox 22"/>
            <p:cNvSpPr txBox="1"/>
            <p:nvPr/>
          </p:nvSpPr>
          <p:spPr>
            <a:xfrm>
              <a:off x="7583258" y="6350697"/>
              <a:ext cx="4145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J. R. Duke and N. Ananth, J. Phys. Chem. Lett. (2015).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5068" y="641043"/>
              <a:ext cx="2388870" cy="494518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909595" y="559035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 (</a:t>
              </a:r>
              <a:r>
                <a:rPr lang="en-US" dirty="0" err="1"/>
                <a:t>a.u</a:t>
              </a:r>
              <a:r>
                <a:rPr lang="en-US" dirty="0"/>
                <a:t>.)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5801742" y="2933183"/>
              <a:ext cx="4859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Electronic State </a:t>
              </a:r>
              <a:r>
                <a:rPr lang="en-US" dirty="0" err="1"/>
                <a:t>Populatiotns</a:t>
              </a:r>
              <a:endParaRPr lang="en-US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360277" y="5684702"/>
              <a:ext cx="1524000" cy="646331"/>
              <a:chOff x="3410212" y="10662087"/>
              <a:chExt cx="1524000" cy="646331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4525838" y="10851301"/>
                <a:ext cx="301752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410212" y="10662087"/>
                <a:ext cx="152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MV-RPMD</a:t>
                </a:r>
              </a:p>
              <a:p>
                <a:r>
                  <a:rPr lang="en-US" dirty="0"/>
                  <a:t>Exact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525838" y="11131811"/>
                <a:ext cx="365760" cy="0"/>
              </a:xfrm>
              <a:prstGeom prst="line">
                <a:avLst/>
              </a:prstGeom>
              <a:ln w="3111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220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40D766-B440-4AB0-9192-EA6950CA1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812"/>
            <a:ext cx="10515600" cy="544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Imaginary-time Path Integral based methods for Nonadiabatic Reactions in the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condensed phase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600" dirty="0"/>
              <a:t>Ring Polymer Molecular Dynamics and </a:t>
            </a:r>
            <a:r>
              <a:rPr lang="en-US" sz="1600" dirty="0">
                <a:solidFill>
                  <a:srgbClr val="C00000"/>
                </a:solidFill>
              </a:rPr>
              <a:t>Mapping-Variable Ring Polymer Molecular Dynamics </a:t>
            </a:r>
            <a:r>
              <a:rPr lang="en-US" sz="1600" dirty="0"/>
              <a:t>(RPMD and </a:t>
            </a:r>
            <a:r>
              <a:rPr lang="en-US" sz="1600" dirty="0">
                <a:solidFill>
                  <a:srgbClr val="C00000"/>
                </a:solidFill>
              </a:rPr>
              <a:t>MV-RPMD</a:t>
            </a:r>
            <a:r>
              <a:rPr lang="en-US" sz="1600" dirty="0"/>
              <a:t>)</a:t>
            </a:r>
          </a:p>
          <a:p>
            <a:pPr>
              <a:buFontTx/>
              <a:buChar char="-"/>
            </a:pPr>
            <a:r>
              <a:rPr lang="en-US" sz="1600" dirty="0"/>
              <a:t>Exact for equilibrium properties of condensed phase systems</a:t>
            </a:r>
          </a:p>
          <a:p>
            <a:pPr>
              <a:buFontTx/>
              <a:buChar char="-"/>
            </a:pPr>
            <a:r>
              <a:rPr lang="en-US" sz="1600" dirty="0"/>
              <a:t>Approximate but inexpensive for condensed phase quantum dynamics</a:t>
            </a:r>
          </a:p>
          <a:p>
            <a:pPr>
              <a:buFontTx/>
              <a:buChar char="-"/>
            </a:pPr>
            <a:r>
              <a:rPr lang="en-US" sz="1600" dirty="0"/>
              <a:t>RPMD captures: ZPE and tunneling, no coherence effects. Applicable to one-electron transfer processes.</a:t>
            </a:r>
          </a:p>
          <a:p>
            <a:pPr>
              <a:buFontTx/>
              <a:buChar char="-"/>
            </a:pPr>
            <a:r>
              <a:rPr lang="en-US" sz="1600" dirty="0"/>
              <a:t>MV-RPMD captures: ZPE, tunneling, and short-time electronic coherence effects, no nuclear coherence effects. </a:t>
            </a:r>
          </a:p>
          <a:p>
            <a:pPr marL="0" indent="0">
              <a:buNone/>
            </a:pPr>
            <a:r>
              <a:rPr lang="en-US" sz="1600" dirty="0"/>
              <a:t>		   Applicable to multi-electron, multi-level systems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Real-time Path Integral based methods for Nonadiabatic Dynamics: </a:t>
            </a:r>
          </a:p>
          <a:p>
            <a:pPr marL="0" indent="0">
              <a:buNone/>
            </a:pPr>
            <a:r>
              <a:rPr lang="en-US" sz="1600" dirty="0"/>
              <a:t>Linearized path-integral based methods with mapping variables: </a:t>
            </a:r>
          </a:p>
          <a:p>
            <a:pPr marL="0" indent="0">
              <a:buNone/>
            </a:pPr>
            <a:r>
              <a:rPr lang="en-US" sz="1600" dirty="0"/>
              <a:t>- Inexpensive, accurately describes ZPE, tunneling, and some electronic coherences, but no nuclear coherence effects</a:t>
            </a:r>
          </a:p>
          <a:p>
            <a:pPr marL="0" indent="0">
              <a:buNone/>
            </a:pPr>
            <a:r>
              <a:rPr lang="en-US" sz="1600" dirty="0"/>
              <a:t>Double Herman-</a:t>
            </a:r>
            <a:r>
              <a:rPr lang="en-US" sz="1600" dirty="0" err="1"/>
              <a:t>Kluk</a:t>
            </a:r>
            <a:r>
              <a:rPr lang="en-US" sz="1600" dirty="0"/>
              <a:t> Initial Value Representation (DHK-IVR)</a:t>
            </a:r>
          </a:p>
          <a:p>
            <a:pPr>
              <a:buFontTx/>
              <a:buChar char="-"/>
            </a:pPr>
            <a:r>
              <a:rPr lang="en-US" sz="1600" dirty="0"/>
              <a:t>Expensive but accurate, captures most quantum effects including nuclear and electronic quantum coherences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Mixed Quantum-Classical Initial Value Representation (MQC-IVR)</a:t>
            </a:r>
          </a:p>
          <a:p>
            <a:pPr>
              <a:buFontTx/>
              <a:buChar char="-"/>
            </a:pPr>
            <a:r>
              <a:rPr lang="en-US" sz="1600" dirty="0"/>
              <a:t>Uniform framework to tune from Linearized to DHK-IVR i.e. classical-limit to quantum-limit semiclassical dynamics.</a:t>
            </a:r>
          </a:p>
          <a:p>
            <a:pPr>
              <a:buFontTx/>
              <a:buChar char="-"/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26F13-FA24-40E0-9AE1-7767A72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Used/Developed to Compute Real-time Correlation Functions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19D1BE-65C3-40E2-8389-F666CA6EC811}"/>
              </a:ext>
            </a:extLst>
          </p:cNvPr>
          <p:cNvSpPr/>
          <p:nvPr/>
        </p:nvSpPr>
        <p:spPr>
          <a:xfrm>
            <a:off x="618835" y="3482111"/>
            <a:ext cx="10898909" cy="286327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29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196949" y="1842560"/>
            <a:ext cx="471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Potential Energy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14" y="1042523"/>
            <a:ext cx="1599474" cy="32895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06" y="1041720"/>
            <a:ext cx="4719205" cy="3308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49130"/>
            <a:ext cx="10515600" cy="514541"/>
          </a:xfrm>
        </p:spPr>
        <p:txBody>
          <a:bodyPr/>
          <a:lstStyle/>
          <a:p>
            <a:r>
              <a:rPr lang="en-US" dirty="0"/>
              <a:t>MV-RPMD Applications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348" y="3258767"/>
            <a:ext cx="10115550" cy="158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(9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596" y="554512"/>
            <a:ext cx="10515600" cy="490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Gas phase scattering models (Tully) exploring different regimes of coupled electron-nuclear dynamics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393876" y="2227387"/>
            <a:ext cx="471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	   State Populations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421" y="3496764"/>
            <a:ext cx="414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Duke and Ananth, J. Phys. Chem. Lett. (2015)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21974" y="3837896"/>
            <a:ext cx="10515600" cy="49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Condensed Phase Proton Coupled Electron Transfer (PCET):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733" y="6250836"/>
            <a:ext cx="303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t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325994" y="4346879"/>
            <a:ext cx="3148201" cy="2019625"/>
            <a:chOff x="6609567" y="4248671"/>
            <a:chExt cx="3122812" cy="21550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9567" y="4248671"/>
              <a:ext cx="2985370" cy="215506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713950" y="4321478"/>
              <a:ext cx="1163976" cy="43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Reactant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70310" y="4649243"/>
              <a:ext cx="1052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Product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22398" y="5323561"/>
              <a:ext cx="1132256" cy="43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ET only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20203" y="5601222"/>
              <a:ext cx="1012176" cy="4345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PT only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6200000">
                <a:off x="6017553" y="5074113"/>
                <a:ext cx="2104373" cy="374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⟨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17553" y="5074113"/>
                <a:ext cx="2104373" cy="374333"/>
              </a:xfrm>
              <a:prstGeom prst="rect">
                <a:avLst/>
              </a:prstGeom>
              <a:blipFill rotWithShape="0">
                <a:blip r:embed="rId7"/>
                <a:stretch>
                  <a:fillRect r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843409" y="3183064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 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5688" y="31456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5108" y="316667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09183" y="317644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pic>
        <p:nvPicPr>
          <p:cNvPr id="28" name="Picture 27" descr="solvated_complex_warrows_silver.eps"/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77900" y="4318000"/>
            <a:ext cx="2764937" cy="2090963"/>
          </a:xfrm>
          <a:prstGeom prst="rect">
            <a:avLst/>
          </a:prstGeom>
          <a:ln w="28575">
            <a:noFill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3742837" y="5372100"/>
            <a:ext cx="410063" cy="40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422537" y="5359400"/>
            <a:ext cx="410063" cy="40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013200" y="4635500"/>
            <a:ext cx="256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Electron/Proton States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Collective Solvent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Thermal bath (24 modes)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FFB187-9703-427B-8BDB-1BF50EE4F855}"/>
              </a:ext>
            </a:extLst>
          </p:cNvPr>
          <p:cNvSpPr txBox="1"/>
          <p:nvPr/>
        </p:nvSpPr>
        <p:spPr>
          <a:xfrm>
            <a:off x="940860" y="6351724"/>
            <a:ext cx="5867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 Pierre, J. R. Duke, T. J. H. Hele, and N. Ananth, J. Chem. Phys. (2017)</a:t>
            </a:r>
          </a:p>
        </p:txBody>
      </p:sp>
    </p:spTree>
    <p:extLst>
      <p:ext uri="{BB962C8B-B14F-4D97-AF65-F5344CB8AC3E}">
        <p14:creationId xmlns:p14="http://schemas.microsoft.com/office/powerpoint/2010/main" val="20874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3" grpId="0"/>
      <p:bldP spid="37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E3AC7-A276-435A-B806-B211C044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RPMD and MV-RPMD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BB7CD-5DA8-46FF-AE6B-99ECADBDC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74" y="969356"/>
            <a:ext cx="10515600" cy="5463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Implementation:</a:t>
            </a:r>
          </a:p>
          <a:p>
            <a:pPr marL="342900" indent="-342900">
              <a:buAutoNum type="arabicPeriod"/>
            </a:pPr>
            <a:r>
              <a:rPr lang="en-US" sz="1600" dirty="0"/>
              <a:t>Sample initial distribution using PIMD or PIMC  (Canonical Ensemble)</a:t>
            </a:r>
          </a:p>
          <a:p>
            <a:pPr marL="342900" indent="-342900">
              <a:buAutoNum type="arabicPeriod"/>
            </a:pPr>
            <a:r>
              <a:rPr lang="en-US" sz="1600" dirty="0"/>
              <a:t>Real-time NVE trajectories from initial points to calculate RPMD/MV-RPMD correlation functions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Software Modifications:</a:t>
            </a:r>
          </a:p>
          <a:p>
            <a:pPr marL="342900" indent="-342900">
              <a:buAutoNum type="arabicPeriod"/>
            </a:pPr>
            <a:r>
              <a:rPr lang="en-US" sz="1600" dirty="0"/>
              <a:t>Include RP/MV-RP as  ‘molecule’ (non-trivial given current MD software structure) </a:t>
            </a:r>
          </a:p>
          <a:p>
            <a:pPr marL="914400" lvl="2" indent="0">
              <a:buNone/>
            </a:pPr>
            <a:endParaRPr lang="en-US" sz="1400" dirty="0"/>
          </a:p>
          <a:p>
            <a:pPr marL="342900" indent="-342900">
              <a:buAutoNum type="arabicPeriod"/>
            </a:pPr>
            <a:r>
              <a:rPr lang="en-US" sz="1600" dirty="0"/>
              <a:t>Allow mixed time-slicing i.e. some particles are quantum and others are classical i.e. 1-bead limit          </a:t>
            </a:r>
          </a:p>
          <a:p>
            <a:pPr marL="457200" lvl="1" indent="0">
              <a:buNone/>
            </a:pPr>
            <a:r>
              <a:rPr lang="en-US" sz="1600" dirty="0"/>
              <a:t>							</a:t>
            </a:r>
          </a:p>
          <a:p>
            <a:pPr marL="342900" indent="-342900">
              <a:buAutoNum type="arabicPeriod"/>
            </a:pPr>
            <a:r>
              <a:rPr lang="en-US" sz="1600" dirty="0"/>
              <a:t>Implement efficient integration scheme for the RP spring terms (eliminate need for small MD time step)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Would Like: </a:t>
            </a:r>
          </a:p>
          <a:p>
            <a:pPr marL="0" indent="0">
              <a:buNone/>
            </a:pPr>
            <a:r>
              <a:rPr lang="en-US" sz="1600" dirty="0"/>
              <a:t>1. Interface with electronic structure software for energies/gradients that is (ideally)</a:t>
            </a:r>
          </a:p>
          <a:p>
            <a:pPr marL="0" indent="0">
              <a:buNone/>
            </a:pPr>
            <a:r>
              <a:rPr lang="en-US" sz="1600" dirty="0"/>
              <a:t>	- accurate for excited states</a:t>
            </a:r>
          </a:p>
          <a:p>
            <a:pPr marL="0" indent="0">
              <a:buNone/>
            </a:pPr>
            <a:r>
              <a:rPr lang="en-US" sz="1600" dirty="0"/>
              <a:t>	- includes an efficient scheme for diabatization/quasi-diabatization</a:t>
            </a:r>
          </a:p>
          <a:p>
            <a:pPr marL="0" indent="0">
              <a:buNone/>
            </a:pPr>
            <a:r>
              <a:rPr lang="en-US" sz="1600" dirty="0"/>
              <a:t>2. Code for comparable methods (Linearized path integrals, some Generalized Quantum Master Equation methods)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07023-2A7D-4F37-AA1D-E41012DC8440}"/>
              </a:ext>
            </a:extLst>
          </p:cNvPr>
          <p:cNvSpPr txBox="1"/>
          <p:nvPr/>
        </p:nvSpPr>
        <p:spPr>
          <a:xfrm>
            <a:off x="6548581" y="3546762"/>
            <a:ext cx="5449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R. P. Steele, J. </a:t>
            </a:r>
            <a:r>
              <a:rPr lang="en-US" sz="1400" dirty="0" err="1"/>
              <a:t>Zwickl</a:t>
            </a:r>
            <a:r>
              <a:rPr lang="en-US" sz="1400" dirty="0"/>
              <a:t>, J. C. Tully, J. Chem. Phys 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76E19-8493-4AFA-847B-A3C08F4DFC9D}"/>
              </a:ext>
            </a:extLst>
          </p:cNvPr>
          <p:cNvSpPr txBox="1"/>
          <p:nvPr/>
        </p:nvSpPr>
        <p:spPr>
          <a:xfrm>
            <a:off x="5126181" y="4207159"/>
            <a:ext cx="6885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</a:t>
            </a:r>
            <a:r>
              <a:rPr lang="en-US" sz="1400" dirty="0" err="1"/>
              <a:t>Cerriotti</a:t>
            </a:r>
            <a:r>
              <a:rPr lang="en-US" sz="1400" dirty="0"/>
              <a:t>, M. </a:t>
            </a:r>
            <a:r>
              <a:rPr lang="en-US" sz="1400" dirty="0" err="1"/>
              <a:t>Parrinello</a:t>
            </a:r>
            <a:r>
              <a:rPr lang="en-US" sz="1400" dirty="0"/>
              <a:t>, T. E. Markland, and D. E. </a:t>
            </a:r>
            <a:r>
              <a:rPr lang="en-US" sz="1400" dirty="0" err="1"/>
              <a:t>Manolopoulos</a:t>
            </a:r>
            <a:r>
              <a:rPr lang="en-US" sz="1400" dirty="0"/>
              <a:t>, J. Chem. Phys (2010)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ADC3C-C954-4B91-8503-A871E82F3557}"/>
              </a:ext>
            </a:extLst>
          </p:cNvPr>
          <p:cNvSpPr txBox="1"/>
          <p:nvPr/>
        </p:nvSpPr>
        <p:spPr>
          <a:xfrm>
            <a:off x="6516251" y="2946001"/>
            <a:ext cx="5449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T. F. Miller III, J. Chem. Phys. (2008)</a:t>
            </a:r>
          </a:p>
        </p:txBody>
      </p:sp>
    </p:spTree>
    <p:extLst>
      <p:ext uri="{BB962C8B-B14F-4D97-AF65-F5344CB8AC3E}">
        <p14:creationId xmlns:p14="http://schemas.microsoft.com/office/powerpoint/2010/main" val="1708794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4458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122" name="Picture 2" descr="http://ananth.chem.cornell.edu/img/ti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81" y="3318507"/>
            <a:ext cx="888668" cy="8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108" y="4251506"/>
            <a:ext cx="1201523" cy="111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540" y="3242532"/>
            <a:ext cx="944640" cy="944640"/>
          </a:xfrm>
          <a:prstGeom prst="rect">
            <a:avLst/>
          </a:prstGeom>
        </p:spPr>
      </p:pic>
      <p:sp>
        <p:nvSpPr>
          <p:cNvPr id="9" name="AutoShape 4" descr="Image result for doe logo usa"/>
          <p:cNvSpPr>
            <a:spLocks noChangeAspect="1" noChangeArrowheads="1"/>
          </p:cNvSpPr>
          <p:nvPr/>
        </p:nvSpPr>
        <p:spPr bwMode="auto">
          <a:xfrm>
            <a:off x="715739" y="17554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Research Corporation For Science &#10;Advanc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01" y="4664391"/>
            <a:ext cx="1832283" cy="5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71358"/>
            <a:ext cx="1319901" cy="879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38" y="4319217"/>
            <a:ext cx="979362" cy="979362"/>
          </a:xfrm>
          <a:prstGeom prst="rect">
            <a:avLst/>
          </a:prstGeom>
        </p:spPr>
      </p:pic>
      <p:pic>
        <p:nvPicPr>
          <p:cNvPr id="17" name="Picture 2" descr="http://ananth.chem.cornell.edu/img/sergey.jpg">
            <a:extLst>
              <a:ext uri="{FF2B5EF4-FFF2-40B4-BE49-F238E27FC236}">
                <a16:creationId xmlns:a16="http://schemas.microsoft.com/office/drawing/2014/main" id="{126583EA-1375-4814-83CB-454E48C8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06" y="562005"/>
            <a:ext cx="888668" cy="9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ananth.chem.cornell.edu/img/rachel.jpg">
            <a:extLst>
              <a:ext uri="{FF2B5EF4-FFF2-40B4-BE49-F238E27FC236}">
                <a16:creationId xmlns:a16="http://schemas.microsoft.com/office/drawing/2014/main" id="{EBC53BE9-DB07-4CC6-8E51-07B144D4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68" y="1477821"/>
            <a:ext cx="888668" cy="9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BF64F-2C11-4C88-9121-06ACE68198B1}"/>
              </a:ext>
            </a:extLst>
          </p:cNvPr>
          <p:cNvSpPr txBox="1"/>
          <p:nvPr/>
        </p:nvSpPr>
        <p:spPr>
          <a:xfrm>
            <a:off x="2690649" y="976879"/>
            <a:ext cx="24724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Jessica Duke</a:t>
            </a:r>
          </a:p>
          <a:p>
            <a:r>
              <a:rPr lang="en-US" sz="1600" dirty="0"/>
              <a:t>(Data Analyst, RAND corp.)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Rachel </a:t>
            </a:r>
            <a:r>
              <a:rPr lang="en-US" sz="1600" dirty="0" err="1"/>
              <a:t>Kenion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Sadrach</a:t>
            </a:r>
            <a:r>
              <a:rPr lang="en-US" sz="1600" dirty="0"/>
              <a:t> Pierre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r>
              <a:rPr lang="en-US" sz="1600" dirty="0"/>
              <a:t>Tim Hele</a:t>
            </a:r>
          </a:p>
          <a:p>
            <a:r>
              <a:rPr lang="en-US" sz="1600" dirty="0"/>
              <a:t>(Cavendish Lab, Cambridge)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endParaRPr lang="en-US" sz="1600" dirty="0"/>
          </a:p>
          <a:p>
            <a:br>
              <a:rPr lang="en-US" sz="1600" dirty="0"/>
            </a:br>
            <a:r>
              <a:rPr lang="en-US" sz="1600" dirty="0"/>
              <a:t>Elliot Eklund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B6DBB-109E-4C96-8495-CF527087C8FE}"/>
              </a:ext>
            </a:extLst>
          </p:cNvPr>
          <p:cNvSpPr txBox="1"/>
          <p:nvPr/>
        </p:nvSpPr>
        <p:spPr>
          <a:xfrm>
            <a:off x="6234160" y="1139254"/>
            <a:ext cx="302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Adam Rettig</a:t>
            </a:r>
          </a:p>
          <a:p>
            <a:r>
              <a:rPr lang="en-US" sz="1600" dirty="0"/>
              <a:t>(PhD candidate at UC Berkeley)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6DE1E1-2706-4820-B984-5BFDAE1232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0429" y="3240213"/>
            <a:ext cx="944639" cy="9320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C0B39F-09E1-4230-A651-0D3E61B4B0F0}"/>
              </a:ext>
            </a:extLst>
          </p:cNvPr>
          <p:cNvSpPr/>
          <p:nvPr/>
        </p:nvSpPr>
        <p:spPr>
          <a:xfrm>
            <a:off x="5163117" y="240076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400" b="1" cap="smal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Funding</a:t>
            </a:r>
          </a:p>
        </p:txBody>
      </p:sp>
      <p:pic>
        <p:nvPicPr>
          <p:cNvPr id="25" name="Picture 2" descr="http://ananth.chem.cornell.edu/img/jessica.jpg">
            <a:extLst>
              <a:ext uri="{FF2B5EF4-FFF2-40B4-BE49-F238E27FC236}">
                <a16:creationId xmlns:a16="http://schemas.microsoft.com/office/drawing/2014/main" id="{F609332A-FFB7-40CC-8C21-B8594F78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06" y="559903"/>
            <a:ext cx="931989" cy="9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ananth.chem.cornell.edu/img/sadrach.png">
            <a:extLst>
              <a:ext uri="{FF2B5EF4-FFF2-40B4-BE49-F238E27FC236}">
                <a16:creationId xmlns:a16="http://schemas.microsoft.com/office/drawing/2014/main" id="{E770E60A-9E58-442C-A450-8F0F4D0F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4" y="2399277"/>
            <a:ext cx="917836" cy="91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497725-051A-47F4-B78B-DC2699C255E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326580" y="690987"/>
            <a:ext cx="941832" cy="9342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BAB91C-F9BD-4F8B-AC6A-3586148ECB70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13" y="4222970"/>
            <a:ext cx="898685" cy="9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effectiveness of </a:t>
            </a:r>
            <a:r>
              <a:rPr lang="en-US" dirty="0" err="1"/>
              <a:t>Filinov</a:t>
            </a:r>
            <a:r>
              <a:rPr lang="en-US" dirty="0"/>
              <a:t> Filtration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66345" y="699009"/>
                <a:ext cx="9994382" cy="499156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1600" dirty="0" err="1"/>
                  <a:t>Filinov</a:t>
                </a:r>
                <a:r>
                  <a:rPr lang="en-US" sz="1600" dirty="0"/>
                  <a:t> filtration ineffective for </a:t>
                </a:r>
                <a:r>
                  <a:rPr lang="en-US" sz="1600" dirty="0" err="1"/>
                  <a:t>wavepacket</a:t>
                </a:r>
                <a:r>
                  <a:rPr lang="en-US" sz="1600" dirty="0"/>
                  <a:t> propagation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600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Examine the amplitude (A) and phase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600" dirty="0"/>
                  <a:t>) of the MQC-IVR integrand for a single trajectory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Use different </a:t>
                </a:r>
                <a:r>
                  <a:rPr lang="en-US" sz="1600" dirty="0" err="1"/>
                  <a:t>Filinov</a:t>
                </a:r>
                <a:r>
                  <a:rPr lang="en-US" sz="1600" dirty="0"/>
                  <a:t> parameter values: </a:t>
                </a:r>
                <a:r>
                  <a:rPr lang="en-US" sz="1600" b="1" dirty="0">
                    <a:solidFill>
                      <a:srgbClr val="7030A0"/>
                    </a:solidFill>
                  </a:rPr>
                  <a:t>purple</a:t>
                </a:r>
                <a:r>
                  <a:rPr lang="en-US" sz="1600" dirty="0"/>
                  <a:t> = quantum-limit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red</a:t>
                </a:r>
                <a:r>
                  <a:rPr lang="en-US" sz="1600" dirty="0"/>
                  <a:t> = classical-limit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600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As </a:t>
                </a:r>
                <a:r>
                  <a:rPr lang="en-US" sz="1600" dirty="0" err="1"/>
                  <a:t>Filinov</a:t>
                </a:r>
                <a:r>
                  <a:rPr lang="en-US" sz="1600" dirty="0"/>
                  <a:t> parameter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1600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Phase unchanged				Amplitude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 in regions of highly oscillatory phase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6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 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6345" y="699009"/>
                <a:ext cx="9994382" cy="4991562"/>
              </a:xfrm>
              <a:blipFill>
                <a:blip r:embed="rId2"/>
                <a:stretch>
                  <a:fillRect l="-305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342671" y="5942919"/>
            <a:ext cx="4854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M. S. Church, S. V. Antipov, and N. Ananth, J. Chem. Phys. (2017)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3DBD1-172B-4CE9-A96D-B6733A4E8962}"/>
              </a:ext>
            </a:extLst>
          </p:cNvPr>
          <p:cNvSpPr txBox="1"/>
          <p:nvPr/>
        </p:nvSpPr>
        <p:spPr>
          <a:xfrm>
            <a:off x="7331913" y="695777"/>
            <a:ext cx="484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Spanner, V. S. Batista, and P. </a:t>
            </a:r>
            <a:r>
              <a:rPr lang="en-US" sz="1400" dirty="0" err="1"/>
              <a:t>Brumer</a:t>
            </a:r>
            <a:r>
              <a:rPr lang="en-US" sz="1400" dirty="0"/>
              <a:t>, J. Chem. Phys. (2005)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F2B32-C127-482D-8CBA-EAE9816E6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227" y="3217887"/>
            <a:ext cx="3950834" cy="2686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0318F-42F2-4E8C-A1A4-6B3691CED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387" y="3123295"/>
            <a:ext cx="4113205" cy="2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6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Effectiveness of </a:t>
            </a:r>
            <a:r>
              <a:rPr lang="en-US" dirty="0" err="1"/>
              <a:t>Filinov</a:t>
            </a:r>
            <a:r>
              <a:rPr lang="en-US" dirty="0"/>
              <a:t> Filtration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40292" y="1544346"/>
                <a:ext cx="6798170" cy="37370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Examine average amplitude (A) and phase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600" dirty="0"/>
                  <a:t>) for c=0 case (DHK-IVR)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 Increase the number of trajectories to 10</a:t>
                </a:r>
                <a:r>
                  <a:rPr lang="en-US" sz="1600" baseline="30000" dirty="0"/>
                  <a:t>6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 gray 10</a:t>
                </a:r>
                <a:r>
                  <a:rPr lang="en-US" sz="1600" baseline="30000" dirty="0"/>
                  <a:t>3</a:t>
                </a:r>
                <a:r>
                  <a:rPr lang="en-US" sz="1600" dirty="0"/>
                  <a:t> –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red </a:t>
                </a:r>
                <a:r>
                  <a:rPr lang="en-US" sz="1600" dirty="0"/>
                  <a:t>10</a:t>
                </a:r>
                <a:r>
                  <a:rPr lang="en-US" sz="1600" baseline="30000" dirty="0"/>
                  <a:t>4</a:t>
                </a:r>
                <a:r>
                  <a:rPr lang="en-US" sz="1600" dirty="0"/>
                  <a:t> – 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blue </a:t>
                </a:r>
                <a:r>
                  <a:rPr lang="en-US" sz="1600" dirty="0"/>
                  <a:t>10</a:t>
                </a:r>
                <a:r>
                  <a:rPr lang="en-US" sz="1600" baseline="30000" dirty="0"/>
                  <a:t>6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Amplitude in oscillatory phase regions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0 as we approach 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10</a:t>
                </a:r>
                <a:r>
                  <a:rPr lang="en-US" sz="1600" b="1" baseline="30000" dirty="0">
                    <a:solidFill>
                      <a:srgbClr val="0000FF"/>
                    </a:solidFill>
                  </a:rPr>
                  <a:t>6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  trajectories</a:t>
                </a:r>
                <a:endParaRPr lang="en-US" sz="16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600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In MQC-IVR, we filter amplitude using </a:t>
                </a:r>
                <a:r>
                  <a:rPr lang="en-US" sz="1600" dirty="0" err="1"/>
                  <a:t>Filinov</a:t>
                </a:r>
                <a:r>
                  <a:rPr lang="en-US" sz="1600" dirty="0"/>
                  <a:t> parameters: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600" dirty="0"/>
                  <a:t>envelope for amplitude with c=0.7 shown in </a:t>
                </a:r>
                <a:r>
                  <a:rPr lang="en-US" sz="1600" b="1" dirty="0">
                    <a:solidFill>
                      <a:srgbClr val="00823B"/>
                    </a:solidFill>
                  </a:rPr>
                  <a:t>green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0292" y="1544346"/>
                <a:ext cx="6798170" cy="3737000"/>
              </a:xfrm>
              <a:blipFill>
                <a:blip r:embed="rId2"/>
                <a:stretch>
                  <a:fillRect l="-448" t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61" y="934659"/>
            <a:ext cx="4110430" cy="5055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7142" y="1038173"/>
            <a:ext cx="279919" cy="24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16605" y="3412846"/>
            <a:ext cx="227044" cy="239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92766" y="2594985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9719" y="2598095"/>
            <a:ext cx="80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NOISE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7698" y="5868485"/>
            <a:ext cx="10394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M. S. Church, S. V. Antipov, and N. Ananth, J. Chem. Phys.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7D77CA-DD70-4CF1-807A-AEAEF4A1076D}"/>
                  </a:ext>
                </a:extLst>
              </p:cNvPr>
              <p:cNvSpPr txBox="1"/>
              <p:nvPr/>
            </p:nvSpPr>
            <p:spPr>
              <a:xfrm rot="16200000">
                <a:off x="-1363330" y="2935218"/>
                <a:ext cx="5001108" cy="5151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1600" dirty="0"/>
                  <a:t>  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	</m:t>
                    </m:r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Amplitude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600" dirty="0"/>
                  <a:t>	           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Phase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7D77CA-DD70-4CF1-807A-AEAEF4A10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63330" y="2935218"/>
                <a:ext cx="5001108" cy="515141"/>
              </a:xfrm>
              <a:prstGeom prst="rect">
                <a:avLst/>
              </a:prstGeom>
              <a:blipFill>
                <a:blip r:embed="rId4"/>
                <a:stretch>
                  <a:fillRect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7C40457-5F59-4156-AF08-3F0ABD53EC4A}"/>
              </a:ext>
            </a:extLst>
          </p:cNvPr>
          <p:cNvSpPr txBox="1"/>
          <p:nvPr/>
        </p:nvSpPr>
        <p:spPr>
          <a:xfrm>
            <a:off x="1345118" y="5615969"/>
            <a:ext cx="3795174" cy="423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	Momentum ‘jump’</a:t>
            </a:r>
          </a:p>
        </p:txBody>
      </p:sp>
    </p:spTree>
    <p:extLst>
      <p:ext uri="{BB962C8B-B14F-4D97-AF65-F5344CB8AC3E}">
        <p14:creationId xmlns:p14="http://schemas.microsoft.com/office/powerpoint/2010/main" val="42512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40D766-B440-4AB0-9192-EA6950CA1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812"/>
            <a:ext cx="10515600" cy="544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Imaginary-time Path Integral based methods for Nonadiabatic Dynamics </a:t>
            </a:r>
          </a:p>
          <a:p>
            <a:pPr marL="0" indent="0">
              <a:buNone/>
            </a:pPr>
            <a:r>
              <a:rPr lang="en-US" sz="1600" dirty="0"/>
              <a:t>Ring Polymer Molecular Dynamics and </a:t>
            </a:r>
            <a:r>
              <a:rPr lang="en-US" sz="1600" dirty="0">
                <a:solidFill>
                  <a:srgbClr val="C00000"/>
                </a:solidFill>
              </a:rPr>
              <a:t>Mapping-Variable Ring Polymer Molecular Dynamics </a:t>
            </a:r>
            <a:r>
              <a:rPr lang="en-US" sz="1600" dirty="0"/>
              <a:t>(RPMD and </a:t>
            </a:r>
            <a:r>
              <a:rPr lang="en-US" sz="1600" dirty="0">
                <a:solidFill>
                  <a:srgbClr val="C00000"/>
                </a:solidFill>
              </a:rPr>
              <a:t>MV-RPMD</a:t>
            </a:r>
            <a:r>
              <a:rPr lang="en-US" sz="1600" dirty="0"/>
              <a:t>)</a:t>
            </a:r>
          </a:p>
          <a:p>
            <a:pPr>
              <a:buFontTx/>
              <a:buChar char="-"/>
            </a:pPr>
            <a:r>
              <a:rPr lang="en-US" sz="1600" dirty="0"/>
              <a:t>Exact for equilibrium properties of condensed phase systems</a:t>
            </a:r>
          </a:p>
          <a:p>
            <a:pPr>
              <a:buFontTx/>
              <a:buChar char="-"/>
            </a:pPr>
            <a:r>
              <a:rPr lang="en-US" sz="1600" dirty="0"/>
              <a:t>Approximate but inexpensive condensed phase quantum dynamics; </a:t>
            </a:r>
          </a:p>
          <a:p>
            <a:pPr>
              <a:buFontTx/>
              <a:buChar char="-"/>
            </a:pPr>
            <a:r>
              <a:rPr lang="en-US" sz="1600" dirty="0"/>
              <a:t>RPMD captures: ZPE and tunneling, no coherence effects. Applicable to one-electron transfer processes.</a:t>
            </a:r>
          </a:p>
          <a:p>
            <a:pPr>
              <a:buFontTx/>
              <a:buChar char="-"/>
            </a:pPr>
            <a:r>
              <a:rPr lang="en-US" sz="1600" dirty="0"/>
              <a:t>MV-RPMD captures: ZPE, tunneling, and short-time electronic coherence effects, no nuclear coherence effects. </a:t>
            </a:r>
          </a:p>
          <a:p>
            <a:pPr marL="0" indent="0">
              <a:buNone/>
            </a:pPr>
            <a:r>
              <a:rPr lang="en-US" sz="1600" dirty="0"/>
              <a:t>		   Applicable to multi-electron, multi-level systems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Real-time Path Integral based methods for Nonadiabatic Reactions in the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gas phase/at metal surfaces</a:t>
            </a:r>
          </a:p>
          <a:p>
            <a:pPr marL="0" indent="0">
              <a:buNone/>
            </a:pPr>
            <a:r>
              <a:rPr lang="en-US" sz="1600" dirty="0"/>
              <a:t>Linearized path-integral based methods with mapping variables: </a:t>
            </a:r>
          </a:p>
          <a:p>
            <a:pPr marL="0" indent="0">
              <a:buNone/>
            </a:pPr>
            <a:r>
              <a:rPr lang="en-US" sz="1600" dirty="0"/>
              <a:t>- Inexpensive, accurately describes ZPE, tunneling, and some electronic coherences, but no nuclear coherence effects</a:t>
            </a:r>
          </a:p>
          <a:p>
            <a:pPr marL="0" indent="0">
              <a:buNone/>
            </a:pPr>
            <a:r>
              <a:rPr lang="en-US" sz="1600" dirty="0"/>
              <a:t>Double Herman-</a:t>
            </a:r>
            <a:r>
              <a:rPr lang="en-US" sz="1600" dirty="0" err="1"/>
              <a:t>Kluk</a:t>
            </a:r>
            <a:r>
              <a:rPr lang="en-US" sz="1600" dirty="0"/>
              <a:t> Initial Value Representation (DHK-IVR)</a:t>
            </a:r>
          </a:p>
          <a:p>
            <a:pPr>
              <a:buFontTx/>
              <a:buChar char="-"/>
            </a:pPr>
            <a:r>
              <a:rPr lang="en-US" sz="1600" dirty="0"/>
              <a:t>Expensive but accurate, captures most quantum effects including nuclear and electronic quantum coherences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Mixed Quantum-Classical Initial Value Representation (MQC-IVR)</a:t>
            </a:r>
          </a:p>
          <a:p>
            <a:pPr>
              <a:buFontTx/>
              <a:buChar char="-"/>
            </a:pPr>
            <a:r>
              <a:rPr lang="en-US" sz="1600" dirty="0"/>
              <a:t>Uniform framework to tune from Linearized to DHK-IVR i.e. classical-limit to quantum-limit semiclassical dynamics.</a:t>
            </a:r>
          </a:p>
          <a:p>
            <a:pPr>
              <a:buFontTx/>
              <a:buChar char="-"/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26F13-FA24-40E0-9AE1-7767A72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Used/Developed to Compute Real-time Correlation Functions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E5D6A-9259-4123-8C75-109632BAFC7D}"/>
              </a:ext>
            </a:extLst>
          </p:cNvPr>
          <p:cNvSpPr/>
          <p:nvPr/>
        </p:nvSpPr>
        <p:spPr>
          <a:xfrm>
            <a:off x="831273" y="777372"/>
            <a:ext cx="10898909" cy="255440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829101" y="4676135"/>
            <a:ext cx="503943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Semiclassical Approximation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94261"/>
            <a:ext cx="1101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Focus on the SC Initial Value Representation (SC-IVR) and its many flavors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Van-</a:t>
            </a:r>
            <a:r>
              <a:rPr lang="en-US" sz="1600" dirty="0" err="1"/>
              <a:t>Vleck</a:t>
            </a:r>
            <a:r>
              <a:rPr lang="en-US" sz="1600" dirty="0"/>
              <a:t>-</a:t>
            </a:r>
            <a:r>
              <a:rPr lang="en-US" sz="1600" dirty="0" err="1"/>
              <a:t>Gutzwiller</a:t>
            </a:r>
            <a:r>
              <a:rPr lang="en-US" sz="1600" dirty="0"/>
              <a:t> (VVG) propagator derived as a stationary phase approximation to Feynman propagator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9131" y="894261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W. H. Miller, J. Phys. Chem. A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93800" y="5221590"/>
                <a:ext cx="5054600" cy="396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𝐻𝑡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…∫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|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𝑖𝑆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⟨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00" y="5221590"/>
                <a:ext cx="5054600" cy="3968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906933" y="2593066"/>
            <a:ext cx="3067839" cy="2263916"/>
            <a:chOff x="600199" y="1688968"/>
            <a:chExt cx="4823570" cy="3697224"/>
          </a:xfrm>
        </p:grpSpPr>
        <p:grpSp>
          <p:nvGrpSpPr>
            <p:cNvPr id="7" name="Group 6"/>
            <p:cNvGrpSpPr/>
            <p:nvPr/>
          </p:nvGrpSpPr>
          <p:grpSpPr>
            <a:xfrm>
              <a:off x="600199" y="1688968"/>
              <a:ext cx="4823570" cy="3697224"/>
              <a:chOff x="3756758" y="1087720"/>
              <a:chExt cx="4623148" cy="366168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756758" y="1161118"/>
                <a:ext cx="4623148" cy="3460986"/>
                <a:chOff x="838200" y="1161118"/>
                <a:chExt cx="4623148" cy="346098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838200" y="1161118"/>
                  <a:ext cx="4623148" cy="3460986"/>
                </a:xfrm>
                <a:prstGeom prst="rect">
                  <a:avLst/>
                </a:prstGeom>
                <a:pattFill prst="lgGrid">
                  <a:fgClr>
                    <a:srgbClr val="A49E9E"/>
                  </a:fgClr>
                  <a:bgClr>
                    <a:schemeClr val="bg1"/>
                  </a:bgClr>
                </a:pattFill>
                <a:ln>
                  <a:solidFill>
                    <a:srgbClr val="0B938D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1227551" y="2294350"/>
                  <a:ext cx="3844987" cy="158312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Freeform 17"/>
                <p:cNvSpPr/>
                <p:nvPr/>
              </p:nvSpPr>
              <p:spPr>
                <a:xfrm>
                  <a:off x="1177447" y="2206087"/>
                  <a:ext cx="4063640" cy="2215964"/>
                </a:xfrm>
                <a:custGeom>
                  <a:avLst/>
                  <a:gdLst>
                    <a:gd name="connsiteX0" fmla="*/ 0 w 3983276"/>
                    <a:gd name="connsiteY0" fmla="*/ 1603332 h 2067157"/>
                    <a:gd name="connsiteX1" fmla="*/ 1929008 w 3983276"/>
                    <a:gd name="connsiteY1" fmla="*/ 1966586 h 2067157"/>
                    <a:gd name="connsiteX2" fmla="*/ 3983276 w 3983276"/>
                    <a:gd name="connsiteY2" fmla="*/ 0 h 206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3276" h="2067157">
                      <a:moveTo>
                        <a:pt x="0" y="1603332"/>
                      </a:moveTo>
                      <a:cubicBezTo>
                        <a:pt x="632564" y="1918570"/>
                        <a:pt x="1265129" y="2233808"/>
                        <a:pt x="1929008" y="1966586"/>
                      </a:cubicBezTo>
                      <a:cubicBezTo>
                        <a:pt x="2592887" y="1699364"/>
                        <a:pt x="3348624" y="425885"/>
                        <a:pt x="3983276" y="0"/>
                      </a:cubicBezTo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1102290" y="1665961"/>
                  <a:ext cx="4045907" cy="2204581"/>
                </a:xfrm>
                <a:custGeom>
                  <a:avLst/>
                  <a:gdLst>
                    <a:gd name="connsiteX0" fmla="*/ 0 w 4045907"/>
                    <a:gd name="connsiteY0" fmla="*/ 2204581 h 2204581"/>
                    <a:gd name="connsiteX1" fmla="*/ 1265129 w 4045907"/>
                    <a:gd name="connsiteY1" fmla="*/ 1 h 2204581"/>
                    <a:gd name="connsiteX2" fmla="*/ 3444658 w 4045907"/>
                    <a:gd name="connsiteY2" fmla="*/ 2192055 h 2204581"/>
                    <a:gd name="connsiteX3" fmla="*/ 4045907 w 4045907"/>
                    <a:gd name="connsiteY3" fmla="*/ 551146 h 2204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45907" h="2204581">
                      <a:moveTo>
                        <a:pt x="0" y="2204581"/>
                      </a:moveTo>
                      <a:cubicBezTo>
                        <a:pt x="345509" y="1103335"/>
                        <a:pt x="691019" y="2089"/>
                        <a:pt x="1265129" y="1"/>
                      </a:cubicBezTo>
                      <a:cubicBezTo>
                        <a:pt x="1839239" y="-2087"/>
                        <a:pt x="2981195" y="2100197"/>
                        <a:pt x="3444658" y="2192055"/>
                      </a:cubicBezTo>
                      <a:cubicBezTo>
                        <a:pt x="3908121" y="2283913"/>
                        <a:pt x="3977014" y="1417529"/>
                        <a:pt x="4045907" y="551146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1114816" y="2182612"/>
                  <a:ext cx="3970751" cy="1712983"/>
                </a:xfrm>
                <a:custGeom>
                  <a:avLst/>
                  <a:gdLst>
                    <a:gd name="connsiteX0" fmla="*/ 0 w 3970751"/>
                    <a:gd name="connsiteY0" fmla="*/ 1712983 h 1712983"/>
                    <a:gd name="connsiteX1" fmla="*/ 1578280 w 3970751"/>
                    <a:gd name="connsiteY1" fmla="*/ 222385 h 1712983"/>
                    <a:gd name="connsiteX2" fmla="*/ 3970751 w 3970751"/>
                    <a:gd name="connsiteY2" fmla="*/ 34495 h 1712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0751" h="1712983">
                      <a:moveTo>
                        <a:pt x="0" y="1712983"/>
                      </a:moveTo>
                      <a:cubicBezTo>
                        <a:pt x="458244" y="1107558"/>
                        <a:pt x="916488" y="502133"/>
                        <a:pt x="1578280" y="222385"/>
                      </a:cubicBezTo>
                      <a:cubicBezTo>
                        <a:pt x="2240072" y="-57363"/>
                        <a:pt x="3105411" y="-11434"/>
                        <a:pt x="3970751" y="34495"/>
                      </a:cubicBezTo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1152395" y="2229633"/>
                  <a:ext cx="3970750" cy="1703540"/>
                </a:xfrm>
                <a:custGeom>
                  <a:avLst/>
                  <a:gdLst>
                    <a:gd name="connsiteX0" fmla="*/ 0 w 3970750"/>
                    <a:gd name="connsiteY0" fmla="*/ 1703540 h 1703540"/>
                    <a:gd name="connsiteX1" fmla="*/ 2304789 w 3970750"/>
                    <a:gd name="connsiteY1" fmla="*/ 1365337 h 1703540"/>
                    <a:gd name="connsiteX2" fmla="*/ 3970750 w 3970750"/>
                    <a:gd name="connsiteY2" fmla="*/ 0 h 170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0750" h="1703540">
                      <a:moveTo>
                        <a:pt x="0" y="1703540"/>
                      </a:moveTo>
                      <a:cubicBezTo>
                        <a:pt x="821498" y="1676400"/>
                        <a:pt x="1642997" y="1649260"/>
                        <a:pt x="2304789" y="1365337"/>
                      </a:cubicBezTo>
                      <a:cubicBezTo>
                        <a:pt x="2966581" y="1081414"/>
                        <a:pt x="3468665" y="540707"/>
                        <a:pt x="3970750" y="0"/>
                      </a:cubicBezTo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1152395" y="1241720"/>
                  <a:ext cx="3970750" cy="3288644"/>
                </a:xfrm>
                <a:custGeom>
                  <a:avLst/>
                  <a:gdLst>
                    <a:gd name="connsiteX0" fmla="*/ 0 w 3970750"/>
                    <a:gd name="connsiteY0" fmla="*/ 2703979 h 3288644"/>
                    <a:gd name="connsiteX1" fmla="*/ 588723 w 3970750"/>
                    <a:gd name="connsiteY1" fmla="*/ 3104812 h 3288644"/>
                    <a:gd name="connsiteX2" fmla="*/ 1803747 w 3970750"/>
                    <a:gd name="connsiteY2" fmla="*/ 98565 h 3288644"/>
                    <a:gd name="connsiteX3" fmla="*/ 2542783 w 3970750"/>
                    <a:gd name="connsiteY3" fmla="*/ 3154916 h 3288644"/>
                    <a:gd name="connsiteX4" fmla="*/ 3231715 w 3970750"/>
                    <a:gd name="connsiteY4" fmla="*/ 123617 h 3288644"/>
                    <a:gd name="connsiteX5" fmla="*/ 3970750 w 3970750"/>
                    <a:gd name="connsiteY5" fmla="*/ 875179 h 32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0750" h="3288644">
                      <a:moveTo>
                        <a:pt x="0" y="2703979"/>
                      </a:moveTo>
                      <a:cubicBezTo>
                        <a:pt x="144049" y="3121513"/>
                        <a:pt x="288099" y="3539048"/>
                        <a:pt x="588723" y="3104812"/>
                      </a:cubicBezTo>
                      <a:cubicBezTo>
                        <a:pt x="889347" y="2670576"/>
                        <a:pt x="1478070" y="90214"/>
                        <a:pt x="1803747" y="98565"/>
                      </a:cubicBezTo>
                      <a:cubicBezTo>
                        <a:pt x="2129424" y="106916"/>
                        <a:pt x="2304788" y="3150741"/>
                        <a:pt x="2542783" y="3154916"/>
                      </a:cubicBezTo>
                      <a:cubicBezTo>
                        <a:pt x="2780778" y="3159091"/>
                        <a:pt x="2993720" y="503573"/>
                        <a:pt x="3231715" y="123617"/>
                      </a:cubicBezTo>
                      <a:cubicBezTo>
                        <a:pt x="3469710" y="-256339"/>
                        <a:pt x="3720230" y="309420"/>
                        <a:pt x="3970750" y="875179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1227551" y="1218669"/>
                  <a:ext cx="3883068" cy="3065911"/>
                </a:xfrm>
                <a:custGeom>
                  <a:avLst/>
                  <a:gdLst>
                    <a:gd name="connsiteX0" fmla="*/ 3883068 w 3883068"/>
                    <a:gd name="connsiteY0" fmla="*/ 885704 h 3065911"/>
                    <a:gd name="connsiteX1" fmla="*/ 2455101 w 3883068"/>
                    <a:gd name="connsiteY1" fmla="*/ 96564 h 3065911"/>
                    <a:gd name="connsiteX2" fmla="*/ 1778696 w 3883068"/>
                    <a:gd name="connsiteY2" fmla="*/ 2839764 h 3065911"/>
                    <a:gd name="connsiteX3" fmla="*/ 0 w 3883068"/>
                    <a:gd name="connsiteY3" fmla="*/ 2714504 h 306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83068" h="3065911">
                      <a:moveTo>
                        <a:pt x="3883068" y="885704"/>
                      </a:moveTo>
                      <a:cubicBezTo>
                        <a:pt x="3344449" y="328295"/>
                        <a:pt x="2805830" y="-229113"/>
                        <a:pt x="2455101" y="96564"/>
                      </a:cubicBezTo>
                      <a:cubicBezTo>
                        <a:pt x="2104372" y="422241"/>
                        <a:pt x="2187879" y="2403441"/>
                        <a:pt x="1778696" y="2839764"/>
                      </a:cubicBezTo>
                      <a:cubicBezTo>
                        <a:pt x="1369513" y="3276087"/>
                        <a:pt x="684756" y="2995295"/>
                        <a:pt x="0" y="2714504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Arc 4"/>
              <p:cNvSpPr/>
              <p:nvPr/>
            </p:nvSpPr>
            <p:spPr>
              <a:xfrm rot="18047657">
                <a:off x="4138315" y="1563897"/>
                <a:ext cx="3661685" cy="2709332"/>
              </a:xfrm>
              <a:custGeom>
                <a:avLst/>
                <a:gdLst>
                  <a:gd name="connsiteX0" fmla="*/ 3661483 w 7322966"/>
                  <a:gd name="connsiteY0" fmla="*/ 0 h 4121768"/>
                  <a:gd name="connsiteX1" fmla="*/ 5624477 w 7322966"/>
                  <a:gd name="connsiteY1" fmla="*/ 321205 h 4121768"/>
                  <a:gd name="connsiteX2" fmla="*/ 7241100 w 7322966"/>
                  <a:gd name="connsiteY2" fmla="*/ 2494246 h 4121768"/>
                  <a:gd name="connsiteX3" fmla="*/ 3661483 w 7322966"/>
                  <a:gd name="connsiteY3" fmla="*/ 2060884 h 4121768"/>
                  <a:gd name="connsiteX4" fmla="*/ 3661483 w 7322966"/>
                  <a:gd name="connsiteY4" fmla="*/ 0 h 4121768"/>
                  <a:gd name="connsiteX0" fmla="*/ 3661483 w 7322966"/>
                  <a:gd name="connsiteY0" fmla="*/ 0 h 4121768"/>
                  <a:gd name="connsiteX1" fmla="*/ 5624477 w 7322966"/>
                  <a:gd name="connsiteY1" fmla="*/ 321205 h 4121768"/>
                  <a:gd name="connsiteX2" fmla="*/ 7241100 w 7322966"/>
                  <a:gd name="connsiteY2" fmla="*/ 2494246 h 4121768"/>
                  <a:gd name="connsiteX0" fmla="*/ 0 w 3661685"/>
                  <a:gd name="connsiteY0" fmla="*/ 215086 h 2709332"/>
                  <a:gd name="connsiteX1" fmla="*/ 1962994 w 3661685"/>
                  <a:gd name="connsiteY1" fmla="*/ 536291 h 2709332"/>
                  <a:gd name="connsiteX2" fmla="*/ 3579617 w 3661685"/>
                  <a:gd name="connsiteY2" fmla="*/ 2709332 h 2709332"/>
                  <a:gd name="connsiteX3" fmla="*/ 0 w 3661685"/>
                  <a:gd name="connsiteY3" fmla="*/ 2275970 h 2709332"/>
                  <a:gd name="connsiteX4" fmla="*/ 0 w 3661685"/>
                  <a:gd name="connsiteY4" fmla="*/ 215086 h 2709332"/>
                  <a:gd name="connsiteX0" fmla="*/ 0 w 3661685"/>
                  <a:gd name="connsiteY0" fmla="*/ 215086 h 2709332"/>
                  <a:gd name="connsiteX1" fmla="*/ 1945051 w 3661685"/>
                  <a:gd name="connsiteY1" fmla="*/ 65781 h 2709332"/>
                  <a:gd name="connsiteX2" fmla="*/ 3579617 w 3661685"/>
                  <a:gd name="connsiteY2" fmla="*/ 2709332 h 270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1685" h="2709332" stroke="0" extrusionOk="0">
                    <a:moveTo>
                      <a:pt x="0" y="215086"/>
                    </a:moveTo>
                    <a:cubicBezTo>
                      <a:pt x="695240" y="215086"/>
                      <a:pt x="1376112" y="326497"/>
                      <a:pt x="1962994" y="536291"/>
                    </a:cubicBezTo>
                    <a:cubicBezTo>
                      <a:pt x="3256811" y="998795"/>
                      <a:pt x="3901913" y="1865933"/>
                      <a:pt x="3579617" y="2709332"/>
                    </a:cubicBezTo>
                    <a:lnTo>
                      <a:pt x="0" y="2275970"/>
                    </a:lnTo>
                    <a:lnTo>
                      <a:pt x="0" y="215086"/>
                    </a:lnTo>
                    <a:close/>
                  </a:path>
                  <a:path w="3661685" h="2709332" fill="none">
                    <a:moveTo>
                      <a:pt x="0" y="215086"/>
                    </a:moveTo>
                    <a:cubicBezTo>
                      <a:pt x="695240" y="215086"/>
                      <a:pt x="1358169" y="-144013"/>
                      <a:pt x="1945051" y="65781"/>
                    </a:cubicBezTo>
                    <a:cubicBezTo>
                      <a:pt x="3238868" y="528285"/>
                      <a:pt x="3901913" y="1865933"/>
                      <a:pt x="3579617" y="2709332"/>
                    </a:cubicBezTo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824722" y="2435625"/>
              <a:ext cx="537492" cy="561203"/>
              <a:chOff x="6802760" y="1555696"/>
              <a:chExt cx="537492" cy="561203"/>
            </a:xfrm>
            <a:solidFill>
              <a:schemeClr val="bg1"/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6839211" y="1603332"/>
                <a:ext cx="501041" cy="513567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02760" y="1555696"/>
                    <a:ext cx="402156" cy="502633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60" y="1555696"/>
                    <a:ext cx="402156" cy="50263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36585" b="-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/>
            <p:cNvGrpSpPr/>
            <p:nvPr/>
          </p:nvGrpSpPr>
          <p:grpSpPr>
            <a:xfrm>
              <a:off x="631392" y="4302269"/>
              <a:ext cx="501401" cy="552896"/>
              <a:chOff x="6838851" y="1601905"/>
              <a:chExt cx="501401" cy="552896"/>
            </a:xfrm>
            <a:solidFill>
              <a:schemeClr val="bg1"/>
            </a:solidFill>
          </p:grpSpPr>
          <p:sp>
            <p:nvSpPr>
              <p:cNvPr id="10" name="Oval 9"/>
              <p:cNvSpPr/>
              <p:nvPr/>
            </p:nvSpPr>
            <p:spPr>
              <a:xfrm>
                <a:off x="6839211" y="1603332"/>
                <a:ext cx="501041" cy="513567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838851" y="1601905"/>
                    <a:ext cx="402153" cy="552896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en-US" sz="1600" b="1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8851" y="1601905"/>
                    <a:ext cx="402153" cy="5528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38095" b="-3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4" name="Group 23"/>
          <p:cNvGrpSpPr/>
          <p:nvPr/>
        </p:nvGrpSpPr>
        <p:grpSpPr>
          <a:xfrm>
            <a:off x="5334000" y="3042041"/>
            <a:ext cx="1158578" cy="1128339"/>
            <a:chOff x="5496345" y="2713520"/>
            <a:chExt cx="1158578" cy="1128339"/>
          </a:xfrm>
        </p:grpSpPr>
        <p:sp>
          <p:nvSpPr>
            <p:cNvPr id="25" name="Right Arrow 24"/>
            <p:cNvSpPr/>
            <p:nvPr/>
          </p:nvSpPr>
          <p:spPr>
            <a:xfrm>
              <a:off x="5599136" y="3156396"/>
              <a:ext cx="901874" cy="27557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96345" y="2713520"/>
              <a:ext cx="1115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Perpetua" panose="02020502060401020303" pitchFamily="18" charset="0"/>
                </a:rPr>
                <a:t>SPA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539017" y="3503305"/>
                  <a:ext cx="11159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017" y="3503305"/>
                  <a:ext cx="1115906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96199" y="5754141"/>
                <a:ext cx="52577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Sum over all possible paths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600" dirty="0"/>
                  <a:t> in time ‘t’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99" y="5754141"/>
                <a:ext cx="5257799" cy="338554"/>
              </a:xfrm>
              <a:prstGeom prst="rect">
                <a:avLst/>
              </a:prstGeom>
              <a:blipFill>
                <a:blip r:embed="rId7"/>
                <a:stretch>
                  <a:fillRect l="-579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495801" y="4737550"/>
            <a:ext cx="33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752601" y="2603950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600201" y="2222950"/>
            <a:ext cx="10554969" cy="3504991"/>
            <a:chOff x="-1192656" y="1135222"/>
            <a:chExt cx="16097451" cy="8099306"/>
          </a:xfrm>
        </p:grpSpPr>
        <p:grpSp>
          <p:nvGrpSpPr>
            <p:cNvPr id="33" name="Group 32"/>
            <p:cNvGrpSpPr/>
            <p:nvPr/>
          </p:nvGrpSpPr>
          <p:grpSpPr>
            <a:xfrm>
              <a:off x="6839940" y="2068399"/>
              <a:ext cx="4823582" cy="5053622"/>
              <a:chOff x="600198" y="1763078"/>
              <a:chExt cx="4823569" cy="393703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00198" y="1763078"/>
                <a:ext cx="4823569" cy="3937037"/>
                <a:chOff x="838200" y="1161118"/>
                <a:chExt cx="4623148" cy="3899193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838200" y="1161118"/>
                  <a:ext cx="4623148" cy="3899193"/>
                </a:xfrm>
                <a:prstGeom prst="rect">
                  <a:avLst/>
                </a:prstGeom>
                <a:pattFill prst="lgGrid">
                  <a:fgClr>
                    <a:srgbClr val="A49E9E"/>
                  </a:fgClr>
                  <a:bgClr>
                    <a:schemeClr val="bg1"/>
                  </a:bgClr>
                </a:patt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1227551" y="2294350"/>
                  <a:ext cx="3844987" cy="158312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Freeform 47"/>
                <p:cNvSpPr/>
                <p:nvPr/>
              </p:nvSpPr>
              <p:spPr>
                <a:xfrm>
                  <a:off x="1114816" y="2182612"/>
                  <a:ext cx="3970751" cy="1712983"/>
                </a:xfrm>
                <a:custGeom>
                  <a:avLst/>
                  <a:gdLst>
                    <a:gd name="connsiteX0" fmla="*/ 0 w 3970751"/>
                    <a:gd name="connsiteY0" fmla="*/ 1712983 h 1712983"/>
                    <a:gd name="connsiteX1" fmla="*/ 1578280 w 3970751"/>
                    <a:gd name="connsiteY1" fmla="*/ 222385 h 1712983"/>
                    <a:gd name="connsiteX2" fmla="*/ 3970751 w 3970751"/>
                    <a:gd name="connsiteY2" fmla="*/ 34495 h 1712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0751" h="1712983">
                      <a:moveTo>
                        <a:pt x="0" y="1712983"/>
                      </a:moveTo>
                      <a:cubicBezTo>
                        <a:pt x="458244" y="1107558"/>
                        <a:pt x="916488" y="502133"/>
                        <a:pt x="1578280" y="222385"/>
                      </a:cubicBezTo>
                      <a:cubicBezTo>
                        <a:pt x="2240072" y="-57363"/>
                        <a:pt x="3105411" y="-11434"/>
                        <a:pt x="3970751" y="34495"/>
                      </a:cubicBezTo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1152395" y="2229633"/>
                  <a:ext cx="3970750" cy="1703540"/>
                </a:xfrm>
                <a:custGeom>
                  <a:avLst/>
                  <a:gdLst>
                    <a:gd name="connsiteX0" fmla="*/ 0 w 3970750"/>
                    <a:gd name="connsiteY0" fmla="*/ 1703540 h 1703540"/>
                    <a:gd name="connsiteX1" fmla="*/ 2304789 w 3970750"/>
                    <a:gd name="connsiteY1" fmla="*/ 1365337 h 1703540"/>
                    <a:gd name="connsiteX2" fmla="*/ 3970750 w 3970750"/>
                    <a:gd name="connsiteY2" fmla="*/ 0 h 170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0750" h="1703540">
                      <a:moveTo>
                        <a:pt x="0" y="1703540"/>
                      </a:moveTo>
                      <a:cubicBezTo>
                        <a:pt x="821498" y="1676400"/>
                        <a:pt x="1642997" y="1649260"/>
                        <a:pt x="2304789" y="1365337"/>
                      </a:cubicBezTo>
                      <a:cubicBezTo>
                        <a:pt x="2966581" y="1081414"/>
                        <a:pt x="3468665" y="540707"/>
                        <a:pt x="3970750" y="0"/>
                      </a:cubicBezTo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4769966" y="2407859"/>
                <a:ext cx="592248" cy="609474"/>
                <a:chOff x="6748004" y="1527930"/>
                <a:chExt cx="592248" cy="609474"/>
              </a:xfrm>
              <a:solidFill>
                <a:schemeClr val="bg1"/>
              </a:solidFill>
            </p:grpSpPr>
            <p:sp>
              <p:nvSpPr>
                <p:cNvPr id="44" name="Oval 43"/>
                <p:cNvSpPr/>
                <p:nvPr/>
              </p:nvSpPr>
              <p:spPr>
                <a:xfrm>
                  <a:off x="6839211" y="1603332"/>
                  <a:ext cx="501041" cy="51356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6748004" y="1527930"/>
                      <a:ext cx="402151" cy="609474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45" name="TextBox 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48004" y="1527930"/>
                      <a:ext cx="402151" cy="60947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41860" b="-17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1" name="Group 40"/>
              <p:cNvGrpSpPr/>
              <p:nvPr/>
            </p:nvGrpSpPr>
            <p:grpSpPr>
              <a:xfrm>
                <a:off x="631752" y="4191166"/>
                <a:ext cx="501041" cy="626097"/>
                <a:chOff x="6839211" y="1490802"/>
                <a:chExt cx="501041" cy="626097"/>
              </a:xfrm>
              <a:solidFill>
                <a:schemeClr val="bg1"/>
              </a:solidFill>
            </p:grpSpPr>
            <p:sp>
              <p:nvSpPr>
                <p:cNvPr id="42" name="Oval 41"/>
                <p:cNvSpPr/>
                <p:nvPr/>
              </p:nvSpPr>
              <p:spPr>
                <a:xfrm>
                  <a:off x="6839211" y="1603332"/>
                  <a:ext cx="501041" cy="51356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6856464" y="1490802"/>
                      <a:ext cx="402152" cy="609474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b="1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6464" y="1490802"/>
                      <a:ext cx="402152" cy="60947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r="-32558" b="-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4" name="TextBox 33"/>
            <p:cNvSpPr txBox="1"/>
            <p:nvPr/>
          </p:nvSpPr>
          <p:spPr>
            <a:xfrm>
              <a:off x="6826047" y="1135222"/>
              <a:ext cx="4764738" cy="78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VVG propagator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1192656" y="2191716"/>
              <a:ext cx="333603" cy="78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q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306940" y="6584596"/>
              <a:ext cx="333603" cy="78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744832" y="8061036"/>
                  <a:ext cx="11159963" cy="11734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𝐻𝑡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𝑙𝑎𝑠𝑠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𝑝𝑎𝑡h</m:t>
                          </m:r>
                        </m:sup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</m:oMath>
                  </a14:m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|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endParaRPr lang="en-US" sz="160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4832" y="8061036"/>
                  <a:ext cx="11159963" cy="117349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Arrow Connector 49"/>
          <p:cNvCxnSpPr/>
          <p:nvPr/>
        </p:nvCxnSpPr>
        <p:spPr>
          <a:xfrm rot="5400000" flipH="1" flipV="1">
            <a:off x="4844673" y="4798511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05000" y="222295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Path Integral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71298" y="5875746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Van </a:t>
            </a:r>
            <a:r>
              <a:rPr lang="en-US" sz="1400" dirty="0" err="1"/>
              <a:t>Vleck</a:t>
            </a:r>
            <a:r>
              <a:rPr lang="en-US" sz="1400" dirty="0"/>
              <a:t>, Proc. Natl. Acad. </a:t>
            </a:r>
            <a:r>
              <a:rPr lang="en-US" sz="1400" dirty="0" err="1"/>
              <a:t>Sci</a:t>
            </a:r>
            <a:r>
              <a:rPr lang="en-US" sz="1400" dirty="0"/>
              <a:t> (1928)</a:t>
            </a:r>
          </a:p>
        </p:txBody>
      </p:sp>
    </p:spTree>
    <p:extLst>
      <p:ext uri="{BB962C8B-B14F-4D97-AF65-F5344CB8AC3E}">
        <p14:creationId xmlns:p14="http://schemas.microsoft.com/office/powerpoint/2010/main" val="12310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" grpId="0"/>
      <p:bldP spid="28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5127" y="92906"/>
            <a:ext cx="10515600" cy="744583"/>
          </a:xfrm>
        </p:spPr>
        <p:txBody>
          <a:bodyPr/>
          <a:lstStyle/>
          <a:p>
            <a:r>
              <a:rPr lang="en-US" dirty="0"/>
              <a:t>Herman-</a:t>
            </a:r>
            <a:r>
              <a:rPr lang="en-US" dirty="0" err="1"/>
              <a:t>Kluk</a:t>
            </a:r>
            <a:r>
              <a:rPr lang="en-US" dirty="0"/>
              <a:t> Initial Value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876300" y="856343"/>
                <a:ext cx="10515600" cy="5539698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600" dirty="0"/>
                  <a:t>The Herman-</a:t>
                </a:r>
                <a:r>
                  <a:rPr lang="en-US" sz="1600" dirty="0" err="1"/>
                  <a:t>Kluk</a:t>
                </a:r>
                <a:r>
                  <a:rPr lang="en-US" sz="1600" dirty="0"/>
                  <a:t> Initial Value Representation (HK-IVR) employs coherent states rather than the position basis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)/2ℏ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err="1"/>
                  <a:t>Coherenst</a:t>
                </a:r>
                <a:r>
                  <a:rPr lang="en-US" sz="1600" dirty="0"/>
                  <a:t> states form an over-complete set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𝑑𝑞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Coherent State Path Integral formulation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Semiclassical propagator in the Herman-</a:t>
                </a:r>
                <a:r>
                  <a:rPr lang="en-US" sz="1600" dirty="0" err="1"/>
                  <a:t>Kluk</a:t>
                </a:r>
                <a:r>
                  <a:rPr lang="en-US" sz="1600" dirty="0"/>
                  <a:t> Initial Value Representation (HK-IVR)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𝑖𝐻𝑡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⟩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				where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det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ℏ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300" y="856343"/>
                <a:ext cx="10515600" cy="5539698"/>
              </a:xfrm>
              <a:blipFill>
                <a:blip r:embed="rId2"/>
                <a:stretch>
                  <a:fillRect l="-348" t="-7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55769" y="2570693"/>
            <a:ext cx="530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R. </a:t>
            </a:r>
            <a:r>
              <a:rPr lang="en-US" sz="1400" dirty="0" err="1"/>
              <a:t>Klauder</a:t>
            </a:r>
            <a:r>
              <a:rPr lang="en-US" sz="1400" dirty="0"/>
              <a:t>, Proceedings of the NATO Advanced Study Institute (1978)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1027" y="6334602"/>
            <a:ext cx="424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M. F. Herman and E. </a:t>
            </a:r>
            <a:r>
              <a:rPr lang="en-US" sz="1400" dirty="0" err="1"/>
              <a:t>Kluk</a:t>
            </a:r>
            <a:r>
              <a:rPr lang="en-US" sz="1400" dirty="0"/>
              <a:t>, Chem. Phys. 91, 27 (1984)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FE17EB-7C01-4CD4-BE63-24B46ADF5685}"/>
              </a:ext>
            </a:extLst>
          </p:cNvPr>
          <p:cNvSpPr/>
          <p:nvPr/>
        </p:nvSpPr>
        <p:spPr>
          <a:xfrm>
            <a:off x="2840575" y="4104314"/>
            <a:ext cx="6551630" cy="6724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33D9F9-9EEE-4051-A412-49767323A82E}"/>
              </a:ext>
            </a:extLst>
          </p:cNvPr>
          <p:cNvCxnSpPr>
            <a:cxnSpLocks/>
          </p:cNvCxnSpPr>
          <p:nvPr/>
        </p:nvCxnSpPr>
        <p:spPr>
          <a:xfrm flipV="1">
            <a:off x="6964218" y="5403274"/>
            <a:ext cx="581891" cy="3047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5216DE-CE4C-4EC9-8AE0-B0D6B516F607}"/>
              </a:ext>
            </a:extLst>
          </p:cNvPr>
          <p:cNvSpPr txBox="1"/>
          <p:nvPr/>
        </p:nvSpPr>
        <p:spPr>
          <a:xfrm>
            <a:off x="4738255" y="5634182"/>
            <a:ext cx="255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</a:rPr>
              <a:t>Monodromy</a:t>
            </a:r>
            <a:r>
              <a:rPr lang="en-US" sz="1400" dirty="0">
                <a:solidFill>
                  <a:srgbClr val="C00000"/>
                </a:solidFill>
              </a:rPr>
              <a:t> matrices; time evolution requires Hessian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A9C8B8-0482-49DD-AAD4-2E4A72ACC7D1}"/>
              </a:ext>
            </a:extLst>
          </p:cNvPr>
          <p:cNvCxnSpPr>
            <a:cxnSpLocks/>
          </p:cNvCxnSpPr>
          <p:nvPr/>
        </p:nvCxnSpPr>
        <p:spPr>
          <a:xfrm flipH="1">
            <a:off x="7939690" y="3800693"/>
            <a:ext cx="308383" cy="45727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C41A6E-0E7A-499F-A259-01078BD35B6E}"/>
              </a:ext>
            </a:extLst>
          </p:cNvPr>
          <p:cNvSpPr txBox="1"/>
          <p:nvPr/>
        </p:nvSpPr>
        <p:spPr>
          <a:xfrm>
            <a:off x="8252691" y="3099157"/>
            <a:ext cx="255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Coherent states provide good sampling function for initial positions and momenta</a:t>
            </a:r>
          </a:p>
        </p:txBody>
      </p:sp>
    </p:spTree>
    <p:extLst>
      <p:ext uri="{BB962C8B-B14F-4D97-AF65-F5344CB8AC3E}">
        <p14:creationId xmlns:p14="http://schemas.microsoft.com/office/powerpoint/2010/main" val="54657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Semiclassical Real-Time Correlation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a typeface="Cambria Math" panose="02040503050406030204" pitchFamily="18" charset="0"/>
                  </a:rPr>
                  <a:t>`Jump’ induced by operator B</a:t>
                </a:r>
              </a:p>
              <a:p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blipFill>
                <a:blip r:embed="rId2"/>
                <a:stretch>
                  <a:fillRect t="-1382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1758555" y="3413274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42"/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/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/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>
            <a:off x="7444655" y="6295472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See for instance: W. H. Miller, J. Phys. Chem. A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/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Double Herman-</a:t>
                </a:r>
                <a:r>
                  <a:rPr lang="en-US" sz="1600" dirty="0" err="1">
                    <a:ea typeface="Cambria Math" panose="02040503050406030204" pitchFamily="18" charset="0"/>
                  </a:rPr>
                  <a:t>Kluk</a:t>
                </a:r>
                <a:r>
                  <a:rPr lang="en-US" sz="1600" dirty="0">
                    <a:ea typeface="Cambria Math" panose="02040503050406030204" pitchFamily="18" charset="0"/>
                  </a:rPr>
                  <a:t> (DHK-IVR) Approximation</a:t>
                </a: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𝐻𝐾</m:t>
                          </m:r>
                        </m:sub>
                      </m:sSub>
                      <m:d>
                        <m:dPr>
                          <m:ctrlPr>
                            <a:rPr lang="en-U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blipFill>
                <a:blip r:embed="rId11"/>
                <a:stretch>
                  <a:fillRect l="-370" t="-187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/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blipFill>
                <a:blip r:embed="rId12"/>
                <a:stretch>
                  <a:fillRect l="-1238" t="-16667" r="-247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410E972-5473-4D0F-B5DB-5A54326E434B}"/>
              </a:ext>
            </a:extLst>
          </p:cNvPr>
          <p:cNvCxnSpPr>
            <a:cxnSpLocks/>
          </p:cNvCxnSpPr>
          <p:nvPr/>
        </p:nvCxnSpPr>
        <p:spPr>
          <a:xfrm>
            <a:off x="3121746" y="2828820"/>
            <a:ext cx="192582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0F02C9-17DB-4B4C-8220-E18B4645C3C2}"/>
              </a:ext>
            </a:extLst>
          </p:cNvPr>
          <p:cNvSpPr txBox="1"/>
          <p:nvPr/>
        </p:nvSpPr>
        <p:spPr>
          <a:xfrm>
            <a:off x="2854036" y="2909455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Double phase space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D40547-E7A0-477D-8808-7D67C489F0B1}"/>
                  </a:ext>
                </a:extLst>
              </p:cNvPr>
              <p:cNvSpPr/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Δp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D40547-E7A0-477D-8808-7D67C489F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  <a:blipFill>
                <a:blip r:embed="rId13"/>
                <a:stretch>
                  <a:fillRect l="-5455" t="-2837" r="-23636" b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2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Semiclassical Real-Time Correlation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a typeface="Cambria Math" panose="02040503050406030204" pitchFamily="18" charset="0"/>
                  </a:rPr>
                  <a:t>`Jump’ induced by operator B</a:t>
                </a:r>
              </a:p>
              <a:p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930" y="3922147"/>
                <a:ext cx="3429000" cy="1323439"/>
              </a:xfrm>
              <a:prstGeom prst="rect">
                <a:avLst/>
              </a:prstGeom>
              <a:blipFill>
                <a:blip r:embed="rId2"/>
                <a:stretch>
                  <a:fillRect t="-1382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1758555" y="3413274"/>
            <a:ext cx="3922462" cy="2422525"/>
            <a:chOff x="2634414" y="2179103"/>
            <a:chExt cx="3922462" cy="24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0056" y="2206863"/>
                  <a:ext cx="1069608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42"/>
            <p:cNvSpPr/>
            <p:nvPr/>
          </p:nvSpPr>
          <p:spPr>
            <a:xfrm>
              <a:off x="3259956" y="2636520"/>
              <a:ext cx="169044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3474720" y="2720340"/>
              <a:ext cx="2286000" cy="526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908187" y="2603680"/>
              <a:ext cx="165771" cy="16764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414" y="2179103"/>
                  <a:ext cx="1069608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/>
            <p:nvPr/>
          </p:nvCxnSpPr>
          <p:spPr>
            <a:xfrm>
              <a:off x="5991072" y="2878000"/>
              <a:ext cx="0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554" y="4234697"/>
                  <a:ext cx="1119322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/>
            <p:cNvSpPr/>
            <p:nvPr/>
          </p:nvSpPr>
          <p:spPr>
            <a:xfrm>
              <a:off x="3275196" y="4090174"/>
              <a:ext cx="169044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23427" y="4057334"/>
              <a:ext cx="165771" cy="167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3474720" y="4181614"/>
              <a:ext cx="22860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3344246" y="2893516"/>
              <a:ext cx="8554" cy="1097280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414" y="4263074"/>
                  <a:ext cx="1449204" cy="338554"/>
                </a:xfrm>
                <a:prstGeom prst="rect">
                  <a:avLst/>
                </a:prstGeom>
                <a:blipFill>
                  <a:blip r:embed="rId7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/>
            <p:cNvSpPr txBox="1"/>
            <p:nvPr/>
          </p:nvSpPr>
          <p:spPr>
            <a:xfrm>
              <a:off x="4457114" y="2730719"/>
              <a:ext cx="57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+t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33314" y="379200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-t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9596" y="3195103"/>
                  <a:ext cx="457200" cy="3767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576" y="3227942"/>
                  <a:ext cx="457200" cy="378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6349" r="-2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>
            <a:off x="7435420" y="6295472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See for instance: W. H. Miller, J. Phys. Chem. A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/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Double Herman-</a:t>
                </a:r>
                <a:r>
                  <a:rPr lang="en-US" sz="1600" dirty="0" err="1">
                    <a:ea typeface="Cambria Math" panose="02040503050406030204" pitchFamily="18" charset="0"/>
                  </a:rPr>
                  <a:t>Kluk</a:t>
                </a:r>
                <a:r>
                  <a:rPr lang="en-US" sz="1600" dirty="0">
                    <a:ea typeface="Cambria Math" panose="02040503050406030204" pitchFamily="18" charset="0"/>
                  </a:rPr>
                  <a:t> (DHK-IVR) Approximation</a:t>
                </a:r>
              </a:p>
              <a:p>
                <a:endParaRPr lang="en-US" sz="16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∫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𝐻𝐾</m:t>
                          </m:r>
                        </m:sub>
                      </m:sSub>
                      <m:d>
                        <m:dPr>
                          <m:ctrlPr>
                            <a:rPr lang="en-U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C7EEE6-629C-4771-B344-8A1999DC75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172" y="1856181"/>
                <a:ext cx="9897144" cy="972639"/>
              </a:xfrm>
              <a:prstGeom prst="rect">
                <a:avLst/>
              </a:prstGeom>
              <a:blipFill>
                <a:blip r:embed="rId11"/>
                <a:stretch>
                  <a:fillRect l="-370" t="-187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/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9DC78-7695-4934-B874-F47EAF9B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955" y="926858"/>
                <a:ext cx="2459070" cy="255776"/>
              </a:xfrm>
              <a:prstGeom prst="rect">
                <a:avLst/>
              </a:prstGeom>
              <a:blipFill>
                <a:blip r:embed="rId12"/>
                <a:stretch>
                  <a:fillRect l="-1238" t="-16667" r="-247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18BA93-EA62-46E6-AA9A-1F73AD6147B7}"/>
              </a:ext>
            </a:extLst>
          </p:cNvPr>
          <p:cNvCxnSpPr>
            <a:cxnSpLocks/>
          </p:cNvCxnSpPr>
          <p:nvPr/>
        </p:nvCxnSpPr>
        <p:spPr>
          <a:xfrm>
            <a:off x="5182944" y="2828820"/>
            <a:ext cx="248323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0F02C9-17DB-4B4C-8220-E18B4645C3C2}"/>
              </a:ext>
            </a:extLst>
          </p:cNvPr>
          <p:cNvSpPr txBox="1"/>
          <p:nvPr/>
        </p:nvSpPr>
        <p:spPr>
          <a:xfrm>
            <a:off x="5032328" y="2872037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Operators and coherent state overlaps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F198003-D7A2-4105-9873-943E5F5253B9}"/>
                  </a:ext>
                </a:extLst>
              </p:cNvPr>
              <p:cNvSpPr/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Δp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F198003-D7A2-4105-9873-943E5F525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1705" y="4464210"/>
                <a:ext cx="859851" cy="338554"/>
              </a:xfrm>
              <a:prstGeom prst="rect">
                <a:avLst/>
              </a:prstGeom>
              <a:blipFill>
                <a:blip r:embed="rId13"/>
                <a:stretch>
                  <a:fillRect l="-5455" t="-2837" r="-23636" b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623558"/>
      </p:ext>
    </p:extLst>
  </p:cSld>
  <p:clrMapOvr>
    <a:masterClrMapping/>
  </p:clrMapOvr>
</p:sld>
</file>

<file path=ppt/theme/theme1.xml><?xml version="1.0" encoding="utf-8"?>
<a:theme xmlns:a="http://schemas.openxmlformats.org/drawingml/2006/main" name="na_theme1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_theme1" id="{6A734E17-6B95-43AF-B39F-F82900146A32}" vid="{416AA009-0790-4FB8-A44D-3C138AD2A4B4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na_theme1</Template>
  <TotalTime>1282</TotalTime>
  <Words>4377</Words>
  <Application>Microsoft Office PowerPoint</Application>
  <PresentationFormat>Widescreen</PresentationFormat>
  <Paragraphs>771</Paragraphs>
  <Slides>44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Browallia New</vt:lpstr>
      <vt:lpstr>Calibri</vt:lpstr>
      <vt:lpstr>Calibri Light</vt:lpstr>
      <vt:lpstr>Californian FB</vt:lpstr>
      <vt:lpstr>Cambria Math</vt:lpstr>
      <vt:lpstr>Maiandra GD</vt:lpstr>
      <vt:lpstr>Perpetua</vt:lpstr>
      <vt:lpstr>Times New Roman</vt:lpstr>
      <vt:lpstr>Wingdings</vt:lpstr>
      <vt:lpstr>Wingdings 2</vt:lpstr>
      <vt:lpstr>na_theme1</vt:lpstr>
      <vt:lpstr>1_HDOfficeLightV0</vt:lpstr>
      <vt:lpstr>Quantum Nonadiabatic Dynamics  from  Classical Trajectories</vt:lpstr>
      <vt:lpstr>Charge and Energy Transfer Reactions</vt:lpstr>
      <vt:lpstr>Classical Trajectories, Quantum Dynamic Simulations</vt:lpstr>
      <vt:lpstr>Methods Used/Developed to Compute Real-time Correlation Functions</vt:lpstr>
      <vt:lpstr>Methods Used/Developed to Compute Real-time Correlation Functions</vt:lpstr>
      <vt:lpstr>The Semiclassical Approximation</vt:lpstr>
      <vt:lpstr>Herman-Kluk Initial Value Representation</vt:lpstr>
      <vt:lpstr>Semiclassical Real-Time Correlation Functions</vt:lpstr>
      <vt:lpstr>Semiclassical Real-Time Correlation Functions</vt:lpstr>
      <vt:lpstr>Semiclassical Real-Time Correlation Functions</vt:lpstr>
      <vt:lpstr>Semiclassical Real-Time Correlation Functions</vt:lpstr>
      <vt:lpstr>Tuning the Semiclassical Correlation Function</vt:lpstr>
      <vt:lpstr>Modified Filinov Filtration</vt:lpstr>
      <vt:lpstr>Mixed Quantum Classical (MQC)-IVR</vt:lpstr>
      <vt:lpstr>Calculation Outline</vt:lpstr>
      <vt:lpstr>MQC-IVR Results: 1D Model System</vt:lpstr>
      <vt:lpstr>A more efficient MQC-IVR implementation: Double-Forward</vt:lpstr>
      <vt:lpstr>Mixed Limit Semiclassical Simulation : 2D Model System</vt:lpstr>
      <vt:lpstr>Nonadiabatic Dynamics with MQC-IVR</vt:lpstr>
      <vt:lpstr>Quantum-Limit and Classical-Limit Semiclassical Results</vt:lpstr>
      <vt:lpstr>A Symplectic Integration Scheme</vt:lpstr>
      <vt:lpstr>MQC-IVR Results</vt:lpstr>
      <vt:lpstr>MQC-IVR for Nonadiabatic Systems</vt:lpstr>
      <vt:lpstr>Software: The good and The Bad</vt:lpstr>
      <vt:lpstr>Status of Software: SC-Corr</vt:lpstr>
      <vt:lpstr>Acknowledgements</vt:lpstr>
      <vt:lpstr>Path Integrals For Equilibrium</vt:lpstr>
      <vt:lpstr>Path Integral Molecular Dynamics</vt:lpstr>
      <vt:lpstr>The Cobalt Hexammine Self-Exchange Reaction: An RPMD Application</vt:lpstr>
      <vt:lpstr>Outer Sphere (Solvent) Free Energy Barrier</vt:lpstr>
      <vt:lpstr>Reaction Rate</vt:lpstr>
      <vt:lpstr>Reaction Rate</vt:lpstr>
      <vt:lpstr>RPMD Limitations</vt:lpstr>
      <vt:lpstr>Electronic Variable Path Integral</vt:lpstr>
      <vt:lpstr>Mapping Variable PIMD: An Exact Mapping at Equilibrium</vt:lpstr>
      <vt:lpstr>MV-RPMD</vt:lpstr>
      <vt:lpstr>Electron Transfer Model: Position Auto-Correlation Function</vt:lpstr>
      <vt:lpstr>MV-RPMD Application: Ultrafast Photo-induced Dissociation </vt:lpstr>
      <vt:lpstr>MV-RPMD: Excited State Dynamics in the Gas Phase</vt:lpstr>
      <vt:lpstr>MV-RPMD Applications</vt:lpstr>
      <vt:lpstr>Software for RPMD and MV-RPMD</vt:lpstr>
      <vt:lpstr>Acknowledgements</vt:lpstr>
      <vt:lpstr>On the effectiveness of Filinov Filtration</vt:lpstr>
      <vt:lpstr>On The Effectiveness of Filinov Filtration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Nandini Ananth</dc:creator>
  <cp:lastModifiedBy>Nandini Ananth</cp:lastModifiedBy>
  <cp:revision>29</cp:revision>
  <dcterms:created xsi:type="dcterms:W3CDTF">2018-05-30T15:17:42Z</dcterms:created>
  <dcterms:modified xsi:type="dcterms:W3CDTF">2018-06-09T14:24:11Z</dcterms:modified>
</cp:coreProperties>
</file>