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1" r:id="rId2"/>
    <p:sldId id="257" r:id="rId3"/>
    <p:sldId id="287" r:id="rId4"/>
    <p:sldId id="282" r:id="rId5"/>
    <p:sldId id="288" r:id="rId6"/>
    <p:sldId id="260" r:id="rId7"/>
    <p:sldId id="292" r:id="rId8"/>
    <p:sldId id="289" r:id="rId9"/>
    <p:sldId id="291" r:id="rId10"/>
    <p:sldId id="293" r:id="rId11"/>
    <p:sldId id="283" r:id="rId12"/>
    <p:sldId id="290" r:id="rId13"/>
    <p:sldId id="280" r:id="rId14"/>
    <p:sldId id="259" r:id="rId15"/>
    <p:sldId id="273" r:id="rId16"/>
    <p:sldId id="256" r:id="rId17"/>
    <p:sldId id="258" r:id="rId18"/>
    <p:sldId id="266" r:id="rId19"/>
    <p:sldId id="279" r:id="rId20"/>
    <p:sldId id="278" r:id="rId21"/>
    <p:sldId id="274" r:id="rId22"/>
    <p:sldId id="276" r:id="rId23"/>
    <p:sldId id="277" r:id="rId24"/>
    <p:sldId id="275" r:id="rId25"/>
    <p:sldId id="270" r:id="rId26"/>
    <p:sldId id="271" r:id="rId27"/>
    <p:sldId id="272" r:id="rId28"/>
    <p:sldId id="295" r:id="rId29"/>
    <p:sldId id="267" r:id="rId30"/>
    <p:sldId id="268" r:id="rId31"/>
    <p:sldId id="297" r:id="rId32"/>
    <p:sldId id="294" r:id="rId33"/>
    <p:sldId id="296" r:id="rId34"/>
    <p:sldId id="26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5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450" y="48"/>
      </p:cViewPr>
      <p:guideLst>
        <p:guide pos="285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D75F-31CB-4B94-ACCC-B6A98A1482CF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0A6CB-5FC8-41F1-A16D-D2B5712F1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1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EBC79B8-3DAB-40F6-8CEF-27C7839DA46F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One of the motivations for the development of this package has been my continued interest in studying methodological aspects of chemical dynamics.</a:t>
            </a:r>
          </a:p>
        </p:txBody>
      </p:sp>
    </p:spTree>
    <p:extLst>
      <p:ext uri="{BB962C8B-B14F-4D97-AF65-F5344CB8AC3E}">
        <p14:creationId xmlns:p14="http://schemas.microsoft.com/office/powerpoint/2010/main" val="405161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139FC62-7BBD-40ED-9490-4E5978517C1A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So that is what Libra is essentially about.. </a:t>
            </a:r>
          </a:p>
          <a:p>
            <a:endParaRPr lang="en-US" altLang="en-US" smtClean="0"/>
          </a:p>
          <a:p>
            <a:r>
              <a:rPr lang="en-US" altLang="en-US" smtClean="0"/>
              <a:t>To give you a more practical idea of how these design principles are implemented, lets discuss several modules..</a:t>
            </a:r>
          </a:p>
        </p:txBody>
      </p:sp>
    </p:spTree>
    <p:extLst>
      <p:ext uri="{BB962C8B-B14F-4D97-AF65-F5344CB8AC3E}">
        <p14:creationId xmlns:p14="http://schemas.microsoft.com/office/powerpoint/2010/main" val="72379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3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7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9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3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4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2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3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B323C-AF83-4617-9383-426AA13901DA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EF7A4-D092-4061-9F85-2013E906D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18" Type="http://schemas.openxmlformats.org/officeDocument/2006/relationships/image" Target="../media/image1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6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60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56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6.png"/><Relationship Id="rId10" Type="http://schemas.openxmlformats.org/officeDocument/2006/relationships/image" Target="../media/image70.png"/><Relationship Id="rId19" Type="http://schemas.openxmlformats.org/officeDocument/2006/relationships/image" Target="../media/image1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0.png"/><Relationship Id="rId7" Type="http://schemas.openxmlformats.org/officeDocument/2006/relationships/image" Target="../media/image86.pn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1.jpe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1.jpeg"/><Relationship Id="rId5" Type="http://schemas.openxmlformats.org/officeDocument/2006/relationships/image" Target="../media/image92.png"/><Relationship Id="rId10" Type="http://schemas.openxmlformats.org/officeDocument/2006/relationships/image" Target="../media/image18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7.gif"/><Relationship Id="rId5" Type="http://schemas.openxmlformats.org/officeDocument/2006/relationships/image" Target="../media/image102.png"/><Relationship Id="rId10" Type="http://schemas.openxmlformats.org/officeDocument/2006/relationships/image" Target="../media/image106.gif"/><Relationship Id="rId4" Type="http://schemas.openxmlformats.org/officeDocument/2006/relationships/image" Target="../media/image101.png"/><Relationship Id="rId9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.jpeg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.jpeg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533400" y="1600200"/>
            <a:ext cx="81375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smtClean="0"/>
              <a:t>Libra</a:t>
            </a:r>
            <a:r>
              <a:rPr lang="en-US" altLang="en-US" sz="4000" b="1" dirty="0" smtClean="0"/>
              <a:t>:</a:t>
            </a:r>
            <a:r>
              <a:rPr lang="en-US" altLang="en-US" b="1" dirty="0" smtClean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Methodology Development Library</a:t>
            </a:r>
            <a:endParaRPr lang="en-US" altLang="en-US" sz="1800" dirty="0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990600" y="5630863"/>
            <a:ext cx="7265988" cy="9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MolSSI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workshop “Modular Software Infrastructure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Excited State Dynamics”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Buffalo,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Buffalo, June 9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2018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447256" y="3758496"/>
            <a:ext cx="217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latin typeface="Times New Roman" panose="02020603050405020304" pitchFamily="18" charset="0"/>
              </a:rPr>
              <a:t>Alexey </a:t>
            </a:r>
            <a:r>
              <a:rPr lang="en-US" altLang="en-US" sz="2400" b="1" u="sng" dirty="0" err="1">
                <a:latin typeface="Times New Roman" panose="02020603050405020304" pitchFamily="18" charset="0"/>
              </a:rPr>
              <a:t>Akimov</a:t>
            </a:r>
            <a:endParaRPr lang="en-US" altLang="en-US" sz="2400" b="1" u="sng" dirty="0">
              <a:latin typeface="Times New Roman" panose="02020603050405020304" pitchFamily="18" charset="0"/>
            </a:endParaRPr>
          </a:p>
        </p:txBody>
      </p:sp>
      <p:pic>
        <p:nvPicPr>
          <p:cNvPr id="3077" name="Picture 7" descr="Image result for u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85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01387" y="76200"/>
            <a:ext cx="3033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Polymorphism</a:t>
            </a:r>
            <a:endParaRPr lang="en-US" altLang="en-US" b="1" dirty="0"/>
          </a:p>
        </p:txBody>
      </p:sp>
      <p:pic>
        <p:nvPicPr>
          <p:cNvPr id="6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2231" y="1028700"/>
            <a:ext cx="6577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goal is to suite the needs of the users of various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Find a balance between simplicity and flexibility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39187" y="2248068"/>
            <a:ext cx="8858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double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 AO* </a:t>
            </a:r>
            <a:r>
              <a:rPr lang="en-US" sz="1600" dirty="0" err="1"/>
              <a:t>AOa</a:t>
            </a:r>
            <a:r>
              <a:rPr lang="en-US" sz="1600" dirty="0"/>
              <a:t>, AO* </a:t>
            </a:r>
            <a:r>
              <a:rPr lang="en-US" sz="1600" dirty="0" err="1"/>
              <a:t>AOb,int</a:t>
            </a:r>
            <a:r>
              <a:rPr lang="en-US" sz="1600" dirty="0"/>
              <a:t> </a:t>
            </a:r>
            <a:r>
              <a:rPr lang="en-US" sz="1600" dirty="0" err="1"/>
              <a:t>is_normalize</a:t>
            </a:r>
            <a:r>
              <a:rPr lang="en-US" sz="1600" dirty="0"/>
              <a:t>,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is_derivs</a:t>
            </a:r>
            <a:r>
              <a:rPr lang="en-US" sz="1600" dirty="0"/>
              <a:t>,  VECTOR&amp; </a:t>
            </a:r>
            <a:r>
              <a:rPr lang="en-US" sz="1600" dirty="0" err="1"/>
              <a:t>dIdA</a:t>
            </a:r>
            <a:r>
              <a:rPr lang="en-US" sz="1600" dirty="0"/>
              <a:t>, VECTOR&amp; </a:t>
            </a:r>
            <a:r>
              <a:rPr lang="en-US" sz="1600" dirty="0" err="1"/>
              <a:t>dIdB</a:t>
            </a:r>
            <a:r>
              <a:rPr lang="en-US" sz="1600" dirty="0"/>
              <a:t>, vector&lt;double*&gt;&amp; </a:t>
            </a:r>
            <a:r>
              <a:rPr lang="en-US" sz="1600" dirty="0" err="1"/>
              <a:t>auxd,int</a:t>
            </a:r>
            <a:r>
              <a:rPr lang="en-US" sz="1600" dirty="0"/>
              <a:t> </a:t>
            </a:r>
            <a:r>
              <a:rPr lang="en-US" sz="1600" dirty="0" err="1"/>
              <a:t>n_aux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double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 AO* </a:t>
            </a:r>
            <a:r>
              <a:rPr lang="en-US" sz="1600" dirty="0" err="1"/>
              <a:t>AOa</a:t>
            </a:r>
            <a:r>
              <a:rPr lang="en-US" sz="1600" dirty="0"/>
              <a:t>, AO* </a:t>
            </a:r>
            <a:r>
              <a:rPr lang="en-US" sz="1600" dirty="0" err="1"/>
              <a:t>AOb,int</a:t>
            </a:r>
            <a:r>
              <a:rPr lang="en-US" sz="1600" dirty="0"/>
              <a:t> </a:t>
            </a:r>
            <a:r>
              <a:rPr lang="en-US" sz="1600" dirty="0" err="1"/>
              <a:t>is_normalize</a:t>
            </a:r>
            <a:r>
              <a:rPr lang="en-US" sz="1600" dirty="0"/>
              <a:t>,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is_derivs</a:t>
            </a:r>
            <a:r>
              <a:rPr lang="en-US" sz="1600" dirty="0"/>
              <a:t>, VECTOR&amp; </a:t>
            </a:r>
            <a:r>
              <a:rPr lang="en-US" sz="1600" dirty="0" err="1"/>
              <a:t>dIdA</a:t>
            </a:r>
            <a:r>
              <a:rPr lang="en-US" sz="1600" dirty="0"/>
              <a:t>, VECTOR&amp; </a:t>
            </a:r>
            <a:r>
              <a:rPr lang="en-US" sz="1600" dirty="0" err="1"/>
              <a:t>dIdB</a:t>
            </a:r>
            <a:r>
              <a:rPr lang="en-US" sz="1600" dirty="0"/>
              <a:t> 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double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(AO* </a:t>
            </a:r>
            <a:r>
              <a:rPr lang="en-US" sz="1600" dirty="0" err="1"/>
              <a:t>AOa</a:t>
            </a:r>
            <a:r>
              <a:rPr lang="en-US" sz="1600" dirty="0"/>
              <a:t>, AO* </a:t>
            </a:r>
            <a:r>
              <a:rPr lang="en-US" sz="1600" dirty="0" err="1"/>
              <a:t>AOb,int</a:t>
            </a:r>
            <a:r>
              <a:rPr lang="en-US" sz="1600" dirty="0"/>
              <a:t> </a:t>
            </a:r>
            <a:r>
              <a:rPr lang="en-US" sz="1600" dirty="0" err="1"/>
              <a:t>is_normalize</a:t>
            </a:r>
            <a:r>
              <a:rPr lang="en-US" sz="1600" dirty="0" smtClean="0"/>
              <a:t>);</a:t>
            </a:r>
          </a:p>
          <a:p>
            <a:r>
              <a:rPr lang="en-US" sz="1600" dirty="0" smtClean="0"/>
              <a:t>double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(AO* </a:t>
            </a:r>
            <a:r>
              <a:rPr lang="en-US" sz="1600" dirty="0" err="1"/>
              <a:t>AOa</a:t>
            </a:r>
            <a:r>
              <a:rPr lang="en-US" sz="1600" dirty="0"/>
              <a:t>, AO* </a:t>
            </a:r>
            <a:r>
              <a:rPr lang="en-US" sz="1600" dirty="0" err="1"/>
              <a:t>AOb</a:t>
            </a:r>
            <a:r>
              <a:rPr lang="en-US" sz="1600" dirty="0"/>
              <a:t>);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187" y="4269165"/>
            <a:ext cx="8372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double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 AO&amp; </a:t>
            </a:r>
            <a:r>
              <a:rPr lang="en-US" sz="1600" dirty="0" err="1"/>
              <a:t>AOa</a:t>
            </a:r>
            <a:r>
              <a:rPr lang="en-US" sz="1600" dirty="0"/>
              <a:t>, AO&amp; </a:t>
            </a:r>
            <a:r>
              <a:rPr lang="en-US" sz="1600" dirty="0" err="1"/>
              <a:t>AOb,int</a:t>
            </a:r>
            <a:r>
              <a:rPr lang="en-US" sz="1600" dirty="0"/>
              <a:t> </a:t>
            </a:r>
            <a:r>
              <a:rPr lang="en-US" sz="1600" dirty="0" err="1"/>
              <a:t>is_normalize</a:t>
            </a:r>
            <a:r>
              <a:rPr lang="en-US" sz="1600" dirty="0"/>
              <a:t>,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is_derivs</a:t>
            </a:r>
            <a:r>
              <a:rPr lang="en-US" sz="1600" dirty="0"/>
              <a:t>,  VECTOR&amp; </a:t>
            </a:r>
            <a:r>
              <a:rPr lang="en-US" sz="1600" dirty="0" err="1"/>
              <a:t>dIdA</a:t>
            </a:r>
            <a:r>
              <a:rPr lang="en-US" sz="1600" dirty="0"/>
              <a:t>, VECTOR&amp; </a:t>
            </a:r>
            <a:r>
              <a:rPr lang="en-US" sz="1600" dirty="0" err="1"/>
              <a:t>dIdB</a:t>
            </a:r>
            <a:r>
              <a:rPr lang="en-US" sz="1600" dirty="0"/>
              <a:t>, vector&lt;double*&gt;&amp; </a:t>
            </a:r>
            <a:r>
              <a:rPr lang="en-US" sz="1600" dirty="0" err="1"/>
              <a:t>auxd,int</a:t>
            </a:r>
            <a:r>
              <a:rPr lang="en-US" sz="1600" dirty="0"/>
              <a:t> </a:t>
            </a:r>
            <a:r>
              <a:rPr lang="en-US" sz="1600" dirty="0" err="1"/>
              <a:t>n_aux</a:t>
            </a:r>
            <a:r>
              <a:rPr lang="en-US" sz="1600" dirty="0" smtClean="0"/>
              <a:t>);</a:t>
            </a:r>
          </a:p>
          <a:p>
            <a:endParaRPr lang="en-US" sz="1600" dirty="0"/>
          </a:p>
          <a:p>
            <a:r>
              <a:rPr lang="en-US" sz="1600" dirty="0" smtClean="0"/>
              <a:t>double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 AO&amp; </a:t>
            </a:r>
            <a:r>
              <a:rPr lang="en-US" sz="1600" dirty="0" err="1"/>
              <a:t>AOa</a:t>
            </a:r>
            <a:r>
              <a:rPr lang="en-US" sz="1600" dirty="0"/>
              <a:t>, AO&amp; </a:t>
            </a:r>
            <a:r>
              <a:rPr lang="en-US" sz="1600" dirty="0" err="1"/>
              <a:t>AOb,int</a:t>
            </a:r>
            <a:r>
              <a:rPr lang="en-US" sz="1600" dirty="0"/>
              <a:t> </a:t>
            </a:r>
            <a:r>
              <a:rPr lang="en-US" sz="1600" dirty="0" err="1"/>
              <a:t>is_normalize</a:t>
            </a:r>
            <a:r>
              <a:rPr lang="en-US" sz="1600" dirty="0"/>
              <a:t>,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is_derivs</a:t>
            </a:r>
            <a:r>
              <a:rPr lang="en-US" sz="1600" dirty="0"/>
              <a:t>, VECTOR&amp; </a:t>
            </a:r>
            <a:r>
              <a:rPr lang="en-US" sz="1600" dirty="0" err="1"/>
              <a:t>dIdA</a:t>
            </a:r>
            <a:r>
              <a:rPr lang="en-US" sz="1600" dirty="0"/>
              <a:t>, VECTOR&amp; </a:t>
            </a:r>
            <a:r>
              <a:rPr lang="en-US" sz="1600" dirty="0" err="1"/>
              <a:t>dIdB</a:t>
            </a:r>
            <a:r>
              <a:rPr lang="en-US" sz="1600" dirty="0"/>
              <a:t> </a:t>
            </a:r>
            <a:r>
              <a:rPr lang="en-US" sz="1600" dirty="0" smtClean="0"/>
              <a:t>);</a:t>
            </a:r>
          </a:p>
          <a:p>
            <a:endParaRPr lang="en-US" sz="1600" dirty="0"/>
          </a:p>
          <a:p>
            <a:r>
              <a:rPr lang="en-US" sz="1600" dirty="0" smtClean="0"/>
              <a:t>boost</a:t>
            </a:r>
            <a:r>
              <a:rPr lang="en-US" sz="1600" dirty="0"/>
              <a:t>::python::list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 AO&amp; </a:t>
            </a:r>
            <a:r>
              <a:rPr lang="en-US" sz="1600" dirty="0" err="1"/>
              <a:t>AOa</a:t>
            </a:r>
            <a:r>
              <a:rPr lang="en-US" sz="1600" dirty="0"/>
              <a:t>, AO&amp; </a:t>
            </a:r>
            <a:r>
              <a:rPr lang="en-US" sz="1600" dirty="0" err="1"/>
              <a:t>AOb,int</a:t>
            </a:r>
            <a:r>
              <a:rPr lang="en-US" sz="1600" dirty="0"/>
              <a:t> </a:t>
            </a:r>
            <a:r>
              <a:rPr lang="en-US" sz="1600" dirty="0" err="1"/>
              <a:t>is_normalize</a:t>
            </a:r>
            <a:r>
              <a:rPr lang="en-US" sz="1600" dirty="0"/>
              <a:t>, </a:t>
            </a:r>
            <a:r>
              <a:rPr lang="en-US" sz="1600" dirty="0" err="1"/>
              <a:t>int</a:t>
            </a:r>
            <a:r>
              <a:rPr lang="en-US" sz="1600" dirty="0"/>
              <a:t> </a:t>
            </a:r>
            <a:r>
              <a:rPr lang="en-US" sz="1600" dirty="0" err="1"/>
              <a:t>is_derivs</a:t>
            </a:r>
            <a:r>
              <a:rPr lang="en-US" sz="1600" dirty="0"/>
              <a:t>);double </a:t>
            </a:r>
            <a:r>
              <a:rPr lang="en-US" sz="1600" dirty="0" err="1"/>
              <a:t>gaussian_overlap</a:t>
            </a:r>
            <a:r>
              <a:rPr lang="en-US" sz="1600" dirty="0"/>
              <a:t>(AO&amp; </a:t>
            </a:r>
            <a:r>
              <a:rPr lang="en-US" sz="1600" dirty="0" err="1"/>
              <a:t>AOa</a:t>
            </a:r>
            <a:r>
              <a:rPr lang="en-US" sz="1600" dirty="0"/>
              <a:t>, AO&amp; </a:t>
            </a:r>
            <a:r>
              <a:rPr lang="en-US" sz="1600" dirty="0" err="1"/>
              <a:t>AOb,int</a:t>
            </a:r>
            <a:r>
              <a:rPr lang="en-US" sz="1600" dirty="0"/>
              <a:t> </a:t>
            </a:r>
            <a:r>
              <a:rPr lang="en-US" sz="1600" dirty="0" err="1"/>
              <a:t>is_normalize</a:t>
            </a:r>
            <a:r>
              <a:rPr lang="en-US" sz="1600" dirty="0" smtClean="0"/>
              <a:t>);</a:t>
            </a:r>
            <a:endParaRPr lang="en-US" sz="1600" dirty="0"/>
          </a:p>
          <a:p>
            <a:r>
              <a:rPr lang="en-US" sz="1600" dirty="0" smtClean="0"/>
              <a:t>double </a:t>
            </a:r>
            <a:r>
              <a:rPr lang="en-US" sz="1600" dirty="0" err="1">
                <a:solidFill>
                  <a:srgbClr val="0000FF"/>
                </a:solidFill>
              </a:rPr>
              <a:t>gaussian_overlap</a:t>
            </a:r>
            <a:r>
              <a:rPr lang="en-US" sz="1600" dirty="0"/>
              <a:t>(AO&amp; </a:t>
            </a:r>
            <a:r>
              <a:rPr lang="en-US" sz="1600" dirty="0" err="1"/>
              <a:t>AOa</a:t>
            </a:r>
            <a:r>
              <a:rPr lang="en-US" sz="1600" dirty="0"/>
              <a:t>, AO&amp; </a:t>
            </a:r>
            <a:r>
              <a:rPr lang="en-US" sz="1600" dirty="0" err="1"/>
              <a:t>AOb</a:t>
            </a:r>
            <a:r>
              <a:rPr lang="en-US" sz="1600" dirty="0"/>
              <a:t>);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8008" y="3869055"/>
            <a:ext cx="134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For Python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9187" y="1822295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For C++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0687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1066800"/>
            <a:ext cx="3352800" cy="42052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1349439" y="76200"/>
            <a:ext cx="55370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C++/Python Interoperability</a:t>
            </a:r>
            <a:endParaRPr lang="en-US" altLang="en-US" b="1" dirty="0"/>
          </a:p>
        </p:txBody>
      </p:sp>
      <p:pic>
        <p:nvPicPr>
          <p:cNvPr id="15364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609600" y="6096000"/>
            <a:ext cx="3043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Use in C++ codes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3538660" y="1438112"/>
            <a:ext cx="21339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8000"/>
                </a:solidFill>
              </a:rPr>
              <a:t>Expose to Python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8000"/>
                </a:solidFill>
              </a:rPr>
              <a:t> </a:t>
            </a:r>
            <a:r>
              <a:rPr lang="en-US" altLang="en-US" sz="1800" b="1" dirty="0">
                <a:solidFill>
                  <a:srgbClr val="008000"/>
                </a:solidFill>
              </a:rPr>
              <a:t>using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8000"/>
                </a:solidFill>
              </a:rPr>
              <a:t>Boost.Python</a:t>
            </a:r>
            <a:endParaRPr lang="en-US" altLang="en-US" sz="1800" b="1" dirty="0">
              <a:solidFill>
                <a:srgbClr val="008000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7108031" y="5276850"/>
            <a:ext cx="388938" cy="81915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8" name="TextBox 14"/>
          <p:cNvSpPr txBox="1">
            <a:spLocks noChangeArrowheads="1"/>
          </p:cNvSpPr>
          <p:nvPr/>
        </p:nvSpPr>
        <p:spPr bwMode="auto">
          <a:xfrm>
            <a:off x="5410200" y="6096000"/>
            <a:ext cx="3481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Use in Python codes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" y="1066800"/>
            <a:ext cx="33528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0" name="Text Box 35"/>
          <p:cNvSpPr txBox="1">
            <a:spLocks noChangeArrowheads="1"/>
          </p:cNvSpPr>
          <p:nvPr/>
        </p:nvSpPr>
        <p:spPr bwMode="auto">
          <a:xfrm>
            <a:off x="838200" y="1143000"/>
            <a:ext cx="2133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</a:rPr>
              <a:t>C++ layer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38800" y="1066800"/>
            <a:ext cx="3352800" cy="421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38800" y="1066800"/>
            <a:ext cx="33528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3" name="Text Box 35"/>
          <p:cNvSpPr txBox="1">
            <a:spLocks noChangeArrowheads="1"/>
          </p:cNvSpPr>
          <p:nvPr/>
        </p:nvSpPr>
        <p:spPr bwMode="auto">
          <a:xfrm>
            <a:off x="6248400" y="1143000"/>
            <a:ext cx="23415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</a:rPr>
              <a:t>Python layer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4325" y="1981200"/>
            <a:ext cx="2770075" cy="14097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 rot="16200000">
            <a:off x="4171102" y="1253274"/>
            <a:ext cx="381000" cy="2554399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248400" y="3569274"/>
            <a:ext cx="2286000" cy="1600200"/>
            <a:chOff x="5715000" y="2895600"/>
            <a:chExt cx="2286000" cy="1600200"/>
          </a:xfrm>
        </p:grpSpPr>
        <p:sp>
          <p:nvSpPr>
            <p:cNvPr id="24" name="Rectangle 23"/>
            <p:cNvSpPr/>
            <p:nvPr/>
          </p:nvSpPr>
          <p:spPr>
            <a:xfrm>
              <a:off x="5715000" y="2895600"/>
              <a:ext cx="2286000" cy="1600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77" name="Text Box 35"/>
            <p:cNvSpPr txBox="1">
              <a:spLocks noChangeArrowheads="1"/>
            </p:cNvSpPr>
            <p:nvPr/>
          </p:nvSpPr>
          <p:spPr bwMode="auto">
            <a:xfrm>
              <a:off x="5943600" y="3657600"/>
              <a:ext cx="1960563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Prototype and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 Test (Discover)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15000" y="2895600"/>
              <a:ext cx="2286000" cy="533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79" name="Text Box 35"/>
            <p:cNvSpPr txBox="1">
              <a:spLocks noChangeArrowheads="1"/>
            </p:cNvSpPr>
            <p:nvPr/>
          </p:nvSpPr>
          <p:spPr bwMode="auto">
            <a:xfrm>
              <a:off x="6019800" y="2895600"/>
              <a:ext cx="1563688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rgbClr val="002060"/>
                  </a:solidFill>
                </a:rPr>
                <a:t>libra_py</a:t>
              </a:r>
              <a:endParaRPr lang="en-US" alt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Down Arrow 16"/>
          <p:cNvSpPr/>
          <p:nvPr/>
        </p:nvSpPr>
        <p:spPr>
          <a:xfrm rot="5400000">
            <a:off x="4677456" y="3352797"/>
            <a:ext cx="381000" cy="2760888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1634331" y="5272088"/>
            <a:ext cx="388938" cy="8239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70932" y="4823213"/>
            <a:ext cx="1722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Translate code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 rot="5400000">
            <a:off x="4597824" y="1906242"/>
            <a:ext cx="381000" cy="26016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34506" y="3391525"/>
            <a:ext cx="1342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Call by C++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89135" y="2791179"/>
            <a:ext cx="2730439" cy="713691"/>
            <a:chOff x="6089135" y="2791179"/>
            <a:chExt cx="2730439" cy="713691"/>
          </a:xfrm>
        </p:grpSpPr>
        <p:sp>
          <p:nvSpPr>
            <p:cNvPr id="4" name="Rectangle 3"/>
            <p:cNvSpPr/>
            <p:nvPr/>
          </p:nvSpPr>
          <p:spPr>
            <a:xfrm>
              <a:off x="6089135" y="2791179"/>
              <a:ext cx="2730439" cy="71369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89135" y="2791179"/>
              <a:ext cx="26845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User-Customized &amp; Library</a:t>
              </a:r>
            </a:p>
            <a:p>
              <a:pPr algn="ctr"/>
              <a:r>
                <a:rPr lang="en-US" dirty="0" smtClean="0"/>
                <a:t>Python functions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2094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4" grpId="0" animBg="1"/>
      <p:bldP spid="15368" grpId="0"/>
      <p:bldP spid="23" grpId="0" animBg="1"/>
      <p:bldP spid="8" grpId="0" animBg="1"/>
      <p:bldP spid="17" grpId="0" animBg="1"/>
      <p:bldP spid="27" grpId="0" animBg="1"/>
      <p:bldP spid="3" grpId="0"/>
      <p:bldP spid="26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86366" y="76200"/>
            <a:ext cx="62632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External dependencies &amp; Plans</a:t>
            </a:r>
            <a:endParaRPr lang="en-US" altLang="en-US" b="1" dirty="0"/>
          </a:p>
        </p:txBody>
      </p:sp>
      <p:pic>
        <p:nvPicPr>
          <p:cNvPr id="5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7722" y="3640669"/>
            <a:ext cx="245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 internal library of </a:t>
            </a:r>
          </a:p>
          <a:p>
            <a:r>
              <a:rPr lang="en-US" dirty="0"/>
              <a:t> </a:t>
            </a:r>
            <a:r>
              <a:rPr lang="en-US" dirty="0" smtClean="0"/>
              <a:t>    molecular integrals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722" y="2165100"/>
            <a:ext cx="326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algebra (</a:t>
            </a:r>
            <a:r>
              <a:rPr lang="en-US" dirty="0" err="1" smtClean="0"/>
              <a:t>eigensolvers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6545" y="1146273"/>
            <a:ext cx="1251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Eigen 3</a:t>
            </a:r>
            <a:endParaRPr lang="en-US" sz="2800" b="1" dirty="0"/>
          </a:p>
        </p:txBody>
      </p:sp>
      <p:pic>
        <p:nvPicPr>
          <p:cNvPr id="29698" name="Picture 2" descr="Image result for eigen3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7" y="943776"/>
            <a:ext cx="1079957" cy="107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Image result for boost c+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33" y="1105683"/>
            <a:ext cx="25622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96916" y="2165100"/>
            <a:ext cx="2912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Python (interface to Python)</a:t>
            </a:r>
          </a:p>
          <a:p>
            <a:r>
              <a:rPr lang="en-US" dirty="0" smtClean="0"/>
              <a:t>Property tree (XML handling)</a:t>
            </a:r>
          </a:p>
          <a:p>
            <a:r>
              <a:rPr lang="en-US" dirty="0" smtClean="0"/>
              <a:t>Regex </a:t>
            </a:r>
          </a:p>
          <a:p>
            <a:r>
              <a:rPr lang="en-US" dirty="0" smtClean="0"/>
              <a:t>Special functions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8071" y="3763779"/>
            <a:ext cx="4520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Further Options:  </a:t>
            </a:r>
            <a:r>
              <a:rPr lang="en-US" sz="2000" b="1" dirty="0" err="1" smtClean="0"/>
              <a:t>PySCF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libint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PyQuante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8628" y="5669563"/>
            <a:ext cx="35026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Any easy to integrate packages?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What would be useful to you?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2585" y="4584477"/>
            <a:ext cx="602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Tighter interfacing with electronic other structure packages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341" y="5224978"/>
            <a:ext cx="3915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Simple codes – include within Libra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53787" y="5174342"/>
            <a:ext cx="429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Complex codes – interface within Libra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35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6" grpId="0"/>
      <p:bldP spid="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6689" y="71859"/>
            <a:ext cx="5598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Shared C++/Python Data Access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54613" y="891549"/>
            <a:ext cx="65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C++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83663" y="891549"/>
            <a:ext cx="1100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Python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69322" y="145526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 CMATRIX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76624" y="1639927"/>
            <a:ext cx="14097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15360" y="1488643"/>
            <a:ext cx="250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ham_dia</a:t>
            </a:r>
            <a:r>
              <a:rPr lang="en-US" dirty="0" smtClean="0"/>
              <a:t> = CMATRIX(2,2)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83879" y="2018550"/>
            <a:ext cx="2242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</a:t>
            </a:r>
            <a:r>
              <a:rPr lang="en-US" dirty="0" err="1" smtClean="0"/>
              <a:t>nHamiltonian</a:t>
            </a:r>
            <a:r>
              <a:rPr lang="en-US" dirty="0" smtClean="0"/>
              <a:t>{</a:t>
            </a:r>
          </a:p>
          <a:p>
            <a:r>
              <a:rPr lang="en-US" dirty="0"/>
              <a:t> </a:t>
            </a:r>
            <a:r>
              <a:rPr lang="en-US" dirty="0" smtClean="0"/>
              <a:t>  CMATRIX* </a:t>
            </a:r>
            <a:r>
              <a:rPr lang="en-US" dirty="0" err="1" smtClean="0"/>
              <a:t>ham_dia</a:t>
            </a:r>
            <a:r>
              <a:rPr lang="en-US" dirty="0" smtClean="0"/>
              <a:t>;</a:t>
            </a:r>
          </a:p>
          <a:p>
            <a:r>
              <a:rPr lang="en-US" dirty="0" smtClean="0"/>
              <a:t>   CMATRIX* </a:t>
            </a:r>
            <a:r>
              <a:rPr lang="en-US" dirty="0" err="1" smtClean="0"/>
              <a:t>ham_adi</a:t>
            </a:r>
            <a:r>
              <a:rPr lang="en-US" dirty="0" smtClean="0"/>
              <a:t>;</a:t>
            </a:r>
            <a:endParaRPr lang="en-US" dirty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15359" y="2318356"/>
            <a:ext cx="270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 = </a:t>
            </a:r>
            <a:r>
              <a:rPr lang="en-US" dirty="0" err="1" smtClean="0"/>
              <a:t>nHamiltonian</a:t>
            </a:r>
            <a:r>
              <a:rPr lang="en-US" dirty="0" smtClean="0"/>
              <a:t>(2,2,1)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22276" y="3733027"/>
            <a:ext cx="354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ham.set_ham_dia_by_ref</a:t>
            </a:r>
            <a:r>
              <a:rPr lang="en-US" dirty="0" smtClean="0"/>
              <a:t>(</a:t>
            </a:r>
            <a:r>
              <a:rPr lang="en-US" dirty="0" err="1" smtClean="0"/>
              <a:t>ham_dia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476623" y="2502306"/>
            <a:ext cx="14097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1"/>
            <a:endCxn id="23" idx="2"/>
          </p:cNvCxnSpPr>
          <p:nvPr/>
        </p:nvCxnSpPr>
        <p:spPr>
          <a:xfrm flipH="1" flipV="1">
            <a:off x="3031406" y="5449321"/>
            <a:ext cx="2303989" cy="755257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315359" y="1835772"/>
            <a:ext cx="250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ham_adi</a:t>
            </a:r>
            <a:r>
              <a:rPr lang="en-US" dirty="0" smtClean="0"/>
              <a:t> = CMATRIX(2,2)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626302" y="6241416"/>
            <a:ext cx="3548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ham.set_ham_adi_by_ref</a:t>
            </a:r>
            <a:r>
              <a:rPr lang="en-US" dirty="0" smtClean="0"/>
              <a:t>(</a:t>
            </a:r>
            <a:r>
              <a:rPr lang="en-US" dirty="0" err="1" smtClean="0"/>
              <a:t>ham_adi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7" idx="1"/>
            <a:endCxn id="23" idx="0"/>
          </p:cNvCxnSpPr>
          <p:nvPr/>
        </p:nvCxnSpPr>
        <p:spPr>
          <a:xfrm flipH="1">
            <a:off x="3031406" y="4216167"/>
            <a:ext cx="2283954" cy="552904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648345" y="4769071"/>
            <a:ext cx="766122" cy="680250"/>
            <a:chOff x="2648345" y="4769071"/>
            <a:chExt cx="766122" cy="680250"/>
          </a:xfrm>
        </p:grpSpPr>
        <p:sp>
          <p:nvSpPr>
            <p:cNvPr id="23" name="Rectangle 22"/>
            <p:cNvSpPr/>
            <p:nvPr/>
          </p:nvSpPr>
          <p:spPr>
            <a:xfrm>
              <a:off x="2648345" y="4769071"/>
              <a:ext cx="766122" cy="68025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48345" y="4878363"/>
              <a:ext cx="7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ham</a:t>
              </a:r>
              <a:endParaRPr lang="en-US" sz="2400" b="1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15360" y="3741865"/>
            <a:ext cx="1468798" cy="948603"/>
            <a:chOff x="5315360" y="3741865"/>
            <a:chExt cx="1468798" cy="948603"/>
          </a:xfrm>
        </p:grpSpPr>
        <p:sp>
          <p:nvSpPr>
            <p:cNvPr id="27" name="Rectangle 26"/>
            <p:cNvSpPr/>
            <p:nvPr/>
          </p:nvSpPr>
          <p:spPr>
            <a:xfrm>
              <a:off x="5315360" y="3741865"/>
              <a:ext cx="1468798" cy="9486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04841" y="3982003"/>
              <a:ext cx="1298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ham_dia</a:t>
              </a:r>
              <a:endParaRPr lang="en-US" sz="2400" b="1" dirty="0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335395" y="5735772"/>
            <a:ext cx="1465050" cy="937612"/>
            <a:chOff x="5335395" y="5735772"/>
            <a:chExt cx="1465050" cy="937612"/>
          </a:xfrm>
        </p:grpSpPr>
        <p:sp>
          <p:nvSpPr>
            <p:cNvPr id="5" name="Rectangle 4"/>
            <p:cNvSpPr/>
            <p:nvPr/>
          </p:nvSpPr>
          <p:spPr>
            <a:xfrm>
              <a:off x="5335395" y="5735772"/>
              <a:ext cx="1465050" cy="9376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04841" y="5951696"/>
              <a:ext cx="1298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ham_adi</a:t>
              </a:r>
              <a:endParaRPr lang="en-US" sz="2400" b="1" dirty="0"/>
            </a:p>
          </p:txBody>
        </p:sp>
      </p:grpSp>
      <p:pic>
        <p:nvPicPr>
          <p:cNvPr id="47" name="Picture 2" descr="Image result for u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57" y="3593972"/>
            <a:ext cx="1151595" cy="115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6233911" y="4970696"/>
            <a:ext cx="260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ham.compute_adiabatic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54" name="Straight Arrow Connector 53"/>
          <p:cNvCxnSpPr>
            <a:stCxn id="27" idx="2"/>
            <a:endCxn id="5" idx="0"/>
          </p:cNvCxnSpPr>
          <p:nvPr/>
        </p:nvCxnSpPr>
        <p:spPr>
          <a:xfrm>
            <a:off x="6049759" y="4690468"/>
            <a:ext cx="18161" cy="104530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ight Arrow 54"/>
          <p:cNvSpPr/>
          <p:nvPr/>
        </p:nvSpPr>
        <p:spPr>
          <a:xfrm rot="10800000">
            <a:off x="6906860" y="3933897"/>
            <a:ext cx="627951" cy="509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42451" y="4693697"/>
            <a:ext cx="18615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Implementation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of all the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transformations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62" name="Picture 7" descr="Image result for u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9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9" grpId="0"/>
      <p:bldP spid="52" grpId="0"/>
      <p:bldP spid="55" grpId="0" animBg="1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95300" y="825543"/>
            <a:ext cx="3771899" cy="54777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665668" y="4568234"/>
            <a:ext cx="4259255" cy="1687068"/>
            <a:chOff x="3815806" y="4449920"/>
            <a:chExt cx="3747043" cy="2000250"/>
          </a:xfrm>
        </p:grpSpPr>
        <p:sp>
          <p:nvSpPr>
            <p:cNvPr id="4" name="Rectangle 3"/>
            <p:cNvSpPr/>
            <p:nvPr/>
          </p:nvSpPr>
          <p:spPr>
            <a:xfrm>
              <a:off x="3815806" y="4449920"/>
              <a:ext cx="3747043" cy="20002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88667" y="4606479"/>
              <a:ext cx="3661857" cy="1526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err="1"/>
                <a:t>def</a:t>
              </a:r>
              <a:r>
                <a:rPr lang="en-US" sz="1600" b="1" dirty="0"/>
                <a:t> </a:t>
              </a:r>
              <a:r>
                <a:rPr lang="en-US" sz="1600" b="1" dirty="0" err="1">
                  <a:solidFill>
                    <a:srgbClr val="0000FF"/>
                  </a:solidFill>
                </a:rPr>
                <a:t>piab</a:t>
              </a:r>
              <a:r>
                <a:rPr lang="en-US" sz="1600" b="1" dirty="0"/>
                <a:t>(</a:t>
              </a:r>
              <a:r>
                <a:rPr lang="en-US" sz="1600" b="1" dirty="0">
                  <a:solidFill>
                    <a:srgbClr val="0000FF"/>
                  </a:solidFill>
                </a:rPr>
                <a:t>q, </a:t>
              </a:r>
              <a:r>
                <a:rPr lang="en-US" sz="1600" b="1" dirty="0" err="1">
                  <a:solidFill>
                    <a:srgbClr val="0000FF"/>
                  </a:solidFill>
                </a:rPr>
                <a:t>params</a:t>
              </a:r>
              <a:r>
                <a:rPr lang="en-US" sz="1600" b="1" dirty="0" smtClean="0"/>
                <a:t>):</a:t>
              </a:r>
            </a:p>
            <a:p>
              <a:r>
                <a:rPr lang="en-US" sz="1600" b="1" dirty="0" smtClean="0"/>
                <a:t> </a:t>
              </a:r>
            </a:p>
            <a:p>
              <a:pPr algn="ctr"/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 defines what probability distribution function is to be sampled</a:t>
              </a:r>
            </a:p>
            <a:p>
              <a:r>
                <a:rPr lang="en-US" sz="1600" b="1" dirty="0" smtClean="0"/>
                <a:t>        return p # float</a:t>
              </a:r>
              <a:endParaRPr lang="en-US" sz="16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08751" y="825543"/>
            <a:ext cx="4302162" cy="2095266"/>
            <a:chOff x="2319989" y="333374"/>
            <a:chExt cx="4461939" cy="2311679"/>
          </a:xfrm>
        </p:grpSpPr>
        <p:sp>
          <p:nvSpPr>
            <p:cNvPr id="6" name="Rectangle 5"/>
            <p:cNvSpPr/>
            <p:nvPr/>
          </p:nvSpPr>
          <p:spPr>
            <a:xfrm>
              <a:off x="2348956" y="333374"/>
              <a:ext cx="4404005" cy="22466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19989" y="437875"/>
              <a:ext cx="4461939" cy="2207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err="1"/>
                <a:t>def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test():</a:t>
              </a:r>
            </a:p>
            <a:p>
              <a:r>
                <a:rPr lang="en-US" sz="1600" b="1" dirty="0" smtClean="0"/>
                <a:t>    q  = MATRIX(</a:t>
              </a:r>
              <a:r>
                <a:rPr lang="en-US" sz="1600" b="1" dirty="0" err="1" smtClean="0"/>
                <a:t>ndof</a:t>
              </a:r>
              <a:r>
                <a:rPr lang="en-US" sz="1600" b="1" dirty="0" smtClean="0"/>
                <a:t>, 1)</a:t>
              </a:r>
            </a:p>
            <a:p>
              <a:r>
                <a:rPr lang="fr-FR" sz="1600" b="1" dirty="0" smtClean="0"/>
                <a:t>    </a:t>
              </a:r>
              <a:r>
                <a:rPr lang="fr-FR" sz="1600" b="1" dirty="0">
                  <a:solidFill>
                    <a:srgbClr val="C00000"/>
                  </a:solidFill>
                </a:rPr>
                <a:t>output</a:t>
              </a:r>
              <a:r>
                <a:rPr lang="fr-FR" sz="1600" b="1" dirty="0"/>
                <a:t> = </a:t>
              </a:r>
              <a:r>
                <a:rPr lang="fr-FR" sz="1600" b="1" dirty="0" err="1">
                  <a:solidFill>
                    <a:srgbClr val="00B050"/>
                  </a:solidFill>
                </a:rPr>
                <a:t>metropolis_gau</a:t>
              </a:r>
              <a:r>
                <a:rPr lang="fr-FR" sz="1600" b="1" dirty="0"/>
                <a:t>( </a:t>
              </a:r>
              <a:r>
                <a:rPr lang="fr-FR" sz="1600" b="1" dirty="0" err="1">
                  <a:solidFill>
                    <a:srgbClr val="0000FF"/>
                  </a:solidFill>
                </a:rPr>
                <a:t>piab</a:t>
              </a:r>
              <a:r>
                <a:rPr lang="fr-FR" sz="1600" b="1" dirty="0"/>
                <a:t>, </a:t>
              </a:r>
              <a:r>
                <a:rPr lang="fr-FR" sz="1600" b="1" dirty="0">
                  <a:solidFill>
                    <a:srgbClr val="0000FF"/>
                  </a:solidFill>
                </a:rPr>
                <a:t>q, </a:t>
              </a:r>
              <a:r>
                <a:rPr lang="fr-FR" sz="1600" b="1" dirty="0" err="1">
                  <a:solidFill>
                    <a:srgbClr val="0000FF"/>
                  </a:solidFill>
                </a:rPr>
                <a:t>params</a:t>
              </a:r>
              <a:r>
                <a:rPr lang="fr-FR" sz="1600" b="1" dirty="0"/>
                <a:t>, ...)</a:t>
              </a:r>
              <a:endParaRPr lang="en-US" sz="1600" b="1" dirty="0" smtClean="0"/>
            </a:p>
            <a:p>
              <a:r>
                <a:rPr lang="en-US" sz="2000" b="1" dirty="0" smtClean="0"/>
                <a:t>   </a:t>
              </a:r>
            </a:p>
            <a:p>
              <a:pPr algn="ctr"/>
              <a:r>
                <a:rPr lang="en-US" sz="2000" b="1" dirty="0" smtClean="0"/>
                <a:t>                   </a:t>
              </a:r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User defines how to </a:t>
              </a:r>
            </a:p>
            <a:p>
              <a:pPr algn="ctr"/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                 run  the MC sampling</a:t>
              </a:r>
            </a:p>
            <a:p>
              <a:endParaRPr lang="en-US" sz="1600" b="1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42933" y="911383"/>
            <a:ext cx="335280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vector&lt;MATRIX&gt; </a:t>
            </a:r>
            <a:r>
              <a:rPr lang="en-US" sz="1600" b="1" dirty="0" err="1" smtClean="0">
                <a:solidFill>
                  <a:srgbClr val="00B050"/>
                </a:solidFill>
              </a:rPr>
              <a:t>metropolis_gau</a:t>
            </a:r>
            <a:endParaRPr lang="en-US" sz="1600" b="1" dirty="0" smtClean="0">
              <a:solidFill>
                <a:srgbClr val="00B050"/>
              </a:solidFill>
            </a:endParaRPr>
          </a:p>
          <a:p>
            <a:r>
              <a:rPr lang="en-US" sz="1600" b="1" dirty="0" smtClean="0"/>
              <a:t>(Random</a:t>
            </a:r>
            <a:r>
              <a:rPr lang="en-US" sz="1600" b="1" dirty="0"/>
              <a:t>&amp; </a:t>
            </a:r>
            <a:r>
              <a:rPr lang="en-US" sz="1600" b="1" dirty="0" err="1"/>
              <a:t>rnd</a:t>
            </a:r>
            <a:r>
              <a:rPr lang="en-US" sz="1600" b="1" dirty="0"/>
              <a:t>, </a:t>
            </a:r>
            <a:endParaRPr lang="en-US" sz="1600" b="1" dirty="0" smtClean="0"/>
          </a:p>
          <a:p>
            <a:r>
              <a:rPr lang="en-US" sz="1600" b="1" dirty="0" err="1" smtClean="0"/>
              <a:t>bp</a:t>
            </a:r>
            <a:r>
              <a:rPr lang="en-US" sz="1600" b="1" dirty="0"/>
              <a:t>::object </a:t>
            </a:r>
            <a:r>
              <a:rPr lang="en-US" sz="1600" b="1" dirty="0" err="1"/>
              <a:t>target_distribution</a:t>
            </a:r>
            <a:r>
              <a:rPr lang="en-US" sz="1600" b="1" dirty="0"/>
              <a:t>, </a:t>
            </a:r>
          </a:p>
          <a:p>
            <a:r>
              <a:rPr lang="en-US" sz="1600" b="1" dirty="0" smtClean="0"/>
              <a:t>MATRIX</a:t>
            </a:r>
            <a:r>
              <a:rPr lang="en-US" sz="1600" b="1" dirty="0"/>
              <a:t>&amp; </a:t>
            </a:r>
            <a:r>
              <a:rPr lang="en-US" sz="1600" b="1" dirty="0" err="1"/>
              <a:t>dof</a:t>
            </a:r>
            <a:r>
              <a:rPr lang="en-US" sz="1600" b="1" dirty="0"/>
              <a:t>, </a:t>
            </a:r>
            <a:endParaRPr lang="en-US" sz="1600" b="1" dirty="0" smtClean="0"/>
          </a:p>
          <a:p>
            <a:r>
              <a:rPr lang="en-US" sz="1600" b="1" dirty="0" err="1" smtClean="0"/>
              <a:t>bp</a:t>
            </a:r>
            <a:r>
              <a:rPr lang="en-US" sz="1600" b="1" dirty="0"/>
              <a:t>::object </a:t>
            </a:r>
            <a:r>
              <a:rPr lang="en-US" sz="1600" b="1" dirty="0" err="1"/>
              <a:t>distribution_params</a:t>
            </a:r>
            <a:r>
              <a:rPr lang="en-US" sz="1600" b="1" dirty="0"/>
              <a:t>, </a:t>
            </a:r>
          </a:p>
          <a:p>
            <a:r>
              <a:rPr lang="en-US" sz="1600" b="1" dirty="0" err="1" smtClean="0"/>
              <a:t>int</a:t>
            </a:r>
            <a:r>
              <a:rPr lang="en-US" sz="1600" b="1" dirty="0" smtClean="0"/>
              <a:t> </a:t>
            </a:r>
            <a:r>
              <a:rPr lang="en-US" sz="1600" b="1" dirty="0" err="1"/>
              <a:t>sample_size</a:t>
            </a:r>
            <a:r>
              <a:rPr lang="en-US" sz="1600" b="1" dirty="0"/>
              <a:t>, </a:t>
            </a:r>
            <a:r>
              <a:rPr lang="en-US" sz="1600" b="1" dirty="0" err="1"/>
              <a:t>int</a:t>
            </a:r>
            <a:r>
              <a:rPr lang="en-US" sz="1600" b="1" dirty="0"/>
              <a:t> </a:t>
            </a:r>
            <a:r>
              <a:rPr lang="en-US" sz="1600" b="1" dirty="0" err="1"/>
              <a:t>start_sampling</a:t>
            </a:r>
            <a:r>
              <a:rPr lang="en-US" sz="1600" b="1" dirty="0"/>
              <a:t>, </a:t>
            </a:r>
            <a:endParaRPr lang="en-US" sz="1600" b="1" dirty="0" smtClean="0"/>
          </a:p>
          <a:p>
            <a:r>
              <a:rPr lang="en-US" sz="1600" b="1" dirty="0" smtClean="0"/>
              <a:t>double </a:t>
            </a:r>
            <a:r>
              <a:rPr lang="en-US" sz="1600" b="1" dirty="0" err="1"/>
              <a:t>gau_var</a:t>
            </a:r>
            <a:r>
              <a:rPr lang="en-US" sz="1600" b="1" dirty="0" smtClean="0"/>
              <a:t>){</a:t>
            </a:r>
          </a:p>
          <a:p>
            <a:endParaRPr lang="en-US" sz="1600" b="1" dirty="0"/>
          </a:p>
          <a:p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Implementation of the Metropolis algorithm</a:t>
            </a:r>
          </a:p>
          <a:p>
            <a:endParaRPr lang="en-US" sz="2800" b="1" dirty="0"/>
          </a:p>
          <a:p>
            <a:r>
              <a:rPr lang="en-US" sz="1600" b="1" dirty="0" smtClean="0">
                <a:solidFill>
                  <a:srgbClr val="0000FF"/>
                </a:solidFill>
              </a:rPr>
              <a:t>double </a:t>
            </a:r>
            <a:r>
              <a:rPr lang="en-US" sz="1600" b="1" dirty="0" err="1">
                <a:solidFill>
                  <a:srgbClr val="0000FF"/>
                </a:solidFill>
              </a:rPr>
              <a:t>p_old</a:t>
            </a:r>
            <a:r>
              <a:rPr lang="en-US" sz="1600" b="1" dirty="0">
                <a:solidFill>
                  <a:srgbClr val="0000FF"/>
                </a:solidFill>
              </a:rPr>
              <a:t> = 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1600" b="1" dirty="0" err="1" smtClean="0">
                <a:solidFill>
                  <a:srgbClr val="0000FF"/>
                </a:solidFill>
              </a:rPr>
              <a:t>bp</a:t>
            </a:r>
            <a:r>
              <a:rPr lang="en-US" sz="1600" b="1" dirty="0">
                <a:solidFill>
                  <a:srgbClr val="0000FF"/>
                </a:solidFill>
              </a:rPr>
              <a:t>::extract&lt;double&gt;( </a:t>
            </a:r>
            <a:r>
              <a:rPr lang="en-US" sz="1600" b="1" dirty="0" err="1">
                <a:solidFill>
                  <a:srgbClr val="0000FF"/>
                </a:solidFill>
              </a:rPr>
              <a:t>target_distribution</a:t>
            </a:r>
            <a:r>
              <a:rPr lang="en-US" sz="1600" b="1" dirty="0">
                <a:solidFill>
                  <a:srgbClr val="0000FF"/>
                </a:solidFill>
              </a:rPr>
              <a:t>(</a:t>
            </a:r>
            <a:r>
              <a:rPr lang="en-US" sz="1600" b="1" dirty="0" err="1">
                <a:solidFill>
                  <a:srgbClr val="0000FF"/>
                </a:solidFill>
              </a:rPr>
              <a:t>s_old</a:t>
            </a:r>
            <a:r>
              <a:rPr lang="en-US" sz="1600" b="1" dirty="0">
                <a:solidFill>
                  <a:srgbClr val="0000FF"/>
                </a:solidFill>
              </a:rPr>
              <a:t>, </a:t>
            </a:r>
            <a:r>
              <a:rPr lang="en-US" sz="1600" b="1" dirty="0" err="1">
                <a:solidFill>
                  <a:srgbClr val="0000FF"/>
                </a:solidFill>
              </a:rPr>
              <a:t>distribution_params</a:t>
            </a:r>
            <a:r>
              <a:rPr lang="en-US" sz="1600" b="1" dirty="0">
                <a:solidFill>
                  <a:srgbClr val="0000FF"/>
                </a:solidFill>
              </a:rPr>
              <a:t>) </a:t>
            </a:r>
            <a:r>
              <a:rPr lang="en-US" sz="1600" b="1" dirty="0" smtClean="0">
                <a:solidFill>
                  <a:srgbClr val="0000FF"/>
                </a:solidFill>
              </a:rPr>
              <a:t>);</a:t>
            </a:r>
          </a:p>
          <a:p>
            <a:r>
              <a:rPr lang="en-US" sz="2800" b="1" dirty="0" smtClean="0"/>
              <a:t>…</a:t>
            </a:r>
            <a:endParaRPr lang="en-US" sz="2800" b="1" dirty="0"/>
          </a:p>
          <a:p>
            <a:r>
              <a:rPr lang="en-US" sz="1600" b="1" dirty="0" smtClean="0"/>
              <a:t>}</a:t>
            </a:r>
            <a:endParaRPr lang="en-US" sz="1600" b="1" dirty="0"/>
          </a:p>
        </p:txBody>
      </p:sp>
      <p:pic>
        <p:nvPicPr>
          <p:cNvPr id="1026" name="Picture 2" descr="Image result for us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16" y="3126743"/>
            <a:ext cx="1151595" cy="115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5298" y="6240440"/>
            <a:ext cx="3771901" cy="5413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C++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65669" y="6240440"/>
            <a:ext cx="4259255" cy="5413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Python</a:t>
            </a:r>
            <a:endParaRPr lang="en-US" sz="3600" b="1" dirty="0"/>
          </a:p>
        </p:txBody>
      </p:sp>
      <p:sp>
        <p:nvSpPr>
          <p:cNvPr id="28" name="Down Arrow 27"/>
          <p:cNvSpPr/>
          <p:nvPr/>
        </p:nvSpPr>
        <p:spPr>
          <a:xfrm>
            <a:off x="6876549" y="4311910"/>
            <a:ext cx="428625" cy="525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6876548" y="2510083"/>
            <a:ext cx="428625" cy="5254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5400000">
            <a:off x="3979094" y="689677"/>
            <a:ext cx="428625" cy="11101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16200000">
            <a:off x="4027539" y="4292564"/>
            <a:ext cx="428625" cy="1110163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5326667" y="2508578"/>
            <a:ext cx="361950" cy="94052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851798" y="3472508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Sampling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013988" y="111220"/>
            <a:ext cx="5963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Closer marriage of C++ &amp; Python: Part I</a:t>
            </a:r>
            <a:endParaRPr lang="en-US" altLang="en-US" sz="2400" b="1" dirty="0"/>
          </a:p>
        </p:txBody>
      </p:sp>
      <p:pic>
        <p:nvPicPr>
          <p:cNvPr id="20" name="Picture 7" descr="Image result for u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56712" y="117351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Example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2789622" y="1169938"/>
            <a:ext cx="6354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q = MATRIX(1,1);  </a:t>
            </a:r>
            <a:r>
              <a:rPr lang="en-US" sz="1600" dirty="0" err="1" smtClean="0"/>
              <a:t>q.set</a:t>
            </a:r>
            <a:r>
              <a:rPr lang="en-US" sz="1600" dirty="0" smtClean="0"/>
              <a:t>(0, 0.5)    </a:t>
            </a:r>
          </a:p>
          <a:p>
            <a:r>
              <a:rPr lang="en-US" sz="1600" dirty="0" err="1" smtClean="0"/>
              <a:t>params</a:t>
            </a:r>
            <a:r>
              <a:rPr lang="en-US" sz="1600" dirty="0" smtClean="0"/>
              <a:t> = {"k":1.0, "m":2000.0, "states":[0], "</a:t>
            </a:r>
            <a:r>
              <a:rPr lang="en-US" sz="1600" dirty="0" err="1" smtClean="0"/>
              <a:t>coeffs</a:t>
            </a:r>
            <a:r>
              <a:rPr lang="en-US" sz="1600" dirty="0" smtClean="0"/>
              <a:t>":[1.0]}    </a:t>
            </a:r>
          </a:p>
          <a:p>
            <a:r>
              <a:rPr lang="en-US" sz="1600" dirty="0" err="1" smtClean="0"/>
              <a:t>Nsamp</a:t>
            </a:r>
            <a:r>
              <a:rPr lang="en-US" sz="1600" dirty="0" smtClean="0"/>
              <a:t> = 1000000; </a:t>
            </a:r>
            <a:r>
              <a:rPr lang="en-US" sz="1600" dirty="0" err="1" smtClean="0"/>
              <a:t>Nstart</a:t>
            </a:r>
            <a:r>
              <a:rPr lang="en-US" sz="1600" dirty="0" smtClean="0"/>
              <a:t> = 50000</a:t>
            </a:r>
          </a:p>
          <a:p>
            <a:r>
              <a:rPr lang="en-US" sz="1600" b="1" dirty="0" smtClean="0"/>
              <a:t>sampling = </a:t>
            </a:r>
            <a:r>
              <a:rPr lang="en-US" sz="1600" b="1" dirty="0" err="1" smtClean="0"/>
              <a:t>metropolis_gau</a:t>
            </a:r>
            <a:r>
              <a:rPr lang="en-US" sz="1600" b="1" dirty="0" smtClean="0"/>
              <a:t>(</a:t>
            </a:r>
            <a:r>
              <a:rPr lang="en-US" sz="1600" b="1" dirty="0" err="1" smtClean="0"/>
              <a:t>rnd</a:t>
            </a:r>
            <a:r>
              <a:rPr lang="en-US" sz="1600" b="1" dirty="0" smtClean="0"/>
              <a:t>, </a:t>
            </a:r>
            <a:r>
              <a:rPr lang="en-US" sz="1600" b="1" dirty="0" err="1" smtClean="0">
                <a:solidFill>
                  <a:srgbClr val="0000FF"/>
                </a:solidFill>
              </a:rPr>
              <a:t>HO_sup</a:t>
            </a:r>
            <a:r>
              <a:rPr lang="en-US" sz="1600" b="1" dirty="0" smtClean="0"/>
              <a:t>, q, </a:t>
            </a:r>
            <a:r>
              <a:rPr lang="en-US" sz="1600" b="1" dirty="0" err="1" smtClean="0"/>
              <a:t>params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Nsamp,Nstart</a:t>
            </a:r>
            <a:r>
              <a:rPr lang="en-US" sz="1600" b="1" dirty="0" smtClean="0"/>
              <a:t>, 0.05) </a:t>
            </a:r>
          </a:p>
          <a:p>
            <a:r>
              <a:rPr lang="en-US" sz="1600" dirty="0" smtClean="0"/>
              <a:t>bin(sampling, -1.5, 2.0, 0.01, 0, 0, "_distrib-1.txt")   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2789622" y="3429000"/>
            <a:ext cx="49720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/>
              <a:t>def</a:t>
            </a:r>
            <a:r>
              <a:rPr lang="en-US" sz="1600" b="1" dirty="0" smtClean="0"/>
              <a:t> </a:t>
            </a:r>
            <a:r>
              <a:rPr lang="en-US" sz="1600" b="1" dirty="0" err="1" smtClean="0">
                <a:solidFill>
                  <a:srgbClr val="0000FF"/>
                </a:solidFill>
              </a:rPr>
              <a:t>HO_sup</a:t>
            </a:r>
            <a:r>
              <a:rPr lang="en-US" sz="1600" b="1" dirty="0" smtClean="0"/>
              <a:t>(q, </a:t>
            </a:r>
            <a:r>
              <a:rPr lang="en-US" sz="1600" b="1" dirty="0" err="1" smtClean="0"/>
              <a:t>params</a:t>
            </a:r>
            <a:r>
              <a:rPr lang="en-US" sz="1600" b="1" dirty="0" smtClean="0"/>
              <a:t>):</a:t>
            </a:r>
          </a:p>
          <a:p>
            <a:r>
              <a:rPr lang="en-US" sz="1600" dirty="0" smtClean="0"/>
              <a:t>    </a:t>
            </a:r>
          </a:p>
          <a:p>
            <a:r>
              <a:rPr lang="en-US" sz="1600" dirty="0" smtClean="0"/>
              <a:t>    k =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["k"];    m =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["m"];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states =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["states"];    </a:t>
            </a:r>
            <a:r>
              <a:rPr lang="en-US" sz="1600" dirty="0" err="1" smtClean="0"/>
              <a:t>coeffs</a:t>
            </a:r>
            <a:r>
              <a:rPr lang="en-US" sz="1600" dirty="0" smtClean="0"/>
              <a:t> =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</a:t>
            </a:r>
            <a:r>
              <a:rPr lang="en-US" sz="1600" dirty="0" err="1" smtClean="0"/>
              <a:t>coeffs</a:t>
            </a:r>
            <a:r>
              <a:rPr lang="en-US" sz="1600" dirty="0" smtClean="0"/>
              <a:t>"]</a:t>
            </a:r>
          </a:p>
          <a:p>
            <a:endParaRPr lang="en-US" sz="1600" dirty="0" smtClean="0"/>
          </a:p>
          <a:p>
            <a:r>
              <a:rPr lang="en-US" sz="1600" dirty="0" smtClean="0"/>
              <a:t>    x = </a:t>
            </a:r>
            <a:r>
              <a:rPr lang="en-US" sz="1600" dirty="0" err="1" smtClean="0"/>
              <a:t>q.get</a:t>
            </a:r>
            <a:r>
              <a:rPr lang="en-US" sz="1600" dirty="0" smtClean="0"/>
              <a:t>(0)</a:t>
            </a:r>
          </a:p>
          <a:p>
            <a:r>
              <a:rPr lang="en-US" sz="1600" dirty="0" smtClean="0"/>
              <a:t>    </a:t>
            </a:r>
            <a:r>
              <a:rPr lang="en-US" sz="1600" dirty="0" err="1" smtClean="0"/>
              <a:t>sz</a:t>
            </a:r>
            <a:r>
              <a:rPr lang="en-US" sz="1600" dirty="0" smtClean="0"/>
              <a:t> = </a:t>
            </a:r>
            <a:r>
              <a:rPr lang="en-US" sz="1600" dirty="0" err="1" smtClean="0"/>
              <a:t>len</a:t>
            </a:r>
            <a:r>
              <a:rPr lang="en-US" sz="1600" dirty="0" smtClean="0"/>
              <a:t>(states)</a:t>
            </a:r>
          </a:p>
          <a:p>
            <a:r>
              <a:rPr lang="en-US" sz="1600" dirty="0" smtClean="0"/>
              <a:t>    p = 0.0</a:t>
            </a:r>
          </a:p>
          <a:p>
            <a:r>
              <a:rPr lang="en-US" sz="1600" dirty="0" smtClean="0"/>
              <a:t>    for n in </a:t>
            </a:r>
            <a:r>
              <a:rPr lang="en-US" sz="1600" dirty="0" err="1" smtClean="0"/>
              <a:t>xrange</a:t>
            </a:r>
            <a:r>
              <a:rPr lang="en-US" sz="1600" dirty="0" smtClean="0"/>
              <a:t>(</a:t>
            </a:r>
            <a:r>
              <a:rPr lang="en-US" sz="1600" dirty="0" err="1" smtClean="0"/>
              <a:t>sz</a:t>
            </a:r>
            <a:r>
              <a:rPr lang="en-US" sz="1600" dirty="0" smtClean="0"/>
              <a:t>):</a:t>
            </a:r>
          </a:p>
          <a:p>
            <a:r>
              <a:rPr lang="en-US" sz="1600" dirty="0" smtClean="0"/>
              <a:t>        p = p + </a:t>
            </a:r>
            <a:r>
              <a:rPr lang="en-US" sz="1600" dirty="0" err="1" smtClean="0"/>
              <a:t>coeffs</a:t>
            </a:r>
            <a:r>
              <a:rPr lang="en-US" sz="1600" dirty="0" smtClean="0"/>
              <a:t>[n] * </a:t>
            </a:r>
            <a:r>
              <a:rPr lang="en-US" sz="1600" dirty="0" err="1" smtClean="0"/>
              <a:t>ket_n</a:t>
            </a:r>
            <a:r>
              <a:rPr lang="en-US" sz="1600" dirty="0" smtClean="0"/>
              <a:t>(x, states[n], k, m)</a:t>
            </a:r>
          </a:p>
          <a:p>
            <a:r>
              <a:rPr lang="en-US" sz="1600" dirty="0" smtClean="0"/>
              <a:t>    p = p * p </a:t>
            </a:r>
          </a:p>
          <a:p>
            <a:r>
              <a:rPr lang="en-US" sz="1600" dirty="0" smtClean="0"/>
              <a:t>    return p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1508491"/>
            <a:ext cx="2638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User defines how to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run  </a:t>
            </a:r>
            <a:r>
              <a:rPr lang="en-US" b="1" dirty="0">
                <a:solidFill>
                  <a:srgbClr val="FF0000"/>
                </a:solidFill>
              </a:rPr>
              <a:t>the MC sampling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144060"/>
            <a:ext cx="2789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User defines what 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probability distribution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function is to be sampled</a:t>
            </a:r>
          </a:p>
        </p:txBody>
      </p:sp>
      <p:pic>
        <p:nvPicPr>
          <p:cNvPr id="9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7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457700" y="2481023"/>
            <a:ext cx="2794000" cy="2095500"/>
            <a:chOff x="4457700" y="2481023"/>
            <a:chExt cx="2794000" cy="209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2481023"/>
              <a:ext cx="2794000" cy="2095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480175" y="2842973"/>
                  <a:ext cx="52341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|0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0175" y="2842973"/>
                  <a:ext cx="523413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5343525" y="3519248"/>
            <a:ext cx="2819400" cy="2114550"/>
            <a:chOff x="5343525" y="3519248"/>
            <a:chExt cx="2819400" cy="2114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525" y="3519248"/>
              <a:ext cx="2819400" cy="21145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324725" y="3881197"/>
                  <a:ext cx="52341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|1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4725" y="3881197"/>
                  <a:ext cx="523413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6480175" y="4491035"/>
            <a:ext cx="2578100" cy="1933575"/>
            <a:chOff x="6480175" y="4491035"/>
            <a:chExt cx="2578100" cy="19335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175" y="4491035"/>
              <a:ext cx="2578100" cy="19335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158789" y="4767022"/>
                  <a:ext cx="72218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|25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8789" y="4767022"/>
                  <a:ext cx="722185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196102" y="2477182"/>
            <a:ext cx="2933700" cy="2200275"/>
            <a:chOff x="196102" y="2477182"/>
            <a:chExt cx="2933700" cy="2200275"/>
          </a:xfrm>
        </p:grpSpPr>
        <p:pic>
          <p:nvPicPr>
            <p:cNvPr id="1028" name="Picture 4" descr="https://quantum-dynamics-hub.github.io/libra/tutorials/tutorial_metropolis/data/piab/test2/distrib-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102" y="2477182"/>
              <a:ext cx="2933700" cy="220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313200" y="2882234"/>
                  <a:ext cx="52341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|1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3200" y="2882234"/>
                  <a:ext cx="523413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952233" y="3517668"/>
            <a:ext cx="2873854" cy="2155391"/>
            <a:chOff x="952233" y="3517668"/>
            <a:chExt cx="2873854" cy="2155391"/>
          </a:xfrm>
        </p:grpSpPr>
        <p:pic>
          <p:nvPicPr>
            <p:cNvPr id="1030" name="Picture 6" descr="https://quantum-dynamics-hub.github.io/libra/tutorials/tutorial_metropolis/data/piab/test2/distrib-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233" y="3517668"/>
              <a:ext cx="2873854" cy="2155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000320" y="3920458"/>
                  <a:ext cx="52341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|2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0320" y="3920458"/>
                  <a:ext cx="523413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/>
          <p:cNvGrpSpPr/>
          <p:nvPr/>
        </p:nvGrpSpPr>
        <p:grpSpPr>
          <a:xfrm>
            <a:off x="2033377" y="4491035"/>
            <a:ext cx="2630449" cy="1972837"/>
            <a:chOff x="2033377" y="4491035"/>
            <a:chExt cx="2630449" cy="1972837"/>
          </a:xfrm>
        </p:grpSpPr>
        <p:pic>
          <p:nvPicPr>
            <p:cNvPr id="1032" name="Picture 8" descr="https://quantum-dynamics-hub.github.io/libra/tutorials/tutorial_metropolis/data/piab/test2/distrib-6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377" y="4491035"/>
              <a:ext cx="2630449" cy="1972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721543" y="4795748"/>
                  <a:ext cx="72218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|10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1543" y="4795748"/>
                  <a:ext cx="722185" cy="430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43858" y="1619835"/>
                <a:ext cx="2104743" cy="5821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𝑛𝑞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858" y="1619835"/>
                <a:ext cx="2104743" cy="5821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923876" y="1568290"/>
                <a:ext cx="3266663" cy="720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ra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876" y="1568290"/>
                <a:ext cx="3266663" cy="72032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 flipH="1">
            <a:off x="1222051" y="1005453"/>
            <a:ext cx="282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Particle in a box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5362574" y="1020007"/>
            <a:ext cx="2826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Harmonic oscillator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00320" y="55223"/>
            <a:ext cx="3716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Metropolis Sampling</a:t>
            </a:r>
            <a:endParaRPr lang="en-US" sz="3200" b="1" dirty="0"/>
          </a:p>
        </p:txBody>
      </p:sp>
      <p:pic>
        <p:nvPicPr>
          <p:cNvPr id="30" name="Picture 7" descr="Image result for ub log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6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quantum-dynamics-hub.github.io/libra/tutorials/tutorial_metropolis/data/ho/test1/distrib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9" y="2436018"/>
            <a:ext cx="3203575" cy="24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quantum-dynamics-hub.github.io/libra/tutorials/tutorial_metropolis/data/ho/test1/distrib-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4" y="2436018"/>
            <a:ext cx="3330576" cy="249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17700" y="4867273"/>
                <a:ext cx="13923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700" y="4867273"/>
                <a:ext cx="139230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5800" y="4933950"/>
                <a:ext cx="139230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|0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|1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800" y="4933950"/>
                <a:ext cx="139230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59392" y="130444"/>
            <a:ext cx="6298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Metropolis Sampling: Superposition</a:t>
            </a:r>
            <a:endParaRPr lang="en-US" sz="3200" b="1" dirty="0"/>
          </a:p>
        </p:txBody>
      </p:sp>
      <p:pic>
        <p:nvPicPr>
          <p:cNvPr id="9" name="Picture 7" descr="Image result for ub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3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203545" y="3228568"/>
            <a:ext cx="4738926" cy="723900"/>
            <a:chOff x="2203545" y="2769001"/>
            <a:chExt cx="4738926" cy="723900"/>
          </a:xfrm>
        </p:grpSpPr>
        <p:sp>
          <p:nvSpPr>
            <p:cNvPr id="5" name="Rectangle 4"/>
            <p:cNvSpPr/>
            <p:nvPr/>
          </p:nvSpPr>
          <p:spPr>
            <a:xfrm>
              <a:off x="2203546" y="2769001"/>
              <a:ext cx="4738925" cy="7239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03545" y="2844046"/>
              <a:ext cx="47389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Verlet</a:t>
              </a:r>
              <a:r>
                <a:rPr lang="en-US" dirty="0" smtClean="0"/>
                <a:t>(</a:t>
              </a:r>
              <a:r>
                <a:rPr lang="en-US" sz="1600" dirty="0" err="1" smtClean="0"/>
                <a:t>bp</a:t>
              </a:r>
              <a:r>
                <a:rPr lang="en-US" sz="1600" dirty="0" smtClean="0"/>
                <a:t>::object q, </a:t>
              </a:r>
              <a:r>
                <a:rPr lang="en-US" sz="1600" dirty="0" err="1" smtClean="0"/>
                <a:t>bp</a:t>
              </a:r>
              <a:r>
                <a:rPr lang="en-US" sz="1600" dirty="0" smtClean="0"/>
                <a:t>::object p, </a:t>
              </a:r>
              <a:r>
                <a:rPr lang="en-US" sz="1600" dirty="0" err="1" smtClean="0"/>
                <a:t>bp</a:t>
              </a:r>
              <a:r>
                <a:rPr lang="en-US" sz="1600" dirty="0" smtClean="0"/>
                <a:t>::object f, </a:t>
              </a:r>
            </a:p>
            <a:p>
              <a:r>
                <a:rPr lang="en-US" sz="1600" dirty="0" err="1" smtClean="0"/>
                <a:t>bp</a:t>
              </a:r>
              <a:r>
                <a:rPr lang="en-US" sz="1600" dirty="0" smtClean="0"/>
                <a:t>::object </a:t>
              </a:r>
              <a:r>
                <a:rPr lang="en-US" sz="1600" dirty="0" err="1" smtClean="0"/>
                <a:t>py_funct</a:t>
              </a:r>
              <a:r>
                <a:rPr lang="en-US" sz="1600" dirty="0" smtClean="0"/>
                <a:t>, ham, </a:t>
              </a:r>
              <a:r>
                <a:rPr lang="en-US" sz="1600" dirty="0" err="1" smtClean="0"/>
                <a:t>bp</a:t>
              </a:r>
              <a:r>
                <a:rPr lang="en-US" sz="1600" dirty="0" smtClean="0"/>
                <a:t>::object </a:t>
              </a:r>
              <a:r>
                <a:rPr lang="en-US" sz="1600" dirty="0" err="1" smtClean="0"/>
                <a:t>py_funct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params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203545" y="3943350"/>
            <a:ext cx="4738926" cy="2730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50736" y="4037327"/>
                <a:ext cx="1314847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736" y="4037327"/>
                <a:ext cx="1314847" cy="5241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17490" y="4543666"/>
                <a:ext cx="1381340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490" y="4543666"/>
                <a:ext cx="1381340" cy="4743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36922" y="6150200"/>
                <a:ext cx="1314847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922" y="6150200"/>
                <a:ext cx="1314847" cy="524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430396" y="5074989"/>
            <a:ext cx="4310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ham.compute_diabatic</a:t>
            </a:r>
            <a:r>
              <a:rPr lang="en-US" dirty="0" smtClean="0"/>
              <a:t>(</a:t>
            </a:r>
            <a:r>
              <a:rPr lang="en-US" dirty="0" err="1" smtClean="0"/>
              <a:t>bp</a:t>
            </a:r>
            <a:r>
              <a:rPr lang="en-US" dirty="0" smtClean="0"/>
              <a:t>::object </a:t>
            </a:r>
            <a:r>
              <a:rPr lang="en-US" dirty="0" err="1" smtClean="0"/>
              <a:t>py_funct</a:t>
            </a:r>
            <a:r>
              <a:rPr lang="en-US" dirty="0" smtClean="0"/>
              <a:t>, </a:t>
            </a:r>
            <a:r>
              <a:rPr lang="en-US" dirty="0" err="1" smtClean="0"/>
              <a:t>bp</a:t>
            </a:r>
            <a:r>
              <a:rPr lang="en-US" dirty="0" smtClean="0"/>
              <a:t>::object q, </a:t>
            </a:r>
            <a:r>
              <a:rPr lang="en-US" dirty="0" err="1" smtClean="0"/>
              <a:t>bp</a:t>
            </a:r>
            <a:r>
              <a:rPr lang="en-US" dirty="0" smtClean="0"/>
              <a:t>::object </a:t>
            </a:r>
            <a:r>
              <a:rPr lang="en-US" dirty="0" err="1" smtClean="0"/>
              <a:t>params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430396" y="5804133"/>
            <a:ext cx="3117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ham.compute_adiabatic</a:t>
            </a:r>
            <a:r>
              <a:rPr lang="en-US" dirty="0" smtClean="0"/>
              <a:t>(</a:t>
            </a:r>
            <a:r>
              <a:rPr lang="en-US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lvl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3600" y="1609995"/>
            <a:ext cx="3535990" cy="13309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3600" y="874811"/>
            <a:ext cx="3535990" cy="723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330031" y="1099345"/>
            <a:ext cx="145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nHamiltonian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197053" y="1673757"/>
            <a:ext cx="1497535" cy="1191927"/>
            <a:chOff x="2205976" y="1237450"/>
            <a:chExt cx="1497535" cy="1191927"/>
          </a:xfrm>
        </p:grpSpPr>
        <p:sp>
          <p:nvSpPr>
            <p:cNvPr id="31" name="Rectangle 30"/>
            <p:cNvSpPr/>
            <p:nvPr/>
          </p:nvSpPr>
          <p:spPr>
            <a:xfrm>
              <a:off x="2205976" y="1237450"/>
              <a:ext cx="1497535" cy="118640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440024" y="1278109"/>
              <a:ext cx="10246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Ham_dia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40024" y="1734627"/>
              <a:ext cx="1263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d1Ham_dia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27492" y="206004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1674" y="1673757"/>
            <a:ext cx="1463002" cy="1148183"/>
            <a:chOff x="310597" y="1237450"/>
            <a:chExt cx="1463002" cy="1148183"/>
          </a:xfrm>
        </p:grpSpPr>
        <p:sp>
          <p:nvSpPr>
            <p:cNvPr id="50" name="Rectangle 49"/>
            <p:cNvSpPr/>
            <p:nvPr/>
          </p:nvSpPr>
          <p:spPr>
            <a:xfrm>
              <a:off x="310597" y="1237450"/>
              <a:ext cx="1463002" cy="114818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6239" y="1287362"/>
              <a:ext cx="10246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Ham_adi</a:t>
              </a: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1544" y="1750332"/>
              <a:ext cx="12634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d1Ham_adi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9822" y="200670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 flipV="1">
            <a:off x="3373555" y="2147717"/>
            <a:ext cx="2531543" cy="1315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0" idx="3"/>
            <a:endCxn id="14" idx="2"/>
          </p:cNvCxnSpPr>
          <p:nvPr/>
        </p:nvCxnSpPr>
        <p:spPr>
          <a:xfrm flipV="1">
            <a:off x="6740461" y="2943128"/>
            <a:ext cx="422339" cy="2455027"/>
          </a:xfrm>
          <a:prstGeom prst="bentConnector2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1" idx="1"/>
          </p:cNvCxnSpPr>
          <p:nvPr/>
        </p:nvCxnSpPr>
        <p:spPr>
          <a:xfrm rot="10800000">
            <a:off x="1966546" y="2339059"/>
            <a:ext cx="463851" cy="3649740"/>
          </a:xfrm>
          <a:prstGeom prst="bentConnector2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 rot="10800000">
            <a:off x="1540468" y="2009836"/>
            <a:ext cx="750611" cy="35360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776911" y="931293"/>
            <a:ext cx="2771776" cy="2011835"/>
            <a:chOff x="5776911" y="931293"/>
            <a:chExt cx="2771776" cy="2011835"/>
          </a:xfrm>
        </p:grpSpPr>
        <p:grpSp>
          <p:nvGrpSpPr>
            <p:cNvPr id="42" name="Group 41"/>
            <p:cNvGrpSpPr/>
            <p:nvPr/>
          </p:nvGrpSpPr>
          <p:grpSpPr>
            <a:xfrm>
              <a:off x="5776911" y="931293"/>
              <a:ext cx="2771775" cy="723900"/>
              <a:chOff x="5838825" y="407052"/>
              <a:chExt cx="2771775" cy="7239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838825" y="407052"/>
                <a:ext cx="2771775" cy="7239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953370" y="484621"/>
                <a:ext cx="25426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def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py_funct</a:t>
                </a:r>
                <a:r>
                  <a:rPr lang="en-US" dirty="0" smtClean="0"/>
                  <a:t>(</a:t>
                </a:r>
                <a:r>
                  <a:rPr lang="en-US" sz="1600" dirty="0" err="1" smtClean="0"/>
                  <a:t>bp</a:t>
                </a:r>
                <a:r>
                  <a:rPr lang="en-US" sz="1600" dirty="0" smtClean="0"/>
                  <a:t>::object q, </a:t>
                </a:r>
              </a:p>
              <a:p>
                <a:r>
                  <a:rPr lang="en-US" sz="1600" dirty="0" err="1" smtClean="0"/>
                  <a:t>bp</a:t>
                </a:r>
                <a:r>
                  <a:rPr lang="en-US" sz="1600" dirty="0" smtClean="0"/>
                  <a:t>::object </a:t>
                </a:r>
                <a:r>
                  <a:rPr lang="en-US" sz="1600" dirty="0" err="1" smtClean="0"/>
                  <a:t>params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776912" y="1630769"/>
              <a:ext cx="2771775" cy="1312359"/>
              <a:chOff x="5838825" y="1130952"/>
              <a:chExt cx="2771775" cy="131235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838825" y="1130952"/>
                <a:ext cx="2771775" cy="131235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67011" y="1182099"/>
                <a:ext cx="253184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Compute the </a:t>
                </a:r>
                <a:r>
                  <a:rPr lang="en-US" dirty="0" err="1" smtClean="0"/>
                  <a:t>diabatic</a:t>
                </a:r>
                <a:r>
                  <a:rPr lang="en-US" dirty="0" smtClean="0"/>
                  <a:t> </a:t>
                </a:r>
              </a:p>
              <a:p>
                <a:r>
                  <a:rPr lang="en-US" dirty="0"/>
                  <a:t>p</a:t>
                </a:r>
                <a:r>
                  <a:rPr lang="en-US" dirty="0" smtClean="0"/>
                  <a:t>roperties and </a:t>
                </a:r>
              </a:p>
              <a:p>
                <a:r>
                  <a:rPr lang="en-US" dirty="0"/>
                  <a:t>p</a:t>
                </a:r>
                <a:r>
                  <a:rPr lang="en-US" dirty="0" smtClean="0"/>
                  <a:t>lace the results directly </a:t>
                </a:r>
              </a:p>
              <a:p>
                <a:r>
                  <a:rPr lang="en-US" dirty="0" smtClean="0"/>
                  <a:t>to the allocated matrices</a:t>
                </a:r>
                <a:endParaRPr lang="en-US" dirty="0"/>
              </a:p>
            </p:txBody>
          </p:sp>
        </p:grpSp>
      </p:grpSp>
      <p:cxnSp>
        <p:nvCxnSpPr>
          <p:cNvPr id="51" name="Elbow Connector 50"/>
          <p:cNvCxnSpPr>
            <a:stCxn id="50" idx="2"/>
            <a:endCxn id="9" idx="1"/>
          </p:cNvCxnSpPr>
          <p:nvPr/>
        </p:nvCxnSpPr>
        <p:spPr>
          <a:xfrm rot="16200000" flipH="1">
            <a:off x="-10111" y="3865225"/>
            <a:ext cx="3590319" cy="1503747"/>
          </a:xfrm>
          <a:prstGeom prst="bentConnector2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 descr="Image result for ub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874604" y="158674"/>
            <a:ext cx="6048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Closer marriage of C++ &amp; Python: Part II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62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 animBg="1"/>
      <p:bldP spid="17" grpId="0" animBg="1"/>
      <p:bldP spid="18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487" y="802481"/>
            <a:ext cx="83534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for </a:t>
            </a:r>
            <a:r>
              <a:rPr lang="en-US" dirty="0" err="1" smtClean="0"/>
              <a:t>i</a:t>
            </a:r>
            <a:r>
              <a:rPr lang="en-US" dirty="0" smtClean="0"/>
              <a:t> in </a:t>
            </a:r>
            <a:r>
              <a:rPr lang="en-US" dirty="0" err="1" smtClean="0"/>
              <a:t>xrange</a:t>
            </a:r>
            <a:r>
              <a:rPr lang="en-US" dirty="0" smtClean="0"/>
              <a:t>(500):</a:t>
            </a:r>
          </a:p>
          <a:p>
            <a:endParaRPr lang="en-US" dirty="0" smtClean="0"/>
          </a:p>
          <a:p>
            <a:r>
              <a:rPr lang="en-US" dirty="0" smtClean="0"/>
              <a:t>        </a:t>
            </a:r>
            <a:r>
              <a:rPr lang="en-US" dirty="0" err="1" smtClean="0"/>
              <a:t>propagate_el</a:t>
            </a:r>
            <a:r>
              <a:rPr lang="en-US" dirty="0" smtClean="0"/>
              <a:t>(</a:t>
            </a:r>
            <a:r>
              <a:rPr lang="en-US" dirty="0" err="1" smtClean="0"/>
              <a:t>Cdia</a:t>
            </a:r>
            <a:r>
              <a:rPr lang="en-US" dirty="0" smtClean="0"/>
              <a:t>, Cadi, </a:t>
            </a:r>
            <a:r>
              <a:rPr lang="en-US" dirty="0" err="1" smtClean="0"/>
              <a:t>Hvib</a:t>
            </a:r>
            <a:r>
              <a:rPr lang="en-US" dirty="0" smtClean="0"/>
              <a:t>, </a:t>
            </a:r>
            <a:r>
              <a:rPr lang="en-US" dirty="0" err="1" smtClean="0"/>
              <a:t>Sdia</a:t>
            </a:r>
            <a:r>
              <a:rPr lang="en-US" dirty="0" smtClean="0"/>
              <a:t>, 0.5*</a:t>
            </a:r>
            <a:r>
              <a:rPr lang="en-US" dirty="0" err="1" smtClean="0"/>
              <a:t>dt</a:t>
            </a:r>
            <a:r>
              <a:rPr lang="en-US" dirty="0" smtClean="0"/>
              <a:t>, rep)</a:t>
            </a:r>
          </a:p>
          <a:p>
            <a:r>
              <a:rPr lang="en-US" dirty="0" smtClean="0"/>
              <a:t>    </a:t>
            </a:r>
          </a:p>
          <a:p>
            <a:r>
              <a:rPr lang="en-US" dirty="0" smtClean="0"/>
              <a:t>        p = p + 0.5*f*</a:t>
            </a:r>
            <a:r>
              <a:rPr lang="en-US" dirty="0" err="1" smtClean="0"/>
              <a:t>dt</a:t>
            </a:r>
            <a:endParaRPr lang="en-US" dirty="0" smtClean="0"/>
          </a:p>
          <a:p>
            <a:r>
              <a:rPr lang="en-US" dirty="0" smtClean="0"/>
              <a:t>        q = q + </a:t>
            </a:r>
            <a:r>
              <a:rPr lang="en-US" dirty="0" err="1" smtClean="0"/>
              <a:t>dt</a:t>
            </a:r>
            <a:r>
              <a:rPr lang="en-US" dirty="0" smtClean="0"/>
              <a:t>*p/m</a:t>
            </a:r>
          </a:p>
          <a:p>
            <a:r>
              <a:rPr lang="en-US" dirty="0" smtClean="0"/>
              <a:t>    </a:t>
            </a:r>
          </a:p>
          <a:p>
            <a:r>
              <a:rPr lang="en-US" b="1" dirty="0" smtClean="0"/>
              <a:t>        </a:t>
            </a:r>
            <a:r>
              <a:rPr lang="en-US" b="1" dirty="0" err="1" smtClean="0"/>
              <a:t>compute_model</a:t>
            </a:r>
            <a:r>
              <a:rPr lang="en-US" b="1" dirty="0" smtClean="0"/>
              <a:t>(</a:t>
            </a:r>
            <a:r>
              <a:rPr lang="en-US" b="1" dirty="0" smtClean="0">
                <a:solidFill>
                  <a:srgbClr val="0000FF"/>
                </a:solidFill>
              </a:rPr>
              <a:t>model</a:t>
            </a:r>
            <a:r>
              <a:rPr lang="en-US" b="1" dirty="0" smtClean="0"/>
              <a:t>, </a:t>
            </a:r>
            <a:r>
              <a:rPr lang="en-US" b="1" dirty="0" err="1" smtClean="0"/>
              <a:t>Hdia</a:t>
            </a:r>
            <a:r>
              <a:rPr lang="en-US" b="1" dirty="0" smtClean="0"/>
              <a:t>, </a:t>
            </a:r>
            <a:r>
              <a:rPr lang="en-US" b="1" dirty="0" err="1" smtClean="0"/>
              <a:t>Sdia</a:t>
            </a:r>
            <a:r>
              <a:rPr lang="en-US" b="1" dirty="0" smtClean="0"/>
              <a:t>, d1ham_dia, dc1_dia, q, </a:t>
            </a:r>
            <a:r>
              <a:rPr lang="en-US" b="1" dirty="0" err="1" smtClean="0"/>
              <a:t>params</a:t>
            </a:r>
            <a:r>
              <a:rPr lang="en-US" b="1" dirty="0" smtClean="0"/>
              <a:t>)        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ham.compute_adiabatic</a:t>
            </a:r>
            <a:r>
              <a:rPr lang="en-US" dirty="0" smtClean="0"/>
              <a:t>(1);         </a:t>
            </a:r>
          </a:p>
          <a:p>
            <a:r>
              <a:rPr lang="en-US" dirty="0" smtClean="0"/>
              <a:t>        f = </a:t>
            </a:r>
            <a:r>
              <a:rPr lang="en-US" dirty="0" err="1" smtClean="0"/>
              <a:t>compute_frc</a:t>
            </a:r>
            <a:r>
              <a:rPr lang="en-US" dirty="0" smtClean="0"/>
              <a:t>(ham, </a:t>
            </a:r>
            <a:r>
              <a:rPr lang="en-US" dirty="0" err="1" smtClean="0"/>
              <a:t>Cdia</a:t>
            </a:r>
            <a:r>
              <a:rPr lang="en-US" dirty="0" smtClean="0"/>
              <a:t>, Cadi, rep)</a:t>
            </a:r>
          </a:p>
          <a:p>
            <a:r>
              <a:rPr lang="en-US" dirty="0" smtClean="0"/>
              <a:t>            </a:t>
            </a:r>
          </a:p>
          <a:p>
            <a:r>
              <a:rPr lang="en-US" dirty="0" smtClean="0"/>
              <a:t>        p = p + 0.5*f*</a:t>
            </a:r>
            <a:r>
              <a:rPr lang="en-US" dirty="0" err="1" smtClean="0"/>
              <a:t>dt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       </a:t>
            </a:r>
            <a:r>
              <a:rPr lang="en-US" dirty="0" err="1" smtClean="0"/>
              <a:t>Hvib</a:t>
            </a:r>
            <a:r>
              <a:rPr lang="en-US" dirty="0" smtClean="0"/>
              <a:t> = </a:t>
            </a:r>
            <a:r>
              <a:rPr lang="en-US" dirty="0" err="1" smtClean="0"/>
              <a:t>compute_Hvib</a:t>
            </a:r>
            <a:r>
              <a:rPr lang="en-US" dirty="0" smtClean="0"/>
              <a:t>(</a:t>
            </a:r>
            <a:r>
              <a:rPr lang="en-US" dirty="0" err="1" smtClean="0"/>
              <a:t>Hdia</a:t>
            </a:r>
            <a:r>
              <a:rPr lang="en-US" dirty="0" smtClean="0"/>
              <a:t>, </a:t>
            </a:r>
            <a:r>
              <a:rPr lang="en-US" dirty="0" err="1" smtClean="0"/>
              <a:t>Hadi</a:t>
            </a:r>
            <a:r>
              <a:rPr lang="en-US" dirty="0" smtClean="0"/>
              <a:t>, dc1_dia, dc1_adi, p, m, rep)</a:t>
            </a:r>
          </a:p>
          <a:p>
            <a:r>
              <a:rPr lang="en-US" dirty="0" smtClean="0"/>
              <a:t>        </a:t>
            </a:r>
            <a:r>
              <a:rPr lang="en-US" dirty="0" err="1" smtClean="0"/>
              <a:t>propagate_el</a:t>
            </a:r>
            <a:r>
              <a:rPr lang="en-US" dirty="0" smtClean="0"/>
              <a:t>(</a:t>
            </a:r>
            <a:r>
              <a:rPr lang="en-US" dirty="0" err="1" smtClean="0"/>
              <a:t>Cdia</a:t>
            </a:r>
            <a:r>
              <a:rPr lang="en-US" dirty="0" smtClean="0"/>
              <a:t>, Cadi, </a:t>
            </a:r>
            <a:r>
              <a:rPr lang="en-US" dirty="0" err="1" smtClean="0"/>
              <a:t>Hvib</a:t>
            </a:r>
            <a:r>
              <a:rPr lang="en-US" dirty="0" smtClean="0"/>
              <a:t>, </a:t>
            </a:r>
            <a:r>
              <a:rPr lang="en-US" dirty="0" err="1" smtClean="0"/>
              <a:t>Sdia</a:t>
            </a:r>
            <a:r>
              <a:rPr lang="en-US" dirty="0" smtClean="0"/>
              <a:t>, 0.5*</a:t>
            </a:r>
            <a:r>
              <a:rPr lang="en-US" dirty="0" err="1" smtClean="0"/>
              <a:t>dt</a:t>
            </a:r>
            <a:r>
              <a:rPr lang="en-US" dirty="0" smtClean="0"/>
              <a:t>, rep)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 err="1" smtClean="0"/>
              <a:t>Etot</a:t>
            </a:r>
            <a:r>
              <a:rPr lang="en-US" dirty="0" smtClean="0"/>
              <a:t> = </a:t>
            </a:r>
            <a:r>
              <a:rPr lang="en-US" dirty="0" err="1" smtClean="0"/>
              <a:t>compute_etot</a:t>
            </a:r>
            <a:r>
              <a:rPr lang="en-US" dirty="0" smtClean="0"/>
              <a:t>(ham, p, </a:t>
            </a:r>
            <a:r>
              <a:rPr lang="en-US" dirty="0" err="1" smtClean="0"/>
              <a:t>Cdia</a:t>
            </a:r>
            <a:r>
              <a:rPr lang="en-US" dirty="0" smtClean="0"/>
              <a:t>, Cadi, m, rep)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91112" y="802481"/>
            <a:ext cx="3857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User defines how to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run 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dynamical simulation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46670"/>
            <a:ext cx="8715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User defines what </a:t>
            </a:r>
            <a:endParaRPr lang="en-US" b="1" dirty="0" smtClean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function to use to compute entries in the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Hamiltonian object (</a:t>
            </a:r>
            <a:r>
              <a:rPr lang="en-US" b="1" dirty="0" err="1" smtClean="0">
                <a:solidFill>
                  <a:srgbClr val="0000FF"/>
                </a:solidFill>
              </a:rPr>
              <a:t>diabatic</a:t>
            </a:r>
            <a:r>
              <a:rPr lang="en-US" b="1" dirty="0" smtClean="0">
                <a:solidFill>
                  <a:srgbClr val="0000FF"/>
                </a:solidFill>
              </a:rPr>
              <a:t>/adiabatic Ham, overlap matrix, derivatives, etc.) - NEXT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5447" y="146268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Example</a:t>
            </a:r>
            <a:endParaRPr lang="en-US" sz="3200" b="1" dirty="0"/>
          </a:p>
        </p:txBody>
      </p:sp>
      <p:pic>
        <p:nvPicPr>
          <p:cNvPr id="8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2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5628" y="1190625"/>
            <a:ext cx="7939994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Outline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Introduction to Quantum Dynamics Hub and Libra 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Even closer marriage of C++ and Python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nHamiltonian</a:t>
            </a:r>
            <a:r>
              <a:rPr lang="en-US" sz="2400" dirty="0" smtClean="0"/>
              <a:t> – dynamics workflow organizer, shared access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Hierarchy of Hamiltonians – handling coupled trajectories</a:t>
            </a:r>
          </a:p>
        </p:txBody>
      </p:sp>
      <p:pic>
        <p:nvPicPr>
          <p:cNvPr id="11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3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6725" y="905291"/>
            <a:ext cx="867727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def</a:t>
            </a:r>
            <a:r>
              <a:rPr lang="en-US" sz="1600" dirty="0" smtClean="0"/>
              <a:t> model2(q, </a:t>
            </a:r>
            <a:r>
              <a:rPr lang="en-US" sz="1600" dirty="0" err="1" smtClean="0"/>
              <a:t>params</a:t>
            </a:r>
            <a:r>
              <a:rPr lang="en-US" sz="1600" dirty="0" smtClean="0"/>
              <a:t>):</a:t>
            </a:r>
          </a:p>
          <a:p>
            <a:endParaRPr lang="en-US" sz="1600" dirty="0" smtClean="0"/>
          </a:p>
          <a:p>
            <a:r>
              <a:rPr lang="en-US" sz="1600" dirty="0" smtClean="0"/>
              <a:t>    </a:t>
            </a:r>
            <a:r>
              <a:rPr lang="en-US" sz="1600" dirty="0" err="1" smtClean="0">
                <a:solidFill>
                  <a:srgbClr val="0000FF"/>
                </a:solidFill>
              </a:rPr>
              <a:t>obj</a:t>
            </a:r>
            <a:r>
              <a:rPr lang="en-US" sz="1600" dirty="0" smtClean="0">
                <a:solidFill>
                  <a:srgbClr val="0000FF"/>
                </a:solidFill>
              </a:rPr>
              <a:t> = </a:t>
            </a:r>
            <a:r>
              <a:rPr lang="en-US" sz="1600" dirty="0" err="1" smtClean="0">
                <a:solidFill>
                  <a:srgbClr val="0000FF"/>
                </a:solidFill>
              </a:rPr>
              <a:t>tmp</a:t>
            </a:r>
            <a:r>
              <a:rPr lang="en-US" sz="1600" dirty="0" smtClean="0">
                <a:solidFill>
                  <a:srgbClr val="0000FF"/>
                </a:solidFill>
              </a:rPr>
              <a:t>()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   </a:t>
            </a:r>
            <a:r>
              <a:rPr lang="en-US" sz="1600" dirty="0" err="1" smtClean="0">
                <a:solidFill>
                  <a:srgbClr val="0000FF"/>
                </a:solidFill>
              </a:rPr>
              <a:t>obj.ham_dia</a:t>
            </a:r>
            <a:r>
              <a:rPr lang="en-US" sz="1600" dirty="0" smtClean="0">
                <a:solidFill>
                  <a:srgbClr val="0000FF"/>
                </a:solidFill>
              </a:rPr>
              <a:t> = CMATRIX(2,2);   </a:t>
            </a:r>
            <a:r>
              <a:rPr lang="en-US" sz="1600" dirty="0" err="1" smtClean="0">
                <a:solidFill>
                  <a:srgbClr val="0000FF"/>
                </a:solidFill>
              </a:rPr>
              <a:t>obj.ovlp_dia</a:t>
            </a:r>
            <a:r>
              <a:rPr lang="en-US" sz="1600" dirty="0" smtClean="0">
                <a:solidFill>
                  <a:srgbClr val="0000FF"/>
                </a:solidFill>
              </a:rPr>
              <a:t> = CMATRIX(2,2);   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   obj.d1ham_dia = </a:t>
            </a:r>
            <a:r>
              <a:rPr lang="en-US" sz="1600" dirty="0" err="1" smtClean="0">
                <a:solidFill>
                  <a:srgbClr val="0000FF"/>
                </a:solidFill>
              </a:rPr>
              <a:t>CMATRIXList</a:t>
            </a:r>
            <a:r>
              <a:rPr lang="en-US" sz="1600" dirty="0" smtClean="0">
                <a:solidFill>
                  <a:srgbClr val="0000FF"/>
                </a:solidFill>
              </a:rPr>
              <a:t>();  obj.d1ham_dia.append( CMATRIX(2,2))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   obj.dc1_dia = </a:t>
            </a:r>
            <a:r>
              <a:rPr lang="en-US" sz="1600" dirty="0" err="1" smtClean="0">
                <a:solidFill>
                  <a:srgbClr val="0000FF"/>
                </a:solidFill>
              </a:rPr>
              <a:t>CMATRIXList</a:t>
            </a:r>
            <a:r>
              <a:rPr lang="en-US" sz="1600" dirty="0" smtClean="0">
                <a:solidFill>
                  <a:srgbClr val="0000FF"/>
                </a:solidFill>
              </a:rPr>
              <a:t>();  obj.dc1_dia.append( CMATRIX(2,2)) 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 smtClean="0"/>
              <a:t>    x = </a:t>
            </a:r>
            <a:r>
              <a:rPr lang="en-US" sz="1600" dirty="0" err="1" smtClean="0"/>
              <a:t>q.get</a:t>
            </a:r>
            <a:r>
              <a:rPr lang="en-US" sz="1600" dirty="0" smtClean="0"/>
              <a:t>(0)</a:t>
            </a:r>
          </a:p>
          <a:p>
            <a:r>
              <a:rPr lang="en-US" sz="1600" dirty="0" smtClean="0"/>
              <a:t>    x0,k,D,V =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["x0"],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["k"],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["D"], </a:t>
            </a:r>
            <a:r>
              <a:rPr lang="en-US" sz="1600" dirty="0" err="1" smtClean="0"/>
              <a:t>params</a:t>
            </a:r>
            <a:r>
              <a:rPr lang="en-US" sz="1600" dirty="0" smtClean="0"/>
              <a:t>["V"]</a:t>
            </a:r>
          </a:p>
          <a:p>
            <a:endParaRPr lang="en-US" sz="1600" dirty="0"/>
          </a:p>
          <a:p>
            <a:r>
              <a:rPr lang="en-US" sz="1600" dirty="0" smtClean="0"/>
              <a:t>    </a:t>
            </a:r>
            <a:r>
              <a:rPr lang="en-US" sz="1600" dirty="0" err="1" smtClean="0">
                <a:solidFill>
                  <a:srgbClr val="00B050"/>
                </a:solidFill>
              </a:rPr>
              <a:t>obj.ovlp_dia.set</a:t>
            </a:r>
            <a:r>
              <a:rPr lang="en-US" sz="1600" dirty="0" smtClean="0">
                <a:solidFill>
                  <a:srgbClr val="00B050"/>
                </a:solidFill>
              </a:rPr>
              <a:t>(0,0, 1.0+0.0j);  </a:t>
            </a:r>
            <a:r>
              <a:rPr lang="en-US" sz="1600" dirty="0" err="1" smtClean="0">
                <a:solidFill>
                  <a:srgbClr val="00B050"/>
                </a:solidFill>
              </a:rPr>
              <a:t>obj.ovlp_dia.set</a:t>
            </a:r>
            <a:r>
              <a:rPr lang="en-US" sz="1600" dirty="0" smtClean="0">
                <a:solidFill>
                  <a:srgbClr val="00B050"/>
                </a:solidFill>
              </a:rPr>
              <a:t>(0,1, 0.0+0.0j);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    </a:t>
            </a:r>
            <a:r>
              <a:rPr lang="en-US" sz="1600" dirty="0" err="1" smtClean="0">
                <a:solidFill>
                  <a:srgbClr val="00B050"/>
                </a:solidFill>
              </a:rPr>
              <a:t>obj.ovlp_dia.set</a:t>
            </a:r>
            <a:r>
              <a:rPr lang="en-US" sz="1600" dirty="0" smtClean="0">
                <a:solidFill>
                  <a:srgbClr val="00B050"/>
                </a:solidFill>
              </a:rPr>
              <a:t>(1,0, 0.0+0.0j);  </a:t>
            </a:r>
            <a:r>
              <a:rPr lang="en-US" sz="1600" dirty="0" err="1" smtClean="0">
                <a:solidFill>
                  <a:srgbClr val="00B050"/>
                </a:solidFill>
              </a:rPr>
              <a:t>obj.ovlp_dia.set</a:t>
            </a:r>
            <a:r>
              <a:rPr lang="en-US" sz="1600" dirty="0" smtClean="0">
                <a:solidFill>
                  <a:srgbClr val="00B050"/>
                </a:solidFill>
              </a:rPr>
              <a:t>(1,1, 1.0+0.0j);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    </a:t>
            </a:r>
            <a:r>
              <a:rPr lang="en-US" sz="1600" dirty="0" err="1" smtClean="0">
                <a:solidFill>
                  <a:srgbClr val="00B050"/>
                </a:solidFill>
              </a:rPr>
              <a:t>obj.ham_dia.set</a:t>
            </a:r>
            <a:r>
              <a:rPr lang="en-US" sz="1600" dirty="0" smtClean="0">
                <a:solidFill>
                  <a:srgbClr val="00B050"/>
                </a:solidFill>
              </a:rPr>
              <a:t>(0,0, k*x*x*(1.0+0.0j) );   </a:t>
            </a:r>
            <a:r>
              <a:rPr lang="en-US" sz="1600" dirty="0" err="1" smtClean="0">
                <a:solidFill>
                  <a:srgbClr val="00B050"/>
                </a:solidFill>
              </a:rPr>
              <a:t>obj.ham_dia.set</a:t>
            </a:r>
            <a:r>
              <a:rPr lang="en-US" sz="1600" dirty="0" smtClean="0">
                <a:solidFill>
                  <a:srgbClr val="00B050"/>
                </a:solidFill>
              </a:rPr>
              <a:t>(0,1, V*(1.0+0.0j));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    </a:t>
            </a:r>
            <a:r>
              <a:rPr lang="en-US" sz="1600" dirty="0" err="1" smtClean="0">
                <a:solidFill>
                  <a:srgbClr val="00B050"/>
                </a:solidFill>
              </a:rPr>
              <a:t>obj.ham_dia.set</a:t>
            </a:r>
            <a:r>
              <a:rPr lang="en-US" sz="1600" dirty="0" smtClean="0">
                <a:solidFill>
                  <a:srgbClr val="00B050"/>
                </a:solidFill>
              </a:rPr>
              <a:t>(1,0, V*(1.0+0.0j));            </a:t>
            </a:r>
            <a:r>
              <a:rPr lang="en-US" sz="1600" dirty="0" err="1" smtClean="0">
                <a:solidFill>
                  <a:srgbClr val="00B050"/>
                </a:solidFill>
              </a:rPr>
              <a:t>obj.ham_dia.set</a:t>
            </a:r>
            <a:r>
              <a:rPr lang="en-US" sz="1600" dirty="0" smtClean="0">
                <a:solidFill>
                  <a:srgbClr val="00B050"/>
                </a:solidFill>
              </a:rPr>
              <a:t>(1,1, (k*(x-x0)**2 + D)*(1.0+0.0j));    </a:t>
            </a:r>
          </a:p>
          <a:p>
            <a:endParaRPr lang="en-US" sz="1600" dirty="0"/>
          </a:p>
          <a:p>
            <a:r>
              <a:rPr lang="en-US" sz="1600" dirty="0" smtClean="0"/>
              <a:t>    for </a:t>
            </a:r>
            <a:r>
              <a:rPr lang="en-US" sz="1600" dirty="0" err="1" smtClean="0"/>
              <a:t>i</a:t>
            </a:r>
            <a:r>
              <a:rPr lang="en-US" sz="1600" dirty="0" smtClean="0"/>
              <a:t> in [0]: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        obj.d1ham_dia[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].set(0,0, 2.0*k*x*(1.0+0.0j) );   obj.d1ham_dia[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].set(0,1, 0.0+0.0j);              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        obj.d1ham_dia[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].set(1,0, 0.0+0.0j);                        obj.d1ham_dia[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].set(1,1,2.0*k*(x-x0)*(1.0+0.0j));      </a:t>
            </a:r>
          </a:p>
          <a:p>
            <a:endParaRPr lang="en-US" sz="1600" dirty="0" smtClean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        obj.dc1_dia[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].set(0,0, 0.0+0.0j);   obj.dc1_dia[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].set(0,1,-0.1+0.0j); 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        obj.dc1_dia[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].set(1,0, 0.1+0.0j);   obj.dc1_dia[</a:t>
            </a:r>
            <a:r>
              <a:rPr lang="en-US" sz="1600" dirty="0" err="1" smtClean="0">
                <a:solidFill>
                  <a:srgbClr val="00B050"/>
                </a:solidFill>
              </a:rPr>
              <a:t>i</a:t>
            </a:r>
            <a:r>
              <a:rPr lang="en-US" sz="1600" dirty="0" smtClean="0">
                <a:solidFill>
                  <a:srgbClr val="00B050"/>
                </a:solidFill>
              </a:rPr>
              <a:t>].set(1,1, 0.0+0.0j);</a:t>
            </a:r>
          </a:p>
          <a:p>
            <a:endParaRPr lang="en-US" sz="1600" dirty="0" smtClean="0"/>
          </a:p>
          <a:p>
            <a:r>
              <a:rPr lang="en-US" sz="1600" dirty="0" smtClean="0"/>
              <a:t>    return </a:t>
            </a:r>
            <a:r>
              <a:rPr lang="en-US" sz="1600" dirty="0" err="1" smtClean="0"/>
              <a:t>obj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922847" y="103693"/>
            <a:ext cx="5097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Example: Model Calculations</a:t>
            </a:r>
            <a:endParaRPr lang="en-US" sz="3200" b="1" dirty="0"/>
          </a:p>
        </p:txBody>
      </p:sp>
      <p:pic>
        <p:nvPicPr>
          <p:cNvPr id="6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8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7725" y="934987"/>
            <a:ext cx="76009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def</a:t>
            </a:r>
            <a:r>
              <a:rPr lang="en-US" sz="1400" dirty="0" smtClean="0"/>
              <a:t> </a:t>
            </a:r>
            <a:r>
              <a:rPr lang="en-US" sz="1400" dirty="0" err="1" smtClean="0"/>
              <a:t>model_atomistic</a:t>
            </a:r>
            <a:r>
              <a:rPr lang="en-US" sz="1400" dirty="0" smtClean="0"/>
              <a:t>(q, </a:t>
            </a:r>
            <a:r>
              <a:rPr lang="en-US" sz="1400" dirty="0" err="1" smtClean="0"/>
              <a:t>params</a:t>
            </a:r>
            <a:r>
              <a:rPr lang="en-US" sz="1400" dirty="0" smtClean="0"/>
              <a:t>, </a:t>
            </a:r>
            <a:r>
              <a:rPr lang="en-US" sz="1400" dirty="0" err="1" smtClean="0"/>
              <a:t>indx</a:t>
            </a:r>
            <a:r>
              <a:rPr lang="en-US" sz="1400" dirty="0" smtClean="0"/>
              <a:t>):</a:t>
            </a:r>
          </a:p>
          <a:p>
            <a:endParaRPr lang="en-US" sz="1400" dirty="0" smtClean="0"/>
          </a:p>
          <a:p>
            <a:r>
              <a:rPr lang="en-US" sz="1400" dirty="0" smtClean="0"/>
              <a:t>    </a:t>
            </a:r>
            <a:r>
              <a:rPr lang="en-US" sz="1400" dirty="0" err="1" smtClean="0"/>
              <a:t>natoms</a:t>
            </a:r>
            <a:r>
              <a:rPr lang="en-US" sz="1400" dirty="0" smtClean="0"/>
              <a:t> = </a:t>
            </a:r>
            <a:r>
              <a:rPr lang="en-US" sz="1400" dirty="0" err="1" smtClean="0"/>
              <a:t>params</a:t>
            </a:r>
            <a:r>
              <a:rPr lang="en-US" sz="1400" dirty="0" smtClean="0"/>
              <a:t>["</a:t>
            </a:r>
            <a:r>
              <a:rPr lang="en-US" sz="1400" dirty="0" err="1" smtClean="0"/>
              <a:t>natoms</a:t>
            </a:r>
            <a:r>
              <a:rPr lang="en-US" sz="1400" dirty="0" smtClean="0"/>
              <a:t>"];  </a:t>
            </a:r>
            <a:r>
              <a:rPr lang="en-US" sz="1400" dirty="0" err="1" smtClean="0"/>
              <a:t>ndof</a:t>
            </a:r>
            <a:r>
              <a:rPr lang="en-US" sz="1400" dirty="0" smtClean="0"/>
              <a:t> = </a:t>
            </a:r>
            <a:r>
              <a:rPr lang="en-US" sz="1400" dirty="0" err="1" smtClean="0"/>
              <a:t>q.num_of_rows</a:t>
            </a:r>
            <a:r>
              <a:rPr lang="en-US" sz="1400" dirty="0" smtClean="0"/>
              <a:t>;  </a:t>
            </a:r>
            <a:r>
              <a:rPr lang="en-US" sz="1400" dirty="0" err="1" smtClean="0"/>
              <a:t>ndia</a:t>
            </a:r>
            <a:r>
              <a:rPr lang="en-US" sz="1400" dirty="0" smtClean="0"/>
              <a:t> = </a:t>
            </a:r>
            <a:r>
              <a:rPr lang="en-US" sz="1400" dirty="0" err="1" smtClean="0"/>
              <a:t>params</a:t>
            </a:r>
            <a:r>
              <a:rPr lang="en-US" sz="1400" dirty="0" smtClean="0"/>
              <a:t>[ "</a:t>
            </a:r>
            <a:r>
              <a:rPr lang="en-US" sz="1400" dirty="0" err="1" smtClean="0"/>
              <a:t>ndia</a:t>
            </a:r>
            <a:r>
              <a:rPr lang="en-US" sz="1400" dirty="0" smtClean="0"/>
              <a:t>" ]</a:t>
            </a:r>
            <a:endParaRPr lang="en-US" sz="1400" dirty="0"/>
          </a:p>
          <a:p>
            <a:r>
              <a:rPr lang="en-US" sz="1400" dirty="0" smtClean="0"/>
              <a:t>    </a:t>
            </a:r>
            <a:r>
              <a:rPr lang="en-US" sz="1400" dirty="0" err="1" smtClean="0"/>
              <a:t>params</a:t>
            </a:r>
            <a:r>
              <a:rPr lang="en-US" sz="1400" dirty="0" smtClean="0"/>
              <a:t>[ "</a:t>
            </a:r>
            <a:r>
              <a:rPr lang="en-US" sz="1400" dirty="0" err="1" smtClean="0"/>
              <a:t>output_filename</a:t>
            </a:r>
            <a:r>
              <a:rPr lang="en-US" sz="1400" dirty="0" smtClean="0"/>
              <a:t>" ] = "</a:t>
            </a:r>
            <a:r>
              <a:rPr lang="en-US" sz="1400" dirty="0" err="1" smtClean="0"/>
              <a:t>detailed.out</a:t>
            </a:r>
            <a:r>
              <a:rPr lang="en-US" sz="1400" dirty="0" smtClean="0"/>
              <a:t>“</a:t>
            </a:r>
          </a:p>
          <a:p>
            <a:endParaRPr lang="en-US" sz="1400" dirty="0"/>
          </a:p>
          <a:p>
            <a:r>
              <a:rPr lang="en-US" sz="1400" dirty="0" smtClean="0"/>
              <a:t>    </a:t>
            </a:r>
            <a:r>
              <a:rPr lang="en-US" sz="1400" dirty="0" err="1" smtClean="0">
                <a:solidFill>
                  <a:srgbClr val="0000FF"/>
                </a:solidFill>
              </a:rPr>
              <a:t>obj</a:t>
            </a:r>
            <a:r>
              <a:rPr lang="en-US" sz="1400" dirty="0" smtClean="0">
                <a:solidFill>
                  <a:srgbClr val="0000FF"/>
                </a:solidFill>
              </a:rPr>
              <a:t> = </a:t>
            </a:r>
            <a:r>
              <a:rPr lang="en-US" sz="1400" dirty="0" err="1" smtClean="0">
                <a:solidFill>
                  <a:srgbClr val="0000FF"/>
                </a:solidFill>
              </a:rPr>
              <a:t>tmp</a:t>
            </a:r>
            <a:r>
              <a:rPr lang="en-US" sz="1400" dirty="0" smtClean="0">
                <a:solidFill>
                  <a:srgbClr val="0000FF"/>
                </a:solidFill>
              </a:rPr>
              <a:t>()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    </a:t>
            </a:r>
            <a:r>
              <a:rPr lang="en-US" sz="1400" dirty="0" err="1" smtClean="0">
                <a:solidFill>
                  <a:srgbClr val="0000FF"/>
                </a:solidFill>
              </a:rPr>
              <a:t>obj.ham_dia</a:t>
            </a:r>
            <a:r>
              <a:rPr lang="en-US" sz="1400" dirty="0" smtClean="0">
                <a:solidFill>
                  <a:srgbClr val="0000FF"/>
                </a:solidFill>
              </a:rPr>
              <a:t> = CMATRIX(1,1); 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err="1" smtClean="0">
                <a:solidFill>
                  <a:srgbClr val="0000FF"/>
                </a:solidFill>
              </a:rPr>
              <a:t>obj.ovlp_dia</a:t>
            </a:r>
            <a:r>
              <a:rPr lang="en-US" sz="1400" dirty="0" smtClean="0">
                <a:solidFill>
                  <a:srgbClr val="0000FF"/>
                </a:solidFill>
              </a:rPr>
              <a:t> = CMATRIX(1,1);              </a:t>
            </a:r>
            <a:r>
              <a:rPr lang="en-US" sz="1400" dirty="0" err="1" smtClean="0">
                <a:solidFill>
                  <a:srgbClr val="0000FF"/>
                </a:solidFill>
              </a:rPr>
              <a:t>obj.ovlp_dia.set</a:t>
            </a:r>
            <a:r>
              <a:rPr lang="en-US" sz="1400" dirty="0" smtClean="0">
                <a:solidFill>
                  <a:srgbClr val="0000FF"/>
                </a:solidFill>
              </a:rPr>
              <a:t>(0,0, 1.0+0.0j)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obj.d1ham_dia = </a:t>
            </a:r>
            <a:r>
              <a:rPr lang="en-US" sz="1400" dirty="0" err="1" smtClean="0">
                <a:solidFill>
                  <a:srgbClr val="0000FF"/>
                </a:solidFill>
              </a:rPr>
              <a:t>CMATRIXList</a:t>
            </a:r>
            <a:r>
              <a:rPr lang="en-US" sz="1400" dirty="0" smtClean="0">
                <a:solidFill>
                  <a:srgbClr val="0000FF"/>
                </a:solidFill>
              </a:rPr>
              <a:t>();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    for </a:t>
            </a:r>
            <a:r>
              <a:rPr lang="en-US" sz="1400" dirty="0" err="1" smtClean="0">
                <a:solidFill>
                  <a:srgbClr val="0000FF"/>
                </a:solidFill>
              </a:rPr>
              <a:t>i</a:t>
            </a:r>
            <a:r>
              <a:rPr lang="en-US" sz="1400" dirty="0" smtClean="0">
                <a:solidFill>
                  <a:srgbClr val="0000FF"/>
                </a:solidFill>
              </a:rPr>
              <a:t> in </a:t>
            </a:r>
            <a:r>
              <a:rPr lang="en-US" sz="1400" dirty="0" err="1" smtClean="0">
                <a:solidFill>
                  <a:srgbClr val="0000FF"/>
                </a:solidFill>
              </a:rPr>
              <a:t>xrange</a:t>
            </a:r>
            <a:r>
              <a:rPr lang="en-US" sz="1400" dirty="0" smtClean="0">
                <a:solidFill>
                  <a:srgbClr val="0000FF"/>
                </a:solidFill>
              </a:rPr>
              <a:t>(</a:t>
            </a:r>
            <a:r>
              <a:rPr lang="en-US" sz="1400" dirty="0" err="1" smtClean="0">
                <a:solidFill>
                  <a:srgbClr val="0000FF"/>
                </a:solidFill>
              </a:rPr>
              <a:t>ndof</a:t>
            </a:r>
            <a:r>
              <a:rPr lang="en-US" sz="1400" dirty="0" smtClean="0">
                <a:solidFill>
                  <a:srgbClr val="0000FF"/>
                </a:solidFill>
              </a:rPr>
              <a:t>):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        obj.d1ham_dia.append( CMATRIX(1,1) )</a:t>
            </a:r>
          </a:p>
          <a:p>
            <a:endParaRPr lang="en-US" sz="1400" dirty="0" smtClean="0"/>
          </a:p>
          <a:p>
            <a:r>
              <a:rPr lang="en-US" sz="1400" dirty="0" smtClean="0"/>
              <a:t>    </a:t>
            </a:r>
            <a:r>
              <a:rPr lang="en-US" sz="1400" dirty="0" err="1" smtClean="0">
                <a:solidFill>
                  <a:srgbClr val="00B050"/>
                </a:solidFill>
              </a:rPr>
              <a:t>os.system</a:t>
            </a:r>
            <a:r>
              <a:rPr lang="en-US" sz="1400" dirty="0" smtClean="0">
                <a:solidFill>
                  <a:srgbClr val="00B050"/>
                </a:solidFill>
              </a:rPr>
              <a:t>("</a:t>
            </a:r>
            <a:r>
              <a:rPr lang="en-US" sz="1400" dirty="0" err="1" smtClean="0">
                <a:solidFill>
                  <a:srgbClr val="00B050"/>
                </a:solidFill>
              </a:rPr>
              <a:t>mkdir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wd</a:t>
            </a:r>
            <a:r>
              <a:rPr lang="en-US" sz="1400" dirty="0" smtClean="0">
                <a:solidFill>
                  <a:srgbClr val="00B050"/>
                </a:solidFill>
              </a:rPr>
              <a:t>/job_"+</a:t>
            </a:r>
            <a:r>
              <a:rPr lang="en-US" sz="1400" dirty="0" err="1" smtClean="0">
                <a:solidFill>
                  <a:srgbClr val="00B050"/>
                </a:solidFill>
              </a:rPr>
              <a:t>str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indx</a:t>
            </a:r>
            <a:r>
              <a:rPr lang="en-US" sz="1400" dirty="0" smtClean="0">
                <a:solidFill>
                  <a:srgbClr val="00B050"/>
                </a:solidFill>
              </a:rPr>
              <a:t>))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    </a:t>
            </a:r>
            <a:r>
              <a:rPr lang="en-US" sz="1400" dirty="0" err="1" smtClean="0">
                <a:solidFill>
                  <a:srgbClr val="00B050"/>
                </a:solidFill>
              </a:rPr>
              <a:t>os.system</a:t>
            </a:r>
            <a:r>
              <a:rPr lang="en-US" sz="1400" dirty="0" smtClean="0">
                <a:solidFill>
                  <a:srgbClr val="00B050"/>
                </a:solidFill>
              </a:rPr>
              <a:t>("</a:t>
            </a:r>
            <a:r>
              <a:rPr lang="en-US" sz="1400" dirty="0" err="1" smtClean="0">
                <a:solidFill>
                  <a:srgbClr val="00B050"/>
                </a:solidFill>
              </a:rPr>
              <a:t>cp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dftb_in.hsd</a:t>
            </a:r>
            <a:r>
              <a:rPr lang="en-US" sz="1400" dirty="0" smtClean="0">
                <a:solidFill>
                  <a:srgbClr val="00B050"/>
                </a:solidFill>
              </a:rPr>
              <a:t> </a:t>
            </a:r>
            <a:r>
              <a:rPr lang="en-US" sz="1400" dirty="0" err="1" smtClean="0">
                <a:solidFill>
                  <a:srgbClr val="00B050"/>
                </a:solidFill>
              </a:rPr>
              <a:t>wd</a:t>
            </a:r>
            <a:r>
              <a:rPr lang="en-US" sz="1400" dirty="0" smtClean="0">
                <a:solidFill>
                  <a:srgbClr val="00B050"/>
                </a:solidFill>
              </a:rPr>
              <a:t>/job_"+</a:t>
            </a:r>
            <a:r>
              <a:rPr lang="en-US" sz="1400" dirty="0" err="1" smtClean="0">
                <a:solidFill>
                  <a:srgbClr val="00B050"/>
                </a:solidFill>
              </a:rPr>
              <a:t>str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indx</a:t>
            </a:r>
            <a:r>
              <a:rPr lang="en-US" sz="1400" dirty="0" smtClean="0">
                <a:solidFill>
                  <a:srgbClr val="00B050"/>
                </a:solidFill>
              </a:rPr>
              <a:t>)) #+"/</a:t>
            </a:r>
            <a:r>
              <a:rPr lang="en-US" sz="1400" dirty="0" err="1" smtClean="0">
                <a:solidFill>
                  <a:srgbClr val="00B050"/>
                </a:solidFill>
              </a:rPr>
              <a:t>dftb_in.hsd</a:t>
            </a:r>
            <a:r>
              <a:rPr lang="en-US" sz="1400" dirty="0" smtClean="0">
                <a:solidFill>
                  <a:srgbClr val="00B050"/>
                </a:solidFill>
              </a:rPr>
              <a:t>")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    </a:t>
            </a:r>
            <a:r>
              <a:rPr lang="en-US" sz="1400" dirty="0" err="1" smtClean="0">
                <a:solidFill>
                  <a:srgbClr val="00B050"/>
                </a:solidFill>
              </a:rPr>
              <a:t>os.chdir</a:t>
            </a:r>
            <a:r>
              <a:rPr lang="en-US" sz="1400" dirty="0" smtClean="0">
                <a:solidFill>
                  <a:srgbClr val="00B050"/>
                </a:solidFill>
              </a:rPr>
              <a:t>("</a:t>
            </a:r>
            <a:r>
              <a:rPr lang="en-US" sz="1400" dirty="0" err="1" smtClean="0">
                <a:solidFill>
                  <a:srgbClr val="00B050"/>
                </a:solidFill>
              </a:rPr>
              <a:t>wd</a:t>
            </a:r>
            <a:r>
              <a:rPr lang="en-US" sz="1400" dirty="0" smtClean="0">
                <a:solidFill>
                  <a:srgbClr val="00B050"/>
                </a:solidFill>
              </a:rPr>
              <a:t>/job_"+</a:t>
            </a:r>
            <a:r>
              <a:rPr lang="en-US" sz="1400" dirty="0" err="1" smtClean="0">
                <a:solidFill>
                  <a:srgbClr val="00B050"/>
                </a:solidFill>
              </a:rPr>
              <a:t>str</a:t>
            </a:r>
            <a:r>
              <a:rPr lang="en-US" sz="1400" dirty="0" smtClean="0">
                <a:solidFill>
                  <a:srgbClr val="00B050"/>
                </a:solidFill>
              </a:rPr>
              <a:t>(</a:t>
            </a:r>
            <a:r>
              <a:rPr lang="en-US" sz="1400" dirty="0" err="1" smtClean="0">
                <a:solidFill>
                  <a:srgbClr val="00B050"/>
                </a:solidFill>
              </a:rPr>
              <a:t>indx</a:t>
            </a:r>
            <a:r>
              <a:rPr lang="en-US" sz="1400" dirty="0" smtClean="0">
                <a:solidFill>
                  <a:srgbClr val="00B050"/>
                </a:solidFill>
              </a:rPr>
              <a:t>))</a:t>
            </a:r>
          </a:p>
          <a:p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</a:t>
            </a:r>
            <a:r>
              <a:rPr lang="en-US" sz="1400" dirty="0" err="1" smtClean="0">
                <a:solidFill>
                  <a:srgbClr val="FF0000"/>
                </a:solidFill>
              </a:rPr>
              <a:t>create_input.update_coordinates</a:t>
            </a:r>
            <a:r>
              <a:rPr lang="en-US" sz="1400" dirty="0" smtClean="0">
                <a:solidFill>
                  <a:srgbClr val="FF0000"/>
                </a:solidFill>
              </a:rPr>
              <a:t>(q, </a:t>
            </a:r>
            <a:r>
              <a:rPr lang="en-US" sz="1400" dirty="0" err="1" smtClean="0">
                <a:solidFill>
                  <a:srgbClr val="FF0000"/>
                </a:solidFill>
              </a:rPr>
              <a:t>params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    </a:t>
            </a:r>
            <a:r>
              <a:rPr lang="en-US" sz="1400" dirty="0" err="1" smtClean="0">
                <a:solidFill>
                  <a:srgbClr val="00B050"/>
                </a:solidFill>
              </a:rPr>
              <a:t>os.system</a:t>
            </a:r>
            <a:r>
              <a:rPr lang="en-US" sz="1400" dirty="0" smtClean="0">
                <a:solidFill>
                  <a:srgbClr val="00B050"/>
                </a:solidFill>
              </a:rPr>
              <a:t>("</a:t>
            </a:r>
            <a:r>
              <a:rPr lang="en-US" sz="1400" dirty="0" err="1" smtClean="0">
                <a:solidFill>
                  <a:srgbClr val="00B050"/>
                </a:solidFill>
              </a:rPr>
              <a:t>srun</a:t>
            </a:r>
            <a:r>
              <a:rPr lang="en-US" sz="1400" dirty="0" smtClean="0">
                <a:solidFill>
                  <a:srgbClr val="00B050"/>
                </a:solidFill>
              </a:rPr>
              <a:t> %s &lt; </a:t>
            </a:r>
            <a:r>
              <a:rPr lang="en-US" sz="1400" dirty="0" err="1" smtClean="0">
                <a:solidFill>
                  <a:srgbClr val="00B050"/>
                </a:solidFill>
              </a:rPr>
              <a:t>dftb_in.hsd</a:t>
            </a:r>
            <a:r>
              <a:rPr lang="en-US" sz="1400" dirty="0" smtClean="0">
                <a:solidFill>
                  <a:srgbClr val="00B050"/>
                </a:solidFill>
              </a:rPr>
              <a:t> &gt; out" % (</a:t>
            </a:r>
            <a:r>
              <a:rPr lang="en-US" sz="1400" dirty="0" err="1" smtClean="0">
                <a:solidFill>
                  <a:srgbClr val="00B050"/>
                </a:solidFill>
              </a:rPr>
              <a:t>exe_name</a:t>
            </a:r>
            <a:r>
              <a:rPr lang="en-US" sz="1400" dirty="0" smtClean="0">
                <a:solidFill>
                  <a:srgbClr val="00B050"/>
                </a:solidFill>
              </a:rPr>
              <a:t>) ) </a:t>
            </a:r>
            <a:r>
              <a:rPr lang="en-US" sz="1400" dirty="0" smtClean="0"/>
              <a:t> # DFTB calculations are run here!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    </a:t>
            </a:r>
            <a:r>
              <a:rPr lang="en-US" sz="1400" dirty="0" err="1" smtClean="0">
                <a:solidFill>
                  <a:srgbClr val="FF0000"/>
                </a:solidFill>
              </a:rPr>
              <a:t>dftb_forces</a:t>
            </a:r>
            <a:r>
              <a:rPr lang="en-US" sz="1400" dirty="0" smtClean="0">
                <a:solidFill>
                  <a:srgbClr val="FF0000"/>
                </a:solidFill>
              </a:rPr>
              <a:t> = </a:t>
            </a:r>
            <a:r>
              <a:rPr lang="en-US" sz="1400" dirty="0" err="1" smtClean="0">
                <a:solidFill>
                  <a:srgbClr val="FF0000"/>
                </a:solidFill>
              </a:rPr>
              <a:t>parse_output.get_forces</a:t>
            </a:r>
            <a:r>
              <a:rPr lang="en-US" sz="1400" dirty="0" smtClean="0">
                <a:solidFill>
                  <a:srgbClr val="FF0000"/>
                </a:solidFill>
              </a:rPr>
              <a:t>(</a:t>
            </a:r>
            <a:r>
              <a:rPr lang="en-US" sz="1400" dirty="0" err="1" smtClean="0">
                <a:solidFill>
                  <a:srgbClr val="FF0000"/>
                </a:solidFill>
              </a:rPr>
              <a:t>params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    </a:t>
            </a:r>
            <a:r>
              <a:rPr lang="en-US" sz="1400" dirty="0" err="1" smtClean="0">
                <a:solidFill>
                  <a:srgbClr val="00B050"/>
                </a:solidFill>
              </a:rPr>
              <a:t>os.chdir</a:t>
            </a:r>
            <a:r>
              <a:rPr lang="en-US" sz="1400" dirty="0" smtClean="0">
                <a:solidFill>
                  <a:srgbClr val="00B050"/>
                </a:solidFill>
              </a:rPr>
              <a:t>("../../")</a:t>
            </a:r>
          </a:p>
          <a:p>
            <a:r>
              <a:rPr lang="en-US" sz="1400" dirty="0" smtClean="0"/>
              <a:t>    </a:t>
            </a:r>
          </a:p>
          <a:p>
            <a:r>
              <a:rPr lang="en-US" sz="1400" dirty="0" smtClean="0"/>
              <a:t>    for </a:t>
            </a:r>
            <a:r>
              <a:rPr lang="en-US" sz="1400" dirty="0" err="1" smtClean="0"/>
              <a:t>i</a:t>
            </a:r>
            <a:r>
              <a:rPr lang="en-US" sz="1400" dirty="0" smtClean="0"/>
              <a:t> in </a:t>
            </a:r>
            <a:r>
              <a:rPr lang="en-US" sz="1400" dirty="0" err="1" smtClean="0"/>
              <a:t>xrange</a:t>
            </a:r>
            <a:r>
              <a:rPr lang="en-US" sz="1400" dirty="0" smtClean="0"/>
              <a:t>(</a:t>
            </a:r>
            <a:r>
              <a:rPr lang="en-US" sz="1400" dirty="0" err="1" smtClean="0"/>
              <a:t>ndof</a:t>
            </a:r>
            <a:r>
              <a:rPr lang="en-US" sz="1400" dirty="0" smtClean="0"/>
              <a:t>):</a:t>
            </a:r>
          </a:p>
          <a:p>
            <a:r>
              <a:rPr lang="en-US" sz="1400" dirty="0" smtClean="0"/>
              <a:t>        obj.d1ham_dia[</a:t>
            </a:r>
            <a:r>
              <a:rPr lang="en-US" sz="1400" dirty="0" err="1" smtClean="0"/>
              <a:t>i</a:t>
            </a:r>
            <a:r>
              <a:rPr lang="en-US" sz="1400" dirty="0" smtClean="0"/>
              <a:t>].set(0,0, </a:t>
            </a:r>
            <a:r>
              <a:rPr lang="en-US" sz="1400" dirty="0" err="1" smtClean="0"/>
              <a:t>dftb_forces</a:t>
            </a:r>
            <a:r>
              <a:rPr lang="en-US" sz="1400" dirty="0" smtClean="0"/>
              <a:t>[</a:t>
            </a:r>
            <a:r>
              <a:rPr lang="en-US" sz="1400" dirty="0" err="1" smtClean="0"/>
              <a:t>i</a:t>
            </a:r>
            <a:r>
              <a:rPr lang="en-US" sz="1400" dirty="0" smtClean="0"/>
              <a:t>]*(-1.0+0.0j) 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obj.dc1_dia[</a:t>
            </a:r>
            <a:r>
              <a:rPr lang="en-US" sz="1400" dirty="0" err="1" smtClean="0"/>
              <a:t>i</a:t>
            </a:r>
            <a:r>
              <a:rPr lang="en-US" sz="1400" dirty="0" smtClean="0"/>
              <a:t>].set(0, 0, 0.0+0.0j)</a:t>
            </a:r>
          </a:p>
          <a:p>
            <a:endParaRPr lang="en-US" sz="1400" dirty="0" smtClean="0"/>
          </a:p>
          <a:p>
            <a:r>
              <a:rPr lang="en-US" sz="1400" dirty="0" smtClean="0"/>
              <a:t>return </a:t>
            </a:r>
            <a:r>
              <a:rPr lang="en-US" sz="1400" dirty="0" err="1" smtClean="0"/>
              <a:t>obj</a:t>
            </a:r>
            <a:endParaRPr lang="en-US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51312" y="103693"/>
            <a:ext cx="5593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Example: Atomistic Calculations</a:t>
            </a:r>
            <a:endParaRPr lang="en-US" sz="3200" b="1" dirty="0"/>
          </a:p>
        </p:txBody>
      </p:sp>
      <p:pic>
        <p:nvPicPr>
          <p:cNvPr id="6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6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5" y="1700572"/>
            <a:ext cx="1879600" cy="140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37" y="1757868"/>
            <a:ext cx="1803205" cy="1352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44" y="1700571"/>
            <a:ext cx="1879601" cy="1409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97" y="2248259"/>
            <a:ext cx="1784350" cy="1338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38" y="1853118"/>
            <a:ext cx="2006403" cy="1504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4" y="4829174"/>
            <a:ext cx="1955802" cy="1466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62" y="4829174"/>
            <a:ext cx="1896463" cy="14223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752974"/>
            <a:ext cx="1866900" cy="1400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34" y="5253036"/>
            <a:ext cx="1861143" cy="1395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32" y="4842263"/>
            <a:ext cx="1879009" cy="1409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163373" y="905629"/>
                <a:ext cx="3093026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73" y="905629"/>
                <a:ext cx="3093026" cy="7146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403751" y="1012504"/>
                <a:ext cx="1378904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751" y="1012504"/>
                <a:ext cx="1378904" cy="5542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23029" y="1012504"/>
                <a:ext cx="1419619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029" y="1012504"/>
                <a:ext cx="1419619" cy="5542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163373" y="3899888"/>
                <a:ext cx="3144322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73" y="3899888"/>
                <a:ext cx="3144322" cy="71468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55047" y="3980103"/>
                <a:ext cx="1378904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047" y="3980103"/>
                <a:ext cx="1378904" cy="5542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057032" y="3978756"/>
                <a:ext cx="1945404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032" y="3978756"/>
                <a:ext cx="1945404" cy="5542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727239" y="95212"/>
            <a:ext cx="3537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Ehrenfest</a:t>
            </a:r>
            <a:r>
              <a:rPr lang="en-US" sz="3200" b="1" dirty="0" smtClean="0"/>
              <a:t> Dynamics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93728" y="1062915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Model 1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003" y="4055828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Model 2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3" name="Picture 7" descr="Image result for ub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96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1" y="2122110"/>
            <a:ext cx="2133601" cy="1600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36" y="2178070"/>
            <a:ext cx="1984375" cy="1488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37" y="1968521"/>
            <a:ext cx="1968499" cy="1476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85" y="2478107"/>
            <a:ext cx="1885950" cy="1414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84" y="2178070"/>
            <a:ext cx="2019300" cy="151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4972050"/>
            <a:ext cx="2008186" cy="15061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76" y="4972051"/>
            <a:ext cx="2019302" cy="1514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2" y="4819650"/>
            <a:ext cx="2019303" cy="1514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25" y="5476875"/>
            <a:ext cx="1841500" cy="1381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487" y="4972050"/>
            <a:ext cx="2019303" cy="1514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06023" y="1000855"/>
                <a:ext cx="2769155" cy="6455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023" y="1000855"/>
                <a:ext cx="2769155" cy="6455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66367" y="907562"/>
                <a:ext cx="2814745" cy="686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0.05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den>
                                            </m:f>
                                            <m:sSub>
                                              <m:sSubPr>
                                                <m:ctrlP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0.05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den>
                                            </m:f>
                                            <m:sSub>
                                              <m:sSubPr>
                                                <m:ctrlP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sup>
                                </m:sSup>
                              </m:e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367" y="907562"/>
                <a:ext cx="2814745" cy="6868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356181" y="801571"/>
                <a:ext cx="1304460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181" y="801571"/>
                <a:ext cx="1304460" cy="507831"/>
              </a:xfrm>
              <a:prstGeom prst="rect">
                <a:avLst/>
              </a:prstGeom>
              <a:blipFill>
                <a:blip r:embed="rId1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546647" y="1347313"/>
                <a:ext cx="822982" cy="508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𝑑𝑞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647" y="1347313"/>
                <a:ext cx="822982" cy="5089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98117" y="4201516"/>
                <a:ext cx="3509935" cy="634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𝑘𝑠𝑖𝑛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117" y="4201516"/>
                <a:ext cx="3509935" cy="6348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56641" y="4211765"/>
                <a:ext cx="1378904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641" y="4211765"/>
                <a:ext cx="1378904" cy="5542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41022" y="4223343"/>
                <a:ext cx="1419619" cy="554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022" y="4223343"/>
                <a:ext cx="1419619" cy="55425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2714865" y="131817"/>
            <a:ext cx="3537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Ehrenfest</a:t>
            </a:r>
            <a:r>
              <a:rPr lang="en-US" sz="3200" b="1" dirty="0" smtClean="0"/>
              <a:t> Dynamics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93728" y="1062915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Model 3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3728" y="4147125"/>
            <a:ext cx="1064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Model 4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24" name="Picture 7" descr="Image result for ub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3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6E614-B493-4317-A06E-39637BB99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62" y="3239311"/>
            <a:ext cx="3439787" cy="2568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4915" y="149721"/>
            <a:ext cx="3238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Nuclear Dynamics</a:t>
            </a:r>
            <a:endParaRPr lang="en-US" sz="3200" b="1" dirty="0"/>
          </a:p>
        </p:txBody>
      </p:sp>
      <p:pic>
        <p:nvPicPr>
          <p:cNvPr id="6" name="Picture 7" descr="Image result for u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0C883-414E-4E99-8DD1-E4218C8E8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43" y="1371317"/>
            <a:ext cx="1661852" cy="1441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C99478-A3A5-4BBD-A368-9F41846B9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124" y="3595578"/>
            <a:ext cx="2949106" cy="2211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3FF83A-D842-492E-BE05-8295659E8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9096" y="1374689"/>
            <a:ext cx="3018134" cy="22636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A50EC2-96F1-453A-B731-CC9F6ACB24B6}"/>
              </a:ext>
            </a:extLst>
          </p:cNvPr>
          <p:cNvSpPr/>
          <p:nvPr/>
        </p:nvSpPr>
        <p:spPr>
          <a:xfrm>
            <a:off x="7180561" y="1973432"/>
            <a:ext cx="1336075" cy="12828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58A9B86-8C09-498C-B750-5275A4EBC6D7}"/>
              </a:ext>
            </a:extLst>
          </p:cNvPr>
          <p:cNvSpPr/>
          <p:nvPr/>
        </p:nvSpPr>
        <p:spPr>
          <a:xfrm>
            <a:off x="7180562" y="4185262"/>
            <a:ext cx="1336075" cy="12828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DE9E9C-D29C-45F4-8E43-98D0E52F0E2A}"/>
              </a:ext>
            </a:extLst>
          </p:cNvPr>
          <p:cNvSpPr/>
          <p:nvPr/>
        </p:nvSpPr>
        <p:spPr>
          <a:xfrm>
            <a:off x="5639555" y="1468853"/>
            <a:ext cx="1444626" cy="49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Classical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AB878F-4342-464A-97E1-92B7EE560867}"/>
              </a:ext>
            </a:extLst>
          </p:cNvPr>
          <p:cNvSpPr/>
          <p:nvPr/>
        </p:nvSpPr>
        <p:spPr>
          <a:xfrm>
            <a:off x="5762136" y="3727982"/>
            <a:ext cx="1130438" cy="49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ETHD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3481" y="1510444"/>
            <a:ext cx="1074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Interface </a:t>
            </a:r>
          </a:p>
          <a:p>
            <a:pPr algn="ctr"/>
            <a:r>
              <a:rPr lang="en-US" dirty="0" smtClean="0"/>
              <a:t>with</a:t>
            </a:r>
          </a:p>
          <a:p>
            <a:pPr algn="ctr"/>
            <a:r>
              <a:rPr lang="en-US" dirty="0" smtClean="0"/>
              <a:t>DFTB+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WORK\BUFFALO\Research\Projects_my\Project_Libra_updates_nHamiltonian\pic\Slide6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2" y="843539"/>
            <a:ext cx="3064233" cy="22981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71875" y="796960"/>
                <a:ext cx="5505450" cy="782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120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2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2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  <m:sup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−1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d>
                                              <m:dPr>
                                                <m:begChr m:val=""/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  <m:r>
                                                      <a:rPr lang="en-US" sz="12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−1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2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+</m:t>
                                                    </m:r>
                                                  </m:sup>
                                                </m:sSubSup>
                                                <m:d>
                                                  <m:dPr>
                                                    <m:ctrlP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</m:d>
                                                <m:sSub>
                                                  <m:sSubPr>
                                                    <m:ctrlP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𝑁</m:t>
                                                    </m:r>
                                                    <m:r>
                                                      <a:rPr lang="en-US" sz="12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−1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200" i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sz="1200" i="0"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d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5" y="796960"/>
                <a:ext cx="5505450" cy="7821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29050" y="1726820"/>
                <a:ext cx="3819526" cy="1562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20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≈1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≈0</m:t>
                                      </m:r>
                                    </m:e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≈0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200" i="0"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</m:sup>
                                            </m:sSubSup>
                                            <m:d>
                                              <m:d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</m:d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2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′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≈1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1200" i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2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US" sz="1200" i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1200" i="0">
                                    <a:latin typeface="Cambria Math" panose="02040503050406030204" pitchFamily="18" charset="0"/>
                                  </a:rPr>
                                  <m:t>≈0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≈1</m:t>
                                      </m:r>
                                    </m:e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en-US" sz="1200" i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1200" i="1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1200" i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≈1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2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200" i="0"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</m:sup>
                                            </m:sSubSup>
                                            <m:d>
                                              <m:d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</m:d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2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𝑡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200" i="0">
                                                        <a:latin typeface="Cambria Math" panose="02040503050406030204" pitchFamily="18" charset="0"/>
                                                      </a:rPr>
                                                      <m:t>′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≈0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2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050" y="1726820"/>
                <a:ext cx="3819526" cy="15620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73526" y="3786911"/>
                <a:ext cx="3061864" cy="4934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e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  <m:e>
                                            <m:r>
                                              <a:rPr lang="en-US" sz="14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sz="1400" i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400" i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e>
                                      <m:r>
                                        <a:rPr lang="en-US" sz="1400" i="0"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  <m:e>
                                            <m:r>
                                              <a:rPr lang="en-US" sz="1400" i="0">
                                                <a:latin typeface="Cambria Math" panose="02040503050406030204" pitchFamily="18" charset="0"/>
                                              </a:rPr>
                                              <m:t>…</m:t>
                                            </m:r>
                                          </m:e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  <m:r>
                                              <a:rPr lang="en-US" sz="1400" i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26" y="3786911"/>
                <a:ext cx="3061864" cy="493468"/>
              </a:xfrm>
              <a:prstGeom prst="rect">
                <a:avLst/>
              </a:prstGeom>
              <a:blipFill>
                <a:blip r:embed="rId5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H="1">
            <a:off x="3834829" y="3919998"/>
            <a:ext cx="51435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86261" y="3682918"/>
                <a:ext cx="41678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Indices of the eigenvectors’ columns at time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261" y="3682918"/>
                <a:ext cx="4167864" cy="338554"/>
              </a:xfrm>
              <a:prstGeom prst="rect">
                <a:avLst/>
              </a:prstGeom>
              <a:blipFill>
                <a:blip r:embed="rId6"/>
                <a:stretch>
                  <a:fillRect l="-73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86261" y="4009136"/>
                <a:ext cx="41678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Indices of the eigenvectors’ columns at time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261" y="4009136"/>
                <a:ext cx="4167864" cy="338554"/>
              </a:xfrm>
              <a:prstGeom prst="rect">
                <a:avLst/>
              </a:prstGeom>
              <a:blipFill>
                <a:blip r:embed="rId7"/>
                <a:stretch>
                  <a:fillRect l="-731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H="1">
            <a:off x="3834829" y="4168320"/>
            <a:ext cx="51435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53397" y="4825477"/>
                <a:ext cx="2186496" cy="689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sup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b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97" y="4825477"/>
                <a:ext cx="2186496" cy="6898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0" y="5617375"/>
                <a:ext cx="5199652" cy="789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nary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sz="1600" i="0">
                          <a:latin typeface="Cambria Math" panose="020405030504060302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17375"/>
                <a:ext cx="5199652" cy="789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933032" y="4703320"/>
            <a:ext cx="28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over all the columns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33031" y="5617375"/>
            <a:ext cx="277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Keeping track of the states’</a:t>
            </a:r>
          </a:p>
          <a:p>
            <a:r>
              <a:rPr lang="en-US" dirty="0" smtClean="0"/>
              <a:t>Identities over all </a:t>
            </a:r>
            <a:r>
              <a:rPr lang="en-US" dirty="0" err="1" smtClean="0"/>
              <a:t>timesteps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29584" y="103693"/>
            <a:ext cx="311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States reordering</a:t>
            </a:r>
            <a:endParaRPr lang="en-US" sz="3200" b="1" dirty="0"/>
          </a:p>
        </p:txBody>
      </p:sp>
      <p:pic>
        <p:nvPicPr>
          <p:cNvPr id="23" name="Picture 7" descr="Image result for ub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2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21486" y="880806"/>
                <a:ext cx="2365391" cy="750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e>
                              <m:d>
                                <m:dPr>
                                  <m:begChr m:val="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86" y="880806"/>
                <a:ext cx="2365391" cy="7500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55606" y="2286467"/>
                <a:ext cx="2579424" cy="408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606" y="2286467"/>
                <a:ext cx="2579424" cy="408830"/>
              </a:xfrm>
              <a:prstGeom prst="rect">
                <a:avLst/>
              </a:prstGeom>
              <a:blipFill>
                <a:blip r:embed="rId3"/>
                <a:stretch>
                  <a:fillRect t="-152239" r="-22222" b="-229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48200" y="1917466"/>
                <a:ext cx="4572000" cy="69833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sup>
                    </m:sSup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1917466"/>
                <a:ext cx="4572000" cy="698333"/>
              </a:xfrm>
              <a:prstGeom prst="rect">
                <a:avLst/>
              </a:prstGeom>
              <a:blipFill>
                <a:blip r:embed="rId4"/>
                <a:stretch>
                  <a:fillRect t="-90351" r="-5467" b="-99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891739" y="2941448"/>
                <a:ext cx="3664528" cy="421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739" y="2941448"/>
                <a:ext cx="3664528" cy="421397"/>
              </a:xfrm>
              <a:prstGeom prst="rect">
                <a:avLst/>
              </a:prstGeom>
              <a:blipFill>
                <a:blip r:embed="rId5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55606" y="1877637"/>
                <a:ext cx="2417264" cy="408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d>
                        <m:dPr>
                          <m:begChr m:val="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606" y="1877637"/>
                <a:ext cx="2417264" cy="408830"/>
              </a:xfrm>
              <a:prstGeom prst="rect">
                <a:avLst/>
              </a:prstGeom>
              <a:blipFill>
                <a:blip r:embed="rId6"/>
                <a:stretch>
                  <a:fillRect t="-152239" r="-23990" b="-229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563675" y="84004"/>
            <a:ext cx="4161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States phase correction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154578" y="1017835"/>
                <a:ext cx="2243499" cy="4023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578" y="1017835"/>
                <a:ext cx="2243499" cy="402354"/>
              </a:xfrm>
              <a:prstGeom prst="rect">
                <a:avLst/>
              </a:prstGeom>
              <a:blipFill>
                <a:blip r:embed="rId7"/>
                <a:stretch>
                  <a:fillRect t="-156061" r="-21467" b="-2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5434" y="1788578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Indeed: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52" y="3067850"/>
            <a:ext cx="313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Phase-correct other properties: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1A1CA1-0CD5-4B5C-B532-97B61E58D99E}"/>
              </a:ext>
            </a:extLst>
          </p:cNvPr>
          <p:cNvSpPr txBox="1"/>
          <p:nvPr/>
        </p:nvSpPr>
        <p:spPr>
          <a:xfrm>
            <a:off x="751209" y="3939914"/>
            <a:ext cx="1752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Reordering = 0  </a:t>
            </a:r>
          </a:p>
          <a:p>
            <a:r>
              <a:rPr lang="en-US" sz="2000" b="1" dirty="0"/>
              <a:t>Phase = 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E9FD15-FBB9-426F-8AAC-8D325565C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65" y="4634242"/>
            <a:ext cx="2904324" cy="21782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6D5189-CD9C-40E2-AB6E-ED7E96839E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1996" y="4591320"/>
            <a:ext cx="2964883" cy="22236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719E14-2FF1-4DF4-8CF3-F0407FEC81BE}"/>
              </a:ext>
            </a:extLst>
          </p:cNvPr>
          <p:cNvSpPr txBox="1"/>
          <p:nvPr/>
        </p:nvSpPr>
        <p:spPr>
          <a:xfrm>
            <a:off x="3872870" y="3939914"/>
            <a:ext cx="1752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Reordering = 1  </a:t>
            </a:r>
          </a:p>
          <a:p>
            <a:r>
              <a:rPr lang="en-US" sz="2000" b="1" dirty="0"/>
              <a:t>Phase = 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E7A8F0-7406-48CD-A40A-B0F8927C41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8486" y="4611532"/>
            <a:ext cx="2904324" cy="2178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719E14-2FF1-4DF4-8CF3-F0407FEC81BE}"/>
              </a:ext>
            </a:extLst>
          </p:cNvPr>
          <p:cNvSpPr txBox="1"/>
          <p:nvPr/>
        </p:nvSpPr>
        <p:spPr>
          <a:xfrm>
            <a:off x="6994531" y="3939914"/>
            <a:ext cx="1752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Reordering = 1  </a:t>
            </a:r>
          </a:p>
          <a:p>
            <a:r>
              <a:rPr lang="en-US" sz="2000" b="1" dirty="0"/>
              <a:t>Phase = </a:t>
            </a:r>
            <a:r>
              <a:rPr lang="en-US" sz="2000" b="1" dirty="0" smtClean="0"/>
              <a:t>1</a:t>
            </a:r>
            <a:endParaRPr lang="en-US" sz="2000" b="1" dirty="0"/>
          </a:p>
        </p:txBody>
      </p:sp>
      <p:sp>
        <p:nvSpPr>
          <p:cNvPr id="20" name="Right Arrow 19"/>
          <p:cNvSpPr/>
          <p:nvPr/>
        </p:nvSpPr>
        <p:spPr>
          <a:xfrm>
            <a:off x="4035030" y="2082052"/>
            <a:ext cx="448963" cy="349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7" descr="Image result for ub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3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7" grpId="0"/>
      <p:bldP spid="19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0415" y="124832"/>
            <a:ext cx="621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States reordering/phase correction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5613" y="1800125"/>
            <a:ext cx="4281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Mincost</a:t>
            </a:r>
            <a:r>
              <a:rPr lang="en-US" dirty="0" smtClean="0"/>
              <a:t>: </a:t>
            </a:r>
          </a:p>
          <a:p>
            <a:r>
              <a:rPr lang="en-US" dirty="0" smtClean="0">
                <a:effectLst/>
              </a:rPr>
              <a:t>Fernandez-</a:t>
            </a:r>
            <a:r>
              <a:rPr lang="en-US" dirty="0" err="1" smtClean="0">
                <a:effectLst/>
              </a:rPr>
              <a:t>Alberti</a:t>
            </a:r>
            <a:r>
              <a:rPr lang="en-US" dirty="0"/>
              <a:t>,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Roitberg</a:t>
            </a:r>
            <a:r>
              <a:rPr lang="en-US" dirty="0" smtClean="0">
                <a:effectLst/>
              </a:rPr>
              <a:t>, Nelson, </a:t>
            </a:r>
            <a:r>
              <a:rPr lang="en-US" dirty="0" err="1" smtClean="0">
                <a:effectLst/>
              </a:rPr>
              <a:t>Tretiak</a:t>
            </a:r>
            <a:endParaRPr lang="en-US" dirty="0" smtClean="0">
              <a:effectLst/>
            </a:endParaRPr>
          </a:p>
          <a:p>
            <a:r>
              <a:rPr lang="en-US" i="1" dirty="0" smtClean="0">
                <a:effectLst/>
              </a:rPr>
              <a:t>J. Chem. Phys.</a:t>
            </a:r>
            <a:r>
              <a:rPr lang="en-US" dirty="0" smtClean="0">
                <a:effectLst/>
              </a:rPr>
              <a:t> </a:t>
            </a:r>
            <a:r>
              <a:rPr lang="en-US" b="1" dirty="0" smtClean="0">
                <a:effectLst/>
              </a:rPr>
              <a:t>2012</a:t>
            </a:r>
            <a:r>
              <a:rPr lang="en-US" dirty="0" smtClean="0">
                <a:effectLst/>
              </a:rPr>
              <a:t>, </a:t>
            </a:r>
            <a:r>
              <a:rPr lang="en-US" i="1" dirty="0" smtClean="0">
                <a:effectLst/>
              </a:rPr>
              <a:t>137</a:t>
            </a:r>
            <a:r>
              <a:rPr lang="en-US" dirty="0" smtClean="0">
                <a:effectLst/>
              </a:rPr>
              <a:t>, 014512.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52163" y="4110406"/>
                <a:ext cx="22023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𝑟𝑜𝑢𝑛𝑑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163" y="4110406"/>
                <a:ext cx="2202334" cy="369332"/>
              </a:xfrm>
              <a:prstGeom prst="rect">
                <a:avLst/>
              </a:prstGeom>
              <a:blipFill>
                <a:blip r:embed="rId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2539" y="4077384"/>
                <a:ext cx="2291461" cy="4023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begChr m:val=""/>
                        <m:endChr m:val="⟩"/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539" y="4077384"/>
                <a:ext cx="2291461" cy="402354"/>
              </a:xfrm>
              <a:prstGeom prst="rect">
                <a:avLst/>
              </a:prstGeom>
              <a:blipFill>
                <a:blip r:embed="rId3"/>
                <a:stretch>
                  <a:fillRect t="-156061" r="-21277" b="-2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6162706" y="4119931"/>
            <a:ext cx="60007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5613" y="3971907"/>
            <a:ext cx="3422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Ryabinkin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Nagesh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Izmaylov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b="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J. Phys. Chem. Lett.</a:t>
            </a:r>
            <a:r>
              <a:rPr lang="de-DE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de-DE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de-DE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de-DE" b="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4200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330" y="4845286"/>
            <a:ext cx="266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Implemented in Newton-X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330" y="2077124"/>
            <a:ext cx="263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Implemented in NA-ESMD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51214" y="2927945"/>
            <a:ext cx="4658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modular code? Possible C++ interoperability? </a:t>
            </a:r>
          </a:p>
          <a:p>
            <a:r>
              <a:rPr lang="en-US" dirty="0" smtClean="0"/>
              <a:t>Python wrapping? Tutorials?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66969" y="982435"/>
            <a:ext cx="5228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ffectLst/>
              </a:rPr>
              <a:t>Fabiano, </a:t>
            </a:r>
            <a:r>
              <a:rPr lang="en-US" dirty="0" err="1" smtClean="0">
                <a:effectLst/>
              </a:rPr>
              <a:t>Keal</a:t>
            </a:r>
            <a:r>
              <a:rPr lang="en-US" dirty="0" smtClean="0">
                <a:effectLst/>
              </a:rPr>
              <a:t>, Thiel </a:t>
            </a:r>
            <a:r>
              <a:rPr lang="en-US" i="1" dirty="0" smtClean="0">
                <a:effectLst/>
              </a:rPr>
              <a:t>Chem. Phys.</a:t>
            </a:r>
            <a:r>
              <a:rPr lang="en-US" dirty="0" smtClean="0">
                <a:effectLst/>
              </a:rPr>
              <a:t> </a:t>
            </a:r>
            <a:r>
              <a:rPr lang="en-US" b="1" dirty="0" smtClean="0">
                <a:effectLst/>
              </a:rPr>
              <a:t>2008</a:t>
            </a:r>
            <a:r>
              <a:rPr lang="en-US" dirty="0" smtClean="0">
                <a:effectLst/>
              </a:rPr>
              <a:t>, </a:t>
            </a:r>
            <a:r>
              <a:rPr lang="en-US" i="1" dirty="0" smtClean="0">
                <a:effectLst/>
              </a:rPr>
              <a:t>349</a:t>
            </a:r>
            <a:r>
              <a:rPr lang="en-US" dirty="0" smtClean="0">
                <a:effectLst/>
              </a:rPr>
              <a:t>, 334.</a:t>
            </a:r>
            <a:endParaRPr lang="en-US" dirty="0"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330" y="883448"/>
            <a:ext cx="3956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Implemented in the MNDO package</a:t>
            </a:r>
          </a:p>
          <a:p>
            <a:r>
              <a:rPr lang="en-US" dirty="0" smtClean="0"/>
              <a:t>Not an open source? Phase corrections?</a:t>
            </a:r>
          </a:p>
          <a:p>
            <a:r>
              <a:rPr lang="en-US" dirty="0" smtClean="0"/>
              <a:t>Modularity?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62566" y="5750748"/>
            <a:ext cx="505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Further suggestions? Opinions? Ideas? </a:t>
            </a:r>
            <a:endParaRPr lang="en-US" sz="2400" dirty="0"/>
          </a:p>
        </p:txBody>
      </p:sp>
      <p:pic>
        <p:nvPicPr>
          <p:cNvPr id="17" name="Picture 7" descr="Image result for ub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16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CBECA4-DADF-4D96-96E7-170F1139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524" y="3211467"/>
            <a:ext cx="1924050" cy="1442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1B500-9A97-4333-BD6D-8A8E5799B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735" y="3172067"/>
            <a:ext cx="2098040" cy="152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DE07E7-86FE-4D1C-B5B8-5B1AEC2FD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335" y="4907278"/>
            <a:ext cx="2021122" cy="1515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43015E-4AE9-4D6D-8135-6D21C6B85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484" y="4907278"/>
            <a:ext cx="2066291" cy="1489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89716" y="1378832"/>
                <a:ext cx="3887666" cy="8494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class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𝑔𝑟𝑜𝑢𝑝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𝐷𝑂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"/>
                                      <m:endChr m:val="}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  <m:sup>
                                          <m:r>
                                            <a:rPr lang="en-US" sz="1600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 i="0">
                                          <a:latin typeface="Cambria Math" panose="02040503050406030204" pitchFamily="18" charset="0"/>
                                        </a:rPr>
                                        <m:t>{</m:t>
                                      </m:r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16" y="1378832"/>
                <a:ext cx="3887666" cy="849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C:\Users\Brendan\Desktop\FINAL\Data\Cubic\Distributions\wfc_PES.png">
            <a:extLst>
              <a:ext uri="{FF2B5EF4-FFF2-40B4-BE49-F238E27FC236}">
                <a16:creationId xmlns:a16="http://schemas.microsoft.com/office/drawing/2014/main" id="{436D2BAE-06F0-4814-A7CD-CA07AD89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67" y="1157368"/>
            <a:ext cx="2098586" cy="157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Brendan\Desktop\Projects\ETHD\The_ETHD_Method_(First_Paper)\Data_&amp;_Manuscripts\Data\Cubic\Decay\pop.png">
            <a:extLst>
              <a:ext uri="{FF2B5EF4-FFF2-40B4-BE49-F238E27FC236}">
                <a16:creationId xmlns:a16="http://schemas.microsoft.com/office/drawing/2014/main" id="{ABCA396C-C16A-402D-893A-66FC6547F4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126" y="1170885"/>
            <a:ext cx="2063649" cy="1547737"/>
          </a:xfrm>
          <a:prstGeom prst="rect">
            <a:avLst/>
          </a:prstGeom>
          <a:gradFill>
            <a:gsLst>
              <a:gs pos="43000">
                <a:srgbClr val="FF0000"/>
              </a:gs>
              <a:gs pos="89000">
                <a:srgbClr val="FF0000"/>
              </a:gs>
              <a:gs pos="91000">
                <a:srgbClr val="FF0000"/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</p:pic>
      <p:pic>
        <p:nvPicPr>
          <p:cNvPr id="15" name="Picture 7" descr="Image result for ub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958814" y="145252"/>
            <a:ext cx="50247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Entangled Trajectories Dynamics</a:t>
            </a:r>
            <a:endParaRPr lang="en-US" alt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" y="4586493"/>
            <a:ext cx="2876549" cy="21574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00" y="2789891"/>
            <a:ext cx="2657475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696" y="1074240"/>
                <a:ext cx="234628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96" y="1074240"/>
                <a:ext cx="2346283" cy="9219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5740" y="2309575"/>
                <a:ext cx="303551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40" y="2309575"/>
                <a:ext cx="3035511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5740" y="5684026"/>
                <a:ext cx="234628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40" y="5684026"/>
                <a:ext cx="2346283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54823" y="1247750"/>
                <a:ext cx="62228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823" y="1247750"/>
                <a:ext cx="62228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255354" y="124775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64617" y="2258947"/>
                <a:ext cx="62228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617" y="2258947"/>
                <a:ext cx="62228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339830" y="2258946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6770992" y="2151283"/>
            <a:ext cx="792155" cy="800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66979" y="3942096"/>
            <a:ext cx="2530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Forces update</a:t>
            </a:r>
            <a:endParaRPr lang="en-US" sz="3200" dirty="0"/>
          </a:p>
        </p:txBody>
      </p:sp>
      <p:sp>
        <p:nvSpPr>
          <p:cNvPr id="39" name="Rectangle 38"/>
          <p:cNvSpPr/>
          <p:nvPr/>
        </p:nvSpPr>
        <p:spPr>
          <a:xfrm>
            <a:off x="3917578" y="2151284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567644" y="2151283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648600" y="2151283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920266" y="1140088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580421" y="1135182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020586" y="1126371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4598279" y="5871252"/>
                <a:ext cx="62228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279" y="5871252"/>
                <a:ext cx="62228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6298810" y="5871252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59" name="Rectangle 58"/>
          <p:cNvSpPr/>
          <p:nvPr/>
        </p:nvSpPr>
        <p:spPr>
          <a:xfrm>
            <a:off x="3963722" y="5763590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559901" y="577011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064042" y="5749873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5580421" y="3118487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Down Arrow 69"/>
          <p:cNvSpPr/>
          <p:nvPr/>
        </p:nvSpPr>
        <p:spPr>
          <a:xfrm>
            <a:off x="5561026" y="4085691"/>
            <a:ext cx="303823" cy="465893"/>
          </a:xfrm>
          <a:prstGeom prst="downArrow">
            <a:avLst/>
          </a:prstGeom>
          <a:solidFill>
            <a:srgbClr val="0000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587247" y="4718687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7" descr="Image result for ub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70415" y="124832"/>
            <a:ext cx="621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Velocity </a:t>
            </a:r>
            <a:r>
              <a:rPr lang="en-US" sz="3200" b="1" dirty="0" err="1" smtClean="0"/>
              <a:t>Verlet</a:t>
            </a:r>
            <a:r>
              <a:rPr lang="en-US" sz="3200" b="1" dirty="0" smtClean="0"/>
              <a:t> algorithm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6276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512" r="41766" b="12574"/>
          <a:stretch/>
        </p:blipFill>
        <p:spPr>
          <a:xfrm>
            <a:off x="737338" y="3898947"/>
            <a:ext cx="2281627" cy="256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6354" b="9053"/>
          <a:stretch/>
        </p:blipFill>
        <p:spPr>
          <a:xfrm>
            <a:off x="3593083" y="3974543"/>
            <a:ext cx="2224533" cy="2607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081" r="44259" b="8324"/>
          <a:stretch/>
        </p:blipFill>
        <p:spPr>
          <a:xfrm>
            <a:off x="6200602" y="3990975"/>
            <a:ext cx="2225106" cy="2569313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83380" y="104061"/>
            <a:ext cx="65774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An overview of the Quantum Dynamics Hub</a:t>
            </a:r>
            <a:endParaRPr lang="en-US" alt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00252" y="712448"/>
            <a:ext cx="613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b="1" dirty="0" smtClean="0"/>
              <a:t>platform</a:t>
            </a:r>
            <a:r>
              <a:rPr lang="en-US" dirty="0" smtClean="0"/>
              <a:t> for development of codes for quantum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Is a </a:t>
            </a:r>
            <a:r>
              <a:rPr lang="en-US" dirty="0" err="1" smtClean="0"/>
              <a:t>Github</a:t>
            </a:r>
            <a:r>
              <a:rPr lang="en-US" dirty="0" smtClean="0"/>
              <a:t> </a:t>
            </a:r>
            <a:r>
              <a:rPr lang="en-US" b="1" dirty="0" smtClean="0"/>
              <a:t>organization</a:t>
            </a:r>
            <a:r>
              <a:rPr lang="en-US" dirty="0" smtClean="0"/>
              <a:t>, not a personal repository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4352752" y="164277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Code dissemination</a:t>
            </a:r>
            <a:r>
              <a:rPr lang="en-US" dirty="0" smtClean="0"/>
              <a:t> and “backup”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Version control</a:t>
            </a:r>
            <a:r>
              <a:rPr lang="en-US" dirty="0" smtClean="0"/>
              <a:t> – the history of all revisions, contributions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Quality control</a:t>
            </a:r>
            <a:r>
              <a:rPr lang="en-US" dirty="0" smtClean="0"/>
              <a:t> – Travis CI, peer-review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Learning, Discussions, and Collaboration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756" y="2196773"/>
            <a:ext cx="318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GitHub</a:t>
            </a:r>
            <a:r>
              <a:rPr lang="en-US" dirty="0" smtClean="0"/>
              <a:t> - version control system:</a:t>
            </a:r>
          </a:p>
        </p:txBody>
      </p:sp>
      <p:sp>
        <p:nvSpPr>
          <p:cNvPr id="11" name="Left Brace 10"/>
          <p:cNvSpPr/>
          <p:nvPr/>
        </p:nvSpPr>
        <p:spPr>
          <a:xfrm>
            <a:off x="3672101" y="1616574"/>
            <a:ext cx="561717" cy="1568115"/>
          </a:xfrm>
          <a:prstGeom prst="leftBrac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7764" y="3529310"/>
            <a:ext cx="1890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Source Codes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39463" y="3530871"/>
            <a:ext cx="144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Web Sites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38752" y="3512878"/>
            <a:ext cx="166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User Forum</a:t>
            </a:r>
            <a:endParaRPr lang="en-US" sz="2400" b="1" dirty="0"/>
          </a:p>
        </p:txBody>
      </p:sp>
      <p:pic>
        <p:nvPicPr>
          <p:cNvPr id="15" name="Picture 7" descr="Image result for ub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1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0466" y="1155565"/>
                <a:ext cx="6222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466" y="1155565"/>
                <a:ext cx="622285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090997" y="1155565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24" name="Rectangle 23"/>
          <p:cNvSpPr/>
          <p:nvPr/>
        </p:nvSpPr>
        <p:spPr>
          <a:xfrm>
            <a:off x="3028265" y="2034141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397702" y="2141803"/>
                <a:ext cx="6222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02" y="2141803"/>
                <a:ext cx="622285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5172915" y="2141802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5604077" y="2034139"/>
            <a:ext cx="792155" cy="800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096400" y="3983221"/>
            <a:ext cx="303823" cy="465893"/>
          </a:xfrm>
          <a:prstGeom prst="downArrow">
            <a:avLst/>
          </a:prstGeom>
          <a:solidFill>
            <a:srgbClr val="0000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750663" y="2034140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463333" y="2034140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688720" y="2034138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400729" y="2034139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114663" y="2034138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107326" y="2034138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24275" y="2034138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39847" y="2034138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38960" y="1047903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755909" y="1047903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471481" y="1047903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35139" y="1054427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352088" y="1054427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067660" y="1054427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148805" y="103418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856229" y="103418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571801" y="103418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82318" y="5871252"/>
                <a:ext cx="6222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318" y="5871252"/>
                <a:ext cx="62228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5082849" y="5871252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58" name="Rectangle 57"/>
          <p:cNvSpPr/>
          <p:nvPr/>
        </p:nvSpPr>
        <p:spPr>
          <a:xfrm>
            <a:off x="3030812" y="5763590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747761" y="5763590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463333" y="5763590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626991" y="577011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343940" y="577011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059512" y="577011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140657" y="5749873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848081" y="5749873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563653" y="5749873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680823" y="3016017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403221" y="301601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125619" y="301601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Down Arrow 69"/>
          <p:cNvSpPr/>
          <p:nvPr/>
        </p:nvSpPr>
        <p:spPr>
          <a:xfrm>
            <a:off x="4383826" y="3983220"/>
            <a:ext cx="303823" cy="465893"/>
          </a:xfrm>
          <a:prstGeom prst="downArrow">
            <a:avLst/>
          </a:prstGeom>
          <a:solidFill>
            <a:srgbClr val="0000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wn Arrow 70"/>
          <p:cNvSpPr/>
          <p:nvPr/>
        </p:nvSpPr>
        <p:spPr>
          <a:xfrm>
            <a:off x="4694032" y="3983220"/>
            <a:ext cx="303823" cy="465893"/>
          </a:xfrm>
          <a:prstGeom prst="downArrow">
            <a:avLst/>
          </a:prstGeom>
          <a:solidFill>
            <a:srgbClr val="0000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702623" y="461621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10047" y="461621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125619" y="461621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" descr="Image result for ub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719935" y="3685511"/>
            <a:ext cx="24250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Independent </a:t>
            </a:r>
          </a:p>
          <a:p>
            <a:pPr algn="ctr"/>
            <a:r>
              <a:rPr lang="en-US" sz="3200" dirty="0" smtClean="0"/>
              <a:t>Trajectories</a:t>
            </a:r>
            <a:endParaRPr lang="en-US" sz="3200" dirty="0"/>
          </a:p>
        </p:txBody>
      </p:sp>
      <p:sp>
        <p:nvSpPr>
          <p:cNvPr id="77" name="TextBox 76"/>
          <p:cNvSpPr txBox="1"/>
          <p:nvPr/>
        </p:nvSpPr>
        <p:spPr>
          <a:xfrm>
            <a:off x="1070415" y="124832"/>
            <a:ext cx="621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vVerlet</a:t>
            </a:r>
            <a:r>
              <a:rPr lang="en-US" sz="3200" b="1" dirty="0" smtClean="0"/>
              <a:t> for multiple trajectories</a:t>
            </a:r>
            <a:endParaRPr 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990295" y="3685511"/>
                <a:ext cx="1853584" cy="895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class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295" y="3685511"/>
                <a:ext cx="1853584" cy="8953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5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0466" y="1155565"/>
                <a:ext cx="6222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466" y="1155565"/>
                <a:ext cx="622285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090997" y="1155565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24" name="Rectangle 23"/>
          <p:cNvSpPr/>
          <p:nvPr/>
        </p:nvSpPr>
        <p:spPr>
          <a:xfrm>
            <a:off x="3028265" y="2034141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397702" y="2141803"/>
                <a:ext cx="6222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7702" y="2141803"/>
                <a:ext cx="622285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5172915" y="2141802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5604077" y="2034139"/>
            <a:ext cx="792155" cy="800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750663" y="2034140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463333" y="2034140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688720" y="2034138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400729" y="2034139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114663" y="2034138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107326" y="2034138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24275" y="2034138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539847" y="2034138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038960" y="1047903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755909" y="1047903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471481" y="1047903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35139" y="1054427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352088" y="1054427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067660" y="1054427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148805" y="103418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856229" y="103418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571801" y="103418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382318" y="5871252"/>
                <a:ext cx="6222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318" y="5871252"/>
                <a:ext cx="62228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5082849" y="5871252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58" name="Rectangle 57"/>
          <p:cNvSpPr/>
          <p:nvPr/>
        </p:nvSpPr>
        <p:spPr>
          <a:xfrm>
            <a:off x="3030812" y="5763590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747761" y="5763590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463333" y="5763590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626991" y="577011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343940" y="577011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059512" y="577011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140657" y="5749873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5848081" y="5749873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563653" y="5749873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680823" y="3016017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403221" y="301601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125619" y="301601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702623" y="461621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410047" y="461621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125619" y="4616216"/>
            <a:ext cx="284428" cy="800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" descr="Image result for ub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874048" y="3685511"/>
            <a:ext cx="2116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Coupled </a:t>
            </a:r>
          </a:p>
          <a:p>
            <a:pPr algn="ctr"/>
            <a:r>
              <a:rPr lang="en-US" sz="3200" dirty="0" smtClean="0"/>
              <a:t>Trajectories</a:t>
            </a:r>
            <a:endParaRPr lang="en-US" sz="3200" dirty="0"/>
          </a:p>
        </p:txBody>
      </p:sp>
      <p:sp>
        <p:nvSpPr>
          <p:cNvPr id="77" name="TextBox 76"/>
          <p:cNvSpPr txBox="1"/>
          <p:nvPr/>
        </p:nvSpPr>
        <p:spPr>
          <a:xfrm>
            <a:off x="1070415" y="124832"/>
            <a:ext cx="621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vVerlet</a:t>
            </a:r>
            <a:r>
              <a:rPr lang="en-US" sz="3200" b="1" dirty="0" smtClean="0"/>
              <a:t> for multiple trajectories</a:t>
            </a:r>
            <a:endParaRPr lang="en-US" sz="3200" b="1" dirty="0"/>
          </a:p>
        </p:txBody>
      </p:sp>
      <p:sp>
        <p:nvSpPr>
          <p:cNvPr id="78" name="Down Arrow 77"/>
          <p:cNvSpPr/>
          <p:nvPr/>
        </p:nvSpPr>
        <p:spPr>
          <a:xfrm>
            <a:off x="4230788" y="3991173"/>
            <a:ext cx="606223" cy="465893"/>
          </a:xfrm>
          <a:prstGeom prst="downArrow">
            <a:avLst>
              <a:gd name="adj1" fmla="val 50000"/>
              <a:gd name="adj2" fmla="val 52044"/>
            </a:avLst>
          </a:prstGeom>
          <a:solidFill>
            <a:srgbClr val="0000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640400" y="3681153"/>
                <a:ext cx="2997872" cy="9440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𝑔𝑟𝑜𝑢𝑝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𝐷𝑂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d>
                                    <m:dPr>
                                      <m:begChr m:val="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{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00" y="3681153"/>
                <a:ext cx="2997872" cy="944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06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0415" y="124832"/>
            <a:ext cx="621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Handling multiple trajectories</a:t>
            </a:r>
            <a:endParaRPr lang="en-US" sz="3200" b="1" dirty="0"/>
          </a:p>
        </p:txBody>
      </p:sp>
      <p:pic>
        <p:nvPicPr>
          <p:cNvPr id="5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66002" y="1064957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29746" y="2187936"/>
            <a:ext cx="483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Options to generalize this to multiple trajectories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3532" y="2776106"/>
            <a:ext cx="268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Extend the dimensionality</a:t>
            </a:r>
            <a:endParaRPr lang="en-US" b="1" dirty="0"/>
          </a:p>
        </p:txBody>
      </p:sp>
      <p:sp>
        <p:nvSpPr>
          <p:cNvPr id="9" name="Right Brace 8"/>
          <p:cNvSpPr/>
          <p:nvPr/>
        </p:nvSpPr>
        <p:spPr>
          <a:xfrm>
            <a:off x="3086100" y="973442"/>
            <a:ext cx="561975" cy="950657"/>
          </a:xfrm>
          <a:prstGeom prst="rightBrac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76666" y="1212061"/>
                <a:ext cx="3967817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𝑑𝑜𝑓</m:t>
                        </m:r>
                      </m:sub>
                    </m:sSub>
                  </m:oMath>
                </a14:m>
                <a:r>
                  <a:rPr lang="en-US" dirty="0" smtClean="0"/>
                  <a:t> the number of degrees of freedom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666" y="1212061"/>
                <a:ext cx="3967817" cy="391582"/>
              </a:xfrm>
              <a:prstGeom prst="rect">
                <a:avLst/>
              </a:prstGeom>
              <a:blipFill>
                <a:blip r:embed="rId3"/>
                <a:stretch>
                  <a:fillRect t="-7813" r="-768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1576" y="1187160"/>
                <a:ext cx="8387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576" y="1187160"/>
                <a:ext cx="83875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426526" y="3509885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26526" y="4307925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26526" y="5108025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6059834"/>
            <a:ext cx="3740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Preserves the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Extends the memory requirements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28541" y="319075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12969" y="318869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97397" y="3188694"/>
            <a:ext cx="284428" cy="800100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25958" y="2695481"/>
            <a:ext cx="205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Form a </a:t>
            </a:r>
            <a:r>
              <a:rPr lang="en-US" b="1" dirty="0" err="1" smtClean="0"/>
              <a:t>supermatrix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14708" y="3965469"/>
            <a:ext cx="322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Compact in terms of memory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57850" y="4334801"/>
            <a:ext cx="609832" cy="481309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855503" y="4334801"/>
            <a:ext cx="728904" cy="481309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84899" y="4940740"/>
            <a:ext cx="2670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Generalize the </a:t>
            </a:r>
            <a:r>
              <a:rPr lang="en-US" dirty="0" err="1" smtClean="0"/>
              <a:t>nHam</a:t>
            </a:r>
            <a:endParaRPr lang="en-US" dirty="0" smtClean="0"/>
          </a:p>
          <a:p>
            <a:r>
              <a:rPr lang="en-US" dirty="0" smtClean="0"/>
              <a:t>class to handle the objects</a:t>
            </a:r>
          </a:p>
          <a:p>
            <a:r>
              <a:rPr lang="en-US" dirty="0" smtClean="0"/>
              <a:t>of different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 lot of re-coding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73192" y="4931744"/>
            <a:ext cx="26161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Re-use the existing</a:t>
            </a:r>
          </a:p>
          <a:p>
            <a:r>
              <a:rPr lang="en-US" dirty="0"/>
              <a:t> </a:t>
            </a:r>
            <a:r>
              <a:rPr lang="en-US" dirty="0" smtClean="0"/>
              <a:t>     functionality of </a:t>
            </a:r>
          </a:p>
          <a:p>
            <a:r>
              <a:rPr lang="en-US" dirty="0" smtClean="0"/>
              <a:t>      the </a:t>
            </a:r>
            <a:r>
              <a:rPr lang="en-US" dirty="0" err="1" smtClean="0"/>
              <a:t>nHamiltonian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 UI simple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Hierarchy of Hamiltonians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1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0415" y="124832"/>
            <a:ext cx="6212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Hierarchy of Hamiltonians</a:t>
            </a:r>
            <a:endParaRPr lang="en-US" sz="3200" b="1" dirty="0"/>
          </a:p>
        </p:txBody>
      </p:sp>
      <p:pic>
        <p:nvPicPr>
          <p:cNvPr id="5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0682" y="797927"/>
            <a:ext cx="3429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</a:t>
            </a:r>
            <a:r>
              <a:rPr lang="en-US" dirty="0" err="1" smtClean="0"/>
              <a:t>nHamiltonian</a:t>
            </a:r>
            <a:r>
              <a:rPr lang="en-US" dirty="0" smtClean="0"/>
              <a:t>{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vector&lt;</a:t>
            </a:r>
            <a:r>
              <a:rPr lang="en-US" dirty="0" err="1" smtClean="0"/>
              <a:t>nHamiltonian</a:t>
            </a:r>
            <a:r>
              <a:rPr lang="en-US" dirty="0" smtClean="0"/>
              <a:t>*&gt; children;</a:t>
            </a:r>
            <a:endParaRPr lang="en-US" dirty="0"/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449741" y="277930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55771" y="277930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77447" y="277930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49472" y="159820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01147" y="2779306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>
            <a:stCxn id="10" idx="2"/>
            <a:endCxn id="11" idx="0"/>
          </p:cNvCxnSpPr>
          <p:nvPr/>
        </p:nvCxnSpPr>
        <p:spPr>
          <a:xfrm flipH="1">
            <a:off x="3143361" y="2398306"/>
            <a:ext cx="1248325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0" idx="2"/>
            <a:endCxn id="9" idx="0"/>
          </p:cNvCxnSpPr>
          <p:nvPr/>
        </p:nvCxnSpPr>
        <p:spPr>
          <a:xfrm flipH="1">
            <a:off x="4019661" y="2398306"/>
            <a:ext cx="372025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2"/>
            <a:endCxn id="8" idx="0"/>
          </p:cNvCxnSpPr>
          <p:nvPr/>
        </p:nvCxnSpPr>
        <p:spPr>
          <a:xfrm>
            <a:off x="4391686" y="2398306"/>
            <a:ext cx="406299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2"/>
            <a:endCxn id="7" idx="0"/>
          </p:cNvCxnSpPr>
          <p:nvPr/>
        </p:nvCxnSpPr>
        <p:spPr>
          <a:xfrm>
            <a:off x="4391686" y="2398306"/>
            <a:ext cx="1200269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03491" y="1598206"/>
            <a:ext cx="2179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Hamiltonian for</a:t>
            </a:r>
          </a:p>
          <a:p>
            <a:pPr algn="ctr"/>
            <a:r>
              <a:rPr lang="en-US" dirty="0" smtClean="0"/>
              <a:t>entanglement effects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3441" y="4317599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697141" y="4317599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85851" y="2782669"/>
            <a:ext cx="2652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Independent trajectories</a:t>
            </a:r>
          </a:p>
          <a:p>
            <a:pPr algn="ctr"/>
            <a:r>
              <a:rPr lang="en-US" dirty="0" smtClean="0"/>
              <a:t>All-system adiabatic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49741" y="4317599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8" idx="2"/>
            <a:endCxn id="22" idx="0"/>
          </p:cNvCxnSpPr>
          <p:nvPr/>
        </p:nvCxnSpPr>
        <p:spPr>
          <a:xfrm>
            <a:off x="4797985" y="3579406"/>
            <a:ext cx="793970" cy="73819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8" idx="2"/>
            <a:endCxn id="19" idx="0"/>
          </p:cNvCxnSpPr>
          <p:nvPr/>
        </p:nvCxnSpPr>
        <p:spPr>
          <a:xfrm flipH="1">
            <a:off x="4715655" y="3579406"/>
            <a:ext cx="82330" cy="73819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2"/>
            <a:endCxn id="20" idx="0"/>
          </p:cNvCxnSpPr>
          <p:nvPr/>
        </p:nvCxnSpPr>
        <p:spPr>
          <a:xfrm flipH="1">
            <a:off x="3839355" y="3579406"/>
            <a:ext cx="958630" cy="73819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179853" y="4394483"/>
            <a:ext cx="2558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Fragment, many-electron</a:t>
            </a:r>
          </a:p>
          <a:p>
            <a:pPr algn="ctr"/>
            <a:r>
              <a:rPr lang="en-US" dirty="0" smtClean="0"/>
              <a:t>orbitals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61339" y="5929412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285039" y="5929412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37639" y="5929412"/>
            <a:ext cx="284428" cy="800100"/>
          </a:xfrm>
          <a:prstGeom prst="rect">
            <a:avLst/>
          </a:prstGeom>
          <a:solidFill>
            <a:srgbClr val="92D05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22" idx="2"/>
            <a:endCxn id="35" idx="0"/>
          </p:cNvCxnSpPr>
          <p:nvPr/>
        </p:nvCxnSpPr>
        <p:spPr>
          <a:xfrm>
            <a:off x="5591955" y="5117699"/>
            <a:ext cx="587898" cy="81171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2" idx="2"/>
            <a:endCxn id="33" idx="0"/>
          </p:cNvCxnSpPr>
          <p:nvPr/>
        </p:nvCxnSpPr>
        <p:spPr>
          <a:xfrm flipH="1">
            <a:off x="5303553" y="5117699"/>
            <a:ext cx="288402" cy="81171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2" idx="2"/>
            <a:endCxn id="34" idx="0"/>
          </p:cNvCxnSpPr>
          <p:nvPr/>
        </p:nvCxnSpPr>
        <p:spPr>
          <a:xfrm flipH="1">
            <a:off x="4427253" y="5117699"/>
            <a:ext cx="1164702" cy="811713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289485" y="5929412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1-electron</a:t>
            </a:r>
          </a:p>
          <a:p>
            <a:pPr algn="ctr"/>
            <a:r>
              <a:rPr lang="en-US" dirty="0" smtClean="0"/>
              <a:t>orbitals</a:t>
            </a:r>
          </a:p>
        </p:txBody>
      </p:sp>
    </p:spTree>
    <p:extLst>
      <p:ext uri="{BB962C8B-B14F-4D97-AF65-F5344CB8AC3E}">
        <p14:creationId xmlns:p14="http://schemas.microsoft.com/office/powerpoint/2010/main" val="35188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9" grpId="0" animBg="1"/>
      <p:bldP spid="20" grpId="0" animBg="1"/>
      <p:bldP spid="21" grpId="0"/>
      <p:bldP spid="22" grpId="0" animBg="1"/>
      <p:bldP spid="32" grpId="0"/>
      <p:bldP spid="33" grpId="0" animBg="1"/>
      <p:bldP spid="34" grpId="0" animBg="1"/>
      <p:bldP spid="35" grpId="0" animBg="1"/>
      <p:bldP spid="4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67957" y="5503502"/>
            <a:ext cx="3230562" cy="9874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 smtClean="0"/>
              <a:t>Funds: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UB startup</a:t>
            </a:r>
          </a:p>
        </p:txBody>
      </p:sp>
      <p:pic>
        <p:nvPicPr>
          <p:cNvPr id="58372" name="Picture 4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65" y="5596820"/>
            <a:ext cx="2790032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1" descr="ccr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054" y="4410516"/>
            <a:ext cx="4071937" cy="53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67957" y="4508432"/>
            <a:ext cx="343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Computing resources:</a:t>
            </a:r>
          </a:p>
        </p:txBody>
      </p:sp>
      <p:sp>
        <p:nvSpPr>
          <p:cNvPr id="58375" name="Rectangle 3"/>
          <p:cNvSpPr txBox="1">
            <a:spLocks noChangeArrowheads="1"/>
          </p:cNvSpPr>
          <p:nvPr/>
        </p:nvSpPr>
        <p:spPr bwMode="auto">
          <a:xfrm>
            <a:off x="367957" y="1014807"/>
            <a:ext cx="3894138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/>
              <a:t>People: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Mr</a:t>
            </a:r>
            <a:r>
              <a:rPr lang="en-US" altLang="en-US" sz="2400" dirty="0"/>
              <a:t>. </a:t>
            </a:r>
            <a:r>
              <a:rPr lang="en-US" altLang="en-US" sz="2400" dirty="0" smtClean="0"/>
              <a:t>Brendan Smith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Mr</a:t>
            </a:r>
            <a:r>
              <a:rPr lang="en-US" altLang="en-US" sz="2000" dirty="0"/>
              <a:t>. </a:t>
            </a:r>
            <a:r>
              <a:rPr lang="en-US" altLang="en-US" sz="2000" dirty="0" err="1"/>
              <a:t>Kosuke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Sato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2000" dirty="0" smtClean="0"/>
              <a:t>Dr. Ekadashi Pradhan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2000" dirty="0" smtClean="0"/>
              <a:t>Mr. Wei Li</a:t>
            </a:r>
            <a:endParaRPr lang="en-US" altLang="en-US" sz="2000" dirty="0"/>
          </a:p>
        </p:txBody>
      </p:sp>
      <p:pic>
        <p:nvPicPr>
          <p:cNvPr id="23554" name="Picture 2" descr="https://wordpress.caset.buffalo.edu/chemistry/wp-content/uploads/sites/19/2018/04/Smith-GSH-page-295x2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97" y="1072256"/>
            <a:ext cx="2612676" cy="19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33754" y="145252"/>
            <a:ext cx="30748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Acknowledgements</a:t>
            </a:r>
            <a:endParaRPr lang="en-US" altLang="en-US" sz="2400" b="1" dirty="0"/>
          </a:p>
        </p:txBody>
      </p:sp>
      <p:pic>
        <p:nvPicPr>
          <p:cNvPr id="23556" name="Picture 4" descr="MolSS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32" y="5257275"/>
            <a:ext cx="2364915" cy="15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1147" y="3462991"/>
            <a:ext cx="8595815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pecial thanks to: 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Kortni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Lindsay,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Jeneen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Preston, Daniel Crawford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Brendan Smith,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Mahsa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Jabbar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8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  <p:bldP spid="5837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5061842" y="3664342"/>
            <a:ext cx="300838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FF"/>
                </a:solidFill>
              </a:rPr>
              <a:t>Pyxaid2 </a:t>
            </a:r>
            <a:r>
              <a:rPr lang="en-US" b="1" dirty="0"/>
              <a:t>(no logo yet </a:t>
            </a:r>
            <a:r>
              <a:rPr lang="en-US" b="1" dirty="0">
                <a:sym typeface="Wingdings" panose="05000000000000000000" pitchFamily="2" charset="2"/>
              </a:rPr>
              <a:t></a:t>
            </a:r>
            <a:r>
              <a:rPr lang="en-US" b="1" dirty="0"/>
              <a:t>)</a:t>
            </a:r>
          </a:p>
          <a:p>
            <a:pPr eaLnBrk="1" hangingPunct="1">
              <a:defRPr/>
            </a:pPr>
            <a:endParaRPr lang="en-US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Better modularization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SOC, multiple k-points, etc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637" y="3664342"/>
                <a:ext cx="3901581" cy="120032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b="1" dirty="0" smtClean="0">
                    <a:solidFill>
                      <a:srgbClr val="0000FF"/>
                    </a:solidFill>
                  </a:rPr>
                  <a:t>Libra-X</a:t>
                </a:r>
              </a:p>
              <a:p>
                <a:pPr eaLnBrk="1" hangingPunct="1">
                  <a:defRPr/>
                </a:pPr>
                <a:endParaRPr lang="en-US" dirty="0" smtClean="0"/>
              </a:p>
              <a:p>
                <a:pPr eaLnBrk="1" hangingPunct="1">
                  <a:defRPr/>
                </a:pPr>
                <a:r>
                  <a:rPr lang="en-US" dirty="0" smtClean="0"/>
                  <a:t>Libra-</a:t>
                </a:r>
                <a:r>
                  <a:rPr lang="en-US" dirty="0" smtClean="0">
                    <a:solidFill>
                      <a:srgbClr val="0000FF"/>
                    </a:solidFill>
                  </a:rPr>
                  <a:t>GAMESS</a:t>
                </a:r>
                <a:r>
                  <a:rPr lang="en-US" dirty="0"/>
                  <a:t>, Libra-</a:t>
                </a:r>
                <a:r>
                  <a:rPr lang="en-US" dirty="0">
                    <a:solidFill>
                      <a:srgbClr val="0000FF"/>
                    </a:solidFill>
                  </a:rPr>
                  <a:t>QE</a:t>
                </a:r>
                <a:r>
                  <a:rPr lang="en-US" dirty="0"/>
                  <a:t>, Libra-</a:t>
                </a:r>
                <a:r>
                  <a:rPr lang="en-US" dirty="0">
                    <a:solidFill>
                      <a:srgbClr val="0000FF"/>
                    </a:solidFill>
                  </a:rPr>
                  <a:t>Gaussian</a:t>
                </a: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𝑆𝐶𝐹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𝑁𝐴𝑀𝐷</m:t>
                    </m:r>
                  </m:oMath>
                </a14:m>
                <a:r>
                  <a:rPr lang="en-US" dirty="0" smtClean="0"/>
                  <a:t> using QE</a:t>
                </a:r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37" y="3664342"/>
                <a:ext cx="3901581" cy="1200329"/>
              </a:xfrm>
              <a:prstGeom prst="rect">
                <a:avLst/>
              </a:prstGeom>
              <a:blipFill>
                <a:blip r:embed="rId2"/>
                <a:stretch>
                  <a:fillRect l="-1406" t="-2538" r="-781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1" name="Picture 7" descr="Image result for u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 descr="log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33" y="787617"/>
            <a:ext cx="16843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6"/>
          <p:cNvSpPr>
            <a:spLocks noChangeArrowheads="1"/>
          </p:cNvSpPr>
          <p:nvPr/>
        </p:nvSpPr>
        <p:spPr bwMode="auto">
          <a:xfrm>
            <a:off x="1313065" y="1606836"/>
            <a:ext cx="21387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/>
              <a:t>Akimov</a:t>
            </a:r>
            <a:r>
              <a:rPr lang="en-US" altLang="en-US" sz="1200" dirty="0"/>
              <a:t> </a:t>
            </a:r>
            <a:r>
              <a:rPr lang="en-US" altLang="en-US" sz="1200" i="1" dirty="0"/>
              <a:t>JCC,</a:t>
            </a:r>
            <a:r>
              <a:rPr lang="en-US" altLang="en-US" sz="1200" dirty="0"/>
              <a:t> </a:t>
            </a:r>
            <a:r>
              <a:rPr lang="en-US" altLang="en-US" sz="1200" b="1" dirty="0"/>
              <a:t>2016</a:t>
            </a:r>
            <a:r>
              <a:rPr lang="en-US" altLang="en-US" sz="1200" dirty="0"/>
              <a:t>, 37, 1626</a:t>
            </a:r>
          </a:p>
        </p:txBody>
      </p:sp>
      <p:pic>
        <p:nvPicPr>
          <p:cNvPr id="9225" name="Picture 5" descr="pyxaid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74" y="2168529"/>
            <a:ext cx="1327356" cy="7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7"/>
          <p:cNvSpPr>
            <a:spLocks noChangeArrowheads="1"/>
          </p:cNvSpPr>
          <p:nvPr/>
        </p:nvSpPr>
        <p:spPr bwMode="auto">
          <a:xfrm>
            <a:off x="304309" y="2934318"/>
            <a:ext cx="2880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Akimov</a:t>
            </a:r>
            <a:r>
              <a:rPr lang="en-US" altLang="en-US" sz="1200" dirty="0"/>
              <a:t>, </a:t>
            </a:r>
            <a:r>
              <a:rPr lang="en-US" altLang="en-US" sz="1200" dirty="0" err="1"/>
              <a:t>Prezhdo</a:t>
            </a:r>
            <a:r>
              <a:rPr lang="en-US" altLang="en-US" sz="1200" dirty="0"/>
              <a:t>, </a:t>
            </a:r>
            <a:r>
              <a:rPr lang="en-US" altLang="en-US" sz="1200" i="1" dirty="0"/>
              <a:t>JCTC,</a:t>
            </a:r>
            <a:r>
              <a:rPr lang="en-US" altLang="en-US" sz="1200" dirty="0"/>
              <a:t> </a:t>
            </a:r>
            <a:r>
              <a:rPr lang="en-US" altLang="en-US" sz="1200" b="1" dirty="0"/>
              <a:t>2013</a:t>
            </a:r>
            <a:r>
              <a:rPr lang="en-US" altLang="en-US" sz="1200" dirty="0"/>
              <a:t>, 9, 4959.</a:t>
            </a:r>
          </a:p>
          <a:p>
            <a:pPr eaLnBrk="1" hangingPunct="1"/>
            <a:r>
              <a:rPr lang="en-US" altLang="en-US" sz="1200" dirty="0" err="1"/>
              <a:t>Akimov</a:t>
            </a:r>
            <a:r>
              <a:rPr lang="en-US" altLang="en-US" sz="1200" dirty="0"/>
              <a:t>, </a:t>
            </a:r>
            <a:r>
              <a:rPr lang="en-US" altLang="en-US" sz="1200" dirty="0" err="1"/>
              <a:t>Prezhdo</a:t>
            </a:r>
            <a:r>
              <a:rPr lang="en-US" altLang="en-US" sz="1200" dirty="0"/>
              <a:t>, </a:t>
            </a:r>
            <a:r>
              <a:rPr lang="en-US" altLang="en-US" sz="1200" i="1" dirty="0"/>
              <a:t>JCTC</a:t>
            </a:r>
            <a:r>
              <a:rPr lang="en-US" altLang="en-US" sz="1200" dirty="0"/>
              <a:t>, </a:t>
            </a:r>
            <a:r>
              <a:rPr lang="en-US" altLang="en-US" sz="1200" b="1" dirty="0"/>
              <a:t>2014</a:t>
            </a:r>
            <a:r>
              <a:rPr lang="en-US" altLang="en-US" sz="1200" dirty="0"/>
              <a:t>, 10, 789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986822" y="136583"/>
            <a:ext cx="53479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Codes overview: Status, Plans, etc.</a:t>
            </a:r>
            <a:endParaRPr lang="en-US" alt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86822" y="987126"/>
            <a:ext cx="65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Libra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309" y="2204240"/>
            <a:ext cx="81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Pyxaid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309" y="5605255"/>
            <a:ext cx="89161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Forked codes</a:t>
            </a:r>
            <a:r>
              <a:rPr lang="en-US" dirty="0" smtClean="0"/>
              <a:t>: 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QTES code </a:t>
            </a:r>
            <a:r>
              <a:rPr lang="en-US" sz="1600" dirty="0" smtClean="0"/>
              <a:t>(</a:t>
            </a:r>
            <a:r>
              <a:rPr lang="en-US" sz="1600" dirty="0" err="1" smtClean="0"/>
              <a:t>Sophya</a:t>
            </a:r>
            <a:r>
              <a:rPr lang="en-US" sz="1600" dirty="0" smtClean="0"/>
              <a:t> </a:t>
            </a:r>
            <a:r>
              <a:rPr lang="en-US" sz="1600" dirty="0" err="1" smtClean="0"/>
              <a:t>Garshchuk</a:t>
            </a:r>
            <a:r>
              <a:rPr lang="en-US" sz="1600" dirty="0" smtClean="0"/>
              <a:t> group); </a:t>
            </a:r>
            <a:r>
              <a:rPr lang="en-US" sz="1600" b="1" dirty="0" err="1" smtClean="0">
                <a:solidFill>
                  <a:srgbClr val="0000FF"/>
                </a:solidFill>
              </a:rPr>
              <a:t>IETSim</a:t>
            </a:r>
            <a:r>
              <a:rPr lang="en-US" sz="1600" b="1" dirty="0" smtClean="0">
                <a:solidFill>
                  <a:srgbClr val="0000FF"/>
                </a:solidFill>
              </a:rPr>
              <a:t> code </a:t>
            </a:r>
            <a:r>
              <a:rPr lang="en-US" sz="1600" dirty="0" smtClean="0"/>
              <a:t>(Victor Batista group); </a:t>
            </a:r>
            <a:r>
              <a:rPr lang="en-US" sz="1600" b="1" dirty="0" smtClean="0">
                <a:solidFill>
                  <a:srgbClr val="0000FF"/>
                </a:solidFill>
              </a:rPr>
              <a:t>SC-IVR</a:t>
            </a:r>
            <a:r>
              <a:rPr lang="en-US" sz="1600" b="1" dirty="0" smtClean="0"/>
              <a:t> </a:t>
            </a:r>
            <a:r>
              <a:rPr lang="en-US" sz="1600" dirty="0" smtClean="0"/>
              <a:t>(</a:t>
            </a:r>
            <a:r>
              <a:rPr lang="en-US" sz="1600" dirty="0" err="1" smtClean="0"/>
              <a:t>Nandini</a:t>
            </a:r>
            <a:r>
              <a:rPr lang="en-US" sz="1600" dirty="0" smtClean="0"/>
              <a:t> </a:t>
            </a:r>
            <a:r>
              <a:rPr lang="en-US" sz="1600" dirty="0" err="1" smtClean="0"/>
              <a:t>Ananth</a:t>
            </a:r>
            <a:r>
              <a:rPr lang="en-US" sz="1600" dirty="0" smtClean="0"/>
              <a:t> group)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462740" y="1110189"/>
            <a:ext cx="262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(later in this presentation)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0764" y="3101458"/>
            <a:ext cx="2059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More</a:t>
            </a:r>
            <a:r>
              <a:rPr lang="en-US" dirty="0" smtClean="0"/>
              <a:t>: Oleg </a:t>
            </a:r>
            <a:r>
              <a:rPr lang="en-US" dirty="0" err="1" smtClean="0"/>
              <a:t>Prezhdo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61974" y="2040316"/>
            <a:ext cx="4639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New</a:t>
            </a:r>
            <a:r>
              <a:rPr lang="en-US" dirty="0" smtClean="0"/>
              <a:t>: David Turner (Kansas State U) </a:t>
            </a:r>
          </a:p>
          <a:p>
            <a:r>
              <a:rPr lang="en-US" dirty="0" smtClean="0"/>
              <a:t>parallelized version of </a:t>
            </a:r>
            <a:r>
              <a:rPr lang="en-US" dirty="0" err="1" smtClean="0"/>
              <a:t>Pyxaid</a:t>
            </a:r>
            <a:r>
              <a:rPr lang="en-US" dirty="0" smtClean="0"/>
              <a:t>, to be added soon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61974" y="2718972"/>
            <a:ext cx="558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Website</a:t>
            </a:r>
            <a:r>
              <a:rPr lang="en-US" dirty="0" smtClean="0"/>
              <a:t>: is still on the UB server, to be moved to GitHub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6523" y="5066631"/>
            <a:ext cx="843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are being further modularized: to be split into: core Libra, </a:t>
            </a:r>
            <a:r>
              <a:rPr lang="en-US" dirty="0" err="1" smtClean="0">
                <a:solidFill>
                  <a:srgbClr val="008000"/>
                </a:solidFill>
              </a:rPr>
              <a:t>libra_py</a:t>
            </a:r>
            <a:r>
              <a:rPr lang="en-US" dirty="0" smtClean="0"/>
              <a:t>, </a:t>
            </a:r>
            <a:r>
              <a:rPr lang="en-US" dirty="0" err="1" smtClean="0"/>
              <a:t>libra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C00000"/>
                </a:solidFill>
              </a:rPr>
              <a:t>workflows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599" y="6398450"/>
            <a:ext cx="589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being integrated into Libra… </a:t>
            </a:r>
            <a:r>
              <a:rPr lang="en-US" dirty="0" err="1" smtClean="0"/>
              <a:t>despacito</a:t>
            </a:r>
            <a:r>
              <a:rPr lang="en-US" dirty="0" smtClean="0"/>
              <a:t>… help is needed…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9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9226" grpId="0"/>
      <p:bldP spid="22" grpId="0"/>
      <p:bldP spid="4" grpId="0"/>
      <p:bldP spid="6" grpId="0"/>
      <p:bldP spid="2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22311" y="104775"/>
            <a:ext cx="4610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GitHub for Quantum Chemists</a:t>
            </a:r>
            <a:endParaRPr lang="en-US" altLang="en-US" sz="2400" b="1" dirty="0"/>
          </a:p>
        </p:txBody>
      </p:sp>
      <p:grpSp>
        <p:nvGrpSpPr>
          <p:cNvPr id="97" name="Group 96"/>
          <p:cNvGrpSpPr/>
          <p:nvPr/>
        </p:nvGrpSpPr>
        <p:grpSpPr>
          <a:xfrm>
            <a:off x="2306806" y="1150864"/>
            <a:ext cx="2276475" cy="1514409"/>
            <a:chOff x="2306806" y="1150864"/>
            <a:chExt cx="2276475" cy="1514409"/>
          </a:xfrm>
        </p:grpSpPr>
        <p:sp>
          <p:nvSpPr>
            <p:cNvPr id="5" name="Rectangle 4"/>
            <p:cNvSpPr/>
            <p:nvPr/>
          </p:nvSpPr>
          <p:spPr>
            <a:xfrm>
              <a:off x="2306806" y="1150864"/>
              <a:ext cx="2276475" cy="15144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48185" y="1273866"/>
              <a:ext cx="1952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Central Repository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2363957" y="2208073"/>
            <a:ext cx="1046389" cy="428625"/>
            <a:chOff x="2363957" y="2208073"/>
            <a:chExt cx="1046389" cy="428625"/>
          </a:xfrm>
        </p:grpSpPr>
        <p:sp>
          <p:nvSpPr>
            <p:cNvPr id="7" name="Rectangle 6"/>
            <p:cNvSpPr/>
            <p:nvPr/>
          </p:nvSpPr>
          <p:spPr>
            <a:xfrm>
              <a:off x="2363957" y="2208073"/>
              <a:ext cx="1046389" cy="4286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62323" y="2241708"/>
              <a:ext cx="849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Master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3503357" y="2212596"/>
            <a:ext cx="1046389" cy="428625"/>
            <a:chOff x="3503357" y="2212596"/>
            <a:chExt cx="1046389" cy="428625"/>
          </a:xfrm>
        </p:grpSpPr>
        <p:sp>
          <p:nvSpPr>
            <p:cNvPr id="9" name="Rectangle 8"/>
            <p:cNvSpPr/>
            <p:nvPr/>
          </p:nvSpPr>
          <p:spPr>
            <a:xfrm>
              <a:off x="3503357" y="2212596"/>
              <a:ext cx="1046389" cy="4286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96973" y="2246231"/>
              <a:ext cx="711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Devel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550083" y="1150865"/>
            <a:ext cx="2276475" cy="1506768"/>
            <a:chOff x="6550083" y="1150865"/>
            <a:chExt cx="2276475" cy="1506768"/>
          </a:xfrm>
        </p:grpSpPr>
        <p:sp>
          <p:nvSpPr>
            <p:cNvPr id="17" name="Rectangle 16"/>
            <p:cNvSpPr/>
            <p:nvPr/>
          </p:nvSpPr>
          <p:spPr>
            <a:xfrm>
              <a:off x="6550083" y="1150865"/>
              <a:ext cx="2276475" cy="15067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23023" y="1267043"/>
              <a:ext cx="1167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Developer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607234" y="2200432"/>
            <a:ext cx="1046389" cy="428625"/>
            <a:chOff x="6607234" y="2200432"/>
            <a:chExt cx="1046389" cy="428625"/>
          </a:xfrm>
        </p:grpSpPr>
        <p:sp>
          <p:nvSpPr>
            <p:cNvPr id="19" name="Rectangle 18"/>
            <p:cNvSpPr/>
            <p:nvPr/>
          </p:nvSpPr>
          <p:spPr>
            <a:xfrm>
              <a:off x="6607234" y="2200432"/>
              <a:ext cx="1046389" cy="4286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05600" y="2234067"/>
              <a:ext cx="849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Master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740719" y="2198163"/>
            <a:ext cx="1046389" cy="428625"/>
            <a:chOff x="7740719" y="2198163"/>
            <a:chExt cx="1046389" cy="428625"/>
          </a:xfrm>
        </p:grpSpPr>
        <p:sp>
          <p:nvSpPr>
            <p:cNvPr id="21" name="Rectangle 20"/>
            <p:cNvSpPr/>
            <p:nvPr/>
          </p:nvSpPr>
          <p:spPr>
            <a:xfrm>
              <a:off x="7740719" y="2198163"/>
              <a:ext cx="1046389" cy="4286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934335" y="2231798"/>
              <a:ext cx="711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Devel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4557679" y="2358265"/>
            <a:ext cx="2057488" cy="1216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67692" y="1757899"/>
            <a:ext cx="1567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Remote repo</a:t>
            </a:r>
          </a:p>
          <a:p>
            <a:pPr algn="ctr"/>
            <a:r>
              <a:rPr lang="en-US" sz="2000" b="1" dirty="0" smtClean="0"/>
              <a:t>(GitHub)</a:t>
            </a:r>
            <a:endParaRPr lang="en-US" sz="2000" b="1" dirty="0"/>
          </a:p>
        </p:txBody>
      </p:sp>
      <p:grpSp>
        <p:nvGrpSpPr>
          <p:cNvPr id="99" name="Group 98"/>
          <p:cNvGrpSpPr/>
          <p:nvPr/>
        </p:nvGrpSpPr>
        <p:grpSpPr>
          <a:xfrm>
            <a:off x="6551839" y="5163944"/>
            <a:ext cx="2276475" cy="1417831"/>
            <a:chOff x="6551839" y="5163944"/>
            <a:chExt cx="2276475" cy="1417831"/>
          </a:xfrm>
        </p:grpSpPr>
        <p:sp>
          <p:nvSpPr>
            <p:cNvPr id="35" name="Rectangle 34"/>
            <p:cNvSpPr/>
            <p:nvPr/>
          </p:nvSpPr>
          <p:spPr>
            <a:xfrm>
              <a:off x="6551839" y="5163944"/>
              <a:ext cx="2276475" cy="141783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132184" y="6212443"/>
              <a:ext cx="1167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Developer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608990" y="5257675"/>
            <a:ext cx="1046389" cy="428625"/>
            <a:chOff x="6608990" y="5257675"/>
            <a:chExt cx="1046389" cy="428625"/>
          </a:xfrm>
        </p:grpSpPr>
        <p:sp>
          <p:nvSpPr>
            <p:cNvPr id="37" name="Rectangle 36"/>
            <p:cNvSpPr/>
            <p:nvPr/>
          </p:nvSpPr>
          <p:spPr>
            <a:xfrm>
              <a:off x="6608990" y="5257675"/>
              <a:ext cx="1046389" cy="4286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07356" y="5291310"/>
              <a:ext cx="849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Master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7748390" y="5262198"/>
            <a:ext cx="1046389" cy="428625"/>
            <a:chOff x="7748390" y="5262198"/>
            <a:chExt cx="1046389" cy="428625"/>
          </a:xfrm>
        </p:grpSpPr>
        <p:sp>
          <p:nvSpPr>
            <p:cNvPr id="39" name="Rectangle 38"/>
            <p:cNvSpPr/>
            <p:nvPr/>
          </p:nvSpPr>
          <p:spPr>
            <a:xfrm>
              <a:off x="7748390" y="5262198"/>
              <a:ext cx="1046389" cy="4286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42006" y="5295833"/>
              <a:ext cx="711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Devel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61980" y="5319589"/>
            <a:ext cx="1379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Local repo</a:t>
            </a:r>
          </a:p>
          <a:p>
            <a:pPr algn="ctr"/>
            <a:r>
              <a:rPr lang="en-US" sz="2000" b="1" dirty="0" smtClean="0"/>
              <a:t>(computer)</a:t>
            </a:r>
            <a:endParaRPr lang="en-US" sz="2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74746" y="2388675"/>
            <a:ext cx="1475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pull-request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5" name="Curved Up Arrow 44"/>
          <p:cNvSpPr/>
          <p:nvPr/>
        </p:nvSpPr>
        <p:spPr>
          <a:xfrm rot="10800000">
            <a:off x="7415015" y="4947506"/>
            <a:ext cx="666750" cy="30019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rved Up Arrow 46"/>
          <p:cNvSpPr/>
          <p:nvPr/>
        </p:nvSpPr>
        <p:spPr>
          <a:xfrm>
            <a:off x="7415015" y="5695059"/>
            <a:ext cx="666750" cy="33668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>
            <a:stCxn id="37" idx="0"/>
            <a:endCxn id="19" idx="2"/>
          </p:cNvCxnSpPr>
          <p:nvPr/>
        </p:nvCxnSpPr>
        <p:spPr>
          <a:xfrm flipH="1" flipV="1">
            <a:off x="7130429" y="2629057"/>
            <a:ext cx="1756" cy="262861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9" idx="0"/>
            <a:endCxn id="21" idx="2"/>
          </p:cNvCxnSpPr>
          <p:nvPr/>
        </p:nvCxnSpPr>
        <p:spPr>
          <a:xfrm flipH="1" flipV="1">
            <a:off x="8263914" y="2626788"/>
            <a:ext cx="7671" cy="263541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232863" y="3905674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git</a:t>
            </a:r>
            <a:r>
              <a:rPr lang="en-US" sz="2000" b="1" dirty="0" smtClean="0">
                <a:solidFill>
                  <a:srgbClr val="0000FF"/>
                </a:solidFill>
              </a:rPr>
              <a:t> push</a:t>
            </a:r>
            <a:endParaRPr lang="en-US" sz="2000" b="1" dirty="0">
              <a:solidFill>
                <a:srgbClr val="0000FF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940610" y="2626965"/>
            <a:ext cx="3116" cy="2630710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752815" y="3534835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git</a:t>
            </a:r>
            <a:r>
              <a:rPr lang="en-US" sz="2000" b="1" dirty="0" smtClean="0">
                <a:solidFill>
                  <a:srgbClr val="008000"/>
                </a:solidFill>
              </a:rPr>
              <a:t> pull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975284" y="2626965"/>
            <a:ext cx="2942786" cy="2620733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rved Down Arrow 59"/>
          <p:cNvSpPr/>
          <p:nvPr/>
        </p:nvSpPr>
        <p:spPr>
          <a:xfrm rot="10800000">
            <a:off x="3068145" y="2658993"/>
            <a:ext cx="843037" cy="389007"/>
          </a:xfrm>
          <a:prstGeom prst="curved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810390" y="3190845"/>
            <a:ext cx="1190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7030A0"/>
                </a:solidFill>
              </a:rPr>
              <a:t>git</a:t>
            </a:r>
            <a:r>
              <a:rPr lang="en-US" sz="2000" b="1" dirty="0" smtClean="0">
                <a:solidFill>
                  <a:srgbClr val="7030A0"/>
                </a:solidFill>
              </a:rPr>
              <a:t> merge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2658433" y="5228876"/>
            <a:ext cx="1504950" cy="863531"/>
            <a:chOff x="2658433" y="5228876"/>
            <a:chExt cx="1504950" cy="863531"/>
          </a:xfrm>
        </p:grpSpPr>
        <p:sp>
          <p:nvSpPr>
            <p:cNvPr id="62" name="Rectangle 61"/>
            <p:cNvSpPr/>
            <p:nvPr/>
          </p:nvSpPr>
          <p:spPr>
            <a:xfrm>
              <a:off x="2658433" y="5228876"/>
              <a:ext cx="1504950" cy="86353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937819" y="5460586"/>
              <a:ext cx="8867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Admin</a:t>
              </a:r>
              <a:endParaRPr lang="en-US" sz="2000" b="1" dirty="0"/>
            </a:p>
          </p:txBody>
        </p:sp>
      </p:grpSp>
      <p:cxnSp>
        <p:nvCxnSpPr>
          <p:cNvPr id="65" name="Straight Arrow Connector 64"/>
          <p:cNvCxnSpPr>
            <a:stCxn id="62" idx="0"/>
            <a:endCxn id="61" idx="2"/>
          </p:cNvCxnSpPr>
          <p:nvPr/>
        </p:nvCxnSpPr>
        <p:spPr>
          <a:xfrm flipH="1" flipV="1">
            <a:off x="3405585" y="3590955"/>
            <a:ext cx="5323" cy="1637921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2" idx="0"/>
            <a:endCxn id="42" idx="2"/>
          </p:cNvCxnSpPr>
          <p:nvPr/>
        </p:nvCxnSpPr>
        <p:spPr>
          <a:xfrm flipV="1">
            <a:off x="3410908" y="2788785"/>
            <a:ext cx="2201701" cy="2440091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867641" y="4673093"/>
            <a:ext cx="233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Merge/Revise/Decline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82" name="Elbow Connector 81"/>
          <p:cNvCxnSpPr>
            <a:stCxn id="9" idx="0"/>
            <a:endCxn id="19" idx="0"/>
          </p:cNvCxnSpPr>
          <p:nvPr/>
        </p:nvCxnSpPr>
        <p:spPr>
          <a:xfrm rot="5400000" flipH="1" flipV="1">
            <a:off x="5572408" y="654576"/>
            <a:ext cx="12164" cy="3103877"/>
          </a:xfrm>
          <a:prstGeom prst="bentConnector3">
            <a:avLst>
              <a:gd name="adj1" fmla="val 2762364"/>
            </a:avLst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156221" y="1385760"/>
            <a:ext cx="615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fork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763326" y="3866042"/>
            <a:ext cx="10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git</a:t>
            </a:r>
            <a:r>
              <a:rPr lang="en-US" sz="2000" b="1" dirty="0" smtClean="0">
                <a:solidFill>
                  <a:srgbClr val="008000"/>
                </a:solidFill>
              </a:rPr>
              <a:t> clone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90711" y="6349001"/>
            <a:ext cx="443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on the quality control – Matthew Chan </a:t>
            </a:r>
            <a:endParaRPr lang="en-US" dirty="0"/>
          </a:p>
        </p:txBody>
      </p:sp>
      <p:pic>
        <p:nvPicPr>
          <p:cNvPr id="102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2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2" grpId="0"/>
      <p:bldP spid="45" grpId="0" animBg="1"/>
      <p:bldP spid="47" grpId="0" animBg="1"/>
      <p:bldP spid="52" grpId="0"/>
      <p:bldP spid="55" grpId="0"/>
      <p:bldP spid="60" grpId="0" animBg="1"/>
      <p:bldP spid="61" grpId="0"/>
      <p:bldP spid="79" grpId="0"/>
      <p:bldP spid="87" grpId="0"/>
      <p:bldP spid="90" grpId="0"/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8"/>
          <p:cNvSpPr txBox="1">
            <a:spLocks noChangeArrowheads="1"/>
          </p:cNvSpPr>
          <p:nvPr/>
        </p:nvSpPr>
        <p:spPr bwMode="auto">
          <a:xfrm>
            <a:off x="2984654" y="76200"/>
            <a:ext cx="30540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Libra overview</a:t>
            </a:r>
          </a:p>
        </p:txBody>
      </p:sp>
      <p:sp>
        <p:nvSpPr>
          <p:cNvPr id="29702" name="Text Box 34"/>
          <p:cNvSpPr txBox="1">
            <a:spLocks noChangeArrowheads="1"/>
          </p:cNvSpPr>
          <p:nvPr/>
        </p:nvSpPr>
        <p:spPr bwMode="auto">
          <a:xfrm>
            <a:off x="3889347" y="928317"/>
            <a:ext cx="39164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</a:rPr>
              <a:t>Maximize and simplify the re-use</a:t>
            </a:r>
          </a:p>
        </p:txBody>
      </p:sp>
      <p:sp>
        <p:nvSpPr>
          <p:cNvPr id="29703" name="Text Box 35"/>
          <p:cNvSpPr txBox="1">
            <a:spLocks noChangeArrowheads="1"/>
          </p:cNvSpPr>
          <p:nvPr/>
        </p:nvSpPr>
        <p:spPr bwMode="auto">
          <a:xfrm>
            <a:off x="3889347" y="1427301"/>
            <a:ext cx="524374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linear algebra, integrals,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quantum and classical mechanics/dynamics,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nonadiabatic methods, surface hopping,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IO utilities, model preparation and analysis</a:t>
            </a:r>
            <a:endParaRPr lang="en-US" altLang="en-US" sz="2000" dirty="0"/>
          </a:p>
        </p:txBody>
      </p:sp>
      <p:sp>
        <p:nvSpPr>
          <p:cNvPr id="29704" name="Text Box 36"/>
          <p:cNvSpPr txBox="1">
            <a:spLocks noChangeArrowheads="1"/>
          </p:cNvSpPr>
          <p:nvPr/>
        </p:nvSpPr>
        <p:spPr bwMode="auto">
          <a:xfrm>
            <a:off x="3889347" y="2871529"/>
            <a:ext cx="29340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00FF"/>
                </a:solidFill>
              </a:rPr>
              <a:t>task-diversified API &amp; UI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p:pic>
        <p:nvPicPr>
          <p:cNvPr id="12" name="Picture 7" descr="Image result for ub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29491" y="891770"/>
            <a:ext cx="255069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00FF"/>
                </a:solidFill>
              </a:rPr>
              <a:t>m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odular</a:t>
            </a:r>
          </a:p>
        </p:txBody>
      </p:sp>
      <p:sp>
        <p:nvSpPr>
          <p:cNvPr id="3" name="Rectangle 2"/>
          <p:cNvSpPr/>
          <p:nvPr/>
        </p:nvSpPr>
        <p:spPr>
          <a:xfrm>
            <a:off x="-329491" y="1847213"/>
            <a:ext cx="255897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b="1" dirty="0" smtClean="0"/>
              <a:t>versatile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-329491" y="2777330"/>
            <a:ext cx="375917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b="1" dirty="0" smtClean="0">
                <a:solidFill>
                  <a:srgbClr val="0000FF"/>
                </a:solidFill>
              </a:rPr>
              <a:t>polymorphism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4961" b="9258"/>
          <a:stretch/>
        </p:blipFill>
        <p:spPr>
          <a:xfrm>
            <a:off x="247650" y="4392928"/>
            <a:ext cx="3401939" cy="23140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8758" y="4241899"/>
            <a:ext cx="5210144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 use:</a:t>
            </a:r>
          </a:p>
          <a:p>
            <a:endParaRPr lang="en-US" dirty="0" smtClean="0"/>
          </a:p>
          <a:p>
            <a:r>
              <a:rPr lang="en-US" sz="1600" b="1" dirty="0" smtClean="0"/>
              <a:t>[1] ETHD methodology: </a:t>
            </a:r>
          </a:p>
          <a:p>
            <a:r>
              <a:rPr lang="en-US" sz="1600" dirty="0" smtClean="0"/>
              <a:t>Smith</a:t>
            </a:r>
            <a:r>
              <a:rPr lang="en-US" sz="1600" dirty="0"/>
              <a:t>, B. A.; </a:t>
            </a:r>
            <a:r>
              <a:rPr lang="en-US" sz="1600" dirty="0" err="1"/>
              <a:t>Akimov</a:t>
            </a:r>
            <a:r>
              <a:rPr lang="en-US" sz="1600" dirty="0"/>
              <a:t>, A. V. </a:t>
            </a:r>
            <a:r>
              <a:rPr lang="en-US" sz="1600" i="1" dirty="0" smtClean="0"/>
              <a:t>J</a:t>
            </a:r>
            <a:r>
              <a:rPr lang="en-US" sz="1600" i="1" dirty="0"/>
              <a:t>. Chem. Phys.</a:t>
            </a:r>
            <a:r>
              <a:rPr lang="en-US" sz="1600" dirty="0"/>
              <a:t> </a:t>
            </a:r>
            <a:r>
              <a:rPr lang="en-US" sz="1600" b="1" dirty="0"/>
              <a:t>2018</a:t>
            </a:r>
            <a:r>
              <a:rPr lang="en-US" sz="1600" dirty="0"/>
              <a:t>  148, </a:t>
            </a:r>
            <a:r>
              <a:rPr lang="en-US" sz="1600" dirty="0" smtClean="0"/>
              <a:t>144106</a:t>
            </a:r>
          </a:p>
          <a:p>
            <a:endParaRPr lang="en-US" sz="1600" dirty="0" smtClean="0"/>
          </a:p>
          <a:p>
            <a:r>
              <a:rPr lang="en-US" sz="1600" b="1" dirty="0" smtClean="0"/>
              <a:t>[2] quasi-stochastic Hamiltonian approach to NA-MD</a:t>
            </a:r>
          </a:p>
          <a:p>
            <a:r>
              <a:rPr lang="en-US" sz="1600" dirty="0" err="1"/>
              <a:t>Akimov</a:t>
            </a:r>
            <a:r>
              <a:rPr lang="en-US" sz="1600" dirty="0"/>
              <a:t>, A. V</a:t>
            </a:r>
            <a:r>
              <a:rPr lang="en-US" sz="1600" dirty="0" smtClean="0"/>
              <a:t>. </a:t>
            </a:r>
            <a:r>
              <a:rPr lang="en-US" sz="1600" dirty="0"/>
              <a:t> </a:t>
            </a:r>
            <a:r>
              <a:rPr lang="en-US" sz="1600" i="1" dirty="0"/>
              <a:t>J. Phys. Chem. Lett. </a:t>
            </a:r>
            <a:r>
              <a:rPr lang="en-US" sz="1600" dirty="0"/>
              <a:t> </a:t>
            </a:r>
            <a:r>
              <a:rPr lang="en-US" sz="1600" b="1" dirty="0"/>
              <a:t>2017</a:t>
            </a:r>
            <a:r>
              <a:rPr lang="en-US" sz="1600" dirty="0"/>
              <a:t>  8, </a:t>
            </a:r>
            <a:r>
              <a:rPr lang="en-US" sz="1600" dirty="0" smtClean="0"/>
              <a:t>5190-5195</a:t>
            </a:r>
          </a:p>
          <a:p>
            <a:endParaRPr lang="en-US" sz="1600" dirty="0" smtClean="0"/>
          </a:p>
          <a:p>
            <a:r>
              <a:rPr lang="en-US" sz="1600" b="1" dirty="0" smtClean="0"/>
              <a:t>[3] Tight-binding FMO-based NA-MD</a:t>
            </a:r>
          </a:p>
          <a:p>
            <a:r>
              <a:rPr lang="en-US" sz="1600" dirty="0" err="1" smtClean="0"/>
              <a:t>Akimov</a:t>
            </a:r>
            <a:r>
              <a:rPr lang="en-US" sz="1600" dirty="0"/>
              <a:t>, A. V</a:t>
            </a:r>
            <a:r>
              <a:rPr lang="en-US" sz="1600" dirty="0" smtClean="0"/>
              <a:t>. </a:t>
            </a:r>
            <a:r>
              <a:rPr lang="en-US" sz="1600" dirty="0"/>
              <a:t> </a:t>
            </a:r>
            <a:r>
              <a:rPr lang="en-US" sz="1600" i="1" dirty="0"/>
              <a:t>J. Chem. Theory </a:t>
            </a:r>
            <a:r>
              <a:rPr lang="en-US" sz="1600" i="1" dirty="0" err="1"/>
              <a:t>Comput</a:t>
            </a:r>
            <a:r>
              <a:rPr lang="en-US" sz="1600" i="1" dirty="0"/>
              <a:t>. </a:t>
            </a:r>
            <a:r>
              <a:rPr lang="en-US" sz="1600" dirty="0"/>
              <a:t> </a:t>
            </a:r>
            <a:r>
              <a:rPr lang="en-US" sz="1600" b="1" dirty="0"/>
              <a:t>2016</a:t>
            </a:r>
            <a:r>
              <a:rPr lang="en-US" sz="1600" dirty="0"/>
              <a:t>  12, 5719-5736</a:t>
            </a:r>
          </a:p>
        </p:txBody>
      </p:sp>
      <p:sp>
        <p:nvSpPr>
          <p:cNvPr id="9" name="Rectangle 8"/>
          <p:cNvSpPr/>
          <p:nvPr/>
        </p:nvSpPr>
        <p:spPr>
          <a:xfrm>
            <a:off x="3889347" y="3448135"/>
            <a:ext cx="5060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Heavily use Python, but don’t forget about C++</a:t>
            </a:r>
            <a:endParaRPr lang="en-US" alt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-329491" y="3423689"/>
            <a:ext cx="413824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200" b="1" dirty="0" smtClean="0"/>
              <a:t>focus on methods</a:t>
            </a:r>
          </a:p>
        </p:txBody>
      </p:sp>
    </p:spTree>
    <p:extLst>
      <p:ext uri="{BB962C8B-B14F-4D97-AF65-F5344CB8AC3E}">
        <p14:creationId xmlns:p14="http://schemas.microsoft.com/office/powerpoint/2010/main" val="8074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777432" y="2889855"/>
            <a:ext cx="4147493" cy="12156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990126" y="76200"/>
            <a:ext cx="22557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Modularity</a:t>
            </a:r>
            <a:endParaRPr lang="en-US" altLang="en-US" b="1" dirty="0"/>
          </a:p>
        </p:txBody>
      </p:sp>
      <p:pic>
        <p:nvPicPr>
          <p:cNvPr id="5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0049" y="2886075"/>
            <a:ext cx="1866901" cy="22479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267729" y="2206051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1516" y="1731524"/>
            <a:ext cx="1471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Developer 1</a:t>
            </a:r>
            <a:endParaRPr lang="en-US" sz="20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28188" y="3505467"/>
            <a:ext cx="1647825" cy="600075"/>
            <a:chOff x="3067050" y="2495550"/>
            <a:chExt cx="1647825" cy="600075"/>
          </a:xfrm>
        </p:grpSpPr>
        <p:sp>
          <p:nvSpPr>
            <p:cNvPr id="12" name="Rectangle 11"/>
            <p:cNvSpPr/>
            <p:nvPr/>
          </p:nvSpPr>
          <p:spPr>
            <a:xfrm>
              <a:off x="3067050" y="2495550"/>
              <a:ext cx="1647825" cy="6000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89899" y="2610921"/>
              <a:ext cx="1592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Method/Utility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8188" y="4220913"/>
            <a:ext cx="1647825" cy="600075"/>
            <a:chOff x="3067050" y="2495550"/>
            <a:chExt cx="1647825" cy="600075"/>
          </a:xfrm>
        </p:grpSpPr>
        <p:sp>
          <p:nvSpPr>
            <p:cNvPr id="18" name="Rectangle 17"/>
            <p:cNvSpPr/>
            <p:nvPr/>
          </p:nvSpPr>
          <p:spPr>
            <a:xfrm>
              <a:off x="3067050" y="2495550"/>
              <a:ext cx="1647825" cy="6000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067050" y="2610921"/>
              <a:ext cx="1592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Method/Utility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66661" y="4606885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…</a:t>
            </a:r>
            <a:endParaRPr lang="en-US" sz="3200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78158" y="5133975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426003" y="2886075"/>
            <a:ext cx="1866901" cy="22479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293683" y="2206051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47470" y="1731524"/>
            <a:ext cx="1471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Developer 2</a:t>
            </a:r>
            <a:endParaRPr lang="en-US" sz="2000" b="1" dirty="0"/>
          </a:p>
        </p:txBody>
      </p:sp>
      <p:grpSp>
        <p:nvGrpSpPr>
          <p:cNvPr id="27" name="Group 26"/>
          <p:cNvGrpSpPr/>
          <p:nvPr/>
        </p:nvGrpSpPr>
        <p:grpSpPr>
          <a:xfrm>
            <a:off x="2535540" y="3529012"/>
            <a:ext cx="1647825" cy="600075"/>
            <a:chOff x="3067050" y="2495550"/>
            <a:chExt cx="1647825" cy="6000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067050" y="2495550"/>
              <a:ext cx="1647825" cy="6000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4718" y="2603212"/>
              <a:ext cx="15924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Method/Utility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35540" y="4244458"/>
            <a:ext cx="1647825" cy="600075"/>
            <a:chOff x="3067050" y="2495550"/>
            <a:chExt cx="1647825" cy="6000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1" name="Rectangle 30"/>
            <p:cNvSpPr/>
            <p:nvPr/>
          </p:nvSpPr>
          <p:spPr>
            <a:xfrm>
              <a:off x="3067050" y="2495550"/>
              <a:ext cx="1647825" cy="6000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80831" y="2610921"/>
              <a:ext cx="15924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Method/Utility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063751" y="4606884"/>
            <a:ext cx="47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…</a:t>
            </a:r>
            <a:endParaRPr lang="en-US" sz="3200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304112" y="5133975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47850" y="2999007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Code 1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836666" y="2999007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Code 2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14265" y="5888416"/>
            <a:ext cx="158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User </a:t>
            </a:r>
          </a:p>
          <a:p>
            <a:pPr algn="ctr"/>
            <a:r>
              <a:rPr lang="en-US" sz="2000" b="1" dirty="0" smtClean="0"/>
              <a:t>community 1</a:t>
            </a:r>
            <a:endParaRPr lang="en-US" sz="20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563208" y="5888416"/>
            <a:ext cx="158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User </a:t>
            </a:r>
          </a:p>
          <a:p>
            <a:pPr algn="ctr"/>
            <a:r>
              <a:rPr lang="en-US" sz="2000" b="1" dirty="0" smtClean="0"/>
              <a:t>community 2</a:t>
            </a:r>
            <a:endParaRPr lang="en-US" sz="2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357230" y="931576"/>
            <a:ext cx="239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Common practice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6176880" y="931575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Our vision</a:t>
            </a:r>
            <a:endParaRPr lang="en-US" sz="24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783059" y="2132946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136846" y="1658419"/>
            <a:ext cx="1471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Developer 1</a:t>
            </a:r>
            <a:endParaRPr lang="en-US" sz="2000" b="1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7809013" y="2132946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162800" y="1658419"/>
            <a:ext cx="1471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Developer 2</a:t>
            </a:r>
            <a:endParaRPr lang="en-US" sz="20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5048647" y="3406257"/>
            <a:ext cx="1647825" cy="600075"/>
            <a:chOff x="3067050" y="2495550"/>
            <a:chExt cx="1647825" cy="600075"/>
          </a:xfrm>
        </p:grpSpPr>
        <p:sp>
          <p:nvSpPr>
            <p:cNvPr id="46" name="Rectangle 45"/>
            <p:cNvSpPr/>
            <p:nvPr/>
          </p:nvSpPr>
          <p:spPr>
            <a:xfrm>
              <a:off x="3067050" y="2495550"/>
              <a:ext cx="1647825" cy="60007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89899" y="2610921"/>
              <a:ext cx="1592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Method/Utility</a:t>
              </a:r>
              <a:endParaRPr lang="en-US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078865" y="3405931"/>
            <a:ext cx="1647825" cy="600075"/>
            <a:chOff x="3067050" y="2495550"/>
            <a:chExt cx="1647825" cy="6000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9" name="Rectangle 48"/>
            <p:cNvSpPr/>
            <p:nvPr/>
          </p:nvSpPr>
          <p:spPr>
            <a:xfrm>
              <a:off x="3067050" y="2495550"/>
              <a:ext cx="1647825" cy="60007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4718" y="2603212"/>
              <a:ext cx="15924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Method/Utility</a:t>
              </a:r>
              <a:endParaRPr lang="en-US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442016" y="2929235"/>
            <a:ext cx="920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Library</a:t>
            </a:r>
            <a:endParaRPr lang="en-US" sz="2000" b="1" dirty="0"/>
          </a:p>
        </p:txBody>
      </p:sp>
      <p:sp>
        <p:nvSpPr>
          <p:cNvPr id="53" name="Rectangle 52"/>
          <p:cNvSpPr/>
          <p:nvPr/>
        </p:nvSpPr>
        <p:spPr>
          <a:xfrm>
            <a:off x="4924811" y="4348939"/>
            <a:ext cx="1866901" cy="7830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950765" y="4348939"/>
            <a:ext cx="1866901" cy="7830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372612" y="446187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Code 1</a:t>
            </a:r>
            <a:endParaRPr lang="en-US" sz="2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7361428" y="446187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Code 2</a:t>
            </a:r>
            <a:endParaRPr lang="en-US" sz="2000" b="1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5877750" y="5133975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903704" y="5133975"/>
            <a:ext cx="0" cy="680024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113857" y="5888416"/>
            <a:ext cx="158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User </a:t>
            </a:r>
          </a:p>
          <a:p>
            <a:pPr algn="ctr"/>
            <a:r>
              <a:rPr lang="en-US" sz="2000" b="1" dirty="0" smtClean="0"/>
              <a:t>community 1</a:t>
            </a:r>
            <a:endParaRPr lang="en-US" sz="2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162800" y="5888416"/>
            <a:ext cx="158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User </a:t>
            </a:r>
          </a:p>
          <a:p>
            <a:pPr algn="ctr"/>
            <a:r>
              <a:rPr lang="en-US" sz="2000" b="1" dirty="0" smtClean="0"/>
              <a:t>community 2</a:t>
            </a:r>
            <a:endParaRPr lang="en-US" sz="2000" b="1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5877750" y="4010267"/>
            <a:ext cx="0" cy="47779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900802" y="4005559"/>
            <a:ext cx="0" cy="47779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56" idx="0"/>
          </p:cNvCxnSpPr>
          <p:nvPr/>
        </p:nvCxnSpPr>
        <p:spPr>
          <a:xfrm>
            <a:off x="5970516" y="3990170"/>
            <a:ext cx="1847929" cy="47170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6092687" y="4005559"/>
            <a:ext cx="1630018" cy="454315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90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" grpId="0" animBg="1"/>
      <p:bldP spid="9" grpId="0"/>
      <p:bldP spid="20" grpId="0"/>
      <p:bldP spid="24" grpId="0" animBg="1"/>
      <p:bldP spid="26" grpId="0"/>
      <p:bldP spid="33" grpId="0"/>
      <p:bldP spid="35" grpId="0"/>
      <p:bldP spid="36" grpId="0"/>
      <p:bldP spid="37" grpId="0"/>
      <p:bldP spid="38" grpId="0"/>
      <p:bldP spid="40" grpId="0"/>
      <p:bldP spid="42" grpId="0"/>
      <p:bldP spid="44" grpId="0"/>
      <p:bldP spid="52" grpId="0"/>
      <p:bldP spid="53" grpId="0" animBg="1"/>
      <p:bldP spid="54" grpId="0" animBg="1"/>
      <p:bldP spid="55" grpId="0"/>
      <p:bldP spid="56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511612" y="76200"/>
            <a:ext cx="32127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Libra versatility</a:t>
            </a:r>
            <a:endParaRPr lang="en-US" altLang="en-US" b="1" dirty="0"/>
          </a:p>
        </p:txBody>
      </p:sp>
      <p:pic>
        <p:nvPicPr>
          <p:cNvPr id="5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movi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20" y="1244314"/>
            <a:ext cx="1869156" cy="14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2024" y="802708"/>
            <a:ext cx="235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Exact TD-SE integration</a:t>
            </a:r>
            <a:endParaRPr lang="en-US" dirty="0"/>
          </a:p>
        </p:txBody>
      </p:sp>
      <p:sp>
        <p:nvSpPr>
          <p:cNvPr id="8" name="AutoShape 2" descr="https://quantum-dynamics-hub.github.io/libra/tutorials/tutorial_mc/data/3D/pic0.png"/>
          <p:cNvSpPr>
            <a:spLocks noChangeAspect="1" noChangeArrowheads="1"/>
          </p:cNvSpPr>
          <p:nvPr/>
        </p:nvSpPr>
        <p:spPr bwMode="auto">
          <a:xfrm>
            <a:off x="155574" y="-144463"/>
            <a:ext cx="2968625" cy="296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3" y="5325532"/>
            <a:ext cx="1573543" cy="1322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93" y="5338340"/>
            <a:ext cx="1573543" cy="132291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860068" y="5819775"/>
            <a:ext cx="366086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8" t="10582" r="33629" b="20303"/>
          <a:stretch/>
        </p:blipFill>
        <p:spPr>
          <a:xfrm>
            <a:off x="7955885" y="5325532"/>
            <a:ext cx="1150973" cy="1278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8" t="15362" r="33479" b="18717"/>
          <a:stretch/>
        </p:blipFill>
        <p:spPr>
          <a:xfrm>
            <a:off x="6401735" y="5338340"/>
            <a:ext cx="1572487" cy="12652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95" y="5338340"/>
            <a:ext cx="1765024" cy="13229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86692" y="4757236"/>
            <a:ext cx="203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Lattice Monte Carlo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32257" y="4618736"/>
            <a:ext cx="2118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Rigid body rotations </a:t>
            </a:r>
          </a:p>
          <a:p>
            <a:pPr algn="ctr"/>
            <a:r>
              <a:rPr lang="en-US" dirty="0" smtClean="0"/>
              <a:t>(e.g. PES scans)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49178" y="4622997"/>
            <a:ext cx="197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Classical MD, </a:t>
            </a:r>
          </a:p>
          <a:p>
            <a:pPr algn="ctr"/>
            <a:r>
              <a:rPr lang="en-US" dirty="0" smtClean="0"/>
              <a:t>build in force fields</a:t>
            </a:r>
            <a:endParaRPr lang="en-US" dirty="0"/>
          </a:p>
        </p:txBody>
      </p:sp>
      <p:pic>
        <p:nvPicPr>
          <p:cNvPr id="21" name="Picture 2" descr="fmo_0_iso_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7" r="20165"/>
          <a:stretch/>
        </p:blipFill>
        <p:spPr bwMode="auto">
          <a:xfrm>
            <a:off x="1448891" y="3422739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fmo_3_iso_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r="18239"/>
          <a:stretch/>
        </p:blipFill>
        <p:spPr bwMode="auto">
          <a:xfrm>
            <a:off x="153908" y="3458309"/>
            <a:ext cx="10287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1048509" y="3789724"/>
            <a:ext cx="366086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0197" y="2807942"/>
            <a:ext cx="358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Build-in electronic structure &amp; TSH</a:t>
            </a:r>
          </a:p>
        </p:txBody>
      </p:sp>
      <p:pic>
        <p:nvPicPr>
          <p:cNvPr id="26" name="Picture 10" descr="movie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3" y="1220191"/>
            <a:ext cx="1901320" cy="14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population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13" y="1229590"/>
            <a:ext cx="1908419" cy="1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E7A8F0-7406-48CD-A40A-B0F8927C41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5569" y="1252757"/>
            <a:ext cx="2085040" cy="156377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181409" y="802708"/>
            <a:ext cx="2583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Ehrenfest</a:t>
            </a:r>
            <a:r>
              <a:rPr lang="en-US" dirty="0" smtClean="0"/>
              <a:t> &amp; TSH methods</a:t>
            </a:r>
            <a:endParaRPr lang="en-US" dirty="0"/>
          </a:p>
        </p:txBody>
      </p:sp>
      <p:pic>
        <p:nvPicPr>
          <p:cNvPr id="32" name="Picture 3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928" y="3139699"/>
            <a:ext cx="1979930" cy="121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AC2A156-30DD-422F-9EEB-B4424CB6F7C7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4796450" y="3156003"/>
            <a:ext cx="1970405" cy="1215390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>
          <a:xfrm>
            <a:off x="6687891" y="3581658"/>
            <a:ext cx="366086" cy="33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091682" y="2780477"/>
            <a:ext cx="3124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Entangled trajectories methods</a:t>
            </a:r>
            <a:endParaRPr lang="en-US" dirty="0"/>
          </a:p>
        </p:txBody>
      </p:sp>
      <p:pic>
        <p:nvPicPr>
          <p:cNvPr id="36" name="Picture 35" descr="D:\WORK\BUFFALO\Research\Projects_students\Ekadashi_Pradhan\Project_Excitonic\Writing\deltascfnamdpaperofjctcsubmission\Fig8a.t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55" y="3200303"/>
            <a:ext cx="1639551" cy="1229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5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9" grpId="0"/>
      <p:bldP spid="20" grpId="0"/>
      <p:bldP spid="23" grpId="0" animBg="1"/>
      <p:bldP spid="24" grpId="0"/>
      <p:bldP spid="31" grpId="0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88901" y="76200"/>
            <a:ext cx="48581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A deeper look into Libra</a:t>
            </a:r>
            <a:endParaRPr lang="en-US" altLang="en-US" b="1" dirty="0"/>
          </a:p>
        </p:txBody>
      </p:sp>
      <p:pic>
        <p:nvPicPr>
          <p:cNvPr id="5" name="Picture 7" descr="Image result for ub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397" y="5657999"/>
            <a:ext cx="450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Decoherence</a:t>
            </a:r>
            <a:r>
              <a:rPr lang="en-US" dirty="0" smtClean="0"/>
              <a:t> corrections:  DISH, SDM, ID-A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397" y="4832241"/>
            <a:ext cx="38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Surface hopping: FSSH, MSSH, GFSH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396" y="6082933"/>
            <a:ext cx="390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corrections &amp; state reordering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397" y="4407307"/>
            <a:ext cx="6302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Ehrenfest</a:t>
            </a:r>
            <a:r>
              <a:rPr lang="en-US" dirty="0" smtClean="0"/>
              <a:t> dynamics: both </a:t>
            </a:r>
            <a:r>
              <a:rPr lang="en-US" dirty="0" err="1" smtClean="0"/>
              <a:t>diabatic</a:t>
            </a:r>
            <a:r>
              <a:rPr lang="en-US" dirty="0" smtClean="0"/>
              <a:t> &amp; adiabatic representations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399" y="1291709"/>
            <a:ext cx="668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Nuclear dynamics: </a:t>
            </a:r>
            <a:r>
              <a:rPr lang="en-US" dirty="0" err="1" smtClean="0"/>
              <a:t>Verlet</a:t>
            </a:r>
            <a:r>
              <a:rPr lang="en-US" dirty="0"/>
              <a:t> </a:t>
            </a:r>
            <a:r>
              <a:rPr lang="en-US" dirty="0" smtClean="0"/>
              <a:t>(atomistic), a family of RB-MD integrators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396" y="2927570"/>
            <a:ext cx="835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Electronic dynamics: MMTS variables, Trotter-based scheme with rotations, unitary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2985" y="3286662"/>
            <a:ext cx="540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be added: </a:t>
            </a:r>
            <a:r>
              <a:rPr lang="en-US" dirty="0" err="1" smtClean="0"/>
              <a:t>MInt</a:t>
            </a:r>
            <a:r>
              <a:rPr lang="en-US" dirty="0" smtClean="0"/>
              <a:t> (according to Church &amp; </a:t>
            </a:r>
            <a:r>
              <a:rPr lang="en-US" dirty="0" err="1" smtClean="0"/>
              <a:t>Ananth</a:t>
            </a:r>
            <a:r>
              <a:rPr lang="en-US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397" y="3925134"/>
            <a:ext cx="342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Bath: Nose, Nose-Hoover Chain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2986" y="5233065"/>
            <a:ext cx="789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be added: collective surface hopping approaches (e.g. Martens, </a:t>
            </a:r>
            <a:r>
              <a:rPr lang="en-US" dirty="0" err="1" smtClean="0"/>
              <a:t>Bastida</a:t>
            </a:r>
            <a:r>
              <a:rPr lang="en-US" dirty="0" smtClean="0"/>
              <a:t>, etc.)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399" y="1700511"/>
            <a:ext cx="419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Coupled nuclear trajectories: ETHD/LQF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82987" y="2035970"/>
            <a:ext cx="740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be added: </a:t>
            </a:r>
            <a:r>
              <a:rPr lang="en-US" dirty="0" err="1" smtClean="0"/>
              <a:t>Bohmian</a:t>
            </a:r>
            <a:r>
              <a:rPr lang="en-US" dirty="0" smtClean="0"/>
              <a:t>/</a:t>
            </a:r>
            <a:r>
              <a:rPr lang="en-US" dirty="0" err="1" smtClean="0"/>
              <a:t>Liouville</a:t>
            </a:r>
            <a:r>
              <a:rPr lang="en-US" dirty="0" smtClean="0"/>
              <a:t>-based formulations (</a:t>
            </a:r>
            <a:r>
              <a:rPr lang="en-US" dirty="0" err="1" smtClean="0"/>
              <a:t>Garshchuk</a:t>
            </a:r>
            <a:r>
              <a:rPr lang="en-US" dirty="0" smtClean="0"/>
              <a:t>, Martens)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82987" y="2388726"/>
            <a:ext cx="717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be added: RPMD-based approaches, including NA-MD (</a:t>
            </a:r>
            <a:r>
              <a:rPr lang="en-US" dirty="0" err="1" smtClean="0"/>
              <a:t>Huo</a:t>
            </a:r>
            <a:r>
              <a:rPr lang="en-US" dirty="0" smtClean="0"/>
              <a:t>, </a:t>
            </a:r>
            <a:r>
              <a:rPr lang="en-US" dirty="0" err="1" smtClean="0"/>
              <a:t>Ananth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23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2333</Words>
  <Application>Microsoft Office PowerPoint</Application>
  <PresentationFormat>On-screen Show (4:3)</PresentationFormat>
  <Paragraphs>523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Alexey-user</dc:creator>
  <cp:lastModifiedBy>Alexey-user</cp:lastModifiedBy>
  <cp:revision>72</cp:revision>
  <dcterms:created xsi:type="dcterms:W3CDTF">2018-06-06T13:22:39Z</dcterms:created>
  <dcterms:modified xsi:type="dcterms:W3CDTF">2018-06-11T03:28:10Z</dcterms:modified>
</cp:coreProperties>
</file>