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jpeg" ContentType="image/jpeg"/>
  <Default Extension="JPG" ContentType="image/.jpg"/>
  <Default Extension="png" ContentType="image/png"/>
  <Default Extension="emf" ContentType="image/x-emf"/>
  <Default Extension="wmf" ContentType="image/x-wmf"/>
  <Default Extension="tiff" ContentType="image/tiff"/>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8" r:id="rId5"/>
    <p:sldId id="260" r:id="rId6"/>
    <p:sldId id="261" r:id="rId7"/>
    <p:sldId id="262" r:id="rId8"/>
    <p:sldId id="263" r:id="rId9"/>
    <p:sldId id="303" r:id="rId10"/>
    <p:sldId id="304" r:id="rId11"/>
    <p:sldId id="305" r:id="rId12"/>
    <p:sldId id="306" r:id="rId13"/>
    <p:sldId id="289" r:id="rId14"/>
    <p:sldId id="266" r:id="rId15"/>
    <p:sldId id="267" r:id="rId16"/>
    <p:sldId id="300" r:id="rId17"/>
    <p:sldId id="301" r:id="rId18"/>
    <p:sldId id="268" r:id="rId19"/>
    <p:sldId id="269" r:id="rId20"/>
    <p:sldId id="270" r:id="rId21"/>
    <p:sldId id="271" r:id="rId22"/>
    <p:sldId id="302" r:id="rId23"/>
    <p:sldId id="273" r:id="rId24"/>
    <p:sldId id="272" r:id="rId25"/>
    <p:sldId id="287" r:id="rId26"/>
    <p:sldId id="288"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77" d="100"/>
          <a:sy n="77" d="100"/>
        </p:scale>
        <p:origin x="91" y="43"/>
      </p:cViewPr>
      <p:guideLst>
        <p:guide orient="horz" pos="2164"/>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各位老师下午好，非常感谢戴老师的邀请，给我这样一次机会来给各位专家汇报我的工作。我今天报告的主题是</a:t>
            </a:r>
            <a:r>
              <a:rPr lang="en-US" altLang="zh-CN" dirty="0"/>
              <a:t>LR-TDDFT</a:t>
            </a:r>
            <a:r>
              <a:rPr lang="zh-CN" altLang="en-US" dirty="0"/>
              <a:t>在莫尔激子计算以及莫尔激子动力学计算中的应用，主要是回国之前的博后的一些工作。</a:t>
            </a:r>
            <a:endParaRPr lang="zh-CN" altLang="en-US" dirty="0"/>
          </a:p>
        </p:txBody>
      </p:sp>
      <p:sp>
        <p:nvSpPr>
          <p:cNvPr id="4" name="灯片编号占位符 3"/>
          <p:cNvSpPr>
            <a:spLocks noGrp="1"/>
          </p:cNvSpPr>
          <p:nvPr>
            <p:ph type="sldNum" sz="quarter" idx="5"/>
          </p:nvPr>
        </p:nvSpPr>
        <p:spPr/>
        <p:txBody>
          <a:bodyPr/>
          <a:lstStyle/>
          <a:p>
            <a:fld id="{BC3C20F5-6045-431E-B3E4-F9F73B7A271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非绝热分子动力学（</a:t>
            </a:r>
            <a:r>
              <a:rPr lang="en-US" altLang="zh-CN" dirty="0"/>
              <a:t>NAMD</a:t>
            </a:r>
            <a:r>
              <a:rPr lang="zh-CN" altLang="en-US" dirty="0"/>
              <a:t>）是研究激发态动力学最常用的方法之一，广泛应用于光化学反应与能量转移等过程。目前常用的两种方案包括 </a:t>
            </a:r>
            <a:r>
              <a:rPr lang="en-US" altLang="zh-CN" dirty="0"/>
              <a:t>Ehrenfest </a:t>
            </a:r>
            <a:r>
              <a:rPr lang="zh-CN" altLang="en-US" dirty="0"/>
              <a:t>动力学和表面跳跃（</a:t>
            </a:r>
            <a:r>
              <a:rPr lang="en-US" altLang="zh-CN" dirty="0"/>
              <a:t>Surface Hopping</a:t>
            </a:r>
            <a:r>
              <a:rPr lang="zh-CN" altLang="en-US" dirty="0"/>
              <a:t>）方法，其中 </a:t>
            </a:r>
            <a:r>
              <a:rPr lang="en-US" altLang="zh-CN" dirty="0"/>
              <a:t>Surface Hopping </a:t>
            </a:r>
            <a:r>
              <a:rPr lang="zh-CN" altLang="en-US" dirty="0"/>
              <a:t>通过在不同势能面之间以一定概率“跳跃”来更准确地描述电子态间的跃迁。其计算流程包括电子波函数展开、求解时变 </a:t>
            </a:r>
            <a:r>
              <a:rPr lang="en-US" altLang="zh-CN" dirty="0"/>
              <a:t>Kohn-Sham </a:t>
            </a:r>
            <a:r>
              <a:rPr lang="zh-CN" altLang="en-US" dirty="0"/>
              <a:t>方程、计算跃迁概率及能量守恒校正，其中最关键的物理量是非绝热耦合项（</a:t>
            </a:r>
            <a:r>
              <a:rPr lang="en-US" altLang="zh-CN" dirty="0"/>
              <a:t>NAC</a:t>
            </a:r>
            <a:r>
              <a:rPr lang="zh-CN" altLang="en-US" dirty="0"/>
              <a:t>），它决定了电子态间跃迁的强度与效率。</a:t>
            </a:r>
            <a:endParaRPr lang="en-US" dirty="0"/>
          </a:p>
        </p:txBody>
      </p:sp>
      <p:sp>
        <p:nvSpPr>
          <p:cNvPr id="4" name="灯片编号占位符 3"/>
          <p:cNvSpPr>
            <a:spLocks noGrp="1"/>
          </p:cNvSpPr>
          <p:nvPr>
            <p:ph type="sldNum" sz="quarter" idx="5"/>
          </p:nvPr>
        </p:nvSpPr>
        <p:spPr/>
        <p:txBody>
          <a:bodyPr/>
          <a:lstStyle/>
          <a:p>
            <a:fld id="{D4DA5526-C0E3-4DF1-A3D2-283C30D6EE75}"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如果要研究的是激子动力学的话，需要将激子效应包含在其中，这时候我们将</a:t>
            </a:r>
            <a:r>
              <a:rPr lang="en-US" altLang="zh-CN" dirty="0"/>
              <a:t>NAMD</a:t>
            </a:r>
            <a:r>
              <a:rPr lang="zh-CN" altLang="en-US" dirty="0"/>
              <a:t>和我们的</a:t>
            </a:r>
            <a:r>
              <a:rPr lang="en-US" altLang="zh-CN" dirty="0"/>
              <a:t>LR-TDDFT</a:t>
            </a:r>
            <a:r>
              <a:rPr lang="zh-CN" altLang="en-US" dirty="0"/>
              <a:t>结合在一起，对激子波函数进行含时的演化，对激子波函数系数演化后，会得到一个新的非绝热耦合系数，这个系数可以展开成单粒子非绝热耦合系数的线性组合，组合的系数其实就是组成激子波函数的跃迁的系数。得到了这个激子演化的</a:t>
            </a:r>
            <a:r>
              <a:rPr lang="en-US" altLang="zh-CN" dirty="0"/>
              <a:t>NAC</a:t>
            </a:r>
            <a:r>
              <a:rPr lang="zh-CN" altLang="en-US" dirty="0"/>
              <a:t>之后，激子动力学计算的流程其实和单粒子激发态动力学的流程是类似的，这样我们也可以来计算激子的动力学。</a:t>
            </a:r>
            <a:endParaRPr lang="en-US" dirty="0"/>
          </a:p>
        </p:txBody>
      </p:sp>
      <p:sp>
        <p:nvSpPr>
          <p:cNvPr id="4" name="灯片编号占位符 3"/>
          <p:cNvSpPr>
            <a:spLocks noGrp="1"/>
          </p:cNvSpPr>
          <p:nvPr>
            <p:ph type="sldNum" sz="quarter" idx="5"/>
          </p:nvPr>
        </p:nvSpPr>
        <p:spPr/>
        <p:txBody>
          <a:bodyPr/>
          <a:lstStyle/>
          <a:p>
            <a:fld id="{D4DA5526-C0E3-4DF1-A3D2-283C30D6EE75}"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将这个方法用到转角黑磷双层中。黑磷是一个非常典型的具有各向异性的材料，当它通过转角形成莫尔条纹之后，我们计算发现它的莫尔势分布也呈现出准一维的特征，这也预示着转角黑磷双层中有可能形成准一维的莫尔激子。我们计算发现，在激子的振子强度谱上，我们发现几个很特殊的激子态，总是对应于分布在不同线上的</a:t>
            </a:r>
            <a:r>
              <a:rPr lang="en-US" altLang="zh-CN" dirty="0"/>
              <a:t>D</a:t>
            </a:r>
            <a:r>
              <a:rPr lang="zh-CN" altLang="en-US" dirty="0"/>
              <a:t>和</a:t>
            </a:r>
            <a:r>
              <a:rPr lang="en-US" altLang="zh-CN" dirty="0"/>
              <a:t>B</a:t>
            </a:r>
            <a:r>
              <a:rPr lang="zh-CN" altLang="en-US" dirty="0"/>
              <a:t>一维激子，还有一个电子和空穴分别分布在不同线上的</a:t>
            </a:r>
            <a:r>
              <a:rPr lang="en-US" altLang="zh-CN" dirty="0"/>
              <a:t>charge transfer</a:t>
            </a:r>
            <a:r>
              <a:rPr lang="zh-CN" altLang="en-US" dirty="0"/>
              <a:t>的激子，通过分析激子态主要的跃迁来源和它的电荷分布，结合这种莫尔势的分布，我们可以把这个转角黑磷双层的平面当作一种所谓的赝异质结，原本同质的材料表现出了像异质结一般的性质。</a:t>
            </a:r>
            <a:endParaRPr lang="en-US" altLang="zh-CN" dirty="0"/>
          </a:p>
          <a:p>
            <a:endParaRPr lang="en-US" dirty="0"/>
          </a:p>
        </p:txBody>
      </p:sp>
      <p:sp>
        <p:nvSpPr>
          <p:cNvPr id="4" name="灯片编号占位符 3"/>
          <p:cNvSpPr>
            <a:spLocks noGrp="1"/>
          </p:cNvSpPr>
          <p:nvPr>
            <p:ph type="sldNum" sz="quarter" idx="5"/>
          </p:nvPr>
        </p:nvSpPr>
        <p:spPr/>
        <p:txBody>
          <a:bodyPr/>
          <a:lstStyle/>
          <a:p>
            <a:fld id="{D4DA5526-C0E3-4DF1-A3D2-283C30D6EE75}"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激子的</a:t>
            </a:r>
            <a:r>
              <a:rPr lang="en-US" altLang="zh-CN" dirty="0"/>
              <a:t>BEC</a:t>
            </a:r>
            <a:r>
              <a:rPr lang="zh-CN" altLang="en-US" dirty="0"/>
              <a:t>与激子的动力学也密切相关，比如亮激子向暗激子的转移过程的动力学十分关键。我们不仅需要描述亮暗激子转移的过程，而且需要了解动力学过程中激子与声子等准粒子之间的相互作用。针对这些问题，我们将线性响应</a:t>
            </a:r>
            <a:r>
              <a:rPr lang="en-US" altLang="zh-CN" dirty="0"/>
              <a:t>TDDFT</a:t>
            </a:r>
            <a:r>
              <a:rPr lang="zh-CN" altLang="en-US" dirty="0"/>
              <a:t>方法与非绝热分子动力学结合，突破传统第一性原理超快动力学方法单粒子图像的瓶颈，包含多体效应，研究了转角双层黑磷中的一维莫尔激子时间空间分辨的超快动力学，观测到亮暗激子的转移过程，证明了莫尔声子激发可辅助激子能量转移。此外，我们也预言了一维莫尔激子可实现固体中罕见的一维</a:t>
            </a:r>
            <a:r>
              <a:rPr lang="en-US" altLang="zh-CN" dirty="0"/>
              <a:t>TG</a:t>
            </a:r>
            <a:r>
              <a:rPr lang="zh-CN" altLang="en-US" dirty="0"/>
              <a:t>玻色凝聚。</a:t>
            </a:r>
            <a:endParaRPr lang="en-US" altLang="zh-CN" dirty="0"/>
          </a:p>
        </p:txBody>
      </p:sp>
      <p:sp>
        <p:nvSpPr>
          <p:cNvPr id="4" name="灯片编号占位符 3"/>
          <p:cNvSpPr>
            <a:spLocks noGrp="1"/>
          </p:cNvSpPr>
          <p:nvPr>
            <p:ph type="sldNum" sz="quarter" idx="5"/>
          </p:nvPr>
        </p:nvSpPr>
        <p:spPr/>
        <p:txBody>
          <a:bodyPr/>
          <a:lstStyle/>
          <a:p>
            <a:fld id="{D4DA5526-C0E3-4DF1-A3D2-283C30D6EE75}"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ea typeface="宋体" panose="02010600030101010101" pitchFamily="2" charset="-122"/>
                <a:cs typeface="Times New Roman" panose="02020603050405020304" pitchFamily="18" charset="0"/>
              </a:rPr>
              <a:t>激子与二维半导体等材料的光电学性质密切相关。近年来二维转角莫尔材料的发展为激子研究提供了一个崭新的平台，其中二维半导体莫尔超晶格所捕获的莫尔激子可以形成周期性量子阵列，为光电和量子信息应用开辟了新的途径。</a:t>
            </a:r>
            <a:endParaRPr lang="en-US" dirty="0"/>
          </a:p>
        </p:txBody>
      </p:sp>
      <p:sp>
        <p:nvSpPr>
          <p:cNvPr id="4" name="灯片编号占位符 3"/>
          <p:cNvSpPr>
            <a:spLocks noGrp="1"/>
          </p:cNvSpPr>
          <p:nvPr>
            <p:ph type="sldNum" sz="quarter" idx="5"/>
          </p:nvPr>
        </p:nvSpPr>
        <p:spPr/>
        <p:txBody>
          <a:bodyPr/>
          <a:lstStyle/>
          <a:p>
            <a:fld id="{D4DA5526-C0E3-4DF1-A3D2-283C30D6EE75}"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二维扭转材料的莫尔超晶格为激子提供了一个周期性势场，使激子的性质出现全新的调制效应，比如更大的激子束缚能、清晰的量子化能级、可调控的光学响应以及强关联效应等等，这些性质使得</a:t>
            </a:r>
            <a:r>
              <a:rPr lang="zh-CN" altLang="en-US" sz="1200" dirty="0">
                <a:ea typeface="宋体" panose="02010600030101010101" pitchFamily="2" charset="-122"/>
                <a:cs typeface="Times New Roman" panose="02020603050405020304" pitchFamily="18" charset="0"/>
              </a:rPr>
              <a:t>莫尔激子在单光子发射、激子器件、玻色爱因斯坦凝聚等方向具有重要的应用潜力，因此理解和调控莫尔激子及其动力学特性具有重要的现实意义。</a:t>
            </a:r>
            <a:r>
              <a:rPr lang="zh-CN" altLang="en-US" dirty="0"/>
              <a:t>但在理论研究方面，传统的有效模型，如紧束缚模型或连续介质模型，虽然能部分解释实验现象，但往往过于简化，忽略了比较细节的电子结构信息和复杂的关联性质。同时，传统的密度泛函理论（</a:t>
            </a:r>
            <a:r>
              <a:rPr lang="en-US" altLang="zh-CN" dirty="0"/>
              <a:t>DFT</a:t>
            </a:r>
            <a:r>
              <a:rPr lang="zh-CN" altLang="en-US" dirty="0"/>
              <a:t>）由于缺乏对激发态的准确描述，也无法有效捕捉莫尔激子的真实物理特征。因此，为了更精确地描述莫尔体系中的激子效应，我们迫切需要更先进、更精确的理论方法。</a:t>
            </a:r>
            <a:endParaRPr lang="en-US" dirty="0"/>
          </a:p>
        </p:txBody>
      </p:sp>
      <p:sp>
        <p:nvSpPr>
          <p:cNvPr id="4" name="灯片编号占位符 3"/>
          <p:cNvSpPr>
            <a:spLocks noGrp="1"/>
          </p:cNvSpPr>
          <p:nvPr>
            <p:ph type="sldNum" sz="quarter" idx="5"/>
          </p:nvPr>
        </p:nvSpPr>
        <p:spPr/>
        <p:txBody>
          <a:bodyPr/>
          <a:lstStyle/>
          <a:p>
            <a:fld id="{D4DA5526-C0E3-4DF1-A3D2-283C30D6EE75}"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kern="100" dirty="0">
                <a:effectLst/>
                <a:latin typeface="Aptos" panose="020B0004020202020204" pitchFamily="34" charset="0"/>
                <a:ea typeface="等线" panose="02010600030101010101" pitchFamily="2" charset="-122"/>
                <a:cs typeface="Times New Roman" panose="02020603050405020304" pitchFamily="18" charset="0"/>
              </a:rPr>
              <a:t>第一性原理计算作为一个重要工具，人们也希望可用在莫尔激子的计算中，却面临很大的挑战；首先是激子效应中的电子空穴相互作用难以计算、其次莫尔激子所在的莫尔超胞通常包含数千以上的原子，体系很大，最后动力学研究中，不同的相互作用，他们之间的竞争与耦合，也使得激子动力学研究十分困难，</a:t>
            </a:r>
            <a:r>
              <a:rPr lang="zh-CN" altLang="en-US" dirty="0"/>
              <a:t>为了解决激发能精度不足与大规模体系计算代价高昂这两大挑战，我们采用了结合分区杂化泛函的线性响应</a:t>
            </a:r>
            <a:r>
              <a:rPr lang="en-US" altLang="zh-CN" dirty="0"/>
              <a:t>TDDFT</a:t>
            </a:r>
            <a:r>
              <a:rPr lang="zh-CN" altLang="en-US" dirty="0"/>
              <a:t>方法（</a:t>
            </a:r>
            <a:r>
              <a:rPr lang="en-US" altLang="zh-CN" dirty="0"/>
              <a:t>LR-TDDFT + S-RSH</a:t>
            </a:r>
            <a:r>
              <a:rPr lang="zh-CN" altLang="en-US" dirty="0"/>
              <a:t>）。相较于计算量庞大的</a:t>
            </a:r>
            <a:r>
              <a:rPr lang="en-US" altLang="zh-CN" dirty="0"/>
              <a:t>GW-BSE</a:t>
            </a:r>
            <a:r>
              <a:rPr lang="zh-CN" altLang="en-US" dirty="0"/>
              <a:t>方法和低估带隙的传统</a:t>
            </a:r>
            <a:r>
              <a:rPr lang="en-US" altLang="zh-CN" dirty="0"/>
              <a:t>TDDFT</a:t>
            </a:r>
            <a:r>
              <a:rPr lang="zh-CN" altLang="en-US" dirty="0"/>
              <a:t>，这一方法不仅能准确描述带隙和激子效应，还具备更低的计算成本，适用于包含上千原子的莫尔超胞体系，并能处理自旋轨道耦合和非线性磁性等复杂物理效应。</a:t>
            </a:r>
            <a:endParaRPr lang="en-US" dirty="0"/>
          </a:p>
        </p:txBody>
      </p:sp>
      <p:sp>
        <p:nvSpPr>
          <p:cNvPr id="4" name="灯片编号占位符 3"/>
          <p:cNvSpPr>
            <a:spLocks noGrp="1"/>
          </p:cNvSpPr>
          <p:nvPr>
            <p:ph type="sldNum" sz="quarter" idx="5"/>
          </p:nvPr>
        </p:nvSpPr>
        <p:spPr/>
        <p:txBody>
          <a:bodyPr/>
          <a:lstStyle/>
          <a:p>
            <a:fld id="{D4DA5526-C0E3-4DF1-A3D2-283C30D6EE75}"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我们尝试采用的方法是线性响应</a:t>
            </a:r>
            <a:r>
              <a:rPr lang="en-US" altLang="zh-CN" dirty="0"/>
              <a:t>TDDFT</a:t>
            </a:r>
            <a:r>
              <a:rPr lang="zh-CN" altLang="en-US" dirty="0"/>
              <a:t>方法，它的核心思想是基于对基态体系施加一个微扰（例如外电场或外部光场），然后观测体系电子密度在随后的时间内如何响应这一微扰，从而获得体系的动态响应特征（例如激发态电子结构、光学吸收谱等）。为了实现这一过程，我们将真实的多体相互作用体系映射到一个更简单的非相互作用</a:t>
            </a:r>
            <a:r>
              <a:rPr lang="en-US" altLang="zh-CN" dirty="0"/>
              <a:t>Kohn-Sham (KS) </a:t>
            </a:r>
            <a:r>
              <a:rPr lang="zh-CN" altLang="en-US" dirty="0"/>
              <a:t>体系中。密度响应可以由一个更易处理的非相互作用响应函数</a:t>
            </a:r>
            <a:r>
              <a:rPr lang="en-US" altLang="zh-CN" dirty="0"/>
              <a:t>​</a:t>
            </a:r>
            <a:r>
              <a:rPr lang="zh-CN" altLang="en-US" dirty="0"/>
              <a:t>描述，但此时极点只对应于单粒子激发。其中的关键在于这个交换关联</a:t>
            </a:r>
            <a:r>
              <a:rPr lang="en-US" dirty="0"/>
              <a:t>kernel</a:t>
            </a:r>
            <a:r>
              <a:rPr lang="zh-CN" altLang="en-US" dirty="0"/>
              <a:t>项</a:t>
            </a:r>
            <a:r>
              <a:rPr lang="en-US" dirty="0"/>
              <a:t>。</a:t>
            </a:r>
            <a:r>
              <a:rPr lang="zh-CN" altLang="en-US" dirty="0"/>
              <a:t>这是</a:t>
            </a:r>
            <a:r>
              <a:rPr lang="en-US" altLang="zh-CN" dirty="0"/>
              <a:t>TDDFT</a:t>
            </a:r>
            <a:r>
              <a:rPr lang="zh-CN" altLang="en-US" dirty="0"/>
              <a:t>方法能否精确预测激子态和光学响应的核心所在，但真实体系的精确</a:t>
            </a:r>
            <a:r>
              <a:rPr lang="en-US" altLang="zh-CN" dirty="0"/>
              <a:t>XC kernel</a:t>
            </a:r>
            <a:r>
              <a:rPr lang="zh-CN" altLang="en-US" dirty="0"/>
              <a:t>难以获得。因此，实际计算中需要作出一些近似，例如绝热近似，即忽略</a:t>
            </a:r>
            <a:r>
              <a:rPr lang="en-US" altLang="zh-CN" dirty="0"/>
              <a:t>kernel</a:t>
            </a:r>
            <a:r>
              <a:rPr lang="zh-CN" altLang="en-US" dirty="0"/>
              <a:t>项对时间或频率的依赖，仅取决于瞬时密度。此时交换关联泛函就可以取基态所用的泛函，虽然严格意义上的</a:t>
            </a:r>
            <a:r>
              <a:rPr lang="en-US" altLang="zh-CN" dirty="0"/>
              <a:t>TDDFT</a:t>
            </a:r>
            <a:r>
              <a:rPr lang="zh-CN" altLang="en-US" dirty="0"/>
              <a:t>理论是精确的，但实际计算中依赖的各种交换相关泛函近似是</a:t>
            </a:r>
            <a:r>
              <a:rPr lang="en-US" altLang="zh-CN" dirty="0"/>
              <a:t>TDDFT</a:t>
            </a:r>
            <a:r>
              <a:rPr lang="zh-CN" altLang="en-US" dirty="0"/>
              <a:t>方法应用中最大的挑战和误差来源，尤其是对于莫尔体系这种电子关联效应突出的体系，近似的选择尤为关键。</a:t>
            </a:r>
            <a:endParaRPr lang="en-US" dirty="0"/>
          </a:p>
        </p:txBody>
      </p:sp>
      <p:sp>
        <p:nvSpPr>
          <p:cNvPr id="4" name="灯片编号占位符 3"/>
          <p:cNvSpPr>
            <a:spLocks noGrp="1"/>
          </p:cNvSpPr>
          <p:nvPr>
            <p:ph type="sldNum" sz="quarter" idx="5"/>
          </p:nvPr>
        </p:nvSpPr>
        <p:spPr/>
        <p:txBody>
          <a:bodyPr/>
          <a:lstStyle/>
          <a:p>
            <a:fld id="{D4DA5526-C0E3-4DF1-A3D2-283C30D6EE75}"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我们采用的是一种称为分区杂化泛函（</a:t>
            </a:r>
            <a:r>
              <a:rPr lang="en-US" altLang="zh-CN" dirty="0"/>
              <a:t>range-separated hybrid functional</a:t>
            </a:r>
            <a:r>
              <a:rPr lang="zh-CN" altLang="en-US" dirty="0"/>
              <a:t>）的交换相关泛函。它的整体形式类似于传统的</a:t>
            </a:r>
            <a:r>
              <a:rPr lang="en-US" altLang="zh-CN" dirty="0"/>
              <a:t>HSE</a:t>
            </a:r>
            <a:r>
              <a:rPr lang="zh-CN" altLang="en-US" dirty="0"/>
              <a:t>泛函，但与后者不同的是，分区杂化泛函在远程相互作用部分采用杂化交换泛函。考虑到激子效应本质上源自电子</a:t>
            </a:r>
            <a:r>
              <a:rPr lang="en-US" altLang="zh-CN" dirty="0"/>
              <a:t>-</a:t>
            </a:r>
            <a:r>
              <a:rPr lang="zh-CN" altLang="en-US" dirty="0"/>
              <a:t>空穴之间的长程库仑相互作用，因此这种分区杂化泛函能更有效地描述激子态，准确捕捉电子</a:t>
            </a:r>
            <a:r>
              <a:rPr lang="en-US" altLang="zh-CN" dirty="0"/>
              <a:t>-</a:t>
            </a:r>
            <a:r>
              <a:rPr lang="zh-CN" altLang="en-US" dirty="0"/>
              <a:t>空穴的长程关联效应。在实际计算过程中，我们首先利用一阶微扰理论对</a:t>
            </a:r>
            <a:r>
              <a:rPr lang="en-US" altLang="zh-CN" dirty="0"/>
              <a:t>Kohn-Sham</a:t>
            </a:r>
            <a:r>
              <a:rPr lang="zh-CN" altLang="en-US" dirty="0"/>
              <a:t>轨道进行修正，然后再将修正后的轨道代入</a:t>
            </a:r>
            <a:r>
              <a:rPr lang="en-US" altLang="zh-CN" dirty="0"/>
              <a:t>Casida</a:t>
            </a:r>
            <a:r>
              <a:rPr lang="zh-CN" altLang="en-US" dirty="0"/>
              <a:t>方程，通过线性响应</a:t>
            </a:r>
            <a:r>
              <a:rPr lang="en-US" altLang="zh-CN" dirty="0"/>
              <a:t>TDDFT</a:t>
            </a:r>
            <a:r>
              <a:rPr lang="zh-CN" altLang="en-US" dirty="0"/>
              <a:t>计算得到激子的能量、波函数等关键性质。</a:t>
            </a:r>
            <a:endParaRPr lang="en-US" dirty="0"/>
          </a:p>
        </p:txBody>
      </p:sp>
      <p:sp>
        <p:nvSpPr>
          <p:cNvPr id="4" name="灯片编号占位符 3"/>
          <p:cNvSpPr>
            <a:spLocks noGrp="1"/>
          </p:cNvSpPr>
          <p:nvPr>
            <p:ph type="sldNum" sz="quarter" idx="5"/>
          </p:nvPr>
        </p:nvSpPr>
        <p:spPr/>
        <p:txBody>
          <a:bodyPr/>
          <a:lstStyle/>
          <a:p>
            <a:fld id="{D4DA5526-C0E3-4DF1-A3D2-283C30D6EE75}"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00" dirty="0">
                <a:effectLst/>
                <a:latin typeface="Aptos" panose="020B0004020202020204" pitchFamily="34" charset="0"/>
                <a:ea typeface="等线" panose="02010600030101010101" pitchFamily="2" charset="-122"/>
                <a:cs typeface="Times New Roman" panose="02020603050405020304" pitchFamily="18" charset="0"/>
              </a:rPr>
              <a:t>紧接着我们模拟了原子空位缺陷的引入对莫尔激子产生的调控作用，缺陷的引入与莫尔势产生或协同或竞争相互作用，在特定的位置，可能会出现一维莫尔激子的新现象。我们的工作率先突破了第一性原理计算大尺度激子效应的技术瓶颈，为莫尔激子在单光子发射、光量子器件等领域的应用提供了理论基础。</a:t>
            </a:r>
            <a:endParaRPr lang="en-US" dirty="0"/>
          </a:p>
        </p:txBody>
      </p:sp>
      <p:sp>
        <p:nvSpPr>
          <p:cNvPr id="4" name="灯片编号占位符 3"/>
          <p:cNvSpPr>
            <a:spLocks noGrp="1"/>
          </p:cNvSpPr>
          <p:nvPr>
            <p:ph type="sldNum" sz="quarter" idx="5"/>
          </p:nvPr>
        </p:nvSpPr>
        <p:spPr/>
        <p:txBody>
          <a:bodyPr/>
          <a:lstStyle/>
          <a:p>
            <a:fld id="{D4DA5526-C0E3-4DF1-A3D2-283C30D6EE75}"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Bose-Einstein Condensation (BEC) </a:t>
            </a:r>
            <a:r>
              <a:rPr lang="zh-CN" altLang="en-US" dirty="0"/>
              <a:t>是一种量子相变过程，玻色子（如原子）在低温下自发凝聚成一个宏观量子态，首个原子</a:t>
            </a:r>
            <a:r>
              <a:rPr lang="en-US" altLang="zh-CN" dirty="0"/>
              <a:t>BEC</a:t>
            </a:r>
            <a:r>
              <a:rPr lang="zh-CN" altLang="en-US" dirty="0"/>
              <a:t>的临界温度仅为</a:t>
            </a:r>
            <a:r>
              <a:rPr lang="en-US" altLang="zh-CN" dirty="0" err="1"/>
              <a:t>nK</a:t>
            </a:r>
            <a:r>
              <a:rPr lang="zh-CN" altLang="en-US" dirty="0"/>
              <a:t>至</a:t>
            </a:r>
            <a:r>
              <a:rPr lang="en-US" altLang="zh-CN" dirty="0" err="1"/>
              <a:t>μK</a:t>
            </a:r>
            <a:r>
              <a:rPr lang="zh-CN" altLang="en-US" dirty="0"/>
              <a:t>。相比之下，激子的有效质量远小于原子，因此理论上能够在更高温度下实现凝聚。图中的公式展示了临界温度 </a:t>
            </a:r>
            <a:r>
              <a:rPr lang="en-US" altLang="zh-CN" dirty="0" err="1"/>
              <a:t>TcT_cTc</a:t>
            </a:r>
            <a:r>
              <a:rPr lang="en-US" altLang="zh-CN" dirty="0"/>
              <a:t>​ </a:t>
            </a:r>
            <a:r>
              <a:rPr lang="zh-CN" altLang="en-US" dirty="0"/>
              <a:t>与粒子密度和质量的关系，而</a:t>
            </a:r>
            <a:r>
              <a:rPr lang="en-US" altLang="zh-CN" dirty="0"/>
              <a:t>TMD</a:t>
            </a:r>
            <a:r>
              <a:rPr lang="zh-CN" altLang="en-US" dirty="0"/>
              <a:t>异质结构中的层间激子和层内激子为研究激子</a:t>
            </a:r>
            <a:r>
              <a:rPr lang="en-US" altLang="zh-CN" dirty="0"/>
              <a:t>BEC</a:t>
            </a:r>
            <a:r>
              <a:rPr lang="zh-CN" altLang="en-US" dirty="0"/>
              <a:t>提供了理想平台。</a:t>
            </a:r>
            <a:endParaRPr lang="en-US" dirty="0"/>
          </a:p>
        </p:txBody>
      </p:sp>
      <p:sp>
        <p:nvSpPr>
          <p:cNvPr id="4" name="灯片编号占位符 3"/>
          <p:cNvSpPr>
            <a:spLocks noGrp="1"/>
          </p:cNvSpPr>
          <p:nvPr>
            <p:ph type="sldNum" sz="quarter" idx="5"/>
          </p:nvPr>
        </p:nvSpPr>
        <p:spPr/>
        <p:txBody>
          <a:bodyPr/>
          <a:lstStyle/>
          <a:p>
            <a:fld id="{D4DA5526-C0E3-4DF1-A3D2-283C30D6EE75}"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层间激子被预言可实现高温玻色爱因斯坦凝聚，在此前工作的基础上，我们希望对莫尔激子在</a:t>
            </a:r>
            <a:r>
              <a:rPr lang="en-US" altLang="zh-CN" dirty="0"/>
              <a:t>BEC</a:t>
            </a:r>
            <a:r>
              <a:rPr lang="zh-CN" altLang="en-US" dirty="0"/>
              <a:t>上的潜力进行预言和调控，那么莫尔激子是否能实现高温</a:t>
            </a:r>
            <a:r>
              <a:rPr lang="en-US" altLang="zh-CN" dirty="0"/>
              <a:t>BEC</a:t>
            </a:r>
            <a:r>
              <a:rPr lang="zh-CN" altLang="en-US" dirty="0"/>
              <a:t>？针对这个问题，我们设计了一个</a:t>
            </a:r>
            <a:r>
              <a:rPr lang="en-US" altLang="zh-CN" dirty="0"/>
              <a:t>Janus</a:t>
            </a:r>
            <a:r>
              <a:rPr lang="zh-CN" altLang="en-US" dirty="0"/>
              <a:t>单层，与非</a:t>
            </a:r>
            <a:r>
              <a:rPr lang="en-US" altLang="zh-CN" dirty="0"/>
              <a:t>Janus</a:t>
            </a:r>
            <a:r>
              <a:rPr lang="zh-CN" altLang="en-US" dirty="0"/>
              <a:t>单层通过转角形成莫尔超胞，满足了层内激子寿命长，结合能大的基本条件，实现了转角可调控的层内莫尔激子的高温</a:t>
            </a:r>
            <a:r>
              <a:rPr lang="en-US" altLang="zh-CN" dirty="0"/>
              <a:t>BEC</a:t>
            </a:r>
            <a:r>
              <a:rPr lang="zh-CN" altLang="en-US" dirty="0"/>
              <a:t>，其转变温度高于</a:t>
            </a:r>
            <a:r>
              <a:rPr lang="en-US" altLang="zh-CN" dirty="0"/>
              <a:t>100 K</a:t>
            </a:r>
            <a:r>
              <a:rPr lang="zh-CN" altLang="en-US" dirty="0"/>
              <a:t>。更进一步，我们提出了在莫尔势与激子相互作用两个自由度共同作用下，激子</a:t>
            </a:r>
            <a:r>
              <a:rPr lang="en-US" altLang="zh-CN" dirty="0"/>
              <a:t>BEC</a:t>
            </a:r>
            <a:r>
              <a:rPr lang="zh-CN" altLang="en-US" dirty="0"/>
              <a:t>温度提高的物理图像。我们通过特殊材料和转角调控，为实现高温</a:t>
            </a:r>
            <a:r>
              <a:rPr lang="en-US" altLang="zh-CN" dirty="0"/>
              <a:t>BEC</a:t>
            </a:r>
            <a:r>
              <a:rPr lang="zh-CN" altLang="en-US" dirty="0"/>
              <a:t>提供了理论依据，也为实验探索相关材料提供了适用模型。</a:t>
            </a:r>
            <a:endParaRPr lang="en-US" altLang="zh-CN" dirty="0"/>
          </a:p>
          <a:p>
            <a:endParaRPr lang="en-US" dirty="0"/>
          </a:p>
        </p:txBody>
      </p:sp>
      <p:sp>
        <p:nvSpPr>
          <p:cNvPr id="4" name="灯片编号占位符 3"/>
          <p:cNvSpPr>
            <a:spLocks noGrp="1"/>
          </p:cNvSpPr>
          <p:nvPr>
            <p:ph type="sldNum" sz="quarter" idx="5"/>
          </p:nvPr>
        </p:nvSpPr>
        <p:spPr/>
        <p:txBody>
          <a:bodyPr/>
          <a:lstStyle/>
          <a:p>
            <a:fld id="{D4DA5526-C0E3-4DF1-A3D2-283C30D6EE75}"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1.png"/><Relationship Id="rId2" Type="http://schemas.openxmlformats.org/officeDocument/2006/relationships/image" Target="../media/image46.png"/><Relationship Id="rId1" Type="http://schemas.openxmlformats.org/officeDocument/2006/relationships/image" Target="../media/image45.png"/></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2.xml"/><Relationship Id="rId7" Type="http://schemas.openxmlformats.org/officeDocument/2006/relationships/image" Target="../media/image53.pn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slides/_rels/slide18.xml.rels><?xml version="1.0" encoding="UTF-8" standalone="yes"?>
<Relationships xmlns="http://schemas.openxmlformats.org/package/2006/relationships"><Relationship Id="rId9" Type="http://schemas.openxmlformats.org/officeDocument/2006/relationships/image" Target="../media/image67.png"/><Relationship Id="rId8" Type="http://schemas.openxmlformats.org/officeDocument/2006/relationships/image" Target="../media/image66.png"/><Relationship Id="rId7" Type="http://schemas.openxmlformats.org/officeDocument/2006/relationships/image" Target="../media/image65.png"/><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1" Type="http://schemas.openxmlformats.org/officeDocument/2006/relationships/notesSlide" Target="../notesSlides/notesSlide11.xml"/><Relationship Id="rId10" Type="http://schemas.openxmlformats.org/officeDocument/2006/relationships/slideLayout" Target="../slideLayouts/slideLayout7.xml"/><Relationship Id="rId1" Type="http://schemas.openxmlformats.org/officeDocument/2006/relationships/image" Target="../media/image59.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image" Target="../media/image71.png"/><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tags" Target="../tags/tag64.xml"/><Relationship Id="rId2" Type="http://schemas.openxmlformats.org/officeDocument/2006/relationships/image" Target="../media/image1.jpeg"/><Relationship Id="rId1" Type="http://schemas.openxmlformats.org/officeDocument/2006/relationships/tags" Target="../tags/tag6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8.png"/><Relationship Id="rId1" Type="http://schemas.openxmlformats.org/officeDocument/2006/relationships/image" Target="../media/image72.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7.xml"/><Relationship Id="rId2" Type="http://schemas.openxmlformats.org/officeDocument/2006/relationships/image" Target="../media/image74.png"/><Relationship Id="rId1" Type="http://schemas.openxmlformats.org/officeDocument/2006/relationships/image" Target="../media/image73.GIF"/></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8.png"/><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image" Target="../media/image81.jpeg"/><Relationship Id="rId5" Type="http://schemas.openxmlformats.org/officeDocument/2006/relationships/tags" Target="../tags/tag68.xml"/><Relationship Id="rId4" Type="http://schemas.openxmlformats.org/officeDocument/2006/relationships/image" Target="../media/image80.jpeg"/><Relationship Id="rId3" Type="http://schemas.openxmlformats.org/officeDocument/2006/relationships/tags" Target="../tags/tag67.xml"/><Relationship Id="rId2" Type="http://schemas.openxmlformats.org/officeDocument/2006/relationships/image" Target="../media/image79.jpeg"/><Relationship Id="rId14" Type="http://schemas.openxmlformats.org/officeDocument/2006/relationships/slideLayout" Target="../slideLayouts/slideLayout7.xml"/><Relationship Id="rId13" Type="http://schemas.openxmlformats.org/officeDocument/2006/relationships/tags" Target="../tags/tag73.xml"/><Relationship Id="rId12" Type="http://schemas.openxmlformats.org/officeDocument/2006/relationships/image" Target="../media/image83.jpeg"/><Relationship Id="rId11" Type="http://schemas.openxmlformats.org/officeDocument/2006/relationships/tags" Target="../tags/tag72.xml"/><Relationship Id="rId10" Type="http://schemas.openxmlformats.org/officeDocument/2006/relationships/image" Target="../media/image82.png"/><Relationship Id="rId1" Type="http://schemas.openxmlformats.org/officeDocument/2006/relationships/tags" Target="../tags/tag66.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microsoft.com/office/2007/relationships/hdphoto" Target="../media/image7.wdp"/><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tags" Target="../tags/tag65.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9" Type="http://schemas.openxmlformats.org/officeDocument/2006/relationships/image" Target="../media/image20.wmf"/><Relationship Id="rId8" Type="http://schemas.openxmlformats.org/officeDocument/2006/relationships/oleObject" Target="../embeddings/oleObject2.bin"/><Relationship Id="rId7" Type="http://schemas.openxmlformats.org/officeDocument/2006/relationships/image" Target="../media/image19.emf"/><Relationship Id="rId6" Type="http://schemas.openxmlformats.org/officeDocument/2006/relationships/oleObject" Target="../embeddings/oleObject1.bin"/><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2" Type="http://schemas.openxmlformats.org/officeDocument/2006/relationships/notesSlide" Target="../notesSlides/notesSlide6.xml"/><Relationship Id="rId11" Type="http://schemas.openxmlformats.org/officeDocument/2006/relationships/vmlDrawing" Target="../drawings/vmlDrawing1.vml"/><Relationship Id="rId10" Type="http://schemas.openxmlformats.org/officeDocument/2006/relationships/slideLayout" Target="../slideLayouts/slideLayout7.xml"/><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260985" y="1547495"/>
            <a:ext cx="11785600" cy="1462405"/>
          </a:xfrm>
        </p:spPr>
        <p:txBody>
          <a:bodyPr>
            <a:normAutofit/>
          </a:bodyPr>
          <a:lstStyle/>
          <a:p>
            <a:r>
              <a:rPr lang="en-US" altLang="zh-CN" sz="3600" b="1" i="0" dirty="0">
                <a:effectLst/>
                <a:latin typeface="Times New Roman" panose="02020603050405020304" pitchFamily="18" charset="0"/>
                <a:ea typeface="楷体" panose="02010609060101010101" pitchFamily="49" charset="-122"/>
                <a:cs typeface="Times New Roman" panose="02020603050405020304" pitchFamily="18" charset="0"/>
              </a:rPr>
              <a:t>First-Principles Calculations of Moir</a:t>
            </a:r>
            <a:r>
              <a:rPr lang="en-US" altLang="en-US" sz="3600" b="1" i="0" dirty="0">
                <a:effectLst/>
                <a:latin typeface="Times New Roman" panose="02020603050405020304" pitchFamily="18" charset="0"/>
                <a:ea typeface="楷体" panose="02010609060101010101" pitchFamily="49" charset="-122"/>
                <a:cs typeface="Times New Roman" panose="02020603050405020304" pitchFamily="18" charset="0"/>
              </a:rPr>
              <a:t>é</a:t>
            </a:r>
            <a:r>
              <a:rPr lang="en-US" altLang="zh-CN" sz="3600" b="1" i="0" dirty="0">
                <a:effectLst/>
                <a:latin typeface="Times New Roman" panose="02020603050405020304" pitchFamily="18" charset="0"/>
                <a:ea typeface="楷体" panose="02010609060101010101" pitchFamily="49" charset="-122"/>
                <a:cs typeface="Times New Roman" panose="02020603050405020304" pitchFamily="18" charset="0"/>
              </a:rPr>
              <a:t> Excitons in Twisted Two-Dimensional Materials</a:t>
            </a:r>
            <a:endParaRPr lang="en-US" altLang="zh-CN" sz="3600" b="1" i="0" dirty="0">
              <a:effectLst/>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 name="副标题 4"/>
          <p:cNvSpPr>
            <a:spLocks noGrp="1"/>
          </p:cNvSpPr>
          <p:nvPr>
            <p:ph type="subTitle" idx="1"/>
          </p:nvPr>
        </p:nvSpPr>
        <p:spPr>
          <a:xfrm>
            <a:off x="1523997" y="3868687"/>
            <a:ext cx="9144000" cy="1655762"/>
          </a:xfrm>
        </p:spPr>
        <p:txBody>
          <a:bodyPr>
            <a:normAutofit lnSpcReduction="10000"/>
          </a:bodyPr>
          <a:lstStyle/>
          <a:p>
            <a:r>
              <a:rPr lang="en-US" altLang="zh-CN" sz="2800" dirty="0">
                <a:latin typeface="华文楷体" panose="02010600040101010101" pitchFamily="2" charset="-122"/>
                <a:ea typeface="华文楷体" panose="02010600040101010101" pitchFamily="2" charset="-122"/>
              </a:rPr>
              <a:t>Hongli Guo</a:t>
            </a:r>
            <a:r>
              <a:rPr lang="en-US" altLang="zh-CN" sz="3200" baseline="30000" dirty="0">
                <a:latin typeface="华文楷体" panose="02010600040101010101" pitchFamily="2" charset="-122"/>
                <a:ea typeface="华文楷体" panose="02010600040101010101" pitchFamily="2" charset="-122"/>
              </a:rPr>
              <a:t>1,2</a:t>
            </a:r>
            <a:r>
              <a:rPr lang="zh-CN" altLang="en-US" sz="2800" dirty="0">
                <a:latin typeface="华文楷体" panose="02010600040101010101" pitchFamily="2" charset="-122"/>
                <a:ea typeface="华文楷体" panose="02010600040101010101" pitchFamily="2" charset="-122"/>
              </a:rPr>
              <a:t>，</a:t>
            </a:r>
            <a:r>
              <a:rPr lang="en-US" altLang="zh-CN" sz="2800" dirty="0">
                <a:latin typeface="Times New Roman" panose="02020603050405020304" pitchFamily="18" charset="0"/>
                <a:ea typeface="华文楷体" panose="02010600040101010101" pitchFamily="2" charset="-122"/>
                <a:cs typeface="Times New Roman" panose="02020603050405020304" pitchFamily="18" charset="0"/>
              </a:rPr>
              <a:t>Xu Zhang</a:t>
            </a:r>
            <a:r>
              <a:rPr lang="en-US" altLang="zh-CN" sz="2800" baseline="30000" dirty="0">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800" dirty="0">
                <a:latin typeface="Times New Roman" panose="02020603050405020304" pitchFamily="18" charset="0"/>
                <a:ea typeface="华文楷体" panose="02010600040101010101" pitchFamily="2" charset="-122"/>
                <a:cs typeface="Times New Roman" panose="02020603050405020304" pitchFamily="18" charset="0"/>
              </a:rPr>
              <a:t>, Gang Lu</a:t>
            </a:r>
            <a:r>
              <a:rPr lang="en-US" altLang="zh-CN" sz="2800" baseline="30000" dirty="0">
                <a:latin typeface="Times New Roman" panose="02020603050405020304" pitchFamily="18" charset="0"/>
                <a:ea typeface="华文楷体" panose="02010600040101010101" pitchFamily="2" charset="-122"/>
                <a:cs typeface="Times New Roman" panose="02020603050405020304" pitchFamily="18" charset="0"/>
              </a:rPr>
              <a:t>2</a:t>
            </a:r>
            <a:endParaRPr lang="en-US" altLang="zh-CN" sz="2800" dirty="0">
              <a:latin typeface="Times New Roman" panose="02020603050405020304" pitchFamily="18" charset="0"/>
              <a:ea typeface="华文楷体" panose="02010600040101010101" pitchFamily="2" charset="-122"/>
              <a:cs typeface="Times New Roman" panose="02020603050405020304" pitchFamily="18" charset="0"/>
            </a:endParaRPr>
          </a:p>
          <a:p>
            <a:r>
              <a:rPr lang="en-US" altLang="zh-CN" baseline="30000" dirty="0">
                <a:latin typeface="Times New Roman" panose="02020603050405020304" pitchFamily="18" charset="0"/>
                <a:ea typeface="华文楷体" panose="02010600040101010101" pitchFamily="2" charset="-122"/>
                <a:cs typeface="Times New Roman" panose="02020603050405020304" pitchFamily="18" charset="0"/>
              </a:rPr>
              <a:t>1</a:t>
            </a:r>
            <a:r>
              <a:rPr lang="en-US" altLang="zh-CN" dirty="0">
                <a:latin typeface="Times New Roman" panose="02020603050405020304" pitchFamily="18" charset="0"/>
                <a:ea typeface="华文楷体" panose="02010600040101010101" pitchFamily="2" charset="-122"/>
                <a:cs typeface="Times New Roman" panose="02020603050405020304" pitchFamily="18" charset="0"/>
              </a:rPr>
              <a:t>School of Physics, Zhejiang University</a:t>
            </a:r>
            <a:endParaRPr lang="en-US" altLang="zh-CN" dirty="0">
              <a:latin typeface="Times New Roman" panose="02020603050405020304" pitchFamily="18" charset="0"/>
              <a:ea typeface="华文楷体" panose="02010600040101010101" pitchFamily="2" charset="-122"/>
              <a:cs typeface="Times New Roman" panose="02020603050405020304" pitchFamily="18" charset="0"/>
            </a:endParaRPr>
          </a:p>
          <a:p>
            <a:r>
              <a:rPr lang="en-US" altLang="zh-CN" dirty="0">
                <a:latin typeface="华文楷体" panose="02010600040101010101" pitchFamily="2" charset="-122"/>
                <a:ea typeface="华文楷体" panose="02010600040101010101" pitchFamily="2" charset="-122"/>
              </a:rPr>
              <a:t> </a:t>
            </a:r>
            <a:r>
              <a:rPr lang="en-US" altLang="zh-CN" baseline="30000" dirty="0">
                <a:latin typeface="华文楷体" panose="02010600040101010101" pitchFamily="2" charset="-122"/>
                <a:ea typeface="华文楷体" panose="02010600040101010101" pitchFamily="2" charset="-122"/>
              </a:rPr>
              <a:t>2</a:t>
            </a:r>
            <a:r>
              <a:rPr lang="en-US" altLang="zh-CN" dirty="0">
                <a:latin typeface="Times New Roman" panose="02020603050405020304" pitchFamily="18" charset="0"/>
                <a:ea typeface="华文楷体" panose="02010600040101010101" pitchFamily="2" charset="-122"/>
                <a:cs typeface="Times New Roman" panose="02020603050405020304" pitchFamily="18" charset="0"/>
              </a:rPr>
              <a:t>California State University Northridge</a:t>
            </a:r>
            <a:endParaRPr lang="en-US" altLang="zh-CN" dirty="0">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txBox="1"/>
          <p:nvPr/>
        </p:nvSpPr>
        <p:spPr>
          <a:xfrm>
            <a:off x="1116914" y="181782"/>
            <a:ext cx="10664992" cy="402291"/>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5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Tuning of the hybridization of moir</a:t>
            </a:r>
            <a:r>
              <a:rPr lang="en-US" altLang="zh-CN" sz="2500"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rPr>
              <a:t>é</a:t>
            </a:r>
            <a:r>
              <a:rPr lang="en-US" altLang="zh-CN" sz="25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 excitons and exciton lifetime</a:t>
            </a:r>
            <a:endParaRPr lang="zh-CN" altLang="en-US" sz="25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3" name="矩形 2"/>
          <p:cNvSpPr/>
          <p:nvPr/>
        </p:nvSpPr>
        <p:spPr>
          <a:xfrm>
            <a:off x="6188659" y="6337664"/>
            <a:ext cx="6096000" cy="338554"/>
          </a:xfrm>
          <a:prstGeom prst="rect">
            <a:avLst/>
          </a:prstGeom>
        </p:spPr>
        <p:txBody>
          <a:bodyPr>
            <a:spAutoFit/>
          </a:bodyPr>
          <a:lstStyle/>
          <a:p>
            <a:pPr algn="ctr"/>
            <a:r>
              <a:rPr lang="en-US" altLang="zh-CN" sz="1600" b="1" dirty="0" err="1">
                <a:latin typeface="Times New Roman" panose="02020603050405020304" pitchFamily="18" charset="0"/>
                <a:cs typeface="Times New Roman" panose="02020603050405020304" pitchFamily="18" charset="0"/>
              </a:rPr>
              <a:t>Guo</a:t>
            </a:r>
            <a:r>
              <a:rPr lang="en-US" altLang="zh-CN" sz="1600" b="1" dirty="0">
                <a:latin typeface="Times New Roman" panose="02020603050405020304" pitchFamily="18" charset="0"/>
                <a:cs typeface="Times New Roman" panose="02020603050405020304" pitchFamily="18" charset="0"/>
              </a:rPr>
              <a:t>, H</a:t>
            </a:r>
            <a:r>
              <a:rPr lang="en-US" altLang="zh-CN" sz="1600" dirty="0">
                <a:latin typeface="Times New Roman" panose="02020603050405020304" pitchFamily="18" charset="0"/>
                <a:cs typeface="Times New Roman" panose="02020603050405020304" pitchFamily="18" charset="0"/>
              </a:rPr>
              <a:t>. et al, </a:t>
            </a:r>
            <a:r>
              <a:rPr lang="en-US" altLang="zh-CN" sz="1600" b="1" i="1" dirty="0">
                <a:latin typeface="Times New Roman" panose="02020603050405020304" pitchFamily="18" charset="0"/>
                <a:cs typeface="Times New Roman" panose="02020603050405020304" pitchFamily="18" charset="0"/>
              </a:rPr>
              <a:t>Sci. Adv. </a:t>
            </a:r>
            <a:r>
              <a:rPr lang="en-US" altLang="zh-CN" sz="1600" dirty="0">
                <a:latin typeface="Times New Roman" panose="02020603050405020304" pitchFamily="18" charset="0"/>
                <a:cs typeface="Times New Roman" panose="02020603050405020304" pitchFamily="18" charset="0"/>
              </a:rPr>
              <a:t>2020</a:t>
            </a:r>
            <a:r>
              <a:rPr lang="en-US" altLang="zh-CN" sz="1600" b="1"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 </a:t>
            </a:r>
            <a:r>
              <a:rPr lang="en-US" altLang="zh-CN" sz="1600" i="1" dirty="0">
                <a:latin typeface="Times New Roman" panose="02020603050405020304" pitchFamily="18" charset="0"/>
                <a:cs typeface="Times New Roman" panose="02020603050405020304" pitchFamily="18" charset="0"/>
              </a:rPr>
              <a:t>6</a:t>
            </a:r>
            <a:r>
              <a:rPr lang="en-US" altLang="zh-CN" sz="1600" dirty="0">
                <a:latin typeface="Times New Roman" panose="02020603050405020304" pitchFamily="18" charset="0"/>
                <a:cs typeface="Times New Roman" panose="02020603050405020304" pitchFamily="18" charset="0"/>
              </a:rPr>
              <a:t> (42), eabc5638.</a:t>
            </a:r>
            <a:endParaRPr lang="zh-CN" altLang="en-US" sz="1600" dirty="0">
              <a:latin typeface="Times New Roman" panose="02020603050405020304" pitchFamily="18" charset="0"/>
              <a:cs typeface="Times New Roman" panose="02020603050405020304" pitchFamily="18" charset="0"/>
            </a:endParaRPr>
          </a:p>
        </p:txBody>
      </p:sp>
      <p:grpSp>
        <p:nvGrpSpPr>
          <p:cNvPr id="6" name="组合 5"/>
          <p:cNvGrpSpPr/>
          <p:nvPr/>
        </p:nvGrpSpPr>
        <p:grpSpPr>
          <a:xfrm>
            <a:off x="888000" y="816638"/>
            <a:ext cx="4320000" cy="4849851"/>
            <a:chOff x="888000" y="816638"/>
            <a:chExt cx="4320000" cy="4849851"/>
          </a:xfrm>
        </p:grpSpPr>
        <p:pic>
          <p:nvPicPr>
            <p:cNvPr id="4" name="图片 3"/>
            <p:cNvPicPr>
              <a:picLocks noChangeAspect="1"/>
            </p:cNvPicPr>
            <p:nvPr/>
          </p:nvPicPr>
          <p:blipFill>
            <a:blip r:embed="rId1"/>
            <a:stretch>
              <a:fillRect/>
            </a:stretch>
          </p:blipFill>
          <p:spPr>
            <a:xfrm>
              <a:off x="888000" y="816638"/>
              <a:ext cx="4320000" cy="1912019"/>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2"/>
            <a:stretch>
              <a:fillRect/>
            </a:stretch>
          </p:blipFill>
          <p:spPr>
            <a:xfrm>
              <a:off x="888000" y="2829011"/>
              <a:ext cx="4320000" cy="2837478"/>
            </a:xfrm>
            <a:prstGeom prst="rect">
              <a:avLst/>
            </a:prstGeom>
            <a:ln>
              <a:noFill/>
            </a:ln>
            <a:effectLst>
              <a:outerShdw blurRad="292100" dist="139700" dir="2700000" algn="tl" rotWithShape="0">
                <a:srgbClr val="333333">
                  <a:alpha val="65000"/>
                </a:srgbClr>
              </a:outerShdw>
            </a:effectLst>
          </p:spPr>
        </p:pic>
      </p:grpSp>
      <p:pic>
        <p:nvPicPr>
          <p:cNvPr id="7" name="图片 6"/>
          <p:cNvPicPr>
            <a:picLocks noChangeAspect="1"/>
          </p:cNvPicPr>
          <p:nvPr/>
        </p:nvPicPr>
        <p:blipFill>
          <a:blip r:embed="rId3"/>
          <a:stretch>
            <a:fillRect/>
          </a:stretch>
        </p:blipFill>
        <p:spPr>
          <a:xfrm>
            <a:off x="8357236" y="3144728"/>
            <a:ext cx="3130953" cy="468862"/>
          </a:xfrm>
          <a:prstGeom prst="rect">
            <a:avLst/>
          </a:prstGeom>
        </p:spPr>
      </p:pic>
      <p:pic>
        <p:nvPicPr>
          <p:cNvPr id="8" name="图片 7"/>
          <p:cNvPicPr>
            <a:picLocks noChangeAspect="1"/>
          </p:cNvPicPr>
          <p:nvPr/>
        </p:nvPicPr>
        <p:blipFill>
          <a:blip r:embed="rId4"/>
          <a:stretch>
            <a:fillRect/>
          </a:stretch>
        </p:blipFill>
        <p:spPr>
          <a:xfrm>
            <a:off x="8357236" y="3866284"/>
            <a:ext cx="2436581" cy="568371"/>
          </a:xfrm>
          <a:prstGeom prst="rect">
            <a:avLst/>
          </a:prstGeom>
        </p:spPr>
      </p:pic>
      <p:pic>
        <p:nvPicPr>
          <p:cNvPr id="9" name="图片 8"/>
          <p:cNvPicPr>
            <a:picLocks noChangeAspect="1"/>
          </p:cNvPicPr>
          <p:nvPr/>
        </p:nvPicPr>
        <p:blipFill>
          <a:blip r:embed="rId5"/>
          <a:stretch>
            <a:fillRect/>
          </a:stretch>
        </p:blipFill>
        <p:spPr>
          <a:xfrm>
            <a:off x="8357236" y="4823807"/>
            <a:ext cx="2436581" cy="710669"/>
          </a:xfrm>
          <a:prstGeom prst="rect">
            <a:avLst/>
          </a:prstGeom>
        </p:spPr>
      </p:pic>
      <p:sp>
        <p:nvSpPr>
          <p:cNvPr id="10" name="文本框 9"/>
          <p:cNvSpPr txBox="1"/>
          <p:nvPr/>
        </p:nvSpPr>
        <p:spPr>
          <a:xfrm>
            <a:off x="5497434" y="1007410"/>
            <a:ext cx="6397081" cy="1600438"/>
          </a:xfrm>
          <a:prstGeom prst="rect">
            <a:avLst/>
          </a:prstGeom>
          <a:noFill/>
        </p:spPr>
        <p:txBody>
          <a:bodyPr wrap="square" rtlCol="0">
            <a:spAutoFit/>
          </a:bodyPr>
          <a:lstStyle/>
          <a:p>
            <a:r>
              <a:rPr lang="en-US" altLang="zh-CN" sz="1400" dirty="0">
                <a:latin typeface="微软雅黑" panose="020B0503020204020204" charset="-122"/>
                <a:ea typeface="微软雅黑" panose="020B0503020204020204" charset="-122"/>
                <a:cs typeface="Arial" panose="020B0604020202020204" pitchFamily="34" charset="0"/>
              </a:rPr>
              <a:t>Electrical field tuning of the hybridization of moiré </a:t>
            </a:r>
            <a:r>
              <a:rPr lang="en-US" altLang="zh-CN" sz="1400" dirty="0" err="1">
                <a:latin typeface="微软雅黑" panose="020B0503020204020204" charset="-122"/>
                <a:ea typeface="微软雅黑" panose="020B0503020204020204" charset="-122"/>
                <a:cs typeface="Arial" panose="020B0604020202020204" pitchFamily="34" charset="0"/>
              </a:rPr>
              <a:t>excitons</a:t>
            </a:r>
            <a:endParaRPr lang="en-US" altLang="zh-CN" sz="1400" dirty="0">
              <a:latin typeface="微软雅黑" panose="020B0503020204020204" charset="-122"/>
              <a:ea typeface="微软雅黑" panose="020B0503020204020204" charset="-122"/>
              <a:cs typeface="Arial" panose="020B0604020202020204" pitchFamily="34" charset="0"/>
            </a:endParaRPr>
          </a:p>
          <a:p>
            <a:endParaRPr lang="en-US" altLang="zh-CN" sz="1400" dirty="0">
              <a:latin typeface="微软雅黑" panose="020B0503020204020204" charset="-122"/>
              <a:ea typeface="微软雅黑" panose="020B0503020204020204" charset="-122"/>
              <a:cs typeface="Arial" panose="020B0604020202020204" pitchFamily="34" charset="0"/>
            </a:endParaRPr>
          </a:p>
          <a:p>
            <a:r>
              <a:rPr lang="en-US" altLang="zh-CN" sz="1400" dirty="0">
                <a:latin typeface="微软雅黑" panose="020B0503020204020204" charset="-122"/>
                <a:ea typeface="微软雅黑" panose="020B0503020204020204" charset="-122"/>
                <a:cs typeface="Arial" panose="020B0604020202020204" pitchFamily="34" charset="0"/>
              </a:rPr>
              <a:t>The hybridization changes the dipole moment of the </a:t>
            </a:r>
            <a:r>
              <a:rPr lang="en-US" altLang="zh-CN" sz="1400" dirty="0" err="1">
                <a:latin typeface="微软雅黑" panose="020B0503020204020204" charset="-122"/>
                <a:ea typeface="微软雅黑" panose="020B0503020204020204" charset="-122"/>
                <a:cs typeface="Arial" panose="020B0604020202020204" pitchFamily="34" charset="0"/>
              </a:rPr>
              <a:t>exciton</a:t>
            </a:r>
            <a:r>
              <a:rPr lang="en-US" altLang="zh-CN" sz="1400" dirty="0">
                <a:latin typeface="微软雅黑" panose="020B0503020204020204" charset="-122"/>
                <a:ea typeface="微软雅黑" panose="020B0503020204020204" charset="-122"/>
                <a:cs typeface="Arial" panose="020B0604020202020204" pitchFamily="34" charset="0"/>
              </a:rPr>
              <a:t>,</a:t>
            </a:r>
            <a:endParaRPr lang="en-US" altLang="zh-CN" sz="1400" dirty="0">
              <a:latin typeface="微软雅黑" panose="020B0503020204020204" charset="-122"/>
              <a:ea typeface="微软雅黑" panose="020B0503020204020204" charset="-122"/>
              <a:cs typeface="Arial" panose="020B0604020202020204" pitchFamily="34" charset="0"/>
            </a:endParaRPr>
          </a:p>
          <a:p>
            <a:endParaRPr lang="en-US" altLang="zh-CN" sz="1400" dirty="0">
              <a:latin typeface="微软雅黑" panose="020B0503020204020204" charset="-122"/>
              <a:ea typeface="微软雅黑" panose="020B0503020204020204" charset="-122"/>
              <a:cs typeface="Arial" panose="020B0604020202020204" pitchFamily="34" charset="0"/>
            </a:endParaRPr>
          </a:p>
          <a:p>
            <a:r>
              <a:rPr lang="en-US" altLang="zh-CN" sz="1400" dirty="0">
                <a:latin typeface="微软雅黑" panose="020B0503020204020204" charset="-122"/>
                <a:ea typeface="微软雅黑" panose="020B0503020204020204" charset="-122"/>
                <a:cs typeface="Arial" panose="020B0604020202020204" pitchFamily="34" charset="0"/>
              </a:rPr>
              <a:t>Leading to the change of the </a:t>
            </a:r>
            <a:r>
              <a:rPr lang="en-US" altLang="zh-CN" sz="1400" dirty="0" err="1">
                <a:latin typeface="微软雅黑" panose="020B0503020204020204" charset="-122"/>
                <a:ea typeface="微软雅黑" panose="020B0503020204020204" charset="-122"/>
                <a:cs typeface="Arial" panose="020B0604020202020204" pitchFamily="34" charset="0"/>
              </a:rPr>
              <a:t>exciton</a:t>
            </a:r>
            <a:r>
              <a:rPr lang="en-US" altLang="zh-CN" sz="1400" dirty="0">
                <a:latin typeface="微软雅黑" panose="020B0503020204020204" charset="-122"/>
                <a:ea typeface="微软雅黑" panose="020B0503020204020204" charset="-122"/>
                <a:cs typeface="Arial" panose="020B0604020202020204" pitchFamily="34" charset="0"/>
              </a:rPr>
              <a:t> lifetime and diffusion length</a:t>
            </a:r>
            <a:endParaRPr lang="en-US" altLang="zh-CN" sz="1400" dirty="0">
              <a:latin typeface="微软雅黑" panose="020B0503020204020204" charset="-122"/>
              <a:ea typeface="微软雅黑" panose="020B0503020204020204" charset="-122"/>
              <a:cs typeface="Arial" panose="020B0604020202020204" pitchFamily="34" charset="0"/>
            </a:endParaRPr>
          </a:p>
          <a:p>
            <a:endParaRPr lang="en-US" altLang="zh-CN" sz="1400" dirty="0">
              <a:latin typeface="微软雅黑" panose="020B0503020204020204" charset="-122"/>
              <a:ea typeface="微软雅黑" panose="020B0503020204020204" charset="-122"/>
              <a:cs typeface="Arial" panose="020B0604020202020204" pitchFamily="34" charset="0"/>
            </a:endParaRPr>
          </a:p>
          <a:p>
            <a:r>
              <a:rPr lang="en-US" altLang="zh-CN" sz="1400" dirty="0">
                <a:latin typeface="微软雅黑" panose="020B0503020204020204" charset="-122"/>
                <a:ea typeface="微软雅黑" panose="020B0503020204020204" charset="-122"/>
                <a:cs typeface="Arial" panose="020B0604020202020204" pitchFamily="34" charset="0"/>
              </a:rPr>
              <a:t>Based on </a:t>
            </a:r>
            <a:r>
              <a:rPr lang="en-US" altLang="zh-CN" sz="1400" dirty="0" err="1">
                <a:latin typeface="微软雅黑" panose="020B0503020204020204" charset="-122"/>
                <a:ea typeface="微软雅黑" panose="020B0503020204020204" charset="-122"/>
                <a:cs typeface="Arial" panose="020B0604020202020204" pitchFamily="34" charset="0"/>
              </a:rPr>
              <a:t>Förster</a:t>
            </a:r>
            <a:r>
              <a:rPr lang="en-US" altLang="zh-CN" sz="1400" dirty="0">
                <a:latin typeface="微软雅黑" panose="020B0503020204020204" charset="-122"/>
                <a:ea typeface="微软雅黑" panose="020B0503020204020204" charset="-122"/>
                <a:cs typeface="Arial" panose="020B0604020202020204" pitchFamily="34" charset="0"/>
              </a:rPr>
              <a:t> resonance energy transfer theory.</a:t>
            </a:r>
            <a:endParaRPr lang="en-US" altLang="zh-CN" sz="1400" dirty="0">
              <a:latin typeface="微软雅黑" panose="020B0503020204020204" charset="-122"/>
              <a:ea typeface="微软雅黑" panose="020B0503020204020204" charset="-122"/>
              <a:cs typeface="Arial" panose="020B0604020202020204" pitchFamily="34" charset="0"/>
            </a:endParaRPr>
          </a:p>
        </p:txBody>
      </p:sp>
      <p:sp>
        <p:nvSpPr>
          <p:cNvPr id="11" name="矩形 10"/>
          <p:cNvSpPr/>
          <p:nvPr/>
        </p:nvSpPr>
        <p:spPr>
          <a:xfrm>
            <a:off x="5685856" y="3244258"/>
            <a:ext cx="2294362" cy="369332"/>
          </a:xfrm>
          <a:prstGeom prst="rect">
            <a:avLst/>
          </a:prstGeom>
        </p:spPr>
        <p:txBody>
          <a:bodyPr wrap="square">
            <a:spAutoFit/>
          </a:bodyPr>
          <a:lstStyle/>
          <a:p>
            <a:r>
              <a:rPr lang="en-US" altLang="zh-CN" dirty="0">
                <a:solidFill>
                  <a:srgbClr val="000000"/>
                </a:solidFill>
                <a:latin typeface="Times New Roman" panose="02020603050405020304" pitchFamily="18" charset="0"/>
                <a:cs typeface="Times New Roman" panose="02020603050405020304" pitchFamily="18" charset="0"/>
              </a:rPr>
              <a:t>orientation factor</a:t>
            </a:r>
            <a:endParaRPr lang="zh-CN" altLang="en-US" dirty="0">
              <a:latin typeface="Times New Roman" panose="02020603050405020304" pitchFamily="18" charset="0"/>
              <a:cs typeface="Times New Roman" panose="02020603050405020304" pitchFamily="18" charset="0"/>
            </a:endParaRPr>
          </a:p>
        </p:txBody>
      </p:sp>
      <p:sp>
        <p:nvSpPr>
          <p:cNvPr id="12" name="矩形 11"/>
          <p:cNvSpPr/>
          <p:nvPr/>
        </p:nvSpPr>
        <p:spPr>
          <a:xfrm>
            <a:off x="5647063" y="3961712"/>
            <a:ext cx="2371948" cy="369332"/>
          </a:xfrm>
          <a:prstGeom prst="rect">
            <a:avLst/>
          </a:prstGeom>
        </p:spPr>
        <p:txBody>
          <a:bodyPr wrap="square">
            <a:spAutoFit/>
          </a:bodyPr>
          <a:lstStyle/>
          <a:p>
            <a:r>
              <a:rPr lang="en-US" altLang="zh-CN" dirty="0" err="1">
                <a:solidFill>
                  <a:srgbClr val="000000"/>
                </a:solidFill>
                <a:latin typeface="Times New Roman" panose="02020603050405020304" pitchFamily="18" charset="0"/>
                <a:cs typeface="Times New Roman" panose="02020603050405020304" pitchFamily="18" charset="0"/>
              </a:rPr>
              <a:t>exciton</a:t>
            </a:r>
            <a:r>
              <a:rPr lang="en-US" altLang="zh-CN" dirty="0">
                <a:solidFill>
                  <a:srgbClr val="000000"/>
                </a:solidFill>
                <a:latin typeface="Times New Roman" panose="02020603050405020304" pitchFamily="18" charset="0"/>
                <a:cs typeface="Times New Roman" panose="02020603050405020304" pitchFamily="18" charset="0"/>
              </a:rPr>
              <a:t> transition rate</a:t>
            </a:r>
            <a:r>
              <a:rPr lang="en-US" altLang="zh-CN" dirty="0">
                <a:latin typeface="Times New Roman" panose="02020603050405020304" pitchFamily="18" charset="0"/>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p:sp>
        <p:nvSpPr>
          <p:cNvPr id="13" name="矩形 12"/>
          <p:cNvSpPr/>
          <p:nvPr/>
        </p:nvSpPr>
        <p:spPr>
          <a:xfrm>
            <a:off x="5442016" y="5036709"/>
            <a:ext cx="3059084" cy="369332"/>
          </a:xfrm>
          <a:prstGeom prst="rect">
            <a:avLst/>
          </a:prstGeom>
        </p:spPr>
        <p:txBody>
          <a:bodyPr wrap="square">
            <a:spAutoFit/>
          </a:bodyPr>
          <a:lstStyle/>
          <a:p>
            <a:r>
              <a:rPr lang="en-US" altLang="zh-CN" dirty="0">
                <a:solidFill>
                  <a:srgbClr val="000000"/>
                </a:solidFill>
                <a:latin typeface="Times New Roman" panose="02020603050405020304" pitchFamily="18" charset="0"/>
                <a:cs typeface="Times New Roman" panose="02020603050405020304" pitchFamily="18" charset="0"/>
              </a:rPr>
              <a:t>spontaneous emission rate</a:t>
            </a:r>
            <a:r>
              <a:rPr lang="en-US" altLang="zh-CN" dirty="0">
                <a:latin typeface="Times New Roman" panose="02020603050405020304" pitchFamily="18" charset="0"/>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332510" y="5823429"/>
            <a:ext cx="2063158" cy="369332"/>
          </a:xfrm>
          <a:prstGeom prst="rect">
            <a:avLst/>
          </a:prstGeom>
          <a:noFill/>
        </p:spPr>
        <p:txBody>
          <a:bodyPr wrap="square" rtlCol="0">
            <a:spAutoFit/>
          </a:bodyPr>
          <a:lstStyle/>
          <a:p>
            <a:pPr algn="ctr"/>
            <a:r>
              <a:rPr lang="en-US" dirty="0">
                <a:solidFill>
                  <a:srgbClr val="FF0000"/>
                </a:solidFill>
                <a:latin typeface="Times New Roman" panose="02020603050405020304" pitchFamily="18" charset="0"/>
                <a:cs typeface="Times New Roman" panose="02020603050405020304" pitchFamily="18" charset="0"/>
              </a:rPr>
              <a:t>Lifetime ~ 1ns</a:t>
            </a:r>
            <a:endParaRPr lang="en-US"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686435" y="1233805"/>
            <a:ext cx="5567680" cy="4070350"/>
          </a:xfrm>
          <a:prstGeom prst="rect">
            <a:avLst/>
          </a:prstGeom>
        </p:spPr>
      </p:pic>
      <p:pic>
        <p:nvPicPr>
          <p:cNvPr id="5" name="图片 4"/>
          <p:cNvPicPr>
            <a:picLocks noChangeAspect="1"/>
          </p:cNvPicPr>
          <p:nvPr/>
        </p:nvPicPr>
        <p:blipFill>
          <a:blip r:embed="rId2"/>
          <a:stretch>
            <a:fillRect/>
          </a:stretch>
        </p:blipFill>
        <p:spPr>
          <a:xfrm>
            <a:off x="6254115" y="1765935"/>
            <a:ext cx="5545455" cy="2024380"/>
          </a:xfrm>
          <a:prstGeom prst="rect">
            <a:avLst/>
          </a:prstGeom>
        </p:spPr>
      </p:pic>
      <p:sp>
        <p:nvSpPr>
          <p:cNvPr id="6" name="文本占位符 1"/>
          <p:cNvSpPr txBox="1"/>
          <p:nvPr/>
        </p:nvSpPr>
        <p:spPr>
          <a:xfrm>
            <a:off x="763219" y="266237"/>
            <a:ext cx="10664992" cy="402291"/>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5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defectlike moiré flat band</a:t>
            </a:r>
            <a:endParaRPr lang="zh-CN" altLang="en-US" sz="25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7" name="文本框 6"/>
          <p:cNvSpPr txBox="1"/>
          <p:nvPr/>
        </p:nvSpPr>
        <p:spPr>
          <a:xfrm>
            <a:off x="2982595" y="5603240"/>
            <a:ext cx="6096000" cy="368300"/>
          </a:xfrm>
          <a:prstGeom prst="rect">
            <a:avLst/>
          </a:prstGeom>
          <a:noFill/>
        </p:spPr>
        <p:txBody>
          <a:bodyPr wrap="square" rtlCol="0" anchor="t">
            <a:spAutoFit/>
          </a:bodyPr>
          <a:lstStyle/>
          <a:p>
            <a:pPr algn="ctr"/>
            <a:r>
              <a:rPr lang="en-US" altLang="zh-CN" dirty="0">
                <a:solidFill>
                  <a:srgbClr val="0000FA"/>
                </a:solidFill>
                <a:latin typeface="Times New Roman" panose="02020603050405020304" pitchFamily="18" charset="0"/>
                <a:cs typeface="Times New Roman" panose="02020603050405020304" pitchFamily="18" charset="0"/>
                <a:sym typeface="+mn-ea"/>
              </a:rPr>
              <a:t>The interplay between defect and moiré potential ?</a:t>
            </a:r>
            <a:endParaRPr lang="en-US" altLang="zh-CN" dirty="0">
              <a:solidFill>
                <a:srgbClr val="0000FA"/>
              </a:solidFill>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a:off x="8275320" y="6189980"/>
            <a:ext cx="3246120" cy="337185"/>
          </a:xfrm>
          <a:prstGeom prst="rect">
            <a:avLst/>
          </a:prstGeom>
        </p:spPr>
        <p:txBody>
          <a:bodyPr wrap="square">
            <a:spAutoFit/>
          </a:bodyPr>
          <a:lstStyle/>
          <a:p>
            <a:pPr marL="0" indent="0"/>
            <a:r>
              <a:rPr lang="en-US" altLang="zh-CN" sz="1600" b="0" i="0">
                <a:solidFill>
                  <a:srgbClr val="000000"/>
                </a:solidFill>
                <a:latin typeface="Times New Roman" panose="02020603050405020304" pitchFamily="18" charset="0"/>
                <a:ea typeface="Noto Sans"/>
                <a:cs typeface="Times New Roman" panose="02020603050405020304" pitchFamily="18" charset="0"/>
              </a:rPr>
              <a:t>Phys. Rev. Lett. 124, 086401 (2020).</a:t>
            </a:r>
            <a:endParaRPr lang="en-US" altLang="zh-CN" sz="1600" b="0" i="0">
              <a:solidFill>
                <a:srgbClr val="000000"/>
              </a:solidFill>
              <a:latin typeface="Times New Roman" panose="02020603050405020304" pitchFamily="18" charset="0"/>
              <a:ea typeface="Noto Sans"/>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101233" y="36646"/>
            <a:ext cx="8100385" cy="477054"/>
          </a:xfrm>
          <a:prstGeom prst="rect">
            <a:avLst/>
          </a:prstGeom>
          <a:noFill/>
        </p:spPr>
        <p:txBody>
          <a:bodyPr wrap="square">
            <a:spAutoFit/>
          </a:bodyPr>
          <a:lstStyle/>
          <a:p>
            <a:pPr algn="ctr"/>
            <a:r>
              <a:rPr lang="zh-CN" altLang="en-US" sz="2500" dirty="0">
                <a:solidFill>
                  <a:srgbClr val="002060"/>
                </a:solidFill>
                <a:latin typeface="Times New Roman" panose="02020603050405020304" pitchFamily="18" charset="0"/>
                <a:cs typeface="Times New Roman" panose="02020603050405020304" pitchFamily="18" charset="0"/>
              </a:rPr>
              <a:t>Moiré excitons in defective van derWaals heterostructures</a:t>
            </a:r>
            <a:endParaRPr lang="zh-CN" altLang="en-US" sz="2500" dirty="0">
              <a:solidFill>
                <a:srgbClr val="002060"/>
              </a:solidFill>
              <a:latin typeface="Times New Roman" panose="02020603050405020304" pitchFamily="18" charset="0"/>
              <a:cs typeface="Times New Roman" panose="02020603050405020304" pitchFamily="18" charset="0"/>
            </a:endParaRPr>
          </a:p>
        </p:txBody>
      </p:sp>
      <p:sp>
        <p:nvSpPr>
          <p:cNvPr id="20" name="文本框 19"/>
          <p:cNvSpPr txBox="1"/>
          <p:nvPr/>
        </p:nvSpPr>
        <p:spPr>
          <a:xfrm>
            <a:off x="1466821" y="5298093"/>
            <a:ext cx="8745813" cy="923330"/>
          </a:xfrm>
          <a:prstGeom prst="rect">
            <a:avLst/>
          </a:prstGeom>
          <a:noFill/>
        </p:spPr>
        <p:txBody>
          <a:bodyPr wrap="square">
            <a:spAutoFit/>
          </a:bodyPr>
          <a:lstStyle/>
          <a:p>
            <a:pPr algn="ctr"/>
            <a:r>
              <a:rPr lang="en-US" altLang="zh-CN" dirty="0">
                <a:solidFill>
                  <a:srgbClr val="0000FA"/>
                </a:solidFill>
                <a:latin typeface="Times New Roman" panose="02020603050405020304" pitchFamily="18" charset="0"/>
                <a:cs typeface="Times New Roman" panose="02020603050405020304" pitchFamily="18" charset="0"/>
              </a:rPr>
              <a:t>The interplay between defect and moiré potential tunes the moiré exciton</a:t>
            </a:r>
            <a:endParaRPr lang="en-US" altLang="zh-CN" dirty="0">
              <a:solidFill>
                <a:srgbClr val="0000FA"/>
              </a:solidFill>
              <a:latin typeface="Times New Roman" panose="02020603050405020304" pitchFamily="18" charset="0"/>
              <a:cs typeface="Times New Roman" panose="02020603050405020304" pitchFamily="18" charset="0"/>
            </a:endParaRPr>
          </a:p>
          <a:p>
            <a:pPr algn="ctr"/>
            <a:r>
              <a:rPr lang="en-US" altLang="zh-CN" dirty="0">
                <a:solidFill>
                  <a:srgbClr val="0000FA"/>
                </a:solidFill>
                <a:latin typeface="Times New Roman" panose="02020603050405020304" pitchFamily="18" charset="0"/>
                <a:cs typeface="Times New Roman" panose="02020603050405020304" pitchFamily="18" charset="0"/>
              </a:rPr>
              <a:t>Cooperation and Competition</a:t>
            </a:r>
            <a:endParaRPr lang="en-US" altLang="zh-CN" dirty="0">
              <a:solidFill>
                <a:srgbClr val="0000FA"/>
              </a:solidFill>
              <a:latin typeface="Times New Roman" panose="02020603050405020304" pitchFamily="18" charset="0"/>
              <a:cs typeface="Times New Roman" panose="02020603050405020304" pitchFamily="18" charset="0"/>
            </a:endParaRPr>
          </a:p>
          <a:p>
            <a:pPr algn="ctr"/>
            <a:r>
              <a:rPr lang="en-US" altLang="zh-CN" dirty="0">
                <a:solidFill>
                  <a:srgbClr val="0000FA"/>
                </a:solidFill>
                <a:latin typeface="Times New Roman" panose="02020603050405020304" pitchFamily="18" charset="0"/>
                <a:cs typeface="Times New Roman" panose="02020603050405020304" pitchFamily="18" charset="0"/>
              </a:rPr>
              <a:t>Quasi 1D excitons</a:t>
            </a:r>
            <a:endParaRPr lang="en-US" altLang="zh-CN" dirty="0">
              <a:solidFill>
                <a:srgbClr val="0000FA"/>
              </a:solidFill>
              <a:latin typeface="Times New Roman" panose="02020603050405020304" pitchFamily="18" charset="0"/>
              <a:cs typeface="Times New Roman" panose="02020603050405020304" pitchFamily="18" charset="0"/>
            </a:endParaRPr>
          </a:p>
        </p:txBody>
      </p:sp>
      <p:pic>
        <p:nvPicPr>
          <p:cNvPr id="22" name="图片 21"/>
          <p:cNvPicPr>
            <a:picLocks noChangeAspect="1"/>
          </p:cNvPicPr>
          <p:nvPr/>
        </p:nvPicPr>
        <p:blipFill>
          <a:blip r:embed="rId1"/>
          <a:srcRect t="8143"/>
          <a:stretch>
            <a:fillRect/>
          </a:stretch>
        </p:blipFill>
        <p:spPr>
          <a:xfrm>
            <a:off x="1707239" y="793213"/>
            <a:ext cx="8264978" cy="4163589"/>
          </a:xfrm>
          <a:prstGeom prst="rect">
            <a:avLst/>
          </a:prstGeom>
        </p:spPr>
      </p:pic>
      <p:sp>
        <p:nvSpPr>
          <p:cNvPr id="23" name="矩形 22"/>
          <p:cNvSpPr/>
          <p:nvPr/>
        </p:nvSpPr>
        <p:spPr>
          <a:xfrm>
            <a:off x="6151425" y="6462578"/>
            <a:ext cx="5707606" cy="307777"/>
          </a:xfrm>
          <a:prstGeom prst="rect">
            <a:avLst/>
          </a:prstGeom>
        </p:spPr>
        <p:txBody>
          <a:bodyPr wrap="square">
            <a:spAutoFit/>
          </a:bodyPr>
          <a:lstStyle/>
          <a:p>
            <a:pPr algn="ctr"/>
            <a:r>
              <a:rPr lang="en-US" altLang="zh-CN" sz="1400" b="1" dirty="0" err="1">
                <a:latin typeface="Times New Roman" panose="02020603050405020304" pitchFamily="18" charset="0"/>
                <a:cs typeface="Times New Roman" panose="02020603050405020304" pitchFamily="18" charset="0"/>
              </a:rPr>
              <a:t>Guo</a:t>
            </a:r>
            <a:r>
              <a:rPr lang="en-US" altLang="zh-CN" sz="1400" b="1" dirty="0">
                <a:latin typeface="Times New Roman" panose="02020603050405020304" pitchFamily="18" charset="0"/>
                <a:cs typeface="Times New Roman" panose="02020603050405020304" pitchFamily="18" charset="0"/>
              </a:rPr>
              <a:t>, H</a:t>
            </a:r>
            <a:r>
              <a:rPr lang="en-US" altLang="zh-CN" sz="1400" dirty="0">
                <a:latin typeface="Times New Roman" panose="02020603050405020304" pitchFamily="18" charset="0"/>
                <a:cs typeface="Times New Roman" panose="02020603050405020304" pitchFamily="18" charset="0"/>
              </a:rPr>
              <a:t>. et al, </a:t>
            </a:r>
            <a:r>
              <a:rPr lang="en-US" altLang="zh-CN" sz="1400" b="1" i="1" dirty="0">
                <a:effectLst/>
                <a:latin typeface="Times New Roman" panose="02020603050405020304" pitchFamily="18" charset="0"/>
                <a:cs typeface="Times New Roman" panose="02020603050405020304" pitchFamily="18" charset="0"/>
              </a:rPr>
              <a:t>Proc. Natl. Acad. Sci. U.S.A.</a:t>
            </a:r>
            <a:r>
              <a:rPr lang="en-US" altLang="zh-CN" sz="1400" b="1" i="1"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2021</a:t>
            </a:r>
            <a:r>
              <a:rPr lang="en-US" altLang="zh-CN" sz="1400" b="1" dirty="0">
                <a:latin typeface="Times New Roman" panose="02020603050405020304" pitchFamily="18" charset="0"/>
                <a:cs typeface="Times New Roman" panose="02020603050405020304" pitchFamily="18" charset="0"/>
              </a:rPr>
              <a:t>,</a:t>
            </a:r>
            <a:r>
              <a:rPr lang="en-US" altLang="zh-CN" sz="1400" dirty="0">
                <a:latin typeface="Times New Roman" panose="02020603050405020304" pitchFamily="18" charset="0"/>
                <a:cs typeface="Times New Roman" panose="02020603050405020304" pitchFamily="18" charset="0"/>
              </a:rPr>
              <a:t> 118 (32), e2105468118.</a:t>
            </a:r>
            <a:endParaRPr lang="zh-CN" altLang="en-US" sz="1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p:cNvSpPr txBox="1"/>
          <p:nvPr/>
        </p:nvSpPr>
        <p:spPr>
          <a:xfrm>
            <a:off x="1961802" y="88782"/>
            <a:ext cx="8113221" cy="477054"/>
          </a:xfrm>
          <a:prstGeom prst="rect">
            <a:avLst/>
          </a:prstGeom>
          <a:noFill/>
        </p:spPr>
        <p:txBody>
          <a:bodyPr wrap="square">
            <a:spAutoFit/>
          </a:bodyPr>
          <a:lstStyle/>
          <a:p>
            <a:pPr algn="ctr"/>
            <a:r>
              <a:rPr lang="en-US" altLang="zh-CN" sz="2500" dirty="0">
                <a:solidFill>
                  <a:srgbClr val="002060"/>
                </a:solidFill>
                <a:latin typeface="Times New Roman" panose="02020603050405020304" pitchFamily="18" charset="0"/>
                <a:cs typeface="Times New Roman" panose="02020603050405020304" pitchFamily="18" charset="0"/>
              </a:rPr>
              <a:t>Excitonic Bose-Einstein Condensation (BEC) </a:t>
            </a:r>
            <a:endParaRPr lang="zh-CN" altLang="en-US" sz="2500" dirty="0">
              <a:solidFill>
                <a:srgbClr val="002060"/>
              </a:solidFill>
              <a:latin typeface="Times New Roman" panose="02020603050405020304" pitchFamily="18" charset="0"/>
              <a:cs typeface="Times New Roman" panose="02020603050405020304" pitchFamily="18" charset="0"/>
            </a:endParaRPr>
          </a:p>
        </p:txBody>
      </p:sp>
      <p:pic>
        <p:nvPicPr>
          <p:cNvPr id="5" name="Picture 2" descr="Bose-Einstein Condensate - an overview | ScienceDirect Topic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64314" y="839384"/>
            <a:ext cx="3707677" cy="29744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2"/>
          <p:cNvSpPr txBox="1"/>
          <p:nvPr/>
        </p:nvSpPr>
        <p:spPr>
          <a:xfrm>
            <a:off x="2164314" y="4144335"/>
            <a:ext cx="3849203" cy="1323439"/>
          </a:xfrm>
          <a:prstGeom prst="rect">
            <a:avLst/>
          </a:prstGeom>
          <a:noFill/>
        </p:spPr>
        <p:txBody>
          <a:bodyPr wrap="square">
            <a:spAutoFit/>
          </a:bodyPr>
          <a:lstStyle/>
          <a:p>
            <a:pPr algn="just"/>
            <a:r>
              <a:rPr lang="en-US" sz="1600" dirty="0">
                <a:latin typeface="Times New Roman" panose="02020603050405020304" pitchFamily="18" charset="0"/>
                <a:cs typeface="Times New Roman" panose="02020603050405020304" pitchFamily="18" charset="0"/>
              </a:rPr>
              <a:t>Bose-Einstein condensation (BEC) is an exotic quantum state of matter where bosons, such as atoms, can spontaneously condense into a single </a:t>
            </a:r>
            <a:r>
              <a:rPr lang="en-US" sz="1600" dirty="0" err="1">
                <a:latin typeface="Times New Roman" panose="02020603050405020304" pitchFamily="18" charset="0"/>
                <a:cs typeface="Times New Roman" panose="02020603050405020304" pitchFamily="18" charset="0"/>
              </a:rPr>
              <a:t>macroscopicquantum</a:t>
            </a:r>
            <a:r>
              <a:rPr lang="en-US" sz="1600" dirty="0">
                <a:latin typeface="Times New Roman" panose="02020603050405020304" pitchFamily="18" charset="0"/>
                <a:cs typeface="Times New Roman" panose="02020603050405020304" pitchFamily="18" charset="0"/>
              </a:rPr>
              <a:t> state (Tc for first atomic BEC is </a:t>
            </a:r>
            <a:r>
              <a:rPr lang="en-US" sz="1600" dirty="0" err="1">
                <a:latin typeface="Times New Roman" panose="02020603050405020304" pitchFamily="18" charset="0"/>
                <a:cs typeface="Times New Roman" panose="02020603050405020304" pitchFamily="18" charset="0"/>
              </a:rPr>
              <a:t>nK-uK</a:t>
            </a:r>
            <a:r>
              <a:rPr lang="en-US"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pic>
        <p:nvPicPr>
          <p:cNvPr id="7" name="Picture 6" descr="Excitons in 2D heterostructures | Nature Reviews Physics"/>
          <p:cNvPicPr>
            <a:picLocks noChangeAspect="1" noChangeArrowheads="1"/>
          </p:cNvPicPr>
          <p:nvPr/>
        </p:nvPicPr>
        <p:blipFill rotWithShape="1">
          <a:blip r:embed="rId2">
            <a:extLst>
              <a:ext uri="{28A0092B-C50C-407E-A947-70E740481C1C}">
                <a14:useLocalDpi xmlns:a14="http://schemas.microsoft.com/office/drawing/2010/main" val="0"/>
              </a:ext>
            </a:extLst>
          </a:blip>
          <a:srcRect t="7104" r="50000" b="51634"/>
          <a:stretch>
            <a:fillRect/>
          </a:stretch>
        </p:blipFill>
        <p:spPr bwMode="auto">
          <a:xfrm>
            <a:off x="6444880" y="1465140"/>
            <a:ext cx="3924330" cy="17161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6"/>
          <p:cNvSpPr txBox="1"/>
          <p:nvPr/>
        </p:nvSpPr>
        <p:spPr>
          <a:xfrm>
            <a:off x="6657978" y="3413696"/>
            <a:ext cx="3498134" cy="275590"/>
          </a:xfrm>
          <a:prstGeom prst="rect">
            <a:avLst/>
          </a:prstGeom>
          <a:noFill/>
        </p:spPr>
        <p:txBody>
          <a:bodyPr wrap="square">
            <a:spAutoFit/>
          </a:bodyPr>
          <a:lstStyle/>
          <a:p>
            <a:pPr algn="ctr"/>
            <a:r>
              <a:rPr lang="en-US" sz="1200" b="0" dirty="0" err="1">
                <a:solidFill>
                  <a:srgbClr val="222222"/>
                </a:solidFill>
                <a:effectLst/>
                <a:highlight>
                  <a:srgbClr val="FFFFFF"/>
                </a:highlight>
                <a:latin typeface="Times New Roman" panose="02020603050405020304" pitchFamily="18" charset="0"/>
                <a:cs typeface="Times New Roman" panose="02020603050405020304" pitchFamily="18" charset="0"/>
              </a:rPr>
              <a:t>Tartakovskii</a:t>
            </a:r>
            <a:r>
              <a:rPr lang="en-US" sz="1200" b="0" dirty="0">
                <a:solidFill>
                  <a:srgbClr val="222222"/>
                </a:solidFill>
                <a:effectLst/>
                <a:highlight>
                  <a:srgbClr val="FFFFFF"/>
                </a:highlight>
                <a:latin typeface="Times New Roman" panose="02020603050405020304" pitchFamily="18" charset="0"/>
                <a:cs typeface="Times New Roman" panose="02020603050405020304" pitchFamily="18" charset="0"/>
              </a:rPr>
              <a:t>, A. Nat. Rev. Phys. (2020).</a:t>
            </a:r>
            <a:endParaRPr lang="en-US" sz="12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509443" y="4141796"/>
            <a:ext cx="3795204" cy="830997"/>
          </a:xfrm>
          <a:prstGeom prst="rect">
            <a:avLst/>
          </a:prstGeom>
          <a:noFill/>
        </p:spPr>
        <p:txBody>
          <a:bodyPr wrap="square">
            <a:spAutoFit/>
          </a:bodyPr>
          <a:lstStyle/>
          <a:p>
            <a:pPr algn="just"/>
            <a:r>
              <a:rPr lang="en-US" sz="1600" dirty="0">
                <a:latin typeface="Times New Roman" panose="02020603050405020304" pitchFamily="18" charset="0"/>
                <a:cs typeface="Times New Roman" panose="02020603050405020304" pitchFamily="18" charset="0"/>
              </a:rPr>
              <a:t>Compared to atoms, excitons have much smaller masses, thus are expected to condense at much higher temperatures</a:t>
            </a:r>
            <a:endParaRPr lang="en-US" sz="1600" dirty="0">
              <a:latin typeface="Times New Roman" panose="02020603050405020304" pitchFamily="18" charset="0"/>
              <a:cs typeface="Times New Roman" panose="02020603050405020304" pitchFamily="18" charset="0"/>
            </a:endParaRPr>
          </a:p>
        </p:txBody>
      </p:sp>
      <p:pic>
        <p:nvPicPr>
          <p:cNvPr id="10" name="Picture 10"/>
          <p:cNvPicPr>
            <a:picLocks noChangeAspect="1"/>
          </p:cNvPicPr>
          <p:nvPr/>
        </p:nvPicPr>
        <p:blipFill>
          <a:blip r:embed="rId3"/>
          <a:stretch>
            <a:fillRect/>
          </a:stretch>
        </p:blipFill>
        <p:spPr>
          <a:xfrm>
            <a:off x="6657978" y="5104405"/>
            <a:ext cx="1754468" cy="45682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19927" y="815131"/>
            <a:ext cx="5525607" cy="2843798"/>
          </a:xfrm>
          <a:prstGeom prst="rect">
            <a:avLst/>
          </a:prstGeom>
        </p:spPr>
      </p:pic>
      <p:sp>
        <p:nvSpPr>
          <p:cNvPr id="4" name="文本框 1"/>
          <p:cNvSpPr txBox="1"/>
          <p:nvPr/>
        </p:nvSpPr>
        <p:spPr>
          <a:xfrm>
            <a:off x="1888650" y="139988"/>
            <a:ext cx="8113221" cy="400110"/>
          </a:xfrm>
          <a:prstGeom prst="rect">
            <a:avLst/>
          </a:prstGeom>
          <a:noFill/>
        </p:spPr>
        <p:txBody>
          <a:bodyPr wrap="square">
            <a:spAutoFit/>
          </a:bodyPr>
          <a:lstStyle/>
          <a:p>
            <a:pPr algn="ctr"/>
            <a:r>
              <a:rPr lang="en-US" altLang="zh-CN" sz="2000" dirty="0">
                <a:solidFill>
                  <a:srgbClr val="002060"/>
                </a:solidFill>
                <a:latin typeface="Times New Roman" panose="02020603050405020304" pitchFamily="18" charset="0"/>
                <a:cs typeface="Times New Roman" panose="02020603050405020304" pitchFamily="18" charset="0"/>
              </a:rPr>
              <a:t>Excitonic Bose-Einstein Condensation (BEC) </a:t>
            </a:r>
            <a:endParaRPr lang="zh-CN" altLang="en-US" sz="2000" dirty="0">
              <a:solidFill>
                <a:srgbClr val="00206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266689" y="815131"/>
            <a:ext cx="5525605" cy="1628544"/>
          </a:xfrm>
          <a:prstGeom prst="rect">
            <a:avLst/>
          </a:prstGeom>
        </p:spPr>
      </p:pic>
      <p:pic>
        <p:nvPicPr>
          <p:cNvPr id="8" name="Picture 7"/>
          <p:cNvPicPr>
            <a:picLocks noChangeAspect="1"/>
          </p:cNvPicPr>
          <p:nvPr/>
        </p:nvPicPr>
        <p:blipFill>
          <a:blip r:embed="rId3"/>
          <a:stretch>
            <a:fillRect/>
          </a:stretch>
        </p:blipFill>
        <p:spPr>
          <a:xfrm>
            <a:off x="6266689" y="2511006"/>
            <a:ext cx="2768271" cy="1612818"/>
          </a:xfrm>
          <a:prstGeom prst="rect">
            <a:avLst/>
          </a:prstGeom>
        </p:spPr>
      </p:pic>
      <p:sp>
        <p:nvSpPr>
          <p:cNvPr id="10" name="TextBox 9"/>
          <p:cNvSpPr txBox="1"/>
          <p:nvPr/>
        </p:nvSpPr>
        <p:spPr>
          <a:xfrm>
            <a:off x="869956" y="4414326"/>
            <a:ext cx="10452088" cy="830997"/>
          </a:xfrm>
          <a:prstGeom prst="rect">
            <a:avLst/>
          </a:prstGeom>
          <a:noFill/>
        </p:spPr>
        <p:txBody>
          <a:bodyPr wrap="square">
            <a:spAutoFit/>
          </a:bodyPr>
          <a:lstStyle/>
          <a:p>
            <a:pPr algn="just"/>
            <a:r>
              <a:rPr lang="en-US" sz="1600" dirty="0">
                <a:latin typeface="Times New Roman" panose="02020603050405020304" pitchFamily="18" charset="0"/>
                <a:cs typeface="Times New Roman" panose="02020603050405020304" pitchFamily="18" charset="0"/>
              </a:rPr>
              <a:t>It was predicted that </a:t>
            </a:r>
            <a:r>
              <a:rPr lang="en-US" sz="1600" dirty="0">
                <a:solidFill>
                  <a:srgbClr val="FF0000"/>
                </a:solidFill>
                <a:latin typeface="Times New Roman" panose="02020603050405020304" pitchFamily="18" charset="0"/>
                <a:cs typeface="Times New Roman" panose="02020603050405020304" pitchFamily="18" charset="0"/>
              </a:rPr>
              <a:t>interlayer</a:t>
            </a:r>
            <a:r>
              <a:rPr lang="en-US" sz="1600" dirty="0">
                <a:latin typeface="Times New Roman" panose="02020603050405020304" pitchFamily="18" charset="0"/>
                <a:cs typeface="Times New Roman" panose="02020603050405020304" pitchFamily="18" charset="0"/>
              </a:rPr>
              <a:t> excitons in TMD bilayers could form BEC at ~100 K and recently experimental evidence for high temperature (~100 K) exciton condensation in MoSe2/WSe2 </a:t>
            </a:r>
            <a:r>
              <a:rPr lang="en-US" sz="1600" dirty="0" err="1">
                <a:latin typeface="Times New Roman" panose="02020603050405020304" pitchFamily="18" charset="0"/>
                <a:cs typeface="Times New Roman" panose="02020603050405020304" pitchFamily="18" charset="0"/>
              </a:rPr>
              <a:t>heterobilayers</a:t>
            </a:r>
            <a:r>
              <a:rPr lang="en-US" sz="1600" dirty="0">
                <a:latin typeface="Times New Roman" panose="02020603050405020304" pitchFamily="18" charset="0"/>
                <a:cs typeface="Times New Roman" panose="02020603050405020304" pitchFamily="18" charset="0"/>
              </a:rPr>
              <a:t> has been reported. In both cases, the BEC is formed by </a:t>
            </a:r>
            <a:r>
              <a:rPr lang="en-US" sz="1600" dirty="0">
                <a:solidFill>
                  <a:srgbClr val="FF0000"/>
                </a:solidFill>
                <a:latin typeface="Times New Roman" panose="02020603050405020304" pitchFamily="18" charset="0"/>
                <a:cs typeface="Times New Roman" panose="02020603050405020304" pitchFamily="18" charset="0"/>
              </a:rPr>
              <a:t>interlayer</a:t>
            </a:r>
            <a:r>
              <a:rPr lang="en-US" sz="1600" dirty="0">
                <a:latin typeface="Times New Roman" panose="02020603050405020304" pitchFamily="18" charset="0"/>
                <a:cs typeface="Times New Roman" panose="02020603050405020304" pitchFamily="18" charset="0"/>
              </a:rPr>
              <a:t> excitons whose electrons and holes are separated by hexagonal boron nitride (</a:t>
            </a:r>
            <a:r>
              <a:rPr lang="en-US" sz="1600" dirty="0" err="1">
                <a:latin typeface="Times New Roman" panose="02020603050405020304" pitchFamily="18" charset="0"/>
                <a:cs typeface="Times New Roman" panose="02020603050405020304" pitchFamily="18" charset="0"/>
              </a:rPr>
              <a:t>hBN</a:t>
            </a:r>
            <a:r>
              <a:rPr lang="en-US" sz="1600" dirty="0">
                <a:latin typeface="Times New Roman" panose="02020603050405020304" pitchFamily="18" charset="0"/>
                <a:cs typeface="Times New Roman" panose="02020603050405020304" pitchFamily="18" charset="0"/>
              </a:rPr>
              <a:t>) spacer layers.</a:t>
            </a:r>
            <a:endParaRPr lang="en-US" sz="16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948197" y="5678976"/>
            <a:ext cx="8763778" cy="830997"/>
          </a:xfrm>
          <a:prstGeom prst="rect">
            <a:avLst/>
          </a:prstGeom>
          <a:noFill/>
        </p:spPr>
        <p:txBody>
          <a:bodyPr wrap="square">
            <a:spAutoFit/>
          </a:bodyPr>
          <a:lstStyle/>
          <a:p>
            <a:pPr algn="just"/>
            <a:r>
              <a:rPr lang="en-US" sz="1600" dirty="0">
                <a:latin typeface="Arial" panose="020B0604020202020204" pitchFamily="34" charset="0"/>
                <a:cs typeface="Arial" panose="020B0604020202020204" pitchFamily="34" charset="0"/>
              </a:rPr>
              <a:t>Whether </a:t>
            </a:r>
            <a:r>
              <a:rPr lang="en-US" sz="1600" dirty="0">
                <a:solidFill>
                  <a:srgbClr val="FF0000"/>
                </a:solidFill>
                <a:latin typeface="Arial" panose="020B0604020202020204" pitchFamily="34" charset="0"/>
                <a:cs typeface="Arial" panose="020B0604020202020204" pitchFamily="34" charset="0"/>
              </a:rPr>
              <a:t>moiré excitons </a:t>
            </a:r>
            <a:r>
              <a:rPr lang="en-US" sz="1600" dirty="0">
                <a:latin typeface="Arial" panose="020B0604020202020204" pitchFamily="34" charset="0"/>
                <a:cs typeface="Arial" panose="020B0604020202020204" pitchFamily="34" charset="0"/>
              </a:rPr>
              <a:t>in TMD bilayers (i.e., without a spacer layer) could also condense at high temperatures? Whether </a:t>
            </a:r>
            <a:r>
              <a:rPr lang="en-US" sz="1600" dirty="0">
                <a:solidFill>
                  <a:srgbClr val="FF0000"/>
                </a:solidFill>
                <a:latin typeface="Arial" panose="020B0604020202020204" pitchFamily="34" charset="0"/>
                <a:cs typeface="Arial" panose="020B0604020202020204" pitchFamily="34" charset="0"/>
              </a:rPr>
              <a:t>intralayer moiré excitons </a:t>
            </a:r>
            <a:r>
              <a:rPr lang="en-US" sz="1600" dirty="0">
                <a:latin typeface="Arial" panose="020B0604020202020204" pitchFamily="34" charset="0"/>
                <a:cs typeface="Arial" panose="020B0604020202020204" pitchFamily="34" charset="0"/>
              </a:rPr>
              <a:t>with electrons and holes at the same TMD layer could realize high temperature BEC?</a:t>
            </a:r>
            <a:endParaRPr lang="en-US" sz="1600" dirty="0">
              <a:latin typeface="Arial" panose="020B0604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31353" y="922552"/>
            <a:ext cx="4207133" cy="3963562"/>
          </a:xfrm>
          <a:prstGeom prst="rect">
            <a:avLst/>
          </a:prstGeom>
        </p:spPr>
      </p:pic>
      <p:grpSp>
        <p:nvGrpSpPr>
          <p:cNvPr id="8" name="Group 7"/>
          <p:cNvGrpSpPr/>
          <p:nvPr/>
        </p:nvGrpSpPr>
        <p:grpSpPr>
          <a:xfrm>
            <a:off x="4251960" y="1198880"/>
            <a:ext cx="7524750" cy="2230120"/>
            <a:chOff x="1717523" y="4291467"/>
            <a:chExt cx="8515350" cy="2453927"/>
          </a:xfrm>
        </p:grpSpPr>
        <p:pic>
          <p:nvPicPr>
            <p:cNvPr id="6" name="Picture 5"/>
            <p:cNvPicPr>
              <a:picLocks noChangeAspect="1"/>
            </p:cNvPicPr>
            <p:nvPr/>
          </p:nvPicPr>
          <p:blipFill rotWithShape="1">
            <a:blip r:embed="rId2"/>
            <a:srcRect t="52749"/>
            <a:stretch>
              <a:fillRect/>
            </a:stretch>
          </p:blipFill>
          <p:spPr>
            <a:xfrm>
              <a:off x="1717523" y="4467014"/>
              <a:ext cx="8515350" cy="2278380"/>
            </a:xfrm>
            <a:prstGeom prst="rect">
              <a:avLst/>
            </a:prstGeom>
          </p:spPr>
        </p:pic>
        <p:sp>
          <p:nvSpPr>
            <p:cNvPr id="7" name="Rectangle 6"/>
            <p:cNvSpPr/>
            <p:nvPr/>
          </p:nvSpPr>
          <p:spPr>
            <a:xfrm>
              <a:off x="1975104" y="4291467"/>
              <a:ext cx="2490382" cy="1755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文本框 1"/>
          <p:cNvSpPr txBox="1"/>
          <p:nvPr/>
        </p:nvSpPr>
        <p:spPr>
          <a:xfrm>
            <a:off x="1888650" y="139988"/>
            <a:ext cx="8113221" cy="400110"/>
          </a:xfrm>
          <a:prstGeom prst="rect">
            <a:avLst/>
          </a:prstGeom>
          <a:noFill/>
        </p:spPr>
        <p:txBody>
          <a:bodyPr wrap="square">
            <a:spAutoFit/>
          </a:bodyPr>
          <a:p>
            <a:pPr algn="ctr"/>
            <a:r>
              <a:rPr lang="en-US" altLang="zh-CN" sz="2000" dirty="0">
                <a:solidFill>
                  <a:srgbClr val="002060"/>
                </a:solidFill>
                <a:latin typeface="Times New Roman" panose="02020603050405020304" pitchFamily="18" charset="0"/>
                <a:cs typeface="Times New Roman" panose="02020603050405020304" pitchFamily="18" charset="0"/>
              </a:rPr>
              <a:t>Excitonic Bose-Einstein Condensation (BEC) </a:t>
            </a:r>
            <a:endParaRPr lang="zh-CN" altLang="en-US" sz="2000" dirty="0">
              <a:solidFill>
                <a:srgbClr val="002060"/>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4479290" y="4050665"/>
            <a:ext cx="5982970" cy="2030095"/>
          </a:xfrm>
          <a:prstGeom prst="rect">
            <a:avLst/>
          </a:prstGeom>
          <a:noFill/>
        </p:spPr>
        <p:txBody>
          <a:bodyPr wrap="square" rtlCol="0">
            <a:spAutoFit/>
          </a:bodyPr>
          <a:p>
            <a:pPr marL="285750" indent="-285750">
              <a:buFont typeface="Wingdings" panose="05000000000000000000" charset="0"/>
              <a:buChar char="Ø"/>
            </a:pPr>
            <a:r>
              <a:rPr lang="en-US" altLang="zh-CN"/>
              <a:t> long lifetime</a:t>
            </a:r>
            <a:endParaRPr lang="en-US" altLang="zh-CN"/>
          </a:p>
          <a:p>
            <a:pPr marL="285750" indent="-285750">
              <a:buFont typeface="Wingdings" panose="05000000000000000000" charset="0"/>
              <a:buChar char="Ø"/>
            </a:pPr>
            <a:endParaRPr lang="en-US" altLang="zh-CN"/>
          </a:p>
          <a:p>
            <a:pPr marL="285750" indent="-285750">
              <a:buFont typeface="Wingdings" panose="05000000000000000000" charset="0"/>
              <a:buChar char="Ø"/>
            </a:pPr>
            <a:r>
              <a:rPr lang="en-US" altLang="zh-CN"/>
              <a:t>large binding energy</a:t>
            </a:r>
            <a:endParaRPr lang="en-US" altLang="zh-CN"/>
          </a:p>
          <a:p>
            <a:pPr marL="285750" indent="-285750">
              <a:buFont typeface="Wingdings" panose="05000000000000000000" charset="0"/>
              <a:buChar char="Ø"/>
            </a:pPr>
            <a:endParaRPr lang="en-US" altLang="zh-CN"/>
          </a:p>
          <a:p>
            <a:pPr marL="285750" indent="-285750">
              <a:buFont typeface="Wingdings" panose="05000000000000000000" charset="0"/>
              <a:buChar char="Ø"/>
            </a:pPr>
            <a:r>
              <a:rPr lang="en-US" altLang="zh-CN"/>
              <a:t>potential trap</a:t>
            </a:r>
            <a:endParaRPr lang="en-US" altLang="zh-CN"/>
          </a:p>
          <a:p>
            <a:pPr marL="285750" indent="-285750">
              <a:buFont typeface="Wingdings" panose="05000000000000000000" charset="0"/>
              <a:buChar char="Ø"/>
            </a:pPr>
            <a:endParaRPr lang="en-US" altLang="zh-CN"/>
          </a:p>
          <a:p>
            <a:pPr marL="285750" indent="-285750">
              <a:buFont typeface="Wingdings" panose="05000000000000000000" charset="0"/>
              <a:buChar char="Ø"/>
            </a:pPr>
            <a:r>
              <a:rPr lang="en-US" altLang="zh-CN"/>
              <a:t>dipole interaction</a:t>
            </a:r>
            <a:endParaRPr lang="en-US" altLang="zh-CN"/>
          </a:p>
        </p:txBody>
      </p:sp>
      <p:pic>
        <p:nvPicPr>
          <p:cNvPr id="10" name="Picture 10"/>
          <p:cNvPicPr>
            <a:picLocks noChangeAspect="1"/>
          </p:cNvPicPr>
          <p:nvPr/>
        </p:nvPicPr>
        <p:blipFill>
          <a:blip r:embed="rId3"/>
          <a:stretch>
            <a:fillRect/>
          </a:stretch>
        </p:blipFill>
        <p:spPr>
          <a:xfrm>
            <a:off x="7136768" y="5154570"/>
            <a:ext cx="1754468" cy="45682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836215" y="910836"/>
            <a:ext cx="10894142" cy="2986205"/>
            <a:chOff x="445031" y="1535175"/>
            <a:chExt cx="10894142" cy="2986205"/>
          </a:xfrm>
        </p:grpSpPr>
        <p:sp>
          <p:nvSpPr>
            <p:cNvPr id="6" name="Rectangle 5"/>
            <p:cNvSpPr/>
            <p:nvPr/>
          </p:nvSpPr>
          <p:spPr>
            <a:xfrm>
              <a:off x="3984490" y="1535175"/>
              <a:ext cx="1149292" cy="859345"/>
            </a:xfrm>
            <a:prstGeom prst="rect">
              <a:avLst/>
            </a:prstGeom>
            <a:noFill/>
            <a:ln w="12700" cap="flat" cmpd="sng" algn="ctr">
              <a:no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zh-CN" altLang="en-US" sz="1400" b="1"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p:txBody>
        </p:sp>
        <p:pic>
          <p:nvPicPr>
            <p:cNvPr id="7" name="图片 4"/>
            <p:cNvPicPr>
              <a:picLocks noChangeAspect="1"/>
            </p:cNvPicPr>
            <p:nvPr/>
          </p:nvPicPr>
          <p:blipFill>
            <a:blip r:embed="rId1"/>
            <a:stretch>
              <a:fillRect/>
            </a:stretch>
          </p:blipFill>
          <p:spPr>
            <a:xfrm>
              <a:off x="7508529" y="1855611"/>
              <a:ext cx="3830644" cy="2665769"/>
            </a:xfrm>
            <a:prstGeom prst="rect">
              <a:avLst/>
            </a:prstGeom>
          </p:spPr>
        </p:pic>
        <p:pic>
          <p:nvPicPr>
            <p:cNvPr id="8" name="Picture 14"/>
            <p:cNvPicPr>
              <a:picLocks noChangeAspect="1"/>
            </p:cNvPicPr>
            <p:nvPr/>
          </p:nvPicPr>
          <p:blipFill>
            <a:blip r:embed="rId2"/>
            <a:stretch>
              <a:fillRect/>
            </a:stretch>
          </p:blipFill>
          <p:spPr>
            <a:xfrm>
              <a:off x="3787806" y="1873220"/>
              <a:ext cx="3720723" cy="2496685"/>
            </a:xfrm>
            <a:prstGeom prst="rect">
              <a:avLst/>
            </a:prstGeom>
          </p:spPr>
        </p:pic>
        <p:grpSp>
          <p:nvGrpSpPr>
            <p:cNvPr id="9" name="Group 23"/>
            <p:cNvGrpSpPr/>
            <p:nvPr/>
          </p:nvGrpSpPr>
          <p:grpSpPr>
            <a:xfrm>
              <a:off x="445031" y="1931444"/>
              <a:ext cx="3137199" cy="2129893"/>
              <a:chOff x="138314" y="1887056"/>
              <a:chExt cx="3137199" cy="2129893"/>
            </a:xfrm>
          </p:grpSpPr>
          <mc:AlternateContent xmlns:mc="http://schemas.openxmlformats.org/markup-compatibility/2006">
            <mc:Choice xmlns:a14="http://schemas.microsoft.com/office/drawing/2010/main" Requires="a14">
              <p:sp>
                <p:nvSpPr>
                  <p:cNvPr id="11" name="文本框 7"/>
                  <p:cNvSpPr txBox="1"/>
                  <p:nvPr/>
                </p:nvSpPr>
                <p:spPr>
                  <a:xfrm>
                    <a:off x="827217" y="1930715"/>
                    <a:ext cx="2038047" cy="257506"/>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m:rPr>
                              <m:nor/>
                            </m:rPr>
                            <a:rPr lang="en-US" altLang="zh-CN" sz="1600" b="0" i="0" smtClean="0">
                              <a:latin typeface="Times New Roman" panose="02020603050405020304" pitchFamily="18" charset="0"/>
                              <a:cs typeface="Times New Roman" panose="02020603050405020304" pitchFamily="18" charset="0"/>
                            </a:rPr>
                            <m:t>W</m:t>
                          </m:r>
                          <m:sSub>
                            <m:sSubPr>
                              <m:ctrlPr>
                                <a:rPr lang="en-US" altLang="zh-CN" sz="1600" b="0" i="1" smtClean="0">
                                  <a:latin typeface="Cambria Math" panose="02040503050406030204" pitchFamily="18" charset="0"/>
                                </a:rPr>
                              </m:ctrlPr>
                            </m:sSubPr>
                            <m:e>
                              <m:r>
                                <m:rPr>
                                  <m:nor/>
                                </m:rPr>
                                <a:rPr lang="en-US" altLang="zh-CN" sz="1600" b="0" i="0" smtClean="0">
                                  <a:latin typeface="Times New Roman" panose="02020603050405020304" pitchFamily="18" charset="0"/>
                                  <a:cs typeface="Times New Roman" panose="02020603050405020304" pitchFamily="18" charset="0"/>
                                </a:rPr>
                                <m:t>S</m:t>
                              </m:r>
                              <m:r>
                                <m:rPr>
                                  <m:nor/>
                                </m:rPr>
                                <a:rPr lang="en-US" altLang="zh-CN" sz="1600" i="0">
                                  <a:latin typeface="Times New Roman" panose="02020603050405020304" pitchFamily="18" charset="0"/>
                                  <a:cs typeface="Times New Roman" panose="02020603050405020304" pitchFamily="18" charset="0"/>
                                </a:rPr>
                                <m:t>e</m:t>
                              </m:r>
                            </m:e>
                            <m:sub>
                              <m:r>
                                <m:rPr>
                                  <m:nor/>
                                </m:rPr>
                                <a:rPr lang="en-US" altLang="zh-CN" sz="1600" b="0" i="0" smtClean="0">
                                  <a:latin typeface="Times New Roman" panose="02020603050405020304" pitchFamily="18" charset="0"/>
                                  <a:cs typeface="Times New Roman" panose="02020603050405020304" pitchFamily="18" charset="0"/>
                                </a:rPr>
                                <m:t>2</m:t>
                              </m:r>
                            </m:sub>
                          </m:sSub>
                          <m:r>
                            <m:rPr>
                              <m:nor/>
                            </m:rPr>
                            <a:rPr lang="en-US" altLang="zh-CN" sz="1600" b="0" i="0" smtClean="0">
                              <a:latin typeface="Times New Roman" panose="02020603050405020304" pitchFamily="18" charset="0"/>
                              <a:cs typeface="Times New Roman" panose="02020603050405020304" pitchFamily="18" charset="0"/>
                            </a:rPr>
                            <m:t>/</m:t>
                          </m:r>
                          <m:r>
                            <m:rPr>
                              <m:nor/>
                            </m:rPr>
                            <a:rPr lang="en-US" altLang="zh-CN" sz="1600" b="0" i="0" smtClean="0">
                              <a:latin typeface="Times New Roman" panose="02020603050405020304" pitchFamily="18" charset="0"/>
                              <a:cs typeface="Times New Roman" panose="02020603050405020304" pitchFamily="18" charset="0"/>
                            </a:rPr>
                            <m:t>MoTeSe</m:t>
                          </m:r>
                          <m:r>
                            <m:rPr>
                              <m:nor/>
                            </m:rPr>
                            <a:rPr lang="en-US" altLang="zh-CN" sz="1600" b="0" i="0" smtClean="0">
                              <a:latin typeface="Times New Roman" panose="02020603050405020304" pitchFamily="18" charset="0"/>
                              <a:cs typeface="Times New Roman" panose="02020603050405020304" pitchFamily="18" charset="0"/>
                            </a:rPr>
                            <m:t> (</m:t>
                          </m:r>
                          <m:r>
                            <m:rPr>
                              <m:nor/>
                            </m:rPr>
                            <a:rPr lang="en-US" altLang="zh-CN" sz="1600" b="0" i="0" smtClean="0">
                              <a:latin typeface="Times New Roman" panose="02020603050405020304" pitchFamily="18" charset="0"/>
                              <a:cs typeface="Times New Roman" panose="02020603050405020304" pitchFamily="18" charset="0"/>
                            </a:rPr>
                            <m:t>Janus</m:t>
                          </m:r>
                          <m:r>
                            <m:rPr>
                              <m:nor/>
                            </m:rPr>
                            <a:rPr lang="en-US" altLang="zh-CN" sz="1600" b="0" i="0" smtClean="0">
                              <a:latin typeface="Times New Roman" panose="02020603050405020304" pitchFamily="18" charset="0"/>
                              <a:cs typeface="Times New Roman" panose="02020603050405020304" pitchFamily="18" charset="0"/>
                            </a:rPr>
                            <m:t>)</m:t>
                          </m:r>
                        </m:oMath>
                      </m:oMathPara>
                    </a14:m>
                    <a:endParaRPr lang="zh-CN" altLang="en-US" sz="1600" dirty="0">
                      <a:latin typeface="Times New Roman" panose="02020603050405020304" pitchFamily="18" charset="0"/>
                      <a:cs typeface="Times New Roman" panose="02020603050405020304" pitchFamily="18" charset="0"/>
                    </a:endParaRPr>
                  </a:p>
                </p:txBody>
              </p:sp>
            </mc:Choice>
            <mc:Fallback>
              <p:sp>
                <p:nvSpPr>
                  <p:cNvPr id="11" name="文本框 7"/>
                  <p:cNvSpPr txBox="1">
                    <a:spLocks noRot="1" noChangeAspect="1" noMove="1" noResize="1" noEditPoints="1" noAdjustHandles="1" noChangeArrowheads="1" noChangeShapeType="1" noTextEdit="1"/>
                  </p:cNvSpPr>
                  <p:nvPr/>
                </p:nvSpPr>
                <p:spPr>
                  <a:xfrm>
                    <a:off x="827217" y="1930715"/>
                    <a:ext cx="2038047" cy="257506"/>
                  </a:xfrm>
                  <a:prstGeom prst="rect">
                    <a:avLst/>
                  </a:prstGeom>
                  <a:blipFill rotWithShape="1">
                    <a:blip r:embed="rId3"/>
                  </a:blipFill>
                </p:spPr>
                <p:txBody>
                  <a:bodyPr/>
                  <a:lstStyle/>
                  <a:p>
                    <a:r>
                      <a:rPr lang="zh-CN" altLang="en-US">
                        <a:noFill/>
                      </a:rPr>
                      <a:t> </a:t>
                    </a:r>
                  </a:p>
                </p:txBody>
              </p:sp>
            </mc:Fallback>
          </mc:AlternateContent>
          <p:pic>
            <p:nvPicPr>
              <p:cNvPr id="12" name="图片 15" descr="文本&#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36153" t="38026" r="37319" b="37966"/>
              <a:stretch>
                <a:fillRect/>
              </a:stretch>
            </p:blipFill>
            <p:spPr>
              <a:xfrm>
                <a:off x="345589" y="2217828"/>
                <a:ext cx="1457117" cy="699505"/>
              </a:xfrm>
              <a:prstGeom prst="rect">
                <a:avLst/>
              </a:prstGeom>
            </p:spPr>
          </p:pic>
          <p:sp>
            <p:nvSpPr>
              <p:cNvPr id="13" name="Arrow: Up 18"/>
              <p:cNvSpPr/>
              <p:nvPr/>
            </p:nvSpPr>
            <p:spPr>
              <a:xfrm>
                <a:off x="738200" y="2604781"/>
                <a:ext cx="189429" cy="588644"/>
              </a:xfrm>
              <a:prstGeom prst="upArrow">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4" name="文本框 7"/>
                  <p:cNvSpPr txBox="1"/>
                  <p:nvPr/>
                </p:nvSpPr>
                <p:spPr>
                  <a:xfrm>
                    <a:off x="739898" y="2549393"/>
                    <a:ext cx="751536" cy="30777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m:rPr>
                              <m:nor/>
                            </m:rPr>
                            <a:rPr lang="en-US" altLang="zh-CN" sz="2000" b="1" i="0" dirty="0" smtClean="0">
                              <a:latin typeface="Cambria Math" panose="02040503050406030204" pitchFamily="18" charset="0"/>
                            </a:rPr>
                            <m:t>P</m:t>
                          </m:r>
                        </m:oMath>
                      </m:oMathPara>
                    </a14:m>
                    <a:endParaRPr lang="zh-CN" altLang="en-US" sz="2000" b="1" dirty="0"/>
                  </a:p>
                </p:txBody>
              </p:sp>
            </mc:Choice>
            <mc:Fallback>
              <p:sp>
                <p:nvSpPr>
                  <p:cNvPr id="14" name="文本框 7"/>
                  <p:cNvSpPr txBox="1">
                    <a:spLocks noRot="1" noChangeAspect="1" noMove="1" noResize="1" noEditPoints="1" noAdjustHandles="1" noChangeArrowheads="1" noChangeShapeType="1" noTextEdit="1"/>
                  </p:cNvSpPr>
                  <p:nvPr/>
                </p:nvSpPr>
                <p:spPr>
                  <a:xfrm>
                    <a:off x="739898" y="2549393"/>
                    <a:ext cx="751536" cy="307777"/>
                  </a:xfrm>
                  <a:prstGeom prst="rect">
                    <a:avLst/>
                  </a:prstGeom>
                  <a:blipFill rotWithShape="1">
                    <a:blip r:embed="rId5"/>
                  </a:blipFill>
                </p:spPr>
                <p:txBody>
                  <a:bodyPr/>
                  <a:lstStyle/>
                  <a:p>
                    <a:r>
                      <a:rPr lang="zh-CN" altLang="en-US">
                        <a:noFill/>
                      </a:rPr>
                      <a:t> </a:t>
                    </a:r>
                  </a:p>
                </p:txBody>
              </p:sp>
            </mc:Fallback>
          </mc:AlternateContent>
          <p:pic>
            <p:nvPicPr>
              <p:cNvPr id="15" name="Picture 20"/>
              <p:cNvPicPr>
                <a:picLocks noChangeAspect="1"/>
              </p:cNvPicPr>
              <p:nvPr/>
            </p:nvPicPr>
            <p:blipFill rotWithShape="1">
              <a:blip r:embed="rId6"/>
              <a:srcRect b="27076"/>
              <a:stretch>
                <a:fillRect/>
              </a:stretch>
            </p:blipFill>
            <p:spPr>
              <a:xfrm>
                <a:off x="138314" y="2948713"/>
                <a:ext cx="1871668" cy="975597"/>
              </a:xfrm>
              <a:prstGeom prst="rect">
                <a:avLst/>
              </a:prstGeom>
            </p:spPr>
          </p:pic>
          <p:pic>
            <p:nvPicPr>
              <p:cNvPr id="16" name="Picture 21"/>
              <p:cNvPicPr>
                <a:picLocks noChangeAspect="1"/>
              </p:cNvPicPr>
              <p:nvPr/>
            </p:nvPicPr>
            <p:blipFill>
              <a:blip r:embed="rId7"/>
              <a:stretch>
                <a:fillRect/>
              </a:stretch>
            </p:blipFill>
            <p:spPr>
              <a:xfrm>
                <a:off x="1931280" y="2287096"/>
                <a:ext cx="1281051" cy="1253366"/>
              </a:xfrm>
              <a:prstGeom prst="rect">
                <a:avLst/>
              </a:prstGeom>
            </p:spPr>
          </p:pic>
          <p:sp>
            <p:nvSpPr>
              <p:cNvPr id="17" name="Rectangle 22"/>
              <p:cNvSpPr/>
              <p:nvPr/>
            </p:nvSpPr>
            <p:spPr>
              <a:xfrm>
                <a:off x="140013" y="1887056"/>
                <a:ext cx="3135500" cy="2129893"/>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文本框 21"/>
          <p:cNvSpPr txBox="1"/>
          <p:nvPr/>
        </p:nvSpPr>
        <p:spPr>
          <a:xfrm>
            <a:off x="1313547" y="444376"/>
            <a:ext cx="9564906" cy="477054"/>
          </a:xfrm>
          <a:prstGeom prst="rect">
            <a:avLst/>
          </a:prstGeom>
          <a:noFill/>
        </p:spPr>
        <p:txBody>
          <a:bodyPr wrap="square">
            <a:spAutoFit/>
          </a:bodyPr>
          <a:lstStyle/>
          <a:p>
            <a:pPr algn="l">
              <a:buNone/>
            </a:pPr>
            <a:r>
              <a:rPr lang="en-US" sz="2500" dirty="0">
                <a:solidFill>
                  <a:srgbClr val="002060"/>
                </a:solidFill>
                <a:latin typeface="Times New Roman" panose="02020603050405020304" pitchFamily="18" charset="0"/>
                <a:cs typeface="Times New Roman" panose="02020603050405020304" pitchFamily="18" charset="0"/>
              </a:rPr>
              <a:t>Tuning moiré excitons in Janus </a:t>
            </a:r>
            <a:r>
              <a:rPr lang="en-US" sz="2500" dirty="0" err="1">
                <a:solidFill>
                  <a:srgbClr val="002060"/>
                </a:solidFill>
                <a:latin typeface="Times New Roman" panose="02020603050405020304" pitchFamily="18" charset="0"/>
                <a:cs typeface="Times New Roman" panose="02020603050405020304" pitchFamily="18" charset="0"/>
              </a:rPr>
              <a:t>heterobilayers</a:t>
            </a:r>
            <a:r>
              <a:rPr lang="en-US" sz="2500" dirty="0">
                <a:solidFill>
                  <a:srgbClr val="002060"/>
                </a:solidFill>
                <a:latin typeface="Times New Roman" panose="02020603050405020304" pitchFamily="18" charset="0"/>
                <a:cs typeface="Times New Roman" panose="02020603050405020304" pitchFamily="18" charset="0"/>
              </a:rPr>
              <a:t> for high-temperature BEC</a:t>
            </a:r>
            <a:endParaRPr lang="en-US" sz="2500" dirty="0">
              <a:solidFill>
                <a:srgbClr val="002060"/>
              </a:solidFill>
              <a:latin typeface="Times New Roman" panose="02020603050405020304" pitchFamily="18" charset="0"/>
              <a:cs typeface="Times New Roman" panose="02020603050405020304" pitchFamily="18" charset="0"/>
            </a:endParaRPr>
          </a:p>
        </p:txBody>
      </p:sp>
      <p:sp>
        <p:nvSpPr>
          <p:cNvPr id="24" name="文本框 23"/>
          <p:cNvSpPr txBox="1"/>
          <p:nvPr/>
        </p:nvSpPr>
        <p:spPr>
          <a:xfrm>
            <a:off x="3721073" y="4181359"/>
            <a:ext cx="7574814" cy="1938992"/>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solidFill>
                  <a:srgbClr val="0000FA"/>
                </a:solidFill>
                <a:latin typeface="Times New Roman" panose="02020603050405020304" pitchFamily="18" charset="0"/>
                <a:cs typeface="Times New Roman" panose="02020603050405020304" pitchFamily="18" charset="0"/>
              </a:rPr>
              <a:t>Exciton lifetime &gt; ns</a:t>
            </a:r>
            <a:endParaRPr lang="en-US" sz="2000" dirty="0">
              <a:solidFill>
                <a:srgbClr val="0000FA"/>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en-US" sz="2000" dirty="0">
                <a:solidFill>
                  <a:srgbClr val="0000FA"/>
                </a:solidFill>
                <a:latin typeface="Times New Roman" panose="02020603050405020304" pitchFamily="18" charset="0"/>
                <a:cs typeface="Times New Roman" panose="02020603050405020304" pitchFamily="18" charset="0"/>
              </a:rPr>
              <a:t>Exciton binding energy &gt; 100 </a:t>
            </a:r>
            <a:r>
              <a:rPr lang="en-US" sz="2000" dirty="0" err="1">
                <a:solidFill>
                  <a:srgbClr val="0000FA"/>
                </a:solidFill>
                <a:latin typeface="Times New Roman" panose="02020603050405020304" pitchFamily="18" charset="0"/>
                <a:cs typeface="Times New Roman" panose="02020603050405020304" pitchFamily="18" charset="0"/>
              </a:rPr>
              <a:t>meV</a:t>
            </a:r>
            <a:endParaRPr lang="en-US" sz="2000" dirty="0">
              <a:solidFill>
                <a:srgbClr val="0000FA"/>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en-US" sz="2000" dirty="0">
                <a:solidFill>
                  <a:srgbClr val="0000FA"/>
                </a:solidFill>
                <a:latin typeface="Times New Roman" panose="02020603050405020304" pitchFamily="18" charset="0"/>
                <a:cs typeface="Times New Roman" panose="02020603050405020304" pitchFamily="18" charset="0"/>
              </a:rPr>
              <a:t>Intralayer exciton without spacer layer</a:t>
            </a:r>
            <a:endParaRPr lang="en-US" sz="2000" dirty="0">
              <a:solidFill>
                <a:srgbClr val="0000FA"/>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en-US" sz="2000" dirty="0">
                <a:solidFill>
                  <a:srgbClr val="0000FA"/>
                </a:solidFill>
                <a:latin typeface="Times New Roman" panose="02020603050405020304" pitchFamily="18" charset="0"/>
                <a:cs typeface="Times New Roman" panose="02020603050405020304" pitchFamily="18" charset="0"/>
              </a:rPr>
              <a:t>Moir</a:t>
            </a:r>
            <a:r>
              <a:rPr lang="en-US" sz="2000" dirty="0">
                <a:solidFill>
                  <a:srgbClr val="0000FA"/>
                </a:solidFill>
                <a:latin typeface="Times New Roman" panose="02020603050405020304" pitchFamily="18" charset="0"/>
                <a:ea typeface="Cambria Math" panose="02040503050406030204" pitchFamily="18" charset="0"/>
                <a:cs typeface="Times New Roman" panose="02020603050405020304" pitchFamily="18" charset="0"/>
              </a:rPr>
              <a:t>é</a:t>
            </a:r>
            <a:r>
              <a:rPr lang="en-US" sz="2000" dirty="0">
                <a:solidFill>
                  <a:srgbClr val="0000FA"/>
                </a:solidFill>
                <a:latin typeface="Times New Roman" panose="02020603050405020304" pitchFamily="18" charset="0"/>
                <a:cs typeface="Times New Roman" panose="02020603050405020304" pitchFamily="18" charset="0"/>
              </a:rPr>
              <a:t> potential trap</a:t>
            </a:r>
            <a:endParaRPr lang="en-US" sz="2000" dirty="0">
              <a:solidFill>
                <a:srgbClr val="0000FA"/>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en-US" sz="2000" dirty="0">
                <a:solidFill>
                  <a:srgbClr val="0000FA"/>
                </a:solidFill>
                <a:latin typeface="Times New Roman" panose="02020603050405020304" pitchFamily="18" charset="0"/>
                <a:cs typeface="Times New Roman" panose="02020603050405020304" pitchFamily="18" charset="0"/>
              </a:rPr>
              <a:t>Dipole </a:t>
            </a:r>
            <a:r>
              <a:rPr lang="en-US" sz="2000" dirty="0" err="1">
                <a:solidFill>
                  <a:srgbClr val="0000FA"/>
                </a:solidFill>
                <a:latin typeface="Times New Roman" panose="02020603050405020304" pitchFamily="18" charset="0"/>
                <a:cs typeface="Times New Roman" panose="02020603050405020304" pitchFamily="18" charset="0"/>
              </a:rPr>
              <a:t>dipole</a:t>
            </a:r>
            <a:r>
              <a:rPr lang="en-US" sz="2000" dirty="0">
                <a:solidFill>
                  <a:srgbClr val="0000FA"/>
                </a:solidFill>
                <a:latin typeface="Times New Roman" panose="02020603050405020304" pitchFamily="18" charset="0"/>
                <a:cs typeface="Times New Roman" panose="02020603050405020304" pitchFamily="18" charset="0"/>
              </a:rPr>
              <a:t> interaction</a:t>
            </a:r>
            <a:endParaRPr lang="en-US" sz="2000" dirty="0">
              <a:solidFill>
                <a:srgbClr val="0000FA"/>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en-US" sz="2000" b="1" dirty="0">
                <a:solidFill>
                  <a:srgbClr val="FF0000"/>
                </a:solidFill>
                <a:latin typeface="Times New Roman" panose="02020603050405020304" pitchFamily="18" charset="0"/>
                <a:cs typeface="Times New Roman" panose="02020603050405020304" pitchFamily="18" charset="0"/>
              </a:rPr>
              <a:t>Tc &gt; 100 K</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25" name="矩形 24"/>
          <p:cNvSpPr/>
          <p:nvPr/>
        </p:nvSpPr>
        <p:spPr>
          <a:xfrm>
            <a:off x="7722524" y="6519446"/>
            <a:ext cx="4405744" cy="307777"/>
          </a:xfrm>
          <a:prstGeom prst="rect">
            <a:avLst/>
          </a:prstGeom>
        </p:spPr>
        <p:txBody>
          <a:bodyPr wrap="square">
            <a:spAutoFit/>
          </a:bodyPr>
          <a:lstStyle/>
          <a:p>
            <a:pPr algn="ctr"/>
            <a:r>
              <a:rPr lang="en-US" altLang="zh-CN" sz="1400" b="1" dirty="0" err="1">
                <a:latin typeface="Times New Roman" panose="02020603050405020304" pitchFamily="18" charset="0"/>
                <a:cs typeface="Times New Roman" panose="02020603050405020304" pitchFamily="18" charset="0"/>
              </a:rPr>
              <a:t>Guo</a:t>
            </a:r>
            <a:r>
              <a:rPr lang="en-US" altLang="zh-CN" sz="1400" b="1" dirty="0">
                <a:latin typeface="Times New Roman" panose="02020603050405020304" pitchFamily="18" charset="0"/>
                <a:cs typeface="Times New Roman" panose="02020603050405020304" pitchFamily="18" charset="0"/>
              </a:rPr>
              <a:t>, H</a:t>
            </a:r>
            <a:r>
              <a:rPr lang="en-US" altLang="zh-CN" sz="1400" dirty="0">
                <a:latin typeface="Times New Roman" panose="02020603050405020304" pitchFamily="18" charset="0"/>
                <a:cs typeface="Times New Roman" panose="02020603050405020304" pitchFamily="18" charset="0"/>
              </a:rPr>
              <a:t>. et al, </a:t>
            </a:r>
            <a:r>
              <a:rPr lang="en-US" altLang="zh-CN" sz="1400" b="1" i="1" dirty="0">
                <a:latin typeface="Times New Roman" panose="02020603050405020304" pitchFamily="18" charset="0"/>
                <a:cs typeface="Times New Roman" panose="02020603050405020304" pitchFamily="18" charset="0"/>
              </a:rPr>
              <a:t>Sci. Adv. </a:t>
            </a:r>
            <a:r>
              <a:rPr lang="en-US" altLang="zh-CN" sz="1400" dirty="0">
                <a:latin typeface="Times New Roman" panose="02020603050405020304" pitchFamily="18" charset="0"/>
                <a:cs typeface="Times New Roman" panose="02020603050405020304" pitchFamily="18" charset="0"/>
              </a:rPr>
              <a:t>2022</a:t>
            </a:r>
            <a:r>
              <a:rPr lang="en-US" altLang="zh-CN" sz="1400" b="1" dirty="0">
                <a:latin typeface="Times New Roman" panose="02020603050405020304" pitchFamily="18" charset="0"/>
                <a:cs typeface="Times New Roman" panose="02020603050405020304" pitchFamily="18" charset="0"/>
              </a:rPr>
              <a:t>,</a:t>
            </a:r>
            <a:r>
              <a:rPr lang="en-US" altLang="zh-CN" sz="1400" dirty="0">
                <a:latin typeface="Times New Roman" panose="02020603050405020304" pitchFamily="18" charset="0"/>
                <a:cs typeface="Times New Roman" panose="02020603050405020304" pitchFamily="18" charset="0"/>
              </a:rPr>
              <a:t> </a:t>
            </a:r>
            <a:r>
              <a:rPr lang="en-US" altLang="zh-CN" sz="1400" b="0" i="0" dirty="0">
                <a:solidFill>
                  <a:srgbClr val="777777"/>
                </a:solidFill>
                <a:effectLst/>
                <a:latin typeface="Arial" panose="020B0604020202020204" pitchFamily="34" charset="0"/>
              </a:rPr>
              <a:t> </a:t>
            </a:r>
            <a:r>
              <a:rPr lang="en-US" altLang="zh-CN" sz="1400" i="1" dirty="0">
                <a:latin typeface="Times New Roman" panose="02020603050405020304" pitchFamily="18" charset="0"/>
                <a:cs typeface="Times New Roman" panose="02020603050405020304" pitchFamily="18" charset="0"/>
              </a:rPr>
              <a:t>8 </a:t>
            </a:r>
            <a:r>
              <a:rPr lang="en-US" altLang="zh-CN" sz="1400" dirty="0">
                <a:latin typeface="Times New Roman" panose="02020603050405020304" pitchFamily="18" charset="0"/>
                <a:cs typeface="Times New Roman" panose="02020603050405020304" pitchFamily="18" charset="0"/>
              </a:rPr>
              <a:t>(40), eabp9757.</a:t>
            </a:r>
            <a:endParaRPr lang="zh-CN" altLang="en-US" sz="1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txBox="1"/>
          <p:nvPr/>
        </p:nvSpPr>
        <p:spPr>
          <a:xfrm>
            <a:off x="1343667" y="169062"/>
            <a:ext cx="8920029" cy="402291"/>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0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Non-adiabatic Molecular Dynamics (NAMD)</a:t>
            </a:r>
            <a:endParaRPr lang="zh-CN" altLang="en-US" sz="30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4" name="文本框 3"/>
          <p:cNvSpPr txBox="1"/>
          <p:nvPr/>
        </p:nvSpPr>
        <p:spPr>
          <a:xfrm>
            <a:off x="10916906" y="3112724"/>
            <a:ext cx="1159982" cy="369332"/>
          </a:xfrm>
          <a:prstGeom prst="rect">
            <a:avLst/>
          </a:prstGeom>
          <a:noFill/>
        </p:spPr>
        <p:txBody>
          <a:bodyPr wrap="square" rtlCol="0">
            <a:spAutoFit/>
          </a:bodyPr>
          <a:lstStyle/>
          <a:p>
            <a:pPr algn="ctr"/>
            <a:r>
              <a:rPr lang="en-US" altLang="zh-CN" dirty="0">
                <a:solidFill>
                  <a:srgbClr val="FF0000"/>
                </a:solidFill>
                <a:latin typeface="Times New Roman" panose="02020603050405020304" pitchFamily="18" charset="0"/>
                <a:cs typeface="Times New Roman" panose="02020603050405020304" pitchFamily="18" charset="0"/>
              </a:rPr>
              <a:t>NAC</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6" name="矩形 5"/>
          <p:cNvSpPr/>
          <p:nvPr/>
        </p:nvSpPr>
        <p:spPr>
          <a:xfrm>
            <a:off x="6668069" y="833233"/>
            <a:ext cx="2372765" cy="369332"/>
          </a:xfrm>
          <a:prstGeom prst="rect">
            <a:avLst/>
          </a:prstGeom>
        </p:spPr>
        <p:txBody>
          <a:bodyPr wrap="none">
            <a:spAutoFit/>
          </a:bodyPr>
          <a:lstStyle/>
          <a:p>
            <a:r>
              <a:rPr lang="en-US" altLang="zh-CN" dirty="0">
                <a:latin typeface="华文楷体" panose="02010600040101010101" pitchFamily="2" charset="-122"/>
                <a:ea typeface="华文楷体" panose="02010600040101010101" pitchFamily="2" charset="-122"/>
              </a:rPr>
              <a:t>Surface</a:t>
            </a:r>
            <a:r>
              <a:rPr lang="zh-CN" altLang="en-US" dirty="0">
                <a:latin typeface="华文楷体" panose="02010600040101010101" pitchFamily="2" charset="-122"/>
                <a:ea typeface="华文楷体" panose="02010600040101010101" pitchFamily="2" charset="-122"/>
              </a:rPr>
              <a:t> </a:t>
            </a:r>
            <a:r>
              <a:rPr lang="en-US" altLang="zh-CN" dirty="0">
                <a:latin typeface="华文楷体" panose="02010600040101010101" pitchFamily="2" charset="-122"/>
                <a:ea typeface="华文楷体" panose="02010600040101010101" pitchFamily="2" charset="-122"/>
              </a:rPr>
              <a:t>hopping</a:t>
            </a:r>
            <a:r>
              <a:rPr lang="zh-CN" altLang="en-US" dirty="0">
                <a:latin typeface="华文楷体" panose="02010600040101010101" pitchFamily="2" charset="-122"/>
                <a:ea typeface="华文楷体" panose="02010600040101010101" pitchFamily="2" charset="-122"/>
              </a:rPr>
              <a:t> </a:t>
            </a:r>
            <a:r>
              <a:rPr lang="en-US" altLang="zh-CN" dirty="0">
                <a:latin typeface="华文楷体" panose="02010600040101010101" pitchFamily="2" charset="-122"/>
                <a:ea typeface="华文楷体" panose="02010600040101010101" pitchFamily="2" charset="-122"/>
              </a:rPr>
              <a:t>scheme</a:t>
            </a:r>
            <a:endParaRPr lang="en-US" altLang="zh-CN" dirty="0">
              <a:latin typeface="华文楷体" panose="02010600040101010101" pitchFamily="2" charset="-122"/>
              <a:ea typeface="华文楷体" panose="02010600040101010101" pitchFamily="2" charset="-122"/>
            </a:endParaRPr>
          </a:p>
        </p:txBody>
      </p:sp>
      <p:pic>
        <p:nvPicPr>
          <p:cNvPr id="7" name="Picture 2"/>
          <p:cNvPicPr>
            <a:picLocks noChangeAspect="1" noChangeArrowheads="1"/>
          </p:cNvPicPr>
          <p:nvPr/>
        </p:nvPicPr>
        <p:blipFill>
          <a:blip r:embed="rId1" cstate="print"/>
          <a:srcRect/>
          <a:stretch>
            <a:fillRect/>
          </a:stretch>
        </p:blipFill>
        <p:spPr bwMode="auto">
          <a:xfrm>
            <a:off x="193779" y="859310"/>
            <a:ext cx="5419134" cy="2964876"/>
          </a:xfrm>
          <a:prstGeom prst="rect">
            <a:avLst/>
          </a:prstGeom>
          <a:noFill/>
          <a:ln w="9525">
            <a:noFill/>
            <a:miter lim="800000"/>
            <a:headEnd/>
            <a:tailEnd/>
          </a:ln>
        </p:spPr>
      </p:pic>
      <p:pic>
        <p:nvPicPr>
          <p:cNvPr id="8" name="Picture 4"/>
          <p:cNvPicPr>
            <a:picLocks noChangeAspect="1" noChangeArrowheads="1"/>
          </p:cNvPicPr>
          <p:nvPr/>
        </p:nvPicPr>
        <p:blipFill>
          <a:blip r:embed="rId2" cstate="print"/>
          <a:srcRect/>
          <a:stretch>
            <a:fillRect/>
          </a:stretch>
        </p:blipFill>
        <p:spPr bwMode="auto">
          <a:xfrm>
            <a:off x="3281617" y="5638690"/>
            <a:ext cx="1922685" cy="792000"/>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rcRect b="27992"/>
          <a:stretch>
            <a:fillRect/>
          </a:stretch>
        </p:blipFill>
        <p:spPr bwMode="auto">
          <a:xfrm>
            <a:off x="579235" y="4025183"/>
            <a:ext cx="4857369" cy="1440000"/>
          </a:xfrm>
          <a:prstGeom prst="rect">
            <a:avLst/>
          </a:prstGeom>
          <a:ln>
            <a:noFill/>
          </a:ln>
          <a:effectLst>
            <a:softEdge rad="112500"/>
          </a:effectLst>
        </p:spPr>
      </p:pic>
      <p:pic>
        <p:nvPicPr>
          <p:cNvPr id="10" name="Picture 5"/>
          <p:cNvPicPr>
            <a:picLocks noChangeAspect="1" noChangeArrowheads="1"/>
          </p:cNvPicPr>
          <p:nvPr/>
        </p:nvPicPr>
        <p:blipFill>
          <a:blip r:embed="rId4" cstate="print"/>
          <a:srcRect/>
          <a:stretch>
            <a:fillRect/>
          </a:stretch>
        </p:blipFill>
        <p:spPr bwMode="auto">
          <a:xfrm>
            <a:off x="988067" y="5638690"/>
            <a:ext cx="2072727" cy="720000"/>
          </a:xfrm>
          <a:prstGeom prst="rect">
            <a:avLst/>
          </a:prstGeom>
          <a:noFill/>
          <a:ln w="9525">
            <a:noFill/>
            <a:miter lim="800000"/>
            <a:headEnd/>
            <a:tailEnd/>
          </a:ln>
        </p:spPr>
      </p:pic>
      <p:pic>
        <p:nvPicPr>
          <p:cNvPr id="14"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532783" y="1305856"/>
            <a:ext cx="6288389" cy="4159327"/>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90997" y="63422"/>
            <a:ext cx="9543011" cy="477054"/>
          </a:xfrm>
          <a:prstGeom prst="rect">
            <a:avLst/>
          </a:prstGeom>
        </p:spPr>
        <p:txBody>
          <a:bodyPr wrap="square">
            <a:spAutoFit/>
          </a:bodyPr>
          <a:lstStyle/>
          <a:p>
            <a:pPr algn="ctr">
              <a:spcAft>
                <a:spcPts val="0"/>
              </a:spcAft>
            </a:pPr>
            <a:r>
              <a:rPr lang="en-US" altLang="zh-CN" sz="2500" kern="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Exciton dynamics: LR-TDDFT + NAMD</a:t>
            </a:r>
            <a:endParaRPr lang="zh-CN" altLang="zh-CN" sz="2500" kern="1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122799" y="975369"/>
            <a:ext cx="3953827" cy="634439"/>
          </a:xfrm>
          <a:prstGeom prst="rect">
            <a:avLst/>
          </a:prstGeom>
        </p:spPr>
      </p:pic>
      <p:pic>
        <p:nvPicPr>
          <p:cNvPr id="4" name="图片 3"/>
          <p:cNvPicPr>
            <a:picLocks noChangeAspect="1"/>
          </p:cNvPicPr>
          <p:nvPr/>
        </p:nvPicPr>
        <p:blipFill rotWithShape="1">
          <a:blip r:embed="rId2"/>
          <a:srcRect r="1679"/>
          <a:stretch>
            <a:fillRect/>
          </a:stretch>
        </p:blipFill>
        <p:spPr>
          <a:xfrm>
            <a:off x="4638710" y="1021691"/>
            <a:ext cx="2061124" cy="390841"/>
          </a:xfrm>
          <a:prstGeom prst="rect">
            <a:avLst/>
          </a:prstGeom>
        </p:spPr>
      </p:pic>
      <p:sp>
        <p:nvSpPr>
          <p:cNvPr id="5" name="矩形 4"/>
          <p:cNvSpPr/>
          <p:nvPr/>
        </p:nvSpPr>
        <p:spPr>
          <a:xfrm>
            <a:off x="161816" y="704461"/>
            <a:ext cx="1486304" cy="338554"/>
          </a:xfrm>
          <a:prstGeom prst="rect">
            <a:avLst/>
          </a:prstGeom>
        </p:spPr>
        <p:txBody>
          <a:bodyPr wrap="none">
            <a:spAutoFit/>
          </a:bodyPr>
          <a:lstStyle/>
          <a:p>
            <a:r>
              <a:rPr lang="en-US" altLang="zh-CN" sz="1600" dirty="0">
                <a:latin typeface="Arial" panose="020B0604020202020204" pitchFamily="34" charset="0"/>
                <a:cs typeface="Arial" panose="020B0604020202020204" pitchFamily="34" charset="0"/>
              </a:rPr>
              <a:t>Excited state </a:t>
            </a:r>
            <a:r>
              <a:rPr lang="en-US" altLang="zh-CN" sz="1600" i="1" dirty="0">
                <a:latin typeface="Times New Roman" panose="02020603050405020304" pitchFamily="18" charset="0"/>
                <a:cs typeface="Times New Roman" panose="02020603050405020304" pitchFamily="18" charset="0"/>
              </a:rPr>
              <a:t>I</a:t>
            </a:r>
            <a:endParaRPr lang="zh-CN" altLang="en-US" sz="1600" i="1" dirty="0">
              <a:latin typeface="Times New Roman" panose="02020603050405020304" pitchFamily="18" charset="0"/>
              <a:cs typeface="Times New Roman" panose="02020603050405020304" pitchFamily="18" charset="0"/>
            </a:endParaRPr>
          </a:p>
        </p:txBody>
      </p:sp>
      <p:sp>
        <p:nvSpPr>
          <p:cNvPr id="6" name="矩形 5"/>
          <p:cNvSpPr/>
          <p:nvPr/>
        </p:nvSpPr>
        <p:spPr>
          <a:xfrm>
            <a:off x="104037" y="1631132"/>
            <a:ext cx="3730508" cy="338554"/>
          </a:xfrm>
          <a:prstGeom prst="rect">
            <a:avLst/>
          </a:prstGeom>
        </p:spPr>
        <p:txBody>
          <a:bodyPr wrap="none">
            <a:spAutoFit/>
          </a:bodyPr>
          <a:lstStyle/>
          <a:p>
            <a:r>
              <a:rPr lang="en-US" altLang="zh-CN" sz="1600" dirty="0">
                <a:latin typeface="Arial" panose="020B0604020202020204" pitchFamily="34" charset="0"/>
                <a:cs typeface="Arial" panose="020B0604020202020204" pitchFamily="34" charset="0"/>
              </a:rPr>
              <a:t>During a molecular dynamics trajectory</a:t>
            </a:r>
            <a:endParaRPr lang="zh-CN" altLang="en-US" sz="1600" dirty="0">
              <a:latin typeface="Arial" panose="020B0604020202020204" pitchFamily="34" charset="0"/>
              <a:cs typeface="Arial" panose="020B0604020202020204" pitchFamily="34" charset="0"/>
            </a:endParaRPr>
          </a:p>
        </p:txBody>
      </p:sp>
      <p:pic>
        <p:nvPicPr>
          <p:cNvPr id="7" name="图片 6"/>
          <p:cNvPicPr>
            <a:picLocks noChangeAspect="1"/>
          </p:cNvPicPr>
          <p:nvPr/>
        </p:nvPicPr>
        <p:blipFill>
          <a:blip r:embed="rId3"/>
          <a:stretch>
            <a:fillRect/>
          </a:stretch>
        </p:blipFill>
        <p:spPr>
          <a:xfrm>
            <a:off x="4007694" y="1549401"/>
            <a:ext cx="2005012" cy="495300"/>
          </a:xfrm>
          <a:prstGeom prst="rect">
            <a:avLst/>
          </a:prstGeom>
        </p:spPr>
      </p:pic>
      <p:pic>
        <p:nvPicPr>
          <p:cNvPr id="9" name="图片 8"/>
          <p:cNvPicPr>
            <a:picLocks noChangeAspect="1"/>
          </p:cNvPicPr>
          <p:nvPr/>
        </p:nvPicPr>
        <p:blipFill>
          <a:blip r:embed="rId4"/>
          <a:stretch>
            <a:fillRect/>
          </a:stretch>
        </p:blipFill>
        <p:spPr>
          <a:xfrm>
            <a:off x="1733616" y="2227610"/>
            <a:ext cx="2888260" cy="619594"/>
          </a:xfrm>
          <a:prstGeom prst="rect">
            <a:avLst/>
          </a:prstGeom>
        </p:spPr>
      </p:pic>
      <p:sp>
        <p:nvSpPr>
          <p:cNvPr id="10" name="矩形 9"/>
          <p:cNvSpPr/>
          <p:nvPr/>
        </p:nvSpPr>
        <p:spPr>
          <a:xfrm>
            <a:off x="104037" y="3036590"/>
            <a:ext cx="8439086" cy="338554"/>
          </a:xfrm>
          <a:prstGeom prst="rect">
            <a:avLst/>
          </a:prstGeom>
        </p:spPr>
        <p:txBody>
          <a:bodyPr wrap="square">
            <a:spAutoFit/>
          </a:bodyPr>
          <a:lstStyle/>
          <a:p>
            <a:r>
              <a:rPr lang="en-US" altLang="zh-CN" sz="1600" b="1" dirty="0">
                <a:latin typeface="Arial" panose="020B0604020202020204" pitchFamily="34" charset="0"/>
                <a:cs typeface="Arial" panose="020B0604020202020204" pitchFamily="34" charset="0"/>
              </a:rPr>
              <a:t>Nonadiabatic coupling (</a:t>
            </a:r>
            <a:r>
              <a:rPr lang="en-US" altLang="zh-CN" sz="1600" b="1" dirty="0">
                <a:solidFill>
                  <a:srgbClr val="FF0000"/>
                </a:solidFill>
                <a:latin typeface="Arial" panose="020B0604020202020204" pitchFamily="34" charset="0"/>
                <a:cs typeface="Arial" panose="020B0604020202020204" pitchFamily="34" charset="0"/>
              </a:rPr>
              <a:t>NAC</a:t>
            </a:r>
            <a:r>
              <a:rPr lang="en-US" altLang="zh-CN" sz="1600" b="1"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between two states </a:t>
            </a:r>
            <a:r>
              <a:rPr lang="en-US" altLang="zh-CN" sz="1600" i="1" dirty="0">
                <a:latin typeface="Times New Roman" panose="02020603050405020304" pitchFamily="18" charset="0"/>
                <a:cs typeface="Times New Roman" panose="02020603050405020304" pitchFamily="18" charset="0"/>
              </a:rPr>
              <a:t>J</a:t>
            </a:r>
            <a:r>
              <a:rPr lang="en-US" altLang="zh-CN" sz="1600" dirty="0">
                <a:latin typeface="Arial" panose="020B0604020202020204" pitchFamily="34" charset="0"/>
                <a:cs typeface="Arial" panose="020B0604020202020204" pitchFamily="34" charset="0"/>
              </a:rPr>
              <a:t> and </a:t>
            </a:r>
            <a:r>
              <a:rPr lang="en-US" altLang="zh-CN" sz="1600" i="1" dirty="0">
                <a:latin typeface="Times New Roman" panose="02020603050405020304" pitchFamily="18" charset="0"/>
                <a:cs typeface="Times New Roman" panose="02020603050405020304" pitchFamily="18" charset="0"/>
              </a:rPr>
              <a:t>K</a:t>
            </a:r>
            <a:endParaRPr lang="zh-CN" altLang="en-US" sz="1600" i="1" dirty="0">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a:blip r:embed="rId5"/>
          <a:stretch>
            <a:fillRect/>
          </a:stretch>
        </p:blipFill>
        <p:spPr>
          <a:xfrm>
            <a:off x="1573876" y="3482857"/>
            <a:ext cx="3156585" cy="512274"/>
          </a:xfrm>
          <a:prstGeom prst="rect">
            <a:avLst/>
          </a:prstGeom>
        </p:spPr>
      </p:pic>
      <p:pic>
        <p:nvPicPr>
          <p:cNvPr id="12" name="图片 11"/>
          <p:cNvPicPr>
            <a:picLocks noChangeAspect="1"/>
          </p:cNvPicPr>
          <p:nvPr/>
        </p:nvPicPr>
        <p:blipFill>
          <a:blip r:embed="rId6"/>
          <a:stretch>
            <a:fillRect/>
          </a:stretch>
        </p:blipFill>
        <p:spPr>
          <a:xfrm>
            <a:off x="1573876" y="3938967"/>
            <a:ext cx="5442524" cy="575421"/>
          </a:xfrm>
          <a:prstGeom prst="rect">
            <a:avLst/>
          </a:prstGeom>
        </p:spPr>
      </p:pic>
      <p:pic>
        <p:nvPicPr>
          <p:cNvPr id="13" name="图片 12"/>
          <p:cNvPicPr>
            <a:picLocks noChangeAspect="1"/>
          </p:cNvPicPr>
          <p:nvPr/>
        </p:nvPicPr>
        <p:blipFill>
          <a:blip r:embed="rId7"/>
          <a:stretch>
            <a:fillRect/>
          </a:stretch>
        </p:blipFill>
        <p:spPr>
          <a:xfrm>
            <a:off x="238472" y="5026071"/>
            <a:ext cx="1152525" cy="342900"/>
          </a:xfrm>
          <a:prstGeom prst="rect">
            <a:avLst/>
          </a:prstGeom>
        </p:spPr>
      </p:pic>
      <p:sp>
        <p:nvSpPr>
          <p:cNvPr id="14" name="矩形 13"/>
          <p:cNvSpPr/>
          <p:nvPr/>
        </p:nvSpPr>
        <p:spPr>
          <a:xfrm>
            <a:off x="1390997" y="5005476"/>
            <a:ext cx="4438829" cy="348366"/>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is a single SD of the KS orbitals</a:t>
            </a:r>
            <a:endParaRPr lang="zh-CN" altLang="en-US" sz="1600" dirty="0">
              <a:latin typeface="Arial" panose="020B0604020202020204" pitchFamily="34" charset="0"/>
              <a:cs typeface="Arial" panose="020B0604020202020204" pitchFamily="34" charset="0"/>
            </a:endParaRPr>
          </a:p>
        </p:txBody>
      </p:sp>
      <p:pic>
        <p:nvPicPr>
          <p:cNvPr id="15" name="图片 14"/>
          <p:cNvPicPr>
            <a:picLocks noChangeAspect="1"/>
          </p:cNvPicPr>
          <p:nvPr/>
        </p:nvPicPr>
        <p:blipFill>
          <a:blip r:embed="rId8"/>
          <a:stretch>
            <a:fillRect/>
          </a:stretch>
        </p:blipFill>
        <p:spPr>
          <a:xfrm>
            <a:off x="238472" y="5649199"/>
            <a:ext cx="1335404" cy="348366"/>
          </a:xfrm>
          <a:prstGeom prst="rect">
            <a:avLst/>
          </a:prstGeom>
        </p:spPr>
      </p:pic>
      <p:sp>
        <p:nvSpPr>
          <p:cNvPr id="16" name="矩形 15"/>
          <p:cNvSpPr/>
          <p:nvPr/>
        </p:nvSpPr>
        <p:spPr>
          <a:xfrm>
            <a:off x="1573876" y="5672684"/>
            <a:ext cx="5587088" cy="338554"/>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is the </a:t>
            </a:r>
            <a:r>
              <a:rPr lang="en-US" altLang="zh-CN" sz="1600" dirty="0" err="1">
                <a:latin typeface="Arial" panose="020B0604020202020204" pitchFamily="34" charset="0"/>
                <a:cs typeface="Arial" panose="020B0604020202020204" pitchFamily="34" charset="0"/>
              </a:rPr>
              <a:t>nonadiabatic</a:t>
            </a:r>
            <a:r>
              <a:rPr lang="en-US" altLang="zh-CN" sz="1600" dirty="0">
                <a:latin typeface="Arial" panose="020B0604020202020204" pitchFamily="34" charset="0"/>
                <a:cs typeface="Arial" panose="020B0604020202020204" pitchFamily="34" charset="0"/>
              </a:rPr>
              <a:t> coupling (</a:t>
            </a:r>
            <a:r>
              <a:rPr lang="en-US" altLang="zh-CN" sz="1600" dirty="0">
                <a:solidFill>
                  <a:srgbClr val="FF0000"/>
                </a:solidFill>
                <a:latin typeface="Arial" panose="020B0604020202020204" pitchFamily="34" charset="0"/>
                <a:cs typeface="Arial" panose="020B0604020202020204" pitchFamily="34" charset="0"/>
              </a:rPr>
              <a:t>NAC</a:t>
            </a:r>
            <a:r>
              <a:rPr lang="en-US" altLang="zh-CN" sz="1600" dirty="0">
                <a:latin typeface="Arial" panose="020B0604020202020204" pitchFamily="34" charset="0"/>
                <a:cs typeface="Arial" panose="020B0604020202020204" pitchFamily="34" charset="0"/>
              </a:rPr>
              <a:t>) between the KS orbitals.</a:t>
            </a:r>
            <a:endParaRPr lang="zh-CN" altLang="en-US" sz="1600" dirty="0">
              <a:latin typeface="Arial" panose="020B0604020202020204" pitchFamily="34" charset="0"/>
              <a:cs typeface="Arial" panose="020B0604020202020204" pitchFamily="34" charset="0"/>
            </a:endParaRPr>
          </a:p>
        </p:txBody>
      </p:sp>
      <p:pic>
        <p:nvPicPr>
          <p:cNvPr id="18" name="图片 17"/>
          <p:cNvPicPr>
            <a:picLocks noChangeAspect="1"/>
          </p:cNvPicPr>
          <p:nvPr/>
        </p:nvPicPr>
        <p:blipFill>
          <a:blip r:embed="rId9"/>
          <a:stretch>
            <a:fillRect/>
          </a:stretch>
        </p:blipFill>
        <p:spPr>
          <a:xfrm>
            <a:off x="7337461" y="895793"/>
            <a:ext cx="4616067" cy="506641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7552554" y="6389521"/>
            <a:ext cx="4304754" cy="307777"/>
          </a:xfrm>
          <a:prstGeom prst="rect">
            <a:avLst/>
          </a:prstGeom>
        </p:spPr>
        <p:txBody>
          <a:bodyPr wrap="square">
            <a:spAutoFit/>
          </a:bodyPr>
          <a:lstStyle/>
          <a:p>
            <a:pPr algn="ctr"/>
            <a:r>
              <a:rPr lang="en-US" altLang="zh-CN" sz="1400" b="1" dirty="0" err="1">
                <a:latin typeface="Times New Roman" panose="02020603050405020304" pitchFamily="18" charset="0"/>
                <a:cs typeface="Times New Roman" panose="02020603050405020304" pitchFamily="18" charset="0"/>
              </a:rPr>
              <a:t>Guo</a:t>
            </a:r>
            <a:r>
              <a:rPr lang="en-US" altLang="zh-CN" sz="1400" b="1" dirty="0">
                <a:latin typeface="Times New Roman" panose="02020603050405020304" pitchFamily="18" charset="0"/>
                <a:cs typeface="Times New Roman" panose="02020603050405020304" pitchFamily="18" charset="0"/>
              </a:rPr>
              <a:t>, H</a:t>
            </a:r>
            <a:r>
              <a:rPr lang="en-US" altLang="zh-CN" sz="1400" dirty="0">
                <a:latin typeface="Times New Roman" panose="02020603050405020304" pitchFamily="18" charset="0"/>
                <a:cs typeface="Times New Roman" panose="02020603050405020304" pitchFamily="18" charset="0"/>
              </a:rPr>
              <a:t>. et al, </a:t>
            </a:r>
            <a:r>
              <a:rPr lang="en-US" altLang="zh-CN" sz="1400" b="1" i="1" dirty="0">
                <a:latin typeface="Times New Roman" panose="02020603050405020304" pitchFamily="18" charset="0"/>
                <a:cs typeface="Times New Roman" panose="02020603050405020304" pitchFamily="18" charset="0"/>
              </a:rPr>
              <a:t>Sci. Adv. </a:t>
            </a:r>
            <a:r>
              <a:rPr lang="en-US" altLang="zh-CN" sz="1400" dirty="0">
                <a:latin typeface="Times New Roman" panose="02020603050405020304" pitchFamily="18" charset="0"/>
                <a:cs typeface="Times New Roman" panose="02020603050405020304" pitchFamily="18" charset="0"/>
              </a:rPr>
              <a:t>2023</a:t>
            </a:r>
            <a:r>
              <a:rPr lang="en-US" altLang="zh-CN" sz="1400" b="1" dirty="0">
                <a:latin typeface="Times New Roman" panose="02020603050405020304" pitchFamily="18" charset="0"/>
                <a:cs typeface="Times New Roman" panose="02020603050405020304" pitchFamily="18" charset="0"/>
              </a:rPr>
              <a:t>,</a:t>
            </a:r>
            <a:r>
              <a:rPr lang="en-US" altLang="zh-CN" sz="1400" dirty="0">
                <a:latin typeface="Times New Roman" panose="02020603050405020304" pitchFamily="18" charset="0"/>
                <a:cs typeface="Times New Roman" panose="02020603050405020304" pitchFamily="18" charset="0"/>
              </a:rPr>
              <a:t> </a:t>
            </a:r>
            <a:r>
              <a:rPr lang="en-US" altLang="zh-CN" sz="1400" b="0" i="0" dirty="0">
                <a:solidFill>
                  <a:srgbClr val="777777"/>
                </a:solidFill>
                <a:effectLst/>
                <a:latin typeface="Arial" panose="020B0604020202020204" pitchFamily="34" charset="0"/>
              </a:rPr>
              <a:t> </a:t>
            </a:r>
            <a:r>
              <a:rPr lang="en-US" altLang="zh-CN" sz="1400" b="0" i="1" dirty="0">
                <a:effectLst/>
                <a:latin typeface="Times New Roman" panose="02020603050405020304" pitchFamily="18" charset="0"/>
                <a:cs typeface="Times New Roman" panose="02020603050405020304" pitchFamily="18" charset="0"/>
              </a:rPr>
              <a:t>9</a:t>
            </a:r>
            <a:r>
              <a:rPr lang="en-US" altLang="zh-CN" sz="1400" i="1"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(29), eadi5404.</a:t>
            </a:r>
            <a:endParaRPr lang="zh-CN" altLang="en-US" sz="1400" dirty="0">
              <a:latin typeface="Times New Roman" panose="02020603050405020304" pitchFamily="18" charset="0"/>
              <a:cs typeface="Times New Roman" panose="02020603050405020304" pitchFamily="18" charset="0"/>
            </a:endParaRPr>
          </a:p>
        </p:txBody>
      </p:sp>
      <p:sp>
        <p:nvSpPr>
          <p:cNvPr id="3" name="文本框 2"/>
          <p:cNvSpPr txBox="1"/>
          <p:nvPr/>
        </p:nvSpPr>
        <p:spPr>
          <a:xfrm>
            <a:off x="557028" y="196565"/>
            <a:ext cx="10914132" cy="830997"/>
          </a:xfrm>
          <a:prstGeom prst="rect">
            <a:avLst/>
          </a:prstGeom>
          <a:noFill/>
        </p:spPr>
        <p:txBody>
          <a:bodyPr wrap="square">
            <a:spAutoFit/>
          </a:bodyPr>
          <a:lstStyle/>
          <a:p>
            <a:pPr algn="ctr">
              <a:buNone/>
            </a:pPr>
            <a:r>
              <a:rPr lang="en-US" sz="2400" i="0" dirty="0">
                <a:solidFill>
                  <a:srgbClr val="1A1A1A"/>
                </a:solidFill>
                <a:effectLst/>
                <a:latin typeface="Times New Roman" panose="02020603050405020304" pitchFamily="18" charset="0"/>
                <a:cs typeface="Times New Roman" panose="02020603050405020304" pitchFamily="18" charset="0"/>
              </a:rPr>
              <a:t>Pseudo-heterostructure and condensation of 1D moiré excitons in twisted phosphorene bilayers</a:t>
            </a:r>
            <a:endParaRPr lang="en-US" sz="2400" i="0" dirty="0">
              <a:solidFill>
                <a:srgbClr val="1A1A1A"/>
              </a:solidFill>
              <a:effectLst/>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1"/>
          <a:stretch>
            <a:fillRect/>
          </a:stretch>
        </p:blipFill>
        <p:spPr>
          <a:xfrm>
            <a:off x="123695" y="1150128"/>
            <a:ext cx="5073629" cy="2239300"/>
          </a:xfrm>
          <a:prstGeom prst="rect">
            <a:avLst/>
          </a:prstGeom>
        </p:spPr>
      </p:pic>
      <p:pic>
        <p:nvPicPr>
          <p:cNvPr id="5" name="Picture 6"/>
          <p:cNvPicPr>
            <a:picLocks noChangeAspect="1"/>
          </p:cNvPicPr>
          <p:nvPr/>
        </p:nvPicPr>
        <p:blipFill>
          <a:blip r:embed="rId2"/>
          <a:stretch>
            <a:fillRect/>
          </a:stretch>
        </p:blipFill>
        <p:spPr>
          <a:xfrm>
            <a:off x="5197324" y="1433260"/>
            <a:ext cx="3332668" cy="2398224"/>
          </a:xfrm>
          <a:prstGeom prst="rect">
            <a:avLst/>
          </a:prstGeom>
        </p:spPr>
      </p:pic>
      <p:pic>
        <p:nvPicPr>
          <p:cNvPr id="6" name="Picture 9"/>
          <p:cNvPicPr>
            <a:picLocks noChangeAspect="1"/>
          </p:cNvPicPr>
          <p:nvPr/>
        </p:nvPicPr>
        <p:blipFill>
          <a:blip r:embed="rId3"/>
          <a:stretch>
            <a:fillRect/>
          </a:stretch>
        </p:blipFill>
        <p:spPr>
          <a:xfrm>
            <a:off x="8808506" y="1027562"/>
            <a:ext cx="2662654" cy="3130079"/>
          </a:xfrm>
          <a:prstGeom prst="rect">
            <a:avLst/>
          </a:prstGeom>
        </p:spPr>
      </p:pic>
      <p:pic>
        <p:nvPicPr>
          <p:cNvPr id="7" name="Picture 11"/>
          <p:cNvPicPr>
            <a:picLocks noChangeAspect="1"/>
          </p:cNvPicPr>
          <p:nvPr/>
        </p:nvPicPr>
        <p:blipFill>
          <a:blip r:embed="rId4"/>
          <a:stretch>
            <a:fillRect/>
          </a:stretch>
        </p:blipFill>
        <p:spPr>
          <a:xfrm>
            <a:off x="373869" y="4022265"/>
            <a:ext cx="7549286" cy="217647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Moire Superlattice | You Group @ UCSD"/>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449723" y="1482514"/>
            <a:ext cx="2090543" cy="18788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Interlayer exciton transport under a moiré potential. a Optical image... |  Download Scientific Diagram"/>
          <p:cNvPicPr>
            <a:picLocks noChangeAspect="1" noChangeArrowheads="1"/>
          </p:cNvPicPr>
          <p:nvPr>
            <p:custDataLst>
              <p:tags r:id="rId3"/>
            </p:custDataLst>
          </p:nvPr>
        </p:nvPicPr>
        <p:blipFill rotWithShape="1">
          <a:blip r:embed="rId4">
            <a:extLst>
              <a:ext uri="{28A0092B-C50C-407E-A947-70E740481C1C}">
                <a14:useLocalDpi xmlns:a14="http://schemas.microsoft.com/office/drawing/2010/main" val="0"/>
              </a:ext>
            </a:extLst>
          </a:blip>
          <a:srcRect l="28365" t="36518" r="35374" b="34507"/>
          <a:stretch>
            <a:fillRect/>
          </a:stretch>
        </p:blipFill>
        <p:spPr bwMode="auto">
          <a:xfrm>
            <a:off x="2657475" y="1739900"/>
            <a:ext cx="3433445" cy="1717040"/>
          </a:xfrm>
          <a:prstGeom prst="rect">
            <a:avLst/>
          </a:prstGeom>
          <a:noFill/>
          <a:extLst>
            <a:ext uri="{909E8E84-426E-40DD-AFC4-6F175D3DCCD1}">
              <a14:hiddenFill xmlns:a14="http://schemas.microsoft.com/office/drawing/2010/main">
                <a:solidFill>
                  <a:srgbClr val="FFFFFF"/>
                </a:solidFill>
              </a14:hiddenFill>
            </a:ext>
          </a:extLst>
        </p:spPr>
      </p:pic>
      <p:sp>
        <p:nvSpPr>
          <p:cNvPr id="9" name="文本占位符 1"/>
          <p:cNvSpPr txBox="1"/>
          <p:nvPr/>
        </p:nvSpPr>
        <p:spPr>
          <a:xfrm>
            <a:off x="1365897" y="146858"/>
            <a:ext cx="8920029" cy="401200"/>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000" dirty="0">
                <a:solidFill>
                  <a:schemeClr val="tx1"/>
                </a:solidFill>
                <a:latin typeface="Times New Roman" panose="02020603050405020304" pitchFamily="18" charset="0"/>
                <a:ea typeface="华文新魏" panose="02010800040101010101" pitchFamily="2" charset="-122"/>
                <a:cs typeface="Times New Roman" panose="02020603050405020304" pitchFamily="18" charset="0"/>
              </a:rPr>
              <a:t>Moir</a:t>
            </a:r>
            <a:r>
              <a:rPr lang="en-US" altLang="zh-CN" sz="3000"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é</a:t>
            </a:r>
            <a:r>
              <a:rPr lang="en-US" altLang="zh-CN" sz="3000" dirty="0">
                <a:solidFill>
                  <a:schemeClr val="tx1"/>
                </a:solidFill>
                <a:latin typeface="Times New Roman" panose="02020603050405020304" pitchFamily="18" charset="0"/>
                <a:ea typeface="华文新魏" panose="02010800040101010101" pitchFamily="2" charset="-122"/>
                <a:cs typeface="Times New Roman" panose="02020603050405020304" pitchFamily="18" charset="0"/>
              </a:rPr>
              <a:t> Excitons in twisted 2D</a:t>
            </a:r>
            <a:r>
              <a:rPr lang="zh-CN" altLang="en-US" sz="3000" dirty="0">
                <a:solidFill>
                  <a:schemeClr val="tx1"/>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000" dirty="0">
                <a:solidFill>
                  <a:schemeClr val="tx1"/>
                </a:solidFill>
                <a:latin typeface="Times New Roman" panose="02020603050405020304" pitchFamily="18" charset="0"/>
                <a:ea typeface="华文新魏" panose="02010800040101010101" pitchFamily="2" charset="-122"/>
                <a:cs typeface="Times New Roman" panose="02020603050405020304" pitchFamily="18" charset="0"/>
              </a:rPr>
              <a:t>materials</a:t>
            </a:r>
            <a:endParaRPr lang="zh-CN" altLang="en-US" sz="3000" dirty="0">
              <a:solidFill>
                <a:schemeClr val="tx1"/>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TextBox 9"/>
          <p:cNvSpPr txBox="1"/>
          <p:nvPr/>
        </p:nvSpPr>
        <p:spPr>
          <a:xfrm>
            <a:off x="6213114" y="4746494"/>
            <a:ext cx="2386584" cy="276999"/>
          </a:xfrm>
          <a:prstGeom prst="rect">
            <a:avLst/>
          </a:prstGeom>
          <a:noFill/>
        </p:spPr>
        <p:txBody>
          <a:bodyPr wrap="square">
            <a:spAutoFit/>
          </a:bodyPr>
          <a:lstStyle/>
          <a:p>
            <a:pPr algn="ctr"/>
            <a:r>
              <a:rPr lang="en-US" altLang="zh-CN" sz="1200" dirty="0">
                <a:solidFill>
                  <a:srgbClr val="222222"/>
                </a:solidFill>
                <a:latin typeface="Arial" panose="020B0604020202020204" pitchFamily="34" charset="0"/>
                <a:cs typeface="Arial" panose="020B0604020202020204" pitchFamily="34" charset="0"/>
              </a:rPr>
              <a:t>Jin, C., Nature 2019</a:t>
            </a:r>
            <a:endParaRPr lang="en-US" sz="1200" dirty="0">
              <a:latin typeface="Arial" panose="020B0604020202020204" pitchFamily="34" charset="0"/>
              <a:cs typeface="Arial" panose="020B0604020202020204" pitchFamily="34" charset="0"/>
            </a:endParaRPr>
          </a:p>
        </p:txBody>
      </p:sp>
      <p:sp>
        <p:nvSpPr>
          <p:cNvPr id="12" name="TextBox 10"/>
          <p:cNvSpPr txBox="1"/>
          <p:nvPr/>
        </p:nvSpPr>
        <p:spPr>
          <a:xfrm>
            <a:off x="650361" y="3932251"/>
            <a:ext cx="149961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 moir</a:t>
            </a:r>
            <a:r>
              <a:rPr lang="en-US" sz="1600" dirty="0">
                <a:latin typeface="Arial" panose="020B0604020202020204" pitchFamily="34" charset="0"/>
                <a:ea typeface="Cambria Math" panose="02040503050406030204" pitchFamily="18" charset="0"/>
                <a:cs typeface="Arial" panose="020B0604020202020204" pitchFamily="34" charset="0"/>
              </a:rPr>
              <a:t>é</a:t>
            </a:r>
            <a:r>
              <a:rPr lang="en-US" sz="1600" dirty="0">
                <a:latin typeface="Arial" panose="020B0604020202020204" pitchFamily="34" charset="0"/>
                <a:cs typeface="Arial" panose="020B0604020202020204" pitchFamily="34" charset="0"/>
              </a:rPr>
              <a:t> lattice</a:t>
            </a:r>
            <a:endParaRPr lang="en-US" sz="1600" dirty="0">
              <a:latin typeface="Arial" panose="020B0604020202020204" pitchFamily="34" charset="0"/>
              <a:cs typeface="Arial" panose="020B0604020202020204" pitchFamily="34" charset="0"/>
            </a:endParaRPr>
          </a:p>
        </p:txBody>
      </p:sp>
      <p:sp>
        <p:nvSpPr>
          <p:cNvPr id="13" name="TextBox 11"/>
          <p:cNvSpPr txBox="1"/>
          <p:nvPr/>
        </p:nvSpPr>
        <p:spPr>
          <a:xfrm>
            <a:off x="2471464" y="3932421"/>
            <a:ext cx="342107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 moir</a:t>
            </a:r>
            <a:r>
              <a:rPr lang="en-US" sz="1600" dirty="0">
                <a:latin typeface="Arial" panose="020B0604020202020204" pitchFamily="34" charset="0"/>
                <a:ea typeface="Cambria Math" panose="02040503050406030204" pitchFamily="18" charset="0"/>
                <a:cs typeface="Arial" panose="020B0604020202020204" pitchFamily="34" charset="0"/>
              </a:rPr>
              <a:t>é</a:t>
            </a:r>
            <a:r>
              <a:rPr lang="en-US" sz="1600" dirty="0">
                <a:latin typeface="Arial" panose="020B0604020202020204" pitchFamily="34" charset="0"/>
                <a:cs typeface="Arial" panose="020B0604020202020204" pitchFamily="34" charset="0"/>
              </a:rPr>
              <a:t> potential and moir</a:t>
            </a:r>
            <a:r>
              <a:rPr lang="en-US" sz="1600" dirty="0">
                <a:latin typeface="Arial" panose="020B0604020202020204" pitchFamily="34" charset="0"/>
                <a:ea typeface="Cambria Math" panose="02040503050406030204" pitchFamily="18" charset="0"/>
                <a:cs typeface="Arial" panose="020B0604020202020204" pitchFamily="34" charset="0"/>
              </a:rPr>
              <a:t>é</a:t>
            </a:r>
            <a:r>
              <a:rPr lang="en-US" sz="1600" dirty="0">
                <a:latin typeface="Arial" panose="020B0604020202020204" pitchFamily="34" charset="0"/>
                <a:cs typeface="Arial" panose="020B0604020202020204" pitchFamily="34" charset="0"/>
              </a:rPr>
              <a:t> excitons</a:t>
            </a:r>
            <a:endParaRPr lang="en-US" sz="1600" dirty="0">
              <a:latin typeface="Arial" panose="020B0604020202020204" pitchFamily="34" charset="0"/>
              <a:cs typeface="Arial" panose="020B0604020202020204" pitchFamily="34" charset="0"/>
            </a:endParaRPr>
          </a:p>
        </p:txBody>
      </p:sp>
      <p:sp>
        <p:nvSpPr>
          <p:cNvPr id="16" name="文本框 15"/>
          <p:cNvSpPr txBox="1"/>
          <p:nvPr/>
        </p:nvSpPr>
        <p:spPr>
          <a:xfrm>
            <a:off x="1165952" y="5422314"/>
            <a:ext cx="9860096" cy="646331"/>
          </a:xfrm>
          <a:prstGeom prst="rect">
            <a:avLst/>
          </a:prstGeom>
          <a:noFill/>
        </p:spPr>
        <p:txBody>
          <a:bodyPr wrap="square">
            <a:spAutoFit/>
          </a:bodyPr>
          <a:lstStyle/>
          <a:p>
            <a:pPr algn="ctr"/>
            <a:r>
              <a:rPr lang="en-US" sz="1800" dirty="0">
                <a:solidFill>
                  <a:srgbClr val="FF0000"/>
                </a:solidFill>
                <a:latin typeface="Times New Roman" panose="02020603050405020304" pitchFamily="18" charset="0"/>
                <a:cs typeface="Times New Roman" panose="02020603050405020304" pitchFamily="18" charset="0"/>
              </a:rPr>
              <a:t>Understanding these unique excitonic properties in twisted 2D materials opens new avenues toward advanced optoelectronics and quantum technologies.</a:t>
            </a:r>
            <a:endParaRPr lang="en-US" sz="1800" dirty="0">
              <a:solidFill>
                <a:srgbClr val="FF0000"/>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5"/>
          <a:stretch>
            <a:fillRect/>
          </a:stretch>
        </p:blipFill>
        <p:spPr>
          <a:xfrm>
            <a:off x="6422390" y="808355"/>
            <a:ext cx="2176780" cy="3832860"/>
          </a:xfrm>
          <a:prstGeom prst="rect">
            <a:avLst/>
          </a:prstGeom>
        </p:spPr>
      </p:pic>
      <p:pic>
        <p:nvPicPr>
          <p:cNvPr id="3" name="图片 2"/>
          <p:cNvPicPr>
            <a:picLocks noChangeAspect="1"/>
          </p:cNvPicPr>
          <p:nvPr/>
        </p:nvPicPr>
        <p:blipFill>
          <a:blip r:embed="rId6"/>
          <a:stretch>
            <a:fillRect/>
          </a:stretch>
        </p:blipFill>
        <p:spPr>
          <a:xfrm>
            <a:off x="8960485" y="808355"/>
            <a:ext cx="2860675" cy="3462655"/>
          </a:xfrm>
          <a:prstGeom prst="rect">
            <a:avLst/>
          </a:prstGeom>
        </p:spPr>
      </p:pic>
      <p:sp>
        <p:nvSpPr>
          <p:cNvPr id="4" name="TextBox 9"/>
          <p:cNvSpPr txBox="1"/>
          <p:nvPr/>
        </p:nvSpPr>
        <p:spPr>
          <a:xfrm>
            <a:off x="9435104" y="4708394"/>
            <a:ext cx="2386584" cy="275590"/>
          </a:xfrm>
          <a:prstGeom prst="rect">
            <a:avLst/>
          </a:prstGeom>
          <a:noFill/>
        </p:spPr>
        <p:txBody>
          <a:bodyPr wrap="square">
            <a:spAutoFit/>
          </a:bodyPr>
          <a:lstStyle/>
          <a:p>
            <a:pPr algn="ctr"/>
            <a:r>
              <a:rPr lang="en-US" altLang="zh-CN" sz="1200" dirty="0">
                <a:solidFill>
                  <a:srgbClr val="222222"/>
                </a:solidFill>
                <a:latin typeface="Arial" panose="020B0604020202020204" pitchFamily="34" charset="0"/>
                <a:cs typeface="Arial" panose="020B0604020202020204" pitchFamily="34" charset="0"/>
              </a:rPr>
              <a:t>Mit H. Maik, Nature 2022</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90997" y="63422"/>
            <a:ext cx="9543011" cy="477054"/>
          </a:xfrm>
          <a:prstGeom prst="rect">
            <a:avLst/>
          </a:prstGeom>
        </p:spPr>
        <p:txBody>
          <a:bodyPr wrap="square">
            <a:spAutoFit/>
          </a:bodyPr>
          <a:lstStyle/>
          <a:p>
            <a:pPr algn="ctr">
              <a:spcAft>
                <a:spcPts val="0"/>
              </a:spcAft>
            </a:pPr>
            <a:r>
              <a:rPr lang="en-US" altLang="zh-CN" sz="2500" kern="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Symmetry forbidden dark moir</a:t>
            </a:r>
            <a:r>
              <a:rPr lang="en-US" altLang="zh-CN" sz="2500" kern="0"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rPr>
              <a:t>é exciton </a:t>
            </a:r>
            <a:r>
              <a:rPr lang="en-US" altLang="zh-CN" sz="2500" kern="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in twisted bilayer BP</a:t>
            </a:r>
            <a:endParaRPr lang="zh-CN" altLang="zh-CN" sz="2500" kern="1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4330822" y="1118865"/>
            <a:ext cx="7173326" cy="4620270"/>
          </a:xfrm>
          <a:prstGeom prst="rect">
            <a:avLst/>
          </a:prstGeom>
        </p:spPr>
      </p:pic>
      <p:pic>
        <p:nvPicPr>
          <p:cNvPr id="5" name="Picture 4"/>
          <p:cNvPicPr>
            <a:picLocks noChangeAspect="1"/>
          </p:cNvPicPr>
          <p:nvPr/>
        </p:nvPicPr>
        <p:blipFill rotWithShape="1">
          <a:blip r:embed="rId2"/>
          <a:srcRect l="56851"/>
          <a:stretch>
            <a:fillRect/>
          </a:stretch>
        </p:blipFill>
        <p:spPr>
          <a:xfrm>
            <a:off x="581889" y="1493779"/>
            <a:ext cx="3716419" cy="3801428"/>
          </a:xfrm>
          <a:prstGeom prst="rect">
            <a:avLst/>
          </a:prstGeom>
        </p:spPr>
      </p:pic>
      <p:sp>
        <p:nvSpPr>
          <p:cNvPr id="6" name="矩形 4"/>
          <p:cNvSpPr/>
          <p:nvPr/>
        </p:nvSpPr>
        <p:spPr>
          <a:xfrm>
            <a:off x="7387301" y="6367488"/>
            <a:ext cx="4304754" cy="276999"/>
          </a:xfrm>
          <a:prstGeom prst="rect">
            <a:avLst/>
          </a:prstGeom>
        </p:spPr>
        <p:txBody>
          <a:bodyPr wrap="square">
            <a:spAutoFit/>
          </a:bodyPr>
          <a:lstStyle/>
          <a:p>
            <a:pPr algn="ctr"/>
            <a:r>
              <a:rPr lang="en-US" altLang="zh-CN" sz="1200" b="1" dirty="0" err="1">
                <a:latin typeface="Times New Roman" panose="02020603050405020304" pitchFamily="18" charset="0"/>
                <a:cs typeface="Times New Roman" panose="02020603050405020304" pitchFamily="18" charset="0"/>
              </a:rPr>
              <a:t>Guo</a:t>
            </a:r>
            <a:r>
              <a:rPr lang="en-US" altLang="zh-CN" sz="1200" b="1" dirty="0">
                <a:latin typeface="Times New Roman" panose="02020603050405020304" pitchFamily="18" charset="0"/>
                <a:cs typeface="Times New Roman" panose="02020603050405020304" pitchFamily="18" charset="0"/>
              </a:rPr>
              <a:t>, H</a:t>
            </a:r>
            <a:r>
              <a:rPr lang="en-US" altLang="zh-CN" sz="1200" dirty="0">
                <a:latin typeface="Times New Roman" panose="02020603050405020304" pitchFamily="18" charset="0"/>
                <a:cs typeface="Times New Roman" panose="02020603050405020304" pitchFamily="18" charset="0"/>
              </a:rPr>
              <a:t>. et al, </a:t>
            </a:r>
            <a:r>
              <a:rPr lang="en-US" altLang="zh-CN" sz="1200" b="1" i="1" dirty="0">
                <a:latin typeface="Times New Roman" panose="02020603050405020304" pitchFamily="18" charset="0"/>
                <a:cs typeface="Times New Roman" panose="02020603050405020304" pitchFamily="18" charset="0"/>
              </a:rPr>
              <a:t>Sci. Adv. </a:t>
            </a:r>
            <a:r>
              <a:rPr lang="en-US" altLang="zh-CN" sz="1200" dirty="0">
                <a:latin typeface="Times New Roman" panose="02020603050405020304" pitchFamily="18" charset="0"/>
                <a:cs typeface="Times New Roman" panose="02020603050405020304" pitchFamily="18" charset="0"/>
              </a:rPr>
              <a:t>2023</a:t>
            </a:r>
            <a:r>
              <a:rPr lang="en-US" altLang="zh-CN" sz="1200" b="1" dirty="0">
                <a:latin typeface="Times New Roman" panose="02020603050405020304" pitchFamily="18" charset="0"/>
                <a:cs typeface="Times New Roman" panose="02020603050405020304" pitchFamily="18" charset="0"/>
              </a:rPr>
              <a:t>,</a:t>
            </a:r>
            <a:r>
              <a:rPr lang="en-US" altLang="zh-CN" sz="1200" dirty="0">
                <a:latin typeface="Times New Roman" panose="02020603050405020304" pitchFamily="18" charset="0"/>
                <a:cs typeface="Times New Roman" panose="02020603050405020304" pitchFamily="18" charset="0"/>
              </a:rPr>
              <a:t> </a:t>
            </a:r>
            <a:r>
              <a:rPr lang="en-US" altLang="zh-CN" sz="1200" b="0" i="0" dirty="0">
                <a:solidFill>
                  <a:srgbClr val="777777"/>
                </a:solidFill>
                <a:effectLst/>
                <a:latin typeface="Arial" panose="020B0604020202020204" pitchFamily="34" charset="0"/>
              </a:rPr>
              <a:t> </a:t>
            </a:r>
            <a:r>
              <a:rPr lang="en-US" altLang="zh-CN" sz="1200" b="0" i="1" dirty="0">
                <a:effectLst/>
                <a:latin typeface="Times New Roman" panose="02020603050405020304" pitchFamily="18" charset="0"/>
                <a:cs typeface="Times New Roman" panose="02020603050405020304" pitchFamily="18" charset="0"/>
              </a:rPr>
              <a:t>9</a:t>
            </a:r>
            <a:r>
              <a:rPr lang="en-US" altLang="zh-CN" sz="1200" i="1"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(29), eadi5404.</a:t>
            </a:r>
            <a:endParaRPr lang="zh-CN" altLang="en-US" sz="1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7" descr="A close-up of a grid&#10;&#10;Description automatically generated"/>
          <p:cNvPicPr>
            <a:picLocks noChangeAspect="1"/>
          </p:cNvPicPr>
          <p:nvPr/>
        </p:nvPicPr>
        <p:blipFill>
          <a:blip r:embed="rId1"/>
          <a:stretch>
            <a:fillRect/>
          </a:stretch>
        </p:blipFill>
        <p:spPr>
          <a:xfrm>
            <a:off x="807873" y="2086131"/>
            <a:ext cx="3794522" cy="2685737"/>
          </a:xfrm>
          <a:prstGeom prst="rect">
            <a:avLst/>
          </a:prstGeom>
        </p:spPr>
      </p:pic>
      <p:sp>
        <p:nvSpPr>
          <p:cNvPr id="7" name="TextBox 9"/>
          <p:cNvSpPr txBox="1"/>
          <p:nvPr/>
        </p:nvSpPr>
        <p:spPr>
          <a:xfrm>
            <a:off x="807873" y="1548631"/>
            <a:ext cx="4392777" cy="369332"/>
          </a:xfrm>
          <a:prstGeom prst="rect">
            <a:avLst/>
          </a:prstGeom>
          <a:noFill/>
        </p:spPr>
        <p:txBody>
          <a:bodyPr wrap="square">
            <a:spAutoFit/>
          </a:bodyPr>
          <a:lstStyle/>
          <a:p>
            <a:pPr algn="ctr"/>
            <a:r>
              <a:rPr lang="en-US" altLang="zh-CN" dirty="0">
                <a:solidFill>
                  <a:srgbClr val="2B2AF8"/>
                </a:solidFill>
                <a:latin typeface="微软雅黑" panose="020B0503020204020204" charset="-122"/>
                <a:ea typeface="微软雅黑" panose="020B0503020204020204" charset="-122"/>
              </a:rPr>
              <a:t>LR-TDDFT+NAMD</a:t>
            </a:r>
            <a:endParaRPr lang="en-US" dirty="0">
              <a:solidFill>
                <a:srgbClr val="2B2AF8"/>
              </a:solidFill>
            </a:endParaRPr>
          </a:p>
        </p:txBody>
      </p:sp>
      <p:sp>
        <p:nvSpPr>
          <p:cNvPr id="10" name="矩形 4"/>
          <p:cNvSpPr/>
          <p:nvPr/>
        </p:nvSpPr>
        <p:spPr>
          <a:xfrm>
            <a:off x="7552554" y="6389521"/>
            <a:ext cx="4304754" cy="307777"/>
          </a:xfrm>
          <a:prstGeom prst="rect">
            <a:avLst/>
          </a:prstGeom>
        </p:spPr>
        <p:txBody>
          <a:bodyPr wrap="square">
            <a:spAutoFit/>
          </a:bodyPr>
          <a:lstStyle/>
          <a:p>
            <a:pPr algn="ctr"/>
            <a:r>
              <a:rPr lang="en-US" altLang="zh-CN" sz="1400" b="1" dirty="0" err="1">
                <a:latin typeface="Times New Roman" panose="02020603050405020304" pitchFamily="18" charset="0"/>
                <a:cs typeface="Times New Roman" panose="02020603050405020304" pitchFamily="18" charset="0"/>
              </a:rPr>
              <a:t>Guo</a:t>
            </a:r>
            <a:r>
              <a:rPr lang="en-US" altLang="zh-CN" sz="1400" b="1" dirty="0">
                <a:latin typeface="Times New Roman" panose="02020603050405020304" pitchFamily="18" charset="0"/>
                <a:cs typeface="Times New Roman" panose="02020603050405020304" pitchFamily="18" charset="0"/>
              </a:rPr>
              <a:t>, H</a:t>
            </a:r>
            <a:r>
              <a:rPr lang="en-US" altLang="zh-CN" sz="1400" dirty="0">
                <a:latin typeface="Times New Roman" panose="02020603050405020304" pitchFamily="18" charset="0"/>
                <a:cs typeface="Times New Roman" panose="02020603050405020304" pitchFamily="18" charset="0"/>
              </a:rPr>
              <a:t>. et al, </a:t>
            </a:r>
            <a:r>
              <a:rPr lang="en-US" altLang="zh-CN" sz="1400" b="1" i="1" dirty="0">
                <a:latin typeface="Times New Roman" panose="02020603050405020304" pitchFamily="18" charset="0"/>
                <a:cs typeface="Times New Roman" panose="02020603050405020304" pitchFamily="18" charset="0"/>
              </a:rPr>
              <a:t>Sci. Adv. </a:t>
            </a:r>
            <a:r>
              <a:rPr lang="en-US" altLang="zh-CN" sz="1400" dirty="0">
                <a:latin typeface="Times New Roman" panose="02020603050405020304" pitchFamily="18" charset="0"/>
                <a:cs typeface="Times New Roman" panose="02020603050405020304" pitchFamily="18" charset="0"/>
              </a:rPr>
              <a:t>2023</a:t>
            </a:r>
            <a:r>
              <a:rPr lang="en-US" altLang="zh-CN" sz="1400" b="1" dirty="0">
                <a:latin typeface="Times New Roman" panose="02020603050405020304" pitchFamily="18" charset="0"/>
                <a:cs typeface="Times New Roman" panose="02020603050405020304" pitchFamily="18" charset="0"/>
              </a:rPr>
              <a:t>,</a:t>
            </a:r>
            <a:r>
              <a:rPr lang="en-US" altLang="zh-CN" sz="1400" dirty="0">
                <a:latin typeface="Times New Roman" panose="02020603050405020304" pitchFamily="18" charset="0"/>
                <a:cs typeface="Times New Roman" panose="02020603050405020304" pitchFamily="18" charset="0"/>
              </a:rPr>
              <a:t> </a:t>
            </a:r>
            <a:r>
              <a:rPr lang="en-US" altLang="zh-CN" sz="1400" b="0" i="0" dirty="0">
                <a:solidFill>
                  <a:srgbClr val="777777"/>
                </a:solidFill>
                <a:effectLst/>
                <a:latin typeface="Arial" panose="020B0604020202020204" pitchFamily="34" charset="0"/>
              </a:rPr>
              <a:t> </a:t>
            </a:r>
            <a:r>
              <a:rPr lang="en-US" altLang="zh-CN" sz="1400" b="0" i="1" dirty="0">
                <a:effectLst/>
                <a:latin typeface="Times New Roman" panose="02020603050405020304" pitchFamily="18" charset="0"/>
                <a:cs typeface="Times New Roman" panose="02020603050405020304" pitchFamily="18" charset="0"/>
              </a:rPr>
              <a:t>9</a:t>
            </a:r>
            <a:r>
              <a:rPr lang="en-US" altLang="zh-CN" sz="1400" i="1"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(29), eadi5404.</a:t>
            </a:r>
            <a:endParaRPr lang="zh-CN" altLang="en-US" sz="14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557028" y="196565"/>
            <a:ext cx="10914132" cy="830997"/>
          </a:xfrm>
          <a:prstGeom prst="rect">
            <a:avLst/>
          </a:prstGeom>
          <a:noFill/>
        </p:spPr>
        <p:txBody>
          <a:bodyPr wrap="square">
            <a:spAutoFit/>
          </a:bodyPr>
          <a:lstStyle/>
          <a:p>
            <a:pPr algn="ctr">
              <a:buNone/>
            </a:pPr>
            <a:r>
              <a:rPr lang="en-US" sz="2400" i="0" dirty="0">
                <a:solidFill>
                  <a:srgbClr val="1A1A1A"/>
                </a:solidFill>
                <a:effectLst/>
                <a:latin typeface="Times New Roman" panose="02020603050405020304" pitchFamily="18" charset="0"/>
                <a:cs typeface="Times New Roman" panose="02020603050405020304" pitchFamily="18" charset="0"/>
              </a:rPr>
              <a:t>Pseudo-heterostructure and condensation of 1D moiré excitons in twisted phosphorene bilayers</a:t>
            </a:r>
            <a:endParaRPr lang="en-US" sz="2400" i="0" dirty="0">
              <a:solidFill>
                <a:srgbClr val="1A1A1A"/>
              </a:solidFill>
              <a:effectLst/>
              <a:latin typeface="Times New Roman" panose="02020603050405020304" pitchFamily="18" charset="0"/>
              <a:cs typeface="Times New Roman" panose="02020603050405020304" pitchFamily="18" charset="0"/>
            </a:endParaRPr>
          </a:p>
        </p:txBody>
      </p:sp>
      <p:pic>
        <p:nvPicPr>
          <p:cNvPr id="2" name="Picture 4"/>
          <p:cNvPicPr>
            <a:picLocks noChangeAspect="1"/>
          </p:cNvPicPr>
          <p:nvPr/>
        </p:nvPicPr>
        <p:blipFill>
          <a:blip r:embed="rId2"/>
          <a:stretch>
            <a:fillRect/>
          </a:stretch>
        </p:blipFill>
        <p:spPr>
          <a:xfrm>
            <a:off x="4786028" y="1022496"/>
            <a:ext cx="5245329" cy="537209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tretch>
            <a:fillRect/>
          </a:stretch>
        </p:blipFill>
        <p:spPr>
          <a:xfrm>
            <a:off x="4570640" y="1210465"/>
            <a:ext cx="3171281" cy="810597"/>
          </a:xfrm>
          <a:prstGeom prst="rect">
            <a:avLst/>
          </a:prstGeom>
        </p:spPr>
      </p:pic>
      <p:pic>
        <p:nvPicPr>
          <p:cNvPr id="3" name="Picture 4"/>
          <p:cNvPicPr>
            <a:picLocks noChangeAspect="1"/>
          </p:cNvPicPr>
          <p:nvPr/>
        </p:nvPicPr>
        <p:blipFill>
          <a:blip r:embed="rId2"/>
          <a:stretch>
            <a:fillRect/>
          </a:stretch>
        </p:blipFill>
        <p:spPr>
          <a:xfrm>
            <a:off x="4570640" y="2359152"/>
            <a:ext cx="3282339" cy="827539"/>
          </a:xfrm>
          <a:prstGeom prst="rect">
            <a:avLst/>
          </a:prstGeom>
        </p:spPr>
      </p:pic>
      <p:pic>
        <p:nvPicPr>
          <p:cNvPr id="5" name="Picture 8"/>
          <p:cNvPicPr>
            <a:picLocks noChangeAspect="1"/>
          </p:cNvPicPr>
          <p:nvPr/>
        </p:nvPicPr>
        <p:blipFill>
          <a:blip r:embed="rId3"/>
          <a:stretch>
            <a:fillRect/>
          </a:stretch>
        </p:blipFill>
        <p:spPr>
          <a:xfrm>
            <a:off x="7766559" y="1120964"/>
            <a:ext cx="4030672" cy="2723427"/>
          </a:xfrm>
          <a:prstGeom prst="rect">
            <a:avLst/>
          </a:prstGeom>
        </p:spPr>
      </p:pic>
      <p:sp>
        <p:nvSpPr>
          <p:cNvPr id="6" name="TextBox 11"/>
          <p:cNvSpPr txBox="1"/>
          <p:nvPr/>
        </p:nvSpPr>
        <p:spPr>
          <a:xfrm>
            <a:off x="2334895" y="4410710"/>
            <a:ext cx="8549640" cy="922020"/>
          </a:xfrm>
          <a:prstGeom prst="rect">
            <a:avLst/>
          </a:prstGeom>
          <a:noFill/>
        </p:spPr>
        <p:txBody>
          <a:bodyPr wrap="square">
            <a:spAutoFit/>
          </a:bodyPr>
          <a:lstStyle/>
          <a:p>
            <a:pPr algn="l"/>
            <a:r>
              <a:rPr lang="en-US" sz="1800" b="0" i="0" dirty="0">
                <a:solidFill>
                  <a:srgbClr val="242021"/>
                </a:solidFill>
                <a:effectLst/>
                <a:latin typeface="Times New Roman" panose="02020603050405020304" pitchFamily="18" charset="0"/>
                <a:cs typeface="Times New Roman" panose="02020603050405020304" pitchFamily="18" charset="0"/>
              </a:rPr>
              <a:t>The 1D moiré excitons are predicted to exhibit Bose-Einstein condensation at high temperatures and may lead to exotic </a:t>
            </a:r>
            <a:r>
              <a:rPr lang="en-US" sz="1800" b="0" i="0" dirty="0">
                <a:solidFill>
                  <a:srgbClr val="FF0000"/>
                </a:solidFill>
                <a:effectLst/>
                <a:latin typeface="Times New Roman" panose="02020603050405020304" pitchFamily="18" charset="0"/>
                <a:cs typeface="Times New Roman" panose="02020603050405020304" pitchFamily="18" charset="0"/>
              </a:rPr>
              <a:t>Tonks-Girardeau Bose gases</a:t>
            </a:r>
            <a:r>
              <a:rPr lang="en-US" dirty="0">
                <a:solidFill>
                  <a:srgbClr val="FF0000"/>
                </a:solidFill>
                <a:latin typeface="Times New Roman" panose="02020603050405020304" pitchFamily="18" charset="0"/>
                <a:cs typeface="Times New Roman" panose="02020603050405020304" pitchFamily="18" charset="0"/>
              </a:rPr>
              <a:t>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557028" y="196565"/>
            <a:ext cx="10914132" cy="830997"/>
          </a:xfrm>
          <a:prstGeom prst="rect">
            <a:avLst/>
          </a:prstGeom>
          <a:noFill/>
        </p:spPr>
        <p:txBody>
          <a:bodyPr wrap="square">
            <a:spAutoFit/>
          </a:bodyPr>
          <a:lstStyle/>
          <a:p>
            <a:pPr algn="ctr">
              <a:buNone/>
            </a:pPr>
            <a:r>
              <a:rPr lang="en-US" sz="2400" i="0" dirty="0">
                <a:solidFill>
                  <a:srgbClr val="1A1A1A"/>
                </a:solidFill>
                <a:effectLst/>
                <a:latin typeface="Times New Roman" panose="02020603050405020304" pitchFamily="18" charset="0"/>
                <a:cs typeface="Times New Roman" panose="02020603050405020304" pitchFamily="18" charset="0"/>
              </a:rPr>
              <a:t>Pseudo-heterostructure and condensation of 1D moiré excitons in twisted phosphorene bilayers</a:t>
            </a:r>
            <a:endParaRPr lang="en-US" sz="2400" i="0" dirty="0">
              <a:solidFill>
                <a:srgbClr val="1A1A1A"/>
              </a:solidFill>
              <a:effectLst/>
              <a:latin typeface="Times New Roman" panose="02020603050405020304" pitchFamily="18" charset="0"/>
              <a:cs typeface="Times New Roman" panose="02020603050405020304" pitchFamily="18" charset="0"/>
            </a:endParaRPr>
          </a:p>
        </p:txBody>
      </p:sp>
      <p:pic>
        <p:nvPicPr>
          <p:cNvPr id="8" name="图片 22"/>
          <p:cNvPicPr>
            <a:picLocks noChangeAspect="1"/>
          </p:cNvPicPr>
          <p:nvPr/>
        </p:nvPicPr>
        <p:blipFill>
          <a:blip r:embed="rId4"/>
          <a:stretch>
            <a:fillRect/>
          </a:stretch>
        </p:blipFill>
        <p:spPr>
          <a:xfrm>
            <a:off x="1397288" y="1120964"/>
            <a:ext cx="3173352" cy="2450037"/>
          </a:xfrm>
          <a:prstGeom prst="rect">
            <a:avLst/>
          </a:prstGeom>
        </p:spPr>
      </p:pic>
      <p:sp>
        <p:nvSpPr>
          <p:cNvPr id="9" name="Flowchart: Document 46"/>
          <p:cNvSpPr/>
          <p:nvPr/>
        </p:nvSpPr>
        <p:spPr>
          <a:xfrm>
            <a:off x="-66825" y="1440852"/>
            <a:ext cx="1556986" cy="424329"/>
          </a:xfrm>
          <a:prstGeom prst="rect">
            <a:avLst/>
          </a:prstGeom>
          <a:noFill/>
          <a:ln w="12700" cap="flat" cmpd="sng" algn="ctr">
            <a:noFill/>
            <a:prstDash val="solid"/>
            <a:miter lim="800000"/>
          </a:ln>
          <a:effectLst/>
        </p:spPr>
        <p:txBody>
          <a:bodyPr rtlCol="0" anchor="ctr"/>
          <a:lstStyle/>
          <a:p>
            <a:pPr algn="ctr" defTabSz="800100">
              <a:lnSpc>
                <a:spcPct val="90000"/>
              </a:lnSpc>
              <a:spcBef>
                <a:spcPct val="0"/>
              </a:spcBef>
              <a:spcAft>
                <a:spcPct val="35000"/>
              </a:spcAft>
            </a:pPr>
            <a:r>
              <a:rPr lang="en-US" sz="1600" kern="0" dirty="0">
                <a:solidFill>
                  <a:srgbClr val="0000FA"/>
                </a:solidFill>
                <a:latin typeface="微软雅黑" panose="020B0503020204020204" charset="-122"/>
                <a:ea typeface="微软雅黑" panose="020B0503020204020204" charset="-122"/>
              </a:rPr>
              <a:t>1D </a:t>
            </a:r>
            <a:r>
              <a:rPr lang="zh-CN" altLang="en-US" sz="1600" kern="0" dirty="0">
                <a:solidFill>
                  <a:srgbClr val="0000FA"/>
                </a:solidFill>
                <a:latin typeface="微软雅黑" panose="020B0503020204020204" charset="-122"/>
                <a:ea typeface="微软雅黑" panose="020B0503020204020204" charset="-122"/>
              </a:rPr>
              <a:t>莫尔激子</a:t>
            </a:r>
            <a:endParaRPr lang="en-US" sz="1600" kern="0" dirty="0">
              <a:solidFill>
                <a:srgbClr val="0000FA"/>
              </a:solidFill>
              <a:latin typeface="微软雅黑" panose="020B0503020204020204" charset="-122"/>
              <a:ea typeface="微软雅黑" panose="020B0503020204020204" charset="-122"/>
            </a:endParaRPr>
          </a:p>
        </p:txBody>
      </p:sp>
      <p:sp>
        <p:nvSpPr>
          <p:cNvPr id="10" name="TextBox 19"/>
          <p:cNvSpPr txBox="1"/>
          <p:nvPr/>
        </p:nvSpPr>
        <p:spPr>
          <a:xfrm>
            <a:off x="135349" y="2433543"/>
            <a:ext cx="1354812" cy="830997"/>
          </a:xfrm>
          <a:prstGeom prst="rect">
            <a:avLst/>
          </a:prstGeom>
          <a:noFill/>
        </p:spPr>
        <p:txBody>
          <a:bodyPr wrap="square">
            <a:spAutoFit/>
          </a:bodyPr>
          <a:lstStyle/>
          <a:p>
            <a:r>
              <a:rPr lang="en-US" sz="1600" dirty="0">
                <a:solidFill>
                  <a:srgbClr val="0000FA"/>
                </a:solidFill>
                <a:latin typeface="微软雅黑" panose="020B0503020204020204" charset="-122"/>
                <a:ea typeface="微软雅黑" panose="020B0503020204020204" charset="-122"/>
              </a:rPr>
              <a:t>1D Tonks-Girardeau gas</a:t>
            </a:r>
            <a:endParaRPr lang="en-US" sz="1600" dirty="0"/>
          </a:p>
        </p:txBody>
      </p:sp>
      <p:cxnSp>
        <p:nvCxnSpPr>
          <p:cNvPr id="11" name="Straight Arrow Connector 21"/>
          <p:cNvCxnSpPr/>
          <p:nvPr/>
        </p:nvCxnSpPr>
        <p:spPr>
          <a:xfrm>
            <a:off x="711668" y="1838510"/>
            <a:ext cx="0" cy="568975"/>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矩形 4"/>
          <p:cNvSpPr/>
          <p:nvPr/>
        </p:nvSpPr>
        <p:spPr>
          <a:xfrm>
            <a:off x="7552554" y="6389521"/>
            <a:ext cx="4304754" cy="307777"/>
          </a:xfrm>
          <a:prstGeom prst="rect">
            <a:avLst/>
          </a:prstGeom>
        </p:spPr>
        <p:txBody>
          <a:bodyPr wrap="square">
            <a:spAutoFit/>
          </a:bodyPr>
          <a:lstStyle/>
          <a:p>
            <a:pPr algn="ctr"/>
            <a:r>
              <a:rPr lang="en-US" altLang="zh-CN" sz="1400" b="1" dirty="0" err="1">
                <a:latin typeface="Times New Roman" panose="02020603050405020304" pitchFamily="18" charset="0"/>
                <a:cs typeface="Times New Roman" panose="02020603050405020304" pitchFamily="18" charset="0"/>
              </a:rPr>
              <a:t>Guo</a:t>
            </a:r>
            <a:r>
              <a:rPr lang="en-US" altLang="zh-CN" sz="1400" b="1" dirty="0">
                <a:latin typeface="Times New Roman" panose="02020603050405020304" pitchFamily="18" charset="0"/>
                <a:cs typeface="Times New Roman" panose="02020603050405020304" pitchFamily="18" charset="0"/>
              </a:rPr>
              <a:t>, H</a:t>
            </a:r>
            <a:r>
              <a:rPr lang="en-US" altLang="zh-CN" sz="1400" dirty="0">
                <a:latin typeface="Times New Roman" panose="02020603050405020304" pitchFamily="18" charset="0"/>
                <a:cs typeface="Times New Roman" panose="02020603050405020304" pitchFamily="18" charset="0"/>
              </a:rPr>
              <a:t>. et al, </a:t>
            </a:r>
            <a:r>
              <a:rPr lang="en-US" altLang="zh-CN" sz="1400" b="1" i="1" dirty="0">
                <a:latin typeface="Times New Roman" panose="02020603050405020304" pitchFamily="18" charset="0"/>
                <a:cs typeface="Times New Roman" panose="02020603050405020304" pitchFamily="18" charset="0"/>
              </a:rPr>
              <a:t>Sci. Adv. </a:t>
            </a:r>
            <a:r>
              <a:rPr lang="en-US" altLang="zh-CN" sz="1400" dirty="0">
                <a:latin typeface="Times New Roman" panose="02020603050405020304" pitchFamily="18" charset="0"/>
                <a:cs typeface="Times New Roman" panose="02020603050405020304" pitchFamily="18" charset="0"/>
              </a:rPr>
              <a:t>2023</a:t>
            </a:r>
            <a:r>
              <a:rPr lang="en-US" altLang="zh-CN" sz="1400" b="1" dirty="0">
                <a:latin typeface="Times New Roman" panose="02020603050405020304" pitchFamily="18" charset="0"/>
                <a:cs typeface="Times New Roman" panose="02020603050405020304" pitchFamily="18" charset="0"/>
              </a:rPr>
              <a:t>,</a:t>
            </a:r>
            <a:r>
              <a:rPr lang="en-US" altLang="zh-CN" sz="1400" dirty="0">
                <a:latin typeface="Times New Roman" panose="02020603050405020304" pitchFamily="18" charset="0"/>
                <a:cs typeface="Times New Roman" panose="02020603050405020304" pitchFamily="18" charset="0"/>
              </a:rPr>
              <a:t> </a:t>
            </a:r>
            <a:r>
              <a:rPr lang="en-US" altLang="zh-CN" sz="1400" b="0" i="0" dirty="0">
                <a:solidFill>
                  <a:srgbClr val="777777"/>
                </a:solidFill>
                <a:effectLst/>
                <a:latin typeface="Arial" panose="020B0604020202020204" pitchFamily="34" charset="0"/>
              </a:rPr>
              <a:t> </a:t>
            </a:r>
            <a:r>
              <a:rPr lang="en-US" altLang="zh-CN" sz="1400" b="0" i="1" dirty="0">
                <a:effectLst/>
                <a:latin typeface="Times New Roman" panose="02020603050405020304" pitchFamily="18" charset="0"/>
                <a:cs typeface="Times New Roman" panose="02020603050405020304" pitchFamily="18" charset="0"/>
              </a:rPr>
              <a:t>9</a:t>
            </a:r>
            <a:r>
              <a:rPr lang="en-US" altLang="zh-CN" sz="1400" i="1"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(29), eadi5404.</a:t>
            </a:r>
            <a:endParaRPr lang="zh-CN" altLang="en-US" sz="1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374294" y="257047"/>
            <a:ext cx="4661038" cy="477054"/>
          </a:xfrm>
          <a:prstGeom prst="rect">
            <a:avLst/>
          </a:prstGeom>
        </p:spPr>
        <p:txBody>
          <a:bodyPr wrap="square">
            <a:spAutoFit/>
          </a:bodyPr>
          <a:lstStyle/>
          <a:p>
            <a:pPr algn="ctr"/>
            <a:r>
              <a:rPr lang="en-US" altLang="zh-CN" sz="2500" b="1" dirty="0">
                <a:latin typeface="Times New Roman" panose="02020603050405020304" pitchFamily="18" charset="0"/>
                <a:cs typeface="Times New Roman" panose="02020603050405020304" pitchFamily="18" charset="0"/>
              </a:rPr>
              <a:t>Summary</a:t>
            </a:r>
            <a:endParaRPr lang="zh-CN" altLang="en-US" sz="2500" b="1" dirty="0">
              <a:latin typeface="Times New Roman" panose="02020603050405020304" pitchFamily="18" charset="0"/>
              <a:cs typeface="Times New Roman" panose="02020603050405020304" pitchFamily="18" charset="0"/>
            </a:endParaRPr>
          </a:p>
        </p:txBody>
      </p:sp>
      <p:sp>
        <p:nvSpPr>
          <p:cNvPr id="7" name="矩形 6"/>
          <p:cNvSpPr/>
          <p:nvPr/>
        </p:nvSpPr>
        <p:spPr>
          <a:xfrm>
            <a:off x="795020" y="1370330"/>
            <a:ext cx="10942320" cy="4154170"/>
          </a:xfrm>
          <a:prstGeom prst="rect">
            <a:avLst/>
          </a:prstGeom>
        </p:spPr>
        <p:txBody>
          <a:bodyPr wrap="square">
            <a:spAutoFit/>
          </a:bodyPr>
          <a:lstStyle/>
          <a:p>
            <a:pPr marL="285750" indent="-285750" algn="just">
              <a:buFont typeface="Arial" panose="020B0604020202020204" pitchFamily="34" charset="0"/>
              <a:buChar char="•"/>
            </a:pPr>
            <a:r>
              <a:rPr lang="zh-CN" altLang="en-US" sz="2400" dirty="0">
                <a:latin typeface="Times New Roman" panose="02020603050405020304" pitchFamily="18" charset="0"/>
                <a:cs typeface="Times New Roman" panose="02020603050405020304" pitchFamily="18" charset="0"/>
              </a:rPr>
              <a:t>We have developed a planewave pseudopotential LR-TDDFT method with screened and rangeseparated hybrid (SRSH) functionals capable to treat large periodic systems (more than 1000atoms)with strong excitonic effect.</a:t>
            </a:r>
            <a:endParaRPr lang="en-US" altLang="zh-CN" sz="2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n-US" altLang="zh-CN" sz="2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We provided a first comprehensive study of moiré exciton properties from first-principles </a:t>
            </a:r>
            <a:r>
              <a:rPr lang="en-US" altLang="zh-CN" sz="2400" dirty="0" err="1">
                <a:latin typeface="Times New Roman" panose="02020603050405020304" pitchFamily="18" charset="0"/>
                <a:cs typeface="Times New Roman" panose="02020603050405020304" pitchFamily="18" charset="0"/>
              </a:rPr>
              <a:t>andexplored</a:t>
            </a:r>
            <a:r>
              <a:rPr lang="en-US" altLang="zh-CN" sz="2400" dirty="0">
                <a:latin typeface="Times New Roman" panose="02020603050405020304" pitchFamily="18" charset="0"/>
                <a:cs typeface="Times New Roman" panose="02020603050405020304" pitchFamily="18" charset="0"/>
              </a:rPr>
              <a:t> how moiré exciton properties can be modulated by electric field, defect engineering </a:t>
            </a:r>
            <a:r>
              <a:rPr lang="en-US" altLang="zh-CN" sz="2400" dirty="0" err="1">
                <a:latin typeface="Times New Roman" panose="02020603050405020304" pitchFamily="18" charset="0"/>
                <a:cs typeface="Times New Roman" panose="02020603050405020304" pitchFamily="18" charset="0"/>
              </a:rPr>
              <a:t>andchemical</a:t>
            </a:r>
            <a:r>
              <a:rPr lang="en-US" altLang="zh-CN" sz="2400" dirty="0">
                <a:latin typeface="Times New Roman" panose="02020603050405020304" pitchFamily="18" charset="0"/>
                <a:cs typeface="Times New Roman" panose="02020603050405020304" pitchFamily="18" charset="0"/>
              </a:rPr>
              <a:t> tuning.</a:t>
            </a:r>
            <a:endParaRPr lang="en-US" altLang="zh-CN" sz="2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n-US" altLang="zh-CN" sz="2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We predicted that moiré excitons in Janus </a:t>
            </a:r>
            <a:r>
              <a:rPr lang="en-US" altLang="zh-CN" sz="2400" dirty="0" err="1">
                <a:latin typeface="Times New Roman" panose="02020603050405020304" pitchFamily="18" charset="0"/>
                <a:cs typeface="Times New Roman" panose="02020603050405020304" pitchFamily="18" charset="0"/>
              </a:rPr>
              <a:t>heterobilayers</a:t>
            </a:r>
            <a:r>
              <a:rPr lang="en-US" altLang="zh-CN" sz="2400" dirty="0">
                <a:latin typeface="Times New Roman" panose="02020603050405020304" pitchFamily="18" charset="0"/>
                <a:cs typeface="Times New Roman" panose="02020603050405020304" pitchFamily="18" charset="0"/>
              </a:rPr>
              <a:t> and </a:t>
            </a:r>
            <a:r>
              <a:rPr lang="en-US" altLang="zh-CN" sz="2400" dirty="0" err="1">
                <a:latin typeface="Times New Roman" panose="02020603050405020304" pitchFamily="18" charset="0"/>
                <a:cs typeface="Times New Roman" panose="02020603050405020304" pitchFamily="18" charset="0"/>
              </a:rPr>
              <a:t>tbP</a:t>
            </a:r>
            <a:r>
              <a:rPr lang="en-US" altLang="zh-CN" sz="2400" dirty="0">
                <a:latin typeface="Times New Roman" panose="02020603050405020304" pitchFamily="18" charset="0"/>
                <a:cs typeface="Times New Roman" panose="02020603050405020304" pitchFamily="18" charset="0"/>
              </a:rPr>
              <a:t> could be tuned for high-temperature BEC.</a:t>
            </a:r>
            <a:endParaRPr lang="en-US" altLang="zh-CN" sz="2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52181" y="141853"/>
            <a:ext cx="9380186" cy="553998"/>
          </a:xfrm>
          <a:prstGeom prst="rect">
            <a:avLst/>
          </a:prstGeom>
          <a:noFill/>
        </p:spPr>
        <p:txBody>
          <a:bodyPr wrap="square">
            <a:spAutoFit/>
          </a:bodyPr>
          <a:lstStyle/>
          <a:p>
            <a:pPr algn="ctr">
              <a:buNone/>
            </a:pPr>
            <a:r>
              <a:rPr lang="en-US" sz="3000" b="1" i="0" dirty="0">
                <a:solidFill>
                  <a:srgbClr val="1A1A1A"/>
                </a:solidFill>
                <a:effectLst/>
                <a:latin typeface="Times New Roman" panose="02020603050405020304" pitchFamily="18" charset="0"/>
                <a:cs typeface="Times New Roman" panose="02020603050405020304" pitchFamily="18" charset="0"/>
              </a:rPr>
              <a:t>Acknowledgement</a:t>
            </a:r>
            <a:endParaRPr lang="en-US" sz="3000" b="1" i="0" dirty="0">
              <a:solidFill>
                <a:srgbClr val="1A1A1A"/>
              </a:solidFill>
              <a:effectLst/>
              <a:latin typeface="Times New Roman" panose="02020603050405020304" pitchFamily="18" charset="0"/>
              <a:cs typeface="Times New Roman" panose="02020603050405020304" pitchFamily="18" charset="0"/>
            </a:endParaRPr>
          </a:p>
        </p:txBody>
      </p:sp>
      <p:pic>
        <p:nvPicPr>
          <p:cNvPr id="1026" name="Picture 2" descr="CSUN Receives Grant to Encourage Minorities in Science | CSUN Today"/>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1312506" y="1217007"/>
            <a:ext cx="1817447" cy="18628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olloquium with Xu Zhang - FSUSciComp"/>
          <p:cNvPicPr>
            <a:picLocks noChangeAspect="1" noChangeArrowheads="1"/>
          </p:cNvPicPr>
          <p:nvPr>
            <p:custDataLst>
              <p:tags r:id="rId3"/>
            </p:custDataLst>
          </p:nvPr>
        </p:nvPicPr>
        <p:blipFill rotWithShape="1">
          <a:blip r:embed="rId4">
            <a:extLst>
              <a:ext uri="{28A0092B-C50C-407E-A947-70E740481C1C}">
                <a14:useLocalDpi xmlns:a14="http://schemas.microsoft.com/office/drawing/2010/main" val="0"/>
              </a:ext>
            </a:extLst>
          </a:blip>
          <a:srcRect l="10568" t="22811" r="66650" b="60256"/>
          <a:stretch>
            <a:fillRect/>
          </a:stretch>
        </p:blipFill>
        <p:spPr bwMode="auto">
          <a:xfrm>
            <a:off x="3771316" y="1186975"/>
            <a:ext cx="1682151" cy="19324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Zhao Jin | Prof. Jin Zhao's research group"/>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rcRect/>
          <a:stretch>
            <a:fillRect/>
          </a:stretch>
        </p:blipFill>
        <p:spPr bwMode="auto">
          <a:xfrm>
            <a:off x="8250209" y="1186975"/>
            <a:ext cx="1932448" cy="19324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文本框 2"/>
          <p:cNvSpPr txBox="1"/>
          <p:nvPr>
            <p:custDataLst>
              <p:tags r:id="rId7"/>
            </p:custDataLst>
          </p:nvPr>
        </p:nvSpPr>
        <p:spPr>
          <a:xfrm>
            <a:off x="803905" y="3515300"/>
            <a:ext cx="270715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Prof. Gang Lu, CSUN</a:t>
            </a:r>
            <a:endParaRPr lang="en-US" dirty="0">
              <a:latin typeface="Times New Roman" panose="02020603050405020304" pitchFamily="18" charset="0"/>
              <a:cs typeface="Times New Roman" panose="02020603050405020304" pitchFamily="18" charset="0"/>
            </a:endParaRPr>
          </a:p>
        </p:txBody>
      </p:sp>
      <p:sp>
        <p:nvSpPr>
          <p:cNvPr id="4" name="文本框 3"/>
          <p:cNvSpPr txBox="1"/>
          <p:nvPr>
            <p:custDataLst>
              <p:tags r:id="rId8"/>
            </p:custDataLst>
          </p:nvPr>
        </p:nvSpPr>
        <p:spPr>
          <a:xfrm>
            <a:off x="3309031" y="3517545"/>
            <a:ext cx="270715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Prof. Xu Zhang, CSUN</a:t>
            </a:r>
            <a:endParaRPr lang="en-US" dirty="0">
              <a:latin typeface="Times New Roman" panose="02020603050405020304" pitchFamily="18" charset="0"/>
              <a:cs typeface="Times New Roman" panose="02020603050405020304" pitchFamily="18" charset="0"/>
            </a:endParaRPr>
          </a:p>
        </p:txBody>
      </p:sp>
      <p:sp>
        <p:nvSpPr>
          <p:cNvPr id="5" name="文本框 4"/>
          <p:cNvSpPr txBox="1"/>
          <p:nvPr>
            <p:custDataLst>
              <p:tags r:id="rId9"/>
            </p:custDataLst>
          </p:nvPr>
        </p:nvSpPr>
        <p:spPr>
          <a:xfrm>
            <a:off x="8024978" y="3469997"/>
            <a:ext cx="270715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Prof. Jin Zhao, USTC</a:t>
            </a:r>
            <a:endParaRPr lang="en-US" dirty="0">
              <a:latin typeface="Times New Roman" panose="02020603050405020304" pitchFamily="18" charset="0"/>
              <a:cs typeface="Times New Roman" panose="02020603050405020304" pitchFamily="18" charset="0"/>
            </a:endParaRPr>
          </a:p>
        </p:txBody>
      </p:sp>
      <p:pic>
        <p:nvPicPr>
          <p:cNvPr id="7"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12750" y="3993632"/>
            <a:ext cx="2032838" cy="271044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ngineering Exciton–Phonon Interactions for Suppressing Nonradiative Energy  Loss in Energy-Transfer-Initiated Photocatalysis | Prof. Jin Zhao's  research group"/>
          <p:cNvPicPr>
            <a:picLocks noChangeAspect="1" noChangeArrowheads="1"/>
          </p:cNvPicPr>
          <p:nvPr>
            <p:custDataLst>
              <p:tags r:id="rId11"/>
            </p:custDataLst>
          </p:nvPr>
        </p:nvPicPr>
        <p:blipFill>
          <a:blip r:embed="rId12">
            <a:extLst>
              <a:ext uri="{28A0092B-C50C-407E-A947-70E740481C1C}">
                <a14:useLocalDpi xmlns:a14="http://schemas.microsoft.com/office/drawing/2010/main" val="0"/>
              </a:ext>
            </a:extLst>
          </a:blip>
          <a:srcRect/>
          <a:stretch>
            <a:fillRect/>
          </a:stretch>
        </p:blipFill>
        <p:spPr bwMode="auto">
          <a:xfrm>
            <a:off x="5877797" y="1077922"/>
            <a:ext cx="2041501" cy="20415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文本框 12"/>
          <p:cNvSpPr txBox="1"/>
          <p:nvPr>
            <p:custDataLst>
              <p:tags r:id="rId13"/>
            </p:custDataLst>
          </p:nvPr>
        </p:nvSpPr>
        <p:spPr>
          <a:xfrm>
            <a:off x="5721877" y="3516048"/>
            <a:ext cx="270715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Dr. </a:t>
            </a:r>
            <a:r>
              <a:rPr lang="en-US" dirty="0" err="1">
                <a:latin typeface="Times New Roman" panose="02020603050405020304" pitchFamily="18" charset="0"/>
                <a:cs typeface="Times New Roman" panose="02020603050405020304" pitchFamily="18" charset="0"/>
              </a:rPr>
              <a:t>Aolei</a:t>
            </a:r>
            <a:r>
              <a:rPr lang="en-US" dirty="0">
                <a:latin typeface="Times New Roman" panose="02020603050405020304" pitchFamily="18" charset="0"/>
                <a:cs typeface="Times New Roman" panose="02020603050405020304" pitchFamily="18" charset="0"/>
              </a:rPr>
              <a:t> Wang, CSUN</a:t>
            </a: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oiré excitons in a 2D semiconductor heterobilayer | Research Communities  by Springer Nature"/>
          <p:cNvPicPr>
            <a:picLocks noChangeAspect="1" noChangeArrowheads="1"/>
          </p:cNvPicPr>
          <p:nvPr>
            <p:custDataLst>
              <p:tags r:id="rId1"/>
            </p:custDataLst>
          </p:nvPr>
        </p:nvPicPr>
        <p:blipFill rotWithShape="1">
          <a:blip r:embed="rId2" cstate="print">
            <a:extLst>
              <a:ext uri="{28A0092B-C50C-407E-A947-70E740481C1C}">
                <a14:useLocalDpi xmlns:a14="http://schemas.microsoft.com/office/drawing/2010/main" val="0"/>
              </a:ext>
            </a:extLst>
          </a:blip>
          <a:srcRect l="51539" t="26477"/>
          <a:stretch>
            <a:fillRect/>
          </a:stretch>
        </p:blipFill>
        <p:spPr bwMode="auto">
          <a:xfrm>
            <a:off x="464197" y="1613690"/>
            <a:ext cx="2596512" cy="14536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i. What are the properties of a Bose Einstein Condensate?"/>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435702" y="1541510"/>
            <a:ext cx="2545886" cy="17252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The diagrammatic structure of the exciton device. (Source: EPF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8884" y="1541510"/>
            <a:ext cx="3278353" cy="1725234"/>
          </a:xfrm>
          <a:prstGeom prst="rect">
            <a:avLst/>
          </a:prstGeom>
          <a:noFill/>
          <a:extLst>
            <a:ext uri="{909E8E84-426E-40DD-AFC4-6F175D3DCCD1}">
              <a14:hiddenFill xmlns:a14="http://schemas.microsoft.com/office/drawing/2010/main">
                <a:solidFill>
                  <a:srgbClr val="FFFFFF"/>
                </a:solidFill>
              </a14:hiddenFill>
            </a:ext>
          </a:extLst>
        </p:spPr>
      </p:pic>
      <p:sp>
        <p:nvSpPr>
          <p:cNvPr id="9" name="文本占位符 1"/>
          <p:cNvSpPr txBox="1"/>
          <p:nvPr/>
        </p:nvSpPr>
        <p:spPr>
          <a:xfrm>
            <a:off x="1365897" y="394508"/>
            <a:ext cx="8920029" cy="401200"/>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000" dirty="0">
                <a:solidFill>
                  <a:schemeClr val="tx1"/>
                </a:solidFill>
                <a:latin typeface="Times New Roman" panose="02020603050405020304" pitchFamily="18" charset="0"/>
                <a:ea typeface="华文新魏" panose="02010800040101010101" pitchFamily="2" charset="-122"/>
                <a:cs typeface="Times New Roman" panose="02020603050405020304" pitchFamily="18" charset="0"/>
              </a:rPr>
              <a:t>Moir</a:t>
            </a:r>
            <a:r>
              <a:rPr lang="en-US" altLang="zh-CN" sz="3000"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é</a:t>
            </a:r>
            <a:r>
              <a:rPr lang="en-US" altLang="zh-CN" sz="3000" dirty="0">
                <a:solidFill>
                  <a:schemeClr val="tx1"/>
                </a:solidFill>
                <a:latin typeface="Times New Roman" panose="02020603050405020304" pitchFamily="18" charset="0"/>
                <a:ea typeface="华文新魏" panose="02010800040101010101" pitchFamily="2" charset="-122"/>
                <a:cs typeface="Times New Roman" panose="02020603050405020304" pitchFamily="18" charset="0"/>
              </a:rPr>
              <a:t> Excitons in twisted 2D</a:t>
            </a:r>
            <a:r>
              <a:rPr lang="zh-CN" altLang="en-US" sz="3000" dirty="0">
                <a:solidFill>
                  <a:schemeClr val="tx1"/>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000" dirty="0">
                <a:solidFill>
                  <a:schemeClr val="tx1"/>
                </a:solidFill>
                <a:latin typeface="Times New Roman" panose="02020603050405020304" pitchFamily="18" charset="0"/>
                <a:ea typeface="华文新魏" panose="02010800040101010101" pitchFamily="2" charset="-122"/>
                <a:cs typeface="Times New Roman" panose="02020603050405020304" pitchFamily="18" charset="0"/>
              </a:rPr>
              <a:t>materials</a:t>
            </a:r>
            <a:endParaRPr lang="zh-CN" altLang="en-US" sz="3000" dirty="0">
              <a:solidFill>
                <a:schemeClr val="tx1"/>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0" name="TextBox 10"/>
          <p:cNvSpPr txBox="1"/>
          <p:nvPr/>
        </p:nvSpPr>
        <p:spPr>
          <a:xfrm>
            <a:off x="123276" y="3427670"/>
            <a:ext cx="3278353" cy="400110"/>
          </a:xfrm>
          <a:prstGeom prst="rect">
            <a:avLst/>
          </a:prstGeom>
          <a:noFill/>
        </p:spPr>
        <p:txBody>
          <a:bodyPr wrap="square">
            <a:spAutoFit/>
          </a:bodyPr>
          <a:lstStyle/>
          <a:p>
            <a:pPr algn="ctr"/>
            <a:r>
              <a:rPr lang="en-US" sz="2000" dirty="0">
                <a:solidFill>
                  <a:srgbClr val="0000FA"/>
                </a:solidFill>
                <a:latin typeface="微软雅黑" panose="020B0503020204020204" charset="-122"/>
                <a:ea typeface="微软雅黑" panose="020B0503020204020204" charset="-122"/>
              </a:rPr>
              <a:t>Single</a:t>
            </a:r>
            <a:r>
              <a:rPr lang="zh-CN" altLang="en-US" sz="2000" dirty="0">
                <a:solidFill>
                  <a:srgbClr val="0000FA"/>
                </a:solidFill>
                <a:latin typeface="微软雅黑" panose="020B0503020204020204" charset="-122"/>
                <a:ea typeface="微软雅黑" panose="020B0503020204020204" charset="-122"/>
              </a:rPr>
              <a:t> </a:t>
            </a:r>
            <a:r>
              <a:rPr lang="en-US" altLang="zh-CN" sz="2000" dirty="0">
                <a:solidFill>
                  <a:srgbClr val="0000FA"/>
                </a:solidFill>
                <a:latin typeface="微软雅黑" panose="020B0503020204020204" charset="-122"/>
                <a:ea typeface="微软雅黑" panose="020B0503020204020204" charset="-122"/>
              </a:rPr>
              <a:t>photon</a:t>
            </a:r>
            <a:r>
              <a:rPr lang="zh-CN" altLang="en-US" sz="2000" dirty="0">
                <a:solidFill>
                  <a:srgbClr val="0000FA"/>
                </a:solidFill>
                <a:latin typeface="微软雅黑" panose="020B0503020204020204" charset="-122"/>
                <a:ea typeface="微软雅黑" panose="020B0503020204020204" charset="-122"/>
              </a:rPr>
              <a:t> </a:t>
            </a:r>
            <a:r>
              <a:rPr lang="en-US" altLang="zh-CN" sz="2000" dirty="0">
                <a:solidFill>
                  <a:srgbClr val="0000FA"/>
                </a:solidFill>
                <a:latin typeface="微软雅黑" panose="020B0503020204020204" charset="-122"/>
                <a:ea typeface="微软雅黑" panose="020B0503020204020204" charset="-122"/>
              </a:rPr>
              <a:t>emission</a:t>
            </a:r>
            <a:endParaRPr lang="en-US" sz="2000" dirty="0">
              <a:solidFill>
                <a:srgbClr val="0000FA"/>
              </a:solidFill>
            </a:endParaRPr>
          </a:p>
        </p:txBody>
      </p:sp>
      <p:sp>
        <p:nvSpPr>
          <p:cNvPr id="11" name="TextBox 15"/>
          <p:cNvSpPr txBox="1"/>
          <p:nvPr/>
        </p:nvSpPr>
        <p:spPr>
          <a:xfrm>
            <a:off x="9435702" y="3429160"/>
            <a:ext cx="2574950" cy="400110"/>
          </a:xfrm>
          <a:prstGeom prst="rect">
            <a:avLst/>
          </a:prstGeom>
          <a:noFill/>
        </p:spPr>
        <p:txBody>
          <a:bodyPr wrap="square">
            <a:spAutoFit/>
          </a:bodyPr>
          <a:lstStyle/>
          <a:p>
            <a:pPr algn="ctr"/>
            <a:r>
              <a:rPr lang="en-US" altLang="zh-CN" sz="2000" dirty="0">
                <a:solidFill>
                  <a:srgbClr val="0000FA"/>
                </a:solidFill>
                <a:latin typeface="微软雅黑" panose="020B0503020204020204" charset="-122"/>
                <a:ea typeface="微软雅黑" panose="020B0503020204020204" charset="-122"/>
              </a:rPr>
              <a:t>BEC</a:t>
            </a:r>
            <a:endParaRPr lang="en-US" sz="2000" dirty="0">
              <a:solidFill>
                <a:srgbClr val="0000FA"/>
              </a:solidFill>
            </a:endParaRPr>
          </a:p>
        </p:txBody>
      </p:sp>
      <p:sp>
        <p:nvSpPr>
          <p:cNvPr id="12" name="TextBox 17"/>
          <p:cNvSpPr txBox="1"/>
          <p:nvPr/>
        </p:nvSpPr>
        <p:spPr>
          <a:xfrm>
            <a:off x="6914368" y="3436541"/>
            <a:ext cx="2459493" cy="400110"/>
          </a:xfrm>
          <a:prstGeom prst="rect">
            <a:avLst/>
          </a:prstGeom>
          <a:noFill/>
        </p:spPr>
        <p:txBody>
          <a:bodyPr wrap="square">
            <a:spAutoFit/>
          </a:bodyPr>
          <a:lstStyle/>
          <a:p>
            <a:pPr algn="ctr"/>
            <a:r>
              <a:rPr lang="en-US" altLang="zh-CN" sz="2000" dirty="0">
                <a:solidFill>
                  <a:srgbClr val="0000FA"/>
                </a:solidFill>
                <a:latin typeface="微软雅黑" panose="020B0503020204020204" charset="-122"/>
                <a:ea typeface="微软雅黑" panose="020B0503020204020204" charset="-122"/>
              </a:rPr>
              <a:t>Exciton devices</a:t>
            </a:r>
            <a:endParaRPr lang="en-US" sz="2000" dirty="0">
              <a:solidFill>
                <a:srgbClr val="0000FA"/>
              </a:solidFill>
            </a:endParaRPr>
          </a:p>
        </p:txBody>
      </p:sp>
      <p:pic>
        <p:nvPicPr>
          <p:cNvPr id="3" name="图片 2"/>
          <p:cNvPicPr/>
          <p:nvPr/>
        </p:nvPicPr>
        <p:blipFill>
          <a:blip r:embed="rId6"/>
          <a:stretch>
            <a:fillRect/>
          </a:stretch>
        </p:blipFill>
        <p:spPr>
          <a:xfrm>
            <a:off x="3742055" y="1541780"/>
            <a:ext cx="2303780" cy="1452880"/>
          </a:xfrm>
          <a:prstGeom prst="rect">
            <a:avLst/>
          </a:prstGeom>
        </p:spPr>
      </p:pic>
      <p:sp>
        <p:nvSpPr>
          <p:cNvPr id="8" name="TextBox 10"/>
          <p:cNvSpPr txBox="1"/>
          <p:nvPr/>
        </p:nvSpPr>
        <p:spPr>
          <a:xfrm>
            <a:off x="3401781" y="3428940"/>
            <a:ext cx="3278353" cy="398780"/>
          </a:xfrm>
          <a:prstGeom prst="rect">
            <a:avLst/>
          </a:prstGeom>
          <a:noFill/>
        </p:spPr>
        <p:txBody>
          <a:bodyPr wrap="square">
            <a:spAutoFit/>
          </a:bodyPr>
          <a:lstStyle/>
          <a:p>
            <a:pPr algn="ctr"/>
            <a:r>
              <a:rPr lang="en-US" sz="2000" dirty="0">
                <a:solidFill>
                  <a:srgbClr val="0000FA"/>
                </a:solidFill>
                <a:latin typeface="微软雅黑" panose="020B0503020204020204" charset="-122"/>
                <a:ea typeface="微软雅黑" panose="020B0503020204020204" charset="-122"/>
              </a:rPr>
              <a:t>Quantum Computing</a:t>
            </a:r>
            <a:endParaRPr lang="en-US" sz="2000" dirty="0">
              <a:solidFill>
                <a:srgbClr val="0000FA"/>
              </a:solidFill>
            </a:endParaRPr>
          </a:p>
        </p:txBody>
      </p:sp>
      <p:sp>
        <p:nvSpPr>
          <p:cNvPr id="7" name="文本框 6"/>
          <p:cNvSpPr txBox="1"/>
          <p:nvPr/>
        </p:nvSpPr>
        <p:spPr>
          <a:xfrm>
            <a:off x="2625822" y="4757192"/>
            <a:ext cx="6809546" cy="707886"/>
          </a:xfrm>
          <a:prstGeom prst="rect">
            <a:avLst/>
          </a:prstGeom>
          <a:noFill/>
        </p:spPr>
        <p:txBody>
          <a:bodyPr wrap="square">
            <a:spAutoFit/>
          </a:bodyPr>
          <a:p>
            <a:pPr algn="ctr"/>
            <a:r>
              <a:rPr lang="en-US" sz="2000" dirty="0">
                <a:solidFill>
                  <a:srgbClr val="FF0000"/>
                </a:solidFill>
                <a:latin typeface="Times New Roman" panose="02020603050405020304" pitchFamily="18" charset="0"/>
                <a:cs typeface="Times New Roman" panose="02020603050405020304" pitchFamily="18" charset="0"/>
              </a:rPr>
              <a:t>Can we achieve accurate, predictive understanding of moiré excitons through advanced first-principles methods?</a:t>
            </a:r>
            <a:endParaRPr lang="en-US" sz="20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xciton - Wikipedi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9094" y="1473931"/>
            <a:ext cx="2157918" cy="2157918"/>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5396" y="1156742"/>
            <a:ext cx="3564531" cy="3240000"/>
          </a:xfrm>
          <a:prstGeom prst="rect">
            <a:avLst/>
          </a:prstGeom>
        </p:spPr>
      </p:pic>
      <p:pic>
        <p:nvPicPr>
          <p:cNvPr id="6" name="Picture 6" descr="Moiré Superlattice [IMAGE] | EurekAlert! Science News Releas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5303" y="1480373"/>
            <a:ext cx="2035875" cy="2038707"/>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5"/>
          <p:cNvSpPr txBox="1"/>
          <p:nvPr/>
        </p:nvSpPr>
        <p:spPr>
          <a:xfrm>
            <a:off x="7908925" y="3427095"/>
            <a:ext cx="1094740" cy="737235"/>
          </a:xfrm>
          <a:prstGeom prst="rect">
            <a:avLst/>
          </a:prstGeom>
          <a:noFill/>
        </p:spPr>
        <p:txBody>
          <a:bodyPr wrap="square" rtlCol="0">
            <a:spAutoFit/>
          </a:bodyPr>
          <a:lstStyle/>
          <a:p>
            <a:pPr algn="ctr"/>
            <a:r>
              <a:rPr lang="en-US" altLang="zh-CN" sz="1400" b="1" baseline="0" dirty="0">
                <a:latin typeface="微软雅黑" panose="020B0503020204020204" charset="-122"/>
                <a:ea typeface="微软雅黑" panose="020B0503020204020204" charset="-122"/>
              </a:rPr>
              <a:t>e-ph</a:t>
            </a:r>
            <a:endParaRPr lang="en-US" altLang="zh-CN" sz="1400" b="1" baseline="0" dirty="0">
              <a:latin typeface="微软雅黑" panose="020B0503020204020204" charset="-122"/>
              <a:ea typeface="微软雅黑" panose="020B0503020204020204" charset="-122"/>
            </a:endParaRPr>
          </a:p>
          <a:p>
            <a:pPr algn="ctr"/>
            <a:r>
              <a:rPr lang="en-US" altLang="zh-CN" sz="1400" b="1" baseline="0" dirty="0">
                <a:latin typeface="微软雅黑" panose="020B0503020204020204" charset="-122"/>
                <a:ea typeface="微软雅黑" panose="020B0503020204020204" charset="-122"/>
              </a:rPr>
              <a:t>interaction</a:t>
            </a:r>
            <a:endParaRPr lang="en-US" altLang="zh-CN" sz="1400" b="1" baseline="0" dirty="0">
              <a:latin typeface="微软雅黑" panose="020B0503020204020204" charset="-122"/>
              <a:ea typeface="微软雅黑" panose="020B0503020204020204" charset="-122"/>
            </a:endParaRPr>
          </a:p>
        </p:txBody>
      </p:sp>
      <p:sp>
        <p:nvSpPr>
          <p:cNvPr id="8" name="文本框 14"/>
          <p:cNvSpPr txBox="1"/>
          <p:nvPr/>
        </p:nvSpPr>
        <p:spPr>
          <a:xfrm>
            <a:off x="10389133" y="3519080"/>
            <a:ext cx="1175304" cy="368300"/>
          </a:xfrm>
          <a:prstGeom prst="rect">
            <a:avLst/>
          </a:prstGeom>
          <a:noFill/>
        </p:spPr>
        <p:txBody>
          <a:bodyPr wrap="square" rtlCol="0">
            <a:spAutoFit/>
          </a:bodyPr>
          <a:lstStyle/>
          <a:p>
            <a:pPr algn="ctr"/>
            <a:r>
              <a:rPr lang="en-US" altLang="zh-CN" sz="1800" b="1" baseline="0" dirty="0">
                <a:latin typeface="微软雅黑" panose="020B0503020204020204" charset="-122"/>
                <a:ea typeface="微软雅黑" panose="020B0503020204020204" charset="-122"/>
              </a:rPr>
              <a:t>SOC</a:t>
            </a:r>
            <a:endParaRPr lang="en-US" altLang="zh-CN" sz="1800" b="1" baseline="0" dirty="0">
              <a:latin typeface="微软雅黑" panose="020B0503020204020204" charset="-122"/>
              <a:ea typeface="微软雅黑" panose="020B0503020204020204" charset="-122"/>
            </a:endParaRPr>
          </a:p>
        </p:txBody>
      </p:sp>
      <p:sp>
        <p:nvSpPr>
          <p:cNvPr id="9" name="文本框 15"/>
          <p:cNvSpPr txBox="1"/>
          <p:nvPr/>
        </p:nvSpPr>
        <p:spPr>
          <a:xfrm>
            <a:off x="9284970" y="1346835"/>
            <a:ext cx="925195" cy="737235"/>
          </a:xfrm>
          <a:prstGeom prst="rect">
            <a:avLst/>
          </a:prstGeom>
          <a:noFill/>
        </p:spPr>
        <p:txBody>
          <a:bodyPr wrap="square" rtlCol="0">
            <a:spAutoFit/>
          </a:bodyPr>
          <a:lstStyle/>
          <a:p>
            <a:pPr algn="ctr"/>
            <a:r>
              <a:rPr lang="en-US" altLang="zh-CN" sz="1400" b="1" dirty="0">
                <a:latin typeface="微软雅黑" panose="020B0503020204020204" charset="-122"/>
                <a:ea typeface="微软雅黑" panose="020B0503020204020204" charset="-122"/>
              </a:rPr>
              <a:t>e-h interaction</a:t>
            </a:r>
            <a:endParaRPr lang="en-US" altLang="zh-CN" sz="1400" b="1" dirty="0">
              <a:latin typeface="微软雅黑" panose="020B0503020204020204" charset="-122"/>
              <a:ea typeface="微软雅黑" panose="020B0503020204020204" charset="-122"/>
            </a:endParaRPr>
          </a:p>
        </p:txBody>
      </p:sp>
      <p:sp>
        <p:nvSpPr>
          <p:cNvPr id="10" name="文本框 28"/>
          <p:cNvSpPr txBox="1"/>
          <p:nvPr/>
        </p:nvSpPr>
        <p:spPr>
          <a:xfrm>
            <a:off x="8434468" y="4538181"/>
            <a:ext cx="2880469" cy="400110"/>
          </a:xfrm>
          <a:prstGeom prst="rect">
            <a:avLst/>
          </a:prstGeom>
          <a:noFill/>
        </p:spPr>
        <p:txBody>
          <a:bodyPr wrap="none" rtlCol="0">
            <a:spAutoFit/>
          </a:bodyPr>
          <a:lstStyle/>
          <a:p>
            <a:pPr marL="342900" indent="-342900" algn="just">
              <a:buFont typeface="Wingdings" panose="05000000000000000000" pitchFamily="2" charset="2"/>
              <a:buChar char="Ø"/>
            </a:pPr>
            <a:r>
              <a:rPr lang="en-US" altLang="zh-CN" sz="2000" baseline="0" dirty="0">
                <a:solidFill>
                  <a:srgbClr val="0000FA"/>
                </a:solidFill>
                <a:latin typeface="微软雅黑" panose="020B0503020204020204" charset="-122"/>
                <a:ea typeface="微软雅黑" panose="020B0503020204020204" charset="-122"/>
              </a:rPr>
              <a:t>Different couplings</a:t>
            </a:r>
            <a:endParaRPr lang="en-US" altLang="zh-CN" sz="2000" baseline="0" dirty="0">
              <a:solidFill>
                <a:srgbClr val="0000FA"/>
              </a:solidFill>
              <a:latin typeface="微软雅黑" panose="020B0503020204020204" charset="-122"/>
              <a:ea typeface="微软雅黑" panose="020B0503020204020204" charset="-122"/>
            </a:endParaRPr>
          </a:p>
        </p:txBody>
      </p:sp>
      <p:sp>
        <p:nvSpPr>
          <p:cNvPr id="11" name="文本框 28"/>
          <p:cNvSpPr txBox="1"/>
          <p:nvPr/>
        </p:nvSpPr>
        <p:spPr>
          <a:xfrm>
            <a:off x="45677" y="3964185"/>
            <a:ext cx="3572453" cy="400110"/>
          </a:xfrm>
          <a:prstGeom prst="rect">
            <a:avLst/>
          </a:prstGeom>
          <a:noFill/>
        </p:spPr>
        <p:txBody>
          <a:bodyPr wrap="none" rtlCol="0">
            <a:spAutoFit/>
          </a:bodyPr>
          <a:lstStyle/>
          <a:p>
            <a:pPr marL="342900" indent="-342900" algn="just">
              <a:buFont typeface="Wingdings" panose="05000000000000000000" pitchFamily="2" charset="2"/>
              <a:buChar char="Ø"/>
            </a:pPr>
            <a:r>
              <a:rPr lang="en-US" altLang="zh-CN" sz="2000" baseline="0" dirty="0">
                <a:solidFill>
                  <a:srgbClr val="0000FA"/>
                </a:solidFill>
                <a:latin typeface="微软雅黑" panose="020B0503020204020204" charset="-122"/>
                <a:ea typeface="微软雅黑" panose="020B0503020204020204" charset="-122"/>
              </a:rPr>
              <a:t>Electron-hole interaction</a:t>
            </a:r>
            <a:endParaRPr lang="en-US" altLang="zh-CN" sz="2000" baseline="0" dirty="0">
              <a:solidFill>
                <a:srgbClr val="0000FA"/>
              </a:solidFill>
              <a:latin typeface="微软雅黑" panose="020B0503020204020204" charset="-122"/>
              <a:ea typeface="微软雅黑" panose="020B0503020204020204" charset="-122"/>
            </a:endParaRPr>
          </a:p>
        </p:txBody>
      </p:sp>
      <p:sp>
        <p:nvSpPr>
          <p:cNvPr id="12" name="文本框 28"/>
          <p:cNvSpPr txBox="1"/>
          <p:nvPr/>
        </p:nvSpPr>
        <p:spPr>
          <a:xfrm>
            <a:off x="4444090" y="3964185"/>
            <a:ext cx="1885003" cy="400110"/>
          </a:xfrm>
          <a:prstGeom prst="rect">
            <a:avLst/>
          </a:prstGeom>
          <a:noFill/>
        </p:spPr>
        <p:txBody>
          <a:bodyPr wrap="none" rtlCol="0">
            <a:spAutoFit/>
          </a:bodyPr>
          <a:lstStyle/>
          <a:p>
            <a:pPr marL="342900" indent="-342900" algn="just">
              <a:buFont typeface="Wingdings" panose="05000000000000000000" pitchFamily="2" charset="2"/>
              <a:buChar char="Ø"/>
            </a:pPr>
            <a:r>
              <a:rPr lang="en-US" altLang="zh-CN" sz="2000" baseline="0" dirty="0">
                <a:solidFill>
                  <a:srgbClr val="0000FA"/>
                </a:solidFill>
                <a:latin typeface="微软雅黑" panose="020B0503020204020204" charset="-122"/>
                <a:ea typeface="微软雅黑" panose="020B0503020204020204" charset="-122"/>
              </a:rPr>
              <a:t>Large scale</a:t>
            </a:r>
            <a:endParaRPr lang="en-US" altLang="zh-CN" sz="2000" baseline="0" dirty="0">
              <a:solidFill>
                <a:srgbClr val="0000FA"/>
              </a:solidFill>
              <a:latin typeface="微软雅黑" panose="020B0503020204020204" charset="-122"/>
              <a:ea typeface="微软雅黑" panose="020B0503020204020204" charset="-122"/>
            </a:endParaRPr>
          </a:p>
        </p:txBody>
      </p:sp>
      <p:sp>
        <p:nvSpPr>
          <p:cNvPr id="13" name="文本占位符 1"/>
          <p:cNvSpPr txBox="1"/>
          <p:nvPr/>
        </p:nvSpPr>
        <p:spPr>
          <a:xfrm>
            <a:off x="1365897" y="146858"/>
            <a:ext cx="9926392" cy="668390"/>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000" dirty="0">
                <a:solidFill>
                  <a:schemeClr val="tx1"/>
                </a:solidFill>
                <a:latin typeface="Times New Roman" panose="02020603050405020304" pitchFamily="18" charset="0"/>
                <a:ea typeface="华文新魏" panose="02010800040101010101" pitchFamily="2" charset="-122"/>
                <a:cs typeface="Times New Roman" panose="02020603050405020304" pitchFamily="18" charset="0"/>
              </a:rPr>
              <a:t>Challenge in First-principles calculations of Moir</a:t>
            </a:r>
            <a:r>
              <a:rPr lang="en-US" altLang="zh-CN" sz="3000"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é</a:t>
            </a:r>
            <a:r>
              <a:rPr lang="en-US" altLang="zh-CN" sz="3000" dirty="0">
                <a:solidFill>
                  <a:schemeClr val="tx1"/>
                </a:solidFill>
                <a:latin typeface="Times New Roman" panose="02020603050405020304" pitchFamily="18" charset="0"/>
                <a:ea typeface="华文新魏" panose="02010800040101010101" pitchFamily="2" charset="-122"/>
                <a:cs typeface="Times New Roman" panose="02020603050405020304" pitchFamily="18" charset="0"/>
              </a:rPr>
              <a:t> Excitons</a:t>
            </a:r>
            <a:endParaRPr lang="zh-CN" altLang="en-US" sz="3000" dirty="0">
              <a:solidFill>
                <a:schemeClr val="tx1"/>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2" name="TextBox 23"/>
          <p:cNvSpPr txBox="1"/>
          <p:nvPr/>
        </p:nvSpPr>
        <p:spPr>
          <a:xfrm>
            <a:off x="669858" y="5055425"/>
            <a:ext cx="10424988" cy="1076325"/>
          </a:xfrm>
          <a:prstGeom prst="rect">
            <a:avLst/>
          </a:prstGeom>
          <a:noFill/>
        </p:spPr>
        <p:txBody>
          <a:bodyPr wrap="square" rtlCol="0">
            <a:spAutoFit/>
          </a:bodyPr>
          <a:lstStyle/>
          <a:p>
            <a:pPr marL="685800" indent="-685800">
              <a:buFont typeface="Wingdings" panose="05000000000000000000" pitchFamily="2" charset="2"/>
              <a:buChar char="v"/>
            </a:pP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GW-BSE</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Accurate</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Huge</a:t>
            </a:r>
            <a:r>
              <a:rPr lang="zh-CN" altLang="en-US" sz="1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1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computational</a:t>
            </a:r>
            <a:r>
              <a:rPr lang="zh-CN" altLang="en-US" sz="1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1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demanding</a:t>
            </a:r>
            <a:endParaRPr lang="en-US" altLang="zh-CN" sz="1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sz="1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pPr marL="685800" indent="-685800">
              <a:buFont typeface="Wingdings" panose="05000000000000000000" pitchFamily="2" charset="2"/>
              <a:buChar char="v"/>
            </a:pP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Conventional</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LR-TDDFT</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can’t accurately calculate binding energy</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underestimate</a:t>
            </a:r>
            <a:r>
              <a:rPr lang="zh-CN" altLang="en-US" sz="1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1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band</a:t>
            </a:r>
            <a:r>
              <a:rPr lang="zh-CN" altLang="en-US" sz="1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1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gap</a:t>
            </a:r>
            <a:endParaRPr lang="en-US" altLang="zh-CN" sz="1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sz="1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1121320" y="0"/>
            <a:ext cx="9649235" cy="671104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txBox="1"/>
          <p:nvPr/>
        </p:nvSpPr>
        <p:spPr>
          <a:xfrm>
            <a:off x="1454337" y="278665"/>
            <a:ext cx="8920029" cy="401200"/>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000" dirty="0" err="1">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LR-TDDFT+screened</a:t>
            </a:r>
            <a:r>
              <a:rPr lang="en-US" altLang="zh-CN" sz="30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 range separated hybrid </a:t>
            </a:r>
            <a:r>
              <a:rPr lang="en-US" altLang="zh-CN" sz="3000" dirty="0" err="1">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funcitonal</a:t>
            </a:r>
            <a:endParaRPr lang="zh-CN" altLang="en-US" sz="30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3" name="Content Placeholder 2"/>
          <p:cNvSpPr txBox="1"/>
          <p:nvPr/>
        </p:nvSpPr>
        <p:spPr>
          <a:xfrm>
            <a:off x="498310" y="2133576"/>
            <a:ext cx="11931112" cy="34960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Both"/>
              <a:defRPr/>
            </a:pP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sym typeface="Symbol" panose="05050102010706020507" pitchFamily="18" charset="2"/>
              </a:rPr>
              <a:t>Using screened and range-separated hybrid (</a:t>
            </a:r>
            <a:r>
              <a:rPr lang="en-US" altLang="zh-TW" sz="1800" dirty="0">
                <a:solidFill>
                  <a:prstClr val="black"/>
                </a:solidFill>
                <a:latin typeface="Times New Roman" panose="02020603050405020304" pitchFamily="18" charset="0"/>
                <a:ea typeface="PMingLiU" panose="02020500000000000000" pitchFamily="18" charset="-120"/>
                <a:cs typeface="Times New Roman" panose="02020603050405020304" pitchFamily="18" charset="0"/>
                <a:sym typeface="Symbol" panose="05050102010706020507" pitchFamily="18" charset="2"/>
              </a:rPr>
              <a:t>S</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sym typeface="Symbol" panose="05050102010706020507" pitchFamily="18" charset="2"/>
              </a:rPr>
              <a:t>RSH) XC </a:t>
            </a:r>
            <a:r>
              <a:rPr kumimoji="0" lang="en-US" altLang="zh-TW" sz="1800" b="0" i="0" u="none" strike="noStrike" kern="1200" cap="none" spc="0" normalizeH="0" baseline="0" noProof="0" dirty="0" err="1">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sym typeface="Symbol" panose="05050102010706020507" pitchFamily="18" charset="2"/>
              </a:rPr>
              <a:t>functionals</a:t>
            </a:r>
            <a:endParaRPr kumimoji="0" lang="en-US" altLang="zh-TW" sz="1800" b="1" i="0" u="none" strike="noStrike" kern="1200" cap="none" spc="0" normalizeH="0" baseline="30000" noProof="0" dirty="0">
              <a:ln>
                <a:noFill/>
              </a:ln>
              <a:solidFill>
                <a:srgbClr val="0000FF"/>
              </a:solidFill>
              <a:effectLst/>
              <a:uLnTx/>
              <a:uFillTx/>
              <a:latin typeface="Times New Roman" panose="02020603050405020304" pitchFamily="18" charset="0"/>
              <a:ea typeface="PMingLiU" panose="02020500000000000000" pitchFamily="18" charset="-120"/>
              <a:cs typeface="Times New Roman" panose="02020603050405020304" pitchFamily="18" charset="0"/>
              <a:sym typeface="Symbol" panose="05050102010706020507" pitchFamily="18" charset="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sym typeface="Symbol" panose="05050102010706020507" pitchFamily="18" charset="2"/>
              </a:rPr>
              <a:t> Coulomb repulsion operator:</a:t>
            </a:r>
            <a:endPar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sym typeface="Symbol" panose="05050102010706020507" pitchFamily="18" charset="2"/>
            </a:endParaRPr>
          </a:p>
          <a:p>
            <a:pPr lvl="0">
              <a:lnSpc>
                <a:spcPct val="150000"/>
              </a:lnSpc>
              <a:buNone/>
            </a:pPr>
            <a:r>
              <a:rPr kumimoji="0" lang="en-US" altLang="zh-TW" sz="1800" b="0" i="1" u="none" strike="noStrike" kern="12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sym typeface="Symbol" panose="05050102010706020507" pitchFamily="18" charset="2"/>
              </a:rPr>
              <a:t>               </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sym typeface="Symbol" panose="05050102010706020507" pitchFamily="18" charset="2"/>
              </a:rPr>
              <a:t>+</a:t>
            </a:r>
            <a:r>
              <a:rPr kumimoji="0" lang="en-US" altLang="zh-TW" sz="1800" b="0" i="1" u="none" strike="noStrike" kern="12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sym typeface="Symbol" panose="05050102010706020507" pitchFamily="18" charset="2"/>
              </a:rPr>
              <a:t> </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sym typeface="Symbol" panose="05050102010706020507" pitchFamily="18" charset="2"/>
              </a:rPr>
              <a:t>=1/</a:t>
            </a:r>
            <a:r>
              <a:rPr kumimoji="0" lang="en-US" altLang="zh-TW" sz="1800" b="0" i="1" u="none" strike="noStrike" kern="12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sym typeface="Symbol" panose="05050102010706020507" pitchFamily="18" charset="2"/>
              </a:rPr>
              <a:t></a:t>
            </a:r>
            <a:r>
              <a:rPr kumimoji="0" lang="en-US" altLang="zh-TW" sz="1800" b="0" i="0" u="none" strike="noStrike" kern="1200" cap="none" spc="0" normalizeH="0" baseline="-2500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sym typeface="Symbol" panose="05050102010706020507" pitchFamily="18" charset="2"/>
              </a:rPr>
              <a:t>0</a:t>
            </a:r>
            <a:r>
              <a:rPr lang="en-US" altLang="zh-TW" sz="1800" dirty="0">
                <a:solidFill>
                  <a:prstClr val="black"/>
                </a:solidFill>
                <a:latin typeface="Times New Roman" panose="02020603050405020304" pitchFamily="18" charset="0"/>
                <a:ea typeface="PMingLiU" panose="02020500000000000000" pitchFamily="18" charset="-120"/>
                <a:cs typeface="Times New Roman" panose="02020603050405020304" pitchFamily="18" charset="0"/>
                <a:sym typeface="Symbol" panose="05050102010706020507" pitchFamily="18" charset="2"/>
              </a:rPr>
              <a:t>;</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sym typeface="Symbol" panose="05050102010706020507" pitchFamily="18" charset="2"/>
              </a:rPr>
              <a:t> </a:t>
            </a:r>
            <a:r>
              <a:rPr lang="en-US" altLang="zh-TW" sz="1800" i="1" dirty="0">
                <a:solidFill>
                  <a:prstClr val="black"/>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TW" sz="1800" dirty="0">
                <a:solidFill>
                  <a:prstClr val="black"/>
                </a:solidFill>
                <a:latin typeface="Times New Roman" panose="02020603050405020304" pitchFamily="18" charset="0"/>
                <a:cs typeface="Times New Roman" panose="02020603050405020304" pitchFamily="18" charset="0"/>
                <a:sym typeface="Symbol" panose="05050102010706020507" pitchFamily="18" charset="2"/>
              </a:rPr>
              <a:t>and</a:t>
            </a:r>
            <a:r>
              <a:rPr lang="en-US" altLang="zh-TW" sz="1800" i="1" dirty="0">
                <a:solidFill>
                  <a:prstClr val="black"/>
                </a:solidFill>
                <a:latin typeface="Times New Roman" panose="02020603050405020304" pitchFamily="18" charset="0"/>
                <a:cs typeface="Times New Roman" panose="02020603050405020304" pitchFamily="18" charset="0"/>
                <a:sym typeface="Symbol" panose="05050102010706020507" pitchFamily="18" charset="2"/>
              </a:rPr>
              <a:t> </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sym typeface="Symbol" panose="05050102010706020507" pitchFamily="18" charset="2"/>
              </a:rPr>
              <a:t> </a:t>
            </a:r>
            <a:r>
              <a:rPr lang="en-US" altLang="zh-TW" sz="1800" dirty="0">
                <a:solidFill>
                  <a:prstClr val="black"/>
                </a:solidFill>
                <a:latin typeface="Times New Roman" panose="02020603050405020304" pitchFamily="18" charset="0"/>
                <a:ea typeface="PMingLiU" panose="02020500000000000000" pitchFamily="18" charset="-120"/>
                <a:cs typeface="Times New Roman" panose="02020603050405020304" pitchFamily="18" charset="0"/>
                <a:sym typeface="Symbol" panose="05050102010706020507" pitchFamily="18" charset="2"/>
              </a:rPr>
              <a:t>can be</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sym typeface="Symbol" panose="05050102010706020507" pitchFamily="18" charset="2"/>
              </a:rPr>
              <a:t> tuned to reproduce fundamental band gap (from either experiments or GW)</a:t>
            </a:r>
            <a:endPar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sym typeface="Symbol" panose="05050102010706020507" pitchFamily="18" charset="2"/>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t>               </a:t>
            </a:r>
            <a:r>
              <a:rPr lang="en-US" altLang="zh-TW" sz="1800" dirty="0">
                <a:solidFill>
                  <a:prstClr val="black"/>
                </a:solidFill>
                <a:latin typeface="Times New Roman" panose="02020603050405020304" pitchFamily="18" charset="0"/>
                <a:ea typeface="PMingLiU" panose="02020500000000000000" pitchFamily="18" charset="-120"/>
                <a:cs typeface="Times New Roman" panose="02020603050405020304" pitchFamily="18" charset="0"/>
              </a:rPr>
              <a:t>S</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t>RSH XC potential:</a:t>
            </a:r>
            <a:endPar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t>(2) Using first-order perturbation to solve the </a:t>
            </a:r>
            <a:r>
              <a:rPr lang="en-US" altLang="zh-TW" sz="1800" dirty="0">
                <a:solidFill>
                  <a:prstClr val="black"/>
                </a:solidFill>
                <a:latin typeface="Times New Roman" panose="02020603050405020304" pitchFamily="18" charset="0"/>
                <a:ea typeface="PMingLiU" panose="02020500000000000000" pitchFamily="18" charset="-120"/>
                <a:cs typeface="Times New Roman" panose="02020603050405020304" pitchFamily="18" charset="0"/>
              </a:rPr>
              <a:t>S</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t>RSH Hamiltonian</a:t>
            </a:r>
            <a:endParaRPr kumimoji="0" lang="en-US" altLang="zh-TW" sz="1800" b="1" i="0" u="none" strike="noStrike" kern="1200" cap="none" spc="0" normalizeH="0" baseline="30000" noProof="0" dirty="0">
              <a:ln>
                <a:noFill/>
              </a:ln>
              <a:solidFill>
                <a:srgbClr val="0000FF"/>
              </a:solidFill>
              <a:effectLst/>
              <a:uLnTx/>
              <a:uFillTx/>
              <a:latin typeface="Times New Roman" panose="02020603050405020304" pitchFamily="18" charset="0"/>
              <a:ea typeface="PMingLiU" panose="02020500000000000000" pitchFamily="18" charset="-120"/>
              <a:cs typeface="Times New Roman" panose="02020603050405020304" pitchFamily="18" charset="0"/>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lang="en-US" sz="1800" dirty="0">
                <a:solidFill>
                  <a:prstClr val="black"/>
                </a:solidFill>
                <a:latin typeface="Times New Roman" panose="02020603050405020304" pitchFamily="18" charset="0"/>
                <a:cs typeface="Times New Roman" panose="02020603050405020304" pitchFamily="18" charset="0"/>
              </a:rPr>
              <a:t>Q</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uasiparticle</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energy levels: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mc:Choice xmlns:a14="http://schemas.microsoft.com/office/drawing/2010/main" Requires="a14">
          <p:sp>
            <p:nvSpPr>
              <p:cNvPr id="5" name="TextBox 2"/>
              <p:cNvSpPr txBox="1"/>
              <p:nvPr/>
            </p:nvSpPr>
            <p:spPr>
              <a:xfrm>
                <a:off x="3857635" y="2508719"/>
                <a:ext cx="4113434" cy="5841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den>
                      </m:f>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𝛼</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𝛽</m:t>
                          </m:r>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erf</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𝑟</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den>
                      </m:f>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𝛼</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𝛽</m:t>
                          </m:r>
                          <m:r>
                            <m:rPr>
                              <m:sty m:val="p"/>
                            </m:rPr>
                            <a:rPr kumimoji="0" lang="en-US"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erf</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𝑟</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num>
                        <m:den>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den>
                      </m:f>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p:sp>
            <p:nvSpPr>
              <p:cNvPr id="5" name="TextBox 2"/>
              <p:cNvSpPr txBox="1">
                <a:spLocks noRot="1" noChangeAspect="1" noMove="1" noResize="1" noEditPoints="1" noAdjustHandles="1" noChangeArrowheads="1" noChangeShapeType="1" noTextEdit="1"/>
              </p:cNvSpPr>
              <p:nvPr/>
            </p:nvSpPr>
            <p:spPr>
              <a:xfrm>
                <a:off x="3857635" y="2508719"/>
                <a:ext cx="4113434" cy="584199"/>
              </a:xfrm>
              <a:prstGeom prst="rect">
                <a:avLst/>
              </a:prstGeom>
              <a:blipFill rotWithShape="1">
                <a:blip r:embed="rId1"/>
                <a:stretch>
                  <a:fillRect t="-80" r="13" b="80"/>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6" name="TextBox 13"/>
              <p:cNvSpPr txBox="1"/>
              <p:nvPr/>
            </p:nvSpPr>
            <p:spPr>
              <a:xfrm>
                <a:off x="3578860" y="3720465"/>
                <a:ext cx="6897370" cy="32258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sSubSup>
                        <m:sSub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m:t>
                          </m:r>
                        </m:e>
                        <m:sub>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xc</m:t>
                          </m:r>
                        </m:sub>
                        <m:sup>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RSH</m:t>
                          </m:r>
                        </m:sup>
                      </m:sSub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𝛼</m:t>
                      </m:r>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𝑉</m:t>
                          </m:r>
                        </m:e>
                        <m:sub>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Fx</m:t>
                          </m:r>
                        </m:sub>
                      </m:s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𝛽</m:t>
                      </m:r>
                      <m:sSubSup>
                        <m:sSub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𝑉</m:t>
                          </m:r>
                        </m:e>
                        <m:sub>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Fx</m:t>
                          </m:r>
                        </m:sub>
                        <m:sup>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LR</m:t>
                          </m:r>
                        </m:sup>
                      </m:sSub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𝛼</m:t>
                          </m:r>
                        </m:e>
                      </m:d>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𝑉</m:t>
                          </m:r>
                        </m:e>
                        <m:sub>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KS</m:t>
                          </m:r>
                          <m:r>
                            <m:rPr>
                              <m:sty m:val="p"/>
                            </m:rPr>
                            <a:rPr kumimoji="0" lang="en-US"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x</m:t>
                          </m:r>
                        </m:sub>
                      </m:s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𝛽</m:t>
                      </m:r>
                      <m:sSubSup>
                        <m:sSubSup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𝑉</m:t>
                          </m:r>
                        </m:e>
                        <m:sub>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KS</m:t>
                          </m:r>
                          <m:r>
                            <m:rPr>
                              <m:sty m:val="p"/>
                            </m:rPr>
                            <a:rPr kumimoji="0" lang="en-US"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x</m:t>
                          </m:r>
                        </m:sub>
                        <m:sup>
                          <m:r>
                            <m:rPr>
                              <m:sty m:val="p"/>
                            </m:rPr>
                            <a:rPr kumimoji="0" lang="en-US"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LR</m:t>
                          </m:r>
                        </m:sup>
                      </m:sSub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𝑉</m:t>
                          </m:r>
                        </m:e>
                        <m:sub>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KSc</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p:sp>
            <p:nvSpPr>
              <p:cNvPr id="6" name="TextBox 13"/>
              <p:cNvSpPr txBox="1">
                <a:spLocks noRot="1" noChangeAspect="1" noMove="1" noResize="1" noEditPoints="1" noAdjustHandles="1" noChangeArrowheads="1" noChangeShapeType="1" noTextEdit="1"/>
              </p:cNvSpPr>
              <p:nvPr/>
            </p:nvSpPr>
            <p:spPr>
              <a:xfrm>
                <a:off x="3578860" y="3720465"/>
                <a:ext cx="6897370" cy="322580"/>
              </a:xfrm>
              <a:prstGeom prst="rect">
                <a:avLst/>
              </a:prstGeom>
              <a:blipFill rotWithShape="1">
                <a:blip r:embed="rId2"/>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7" name="TextBox 14"/>
              <p:cNvSpPr txBox="1"/>
              <p:nvPr/>
            </p:nvSpPr>
            <p:spPr>
              <a:xfrm>
                <a:off x="6067359" y="4488710"/>
                <a:ext cx="2177904" cy="31611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r>
                        <m:rPr>
                          <m:sty m:val="p"/>
                        </m:rPr>
                        <a:rPr kumimoji="0" lang="el-GR"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Δ</m:t>
                      </m:r>
                      <m:acc>
                        <m:accPr>
                          <m:ctrlPr>
                            <a:rPr kumimoji="0" lang="el-GR"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𝐻</m:t>
                          </m:r>
                        </m:e>
                      </m:acc>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Sup>
                        <m:sSub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acc>
                            <m:acc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𝑉</m:t>
                              </m:r>
                            </m:e>
                          </m:acc>
                        </m:e>
                        <m:sub>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xc</m:t>
                          </m:r>
                        </m:sub>
                        <m:sup>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RSH</m:t>
                          </m:r>
                        </m:sup>
                      </m:sSub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Sup>
                        <m:sSubSup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acc>
                            <m:acc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𝑉</m:t>
                              </m:r>
                            </m:e>
                          </m:acc>
                        </m:e>
                        <m:sub>
                          <m:r>
                            <m:rPr>
                              <m:sty m:val="p"/>
                            </m:rPr>
                            <a:rPr kumimoji="0" lang="en-US"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xc</m:t>
                          </m:r>
                        </m:sub>
                        <m:sup>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GGA</m:t>
                          </m:r>
                        </m:sup>
                      </m:sSubSup>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p:sp>
            <p:nvSpPr>
              <p:cNvPr id="7" name="TextBox 14"/>
              <p:cNvSpPr txBox="1">
                <a:spLocks noRot="1" noChangeAspect="1" noMove="1" noResize="1" noEditPoints="1" noAdjustHandles="1" noChangeArrowheads="1" noChangeShapeType="1" noTextEdit="1"/>
              </p:cNvSpPr>
              <p:nvPr/>
            </p:nvSpPr>
            <p:spPr>
              <a:xfrm>
                <a:off x="6067359" y="4488710"/>
                <a:ext cx="2177904" cy="316112"/>
              </a:xfrm>
              <a:prstGeom prst="rect">
                <a:avLst/>
              </a:prstGeom>
              <a:blipFill rotWithShape="1">
                <a:blip r:embed="rId3"/>
                <a:stretch>
                  <a:fillRect l="-26" t="-168" r="19" b="130"/>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8" name="TextBox 15"/>
              <p:cNvSpPr txBox="1"/>
              <p:nvPr/>
            </p:nvSpPr>
            <p:spPr>
              <a:xfrm>
                <a:off x="3578666" y="5146171"/>
                <a:ext cx="3598036" cy="3511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sSubSup>
                        <m:sSub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sub>
                        <m:sup>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RSH</m:t>
                          </m:r>
                        </m:sup>
                      </m:sSub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Sup>
                        <m:sSubSup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𝑖</m:t>
                          </m:r>
                        </m:sub>
                        <m:sup>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GGA</m:t>
                          </m:r>
                        </m:sup>
                      </m:sSub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Sup>
                            <m:sSub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𝜑</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sub>
                            <m:sup>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GGA</m:t>
                              </m:r>
                            </m:sup>
                          </m:sSubSup>
                        </m:e>
                        <m:e>
                          <m:r>
                            <m:rPr>
                              <m:sty m:val="p"/>
                            </m:r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Δ</m:t>
                          </m:r>
                          <m:acc>
                            <m:acc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𝐻</m:t>
                              </m:r>
                            </m:e>
                          </m:acc>
                        </m:e>
                        <m:e>
                          <m:sSubSup>
                            <m:sSubSup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𝜑</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𝑖</m:t>
                              </m:r>
                            </m:sub>
                            <m:sup>
                              <m:r>
                                <m:rPr>
                                  <m:sty m:val="p"/>
                                </m:rPr>
                                <a:rPr kumimoji="0" lang="en-US"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GGA</m:t>
                              </m:r>
                            </m:sup>
                          </m:sSubSup>
                        </m:e>
                      </m:d>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p:sp>
            <p:nvSpPr>
              <p:cNvPr id="8" name="TextBox 15"/>
              <p:cNvSpPr txBox="1">
                <a:spLocks noRot="1" noChangeAspect="1" noMove="1" noResize="1" noEditPoints="1" noAdjustHandles="1" noChangeArrowheads="1" noChangeShapeType="1" noTextEdit="1"/>
              </p:cNvSpPr>
              <p:nvPr/>
            </p:nvSpPr>
            <p:spPr>
              <a:xfrm>
                <a:off x="3578666" y="5146171"/>
                <a:ext cx="3598036" cy="351122"/>
              </a:xfrm>
              <a:prstGeom prst="rect">
                <a:avLst/>
              </a:prstGeom>
              <a:blipFill rotWithShape="1">
                <a:blip r:embed="rId4"/>
                <a:stretch>
                  <a:fillRect l="-12" t="-37" r="16" b="28"/>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9" name="TextBox 10"/>
              <p:cNvSpPr txBox="1"/>
              <p:nvPr/>
            </p:nvSpPr>
            <p:spPr>
              <a:xfrm>
                <a:off x="2736074" y="4558266"/>
                <a:ext cx="2037737" cy="31611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14:m>
                  <m:oMath xmlns:m="http://schemas.openxmlformats.org/officeDocument/2006/math">
                    <m:sSup>
                      <m:sSupPr>
                        <m:ctrlPr>
                          <a:rPr kumimoji="0" lang="el-GR"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acc>
                          <m:acc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𝐻</m:t>
                            </m:r>
                          </m:e>
                        </m:acc>
                      </m:e>
                      <m:sup>
                        <m:r>
                          <m:rPr>
                            <m:sty m:val="p"/>
                          </m:rPr>
                          <a:rPr kumimoji="0" lang="en-US"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RSH</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acc>
                          <m:acc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𝐻</m:t>
                            </m:r>
                          </m:e>
                        </m:acc>
                      </m:e>
                      <m:sup>
                        <m:r>
                          <m:rPr>
                            <m:sty m:val="p"/>
                          </m:rPr>
                          <a:rPr kumimoji="0" lang="en-US"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GGA</m:t>
                        </m:r>
                      </m:sup>
                    </m:sSup>
                  </m:oMath>
                </a14:m>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20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 </a:t>
                </a:r>
                <a14:m>
                  <m:oMath xmlns:m="http://schemas.openxmlformats.org/officeDocument/2006/math">
                    <m:r>
                      <m:rPr>
                        <m:sty m:val="p"/>
                      </m:r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Δ</m:t>
                    </m:r>
                    <m:acc>
                      <m:acc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𝐻</m:t>
                        </m:r>
                      </m:e>
                    </m:acc>
                  </m:oMath>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p:sp>
            <p:nvSpPr>
              <p:cNvPr id="9" name="TextBox 10"/>
              <p:cNvSpPr txBox="1">
                <a:spLocks noRot="1" noChangeAspect="1" noMove="1" noResize="1" noEditPoints="1" noAdjustHandles="1" noChangeArrowheads="1" noChangeShapeType="1" noTextEdit="1"/>
              </p:cNvSpPr>
              <p:nvPr/>
            </p:nvSpPr>
            <p:spPr>
              <a:xfrm>
                <a:off x="2736074" y="4558266"/>
                <a:ext cx="2037737" cy="316112"/>
              </a:xfrm>
              <a:prstGeom prst="rect">
                <a:avLst/>
              </a:prstGeom>
              <a:blipFill rotWithShape="1">
                <a:blip r:embed="rId5"/>
                <a:stretch>
                  <a:fillRect l="-24" t="-75" r="-598" b="-7194"/>
                </a:stretch>
              </a:blipFill>
            </p:spPr>
            <p:txBody>
              <a:bodyPr/>
              <a:lstStyle/>
              <a:p>
                <a:r>
                  <a:rPr lang="zh-CN" altLang="en-US">
                    <a:noFill/>
                  </a:rPr>
                  <a:t> </a:t>
                </a:r>
              </a:p>
            </p:txBody>
          </p:sp>
        </mc:Fallback>
      </mc:AlternateContent>
      <p:graphicFrame>
        <p:nvGraphicFramePr>
          <p:cNvPr id="10" name="Object 191"/>
          <p:cNvGraphicFramePr>
            <a:graphicFrameLocks noChangeAspect="1"/>
          </p:cNvGraphicFramePr>
          <p:nvPr/>
        </p:nvGraphicFramePr>
        <p:xfrm>
          <a:off x="2694084" y="1200337"/>
          <a:ext cx="4492625" cy="960437"/>
        </p:xfrm>
        <a:graphic>
          <a:graphicData uri="http://schemas.openxmlformats.org/presentationml/2006/ole">
            <mc:AlternateContent xmlns:mc="http://schemas.openxmlformats.org/markup-compatibility/2006">
              <mc:Choice xmlns:v="urn:schemas-microsoft-com:vml" Requires="v">
                <p:oleObj spid="_x0000_s5339" name="公式" r:id="rId6" imgW="2688590" imgH="567055" progId="Equation.3">
                  <p:embed/>
                </p:oleObj>
              </mc:Choice>
              <mc:Fallback>
                <p:oleObj name="公式" r:id="rId6" imgW="2688590" imgH="567055" progId="Equation.3">
                  <p:embed/>
                  <p:pic>
                    <p:nvPicPr>
                      <p:cNvPr id="0" name="Object 19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4084" y="1200337"/>
                        <a:ext cx="4492625" cy="960437"/>
                      </a:xfrm>
                      <a:prstGeom prst="rect">
                        <a:avLst/>
                      </a:prstGeom>
                      <a:noFill/>
                      <a:ln>
                        <a:noFill/>
                      </a:ln>
                    </p:spPr>
                  </p:pic>
                </p:oleObj>
              </mc:Fallback>
            </mc:AlternateContent>
          </a:graphicData>
        </a:graphic>
      </p:graphicFrame>
      <p:sp>
        <p:nvSpPr>
          <p:cNvPr id="11" name="文本框 10"/>
          <p:cNvSpPr txBox="1"/>
          <p:nvPr/>
        </p:nvSpPr>
        <p:spPr>
          <a:xfrm>
            <a:off x="567640" y="1322559"/>
            <a:ext cx="1861006" cy="400110"/>
          </a:xfrm>
          <a:prstGeom prst="rect">
            <a:avLst/>
          </a:prstGeom>
          <a:noFill/>
        </p:spPr>
        <p:txBody>
          <a:bodyPr wrap="square" rtlCol="0">
            <a:spAutoFit/>
          </a:bodyPr>
          <a:lstStyle/>
          <a:p>
            <a:r>
              <a:rPr lang="en-US" altLang="zh-CN" sz="2000" dirty="0" err="1">
                <a:latin typeface="华文楷体" panose="02010600040101010101" pitchFamily="2" charset="-122"/>
                <a:ea typeface="华文楷体" panose="02010600040101010101" pitchFamily="2" charset="-122"/>
              </a:rPr>
              <a:t>Casida</a:t>
            </a:r>
            <a:r>
              <a:rPr lang="zh-CN" altLang="en-US" sz="2000" dirty="0">
                <a:latin typeface="华文楷体" panose="02010600040101010101" pitchFamily="2" charset="-122"/>
                <a:ea typeface="华文楷体" panose="02010600040101010101" pitchFamily="2" charset="-122"/>
              </a:rPr>
              <a:t> </a:t>
            </a:r>
            <a:r>
              <a:rPr lang="en-US" altLang="zh-CN" sz="2000" dirty="0">
                <a:latin typeface="华文楷体" panose="02010600040101010101" pitchFamily="2" charset="-122"/>
                <a:ea typeface="华文楷体" panose="02010600040101010101" pitchFamily="2" charset="-122"/>
              </a:rPr>
              <a:t>equation:</a:t>
            </a:r>
            <a:endParaRPr lang="zh-CN" altLang="en-US" sz="2000" dirty="0">
              <a:latin typeface="华文楷体" panose="02010600040101010101" pitchFamily="2" charset="-122"/>
              <a:ea typeface="华文楷体" panose="02010600040101010101" pitchFamily="2" charset="-122"/>
            </a:endParaRPr>
          </a:p>
        </p:txBody>
      </p:sp>
      <p:graphicFrame>
        <p:nvGraphicFramePr>
          <p:cNvPr id="12" name="Object 231"/>
          <p:cNvGraphicFramePr>
            <a:graphicFrameLocks noChangeAspect="1"/>
          </p:cNvGraphicFramePr>
          <p:nvPr/>
        </p:nvGraphicFramePr>
        <p:xfrm>
          <a:off x="7751005" y="1158102"/>
          <a:ext cx="3695700" cy="935038"/>
        </p:xfrm>
        <a:graphic>
          <a:graphicData uri="http://schemas.openxmlformats.org/presentationml/2006/ole">
            <mc:AlternateContent xmlns:mc="http://schemas.openxmlformats.org/markup-compatibility/2006">
              <mc:Choice xmlns:v="urn:schemas-microsoft-com:vml" Requires="v">
                <p:oleObj spid="_x0000_s5340" name="Equation" r:id="rId8" imgW="1905000" imgH="481965" progId="Equation.3">
                  <p:embed/>
                </p:oleObj>
              </mc:Choice>
              <mc:Fallback>
                <p:oleObj name="Equation" r:id="rId8" imgW="1905000" imgH="481965" progId="Equation.3">
                  <p:embed/>
                  <p:pic>
                    <p:nvPicPr>
                      <p:cNvPr id="0" name="Object 2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51005" y="1158102"/>
                        <a:ext cx="36957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extBox 4"/>
              <p:cNvSpPr txBox="1"/>
              <p:nvPr/>
            </p:nvSpPr>
            <p:spPr>
              <a:xfrm>
                <a:off x="836371" y="196702"/>
                <a:ext cx="10738713" cy="494238"/>
              </a:xfrm>
              <a:prstGeom prst="rect">
                <a:avLst/>
              </a:prstGeom>
              <a:noFill/>
            </p:spPr>
            <p:txBody>
              <a:bodyPr wrap="square">
                <a:spAutoFit/>
              </a:bodyPr>
              <a:lstStyle/>
              <a:p>
                <a:pPr algn="ctr"/>
                <a:r>
                  <a:rPr lang="en-US" sz="2500" dirty="0">
                    <a:solidFill>
                      <a:srgbClr val="000000"/>
                    </a:solidFill>
                    <a:latin typeface="Times New Roman" panose="02020603050405020304" pitchFamily="18" charset="0"/>
                    <a:cs typeface="Times New Roman" panose="02020603050405020304" pitchFamily="18" charset="0"/>
                  </a:rPr>
                  <a:t>D</a:t>
                </a:r>
                <a:r>
                  <a:rPr lang="en-US" altLang="zh-CN" sz="2500" dirty="0">
                    <a:solidFill>
                      <a:srgbClr val="000000"/>
                    </a:solidFill>
                    <a:latin typeface="Times New Roman" panose="02020603050405020304" pitchFamily="18" charset="0"/>
                    <a:cs typeface="Times New Roman" panose="02020603050405020304" pitchFamily="18" charset="0"/>
                  </a:rPr>
                  <a:t>eep moir</a:t>
                </a:r>
                <a:r>
                  <a:rPr lang="en-US" altLang="zh-CN" sz="2500" dirty="0">
                    <a:solidFill>
                      <a:srgbClr val="000000"/>
                    </a:solidFill>
                    <a:latin typeface="Times New Roman" panose="02020603050405020304" pitchFamily="18" charset="0"/>
                    <a:ea typeface="Cambria Math" panose="02040503050406030204" pitchFamily="18" charset="0"/>
                    <a:cs typeface="Times New Roman" panose="02020603050405020304" pitchFamily="18" charset="0"/>
                  </a:rPr>
                  <a:t>é</a:t>
                </a:r>
                <a:r>
                  <a:rPr lang="en-US" altLang="zh-CN" sz="2500" dirty="0">
                    <a:solidFill>
                      <a:srgbClr val="000000"/>
                    </a:solidFill>
                    <a:latin typeface="Times New Roman" panose="02020603050405020304" pitchFamily="18" charset="0"/>
                    <a:cs typeface="Times New Roman" panose="02020603050405020304" pitchFamily="18" charset="0"/>
                  </a:rPr>
                  <a:t> potential in twisted </a:t>
                </a:r>
                <a14:m>
                  <m:oMath xmlns:m="http://schemas.openxmlformats.org/officeDocument/2006/math">
                    <m:sSub>
                      <m:sSubPr>
                        <m:ctrlPr>
                          <a:rPr lang="en-US" altLang="zh-CN" sz="2500" i="1" smtClean="0">
                            <a:solidFill>
                              <a:srgbClr val="000000"/>
                            </a:solidFill>
                            <a:latin typeface="Cambria Math" panose="02040503050406030204" pitchFamily="18" charset="0"/>
                            <a:cs typeface="Times New Roman" panose="02020603050405020304" pitchFamily="18" charset="0"/>
                          </a:rPr>
                        </m:ctrlPr>
                      </m:sSubPr>
                      <m:e>
                        <m:r>
                          <m:rPr>
                            <m:nor/>
                          </m:rPr>
                          <a:rPr lang="en-US" altLang="zh-CN" sz="2500" b="0" i="0" smtClean="0">
                            <a:solidFill>
                              <a:srgbClr val="000000"/>
                            </a:solidFill>
                            <a:latin typeface="Times New Roman" panose="02020603050405020304" pitchFamily="18" charset="0"/>
                            <a:cs typeface="Times New Roman" panose="02020603050405020304" pitchFamily="18" charset="0"/>
                          </a:rPr>
                          <m:t>WS</m:t>
                        </m:r>
                      </m:e>
                      <m:sub>
                        <m:r>
                          <m:rPr>
                            <m:nor/>
                          </m:rPr>
                          <a:rPr lang="en-US" altLang="zh-CN" sz="2500" b="0" i="0" smtClean="0">
                            <a:solidFill>
                              <a:srgbClr val="000000"/>
                            </a:solidFill>
                            <a:latin typeface="Times New Roman" panose="02020603050405020304" pitchFamily="18" charset="0"/>
                            <a:cs typeface="Times New Roman" panose="02020603050405020304" pitchFamily="18" charset="0"/>
                          </a:rPr>
                          <m:t>2</m:t>
                        </m:r>
                      </m:sub>
                    </m:sSub>
                    <m:r>
                      <m:rPr>
                        <m:nor/>
                      </m:rPr>
                      <a:rPr lang="en-US" altLang="zh-CN" sz="2500" b="0" i="0" smtClean="0">
                        <a:solidFill>
                          <a:srgbClr val="000000"/>
                        </a:solidFill>
                        <a:latin typeface="Times New Roman" panose="02020603050405020304" pitchFamily="18" charset="0"/>
                        <a:cs typeface="Times New Roman" panose="02020603050405020304" pitchFamily="18" charset="0"/>
                      </a:rPr>
                      <m:t>/</m:t>
                    </m:r>
                    <m:r>
                      <m:rPr>
                        <m:nor/>
                      </m:rPr>
                      <a:rPr lang="en-US" altLang="zh-CN" sz="2500" b="0" i="0" smtClean="0">
                        <a:solidFill>
                          <a:srgbClr val="000000"/>
                        </a:solidFill>
                        <a:latin typeface="Times New Roman" panose="02020603050405020304" pitchFamily="18" charset="0"/>
                        <a:cs typeface="Times New Roman" panose="02020603050405020304" pitchFamily="18" charset="0"/>
                      </a:rPr>
                      <m:t>Mo</m:t>
                    </m:r>
                    <m:sSub>
                      <m:sSubPr>
                        <m:ctrlPr>
                          <a:rPr lang="en-US" altLang="zh-CN" sz="2500" b="0" i="1" smtClean="0">
                            <a:solidFill>
                              <a:srgbClr val="000000"/>
                            </a:solidFill>
                            <a:latin typeface="Cambria Math" panose="02040503050406030204" pitchFamily="18" charset="0"/>
                            <a:cs typeface="Times New Roman" panose="02020603050405020304" pitchFamily="18" charset="0"/>
                          </a:rPr>
                        </m:ctrlPr>
                      </m:sSubPr>
                      <m:e>
                        <m:r>
                          <m:rPr>
                            <m:nor/>
                          </m:rPr>
                          <a:rPr lang="en-US" altLang="zh-CN" sz="2500" b="0" i="0" smtClean="0">
                            <a:solidFill>
                              <a:srgbClr val="000000"/>
                            </a:solidFill>
                            <a:latin typeface="Times New Roman" panose="02020603050405020304" pitchFamily="18" charset="0"/>
                            <a:cs typeface="Times New Roman" panose="02020603050405020304" pitchFamily="18" charset="0"/>
                          </a:rPr>
                          <m:t>S</m:t>
                        </m:r>
                      </m:e>
                      <m:sub>
                        <m:r>
                          <m:rPr>
                            <m:nor/>
                          </m:rPr>
                          <a:rPr lang="en-US" altLang="zh-CN" sz="2500" b="0" i="0" smtClean="0">
                            <a:solidFill>
                              <a:srgbClr val="000000"/>
                            </a:solidFill>
                            <a:latin typeface="Times New Roman" panose="02020603050405020304" pitchFamily="18" charset="0"/>
                            <a:cs typeface="Times New Roman" panose="02020603050405020304" pitchFamily="18" charset="0"/>
                          </a:rPr>
                          <m:t>2</m:t>
                        </m:r>
                      </m:sub>
                    </m:sSub>
                  </m:oMath>
                </a14:m>
                <a:r>
                  <a:rPr lang="en-US" sz="2500" dirty="0">
                    <a:latin typeface="Times New Roman" panose="02020603050405020304" pitchFamily="18" charset="0"/>
                    <a:cs typeface="Times New Roman" panose="02020603050405020304" pitchFamily="18" charset="0"/>
                  </a:rPr>
                  <a:t> </a:t>
                </a:r>
                <a:endParaRPr lang="en-US" sz="2500" dirty="0">
                  <a:latin typeface="Times New Roman" panose="02020603050405020304" pitchFamily="18" charset="0"/>
                  <a:cs typeface="Times New Roman" panose="02020603050405020304" pitchFamily="18"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836371" y="196702"/>
                <a:ext cx="10738713" cy="494238"/>
              </a:xfrm>
              <a:prstGeom prst="rect">
                <a:avLst/>
              </a:prstGeom>
              <a:blipFill rotWithShape="1">
                <a:blip r:embed="rId1"/>
                <a:stretch>
                  <a:fillRect l="-1" t="-99" r="3" b="12"/>
                </a:stretch>
              </a:blipFill>
            </p:spPr>
            <p:txBody>
              <a:bodyPr/>
              <a:lstStyle/>
              <a:p>
                <a:r>
                  <a:rPr lang="zh-CN" altLang="en-US">
                    <a:noFill/>
                  </a:rPr>
                  <a:t> </a:t>
                </a:r>
              </a:p>
            </p:txBody>
          </p:sp>
        </mc:Fallback>
      </mc:AlternateContent>
      <p:pic>
        <p:nvPicPr>
          <p:cNvPr id="7" name="Picture 6"/>
          <p:cNvPicPr>
            <a:picLocks noChangeAspect="1"/>
          </p:cNvPicPr>
          <p:nvPr/>
        </p:nvPicPr>
        <p:blipFill>
          <a:blip r:embed="rId2"/>
          <a:stretch>
            <a:fillRect/>
          </a:stretch>
        </p:blipFill>
        <p:spPr>
          <a:xfrm>
            <a:off x="719328" y="1380750"/>
            <a:ext cx="4539413" cy="3622847"/>
          </a:xfrm>
          <a:prstGeom prst="rect">
            <a:avLst/>
          </a:prstGeom>
        </p:spPr>
      </p:pic>
      <p:pic>
        <p:nvPicPr>
          <p:cNvPr id="9" name="Picture 8"/>
          <p:cNvPicPr>
            <a:picLocks noChangeAspect="1"/>
          </p:cNvPicPr>
          <p:nvPr/>
        </p:nvPicPr>
        <p:blipFill>
          <a:blip r:embed="rId3"/>
          <a:stretch>
            <a:fillRect/>
          </a:stretch>
        </p:blipFill>
        <p:spPr>
          <a:xfrm>
            <a:off x="5920435" y="1325738"/>
            <a:ext cx="5740308" cy="3513415"/>
          </a:xfrm>
          <a:prstGeom prst="rect">
            <a:avLst/>
          </a:prstGeom>
        </p:spPr>
      </p:pic>
      <p:sp>
        <p:nvSpPr>
          <p:cNvPr id="10" name="矩形 4"/>
          <p:cNvSpPr/>
          <p:nvPr/>
        </p:nvSpPr>
        <p:spPr>
          <a:xfrm>
            <a:off x="7690713" y="6312580"/>
            <a:ext cx="4269638" cy="338554"/>
          </a:xfrm>
          <a:prstGeom prst="rect">
            <a:avLst/>
          </a:prstGeom>
        </p:spPr>
        <p:txBody>
          <a:bodyPr wrap="square">
            <a:spAutoFit/>
          </a:bodyPr>
          <a:lstStyle/>
          <a:p>
            <a:pPr algn="ctr"/>
            <a:r>
              <a:rPr lang="en-US" altLang="zh-CN" sz="1600" b="1" dirty="0" err="1">
                <a:latin typeface="Times New Roman" panose="02020603050405020304" pitchFamily="18" charset="0"/>
                <a:cs typeface="Times New Roman" panose="02020603050405020304" pitchFamily="18" charset="0"/>
              </a:rPr>
              <a:t>Guo</a:t>
            </a:r>
            <a:r>
              <a:rPr lang="en-US" altLang="zh-CN" sz="1600" b="1" dirty="0">
                <a:latin typeface="Times New Roman" panose="02020603050405020304" pitchFamily="18" charset="0"/>
                <a:cs typeface="Times New Roman" panose="02020603050405020304" pitchFamily="18" charset="0"/>
              </a:rPr>
              <a:t>, H</a:t>
            </a:r>
            <a:r>
              <a:rPr lang="en-US" altLang="zh-CN" sz="1600" dirty="0">
                <a:latin typeface="Times New Roman" panose="02020603050405020304" pitchFamily="18" charset="0"/>
                <a:cs typeface="Times New Roman" panose="02020603050405020304" pitchFamily="18" charset="0"/>
              </a:rPr>
              <a:t>. et al, </a:t>
            </a:r>
            <a:r>
              <a:rPr lang="en-US" altLang="zh-CN" sz="1600" b="1" i="1" dirty="0">
                <a:latin typeface="Times New Roman" panose="02020603050405020304" pitchFamily="18" charset="0"/>
                <a:cs typeface="Times New Roman" panose="02020603050405020304" pitchFamily="18" charset="0"/>
              </a:rPr>
              <a:t>Sci. Adv. </a:t>
            </a:r>
            <a:r>
              <a:rPr lang="en-US" altLang="zh-CN" sz="1600" dirty="0">
                <a:latin typeface="Times New Roman" panose="02020603050405020304" pitchFamily="18" charset="0"/>
                <a:cs typeface="Times New Roman" panose="02020603050405020304" pitchFamily="18" charset="0"/>
              </a:rPr>
              <a:t>2020</a:t>
            </a:r>
            <a:r>
              <a:rPr lang="en-US" altLang="zh-CN" sz="1600" b="1"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 </a:t>
            </a:r>
            <a:r>
              <a:rPr lang="en-US" altLang="zh-CN" sz="1600" i="1" dirty="0">
                <a:latin typeface="Times New Roman" panose="02020603050405020304" pitchFamily="18" charset="0"/>
                <a:cs typeface="Times New Roman" panose="02020603050405020304" pitchFamily="18" charset="0"/>
              </a:rPr>
              <a:t>6</a:t>
            </a:r>
            <a:r>
              <a:rPr lang="en-US" altLang="zh-CN" sz="1600" dirty="0">
                <a:latin typeface="Times New Roman" panose="02020603050405020304" pitchFamily="18" charset="0"/>
                <a:cs typeface="Times New Roman" panose="02020603050405020304" pitchFamily="18" charset="0"/>
              </a:rPr>
              <a:t> (42), eabc5638.</a:t>
            </a:r>
            <a:endParaRPr lang="zh-CN" altLang="en-US" sz="1600" dirty="0">
              <a:latin typeface="Times New Roman" panose="02020603050405020304" pitchFamily="18" charset="0"/>
              <a:cs typeface="Times New Roman" panose="02020603050405020304" pitchFamily="18" charset="0"/>
            </a:endParaRPr>
          </a:p>
        </p:txBody>
      </p:sp>
      <p:sp>
        <p:nvSpPr>
          <p:cNvPr id="11" name="文本框 7"/>
          <p:cNvSpPr txBox="1"/>
          <p:nvPr/>
        </p:nvSpPr>
        <p:spPr>
          <a:xfrm>
            <a:off x="1280160" y="5303520"/>
            <a:ext cx="3967942" cy="369332"/>
          </a:xfrm>
          <a:prstGeom prst="rect">
            <a:avLst/>
          </a:prstGeom>
          <a:noFill/>
        </p:spPr>
        <p:txBody>
          <a:bodyPr wrap="square" rtlCol="0">
            <a:spAutoFit/>
          </a:bodyPr>
          <a:lstStyle/>
          <a:p>
            <a:pPr algn="ctr"/>
            <a:r>
              <a:rPr lang="en-US" altLang="zh-CN" dirty="0">
                <a:solidFill>
                  <a:srgbClr val="00B0F0"/>
                </a:solidFill>
                <a:latin typeface="Arial" panose="020B0604020202020204" pitchFamily="34" charset="0"/>
                <a:cs typeface="Arial" panose="020B0604020202020204" pitchFamily="34" charset="0"/>
              </a:rPr>
              <a:t>6 </a:t>
            </a:r>
            <a:r>
              <a:rPr lang="en-US" altLang="zh-CN" dirty="0" err="1">
                <a:solidFill>
                  <a:srgbClr val="00B0F0"/>
                </a:solidFill>
                <a:latin typeface="Arial" panose="020B0604020202020204" pitchFamily="34" charset="0"/>
                <a:cs typeface="Arial" panose="020B0604020202020204" pitchFamily="34" charset="0"/>
              </a:rPr>
              <a:t>stackings</a:t>
            </a:r>
            <a:r>
              <a:rPr lang="en-US" altLang="zh-CN" dirty="0">
                <a:solidFill>
                  <a:srgbClr val="00B0F0"/>
                </a:solidFill>
                <a:latin typeface="Arial" panose="020B0604020202020204" pitchFamily="34" charset="0"/>
                <a:cs typeface="Arial" panose="020B0604020202020204" pitchFamily="34" charset="0"/>
              </a:rPr>
              <a:t> in moiré patterns</a:t>
            </a:r>
            <a:endParaRPr lang="zh-CN" altLang="en-US" dirty="0">
              <a:solidFill>
                <a:srgbClr val="00B0F0"/>
              </a:solidFill>
              <a:latin typeface="Arial" panose="020B0604020202020204" pitchFamily="34" charset="0"/>
              <a:cs typeface="Arial" panose="020B0604020202020204" pitchFamily="34" charset="0"/>
            </a:endParaRPr>
          </a:p>
        </p:txBody>
      </p:sp>
      <p:sp>
        <p:nvSpPr>
          <p:cNvPr id="12" name="文本框 8"/>
          <p:cNvSpPr txBox="1"/>
          <p:nvPr/>
        </p:nvSpPr>
        <p:spPr>
          <a:xfrm>
            <a:off x="6806618" y="5224243"/>
            <a:ext cx="3967942" cy="369332"/>
          </a:xfrm>
          <a:prstGeom prst="rect">
            <a:avLst/>
          </a:prstGeom>
          <a:noFill/>
        </p:spPr>
        <p:txBody>
          <a:bodyPr wrap="square" rtlCol="0">
            <a:spAutoFit/>
          </a:bodyPr>
          <a:lstStyle/>
          <a:p>
            <a:pPr algn="ctr"/>
            <a:r>
              <a:rPr lang="en-US" altLang="zh-CN" dirty="0">
                <a:solidFill>
                  <a:srgbClr val="00B0F0"/>
                </a:solidFill>
                <a:latin typeface="Arial" panose="020B0604020202020204" pitchFamily="34" charset="0"/>
                <a:cs typeface="Arial" panose="020B0604020202020204" pitchFamily="34" charset="0"/>
              </a:rPr>
              <a:t>Moiré potential mapping</a:t>
            </a:r>
            <a:endParaRPr lang="zh-CN" altLang="en-US" dirty="0">
              <a:solidFill>
                <a:srgbClr val="00B0F0"/>
              </a:solidFill>
              <a:latin typeface="Arial" panose="020B0604020202020204" pitchFamily="34" charset="0"/>
              <a:cs typeface="Arial" panose="020B0604020202020204" pitchFamily="34" charset="0"/>
            </a:endParaRPr>
          </a:p>
        </p:txBody>
      </p:sp>
      <p:sp>
        <p:nvSpPr>
          <p:cNvPr id="2" name="TextBox 1"/>
          <p:cNvSpPr txBox="1"/>
          <p:nvPr/>
        </p:nvSpPr>
        <p:spPr>
          <a:xfrm>
            <a:off x="1983194" y="956406"/>
            <a:ext cx="201168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1626 atoms</a:t>
            </a:r>
            <a:endParaRPr lang="en-US" sz="1600" dirty="0">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1"/>
          <p:cNvSpPr txBox="1"/>
          <p:nvPr/>
        </p:nvSpPr>
        <p:spPr>
          <a:xfrm>
            <a:off x="1116914" y="181782"/>
            <a:ext cx="10664992" cy="402291"/>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5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Shedding light on moiré </a:t>
            </a:r>
            <a:r>
              <a:rPr lang="en-US" altLang="zh-CN" sz="2500" dirty="0" err="1">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excitons</a:t>
            </a:r>
            <a:r>
              <a:rPr lang="en-US" altLang="zh-CN" sz="25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 A first-principles perspective</a:t>
            </a:r>
            <a:endParaRPr lang="zh-CN" altLang="en-US" sz="25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5" name="矩形 4"/>
          <p:cNvSpPr/>
          <p:nvPr/>
        </p:nvSpPr>
        <p:spPr>
          <a:xfrm>
            <a:off x="7415121" y="6230732"/>
            <a:ext cx="4624148" cy="338554"/>
          </a:xfrm>
          <a:prstGeom prst="rect">
            <a:avLst/>
          </a:prstGeom>
        </p:spPr>
        <p:txBody>
          <a:bodyPr wrap="square">
            <a:spAutoFit/>
          </a:bodyPr>
          <a:lstStyle/>
          <a:p>
            <a:pPr algn="ctr"/>
            <a:r>
              <a:rPr lang="en-US" altLang="zh-CN" sz="1600" b="1" dirty="0" err="1">
                <a:latin typeface="Times New Roman" panose="02020603050405020304" pitchFamily="18" charset="0"/>
                <a:cs typeface="Times New Roman" panose="02020603050405020304" pitchFamily="18" charset="0"/>
              </a:rPr>
              <a:t>Guo</a:t>
            </a:r>
            <a:r>
              <a:rPr lang="en-US" altLang="zh-CN" sz="1600" b="1" dirty="0">
                <a:latin typeface="Times New Roman" panose="02020603050405020304" pitchFamily="18" charset="0"/>
                <a:cs typeface="Times New Roman" panose="02020603050405020304" pitchFamily="18" charset="0"/>
              </a:rPr>
              <a:t>, H</a:t>
            </a:r>
            <a:r>
              <a:rPr lang="en-US" altLang="zh-CN" sz="1600" dirty="0">
                <a:latin typeface="Times New Roman" panose="02020603050405020304" pitchFamily="18" charset="0"/>
                <a:cs typeface="Times New Roman" panose="02020603050405020304" pitchFamily="18" charset="0"/>
              </a:rPr>
              <a:t>. et al, </a:t>
            </a:r>
            <a:r>
              <a:rPr lang="en-US" altLang="zh-CN" sz="1600" b="1" i="1" dirty="0">
                <a:latin typeface="Times New Roman" panose="02020603050405020304" pitchFamily="18" charset="0"/>
                <a:cs typeface="Times New Roman" panose="02020603050405020304" pitchFamily="18" charset="0"/>
              </a:rPr>
              <a:t>Sci. Adv. </a:t>
            </a:r>
            <a:r>
              <a:rPr lang="en-US" altLang="zh-CN" sz="1600" dirty="0">
                <a:latin typeface="Times New Roman" panose="02020603050405020304" pitchFamily="18" charset="0"/>
                <a:cs typeface="Times New Roman" panose="02020603050405020304" pitchFamily="18" charset="0"/>
              </a:rPr>
              <a:t>2020</a:t>
            </a:r>
            <a:r>
              <a:rPr lang="en-US" altLang="zh-CN" sz="1600" b="1"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 </a:t>
            </a:r>
            <a:r>
              <a:rPr lang="en-US" altLang="zh-CN" sz="1600" i="1" dirty="0">
                <a:latin typeface="Times New Roman" panose="02020603050405020304" pitchFamily="18" charset="0"/>
                <a:cs typeface="Times New Roman" panose="02020603050405020304" pitchFamily="18" charset="0"/>
              </a:rPr>
              <a:t>6</a:t>
            </a:r>
            <a:r>
              <a:rPr lang="en-US" altLang="zh-CN" sz="1600" dirty="0">
                <a:latin typeface="Times New Roman" panose="02020603050405020304" pitchFamily="18" charset="0"/>
                <a:cs typeface="Times New Roman" panose="02020603050405020304" pitchFamily="18" charset="0"/>
              </a:rPr>
              <a:t> (42), eabc5638.</a:t>
            </a:r>
            <a:endParaRPr lang="zh-CN" altLang="en-US" sz="1600" dirty="0">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rotWithShape="1">
          <a:blip r:embed="rId1"/>
          <a:srcRect b="51148"/>
          <a:stretch>
            <a:fillRect/>
          </a:stretch>
        </p:blipFill>
        <p:spPr>
          <a:xfrm>
            <a:off x="305811" y="1142645"/>
            <a:ext cx="5952495" cy="280281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文本框 7"/>
          <p:cNvSpPr txBox="1"/>
          <p:nvPr/>
        </p:nvSpPr>
        <p:spPr>
          <a:xfrm>
            <a:off x="5501836" y="4470029"/>
            <a:ext cx="5026429" cy="1077218"/>
          </a:xfrm>
          <a:prstGeom prst="rect">
            <a:avLst/>
          </a:prstGeom>
          <a:noFill/>
        </p:spPr>
        <p:txBody>
          <a:bodyPr wrap="square" rtlCol="0">
            <a:spAutoFit/>
          </a:bodyPr>
          <a:lstStyle/>
          <a:p>
            <a:r>
              <a:rPr lang="en-US" altLang="zh-CN" sz="1600" dirty="0">
                <a:latin typeface="Times New Roman" panose="02020603050405020304" pitchFamily="18" charset="0"/>
                <a:ea typeface="微软雅黑" panose="020B0503020204020204" charset="-122"/>
                <a:cs typeface="Times New Roman" panose="02020603050405020304" pitchFamily="18" charset="0"/>
              </a:rPr>
              <a:t>Charge densities of moiré excitons for heterostructures with twist angle θ = 3.48° (left) and θ = 56.52° (right)</a:t>
            </a:r>
            <a:endParaRPr lang="en-US" altLang="zh-CN" sz="1600" dirty="0">
              <a:latin typeface="Times New Roman" panose="02020603050405020304" pitchFamily="18" charset="0"/>
              <a:ea typeface="微软雅黑" panose="020B0503020204020204" charset="-122"/>
              <a:cs typeface="Times New Roman" panose="02020603050405020304" pitchFamily="18" charset="0"/>
            </a:endParaRPr>
          </a:p>
          <a:p>
            <a:r>
              <a:rPr lang="en-US" altLang="zh-CN" sz="16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Red:</a:t>
            </a:r>
            <a:r>
              <a:rPr lang="en-US" altLang="zh-CN" sz="1600" dirty="0">
                <a:solidFill>
                  <a:srgbClr val="00B0F0"/>
                </a:solidFill>
                <a:latin typeface="Times New Roman" panose="02020603050405020304" pitchFamily="18" charset="0"/>
                <a:ea typeface="微软雅黑" panose="020B0503020204020204" charset="-122"/>
                <a:cs typeface="Times New Roman" panose="02020603050405020304" pitchFamily="18" charset="0"/>
              </a:rPr>
              <a:t> </a:t>
            </a:r>
            <a:r>
              <a:rPr lang="en-US" altLang="zh-CN" sz="1600" dirty="0">
                <a:latin typeface="Times New Roman" panose="02020603050405020304" pitchFamily="18" charset="0"/>
                <a:ea typeface="微软雅黑" panose="020B0503020204020204" charset="-122"/>
                <a:cs typeface="Times New Roman" panose="02020603050405020304" pitchFamily="18" charset="0"/>
              </a:rPr>
              <a:t>electron</a:t>
            </a:r>
            <a:endParaRPr lang="en-US" altLang="zh-CN" sz="1600" dirty="0">
              <a:latin typeface="Times New Roman" panose="02020603050405020304" pitchFamily="18" charset="0"/>
              <a:ea typeface="微软雅黑" panose="020B0503020204020204" charset="-122"/>
              <a:cs typeface="Times New Roman" panose="02020603050405020304" pitchFamily="18" charset="0"/>
            </a:endParaRPr>
          </a:p>
          <a:p>
            <a:r>
              <a:rPr lang="en-US" altLang="zh-CN" sz="1600" dirty="0">
                <a:solidFill>
                  <a:srgbClr val="0000C8"/>
                </a:solidFill>
                <a:latin typeface="Times New Roman" panose="02020603050405020304" pitchFamily="18" charset="0"/>
                <a:ea typeface="微软雅黑" panose="020B0503020204020204" charset="-122"/>
                <a:cs typeface="Times New Roman" panose="02020603050405020304" pitchFamily="18" charset="0"/>
              </a:rPr>
              <a:t>Blue: </a:t>
            </a:r>
            <a:r>
              <a:rPr lang="en-US" altLang="zh-CN" sz="1600" dirty="0">
                <a:latin typeface="Times New Roman" panose="02020603050405020304" pitchFamily="18" charset="0"/>
                <a:ea typeface="微软雅黑" panose="020B0503020204020204" charset="-122"/>
                <a:cs typeface="Times New Roman" panose="02020603050405020304" pitchFamily="18" charset="0"/>
              </a:rPr>
              <a:t>hole</a:t>
            </a:r>
            <a:endParaRPr lang="zh-CN" altLang="en-US" sz="1600" dirty="0">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385675" y="4504035"/>
            <a:ext cx="4528485" cy="1277509"/>
          </a:xfrm>
          <a:prstGeom prst="rect">
            <a:avLst/>
          </a:prstGeom>
        </p:spPr>
      </p:pic>
      <p:grpSp>
        <p:nvGrpSpPr>
          <p:cNvPr id="9" name="组合 8"/>
          <p:cNvGrpSpPr/>
          <p:nvPr/>
        </p:nvGrpSpPr>
        <p:grpSpPr>
          <a:xfrm>
            <a:off x="8916203" y="1123028"/>
            <a:ext cx="3224125" cy="2822434"/>
            <a:chOff x="7127990" y="1071392"/>
            <a:chExt cx="3224125" cy="2822434"/>
          </a:xfrm>
        </p:grpSpPr>
        <p:pic>
          <p:nvPicPr>
            <p:cNvPr id="7" name="图片 6"/>
            <p:cNvPicPr>
              <a:picLocks noChangeAspect="1"/>
            </p:cNvPicPr>
            <p:nvPr/>
          </p:nvPicPr>
          <p:blipFill rotWithShape="1">
            <a:blip r:embed="rId3"/>
            <a:srcRect r="38875" b="48831"/>
            <a:stretch>
              <a:fillRect/>
            </a:stretch>
          </p:blipFill>
          <p:spPr>
            <a:xfrm>
              <a:off x="7127990" y="1071392"/>
              <a:ext cx="3224125" cy="2822434"/>
            </a:xfrm>
            <a:prstGeom prst="rect">
              <a:avLst/>
            </a:prstGeom>
            <a:effectLst>
              <a:outerShdw blurRad="50800" dist="38100" algn="l" rotWithShape="0">
                <a:prstClr val="black">
                  <a:alpha val="40000"/>
                </a:prstClr>
              </a:outerShdw>
            </a:effectLst>
          </p:spPr>
        </p:pic>
        <p:sp>
          <p:nvSpPr>
            <p:cNvPr id="3" name="矩形 2"/>
            <p:cNvSpPr/>
            <p:nvPr/>
          </p:nvSpPr>
          <p:spPr>
            <a:xfrm>
              <a:off x="9507382" y="1138311"/>
              <a:ext cx="84473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0" name="TextBox 9"/>
          <p:cNvSpPr txBox="1"/>
          <p:nvPr/>
        </p:nvSpPr>
        <p:spPr>
          <a:xfrm>
            <a:off x="5501836" y="5763822"/>
            <a:ext cx="437449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Binding energy: 207 </a:t>
            </a:r>
            <a:r>
              <a:rPr lang="en-US" sz="1600" dirty="0" err="1">
                <a:latin typeface="Times New Roman" panose="02020603050405020304" pitchFamily="18" charset="0"/>
                <a:cs typeface="Times New Roman" panose="02020603050405020304" pitchFamily="18" charset="0"/>
              </a:rPr>
              <a:t>meV</a:t>
            </a:r>
            <a:endParaRPr lang="en-US" sz="16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4"/>
          <a:stretch>
            <a:fillRect/>
          </a:stretch>
        </p:blipFill>
        <p:spPr>
          <a:xfrm>
            <a:off x="6258306" y="984402"/>
            <a:ext cx="2512710" cy="3078712"/>
          </a:xfrm>
          <a:prstGeom prst="rect">
            <a:avLst/>
          </a:prstGeom>
        </p:spPr>
      </p:pic>
      <p:cxnSp>
        <p:nvCxnSpPr>
          <p:cNvPr id="15" name="Straight Arrow Connector 14"/>
          <p:cNvCxnSpPr/>
          <p:nvPr/>
        </p:nvCxnSpPr>
        <p:spPr>
          <a:xfrm flipV="1">
            <a:off x="7615123" y="1536192"/>
            <a:ext cx="0" cy="1892808"/>
          </a:xfrm>
          <a:prstGeom prst="straightConnector1">
            <a:avLst/>
          </a:prstGeom>
          <a:ln w="76200">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9108350" y="712429"/>
            <a:ext cx="2673556" cy="338554"/>
          </a:xfrm>
          <a:prstGeom prst="rect">
            <a:avLst/>
          </a:prstGeom>
          <a:noFill/>
        </p:spPr>
        <p:txBody>
          <a:bodyPr wrap="square" rtlCol="0">
            <a:spAutoFit/>
          </a:bodyPr>
          <a:lstStyle/>
          <a:p>
            <a:r>
              <a:rPr lang="en-US" altLang="zh-CN" sz="1600" dirty="0">
                <a:solidFill>
                  <a:srgbClr val="00B050"/>
                </a:solidFill>
                <a:latin typeface="Times New Roman" panose="02020603050405020304" pitchFamily="18" charset="0"/>
                <a:cs typeface="Times New Roman" panose="02020603050405020304" pitchFamily="18" charset="0"/>
              </a:rPr>
              <a:t>Charge-transfer moir</a:t>
            </a:r>
            <a:r>
              <a:rPr lang="en-US" altLang="zh-CN" sz="1600" dirty="0">
                <a:solidFill>
                  <a:srgbClr val="00B050"/>
                </a:solidFill>
                <a:latin typeface="Times New Roman" panose="02020603050405020304" pitchFamily="18" charset="0"/>
                <a:ea typeface="Cambria Math" panose="02040503050406030204" pitchFamily="18" charset="0"/>
                <a:cs typeface="Times New Roman" panose="02020603050405020304" pitchFamily="18" charset="0"/>
              </a:rPr>
              <a:t>é</a:t>
            </a:r>
            <a:r>
              <a:rPr lang="en-US" altLang="zh-CN" sz="1600" dirty="0">
                <a:solidFill>
                  <a:srgbClr val="00B050"/>
                </a:solidFill>
                <a:latin typeface="Times New Roman" panose="02020603050405020304" pitchFamily="18" charset="0"/>
                <a:cs typeface="Times New Roman" panose="02020603050405020304" pitchFamily="18" charset="0"/>
              </a:rPr>
              <a:t> exciton</a:t>
            </a:r>
            <a:endParaRPr lang="en-US" sz="1600"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1"/>
          <p:cNvSpPr txBox="1"/>
          <p:nvPr/>
        </p:nvSpPr>
        <p:spPr>
          <a:xfrm>
            <a:off x="1116914" y="181782"/>
            <a:ext cx="10664992" cy="402291"/>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Electrical field tuning of moiré excitons</a:t>
            </a:r>
            <a:endParaRPr lang="zh-CN" altLang="en-US" sz="28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 name="矩形 4"/>
          <p:cNvSpPr/>
          <p:nvPr/>
        </p:nvSpPr>
        <p:spPr>
          <a:xfrm>
            <a:off x="7819506" y="6388838"/>
            <a:ext cx="4372494" cy="338554"/>
          </a:xfrm>
          <a:prstGeom prst="rect">
            <a:avLst/>
          </a:prstGeom>
        </p:spPr>
        <p:txBody>
          <a:bodyPr wrap="square">
            <a:spAutoFit/>
          </a:bodyPr>
          <a:lstStyle/>
          <a:p>
            <a:pPr algn="ctr"/>
            <a:r>
              <a:rPr lang="en-US" altLang="zh-CN" sz="1600" b="1" dirty="0" err="1">
                <a:latin typeface="Times New Roman" panose="02020603050405020304" pitchFamily="18" charset="0"/>
                <a:cs typeface="Times New Roman" panose="02020603050405020304" pitchFamily="18" charset="0"/>
              </a:rPr>
              <a:t>Guo</a:t>
            </a:r>
            <a:r>
              <a:rPr lang="en-US" altLang="zh-CN" sz="1600" b="1" dirty="0">
                <a:latin typeface="Times New Roman" panose="02020603050405020304" pitchFamily="18" charset="0"/>
                <a:cs typeface="Times New Roman" panose="02020603050405020304" pitchFamily="18" charset="0"/>
              </a:rPr>
              <a:t>, H</a:t>
            </a:r>
            <a:r>
              <a:rPr lang="en-US" altLang="zh-CN" sz="1600" dirty="0">
                <a:latin typeface="Times New Roman" panose="02020603050405020304" pitchFamily="18" charset="0"/>
                <a:cs typeface="Times New Roman" panose="02020603050405020304" pitchFamily="18" charset="0"/>
              </a:rPr>
              <a:t>. et al, </a:t>
            </a:r>
            <a:r>
              <a:rPr lang="en-US" altLang="zh-CN" sz="1600" b="1" i="1" dirty="0">
                <a:latin typeface="Times New Roman" panose="02020603050405020304" pitchFamily="18" charset="0"/>
                <a:cs typeface="Times New Roman" panose="02020603050405020304" pitchFamily="18" charset="0"/>
              </a:rPr>
              <a:t>Sci. Adv. </a:t>
            </a:r>
            <a:r>
              <a:rPr lang="en-US" altLang="zh-CN" sz="1600" dirty="0">
                <a:latin typeface="Times New Roman" panose="02020603050405020304" pitchFamily="18" charset="0"/>
                <a:cs typeface="Times New Roman" panose="02020603050405020304" pitchFamily="18" charset="0"/>
              </a:rPr>
              <a:t>2020</a:t>
            </a:r>
            <a:r>
              <a:rPr lang="en-US" altLang="zh-CN" sz="1600" b="1"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 </a:t>
            </a:r>
            <a:r>
              <a:rPr lang="en-US" altLang="zh-CN" sz="1600" i="1" dirty="0">
                <a:latin typeface="Times New Roman" panose="02020603050405020304" pitchFamily="18" charset="0"/>
                <a:cs typeface="Times New Roman" panose="02020603050405020304" pitchFamily="18" charset="0"/>
              </a:rPr>
              <a:t>6</a:t>
            </a:r>
            <a:r>
              <a:rPr lang="en-US" altLang="zh-CN" sz="1600" dirty="0">
                <a:latin typeface="Times New Roman" panose="02020603050405020304" pitchFamily="18" charset="0"/>
                <a:cs typeface="Times New Roman" panose="02020603050405020304" pitchFamily="18" charset="0"/>
              </a:rPr>
              <a:t> (42), eabc5638.</a:t>
            </a:r>
            <a:endParaRPr lang="zh-CN" altLang="en-US" sz="1600" dirty="0">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1"/>
          <a:stretch>
            <a:fillRect/>
          </a:stretch>
        </p:blipFill>
        <p:spPr>
          <a:xfrm>
            <a:off x="79402" y="840086"/>
            <a:ext cx="3224997" cy="3959229"/>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2"/>
          <a:stretch>
            <a:fillRect/>
          </a:stretch>
        </p:blipFill>
        <p:spPr>
          <a:xfrm>
            <a:off x="3724051" y="3558537"/>
            <a:ext cx="4075161" cy="2999578"/>
          </a:xfrm>
          <a:prstGeom prst="rect">
            <a:avLst/>
          </a:prstGeom>
          <a:ln>
            <a:noFill/>
          </a:ln>
          <a:effectLst>
            <a:outerShdw blurRad="292100" dist="139700" dir="2700000" algn="tl" rotWithShape="0">
              <a:srgbClr val="333333">
                <a:alpha val="65000"/>
              </a:srgbClr>
            </a:outerShdw>
          </a:effectLst>
        </p:spPr>
      </p:pic>
      <p:sp>
        <p:nvSpPr>
          <p:cNvPr id="9" name="文本框 8"/>
          <p:cNvSpPr txBox="1"/>
          <p:nvPr/>
        </p:nvSpPr>
        <p:spPr>
          <a:xfrm>
            <a:off x="7955886" y="4508037"/>
            <a:ext cx="2820734" cy="830997"/>
          </a:xfrm>
          <a:prstGeom prst="rect">
            <a:avLst/>
          </a:prstGeom>
          <a:noFill/>
        </p:spPr>
        <p:txBody>
          <a:bodyPr wrap="square" rtlCol="0">
            <a:spAutoFit/>
          </a:bodyPr>
          <a:lstStyle/>
          <a:p>
            <a:pPr algn="ctr"/>
            <a:r>
              <a:rPr lang="en-US" altLang="zh-CN" sz="1600" dirty="0">
                <a:solidFill>
                  <a:srgbClr val="00B0F0"/>
                </a:solidFill>
                <a:latin typeface="Times New Roman" panose="02020603050405020304" pitchFamily="18" charset="0"/>
                <a:ea typeface="微软雅黑" panose="020B0503020204020204" charset="-122"/>
                <a:cs typeface="Times New Roman" panose="02020603050405020304" pitchFamily="18" charset="0"/>
              </a:rPr>
              <a:t>Electrical field tuning of moiré </a:t>
            </a:r>
            <a:r>
              <a:rPr lang="en-US" altLang="zh-CN" sz="1600" dirty="0" err="1">
                <a:solidFill>
                  <a:srgbClr val="00B0F0"/>
                </a:solidFill>
                <a:latin typeface="Times New Roman" panose="02020603050405020304" pitchFamily="18" charset="0"/>
                <a:ea typeface="微软雅黑" panose="020B0503020204020204" charset="-122"/>
                <a:cs typeface="Times New Roman" panose="02020603050405020304" pitchFamily="18" charset="0"/>
              </a:rPr>
              <a:t>excitons</a:t>
            </a:r>
            <a:r>
              <a:rPr lang="en-US" altLang="zh-CN" sz="1600" dirty="0">
                <a:solidFill>
                  <a:srgbClr val="00B0F0"/>
                </a:solidFill>
                <a:latin typeface="Times New Roman" panose="02020603050405020304" pitchFamily="18" charset="0"/>
                <a:ea typeface="微软雅黑" panose="020B0503020204020204" charset="-122"/>
                <a:cs typeface="Times New Roman" panose="02020603050405020304" pitchFamily="18" charset="0"/>
              </a:rPr>
              <a:t>: position, energy and polarity</a:t>
            </a:r>
            <a:endParaRPr lang="zh-CN" altLang="en-US" sz="1600" dirty="0">
              <a:solidFill>
                <a:srgbClr val="00B0F0"/>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b="48451"/>
          <a:stretch>
            <a:fillRect/>
          </a:stretch>
        </p:blipFill>
        <p:spPr>
          <a:xfrm>
            <a:off x="3786592" y="953481"/>
            <a:ext cx="7901577" cy="20199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p:cNvSpPr txBox="1"/>
          <p:nvPr/>
        </p:nvSpPr>
        <p:spPr>
          <a:xfrm>
            <a:off x="4625644" y="3090446"/>
            <a:ext cx="1470356"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260 </a:t>
            </a:r>
            <a:r>
              <a:rPr lang="en-US" sz="1600" dirty="0" err="1">
                <a:latin typeface="Times New Roman" panose="02020603050405020304" pitchFamily="18" charset="0"/>
                <a:cs typeface="Times New Roman" panose="02020603050405020304" pitchFamily="18" charset="0"/>
              </a:rPr>
              <a:t>meV</a:t>
            </a:r>
            <a:endParaRPr lang="en-US" sz="16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7220708" y="3102936"/>
            <a:ext cx="1470356"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168 </a:t>
            </a:r>
            <a:r>
              <a:rPr lang="en-US" sz="1600" dirty="0" err="1">
                <a:latin typeface="Times New Roman" panose="02020603050405020304" pitchFamily="18" charset="0"/>
                <a:cs typeface="Times New Roman" panose="02020603050405020304" pitchFamily="18" charset="0"/>
              </a:rPr>
              <a:t>meV</a:t>
            </a:r>
            <a:endParaRPr lang="en-US" sz="1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9655450" y="3119679"/>
            <a:ext cx="1470356"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197 </a:t>
            </a:r>
            <a:r>
              <a:rPr lang="en-US" sz="1600" dirty="0" err="1">
                <a:latin typeface="Times New Roman" panose="02020603050405020304" pitchFamily="18" charset="0"/>
                <a:cs typeface="Times New Roman" panose="02020603050405020304" pitchFamily="18" charset="0"/>
              </a:rPr>
              <a:t>meV</a:t>
            </a:r>
            <a:endParaRPr lang="en-US" sz="1600" dirty="0">
              <a:latin typeface="Times New Roman" panose="02020603050405020304" pitchFamily="18" charset="0"/>
              <a:cs typeface="Times New Roman" panose="02020603050405020304" pitchFamily="18" charset="0"/>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PICID" val="{f83d24e7-8ae7-4914-aeb0-2afff235f2fd}"/>
</p:tagLst>
</file>

<file path=ppt/tags/tag64.xml><?xml version="1.0" encoding="utf-8"?>
<p:tagLst xmlns:p="http://schemas.openxmlformats.org/presentationml/2006/main">
  <p:tag name="PICID" val="{306e4317-cfac-4dec-a511-66b9ba4ca4fe}"/>
</p:tagLst>
</file>

<file path=ppt/tags/tag65.xml><?xml version="1.0" encoding="utf-8"?>
<p:tagLst xmlns:p="http://schemas.openxmlformats.org/presentationml/2006/main">
  <p:tag name="PICID" val="{c87a2773-e289-420d-935f-885fd5f0ad32}"/>
</p:tagLst>
</file>

<file path=ppt/tags/tag66.xml><?xml version="1.0" encoding="utf-8"?>
<p:tagLst xmlns:p="http://schemas.openxmlformats.org/presentationml/2006/main">
  <p:tag name="KSO_WM_DIAGRAM_VIRTUALLY_FRAME" val="{&quot;height&quot;:221.17755905511814,&quot;left&quot;:63.2996062992126,&quot;top&quot;:84.87574803149606,&quot;width&quot;:781.75}"/>
</p:tagLst>
</file>

<file path=ppt/tags/tag67.xml><?xml version="1.0" encoding="utf-8"?>
<p:tagLst xmlns:p="http://schemas.openxmlformats.org/presentationml/2006/main">
  <p:tag name="KSO_WM_DIAGRAM_VIRTUALLY_FRAME" val="{&quot;height&quot;:221.17755905511814,&quot;left&quot;:63.2996062992126,&quot;top&quot;:84.87574803149606,&quot;width&quot;:781.75}"/>
</p:tagLst>
</file>

<file path=ppt/tags/tag68.xml><?xml version="1.0" encoding="utf-8"?>
<p:tagLst xmlns:p="http://schemas.openxmlformats.org/presentationml/2006/main">
  <p:tag name="KSO_WM_DIAGRAM_VIRTUALLY_FRAME" val="{&quot;height&quot;:221.17755905511814,&quot;left&quot;:63.2996062992126,&quot;top&quot;:84.87574803149606,&quot;width&quot;:781.75}"/>
</p:tagLst>
</file>

<file path=ppt/tags/tag69.xml><?xml version="1.0" encoding="utf-8"?>
<p:tagLst xmlns:p="http://schemas.openxmlformats.org/presentationml/2006/main">
  <p:tag name="KSO_WM_DIAGRAM_VIRTUALLY_FRAME" val="{&quot;height&quot;:221.17755905511814,&quot;left&quot;:63.2996062992126,&quot;top&quot;:84.87574803149606,&quot;width&quot;:781.75}"/>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DIAGRAM_VIRTUALLY_FRAME" val="{&quot;height&quot;:221.17755905511814,&quot;left&quot;:63.2996062992126,&quot;top&quot;:84.87574803149606,&quot;width&quot;:781.75}"/>
</p:tagLst>
</file>

<file path=ppt/tags/tag71.xml><?xml version="1.0" encoding="utf-8"?>
<p:tagLst xmlns:p="http://schemas.openxmlformats.org/presentationml/2006/main">
  <p:tag name="KSO_WM_DIAGRAM_VIRTUALLY_FRAME" val="{&quot;height&quot;:221.17755905511814,&quot;left&quot;:63.2996062992126,&quot;top&quot;:84.87574803149606,&quot;width&quot;:781.75}"/>
</p:tagLst>
</file>

<file path=ppt/tags/tag72.xml><?xml version="1.0" encoding="utf-8"?>
<p:tagLst xmlns:p="http://schemas.openxmlformats.org/presentationml/2006/main">
  <p:tag name="KSO_WM_DIAGRAM_VIRTUALLY_FRAME" val="{&quot;height&quot;:221.17755905511814,&quot;left&quot;:63.2996062992126,&quot;top&quot;:84.87574803149606,&quot;width&quot;:781.75}"/>
</p:tagLst>
</file>

<file path=ppt/tags/tag73.xml><?xml version="1.0" encoding="utf-8"?>
<p:tagLst xmlns:p="http://schemas.openxmlformats.org/presentationml/2006/main">
  <p:tag name="KSO_WM_DIAGRAM_VIRTUALLY_FRAME" val="{&quot;height&quot;:221.17755905511814,&quot;left&quot;:63.2996062992126,&quot;top&quot;:84.87574803149606,&quot;width&quot;:781.75}"/>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6094</Words>
  <Application>WPS 演示</Application>
  <PresentationFormat>宽屏</PresentationFormat>
  <Paragraphs>240</Paragraphs>
  <Slides>24</Slides>
  <Notes>13</Notes>
  <HiddenSlides>0</HiddenSlides>
  <MMClips>0</MMClips>
  <ScaleCrop>false</ScaleCrop>
  <HeadingPairs>
    <vt:vector size="8" baseType="variant">
      <vt:variant>
        <vt:lpstr>已用的字体</vt:lpstr>
      </vt:variant>
      <vt:variant>
        <vt:i4>21</vt:i4>
      </vt:variant>
      <vt:variant>
        <vt:lpstr>主题</vt:lpstr>
      </vt:variant>
      <vt:variant>
        <vt:i4>1</vt:i4>
      </vt:variant>
      <vt:variant>
        <vt:lpstr>嵌入 OLE 服务器</vt:lpstr>
      </vt:variant>
      <vt:variant>
        <vt:i4>2</vt:i4>
      </vt:variant>
      <vt:variant>
        <vt:lpstr>幻灯片标题</vt:lpstr>
      </vt:variant>
      <vt:variant>
        <vt:i4>24</vt:i4>
      </vt:variant>
    </vt:vector>
  </HeadingPairs>
  <TitlesOfParts>
    <vt:vector size="48" baseType="lpstr">
      <vt:lpstr>Arial</vt:lpstr>
      <vt:lpstr>宋体</vt:lpstr>
      <vt:lpstr>Wingdings</vt:lpstr>
      <vt:lpstr>Wingdings</vt:lpstr>
      <vt:lpstr>Times New Roman</vt:lpstr>
      <vt:lpstr>楷体</vt:lpstr>
      <vt:lpstr>华文楷体</vt:lpstr>
      <vt:lpstr>华文新魏</vt:lpstr>
      <vt:lpstr>Cambria Math</vt:lpstr>
      <vt:lpstr>Arial</vt:lpstr>
      <vt:lpstr>微软雅黑</vt:lpstr>
      <vt:lpstr>Aptos</vt:lpstr>
      <vt:lpstr>Segoe Print</vt:lpstr>
      <vt:lpstr>等线</vt:lpstr>
      <vt:lpstr>PMingLiU</vt:lpstr>
      <vt:lpstr>PMingLiU-ExtB</vt:lpstr>
      <vt:lpstr>Symbol</vt:lpstr>
      <vt:lpstr>Calibri</vt:lpstr>
      <vt:lpstr>Arial Unicode MS</vt:lpstr>
      <vt:lpstr>Noto Sans</vt:lpstr>
      <vt:lpstr>Noto Sans SC</vt:lpstr>
      <vt:lpstr>WPS</vt:lpstr>
      <vt:lpstr>Equation.3</vt:lpstr>
      <vt:lpstr>Equation.3</vt:lpstr>
      <vt:lpstr>First-Principles Calculations of Moiré Excitons in Twisted Two-Dimensional Materials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郭宏礼</cp:lastModifiedBy>
  <cp:revision>189</cp:revision>
  <dcterms:created xsi:type="dcterms:W3CDTF">2019-06-19T02:08:00Z</dcterms:created>
  <dcterms:modified xsi:type="dcterms:W3CDTF">2025-12-03T13:27:21Z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2052-12.1.0.19770</vt:lpwstr>
  </property>
  <property fmtid="{D5CDD505-2E9C-101B-9397-08002B2CF9AE}" pid="3" name="ICV">
    <vt:lpwstr>8845B733F2B24D76A4BB2EEA3A9A8480_12</vt:lpwstr>
  </property>
</Properties>
</file>