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539" r:id="rId2"/>
    <p:sldId id="1423" r:id="rId3"/>
    <p:sldId id="1545" r:id="rId4"/>
    <p:sldId id="1558" r:id="rId5"/>
    <p:sldId id="1495" r:id="rId6"/>
    <p:sldId id="1542" r:id="rId7"/>
    <p:sldId id="1574" r:id="rId8"/>
    <p:sldId id="1523" r:id="rId9"/>
    <p:sldId id="1543" r:id="rId10"/>
    <p:sldId id="1544" r:id="rId11"/>
    <p:sldId id="1571" r:id="rId12"/>
    <p:sldId id="1572" r:id="rId13"/>
    <p:sldId id="1573" r:id="rId14"/>
    <p:sldId id="1563" r:id="rId15"/>
    <p:sldId id="1516" r:id="rId16"/>
    <p:sldId id="1534" r:id="rId17"/>
    <p:sldId id="1537" r:id="rId18"/>
    <p:sldId id="1575" r:id="rId19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C60607-EDED-4565-A93F-350061FEFFBB}">
          <p14:sldIdLst>
            <p14:sldId id="1539"/>
            <p14:sldId id="1423"/>
            <p14:sldId id="1545"/>
            <p14:sldId id="1558"/>
            <p14:sldId id="1495"/>
            <p14:sldId id="1542"/>
            <p14:sldId id="1574"/>
            <p14:sldId id="1523"/>
            <p14:sldId id="1543"/>
            <p14:sldId id="1544"/>
            <p14:sldId id="1571"/>
            <p14:sldId id="1572"/>
            <p14:sldId id="1573"/>
            <p14:sldId id="1563"/>
            <p14:sldId id="1516"/>
          </p14:sldIdLst>
        </p14:section>
        <p14:section name="Untitled Section" id="{BA1FDC5A-C27F-4B01-AF37-219A1BE952A2}">
          <p14:sldIdLst>
            <p14:sldId id="1534"/>
            <p14:sldId id="1537"/>
            <p14:sldId id="1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 Illas" initials="FI" lastIdx="1" clrIdx="0">
    <p:extLst>
      <p:ext uri="{19B8F6BF-5375-455C-9EA6-DF929625EA0E}">
        <p15:presenceInfo xmlns:p15="http://schemas.microsoft.com/office/powerpoint/2012/main" userId="7c2234bc69ac47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DCCA"/>
    <a:srgbClr val="FFEBEB"/>
    <a:srgbClr val="B2B2B2"/>
    <a:srgbClr val="006600"/>
    <a:srgbClr val="808080"/>
    <a:srgbClr val="EAEAEA"/>
    <a:srgbClr val="FFD9D9"/>
    <a:srgbClr val="FFD1D1"/>
    <a:srgbClr val="CA5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6928" autoAdjust="0"/>
  </p:normalViewPr>
  <p:slideViewPr>
    <p:cSldViewPr>
      <p:cViewPr>
        <p:scale>
          <a:sx n="66" d="100"/>
          <a:sy n="66" d="100"/>
        </p:scale>
        <p:origin x="1349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1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5" d="100"/>
        <a:sy n="75" d="100"/>
      </p:scale>
      <p:origin x="0" y="-10436"/>
    </p:cViewPr>
  </p:sorterViewPr>
  <p:notesViewPr>
    <p:cSldViewPr>
      <p:cViewPr varScale="1">
        <p:scale>
          <a:sx n="50" d="100"/>
          <a:sy n="50" d="100"/>
        </p:scale>
        <p:origin x="-1890" y="-90"/>
      </p:cViewPr>
      <p:guideLst>
        <p:guide orient="horz" pos="3224"/>
        <p:guide pos="2236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l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l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759">
              <a:defRPr sz="1300" i="0"/>
            </a:lvl1pPr>
          </a:lstStyle>
          <a:p>
            <a:pPr>
              <a:defRPr/>
            </a:pPr>
            <a:fld id="{1769ED2D-B63D-48DF-9557-7BE06D2A7EFB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81521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l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l" defTabSz="952759">
              <a:defRPr sz="13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759">
              <a:defRPr sz="1300" i="0"/>
            </a:lvl1pPr>
          </a:lstStyle>
          <a:p>
            <a:pPr>
              <a:defRPr/>
            </a:pPr>
            <a:fld id="{778DFA99-B783-43DD-BB89-807AB0BD78DB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09232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3BB7-370F-53A7-AB9F-F2B2F4C2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33449A9-97C5-571B-5CF5-76A0B4FF9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DB80-523F-4ABE-A767-A076BFB74291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7D7DC5F-10A8-5014-EB44-96BD93977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04C00C8-24DA-6B30-5285-4864F91BE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5965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09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158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4127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72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300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DB51-9E0D-725A-F42B-1C7F1ECF8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D67C4-7AD5-D5AC-5B97-7B190879B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5876B-6C72-0A5F-140A-2D0203080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47CD8-D8D3-1F57-F05E-429496FBE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3285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EE903-32DD-5988-F47E-A93DA431C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18127-8278-5421-50A0-DC99BD922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EBC85-C8FD-FAD8-37ED-93D79F37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A020-2E83-5788-2F41-D58C2F7FA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2648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0C37-EB63-05C1-07C2-C508A8B7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02D0AB86-6C64-9D71-96B9-D6023E5E7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0161D91C-5AE1-30CF-1836-653D8B0A4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33FF444B-8632-DAF4-3BEB-E75689AAC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57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DFA99-B783-43DD-BB89-807AB0BD78DB}" type="slidenum">
              <a:rPr lang="ca-ES" smtClean="0"/>
              <a:pPr>
                <a:defRPr/>
              </a:pPr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237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0FA3-0063-4680-AAA6-95000C37372A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55B0-D17F-4993-A7C4-59E685EB8205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DBD4-F09D-4454-BB07-7024CA172F35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D225-89F5-4BE1-9BB5-1B49E3FF94FE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54DD-4DA3-4E25-9913-A9A762DF3017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4017-C7F8-4306-84BB-0CB557D4B335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6E249-BB24-4835-925C-78E2585137FA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EA60-24DA-40A5-B54D-F32018391646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CDA5-4A65-49CF-9062-374AD2373D7D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4ECE-CE76-4E68-AC4F-6B11A8080B46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14030-5B42-4419-9E6D-9E2BEDC6958B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8A85436D-FEB7-47E7-AC55-2AAED6995728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.emf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8.png"/><Relationship Id="rId18" Type="http://schemas.openxmlformats.org/officeDocument/2006/relationships/image" Target="../media/image62.jp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.emf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tiff"/><Relationship Id="rId1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5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5.emf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em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4B437-A630-55A5-4357-BB0571AB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F10B7B9B-7708-6671-6D29-DAA8A56A6C67}"/>
              </a:ext>
            </a:extLst>
          </p:cNvPr>
          <p:cNvSpPr/>
          <p:nvPr/>
        </p:nvSpPr>
        <p:spPr>
          <a:xfrm>
            <a:off x="385124" y="836712"/>
            <a:ext cx="8373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0">
                <a:latin typeface="Helvetica" panose="020B0604020202020204" pitchFamily="34" charset="0"/>
                <a:cs typeface="Helvetica" panose="020B0604020202020204" pitchFamily="34" charset="0"/>
              </a:rPr>
              <a:t>Mechanisms and Methodologies for Modelling Excited-State Dynamics in Bare and Hydrated TiO</a:t>
            </a:r>
            <a:r>
              <a:rPr lang="en-GB" sz="3200" b="1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sz="3200" b="1" i="0">
                <a:latin typeface="Helvetica" panose="020B0604020202020204" pitchFamily="34" charset="0"/>
                <a:cs typeface="Helvetica" panose="020B0604020202020204" pitchFamily="34" charset="0"/>
              </a:rPr>
              <a:t> Nanoclusters</a:t>
            </a:r>
            <a:endParaRPr lang="en-GB" sz="4000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36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AutoShape 2" descr="data:image/png;base64,iVBORw0KGgoAAAANSUhEUgAAAX8AAAB6CAIAAADYnMQ3AAAAB3RJTUUH3wkJDzoipDHxAQAAAAlwSFlzAAAedwAAHncBvWWtBQAAAARnQU1BAACxjwv8YQUAAG7tSURBVHja7L0HgFRF1jZ8c6eZnpwTGZkhgwQJAoICBoyo6IqLrmtE17RmXcMiZtaIoK7ruihRchSQHASGzAATmMDk3Pmm/1RV95073T09g+//Lvi9fXZt7nTfW7fiU885deoUraoqFZawhCUs/3VhLnYGwhKWsPwflTD6hCUsYbk4EkafsIQlLBdHwugTlrCE5eJIGH3CEpawXBwJo09YwhKWiyNh9AlLWMJycSSMPmEJS1gujoTRJyxhCcvFkTD6hCUsYbk4EkafsIQlLBdHwugTlrCE5eJIGH3CEpawXBwJo09YwhKWiyNh9AlLWMJycYRr8xeVomj8gS8oSlFVGkShVAa+U2WaYrXv4ZOmWbgb/kdTCkXDNwzc43G7DUajvaGuIn9PWrfLjZGJjuaa4sNbDDFxCel9K87sjrCmRCamuF3O6JTu8DZIH9JDj6I00avhXxr+Y+AtDI1fh9+v+HDTe4Hyg55lVBonQilhYA1LWC5xaRN9yMCHYQ1QgsGAwVgD/8BfCGtIVDIaLhlACVZVJIetXhLdgErVZ36lVDkypVvZsW1dht14/vBmxmzxiE4DQ9ubat12m9NRJ9qbHfUVUamXVZ856miuqi85EZHUqbEsLyI+S7BYY9J6yi4bbzAj5GNYlAHaBzEYelSML7TCIJBBeWQV9CmjjOFnLnbFhiUsYWlH2kQfzCDwp0qIjUKrCHkQCsFf6CfF7bKzrFBVeNzTWGOOS67KOyBKrpQuAxyOhti0y5y2eophXA3njUmZzSWnVBnwQWUZRXQ1G6NjzJYYW3mR5LGLlKQwvCiKtsYK0SPzgrEy71eXrdFRVawonpQ+oz0upzUqgWV51hhBqBiiZChrioqghyZZJZmmvLiphrlPWMJyiQsX6keic9EId1QMRIhaULTsdjTVljdWFjRWFloTOzlqSiwJmQxv9LgdgmCKzspurj0PTzRVnIZHastOx2T0aqLVpsrSqMQuQJtMMfHZY+6qK8mjBcZojG4UT6uSgzGbOXiT5DKYYwSjpaHsRGxan/IzO8uO7jIYLbV5B92iI733KEUSAYYiE9N4weIFG0SFEDvD+iBNeUlaOFxsWMJyqUvbmhcZytjOwiBjDLLIVBfus0SlAASVndhO80ZFplhekBiGZQ3AYARTJIBOc1WZOSqWpZn41J5RKd099npRVVJ7XB6b0ReQIjIxwxKdCOlGJaR36juBUj3JXS8XzNGN50+r6LYhkUmZjfWljrPnTXFJxspkd3OdYLbSPJeQNaDs1B5KclsTspy2Wkd1sTWla0KX/jTNIdRhMBAhZqRgtStMfMISlktd6BBR5Qn1UUFlomB0o/F8dudP1rTOptiUin3rZJaXKNnACpIqsRyX3KmPolBCUgYniYLJiqkSMjyjd9CsgskIpidIU/K+EhmV0H+Miq05Kv5XVWRZ8jiaaJax1Ve7GmpcjlqPw8EbDC5bg0IzJqMlo9/V+Xt/AtqV0Xc0VrqIKZrCFmusfKlqizoWlrCE5ZKUEFZnrwB21OQfhsGc2KWvwqhOexMrmCjQjqJTVMmT0HOIYDAwigr0hKZYZHMR8CoZMvM4kBlYdItuG6263R6HKns4SpVVimVAA+MYhuN4M82ZZc5I8QaGFiiKlWme5QSDNQ5SirdEU+ndRcltr65srjoT37lf9am9giVKZeBpNjoly9VQ0VRfndA5myGrYD7ECUNPWMJy6UvbVmcCP9h+W3JwbXRWdnyXPhZrnL2uIi6pa9aQSYIhAtukJUplVRYuPKKnSnU02hvPO10Nkq3Z42h0STTDMApSzXiONaOlMZaRGcWg0DLwHFbhJA9Fi4i0MLKRMxiMZt5k4YxxgiWeN8RSfAQ8wrHG6ORO0Smd4DZLVHxTeSEtSxZLHMcJbltd+bGtsZm9QDkkJipMfnxUKCxhCcslLCE1L2L6oSmPp4nnLXjlHS1+A6CQh1TV5rZVuOqLG6pLXc2NDrdHUfnIyCTVYIyMirZExvC8gQV4op0sIiOyouDXgaYGaIW5DwCKTAuKBL/zLsnmabI7nDbF3WR31nKUIpgEsyU6IjZLsMQZLKkqbcJLXOjdioIW4uBa8YgMbyCeR4j+eJWv3+jvo6lsF6S7/banwhKW/+MSAn0U/Ml4LTUyRRN+QUmSo8peW1Rfld9UVSlRDGdIiExIjYiIiIwy05LHbq92NDaXl5eXVdsr6p3n69z1zUqdXal1UqBVyTRld3MWA2XkFeAnVoOYGMmkxHBJMabkWGNqUmxKfLLZYhQiEzwK5WwW7ba6+qpSVmnmWSkyPiUyJt0Sk0WbExlKwDmnFaLvoawSB0g/d8Q2RQ8Z3rqg6RA40vr+lh/J4/pnwxKWsHRE2rU6YxdnGN4MLdqLbZVnqkpO1Tc0G82xptiMtJRMziip9qaSstNn8isP59ceLaVO1bG1aoRNiWoQLJ3jBYUznrNbDCbp7t6eX6qsZ+u4h/o2bT8rHWuMmZbjPFPh3F9iMhukTIO9ttYpum2JgjORtfWIE/uk8YO7JaZlpaSlZqmsxSOyFRWlzoZit70h0myOTcmMTuzGRWcytBlwh8IuSJTmEd0x8QGHii8YPwTxQxPNgt4RhApLWMLSrrSNPthpz3uT1HDuyMrzxSVCRHJCSrf4lCTZVVVxvujQoTN78hpzK4TTdmsllxIRYx7T09QzQ9hQajxSLiis+vf0Hfddk3rHzxmbj9m3jjn0c03ivLJuR6eVTP+yIj9hyI4bi2Z8XrbKNHrxlKYe0qnpS2JyzX04Qfxz98Zml3LiTMPRYmcq09grsr5PojSkm7V/Ts/ElEw+Iqa+xlZdXmCrLzYb1axBkyNjc7zbQbybQoiHdvuFJ2ABShzDMNqfGpcJvJNqBVi0hlZhzSssYfkN0ra3IdJpvGpX8eEfzpe4skfczjlLz+YdWbTs3IZT0jF3YpWhu2yKo+Mj1CwgDqrZXX6lZ/edaTGP9019bk/Cv09a/3YovYtwbM4VEYPOxc8/wo2ML6TtaeU2tcHNDE2nT54sXl2V9acp7uHMmelf1R429UtJcv5jZP3k6JJth0s/ccUcSB9aYLQUOl1rq0SluDptY2Ev4eAVmer4gYm9s3PUrhNttbUF2xZmXflgTEwSoj1kCV/v/dyGwE1Hjhyrra1tKS4tEzWzV69eycnJfvfn5eWVlpZyHIftTZgsqWp2djbcqUecMPSEJSwdlza5D/5WwZu96BNr3xAS+/NUw+Nztu139TRnZA3qET02qylVcG+sjFyVby5uwPoIxyp1jaOUAy+P9Yy8vPP7p1Je2RsbV35ow23VG9gRH62uej1z619PXHFfVsGC/IT7RgtVR06vsEzYfOv5D/99dF79mEEDrPOHl5ubzs5dU/HluV5N6dmMEUY7ZTIwo1KcU7Ia443SvirLrny5rKC8E13y1JXyFVdPrzq+PS57YlJqZ5xrpV3o0djKPffcs27dOoOB5wVWkfHuNSTUBx98cPvtt1MalCD/RfX55//6zfyvAH14owG+k9wep8szd+7c2267Lcx3whKW3yZto0+LNiHnbZzFJvb31BcP+5TK7JP6ePzh/gmu5ESzxRTBGQ21qmVLZcSSAuO28xF2D0WJtLU67+Eup5+5Pmmrs9u9m+K61+ydPbJm2s4Ban1tjTWdkjnaYDA7y512ZdYtJv7EjqeODrn92qRZOadz9595c6v5gPFyKjmBZuSeseK16bbJKTXd+EbVbXfbHHanq6CeXlOXtcSW/Xnvw9dcMaascHdKz+viUjMxpmhWn1BWZ1xkJTf3yP79e7+c90VpaQk826N7rz//+c9JSSn9+vWLi4trrVWpZ06fzj18eO++3cuWLHU63WPHjZs4cfK4ceNSU1O99RgGoLCE5QKl/TUv+O/4lr8L1t6qrXz03ObK1EFMbVW0q7q3oXZQSuOQLK5f58jUlCjGFHnSZlyRH7UsXzhZZ6bqGgbKB9+dKEZ07XHbUosjv7TGmqHGJHaJtiUZaLeonG5k7bKpi1pUed719M2JU62HP19V9cm57mp6jjWempAMZKd5eES1UWqqq204U+E+WezaX24+7og7xyVKEYkx6VFf9tw/eujoqvx9ydmT4tO6auE1OkBG8C55vF314YcfXLp0KVw99NBDr732moKig/gbdDTzEMiUKVPOnDmzdu3qrl27h809YQnL/0RCxPdhiN1ZURWWZTmacXOcIrO0gaXSkpuUzG2ie0ejU9hTl7mzdGBUxRWdy4Z1Mz3dI/6pvlG76yJ/yItYcnbMxBVnHu2c26Xasi31mrgo18v9i69Ld1h4WRTFvFru3YPRm6rSzN3VyHNbbtumnIge12d09J1dGybGVsYr1RXldVsP2Q8UMQcbI0/L3RsikpjoGCXNxDESo1CKFxwpGa1FeWN/4I1pHaEhjIa5eLlLxh5MaNmLwQFENDTRPomXE2SbZUG/pH27/FuZe+CevLw8h8MB1UUYU+fOXSMjI3UoRtXV1ZaUlKAdJyzyA5cUd2Zmp/j4eEoHYU1NTQUFBRQOKgC3sSotq4rJZOrevTuxjoPk5+fDbSTbOOiSbDZaevTooc+PLx1UKsBNUBt79uwJn+SG0tLzVVUVLMtjTVVSkCeX7KsEBuuwSNLS0hITE/1wtrGxsaDgLMNwLeuDsqLSjCBw0dao2PgEg0Fo2ajTujJ1JSVzgJqfX3jixLG6ujpZls1mY3x8IuQzOTmZ4wRGx19Jk5WWllZXV7MsDjWFpwp4Kj09PSEhQcuh2+0+k39WkUhxvCyYxquapG3hS8i8okgM8oNloWINBkOQ1Qbkls8cOnT4xMmTGenJo0eORZFddN4VWtGgQoqKiqBXyLLoyypUuICvIYMqqVK8YCobjWYoYHi6okLvcddGHXapgZpnOAbveFcVSXWwPKtYDZ6o9NNUp9NOzw+nGqMOVfQy1oxIKxvTg3+9e+SLfWNWliW9vWFoPWuMMDsWXFl1eXyjwyW7PDAa5F5Rni9GNT+22ba6PuvZioFTr+Xf7lLbSTxafq5y5U5pF9Ace3yZoS9lTVIzLSqHMyMrLOWRPCoFY4hmoXexKo/cpAPYm2/t639X/LogYNMrr7xy9OhRSZKgT7tcnjfefPnuu+5FxiQ0BhAk7dix7fnnX1RkN3KfUjiWp954461bbrmFdH2S1PHjxx999FGbzYZ6P4NuA6wbPnz43LlzUaMA4ijKe++9t3H9BgYBIXqQZZjeffp9++23RqNRW8XLzc2dOXOmiAW+ycjIWLhwIYxS8q4lSxZ9/vmnJIobJIPAAyMvA7iqcioaNKLT6XzhhZdAIdUjCCR17Ngx4Ixut0hAlrBFGGMoKZ5KTUkfNXrE3XfdA+BLYTBr7ccgk+BQ8MXp06c++uijn3/eAtBjNpuhVR0OG9wDmu/o0aM//HAOz/MM00qD/v7776GYPnBEacI9L7zwwp133qndU1lZ+cfp9zQ12aAV8NMoA9BnZQUUcxn7uBJEliDP8N4VK1ZkZmb6NSiuJAbXwHN7dm9Pz+i8cvWqTumZNMtQracl+Ny1a9djjz2GgsCwXgSE90I3wBXD4ipCn5KkeNz2y3rlLFu2HPDuf7+HXuoSYs2LwhG8VAU7wqDJAkYCLXGsYlJhsqXdsqIgSy3c5YFhQEXF26IT9krKngrXBwWNSXLpoNiycanHc2xR22LGz+xdNTiuod6pImQQYdKhXJJqpNkXetfs2GoVkq2D6jYvPdi8ozKmgOolW9KZSCudaFQYkZYVhHfQTVTGwCksw3KCDJwM+gAMA1ERgRcodGDe/xvi1wUFQXj33Xerqmqee/7JY0dPQP/+7NP5Y8dMAPoA+IDvVMeOHfvDDz8sXbbw008/nfHHB6ZNu6NTpy56ZgHSv39/uGf37r2vvPy8w+kcecWoF19+CVADhpmCywo48dxzz910003PPffs+bIyg9H497dnXTlqDPAjyusFjrI0ePBggJv58+d/9913AIvjxo2LjY3V3nXHHXdcddXYOXM+Xr58Oceqb7z5dv/+fWHA4HxCbpm33npj69bNMHFj9PQKwTWSw1Wr1rz//vvw3V13/eGuu+6y2+1A60An3bhx46FDh1YsX/Xxx58OGzaMFEpXXSz588SJU/feO+PMmZPdu/d67bVXevfuCxXY0NAAuV2w4Pujxw57PB5B8A5RLYU//vGP119//RdffPbjjz9Cl3zqqaeuu+46skZJ8kbudLtcUJZZs2Z17twZigBs6Mm/PF5YVJySkvTxx5+bTIjxVVXVPfEERnnfs34cDWTPnj3Ay6xWa01d7dqVqx965GHtJ+/aqq/hmpsbAW2hAwCsoGXi4iLIG4DXiBFXvvTSC1AWaD5o09ffeMntcoRjMBAJFVmVpjHVUWge7/ZSGbHZY35qkG1GVk2tKLhlrkmma9xck4dziqglXBLrkZV6D3deslY5B1Q3qf9sbD4RSQGrHZPqcLglSuVlCbDEw7hZmCkdlDsxShkRXb+uOe7DhmFJiXx0T+NoC9WJdVjoRitby7CqwMLAVU2cx0y7YmnRQisC5y6vtL18so+M9pBxtKqNf5zri2GC0QAoKysLKAbhF6Csgnry8suvzps3FyZhfBsbGRnVp09fmJznffkVjMy+ffvrc0uuAUS6desGg8dostjs9tSMpIEDB1Fe1uDttTBXZ2Vk7rrhxk8//4fdaaurqktLS/fdQxH4hXS6du16+vTp3r1733///ZrORVKATIJK1alTJzQ7s6CU9Ro4cDAehIAOCG4ge+vWrYOhq3+KDG9I+bLLsouKilHsFYWCIgMekRqYNm3a66+/+cUXX5SUnoPBv2DBAiAXev6iNRAM1MLCfMgGcLo+fXJwFSFNzWSyrFy5kucMGLUUrcikkuH+pKQkyDaFWXnfvn1B3yTAodfsgO6lpqZOnDzJZDAiUqdIEREROOeWoUOHGgw8XuKEnGcVFhZqDl/67JGAnouXLuI5mPGMnqamZctX3H3PHzRVWl8iEGivfv1zRo4cCY/B+wHoQfNSFDtU8oABA3CMYDo2Nv6d2W8paljn8koo7oNExTYWtHucZpCNwJ5gpjpFiSkKzdFupDbTksIoLOgHkupxyy4RZmtZFFWnW7K5pVo79dC+ns2cHMO6ZJmXJDensojvKshE7FFpjpJSLA7VzkzrWjLeWmCAdmYxjwBtQ1UY5PKIFGlKpDwK0g5AheApprCowuHqBlhGY//jS0F0NiBQKynoc6mpmcdPHFqzZsUXc/s8/NBM3Q0UzIRwgewBwVyryQXcg8CVZeE2H7C2mpahdm6++cbv/vVPmGAXLVk4/Y/3whRNPLZhXGE1St6zZ9f+/ftfeuklmHj9lhfI2zRiQgiONpfDf5MnT66tre3Tpw8xG7V2tkQiSagUDNbFNFM9CADQjwv+U9/kOXXqVFFRUXZ2tn54EwFqkJt7EL7r1Dmzd+9s8isKzK3ISUkJMMKBrZAkdRlW9RDjy4Ok9xQl3wPOpqSkDBg42GwyExdUACNZQtoQ1hChR/GQcUBjoIfwIlI5/p7utFJQULR544bbpwGtcy78979O5eVt374dqoXyQaGWJYBjgOAhQ4YQlQ3wHJoPfgRIVRQPDk2Opu+oqMh+/ftHWCz6cv1flhB2HxKzAroXQAwPtSUpHPyVV9K0MO9MuYd2ioLNozjdXL1NbIALkXHRZqdCOyW2WWLtngiHinRye2oEJ8k1dibOIqqSDPAhQWvgLkDL0NvUikagN8yXx1PmVHO0IkZQUiTvMDKSURF5ysOrjJmWIgQqglMNrMvCKRZebKpzKbGAfDJqfJ8e7tc7/2viZ63EbkPAOyJff/21xx57pLi4+KMPPxk0cChQCe0RvHUFgY8f8dEXAQVFQoYJQGrEmwgroXSDEN7Tp0+/YcOHg6Zz5vTpLVu23HDDDb78qBiA6CVLlsBIvvbaazWA0OdBgzM8jmTN9uRyecrKyoB/vffee75XtyIglA+t8J5hWYMw8k1EhFkwIFsh3ENsH1QrTopSsNmbMLxyNVgArIkyAi8CdgOkCS4MBpOmoehHO0lNQXp/ywY9fYsA61m0aJEAj/vugHmLRoucki/bOEgnRb/yyktQWOApgToXvHr5yhWAO7dPvcvW3Lhi2dJme8OSJYugMv10LrgAyrNp02ZCr7TgNAB03tdRKjkfISYm5t//+h5aFHTM/3IvvTQlBPp4pxR0SAWDQsdDh4jgxLlHYuc2D6JYI8XJtCqoKKqPgYY5hkYGYMSTBDbKIg2JU8d1dg2wVszfXbKwotfGc8ac7BqPwiqSiNNlKFkClaq01rGjrntElH3O6CI2Km1DdVxuBX+yiZdcCgW6GQf3ygyiSiIFjEIRafjSLqtGNSHCytDnGBWQkbm4VufWe8G8A1iU7Dk5Oa+99uYDD9zf2NgM7GPhwoXQ+bwTNSVTAcFfA9bvFd+Fd1iSkANk+BO7JlxMnToN+r1CSYsW/ThlyhRfllDa5eWV69dvHD9+PKhpgX4V5F0aiGADLYP1LObAgUN33XXXRx99cNNNN5Flh8B8+tgK8rEiy2QYTNHNdXV1DocDwKVz564ABBpv0hKAP5OT0iMirLW19RUVFY8//tgLL7zSr18fkjAkct111/nVqn60B7ZCa9RGn/EJCX6nnpBC4yIDIJrJU4AXiIgEc5tobm5etmTpkKHD+/TOBurUp/+AfTu27di189ixY6DJ+lUjoEl8fLyGdV4Gqkq+DONwm/hXa3R0WO/SpB3rFzLXyyrPsipDKyyeMawmLiWRSYjkYmOoGAsbaeGMPHTGSJPSJ8U2c7Dtx8lVu24o/LT3rvTCNZ98c3TTEZoyq18WJu8sMZkoEXVTChiQyAH8uOz/OBTXaEqkKeGtFc6D636+w7bs25wta0Yd+9vQyht62NKsEgOKFgAcaO8WgbFa1dhINjmaS4qRTEYGcwfgPhfR6qzBjfaNz0OaAbI/adI199xzD8DzkSO5b731hhaZhAGNE3FKf+7T+kKhWU5VvFCiG3WMhghwMXbs2J7de8Afe/buOnz4EGH+eDGIWb16dVNTE/HGpgIIgl5dAugByAAOUllZWV9f++uBXQ2NVUQ9DBzzxBCDjhfwmXh53uthAKna7fbPP/8cYAWYy4MPPkz8Nv3qDagHAPH9999P8O6XbVtuv/2Wx2Y+tGXLzzDmfbmSqSC80h/uaZ3o71GoVuClWZTxIzx5UANQ/Z3a9c6d28/knb7l1qkMrRoEw403TJFppqGuftmyZYE3a4Ol1UtbWpnSzQoqDsAQFiRcO7+jJV+0UonCyiNVCbuhSAAgKAoqNGlWjDIg2jk20z0oQewW1czYGo7kVc9dZV9VnHiGGtojJ+mzEbU/bjv8U2OfPx3o9kT62QmpDRZBkkSlsJaadzJhk5RtNLs/7Je3p9eAj/YP+XxHwfBdeVennL2ym+mm5ITGrLhTrpjDjbG/1puPNgh2N7yTUymgUJg8s8gozqDzfBg821xYyf1sh3Tbboqt+xkKyxjiKbLIiuKc4e9ffPHFI8cOH9i3f+EPiwYMGnzXndOwDgB6E03UBz9mQbVMwgyie3QQ/cIHPegLqzViyk03zp6d19RoW7joB9DFcBdHS8WLFy+EWRo0vtDaKBmHL774MoAIyU9DQ4PA8T6ahqO2tSYvFLHRqFirounc3Nyli5c12RqLi4t27txddO7sNVdPuufe6ddccw0VgCD4AqmQgD6AQR9/POf06dP19fU/LFi8YvmqHj0uA+IzderU5OTU0EcD+MGin1eRLrgcozdvYdEP/lbeAHoIA67atUenKTdcJ6PbxZtvvvHrr+efOZu3etWKBx98IC4ugcHnqaiUfj8zPt2JYnS8Esd7aelFBCVb4R1IdXU19GfsUCbDTBAdHW00Ct4j7XBrYicmsba2kufRIiA2nCKDl8lkgpsDes7vRkJEVsWDjGYUleUo1cMgtxoWalOiIgW+V6JrZKJ7dKorO9KdGOlRXY7S0roFWxqWn+B3OzOc1k5q56hH+jsf7Xxy9ZrDv5waMGG0uLnK/HpBzlfnGmNop0uRi8QImY8f3NlV6eC+XHf+rVGFV08e/NKx7lvP99naUJX6y4nRQsHYtKKeqYbBcTHTY6Or6NgjzvhDDZEHasxFdqNCeZBvhW5OuyAhfitUwLwa1H25tYlRpRl/U2jrC5lBx4rR5PQxiyXirTfevvvuu6ury9+Z/daAfv1BI0M/Ij8CReM1+kT8StQWPGmPgH40b968hoa6tWs3P/JoZWpSCiS6f/+Bo4cO/u2td4hfSdB+6R2QtCTL3J133padne3xSKBErF69dtnShbh6WsV40p4iJI7kgae5Xbt2HT+WK8pSeXm56PBcPmLEw48+NmLE8BD1TxK89dZbx40bt3LlyiVLluQe/tXpcB47dgR44qJFi2bNmjVy5BXaSKZazwF6RA7K7IIUs3Xr+2G61vrkmzxkYN6Znd37p59+kiQJfgRojoqKYmgBEHbDhk2gmZIlOb/lPL+3+GWsNc8itifK7XZ//PHH27Ztgw7ZuXNn+LKxsb5r184zZszIyemjGUCKis6+8cZbRUXFBgOflZUF7z137lx6evqXX36pWZFCzKCXprQdWZXSpj7gFoA/rEIzzRL9hxzXS30qrSbVwrhhYoZ5cuPBmjWHlfUV8SXC5VR8MiMYeifZ/z64tJ906vVvqufXjH7w5vgHkg7eVt47prP5cG10mZRA0WxOmr3SKV8dWTqut/MWz+S7N+76+2XrFw7tPzep+7yziec9CQtcQ38qKemVf2RcbMWwrNq05OrJUeevTeWkLrF7qg2zTnSSWB7mF2SwoNULDWao9bMW62nAT62/IY6qqs991ldLAdMm8itT8Eqxt1sr/fv3ffrpJ59//sXKyopXX35twY8/YFM5S3tPfA2+RV7ru8S8GnTAECDo0qXLmDFjliz9sbTk3Pr16++9+x4Ys0uXLoyNjZ848WqqzSnR92o8OY8de9XQoUNxHSpGo3HBD99i3YchhmWabrGk0T5vRpIBt+y8/54Hn5z5hN3pyMs7+dabbx48sHfGPXe988GHxAru9+oWqzkuDkzd06dPv/322/ft2wegA/m32WwFBQWPP/7Y0qU/wTDTPxVYOVpjBZYx0Mea8mlqWv79Zg4tweXLlztdzVVVFR9++D7ldYCiQA8GDBI9niVLlt1661RB4PwcKf1mMr/u5Ed1NXd5qO1HH310zZpVNbVV7777br9+/Xbv3v3000+vXbv2008/hXYhee7Zs9e0adP++Mc/9u3b+5133omPj//ggw/gzkDI+x0BUNsjVsG1pmC66FsQAQI0MNnVPcrNeprz8sr+sTjv9s8b79zU7SvxqvLOQ9n0dGME9VT/mpVXFidWHJjxVcM/7ePHXZ0xM/nQ4/PKrGZ1Xs6hDLHhixHnRkSU3hJ59u2+ZbMPmPL37vt4aGlll1GP5Q9fvPbAA8KWfw45dXmcizawUka3Q1k3vqdMffxY3/d/oXcfrmisrTO46hOrjsqgHUB3aK3zd1z8umYg39FTenzShnewoQVmteWeQNjSnP30iUy/995bbrkFfty1Y/NHH73HcgImUC2rdX6JaInr+27gkrNmeQFVxSiYWEZZunAp5O78+dKNGzdeNWlSWnqqPmV94tpeCgJDwPkpbwQ1gMv+cz76ePDgwdojaiv1gdKKiS5oDsaP0WyKjY0dPnzE27PfBUBptDXPmTMHcERbnPIrI0z4dXV1LpeLLOcDQRsxYsQ//vGP+fPnp6SkAastO1+yZs0a7RGtBqhg2hZFtRih/H7y+5J4OQSihpYyCEyoP/20dML4a1avXr1mzTpggquw/LRsBQA0qFKHDh3Yv38vKZovNJ1/JWv1E7Tt/G7mAdVYnmUMJpMFqgL44F/+8hSoY7PfmWW327U6gGqGGw1GPiEh7ujRo3FxcZ988olGfAIp3qUvbaMPQzZP4dUXwGzoQ5Ko0IrT7Vq97eSjn5+94fuIV/NH7EoYJ3bqocaY4Kdh6e6115Q/3S3/0O6D078XNllv6DUg9h/9zixbf3Y7d8WfBsobtx232+QcpcxTeGLRPkdK5S7BYnrvbNfOFTteGVBty+j/luO699bWpZ/b8lnO/ucHNEbweEk9Lq48ffiSqBsfLRj78IaYBdurSisbYOaQsXUVLjRNqOMNoFlttQdFUdTPpfquiYNbewXqQL8M3NaErFk0vWZgSn311Vd7Z/dXOfrrb+avXrWKg4mT8h40FHTOBPH5KNKUbtLWl1S7H4buZTnZUCGHjx4BErFp0+b62oY7bp2K19ZapaB/ymfZEdGePqQIkMywSUlJM2bc361bt8bGxtzcg/ooSPqCkzywREdnvOysT58+Y8ZOAJp8+vTp/fv3a36AfogMg3n06NFfffWVn8I7atSo++67D7UFxVZWVmuFDaoRa+J3g1bkQDclUqUhdDHI8JYtW4qLS6dNuyc2Nhq7ZCYlYklKSgVVkeN4u6MRaJoP/enA5tNPDH550OfZdzNxRFIZFmBaJI2SnX1ZTGxUQX5RSUmZz7dAxesDfEV51dtvv/PCC89t2rQBchWIoX7z2aUsobUVXGyawhMGKBMMT1MfbqZv2NB7ETu5vMsgOTkG9Ax03peo3pp8/gnT1poTe79cdmLGxqzTXa/mYvh7YnN3bPjlvbM9hKxkS/nBtadNkiUqv7TO3ug6w2duP1CaUrK7MHrku78ovUrXX2E+r8ZnfWec+trO2J3bjvQoXv1Cyp4k2gaJK4pTFVQltevxzIl/b7r+rwUjXFwEOiyD/o0kU1vxgfmE9F0yxoJaGYj2Af/CZF7fiCyyxJii34Kgfyqw+aF3xUZHvf7GrAhLTFNz85IlPyLDIeUXudV/usZ+hrRGgrRlGj/iBn/CBHjrzbexMnAK59dff7140YJ+AwcNHDyI7KsMzGGrvNEcsWSpaos/Dvlpw4YNEyZMAKSg6VbKpreYaOcaWZyCyYnxbU+lrpkwHuZxQJDt27frGZz3degWxem0l5WVHT9+PLDOY2KiyEVKSpLfZBAIoIHqlb5KW5nMsOKsNZlfzevrHJCle/fuI0YM172NqNvqVVdd1blTd7jYsnkTcZLW16SWpv77tuw+OjimoZ3RBTK0clqh4E8cVUEiCE4yCX9CW/fq1Qt7SFF4BaMl8yEA+tKUdta8vHYHdDIgWvhOtvA1MclpCQqryowC/Q7GP1q/ZCj5dJXppTM9oMYk2hA5KCUK7lblb48nOewTI3KSoo30O0e6O1L7RFv4t872VdNMKTFRS2pvp9O4lFj1qOmmV/Ir2QghwyKqUZF59us/rq9Qm2iToEaZKS5a5WRWpmEkSSolqaDCZQwyCxLPFlEqpy2mXhDak7VeeDAyMhJai+O4iooK8k2gsUCT5ubmmpqaKGsEwSw/93xfqyto0ydLEYSivfsVKZajrxg5/LFHZs6a/SZnQPt00RZxTIuCan9kuxDJG9328px2MXny5C8+mVNZW7d27VpJdL456x2W54i5Sp/JVvYpmsLb8RGCCILRlw3sro3ypZ49e1bGDs36/ux7I01chGE+hgv8C7HiMyNHXZGZkZFfUATa38yZM7VFmdbYiqCqvr6+ddEUUVRWrlwuK2JaasakSdeQ3bnae7VEyJY3+EHbPqIfcn47J+AT2ovCcEnmG7/U9I+fOHFi9+6dzzzzjMViwV9q9YYSjI9PnDJlyvvvnYTeAqD82GOP+fUQbVYjChFmK6w2jvw6le9PyK22simRzOMYBrbu3bsmJydS3onByx+jY6yQh759+0LrFBTkA1GNiIgI6IS/Dwm1zwsvsiOPBUn20KLolKgvb7KpQq6M9wFJ6Px0hZFVkVhhVVTNUMGyBP29FC8qA6eXgexS4nl0Q08ct0E5LVH46AlJprvRMkMx4hkV0kFn7JxnaOIowTIcK8OErICmUokUAhYdXUFTyMaMNnah32nKZacEA0WMzhcomvKfmZlJCHkeluzsbCpg9tBmnl27dtXWVvfs0YVs9vG7AT7zsZwrPg86y6pVa3r3zkZBLXg8fmhWkaSHH30IlKNVq36CLwrOFmrGbP3U7XA4CgoK9uzZ4/F44M+SkhJ4L3SyLl26UAErKdpFenr6+InXfv31fMEgp6V3mXj1NaiiGFafSX0NVFaWnT9//syZM8hrUWEPHTqAQja63SQ8CDZ1Udu2bSM7wnVIh3602SCHRaDi4ZSUvLwzB4/kZmVkxsTEQLMnJqTecuvUWbNmwfB49tln77///tjY2ISEBB8ModmCbB/Lzc199913Bw0aBPUpSUppWcF/vl8ML01OTn3nnfcyM7voPWhIHs5jgZYi4/nAgQPAAqAR4+Li9C2rPQUvgjICz2pqaoJH7Hb7pk2bMjIyQK/UdpmT+odqP3z48LfffuN0OmE8w1OdO3fG0M9omm5RURG8yCBYXG7Hjz/+2LVr1wEDBqSkpGpVC+nAi+A2yBiwP/gGmg8qCmoG+FRQ0zg25zM+AxmCGMjGxx/PAfx64oknfeUiBiYYhTKuf1tWVpYgcJMnX/f++++PHz8+sGP8LiS0iui1cRTuel829kzufoXYXM7i09LJSojMkPOR0V4wRVIMPCepBIloWZU5tFwGuIK3q8qURKusgl+IPIgkVmYBpRDZVGTk0kijE3sAVYDdyAAyKtrIDrwKTdEiKytutPzCURwofwoKuyJTIktFRifElhxaYskaH5uYdaH1TrpCbu7Bm266CSZbl8s5/Z77Z8+epfezoHQWBLvdeccdd+zatePpp59+4YUXAj2AKezDAuoGi8PPkLgzCxYsICRZ63nFxcXTp08vLS2FMTl37lxtf6bWEIA7MKnCGCADicyZw4YN+/zzz2HOb6uYcPP+/fshhzDAZsyYAYM/9DT4ySeffPbZZxpuMlgwxraoe/BqwKM33nhr2rRp+iLs3Lnz4YcfJqOLoABk7MUXX5w6dSq5AYbHc889t2bNGhiKZrMZcOell1667bbbtGICnv7tb3+DkQlcEqoL+AgkAjUGIDtq1Kg///nPZBoIlNmzZ3/77bd6GgWPw6tvv/32wJkf/gTcuffeeysrKwneUZh0Qc3/61//6tSpk55CAqJBMSHnhMoBQoEOm5KSouUZKhba98iRI5RvvoHKeeSRR5588kl9jwLGB5grYdHsazk5Of/+979Jyn6ZhIYGCF62bBnUQL9+/QB0oIfEx8fDu8aOHavdCRPSq6++evDgQavVCn0G0sRWuVxoxzFjxgR27N+MCP9NCX2ijkhTPPxTsOt9yZSTnGw8f2q/QvEq7XNCA/6D4kqh+F5G3thUU+NwiryZi4qNgTqFX2EUApVUFQ7IiypLaNOGJBuMURyL2qamtlJVmChzjDXRzKiCy9bY0GhnBLRFkzeZ4cmaqgqX6LHERCXGJwDfsTfb6mvqYTpKSE2wRlidshiTPrqmYEtk2rjopKwL2l2h+sIVwvWf/nTfihUrBKOJpZmnnnoGxhXHec0rZPDDdV1d3csvv7h48eKEhKSFCxdin50gy70w6cEUqhlZyXK4TzFp0QiAt0OCcAHDAMab37AB/Q6wifINbBhdUFcwhmG6C7HAR8Di0KFDUPO9evUK6mSsFxiQMPL1NgVV50JN6WbR5ORkgA+9ogc5hBGi9xUmwEF2G2h4ffToUXgLXMCAgSwhZqQrJjC7wsJCKCkMeAAyslkBCEIC2iTRZqtB1dXW1hKFS1tehA6jf7X+fkgZ3qJtRiWzAjwOlUlUMK1QLpcL7tRqA+4BeIJcabUBr4MbfNtfvbUBhdLOIFB9odeAnXlHl69yTCYTCSfgZ6Im7wKSSH4iW17jsGi3UT5KBXUFfA1Swy5IXo0S8BH6xv8UBi6ShIjrTA7nQ9ent7/Pmy9jqepmOTG92yBVdKGmR27HKMoFqG+q1Fzw6+Itf5mTWC7GDO0Ref+VPQdOs0QniAqoVog0Sir2T6YNkqfm7Pb/OG3u6vKKsi9+SbJTcTOGxl6RQ6nigf/8zG85F90psecbt6qcoa66Jvelf8c1UBl3XZE1YwIlyvsWb274dktcfGKfD++NyUxtrmuI7TrW1Xg8IunKC0UfSmd/BciA6fHkiWOCABjJDRkyZNKkSTAMYmPjJclTXl5+7NixVatWnDp1ChSEN9544+6779Ez3MDVlqA2Gr9P7Ve//ASCWtCbQ5SI1p0R1O79+tf5fdOql7ThkRAUgrVf/SxNfi8KtJ1rsBU0837p+6UTtJ71rawvlx5ng5Yo8EVUa8OKX7KB9+jbK+iffm0aNJ9BV/eCtpTfl78X7hPC25Alx6JTyFojiUACRCYmLjkqJp6i9YZAshMp9bwp0kSx3ViD1RLTZDLHpXYRIsw0w/lSw70KqV1xVYesklxPC0wyxXbl+Ji41CaTEV7FiGwWZY7noyKjowDd62glVuW7M1yMJZ7mBQYZgpQMKSKZi4CpmOUZReBpDpgBi1YMOnaAF9W6P5GmAvUeWPGbb76+Yf1aYC47t+/YtfMXwRBpNHKiLHlAxXc4YM4ZMGDQM888c/XVV+MH/Zs/6Ipv0A4ROHICO1BgPgNTDlo0MqiCUpjAm9samVQA9gXacf1wJ3Aw6D0SqdaL9IGopJnh9JkPOnq1MGAdqeegFRtYXr3t2e+C1sUPCQoxgTn0a19tVUSrw6BTjl/mg0JM0AYNbN/fEQCFju/j7XCMhB378JEzyHqqep2BfC6wcJtHRsEzFBn+D0RHZjyyy8hY8dM+Bxl4BtEgWuFojjHyqlFSOVEF1JGNNCMxZp4HHAGypNAsD63GcwaGYt0ourRsFBjZLbNYD/LQLLL+8JyAPH2YjkzyQVtLP8DS09Pnzp3366+/rl+//siR3HPnylwuG97mSSclJ/fqlQOqNSjhOIQC5XWyo4M4yxL1B0d1Ufz836iAEaW2sX2cau24SAUMpKCiNxL5Dad2qyKQten7PbEEaff7ZSlwGGuJ61d5AiftQAYRmJlAQNFqlW7tPRw4MvX51H/qbwikSIE4Ekjf/HDHj2yG4D5tZZLSaZH6XPlVuFZ2/czhl5N2p6hLSkKtuOMdctgXFnv8QNcmex4Z9A+uF+9uDBQ9BTCClVW0Lq7wFOmveEWeYskoxc7CMGJlN8uieNssB/q3TLkEYFYsaNeKJFHYDxXRLRQCnWMUmRZp1QDvR3ZcQcHRnEkrSzzLGjiDjHaB0Jw3nPwFiF8joQ5EqYMGDR48eKDkkZ1OtyiKkiKCXi0InMFgCkAZGq9MB26z8Pqz+c1yQaejwEne76It6h5UNANnUGIf9P52ebsvGy2dxG+YBWZSP3ICSYffU0FHS9CxF/SNfhgRsgj+9qCgSekL4pfJtrLkN4sEfV1oMqLqPLm0jhE4sflhU2CaQV99iUso9MGhBfHiFuCAjGKBqdj5ULehHLt4oBuRU5CCdsFLFOtBVjEF+TAwLHFnwcwceVsAngGEACSxKiAJ8ioBtQmdKwD1zbMci/x5ZA6tE0OfRwHoMBiRRSRBgZuBfCkSoBfcDKohmu19Yw1hpdpRGAocGAzZ7wXUjucieC7oPbqmDfWaoF2trR7Z1sCggg2SdqUtm0WISvD7M/RQ8RtmHXm8LeUoaPHbzUCIIoSurjbaMcg9IYrQwQwEliWEXaYtehiYfkdK93vRuYiEUlvIRgYojEdG0cyxOwJLt/LrY7x7cGF6VGgc/IpFOKVKHLLEcGSfPOInNDI64wdY0LsMHEAL2WaJgtZTvELxNA58AmyGBy6EPOXQerxvlZTADYPgiazSszyCGlTXsoI9RX0H6iihdA0/acVsoYBoYwKxYnjj9Wl7UPVcV/U5oYVOtu1a9Vej/NhKR/Ssjrz6N/fC/2H3bevxEHSj4xn4zdXekUKFoEKhddgQr+g4PelIzYROuePPXiISOqo8rR26BGM+wmg0CB5FamBEEsQQRZxnVAZxH9qlouOTJAofdxFtsdCqHWAIeeGrxF1LQUesw5Vox76FyEsVQ5MCz3OsUaRFhoAXDSRIlQWe5wxAbgCNWBr7+4Jmx1ESObGLgTfRWPtTRBU5Xrdkm/ntQw7oFg6zQmvV8ttGSLAN9612h4VOqr0OdGG7+YM07P9gnvzvTq0tJdVbZ/833tRWuS6Ufv5OOcjFktBWZ0VTvxTaA3wkb+dCCfkFKuigKeBDMoM0IUYExDhffI538xQfYW+228rKty96h+MNOJCNimLPA4hwPApRz6pWIYozmYh9hMLOigzPCKBOMSigPAuYxoEmxgNC4SjgmDEB+NAC0CURIRgK2055UIxoWvmNDdzWiqzP87jN3YxUhzpicHRot4u39TotFgxJvN0F9dBd38/aErBOpGhRdXS1JGsRIYIu+rZlQva7ITSpCUiNpig16Bs7jgVUMNUm8Cd9Z2jLdB3UEB5Yt9q1ziIu6z3aSeiSdoug3e/X3L8vu3JoCb3PiyHFBU0KMKK+wbX/jUWxNkVGzvgyIyPuQ1aygH7wHqqzh6OMovt0Zd0b65pZO+vdeciptITPkVRUWY7slBr3t9sBaWgBK1AKPieQA9ULewapskRxNMPxgiqwgqKyaLsFQ3OcUaZFkiVkXQLcgzGCjilQA7d6tiut+wGF47e32juOl7QofLBMq8Vdur1VpLbf6LVSB3Zcv2/8YFEHPV43/KCDnwpmgg1dfG3ByA+FfeGsKM2srgW0116kfwuti31BBdMcO15pviJ7b/cFr2i1z+uCOEVA0bzpaOtHoe07gYv0fp9+sfrbNmn5WZFZKqS0NhX5d5uO2/UufWlnlynq+gyLQ0RCPbgj7XL3RqOMzhVE/s00UCAKIwvNSqpHNaAQ87SkpkkemjZTMuWN3UcbkcGYYhlZsLh5g8mIVr8YjkFcSGU4dOAkLxiA8qjIPOQBEsTwQKMQuimUwKIQwooqks4CQIeP1FNESVXwDsnfaBzRmA7+piUwK0YiMs4VrIW1cmmhOtDqfsvAmom6LaAJzBtJxpc9xrul3LctSLM6BV3iCcxn4KhQfZ41flsftZKieLVefZYJXILxYxCtkiWbAwlxUUjrd5Q1+H71FpBsrQysmXY5lD7BYBUbeLxqcHYWdGVASzOglYM0YgCXDNX0+p8C25T6f1FCRFalaDIAKLw5lFKjIqJynrnZ2OzBHY3ULNo4CigiskbV4az4bpupwSXER8b/YaJiYoEdsRKF7dRoeOPdYIwQEwFURmUl4iwPmCRTqolnkDKHHagZmqfxEjvHeE08cI9bVBmPhFe18GgRZSIoo/KFcZ9Ahx3cjagW5yYcNlT1Rk1v5VjYwdlG6y4qDlUFn5GRkYIg+I0fPTUIlqw3einVMgGSZmmVH7LsiKOetblc0tZPekypr68nWYV2sVgsMTExcBFINwKLoLb2G/aOExIWynsMd4c0Jr1R34f+/vXZERNM4FiFb2w2W2VlZW1tLdnSERcXl56eToIH6FhGOyuVejBS29iVEoxMaQcikRmu/SJo1eXEwvM82cUetP/8riWErzNFZh+VxjGIVdrlcNqskWKXdFVWsD5A4V3UaCkd+IjbVlzGu7p71MheqbYhqR451mi2SCoCJ56wTXQGBeWWJINcZzaYCf1EsxvLCJxBoUR0dB6No97wnInlFYGnGGQFAt7DKLKoitjXES/tU2j/mCyLtNLqXKeOoQO6fd++/R9//LHJZCB9iCSCksdCgvgmJyd37dr98ssvhwv90OqI/YJc/Prrr4888pDb7b7//gdmzpzZUrdtdHeNyR84cOCTTz5BhzUiJyuOpQBoaQqpv+gho4E1R5hSU9Ihe/36DcjKzFCpIHYWv/z4TeAqOrfLtWPHjq1bt8LrqqurYYiSPVAEfXr1yunfv//gwQN79OhhMpkC5/+5c+fu3LlTj6qKgs+QoSlyJoVuhCAC5XG5R48ePeP++4LW21dffbN16yajER98Cqo68g9DBxbyvOHZZ5/t1q1bxzUvcgOUBeYwyOFPP/20d+/e8+dR4AHIIXwZFx+TnpY5fvzVN910U/fu3fWA5Rd0lbzx0KFD0FtQc2DXD3SEtyjefPPN5OQfWudtSJKCmnzllVcA0H2BBxH9cblt48eP/8Pdf9SHPWkr86QnvPzyy5s2bUhISJg//+tOuj2x/w/gDpG2uQ82NxCHQwmrXqLT0W3YzZ17DvGuxVO01ukBEI6sez/PI1KUoEiq6FH6jp4aYY3FP3k3umMHaVqSbfXHFjhEhWXx3ksGHQsAl4yEAy+oKo/7gUirLNyjioBsMkt7UKRkdMQDcmpE/5dVWaKReyL2Ab0wWoq6gt3uPHv2bHNzY1V1BYPN2GazOSYmzmg0Qq9tamqorav2eDwWc2RSUgr00cceewwGZEdMnr57UH9eunRpQUEBw1LLli27//77/cZwoLqk+QoCLsCDdTW1FbVlrCIorNssWKxRccBG3R6puanB6XbIomIyWuIS4idcNf7xvzzZuXNW0Ckx0F5LPmFMAnwcPnzYbreTzYrQvwF64NUVFRW5uQcPHtq3aLHAscIzz/z18ccf9/WKFpgDrnT8+PGaulqn3UFhgCGRj8gNLEVMcsjdFEZjc5Pd5XFbIiNmUMHRp7a2+tSpszZbU119FVF74TMpMTU5ORXgmwpFEoO1saLk5+fPnj1748aNZJ89YOiwYcOMRqGurq6wKP9XLN9++8199/3p0Ucf1WLv691EtcJCBgoLCyEdqBlygivZ3w/oozWcVj8kn+fOnTt58mRNTQ0hqQaDKTbOOnDAYPxrh5Ys4Y0bNqyrqa0qKyuDUvzpT38Kqlb/rqVt7oONDgyFN1Ogfeww2BWDjBz+WJXMFcShGdtuKIWn0JoVeZbnSLwkFYML8QlSyLZVtHmM4wy0hGcRmsVGZoYWKAHgBy2uS5R3MsGKFYtMyyh4HkCaN7Y0p/IoOq+MjuxDa/kXuOxFpp1x48Zs2bIFZieAlZ07t7OcfOONN77++pukUZub7dB3f/jhh9WrV1dVVcG8B5PnN998ow9kGfIVaPCAKrN582aDkYcJ88yZM8AyyB6xth9pYfUjRoxYt24dDNonHn9k8+bdtOy59rob3vjb3z0ScsK2N9vyC4vWr123es3y+oaqf3//z+07d82bN3fgwIFBE/dTfAA1YGZetGiRJElA8W677TaAV7IHHeZqt9tZUVEFI/Nf//oXCVIDo06L8qUv/jPPPAOEbt++fQ8++CDcAwrC27PfvfLKKwFl9MQBugUQq/vuuw/gPsQZnk8//fSjjz7c0GC79957jh3PhT5z45Spb731BhCxwGM52qWfmzZtguwB3wE8nTRp0sMPPzx48GCMjOip8vKKdevWfPbZZyUlJW+//TYUds6cOUAxgpp+KHyk/fr16wGD5s2b9/7775KQIBs3rv/xxx/vvPPOQEQARfs///lPc3Pz999/P/udt1JTOv/jHx/l5PTRKVCh3Caw2we7YcMmqDdeQMMQ+uH06dMJzWxtk/59Y1DbMKx6rX80jqOOzc8coANDo3VwpMQihsxS+IxTZN0RoJsBnQH04FgOpmts68E3oCojWyRQJFSWZzma4wUOKWQKMVmAAi6wCoPi7KFTrBC4KCiGmYLex8HbRQloDtKPFAbFLBNRkAHsXKRiz0DaF1jvAlqCTPjp6amS7AFYg14OQzE6Oho+09JSRo8e+fnnnz7zzFM0IxtN3N7dewCDKKp9+5/vBgagp7i4WODRsZnQcZevXIGNsm0ePO9nWyHmibT0TorqgXoD3hQTF52QEJeRnnFZdq/JkyfO+fijjz/5LDIi1miKLC4589xzzwKL0Zaf/NahfHmTa2rqZsyYsWDB99AcXbt2nT9/Pgy8MWPGJCUlkWiKoPtkZWXdcsstH330EWQAn/ypBu0n5Dypyy7rYbVGSwrQEyUGS0pScnJiEnzC/1OTUwCyc2Dk9elDQkeGKD4wlLS0pNTUdKCikqh06ZoObaHFAAu9ONVyLSsbNm0EIKuqqIQ6fOihP3/33XcjR44kxBMv5FGpqclQCYsXLx4wYAB8tXHT2ocffhDAwmdE86qQ+haBpKxWK5QCDQdJVWRRUj3vv/9+YeE5xfd+PSJA7wI4A+ATeGP37p2vuOKKqKhIhmnpHiH6DyQAHQbwkaZR9EiA9dzcI8BGsTkyeBCC36m0RwIZYnRGjcHLPqZBNFOyquG1hcrIGVr1oPjitOJbQML+w/hndAFQgvZ9SXCPQUBIRLFIW2ZpiuPQ36zKKTh+MHJfxgBEI19nBtpaRNvAXGjo0jwmUxQjKrIiUkQJROaQ3zIDqN5jCbxsiwrYv/fII48MGzoSdBzeZNi0cW1l5fnWZ9EFT5PCHXH5iiUMLU+bdrfJGAnAvP2XrShqjze6sNTxRWiyDOSzebP6PR7QuR944AG302UxWY4ePfrzzz+T7/VHlWnGafhTkpTnn39+27ZtHM+kpaV9/fXXJH6VfiFMm04zMzPhHmLaD5FbIEcAaizN6TU7v5qEi9TUVKfTSc5Hba/IMjntU5HbvbelirSXAuK/9NJLjY2NKj7p7OWXX8bGGv89sSAAsqB7pqdnAj/65ZdfZs2a7YsnRwXaZcgrSMyw/gN6p2WksTRTVJgP1AlXV0uR9egA5SV9TDsWqd0JkiwRHjlyDIjnsGFDxo29RnQpDnv9ypUriQ+Efpnyd018qFAYTJZ18VDnkFLESBziKfg3vMpC6ewIKsWhXVw8Q3ZOINjAihLGJGzBxp6DyHdZZgUDQ6FN6sRXECgM0BlFBF3Lg/QyeK8kArmhJEYlHo80K0s0Pr8R54xFlzAj4+3wxGdHoS8wuqo2PjVrS1v7QoF1S4oINVDf0FRf39guzJHU8vML9+ze16lz1yeemIkiorISaHAwm/ney17I2lnLeZi+ysf/Ypk4cWJUjFVCwQWUw4cPBy4S+zAILSGBtrVq9VJgATAhv/rqq0BJ9FzJz6IJYzI5OdnlcgEAhXBuRPG+Ve9isoa8ekQjKV911VWgoAEHaa83MlrTyHKoNvVbWdcyD3ykqCAfMp+ZlQ5Qq6pBgmloDwLCPvXUX1QFUZUFC7775ZctgSubfi8C9OnVK+eRR+Epxmw2rlr108IfftQX3E9DbMXLWv/ZdrlQcGubrem66yfeeedd+LwddsuWLbW1tf9XuA9NNC+CNmj/JyOghVQDOkAFbZtgMPnBtgAEPsBheGAsipNSnDLNU6xqRIZHGrsZokCoEnwAaLCUgaNUzsgIDMuKiuqUGFGFfuYBfkPJspNiXMjvEAAIfpDdsuqQVcmlqi4EMqLMuTyUk0Zn6aBpRaRCTsshRN8/9BeqTyhfZ7JGmmja+wNeFGuHLaITPigFgKamunrslePi4+MnT56sIMKHjpEBmOhIF2yd15ZjGFS8y5fs3CUC9B7UE2gSAAitdwYtbGNjw7x5cyGDwFZGjhxz7bXXtjUba10cuBXQh+zs7BAZxtO6RPBRf4wMpRvtcDFq1ChQ5W6//fYOFBjP7XQ7qnQgWYOLI0eOrF2/RjBwouS++ZZbQLP2RYxtAVa1NVBef/212dl9AWGdTve8ed8Qpunnwuqnw3pE+Q93/eGaaya53ei4lfc//KCkpEzfcwLVXn2PCl14mKUbGpqAxiYkpIwaOXb48OHpmRk0wxUUFABB88OyC+hFl6S0aXVGJheVJpvG8dSnGGOsPFNhqzuKPEFwPHl0sIUiAe4wghoZyQ+671pzmd3UNUmIsgpqgWSPUEUPqXR0CAGL2IrqbALYATBK6pIqPTLRUOsw9U6WnW5GlQdNGeOJyzTGRQLYQc3GZyQPePRmY02DZXBn0SZSbnfP8YMVzmKJtAJzQusgHgZRLJk4BuhB4QJ2QmlzZtC1TEi6rr4Rbz9Vo6zWmJio9lNkGdHjWr16tSnCdO316DDPq68e/+lnc5x2FLQ899CRywcP1NS3DroIaP6++oxRuv6nYNuD2WwOBiVe/6bNmzefPn0aH/0q3HbbLXpiEtTUCp9TsbTby1lWW3FvBRkkZSB90PqxsbEdGC1068fZ0E2p5VMb24DvDY11BoPBarUC6GM9BS3/By0dqcCICOuECRNOnDwkGAx79+4+ciS3X78B+pwGriGSmQiIVW5ubnVlzbnCorff/jsJkh2iTTusJSm7du06e+bkhKsnd+vWDf6+6qqx8+fnw8WKFT/dfPPNWlVfaGSrS1DaRB+82oUjOPsieHGcUHl0azVvPr0/11Zaa0iI6j16gCEy0l7XnLd5tygpWcP7p9wwDGr57I7cbd8sMZr5IdeNM8fHOOy2o6u2OWzO9JxOvccMVxWusqxWpSMtU8YprNpgl+kqVVQZY0YX5e4uDOP4dcWWhpLqqMToblcNdyjAkAxyg0uhzEyUoN6R4ZBZxeGQ3W6Xx6mymjtp67xfiOhHsn4ipXAb//prLsCr6JZGjBwJc6nXDTOEyMrBg7mHDh3qndN70ID+8MVll102eOCgnzdvpWXHyhU/DR40gG45p6X9uT30T/X1tTabDQG6KPbs2VNvyfIljgkTzQL6gNbA8UxSUsLAgQP93IIoHeXxG0VqQBS0QMGWwZZDNbXKrKmpue2223r37v3JJ590ZMncj5iEBiy/1GBC2rlzJ8vwsqh0vqxr167diUWGpoM3merzNR058orPP7dAmzQ3N2/fvrtv3/5tZdKbH3zyYvfuXWfOnPniiy8aDfzylT+BaomPq22VuF8RAus8mLAwdcFouuaaa8jNEyde9/3330Pp9uzZc+rUKeKg5OeU9DuVUDstCP1Fe9i9NhEorhkUofKf89L2VMQM6WK8diyAVFVled38fRkiF9c5Gy/SK/kb91l+OmNIieZvvk4QzJXlNee+3JFc5jLMjFGu5qX6ZpVP7375FGIuAJ2EZAING4YqPPhNwbdbUvKao8b3d410dOo7PTouGZ17rhCDXEsHPbH5A3wwLjFOKppFpuMmFS0pv8B02vT4zTff7N65Axq+f98Bf3nqad8NcqitOgzMwCtAaZ84aRJv4hkMhdffcOvPm3fQtPjz5vWPP/44CfneTjr6dqAUfT/WujN8uX379saGBlCBARnHjRtHUeSILr13MlIYHQ7HyZMnGeS2KHfq1Ck1NVUPMXo6EGg5Cg09ZEkUGX9Uf2MTPAjoU1JSkpmZqepC87UtwTdJhHi1/s9z586VlJxDQfhFsVuX7sAEffWghn48KyvLao1obKqjGeX48aNUa1xrXZl4fxymjJDB6dP/sG3b1tWrVvEG7t133x02bFhaWlqrlgrYtddu5zx3rmj7ji3p6ZmjR48mNTZo0KDefbL37ztQV1cHGn3Pnk8ShP+9Qw/VDk3AsTNQv2GJcyDDCiojGHgDa40Qoi1Wg5FlgOYyRkuEKTLCbDQbjILAs0aW46Is5mijxSgYoF+yAm8y89Fmc6RVIMeiotO4EJwAYMgcdgVCWhwKkEijTV4cGxUVGWExUiraAoZO2gRuBFoWLfkGBszmIk0Z8Io7rYUZ8rWu0vGVKb/pnXzv8XhASXnllVfeeuutyCjr9Hvu+fa7f2empvtGZijIqK9v3PTzhpiYmAnjr8UnfCK7+JjRo9IzMuD6XGEx4AVZKwydjn7y9NeMKO8GumPHjn3xxRcAKEaz6YUXXkhPT6d0NhdfOoi6VsIMUVfDoA0t6IwKLcBAB3WEEFjgJYl42w1ZU5flln0wR44csdvtSN3TBZwO1eO8m8WYjg8wraJAxcOuSUg6deqi7S8L3cnhnqioqMTEREVB783Pz3e5XO3UBq1g9gF1yDz//Itp6Z0YmQbsmz17trZ4GhTKO2Ly27p5S2lxyYjhIwETyYqK0ShMGD+JwgdSAi1yOJyUb4P071249m9Bx2ohQw+NgvIIEkuzCDRwGFXKgGw4PK5QRWVp5IouYa6Ezs8BTOEodJqgKqtkN5aMfBbdkigjos5gOkx82LwrOajDSGjNnpJEEpMMdUO8OI9Ww9SW9WYGn7eJzx+HASVjuNFoywVoXuQRnud37Njx17/+VRTd9fX15eWVhYX5MNVcfvnlf/rTnydMuMpiifRVBtl+yWp90m+QbN++pSAvf/jwob1691BwWEhZZZNTU0aNHPbv70+zDLti5dIbb7yBDtghHSJ7QC0AEEFvwtjthuuqqpqff9742WefQFZBU3jqqaeuvfZaLYetU0D13tRkszua0WZaRiaHz4R4XbAu0GYmcVA3hVE4VRVfe/XFD95/V0WuFdB8aA2+rKyM3KYPd91ed8OcW6X1fLbdRqTweVva8lxMXDTpkzRDh1aV4RXIThQVgW5meVC+gOqG8Iqk8Y5koqTCfz169HjyyScA+llVXrzkB6CfN954o+YXFhituS1k99qzPZ4Vq5bDTH/NpKsRlKtkg6pyzdXjP/t0TlOz/eTJM/v37x095kqy4KN2+DCFS1M6gD5QRB6dIArgwvAMPjxUQRFRaYbn0L5R4D8k0DNgEvJA41QOQYOMD1imkMHWQ7oRwBUnKV5Dsc6giOdqiiywKWhtXaEY1UChE8DcmncDjWJr4G0baPEexbFXFQl7AXQojHEbJfPORZDtgoKC4uJSq9VKFjgjIiJEUQQG9NJLL3z2WerYsRPuvfce0G586lJLl/azkixfuUqSPDfc7Ds5D/towmC68cablyxZAt/s3bP/7NmCbt264S3moXoPGXvwCPBJ4FPXXjsJRgV0ysam+rraJkDJCROumTXrttGjx5DzoKlgdhxSz+g8cNFLD3ne0JYJ5jeQeWyR9y4qYY4DWiJHU4ymatG+PZmBFiV9VjvSWFQQbFW1UU3OXyTFQHuY0cJsR4wjCsdBG5lREWAqU6SOzF56y90f/vCHX375ZcWKVfDSWbNmDR06NCUlKTARPxUsaMGBzB4+fLhHz56jR4/Es453j3HPy7KHDrti3drVMiWtXLl8zJgxeJPT/zTO3EWX9tEHT70sWbhES1cyGvKEGyvocFGmZa8wihLGExChFB5tQwWSI7rRoeUoMCsgCzqRWUFnVeP988j1E3n7YNdp36Z5CZ3MjK2Y6JQdGW+mUAjooJHPeUc9Dj8PXV9bHP0NI0dTbWDOueH6G5999gUDqJUGtPXU4XBUV1dv2LBhwYIFublHDh06tGrVT5988plmr9WLNqUXFRXt2rE7ISEpM7NTWUmp6PaAtor0SZYDgADNqLikCFQz4M+PP/44TqdNvQBPrS0xd1iGFwQjcE9FcaHNFo5GAElQpkpLz2vDO7B02ifAltFg9og2yCpoFmrAgVZBLR1BV8QCuxAKn8KJFGV49bU3x44dJ8veMzwBjL7//vu//OUvehjS6tzP8BSajoVALu170nAEj8iZfx1bk1bw+XweGvvxczzTlm+3lh99u5N9p8B99u/fX1NTU1hY+Pbb78yZ875fn/Rz4wjMPCkXdIy6uoaxY69qbGyuq2vyEmSWMvDCgAED1m9YAwX8ZduWivOVSSmJvv7zOyY/7aOPSuIbMuT0dAGgx0AZcOgVCSgi8B+GVSTF2y0YTqAw1nA0jsuFAmegXel4xwTLS4xISRIyEmAao6ATJlUG71ZVCQMCusTDfyoDTAumazeHNiui+IdI82I47ABNOIUqyyLacnqh7jNYAhcjQB/p2rWztg4SGxubkZEBWDN58uQHH3y4tCy/oKDoueeeW7hwcVRUpLbvifLZjAhHA7RqaKwCNfXBh2bgg+e9sySF04TJmcGR8NevX/vAAw/4bTr1r3ZfQDIK+xOPHTv2gw8+wsYUtGnz4MF97733wf5fd//668F169bNmzcP8h8CKaA41ihzYzPKZHl5WaAiEDgkqNb4FboykdrSYqWGDxR/DooMYwaKqTlMBwJQhxJvIyqA1lgkHeCtULdIYUHWt3oVsWVKO3e3bWGcTndTUxNMo/BohCUaz6ZtPuRbgfHGYCFfdu3a9amn/vLccy8YTdzSpQvHjRszZcoUqjU1C7GORu5pbGzcunWrxSBs3Lh+2y9bWLzTHzvywyxMg+YNr4Xpv7S0ZOPPG4BwoUWa37Xe1QH0UXCNc5jG4sNriLsz6m2sgcUmZfga4EFm0UHreJ8EjmqIwp4C0rAyCkdAMRLan0ojRUyRZFMkVG0dXCGVDMfo8PqDsVDRkkfBNa7KkVYjpzRTskFVZGRbQOofiufDYvSQJRe6T2ln40xQ8dPXtE5MuoLGC+Cid+/sxx577JlnHxcEw4kTx7Zs+Rkr9kGIBvT7NWtWqQo96bqbktMTvciIzFWkNyvNzfbVa35yOqQTJ07s338A2LUexYJm0gttsswLaLsATLQsy8XERF911YScnH533HHr6dNnt23bOnv27Pfee49qO3ZHApK4oqICbIGuBPqjHb+r1wX0PnIdXlUh/J/F22IoHBASlZdBu/YQpnfq1Al4HxUMRzq+cOOXST+bLvkyMTHRao2urq6EMubn53tnpfbTZ5qbG6trynHEXleXLl2gZkLoX751UsqvnqdNu3vr1h2r1yzjOPbtt98eMmQIOQNef6RiUNGwePfu3Xl5J1MzMyZMmEC1Vl3xbSjQBwhcr1i1/K677kKmT1Vh2nN/vZQlBPqQXoXARuEYsqoEWpYA+hCHo0epKCIzMiVyAm4JWVHdKuIjHgXFB8NBS0GPAh6O40zhAa44ZdAieFv1sb3LftVC86hkWwY+8qumsop1ItLuqXQ2FdVVFnyOHkPzGaJRND5NTARFRJU8djrjsv9/vM71bewLLap9w44ePTo5KbWiskwSUcgejD6tHiTaX27uQegcaWkZ77z3LvAjPxUDG0TZ0tLiXbv2uN3i8uXLR40aEcJzGmte3pwgvwRUnQxZPCY1mZycOHPmE48++jCQC2DsM2fOBLIWlCnAvzBnDh48eN++gxxDw8gEGOrVK4dqWxGgLgSAvKHmWryTVWKYh38A8xYvXowOZ2O0sviv8XdENK6qd8vyW8+G4mdmZgL6wN2gATlsdmIOC/0OyCqw2qaGZqTe0lxOTp/Qy2S+/FNa7DciUEDQv3Jzf62uqSgsROtfH374IQERfZ6DWp3JTzB1Aau9/bY7nnrmaZxtmji1E/Imq9K2rdunT/8j0OdDvx44duRo3/79Lvgcu0tM2o2simqB8Qp2WWZkBm0HBSojMozACDzxdAW9DJkcQVlSKA8lKehsCHzOhUfC+9Nl0oVY0S3SzJ6PVzu3n9ZiwZAVaLJ2zspiF9FAG1hnQUXls9/X0R60mkb2fyHVC22zgHQEqyXh4atkEtqnYwFT9KJBhvan74LV7NCUt2fIACUg5RWoU1ZVVeFnJXLGnl6DQI62DQ1Tp07Fu5kZbMIkkV+0+NDU9ddP2blzL3y5ffsvkBQMTm3xO6DmSaZI0Rgtz0TbJ37AoI5lZqUXnyutq2vYu3dvBl7U9yuU6g2TqgJd+uc//yWKbsjk9u07s7N7U22YcrVCwevcbjdgR+g1ILKGQFO87ktWG2lQxsAsXRDxoVrzHQobXOz2ZsgX2ZdPUoPuNGLEiL17d0NuCwoKTp06BYDb7ougLWA+8Hg8vCBYLP9fe9ceXlV15c/jnvvK6+ZFSAgxIQ/COwaIRNAoFQigY+mMOpVqUdsZa535qiLjZ9uxnfZTPsbq2DrjzOcTO9WiHTuIoFJRREAEqiDhIY+QhLxzk9zc17n3PGftve85OffkJmA/5ov47d8fenI5j33O3nvttdZe67c82N2rj6GQEis7Fd2yXlEx5b77Hli3bi0IW5C5y5cvmzKliujUxD00cqU0v397e/tHH32Um5t73dIlxpKcoBhPFKnT2Pnz50+dOvXY0c9CsdBb27bOrJnNfJlv+BUEN/Y/Yd8D4+JxnT6ewyVGnbi3YWkTQMHhGGQR4a0PHpRuVUUFthwyMcWRy0bDP6o6XswxUbOignSSKyNCVchRGWTLQzocV0fc06KuqSJfGfNkOp0qoj1VC2Lc9JgwQ/ZMi3umS+5ZMWdljIeDqoh7JuvNS89g2BTVii/ktW3RNLaIMtsxan8i41FLS0vDC7tdaoPRvmPHDlDaV668gcXRAFoiEIZkeJJH6IsXLy4sLMBb0ef+9N7bFzB0NCw+yIsmioIbSapcTk7O/HkLFbBvNWn//v0px7f5Y319/YL6eTjLXHv99dcxocSo8W/kqhdeeOGaa6559tlnx/yqmDOUEUjBZatNZDsPtL89GMQN9KWmje2Ge/fuBfPk0UcftUhkhBtuuCE7Oxu+eDQa3fbO24ZSNtaD4Du88842pGtLUl3dgpkzZ5qELaONnJEVJjDQj2AQNTY2KqoI69Ojj/0SdExYsEkjR1QuSALhYwFxSbLqLMB0n1iBg7G3bNkSMCZ4h/Pdd98NB4KXtOhhzsvrbNDxMzjwD0kfGRH9KDohRUY8J5qMmC5ABMkwQFCqqBxHlUz1hM6pKJIqS9hpzKIr0Z9a3W2N/LIwr5E4VMT3jO6Fq4PFgpH25z5wxySPLyfnjkW6W1VknMiKo30URPqDWsd5HL2oSAZWuhKdqlpyx7Wx7XbGupyihU7HqVJEnTaFUcL2BEnR19cPdhO0kKgMxCtpuIqQJxgm1fHjx2fNmgUGPwmvBUXNeCYJ/AWtSisuLl648KrXX9+kM/JbW7bdcvNtTqedmdwcUmRe6Sh5AhmduC9U64sAGhrgbq9C1xw6dAimnKlO2pydZM7c84N/PLD/z6IoHj16BGTKj370I8bCLY+HuEK8NkSd2blz55Ejh0FHs9pijN3hgo7BLtB1lznH9OSiEeSqjo6Ou+++Oz3Ns+WtbWbMkW3vGb8szlw1+DWs/WUewKduajpWU1Nr/kIkAsiOldcv/+/fvgLqzxt/+J/V374VEQzoBhe/8XktYTj6G2+88cUXx9GeoCDcedf3R9Kq2t4atRBUbn2YI4GcaXIk/PSnjxw69Hlvb/fpU81PPLmBsNOk3GS0WOX6tm2I/2DFir8iO8hMslOJLDnw0BWNy6HjwtGh5pNf7Nr90fLly62h7V9KnfwqYIwcd43wFjIkrBNVFmVYh+5EVBo8o8s4OIdXVZmkO2DiJB0EDR5+qH4O9gyDgJDJpgTMJAeaTzwjxoJurzq3Pj5/bnTeFeF5CyJ1teLcebGaenFO7cDU3FZPXBC5tKmFA9Py+6dMj9XWhebOEy+fPzSnNlgzV5y3IFo7N1A5KxyOQofyiIVVMd7FrGR6ntREJpGQjZdrTifqPGIA4czOJlGLaE5u3rwZ7aFoLOgaDQ0Npq1h3AcNly1bNsuy3Ni4wvTmEljmTKJ8zQ03rBQE3uVyfvrZwaamJsvwsudMGuVudMOQGd5kMYULrJYkbwNsjVOnTpk3IdfaltlFixbdeef3QFeCf/33/3jqj3/cbJmKKmJ/4xyYAUvFWzCRtrZ2b5qbT1hRo1YQt5pFrIVm1DzGBwwoAoOBPpt729ovODoZN5tJcAmknN5w0NXVxTt00MNHbtj/w70PlJWVw5CE+b9+/aNWnjBze8EUMSdPnv71r/8N/hTF+E033QKa6cgiH7YD3BLG/Ly2nVP4vays7P777yfH0L8xUbL1mnlvziAjOXas6eDB/SWTJ117bUNK0UMEJRxPmzFj/vwrVLxzvPnNt8y++MssgHHH6LoP3twiZGwOHLSCRqEASgmSL7Cwo5rqeozV3TjOFZ2rMLpLRWYATFS0t87gUENUIFQxWaIZRZLjUnrOnJlXfnO4J8i3wirDsZ2/OUaoFBlVikTmLPu7nLwinO/KkhOIn19npQNvPq4pMqYsExhSyFnHW5Dnk/5sopoVikrjETEIimEnNTbMwWc6Pl5++cXnnv9PGOigtd1xxx1VVRVo3ODhRKjqANho31NQUACSxbakWycPiS1cuHAhst6PNwUCge3bt9XW1piXWAUQ/mIOUwBBC7HtopulJghgrNfW1m7fvj0SCb3yyitz5swxiayYVNbN2rVrQZf5/e9fESP6Qw+tg+M1a9a4XIKRhEUIz9HrwQzv7GxHAYQ8Y3sX621BacAyy2HKGiPgWDN8ruh0aFR3d68U17jklDrzPiinB22sIiHo0PCOD68Nm//J/uaenp7hgZrszS0rKwWL7Ic//AGYVKBQ/PjHP37kkZ9jsvrhk8k9T58+fe+993Z1d6iKftVVV//kJ/+cUnewTm9iRplyx2a3mne+/fbbd+z4Ezzd4/EweEfF2rPGJTiGH1Gp8dB9/X7/9devmTx58ui7eyqOwADrcuV7778Lw2DPrg9h4JmXMMlL18UWFP8vGKOSMsl8wOoiomxGm+KapGiwcqJoG4ZX0Oa3pkqyHkcxOwpiecGBWyqKhMY8qoiCUoWLVA0mElaK4ARZibvUCA5+TjhTMJkHg0N+OBmnaPC8U0YEl7gGIS5lgYUBKuqAQxRVnILGw3MVxCatop7EO0KaIXzOE9+qaWCnDA0Ntra2cpwThJvfH+jsTFAXxuNqd3f3iRNNYF3v3rMrHo+7XV6wGsBUsa38kiSBEPnd714F0wxkitebCXYNcYXawv9weAgTiUTh8mnTZjQ1nXAK7i1bti5ZsqyioiI9Pd3mfsZBKP0obZJzwgNbzrZ3dnZnZGTAmdZ0TXiR1atv++CDD+B406ZXi4qKbr311szMzJEFfHQjp2TDhg0+n++FF54LBgO/+OXDb7+z+Vur/ra+/oqCgkK324lDL5Wenq6nn/51LB5GC4mcpA6YdwNdD049fvxIKDREYiODweDAwICqDs83U2TAbAE7jhlBi2EiLiuSFAsNBXu6u1nBoSpMNKLA/aAx1tlFMlcPHz7s4N3WiqDWWf2Nb3zjqad+89BDD4EA3bjxt6DgQN/V19fDZ8FePBWE19tvb33mmf9qa2uBXxYvhvOfItuUNicgY8RShEHTjkZBTGBV5RiYrsXFJWlpaWYKm9kM8l8QedDIvr4+q/3LWCU4zsYYGgqdOXNmy5YtgtNbVlYZCUVBjJv5sclChNMUVZQjYEvmZuUOhQL+gb6XXnrh+9//e2gGvJrt/pcExqikbDg+8CgCqaMzHsTXo7MKKq2FShrjuEJGI2yZHCoJKoFgkkiVG55D2VxIWjl0lkf5h9htoaGUL4XlsSKZcKzgtD0+sdGgEbmkIlMNr50oyzQRcc6QLUgQQ1KkOdLf58GsyejqxKY+qe6OQ7HH7IVdu3atW7c2EongqgMwvJitWze///77hIUTJGQkGhKjcZ53+XyZixbWrFnzvcbGpSM7+Omnn37mmWfC4SDDqidPNa1YeZ3HnQGK9+rVqxm7pq0PDAzeddcdYCIFAigZEmdynFi1alVhYeFLL70EwsucmXv37n3wwQdBOPb1DSJ3Gct++OEHIKfS073r168nuexmS8D4//a3V2/c+CKYVI899tiLL75YXFwMI/jhhx+uqalJPNuyXQ3v+LOf/WzBggVgfB06dGjP7o8/3vtJfn5+Tk4evCx0B5iZfn9vf38/iLCMjKwJEyamMgTYxx9//LXXXgsM+WFawgyMRKW1a+8HyWtbvclVMCTgttBCEOUpk92ffPJXID1B5g4O9mOhom3c+Pwf/vAaSaeyClC4w9DQEF7nFCIsrPOfnLZ0aWNp6ZQNG9bv2LFj58739+/fV1FRVV5eDp/F7x/44ovjoNbB5ZNLJn1n9Zp77rmH+MtGs2LApL3rrrtgqMArwAkgVm688UbQp9atW/fd7343edIktuRKS0sfeODBBx64DwR0PC4zyR4fMojbz3XcdtttLWfPiGKE4/gnn/zXjS8/W3pZxfPPP5+dnT1SCG56/bUnnngiGgkNBgIq9kXD8Hv11U1ZWVn79u2zNvhSkUFj1fMyXM467y7wxgY1Z1Vr76nM9Hj1ktroga16NI7CBVVjx0FHzkunxEp46XPoyKfM66ys83EF1SHVEK0qq8VRiDOpnGXZ1xxe9onhoKC8RZUl/hzQcVQUb45sK6TghDqO/unYgU+KZixzC9Govzc9J4+4xjFdBzf2JgfpG9Ag5s2rI0oKUr6QG5G1EtrBxAMFobq6evr06ZWVlcS3x4xYW0BwNDY2kg1pbM1pMNoQ2eCI0UYAWg+IBsHJk+AmnE6JugBGv3UKgcYO9hQPH5ETzJvAd1XUGKmLwCSHwICtMW3a1O3b3+vo6MA63RCcBmqO9cxkh5e+bNmyhoZrd+/eBfPzyJGjHR2toLbAWo3qODocMHkaG1fMmDEDhBSIRevXMz8C9qAvhHc3Uy5JfDM6AUeQms5d8li4M7xCbk4maZjNuCgsnLSgvs4roPhvVDWFQTQ9DBtHvsbkmGbyCiC7yYb6SD8UPoEBG/m5557bvXv3m2++CdKns6u1+exJUKwFwQUfp67uyoaGq1at+msS4I4XwtSsAyymlK+rq7PqIzquhkaCCWwdbf4JSiho021tbTCKGEsMR6KpOgctWbDgytmzZwsCfCvUKYosZmZlk+35keM2Nzunrm6e0+XgWTSV0E6OluS2v1SEzvC3Hd1BZRYOZ2JisP3IljS36LtsUV9bVyhwxNXczp0c9H6rVuX10wdPtP7Ta6WKZ9IvVgnzyiVV/PBXr5a815NelFXw9O0xTenq7G3+l03VfiHnB9dKS6rEvv60gvk1S24d/rIWQ+nQOxs+vPuJ2QPuzKurhm66vKbxXl9BEcla0LSw//SeE3/+iPcUVtddKwdOH9m3c8rC75RPrSXRESyrnVfrsfUo/gIadsooKKTbGOIWb7HJapykYNtsbPN065pvG5QGd1/iDlZ3j9W4SHz94ZYwuHgRb1vnR7p+YUKC6IElHaY32Gg2149NehLnKxEWYC2CZQE6BaneB6IQxB9mSuRsnDsj/4sPOMt7JfYNyaOszhrj6ZotntPavMTNsDjA9U1YK2N38ocijx6uFDraZ4E/QWcBVQ7MSVlWwU4pKCiYMGGC0+kwN0lTbhvZpInNwZzSC5ayDdZrU9xcNwhTjPFje27iH1TMmJ7IayHLLN4YSrVJd6ETYLwxRrQhjnLGs9njzSybf3Nn08ctn74zcUp5TuHSvuyz4dJTajDiSncLXieqeizFNU2Ns2Cc4urIuk4+lgbGlqrwmlPlZJQYitz1CqldkZiOFl1FR9SAPCx9iJQDOXFknkFVfPRoe8eZfS3HP9edE6qv+BunK37ykzfismvuyvuyCyaTfWKDu/78ib/mWmr2N57qPPnBspGh4dFJskB0G6WGOa+MlZOzxCKzNhlkaAGaIU3s7bG1Df/CER4rPLx4a2ykOcJssw50FmtOA5M8MWyDEhuYiZcCcYPTC8xZQPKHVHM7gLR8lImhaYkkr4Q4MPK/GfK71ejDr5MUbGWZNoQ8QGF0Ui+U1HJXrPl01m9LXh0LO3v1URuPB/xTFkZ5eQXZKTc719hL4ox+Sc3BmnKFTukeZkYRZCP7DkdsKKgNwwODDCQ+lYua8KMnBD4Og9ZUXTWDY63tuYQcz2PGOrOEvQUd8qxQMnvRYKC65/gHWvztopJp+ROv6+/sDHSf8ub6Ln/om/HtRx0eV1yLgz2ObC8O705hznGNURXEIoY27eOahIpV6Drx9mMJpJlDGn99VY1prKRAyzIzM6NDhzuPbeluP5eWe9nU+psEJtjctD0wIJbWLCudXmcMMkeimcPBwWO+lqG9235h7Zdbj1MMSma4j7lUlyRteDEp5v+o48O0MIw/GWtOhvlo6x2+LMsvjr9Nei/bn1Zz2Hy6TZ/CTXBYThvjEzGjnWa0n8SOO5JfZ4zIiaQvk9yk1J1lfRHrbprlhuwoz2LH/iWllB9D9Bstd1hbxSaCPEa97XALUYgaKhKb8uRLQu4QXAC/TwJoicj25WXX3zLo7+o+sUuKvTWhsDxvzhWRqNaT3cLNqghLIjM4xKWnFVVO5nb1MgrmwlJirIQ8IhIs4AzZD9ETMWkJtQeTdWD5AV/U5XGX1Ffl5RYocy4b7A1ExENFFTVzr1sUC7W3HngjIDumTG+YvXQB2SC/YHJSCgqKrxzOk2Vq6H6IjAebD8iays6ZmL3oluCQv/f0wY6DO9J93kmTKrnSxZG+SH9PS8jfUnj1bKGsxO0PKrrCqpozw5mek+7oj3CIiYOPK/EswcMQrmZCBsSqanxQDHWHu5r9LW251y8M5BXn5FfMLy5h9Eh/y+HPduxxpBdOnnnj3Ko5SFXWiMXGUNFDQXHpYqwccTNFhgS/Gs5C7NxlSKAwL0sxf8fpruYDqtiTmeXNmVgpZBRJUTEQDoUGzoW6u7XoEMup6bE43xNzlvh61bgckyZPm5ldNEVXY2IkFgn6o4F+lfForCMtuyC3oCwzN1OLBfq7z/jbmmXGm1syq6R6Xnp2AYtrWeFWM6yleRQUFJcixpY+qVz3LAmuYcn/sSRAHpxIsH+gq2Wg/agUOudwObNystN8kzwZBZKmaxIbjgzGY2FRFJVoTFFlgeFZl8vB8bzH4/NN9HhcHIeovMM9rQP+zqH+fs6RmT1p2sTKmb4JJQ7MFMPgQvIWjYyQSbPEt01BQXHJ4S/ix9H0xIYYLvPOGhUayK6GIsnBQOdAV3Owt1kM9Ds4RRAcgpN3Z+S603xOpxtF93EySgiLSdFwTyg0BIIFUXkL6WkTKnz5xfklVd60LMIykNgS03WDShczz+OnGqKQgoLiksT5pY897oBJWD2DXacCbUdLF9zIYYf0UG9bqOdMQfWVJEmXRB5rjC4GByLhgBwJS+JQLByMySFUDYPReKfT48p2pGe7vR6P15eWlcsLbsznweDIBr2/65To75w8vZ5xINbEzuaDSsg/uaaRTQglfaxdCgoKiq88xtrzSk42MVL+jN9dzvRQsFsVRdaNKp23fL5Dk+JSPD6hbEZP8+fFsxq0WNTjy0vLyPVm5BI5YShKLIlaNhIQdQ0XTmXjUZBKA52tfa0HJs1Y3Lpva/60Wo0TEFkHqwV72jJ8+ZYcrvMwaVBQUHzFMWYt0+QkN9vvaXmFc5bePfzPipZXfrn/7GFPRl7PqQOKzoQ6TpYv+mbX4V0TZy7UZM2V5mO0WEZe0UD3WW9WgceLUv7EgY5oJCwIQn/XSUbnHE5Xb0tTWe1SXvBoalQXFRyCLDAsV33lt5IbZ28VBQXFpYWLNntzSmd0H98jON284HB5M2P+c6yD12S1v6e57bMdwZ6TYKb1njgoRmOn3n+55/h+wto31N/RffaAOzN/4NzpeKCPd3pACfJm5Wp6DFXgUaOqJjPEhqOgoPh64cKjDc+Dwur53sx8d3aOOOjPmlAqx0WHouqK4sstFiMBhpms86zudIa7mh1Z+WLUjwl5EF8Zx/C8NwNTW8ZyS2Z2H9178qNNpQtvrqq/2eXzuQQnTh69lJn7KSgoUuHi1ISwQNF1XlFjjKKE/B2CMy3Ydy4WHUQ0KK4MSY5ocVkMdGux2IwVa5yOtIG2E2c+/d/i6gaHF+wyKa90tizLiF/K4dCxZwgnrjC4dCoNLKSg+FrhokofPUHEj7IE0ZHCI24eDpUzlSU5GpAlSYz2ZU4oD5w7mVc+x+nyKDExHg4IvhyX4MX7+IT/j0VVCJHBlaDIM/b4KSgovj64aNLH4Edgh6k5mERFHi4RoYyDg3Rz88u4jKTSk8LBZvQgFmRWegUqeygovma4aO4U5Bg2qCFIKXcW87xgzlTMPkH4K5A1JRvEthqhatYRfR+WMxxi6CEiSTf21VmS1kVBQfH1wsWzvCwUYck6ToLzFCk2iJjZiNBJlOxROZPABf1HYw2BaNzPyOqgoKD4euGie50pKCgoLgh0I5uCgmJ8QKUPBQXF+IBKHwoKivEBlT4UFBTjAyp9KCgoxgdU+lBQUIwPqPShoKAYH1DpQ0FBMT6g0oeCgmJ8QKUPBQXF+IBKHwoKivEBlT4UFBTjAyp9KCgoxgdU+lBQUIwPqPShoKAYH1DpQ0FBMT6g0oeCgmJ88H+FY5Y/Fld7zQAAAABJRU5ErkJggg==">
            <a:extLst>
              <a:ext uri="{FF2B5EF4-FFF2-40B4-BE49-F238E27FC236}">
                <a16:creationId xmlns:a16="http://schemas.microsoft.com/office/drawing/2014/main" id="{91A5515B-36DF-8046-B82D-E272D061C7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304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69">
            <a:extLst>
              <a:ext uri="{FF2B5EF4-FFF2-40B4-BE49-F238E27FC236}">
                <a16:creationId xmlns:a16="http://schemas.microsoft.com/office/drawing/2014/main" id="{7FAF71AD-48D0-CB1F-2C87-5A9FE112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3" y="2811998"/>
            <a:ext cx="8170553" cy="1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S" sz="2400" i="0" u="sng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Miguel Recio-Poo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ca-ES" sz="2000" i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Departament </a:t>
            </a:r>
            <a:r>
              <a:rPr lang="ca-ES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Ci</a:t>
            </a:r>
            <a:r>
              <a:rPr lang="ca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ència de Materials i </a:t>
            </a:r>
            <a:r>
              <a:rPr lang="ca-ES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Química Física</a:t>
            </a:r>
          </a:p>
          <a:p>
            <a:pPr eaLnBrk="1" hangingPunct="1"/>
            <a:r>
              <a:rPr lang="ca-ES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Institut de Química Teòrica i Computacional (IQTCUB)</a:t>
            </a:r>
          </a:p>
          <a:p>
            <a:pPr eaLnBrk="1" hangingPunct="1"/>
            <a:r>
              <a:rPr lang="ca-ES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Universitat </a:t>
            </a:r>
            <a:r>
              <a:rPr lang="ca-ES" sz="2000" i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Barcelona</a:t>
            </a:r>
          </a:p>
          <a:p>
            <a:pPr eaLnBrk="1" hangingPunct="1"/>
            <a:endParaRPr lang="es-ES" sz="1600" i="0" u="sng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i="0">
                <a:solidFill>
                  <a:srgbClr val="0000EE"/>
                </a:solidFill>
                <a:effectLst/>
                <a:latin typeface="Helvetica" panose="020B0604020202020204" pitchFamily="34" charset="0"/>
                <a:ea typeface="Songti SC"/>
                <a:cs typeface="Helvetica" panose="020B0604020202020204" pitchFamily="34" charset="0"/>
              </a:rPr>
              <a:t>miguelrecio@ub.edu</a:t>
            </a:r>
            <a:endParaRPr lang="es-ES" sz="2400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D08F3410-D502-1989-CEA6-8770B05085CA}"/>
              </a:ext>
            </a:extLst>
          </p:cNvPr>
          <p:cNvGrpSpPr/>
          <p:nvPr/>
        </p:nvGrpSpPr>
        <p:grpSpPr>
          <a:xfrm>
            <a:off x="346230" y="5990042"/>
            <a:ext cx="5696441" cy="623652"/>
            <a:chOff x="402026" y="6101024"/>
            <a:chExt cx="5870188" cy="628988"/>
          </a:xfrm>
          <a:noFill/>
          <a:effectLst>
            <a:outerShdw blurRad="50800" dist="38100" dir="5400000" sx="1000" sy="1000" algn="t" rotWithShape="0">
              <a:srgbClr val="3366FF">
                <a:alpha val="40000"/>
              </a:srgbClr>
            </a:outerShdw>
          </a:effectLst>
        </p:grpSpPr>
        <p:pic>
          <p:nvPicPr>
            <p:cNvPr id="6" name="Imagen 15" descr="Imagen que contiene exterior, señal, cielo&#10;&#10;Descripción generada automáticamente">
              <a:extLst>
                <a:ext uri="{FF2B5EF4-FFF2-40B4-BE49-F238E27FC236}">
                  <a16:creationId xmlns:a16="http://schemas.microsoft.com/office/drawing/2014/main" id="{55A3E00D-136D-440E-7281-C85F489A9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026" y="6101024"/>
              <a:ext cx="2096626" cy="628988"/>
            </a:xfrm>
            <a:prstGeom prst="rect">
              <a:avLst/>
            </a:prstGeom>
            <a:grpFill/>
          </p:spPr>
        </p:pic>
        <p:pic>
          <p:nvPicPr>
            <p:cNvPr id="10" name="Imagen 17">
              <a:extLst>
                <a:ext uri="{FF2B5EF4-FFF2-40B4-BE49-F238E27FC236}">
                  <a16:creationId xmlns:a16="http://schemas.microsoft.com/office/drawing/2014/main" id="{06CE5116-1B23-70FB-0439-44BB971A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5786" y="6133188"/>
              <a:ext cx="2736428" cy="564660"/>
            </a:xfrm>
            <a:prstGeom prst="rect">
              <a:avLst/>
            </a:prstGeom>
            <a:grpFill/>
          </p:spPr>
        </p:pic>
      </p:grpSp>
      <p:pic>
        <p:nvPicPr>
          <p:cNvPr id="3" name="Picture 4" descr="Logo University At Buffalo, HD Png Download , Transparent Png Image -  PNGitem">
            <a:extLst>
              <a:ext uri="{FF2B5EF4-FFF2-40B4-BE49-F238E27FC236}">
                <a16:creationId xmlns:a16="http://schemas.microsoft.com/office/drawing/2014/main" id="{31B19EAE-7571-3014-D175-2979D9F3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67" y="5970569"/>
            <a:ext cx="2176850" cy="5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B5DB4-537C-2E1A-75DD-2646E35D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1F9303-B745-E144-AF22-B543257239E2}"/>
              </a:ext>
            </a:extLst>
          </p:cNvPr>
          <p:cNvSpPr txBox="1"/>
          <p:nvPr/>
        </p:nvSpPr>
        <p:spPr>
          <a:xfrm>
            <a:off x="1285991" y="40458"/>
            <a:ext cx="71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 - Nonadiabatic molecular dynamics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D85A9AD-FE04-FA8D-7ACB-FBAB1549DB60}"/>
              </a:ext>
            </a:extLst>
          </p:cNvPr>
          <p:cNvSpPr txBox="1"/>
          <p:nvPr/>
        </p:nvSpPr>
        <p:spPr>
          <a:xfrm>
            <a:off x="5600167" y="1515414"/>
            <a:ext cx="3386261" cy="625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400" b="0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NA-MD 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initialized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es-ES" sz="1400" b="1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s-ES" sz="1400" b="1" i="0" baseline="-2500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</a:t>
            </a:r>
            <a:r>
              <a:rPr lang="es-ES" sz="1400" b="1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s-ES" sz="1400" b="1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15000 trajectories per methodology</a:t>
            </a:r>
            <a:endParaRPr lang="en-GB" sz="1400" b="1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92D543-E4FE-592B-7897-7F66D60A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4" y="3066668"/>
            <a:ext cx="440485" cy="307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7E9A12-237C-DCC4-3CAF-FB145EEE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144" y="2438938"/>
            <a:ext cx="2396153" cy="8944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EA8D-C409-2712-5D41-5D596EE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10</a:t>
            </a:fld>
            <a:endParaRPr lang="ca-E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138C1B-9787-8504-EE4E-977B66DB769D}"/>
              </a:ext>
            </a:extLst>
          </p:cNvPr>
          <p:cNvSpPr/>
          <p:nvPr/>
        </p:nvSpPr>
        <p:spPr>
          <a:xfrm>
            <a:off x="1691680" y="6275093"/>
            <a:ext cx="4955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</a:t>
            </a:r>
            <a:r>
              <a:rPr lang="en-US" sz="1400" i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Phys. Chem. C </a:t>
            </a:r>
            <a:r>
              <a:rPr lang="en-US" sz="1400" b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2025</a:t>
            </a:r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129 (3), 1806</a:t>
            </a:r>
            <a:endParaRPr lang="ca-E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graph showing different colored shapes&#10;&#10;AI-generated content may be incorrect.">
            <a:extLst>
              <a:ext uri="{FF2B5EF4-FFF2-40B4-BE49-F238E27FC236}">
                <a16:creationId xmlns:a16="http://schemas.microsoft.com/office/drawing/2014/main" id="{16031CEB-3AFB-9FBA-82D8-CD46EAAA5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4232"/>
            <a:ext cx="3697816" cy="241054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150F365-CB3B-67A4-CEC8-4B16FDA909D5}"/>
              </a:ext>
            </a:extLst>
          </p:cNvPr>
          <p:cNvSpPr/>
          <p:nvPr/>
        </p:nvSpPr>
        <p:spPr bwMode="auto">
          <a:xfrm rot="10800000">
            <a:off x="3927082" y="2707021"/>
            <a:ext cx="894478" cy="4820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7ECE5-15A2-786F-854C-8E834B6AE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77FC94-4F87-6711-8BED-6CE6045EC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38" y="744264"/>
            <a:ext cx="5460262" cy="714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20D8AD-1625-B9B6-000B-9E06036B22E6}"/>
              </a:ext>
            </a:extLst>
          </p:cNvPr>
          <p:cNvSpPr txBox="1"/>
          <p:nvPr/>
        </p:nvSpPr>
        <p:spPr>
          <a:xfrm>
            <a:off x="6187511" y="725825"/>
            <a:ext cx="2652990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TSH methods:</a:t>
            </a:r>
          </a:p>
          <a:p>
            <a:pPr algn="ctr">
              <a:spcAft>
                <a:spcPts val="800"/>
              </a:spcAft>
            </a:pP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FSSH, DISH, ID-A, 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mSDM</a:t>
            </a:r>
            <a:r>
              <a:rPr lang="en-GB" sz="16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en-GB" sz="1600" i="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53F77-8249-9908-115F-6929BFE86106}"/>
              </a:ext>
            </a:extLst>
          </p:cNvPr>
          <p:cNvSpPr txBox="1"/>
          <p:nvPr/>
        </p:nvSpPr>
        <p:spPr>
          <a:xfrm>
            <a:off x="4735777" y="3338739"/>
            <a:ext cx="2718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ecay evolution fitted to exponential fitting functions</a:t>
            </a:r>
            <a:endParaRPr lang="en-GB" sz="1600"/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C571ABAC-7BA4-16A9-34B6-1E6B554C3DD6}"/>
              </a:ext>
            </a:extLst>
          </p:cNvPr>
          <p:cNvSpPr/>
          <p:nvPr/>
        </p:nvSpPr>
        <p:spPr bwMode="auto">
          <a:xfrm rot="10800000">
            <a:off x="7314340" y="2224322"/>
            <a:ext cx="763104" cy="894477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E43EC-A26D-3083-E5A8-163265EAA7CD}"/>
              </a:ext>
            </a:extLst>
          </p:cNvPr>
          <p:cNvSpPr txBox="1"/>
          <p:nvPr/>
        </p:nvSpPr>
        <p:spPr>
          <a:xfrm>
            <a:off x="398012" y="4565911"/>
            <a:ext cx="834797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Hydration increases electron-hole recombination rates.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Hybrid functionals and decoherence-corrected methods produce accurate predictions of excited-state dynamics. FFMD vs AIMD agreement.</a:t>
            </a:r>
          </a:p>
          <a:p>
            <a:pPr algn="just"/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41DD6-C3D7-4713-C91E-EB86B468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11</a:t>
            </a:fld>
            <a:endParaRPr lang="ca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1B680-99F5-08AB-4429-2A5B08BEEE1F}"/>
              </a:ext>
            </a:extLst>
          </p:cNvPr>
          <p:cNvSpPr txBox="1"/>
          <p:nvPr/>
        </p:nvSpPr>
        <p:spPr>
          <a:xfrm>
            <a:off x="179512" y="1754952"/>
            <a:ext cx="428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Experimentally recorded </a:t>
            </a:r>
            <a:r>
              <a:rPr lang="en-GB" sz="1600" b="1" i="0">
                <a:latin typeface="Helvetica" panose="020B0604020202020204" pitchFamily="34" charset="0"/>
                <a:cs typeface="Helvetica" panose="020B0604020202020204" pitchFamily="34" charset="0"/>
              </a:rPr>
              <a:t>transient</a:t>
            </a:r>
            <a:r>
              <a:rPr lang="en-GB" sz="1600" b="1" i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absorption signals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EA1E7-75C9-A1CD-6ED7-BAECE42893A1}"/>
              </a:ext>
            </a:extLst>
          </p:cNvPr>
          <p:cNvSpPr txBox="1"/>
          <p:nvPr/>
        </p:nvSpPr>
        <p:spPr>
          <a:xfrm>
            <a:off x="4475833" y="1756742"/>
            <a:ext cx="4396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Computations: </a:t>
            </a:r>
            <a:r>
              <a:rPr lang="en-GB" sz="1600" b="1" i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T</a:t>
            </a:r>
            <a:r>
              <a:rPr lang="en-GB" sz="1600" b="1" i="0">
                <a:latin typeface="Helvetica" panose="020B0604020202020204" pitchFamily="34" charset="0"/>
                <a:cs typeface="Helvetica" panose="020B0604020202020204" pitchFamily="34" charset="0"/>
              </a:rPr>
              <a:t>ime-resolved population-energy spectrograms + DOS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E0B86E4-8B62-9B32-F3EE-174EAFFCC84B}"/>
              </a:ext>
            </a:extLst>
          </p:cNvPr>
          <p:cNvSpPr txBox="1"/>
          <p:nvPr/>
        </p:nvSpPr>
        <p:spPr>
          <a:xfrm>
            <a:off x="1907704" y="6286538"/>
            <a:ext cx="428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J. Am. Chem. Soc.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2025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147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40900–40909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D7B54-FE19-2E8B-0DFD-6FA9536E0392}"/>
              </a:ext>
            </a:extLst>
          </p:cNvPr>
          <p:cNvSpPr txBox="1"/>
          <p:nvPr/>
        </p:nvSpPr>
        <p:spPr>
          <a:xfrm>
            <a:off x="1285991" y="40458"/>
            <a:ext cx="71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II – Relaxation vs recombination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8A364-0DC5-850B-6E0D-E7116805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5EB63-1E74-D794-7FC0-BF1791EAB947}"/>
                  </a:ext>
                </a:extLst>
              </p:cNvPr>
              <p:cNvSpPr txBox="1"/>
              <p:nvPr/>
            </p:nvSpPr>
            <p:spPr>
              <a:xfrm>
                <a:off x="6382337" y="4776870"/>
                <a:ext cx="2722558" cy="782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5EB63-1E74-D794-7FC0-BF1791EAB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37" y="4776870"/>
                <a:ext cx="2722558" cy="782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4DACC60-EBCC-6FD4-A9E9-E7DC67F92C40}"/>
              </a:ext>
            </a:extLst>
          </p:cNvPr>
          <p:cNvSpPr txBox="1"/>
          <p:nvPr/>
        </p:nvSpPr>
        <p:spPr>
          <a:xfrm>
            <a:off x="719999" y="643005"/>
            <a:ext cx="77382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Investigating ultrafast relaxation and recombination in atomically precise </a:t>
            </a:r>
            <a:r>
              <a:rPr lang="en-GB" sz="2000" b="1" i="0">
                <a:latin typeface="Helvetica" panose="020B0604020202020204" pitchFamily="34" charset="0"/>
                <a:cs typeface="Helvetica" panose="020B0604020202020204" pitchFamily="34" charset="0"/>
              </a:rPr>
              <a:t>(TiO₂)</a:t>
            </a:r>
            <a:r>
              <a:rPr lang="en-GB" sz="2000" b="1" baseline="-2500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GB" sz="200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 = 1–8) </a:t>
            </a:r>
            <a:r>
              <a:rPr lang="en-GB" sz="2000" b="1" i="0">
                <a:latin typeface="Helvetica" panose="020B0604020202020204" pitchFamily="34" charset="0"/>
                <a:cs typeface="Helvetica" panose="020B0604020202020204" pitchFamily="34" charset="0"/>
              </a:rPr>
              <a:t>nanoclusters</a:t>
            </a:r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E17FF3-28A5-8ADA-3F79-2A5827247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0554"/>
            <a:ext cx="9144000" cy="24063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927581-8E1D-370D-AC0F-08DFEC599E7F}"/>
              </a:ext>
            </a:extLst>
          </p:cNvPr>
          <p:cNvSpPr txBox="1"/>
          <p:nvPr/>
        </p:nvSpPr>
        <p:spPr>
          <a:xfrm>
            <a:off x="24864" y="4909551"/>
            <a:ext cx="4817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Pump: 266 nm, 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4.66 eV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; Probe: 800 nm</a:t>
            </a:r>
          </a:p>
          <a:p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Two lifetimes:  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τ₁: ultrafast relaxation to S</a:t>
            </a:r>
            <a:r>
              <a:rPr lang="en-GB" sz="1800" b="1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1;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 τ₂: slower recombination to S</a:t>
            </a:r>
            <a:r>
              <a:rPr lang="en-GB" sz="1800" b="1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B433F-8FD6-D413-D2EB-71F8421C1E1E}"/>
              </a:ext>
            </a:extLst>
          </p:cNvPr>
          <p:cNvSpPr txBox="1"/>
          <p:nvPr/>
        </p:nvSpPr>
        <p:spPr>
          <a:xfrm>
            <a:off x="5510759" y="5599688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latin typeface="Helvetica" panose="020B0604020202020204" pitchFamily="34" charset="0"/>
                <a:cs typeface="Helvetica" panose="020B0604020202020204" pitchFamily="34" charset="0"/>
              </a:rPr>
              <a:t>Recombination well-captured </a:t>
            </a:r>
          </a:p>
          <a:p>
            <a:r>
              <a:rPr lang="en-US" sz="1800" i="0" dirty="0">
                <a:latin typeface="Helvetica" panose="020B0604020202020204" pitchFamily="34" charset="0"/>
                <a:cs typeface="Helvetica" panose="020B0604020202020204" pitchFamily="34" charset="0"/>
              </a:rPr>
              <a:t>by population of S</a:t>
            </a:r>
            <a:r>
              <a:rPr lang="en-US" sz="1800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sz="18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608A2-533F-F21E-4D6C-39874A321440}"/>
              </a:ext>
            </a:extLst>
          </p:cNvPr>
          <p:cNvSpPr txBox="1"/>
          <p:nvPr/>
        </p:nvSpPr>
        <p:spPr>
          <a:xfrm>
            <a:off x="5335140" y="49908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Relaxation:</a:t>
            </a:r>
            <a:endParaRPr lang="en-US" sz="18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962A33-9639-6E83-FBAF-51125E7B3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57" y="1510181"/>
            <a:ext cx="4918637" cy="32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A9D7-389C-4D90-EDB4-C713F87F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12</a:t>
            </a:fld>
            <a:endParaRPr lang="ca-ES" dirty="0"/>
          </a:p>
        </p:txBody>
      </p:sp>
      <p:pic>
        <p:nvPicPr>
          <p:cNvPr id="5" name="Picture 4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0BABB60D-840C-89C5-C65E-66203DBC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0" y="821591"/>
            <a:ext cx="7858713" cy="3774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F0A0A6-8F9B-83B2-AF91-71407E9F69EA}"/>
              </a:ext>
            </a:extLst>
          </p:cNvPr>
          <p:cNvSpPr txBox="1"/>
          <p:nvPr/>
        </p:nvSpPr>
        <p:spPr>
          <a:xfrm>
            <a:off x="5130343" y="5107036"/>
            <a:ext cx="3895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Slower relaxation</a:t>
            </a:r>
            <a:r>
              <a:rPr lang="en-GB" i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en-GB" i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to S</a:t>
            </a:r>
            <a:r>
              <a:rPr lang="en-GB" i="0" baseline="-2500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1</a:t>
            </a:r>
            <a:r>
              <a:rPr lang="en-GB" i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(</a:t>
            </a:r>
            <a:r>
              <a:rPr lang="el-GR" i="0">
                <a:latin typeface="Helvetica" panose="020B0604020202020204" pitchFamily="34" charset="0"/>
                <a:cs typeface="Helvetica" panose="020B0604020202020204" pitchFamily="34" charset="0"/>
              </a:rPr>
              <a:t>τ₁</a:t>
            </a:r>
            <a:r>
              <a:rPr lang="es-ES" i="0">
                <a:latin typeface="Helvetica" panose="020B0604020202020204" pitchFamily="34" charset="0"/>
                <a:cs typeface="Helvetica" panose="020B0604020202020204" pitchFamily="34" charset="0"/>
              </a:rPr>
              <a:t>) in </a:t>
            </a:r>
            <a:r>
              <a:rPr lang="es-ES" b="1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clusters</a:t>
            </a:r>
            <a:endParaRPr lang="en-GB" b="1" i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BEF2DE-2D81-38C5-2A92-61285B25B158}"/>
                  </a:ext>
                </a:extLst>
              </p:cNvPr>
              <p:cNvSpPr txBox="1"/>
              <p:nvPr/>
            </p:nvSpPr>
            <p:spPr>
              <a:xfrm>
                <a:off x="118440" y="4766608"/>
                <a:ext cx="526112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Recombination</a:t>
                </a:r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 to S</a:t>
                </a:r>
                <a:r>
                  <a:rPr lang="en-GB" sz="2000" i="0" baseline="-2500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0</a:t>
                </a:r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 (</a:t>
                </a:r>
                <a:r>
                  <a:rPr lang="el-GR" sz="2000" i="0">
                    <a:latin typeface="Helvetica" panose="020B0604020202020204" pitchFamily="34" charset="0"/>
                    <a:cs typeface="Helvetica" panose="020B0604020202020204" pitchFamily="34" charset="0"/>
                  </a:rPr>
                  <a:t>τ</a:t>
                </a:r>
                <a:r>
                  <a:rPr lang="es-ES" sz="2000" i="0" baseline="-2500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s-ES" sz="2000" i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 depends </a:t>
                </a:r>
                <a:r>
                  <a:rPr lang="en-GB" sz="2000" b="1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non-monotonically</a:t>
                </a:r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 on the cluster size: </a:t>
                </a:r>
              </a:p>
              <a:p>
                <a:pPr algn="ctr"/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-Slows down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GB" sz="2000" i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endParaRPr lang="es-ES" sz="2000" i="0">
                  <a:latin typeface="Helvetica" panose="020B0604020202020204" pitchFamily="34" charset="0"/>
                  <a:ea typeface="Aptos" panose="020B0004020202020204" pitchFamily="34" charset="0"/>
                  <a:cs typeface="Helvetica" panose="020B0604020202020204" pitchFamily="34" charset="0"/>
                </a:endParaRPr>
              </a:p>
              <a:p>
                <a:pPr algn="ctr"/>
                <a:r>
                  <a:rPr lang="en-GB" sz="2000" i="0">
                    <a:latin typeface="Helvetica" panose="020B0604020202020204" pitchFamily="34" charset="0"/>
                    <a:ea typeface="Aptos" panose="020B0004020202020204" pitchFamily="34" charset="0"/>
                    <a:cs typeface="Helvetica" panose="020B0604020202020204" pitchFamily="34" charset="0"/>
                  </a:rPr>
                  <a:t>-Accelerates in larger systems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BEF2DE-2D81-38C5-2A92-61285B25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0" y="4766608"/>
                <a:ext cx="5261124" cy="1323439"/>
              </a:xfrm>
              <a:prstGeom prst="rect">
                <a:avLst/>
              </a:prstGeom>
              <a:blipFill>
                <a:blip r:embed="rId3"/>
                <a:stretch>
                  <a:fillRect t="-2304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5C76C0D-A5B0-FF36-5703-3CBB6E4CFDBA}"/>
              </a:ext>
            </a:extLst>
          </p:cNvPr>
          <p:cNvSpPr txBox="1"/>
          <p:nvPr/>
        </p:nvSpPr>
        <p:spPr>
          <a:xfrm>
            <a:off x="1015886" y="41265"/>
            <a:ext cx="71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II – Agreement and trends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C35A1-1350-78A7-E720-9A034DF9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65304"/>
            <a:ext cx="953037" cy="70189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4C89BC5-D9A3-2E82-F478-21D54CE580B1}"/>
              </a:ext>
            </a:extLst>
          </p:cNvPr>
          <p:cNvSpPr txBox="1"/>
          <p:nvPr/>
        </p:nvSpPr>
        <p:spPr>
          <a:xfrm>
            <a:off x="1979712" y="6241752"/>
            <a:ext cx="428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J. Am. Chem. Soc.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2025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147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40900–40909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33C639-7379-FB4C-8DE9-DA0C5E16B820}"/>
              </a:ext>
            </a:extLst>
          </p:cNvPr>
          <p:cNvSpPr/>
          <p:nvPr/>
        </p:nvSpPr>
        <p:spPr>
          <a:xfrm>
            <a:off x="800045" y="1235721"/>
            <a:ext cx="4492035" cy="1401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6D8A78-6178-2B71-9A56-20FC926E9C09}"/>
              </a:ext>
            </a:extLst>
          </p:cNvPr>
          <p:cNvSpPr/>
          <p:nvPr/>
        </p:nvSpPr>
        <p:spPr>
          <a:xfrm>
            <a:off x="800046" y="2636913"/>
            <a:ext cx="4302081" cy="1258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297C5-EDAD-D76B-253B-8A089A9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13</a:t>
            </a:fld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90150-0E87-8F7F-FA88-5A42C4FD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088" y="980728"/>
            <a:ext cx="4354247" cy="32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7FC30-C380-4C0C-E53B-F2DB280E2A86}"/>
              </a:ext>
            </a:extLst>
          </p:cNvPr>
          <p:cNvSpPr txBox="1"/>
          <p:nvPr/>
        </p:nvSpPr>
        <p:spPr>
          <a:xfrm>
            <a:off x="504952" y="4344589"/>
            <a:ext cx="830672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b="1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NACs between adjacent states</a:t>
            </a:r>
            <a:r>
              <a:rPr lang="en-GB" sz="1800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are more probable for larger clusters: </a:t>
            </a:r>
            <a:r>
              <a:rPr lang="en-GB" sz="1800" b="1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 spreading</a:t>
            </a:r>
            <a:r>
              <a:rPr lang="en-GB" sz="1800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among higher-energy states leading to </a:t>
            </a:r>
            <a:r>
              <a:rPr lang="en-GB" sz="1800" b="1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</a:t>
            </a:r>
            <a:r>
              <a:rPr lang="el-GR" sz="1800" b="1" i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τ₁</a:t>
            </a:r>
            <a:endParaRPr lang="en-GB" sz="1800" b="1" i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ECCBA-834F-3CC0-296B-77D3D29D2EAE}"/>
              </a:ext>
            </a:extLst>
          </p:cNvPr>
          <p:cNvSpPr txBox="1"/>
          <p:nvPr/>
        </p:nvSpPr>
        <p:spPr>
          <a:xfrm>
            <a:off x="1285991" y="40458"/>
            <a:ext cx="71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II – Mechanistic explanation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15473-32C6-9977-FFB6-6387991571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88" y="1039096"/>
            <a:ext cx="4280024" cy="315225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B817B-D6F5-7D73-0B0B-F8330B2E3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609" y="1666929"/>
            <a:ext cx="259415" cy="180020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285137C6-2C13-C388-DD1D-3D1304F0E7C9}"/>
              </a:ext>
            </a:extLst>
          </p:cNvPr>
          <p:cNvSpPr txBox="1"/>
          <p:nvPr/>
        </p:nvSpPr>
        <p:spPr>
          <a:xfrm>
            <a:off x="1979712" y="6241752"/>
            <a:ext cx="428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J. Am. Chem. Soc.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2025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147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40900–40909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05CE5-F8FE-3D03-1E3A-CDC34A68A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848-8AA5-DF4A-FBDF-CC735A34D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1196752"/>
            <a:ext cx="1912269" cy="8640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F4682C-2E5F-D1BE-CD5F-4E859EA86AA3}"/>
              </a:ext>
            </a:extLst>
          </p:cNvPr>
          <p:cNvSpPr txBox="1"/>
          <p:nvPr/>
        </p:nvSpPr>
        <p:spPr>
          <a:xfrm>
            <a:off x="915616" y="5078576"/>
            <a:ext cx="7542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Larger 0-1:3 NACs also accelerate recombination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 in larger systems.</a:t>
            </a:r>
            <a:endParaRPr lang="en-GB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E3D8C4-E036-3714-1B51-350AB26F3397}"/>
              </a:ext>
            </a:extLst>
          </p:cNvPr>
          <p:cNvSpPr txBox="1"/>
          <p:nvPr/>
        </p:nvSpPr>
        <p:spPr>
          <a:xfrm>
            <a:off x="654460" y="5535564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Larger clusters → 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greater atomic fluctuations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 (higher RMSD).</a:t>
            </a:r>
          </a:p>
        </p:txBody>
      </p:sp>
    </p:spTree>
    <p:extLst>
      <p:ext uri="{BB962C8B-B14F-4D97-AF65-F5344CB8AC3E}">
        <p14:creationId xmlns:p14="http://schemas.microsoft.com/office/powerpoint/2010/main" val="10520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C6D38-897E-5328-E0B2-7D450479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01141FA-AD1C-7EA2-0D51-6E586873C2FB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Conclusions 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F006C-1B1A-1A96-DC42-6FE3AF3F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14</a:t>
            </a:fld>
            <a:endParaRPr lang="ca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1BA2D-F978-F4EB-A594-019C08DBD1EA}"/>
              </a:ext>
            </a:extLst>
          </p:cNvPr>
          <p:cNvSpPr txBox="1"/>
          <p:nvPr/>
        </p:nvSpPr>
        <p:spPr>
          <a:xfrm>
            <a:off x="323528" y="846684"/>
            <a:ext cx="82798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Influence of water increases excitation energies and generally NACs. Indirect influence: Hydroxyl related modes not coupled to S</a:t>
            </a:r>
            <a:r>
              <a:rPr lang="en-GB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→S</a:t>
            </a:r>
            <a:r>
              <a:rPr lang="en-GB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 transition. 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Hydration increases electron-hole recombination rates.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Hybrid functionals and decoherence-corrected methods produce accurate predictions of excited-state dynamics. </a:t>
            </a:r>
            <a:r>
              <a:rPr lang="en-GB" sz="1800" b="1" i="0">
                <a:latin typeface="Helvetica" panose="020B0604020202020204" pitchFamily="34" charset="0"/>
                <a:cs typeface="Helvetica" panose="020B0604020202020204" pitchFamily="34" charset="0"/>
              </a:rPr>
              <a:t>FFMD vs AIMD agreement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altLang="en-US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1800" b="1" i="0">
                <a:latin typeface="Helvetica" panose="020B0604020202020204" pitchFamily="34" charset="0"/>
                <a:cs typeface="Helvetica" panose="020B0604020202020204" pitchFamily="34" charset="0"/>
              </a:rPr>
              <a:t>Two universal pathways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 identified in 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(TiO₂)</a:t>
            </a:r>
            <a:r>
              <a:rPr lang="en-GB" sz="1800" baseline="-2500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 = 1–8): Ultrafast relaxation (τ₁ → S₁) and slower recombination (τ₂ → S₀).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altLang="en-US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Atomic flexibility and multiconfigurational mixing grow with size → boosts NACs couplings and alters lifetimes. </a:t>
            </a:r>
            <a:r>
              <a:rPr lang="en-US" altLang="en-US" sz="1800" b="1" i="0">
                <a:latin typeface="Helvetica" panose="020B0604020202020204" pitchFamily="34" charset="0"/>
                <a:cs typeface="Helvetica" panose="020B0604020202020204" pitchFamily="34" charset="0"/>
              </a:rPr>
              <a:t>Mechanistic explanation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 for observerd trends.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Strong experiment–theory agreement → validates </a:t>
            </a:r>
            <a:r>
              <a:rPr lang="en-US" altLang="en-US" sz="1800" b="1" i="0">
                <a:latin typeface="Helvetica" panose="020B0604020202020204" pitchFamily="34" charset="0"/>
                <a:cs typeface="Helvetica" panose="020B0604020202020204" pitchFamily="34" charset="0"/>
              </a:rPr>
              <a:t>Libra + CP2K NA-MD workflow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 as a predictive tool </a:t>
            </a:r>
            <a:r>
              <a:rPr 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to analyse excited state dynamics in titania systems.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18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EB7EE-CD08-6838-70CC-7C8BC27A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BbAEQDASIAAhEBAxEB/8QAGwAAAgMBAQEAAAAAAAAAAAAAAwQABQYCBwH/xAA3EAACAQMDAgQCCAQHAAAAAAABAgMABBEFEiExQRMiUWEGFCMyQnGBkaGxBxViwRYzUnLC0fH/xAAYAQADAQEAAAAAAAAAAAAAAAAAAQIDBP/EAB0RAQEBAAMBAQEBAAAAAAAAAAABEQIhMQNRQWH/2gAMAwEAAhEDEQA/AKUOba4uI0wfo06/caUidd+cY5xTAy966HGQiZ/I1JI9hJZR+FZ61zDHiIIo1j67xxRUlVAWkdQPSqTU9TS0j2oB4qsGHGcYqhkvrid3b6Ryc4PpTnDSvJsZrlZ3Kq6n7jRLJALIMMA7jzWESeaORXeSReeMrx+daLQ9V3gW7vuVj5T6GneOeFL+tLBGdhDAk579aS1SEnT7hj0ETY/Ki/MbWZTznmgag7NplwOeUbjPtUz1VKWo3W0R258g/apRLJh8pD/sHT7qlBOSxXUpCP8ASv8Aem3YO/4dRSkjKupSE88L/ejthidoxgc0GysSC/10pK30YkwcfaFej6PY2EMewW0SnGcletYrTNNk/wAQyhcALl0PY5rRR6bqHjxvcTkKWHlDHBquX+Vfzi/vrWzlg8MwQsMdlFebahbW9hqE4gGwKcgVtbjRrh7xzDMNuT5WY8Vnvi3SHae3dDufGx/+6XG5ez+nHZ0aMm6KN/UA1Jy0mnXWOnhnn8KFKDGigYGMdK6kTFnMOeUY/oaMZA6c+bKE5+yKlK2WRaxdfqjoalPBpufHzbkn7Cj9TTSEbc4JzxSNzh7tih+yp/enYD5AFHmznNGFozoIXWdFIbGCaJeXskscYWZomH1SBmk9RujE0VuF3OzKDz0HejWdzbqClwWA7EdamzK1+fPo9Z3UikMbiSWX7RIIGKFNcA3GHUszA7eOnvXVzf2ohVIHZsdzVdeJcS2/i28vhOh3c919Kn+r5cuun2VM4HYcmjMhawmO3H0bD9K6S2kktjdBGeMAbmXnB9/SieLF8jcENtbwmAXPHStscuqCw81nEf6R3qUOwaT5OIKpI2ipSU2OlfDx1BvEjto1i6GRh+3rV6dCs7G2eSGFWlVThiO9aGIJDGscahVwQAO2KXuxut2x3Na+M/Xjl3JIdQUyZ3eJg/tTDDzcirrU/h+5F/8AMqymNpC23HTmvr6dHOXMBww+tGRgofT3HvWPP9a/LrpUQxAuCelNX7CK1CjhpOMe1P2umMmS44Fd3ug3eosstvtjUAIqt1PqanjNrT6XOORZ/wAPlYeKzcxsCCpHBwP/AGtDqHwxYXsTtDDHDM6nDBeM+4pT4dtG0+ztoGx4mHLkeuKvrWYsiH+kVvK5ZOnng0L+XRx2s9hEZI0ALAEhvepXpbBWOSB+IqVWQbVdNIFkQgjax/WuGJZzHnI3ZpG/8SFGUZ48y++O1DsLoM08zHvhfeotVIdMKyxtkdzSi2EM4DMNsqnbvHWrKy80Iz3yaBgJJMrem4UhpKLS8MJJT5Bzj1NO26jenHGeKG908vkCgJ2IbNFjYI6EngHmiQW2+uchLpcnHDftRrSZQAuelV1+5E3GRwcflQbOcu6BTztHNMNN4wHVhmpSkSgIN7c1KrUhX0QkiYbTx6dqodOT6IKDkZJz+NaadQyOGGcZFZ/SsCzZgACBgYqLO1Ra2smGCjpiurg7LiOTtnBpa0+uKbvADDThB3UCwvvXkHke1LSSYU98VYS+bTo2PJwOaqzyXHbFAF1ILJBHcJ04ziq7Rhm4lHXadufupu1JbT5lY5A6CltB/wA+69pf+Io9DQKzAYUZx1qUWHiJcd+alUT/2Q=="/>
          <p:cNvSpPr>
            <a:spLocks noChangeAspect="1" noChangeArrowheads="1"/>
          </p:cNvSpPr>
          <p:nvPr/>
        </p:nvSpPr>
        <p:spPr bwMode="auto">
          <a:xfrm>
            <a:off x="155575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bAEQDASIAAhEBAxEB/8QAGwAAAgMBAQEAAAAAAAAAAAAAAwQABQYCBwH/xAA3EAACAQMDAgQCCAQHAAAAAAABAgMABBEFEiExQRMiUWEGFCMyQnGBkaGxBxViwRYzUnLC0fH/xAAYAQADAQEAAAAAAAAAAAAAAAAAAQIDBP/EAB0RAQEBAAMBAQEBAAAAAAAAAAABEQIhMQNRQWH/2gAMAwEAAhEDEQA/AKUOba4uI0wfo06/caUidd+cY5xTAy966HGQiZ/I1JI9hJZR+FZ61zDHiIIo1j67xxRUlVAWkdQPSqTU9TS0j2oB4qsGHGcYqhkvrid3b6Ryc4PpTnDSvJsZrlZ3Kq6n7jRLJALIMMA7jzWESeaORXeSReeMrx+daLQ9V3gW7vuVj5T6GneOeFL+tLBGdhDAk579aS1SEnT7hj0ETY/Ki/MbWZTznmgag7NplwOeUbjPtUz1VKWo3W0R258g/apRLJh8pD/sHT7qlBOSxXUpCP8ASv8Aem3YO/4dRSkjKupSE88L/ejthidoxgc0GysSC/10pK30YkwcfaFej6PY2EMewW0SnGcletYrTNNk/wAQyhcALl0PY5rRR6bqHjxvcTkKWHlDHBquX+Vfzi/vrWzlg8MwQsMdlFebahbW9hqE4gGwKcgVtbjRrh7xzDMNuT5WY8Vnvi3SHae3dDufGx/+6XG5ez+nHZ0aMm6KN/UA1Jy0mnXWOnhnn8KFKDGigYGMdK6kTFnMOeUY/oaMZA6c+bKE5+yKlK2WRaxdfqjoalPBpufHzbkn7Cj9TTSEbc4JzxSNzh7tih+yp/enYD5AFHmznNGFozoIXWdFIbGCaJeXskscYWZomH1SBmk9RujE0VuF3OzKDz0HejWdzbqClwWA7EdamzK1+fPo9Z3UikMbiSWX7RIIGKFNcA3GHUszA7eOnvXVzf2ohVIHZsdzVdeJcS2/i28vhOh3c919Kn+r5cuun2VM4HYcmjMhawmO3H0bD9K6S2kktjdBGeMAbmXnB9/SieLF8jcENtbwmAXPHStscuqCw81nEf6R3qUOwaT5OIKpI2ipSU2OlfDx1BvEjto1i6GRh+3rV6dCs7G2eSGFWlVThiO9aGIJDGscahVwQAO2KXuxut2x3Na+M/Xjl3JIdQUyZ3eJg/tTDDzcirrU/h+5F/8AMqymNpC23HTmvr6dHOXMBww+tGRgofT3HvWPP9a/LrpUQxAuCelNX7CK1CjhpOMe1P2umMmS44Fd3ug3eosstvtjUAIqt1PqanjNrT6XOORZ/wAPlYeKzcxsCCpHBwP/AGtDqHwxYXsTtDDHDM6nDBeM+4pT4dtG0+ztoGx4mHLkeuKvrWYsiH+kVvK5ZOnng0L+XRx2s9hEZI0ALAEhvepXpbBWOSB+IqVWQbVdNIFkQgjax/WuGJZzHnI3ZpG/8SFGUZ48y++O1DsLoM08zHvhfeotVIdMKyxtkdzSi2EM4DMNsqnbvHWrKy80Iz3yaBgJJMrem4UhpKLS8MJJT5Bzj1NO26jenHGeKG908vkCgJ2IbNFjYI6EngHmiQW2+uchLpcnHDftRrSZQAuelV1+5E3GRwcflQbOcu6BTztHNMNN4wHVhmpSkSgIN7c1KrUhX0QkiYbTx6dqodOT6IKDkZJz+NaadQyOGGcZFZ/SsCzZgACBgYqLO1Ra2smGCjpiurg7LiOTtnBpa0+uKbvADDThB3UCwvvXkHke1LSSYU98VYS+bTo2PJwOaqzyXHbFAF1ILJBHcJ04ziq7Rhm4lHXadufupu1JbT5lY5A6CltB/wA+69pf+Io9DQKzAYUZx1qUWHiJcd+alUT/2Q=="/>
          <p:cNvSpPr>
            <a:spLocks noChangeAspect="1" noChangeArrowheads="1"/>
          </p:cNvSpPr>
          <p:nvPr/>
        </p:nvSpPr>
        <p:spPr bwMode="auto">
          <a:xfrm>
            <a:off x="155575" y="-411163"/>
            <a:ext cx="6477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jpeg;base64,/9j/4AAQSkZJRgABAQAAAQABAAD/2wCEAAkGBhQREBQSDxEVFRUUGRcXFRgWFRYQFBccHRgVFRgWFxcXHCYgFx0kGRYVHzUgIycpLCwsFR4xNTAqNSYrLCkBCQoKDgwOGg8PGikcHCQsLCksKSksLyopKSwsMCwpLCksLCw1LCksKSksKTQsLCksLCkpKikpLCkpKSksLCksLP/AABEIAGcAUwMBIgACEQEDEQH/xAAcAAABBAMBAAAAAAAAAAAAAAAABAUGBwECAwj/xAA4EAABAwIDBgQEBAUFAAAAAAABAAIDBBEFEiEGIjFBUXEHE2GBFDKRsUJSocEjYnLh4ggVM1OC/8QAGQEAAgMBAAAAAAAAAAAAAAAAAgMBBAUA/8QAIREAAgIDAQACAwEAAAAAAAAAAAECEQMhMRIyUQRBYRP/2gAMAwEAAhEDEQA/ALwQhYupOMpDieMxU7c0zw305nsEy7ZbaMomZW70zhut6fzO6BVBiGK1EjjJISXO1Bdy9GjkglOhscd7ZZVf4n5T/CguOr3ZfdIB4tOa4Z4Y8o+azzf2VWyySOIuHOtx1ulsdE9w/wCP31+6W5/0asafEXhs9tvTVu7E+z/yO0d7dU/3XnWGglgtLHcOacwt/ZWNsj4jvkeyKtaN/RkoFhfkHjl3RRyJgTwuOyxELF0JwgEIQuONiUnr6ry43yWvlBNuy7lMe2NV5dHIeZGUKHpWFFW6Koe59RPJNJYknnrryHYDl1XduBNcbvLiTzuigblAHunmmcFnSlbNfHBJCSmwVjBo2/fVLRSacErYbjRdAbKKG8GqSm5WTdHRhsluAOre41IT/M4G6aq6M2u3iNQV0XTAyK0WTs7WmSBpOpbu97cD9E5qK7Dzksc0+h9+ClQWlF2jHmqYIQhEAbFRTxENqUHo5SsqEeJlXI1kMbGgtkcbkjmLaX5aXS5uojcSuSoh0TOCdIAAAbhRjFatzbizhyBFt7+npdM8kMz3AeUQLXLjKT7G3NUFE1FOiyI5xyWr6xo+dwHc2UPwXEZWSMjdYB9xc3eRoumOea6Z7S1jgA2xIIBB5+1uCgZ6JOcSiPCRvsQuUwzNIH1/dQ2hpajeA+HLRwGWxPcjVqf6HO9nEx242se4ueShoG2/0STYTF/4ojd82oPtpdWGqbp6YNqM7DZxfGQB6kX+quRXsMrVGd+Rj8tP7MoQhPKxkqHeJkZNPERylF/cKYlNG0+Hmemexou4Wc0cNQlzVxaGYZeZplXxxteLP6pUzDmcQHO6X4D2TZDLldr1IKXGus23C6zmbMVqzi5jfNGXiCRpw9e6cJI+BcOXS/6KLl8rHN8rVoJNj69CltNickti52QAkEAg39LrifS4P0FPG4B7A11+a7SAW0ACZGPMRvH8rjrzsSnAzEjVQmidUd8Lps00en4mg9fmurSUM2Mw9ry6R19wjKOV7XupmFfwxpWZX5U/UkvoysLKE4qgVqi6wSpIKi2sw/4erkFt1xzt7O4/QpDU04kjGVxBUr8SsRpnCOLzWmqBIZG3fcRa7g63yiwvr0VcMxcxuAdw/ZZ+WFS0auHJ6hsUR4a4O35Tl9N0pbFhjHaRyOv3t+y60lUyQXS4VEbL8Bb6pZaVVo5w4Y2OxJLj+Ik3v7JTNIDayZavaHNuMGYnpwAXage55awfM4gAIa2B6VaLR2Mp8tMHfncXfsPsn8Kptt8dmwuOCajlykOEb43b0cgte5aeBB5jquGDf6gozYVlK5n80Ls475XarThyjHyfJsuC6FD4fFrDHNDvjGi/JzHhw7iyEQAh2j8ZaGlu2N5qHjlF8l/WQ6fS6qrafxkrasFkbhTxn8MV85HR0h1+llBZDqe5WhXEWSjw5lvicJcbk59TqSSx3E81NNo9nsjjJGLsOpHEs/x+yrTZyu8irgl/I9pPa9j+l16Kp6Rsjb20OoSMsbLOCVFONjLb5HkA+49lsylLjd07vawUs2/wqlpYvMLssr9I2C2+eZcOTRzKrb/cJM1mlrv6Wl306pHiRZ/0gTTC6JosyFpc4/8Apzj6lWDs9s75A8yTWV30b6D1UQ8L9qYi8080YEvKbKQ1x/63X+R3TkVaJaijCnb6DLJ6VLhT3jhW79NAOTXSO9zlH2Kq0FSjxMxf4jE5yDuxkRN7M0P63UWVuPChN2zfOhahCkEzJxPcrRZQpOAL0HsJjfmUMb3a7uvcafdCErJwdh6J9pNmBVZpJwHOsbA8m/lBVSYzhzqeXLmzaXbbdIbqeI6IQkx+VD5cst7ZGip5cPibG05XNu8kWeX/AInE8zfmE54tj/wVG98hLixjvLJFySBZodb1I19ChCldOlpHnCSQuJc43JJJPUnUlaLKFZKRkIQhccf/2Q=="/>
          <p:cNvSpPr>
            <a:spLocks noChangeAspect="1" noChangeArrowheads="1"/>
          </p:cNvSpPr>
          <p:nvPr/>
        </p:nvSpPr>
        <p:spPr bwMode="auto">
          <a:xfrm>
            <a:off x="155575" y="-465138"/>
            <a:ext cx="79057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5496" y="2108877"/>
            <a:ext cx="1370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Stefan T. Bromley</a:t>
            </a:r>
          </a:p>
        </p:txBody>
      </p:sp>
      <p:sp>
        <p:nvSpPr>
          <p:cNvPr id="8" name="AutoShape 4" descr="Resultat d'imatges de duke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6198" name="Picture 6" descr="Resultat d'imatges de angel morales garcia">
            <a:extLst>
              <a:ext uri="{FF2B5EF4-FFF2-40B4-BE49-F238E27FC236}">
                <a16:creationId xmlns:a16="http://schemas.microsoft.com/office/drawing/2014/main" id="{65F21098-77B3-4C81-9BF4-815DD1D7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48" y="791712"/>
            <a:ext cx="1271855" cy="12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 Rectángulo">
            <a:extLst>
              <a:ext uri="{FF2B5EF4-FFF2-40B4-BE49-F238E27FC236}">
                <a16:creationId xmlns:a16="http://schemas.microsoft.com/office/drawing/2014/main" id="{58BB164F-9911-4313-AC5E-8F0F2AA0662B}"/>
              </a:ext>
            </a:extLst>
          </p:cNvPr>
          <p:cNvSpPr/>
          <p:nvPr/>
        </p:nvSpPr>
        <p:spPr>
          <a:xfrm>
            <a:off x="2184562" y="2189914"/>
            <a:ext cx="1716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Ángel</a:t>
            </a:r>
            <a:r>
              <a:rPr lang="en-US" sz="1400" i="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Morales García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4477B91-2F11-EABC-68F7-091C02F027A5}"/>
              </a:ext>
            </a:extLst>
          </p:cNvPr>
          <p:cNvSpPr/>
          <p:nvPr/>
        </p:nvSpPr>
        <p:spPr>
          <a:xfrm>
            <a:off x="2355558" y="2986193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Francesc Illas</a:t>
            </a:r>
            <a:endParaRPr lang="en-US" sz="14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5E5F06F-BFDB-49DB-F299-F3903B95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2" y="802540"/>
            <a:ext cx="1254213" cy="12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ancesc Illas - EUROMXENE Congress 2024">
            <a:extLst>
              <a:ext uri="{FF2B5EF4-FFF2-40B4-BE49-F238E27FC236}">
                <a16:creationId xmlns:a16="http://schemas.microsoft.com/office/drawing/2014/main" id="{CEB4F8CE-0569-2CE5-685A-0DB52C13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64" y="2204410"/>
            <a:ext cx="1066781" cy="11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Akimov Research Group: Group Members">
            <a:extLst>
              <a:ext uri="{FF2B5EF4-FFF2-40B4-BE49-F238E27FC236}">
                <a16:creationId xmlns:a16="http://schemas.microsoft.com/office/drawing/2014/main" id="{71D00F9D-1637-5042-93FB-B241BE15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31" y="732183"/>
            <a:ext cx="1168437" cy="13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4D7FA3C8-2C70-ED22-F6B8-AB930BA9B23A}"/>
              </a:ext>
            </a:extLst>
          </p:cNvPr>
          <p:cNvSpPr/>
          <p:nvPr/>
        </p:nvSpPr>
        <p:spPr>
          <a:xfrm>
            <a:off x="3574433" y="2189914"/>
            <a:ext cx="137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Alexey V. Akimov</a:t>
            </a:r>
            <a:endParaRPr lang="en-US" sz="14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51127A17-76F8-B338-C024-CEE8C2CA67AF}"/>
              </a:ext>
            </a:extLst>
          </p:cNvPr>
          <p:cNvSpPr/>
          <p:nvPr/>
        </p:nvSpPr>
        <p:spPr>
          <a:xfrm>
            <a:off x="0" y="319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45000"/>
              </a:spcBef>
            </a:pPr>
            <a:r>
              <a:rPr lang="en-US" sz="1400" u="sng" dirty="0">
                <a:solidFill>
                  <a:srgbClr val="FFFFFF"/>
                </a:solidFill>
              </a:rPr>
              <a:t>5</a:t>
            </a:r>
            <a:r>
              <a:rPr lang="en-US" sz="1400" u="sng">
                <a:solidFill>
                  <a:srgbClr val="FFFFFF"/>
                </a:solidFill>
              </a:rPr>
              <a:t>. Conclusions</a:t>
            </a:r>
            <a:endParaRPr lang="en-US" sz="1400" u="sng" baseline="-25000" dirty="0">
              <a:solidFill>
                <a:srgbClr val="FFFFFF"/>
              </a:solidFill>
            </a:endParaRPr>
          </a:p>
        </p:txBody>
      </p:sp>
      <p:sp>
        <p:nvSpPr>
          <p:cNvPr id="23" name="6 Rectángulo">
            <a:extLst>
              <a:ext uri="{FF2B5EF4-FFF2-40B4-BE49-F238E27FC236}">
                <a16:creationId xmlns:a16="http://schemas.microsoft.com/office/drawing/2014/main" id="{01CB55D0-6CBE-333A-3966-1A0F29F33BB6}"/>
              </a:ext>
            </a:extLst>
          </p:cNvPr>
          <p:cNvSpPr/>
          <p:nvPr/>
        </p:nvSpPr>
        <p:spPr>
          <a:xfrm>
            <a:off x="5591000" y="-21784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45000"/>
              </a:spcBef>
            </a:pPr>
            <a:r>
              <a:rPr lang="en-US" sz="1400">
                <a:solidFill>
                  <a:srgbClr val="FFFFFF"/>
                </a:solidFill>
              </a:rPr>
              <a:t>ESPA Tarragona 2024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D6F776-C355-8C07-05FA-0B5B95A44BF4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Acknowledgments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Mohammad Shakiba">
            <a:extLst>
              <a:ext uri="{FF2B5EF4-FFF2-40B4-BE49-F238E27FC236}">
                <a16:creationId xmlns:a16="http://schemas.microsoft.com/office/drawing/2014/main" id="{B8DBDD49-8674-AC0F-6AA3-502C48E2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81" y="713561"/>
            <a:ext cx="1268071" cy="12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01024244-5FFC-2F80-1B63-FD95BA9B7E4A}"/>
              </a:ext>
            </a:extLst>
          </p:cNvPr>
          <p:cNvSpPr/>
          <p:nvPr/>
        </p:nvSpPr>
        <p:spPr>
          <a:xfrm flipH="1">
            <a:off x="4925411" y="2069128"/>
            <a:ext cx="1174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Mohammad Shakiba </a:t>
            </a:r>
            <a:endParaRPr lang="en-US" sz="14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tge 24">
            <a:extLst>
              <a:ext uri="{FF2B5EF4-FFF2-40B4-BE49-F238E27FC236}">
                <a16:creationId xmlns:a16="http://schemas.microsoft.com/office/drawing/2014/main" id="{487E83E5-C66F-5F31-364C-25EFDE712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32" y="4590416"/>
            <a:ext cx="1796204" cy="737343"/>
          </a:xfrm>
          <a:prstGeom prst="rect">
            <a:avLst/>
          </a:prstGeom>
        </p:spPr>
      </p:pic>
      <p:pic>
        <p:nvPicPr>
          <p:cNvPr id="19" name="Imagen 24">
            <a:extLst>
              <a:ext uri="{FF2B5EF4-FFF2-40B4-BE49-F238E27FC236}">
                <a16:creationId xmlns:a16="http://schemas.microsoft.com/office/drawing/2014/main" id="{1A3DB5CC-9516-49B4-C800-40B3D8ACE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422" y="6397098"/>
            <a:ext cx="1802471" cy="282238"/>
          </a:xfrm>
          <a:prstGeom prst="rect">
            <a:avLst/>
          </a:prstGeom>
        </p:spPr>
      </p:pic>
      <p:pic>
        <p:nvPicPr>
          <p:cNvPr id="32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A0A3B14-2B4B-66FF-91E1-C280B87C6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06" y="3554723"/>
            <a:ext cx="4068887" cy="899612"/>
          </a:xfrm>
          <a:prstGeom prst="rect">
            <a:avLst/>
          </a:prstGeom>
        </p:spPr>
      </p:pic>
      <p:pic>
        <p:nvPicPr>
          <p:cNvPr id="33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E403759-7DB6-1A1F-DC6D-07ED10CD4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97" y="5376961"/>
            <a:ext cx="1747176" cy="957587"/>
          </a:xfrm>
          <a:prstGeom prst="rect">
            <a:avLst/>
          </a:prstGeom>
        </p:spPr>
      </p:pic>
      <p:pic>
        <p:nvPicPr>
          <p:cNvPr id="34" name="Imagen 5">
            <a:extLst>
              <a:ext uri="{FF2B5EF4-FFF2-40B4-BE49-F238E27FC236}">
                <a16:creationId xmlns:a16="http://schemas.microsoft.com/office/drawing/2014/main" id="{665428A9-D8E2-0D16-93BD-D1841D3383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621" y="3643434"/>
            <a:ext cx="1716383" cy="7801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71F61E3-1C94-2956-C8BC-80AB3B1169C1}"/>
              </a:ext>
            </a:extLst>
          </p:cNvPr>
          <p:cNvSpPr txBox="1"/>
          <p:nvPr/>
        </p:nvSpPr>
        <p:spPr>
          <a:xfrm>
            <a:off x="347699" y="4480737"/>
            <a:ext cx="21518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PRE2019-087627</a:t>
            </a:r>
            <a:endParaRPr lang="en-GB" sz="1200" b="0" i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PID2020-115293RJ-I00 </a:t>
            </a:r>
          </a:p>
          <a:p>
            <a:r>
              <a:rPr lang="en-GB" sz="12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PID2021-126076NB-I00</a:t>
            </a:r>
          </a:p>
          <a:p>
            <a:r>
              <a:rPr lang="en-GB" sz="1200" i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GB" sz="12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ID2021-127957NB-100</a:t>
            </a:r>
          </a:p>
          <a:p>
            <a:r>
              <a:rPr lang="en-GB" sz="1200" i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TED2021- 129506B-C22 </a:t>
            </a:r>
          </a:p>
          <a:p>
            <a:r>
              <a:rPr lang="en-GB" sz="1200" i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TED2021-132550B-C22</a:t>
            </a: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69D430-99B3-B7BD-40A8-F30558EF2BD0}"/>
              </a:ext>
            </a:extLst>
          </p:cNvPr>
          <p:cNvSpPr txBox="1"/>
          <p:nvPr/>
        </p:nvSpPr>
        <p:spPr>
          <a:xfrm>
            <a:off x="4648058" y="4705081"/>
            <a:ext cx="193274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CEX2021-001202-M</a:t>
            </a:r>
            <a:r>
              <a:rPr lang="en-GB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0A9437-7931-0F8A-D8E1-E12FD2B509CA}"/>
              </a:ext>
            </a:extLst>
          </p:cNvPr>
          <p:cNvSpPr txBox="1"/>
          <p:nvPr/>
        </p:nvSpPr>
        <p:spPr>
          <a:xfrm>
            <a:off x="1692698" y="5864440"/>
            <a:ext cx="17962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2021-SGR-00079 </a:t>
            </a: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2021-SGR-00354</a:t>
            </a:r>
            <a:endParaRPr lang="en-GB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" name="Picture 4" descr="Fondation nationale pour la science — Wikipédia">
            <a:extLst>
              <a:ext uri="{FF2B5EF4-FFF2-40B4-BE49-F238E27FC236}">
                <a16:creationId xmlns:a16="http://schemas.microsoft.com/office/drawing/2014/main" id="{CFCEFAF4-292C-848F-7CD5-370E9B4B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67" y="3779426"/>
            <a:ext cx="1467663" cy="14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78361FB-F8F6-3359-F25E-73179960873C}"/>
              </a:ext>
            </a:extLst>
          </p:cNvPr>
          <p:cNvSpPr txBox="1"/>
          <p:nvPr/>
        </p:nvSpPr>
        <p:spPr>
          <a:xfrm>
            <a:off x="6779867" y="5327759"/>
            <a:ext cx="18261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GRANT NSF-2045204</a:t>
            </a: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3" name="Imagen 16">
            <a:extLst>
              <a:ext uri="{FF2B5EF4-FFF2-40B4-BE49-F238E27FC236}">
                <a16:creationId xmlns:a16="http://schemas.microsoft.com/office/drawing/2014/main" id="{96A0FC74-D1DD-AEE1-5152-C393FA98203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972" r="17380"/>
          <a:stretch/>
        </p:blipFill>
        <p:spPr>
          <a:xfrm>
            <a:off x="5974726" y="5624012"/>
            <a:ext cx="1990631" cy="9392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FABCC-3622-9B7E-33B0-52CB3C8A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15</a:t>
            </a:fld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1DF08-B71F-BABB-A26C-AF2B73CC5C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pic>
        <p:nvPicPr>
          <p:cNvPr id="7" name="Picture 2" descr="Scott Sayres | ASU Search">
            <a:extLst>
              <a:ext uri="{FF2B5EF4-FFF2-40B4-BE49-F238E27FC236}">
                <a16:creationId xmlns:a16="http://schemas.microsoft.com/office/drawing/2014/main" id="{12AEB5A6-24B2-B6DC-AF11-063AD88A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74" y="786441"/>
            <a:ext cx="1391749" cy="13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CEF3992-4A76-6B54-D072-73B361B70F8C}"/>
              </a:ext>
            </a:extLst>
          </p:cNvPr>
          <p:cNvSpPr/>
          <p:nvPr/>
        </p:nvSpPr>
        <p:spPr>
          <a:xfrm>
            <a:off x="6400028" y="478664"/>
            <a:ext cx="1200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Scott Sayres</a:t>
            </a:r>
            <a:endParaRPr lang="en-US" sz="14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569545-05B3-C26D-97B6-0F243E328A9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066" y="764375"/>
            <a:ext cx="1177948" cy="1472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2E6E7F-FDB2-B371-5E3E-57576E120536}"/>
              </a:ext>
            </a:extLst>
          </p:cNvPr>
          <p:cNvSpPr txBox="1"/>
          <p:nvPr/>
        </p:nvSpPr>
        <p:spPr>
          <a:xfrm flipH="1">
            <a:off x="7919215" y="2297619"/>
            <a:ext cx="123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latin typeface="Helvetica" panose="020B0604020202020204" pitchFamily="34" charset="0"/>
                <a:cs typeface="Helvetica" panose="020B0604020202020204" pitchFamily="34" charset="0"/>
              </a:rPr>
              <a:t>Chase </a:t>
            </a:r>
            <a:r>
              <a:rPr lang="en-US" sz="1400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Rotteger</a:t>
            </a:r>
            <a:endParaRPr lang="en-US" sz="14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 descr="A person smiling at camera&#10;&#10;Description automatically generated">
            <a:extLst>
              <a:ext uri="{FF2B5EF4-FFF2-40B4-BE49-F238E27FC236}">
                <a16:creationId xmlns:a16="http://schemas.microsoft.com/office/drawing/2014/main" id="{924FC087-B153-8042-E9D0-4F3D7F38FE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20775" y="2438841"/>
            <a:ext cx="942806" cy="1257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BB7815-3E73-E59A-328A-F262554C2D4D}"/>
              </a:ext>
            </a:extLst>
          </p:cNvPr>
          <p:cNvSpPr txBox="1"/>
          <p:nvPr/>
        </p:nvSpPr>
        <p:spPr>
          <a:xfrm>
            <a:off x="5541446" y="3106930"/>
            <a:ext cx="142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Hannah Rucker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717B106-A85B-8955-640B-0E3B2AF3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57" y="1168742"/>
            <a:ext cx="131456" cy="2286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201283-FC07-B0C9-28E2-DBD10243B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09" y="1168742"/>
            <a:ext cx="131456" cy="2286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FBAA98-8F00-CD97-0AF3-521E61EA7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50" y="1158080"/>
            <a:ext cx="131456" cy="22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1980FE3-B49E-61EC-7895-E6CBD74EDD8B}"/>
              </a:ext>
            </a:extLst>
          </p:cNvPr>
          <p:cNvSpPr txBox="1"/>
          <p:nvPr/>
        </p:nvSpPr>
        <p:spPr>
          <a:xfrm rot="16200000">
            <a:off x="524871" y="1679825"/>
            <a:ext cx="89402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(TiO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</a:t>
            </a:r>
            <a:endParaRPr lang="en-GB" sz="1400" i="0" baseline="-250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A90CAC-AB06-4A35-6EF0-B2CC39E0A24D}"/>
              </a:ext>
            </a:extLst>
          </p:cNvPr>
          <p:cNvSpPr txBox="1"/>
          <p:nvPr/>
        </p:nvSpPr>
        <p:spPr>
          <a:xfrm rot="16200000">
            <a:off x="355768" y="3048239"/>
            <a:ext cx="12331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(TiO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(H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O)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endParaRPr lang="en-GB" sz="1400" i="0" baseline="-250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3D4FEC-5B18-0EE1-664A-ECB0E119E762}"/>
              </a:ext>
            </a:extLst>
          </p:cNvPr>
          <p:cNvSpPr txBox="1"/>
          <p:nvPr/>
        </p:nvSpPr>
        <p:spPr>
          <a:xfrm>
            <a:off x="1835696" y="836712"/>
            <a:ext cx="96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FSSH</a:t>
            </a:r>
            <a:endParaRPr lang="en-GB" sz="14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BD1B05-D75C-9BDF-408C-3BEDE4E93034}"/>
              </a:ext>
            </a:extLst>
          </p:cNvPr>
          <p:cNvSpPr txBox="1"/>
          <p:nvPr/>
        </p:nvSpPr>
        <p:spPr>
          <a:xfrm>
            <a:off x="3721276" y="836712"/>
            <a:ext cx="96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DISH</a:t>
            </a:r>
            <a:endParaRPr lang="en-GB" sz="14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0AAD0B-F449-F354-CE86-ACF3B80A541F}"/>
              </a:ext>
            </a:extLst>
          </p:cNvPr>
          <p:cNvSpPr txBox="1"/>
          <p:nvPr/>
        </p:nvSpPr>
        <p:spPr>
          <a:xfrm>
            <a:off x="5674670" y="840291"/>
            <a:ext cx="96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MSDM</a:t>
            </a:r>
            <a:endParaRPr lang="en-GB" sz="14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0234F1-8763-416B-9AB7-37DFCD2F8C3B}"/>
              </a:ext>
            </a:extLst>
          </p:cNvPr>
          <p:cNvSpPr txBox="1"/>
          <p:nvPr/>
        </p:nvSpPr>
        <p:spPr>
          <a:xfrm>
            <a:off x="7560250" y="845587"/>
            <a:ext cx="96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ID-A</a:t>
            </a:r>
            <a:endParaRPr lang="en-GB" sz="14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FEB1FF-9004-E454-B707-8F99095F34E6}"/>
              </a:ext>
            </a:extLst>
          </p:cNvPr>
          <p:cNvSpPr txBox="1"/>
          <p:nvPr/>
        </p:nvSpPr>
        <p:spPr>
          <a:xfrm rot="16200000">
            <a:off x="-492372" y="2998142"/>
            <a:ext cx="1664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AIMD + PBE</a:t>
            </a:r>
            <a:endParaRPr lang="en-GB" sz="18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BC8BBF8-68E0-8893-0D7D-4AE23DB3CEAC}"/>
              </a:ext>
            </a:extLst>
          </p:cNvPr>
          <p:cNvSpPr txBox="1"/>
          <p:nvPr/>
        </p:nvSpPr>
        <p:spPr>
          <a:xfrm rot="16200000">
            <a:off x="355285" y="4621013"/>
            <a:ext cx="123319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(TiO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(H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s-ES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O)</a:t>
            </a:r>
            <a:r>
              <a:rPr lang="es-ES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</a:t>
            </a:r>
            <a:endParaRPr lang="en-GB" sz="1400" i="0" baseline="-250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10531D-59E8-748F-684A-73B5A1A7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52" y="1221084"/>
            <a:ext cx="1861610" cy="137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9DFB15-CC67-7B57-B2AD-030E107A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64" y="1235156"/>
            <a:ext cx="3609914" cy="1374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F44D70-631C-1E65-F7A6-4158A238E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081" y="1226957"/>
            <a:ext cx="1815956" cy="137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682A9-B109-5EC5-A437-0DC0910AC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077" y="1305887"/>
            <a:ext cx="903048" cy="137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F46B5-ED3E-0DCB-7E87-FB79205CB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327" y="1315315"/>
            <a:ext cx="1011643" cy="1428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7B93F9-9B32-1170-5DEE-5C8339C8B1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14" y="1314533"/>
            <a:ext cx="788738" cy="1486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0DC6A2-E1A9-EBD5-D7EA-B2E9C133C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399" y="1345683"/>
            <a:ext cx="800169" cy="1543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19C244-CFBD-E9C5-3E6D-386EE94C1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7784" y="2612658"/>
            <a:ext cx="3685850" cy="1377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B55313-672E-3D6C-CE7D-5749C310D8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0657" y="2721823"/>
            <a:ext cx="954488" cy="1143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C123609-2C02-E8D7-F279-43B87B9C1A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2729" y="2697052"/>
            <a:ext cx="983066" cy="1257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9F16C8-0C80-1D18-0682-05D6B3BEE7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3001" y="2614454"/>
            <a:ext cx="1820036" cy="1377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CFCCC1-0E4E-C514-66D1-F54793414A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7619" y="2708150"/>
            <a:ext cx="834462" cy="1657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272653F-7E66-65DC-0902-A749E6863C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2082" y="2650426"/>
            <a:ext cx="1817999" cy="135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ACBA8D5-4AF9-8A47-9D5D-9C233F11DA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8111" y="2706842"/>
            <a:ext cx="783023" cy="1600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CCD1CFE-4BB1-D6F6-BC43-09606F8C47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4147" y="4129922"/>
            <a:ext cx="1773866" cy="1377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82AC870-8FE6-34CF-B9BA-D78E436A34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0973" y="4210985"/>
            <a:ext cx="777308" cy="15431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D543B2B-332D-965D-6D60-8D7A66864F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1240" y="4129922"/>
            <a:ext cx="3732394" cy="1377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974475A-5158-B137-6CAB-D731542CDAA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1299" y="4208225"/>
            <a:ext cx="1005927" cy="13145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A1D501C-5D87-F8AE-9580-7AD293E46D8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2029" y="4216701"/>
            <a:ext cx="971634" cy="14288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90B159C-FC76-B342-E50F-4298BF2142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71735" y="4129922"/>
            <a:ext cx="1767851" cy="1377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485D469-4CF9-7435-7531-9D507BCBF8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24537" y="4214246"/>
            <a:ext cx="840178" cy="1486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C2822B-BDF0-5EA0-4E77-D9C00A9371B8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EXTRA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892CB-73D7-5AB7-5A0E-5172973A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D225-89F5-4BE1-9BB5-1B49E3FF94FE}" type="slidenum">
              <a:rPr lang="ca-ES" smtClean="0"/>
              <a:pPr>
                <a:defRPr/>
              </a:pPr>
              <a:t>16</a:t>
            </a:fld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C5C86-9134-209E-2601-B99F9908F1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48465F-0BBF-3572-DDD8-9E07B70A280D}"/>
                  </a:ext>
                </a:extLst>
              </p:cNvPr>
              <p:cNvSpPr txBox="1"/>
              <p:nvPr/>
            </p:nvSpPr>
            <p:spPr>
              <a:xfrm>
                <a:off x="1564229" y="5626775"/>
                <a:ext cx="6392148" cy="9335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s-ES" sz="1600" b="0" i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In all cases </a:t>
                </a:r>
                <a:r>
                  <a:rPr lang="es-ES" sz="1600" b="1" i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FSSH yields shorter </a:t>
                </a:r>
                <a:r>
                  <a:rPr lang="es-ES" sz="1600" b="0" i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e</a:t>
                </a:r>
                <a:r>
                  <a:rPr lang="es-ES" sz="1600" b="0" i="0" baseline="30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-</a:t>
                </a:r>
                <a:r>
                  <a:rPr lang="es-ES" sz="1600" b="0" i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-h</a:t>
                </a:r>
                <a:r>
                  <a:rPr lang="es-ES" sz="1600" b="0" i="0" baseline="30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+</a:t>
                </a:r>
                <a:r>
                  <a:rPr lang="es-ES" sz="1600" b="0" i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recombination</a:t>
                </a:r>
                <a14:m>
                  <m:oMath xmlns:m="http://schemas.openxmlformats.org/officeDocument/2006/math">
                    <m:r>
                      <a:rPr lang="en-GB" sz="16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b="1" i="0">
                    <a:effectLst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times</a:t>
                </a:r>
                <a:endParaRPr lang="en-GB" sz="1600" i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en-GB" sz="1600" b="1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Faster</a:t>
                </a:r>
                <a:r>
                  <a:rPr lang="en-GB" sz="1600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recombination evolution </a:t>
                </a:r>
                <a:r>
                  <a:rPr lang="en-GB" sz="1600" b="1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with</a:t>
                </a:r>
                <a:r>
                  <a:rPr lang="en-GB" sz="1600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1600" b="1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increasing</a:t>
                </a:r>
                <a:r>
                  <a:rPr lang="en-GB" sz="1600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 degree of </a:t>
                </a:r>
                <a:r>
                  <a:rPr lang="en-GB" sz="1600" b="1" i="0"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hydroxylation</a:t>
                </a:r>
                <a:endParaRPr lang="en-GB" sz="1600" b="1" i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48465F-0BBF-3572-DDD8-9E07B70A2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9" y="5626775"/>
                <a:ext cx="6392148" cy="933589"/>
              </a:xfrm>
              <a:prstGeom prst="rect">
                <a:avLst/>
              </a:prstGeom>
              <a:blipFill>
                <a:blip r:embed="rId25"/>
                <a:stretch>
                  <a:fillRect t="-1961"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50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B263B187-46E0-8FB8-1969-FF94405F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0" y="1484784"/>
            <a:ext cx="3873965" cy="28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6561CB76-1C79-FB30-C239-D092BB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35" y="1484784"/>
            <a:ext cx="3873973" cy="28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12598-2CCB-A0B0-FBA5-4AE026831BA9}"/>
              </a:ext>
            </a:extLst>
          </p:cNvPr>
          <p:cNvSpPr txBox="1"/>
          <p:nvPr/>
        </p:nvSpPr>
        <p:spPr>
          <a:xfrm>
            <a:off x="575556" y="4673353"/>
            <a:ext cx="79928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mSDM method 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involves a complex description </a:t>
            </a: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leading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to the elimination of coherences and thus </a:t>
            </a: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larger decay</a:t>
            </a:r>
          </a:p>
          <a:p>
            <a:pPr algn="ctr">
              <a:spcAft>
                <a:spcPts val="800"/>
              </a:spcAft>
            </a:pPr>
            <a:r>
              <a:rPr lang="en-GB" sz="14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Hybrid</a:t>
            </a:r>
            <a:r>
              <a:rPr lang="en-GB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TD-DFT </a:t>
            </a:r>
            <a:r>
              <a:rPr lang="en-GB" sz="14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functionals</a:t>
            </a:r>
            <a:r>
              <a:rPr lang="en-GB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give rise to </a:t>
            </a:r>
            <a:r>
              <a:rPr lang="en-GB" sz="14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faster</a:t>
            </a:r>
            <a:r>
              <a:rPr lang="en-GB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</a:t>
            </a:r>
            <a:r>
              <a:rPr lang="en-GB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</a:t>
            </a:r>
            <a:r>
              <a:rPr lang="en-GB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-S</a:t>
            </a:r>
            <a:r>
              <a:rPr lang="en-GB" sz="14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</a:t>
            </a:r>
            <a:r>
              <a:rPr lang="en-GB" sz="14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4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recombination</a:t>
            </a:r>
            <a:endParaRPr lang="en-GB" sz="1400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Good agreement in final results between ffMD and AIMD!!</a:t>
            </a:r>
          </a:p>
          <a:p>
            <a:pPr>
              <a:spcAft>
                <a:spcPts val="800"/>
              </a:spcAft>
            </a:pP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(TiO</a:t>
            </a:r>
            <a:r>
              <a:rPr lang="en-GB" sz="14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  <a:r>
              <a:rPr lang="en-GB" sz="14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(H</a:t>
            </a:r>
            <a:r>
              <a:rPr lang="en-GB" sz="14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O)</a:t>
            </a:r>
            <a:r>
              <a:rPr lang="en-GB" sz="14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provides </a:t>
            </a: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longer times 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– </a:t>
            </a:r>
            <a:r>
              <a:rPr lang="en-GB" sz="14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more convenient </a:t>
            </a:r>
            <a:r>
              <a:rPr lang="en-GB" sz="14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 photocatalysis</a:t>
            </a:r>
            <a:endParaRPr lang="en-GB" sz="1400" b="1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13492-2B82-8735-BF9D-7E66E870CF16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EXTRA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E950-E7B7-EBFF-52D8-8F2C9A8D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D225-89F5-4BE1-9BB5-1B49E3FF94FE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67CFB-457B-19A9-86F3-F061793C2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2C86-9396-762E-9AC6-02AF5759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D225-89F5-4BE1-9BB5-1B49E3FF94FE}" type="slidenum">
              <a:rPr lang="ca-ES" smtClean="0"/>
              <a:pPr>
                <a:defRPr/>
              </a:pPr>
              <a:t>18</a:t>
            </a:fld>
            <a:endParaRPr lang="ca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644D8-5B3F-D7E7-26BA-875254F91D6A}"/>
              </a:ext>
            </a:extLst>
          </p:cNvPr>
          <p:cNvSpPr txBox="1"/>
          <p:nvPr/>
        </p:nvSpPr>
        <p:spPr>
          <a:xfrm>
            <a:off x="539552" y="691145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u="sng">
                <a:latin typeface="Helvetica" panose="020B0604020202020204" pitchFamily="34" charset="0"/>
                <a:cs typeface="Helvetica" panose="020B0604020202020204" pitchFamily="34" charset="0"/>
              </a:rPr>
              <a:t>Structure–Dynamics Connection</a:t>
            </a:r>
          </a:p>
          <a:p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Larger clusters → </a:t>
            </a:r>
            <a:r>
              <a:rPr lang="en-GB" sz="2000" b="1" i="0">
                <a:latin typeface="Helvetica" panose="020B0604020202020204" pitchFamily="34" charset="0"/>
                <a:cs typeface="Helvetica" panose="020B0604020202020204" pitchFamily="34" charset="0"/>
              </a:rPr>
              <a:t>greater atomic fluctuations</a:t>
            </a:r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 (higher RMSD).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40FB4-A314-6593-541E-5650E99E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49766"/>
            <a:ext cx="4663955" cy="4328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EBA93-1668-4BC8-1312-C7D040BD8D92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EXTRA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85CC3-426C-58B8-7781-BA4757339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D37CB-BD59-4F75-5A78-65BCED346DAA}"/>
              </a:ext>
            </a:extLst>
          </p:cNvPr>
          <p:cNvSpPr txBox="1"/>
          <p:nvPr/>
        </p:nvSpPr>
        <p:spPr>
          <a:xfrm>
            <a:off x="5305663" y="2060848"/>
            <a:ext cx="33843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The first four columns quantify the degree of configurational mixing: number of determinants contributing to TD-DFT wf.</a:t>
            </a:r>
          </a:p>
          <a:p>
            <a:pPr algn="l"/>
            <a:endParaRPr lang="en-GB" sz="1800" b="0" i="0" u="none" strike="noStrike" baseline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sz="18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Other columns show the RMSD of oxygen and titanium atoms</a:t>
            </a:r>
          </a:p>
          <a:p>
            <a:pPr algn="l"/>
            <a:r>
              <a:rPr lang="en-GB" sz="18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at 100 and 300 K.</a:t>
            </a:r>
          </a:p>
          <a:p>
            <a:pPr algn="l"/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Larger atomic fluctuations </a:t>
            </a:r>
          </a:p>
          <a:p>
            <a:pPr algn="l"/>
            <a:r>
              <a:rPr lang="en-GB" sz="1800" i="0">
                <a:latin typeface="Helvetica" panose="020B0604020202020204" pitchFamily="34" charset="0"/>
                <a:cs typeface="Helvetica" panose="020B0604020202020204" pitchFamily="34" charset="0"/>
              </a:rPr>
              <a:t>cause stronger perturbations of the electronic density resulting in larger NACs.</a:t>
            </a:r>
          </a:p>
          <a:p>
            <a:pPr algn="l"/>
            <a:endParaRPr lang="en-GB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C1D6FD0-D615-6404-2E1C-DB03F06E0D03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Role of TiO</a:t>
            </a:r>
            <a:r>
              <a:rPr lang="es-ES" sz="2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 in photocatalysis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4FB1F-2ABA-47A7-5992-5FA5D9BDBF63}"/>
              </a:ext>
            </a:extLst>
          </p:cNvPr>
          <p:cNvSpPr txBox="1"/>
          <p:nvPr/>
        </p:nvSpPr>
        <p:spPr>
          <a:xfrm>
            <a:off x="1199079" y="857311"/>
            <a:ext cx="6829305" cy="1102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107950" hangingPunct="0">
              <a:spcAft>
                <a:spcPts val="1413"/>
              </a:spcAft>
              <a:buSzPct val="45000"/>
            </a:pPr>
            <a:r>
              <a:rPr lang="en-US" altLang="en-US" sz="1800" b="1" i="0">
                <a:latin typeface="Helvetica" panose="020B0604020202020204" pitchFamily="34" charset="0"/>
                <a:cs typeface="Helvetica" panose="020B0604020202020204" pitchFamily="34" charset="0"/>
              </a:rPr>
              <a:t>Titania (TiO</a:t>
            </a:r>
            <a:r>
              <a:rPr lang="en-US" altLang="en-US" sz="1800" b="1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en-US" sz="1800" b="1" i="0">
                <a:latin typeface="Helvetica" panose="020B0604020202020204" pitchFamily="34" charset="0"/>
                <a:cs typeface="Helvetica" panose="020B0604020202020204" pitchFamily="34" charset="0"/>
              </a:rPr>
              <a:t>) is a widely used metal oxide</a:t>
            </a:r>
            <a:r>
              <a:rPr lang="en-US" altLang="en-US" sz="1800" i="0">
                <a:latin typeface="Helvetica" panose="020B0604020202020204" pitchFamily="34" charset="0"/>
                <a:cs typeface="Helvetica" panose="020B0604020202020204" pitchFamily="34" charset="0"/>
              </a:rPr>
              <a:t> in both industrial and environmental applications. </a:t>
            </a:r>
            <a:r>
              <a:rPr lang="en-US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Water splitting</a:t>
            </a: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107950" hangingPunct="0">
              <a:spcAft>
                <a:spcPts val="1413"/>
              </a:spcAft>
              <a:buSzPct val="45000"/>
            </a:pP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</a:t>
            </a:r>
            <a:r>
              <a:rPr lang="en-US" sz="1800" i="0" baseline="-25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: Clean energy source but against thermodynamics.</a:t>
            </a:r>
          </a:p>
        </p:txBody>
      </p:sp>
      <p:sp>
        <p:nvSpPr>
          <p:cNvPr id="26" name="Rayo 43">
            <a:extLst>
              <a:ext uri="{FF2B5EF4-FFF2-40B4-BE49-F238E27FC236}">
                <a16:creationId xmlns:a16="http://schemas.microsoft.com/office/drawing/2014/main" id="{0C942782-5252-16EA-13D3-74B9F7929D6D}"/>
              </a:ext>
            </a:extLst>
          </p:cNvPr>
          <p:cNvSpPr/>
          <p:nvPr/>
        </p:nvSpPr>
        <p:spPr>
          <a:xfrm rot="20720287">
            <a:off x="3532611" y="2121990"/>
            <a:ext cx="610695" cy="708260"/>
          </a:xfrm>
          <a:prstGeom prst="lightningBolt">
            <a:avLst/>
          </a:prstGeom>
          <a:gradFill>
            <a:gsLst>
              <a:gs pos="0">
                <a:srgbClr val="C00000">
                  <a:alpha val="45000"/>
                  <a:lumMod val="71000"/>
                  <a:lumOff val="29000"/>
                </a:srgbClr>
              </a:gs>
              <a:gs pos="11000">
                <a:srgbClr val="FF0000"/>
              </a:gs>
              <a:gs pos="89000">
                <a:srgbClr val="3850B0"/>
              </a:gs>
              <a:gs pos="78000">
                <a:srgbClr val="0070C0"/>
              </a:gs>
              <a:gs pos="68000">
                <a:srgbClr val="00B0F0"/>
              </a:gs>
              <a:gs pos="57000">
                <a:srgbClr val="00B050"/>
              </a:gs>
              <a:gs pos="46000">
                <a:srgbClr val="92D050"/>
              </a:gs>
              <a:gs pos="34000">
                <a:srgbClr val="FFFF00"/>
              </a:gs>
              <a:gs pos="23000">
                <a:srgbClr val="FFC00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i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de flecha 45">
            <a:extLst>
              <a:ext uri="{FF2B5EF4-FFF2-40B4-BE49-F238E27FC236}">
                <a16:creationId xmlns:a16="http://schemas.microsoft.com/office/drawing/2014/main" id="{49F0F6BF-FCCE-66C3-7F99-F650BD351571}"/>
              </a:ext>
            </a:extLst>
          </p:cNvPr>
          <p:cNvCxnSpPr>
            <a:cxnSpLocks/>
          </p:cNvCxnSpPr>
          <p:nvPr/>
        </p:nvCxnSpPr>
        <p:spPr>
          <a:xfrm>
            <a:off x="5610098" y="3209993"/>
            <a:ext cx="0" cy="7428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6">
            <a:extLst>
              <a:ext uri="{FF2B5EF4-FFF2-40B4-BE49-F238E27FC236}">
                <a16:creationId xmlns:a16="http://schemas.microsoft.com/office/drawing/2014/main" id="{BEB60512-92E1-BDAC-EEB2-E278A489C144}"/>
              </a:ext>
            </a:extLst>
          </p:cNvPr>
          <p:cNvSpPr txBox="1"/>
          <p:nvPr/>
        </p:nvSpPr>
        <p:spPr>
          <a:xfrm>
            <a:off x="4687595" y="4057908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es-ES" sz="1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es-ES" sz="140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𝚫G</a:t>
            </a:r>
            <a:r>
              <a:rPr lang="es-ES" sz="1400" i="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s-ES" sz="1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237 kJ/mol</a:t>
            </a:r>
          </a:p>
        </p:txBody>
      </p:sp>
      <p:cxnSp>
        <p:nvCxnSpPr>
          <p:cNvPr id="32" name="Conector recto de flecha 81">
            <a:extLst>
              <a:ext uri="{FF2B5EF4-FFF2-40B4-BE49-F238E27FC236}">
                <a16:creationId xmlns:a16="http://schemas.microsoft.com/office/drawing/2014/main" id="{8B262C00-22B7-51E1-D78C-AE9F8BEC14F6}"/>
              </a:ext>
            </a:extLst>
          </p:cNvPr>
          <p:cNvCxnSpPr>
            <a:cxnSpLocks/>
          </p:cNvCxnSpPr>
          <p:nvPr/>
        </p:nvCxnSpPr>
        <p:spPr>
          <a:xfrm flipV="1">
            <a:off x="2993420" y="2363584"/>
            <a:ext cx="0" cy="1596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82">
            <a:extLst>
              <a:ext uri="{FF2B5EF4-FFF2-40B4-BE49-F238E27FC236}">
                <a16:creationId xmlns:a16="http://schemas.microsoft.com/office/drawing/2014/main" id="{7E23523B-4083-FE5D-4CE2-C1A487F7C37D}"/>
              </a:ext>
            </a:extLst>
          </p:cNvPr>
          <p:cNvCxnSpPr>
            <a:cxnSpLocks/>
          </p:cNvCxnSpPr>
          <p:nvPr/>
        </p:nvCxnSpPr>
        <p:spPr>
          <a:xfrm>
            <a:off x="2993419" y="3947608"/>
            <a:ext cx="32364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83">
            <a:extLst>
              <a:ext uri="{FF2B5EF4-FFF2-40B4-BE49-F238E27FC236}">
                <a16:creationId xmlns:a16="http://schemas.microsoft.com/office/drawing/2014/main" id="{A443D43F-7437-0C55-249C-4927358CD2E8}"/>
              </a:ext>
            </a:extLst>
          </p:cNvPr>
          <p:cNvSpPr txBox="1"/>
          <p:nvPr/>
        </p:nvSpPr>
        <p:spPr>
          <a:xfrm rot="16200000">
            <a:off x="2241176" y="2894487"/>
            <a:ext cx="106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es-E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rma libre 84">
            <a:extLst>
              <a:ext uri="{FF2B5EF4-FFF2-40B4-BE49-F238E27FC236}">
                <a16:creationId xmlns:a16="http://schemas.microsoft.com/office/drawing/2014/main" id="{C8B8010F-5D21-0BCF-DDA6-08B02CE8B407}"/>
              </a:ext>
            </a:extLst>
          </p:cNvPr>
          <p:cNvSpPr/>
          <p:nvPr/>
        </p:nvSpPr>
        <p:spPr>
          <a:xfrm>
            <a:off x="3204439" y="2458571"/>
            <a:ext cx="2367451" cy="1481577"/>
          </a:xfrm>
          <a:custGeom>
            <a:avLst/>
            <a:gdLst>
              <a:gd name="connsiteX0" fmla="*/ 0 w 1925053"/>
              <a:gd name="connsiteY0" fmla="*/ 1361109 h 1481577"/>
              <a:gd name="connsiteX1" fmla="*/ 505327 w 1925053"/>
              <a:gd name="connsiteY1" fmla="*/ 1349078 h 1481577"/>
              <a:gd name="connsiteX2" fmla="*/ 1046748 w 1925053"/>
              <a:gd name="connsiteY2" fmla="*/ 13572 h 1481577"/>
              <a:gd name="connsiteX3" fmla="*/ 1588169 w 1925053"/>
              <a:gd name="connsiteY3" fmla="*/ 663278 h 1481577"/>
              <a:gd name="connsiteX4" fmla="*/ 1925053 w 1925053"/>
              <a:gd name="connsiteY4" fmla="*/ 747499 h 14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053" h="1481577">
                <a:moveTo>
                  <a:pt x="0" y="1361109"/>
                </a:moveTo>
                <a:cubicBezTo>
                  <a:pt x="165434" y="1467388"/>
                  <a:pt x="330869" y="1573667"/>
                  <a:pt x="505327" y="1349078"/>
                </a:cubicBezTo>
                <a:cubicBezTo>
                  <a:pt x="679785" y="1124489"/>
                  <a:pt x="866274" y="127872"/>
                  <a:pt x="1046748" y="13572"/>
                </a:cubicBezTo>
                <a:cubicBezTo>
                  <a:pt x="1227222" y="-100728"/>
                  <a:pt x="1441785" y="540957"/>
                  <a:pt x="1588169" y="663278"/>
                </a:cubicBezTo>
                <a:cubicBezTo>
                  <a:pt x="1734553" y="785599"/>
                  <a:pt x="1868906" y="731457"/>
                  <a:pt x="1925053" y="747499"/>
                </a:cubicBezTo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49">
            <a:extLst>
              <a:ext uri="{FF2B5EF4-FFF2-40B4-BE49-F238E27FC236}">
                <a16:creationId xmlns:a16="http://schemas.microsoft.com/office/drawing/2014/main" id="{62BF1C96-89FE-60C5-0DC6-6395AF9DF771}"/>
              </a:ext>
            </a:extLst>
          </p:cNvPr>
          <p:cNvSpPr txBox="1"/>
          <p:nvPr/>
        </p:nvSpPr>
        <p:spPr>
          <a:xfrm>
            <a:off x="3121289" y="3355618"/>
            <a:ext cx="68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i="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s-ES" i="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A255654-3378-E058-7283-CBEF215F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18" y="2888761"/>
            <a:ext cx="623711" cy="7965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8CD1088-8FA5-961E-AAD3-281BB272252F}"/>
              </a:ext>
            </a:extLst>
          </p:cNvPr>
          <p:cNvSpPr txBox="1"/>
          <p:nvPr/>
        </p:nvSpPr>
        <p:spPr>
          <a:xfrm>
            <a:off x="5150222" y="2669829"/>
            <a:ext cx="51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5AA491-6242-D19A-0903-AF3EFB9A3034}"/>
              </a:ext>
            </a:extLst>
          </p:cNvPr>
          <p:cNvSpPr txBox="1"/>
          <p:nvPr/>
        </p:nvSpPr>
        <p:spPr>
          <a:xfrm>
            <a:off x="5456404" y="2678568"/>
            <a:ext cx="78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O</a:t>
            </a:r>
            <a:r>
              <a:rPr lang="en-US" sz="2400" i="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A45A2B-FB7F-AA4B-327E-EE689946A848}"/>
              </a:ext>
            </a:extLst>
          </p:cNvPr>
          <p:cNvSpPr txBox="1"/>
          <p:nvPr/>
        </p:nvSpPr>
        <p:spPr>
          <a:xfrm>
            <a:off x="2320490" y="3614787"/>
            <a:ext cx="4582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TiO</a:t>
            </a:r>
            <a:r>
              <a:rPr lang="en-GB" sz="1400" b="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</a:t>
            </a:r>
            <a:endParaRPr lang="en-GB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E585D1-EBFA-0767-9BC3-0784316CD204}"/>
              </a:ext>
            </a:extLst>
          </p:cNvPr>
          <p:cNvSpPr txBox="1"/>
          <p:nvPr/>
        </p:nvSpPr>
        <p:spPr>
          <a:xfrm>
            <a:off x="1505253" y="4621171"/>
            <a:ext cx="62203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7950" hangingPunct="0">
              <a:spcAft>
                <a:spcPts val="1413"/>
              </a:spcAft>
              <a:buSzPct val="45000"/>
            </a:pP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Need of external energy. </a:t>
            </a:r>
            <a:r>
              <a:rPr lang="en-US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Photocatalytic water splitting</a:t>
            </a: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en-US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Anatase titania </a:t>
            </a:r>
            <a:r>
              <a:rPr lang="en-U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 a potential solution.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23ED8C-D861-C3CC-6FCA-4937A38FADCC}"/>
              </a:ext>
            </a:extLst>
          </p:cNvPr>
          <p:cNvSpPr txBox="1"/>
          <p:nvPr/>
        </p:nvSpPr>
        <p:spPr>
          <a:xfrm>
            <a:off x="1152713" y="5422125"/>
            <a:ext cx="682930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7950" hangingPunct="0">
              <a:spcAft>
                <a:spcPts val="1413"/>
              </a:spcAft>
              <a:buSzPct val="45000"/>
            </a:pPr>
            <a:r>
              <a:rPr lang="en-GB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Bandgap is too large (3.2 eV). Absorbs only a </a:t>
            </a:r>
            <a:r>
              <a:rPr lang="en-GB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small fraction </a:t>
            </a:r>
            <a:r>
              <a:rPr lang="en-GB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 solar spectrum. High </a:t>
            </a:r>
            <a:r>
              <a:rPr lang="en-GB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recombination rate </a:t>
            </a:r>
            <a:r>
              <a:rPr lang="en-GB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 electron-hole pairs.</a:t>
            </a:r>
            <a:endParaRPr lang="en-US" sz="1800" b="1" i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85D7DB5F-592D-8FFB-D650-C9B13395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A44E7-7FA8-70E8-2550-38B0A9077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7">
            <a:extLst>
              <a:ext uri="{FF2B5EF4-FFF2-40B4-BE49-F238E27FC236}">
                <a16:creationId xmlns:a16="http://schemas.microsoft.com/office/drawing/2014/main" id="{0988CD3E-9657-E8C8-B582-FAC3819B83BD}"/>
              </a:ext>
            </a:extLst>
          </p:cNvPr>
          <p:cNvSpPr txBox="1"/>
          <p:nvPr/>
        </p:nvSpPr>
        <p:spPr>
          <a:xfrm>
            <a:off x="5954446" y="2602890"/>
            <a:ext cx="317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Electron-hole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transportation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surface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lipse 58">
            <a:extLst>
              <a:ext uri="{FF2B5EF4-FFF2-40B4-BE49-F238E27FC236}">
                <a16:creationId xmlns:a16="http://schemas.microsoft.com/office/drawing/2014/main" id="{2D58A98E-0FF9-8759-14C0-58C3BF6DD290}"/>
              </a:ext>
            </a:extLst>
          </p:cNvPr>
          <p:cNvSpPr/>
          <p:nvPr/>
        </p:nvSpPr>
        <p:spPr>
          <a:xfrm>
            <a:off x="2131071" y="2049164"/>
            <a:ext cx="3313216" cy="32182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upo 59">
            <a:extLst>
              <a:ext uri="{FF2B5EF4-FFF2-40B4-BE49-F238E27FC236}">
                <a16:creationId xmlns:a16="http://schemas.microsoft.com/office/drawing/2014/main" id="{0DAF7B31-BF6A-D9B3-9D30-F0AD337CB33E}"/>
              </a:ext>
            </a:extLst>
          </p:cNvPr>
          <p:cNvGrpSpPr/>
          <p:nvPr/>
        </p:nvGrpSpPr>
        <p:grpSpPr>
          <a:xfrm>
            <a:off x="490297" y="2176938"/>
            <a:ext cx="1490469" cy="1109000"/>
            <a:chOff x="1446810" y="1320813"/>
            <a:chExt cx="1490469" cy="1109000"/>
          </a:xfrm>
        </p:grpSpPr>
        <p:sp>
          <p:nvSpPr>
            <p:cNvPr id="60" name="Elipse 86">
              <a:extLst>
                <a:ext uri="{FF2B5EF4-FFF2-40B4-BE49-F238E27FC236}">
                  <a16:creationId xmlns:a16="http://schemas.microsoft.com/office/drawing/2014/main" id="{E776DE3E-73AB-CD5D-903E-82544946B250}"/>
                </a:ext>
              </a:extLst>
            </p:cNvPr>
            <p:cNvSpPr/>
            <p:nvPr/>
          </p:nvSpPr>
          <p:spPr>
            <a:xfrm>
              <a:off x="1446810" y="1351809"/>
              <a:ext cx="1023258" cy="1047008"/>
            </a:xfrm>
            <a:prstGeom prst="ellipse">
              <a:avLst/>
            </a:prstGeom>
            <a:solidFill>
              <a:srgbClr val="FFC000"/>
            </a:solidFill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i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1" name="Conector recto 87">
              <a:extLst>
                <a:ext uri="{FF2B5EF4-FFF2-40B4-BE49-F238E27FC236}">
                  <a16:creationId xmlns:a16="http://schemas.microsoft.com/office/drawing/2014/main" id="{6CE667B8-346C-EBE3-2AE5-1C5061EB779D}"/>
                </a:ext>
              </a:extLst>
            </p:cNvPr>
            <p:cNvCxnSpPr>
              <a:cxnSpLocks/>
              <a:stCxn id="60" idx="3"/>
              <a:endCxn id="60" idx="5"/>
            </p:cNvCxnSpPr>
            <p:nvPr/>
          </p:nvCxnSpPr>
          <p:spPr>
            <a:xfrm>
              <a:off x="1596663" y="2245486"/>
              <a:ext cx="7235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88">
              <a:extLst>
                <a:ext uri="{FF2B5EF4-FFF2-40B4-BE49-F238E27FC236}">
                  <a16:creationId xmlns:a16="http://schemas.microsoft.com/office/drawing/2014/main" id="{A00E9B2A-3693-38BD-0666-84D2EB49515B}"/>
                </a:ext>
              </a:extLst>
            </p:cNvPr>
            <p:cNvCxnSpPr/>
            <p:nvPr/>
          </p:nvCxnSpPr>
          <p:spPr>
            <a:xfrm>
              <a:off x="1596663" y="1529981"/>
              <a:ext cx="7235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89">
              <a:extLst>
                <a:ext uri="{FF2B5EF4-FFF2-40B4-BE49-F238E27FC236}">
                  <a16:creationId xmlns:a16="http://schemas.microsoft.com/office/drawing/2014/main" id="{0076BDE1-579B-4115-CAED-33543FED9C0A}"/>
                </a:ext>
              </a:extLst>
            </p:cNvPr>
            <p:cNvSpPr txBox="1"/>
            <p:nvPr/>
          </p:nvSpPr>
          <p:spPr>
            <a:xfrm>
              <a:off x="1684987" y="2198981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VB</a:t>
              </a:r>
            </a:p>
          </p:txBody>
        </p:sp>
        <p:sp>
          <p:nvSpPr>
            <p:cNvPr id="64" name="CuadroTexto 90">
              <a:extLst>
                <a:ext uri="{FF2B5EF4-FFF2-40B4-BE49-F238E27FC236}">
                  <a16:creationId xmlns:a16="http://schemas.microsoft.com/office/drawing/2014/main" id="{C8B17AAC-BB79-A91D-FDB6-864D35C4E0CF}"/>
                </a:ext>
              </a:extLst>
            </p:cNvPr>
            <p:cNvSpPr txBox="1"/>
            <p:nvPr/>
          </p:nvSpPr>
          <p:spPr>
            <a:xfrm>
              <a:off x="1684987" y="1356079"/>
              <a:ext cx="3513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CB</a:t>
              </a:r>
            </a:p>
          </p:txBody>
        </p:sp>
        <p:sp>
          <p:nvSpPr>
            <p:cNvPr id="65" name="CuadroTexto 91">
              <a:extLst>
                <a:ext uri="{FF2B5EF4-FFF2-40B4-BE49-F238E27FC236}">
                  <a16:creationId xmlns:a16="http://schemas.microsoft.com/office/drawing/2014/main" id="{7481BF15-AC8B-4E62-FF05-C2B27BA9D242}"/>
                </a:ext>
              </a:extLst>
            </p:cNvPr>
            <p:cNvSpPr txBox="1"/>
            <p:nvPr/>
          </p:nvSpPr>
          <p:spPr>
            <a:xfrm>
              <a:off x="2000812" y="2068067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h</a:t>
              </a:r>
              <a:r>
                <a:rPr lang="es-ES" sz="900" i="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endParaRPr lang="es-ES" sz="900" i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CuadroTexto 92">
              <a:extLst>
                <a:ext uri="{FF2B5EF4-FFF2-40B4-BE49-F238E27FC236}">
                  <a16:creationId xmlns:a16="http://schemas.microsoft.com/office/drawing/2014/main" id="{08D7E12D-D80B-3D3C-0EEC-CD3B6DE7C9CE}"/>
                </a:ext>
              </a:extLst>
            </p:cNvPr>
            <p:cNvSpPr txBox="1"/>
            <p:nvPr/>
          </p:nvSpPr>
          <p:spPr>
            <a:xfrm>
              <a:off x="1977866" y="1320813"/>
              <a:ext cx="2744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900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lang="es-ES" sz="900" i="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  <a:endParaRPr lang="es-ES" sz="900" i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7" name="Conector recto de flecha 93">
              <a:extLst>
                <a:ext uri="{FF2B5EF4-FFF2-40B4-BE49-F238E27FC236}">
                  <a16:creationId xmlns:a16="http://schemas.microsoft.com/office/drawing/2014/main" id="{5141E32C-387A-6602-D0B1-7E17F400E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470" y="1543711"/>
              <a:ext cx="0" cy="68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ayo 94">
              <a:extLst>
                <a:ext uri="{FF2B5EF4-FFF2-40B4-BE49-F238E27FC236}">
                  <a16:creationId xmlns:a16="http://schemas.microsoft.com/office/drawing/2014/main" id="{27F67A8A-7834-496A-CD12-9F38CC419752}"/>
                </a:ext>
              </a:extLst>
            </p:cNvPr>
            <p:cNvSpPr/>
            <p:nvPr/>
          </p:nvSpPr>
          <p:spPr>
            <a:xfrm rot="5166597">
              <a:off x="2363582" y="1309969"/>
              <a:ext cx="362551" cy="784842"/>
            </a:xfrm>
            <a:prstGeom prst="lightningBolt">
              <a:avLst/>
            </a:prstGeom>
            <a:gradFill>
              <a:gsLst>
                <a:gs pos="0">
                  <a:srgbClr val="FF0000"/>
                </a:gs>
                <a:gs pos="29000">
                  <a:srgbClr val="FFC000"/>
                </a:gs>
                <a:gs pos="69000">
                  <a:srgbClr val="00B050"/>
                </a:gs>
                <a:gs pos="99000">
                  <a:srgbClr val="0020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i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" name="Elipse 95">
              <a:extLst>
                <a:ext uri="{FF2B5EF4-FFF2-40B4-BE49-F238E27FC236}">
                  <a16:creationId xmlns:a16="http://schemas.microsoft.com/office/drawing/2014/main" id="{ABEDDF93-A80D-5316-F8DC-CE13CAEBB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3789" y="1785311"/>
              <a:ext cx="213852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</p:grpSp>
      <p:sp>
        <p:nvSpPr>
          <p:cNvPr id="5" name="Elipse 96">
            <a:extLst>
              <a:ext uri="{FF2B5EF4-FFF2-40B4-BE49-F238E27FC236}">
                <a16:creationId xmlns:a16="http://schemas.microsoft.com/office/drawing/2014/main" id="{D62EC7B6-6D88-7626-C0D8-EDE96C3B0C58}"/>
              </a:ext>
            </a:extLst>
          </p:cNvPr>
          <p:cNvSpPr/>
          <p:nvPr/>
        </p:nvSpPr>
        <p:spPr>
          <a:xfrm>
            <a:off x="3011983" y="4074813"/>
            <a:ext cx="475488" cy="475488"/>
          </a:xfrm>
          <a:prstGeom prst="ellipse">
            <a:avLst/>
          </a:prstGeom>
          <a:solidFill>
            <a:srgbClr val="FFC000"/>
          </a:solidFill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ayo 97">
            <a:extLst>
              <a:ext uri="{FF2B5EF4-FFF2-40B4-BE49-F238E27FC236}">
                <a16:creationId xmlns:a16="http://schemas.microsoft.com/office/drawing/2014/main" id="{88B40A21-FB00-D6AC-947B-92F971A9CCE0}"/>
              </a:ext>
            </a:extLst>
          </p:cNvPr>
          <p:cNvSpPr/>
          <p:nvPr/>
        </p:nvSpPr>
        <p:spPr>
          <a:xfrm rot="19949207">
            <a:off x="2101949" y="3937653"/>
            <a:ext cx="762439" cy="694944"/>
          </a:xfrm>
          <a:prstGeom prst="lightningBolt">
            <a:avLst/>
          </a:prstGeom>
          <a:gradFill>
            <a:gsLst>
              <a:gs pos="0">
                <a:srgbClr val="FF0000"/>
              </a:gs>
              <a:gs pos="29000">
                <a:srgbClr val="FFC000"/>
              </a:gs>
              <a:gs pos="69000">
                <a:srgbClr val="00B050"/>
              </a:gs>
              <a:gs pos="99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Elipse 98">
            <a:extLst>
              <a:ext uri="{FF2B5EF4-FFF2-40B4-BE49-F238E27FC236}">
                <a16:creationId xmlns:a16="http://schemas.microsoft.com/office/drawing/2014/main" id="{F1E8CEFD-89D9-8C8E-8ED2-AB1E17299418}"/>
              </a:ext>
            </a:extLst>
          </p:cNvPr>
          <p:cNvSpPr>
            <a:spLocks noChangeAspect="1"/>
          </p:cNvSpPr>
          <p:nvPr/>
        </p:nvSpPr>
        <p:spPr>
          <a:xfrm>
            <a:off x="2832669" y="4448783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cxnSp>
        <p:nvCxnSpPr>
          <p:cNvPr id="8" name="Conector recto de flecha 99">
            <a:extLst>
              <a:ext uri="{FF2B5EF4-FFF2-40B4-BE49-F238E27FC236}">
                <a16:creationId xmlns:a16="http://schemas.microsoft.com/office/drawing/2014/main" id="{5F819D13-AF94-42A9-F802-5394B9F4ABAB}"/>
              </a:ext>
            </a:extLst>
          </p:cNvPr>
          <p:cNvCxnSpPr>
            <a:cxnSpLocks/>
          </p:cNvCxnSpPr>
          <p:nvPr/>
        </p:nvCxnSpPr>
        <p:spPr>
          <a:xfrm flipH="1" flipV="1">
            <a:off x="1513555" y="3039608"/>
            <a:ext cx="1498428" cy="1131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00">
            <a:extLst>
              <a:ext uri="{FF2B5EF4-FFF2-40B4-BE49-F238E27FC236}">
                <a16:creationId xmlns:a16="http://schemas.microsoft.com/office/drawing/2014/main" id="{35747912-1565-07A9-3EC9-CDE38C843A7B}"/>
              </a:ext>
            </a:extLst>
          </p:cNvPr>
          <p:cNvCxnSpPr>
            <a:cxnSpLocks/>
          </p:cNvCxnSpPr>
          <p:nvPr/>
        </p:nvCxnSpPr>
        <p:spPr>
          <a:xfrm flipH="1" flipV="1">
            <a:off x="3158507" y="3796702"/>
            <a:ext cx="32878" cy="236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101">
            <a:extLst>
              <a:ext uri="{FF2B5EF4-FFF2-40B4-BE49-F238E27FC236}">
                <a16:creationId xmlns:a16="http://schemas.microsoft.com/office/drawing/2014/main" id="{D6F46D41-9D46-6522-C9C1-66D6FD3B8BBC}"/>
              </a:ext>
            </a:extLst>
          </p:cNvPr>
          <p:cNvCxnSpPr>
            <a:cxnSpLocks/>
          </p:cNvCxnSpPr>
          <p:nvPr/>
        </p:nvCxnSpPr>
        <p:spPr>
          <a:xfrm>
            <a:off x="3503387" y="4457437"/>
            <a:ext cx="244732" cy="99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2">
            <a:extLst>
              <a:ext uri="{FF2B5EF4-FFF2-40B4-BE49-F238E27FC236}">
                <a16:creationId xmlns:a16="http://schemas.microsoft.com/office/drawing/2014/main" id="{4DDDFC76-AB60-1D09-0D5C-646946EACC0A}"/>
              </a:ext>
            </a:extLst>
          </p:cNvPr>
          <p:cNvSpPr>
            <a:spLocks noChangeAspect="1"/>
          </p:cNvSpPr>
          <p:nvPr/>
        </p:nvSpPr>
        <p:spPr>
          <a:xfrm>
            <a:off x="3082130" y="3615469"/>
            <a:ext cx="152753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</p:txBody>
      </p:sp>
      <p:sp>
        <p:nvSpPr>
          <p:cNvPr id="12" name="Elipse 103">
            <a:extLst>
              <a:ext uri="{FF2B5EF4-FFF2-40B4-BE49-F238E27FC236}">
                <a16:creationId xmlns:a16="http://schemas.microsoft.com/office/drawing/2014/main" id="{193702CA-D79F-9EE2-5509-3A0CE2A2C7F1}"/>
              </a:ext>
            </a:extLst>
          </p:cNvPr>
          <p:cNvSpPr>
            <a:spLocks noChangeAspect="1"/>
          </p:cNvSpPr>
          <p:nvPr/>
        </p:nvSpPr>
        <p:spPr>
          <a:xfrm>
            <a:off x="3776801" y="4484783"/>
            <a:ext cx="152753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  <p:cxnSp>
        <p:nvCxnSpPr>
          <p:cNvPr id="13" name="Conector curvado 104">
            <a:extLst>
              <a:ext uri="{FF2B5EF4-FFF2-40B4-BE49-F238E27FC236}">
                <a16:creationId xmlns:a16="http://schemas.microsoft.com/office/drawing/2014/main" id="{8124CABF-D08A-BBE8-93C9-E893C0EB8D43}"/>
              </a:ext>
            </a:extLst>
          </p:cNvPr>
          <p:cNvCxnSpPr/>
          <p:nvPr/>
        </p:nvCxnSpPr>
        <p:spPr>
          <a:xfrm rot="5400000" flipH="1" flipV="1">
            <a:off x="2667634" y="2698807"/>
            <a:ext cx="1310709" cy="32896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05">
            <a:extLst>
              <a:ext uri="{FF2B5EF4-FFF2-40B4-BE49-F238E27FC236}">
                <a16:creationId xmlns:a16="http://schemas.microsoft.com/office/drawing/2014/main" id="{3B773088-37B5-8E0D-62F9-8CE38A46E734}"/>
              </a:ext>
            </a:extLst>
          </p:cNvPr>
          <p:cNvSpPr>
            <a:spLocks noChangeAspect="1"/>
          </p:cNvSpPr>
          <p:nvPr/>
        </p:nvSpPr>
        <p:spPr>
          <a:xfrm>
            <a:off x="3411094" y="2054969"/>
            <a:ext cx="152753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</p:txBody>
      </p:sp>
      <p:cxnSp>
        <p:nvCxnSpPr>
          <p:cNvPr id="15" name="Conector curvado 106">
            <a:extLst>
              <a:ext uri="{FF2B5EF4-FFF2-40B4-BE49-F238E27FC236}">
                <a16:creationId xmlns:a16="http://schemas.microsoft.com/office/drawing/2014/main" id="{DFC401FD-388B-CC28-4A39-2BFD5DA4C5C2}"/>
              </a:ext>
            </a:extLst>
          </p:cNvPr>
          <p:cNvCxnSpPr>
            <a:cxnSpLocks/>
          </p:cNvCxnSpPr>
          <p:nvPr/>
        </p:nvCxnSpPr>
        <p:spPr>
          <a:xfrm>
            <a:off x="4009934" y="4556783"/>
            <a:ext cx="586293" cy="21262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07">
            <a:extLst>
              <a:ext uri="{FF2B5EF4-FFF2-40B4-BE49-F238E27FC236}">
                <a16:creationId xmlns:a16="http://schemas.microsoft.com/office/drawing/2014/main" id="{03A2D941-40F8-8D20-2124-1190071319F2}"/>
              </a:ext>
            </a:extLst>
          </p:cNvPr>
          <p:cNvSpPr>
            <a:spLocks noChangeAspect="1"/>
          </p:cNvSpPr>
          <p:nvPr/>
        </p:nvSpPr>
        <p:spPr>
          <a:xfrm>
            <a:off x="4630514" y="4706370"/>
            <a:ext cx="152753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</a:p>
        </p:txBody>
      </p:sp>
      <p:sp>
        <p:nvSpPr>
          <p:cNvPr id="18" name="Elipse 109">
            <a:extLst>
              <a:ext uri="{FF2B5EF4-FFF2-40B4-BE49-F238E27FC236}">
                <a16:creationId xmlns:a16="http://schemas.microsoft.com/office/drawing/2014/main" id="{BD4B1509-AA21-665A-267A-6415E490016B}"/>
              </a:ext>
            </a:extLst>
          </p:cNvPr>
          <p:cNvSpPr>
            <a:spLocks noChangeAspect="1"/>
          </p:cNvSpPr>
          <p:nvPr/>
        </p:nvSpPr>
        <p:spPr>
          <a:xfrm>
            <a:off x="3425786" y="4602115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19" name="Conector curvado 110">
            <a:extLst>
              <a:ext uri="{FF2B5EF4-FFF2-40B4-BE49-F238E27FC236}">
                <a16:creationId xmlns:a16="http://schemas.microsoft.com/office/drawing/2014/main" id="{FCCB93B2-3544-DE6C-3A58-5EE5396C771D}"/>
              </a:ext>
            </a:extLst>
          </p:cNvPr>
          <p:cNvCxnSpPr>
            <a:cxnSpLocks/>
            <a:endCxn id="59" idx="2"/>
          </p:cNvCxnSpPr>
          <p:nvPr/>
        </p:nvCxnSpPr>
        <p:spPr>
          <a:xfrm rot="5400000" flipH="1" flipV="1">
            <a:off x="3489700" y="3788733"/>
            <a:ext cx="885000" cy="253381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11">
            <a:extLst>
              <a:ext uri="{FF2B5EF4-FFF2-40B4-BE49-F238E27FC236}">
                <a16:creationId xmlns:a16="http://schemas.microsoft.com/office/drawing/2014/main" id="{7EFA455F-B40E-7473-A32D-8F1FC919897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04250" y="3053462"/>
            <a:ext cx="1656406" cy="955518"/>
          </a:xfrm>
          <a:prstGeom prst="curvedConnector3">
            <a:avLst>
              <a:gd name="adj1" fmla="val 3701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112">
            <a:extLst>
              <a:ext uri="{FF2B5EF4-FFF2-40B4-BE49-F238E27FC236}">
                <a16:creationId xmlns:a16="http://schemas.microsoft.com/office/drawing/2014/main" id="{742CDE98-B569-26E1-063A-6894687E0258}"/>
              </a:ext>
            </a:extLst>
          </p:cNvPr>
          <p:cNvGrpSpPr/>
          <p:nvPr/>
        </p:nvGrpSpPr>
        <p:grpSpPr>
          <a:xfrm>
            <a:off x="3803695" y="3195924"/>
            <a:ext cx="494548" cy="276999"/>
            <a:chOff x="4760208" y="2339799"/>
            <a:chExt cx="494548" cy="276999"/>
          </a:xfrm>
        </p:grpSpPr>
        <p:sp>
          <p:nvSpPr>
            <p:cNvPr id="57" name="Elipse 113">
              <a:extLst>
                <a:ext uri="{FF2B5EF4-FFF2-40B4-BE49-F238E27FC236}">
                  <a16:creationId xmlns:a16="http://schemas.microsoft.com/office/drawing/2014/main" id="{A649FF85-1895-D760-7AA4-123EA79A5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08" y="2389852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</a:p>
          </p:txBody>
        </p:sp>
        <p:sp>
          <p:nvSpPr>
            <p:cNvPr id="58" name="Elipse 114">
              <a:extLst>
                <a:ext uri="{FF2B5EF4-FFF2-40B4-BE49-F238E27FC236}">
                  <a16:creationId xmlns:a16="http://schemas.microsoft.com/office/drawing/2014/main" id="{F489E699-28C3-A8D6-D9DB-A713554B9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2003" y="2397334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  <p:sp>
          <p:nvSpPr>
            <p:cNvPr id="59" name="CuadroTexto 115">
              <a:extLst>
                <a:ext uri="{FF2B5EF4-FFF2-40B4-BE49-F238E27FC236}">
                  <a16:creationId xmlns:a16="http://schemas.microsoft.com/office/drawing/2014/main" id="{349BE4B6-3B6A-4AED-FE7C-DCB1834122BB}"/>
                </a:ext>
              </a:extLst>
            </p:cNvPr>
            <p:cNvSpPr txBox="1"/>
            <p:nvPr/>
          </p:nvSpPr>
          <p:spPr>
            <a:xfrm>
              <a:off x="4878187" y="233979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</p:grpSp>
      <p:grpSp>
        <p:nvGrpSpPr>
          <p:cNvPr id="22" name="Grupo 116">
            <a:extLst>
              <a:ext uri="{FF2B5EF4-FFF2-40B4-BE49-F238E27FC236}">
                <a16:creationId xmlns:a16="http://schemas.microsoft.com/office/drawing/2014/main" id="{587EEA29-D097-379E-196A-FAFE31F0FD0C}"/>
              </a:ext>
            </a:extLst>
          </p:cNvPr>
          <p:cNvGrpSpPr/>
          <p:nvPr/>
        </p:nvGrpSpPr>
        <p:grpSpPr>
          <a:xfrm rot="2641026">
            <a:off x="4686992" y="2504525"/>
            <a:ext cx="494548" cy="276999"/>
            <a:chOff x="4760208" y="2339799"/>
            <a:chExt cx="494548" cy="276999"/>
          </a:xfrm>
        </p:grpSpPr>
        <p:sp>
          <p:nvSpPr>
            <p:cNvPr id="54" name="Elipse 117">
              <a:extLst>
                <a:ext uri="{FF2B5EF4-FFF2-40B4-BE49-F238E27FC236}">
                  <a16:creationId xmlns:a16="http://schemas.microsoft.com/office/drawing/2014/main" id="{10A9D115-CDFB-8200-DB0B-2EBA5AC31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08" y="2389852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</a:p>
          </p:txBody>
        </p:sp>
        <p:sp>
          <p:nvSpPr>
            <p:cNvPr id="55" name="Elipse 118">
              <a:extLst>
                <a:ext uri="{FF2B5EF4-FFF2-40B4-BE49-F238E27FC236}">
                  <a16:creationId xmlns:a16="http://schemas.microsoft.com/office/drawing/2014/main" id="{DBE03BF0-3E62-0B87-2A11-EDB81C52C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2003" y="2397334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  <p:sp>
          <p:nvSpPr>
            <p:cNvPr id="56" name="CuadroTexto 119">
              <a:extLst>
                <a:ext uri="{FF2B5EF4-FFF2-40B4-BE49-F238E27FC236}">
                  <a16:creationId xmlns:a16="http://schemas.microsoft.com/office/drawing/2014/main" id="{6E8C38C5-B283-B76F-A19E-4EAC38DCCB51}"/>
                </a:ext>
              </a:extLst>
            </p:cNvPr>
            <p:cNvSpPr txBox="1"/>
            <p:nvPr/>
          </p:nvSpPr>
          <p:spPr>
            <a:xfrm>
              <a:off x="4876584" y="233979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</p:grpSp>
      <p:sp>
        <p:nvSpPr>
          <p:cNvPr id="23" name="Elipse 120">
            <a:extLst>
              <a:ext uri="{FF2B5EF4-FFF2-40B4-BE49-F238E27FC236}">
                <a16:creationId xmlns:a16="http://schemas.microsoft.com/office/drawing/2014/main" id="{348962C4-05ED-86B8-81AA-97BADDBD9EFA}"/>
              </a:ext>
            </a:extLst>
          </p:cNvPr>
          <p:cNvSpPr>
            <a:spLocks noChangeAspect="1"/>
          </p:cNvSpPr>
          <p:nvPr/>
        </p:nvSpPr>
        <p:spPr>
          <a:xfrm>
            <a:off x="4783267" y="3544011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s-ES" sz="12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CuadroTexto 121">
            <a:extLst>
              <a:ext uri="{FF2B5EF4-FFF2-40B4-BE49-F238E27FC236}">
                <a16:creationId xmlns:a16="http://schemas.microsoft.com/office/drawing/2014/main" id="{0D8A06A4-FD4E-E720-1A2B-7EAE55362059}"/>
              </a:ext>
            </a:extLst>
          </p:cNvPr>
          <p:cNvSpPr txBox="1"/>
          <p:nvPr/>
        </p:nvSpPr>
        <p:spPr>
          <a:xfrm>
            <a:off x="3408634" y="2583337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Bulk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Recombination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(ps-ns</a:t>
            </a:r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25" name="CuadroTexto 122">
            <a:extLst>
              <a:ext uri="{FF2B5EF4-FFF2-40B4-BE49-F238E27FC236}">
                <a16:creationId xmlns:a16="http://schemas.microsoft.com/office/drawing/2014/main" id="{79E3B3A0-1AA8-9025-5986-8269A21BD67F}"/>
              </a:ext>
            </a:extLst>
          </p:cNvPr>
          <p:cNvSpPr txBox="1"/>
          <p:nvPr/>
        </p:nvSpPr>
        <p:spPr>
          <a:xfrm rot="2832183">
            <a:off x="4585252" y="2176763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</a:t>
            </a:r>
          </a:p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recombination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Flecha curvada hacia arriba 123">
            <a:extLst>
              <a:ext uri="{FF2B5EF4-FFF2-40B4-BE49-F238E27FC236}">
                <a16:creationId xmlns:a16="http://schemas.microsoft.com/office/drawing/2014/main" id="{B4CBCB4C-3DB9-BDC1-4832-8CC6F77DEFA9}"/>
              </a:ext>
            </a:extLst>
          </p:cNvPr>
          <p:cNvSpPr/>
          <p:nvPr/>
        </p:nvSpPr>
        <p:spPr>
          <a:xfrm rot="19160343">
            <a:off x="3097094" y="1579774"/>
            <a:ext cx="731732" cy="433589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Elipse 124">
            <a:extLst>
              <a:ext uri="{FF2B5EF4-FFF2-40B4-BE49-F238E27FC236}">
                <a16:creationId xmlns:a16="http://schemas.microsoft.com/office/drawing/2014/main" id="{68682E66-EFDF-CF6E-F68D-B9592DD0956C}"/>
              </a:ext>
            </a:extLst>
          </p:cNvPr>
          <p:cNvSpPr>
            <a:spLocks noChangeAspect="1"/>
          </p:cNvSpPr>
          <p:nvPr/>
        </p:nvSpPr>
        <p:spPr>
          <a:xfrm>
            <a:off x="3270470" y="1635560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sp>
        <p:nvSpPr>
          <p:cNvPr id="28" name="CuadroTexto 125">
            <a:extLst>
              <a:ext uri="{FF2B5EF4-FFF2-40B4-BE49-F238E27FC236}">
                <a16:creationId xmlns:a16="http://schemas.microsoft.com/office/drawing/2014/main" id="{3BF57EB5-3857-8818-C267-7E4A820D421F}"/>
              </a:ext>
            </a:extLst>
          </p:cNvPr>
          <p:cNvSpPr txBox="1"/>
          <p:nvPr/>
        </p:nvSpPr>
        <p:spPr>
          <a:xfrm>
            <a:off x="2773925" y="148167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s-ES" sz="1400" b="1" i="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CuadroTexto 126">
            <a:extLst>
              <a:ext uri="{FF2B5EF4-FFF2-40B4-BE49-F238E27FC236}">
                <a16:creationId xmlns:a16="http://schemas.microsoft.com/office/drawing/2014/main" id="{8B7466CD-C485-BBB3-7A98-F81D74D413F5}"/>
              </a:ext>
            </a:extLst>
          </p:cNvPr>
          <p:cNvSpPr txBox="1"/>
          <p:nvPr/>
        </p:nvSpPr>
        <p:spPr>
          <a:xfrm>
            <a:off x="3270470" y="10986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s-ES" sz="14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Flecha curvada hacia abajo 127">
            <a:extLst>
              <a:ext uri="{FF2B5EF4-FFF2-40B4-BE49-F238E27FC236}">
                <a16:creationId xmlns:a16="http://schemas.microsoft.com/office/drawing/2014/main" id="{44F435B2-2019-C82F-34FA-39E6FC57DFCC}"/>
              </a:ext>
            </a:extLst>
          </p:cNvPr>
          <p:cNvSpPr/>
          <p:nvPr/>
        </p:nvSpPr>
        <p:spPr>
          <a:xfrm rot="20099041">
            <a:off x="4584073" y="4872752"/>
            <a:ext cx="730799" cy="4320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Elipse 128">
            <a:extLst>
              <a:ext uri="{FF2B5EF4-FFF2-40B4-BE49-F238E27FC236}">
                <a16:creationId xmlns:a16="http://schemas.microsoft.com/office/drawing/2014/main" id="{813D264A-FE4E-75AA-4083-E95B951CC7AA}"/>
              </a:ext>
            </a:extLst>
          </p:cNvPr>
          <p:cNvSpPr>
            <a:spLocks noChangeAspect="1"/>
          </p:cNvSpPr>
          <p:nvPr/>
        </p:nvSpPr>
        <p:spPr>
          <a:xfrm>
            <a:off x="4831884" y="5041230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32" name="CuadroTexto 129">
            <a:extLst>
              <a:ext uri="{FF2B5EF4-FFF2-40B4-BE49-F238E27FC236}">
                <a16:creationId xmlns:a16="http://schemas.microsoft.com/office/drawing/2014/main" id="{5D3A6F45-E0B7-828E-088B-034F49E046DF}"/>
              </a:ext>
            </a:extLst>
          </p:cNvPr>
          <p:cNvSpPr txBox="1"/>
          <p:nvPr/>
        </p:nvSpPr>
        <p:spPr>
          <a:xfrm>
            <a:off x="4662298" y="539836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s-ES" sz="14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</a:p>
        </p:txBody>
      </p:sp>
      <p:sp>
        <p:nvSpPr>
          <p:cNvPr id="33" name="CuadroTexto 130">
            <a:extLst>
              <a:ext uri="{FF2B5EF4-FFF2-40B4-BE49-F238E27FC236}">
                <a16:creationId xmlns:a16="http://schemas.microsoft.com/office/drawing/2014/main" id="{F2BAB68D-B719-3788-30D6-456E5718F644}"/>
              </a:ext>
            </a:extLst>
          </p:cNvPr>
          <p:cNvSpPr txBox="1"/>
          <p:nvPr/>
        </p:nvSpPr>
        <p:spPr>
          <a:xfrm>
            <a:off x="5252568" y="5087780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sz="14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+ H</a:t>
            </a:r>
            <a:r>
              <a:rPr lang="es-ES" sz="1400" b="1" i="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4" name="Elipse 131">
            <a:extLst>
              <a:ext uri="{FF2B5EF4-FFF2-40B4-BE49-F238E27FC236}">
                <a16:creationId xmlns:a16="http://schemas.microsoft.com/office/drawing/2014/main" id="{ED904F57-7B17-53A0-CB2C-281847FCFBEE}"/>
              </a:ext>
            </a:extLst>
          </p:cNvPr>
          <p:cNvSpPr>
            <a:spLocks noChangeAspect="1"/>
          </p:cNvSpPr>
          <p:nvPr/>
        </p:nvSpPr>
        <p:spPr>
          <a:xfrm>
            <a:off x="5616030" y="1142106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35" name="Elipse 132">
            <a:extLst>
              <a:ext uri="{FF2B5EF4-FFF2-40B4-BE49-F238E27FC236}">
                <a16:creationId xmlns:a16="http://schemas.microsoft.com/office/drawing/2014/main" id="{6B8767D6-E598-FF9F-384B-56EF5538CD09}"/>
              </a:ext>
            </a:extLst>
          </p:cNvPr>
          <p:cNvSpPr>
            <a:spLocks noChangeAspect="1"/>
          </p:cNvSpPr>
          <p:nvPr/>
        </p:nvSpPr>
        <p:spPr>
          <a:xfrm>
            <a:off x="5616030" y="1658747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36" name="Elipse 133">
            <a:extLst>
              <a:ext uri="{FF2B5EF4-FFF2-40B4-BE49-F238E27FC236}">
                <a16:creationId xmlns:a16="http://schemas.microsoft.com/office/drawing/2014/main" id="{7EA96C48-7519-A415-B8D0-1299A7CF07A4}"/>
              </a:ext>
            </a:extLst>
          </p:cNvPr>
          <p:cNvSpPr>
            <a:spLocks noChangeAspect="1"/>
          </p:cNvSpPr>
          <p:nvPr/>
        </p:nvSpPr>
        <p:spPr>
          <a:xfrm>
            <a:off x="5616030" y="2175388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37" name="Elipse 134">
            <a:extLst>
              <a:ext uri="{FF2B5EF4-FFF2-40B4-BE49-F238E27FC236}">
                <a16:creationId xmlns:a16="http://schemas.microsoft.com/office/drawing/2014/main" id="{05F9FFBC-2B58-4FF7-E606-1523A321200F}"/>
              </a:ext>
            </a:extLst>
          </p:cNvPr>
          <p:cNvSpPr>
            <a:spLocks noChangeAspect="1"/>
          </p:cNvSpPr>
          <p:nvPr/>
        </p:nvSpPr>
        <p:spPr>
          <a:xfrm>
            <a:off x="5616030" y="2692029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38" name="Elipse 135">
            <a:extLst>
              <a:ext uri="{FF2B5EF4-FFF2-40B4-BE49-F238E27FC236}">
                <a16:creationId xmlns:a16="http://schemas.microsoft.com/office/drawing/2014/main" id="{F8EC991F-D86D-AA66-672F-31D672DE1632}"/>
              </a:ext>
            </a:extLst>
          </p:cNvPr>
          <p:cNvSpPr>
            <a:spLocks noChangeAspect="1"/>
          </p:cNvSpPr>
          <p:nvPr/>
        </p:nvSpPr>
        <p:spPr>
          <a:xfrm>
            <a:off x="5616030" y="3208670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39" name="Elipse 136">
            <a:extLst>
              <a:ext uri="{FF2B5EF4-FFF2-40B4-BE49-F238E27FC236}">
                <a16:creationId xmlns:a16="http://schemas.microsoft.com/office/drawing/2014/main" id="{4BC47FFB-B3A7-D1D4-BBDB-D11B7C16DC3F}"/>
              </a:ext>
            </a:extLst>
          </p:cNvPr>
          <p:cNvSpPr>
            <a:spLocks noChangeAspect="1"/>
          </p:cNvSpPr>
          <p:nvPr/>
        </p:nvSpPr>
        <p:spPr>
          <a:xfrm>
            <a:off x="5616030" y="3725311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sp>
        <p:nvSpPr>
          <p:cNvPr id="40" name="CuadroTexto 137">
            <a:extLst>
              <a:ext uri="{FF2B5EF4-FFF2-40B4-BE49-F238E27FC236}">
                <a16:creationId xmlns:a16="http://schemas.microsoft.com/office/drawing/2014/main" id="{766201C9-DFF0-2376-158E-E0A560CABA81}"/>
              </a:ext>
            </a:extLst>
          </p:cNvPr>
          <p:cNvSpPr txBox="1"/>
          <p:nvPr/>
        </p:nvSpPr>
        <p:spPr>
          <a:xfrm>
            <a:off x="5954446" y="1112605"/>
            <a:ext cx="279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>
                <a:latin typeface="Helvetica" panose="020B0604020202020204" pitchFamily="34" charset="0"/>
                <a:cs typeface="Helvetica" panose="020B0604020202020204" pitchFamily="34" charset="0"/>
              </a:rPr>
              <a:t>Light irradiation/harvesting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CuadroTexto 138">
            <a:extLst>
              <a:ext uri="{FF2B5EF4-FFF2-40B4-BE49-F238E27FC236}">
                <a16:creationId xmlns:a16="http://schemas.microsoft.com/office/drawing/2014/main" id="{4BC4D1A5-70E3-F4E3-6FAF-E91D14D7092E}"/>
              </a:ext>
            </a:extLst>
          </p:cNvPr>
          <p:cNvSpPr txBox="1"/>
          <p:nvPr/>
        </p:nvSpPr>
        <p:spPr>
          <a:xfrm>
            <a:off x="5954446" y="1623666"/>
            <a:ext cx="2577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Electron-hole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generation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CuadroTexto 139">
            <a:extLst>
              <a:ext uri="{FF2B5EF4-FFF2-40B4-BE49-F238E27FC236}">
                <a16:creationId xmlns:a16="http://schemas.microsoft.com/office/drawing/2014/main" id="{DDFDE4F7-6840-23E0-097E-D87F4381E4DE}"/>
              </a:ext>
            </a:extLst>
          </p:cNvPr>
          <p:cNvSpPr txBox="1"/>
          <p:nvPr/>
        </p:nvSpPr>
        <p:spPr>
          <a:xfrm>
            <a:off x="5954446" y="2113278"/>
            <a:ext cx="2577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Electron-hole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separation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CuadroTexto 140">
            <a:extLst>
              <a:ext uri="{FF2B5EF4-FFF2-40B4-BE49-F238E27FC236}">
                <a16:creationId xmlns:a16="http://schemas.microsoft.com/office/drawing/2014/main" id="{C6DEBAE2-9D68-C1EE-A400-563524661930}"/>
              </a:ext>
            </a:extLst>
          </p:cNvPr>
          <p:cNvSpPr txBox="1"/>
          <p:nvPr/>
        </p:nvSpPr>
        <p:spPr>
          <a:xfrm>
            <a:off x="5954446" y="3156853"/>
            <a:ext cx="2145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Oxidation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reaction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CuadroTexto 141">
            <a:extLst>
              <a:ext uri="{FF2B5EF4-FFF2-40B4-BE49-F238E27FC236}">
                <a16:creationId xmlns:a16="http://schemas.microsoft.com/office/drawing/2014/main" id="{63BA8077-FBE7-44F2-C1CB-EBD75E930122}"/>
              </a:ext>
            </a:extLst>
          </p:cNvPr>
          <p:cNvSpPr txBox="1"/>
          <p:nvPr/>
        </p:nvSpPr>
        <p:spPr>
          <a:xfrm>
            <a:off x="5954446" y="3631503"/>
            <a:ext cx="305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Reduction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reaction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and H</a:t>
            </a:r>
            <a:r>
              <a:rPr lang="es-ES" sz="14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4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i="0" dirty="0" err="1">
                <a:latin typeface="Helvetica" panose="020B0604020202020204" pitchFamily="34" charset="0"/>
                <a:cs typeface="Helvetica" panose="020B0604020202020204" pitchFamily="34" charset="0"/>
              </a:rPr>
              <a:t>generation</a:t>
            </a:r>
            <a:endParaRPr lang="es-ES" sz="14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5" name="Conector recto 142">
            <a:extLst>
              <a:ext uri="{FF2B5EF4-FFF2-40B4-BE49-F238E27FC236}">
                <a16:creationId xmlns:a16="http://schemas.microsoft.com/office/drawing/2014/main" id="{34E61B4A-BF30-C467-877A-D2C80F959F69}"/>
              </a:ext>
            </a:extLst>
          </p:cNvPr>
          <p:cNvCxnSpPr>
            <a:cxnSpLocks/>
          </p:cNvCxnSpPr>
          <p:nvPr/>
        </p:nvCxnSpPr>
        <p:spPr>
          <a:xfrm>
            <a:off x="565500" y="2492496"/>
            <a:ext cx="87336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143">
            <a:extLst>
              <a:ext uri="{FF2B5EF4-FFF2-40B4-BE49-F238E27FC236}">
                <a16:creationId xmlns:a16="http://schemas.microsoft.com/office/drawing/2014/main" id="{48ECF515-FA11-1C56-9B9D-83B7A03A0DCE}"/>
              </a:ext>
            </a:extLst>
          </p:cNvPr>
          <p:cNvCxnSpPr>
            <a:cxnSpLocks/>
          </p:cNvCxnSpPr>
          <p:nvPr/>
        </p:nvCxnSpPr>
        <p:spPr>
          <a:xfrm>
            <a:off x="565500" y="2933803"/>
            <a:ext cx="87336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144">
            <a:extLst>
              <a:ext uri="{FF2B5EF4-FFF2-40B4-BE49-F238E27FC236}">
                <a16:creationId xmlns:a16="http://schemas.microsoft.com/office/drawing/2014/main" id="{3FDE4F65-0318-53EC-6CEE-CA10BE0E3008}"/>
              </a:ext>
            </a:extLst>
          </p:cNvPr>
          <p:cNvSpPr txBox="1"/>
          <p:nvPr/>
        </p:nvSpPr>
        <p:spPr>
          <a:xfrm>
            <a:off x="87805" y="2355057"/>
            <a:ext cx="4780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s-ES" sz="900" b="1" i="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s-ES" sz="9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/H</a:t>
            </a:r>
            <a:r>
              <a:rPr lang="es-ES" sz="9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s-ES" sz="9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CuadroTexto 145">
            <a:extLst>
              <a:ext uri="{FF2B5EF4-FFF2-40B4-BE49-F238E27FC236}">
                <a16:creationId xmlns:a16="http://schemas.microsoft.com/office/drawing/2014/main" id="{371165A9-9DD1-79E4-7186-40B24079BC57}"/>
              </a:ext>
            </a:extLst>
          </p:cNvPr>
          <p:cNvSpPr txBox="1"/>
          <p:nvPr/>
        </p:nvSpPr>
        <p:spPr>
          <a:xfrm>
            <a:off x="-45225" y="2808776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s-ES" sz="9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900" b="1" i="0" dirty="0">
                <a:latin typeface="Helvetica" panose="020B0604020202020204" pitchFamily="34" charset="0"/>
                <a:cs typeface="Helvetica" panose="020B0604020202020204" pitchFamily="34" charset="0"/>
              </a:rPr>
              <a:t>O/O</a:t>
            </a:r>
            <a:r>
              <a:rPr lang="es-ES" sz="900" b="1" i="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s-ES" sz="9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9" name="Conector curvado 146">
            <a:extLst>
              <a:ext uri="{FF2B5EF4-FFF2-40B4-BE49-F238E27FC236}">
                <a16:creationId xmlns:a16="http://schemas.microsoft.com/office/drawing/2014/main" id="{F0751467-6790-0518-86BC-C309AFDFEEFA}"/>
              </a:ext>
            </a:extLst>
          </p:cNvPr>
          <p:cNvCxnSpPr>
            <a:cxnSpLocks/>
          </p:cNvCxnSpPr>
          <p:nvPr/>
        </p:nvCxnSpPr>
        <p:spPr>
          <a:xfrm flipV="1">
            <a:off x="3349072" y="3404290"/>
            <a:ext cx="435033" cy="261048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147">
            <a:extLst>
              <a:ext uri="{FF2B5EF4-FFF2-40B4-BE49-F238E27FC236}">
                <a16:creationId xmlns:a16="http://schemas.microsoft.com/office/drawing/2014/main" id="{048CD363-2CF7-DA80-128E-98C7353E32C9}"/>
              </a:ext>
            </a:extLst>
          </p:cNvPr>
          <p:cNvSpPr txBox="1"/>
          <p:nvPr/>
        </p:nvSpPr>
        <p:spPr>
          <a:xfrm rot="2832183">
            <a:off x="1190303" y="4325951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Photoexcitation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(fs-ps</a:t>
            </a:r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51" name="CuadroTexto 148">
            <a:extLst>
              <a:ext uri="{FF2B5EF4-FFF2-40B4-BE49-F238E27FC236}">
                <a16:creationId xmlns:a16="http://schemas.microsoft.com/office/drawing/2014/main" id="{02BD7C90-B3AD-F317-979B-E417653510B5}"/>
              </a:ext>
            </a:extLst>
          </p:cNvPr>
          <p:cNvSpPr txBox="1"/>
          <p:nvPr/>
        </p:nvSpPr>
        <p:spPr>
          <a:xfrm>
            <a:off x="3356826" y="5241668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</a:t>
            </a:r>
          </a:p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(𝜇s-ms)</a:t>
            </a:r>
          </a:p>
        </p:txBody>
      </p:sp>
      <p:sp>
        <p:nvSpPr>
          <p:cNvPr id="52" name="Rectángulo 149">
            <a:extLst>
              <a:ext uri="{FF2B5EF4-FFF2-40B4-BE49-F238E27FC236}">
                <a16:creationId xmlns:a16="http://schemas.microsoft.com/office/drawing/2014/main" id="{3B914FD3-505B-D9CD-712D-CC1EE72A6645}"/>
              </a:ext>
            </a:extLst>
          </p:cNvPr>
          <p:cNvSpPr/>
          <p:nvPr/>
        </p:nvSpPr>
        <p:spPr>
          <a:xfrm>
            <a:off x="2501578" y="3076831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(fs-ps</a:t>
            </a:r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BD961A-C31C-D4C6-31BC-FC5B000FFC8D}"/>
              </a:ext>
            </a:extLst>
          </p:cNvPr>
          <p:cNvSpPr txBox="1"/>
          <p:nvPr/>
        </p:nvSpPr>
        <p:spPr>
          <a:xfrm>
            <a:off x="1113667" y="57196"/>
            <a:ext cx="718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Key steps in photocatalytic water splitting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Elipse 120">
            <a:extLst>
              <a:ext uri="{FF2B5EF4-FFF2-40B4-BE49-F238E27FC236}">
                <a16:creationId xmlns:a16="http://schemas.microsoft.com/office/drawing/2014/main" id="{F971345B-4251-FFCD-F088-5391D7D37BB5}"/>
              </a:ext>
            </a:extLst>
          </p:cNvPr>
          <p:cNvSpPr>
            <a:spLocks noChangeAspect="1"/>
          </p:cNvSpPr>
          <p:nvPr/>
        </p:nvSpPr>
        <p:spPr>
          <a:xfrm>
            <a:off x="2945941" y="2821739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s-ES" sz="12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Elipse 120">
            <a:extLst>
              <a:ext uri="{FF2B5EF4-FFF2-40B4-BE49-F238E27FC236}">
                <a16:creationId xmlns:a16="http://schemas.microsoft.com/office/drawing/2014/main" id="{FC77A5DF-0EB9-0743-94DB-522E115AFD99}"/>
              </a:ext>
            </a:extLst>
          </p:cNvPr>
          <p:cNvSpPr>
            <a:spLocks noChangeAspect="1"/>
          </p:cNvSpPr>
          <p:nvPr/>
        </p:nvSpPr>
        <p:spPr>
          <a:xfrm>
            <a:off x="4107904" y="4750764"/>
            <a:ext cx="213852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s-ES" sz="1200" b="1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3B760-BA61-4AB3-5670-335E7C68ED56}"/>
              </a:ext>
            </a:extLst>
          </p:cNvPr>
          <p:cNvSpPr txBox="1"/>
          <p:nvPr/>
        </p:nvSpPr>
        <p:spPr>
          <a:xfrm>
            <a:off x="-65905" y="1851148"/>
            <a:ext cx="1941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0">
                <a:latin typeface="Helvetica" panose="020B0604020202020204"/>
                <a:cs typeface="Helvetica" panose="020B0604020202020204"/>
              </a:rPr>
              <a:t>Conduction band</a:t>
            </a:r>
            <a:endParaRPr lang="en-GB" sz="1200" i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49A9F2-D791-B5C8-1EDB-6C01A486D488}"/>
              </a:ext>
            </a:extLst>
          </p:cNvPr>
          <p:cNvSpPr txBox="1"/>
          <p:nvPr/>
        </p:nvSpPr>
        <p:spPr>
          <a:xfrm>
            <a:off x="-74746" y="3353830"/>
            <a:ext cx="1941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0">
                <a:latin typeface="Helvetica" panose="020B0604020202020204"/>
                <a:cs typeface="Helvetica" panose="020B0604020202020204"/>
              </a:rPr>
              <a:t>Valence band</a:t>
            </a:r>
            <a:endParaRPr lang="en-GB" sz="1200" i="0">
              <a:latin typeface="Helvetica" panose="020B0604020202020204"/>
              <a:cs typeface="Helvetica" panose="020B0604020202020204"/>
            </a:endParaRP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2D10AF15-EB99-F999-7345-56661BD9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68E3A3A-4E3C-8ADC-1060-D3184A01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  <p:bldP spid="16" grpId="0" animBg="1"/>
      <p:bldP spid="18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51" grpId="0"/>
      <p:bldP spid="52" grpId="0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78170-7EA7-82BE-FC6C-B8FCAD1B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636907-483E-2638-3727-6C8DB1168EA7}"/>
              </a:ext>
            </a:extLst>
          </p:cNvPr>
          <p:cNvSpPr txBox="1"/>
          <p:nvPr/>
        </p:nvSpPr>
        <p:spPr>
          <a:xfrm>
            <a:off x="1554961" y="76726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Modelling excited state dynamics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0B726-CA9A-B0F4-DF4E-00BA0CD7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  <p:sp>
        <p:nvSpPr>
          <p:cNvPr id="14" name="Elipse 58">
            <a:extLst>
              <a:ext uri="{FF2B5EF4-FFF2-40B4-BE49-F238E27FC236}">
                <a16:creationId xmlns:a16="http://schemas.microsoft.com/office/drawing/2014/main" id="{722390A8-8B36-A0A1-C02D-10D81FCE5059}"/>
              </a:ext>
            </a:extLst>
          </p:cNvPr>
          <p:cNvSpPr/>
          <p:nvPr/>
        </p:nvSpPr>
        <p:spPr>
          <a:xfrm>
            <a:off x="995896" y="1894421"/>
            <a:ext cx="3313216" cy="321821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1" name="Grupo 112">
            <a:extLst>
              <a:ext uri="{FF2B5EF4-FFF2-40B4-BE49-F238E27FC236}">
                <a16:creationId xmlns:a16="http://schemas.microsoft.com/office/drawing/2014/main" id="{65B38B1D-AE6D-24BE-43D9-5DEECC0995FC}"/>
              </a:ext>
            </a:extLst>
          </p:cNvPr>
          <p:cNvGrpSpPr/>
          <p:nvPr/>
        </p:nvGrpSpPr>
        <p:grpSpPr>
          <a:xfrm>
            <a:off x="2668520" y="3041181"/>
            <a:ext cx="494548" cy="276999"/>
            <a:chOff x="4760208" y="2339799"/>
            <a:chExt cx="494548" cy="276999"/>
          </a:xfrm>
        </p:grpSpPr>
        <p:sp>
          <p:nvSpPr>
            <p:cNvPr id="42" name="Elipse 113">
              <a:extLst>
                <a:ext uri="{FF2B5EF4-FFF2-40B4-BE49-F238E27FC236}">
                  <a16:creationId xmlns:a16="http://schemas.microsoft.com/office/drawing/2014/main" id="{751BAF67-C005-2F46-C64D-E89E947A0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08" y="2389852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</a:p>
          </p:txBody>
        </p:sp>
        <p:sp>
          <p:nvSpPr>
            <p:cNvPr id="43" name="Elipse 114">
              <a:extLst>
                <a:ext uri="{FF2B5EF4-FFF2-40B4-BE49-F238E27FC236}">
                  <a16:creationId xmlns:a16="http://schemas.microsoft.com/office/drawing/2014/main" id="{4C137553-EE14-6DFD-45F9-B97D0D1CB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2003" y="2397334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  <p:sp>
          <p:nvSpPr>
            <p:cNvPr id="44" name="CuadroTexto 115">
              <a:extLst>
                <a:ext uri="{FF2B5EF4-FFF2-40B4-BE49-F238E27FC236}">
                  <a16:creationId xmlns:a16="http://schemas.microsoft.com/office/drawing/2014/main" id="{5507E0F9-C1F0-14FB-8B6D-D68C8E0173C2}"/>
                </a:ext>
              </a:extLst>
            </p:cNvPr>
            <p:cNvSpPr txBox="1"/>
            <p:nvPr/>
          </p:nvSpPr>
          <p:spPr>
            <a:xfrm>
              <a:off x="4878187" y="233979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</p:grpSp>
      <p:grpSp>
        <p:nvGrpSpPr>
          <p:cNvPr id="45" name="Grupo 116">
            <a:extLst>
              <a:ext uri="{FF2B5EF4-FFF2-40B4-BE49-F238E27FC236}">
                <a16:creationId xmlns:a16="http://schemas.microsoft.com/office/drawing/2014/main" id="{B1635342-D49C-40AC-80FF-970720887417}"/>
              </a:ext>
            </a:extLst>
          </p:cNvPr>
          <p:cNvGrpSpPr/>
          <p:nvPr/>
        </p:nvGrpSpPr>
        <p:grpSpPr>
          <a:xfrm rot="2641026">
            <a:off x="3551817" y="2349782"/>
            <a:ext cx="494548" cy="276999"/>
            <a:chOff x="4760208" y="2339799"/>
            <a:chExt cx="494548" cy="276999"/>
          </a:xfrm>
        </p:grpSpPr>
        <p:sp>
          <p:nvSpPr>
            <p:cNvPr id="46" name="Elipse 117">
              <a:extLst>
                <a:ext uri="{FF2B5EF4-FFF2-40B4-BE49-F238E27FC236}">
                  <a16:creationId xmlns:a16="http://schemas.microsoft.com/office/drawing/2014/main" id="{0CDDA0A2-E148-CC06-EF23-BC5BDAF4D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08" y="2389852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</a:p>
          </p:txBody>
        </p:sp>
        <p:sp>
          <p:nvSpPr>
            <p:cNvPr id="47" name="Elipse 118">
              <a:extLst>
                <a:ext uri="{FF2B5EF4-FFF2-40B4-BE49-F238E27FC236}">
                  <a16:creationId xmlns:a16="http://schemas.microsoft.com/office/drawing/2014/main" id="{FAEEC569-1BDF-41B6-E70F-A0E69F444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2003" y="2397334"/>
              <a:ext cx="152753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i="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  <p:sp>
          <p:nvSpPr>
            <p:cNvPr id="48" name="CuadroTexto 119">
              <a:extLst>
                <a:ext uri="{FF2B5EF4-FFF2-40B4-BE49-F238E27FC236}">
                  <a16:creationId xmlns:a16="http://schemas.microsoft.com/office/drawing/2014/main" id="{35C68FC3-896A-DA3A-038E-F4DA799A60A8}"/>
                </a:ext>
              </a:extLst>
            </p:cNvPr>
            <p:cNvSpPr txBox="1"/>
            <p:nvPr/>
          </p:nvSpPr>
          <p:spPr>
            <a:xfrm>
              <a:off x="4876584" y="233979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 i="0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</a:p>
          </p:txBody>
        </p:sp>
      </p:grpSp>
      <p:sp>
        <p:nvSpPr>
          <p:cNvPr id="50" name="CuadroTexto 121">
            <a:extLst>
              <a:ext uri="{FF2B5EF4-FFF2-40B4-BE49-F238E27FC236}">
                <a16:creationId xmlns:a16="http://schemas.microsoft.com/office/drawing/2014/main" id="{30D37ACC-7BB4-1995-6408-1677314D185D}"/>
              </a:ext>
            </a:extLst>
          </p:cNvPr>
          <p:cNvSpPr txBox="1"/>
          <p:nvPr/>
        </p:nvSpPr>
        <p:spPr>
          <a:xfrm>
            <a:off x="2273459" y="2428594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Bulk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Recombination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1200" b="1" i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(ps-ns</a:t>
            </a:r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51" name="CuadroTexto 122">
            <a:extLst>
              <a:ext uri="{FF2B5EF4-FFF2-40B4-BE49-F238E27FC236}">
                <a16:creationId xmlns:a16="http://schemas.microsoft.com/office/drawing/2014/main" id="{8EF67DBF-5535-6242-DB89-FBF990D2839D}"/>
              </a:ext>
            </a:extLst>
          </p:cNvPr>
          <p:cNvSpPr txBox="1"/>
          <p:nvPr/>
        </p:nvSpPr>
        <p:spPr>
          <a:xfrm rot="2832183">
            <a:off x="3450077" y="2022020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i="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Surface</a:t>
            </a:r>
          </a:p>
          <a:p>
            <a:pPr algn="ctr"/>
            <a:r>
              <a:rPr lang="es-ES" sz="1200" b="1" i="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recombination</a:t>
            </a:r>
            <a:endParaRPr lang="es-ES" sz="1200" b="1" i="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C78491-C7A5-24D9-20BF-3AB102F36F03}"/>
              </a:ext>
            </a:extLst>
          </p:cNvPr>
          <p:cNvSpPr txBox="1"/>
          <p:nvPr/>
        </p:nvSpPr>
        <p:spPr>
          <a:xfrm>
            <a:off x="5336547" y="1224836"/>
            <a:ext cx="33132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i="0">
                <a:latin typeface="Helvetica" panose="020B0604020202020204" pitchFamily="34" charset="0"/>
                <a:cs typeface="Helvetica" panose="020B0604020202020204" pitchFamily="34" charset="0"/>
              </a:rPr>
              <a:t>TiO₂</a:t>
            </a:r>
            <a:r>
              <a:rPr lang="en-GB" sz="2000" i="0">
                <a:latin typeface="Helvetica" panose="020B0604020202020204" pitchFamily="34" charset="0"/>
                <a:cs typeface="Helvetica" panose="020B0604020202020204" pitchFamily="34" charset="0"/>
              </a:rPr>
              <a:t> is a stable, abundant photocatalyst—but limited by </a:t>
            </a:r>
            <a:r>
              <a:rPr lang="en-GB" sz="2000" b="1" i="0">
                <a:latin typeface="Helvetica" panose="020B0604020202020204" pitchFamily="34" charset="0"/>
                <a:cs typeface="Helvetica" panose="020B0604020202020204" pitchFamily="34" charset="0"/>
              </a:rPr>
              <a:t>fast electron–hole recombination</a:t>
            </a:r>
            <a:endParaRPr lang="en-GB" sz="20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4484A7-BDFD-379A-78E5-76FFB760DEAA}"/>
              </a:ext>
            </a:extLst>
          </p:cNvPr>
          <p:cNvSpPr txBox="1"/>
          <p:nvPr/>
        </p:nvSpPr>
        <p:spPr>
          <a:xfrm>
            <a:off x="5462373" y="2952894"/>
            <a:ext cx="30615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i="0">
                <a:latin typeface="Helvetica" panose="020B0604020202020204" pitchFamily="34" charset="0"/>
                <a:cs typeface="Helvetica" panose="020B0604020202020204" pitchFamily="34" charset="0"/>
              </a:rPr>
              <a:t>Can we tune or extend such recombination times?</a:t>
            </a:r>
            <a:endParaRPr lang="en-GB" sz="20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97A3B3E-83A5-548B-E287-7AAE6EEDB6AA}"/>
              </a:ext>
            </a:extLst>
          </p:cNvPr>
          <p:cNvSpPr txBox="1"/>
          <p:nvPr/>
        </p:nvSpPr>
        <p:spPr>
          <a:xfrm>
            <a:off x="5462373" y="4271317"/>
            <a:ext cx="306156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i="0">
                <a:latin typeface="Helvetica" panose="020B0604020202020204" pitchFamily="34" charset="0"/>
                <a:cs typeface="Helvetica" panose="020B0604020202020204" pitchFamily="34" charset="0"/>
              </a:rPr>
              <a:t>Studying excited state:  </a:t>
            </a:r>
            <a:r>
              <a:rPr lang="es-ES" sz="2000" b="1" i="0">
                <a:latin typeface="Helvetica" panose="020B0604020202020204" pitchFamily="34" charset="0"/>
                <a:cs typeface="Helvetica" panose="020B0604020202020204" pitchFamily="34" charset="0"/>
              </a:rPr>
              <a:t>Nonadiabatic molecular dynamics </a:t>
            </a:r>
            <a:r>
              <a:rPr lang="es-ES" sz="2000" i="0">
                <a:latin typeface="Helvetica" panose="020B0604020202020204" pitchFamily="34" charset="0"/>
                <a:cs typeface="Helvetica" panose="020B0604020202020204" pitchFamily="34" charset="0"/>
              </a:rPr>
              <a:t>(nanostructuring, hydration,…)</a:t>
            </a:r>
            <a:endParaRPr lang="en-GB" sz="20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A9292-CEE6-E81C-1755-CC1BD784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E4B2D34D-7626-CE6A-8FF9-BD702B6E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6" y="1340768"/>
            <a:ext cx="8972760" cy="2061539"/>
          </a:xfrm>
          <a:prstGeom prst="rect">
            <a:avLst/>
          </a:prstGeom>
        </p:spPr>
      </p:pic>
      <p:sp>
        <p:nvSpPr>
          <p:cNvPr id="2068" name="CuadroTexto 79">
            <a:extLst>
              <a:ext uri="{FF2B5EF4-FFF2-40B4-BE49-F238E27FC236}">
                <a16:creationId xmlns:a16="http://schemas.microsoft.com/office/drawing/2014/main" id="{5B5E2B7D-FCA8-1962-AD4F-256D4A150E55}"/>
              </a:ext>
            </a:extLst>
          </p:cNvPr>
          <p:cNvSpPr txBox="1"/>
          <p:nvPr/>
        </p:nvSpPr>
        <p:spPr>
          <a:xfrm>
            <a:off x="4826665" y="4242737"/>
            <a:ext cx="38884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CP2K</a:t>
            </a:r>
            <a:r>
              <a:rPr lang="es-E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step 1, step 2 (excitations)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Libra</a:t>
            </a:r>
            <a:r>
              <a:rPr lang="es-ES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step 2 (overlaps), step 3, step 4</a:t>
            </a:r>
            <a:endParaRPr lang="en-GB" sz="18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A8C90-E373-3F50-1A1F-9694A3ABFD02}"/>
              </a:ext>
            </a:extLst>
          </p:cNvPr>
          <p:cNvSpPr txBox="1"/>
          <p:nvPr/>
        </p:nvSpPr>
        <p:spPr>
          <a:xfrm>
            <a:off x="842634" y="45534"/>
            <a:ext cx="740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Nonadiabatic Molecular Dynamics workflow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2" descr="The Akimov Research Group: Group Members">
            <a:extLst>
              <a:ext uri="{FF2B5EF4-FFF2-40B4-BE49-F238E27FC236}">
                <a16:creationId xmlns:a16="http://schemas.microsoft.com/office/drawing/2014/main" id="{AF688AA0-24F6-B253-4099-71247688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4" y="4043708"/>
            <a:ext cx="1168318" cy="13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9">
            <a:extLst>
              <a:ext uri="{FF2B5EF4-FFF2-40B4-BE49-F238E27FC236}">
                <a16:creationId xmlns:a16="http://schemas.microsoft.com/office/drawing/2014/main" id="{D0DF48C7-23E4-AA36-299B-4B5045D6B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969" y="4242737"/>
            <a:ext cx="2212368" cy="838280"/>
          </a:xfrm>
          <a:prstGeom prst="rect">
            <a:avLst/>
          </a:prstGeom>
        </p:spPr>
      </p:pic>
      <p:sp>
        <p:nvSpPr>
          <p:cNvPr id="20" name="5 Rectángulo">
            <a:extLst>
              <a:ext uri="{FF2B5EF4-FFF2-40B4-BE49-F238E27FC236}">
                <a16:creationId xmlns:a16="http://schemas.microsoft.com/office/drawing/2014/main" id="{E56EE9C5-329D-ACB1-678E-EA3AC756D020}"/>
              </a:ext>
            </a:extLst>
          </p:cNvPr>
          <p:cNvSpPr/>
          <p:nvPr/>
        </p:nvSpPr>
        <p:spPr>
          <a:xfrm>
            <a:off x="-160390" y="3705154"/>
            <a:ext cx="2627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Alexey V. Akimov</a:t>
            </a:r>
            <a:endParaRPr lang="en-US" sz="1600" i="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145C98-B714-8CE2-4936-B30AB0B1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A0E59-391E-390A-CF60-8ECBA809BDFC}"/>
              </a:ext>
            </a:extLst>
          </p:cNvPr>
          <p:cNvSpPr/>
          <p:nvPr/>
        </p:nvSpPr>
        <p:spPr>
          <a:xfrm>
            <a:off x="285048" y="5631610"/>
            <a:ext cx="4955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A. V. Akimov, J</a:t>
            </a:r>
            <a:r>
              <a:rPr lang="en-US" sz="1400" i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Comput. Chem. </a:t>
            </a:r>
            <a:r>
              <a:rPr lang="en-US" sz="1400" b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2016</a:t>
            </a:r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37, 1626-1649</a:t>
            </a:r>
            <a:endParaRPr lang="ca-E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96772-AA54-807B-CC8E-DA6F1EFE1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44" y="1567274"/>
            <a:ext cx="618280" cy="2476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04951D-8512-2DE5-86A1-010CF7775359}"/>
              </a:ext>
            </a:extLst>
          </p:cNvPr>
          <p:cNvSpPr txBox="1"/>
          <p:nvPr/>
        </p:nvSpPr>
        <p:spPr>
          <a:xfrm>
            <a:off x="285048" y="1585508"/>
            <a:ext cx="1115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i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1</a:t>
            </a:r>
            <a:endParaRPr lang="en-GB" sz="1050" b="1" i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524E12-24C0-8A44-A47F-D0DDF9917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638" y="1635689"/>
            <a:ext cx="591194" cy="238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D7F350-07B8-0546-6994-EF3EEBFD5629}"/>
              </a:ext>
            </a:extLst>
          </p:cNvPr>
          <p:cNvSpPr txBox="1"/>
          <p:nvPr/>
        </p:nvSpPr>
        <p:spPr>
          <a:xfrm>
            <a:off x="2206649" y="1561043"/>
            <a:ext cx="1115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i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2</a:t>
            </a:r>
            <a:endParaRPr lang="en-GB" sz="1050" b="1" i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2ED7462-1453-41DA-94D8-E01D72364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355" y="1643109"/>
            <a:ext cx="507046" cy="1908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E3598A-3F5F-B948-80F2-0E48FD333D5F}"/>
              </a:ext>
            </a:extLst>
          </p:cNvPr>
          <p:cNvSpPr txBox="1"/>
          <p:nvPr/>
        </p:nvSpPr>
        <p:spPr>
          <a:xfrm>
            <a:off x="4170292" y="1580005"/>
            <a:ext cx="1115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i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3</a:t>
            </a:r>
            <a:endParaRPr lang="en-GB" sz="1050" b="1" i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494A8F-7B88-3AF9-1EEB-0BFD13BA86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070" y="1647882"/>
            <a:ext cx="591194" cy="1982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16BE97D-EFDB-DC15-AC87-871CAC7E42BB}"/>
              </a:ext>
            </a:extLst>
          </p:cNvPr>
          <p:cNvSpPr txBox="1"/>
          <p:nvPr/>
        </p:nvSpPr>
        <p:spPr>
          <a:xfrm>
            <a:off x="6129081" y="1586502"/>
            <a:ext cx="1115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i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4</a:t>
            </a:r>
            <a:endParaRPr lang="en-GB" sz="1050" b="1" i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AFF1D-79AE-C56E-24BF-6B415CF376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1421E-4EDF-C96A-D9D6-F0AD3C6A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3B951C-A1C5-F23F-7547-AF46FF55701D}"/>
              </a:ext>
            </a:extLst>
          </p:cNvPr>
          <p:cNvSpPr txBox="1"/>
          <p:nvPr/>
        </p:nvSpPr>
        <p:spPr>
          <a:xfrm>
            <a:off x="435188" y="54395"/>
            <a:ext cx="82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Model Systems: TiO</a:t>
            </a:r>
            <a:r>
              <a:rPr lang="es-ES" sz="2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 Nanoclusters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0AEB9-FDC0-AC15-7227-FF488BCC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ADEA1-423C-82FC-9A70-39DBEC3F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031DAA-C312-BD35-F60D-B631EDCC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43" y="5626901"/>
            <a:ext cx="276264" cy="676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DC6EFF7-8135-9A92-6817-B0F2FA85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400" y="1469480"/>
            <a:ext cx="1344174" cy="125674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92289BE-6BC7-7BD4-7925-A8EEC851F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844" y="1683507"/>
            <a:ext cx="1207621" cy="9834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10B3B9F-F5BF-02A2-80FC-46F60C3F3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478" y="2781497"/>
            <a:ext cx="1423061" cy="10641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5AC9989-FC23-64B3-95AE-CD258461C988}"/>
              </a:ext>
            </a:extLst>
          </p:cNvPr>
          <p:cNvSpPr txBox="1"/>
          <p:nvPr/>
        </p:nvSpPr>
        <p:spPr>
          <a:xfrm>
            <a:off x="7505700" y="5483019"/>
            <a:ext cx="2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CB2ACD-2E27-B285-5CBF-24683248F209}"/>
              </a:ext>
            </a:extLst>
          </p:cNvPr>
          <p:cNvSpPr txBox="1"/>
          <p:nvPr/>
        </p:nvSpPr>
        <p:spPr>
          <a:xfrm>
            <a:off x="5683989" y="1007069"/>
            <a:ext cx="21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544EFA-82F1-E799-2225-F2DCE3C61747}"/>
              </a:ext>
            </a:extLst>
          </p:cNvPr>
          <p:cNvSpPr txBox="1"/>
          <p:nvPr/>
        </p:nvSpPr>
        <p:spPr>
          <a:xfrm>
            <a:off x="3784360" y="1345609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28EF1E-24EA-EB85-59EF-A13779B5DBED}"/>
              </a:ext>
            </a:extLst>
          </p:cNvPr>
          <p:cNvSpPr txBox="1"/>
          <p:nvPr/>
        </p:nvSpPr>
        <p:spPr>
          <a:xfrm>
            <a:off x="4268582" y="3940198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5768FB3-FFFB-CE2E-EFB3-6E1700DB9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921" y="1842314"/>
            <a:ext cx="1058533" cy="6763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DAFFA0-DDFE-1660-6EDE-AABDDA222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5740" y="1803540"/>
            <a:ext cx="1159034" cy="8256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1F6F50-DF70-AA27-76EC-8B18995CD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2767" y="2726228"/>
            <a:ext cx="1423061" cy="113605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2302A2-8AB5-1418-DC10-6EF196BD8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832" y="1888639"/>
            <a:ext cx="842769" cy="58372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C4E9AA5-4CF8-EE27-2857-A4855D5E0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5619" y="2823880"/>
            <a:ext cx="1499803" cy="9562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25231CF-E58C-0493-BC08-7B03B56DAB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" y="2871884"/>
            <a:ext cx="1344174" cy="86027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1AF4625-22C8-8A77-84E8-D449F1A41CD4}"/>
              </a:ext>
            </a:extLst>
          </p:cNvPr>
          <p:cNvSpPr txBox="1"/>
          <p:nvPr/>
        </p:nvSpPr>
        <p:spPr>
          <a:xfrm>
            <a:off x="215916" y="1454399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E4181E-B04D-05AC-7E4B-DFFE31087D3B}"/>
              </a:ext>
            </a:extLst>
          </p:cNvPr>
          <p:cNvSpPr txBox="1"/>
          <p:nvPr/>
        </p:nvSpPr>
        <p:spPr>
          <a:xfrm>
            <a:off x="1323507" y="1460008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4EE355-5AEB-C0DA-FD7D-458118104032}"/>
              </a:ext>
            </a:extLst>
          </p:cNvPr>
          <p:cNvSpPr txBox="1"/>
          <p:nvPr/>
        </p:nvSpPr>
        <p:spPr>
          <a:xfrm>
            <a:off x="2503454" y="1248561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4E9A3B-CEB5-B05B-462C-384FE3FE8F2A}"/>
              </a:ext>
            </a:extLst>
          </p:cNvPr>
          <p:cNvSpPr txBox="1"/>
          <p:nvPr/>
        </p:nvSpPr>
        <p:spPr>
          <a:xfrm>
            <a:off x="-140105" y="3927363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024347-CF76-BFC4-0E34-6E5B99C9615A}"/>
              </a:ext>
            </a:extLst>
          </p:cNvPr>
          <p:cNvSpPr txBox="1"/>
          <p:nvPr/>
        </p:nvSpPr>
        <p:spPr>
          <a:xfrm>
            <a:off x="2858377" y="3927363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73FF2-B578-BAED-6E36-097DD83884C7}"/>
              </a:ext>
            </a:extLst>
          </p:cNvPr>
          <p:cNvSpPr txBox="1"/>
          <p:nvPr/>
        </p:nvSpPr>
        <p:spPr>
          <a:xfrm>
            <a:off x="1316106" y="3940198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54DDC4B-DA06-EB95-D255-9BB02E62B6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4775" y="1469479"/>
            <a:ext cx="1459225" cy="125674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E363E99C-19A0-13D0-F60C-50850CFCA30A}"/>
              </a:ext>
            </a:extLst>
          </p:cNvPr>
          <p:cNvSpPr txBox="1"/>
          <p:nvPr/>
        </p:nvSpPr>
        <p:spPr>
          <a:xfrm>
            <a:off x="7231824" y="994456"/>
            <a:ext cx="21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438888F1-8C80-B031-EA92-0A2D8367D7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1400" y="3429000"/>
            <a:ext cx="1469624" cy="1269221"/>
          </a:xfrm>
          <a:prstGeom prst="rect">
            <a:avLst/>
          </a:prstGeom>
        </p:spPr>
      </p:pic>
      <p:pic>
        <p:nvPicPr>
          <p:cNvPr id="83" name="Picture 2" descr="Visualització prèvia de la imatge">
            <a:extLst>
              <a:ext uri="{FF2B5EF4-FFF2-40B4-BE49-F238E27FC236}">
                <a16:creationId xmlns:a16="http://schemas.microsoft.com/office/drawing/2014/main" id="{99F376E4-1085-0E72-F7EC-64B5CA4A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40" y="3927363"/>
            <a:ext cx="1801437" cy="18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rrow: Right 83">
            <a:extLst>
              <a:ext uri="{FF2B5EF4-FFF2-40B4-BE49-F238E27FC236}">
                <a16:creationId xmlns:a16="http://schemas.microsoft.com/office/drawing/2014/main" id="{33A57036-8737-5D31-D9B7-D391C0A62885}"/>
              </a:ext>
            </a:extLst>
          </p:cNvPr>
          <p:cNvSpPr/>
          <p:nvPr/>
        </p:nvSpPr>
        <p:spPr bwMode="auto">
          <a:xfrm>
            <a:off x="5315877" y="2015741"/>
            <a:ext cx="718111" cy="3335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C95A9099-F56A-49A8-0E63-7ED5ABD1E27D}"/>
              </a:ext>
            </a:extLst>
          </p:cNvPr>
          <p:cNvSpPr/>
          <p:nvPr/>
        </p:nvSpPr>
        <p:spPr bwMode="auto">
          <a:xfrm rot="2198529">
            <a:off x="5546847" y="3453607"/>
            <a:ext cx="718111" cy="3335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361951-DB01-D7FA-7872-799141D56B25}"/>
              </a:ext>
            </a:extLst>
          </p:cNvPr>
          <p:cNvSpPr txBox="1"/>
          <p:nvPr/>
        </p:nvSpPr>
        <p:spPr>
          <a:xfrm>
            <a:off x="6103328" y="4748414"/>
            <a:ext cx="2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FD55533C-98F4-3672-4564-14BCB501ACC7}"/>
              </a:ext>
            </a:extLst>
          </p:cNvPr>
          <p:cNvSpPr/>
          <p:nvPr/>
        </p:nvSpPr>
        <p:spPr bwMode="auto">
          <a:xfrm rot="5400000">
            <a:off x="2495713" y="2394458"/>
            <a:ext cx="676371" cy="50207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E63FAA9-4C67-6C74-CB8B-FA36C0E8B4A1}"/>
              </a:ext>
            </a:extLst>
          </p:cNvPr>
          <p:cNvSpPr txBox="1"/>
          <p:nvPr/>
        </p:nvSpPr>
        <p:spPr>
          <a:xfrm>
            <a:off x="4578638" y="5621994"/>
            <a:ext cx="326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800" b="1" i="0" u="sng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 I (JPCC)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E1BEC45-6341-EB48-782C-1877E12A9DCA}"/>
              </a:ext>
            </a:extLst>
          </p:cNvPr>
          <p:cNvSpPr txBox="1"/>
          <p:nvPr/>
        </p:nvSpPr>
        <p:spPr>
          <a:xfrm>
            <a:off x="1180503" y="5416705"/>
            <a:ext cx="326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800" b="1" i="0" u="sng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Part II (JACS)</a:t>
            </a:r>
          </a:p>
        </p:txBody>
      </p:sp>
    </p:spTree>
    <p:extLst>
      <p:ext uri="{BB962C8B-B14F-4D97-AF65-F5344CB8AC3E}">
        <p14:creationId xmlns:p14="http://schemas.microsoft.com/office/powerpoint/2010/main" val="28363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9" grpId="0"/>
      <p:bldP spid="70" grpId="0"/>
      <p:bldP spid="71" grpId="0"/>
      <p:bldP spid="72" grpId="0"/>
      <p:bldP spid="73" grpId="0"/>
      <p:bldP spid="74" grpId="0"/>
      <p:bldP spid="80" grpId="0"/>
      <p:bldP spid="84" grpId="0" animBg="1"/>
      <p:bldP spid="85" grpId="0" animBg="1"/>
      <p:bldP spid="86" grpId="0"/>
      <p:bldP spid="88" grpId="0" animBg="1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C2A03-DFD8-1F15-BA11-75DA72ED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79">
            <a:extLst>
              <a:ext uri="{FF2B5EF4-FFF2-40B4-BE49-F238E27FC236}">
                <a16:creationId xmlns:a16="http://schemas.microsoft.com/office/drawing/2014/main" id="{12CEDE24-610E-FB24-8822-CC5DE66E0A94}"/>
              </a:ext>
            </a:extLst>
          </p:cNvPr>
          <p:cNvSpPr txBox="1"/>
          <p:nvPr/>
        </p:nvSpPr>
        <p:spPr>
          <a:xfrm>
            <a:off x="335128" y="1618166"/>
            <a:ext cx="4481264" cy="3826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Dependence </a:t>
            </a:r>
            <a:r>
              <a:rPr lang="en-GB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 excited state </a:t>
            </a:r>
            <a:r>
              <a:rPr lang="en-GB" i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dynamics on </a:t>
            </a:r>
            <a:r>
              <a:rPr lang="en-GB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hydration </a:t>
            </a:r>
            <a:r>
              <a:rPr lang="en-GB" b="1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degree </a:t>
            </a:r>
          </a:p>
          <a:p>
            <a:pPr>
              <a:spcAft>
                <a:spcPts val="800"/>
              </a:spcAft>
            </a:pPr>
            <a:endParaRPr lang="en-GB" b="1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b="1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GB" b="1" i="0" baseline="-2500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</a:t>
            </a:r>
            <a:r>
              <a:rPr lang="en-GB" b="1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→S</a:t>
            </a:r>
            <a:r>
              <a:rPr lang="en-GB" b="1" i="0" baseline="-2500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</a:t>
            </a:r>
            <a:r>
              <a:rPr lang="en-GB" b="1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(electron-hole recombination)</a:t>
            </a:r>
          </a:p>
          <a:p>
            <a:pPr>
              <a:spcAft>
                <a:spcPts val="800"/>
              </a:spcAft>
            </a:pPr>
            <a:endParaRPr lang="en-GB" b="1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b="1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</a:t>
            </a:r>
            <a:r>
              <a:rPr lang="en-GB" b="1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enchmark</a:t>
            </a:r>
            <a:r>
              <a:rPr lang="en-GB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common TD-DFT </a:t>
            </a:r>
            <a:r>
              <a:rPr lang="en-GB" i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</a:t>
            </a:r>
            <a:r>
              <a:rPr lang="en-GB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NA-MD </a:t>
            </a:r>
            <a:r>
              <a:rPr lang="en-GB" b="1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methodologies</a:t>
            </a:r>
            <a:endParaRPr lang="en-GB" i="0" dirty="0">
              <a:solidFill>
                <a:schemeClr val="tx1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FA97D-64D3-1871-B778-1F148822DE13}"/>
              </a:ext>
            </a:extLst>
          </p:cNvPr>
          <p:cNvSpPr txBox="1"/>
          <p:nvPr/>
        </p:nvSpPr>
        <p:spPr>
          <a:xfrm>
            <a:off x="435188" y="54395"/>
            <a:ext cx="82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0">
                <a:latin typeface="Helvetica" panose="020B0604020202020204" pitchFamily="34" charset="0"/>
                <a:cs typeface="Helvetica" panose="020B0604020202020204" pitchFamily="34" charset="0"/>
              </a:rPr>
              <a:t>Part I – Hydration and Methodology Assessment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C8DFF-EBDC-4F55-CC7E-471CC4A3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pic>
        <p:nvPicPr>
          <p:cNvPr id="12" name="Picture 2" descr="Visualització prèvia de la imatge">
            <a:extLst>
              <a:ext uri="{FF2B5EF4-FFF2-40B4-BE49-F238E27FC236}">
                <a16:creationId xmlns:a16="http://schemas.microsoft.com/office/drawing/2014/main" id="{BE8619C8-98E5-E5A9-395E-1DCCD0F2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59" y="4323237"/>
            <a:ext cx="1978159" cy="20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D735F2-810E-BE9C-DF1D-88E0DB145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95" y="5626901"/>
            <a:ext cx="276264" cy="676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9919A7-232A-F14D-5008-C87B6322F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19" y="2927406"/>
            <a:ext cx="1534933" cy="1435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08362F-5B17-B2D7-BAF1-9F2762A6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524" y="1255409"/>
            <a:ext cx="1345587" cy="1095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E690C7-43C5-16DA-0E58-AE95CE7DD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501" y="4737391"/>
            <a:ext cx="1642890" cy="1414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67C437-786D-CB2E-C2F7-92E4EAFE9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243" y="1160604"/>
            <a:ext cx="1519265" cy="11360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5D082C-4D7E-F91C-7F78-544953DED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901" y="2638382"/>
            <a:ext cx="1789473" cy="1545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493BA-1DFA-BD4E-DC4E-1567335C1602}"/>
              </a:ext>
            </a:extLst>
          </p:cNvPr>
          <p:cNvSpPr txBox="1"/>
          <p:nvPr/>
        </p:nvSpPr>
        <p:spPr>
          <a:xfrm>
            <a:off x="5326524" y="4285657"/>
            <a:ext cx="2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59E7D-1A80-A092-2F15-5CF1D76B34AF}"/>
              </a:ext>
            </a:extLst>
          </p:cNvPr>
          <p:cNvSpPr txBox="1"/>
          <p:nvPr/>
        </p:nvSpPr>
        <p:spPr>
          <a:xfrm>
            <a:off x="7135938" y="4225864"/>
            <a:ext cx="2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68D60-2385-367D-9176-F2D1BF6A7FD4}"/>
              </a:ext>
            </a:extLst>
          </p:cNvPr>
          <p:cNvSpPr txBox="1"/>
          <p:nvPr/>
        </p:nvSpPr>
        <p:spPr>
          <a:xfrm>
            <a:off x="5148064" y="2485792"/>
            <a:ext cx="16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F05BA-4C1A-01C1-9AE5-82A60838AD7D}"/>
              </a:ext>
            </a:extLst>
          </p:cNvPr>
          <p:cNvSpPr txBox="1"/>
          <p:nvPr/>
        </p:nvSpPr>
        <p:spPr>
          <a:xfrm>
            <a:off x="7012484" y="2367855"/>
            <a:ext cx="16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(H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O)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2FC5-F2FF-4E14-5751-9530A32B5BB9}"/>
              </a:ext>
            </a:extLst>
          </p:cNvPr>
          <p:cNvSpPr txBox="1"/>
          <p:nvPr/>
        </p:nvSpPr>
        <p:spPr>
          <a:xfrm>
            <a:off x="5340914" y="833346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22CAE-5C29-E87C-1D02-7922FA38E821}"/>
              </a:ext>
            </a:extLst>
          </p:cNvPr>
          <p:cNvSpPr txBox="1"/>
          <p:nvPr/>
        </p:nvSpPr>
        <p:spPr>
          <a:xfrm>
            <a:off x="7269039" y="692696"/>
            <a:ext cx="16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(TiO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ES" sz="1800" i="0" baseline="-2500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s-ES" sz="1800" i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GB" sz="1800" i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2792B9C-4476-3656-F0F4-099BD60A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9B802FB-9E2F-80D0-2CE8-B77666982476}"/>
              </a:ext>
            </a:extLst>
          </p:cNvPr>
          <p:cNvSpPr/>
          <p:nvPr/>
        </p:nvSpPr>
        <p:spPr>
          <a:xfrm>
            <a:off x="560295" y="6257832"/>
            <a:ext cx="4955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</a:t>
            </a:r>
            <a:r>
              <a:rPr lang="en-US" sz="1400" i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Phys. Chem. C </a:t>
            </a:r>
            <a:r>
              <a:rPr lang="en-US" sz="1400" b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2025</a:t>
            </a:r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129 (3), 1806</a:t>
            </a:r>
            <a:endParaRPr lang="ca-E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9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04D84C-3C41-B231-577A-F4BC813AC260}"/>
              </a:ext>
            </a:extLst>
          </p:cNvPr>
          <p:cNvSpPr txBox="1"/>
          <p:nvPr/>
        </p:nvSpPr>
        <p:spPr>
          <a:xfrm>
            <a:off x="1199924" y="88536"/>
            <a:ext cx="689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 - Vibrational and electronic structure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5FF6B4BA-5913-B820-AA95-CD027BC1FE84}"/>
              </a:ext>
            </a:extLst>
          </p:cNvPr>
          <p:cNvSpPr txBox="1"/>
          <p:nvPr/>
        </p:nvSpPr>
        <p:spPr>
          <a:xfrm>
            <a:off x="176478" y="5019225"/>
            <a:ext cx="4320612" cy="1036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100 </a:t>
            </a:r>
            <a:r>
              <a:rPr lang="en-GB" sz="1600" b="1" i="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200 cm</a:t>
            </a:r>
            <a:r>
              <a:rPr lang="en-GB" sz="1600" b="1" i="0" baseline="30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r>
              <a:rPr lang="en-GB" sz="1600" i="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-&gt; Ti-O-Ti 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angle bending</a:t>
            </a:r>
            <a:endParaRPr lang="en-GB" sz="1600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500-1000 </a:t>
            </a:r>
            <a:r>
              <a:rPr lang="en-GB" sz="1600" b="1" i="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cm</a:t>
            </a:r>
            <a:r>
              <a:rPr lang="en-GB" sz="1600" b="1" i="0" baseline="30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r>
              <a:rPr lang="en-GB" sz="1600" b="1" i="0" baseline="30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-&gt; Ti-O 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stretching</a:t>
            </a:r>
          </a:p>
          <a:p>
            <a:pPr>
              <a:spcAft>
                <a:spcPts val="800"/>
              </a:spcAft>
            </a:pPr>
            <a:r>
              <a:rPr lang="en-GB" sz="16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Hydroxyl </a:t>
            </a:r>
            <a:r>
              <a:rPr lang="en-GB" sz="16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stretching mode around 4000 </a:t>
            </a:r>
            <a:r>
              <a:rPr lang="en-GB" sz="16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cm</a:t>
            </a:r>
            <a:r>
              <a:rPr lang="en-GB" sz="1600" i="0" baseline="300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endParaRPr lang="en-GB" sz="1600" b="1" i="0" baseline="30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2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3219B90-13EB-B25D-CB65-E339FC6A0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1" y="1630960"/>
            <a:ext cx="4176463" cy="32483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07A556-43AB-51B3-6D57-9B734141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43" y="2319601"/>
            <a:ext cx="1472752" cy="1871077"/>
          </a:xfrm>
          <a:prstGeom prst="rect">
            <a:avLst/>
          </a:prstGeom>
        </p:spPr>
      </p:pic>
      <p:sp>
        <p:nvSpPr>
          <p:cNvPr id="30" name="TextBox 1">
            <a:extLst>
              <a:ext uri="{FF2B5EF4-FFF2-40B4-BE49-F238E27FC236}">
                <a16:creationId xmlns:a16="http://schemas.microsoft.com/office/drawing/2014/main" id="{54C26417-437E-CACD-D4C3-3C8B347933E8}"/>
              </a:ext>
            </a:extLst>
          </p:cNvPr>
          <p:cNvSpPr txBox="1"/>
          <p:nvPr/>
        </p:nvSpPr>
        <p:spPr>
          <a:xfrm>
            <a:off x="191619" y="746701"/>
            <a:ext cx="432061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Classical Dynamics 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</a:t>
            </a:r>
            <a:r>
              <a:rPr lang="en-GB" sz="1600" i="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NanoTiO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600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&amp; FFTiOH) </a:t>
            </a:r>
            <a:endParaRPr lang="en-GB" sz="1600" i="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 initio</a:t>
            </a:r>
            <a:r>
              <a:rPr lang="en-GB" sz="1600" b="1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Molecular Dynamics </a:t>
            </a:r>
            <a:r>
              <a:rPr lang="en-GB" sz="1600" b="1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</a:t>
            </a:r>
            <a:r>
              <a:rPr lang="en-GB" sz="1600" b="1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PBE)</a:t>
            </a:r>
            <a:endParaRPr lang="en-GB" sz="1600" b="1" i="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1600" b="0" i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r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 (1 </a:t>
            </a:r>
            <a:r>
              <a:rPr lang="en-GB" sz="1600" i="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ps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equilibration + 3 </a:t>
            </a:r>
            <a:r>
              <a:rPr lang="en-GB" sz="1600" i="0" dirty="0" err="1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ps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GB" sz="1600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production):</a:t>
            </a:r>
            <a:r>
              <a:rPr lang="en-GB" sz="1600" b="1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3000 structures</a:t>
            </a:r>
            <a:endParaRPr lang="en-GB" sz="1600" b="1" i="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C822-65A4-316A-6582-308624AA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8</a:t>
            </a:fld>
            <a:endParaRPr lang="ca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C8D73-26C6-C444-D40E-B1986134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642758FD-2440-390D-95A7-3C6D5DDABEE8}"/>
              </a:ext>
            </a:extLst>
          </p:cNvPr>
          <p:cNvSpPr txBox="1"/>
          <p:nvPr/>
        </p:nvSpPr>
        <p:spPr>
          <a:xfrm>
            <a:off x="4855853" y="963669"/>
            <a:ext cx="402954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GB" sz="1600" b="1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to S</a:t>
            </a:r>
            <a:r>
              <a:rPr lang="en-GB" sz="1600" b="1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state transition </a:t>
            </a:r>
          </a:p>
          <a:p>
            <a:r>
              <a:rPr lang="en-GB" sz="1600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PBE</a:t>
            </a:r>
            <a:r>
              <a:rPr lang="en-GB" sz="1600" i="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PBE0 and </a:t>
            </a:r>
            <a:r>
              <a:rPr lang="en-GB" sz="1600" i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B3LYP functionals</a:t>
            </a:r>
            <a:endParaRPr lang="en-GB" sz="1600" i="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4689AE1D-F2C2-367C-91B5-8E9E978CB465}"/>
              </a:ext>
            </a:extLst>
          </p:cNvPr>
          <p:cNvSpPr txBox="1"/>
          <p:nvPr/>
        </p:nvSpPr>
        <p:spPr>
          <a:xfrm>
            <a:off x="4646909" y="5011242"/>
            <a:ext cx="432061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Hydration increases </a:t>
            </a:r>
            <a:r>
              <a:rPr lang="en-GB" sz="160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excitation</a:t>
            </a:r>
            <a:r>
              <a:rPr lang="en-GB" sz="1600" b="1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 S</a:t>
            </a:r>
            <a:r>
              <a:rPr lang="en-GB" sz="1600" b="1" i="0" u="none" strike="noStrike" baseline="-2500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sz="1600" b="1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 energies</a:t>
            </a:r>
            <a:r>
              <a:rPr lang="en-GB" sz="1600" b="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b="1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Hybrid </a:t>
            </a:r>
            <a:r>
              <a:rPr lang="en-GB" sz="1600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functionals</a:t>
            </a:r>
            <a:r>
              <a:rPr lang="en-GB" sz="1600" b="1" i="0" u="none" strike="noStrike" baseline="0">
                <a:latin typeface="Helvetica" panose="020B0604020202020204" pitchFamily="34" charset="0"/>
                <a:cs typeface="Helvetica" panose="020B0604020202020204" pitchFamily="34" charset="0"/>
              </a:rPr>
              <a:t> mitigate underestimation</a:t>
            </a:r>
            <a:endParaRPr lang="en-GB" sz="1600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</a:t>
            </a:r>
            <a:r>
              <a:rPr lang="en-GB" sz="16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</a:t>
            </a:r>
            <a:r>
              <a:rPr lang="en-GB" sz="16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GB" sz="1600" i="0" baseline="-250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</a:t>
            </a:r>
            <a:r>
              <a:rPr lang="en-GB" sz="1600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transition 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driven by</a:t>
            </a:r>
            <a:r>
              <a:rPr lang="en-GB" sz="16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Ti-O </a:t>
            </a:r>
            <a:r>
              <a:rPr lang="en-GB" sz="1600" b="1" i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modes</a:t>
            </a:r>
            <a:endParaRPr lang="en-GB" sz="1600" i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3BA44AB-B4F0-D029-E4F0-611CF3C1C16C}"/>
              </a:ext>
            </a:extLst>
          </p:cNvPr>
          <p:cNvSpPr/>
          <p:nvPr/>
        </p:nvSpPr>
        <p:spPr>
          <a:xfrm>
            <a:off x="800046" y="6263652"/>
            <a:ext cx="4955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</a:t>
            </a:r>
            <a:r>
              <a:rPr lang="en-US" sz="1400" i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Phys. Chem. C </a:t>
            </a:r>
            <a:r>
              <a:rPr lang="en-US" sz="1400" b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2025</a:t>
            </a:r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129 (3), 1806</a:t>
            </a:r>
            <a:endParaRPr lang="ca-E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49F86-4525-1FFF-4EA8-8E5737BCA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374" y="1878058"/>
            <a:ext cx="3865747" cy="29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978E-5E11-DF12-4B46-AF75C67DD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017EF6C-E3D9-070A-C7EF-539127E45993}"/>
              </a:ext>
            </a:extLst>
          </p:cNvPr>
          <p:cNvSpPr txBox="1"/>
          <p:nvPr/>
        </p:nvSpPr>
        <p:spPr>
          <a:xfrm>
            <a:off x="1356975" y="5510628"/>
            <a:ext cx="34977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800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Competition between energy difference and </a:t>
            </a:r>
            <a:r>
              <a:rPr lang="en-GB" sz="1800" b="1" i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isotropy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22CFB-B035-1E07-E7DD-B6ABB20BF17B}"/>
              </a:ext>
            </a:extLst>
          </p:cNvPr>
          <p:cNvSpPr txBox="1"/>
          <p:nvPr/>
        </p:nvSpPr>
        <p:spPr>
          <a:xfrm>
            <a:off x="-1579533" y="764704"/>
            <a:ext cx="806997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indent="128270"/>
            <a:r>
              <a:rPr lang="en-US" sz="1800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Hammes-Schiffer-Tully (HST) approach:</a:t>
            </a:r>
            <a:endParaRPr lang="en-GB" sz="2000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F6C465-2C92-8B40-857D-202E13429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69" y="2263364"/>
            <a:ext cx="4209834" cy="30378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7E6320-388E-59CD-4A12-586D76CCC6F7}"/>
              </a:ext>
            </a:extLst>
          </p:cNvPr>
          <p:cNvSpPr txBox="1"/>
          <p:nvPr/>
        </p:nvSpPr>
        <p:spPr>
          <a:xfrm>
            <a:off x="1564229" y="48265"/>
            <a:ext cx="60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0">
                <a:latin typeface="Helvetica" panose="020B0604020202020204" pitchFamily="34" charset="0"/>
                <a:cs typeface="Helvetica" panose="020B0604020202020204" pitchFamily="34" charset="0"/>
              </a:rPr>
              <a:t>Part I - Nonadiabatic Couplings</a:t>
            </a:r>
            <a:endParaRPr lang="en-GB" sz="2800" i="0" baseline="-25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ABAB-5B07-3D8A-37CB-5623A5E6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DCDA5-4A65-49CF-9062-374AD2373D7D}" type="slidenum">
              <a:rPr lang="ca-ES" smtClean="0"/>
              <a:pPr>
                <a:defRPr/>
              </a:pPr>
              <a:t>9</a:t>
            </a:fld>
            <a:endParaRPr lang="ca-E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D4D4F2-2F52-0BC0-A865-23492D898BA6}"/>
              </a:ext>
            </a:extLst>
          </p:cNvPr>
          <p:cNvSpPr/>
          <p:nvPr/>
        </p:nvSpPr>
        <p:spPr>
          <a:xfrm>
            <a:off x="3502879" y="6289967"/>
            <a:ext cx="4955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</a:t>
            </a:r>
            <a:r>
              <a:rPr lang="en-US" sz="1400" i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Phys. Chem. C </a:t>
            </a:r>
            <a:r>
              <a:rPr lang="en-US" sz="1400" b="1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2025</a:t>
            </a:r>
            <a:r>
              <a:rPr lang="en-US" sz="1400">
                <a:solidFill>
                  <a:schemeClr val="tx2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129 (3), 1806</a:t>
            </a:r>
            <a:endParaRPr lang="ca-ES" sz="1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D75E25-D5A2-FA78-AF38-C080766D7818}"/>
              </a:ext>
            </a:extLst>
          </p:cNvPr>
          <p:cNvSpPr/>
          <p:nvPr/>
        </p:nvSpPr>
        <p:spPr bwMode="auto">
          <a:xfrm>
            <a:off x="3105847" y="2543433"/>
            <a:ext cx="1023945" cy="17281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E2C0D-7031-AC65-E0E9-38007225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36" y="2420887"/>
            <a:ext cx="214455" cy="122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30F9D-4B3A-63B9-0F98-C3C61CB9A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87" y="2227358"/>
            <a:ext cx="238158" cy="47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2C7A7-D514-9F15-A8F3-478A64557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6126050"/>
            <a:ext cx="953037" cy="701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0CEDD-42F8-C2FF-A4D0-01E1D165BE01}"/>
                  </a:ext>
                </a:extLst>
              </p:cNvPr>
              <p:cNvSpPr txBox="1"/>
              <p:nvPr/>
            </p:nvSpPr>
            <p:spPr>
              <a:xfrm>
                <a:off x="715026" y="1130557"/>
                <a:ext cx="7549940" cy="806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0CEDD-42F8-C2FF-A4D0-01E1D165B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26" y="1130557"/>
                <a:ext cx="7549940" cy="806054"/>
              </a:xfrm>
              <a:prstGeom prst="rect">
                <a:avLst/>
              </a:prstGeom>
              <a:blipFill>
                <a:blip r:embed="rId7"/>
                <a:stretch>
                  <a:fillRect b="-3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0E63E37-233A-B3B5-3408-7B586867F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553" y="2226839"/>
            <a:ext cx="2062389" cy="30378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D0F356-579D-4F0E-77D6-E46BEFEDC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5549" y="2204864"/>
            <a:ext cx="1454923" cy="30378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33A11B-2C64-EF8D-158A-74AAE1B59C90}"/>
              </a:ext>
            </a:extLst>
          </p:cNvPr>
          <p:cNvSpPr txBox="1"/>
          <p:nvPr/>
        </p:nvSpPr>
        <p:spPr>
          <a:xfrm rot="16200000">
            <a:off x="4139259" y="4387907"/>
            <a:ext cx="152617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indent="128270"/>
            <a:r>
              <a:rPr lang="en-US" sz="1800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HOMO</a:t>
            </a:r>
            <a:endParaRPr lang="en-GB" sz="2000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C71CF0-FAFD-58DB-9F47-0BC681BCA47C}"/>
              </a:ext>
            </a:extLst>
          </p:cNvPr>
          <p:cNvSpPr txBox="1"/>
          <p:nvPr/>
        </p:nvSpPr>
        <p:spPr>
          <a:xfrm rot="16200000">
            <a:off x="4154618" y="2903071"/>
            <a:ext cx="152617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indent="128270"/>
            <a:r>
              <a:rPr lang="en-US" sz="1800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LU</a:t>
            </a:r>
            <a:r>
              <a:rPr lang="en-US" sz="1800" i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</a:t>
            </a:r>
            <a:endParaRPr lang="en-GB" sz="2000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FCF2F12-4832-5873-7DC2-950D6FF18BE2}"/>
              </a:ext>
            </a:extLst>
          </p:cNvPr>
          <p:cNvSpPr/>
          <p:nvPr/>
        </p:nvSpPr>
        <p:spPr bwMode="auto">
          <a:xfrm>
            <a:off x="6257926" y="5145210"/>
            <a:ext cx="1905000" cy="688584"/>
          </a:xfrm>
          <a:prstGeom prst="rightArrow">
            <a:avLst/>
          </a:prstGeom>
          <a:solidFill>
            <a:srgbClr val="EEDC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1B93FE-E029-0F0E-A06A-E0066BE78007}"/>
              </a:ext>
            </a:extLst>
          </p:cNvPr>
          <p:cNvSpPr txBox="1"/>
          <p:nvPr/>
        </p:nvSpPr>
        <p:spPr>
          <a:xfrm>
            <a:off x="6276713" y="5309957"/>
            <a:ext cx="152617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indent="128270"/>
            <a:r>
              <a:rPr lang="en-US" sz="1800" i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Hydration</a:t>
            </a:r>
            <a:endParaRPr lang="en-GB" sz="2000" i="0">
              <a:solidFill>
                <a:schemeClr val="tx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C3F6BD-C9ED-AF33-7A53-0A6A62E9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15" y="2743210"/>
            <a:ext cx="214455" cy="1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5" grpId="0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99FFCC"/>
      </a:lt1>
      <a:dk2>
        <a:srgbClr val="000000"/>
      </a:dk2>
      <a:lt2>
        <a:srgbClr val="666633"/>
      </a:lt2>
      <a:accent1>
        <a:srgbClr val="FFFF66"/>
      </a:accent1>
      <a:accent2>
        <a:srgbClr val="800000"/>
      </a:accent2>
      <a:accent3>
        <a:srgbClr val="CAFFE2"/>
      </a:accent3>
      <a:accent4>
        <a:srgbClr val="000000"/>
      </a:accent4>
      <a:accent5>
        <a:srgbClr val="FFFFB8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70374</TotalTime>
  <Words>1243</Words>
  <Application>Microsoft Office PowerPoint</Application>
  <PresentationFormat>On-screen Show (4:3)</PresentationFormat>
  <Paragraphs>263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Times New Roman</vt:lpstr>
      <vt:lpstr>Wingdings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Departament Quimica Fisica 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Fisicoquímica de Superfícies</dc:title>
  <dc:creator>fillas</dc:creator>
  <cp:lastModifiedBy>Miguel Recio</cp:lastModifiedBy>
  <cp:revision>1516</cp:revision>
  <dcterms:created xsi:type="dcterms:W3CDTF">2002-08-08T18:55:50Z</dcterms:created>
  <dcterms:modified xsi:type="dcterms:W3CDTF">2025-11-12T16:32:56Z</dcterms:modified>
</cp:coreProperties>
</file>