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3" r:id="rId3"/>
    <p:sldId id="274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8" r:id="rId16"/>
    <p:sldId id="289" r:id="rId17"/>
    <p:sldId id="290" r:id="rId18"/>
    <p:sldId id="291" r:id="rId19"/>
    <p:sldId id="297" r:id="rId20"/>
    <p:sldId id="294" r:id="rId21"/>
    <p:sldId id="295" r:id="rId22"/>
    <p:sldId id="296" r:id="rId23"/>
    <p:sldId id="292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 M. Freixas" initials="VF" lastIdx="1" clrIdx="0">
    <p:extLst>
      <p:ext uri="{19B8F6BF-5375-455C-9EA6-DF929625EA0E}">
        <p15:presenceInfo xmlns:p15="http://schemas.microsoft.com/office/powerpoint/2012/main" userId="d2a8569776a5d5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45"/>
    <p:restoredTop sz="96356"/>
  </p:normalViewPr>
  <p:slideViewPr>
    <p:cSldViewPr snapToGrid="0">
      <p:cViewPr varScale="1">
        <p:scale>
          <a:sx n="113" d="100"/>
          <a:sy n="113" d="100"/>
        </p:scale>
        <p:origin x="20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853A5-9DCD-CA44-B86D-EFCF9328875F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66F5F-81EF-7D43-A2DD-15F3661A8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5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CC22-6927-828A-39C9-26CDD929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3AE31-5168-433B-D813-DAB460B52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F8FB8-7565-B06A-8595-B81D9CF3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2E1F7-EEE6-C042-B1D5-6A281BF96191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E3D26-5167-188F-ACC1-D95A477F7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9C8E1-C78A-06D5-98DF-5F219D52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CF762-7043-43E9-564C-DAFCAECF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52330-4DBF-46D8-B9CE-992E3449B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0DBEA-5075-C326-1E25-50E16A2C2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1C6F2-828B-C842-9276-001D05CEFF38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3DAD0-E2E4-FCC0-DB18-679358A2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1191B-FA88-557F-0D48-B2587666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72647C-6B0F-4778-F493-8945803A5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1AD78-534D-E0CE-DAEA-24749542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3DD4F-FFC1-3E84-DC9A-0153E63CB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F24A-EA04-7D43-9D42-03A773D8AC08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54649-C3A8-7D62-A9CD-86C09F445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F962-B163-F9D4-35A0-2E777EE6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0CD21-93F1-6A8B-7A72-E617166FE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83C85-867B-591E-5433-361DBC480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02F96-33BE-3610-4489-E1A82549E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1329-77A3-B64B-9DCC-9036AB49C9FD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6A7F1-4529-A8C7-62B5-C8C977909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2DC43-0C81-3E51-4B73-D4CF4C7E1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7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6D76-BAA6-01C1-6B38-87F283E6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6B615-EBCA-5673-FE06-E960BFEA3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C04DF-414E-ACEF-8A14-87257F9D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4CD6-D5BA-B544-BDDD-4BC45F890866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81E8A-822C-78ED-8591-486CAEE0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738ED-FF59-D6C2-1C64-219C6C24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1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3376-4843-320B-FB7F-7B1BA8F07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49C93-173F-B919-0B4D-C29A7A039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6B682-DB09-D6DB-129B-7737DC75E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3E335-522E-E4B4-8432-50C47905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2751-13AB-9540-8EDD-911BD3520044}" type="datetime1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573D3-1002-5295-961D-1FBF0E1AD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93D00-7A1A-6437-D531-9DA823F1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8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13DF-30E0-66E7-51F7-FA683A69D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8A101-E7B5-CED1-116A-B63A130A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2A5B9-3700-80B7-217A-0A6EE4E86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2F465-D23C-2D00-C415-9CDEFC1EB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912B3-6992-D966-B85C-9736D04BB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AE1270-FA4E-D62F-1512-DDE32355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BAA4-0727-2449-8F9B-57D564F521D2}" type="datetime1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ECA15-AAA0-AAAB-F2BC-A77096D81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04CCE3-0C2A-9F74-1D96-2D161C95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2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A784-AE27-7BC5-8A92-0FEF9214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E0F8B7-8F4C-B0CE-0D5C-0BF69EAE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D72C-0600-A148-8D10-E99017637082}" type="datetime1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822DC-46FB-79E4-BEF4-19AF1D69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BD713-A812-B1EA-45F8-D3B87237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99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3C83DC-E52D-EC6B-FBDF-E8C144FA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FBEB-DEC8-7148-B408-4C489070B9A4}" type="datetime1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0B642-2262-0FBD-7C86-424A79A7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A0E41-1F6D-14EE-6369-1C42957A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9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954D0-26CA-0B65-33D0-C7D48521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1241C-1489-8D82-ECF3-1B90BF37A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E5CE8-C119-4FC9-110A-2AB450720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D46B0-252E-B195-0C8F-D3227830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8083-88FC-6B4A-8FFA-9421EABDF0E0}" type="datetime1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485F1-2AA5-8D70-B714-DB8D3B68C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08D9A-FA6B-03AA-AFD3-B084117A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4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22C86-33A3-691C-1C17-BD9A5EB9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9DD029-8485-23DD-A968-67F33328F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664E9-37B9-CD04-E330-B2620A549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A22DD-AA89-81EA-57F2-2A0BB42A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8BA7-7EE0-3A48-AA32-67EAF6D19644}" type="datetime1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60363-03F3-DCD8-9B91-BCB09E0A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F9F0D-8DC0-7025-6F16-F41F6EBB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5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36F46-F360-A556-1846-134826BD7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D2CE0-246E-6F24-93DA-745278C3E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5E402-0A06-CE5F-88DD-A58F247B6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94802-26DA-F541-BEF1-429EB8D4666F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12956-5ADA-4219-4FC6-29E86A164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249C2-4407-3DB2-3011-C7A733E84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17BFC-E9CD-104F-B288-0DFFF53F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3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391E77-7F89-5B9F-92E8-AD141AF188A9}"/>
              </a:ext>
            </a:extLst>
          </p:cNvPr>
          <p:cNvSpPr txBox="1"/>
          <p:nvPr/>
        </p:nvSpPr>
        <p:spPr>
          <a:xfrm>
            <a:off x="0" y="748715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+mj-lt"/>
                <a:cs typeface="Times New Roman" panose="02020603050405020304" pitchFamily="18" charset="0"/>
              </a:rPr>
              <a:t>X-ray </a:t>
            </a:r>
            <a:r>
              <a:rPr lang="en-US" sz="4400">
                <a:latin typeface="+mj-lt"/>
                <a:cs typeface="Times New Roman" panose="02020603050405020304" pitchFamily="18" charset="0"/>
              </a:rPr>
              <a:t>Circular Dichroism</a:t>
            </a:r>
          </a:p>
          <a:p>
            <a:pPr algn="ctr"/>
            <a:r>
              <a:rPr lang="en-US" sz="4400">
                <a:latin typeface="+mj-lt"/>
                <a:cs typeface="Times New Roman" panose="02020603050405020304" pitchFamily="18" charset="0"/>
              </a:rPr>
              <a:t>A </a:t>
            </a:r>
            <a:r>
              <a:rPr lang="en-US" sz="4400" dirty="0">
                <a:latin typeface="+mj-lt"/>
                <a:cs typeface="Times New Roman" panose="02020603050405020304" pitchFamily="18" charset="0"/>
              </a:rPr>
              <a:t>window to local chirality in molecules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E5995-119D-05DC-51BF-EEC5D25CB035}"/>
              </a:ext>
            </a:extLst>
          </p:cNvPr>
          <p:cNvSpPr txBox="1">
            <a:spLocks/>
          </p:cNvSpPr>
          <p:nvPr/>
        </p:nvSpPr>
        <p:spPr>
          <a:xfrm>
            <a:off x="3429000" y="2844679"/>
            <a:ext cx="4809150" cy="584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en-US" sz="2000" dirty="0"/>
              <a:t>Victor M. Freixas (</a:t>
            </a:r>
            <a:r>
              <a:rPr lang="en-US" sz="2000" dirty="0" err="1"/>
              <a:t>vfreixas@uci.edu</a:t>
            </a:r>
            <a:r>
              <a:rPr lang="en-US" sz="2000" dirty="0"/>
              <a:t>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34FD611-7490-ED27-D69A-2AB62DD0D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2900944" cy="228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B65AC-A9CD-85F7-2C4A-EC8A2095F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639" y="4570292"/>
            <a:ext cx="5008161" cy="84065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7D9AC-B2F6-670A-5A95-94C4686E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20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03D7E-6EAD-B4DC-FDD0-AA095B1D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9A98A-36F1-942B-4B6F-6591CFE4D6D2}"/>
              </a:ext>
            </a:extLst>
          </p:cNvPr>
          <p:cNvSpPr txBox="1"/>
          <p:nvPr/>
        </p:nvSpPr>
        <p:spPr>
          <a:xfrm>
            <a:off x="0" y="829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How to probe local chirality?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E0931-3209-C9B1-9312-DE8DE544779A}"/>
              </a:ext>
            </a:extLst>
          </p:cNvPr>
          <p:cNvSpPr txBox="1"/>
          <p:nvPr/>
        </p:nvSpPr>
        <p:spPr>
          <a:xfrm>
            <a:off x="6195581" y="1711802"/>
            <a:ext cx="57149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XCD signals: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XCD can be tailored for transitions that are well localized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Carbon atoms have a small chemical shift for [12]helicene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We can perform X-ray chromophore substitutions (e.g. F) to probe the local chirality at different substitution sites (as numbered in the sketch)</a:t>
            </a:r>
            <a:r>
              <a:rPr lang="en-US" baseline="30000" dirty="0"/>
              <a:t>[13]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38F62C-BBA6-ED4F-E982-40CCFBED3219}"/>
              </a:ext>
            </a:extLst>
          </p:cNvPr>
          <p:cNvGrpSpPr>
            <a:grpSpLocks noChangeAspect="1"/>
          </p:cNvGrpSpPr>
          <p:nvPr/>
        </p:nvGrpSpPr>
        <p:grpSpPr>
          <a:xfrm>
            <a:off x="281447" y="913974"/>
            <a:ext cx="6336314" cy="5442376"/>
            <a:chOff x="674391" y="214421"/>
            <a:chExt cx="2259641" cy="194084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8BC3112-BDE0-D224-8BA4-3C0E8AB617B4}"/>
                </a:ext>
              </a:extLst>
            </p:cNvPr>
            <p:cNvCxnSpPr>
              <a:cxnSpLocks/>
            </p:cNvCxnSpPr>
            <p:nvPr/>
          </p:nvCxnSpPr>
          <p:spPr>
            <a:xfrm>
              <a:off x="1790018" y="1628836"/>
              <a:ext cx="814476" cy="85918"/>
            </a:xfrm>
            <a:prstGeom prst="line">
              <a:avLst/>
            </a:prstGeom>
            <a:ln w="28575">
              <a:solidFill>
                <a:srgbClr val="FC010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E31063-B0CD-59C7-61E8-08E916E90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2998" y="342495"/>
              <a:ext cx="1631496" cy="18127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9A08BF-29DD-9C3B-B94C-A7EBCDC0BB5F}"/>
                </a:ext>
              </a:extLst>
            </p:cNvPr>
            <p:cNvSpPr txBox="1"/>
            <p:nvPr/>
          </p:nvSpPr>
          <p:spPr>
            <a:xfrm>
              <a:off x="1560231" y="826088"/>
              <a:ext cx="25755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C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39AD61-1211-7A96-AE38-80CC00B2F330}"/>
                </a:ext>
              </a:extLst>
            </p:cNvPr>
            <p:cNvSpPr txBox="1"/>
            <p:nvPr/>
          </p:nvSpPr>
          <p:spPr>
            <a:xfrm>
              <a:off x="972998" y="495096"/>
              <a:ext cx="25755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D2B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200" dirty="0">
                <a:solidFill>
                  <a:srgbClr val="FD2B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922B70-AB9A-3EF7-B5BE-B9FD77B88078}"/>
                </a:ext>
              </a:extLst>
            </p:cNvPr>
            <p:cNvSpPr txBox="1"/>
            <p:nvPr/>
          </p:nvSpPr>
          <p:spPr>
            <a:xfrm>
              <a:off x="935559" y="256503"/>
              <a:ext cx="25755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B53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200" dirty="0">
                <a:solidFill>
                  <a:srgbClr val="FB530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40CF9A-B925-1E63-4C81-B6D30C43DD9A}"/>
                </a:ext>
              </a:extLst>
            </p:cNvPr>
            <p:cNvSpPr txBox="1"/>
            <p:nvPr/>
          </p:nvSpPr>
          <p:spPr>
            <a:xfrm>
              <a:off x="1493553" y="214421"/>
              <a:ext cx="25755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E7A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1200" dirty="0">
                <a:solidFill>
                  <a:srgbClr val="FE7A0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D560B7-6A78-D889-3B72-E14357899CFD}"/>
                </a:ext>
              </a:extLst>
            </p:cNvPr>
            <p:cNvSpPr txBox="1"/>
            <p:nvPr/>
          </p:nvSpPr>
          <p:spPr>
            <a:xfrm>
              <a:off x="1854654" y="234960"/>
              <a:ext cx="25755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7AD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E6E0D6-FC2D-4A1E-411F-E171AD99D73B}"/>
                </a:ext>
              </a:extLst>
            </p:cNvPr>
            <p:cNvSpPr txBox="1"/>
            <p:nvPr/>
          </p:nvSpPr>
          <p:spPr>
            <a:xfrm>
              <a:off x="2229574" y="418296"/>
              <a:ext cx="25755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A9B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1200" dirty="0">
                <a:solidFill>
                  <a:srgbClr val="7A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922E20-3705-36D8-5E2C-7CE3F5156BAA}"/>
                </a:ext>
              </a:extLst>
            </p:cNvPr>
            <p:cNvSpPr txBox="1"/>
            <p:nvPr/>
          </p:nvSpPr>
          <p:spPr>
            <a:xfrm>
              <a:off x="2492571" y="611439"/>
              <a:ext cx="25755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34CE0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1200" dirty="0">
                <a:solidFill>
                  <a:srgbClr val="34CE0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236CBC-60B4-5C8A-A9DF-AE14482A987A}"/>
                </a:ext>
              </a:extLst>
            </p:cNvPr>
            <p:cNvSpPr txBox="1"/>
            <p:nvPr/>
          </p:nvSpPr>
          <p:spPr>
            <a:xfrm>
              <a:off x="2580121" y="894653"/>
              <a:ext cx="25755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99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1200" dirty="0">
                <a:solidFill>
                  <a:srgbClr val="0099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1FD8F0-5FDE-91E6-442A-4D2441882B95}"/>
                </a:ext>
              </a:extLst>
            </p:cNvPr>
            <p:cNvSpPr txBox="1"/>
            <p:nvPr/>
          </p:nvSpPr>
          <p:spPr>
            <a:xfrm>
              <a:off x="2434486" y="1106354"/>
              <a:ext cx="25755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3759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1200" dirty="0">
                <a:solidFill>
                  <a:srgbClr val="03759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EE9068-6528-6490-ED51-909AB5C56D38}"/>
                </a:ext>
              </a:extLst>
            </p:cNvPr>
            <p:cNvSpPr txBox="1"/>
            <p:nvPr/>
          </p:nvSpPr>
          <p:spPr>
            <a:xfrm>
              <a:off x="1983433" y="1379662"/>
              <a:ext cx="33586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133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1200" dirty="0">
                <a:solidFill>
                  <a:srgbClr val="0133F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E29C12-6D6F-A8CF-E81B-2460E0D0056D}"/>
                </a:ext>
              </a:extLst>
            </p:cNvPr>
            <p:cNvSpPr txBox="1"/>
            <p:nvPr/>
          </p:nvSpPr>
          <p:spPr>
            <a:xfrm>
              <a:off x="1363654" y="1437755"/>
              <a:ext cx="33586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A00F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1200" dirty="0">
                <a:solidFill>
                  <a:srgbClr val="0A00F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5EE26E-ACED-6D3A-A0D0-5E32D7D51B4D}"/>
                </a:ext>
              </a:extLst>
            </p:cNvPr>
            <p:cNvSpPr txBox="1"/>
            <p:nvPr/>
          </p:nvSpPr>
          <p:spPr>
            <a:xfrm>
              <a:off x="943599" y="1437756"/>
              <a:ext cx="33586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3D01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64AD06-2A29-A91B-F1F5-3E5C8DF1EDD3}"/>
                </a:ext>
              </a:extLst>
            </p:cNvPr>
            <p:cNvSpPr txBox="1"/>
            <p:nvPr/>
          </p:nvSpPr>
          <p:spPr>
            <a:xfrm>
              <a:off x="691478" y="1311610"/>
              <a:ext cx="33586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508D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en-US" sz="1200" dirty="0">
                <a:solidFill>
                  <a:srgbClr val="7508D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F11ACB-412E-0390-572D-CCF7B28DE4F0}"/>
                </a:ext>
              </a:extLst>
            </p:cNvPr>
            <p:cNvSpPr txBox="1"/>
            <p:nvPr/>
          </p:nvSpPr>
          <p:spPr>
            <a:xfrm>
              <a:off x="674391" y="1003401"/>
              <a:ext cx="335868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A300A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86DAEF-F99B-6DF6-5AC2-0CE6EB9A4EFA}"/>
                </a:ext>
              </a:extLst>
            </p:cNvPr>
            <p:cNvSpPr txBox="1"/>
            <p:nvPr/>
          </p:nvSpPr>
          <p:spPr>
            <a:xfrm>
              <a:off x="2607920" y="1676097"/>
              <a:ext cx="326112" cy="16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C02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1’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14DBFA-3544-110B-0845-F2811364ACC5}"/>
              </a:ext>
            </a:extLst>
          </p:cNvPr>
          <p:cNvSpPr txBox="1"/>
          <p:nvPr/>
        </p:nvSpPr>
        <p:spPr>
          <a:xfrm>
            <a:off x="0" y="6530839"/>
            <a:ext cx="12100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effectLst/>
              </a:rPr>
              <a:t>[13] 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Freixas, V. M. 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et al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., 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JACS. 2023,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 145(38), 21012-21019.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65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49EC0-CCA2-BF73-8B7F-53A209B64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74F29-A2DF-971C-6C3C-69E6F44C6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26" t="31515" r="32828" b="31704"/>
          <a:stretch/>
        </p:blipFill>
        <p:spPr>
          <a:xfrm>
            <a:off x="10000047" y="-61888"/>
            <a:ext cx="1264206" cy="13459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F73FFE1-0F7E-5A03-1D6B-783B5E7ACA21}"/>
              </a:ext>
            </a:extLst>
          </p:cNvPr>
          <p:cNvGrpSpPr>
            <a:grpSpLocks noChangeAspect="1"/>
          </p:cNvGrpSpPr>
          <p:nvPr/>
        </p:nvGrpSpPr>
        <p:grpSpPr>
          <a:xfrm>
            <a:off x="6390450" y="1204891"/>
            <a:ext cx="5544420" cy="5343560"/>
            <a:chOff x="53022" y="98144"/>
            <a:chExt cx="6917656" cy="63007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5C1B5A-1AD6-135E-33C7-4AD4825E826A}"/>
                </a:ext>
              </a:extLst>
            </p:cNvPr>
            <p:cNvSpPr/>
            <p:nvPr/>
          </p:nvSpPr>
          <p:spPr>
            <a:xfrm>
              <a:off x="3322903" y="2572719"/>
              <a:ext cx="303700" cy="891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871066-2199-EB19-C2D6-592FA98A990C}"/>
                </a:ext>
              </a:extLst>
            </p:cNvPr>
            <p:cNvSpPr txBox="1"/>
            <p:nvPr/>
          </p:nvSpPr>
          <p:spPr>
            <a:xfrm>
              <a:off x="128561" y="5283970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E01EAC-2779-6FF7-C584-B5667C9D2C3A}"/>
                </a:ext>
              </a:extLst>
            </p:cNvPr>
            <p:cNvSpPr txBox="1"/>
            <p:nvPr/>
          </p:nvSpPr>
          <p:spPr>
            <a:xfrm>
              <a:off x="140095" y="4865317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27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8A936A-7E5A-9E2F-31C2-90D63E152EA8}"/>
                </a:ext>
              </a:extLst>
            </p:cNvPr>
            <p:cNvSpPr txBox="1"/>
            <p:nvPr/>
          </p:nvSpPr>
          <p:spPr>
            <a:xfrm>
              <a:off x="147424" y="4492207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54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solidFill>
                  <a:srgbClr val="FF540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6E8A65-DD9A-AA50-5EA9-BFD3098EB4DC}"/>
                </a:ext>
              </a:extLst>
            </p:cNvPr>
            <p:cNvSpPr txBox="1"/>
            <p:nvPr/>
          </p:nvSpPr>
          <p:spPr>
            <a:xfrm>
              <a:off x="128561" y="4098230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75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solidFill>
                  <a:srgbClr val="FF75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0B4811-7DB6-1906-6B6D-5226AC339F29}"/>
                </a:ext>
              </a:extLst>
            </p:cNvPr>
            <p:cNvSpPr txBox="1"/>
            <p:nvPr/>
          </p:nvSpPr>
          <p:spPr>
            <a:xfrm>
              <a:off x="133239" y="3725120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28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4AA510-A0E5-056E-6F7F-F31798D67456}"/>
                </a:ext>
              </a:extLst>
            </p:cNvPr>
            <p:cNvSpPr txBox="1"/>
            <p:nvPr/>
          </p:nvSpPr>
          <p:spPr>
            <a:xfrm>
              <a:off x="147424" y="3327365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6E9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>
                <a:solidFill>
                  <a:srgbClr val="6E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943D83-EDB2-6270-D5C2-631D28A4A4BC}"/>
                </a:ext>
              </a:extLst>
            </p:cNvPr>
            <p:cNvSpPr txBox="1"/>
            <p:nvPr/>
          </p:nvSpPr>
          <p:spPr>
            <a:xfrm>
              <a:off x="149157" y="2970298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21A1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dirty="0">
                <a:solidFill>
                  <a:srgbClr val="21A10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111765-AE0E-2915-8E94-65C45129F890}"/>
                </a:ext>
              </a:extLst>
            </p:cNvPr>
            <p:cNvSpPr txBox="1"/>
            <p:nvPr/>
          </p:nvSpPr>
          <p:spPr>
            <a:xfrm>
              <a:off x="147424" y="2572543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8B1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dirty="0">
                <a:solidFill>
                  <a:srgbClr val="008B1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53C8A2-7F03-5C4C-6E4A-073AA6A0C0AE}"/>
                </a:ext>
              </a:extLst>
            </p:cNvPr>
            <p:cNvSpPr txBox="1"/>
            <p:nvPr/>
          </p:nvSpPr>
          <p:spPr>
            <a:xfrm>
              <a:off x="147424" y="2203308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536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dirty="0">
                <a:solidFill>
                  <a:srgbClr val="00536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B12645-F9C5-E5BD-F30A-EEF4BEF33B55}"/>
                </a:ext>
              </a:extLst>
            </p:cNvPr>
            <p:cNvSpPr txBox="1"/>
            <p:nvPr/>
          </p:nvSpPr>
          <p:spPr>
            <a:xfrm>
              <a:off x="63574" y="1817721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1BC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dirty="0">
                <a:solidFill>
                  <a:srgbClr val="001BC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FE35E2-AF1B-7B56-5FE6-D61CD6BAEE28}"/>
                </a:ext>
              </a:extLst>
            </p:cNvPr>
            <p:cNvSpPr txBox="1"/>
            <p:nvPr/>
          </p:nvSpPr>
          <p:spPr>
            <a:xfrm>
              <a:off x="63574" y="1436221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800F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dirty="0">
                <a:solidFill>
                  <a:srgbClr val="0800F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8AC6E2-6ED3-DA24-8EA3-8D30C2BF1318}"/>
                </a:ext>
              </a:extLst>
            </p:cNvPr>
            <p:cNvSpPr txBox="1"/>
            <p:nvPr/>
          </p:nvSpPr>
          <p:spPr>
            <a:xfrm>
              <a:off x="63574" y="1053675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000C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dirty="0">
                <a:solidFill>
                  <a:srgbClr val="3000C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FED0D4-8E29-0E94-98AC-824AC21308E7}"/>
                </a:ext>
              </a:extLst>
            </p:cNvPr>
            <p:cNvSpPr txBox="1"/>
            <p:nvPr/>
          </p:nvSpPr>
          <p:spPr>
            <a:xfrm>
              <a:off x="53022" y="670132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5700A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en-US" dirty="0">
                <a:solidFill>
                  <a:srgbClr val="5700A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94F6A9-0B28-1E9F-BE61-6B1DF3610FF4}"/>
                </a:ext>
              </a:extLst>
            </p:cNvPr>
            <p:cNvSpPr txBox="1"/>
            <p:nvPr/>
          </p:nvSpPr>
          <p:spPr>
            <a:xfrm>
              <a:off x="63574" y="282810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8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053407-C192-9CF2-3446-A8C1434235F4}"/>
                </a:ext>
              </a:extLst>
            </p:cNvPr>
            <p:cNvSpPr txBox="1"/>
            <p:nvPr/>
          </p:nvSpPr>
          <p:spPr>
            <a:xfrm>
              <a:off x="6511642" y="5283970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A32F94-D8AE-119B-8CD6-5DC2237DEBEF}"/>
                </a:ext>
              </a:extLst>
            </p:cNvPr>
            <p:cNvSpPr txBox="1"/>
            <p:nvPr/>
          </p:nvSpPr>
          <p:spPr>
            <a:xfrm>
              <a:off x="6514709" y="4865317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27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28BE165-47DA-3A50-1238-136328489BE3}"/>
                </a:ext>
              </a:extLst>
            </p:cNvPr>
            <p:cNvSpPr txBox="1"/>
            <p:nvPr/>
          </p:nvSpPr>
          <p:spPr>
            <a:xfrm>
              <a:off x="6513571" y="4492207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54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solidFill>
                  <a:srgbClr val="FF540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4B1B78-928C-CE7C-6C44-6AB5916D80E2}"/>
                </a:ext>
              </a:extLst>
            </p:cNvPr>
            <p:cNvSpPr txBox="1"/>
            <p:nvPr/>
          </p:nvSpPr>
          <p:spPr>
            <a:xfrm>
              <a:off x="6511642" y="4098230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75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solidFill>
                  <a:srgbClr val="FF75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5D2240-B696-05E2-565D-2A19BCEB4207}"/>
                </a:ext>
              </a:extLst>
            </p:cNvPr>
            <p:cNvSpPr txBox="1"/>
            <p:nvPr/>
          </p:nvSpPr>
          <p:spPr>
            <a:xfrm>
              <a:off x="6516320" y="3725120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C28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FC3FD2-20EB-7BD8-761C-B171FFD46DCA}"/>
                </a:ext>
              </a:extLst>
            </p:cNvPr>
            <p:cNvSpPr txBox="1"/>
            <p:nvPr/>
          </p:nvSpPr>
          <p:spPr>
            <a:xfrm>
              <a:off x="6513571" y="3327365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6E9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>
                <a:solidFill>
                  <a:srgbClr val="6E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258147-CDC2-E748-8B19-4C8CD0E03645}"/>
                </a:ext>
              </a:extLst>
            </p:cNvPr>
            <p:cNvSpPr txBox="1"/>
            <p:nvPr/>
          </p:nvSpPr>
          <p:spPr>
            <a:xfrm>
              <a:off x="6515304" y="2970298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21A1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dirty="0">
                <a:solidFill>
                  <a:srgbClr val="21A10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4195A6-A383-2669-1E63-D9408717D710}"/>
                </a:ext>
              </a:extLst>
            </p:cNvPr>
            <p:cNvSpPr txBox="1"/>
            <p:nvPr/>
          </p:nvSpPr>
          <p:spPr>
            <a:xfrm>
              <a:off x="6513571" y="2572543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8B1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dirty="0">
                <a:solidFill>
                  <a:srgbClr val="008B1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B08C71-9B77-0E21-4C1B-B6FDA9C2A966}"/>
                </a:ext>
              </a:extLst>
            </p:cNvPr>
            <p:cNvSpPr txBox="1"/>
            <p:nvPr/>
          </p:nvSpPr>
          <p:spPr>
            <a:xfrm>
              <a:off x="6513571" y="2203308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536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dirty="0">
                <a:solidFill>
                  <a:srgbClr val="00536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07F809-AB08-3781-3263-0DD41FF43AF7}"/>
                </a:ext>
              </a:extLst>
            </p:cNvPr>
            <p:cNvSpPr txBox="1"/>
            <p:nvPr/>
          </p:nvSpPr>
          <p:spPr>
            <a:xfrm>
              <a:off x="6497457" y="1817721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1BC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dirty="0">
                <a:solidFill>
                  <a:srgbClr val="001BC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748CEF9-CC32-2B26-D52B-F59ED0A586D4}"/>
                </a:ext>
              </a:extLst>
            </p:cNvPr>
            <p:cNvSpPr txBox="1"/>
            <p:nvPr/>
          </p:nvSpPr>
          <p:spPr>
            <a:xfrm>
              <a:off x="6497457" y="1436221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800F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dirty="0">
                <a:solidFill>
                  <a:srgbClr val="0800F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E9B035-8760-FEC1-FD34-7F5AA0762648}"/>
                </a:ext>
              </a:extLst>
            </p:cNvPr>
            <p:cNvSpPr txBox="1"/>
            <p:nvPr/>
          </p:nvSpPr>
          <p:spPr>
            <a:xfrm>
              <a:off x="6497457" y="1053675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000C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dirty="0">
                <a:solidFill>
                  <a:srgbClr val="3000C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9780E63-AE9E-A8EE-4613-67AB4D18CDAC}"/>
                </a:ext>
              </a:extLst>
            </p:cNvPr>
            <p:cNvSpPr txBox="1"/>
            <p:nvPr/>
          </p:nvSpPr>
          <p:spPr>
            <a:xfrm>
              <a:off x="6486905" y="670132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5700A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en-US" dirty="0">
                <a:solidFill>
                  <a:srgbClr val="5700A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3983E8-A232-EEA6-1B9B-A3EE75131B57}"/>
                </a:ext>
              </a:extLst>
            </p:cNvPr>
            <p:cNvSpPr txBox="1"/>
            <p:nvPr/>
          </p:nvSpPr>
          <p:spPr>
            <a:xfrm>
              <a:off x="6497457" y="282810"/>
              <a:ext cx="454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8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B53EA33-E916-B72A-226D-9DE7F56C50CA}"/>
                </a:ext>
              </a:extLst>
            </p:cNvPr>
            <p:cNvSpPr txBox="1"/>
            <p:nvPr/>
          </p:nvSpPr>
          <p:spPr>
            <a:xfrm>
              <a:off x="398722" y="98144"/>
              <a:ext cx="706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B023201-4F58-164D-B72F-BD444BF6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4616" y="115659"/>
              <a:ext cx="3289992" cy="628327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FB141CB-64CE-F555-F7AD-C68EAF635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78908" y="115659"/>
              <a:ext cx="3289992" cy="628327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D31932F-531A-8655-ADBB-3D6DA972D5F4}"/>
                </a:ext>
              </a:extLst>
            </p:cNvPr>
            <p:cNvSpPr txBox="1"/>
            <p:nvPr/>
          </p:nvSpPr>
          <p:spPr>
            <a:xfrm>
              <a:off x="3613030" y="98144"/>
              <a:ext cx="706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FF5A3D7-D1F9-8CA4-36B0-305BD383D9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97" t="30989" r="31932" b="32713"/>
          <a:stretch/>
        </p:blipFill>
        <p:spPr>
          <a:xfrm>
            <a:off x="7124282" y="17308"/>
            <a:ext cx="1196513" cy="1187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B56A113-4807-9545-CDF5-73EE4B063069}"/>
              </a:ext>
            </a:extLst>
          </p:cNvPr>
          <p:cNvSpPr txBox="1"/>
          <p:nvPr/>
        </p:nvSpPr>
        <p:spPr>
          <a:xfrm>
            <a:off x="0" y="127673"/>
            <a:ext cx="6667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XCD for the F K-edge at different substitution sites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D7B6AF-279F-E5D0-5984-9979D98B55D4}"/>
              </a:ext>
            </a:extLst>
          </p:cNvPr>
          <p:cNvSpPr txBox="1"/>
          <p:nvPr/>
        </p:nvSpPr>
        <p:spPr>
          <a:xfrm>
            <a:off x="381028" y="2565951"/>
            <a:ext cx="57149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XCD signals: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For the TS conformation XCD detects the opposite local chirality on each side of the molecule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For the HS conformation XCD detects the same local chirality on each side of the molecule</a:t>
            </a:r>
          </a:p>
        </p:txBody>
      </p:sp>
    </p:spTree>
    <p:extLst>
      <p:ext uri="{BB962C8B-B14F-4D97-AF65-F5344CB8AC3E}">
        <p14:creationId xmlns:p14="http://schemas.microsoft.com/office/powerpoint/2010/main" val="399192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49EC0-CCA2-BF73-8B7F-53A209B64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12</a:t>
            </a:fld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56A113-4807-9545-CDF5-73EE4B063069}"/>
              </a:ext>
            </a:extLst>
          </p:cNvPr>
          <p:cNvSpPr txBox="1"/>
          <p:nvPr/>
        </p:nvSpPr>
        <p:spPr>
          <a:xfrm>
            <a:off x="0" y="12767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Molecular dynamics of the racemization pathway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D7B6AF-279F-E5D0-5984-9979D98B55D4}"/>
              </a:ext>
            </a:extLst>
          </p:cNvPr>
          <p:cNvSpPr txBox="1"/>
          <p:nvPr/>
        </p:nvSpPr>
        <p:spPr>
          <a:xfrm>
            <a:off x="7579223" y="1410740"/>
            <a:ext cx="4352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Molecular dynamics simulation: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Double substitutions were performed with different X-ray chromophores (F and Cl)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Ground state molecular dynamics with the Langevin thermostat at 300 K starts from the TS conformation and evolves toward the HS conformation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The potential energy drop (~165 </a:t>
            </a:r>
            <a:r>
              <a:rPr lang="en-US" dirty="0" err="1"/>
              <a:t>ps</a:t>
            </a:r>
            <a:r>
              <a:rPr lang="en-US" dirty="0"/>
              <a:t>) reflects the final transition to the HS conformation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C6E0FC-D73A-0CAE-2671-A58B7D615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84437" y="-238437"/>
            <a:ext cx="5749301" cy="74402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2D13DA-1326-EA5A-916B-C3C7C1426400}"/>
              </a:ext>
            </a:extLst>
          </p:cNvPr>
          <p:cNvGrpSpPr/>
          <p:nvPr/>
        </p:nvGrpSpPr>
        <p:grpSpPr>
          <a:xfrm>
            <a:off x="1196480" y="4318241"/>
            <a:ext cx="1891861" cy="878151"/>
            <a:chOff x="10300139" y="957852"/>
            <a:chExt cx="1891861" cy="87815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730D86B-0EF2-0721-E421-BECB434ABC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00139" y="1123115"/>
              <a:ext cx="146304" cy="154540"/>
            </a:xfrm>
            <a:prstGeom prst="ellipse">
              <a:avLst/>
            </a:prstGeom>
            <a:solidFill>
              <a:srgbClr val="AB03AB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55D9872-DB1D-E67D-B844-F61CC060C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00139" y="1535600"/>
              <a:ext cx="146304" cy="154540"/>
            </a:xfrm>
            <a:prstGeom prst="ellipse">
              <a:avLst/>
            </a:prstGeom>
            <a:solidFill>
              <a:srgbClr val="98FF46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E1EE8F-39DE-659E-EB08-F8F58CD017D0}"/>
                </a:ext>
              </a:extLst>
            </p:cNvPr>
            <p:cNvSpPr txBox="1"/>
            <p:nvPr/>
          </p:nvSpPr>
          <p:spPr>
            <a:xfrm>
              <a:off x="10531366" y="957852"/>
              <a:ext cx="166063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 atom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3B165B1-BD8F-EFE0-7D3F-80EB13A6D2AF}"/>
                </a:ext>
              </a:extLst>
            </p:cNvPr>
            <p:cNvSpPr txBox="1"/>
            <p:nvPr/>
          </p:nvSpPr>
          <p:spPr>
            <a:xfrm>
              <a:off x="10531366" y="1374338"/>
              <a:ext cx="166063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 atom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262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49EC0-CCA2-BF73-8B7F-53A209B64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13</a:t>
            </a:fld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56A113-4807-9545-CDF5-73EE4B063069}"/>
              </a:ext>
            </a:extLst>
          </p:cNvPr>
          <p:cNvSpPr txBox="1"/>
          <p:nvPr/>
        </p:nvSpPr>
        <p:spPr>
          <a:xfrm>
            <a:off x="0" y="12767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OCD vs. XCD at F and Cl K-edges</a:t>
            </a:r>
          </a:p>
        </p:txBody>
      </p:sp>
      <p:pic>
        <p:nvPicPr>
          <p:cNvPr id="5" name="Time_evolution.mp4">
            <a:hlinkClick r:id="" action="ppaction://media"/>
            <a:extLst>
              <a:ext uri="{FF2B5EF4-FFF2-40B4-BE49-F238E27FC236}">
                <a16:creationId xmlns:a16="http://schemas.microsoft.com/office/drawing/2014/main" id="{6FF9ADC9-3D0A-78F9-B28C-D526A2F91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88" y="1599605"/>
            <a:ext cx="8302714" cy="428324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AD7B6AF-279F-E5D0-5984-9979D98B55D4}"/>
              </a:ext>
            </a:extLst>
          </p:cNvPr>
          <p:cNvSpPr txBox="1"/>
          <p:nvPr/>
        </p:nvSpPr>
        <p:spPr>
          <a:xfrm>
            <a:off x="7207624" y="1351638"/>
            <a:ext cx="48274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Molecular dynamics simulation: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The CD signal signs are represented by red vs. blue contributions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a) OCD captures the global chirality as it grows from the globally achiral TS to the globally chiral HS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b) The XCD signal on the F side shows a sudden sign flip at the local chirality transition (~165 </a:t>
            </a:r>
            <a:r>
              <a:rPr lang="en-US" dirty="0" err="1"/>
              <a:t>ps</a:t>
            </a:r>
            <a:r>
              <a:rPr lang="en-US" dirty="0"/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c) The chiral transition is not detected by the XCD signal on the Cl side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68E9AD-D106-084C-E359-2A042B00148B}"/>
              </a:ext>
            </a:extLst>
          </p:cNvPr>
          <p:cNvGrpSpPr/>
          <p:nvPr/>
        </p:nvGrpSpPr>
        <p:grpSpPr>
          <a:xfrm>
            <a:off x="4771876" y="4572198"/>
            <a:ext cx="1891861" cy="878151"/>
            <a:chOff x="10300139" y="957852"/>
            <a:chExt cx="1891861" cy="87815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8C4F5F-A5D2-ECCD-6639-001E9F27D3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00139" y="1123115"/>
              <a:ext cx="146304" cy="154540"/>
            </a:xfrm>
            <a:prstGeom prst="ellipse">
              <a:avLst/>
            </a:prstGeom>
            <a:solidFill>
              <a:srgbClr val="AB03AB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2449355-D24B-D238-970D-82E08602A1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00139" y="1535600"/>
              <a:ext cx="146304" cy="154540"/>
            </a:xfrm>
            <a:prstGeom prst="ellipse">
              <a:avLst/>
            </a:prstGeom>
            <a:solidFill>
              <a:srgbClr val="98FF46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62F94-C5D4-A3D8-DB08-CF211E69D6A2}"/>
                </a:ext>
              </a:extLst>
            </p:cNvPr>
            <p:cNvSpPr txBox="1"/>
            <p:nvPr/>
          </p:nvSpPr>
          <p:spPr>
            <a:xfrm>
              <a:off x="10531366" y="957852"/>
              <a:ext cx="166063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 atom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DBF952-488B-B5EA-A3CC-17634C75E548}"/>
                </a:ext>
              </a:extLst>
            </p:cNvPr>
            <p:cNvSpPr txBox="1"/>
            <p:nvPr/>
          </p:nvSpPr>
          <p:spPr>
            <a:xfrm>
              <a:off x="10531366" y="1374338"/>
              <a:ext cx="166063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 atom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698080D-B98F-E473-B02E-951092F8A769}"/>
              </a:ext>
            </a:extLst>
          </p:cNvPr>
          <p:cNvSpPr txBox="1"/>
          <p:nvPr/>
        </p:nvSpPr>
        <p:spPr>
          <a:xfrm>
            <a:off x="715476" y="734428"/>
            <a:ext cx="2605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Globally chirality probed by OCD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0F6F61-96A2-BDC3-95D4-5135D9CE9F05}"/>
              </a:ext>
            </a:extLst>
          </p:cNvPr>
          <p:cNvCxnSpPr>
            <a:cxnSpLocks/>
          </p:cNvCxnSpPr>
          <p:nvPr/>
        </p:nvCxnSpPr>
        <p:spPr>
          <a:xfrm>
            <a:off x="2958353" y="1153888"/>
            <a:ext cx="215153" cy="4280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B75F89-BF4D-FB67-6F4A-0CDF4656C901}"/>
              </a:ext>
            </a:extLst>
          </p:cNvPr>
          <p:cNvSpPr txBox="1"/>
          <p:nvPr/>
        </p:nvSpPr>
        <p:spPr>
          <a:xfrm>
            <a:off x="2605480" y="6022441"/>
            <a:ext cx="2993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chirality on the Cl side probed by XCD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A6735B-80A2-3DB1-6DB8-B91D9AAEF9BF}"/>
              </a:ext>
            </a:extLst>
          </p:cNvPr>
          <p:cNvCxnSpPr>
            <a:cxnSpLocks/>
          </p:cNvCxnSpPr>
          <p:nvPr/>
        </p:nvCxnSpPr>
        <p:spPr>
          <a:xfrm flipH="1" flipV="1">
            <a:off x="3739218" y="5607640"/>
            <a:ext cx="227664" cy="4148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9D9A562-DC72-9081-CF86-B6CB86C028F1}"/>
              </a:ext>
            </a:extLst>
          </p:cNvPr>
          <p:cNvSpPr txBox="1"/>
          <p:nvPr/>
        </p:nvSpPr>
        <p:spPr>
          <a:xfrm>
            <a:off x="4247565" y="989980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chirality on the F side probed by XCD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2AA62D-B9A0-BCE3-349F-DAB16CFE0EAF}"/>
              </a:ext>
            </a:extLst>
          </p:cNvPr>
          <p:cNvCxnSpPr>
            <a:cxnSpLocks/>
          </p:cNvCxnSpPr>
          <p:nvPr/>
        </p:nvCxnSpPr>
        <p:spPr>
          <a:xfrm flipH="1">
            <a:off x="4247565" y="1882051"/>
            <a:ext cx="524311" cy="10594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93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49EC0-CCA2-BF73-8B7F-53A209B64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2835A-C698-7ECF-0EE3-2FE240868324}"/>
              </a:ext>
            </a:extLst>
          </p:cNvPr>
          <p:cNvSpPr txBox="1"/>
          <p:nvPr/>
        </p:nvSpPr>
        <p:spPr>
          <a:xfrm>
            <a:off x="487017" y="2351782"/>
            <a:ext cx="11479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Calibri" panose="020F0502020204030204" pitchFamily="34" charset="0"/>
              </a:rPr>
              <a:t>Can we connect chiral response to the atomic orbital picture in a systematic way?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F151A-4460-9A29-925E-071EC5A2C5F1}"/>
              </a:ext>
            </a:extLst>
          </p:cNvPr>
          <p:cNvSpPr txBox="1"/>
          <p:nvPr/>
        </p:nvSpPr>
        <p:spPr>
          <a:xfrm>
            <a:off x="9146070" y="4106945"/>
            <a:ext cx="167225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b="1" dirty="0">
                <a:latin typeface="+mj-lt"/>
                <a:cs typeface="Times New Roman" panose="02020603050405020304" pitchFamily="18" charset="0"/>
              </a:rPr>
              <a:t>🤔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609601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C111D0-617A-1E9A-1B41-20FBEE1036E3}"/>
              </a:ext>
            </a:extLst>
          </p:cNvPr>
          <p:cNvSpPr txBox="1"/>
          <p:nvPr/>
        </p:nvSpPr>
        <p:spPr>
          <a:xfrm>
            <a:off x="0" y="1323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Calibri" panose="020F0502020204030204" pitchFamily="34" charset="0"/>
              </a:rPr>
              <a:t>Inspiration from traditional AO plots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470BF-A53D-1415-1A15-80F5C2536F24}"/>
              </a:ext>
            </a:extLst>
          </p:cNvPr>
          <p:cNvSpPr txBox="1"/>
          <p:nvPr/>
        </p:nvSpPr>
        <p:spPr>
          <a:xfrm>
            <a:off x="413345" y="1203232"/>
            <a:ext cx="78565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</a:t>
            </a:r>
            <a:r>
              <a:rPr lang="en-US" b="1" dirty="0" err="1"/>
              <a:t>Isosurface</a:t>
            </a:r>
            <a:r>
              <a:rPr lang="en-US" b="1" dirty="0"/>
              <a:t> plots: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A 3D function is calculated by adding all atomic orbital (AO) contributions for a given point in space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The AO are weighted according to the specific object represented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Examples: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/>
              <a:t>Molecular Orbitals (MOs) are given by linear combinations of AOs and these coefficients are used directly as the weights (see acetylene MOs on the right)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/>
              <a:t>For excitonic states, diagonal elements of the </a:t>
            </a:r>
            <a:r>
              <a:rPr lang="en-US" dirty="0" err="1"/>
              <a:t>transitioin</a:t>
            </a:r>
            <a:r>
              <a:rPr lang="en-US" dirty="0"/>
              <a:t> density matrix (TDM), representing the transition charge density, can be used as the weights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dirty="0"/>
              <a:t>For charge transfer states, a SVD of the TDM can be performed to get hole and particle components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3F10F3F-8243-41E2-34A6-E17D6D22F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98" t="-3021" r="-7068" b="-2634"/>
          <a:stretch/>
        </p:blipFill>
        <p:spPr bwMode="auto">
          <a:xfrm>
            <a:off x="8893098" y="847242"/>
            <a:ext cx="2496559" cy="5355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4C8A5FC-53AF-24F8-9476-5C94BE7A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F17BFC-E9CD-104F-B288-0DFFF53FFA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96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C111D0-617A-1E9A-1B41-20FBEE1036E3}"/>
              </a:ext>
            </a:extLst>
          </p:cNvPr>
          <p:cNvSpPr txBox="1"/>
          <p:nvPr/>
        </p:nvSpPr>
        <p:spPr>
          <a:xfrm>
            <a:off x="0" y="1323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Calibri" panose="020F0502020204030204" pitchFamily="34" charset="0"/>
              </a:rPr>
              <a:t>Dissecting the rotatory strength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8EBD81-FA97-F4A3-54D0-F12F82B5DA84}"/>
                  </a:ext>
                </a:extLst>
              </p:cNvPr>
              <p:cNvSpPr txBox="1"/>
              <p:nvPr/>
            </p:nvSpPr>
            <p:spPr>
              <a:xfrm>
                <a:off x="837818" y="1375072"/>
                <a:ext cx="10880416" cy="4107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200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𝑗𝑘𝑙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⃡"/>
                                              <m:ctrlP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⃡"/>
                                              <m:ctrlP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⃡"/>
                                              <m:ctrlP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⃡"/>
                                              <m:ctrlP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⃡"/>
                                              <m:ctrlP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⃡"/>
                                              <m:ctrlP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0" i="1" kern="10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000" kern="100" dirty="0">
                  <a:latin typeface="+mn-lt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200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2000" b="0" i="1" kern="1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2000" b="0" i="1" kern="1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kern="1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sz="2000" b="0" i="1" kern="1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000" b="1" kern="1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000" b="1" kern="1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000" b="1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200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kern="1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kern="1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kern="1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b="1" kern="1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000" b="1" kern="1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0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𝑖𝑘</m:t>
                          </m:r>
                        </m:sub>
                      </m:sSub>
                      <m:r>
                        <a:rPr lang="en-US" sz="20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kern="1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𝑗𝑙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⃡"/>
                                          <m:ctrlP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kern="100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kern="10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2000" b="0" i="1" kern="1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i="1" kern="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  <m:r>
                                <a:rPr lang="en-US" sz="2000" i="1" kern="1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b="1" kern="1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8EBD81-FA97-F4A3-54D0-F12F82B5D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18" y="1375072"/>
                <a:ext cx="10880416" cy="4107856"/>
              </a:xfrm>
              <a:prstGeom prst="rect">
                <a:avLst/>
              </a:prstGeom>
              <a:blipFill>
                <a:blip r:embed="rId2"/>
                <a:stretch>
                  <a:fillRect t="-25926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3CDF3C-D220-2D5F-6CCE-7A3785BA56FF}"/>
                  </a:ext>
                </a:extLst>
              </p:cNvPr>
              <p:cNvSpPr txBox="1"/>
              <p:nvPr/>
            </p:nvSpPr>
            <p:spPr>
              <a:xfrm>
                <a:off x="576279" y="5956206"/>
                <a:ext cx="11039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en-US" dirty="0">
                    <a:cs typeface="Calibri" panose="020F0502020204030204" pitchFamily="34" charset="0"/>
                  </a:rPr>
                  <a:t> represents contributions to the chiral response of electric dipole from AO </a:t>
                </a:r>
                <a14:m>
                  <m:oMath xmlns:m="http://schemas.openxmlformats.org/officeDocument/2006/math">
                    <m:r>
                      <a:rPr lang="en-US" b="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dirty="0">
                    <a:cs typeface="Calibri" panose="020F0502020204030204" pitchFamily="34" charset="0"/>
                  </a:rPr>
                  <a:t> and magnetic dipole from AO </a:t>
                </a:r>
                <a14:m>
                  <m:oMath xmlns:m="http://schemas.openxmlformats.org/officeDocument/2006/math">
                    <m:r>
                      <a:rPr lang="en-US" b="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endParaRPr lang="en-US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3CDF3C-D220-2D5F-6CCE-7A3785BA5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279" y="5956206"/>
                <a:ext cx="11039441" cy="369332"/>
              </a:xfrm>
              <a:prstGeom prst="rect">
                <a:avLst/>
              </a:prstGeom>
              <a:blipFill>
                <a:blip r:embed="rId3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B73FACE-79FD-9DB5-2C3C-A9CDD3E4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F17BFC-E9CD-104F-B288-0DFFF53FFA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63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C111D0-617A-1E9A-1B41-20FBEE1036E3}"/>
              </a:ext>
            </a:extLst>
          </p:cNvPr>
          <p:cNvSpPr txBox="1"/>
          <p:nvPr/>
        </p:nvSpPr>
        <p:spPr>
          <a:xfrm>
            <a:off x="0" y="1323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Calibri" panose="020F0502020204030204" pitchFamily="34" charset="0"/>
              </a:rPr>
              <a:t>Chiral population analysis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4C8A5FC-53AF-24F8-9476-5C94BE7A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F17BFC-E9CD-104F-B288-0DFFF53FFA74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B1385A-13E9-CEE5-044A-60A203D143AC}"/>
                  </a:ext>
                </a:extLst>
              </p:cNvPr>
              <p:cNvSpPr txBox="1"/>
              <p:nvPr/>
            </p:nvSpPr>
            <p:spPr>
              <a:xfrm>
                <a:off x="2429055" y="1261148"/>
                <a:ext cx="3196300" cy="4551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𝑹</m:t>
                      </m:r>
                      <m:r>
                        <a:rPr lang="en-US" sz="200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000" b="1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1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000" b="1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asym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000" b="1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1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000" b="1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sym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sz="2000" b="1" kern="1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000" b="1" kern="1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1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p>
                          <m:d>
                            <m:dPr>
                              <m:ctrlPr>
                                <a:rPr lang="en-US" sz="2000" b="1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asym</m:t>
                              </m:r>
                            </m:e>
                          </m:d>
                        </m:sup>
                      </m:sSup>
                      <m:r>
                        <a:rPr lang="en-US" sz="2000" b="1" i="1" kern="1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kern="100" dirty="0">
                  <a:solidFill>
                    <a:schemeClr val="tx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1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p>
                          <m:d>
                            <m:dPr>
                              <m:ctrlPr>
                                <a:rPr lang="en-US" sz="2000" b="1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sym</m:t>
                              </m:r>
                            </m:e>
                          </m:d>
                        </m:sup>
                      </m:sSup>
                      <m:r>
                        <a:rPr lang="en-US" sz="2000" b="1" i="1" kern="1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kern="100" dirty="0">
                  <a:solidFill>
                    <a:schemeClr val="tx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ctrlP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𝐴𝑂</m:t>
                              </m:r>
                            </m:e>
                          </m:d>
                        </m:sup>
                      </m:sSubSup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𝑖𝑘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sym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</m:oMath>
                  </m:oMathPara>
                </a14:m>
                <a:endParaRPr lang="en-US" sz="2000" kern="100" dirty="0">
                  <a:solidFill>
                    <a:schemeClr val="tx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𝐴𝑂</m:t>
                                  </m:r>
                                </m:e>
                              </m:d>
                            </m:sup>
                          </m:sSubSup>
                          <m:sSub>
                            <m:sSubPr>
                              <m:ctrlP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kern="10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b="0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kern="10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en-US" sz="2000" kern="100" dirty="0">
                  <a:solidFill>
                    <a:schemeClr val="tx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B1385A-13E9-CEE5-044A-60A203D14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055" y="1261148"/>
                <a:ext cx="3196300" cy="4551182"/>
              </a:xfrm>
              <a:prstGeom prst="rect">
                <a:avLst/>
              </a:prstGeom>
              <a:blipFill>
                <a:blip r:embed="rId2"/>
                <a:stretch>
                  <a:fillRect b="-31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1B1EB5-C4EA-A1AA-28E4-DDB3C59B598B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625355" y="1702075"/>
            <a:ext cx="1223681" cy="8125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81F682-C7BF-C791-F702-E0F92069AD0B}"/>
              </a:ext>
            </a:extLst>
          </p:cNvPr>
          <p:cNvSpPr txBox="1"/>
          <p:nvPr/>
        </p:nvSpPr>
        <p:spPr>
          <a:xfrm>
            <a:off x="6849036" y="1378909"/>
            <a:ext cx="263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no contributions to the rotatory strength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785673-BAEE-3C37-073A-3AB2F664FC27}"/>
              </a:ext>
            </a:extLst>
          </p:cNvPr>
          <p:cNvSpPr txBox="1"/>
          <p:nvPr/>
        </p:nvSpPr>
        <p:spPr>
          <a:xfrm>
            <a:off x="6849035" y="2758396"/>
            <a:ext cx="450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Retains the physically meaningful constructive contributions to the rotatory strength 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4D0D8B-2B30-D860-38DD-CAF45295F0E8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387790" y="3081562"/>
            <a:ext cx="1461245" cy="2958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307DF72-257E-1D55-DDFC-A95F71984734}"/>
              </a:ext>
            </a:extLst>
          </p:cNvPr>
          <p:cNvCxnSpPr>
            <a:cxnSpLocks/>
          </p:cNvCxnSpPr>
          <p:nvPr/>
        </p:nvCxnSpPr>
        <p:spPr>
          <a:xfrm>
            <a:off x="5387790" y="4220750"/>
            <a:ext cx="14612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BEF0209-61CA-D53A-76CB-5D50F4C43E13}"/>
              </a:ext>
            </a:extLst>
          </p:cNvPr>
          <p:cNvSpPr txBox="1"/>
          <p:nvPr/>
        </p:nvSpPr>
        <p:spPr>
          <a:xfrm>
            <a:off x="7028330" y="3911042"/>
            <a:ext cx="2989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 populations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[14]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analogous to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Mulliken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charges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B25157-6ECC-D551-DACC-AF2FC80A898E}"/>
              </a:ext>
            </a:extLst>
          </p:cNvPr>
          <p:cNvCxnSpPr>
            <a:cxnSpLocks/>
          </p:cNvCxnSpPr>
          <p:nvPr/>
        </p:nvCxnSpPr>
        <p:spPr>
          <a:xfrm>
            <a:off x="5387790" y="5314444"/>
            <a:ext cx="14612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7B065CF-1BA5-007E-A142-63F620635E26}"/>
              </a:ext>
            </a:extLst>
          </p:cNvPr>
          <p:cNvSpPr txBox="1"/>
          <p:nvPr/>
        </p:nvSpPr>
        <p:spPr>
          <a:xfrm>
            <a:off x="6853517" y="5129778"/>
            <a:ext cx="298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 population orbitals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84F8C6-C53D-511E-370C-2B56EA3615A7}"/>
              </a:ext>
            </a:extLst>
          </p:cNvPr>
          <p:cNvSpPr txBox="1"/>
          <p:nvPr/>
        </p:nvSpPr>
        <p:spPr>
          <a:xfrm>
            <a:off x="0" y="6530839"/>
            <a:ext cx="12100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effectLst/>
              </a:rPr>
              <a:t>[14] 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Freixas, V. M. 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et al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., 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Chem. Sci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. 2025 (under revision)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287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A61BED-5F90-8F5B-F699-312B57573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35" y="1041645"/>
            <a:ext cx="6227717" cy="54972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BF921-8C53-AE05-3010-4A216AAB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9D2DEE-96AD-C963-A386-7EA7193852EB}"/>
              </a:ext>
            </a:extLst>
          </p:cNvPr>
          <p:cNvSpPr txBox="1"/>
          <p:nvPr/>
        </p:nvSpPr>
        <p:spPr>
          <a:xfrm>
            <a:off x="0" y="1323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Calibri" panose="020F0502020204030204" pitchFamily="34" charset="0"/>
              </a:rPr>
              <a:t>Example of application: Phenylglycine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352AED-FB4F-206C-FA59-39820D6BCC7E}"/>
              </a:ext>
            </a:extLst>
          </p:cNvPr>
          <p:cNvSpPr txBox="1"/>
          <p:nvPr/>
        </p:nvSpPr>
        <p:spPr>
          <a:xfrm>
            <a:off x="6387352" y="859083"/>
            <a:ext cx="55267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Chiral Population Analysis: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XCD of the hydroxyl oxygen K-edge is shown in the top panel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Chiral population orbitals corresponding to the second excitation of the manifold is shown in the lower panel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Electric dipole induced displacements contributing to the chiral response appear as lobe features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Magnetic dipole induced circulations contributing to the chiral response appear as loop features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Spiral patterns emerge in regions where both electric and magnetic dipoles are relevant</a:t>
            </a:r>
          </a:p>
        </p:txBody>
      </p:sp>
    </p:spTree>
    <p:extLst>
      <p:ext uri="{BB962C8B-B14F-4D97-AF65-F5344CB8AC3E}">
        <p14:creationId xmlns:p14="http://schemas.microsoft.com/office/powerpoint/2010/main" val="544693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BF921-8C53-AE05-3010-4A216AAB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9D2DEE-96AD-C963-A386-7EA7193852EB}"/>
              </a:ext>
            </a:extLst>
          </p:cNvPr>
          <p:cNvSpPr txBox="1"/>
          <p:nvPr/>
        </p:nvSpPr>
        <p:spPr>
          <a:xfrm>
            <a:off x="0" y="1323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Calibri" panose="020F0502020204030204" pitchFamily="34" charset="0"/>
              </a:rPr>
              <a:t>Example of application: Phenylglycine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BD0188-B467-B18A-F56F-6FBA428D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6"/>
          <a:stretch/>
        </p:blipFill>
        <p:spPr>
          <a:xfrm>
            <a:off x="1983226" y="862888"/>
            <a:ext cx="8225547" cy="57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5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81FD8C-92EF-84FA-05C8-604C47BAF828}"/>
              </a:ext>
            </a:extLst>
          </p:cNvPr>
          <p:cNvCxnSpPr/>
          <p:nvPr/>
        </p:nvCxnSpPr>
        <p:spPr>
          <a:xfrm>
            <a:off x="401320" y="4336472"/>
            <a:ext cx="113893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1ECA9B7-1D7E-2EC3-86F6-7E82AD16A90E}"/>
              </a:ext>
            </a:extLst>
          </p:cNvPr>
          <p:cNvSpPr txBox="1"/>
          <p:nvPr/>
        </p:nvSpPr>
        <p:spPr>
          <a:xfrm>
            <a:off x="121920" y="4536527"/>
            <a:ext cx="118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000" kern="100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832ED9-E339-461B-5AFF-94311BFC2716}"/>
              </a:ext>
            </a:extLst>
          </p:cNvPr>
          <p:cNvCxnSpPr>
            <a:cxnSpLocks/>
          </p:cNvCxnSpPr>
          <p:nvPr/>
        </p:nvCxnSpPr>
        <p:spPr>
          <a:xfrm>
            <a:off x="558800" y="4136418"/>
            <a:ext cx="0" cy="4001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Variation 1 of 1">
            <a:extLst>
              <a:ext uri="{FF2B5EF4-FFF2-40B4-BE49-F238E27FC236}">
                <a16:creationId xmlns:a16="http://schemas.microsoft.com/office/drawing/2014/main" id="{996FD0DA-B097-CA61-2E9A-3425191CF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" y="2515898"/>
            <a:ext cx="1259840" cy="1259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9300E6-644C-824A-D9EE-0EFAA5D66C80}"/>
              </a:ext>
            </a:extLst>
          </p:cNvPr>
          <p:cNvSpPr txBox="1"/>
          <p:nvPr/>
        </p:nvSpPr>
        <p:spPr>
          <a:xfrm>
            <a:off x="2700020" y="3690895"/>
            <a:ext cx="118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000" kern="100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BF0853-05A3-A014-1E52-CA9D8BE4D7BD}"/>
              </a:ext>
            </a:extLst>
          </p:cNvPr>
          <p:cNvCxnSpPr>
            <a:cxnSpLocks/>
          </p:cNvCxnSpPr>
          <p:nvPr/>
        </p:nvCxnSpPr>
        <p:spPr>
          <a:xfrm>
            <a:off x="3294380" y="4136416"/>
            <a:ext cx="0" cy="4001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Variation 1 of 1">
            <a:extLst>
              <a:ext uri="{FF2B5EF4-FFF2-40B4-BE49-F238E27FC236}">
                <a16:creationId xmlns:a16="http://schemas.microsoft.com/office/drawing/2014/main" id="{E6FEB2CD-C336-E76F-47EE-C921728F4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92" y="4781239"/>
            <a:ext cx="1402080" cy="1402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5AC9F2-AC88-5F8C-18CD-1DADF7FE0224}"/>
              </a:ext>
            </a:extLst>
          </p:cNvPr>
          <p:cNvSpPr txBox="1"/>
          <p:nvPr/>
        </p:nvSpPr>
        <p:spPr>
          <a:xfrm>
            <a:off x="5620556" y="4618457"/>
            <a:ext cx="118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000" kern="100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1C1C12-B08F-82D0-08CD-791343C21405}"/>
              </a:ext>
            </a:extLst>
          </p:cNvPr>
          <p:cNvCxnSpPr>
            <a:cxnSpLocks/>
          </p:cNvCxnSpPr>
          <p:nvPr/>
        </p:nvCxnSpPr>
        <p:spPr>
          <a:xfrm>
            <a:off x="6214916" y="4136416"/>
            <a:ext cx="0" cy="4001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5537EFF-E779-8682-CF01-1BCF80B17764}"/>
              </a:ext>
            </a:extLst>
          </p:cNvPr>
          <p:cNvSpPr txBox="1"/>
          <p:nvPr/>
        </p:nvSpPr>
        <p:spPr>
          <a:xfrm>
            <a:off x="8303262" y="3622771"/>
            <a:ext cx="118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000" kern="100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-9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180776-6734-B508-D964-89154AAE090C}"/>
              </a:ext>
            </a:extLst>
          </p:cNvPr>
          <p:cNvCxnSpPr>
            <a:cxnSpLocks/>
          </p:cNvCxnSpPr>
          <p:nvPr/>
        </p:nvCxnSpPr>
        <p:spPr>
          <a:xfrm>
            <a:off x="8952691" y="4136416"/>
            <a:ext cx="0" cy="4001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Variation 1 of 1">
            <a:extLst>
              <a:ext uri="{FF2B5EF4-FFF2-40B4-BE49-F238E27FC236}">
                <a16:creationId xmlns:a16="http://schemas.microsoft.com/office/drawing/2014/main" id="{303D16DC-5327-C607-D532-D84217B3C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394">
            <a:off x="8253030" y="4875423"/>
            <a:ext cx="1369094" cy="1369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AF9934-B0CB-00A5-F2F5-8737146CFD38}"/>
              </a:ext>
            </a:extLst>
          </p:cNvPr>
          <p:cNvCxnSpPr>
            <a:cxnSpLocks/>
          </p:cNvCxnSpPr>
          <p:nvPr/>
        </p:nvCxnSpPr>
        <p:spPr>
          <a:xfrm>
            <a:off x="11660238" y="4136416"/>
            <a:ext cx="0" cy="4001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36BC74E-EEF6-E70B-EDCD-931999D95829}"/>
              </a:ext>
            </a:extLst>
          </p:cNvPr>
          <p:cNvSpPr txBox="1"/>
          <p:nvPr/>
        </p:nvSpPr>
        <p:spPr>
          <a:xfrm>
            <a:off x="11065878" y="4694421"/>
            <a:ext cx="1188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000" kern="100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-10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Variation 1 of 1">
            <a:extLst>
              <a:ext uri="{FF2B5EF4-FFF2-40B4-BE49-F238E27FC236}">
                <a16:creationId xmlns:a16="http://schemas.microsoft.com/office/drawing/2014/main" id="{8761F529-0166-C5C3-4771-3DCBC25DB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42" r="-5162"/>
          <a:stretch/>
        </p:blipFill>
        <p:spPr bwMode="auto">
          <a:xfrm rot="703269">
            <a:off x="5300335" y="2388269"/>
            <a:ext cx="1534688" cy="1369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40" name="Picture 16" descr="Alanine | Ingredient | INCIGuide">
            <a:extLst>
              <a:ext uri="{FF2B5EF4-FFF2-40B4-BE49-F238E27FC236}">
                <a16:creationId xmlns:a16="http://schemas.microsoft.com/office/drawing/2014/main" id="{59F9FE8D-8759-1878-0B9F-143DC0AE6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2"/>
          <a:stretch/>
        </p:blipFill>
        <p:spPr bwMode="auto">
          <a:xfrm>
            <a:off x="10392260" y="2515898"/>
            <a:ext cx="1405581" cy="1330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5B7B7F-5228-70DF-79B5-7033587C9C52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Chirality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C9F21-11B6-F98F-C44D-9AB555E61630}"/>
              </a:ext>
            </a:extLst>
          </p:cNvPr>
          <p:cNvSpPr txBox="1"/>
          <p:nvPr/>
        </p:nvSpPr>
        <p:spPr>
          <a:xfrm>
            <a:off x="0" y="99824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 g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eometrical property characterizing those objects that can not overlap with their mirror image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436CD75-2AA7-48EF-F32C-31AA86C82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448175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C7A74-EF62-6DD4-5FCD-717CE701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E31055-2A85-312D-2745-2CC1786C18F5}"/>
              </a:ext>
            </a:extLst>
          </p:cNvPr>
          <p:cNvSpPr txBox="1"/>
          <p:nvPr/>
        </p:nvSpPr>
        <p:spPr>
          <a:xfrm>
            <a:off x="0" y="1323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Calibri" panose="020F0502020204030204" pitchFamily="34" charset="0"/>
              </a:rPr>
              <a:t>Example of application: Azobenzene-Phenylglycine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4304A6-8869-25BB-5C5F-88A8C505F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154"/>
            <a:ext cx="5170714" cy="62269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061D5E-9012-36EC-232D-53EA83FFACDA}"/>
                  </a:ext>
                </a:extLst>
              </p:cNvPr>
              <p:cNvSpPr txBox="1"/>
              <p:nvPr/>
            </p:nvSpPr>
            <p:spPr>
              <a:xfrm>
                <a:off x="5170714" y="1166842"/>
                <a:ext cx="6868886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b="1" dirty="0"/>
                  <a:t>- Chiral Population Analysis:</a:t>
                </a:r>
              </a:p>
              <a:p>
                <a:pPr algn="just"/>
                <a:endParaRPr lang="en-US" dirty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Azobenzene-phenylglycine provides a much interesting dichroic response as two different chiral sources interfere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A F atom is added close to the azo bridge as an X-ray </a:t>
                </a:r>
                <a:r>
                  <a:rPr lang="en-US" dirty="0" err="1"/>
                  <a:t>chromophere</a:t>
                </a:r>
                <a:endParaRPr lang="en-US" dirty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XCD at the F K-edge shows sensitivity only to the azobenzene twist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Chiral population analysis is performed for the first excitation of the manifold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The chiral population orbitals remain constrained to the azobenzene rings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dirty="0" err="1"/>
                  <a:t>isosurfaces</a:t>
                </a:r>
                <a:r>
                  <a:rPr lang="en-US" dirty="0"/>
                  <a:t> extend to the neighboring ring for the bending angles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−140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140</m:t>
                    </m:r>
                  </m:oMath>
                </a14:m>
                <a:r>
                  <a:rPr lang="en-US" dirty="0"/>
                  <a:t> degrees (b and f)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061D5E-9012-36EC-232D-53EA83FFA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714" y="1166842"/>
                <a:ext cx="6868886" cy="5355312"/>
              </a:xfrm>
              <a:prstGeom prst="rect">
                <a:avLst/>
              </a:prstGeom>
              <a:blipFill>
                <a:blip r:embed="rId3"/>
                <a:stretch>
                  <a:fillRect l="-738" t="-473" r="-554" b="-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4457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C7A74-EF62-6DD4-5FCD-717CE701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E31055-2A85-312D-2745-2CC1786C18F5}"/>
              </a:ext>
            </a:extLst>
          </p:cNvPr>
          <p:cNvSpPr txBox="1"/>
          <p:nvPr/>
        </p:nvSpPr>
        <p:spPr>
          <a:xfrm>
            <a:off x="0" y="1323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Calibri" panose="020F0502020204030204" pitchFamily="34" charset="0"/>
              </a:rPr>
              <a:t>Example of application: Azobenzene-Phenylglycine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61D5E-9012-36EC-232D-53EA83FFACDA}"/>
              </a:ext>
            </a:extLst>
          </p:cNvPr>
          <p:cNvSpPr txBox="1"/>
          <p:nvPr/>
        </p:nvSpPr>
        <p:spPr>
          <a:xfrm>
            <a:off x="5170714" y="1166842"/>
            <a:ext cx="68688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Chiral Population Analysis: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XCD at the hydroxyl oxygen K-edge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Chiral population analysis is performed to the second transition of the manifold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XCD in this range is independent of the azobenzene twist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Chiral population analysis show similar orbitals located in the glycine moiety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9EACE-CB5D-E8F5-0896-95A69E19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234"/>
            <a:ext cx="5094514" cy="61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46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C7A74-EF62-6DD4-5FCD-717CE701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E31055-2A85-312D-2745-2CC1786C18F5}"/>
              </a:ext>
            </a:extLst>
          </p:cNvPr>
          <p:cNvSpPr txBox="1"/>
          <p:nvPr/>
        </p:nvSpPr>
        <p:spPr>
          <a:xfrm>
            <a:off x="0" y="1323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Calibri" panose="020F0502020204030204" pitchFamily="34" charset="0"/>
              </a:rPr>
              <a:t>Example of application: Azobenzene-Phenylglycine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061D5E-9012-36EC-232D-53EA83FFACDA}"/>
                  </a:ext>
                </a:extLst>
              </p:cNvPr>
              <p:cNvSpPr txBox="1"/>
              <p:nvPr/>
            </p:nvSpPr>
            <p:spPr>
              <a:xfrm>
                <a:off x="5170714" y="1166842"/>
                <a:ext cx="6868886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b="1" dirty="0"/>
                  <a:t>- Chiral Population Analysis:</a:t>
                </a:r>
              </a:p>
              <a:p>
                <a:pPr algn="just"/>
                <a:endParaRPr lang="en-US" dirty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XCD at the carboxyl oxygen K-edge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Chiral population analysis is performed to the sixth and seventh  transitions of the manifold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The XCD signal changes suddenly for an azobenzene twist angle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140</m:t>
                    </m:r>
                  </m:oMath>
                </a14:m>
                <a:r>
                  <a:rPr lang="en-US" dirty="0"/>
                  <a:t>, for which the corresponding chiral population orbital extends to the other ring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061D5E-9012-36EC-232D-53EA83FFA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714" y="1166842"/>
                <a:ext cx="6868886" cy="3416320"/>
              </a:xfrm>
              <a:prstGeom prst="rect">
                <a:avLst/>
              </a:prstGeom>
              <a:blipFill>
                <a:blip r:embed="rId2"/>
                <a:stretch>
                  <a:fillRect l="-738" t="-741" r="-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13E098F-076F-DA70-42F1-91D55BD4D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" y="717128"/>
            <a:ext cx="5007429" cy="595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48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B398F-2E27-65B2-EB80-F6FFCF2D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5FBC1-EC69-89D0-C3AC-4E3E3C96B31B}"/>
              </a:ext>
            </a:extLst>
          </p:cNvPr>
          <p:cNvSpPr txBox="1"/>
          <p:nvPr/>
        </p:nvSpPr>
        <p:spPr>
          <a:xfrm>
            <a:off x="0" y="1323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4377E-9499-B258-B535-867D0F7E7D69}"/>
              </a:ext>
            </a:extLst>
          </p:cNvPr>
          <p:cNvSpPr txBox="1"/>
          <p:nvPr/>
        </p:nvSpPr>
        <p:spPr>
          <a:xfrm>
            <a:off x="540313" y="1101454"/>
            <a:ext cx="113627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X-ray circular dichroism is a promising candidate to obtain information about local chiral features within molecules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X-ray circular dichroism also provides the time resolution required to probe ultrafast time-dependent chiral transitions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Chiral population analysis is a promising tool for dissecting atomic orbital contributions to chiral response in a visually intuitive way</a:t>
            </a:r>
          </a:p>
        </p:txBody>
      </p:sp>
    </p:spTree>
    <p:extLst>
      <p:ext uri="{BB962C8B-B14F-4D97-AF65-F5344CB8AC3E}">
        <p14:creationId xmlns:p14="http://schemas.microsoft.com/office/powerpoint/2010/main" val="2372847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54230-0103-B390-42F2-60D4EC3D2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9277C-EA00-E4B4-5F24-694A2D3E0F7A}"/>
              </a:ext>
            </a:extLst>
          </p:cNvPr>
          <p:cNvSpPr txBox="1"/>
          <p:nvPr/>
        </p:nvSpPr>
        <p:spPr>
          <a:xfrm>
            <a:off x="0" y="1323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+mj-lt"/>
                <a:cs typeface="Calibri" panose="020F0502020204030204" pitchFamily="34" charset="0"/>
              </a:rPr>
              <a:t>Aknowledgements</a:t>
            </a:r>
            <a:endParaRPr lang="en-US" sz="32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4F6395-856F-B615-6D56-F96CBC8B435C}"/>
              </a:ext>
            </a:extLst>
          </p:cNvPr>
          <p:cNvGrpSpPr/>
          <p:nvPr/>
        </p:nvGrpSpPr>
        <p:grpSpPr>
          <a:xfrm>
            <a:off x="587142" y="1629286"/>
            <a:ext cx="11017716" cy="2242402"/>
            <a:chOff x="264402" y="1970809"/>
            <a:chExt cx="11017716" cy="22424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4BFA70-6117-0E7B-FED1-03F942D9743D}"/>
                </a:ext>
              </a:extLst>
            </p:cNvPr>
            <p:cNvGrpSpPr/>
            <p:nvPr/>
          </p:nvGrpSpPr>
          <p:grpSpPr>
            <a:xfrm>
              <a:off x="264402" y="2028604"/>
              <a:ext cx="2549240" cy="2126813"/>
              <a:chOff x="-166011" y="737551"/>
              <a:chExt cx="2549240" cy="2126813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B233E553-862A-CB85-113C-7F8217BCDF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88" y="737551"/>
                <a:ext cx="2116242" cy="1665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8250E-68DE-3AC6-2274-FFFF83F97511}"/>
                  </a:ext>
                </a:extLst>
              </p:cNvPr>
              <p:cNvSpPr txBox="1"/>
              <p:nvPr/>
            </p:nvSpPr>
            <p:spPr>
              <a:xfrm>
                <a:off x="-166011" y="2402699"/>
                <a:ext cx="254924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Shaul</a:t>
                </a:r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Mukamel</a:t>
                </a:r>
                <a:endParaRPr lang="en-US" sz="24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64D5AC-F499-DAC9-7BC9-364E2A402AE6}"/>
                </a:ext>
              </a:extLst>
            </p:cNvPr>
            <p:cNvGrpSpPr/>
            <p:nvPr/>
          </p:nvGrpSpPr>
          <p:grpSpPr>
            <a:xfrm>
              <a:off x="2983668" y="2057834"/>
              <a:ext cx="2549240" cy="2068352"/>
              <a:chOff x="50487" y="2824774"/>
              <a:chExt cx="2549240" cy="2068352"/>
            </a:xfrm>
          </p:grpSpPr>
          <p:pic>
            <p:nvPicPr>
              <p:cNvPr id="11" name="Picture 14" descr="Home | ready4nuclear">
                <a:extLst>
                  <a:ext uri="{FF2B5EF4-FFF2-40B4-BE49-F238E27FC236}">
                    <a16:creationId xmlns:a16="http://schemas.microsoft.com/office/drawing/2014/main" id="{7050C9B4-E8C8-FAC8-6F21-893CDFD0A5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75" y="2824774"/>
                <a:ext cx="2448265" cy="1215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24F0C7-9451-FC92-84AF-C70F8A68EA34}"/>
                  </a:ext>
                </a:extLst>
              </p:cNvPr>
              <p:cNvSpPr txBox="1"/>
              <p:nvPr/>
            </p:nvSpPr>
            <p:spPr>
              <a:xfrm>
                <a:off x="50487" y="4062129"/>
                <a:ext cx="254924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Niranjan Govind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Xu Lei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2BEEBE4-07DD-7444-81FE-FE2520C74295}"/>
                </a:ext>
              </a:extLst>
            </p:cNvPr>
            <p:cNvGrpSpPr/>
            <p:nvPr/>
          </p:nvGrpSpPr>
          <p:grpSpPr>
            <a:xfrm>
              <a:off x="5822474" y="2052733"/>
              <a:ext cx="2633226" cy="2078555"/>
              <a:chOff x="8141186" y="1194924"/>
              <a:chExt cx="2633226" cy="2078555"/>
            </a:xfrm>
          </p:grpSpPr>
          <p:pic>
            <p:nvPicPr>
              <p:cNvPr id="14" name="Picture 12" descr="Argonne National Laboratory Logo Download - AI - All Vector Logo">
                <a:extLst>
                  <a:ext uri="{FF2B5EF4-FFF2-40B4-BE49-F238E27FC236}">
                    <a16:creationId xmlns:a16="http://schemas.microsoft.com/office/drawing/2014/main" id="{4ABD7874-0591-671D-2942-74A07C18CD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41186" y="1194924"/>
                <a:ext cx="2633226" cy="1431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B57629-66FD-C5FB-BA34-018998285445}"/>
                  </a:ext>
                </a:extLst>
              </p:cNvPr>
              <p:cNvSpPr txBox="1"/>
              <p:nvPr/>
            </p:nvSpPr>
            <p:spPr>
              <a:xfrm>
                <a:off x="8183179" y="2442482"/>
                <a:ext cx="254924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Jeremy Rouxel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Yeonsig</a:t>
                </a:r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Nam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86C3D1-FD76-7FD3-1523-21DE3C1CC09B}"/>
                </a:ext>
              </a:extLst>
            </p:cNvPr>
            <p:cNvGrpSpPr/>
            <p:nvPr/>
          </p:nvGrpSpPr>
          <p:grpSpPr>
            <a:xfrm>
              <a:off x="8411829" y="1970809"/>
              <a:ext cx="2870289" cy="2242402"/>
              <a:chOff x="2549240" y="1179171"/>
              <a:chExt cx="2870289" cy="2242402"/>
            </a:xfrm>
          </p:grpSpPr>
          <p:pic>
            <p:nvPicPr>
              <p:cNvPr id="17" name="Picture 16" descr="45 Postdoctoral Positions at Los Alamos National Laboratory, New Mexico">
                <a:extLst>
                  <a:ext uri="{FF2B5EF4-FFF2-40B4-BE49-F238E27FC236}">
                    <a16:creationId xmlns:a16="http://schemas.microsoft.com/office/drawing/2014/main" id="{B4620AA8-5C25-F188-015C-543E569D08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9240" y="1179171"/>
                <a:ext cx="2870289" cy="14114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E0B85F-C9AA-5EFF-98C7-29038D5F907F}"/>
                  </a:ext>
                </a:extLst>
              </p:cNvPr>
              <p:cNvSpPr txBox="1"/>
              <p:nvPr/>
            </p:nvSpPr>
            <p:spPr>
              <a:xfrm>
                <a:off x="2709764" y="2590576"/>
                <a:ext cx="254924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Sergei </a:t>
                </a:r>
                <a:r>
                  <a:rPr lang="en-US" sz="24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Tretiak</a:t>
                </a:r>
                <a:endParaRPr lang="en-US" sz="24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Ajay Khanna</a:t>
                </a:r>
              </a:p>
            </p:txBody>
          </p:sp>
        </p:grpSp>
      </p:grpSp>
      <p:pic>
        <p:nvPicPr>
          <p:cNvPr id="22" name="Picture 6" descr="Department of Energy Electrical Safety">
            <a:extLst>
              <a:ext uri="{FF2B5EF4-FFF2-40B4-BE49-F238E27FC236}">
                <a16:creationId xmlns:a16="http://schemas.microsoft.com/office/drawing/2014/main" id="{05AAD25C-B290-3ECE-739D-CE2BAEA9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1" y="4834321"/>
            <a:ext cx="3348616" cy="83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402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5B7B7F-5228-70DF-79B5-7033587C9C52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Molecular chirality</a:t>
            </a:r>
          </a:p>
        </p:txBody>
      </p:sp>
      <p:pic>
        <p:nvPicPr>
          <p:cNvPr id="4" name="Picture 2" descr="Variation 1 of 1">
            <a:extLst>
              <a:ext uri="{FF2B5EF4-FFF2-40B4-BE49-F238E27FC236}">
                <a16:creationId xmlns:a16="http://schemas.microsoft.com/office/drawing/2014/main" id="{DE8C52D9-7795-CDCD-2B13-E8F9F121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8461">
            <a:off x="7997237" y="1638042"/>
            <a:ext cx="2315817" cy="2315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C5DECD-AA62-0DB9-EAF5-A1BD690D1D39}"/>
              </a:ext>
            </a:extLst>
          </p:cNvPr>
          <p:cNvSpPr txBox="1"/>
          <p:nvPr/>
        </p:nvSpPr>
        <p:spPr>
          <a:xfrm>
            <a:off x="403469" y="1222879"/>
            <a:ext cx="113850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Molecular chirality: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It is highly relevant in living organisms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It impacts chemical and biological function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It is essential for drug design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The wrong enantiomer can be inert or even harmful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Light can also be shaped into a chiral object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Molecular chirality is detected by circular dichroism (CD) signals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CD signals measure the difference in absorption between right and left circularly polarized light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5286AC2-AC5E-D39D-E189-126F8BFC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F17BFC-E9CD-104F-B288-0DFFF53FFA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44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83446F-1262-73E6-464C-E7C80845DD3E}"/>
                  </a:ext>
                </a:extLst>
              </p:cNvPr>
              <p:cNvSpPr txBox="1"/>
              <p:nvPr/>
            </p:nvSpPr>
            <p:spPr>
              <a:xfrm>
                <a:off x="1588874" y="3394336"/>
                <a:ext cx="2950633" cy="839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𝐶𝐷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∝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83446F-1262-73E6-464C-E7C80845D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874" y="3394336"/>
                <a:ext cx="2950633" cy="839204"/>
              </a:xfrm>
              <a:prstGeom prst="rect">
                <a:avLst/>
              </a:prstGeom>
              <a:blipFill>
                <a:blip r:embed="rId2"/>
                <a:stretch>
                  <a:fillRect t="-125373" b="-174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24A88B-2BAD-30A6-70C6-AB67C38F1E39}"/>
                  </a:ext>
                </a:extLst>
              </p:cNvPr>
              <p:cNvSpPr txBox="1"/>
              <p:nvPr/>
            </p:nvSpPr>
            <p:spPr>
              <a:xfrm>
                <a:off x="1708400" y="5576872"/>
                <a:ext cx="29506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24A88B-2BAD-30A6-70C6-AB67C38F1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400" y="5576872"/>
                <a:ext cx="2950633" cy="400110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7E82CC7-4742-B1EF-BB81-52C7B7530899}"/>
              </a:ext>
            </a:extLst>
          </p:cNvPr>
          <p:cNvSpPr txBox="1"/>
          <p:nvPr/>
        </p:nvSpPr>
        <p:spPr>
          <a:xfrm>
            <a:off x="375208" y="1001724"/>
            <a:ext cx="59415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Rotatory strength: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After averaging over all the possible molecular orientations, CD signals become proportional to the rotatory strength: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A75B3-8A04-1FCD-D775-56CE3487F94C}"/>
              </a:ext>
            </a:extLst>
          </p:cNvPr>
          <p:cNvSpPr txBox="1"/>
          <p:nvPr/>
        </p:nvSpPr>
        <p:spPr>
          <a:xfrm>
            <a:off x="0" y="12741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Rotatory strengths</a:t>
            </a:r>
            <a:endParaRPr lang="en-US" sz="3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DAFC46-E285-B6DF-A381-F4A36446E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99" t="28520" r="4411" b="6009"/>
          <a:stretch/>
        </p:blipFill>
        <p:spPr>
          <a:xfrm>
            <a:off x="8968521" y="3955108"/>
            <a:ext cx="2677791" cy="2144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6271EE-F9AF-8C10-8185-B7A96B1A20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8" t="18855" r="52495" b="8655"/>
          <a:stretch/>
        </p:blipFill>
        <p:spPr>
          <a:xfrm rot="697357">
            <a:off x="6829290" y="2305373"/>
            <a:ext cx="2527239" cy="2247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ED840E-A09F-AE2C-04E1-5385B008E54C}"/>
                  </a:ext>
                </a:extLst>
              </p:cNvPr>
              <p:cNvSpPr txBox="1"/>
              <p:nvPr/>
            </p:nvSpPr>
            <p:spPr>
              <a:xfrm>
                <a:off x="1575635" y="2758242"/>
                <a:ext cx="32161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𝐶𝐷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ED840E-A09F-AE2C-04E1-5385B008E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635" y="2758242"/>
                <a:ext cx="321616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C9CE045-9152-0A9D-82D9-7405E950580C}"/>
              </a:ext>
            </a:extLst>
          </p:cNvPr>
          <p:cNvSpPr txBox="1"/>
          <p:nvPr/>
        </p:nvSpPr>
        <p:spPr>
          <a:xfrm>
            <a:off x="305624" y="4223994"/>
            <a:ext cx="5941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Rotatory strength is given by the inner product between the electric and magnetic transition dipoles: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1C7F42F-A5D2-7D33-B7AF-48A316C5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F17BFC-E9CD-104F-B288-0DFFF53FFA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9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E82CC7-4742-B1EF-BB81-52C7B7530899}"/>
              </a:ext>
            </a:extLst>
          </p:cNvPr>
          <p:cNvSpPr txBox="1"/>
          <p:nvPr/>
        </p:nvSpPr>
        <p:spPr>
          <a:xfrm>
            <a:off x="375208" y="1497842"/>
            <a:ext cx="42236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X-ray laser sources: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Provide a better time resolution allowing to probe transient process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Can be tuned to be resonant with specific X-ray chromophores electronic core transitions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Allow to probe local information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A75B3-8A04-1FCD-D775-56CE3487F94C}"/>
              </a:ext>
            </a:extLst>
          </p:cNvPr>
          <p:cNvSpPr txBox="1"/>
          <p:nvPr/>
        </p:nvSpPr>
        <p:spPr>
          <a:xfrm>
            <a:off x="0" y="12741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X-ray sources</a:t>
            </a:r>
            <a:endParaRPr lang="en-US" sz="3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973BE9-074A-5093-0D2C-05774B194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7" t="-10339" r="-3245" b="-10172"/>
          <a:stretch/>
        </p:blipFill>
        <p:spPr bwMode="auto">
          <a:xfrm>
            <a:off x="5096435" y="1284598"/>
            <a:ext cx="6505204" cy="256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1061D5-5204-F291-20C8-99F4ADB7CDA0}"/>
              </a:ext>
            </a:extLst>
          </p:cNvPr>
          <p:cNvSpPr txBox="1"/>
          <p:nvPr/>
        </p:nvSpPr>
        <p:spPr>
          <a:xfrm>
            <a:off x="375208" y="4637163"/>
            <a:ext cx="113519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Recent advances in the control of the polarization and spatial structure of X-ray beams have paved the way for extending CD to the X-ray range (XCD)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XCD can probe the local chirality of molecules and provides the time resolution required to probe transient chiral changes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E24F2D0-B6FF-2689-41D2-0A71CA6D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F17BFC-E9CD-104F-B288-0DFFF53FFA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86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5A75B3-8A04-1FCD-D775-56CE3487F94C}"/>
              </a:ext>
            </a:extLst>
          </p:cNvPr>
          <p:cNvSpPr txBox="1"/>
          <p:nvPr/>
        </p:nvSpPr>
        <p:spPr>
          <a:xfrm>
            <a:off x="0" y="127414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Proof of concept example</a:t>
            </a:r>
            <a:endParaRPr lang="en-US" sz="3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C5BD7E-8299-6AC3-CBC3-98A4B539C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26" t="31515" r="32828" b="31704"/>
          <a:stretch/>
        </p:blipFill>
        <p:spPr>
          <a:xfrm>
            <a:off x="1917400" y="1413736"/>
            <a:ext cx="3785664" cy="403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70B641-27C2-356A-1747-A4FB6365C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97" t="30989" r="31932" b="32713"/>
          <a:stretch/>
        </p:blipFill>
        <p:spPr>
          <a:xfrm>
            <a:off x="6681142" y="1698449"/>
            <a:ext cx="3773980" cy="3745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B2C7F15-54FC-DCED-0AD7-B82307BAF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F17BFC-E9CD-104F-B288-0DFFF53FFA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51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389C31-9D2A-5E0A-441F-F96F411730A9}"/>
              </a:ext>
            </a:extLst>
          </p:cNvPr>
          <p:cNvSpPr txBox="1"/>
          <p:nvPr/>
        </p:nvSpPr>
        <p:spPr>
          <a:xfrm>
            <a:off x="0" y="829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About Helicenes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6A8789-90B9-D6FF-6B7F-D4F1FB5E0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26" t="31515" r="32828" b="31704"/>
          <a:stretch/>
        </p:blipFill>
        <p:spPr>
          <a:xfrm>
            <a:off x="8191235" y="618641"/>
            <a:ext cx="2639622" cy="2810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6E3C6-7E4A-6EBF-F0EF-B4CC30F94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97" t="30989" r="31932" b="32713"/>
          <a:stretch/>
        </p:blipFill>
        <p:spPr>
          <a:xfrm>
            <a:off x="8191234" y="3960228"/>
            <a:ext cx="2669992" cy="2650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9C6D60-6C8B-608E-BA67-387479B069E9}"/>
              </a:ext>
            </a:extLst>
          </p:cNvPr>
          <p:cNvSpPr txBox="1"/>
          <p:nvPr/>
        </p:nvSpPr>
        <p:spPr>
          <a:xfrm>
            <a:off x="8302471" y="460007"/>
            <a:ext cx="252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Calibri" panose="020F0502020204030204" pitchFamily="34" charset="0"/>
              </a:rPr>
              <a:t>Helix shape (</a:t>
            </a:r>
            <a:r>
              <a:rPr lang="en-US" sz="2400" b="1" dirty="0">
                <a:latin typeface="+mj-lt"/>
                <a:cs typeface="Calibri" panose="020F0502020204030204" pitchFamily="34" charset="0"/>
              </a:rPr>
              <a:t>HS</a:t>
            </a:r>
            <a:r>
              <a:rPr lang="en-US" sz="2400" dirty="0">
                <a:latin typeface="+mj-lt"/>
                <a:cs typeface="Calibri" panose="020F0502020204030204" pitchFamily="34" charset="0"/>
              </a:rPr>
              <a:t>)</a:t>
            </a:r>
            <a:endParaRPr lang="en-US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32101-CD37-A353-5D63-1A587D3BA312}"/>
              </a:ext>
            </a:extLst>
          </p:cNvPr>
          <p:cNvSpPr txBox="1"/>
          <p:nvPr/>
        </p:nvSpPr>
        <p:spPr>
          <a:xfrm>
            <a:off x="8391050" y="3628619"/>
            <a:ext cx="2365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Transition State (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TS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)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C3441C-2444-8608-5404-43BD2C729552}"/>
              </a:ext>
            </a:extLst>
          </p:cNvPr>
          <p:cNvSpPr/>
          <p:nvPr/>
        </p:nvSpPr>
        <p:spPr>
          <a:xfrm>
            <a:off x="8302471" y="481406"/>
            <a:ext cx="2528386" cy="294759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92FA39-80B8-CEE0-1148-2349368BA169}"/>
              </a:ext>
            </a:extLst>
          </p:cNvPr>
          <p:cNvSpPr/>
          <p:nvPr/>
        </p:nvSpPr>
        <p:spPr>
          <a:xfrm>
            <a:off x="8302470" y="3628620"/>
            <a:ext cx="2528386" cy="294759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E4479C-4F96-E5D8-4FFE-34FC1EBB5794}"/>
              </a:ext>
            </a:extLst>
          </p:cNvPr>
          <p:cNvSpPr txBox="1"/>
          <p:nvPr/>
        </p:nvSpPr>
        <p:spPr>
          <a:xfrm>
            <a:off x="393341" y="1348986"/>
            <a:ext cx="74120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Helicene molecules: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Helicenes are twisted molecules usually having a Helix Shape (HS) conformation with a well defined global chirality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While investigating helicenes melting point, it was discovered that they can racemize at high temperatures, going from one helix orientation to the opposite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The racemization mechanism was determined to follow a conformational pathway, where a Transition State (TS) is located in the middle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In the TS, helicene becomes globally achiral while retaining two opposite local </a:t>
            </a:r>
            <a:r>
              <a:rPr lang="en-US" dirty="0" err="1"/>
              <a:t>chiralities</a:t>
            </a: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5EAA47-1C1A-89FF-4B70-EBA551C9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F17BFC-E9CD-104F-B288-0DFFF53FFA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96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389C31-9D2A-5E0A-441F-F96F411730A9}"/>
              </a:ext>
            </a:extLst>
          </p:cNvPr>
          <p:cNvSpPr txBox="1"/>
          <p:nvPr/>
        </p:nvSpPr>
        <p:spPr>
          <a:xfrm>
            <a:off x="0" y="829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[12]Helicene half racemization pathway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5EAA47-1C1A-89FF-4B70-EBA551C9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F17BFC-E9CD-104F-B288-0DFFF53FFA74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6D01E-0E79-389E-7A75-A64637ED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53" y="1851203"/>
            <a:ext cx="7863694" cy="4397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3B338D-B5D0-9D7A-F278-53A539738A74}"/>
              </a:ext>
            </a:extLst>
          </p:cNvPr>
          <p:cNvSpPr txBox="1"/>
          <p:nvPr/>
        </p:nvSpPr>
        <p:spPr>
          <a:xfrm>
            <a:off x="419694" y="887533"/>
            <a:ext cx="115419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Racemization pathway: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Racemization of helicenes follows a conformational pathway</a:t>
            </a:r>
            <a:r>
              <a:rPr lang="en-US" baseline="30000" dirty="0"/>
              <a:t> [12]</a:t>
            </a:r>
            <a:r>
              <a:rPr lang="en-US" dirty="0"/>
              <a:t> that is thermally activated</a:t>
            </a:r>
            <a:endParaRPr lang="en-US" baseline="300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C9F7C3-E55D-6C86-3751-46D57BEB6942}"/>
              </a:ext>
            </a:extLst>
          </p:cNvPr>
          <p:cNvSpPr txBox="1"/>
          <p:nvPr/>
        </p:nvSpPr>
        <p:spPr>
          <a:xfrm>
            <a:off x="0" y="6530839"/>
            <a:ext cx="12100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effectLst/>
              </a:rPr>
              <a:t>[12] 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Jorge Barroso 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et al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., 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Chem. Comm. 2018,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 54(2), 188-191.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072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03D7E-6EAD-B4DC-FDD0-AA095B1D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17BFC-E9CD-104F-B288-0DFFF53FFA74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9A98A-36F1-942B-4B6F-6591CFE4D6D2}"/>
              </a:ext>
            </a:extLst>
          </p:cNvPr>
          <p:cNvSpPr txBox="1"/>
          <p:nvPr/>
        </p:nvSpPr>
        <p:spPr>
          <a:xfrm>
            <a:off x="0" y="829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OCD for the HS and TS configurations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9AD51F-0C6B-0F6D-D019-0517A2623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8869" r="3082"/>
          <a:stretch/>
        </p:blipFill>
        <p:spPr>
          <a:xfrm>
            <a:off x="134470" y="837971"/>
            <a:ext cx="7448025" cy="4758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AE0931-3209-C9B1-9312-DE8DE544779A}"/>
              </a:ext>
            </a:extLst>
          </p:cNvPr>
          <p:cNvSpPr txBox="1"/>
          <p:nvPr/>
        </p:nvSpPr>
        <p:spPr>
          <a:xfrm>
            <a:off x="6860835" y="3217028"/>
            <a:ext cx="48515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- OCD signals: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OCD probes the global chirality of helicene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The HS is globally chiral as probed by OCD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The TS is globally achiral as probed by OCD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40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6614</TotalTime>
  <Words>1394</Words>
  <Application>Microsoft Office PowerPoint</Application>
  <PresentationFormat>Widescreen</PresentationFormat>
  <Paragraphs>281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M. Freixas</dc:creator>
  <cp:lastModifiedBy>Victor Manuel Freixas Lemus</cp:lastModifiedBy>
  <cp:revision>24</cp:revision>
  <dcterms:created xsi:type="dcterms:W3CDTF">2025-06-26T17:42:33Z</dcterms:created>
  <dcterms:modified xsi:type="dcterms:W3CDTF">2025-10-29T22:53:52Z</dcterms:modified>
</cp:coreProperties>
</file>