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455" r:id="rId3"/>
    <p:sldId id="456" r:id="rId4"/>
    <p:sldId id="263" r:id="rId5"/>
    <p:sldId id="257" r:id="rId6"/>
    <p:sldId id="258" r:id="rId7"/>
    <p:sldId id="264" r:id="rId8"/>
    <p:sldId id="268" r:id="rId9"/>
    <p:sldId id="261" r:id="rId10"/>
    <p:sldId id="463" r:id="rId11"/>
    <p:sldId id="269" r:id="rId12"/>
    <p:sldId id="291" r:id="rId13"/>
    <p:sldId id="458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06"/>
    <p:restoredTop sz="76486"/>
  </p:normalViewPr>
  <p:slideViewPr>
    <p:cSldViewPr snapToGrid="0">
      <p:cViewPr varScale="1">
        <p:scale>
          <a:sx n="71" d="100"/>
          <a:sy n="71" d="100"/>
        </p:scale>
        <p:origin x="1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A2803-369D-8D4E-9FA5-2F41DE939648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A35C1-4173-0B4A-807B-66CCCDA9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58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26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11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C0B61-A1A8-C9B0-0442-6B2A0B4C5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8AD4F4-72A3-ECCB-3519-7B1D1297D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C9E20-556B-92DB-A408-C6C02C3A9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41F47-3FCB-EA68-D38A-348256D46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6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83F97-C435-8EC4-611C-4F976C9E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8702D-6706-3DC0-EA33-E73F79044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D76F7C-538C-ED11-9B63-FDE08B4B9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FB6CE-C3FA-A5C1-8EF8-458C61FA3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95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5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A6FE6-D06A-2241-BA2F-735752DDEE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4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1D677-0C33-1A7C-05F8-FFEB04645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D01BA6-AB63-E990-7396-DF46CA9F1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29BB2-BC52-B5D1-4380-110D6A646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Wingdings" pitchFamily="2" charset="2"/>
              <a:buChar char="Ø"/>
            </a:pPr>
            <a:endParaRPr lang="en-US" sz="1200" dirty="0">
              <a:latin typeface="Time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4BE82-C05A-812B-3E44-7730E24F3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0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3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7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68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1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baseline="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In the limit of N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:r>
                  <a:rPr lang="en-US" i="0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∞</a:t>
                </a:r>
                <a:r>
                  <a:rPr lang="en-US" dirty="0">
                    <a:sym typeface="Wingdings" pitchFamily="2" charset="2"/>
                  </a:rPr>
                  <a:t>, the path is considered a continuum path (</a:t>
                </a:r>
                <a:r>
                  <a:rPr lang="en-US" b="0" i="0">
                    <a:latin typeface="Cambria Math" panose="02040503050406030204" pitchFamily="18" charset="0"/>
                    <a:sym typeface="Wingdings" pitchFamily="2" charset="2"/>
                  </a:rPr>
                  <a:t>𝑥_(𝑗+1)</a:t>
                </a:r>
                <a:r>
                  <a:rPr lang="en-US" dirty="0">
                    <a:sym typeface="Wingdings" pitchFamily="2" charset="2"/>
                  </a:rPr>
                  <a:t> is very close to </a:t>
                </a:r>
                <a:r>
                  <a:rPr lang="en-US" b="0" i="0">
                    <a:latin typeface="Cambria Math" panose="02040503050406030204" pitchFamily="18" charset="0"/>
                    <a:sym typeface="Wingdings" pitchFamily="2" charset="2"/>
                  </a:rPr>
                  <a:t>𝑥_𝑗</a:t>
                </a:r>
                <a:r>
                  <a:rPr lang="en-US" dirty="0">
                    <a:sym typeface="Wingdings" pitchFamily="2" charset="2"/>
                  </a:rPr>
                  <a:t>) in bead PIs. In bead-Fourier PIs, we add fluctuations through a Fourier sine series. As we</a:t>
                </a:r>
                <a:r>
                  <a:rPr lang="en-US" baseline="0" dirty="0">
                    <a:sym typeface="Wingdings" pitchFamily="2" charset="2"/>
                  </a:rPr>
                  <a:t> add more beads, the path becomes smaller and gets closer to the linear continuum limit. This dampens the effects of introducing fluctuations through the Fourier sine series.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81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BDAB8-F2E5-2676-9F43-9892281A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49B8F2-DE6E-ECD4-C752-58F4DDB159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1EC6C5B-8E1C-A48F-50EE-F94A1F28637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baseline="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In the limit of N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:r>
                  <a:rPr lang="en-US" i="0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∞</a:t>
                </a:r>
                <a:r>
                  <a:rPr lang="en-US" dirty="0">
                    <a:sym typeface="Wingdings" pitchFamily="2" charset="2"/>
                  </a:rPr>
                  <a:t>, the path is considered a continuum path (</a:t>
                </a:r>
                <a:r>
                  <a:rPr lang="en-US" b="0" i="0">
                    <a:latin typeface="Cambria Math" panose="02040503050406030204" pitchFamily="18" charset="0"/>
                    <a:sym typeface="Wingdings" pitchFamily="2" charset="2"/>
                  </a:rPr>
                  <a:t>𝑥_(𝑗+1)</a:t>
                </a:r>
                <a:r>
                  <a:rPr lang="en-US" dirty="0">
                    <a:sym typeface="Wingdings" pitchFamily="2" charset="2"/>
                  </a:rPr>
                  <a:t> is very close to </a:t>
                </a:r>
                <a:r>
                  <a:rPr lang="en-US" b="0" i="0">
                    <a:latin typeface="Cambria Math" panose="02040503050406030204" pitchFamily="18" charset="0"/>
                    <a:sym typeface="Wingdings" pitchFamily="2" charset="2"/>
                  </a:rPr>
                  <a:t>𝑥_𝑗</a:t>
                </a:r>
                <a:r>
                  <a:rPr lang="en-US" dirty="0">
                    <a:sym typeface="Wingdings" pitchFamily="2" charset="2"/>
                  </a:rPr>
                  <a:t>) in bead PIs. In bead-Fourier PIs, we add fluctuations through a Fourier sine series. As we</a:t>
                </a:r>
                <a:r>
                  <a:rPr lang="en-US" baseline="0" dirty="0">
                    <a:sym typeface="Wingdings" pitchFamily="2" charset="2"/>
                  </a:rPr>
                  <a:t> add more beads, the path becomes smaller and gets closer to the linear continuum limit. This dampens the effects of introducing fluctuations through the Fourier sine series.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65C5A-155D-3357-108A-AED79C213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5C1-4173-0B4A-807B-66CCCDA97B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1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6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8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6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0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3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6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8B5846-5103-9F4E-AA2B-1CFD9358DBC0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E5F6E5-E5E9-8043-A667-4E824672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3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5.png"/><Relationship Id="rId4" Type="http://schemas.openxmlformats.org/officeDocument/2006/relationships/image" Target="../media/image10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jpeg"/><Relationship Id="rId3" Type="http://schemas.openxmlformats.org/officeDocument/2006/relationships/notesSlide" Target="../notesSlides/notesSlide10.xml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11" Type="http://schemas.openxmlformats.org/officeDocument/2006/relationships/image" Target="../media/image62.png"/><Relationship Id="rId5" Type="http://schemas.openxmlformats.org/officeDocument/2006/relationships/image" Target="../media/image28.png"/><Relationship Id="rId15" Type="http://schemas.openxmlformats.org/officeDocument/2006/relationships/image" Target="../media/image47.png"/><Relationship Id="rId10" Type="http://schemas.openxmlformats.org/officeDocument/2006/relationships/image" Target="../media/image61.png"/><Relationship Id="rId4" Type="http://schemas.openxmlformats.org/officeDocument/2006/relationships/hyperlink" Target="https://arxiv.org/abs/2505.13707" TargetMode="External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4.jp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info.umkc.edu/momenigroup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0" Type="http://schemas.openxmlformats.org/officeDocument/2006/relationships/image" Target="../media/image13.emf"/><Relationship Id="rId4" Type="http://schemas.openxmlformats.org/officeDocument/2006/relationships/hyperlink" Target="https://arxiv.org/abs/2505.04644" TargetMode="External"/><Relationship Id="rId9" Type="http://schemas.openxmlformats.org/officeDocument/2006/relationships/hyperlink" Target="https://arxiv.org/abs/2505.13707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8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3" Type="http://schemas.openxmlformats.org/officeDocument/2006/relationships/notesSlide" Target="../notesSlides/notesSlide7.xml"/><Relationship Id="rId12" Type="http://schemas.openxmlformats.org/officeDocument/2006/relationships/image" Target="../media/image45.png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" Type="http://schemas.openxmlformats.org/officeDocument/2006/relationships/tags" Target="../tags/tag6.xml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38.png"/><Relationship Id="rId10" Type="http://schemas.openxmlformats.org/officeDocument/2006/relationships/image" Target="../media/image200.png"/><Relationship Id="rId4" Type="http://schemas.openxmlformats.org/officeDocument/2006/relationships/image" Target="../media/image35.png"/><Relationship Id="rId9" Type="http://schemas.openxmlformats.org/officeDocument/2006/relationships/image" Target="../media/image190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3CFE50-4779-00DD-80FC-4A31F3057285}"/>
              </a:ext>
            </a:extLst>
          </p:cNvPr>
          <p:cNvSpPr txBox="1"/>
          <p:nvPr/>
        </p:nvSpPr>
        <p:spPr>
          <a:xfrm>
            <a:off x="1495975" y="270697"/>
            <a:ext cx="9200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" pitchFamily="2" charset="0"/>
                <a:cs typeface="Times New Roman" panose="02020603050405020304" pitchFamily="18" charset="0"/>
              </a:rPr>
              <a:t>REAL-TIME DYNAMICS IN BEAD-FOURIER PATH INTEGRAL REPRESENTATION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766B0-0161-FB9A-6D5A-ADE7384B7D4B}"/>
              </a:ext>
            </a:extLst>
          </p:cNvPr>
          <p:cNvSpPr txBox="1"/>
          <p:nvPr/>
        </p:nvSpPr>
        <p:spPr>
          <a:xfrm>
            <a:off x="3648853" y="4693718"/>
            <a:ext cx="48942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  <a:cs typeface="Calibri" panose="020F0502020204030204" pitchFamily="34" charset="0"/>
              </a:rPr>
              <a:t>MOHAMMAD R. MOMENI</a:t>
            </a:r>
          </a:p>
          <a:p>
            <a:pPr algn="ctr"/>
            <a:r>
              <a:rPr lang="en-US" sz="2000" dirty="0">
                <a:latin typeface="Times" pitchFamily="2" charset="0"/>
                <a:cs typeface="Calibri" panose="020F0502020204030204" pitchFamily="34" charset="0"/>
              </a:rPr>
              <a:t>Assistant Professor</a:t>
            </a:r>
          </a:p>
          <a:p>
            <a:pPr algn="ctr"/>
            <a:r>
              <a:rPr lang="en-US" sz="2000" dirty="0">
                <a:latin typeface="Times" pitchFamily="2" charset="0"/>
                <a:cs typeface="Calibri" panose="020F0502020204030204" pitchFamily="34" charset="0"/>
              </a:rPr>
              <a:t>University of Missouri–Kansas City (UMKC)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05D42A-315D-564B-5400-2B0B4478AEC6}"/>
              </a:ext>
            </a:extLst>
          </p:cNvPr>
          <p:cNvSpPr txBox="1"/>
          <p:nvPr/>
        </p:nvSpPr>
        <p:spPr>
          <a:xfrm>
            <a:off x="4287503" y="5939169"/>
            <a:ext cx="361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  <a:cs typeface="Calibri" panose="020F0502020204030204" pitchFamily="34" charset="0"/>
              </a:rPr>
              <a:t>VISTA Seminar 91</a:t>
            </a:r>
          </a:p>
          <a:p>
            <a:pPr algn="ctr"/>
            <a:r>
              <a:rPr lang="en-US" sz="2000" dirty="0">
                <a:latin typeface="Times" pitchFamily="2" charset="0"/>
                <a:cs typeface="Calibri" panose="020F0502020204030204" pitchFamily="34" charset="0"/>
              </a:rPr>
              <a:t>June 4, 2025</a:t>
            </a:r>
            <a:endParaRPr lang="en-US" sz="2000" i="0" u="sng" dirty="0">
              <a:solidFill>
                <a:srgbClr val="000000"/>
              </a:solidFill>
              <a:effectLst/>
              <a:latin typeface="Times" pitchFamily="2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05E5E4D-A5A9-5A90-FD70-74C69EE36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000" y="5784122"/>
            <a:ext cx="2854545" cy="101798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1441E9-DA0A-9718-3E52-5873F6507713}"/>
              </a:ext>
            </a:extLst>
          </p:cNvPr>
          <p:cNvCxnSpPr/>
          <p:nvPr/>
        </p:nvCxnSpPr>
        <p:spPr>
          <a:xfrm>
            <a:off x="609600" y="5720783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FF7DCB-9537-9A46-790C-CD89DE18F757}"/>
              </a:ext>
            </a:extLst>
          </p:cNvPr>
          <p:cNvGrpSpPr/>
          <p:nvPr/>
        </p:nvGrpSpPr>
        <p:grpSpPr>
          <a:xfrm>
            <a:off x="3290200" y="1724214"/>
            <a:ext cx="5611587" cy="2593204"/>
            <a:chOff x="2736334" y="1606283"/>
            <a:chExt cx="5611587" cy="2593204"/>
          </a:xfrm>
        </p:grpSpPr>
        <p:pic>
          <p:nvPicPr>
            <p:cNvPr id="10" name="Picture 9" descr="A blue circles and red lines&#10;&#10;Description automatically generated">
              <a:extLst>
                <a:ext uri="{FF2B5EF4-FFF2-40B4-BE49-F238E27FC236}">
                  <a16:creationId xmlns:a16="http://schemas.microsoft.com/office/drawing/2014/main" id="{EE8B71E1-3FF2-B341-546B-741B590DB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526" y="1606283"/>
              <a:ext cx="2416395" cy="25932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3913A5-1666-8A65-E435-7944F62E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9219" r="51715" b="39762"/>
            <a:stretch/>
          </p:blipFill>
          <p:spPr>
            <a:xfrm>
              <a:off x="2736334" y="2633688"/>
              <a:ext cx="2888619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2828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953F4-5813-F11C-B25C-1A4EF4A08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67A22B-B2F9-0DC2-FF09-C86D9321B3CE}"/>
              </a:ext>
            </a:extLst>
          </p:cNvPr>
          <p:cNvSpPr txBox="1"/>
          <p:nvPr/>
        </p:nvSpPr>
        <p:spPr>
          <a:xfrm>
            <a:off x="192505" y="623473"/>
            <a:ext cx="117892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" pitchFamily="2" charset="0"/>
                <a:cs typeface="Calibri" panose="020F0502020204030204" pitchFamily="34" charset="0"/>
              </a:rPr>
              <a:t>The bead-Fourier (BF) method</a:t>
            </a:r>
            <a:r>
              <a:rPr lang="en-US" sz="2200" b="0" i="0" dirty="0">
                <a:solidFill>
                  <a:srgbClr val="1A1A1A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 combines bead and Fourier approaches to imaginary time PIs into one method</a:t>
            </a:r>
            <a:r>
              <a:rPr lang="en-US" sz="2200" dirty="0">
                <a:latin typeface="Times" pitchFamily="2" charset="0"/>
                <a:cs typeface="Calibri" panose="020F0502020204030204" pitchFamily="34" charset="0"/>
              </a:rPr>
              <a:t>. Here, each time slice is expanded in a Fourier sine series: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81622-7E08-98AD-1F8C-864B796CAC88}"/>
              </a:ext>
            </a:extLst>
          </p:cNvPr>
          <p:cNvSpPr txBox="1"/>
          <p:nvPr/>
        </p:nvSpPr>
        <p:spPr>
          <a:xfrm>
            <a:off x="192503" y="6213942"/>
            <a:ext cx="927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effectLst/>
                <a:latin typeface="Times" pitchFamily="2" charset="0"/>
                <a:cs typeface="Calibri" panose="020F0502020204030204" pitchFamily="34" charset="0"/>
              </a:rPr>
              <a:t>Phys. Rev. E </a:t>
            </a:r>
            <a:r>
              <a:rPr lang="en-US" b="1" dirty="0">
                <a:effectLst/>
                <a:latin typeface="Times" pitchFamily="2" charset="0"/>
                <a:cs typeface="Calibri" panose="020F0502020204030204" pitchFamily="34" charset="0"/>
              </a:rPr>
              <a:t>55</a:t>
            </a:r>
            <a:r>
              <a:rPr lang="en-US" dirty="0">
                <a:effectLst/>
                <a:latin typeface="Times" pitchFamily="2" charset="0"/>
                <a:cs typeface="Calibri" panose="020F0502020204030204" pitchFamily="34" charset="0"/>
              </a:rPr>
              <a:t>, 1979 (1997). </a:t>
            </a:r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Phys. Rev. E </a:t>
            </a:r>
            <a:r>
              <a:rPr lang="en-US" b="1" i="0" dirty="0">
                <a:solidFill>
                  <a:srgbClr val="000000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67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, 066710 </a:t>
            </a:r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(2003)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73340F-22C9-8F4C-4DE5-CA3BEB8252FC}"/>
              </a:ext>
            </a:extLst>
          </p:cNvPr>
          <p:cNvGrpSpPr/>
          <p:nvPr/>
        </p:nvGrpSpPr>
        <p:grpSpPr>
          <a:xfrm>
            <a:off x="479375" y="2456154"/>
            <a:ext cx="8126744" cy="1083438"/>
            <a:chOff x="448541" y="1834795"/>
            <a:chExt cx="8126744" cy="10834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4787C6-1CE1-F43A-9440-55D9E6D0AF0B}"/>
                </a:ext>
              </a:extLst>
            </p:cNvPr>
            <p:cNvSpPr txBox="1"/>
            <p:nvPr/>
          </p:nvSpPr>
          <p:spPr>
            <a:xfrm>
              <a:off x="448541" y="2157786"/>
              <a:ext cx="310650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Times" pitchFamily="2" charset="0"/>
                  <a:cs typeface="Calibri" panose="020F0502020204030204" pitchFamily="34" charset="0"/>
                </a:rPr>
                <a:t>BF partition function: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CB7076-821D-9B7E-F888-366B196D3AB3}"/>
                    </a:ext>
                  </a:extLst>
                </p:cNvPr>
                <p:cNvSpPr txBox="1"/>
                <p:nvPr/>
              </p:nvSpPr>
              <p:spPr>
                <a:xfrm>
                  <a:off x="3479210" y="1834795"/>
                  <a:ext cx="5096075" cy="10834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≅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nary>
                              <m:naryPr>
                                <m:chr m:val="∏"/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nary>
                                      <m:naryPr>
                                        <m:chr m:val="∏"/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𝑚𝑎𝑥</m:t>
                                            </m:r>
                                          </m:sub>
                                        </m:sSub>
                                      </m:sup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e>
                                </m:d>
                              </m:e>
                            </m:nary>
                          </m:e>
                        </m:nary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𝐵𝐹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en-US" sz="22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40C539C-EA44-F822-CF8C-C6859EE0E6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9210" y="1834795"/>
                  <a:ext cx="5096075" cy="1083438"/>
                </a:xfrm>
                <a:prstGeom prst="rect">
                  <a:avLst/>
                </a:prstGeom>
                <a:blipFill>
                  <a:blip r:embed="rId4"/>
                  <a:stretch>
                    <a:fillRect l="-9950" t="-112791" b="-170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A0E387-B666-6A2B-F49A-1669805E91B3}"/>
                  </a:ext>
                </a:extLst>
              </p:cNvPr>
              <p:cNvSpPr txBox="1"/>
              <p:nvPr/>
            </p:nvSpPr>
            <p:spPr>
              <a:xfrm>
                <a:off x="8606119" y="2679479"/>
                <a:ext cx="33083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are the set of bead positions &amp; Fourier amplitudes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A0E387-B666-6A2B-F49A-1669805E9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119" y="2679479"/>
                <a:ext cx="3308361" cy="646331"/>
              </a:xfrm>
              <a:prstGeom prst="rect">
                <a:avLst/>
              </a:prstGeom>
              <a:blipFill>
                <a:blip r:embed="rId5"/>
                <a:stretch>
                  <a:fillRect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69ED43-CEE6-0F78-D0C2-14C7A7F13009}"/>
                  </a:ext>
                </a:extLst>
              </p:cNvPr>
              <p:cNvSpPr txBox="1"/>
              <p:nvPr/>
            </p:nvSpPr>
            <p:spPr>
              <a:xfrm>
                <a:off x="79732" y="3652615"/>
                <a:ext cx="12014828" cy="1182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𝐵𝐹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p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𝑖𝑘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nary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sz="2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f>
                                        <m:fPr>
                                          <m:ctrlPr>
                                            <a:rPr lang="en-US" sz="2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2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  <m: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𝜋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bSup>
                                        <m:sSubSupPr>
                                          <m:ctrlPr>
                                            <a:rPr lang="en-US" sz="2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𝑖𝑘</m:t>
                                          </m:r>
                                        </m:sub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nary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69ED43-CEE6-0F78-D0C2-14C7A7F13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2" y="3652615"/>
                <a:ext cx="12014828" cy="1182311"/>
              </a:xfrm>
              <a:prstGeom prst="rect">
                <a:avLst/>
              </a:prstGeom>
              <a:blipFill>
                <a:blip r:embed="rId6"/>
                <a:stretch>
                  <a:fillRect t="-100000" b="-15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A108C1E-D5E0-3C99-1B73-470F5F6A0874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Bead-Fourier (BF-) PIMD and BF-RPMD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8686CB-5BA3-0729-3EA3-A858B18AA23A}"/>
                  </a:ext>
                </a:extLst>
              </p:cNvPr>
              <p:cNvSpPr txBox="1"/>
              <p:nvPr/>
            </p:nvSpPr>
            <p:spPr>
              <a:xfrm>
                <a:off x="192503" y="4943986"/>
                <a:ext cx="1193874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" pitchFamily="2" charset="0"/>
                    <a:cs typeface="Calibri" panose="020F0502020204030204" pitchFamily="34" charset="0"/>
                  </a:rPr>
                  <a:t>The two l</a:t>
                </a:r>
                <a:r>
                  <a:rPr lang="en-US" sz="2200" dirty="0">
                    <a:effectLst/>
                    <a:latin typeface="Times" pitchFamily="2" charset="0"/>
                    <a:cs typeface="Calibri" panose="020F0502020204030204" pitchFamily="34" charset="0"/>
                  </a:rPr>
                  <a:t>imiting cases easily recovered for </a:t>
                </a:r>
                <a:r>
                  <a:rPr lang="en-US" sz="2200" dirty="0">
                    <a:latin typeface="Times" pitchFamily="2" charset="0"/>
                    <a:cs typeface="Calibri" panose="020F0502020204030204" pitchFamily="34" charset="0"/>
                  </a:rPr>
                  <a:t>pure bead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200" dirty="0">
                    <a:latin typeface="Times" pitchFamily="2" charset="0"/>
                    <a:cs typeface="Calibri" panose="020F0502020204030204" pitchFamily="34" charset="0"/>
                  </a:rPr>
                  <a:t>) and pure Fourier (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en-US" sz="22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en-US" sz="2200" dirty="0">
                    <a:latin typeface="Times" pitchFamily="2" charset="0"/>
                    <a:cs typeface="Calibri" panose="020F0502020204030204" pitchFamily="34" charset="0"/>
                  </a:rPr>
                  <a:t>) </a:t>
                </a:r>
                <a:r>
                  <a:rPr lang="en-US" sz="2200" dirty="0">
                    <a:effectLst/>
                    <a:latin typeface="Times" pitchFamily="2" charset="0"/>
                    <a:cs typeface="Calibri" panose="020F0502020204030204" pitchFamily="34" charset="0"/>
                  </a:rPr>
                  <a:t>methods.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8686CB-5BA3-0729-3EA3-A858B18AA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3" y="4943986"/>
                <a:ext cx="11938740" cy="430887"/>
              </a:xfrm>
              <a:prstGeom prst="rect">
                <a:avLst/>
              </a:prstGeom>
              <a:blipFill>
                <a:blip r:embed="rId7"/>
                <a:stretch>
                  <a:fillRect l="-638" t="-11429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282B9B-5177-F6EC-2D49-6BA379BD44F9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E37A2F-88A6-D15B-BF3B-9425FD5A9730}"/>
              </a:ext>
            </a:extLst>
          </p:cNvPr>
          <p:cNvCxnSpPr/>
          <p:nvPr/>
        </p:nvCxnSpPr>
        <p:spPr>
          <a:xfrm>
            <a:off x="609600" y="596245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11213E6-4CB2-8599-2933-9B695CB98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3250" y="6002917"/>
            <a:ext cx="2337993" cy="8337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AB14FFA-92A3-97B5-54D2-6EC363689EB9}"/>
              </a:ext>
            </a:extLst>
          </p:cNvPr>
          <p:cNvGrpSpPr/>
          <p:nvPr/>
        </p:nvGrpSpPr>
        <p:grpSpPr>
          <a:xfrm>
            <a:off x="2193233" y="1202731"/>
            <a:ext cx="7770200" cy="1407541"/>
            <a:chOff x="2193233" y="1328236"/>
            <a:chExt cx="7770200" cy="14075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52885B3-C30E-9944-1E2D-4D6CE568309E}"/>
                    </a:ext>
                  </a:extLst>
                </p:cNvPr>
                <p:cNvSpPr txBox="1"/>
                <p:nvPr/>
              </p:nvSpPr>
              <p:spPr>
                <a:xfrm>
                  <a:off x="2193233" y="1476692"/>
                  <a:ext cx="5743880" cy="10511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r>
                              <a:rPr lang="en-US" sz="2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𝜋𝜉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2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52885B3-C30E-9944-1E2D-4D6CE56830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3233" y="1476692"/>
                  <a:ext cx="5743880" cy="1051122"/>
                </a:xfrm>
                <a:prstGeom prst="rect">
                  <a:avLst/>
                </a:prstGeom>
                <a:blipFill>
                  <a:blip r:embed="rId9"/>
                  <a:stretch>
                    <a:fillRect t="-97619" b="-15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 descr="A blue circles and red lines&#10;&#10;Description automatically generated">
              <a:extLst>
                <a:ext uri="{FF2B5EF4-FFF2-40B4-BE49-F238E27FC236}">
                  <a16:creationId xmlns:a16="http://schemas.microsoft.com/office/drawing/2014/main" id="{13866574-6C69-F495-38FA-361AFEA84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55393"/>
            <a:stretch/>
          </p:blipFill>
          <p:spPr>
            <a:xfrm>
              <a:off x="8606119" y="1328236"/>
              <a:ext cx="1357314" cy="1407541"/>
            </a:xfrm>
            <a:prstGeom prst="rect">
              <a:avLst/>
            </a:prstGeom>
            <a:ln w="6350"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0BB6BD-E603-99E3-0773-AE8BDBEDD3A0}"/>
              </a:ext>
            </a:extLst>
          </p:cNvPr>
          <p:cNvSpPr txBox="1"/>
          <p:nvPr/>
        </p:nvSpPr>
        <p:spPr>
          <a:xfrm>
            <a:off x="192503" y="5489123"/>
            <a:ext cx="119387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" pitchFamily="2" charset="0"/>
                <a:cs typeface="Calibri" panose="020F0502020204030204" pitchFamily="34" charset="0"/>
              </a:rPr>
              <a:t>Similar to B-RPMD, in BF-RPMD, we use physical mass and no </a:t>
            </a:r>
            <a:r>
              <a:rPr lang="en-US" sz="2200" dirty="0" err="1">
                <a:latin typeface="Times" pitchFamily="2" charset="0"/>
                <a:cs typeface="Calibri" panose="020F0502020204030204" pitchFamily="34" charset="0"/>
              </a:rPr>
              <a:t>thermostatting</a:t>
            </a:r>
            <a:r>
              <a:rPr lang="en-US" sz="2200" dirty="0">
                <a:latin typeface="Times" pitchFamily="2" charset="0"/>
                <a:cs typeface="Calibri" panose="020F0502020204030204" pitchFamily="34" charset="0"/>
              </a:rPr>
              <a:t>.</a:t>
            </a:r>
            <a:endParaRPr lang="en-US" sz="2200" dirty="0">
              <a:effectLst/>
              <a:latin typeface="Times" pitchFamily="2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4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3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EC5009-502A-B03B-97E1-03A6C50A06C5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Introducing Bead-Fourier CMD (BF-CMD)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32927-DE44-7E9B-0704-D47204522E79}"/>
              </a:ext>
            </a:extLst>
          </p:cNvPr>
          <p:cNvSpPr txBox="1"/>
          <p:nvPr/>
        </p:nvSpPr>
        <p:spPr>
          <a:xfrm>
            <a:off x="193330" y="6083658"/>
            <a:ext cx="9090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" pitchFamily="2" charset="0"/>
              </a:rPr>
              <a:t>Cao and Voth JCP 100, 5093 (1994).</a:t>
            </a:r>
            <a:endParaRPr lang="en-US" dirty="0">
              <a:solidFill>
                <a:srgbClr val="1E1E1E"/>
              </a:solidFill>
              <a:effectLst/>
              <a:latin typeface="Times" pitchFamily="2" charset="0"/>
              <a:cs typeface="Calibri" panose="020F0502020204030204" pitchFamily="34" charset="0"/>
            </a:endParaRPr>
          </a:p>
          <a:p>
            <a:pPr algn="just"/>
            <a:r>
              <a:rPr lang="en-US" dirty="0">
                <a:solidFill>
                  <a:srgbClr val="1E1E1E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London</a:t>
            </a:r>
            <a:r>
              <a:rPr lang="en-US" dirty="0">
                <a:solidFill>
                  <a:srgbClr val="1E1E1E"/>
                </a:solidFill>
                <a:latin typeface="Times" pitchFamily="2" charset="0"/>
                <a:cs typeface="Calibri" panose="020F0502020204030204" pitchFamily="34" charset="0"/>
              </a:rPr>
              <a:t> and</a:t>
            </a:r>
            <a:r>
              <a:rPr lang="en-US" dirty="0">
                <a:solidFill>
                  <a:srgbClr val="1E1E1E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Momeni</a:t>
            </a:r>
            <a:r>
              <a:rPr lang="en-US" dirty="0">
                <a:solidFill>
                  <a:srgbClr val="1E1E1E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 </a:t>
            </a:r>
            <a:r>
              <a:rPr lang="en-US" u="none" strike="noStrike" dirty="0">
                <a:effectLst/>
                <a:latin typeface="Times" pitchFamily="2" charset="0"/>
                <a:hlinkClick r:id="rId4"/>
              </a:rPr>
              <a:t> arXiv:2505.13707</a:t>
            </a:r>
            <a:r>
              <a:rPr lang="en-US" dirty="0">
                <a:effectLst/>
                <a:latin typeface="Times" pitchFamily="2" charset="0"/>
              </a:rPr>
              <a:t> [</a:t>
            </a:r>
            <a:r>
              <a:rPr lang="en-US" dirty="0" err="1">
                <a:effectLst/>
                <a:latin typeface="Times" pitchFamily="2" charset="0"/>
              </a:rPr>
              <a:t>physics.chem-ph</a:t>
            </a:r>
            <a:r>
              <a:rPr lang="en-US" dirty="0">
                <a:effectLst/>
                <a:latin typeface="Times" pitchFamily="2" charset="0"/>
              </a:rPr>
              <a:t>]</a:t>
            </a:r>
            <a:r>
              <a:rPr lang="en-US" dirty="0">
                <a:solidFill>
                  <a:srgbClr val="1E1E1E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630B8FC-62EF-9C6E-53BB-4B5373BA3EEF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DCDB33-C167-D4BA-7111-47E440EFD83E}"/>
              </a:ext>
            </a:extLst>
          </p:cNvPr>
          <p:cNvCxnSpPr/>
          <p:nvPr/>
        </p:nvCxnSpPr>
        <p:spPr>
          <a:xfrm>
            <a:off x="609600" y="5957466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940C6EA-587B-ABFA-46FA-CB71C516C1EC}"/>
              </a:ext>
            </a:extLst>
          </p:cNvPr>
          <p:cNvSpPr txBox="1"/>
          <p:nvPr/>
        </p:nvSpPr>
        <p:spPr>
          <a:xfrm>
            <a:off x="193330" y="733100"/>
            <a:ext cx="8842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A0A0A"/>
                </a:solidFill>
                <a:latin typeface="Times" pitchFamily="2" charset="0"/>
              </a:rPr>
              <a:t>We extended BF-PIs to real-time methods through CMD.</a:t>
            </a:r>
            <a:endParaRPr lang="en-US" sz="2400" dirty="0">
              <a:latin typeface="Times" pitchFamily="2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92001E3-07BD-CACA-0B55-2CB792D791F3}"/>
                  </a:ext>
                </a:extLst>
              </p:cNvPr>
              <p:cNvSpPr txBox="1"/>
              <p:nvPr/>
            </p:nvSpPr>
            <p:spPr>
              <a:xfrm>
                <a:off x="1050960" y="1375412"/>
                <a:ext cx="7915885" cy="870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ℏ)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𝐵𝐹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𝐶𝑀𝐷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92001E3-07BD-CACA-0B55-2CB792D79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960" y="1375412"/>
                <a:ext cx="7915885" cy="870559"/>
              </a:xfrm>
              <a:prstGeom prst="rect">
                <a:avLst/>
              </a:prstGeom>
              <a:blipFill>
                <a:blip r:embed="rId5"/>
                <a:stretch>
                  <a:fillRect t="-150725" b="-228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0892432-9B8C-D2A4-6B4D-C66ECF8A1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3250" y="6002917"/>
            <a:ext cx="2337993" cy="8337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8987FE-2302-59A0-1F95-FBE26BF7EB0F}"/>
              </a:ext>
            </a:extLst>
          </p:cNvPr>
          <p:cNvGrpSpPr/>
          <p:nvPr/>
        </p:nvGrpSpPr>
        <p:grpSpPr>
          <a:xfrm>
            <a:off x="193330" y="3859135"/>
            <a:ext cx="11685016" cy="1698294"/>
            <a:chOff x="212837" y="3379279"/>
            <a:chExt cx="11685016" cy="16982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081598-D616-C98D-18BD-9F5FBFFBB45C}"/>
                </a:ext>
              </a:extLst>
            </p:cNvPr>
            <p:cNvGrpSpPr/>
            <p:nvPr/>
          </p:nvGrpSpPr>
          <p:grpSpPr>
            <a:xfrm>
              <a:off x="1113066" y="3974642"/>
              <a:ext cx="9932985" cy="1102931"/>
              <a:chOff x="1113066" y="3562273"/>
              <a:chExt cx="9932985" cy="11029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63705FA-3D5A-E661-865B-92D3C1ABED6D}"/>
                      </a:ext>
                    </a:extLst>
                  </p:cNvPr>
                  <p:cNvSpPr txBox="1"/>
                  <p:nvPr/>
                </p:nvSpPr>
                <p:spPr>
                  <a:xfrm>
                    <a:off x="1113066" y="3583434"/>
                    <a:ext cx="5106813" cy="106061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d>
                                        <m:d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3"/>
                                                </m:r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  <m:e>
                                              <m:nary>
                                                <m:naryPr>
                                                  <m:ctrlP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m:rPr>
                                                      <m:brk m:alnAt="23"/>
                                                    </m:rP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p>
                                                <m:e>
                                                  <m: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  <m: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𝜉</m:t>
                                                  </m:r>
                                                  <m: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 </m:t>
                                                  </m:r>
                                                  <m: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𝑉</m:t>
                                                  </m:r>
                                                  <m:d>
                                                    <m:dPr>
                                                      <m:begChr m:val="["/>
                                                      <m:endChr m:val="]"/>
                                                      <m:ctrlPr>
                                                        <a:rPr lang="en-US" sz="22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200" i="1"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200" i="1"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𝑥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200" i="1"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200" i="1"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200" i="1" smtClean="0"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𝜉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</m:nary>
                                            </m:e>
                                          </m:nary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63705FA-3D5A-E661-865B-92D3C1ABED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3066" y="3583434"/>
                    <a:ext cx="5106813" cy="106061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55294" b="-435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52B92D4-7E36-A53E-95AC-F411E10A3AF2}"/>
                      </a:ext>
                    </a:extLst>
                  </p:cNvPr>
                  <p:cNvSpPr txBox="1"/>
                  <p:nvPr/>
                </p:nvSpPr>
                <p:spPr>
                  <a:xfrm>
                    <a:off x="6725760" y="3562273"/>
                    <a:ext cx="4320291" cy="11029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d>
                                        <m:d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den>
                                          </m:f>
                                          <m:nary>
                                            <m:naryPr>
                                              <m:chr m:val="∑"/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3"/>
                                                </m:r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2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52B92D4-7E36-A53E-95AC-F411E10A3A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5760" y="3562273"/>
                    <a:ext cx="4320291" cy="110293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36782" b="-264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74A48A-4D64-CFCB-1BEB-C2C1623BA083}"/>
                </a:ext>
              </a:extLst>
            </p:cNvPr>
            <p:cNvSpPr txBox="1"/>
            <p:nvPr/>
          </p:nvSpPr>
          <p:spPr>
            <a:xfrm>
              <a:off x="212837" y="3379279"/>
              <a:ext cx="11685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Times" pitchFamily="2" charset="0"/>
                  <a:cs typeface="Calibri" panose="020F0502020204030204" pitchFamily="34" charset="0"/>
                </a:rPr>
                <a:t>We use both continuous (left) and bead (right) estimators for calculating the centroid PMF:</a:t>
              </a:r>
              <a:endParaRPr lang="en-US" sz="2400" dirty="0"/>
            </a:p>
          </p:txBody>
        </p:sp>
      </p:grpSp>
      <p:pic>
        <p:nvPicPr>
          <p:cNvPr id="25" name="Picture 24" descr="A blue circles with red lines and a white sign&#10;&#10;Description automatically generated">
            <a:extLst>
              <a:ext uri="{FF2B5EF4-FFF2-40B4-BE49-F238E27FC236}">
                <a16:creationId xmlns:a16="http://schemas.microsoft.com/office/drawing/2014/main" id="{2F00310D-C818-F760-327F-422A61193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5588" y="715330"/>
            <a:ext cx="1735004" cy="17098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AFDE94-8360-DF58-7130-090A95A6E84F}"/>
              </a:ext>
            </a:extLst>
          </p:cNvPr>
          <p:cNvGrpSpPr/>
          <p:nvPr/>
        </p:nvGrpSpPr>
        <p:grpSpPr>
          <a:xfrm>
            <a:off x="10924522" y="111814"/>
            <a:ext cx="1306768" cy="1405057"/>
            <a:chOff x="10652169" y="648705"/>
            <a:chExt cx="1306768" cy="1405057"/>
          </a:xfrm>
        </p:grpSpPr>
        <p:pic>
          <p:nvPicPr>
            <p:cNvPr id="8" name="Picture 7" descr="A person with a beard and mustache wearing glasses&#10;&#10;Description automatically generated">
              <a:extLst>
                <a:ext uri="{FF2B5EF4-FFF2-40B4-BE49-F238E27FC236}">
                  <a16:creationId xmlns:a16="http://schemas.microsoft.com/office/drawing/2014/main" id="{75F90EA2-942B-571C-9845-E6DD39B9B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1663" r="10636"/>
            <a:stretch/>
          </p:blipFill>
          <p:spPr>
            <a:xfrm>
              <a:off x="10879251" y="648705"/>
              <a:ext cx="852604" cy="10972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99F057-7859-4737-407C-61713DD01E30}"/>
                </a:ext>
              </a:extLst>
            </p:cNvPr>
            <p:cNvSpPr txBox="1"/>
            <p:nvPr/>
          </p:nvSpPr>
          <p:spPr>
            <a:xfrm>
              <a:off x="10652169" y="1745985"/>
              <a:ext cx="13067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Nathan London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3DDAFA-FE53-F0A5-E017-5D40D2B03EEE}"/>
              </a:ext>
            </a:extLst>
          </p:cNvPr>
          <p:cNvGrpSpPr/>
          <p:nvPr/>
        </p:nvGrpSpPr>
        <p:grpSpPr>
          <a:xfrm>
            <a:off x="2511166" y="2502744"/>
            <a:ext cx="6524422" cy="1041054"/>
            <a:chOff x="2511166" y="2165862"/>
            <a:chExt cx="6524422" cy="10410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27181A3-DE20-B988-90A6-12B5EDE1A26C}"/>
                    </a:ext>
                  </a:extLst>
                </p:cNvPr>
                <p:cNvSpPr txBox="1"/>
                <p:nvPr/>
              </p:nvSpPr>
              <p:spPr>
                <a:xfrm>
                  <a:off x="5858836" y="2165862"/>
                  <a:ext cx="3176752" cy="1041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27181A3-DE20-B988-90A6-12B5EDE1A2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8836" y="2165862"/>
                  <a:ext cx="3176752" cy="1041054"/>
                </a:xfrm>
                <a:prstGeom prst="rect">
                  <a:avLst/>
                </a:prstGeom>
                <a:blipFill>
                  <a:blip r:embed="rId14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3450F6-815B-730B-BF8C-94E28AE61688}"/>
                    </a:ext>
                  </a:extLst>
                </p:cNvPr>
                <p:cNvSpPr txBox="1"/>
                <p:nvPr/>
              </p:nvSpPr>
              <p:spPr>
                <a:xfrm>
                  <a:off x="2511166" y="2294488"/>
                  <a:ext cx="3174972" cy="7716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𝐵𝐹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𝐶𝑀𝐷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3450F6-815B-730B-BF8C-94E28AE616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1166" y="2294488"/>
                  <a:ext cx="3174972" cy="771686"/>
                </a:xfrm>
                <a:prstGeom prst="rect">
                  <a:avLst/>
                </a:prstGeom>
                <a:blipFill>
                  <a:blip r:embed="rId1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34439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7DF69-8F3C-995C-2E96-FC95682FD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5248B22-2D37-59EC-F69F-FE042AB7B2E5}"/>
              </a:ext>
            </a:extLst>
          </p:cNvPr>
          <p:cNvSpPr txBox="1"/>
          <p:nvPr/>
        </p:nvSpPr>
        <p:spPr>
          <a:xfrm>
            <a:off x="183612" y="6217786"/>
            <a:ext cx="503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0" dirty="0">
                <a:solidFill>
                  <a:srgbClr val="1A1A1A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JCP</a:t>
            </a:r>
            <a:r>
              <a:rPr lang="en-US" b="0" i="0" dirty="0">
                <a:solidFill>
                  <a:srgbClr val="1A1A1A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 </a:t>
            </a:r>
            <a:r>
              <a:rPr lang="en-US" b="1" i="0" dirty="0">
                <a:solidFill>
                  <a:srgbClr val="1A1A1A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155</a:t>
            </a:r>
            <a:r>
              <a:rPr lang="en-US" b="0" i="0" dirty="0">
                <a:solidFill>
                  <a:srgbClr val="1A1A1A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, 231101 (2021); </a:t>
            </a:r>
            <a:r>
              <a:rPr lang="en-US" dirty="0">
                <a:latin typeface="Times" pitchFamily="2" charset="0"/>
              </a:rPr>
              <a:t>JCP </a:t>
            </a:r>
            <a:r>
              <a:rPr lang="en-US" b="1" dirty="0">
                <a:latin typeface="Times" pitchFamily="2" charset="0"/>
              </a:rPr>
              <a:t>157</a:t>
            </a:r>
            <a:r>
              <a:rPr lang="en-US" dirty="0">
                <a:latin typeface="Times" pitchFamily="2" charset="0"/>
              </a:rPr>
              <a:t>, 181102 (2022).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56A77-EC9D-0EBC-FDEF-DE9DA4EA6F71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Curvature Problem of CMD for Quantum Vibrational Spectra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281861-E01E-4ECE-873D-501D97EFD5BB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61D838-FD1B-1329-14C9-314C448B9C9D}"/>
              </a:ext>
            </a:extLst>
          </p:cNvPr>
          <p:cNvCxnSpPr/>
          <p:nvPr/>
        </p:nvCxnSpPr>
        <p:spPr>
          <a:xfrm>
            <a:off x="609600" y="5967425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2B301D6-D5C7-4993-2C5E-940D6CA4A994}"/>
              </a:ext>
            </a:extLst>
          </p:cNvPr>
          <p:cNvSpPr txBox="1"/>
          <p:nvPr/>
        </p:nvSpPr>
        <p:spPr>
          <a:xfrm>
            <a:off x="183612" y="723127"/>
            <a:ext cx="3402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Treating the CMD curvature problem (</a:t>
            </a:r>
            <a:r>
              <a:rPr lang="en-US" sz="2400" dirty="0">
                <a:effectLst/>
                <a:latin typeface="Times" pitchFamily="2" charset="0"/>
              </a:rPr>
              <a:t>artificial red-shift and broadening of the OH stretch</a:t>
            </a:r>
            <a:r>
              <a:rPr lang="en-US" sz="2400" dirty="0">
                <a:latin typeface="Times" pitchFamily="2" charset="0"/>
              </a:rPr>
              <a:t>) with QCMD, f-QCMD, </a:t>
            </a:r>
            <a:r>
              <a:rPr lang="en-US" sz="2400" dirty="0" err="1">
                <a:latin typeface="Times" pitchFamily="2" charset="0"/>
              </a:rPr>
              <a:t>Te</a:t>
            </a:r>
            <a:r>
              <a:rPr lang="en-US" sz="2400" dirty="0">
                <a:latin typeface="Times" pitchFamily="2" charset="0"/>
              </a:rPr>
              <a:t>-PIGS, ... </a:t>
            </a:r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24D1BFF-8870-0E70-FAC2-C41FC899C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038" y="869029"/>
            <a:ext cx="3609805" cy="494430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C2A7517-DD32-808B-99E2-610E6E9AD0B4}"/>
              </a:ext>
            </a:extLst>
          </p:cNvPr>
          <p:cNvGrpSpPr/>
          <p:nvPr/>
        </p:nvGrpSpPr>
        <p:grpSpPr>
          <a:xfrm>
            <a:off x="3836872" y="618018"/>
            <a:ext cx="3582383" cy="4944306"/>
            <a:chOff x="3783085" y="869029"/>
            <a:chExt cx="3582383" cy="4944306"/>
          </a:xfrm>
        </p:grpSpPr>
        <p:pic>
          <p:nvPicPr>
            <p:cNvPr id="14" name="Picture 13" descr="A diagram of a circular object with red dots&#10;&#10;Description automatically generated">
              <a:extLst>
                <a:ext uri="{FF2B5EF4-FFF2-40B4-BE49-F238E27FC236}">
                  <a16:creationId xmlns:a16="http://schemas.microsoft.com/office/drawing/2014/main" id="{48C22B9D-62DF-6867-C23C-C1A200FF5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2967" y="921303"/>
              <a:ext cx="3542501" cy="489203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512C20-56DE-AE7F-2AAE-D71C603C7952}"/>
                </a:ext>
              </a:extLst>
            </p:cNvPr>
            <p:cNvSpPr/>
            <p:nvPr/>
          </p:nvSpPr>
          <p:spPr>
            <a:xfrm>
              <a:off x="3783085" y="3316388"/>
              <a:ext cx="215169" cy="25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B2BAD7-3ECF-74D4-D230-37AD2F1E8840}"/>
                </a:ext>
              </a:extLst>
            </p:cNvPr>
            <p:cNvSpPr/>
            <p:nvPr/>
          </p:nvSpPr>
          <p:spPr>
            <a:xfrm>
              <a:off x="3792057" y="869029"/>
              <a:ext cx="215169" cy="25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" pitchFamily="2" charset="0"/>
              </a:endParaRPr>
            </a:p>
          </p:txBody>
        </p:sp>
      </p:grpSp>
      <p:pic>
        <p:nvPicPr>
          <p:cNvPr id="23" name="Picture 2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D492FA9-C077-DF9A-F62C-B069140D4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3250" y="6002917"/>
            <a:ext cx="2337993" cy="8337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A4B3E9-5F67-04B7-C644-F49C5879A563}"/>
              </a:ext>
            </a:extLst>
          </p:cNvPr>
          <p:cNvSpPr txBox="1"/>
          <p:nvPr/>
        </p:nvSpPr>
        <p:spPr>
          <a:xfrm>
            <a:off x="183612" y="3592582"/>
            <a:ext cx="34022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  <a:cs typeface="Calibri" panose="020F0502020204030204" pitchFamily="34" charset="0"/>
              </a:rPr>
              <a:t>All these methods have </a:t>
            </a:r>
            <a:r>
              <a:rPr lang="en-US" sz="2400" dirty="0">
                <a:effectLst/>
                <a:latin typeface="Times" pitchFamily="2" charset="0"/>
                <a:cs typeface="Calibri" panose="020F0502020204030204" pitchFamily="34" charset="0"/>
              </a:rPr>
              <a:t>their own limitations and computational complexities.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E9F8B-C6E5-8E67-1353-89729B07CB6E}"/>
              </a:ext>
            </a:extLst>
          </p:cNvPr>
          <p:cNvSpPr txBox="1"/>
          <p:nvPr/>
        </p:nvSpPr>
        <p:spPr>
          <a:xfrm>
            <a:off x="6800618" y="5623367"/>
            <a:ext cx="2062840" cy="31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" pitchFamily="2" charset="0"/>
                <a:cs typeface="Calibri" panose="020F0502020204030204" pitchFamily="34" charset="0"/>
              </a:rPr>
              <a:t>JCP </a:t>
            </a:r>
            <a:r>
              <a:rPr lang="en-US" sz="1400" b="1" dirty="0">
                <a:latin typeface="Times" pitchFamily="2" charset="0"/>
              </a:rPr>
              <a:t>151</a:t>
            </a:r>
            <a:r>
              <a:rPr lang="en-US" sz="1400" dirty="0">
                <a:latin typeface="Times" pitchFamily="2" charset="0"/>
              </a:rPr>
              <a:t>, 054109 (2019).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271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ABE1A-A044-2DE8-158B-6662ABF88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5061A65-4008-9B9F-52C0-0AF154C9B8C8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Curvature Problem of CMD for Quantum Vibrational Spectra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D1B5FC-E84F-D252-C9DE-D4762B3A6065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05F2F2-BB1C-DF50-7B86-5B1F0A5A7556}"/>
              </a:ext>
            </a:extLst>
          </p:cNvPr>
          <p:cNvCxnSpPr/>
          <p:nvPr/>
        </p:nvCxnSpPr>
        <p:spPr>
          <a:xfrm>
            <a:off x="609600" y="5967425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1B5245-0FF6-48B0-6F7C-0A7A6A5DD1E0}"/>
              </a:ext>
            </a:extLst>
          </p:cNvPr>
          <p:cNvSpPr txBox="1"/>
          <p:nvPr/>
        </p:nvSpPr>
        <p:spPr>
          <a:xfrm>
            <a:off x="6003146" y="4709832"/>
            <a:ext cx="590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h-CMD suffers where spectral features of interest become part of the large molecule/framework treated with f-CMD.</a:t>
            </a:r>
            <a:endParaRPr lang="en-US" sz="2200" dirty="0">
              <a:effectLst/>
              <a:latin typeface="Times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F7C3B6-F970-49C4-66E8-D614E9BD9B38}"/>
              </a:ext>
            </a:extLst>
          </p:cNvPr>
          <p:cNvSpPr txBox="1"/>
          <p:nvPr/>
        </p:nvSpPr>
        <p:spPr>
          <a:xfrm>
            <a:off x="76036" y="669339"/>
            <a:ext cx="6061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" pitchFamily="2" charset="0"/>
                <a:cs typeface="Calibri" panose="020F0502020204030204" pitchFamily="34" charset="0"/>
              </a:rPr>
              <a:t>We developed the hybrid CMD (h-CMD) method for treating the “curvature problem” of CMD.</a:t>
            </a:r>
          </a:p>
        </p:txBody>
      </p:sp>
      <p:pic>
        <p:nvPicPr>
          <p:cNvPr id="23" name="Picture 2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BF0C216-B7EE-857B-2F92-12EE730CA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250" y="6002917"/>
            <a:ext cx="2337993" cy="833770"/>
          </a:xfrm>
          <a:prstGeom prst="rect">
            <a:avLst/>
          </a:prstGeom>
        </p:spPr>
      </p:pic>
      <p:pic>
        <p:nvPicPr>
          <p:cNvPr id="20" name="Picture 19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ED47D0E2-7914-11F7-F7B0-7D37F8C9D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995381"/>
            <a:ext cx="5153586" cy="36624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64456EB-4E63-648C-002C-7B0A5DC71F63}"/>
              </a:ext>
            </a:extLst>
          </p:cNvPr>
          <p:cNvGrpSpPr/>
          <p:nvPr/>
        </p:nvGrpSpPr>
        <p:grpSpPr>
          <a:xfrm>
            <a:off x="462695" y="1697974"/>
            <a:ext cx="5404802" cy="4236815"/>
            <a:chOff x="598344" y="1695119"/>
            <a:chExt cx="5404802" cy="4236815"/>
          </a:xfrm>
        </p:grpSpPr>
        <p:pic>
          <p:nvPicPr>
            <p:cNvPr id="15" name="Picture 14" descr="A diagram of a diagram of a molecule&#10;&#10;Description automatically generated with medium confidence">
              <a:extLst>
                <a:ext uri="{FF2B5EF4-FFF2-40B4-BE49-F238E27FC236}">
                  <a16:creationId xmlns:a16="http://schemas.microsoft.com/office/drawing/2014/main" id="{83652CD3-DB62-6293-7667-6009D1FE4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8344" y="1695119"/>
              <a:ext cx="5404802" cy="423681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0F09026-2586-5EB3-03DF-5E8AA634914E}"/>
                </a:ext>
              </a:extLst>
            </p:cNvPr>
            <p:cNvSpPr txBox="1"/>
            <p:nvPr/>
          </p:nvSpPr>
          <p:spPr>
            <a:xfrm>
              <a:off x="644106" y="1780993"/>
              <a:ext cx="1236453" cy="338554"/>
            </a:xfrm>
            <a:prstGeom prst="rect">
              <a:avLst/>
            </a:prstGeom>
            <a:solidFill>
              <a:schemeClr val="bg1">
                <a:alpha val="23000"/>
              </a:schemeClr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" pitchFamily="2" charset="0"/>
                </a:rPr>
                <a:t>H</a:t>
              </a:r>
              <a:r>
                <a:rPr lang="en-US" sz="1600" b="1" baseline="-25000" dirty="0">
                  <a:latin typeface="Times" pitchFamily="2" charset="0"/>
                </a:rPr>
                <a:t>2</a:t>
              </a:r>
              <a:r>
                <a:rPr lang="en-US" sz="1600" b="1" dirty="0">
                  <a:latin typeface="Times" pitchFamily="2" charset="0"/>
                </a:rPr>
                <a:t>O@MOF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D38D752-EC9C-08F2-11E7-0F103B19CD7F}"/>
              </a:ext>
            </a:extLst>
          </p:cNvPr>
          <p:cNvSpPr txBox="1"/>
          <p:nvPr/>
        </p:nvSpPr>
        <p:spPr>
          <a:xfrm>
            <a:off x="6153379" y="658972"/>
            <a:ext cx="5038826" cy="307777"/>
          </a:xfrm>
          <a:prstGeom prst="rect">
            <a:avLst/>
          </a:prstGeom>
          <a:solidFill>
            <a:schemeClr val="bg1">
              <a:alpha val="23000"/>
            </a:schemeClr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" pitchFamily="2" charset="0"/>
              </a:rPr>
              <a:t>IR spectra of salt-in-water and water-in-salt Li-TFSI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4425D-5F41-3A01-FC2C-7115B491CC8A}"/>
              </a:ext>
            </a:extLst>
          </p:cNvPr>
          <p:cNvSpPr txBox="1"/>
          <p:nvPr/>
        </p:nvSpPr>
        <p:spPr>
          <a:xfrm>
            <a:off x="183613" y="6110212"/>
            <a:ext cx="492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Limbu et al. JCP </a:t>
            </a:r>
            <a:r>
              <a:rPr lang="en-US" b="1" dirty="0">
                <a:latin typeface="Times" pitchFamily="2" charset="0"/>
                <a:cs typeface="Calibri" panose="020F0502020204030204" pitchFamily="34" charset="0"/>
              </a:rPr>
              <a:t>162</a:t>
            </a:r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, 014111 (2025).</a:t>
            </a:r>
          </a:p>
          <a:p>
            <a:pPr algn="just"/>
            <a:r>
              <a:rPr lang="en-US" sz="1800" dirty="0">
                <a:latin typeface="Times" pitchFamily="2" charset="0"/>
              </a:rPr>
              <a:t>London et al. J. Phys. Chem. A </a:t>
            </a:r>
            <a:r>
              <a:rPr lang="en-US" sz="1800" b="1" dirty="0">
                <a:latin typeface="Times" pitchFamily="2" charset="0"/>
              </a:rPr>
              <a:t>129</a:t>
            </a:r>
            <a:r>
              <a:rPr lang="en-US" sz="1800" dirty="0">
                <a:latin typeface="Times" pitchFamily="2" charset="0"/>
              </a:rPr>
              <a:t>, 4015 (2025).</a:t>
            </a:r>
            <a:endParaRPr lang="en-US" sz="1800" i="1" dirty="0">
              <a:latin typeface="Time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7DA007-F752-53E3-E11C-8B6EF7CBD04E}"/>
              </a:ext>
            </a:extLst>
          </p:cNvPr>
          <p:cNvSpPr txBox="1"/>
          <p:nvPr/>
        </p:nvSpPr>
        <p:spPr>
          <a:xfrm>
            <a:off x="6003146" y="1018396"/>
            <a:ext cx="37221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Times" pitchFamily="2" charset="0"/>
              </a:rPr>
              <a:t>1m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E3FA0-DF82-3546-E170-37FFA807EAA9}"/>
              </a:ext>
            </a:extLst>
          </p:cNvPr>
          <p:cNvSpPr txBox="1"/>
          <p:nvPr/>
        </p:nvSpPr>
        <p:spPr>
          <a:xfrm>
            <a:off x="7309643" y="1018396"/>
            <a:ext cx="37221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Times" pitchFamily="2" charset="0"/>
              </a:rPr>
              <a:t>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844B9B-15DA-17C8-5F10-E12149C99AA1}"/>
              </a:ext>
            </a:extLst>
          </p:cNvPr>
          <p:cNvSpPr txBox="1"/>
          <p:nvPr/>
        </p:nvSpPr>
        <p:spPr>
          <a:xfrm>
            <a:off x="8468927" y="1018396"/>
            <a:ext cx="43152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Times" pitchFamily="2" charset="0"/>
              </a:rPr>
              <a:t>10m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04ABD-F48C-B72A-1229-FC965EFA5151}"/>
              </a:ext>
            </a:extLst>
          </p:cNvPr>
          <p:cNvSpPr txBox="1"/>
          <p:nvPr/>
        </p:nvSpPr>
        <p:spPr>
          <a:xfrm>
            <a:off x="9753215" y="1010702"/>
            <a:ext cx="43152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Times" pitchFamily="2" charset="0"/>
              </a:rPr>
              <a:t>20m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5636D9-7FC8-D319-45FB-E48650A3D2D2}"/>
              </a:ext>
            </a:extLst>
          </p:cNvPr>
          <p:cNvGrpSpPr/>
          <p:nvPr/>
        </p:nvGrpSpPr>
        <p:grpSpPr>
          <a:xfrm>
            <a:off x="11167949" y="617778"/>
            <a:ext cx="974167" cy="1456403"/>
            <a:chOff x="10810551" y="494679"/>
            <a:chExt cx="974167" cy="14564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BCFC84-F88A-9B38-EDCD-2A39C234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28681" y="494679"/>
              <a:ext cx="956037" cy="1112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ABF0BB-87E5-2978-16B3-80472AB7B7B6}"/>
                </a:ext>
              </a:extLst>
            </p:cNvPr>
            <p:cNvSpPr txBox="1"/>
            <p:nvPr/>
          </p:nvSpPr>
          <p:spPr>
            <a:xfrm>
              <a:off x="10810551" y="1643305"/>
              <a:ext cx="936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" pitchFamily="2" charset="0"/>
                </a:rPr>
                <a:t>Dil</a:t>
              </a:r>
              <a:r>
                <a:rPr lang="en-US" sz="1400" dirty="0">
                  <a:latin typeface="Times" pitchFamily="2" charset="0"/>
                </a:rPr>
                <a:t> Limbu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0144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10DAB-6DA1-35FC-F273-9773B0E69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60E29F-CAE0-2ACE-B016-5BDC14862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97"/>
          <a:stretch/>
        </p:blipFill>
        <p:spPr>
          <a:xfrm>
            <a:off x="263354" y="691909"/>
            <a:ext cx="7876603" cy="5506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66F6CC-68AE-3150-B4B1-F497BD7A7F4E}"/>
              </a:ext>
            </a:extLst>
          </p:cNvPr>
          <p:cNvSpPr txBox="1"/>
          <p:nvPr/>
        </p:nvSpPr>
        <p:spPr>
          <a:xfrm>
            <a:off x="263354" y="6258186"/>
            <a:ext cx="7876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" pitchFamily="2" charset="0"/>
                <a:cs typeface="Calibri" panose="020F0502020204030204" pitchFamily="34" charset="0"/>
              </a:rPr>
              <a:t>From L: Nathan London, Quadri </a:t>
            </a:r>
            <a:r>
              <a:rPr lang="en-US" sz="1600" dirty="0" err="1">
                <a:latin typeface="Times" pitchFamily="2" charset="0"/>
                <a:cs typeface="Calibri" panose="020F0502020204030204" pitchFamily="34" charset="0"/>
              </a:rPr>
              <a:t>Adewuyi</a:t>
            </a:r>
            <a:r>
              <a:rPr lang="en-US" sz="1600" dirty="0">
                <a:latin typeface="Times" pitchFamily="2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Times" pitchFamily="2" charset="0"/>
                <a:cs typeface="Calibri" panose="020F0502020204030204" pitchFamily="34" charset="0"/>
              </a:rPr>
              <a:t>Dil</a:t>
            </a:r>
            <a:r>
              <a:rPr lang="en-US" sz="1600" dirty="0">
                <a:latin typeface="Times" pitchFamily="2" charset="0"/>
                <a:cs typeface="Calibri" panose="020F0502020204030204" pitchFamily="34" charset="0"/>
              </a:rPr>
              <a:t> Limbu, Mohammad </a:t>
            </a:r>
            <a:r>
              <a:rPr lang="en-US" sz="1600" dirty="0" err="1">
                <a:latin typeface="Times" pitchFamily="2" charset="0"/>
                <a:cs typeface="Calibri" panose="020F0502020204030204" pitchFamily="34" charset="0"/>
              </a:rPr>
              <a:t>Momeni</a:t>
            </a:r>
            <a:r>
              <a:rPr lang="en-US" sz="1600" dirty="0">
                <a:latin typeface="Times" pitchFamily="2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Times" pitchFamily="2" charset="0"/>
                <a:cs typeface="Calibri" panose="020F0502020204030204" pitchFamily="34" charset="0"/>
              </a:rPr>
              <a:t>Suchona</a:t>
            </a:r>
            <a:r>
              <a:rPr lang="en-US" sz="1600" dirty="0">
                <a:latin typeface="Times" pitchFamily="2" charset="0"/>
                <a:cs typeface="Calibri" panose="020F0502020204030204" pitchFamily="34" charset="0"/>
              </a:rPr>
              <a:t> Akter, Md Omar </a:t>
            </a:r>
            <a:r>
              <a:rPr lang="en-US" sz="1600" dirty="0" err="1">
                <a:latin typeface="Times" pitchFamily="2" charset="0"/>
                <a:cs typeface="Calibri" panose="020F0502020204030204" pitchFamily="34" charset="0"/>
              </a:rPr>
              <a:t>Faruque</a:t>
            </a:r>
            <a:endParaRPr lang="en-US" sz="1600" dirty="0">
              <a:latin typeface="Times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53727-A229-1704-2894-23261E054EFC}"/>
              </a:ext>
            </a:extLst>
          </p:cNvPr>
          <p:cNvSpPr txBox="1"/>
          <p:nvPr/>
        </p:nvSpPr>
        <p:spPr>
          <a:xfrm>
            <a:off x="6502206" y="202207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  <a:cs typeface="Calibri" panose="020F0502020204030204" pitchFamily="34" charset="0"/>
              </a:rPr>
              <a:t>Omar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D5BC2B-54C2-126F-E5B4-B2D1B095434F}"/>
              </a:ext>
            </a:extLst>
          </p:cNvPr>
          <p:cNvSpPr txBox="1"/>
          <p:nvPr/>
        </p:nvSpPr>
        <p:spPr>
          <a:xfrm>
            <a:off x="812472" y="2396519"/>
            <a:ext cx="87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  <a:cs typeface="Calibri" panose="020F0502020204030204" pitchFamily="34" charset="0"/>
              </a:rPr>
              <a:t>Nathan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59C03-C3C0-AA54-B4F9-1D51D1ACC5C4}"/>
              </a:ext>
            </a:extLst>
          </p:cNvPr>
          <p:cNvSpPr txBox="1"/>
          <p:nvPr/>
        </p:nvSpPr>
        <p:spPr>
          <a:xfrm>
            <a:off x="2837428" y="254532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" pitchFamily="2" charset="0"/>
                <a:cs typeface="Calibri" panose="020F0502020204030204" pitchFamily="34" charset="0"/>
              </a:rPr>
              <a:t>Dil</a:t>
            </a:r>
            <a:endParaRPr lang="en-US" dirty="0">
              <a:solidFill>
                <a:schemeClr val="bg1"/>
              </a:solidFill>
              <a:latin typeface="Times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25220F-D3E9-0C62-95E9-F19A78B4004B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Acknowledgement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45D354-815A-83E4-1EBE-A97FE25246B4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green and white sign&#10;&#10;Description automatically generated">
            <a:extLst>
              <a:ext uri="{FF2B5EF4-FFF2-40B4-BE49-F238E27FC236}">
                <a16:creationId xmlns:a16="http://schemas.microsoft.com/office/drawing/2014/main" id="{29310823-F4E5-5A60-930E-8E4DEF3CB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071" y="4487494"/>
            <a:ext cx="3257119" cy="548640"/>
          </a:xfrm>
          <a:prstGeom prst="rect">
            <a:avLst/>
          </a:prstGeom>
        </p:spPr>
      </p:pic>
      <p:pic>
        <p:nvPicPr>
          <p:cNvPr id="16" name="Picture 15" descr="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8B2C826-08C7-0E8D-350D-3F11767F2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469" y="691909"/>
            <a:ext cx="1812324" cy="1463040"/>
          </a:xfrm>
          <a:prstGeom prst="rect">
            <a:avLst/>
          </a:prstGeom>
        </p:spPr>
      </p:pic>
      <p:pic>
        <p:nvPicPr>
          <p:cNvPr id="17" name="Picture 16" descr="A blue and green logo&#10;&#10;Description automatically generated">
            <a:extLst>
              <a:ext uri="{FF2B5EF4-FFF2-40B4-BE49-F238E27FC236}">
                <a16:creationId xmlns:a16="http://schemas.microsoft.com/office/drawing/2014/main" id="{5A972FD2-ABCD-B6E7-6276-E51AB71E0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980" y="5655080"/>
            <a:ext cx="2682244" cy="365760"/>
          </a:xfrm>
          <a:prstGeom prst="rect">
            <a:avLst/>
          </a:prstGeom>
        </p:spPr>
      </p:pic>
      <p:pic>
        <p:nvPicPr>
          <p:cNvPr id="18" name="Picture 17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7B356C4D-D80C-A778-1719-36E2E7C6F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683" y="2329532"/>
            <a:ext cx="1531899" cy="15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306EE3-71C2-A9C0-1E1E-768F5D03B027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" pitchFamily="2" charset="0"/>
                <a:cs typeface="Calibri" panose="020F0502020204030204" pitchFamily="34" charset="0"/>
              </a:rPr>
              <a:t>Momeni</a:t>
            </a:r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 Research Group at UMKC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FDCDB8-8475-98C6-2ED5-E00FC79A9D7D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739979-2CD5-9535-0C75-C6DAB0252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1"/>
          <a:stretch/>
        </p:blipFill>
        <p:spPr bwMode="auto">
          <a:xfrm>
            <a:off x="5693292" y="3136088"/>
            <a:ext cx="5225720" cy="333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B175E-6933-B945-C92E-54C9D452B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2" y="693127"/>
            <a:ext cx="4294229" cy="3162642"/>
          </a:xfrm>
          <a:prstGeom prst="rect">
            <a:avLst/>
          </a:prstGeom>
        </p:spPr>
      </p:pic>
      <p:pic>
        <p:nvPicPr>
          <p:cNvPr id="2054" name="Picture 6" descr="UMKC to build computing and engineering building with donor and state  funding | Kansas City Star">
            <a:extLst>
              <a:ext uri="{FF2B5EF4-FFF2-40B4-BE49-F238E27FC236}">
                <a16:creationId xmlns:a16="http://schemas.microsoft.com/office/drawing/2014/main" id="{E878A690-68EA-427B-527A-8375BFDCA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152" y="850338"/>
            <a:ext cx="3703418" cy="20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2A5C73-1480-93D2-C6F5-167D38F2B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2" y="4029052"/>
            <a:ext cx="4294229" cy="24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$32 Million High-Tech Research Center ...">
            <a:extLst>
              <a:ext uri="{FF2B5EF4-FFF2-40B4-BE49-F238E27FC236}">
                <a16:creationId xmlns:a16="http://schemas.microsoft.com/office/drawing/2014/main" id="{CF251110-5E3E-4A15-9EA8-F2881386E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08" y="850338"/>
            <a:ext cx="3470347" cy="20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D07A07-EF87-76B6-4041-F64B075DD523}"/>
              </a:ext>
            </a:extLst>
          </p:cNvPr>
          <p:cNvSpPr txBox="1"/>
          <p:nvPr/>
        </p:nvSpPr>
        <p:spPr>
          <a:xfrm>
            <a:off x="5693292" y="64847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  <a:hlinkClick r:id="rId7"/>
              </a:rPr>
              <a:t>https://info.umkc.edu/momenigroup/</a:t>
            </a:r>
            <a:r>
              <a:rPr lang="en-US" dirty="0">
                <a:latin typeface="Time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465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E45A46-87F2-F53E-A4CA-7EB9B824F922}"/>
              </a:ext>
            </a:extLst>
          </p:cNvPr>
          <p:cNvSpPr/>
          <p:nvPr/>
        </p:nvSpPr>
        <p:spPr>
          <a:xfrm>
            <a:off x="6105491" y="62583"/>
            <a:ext cx="5969486" cy="547396"/>
          </a:xfrm>
          <a:prstGeom prst="rect">
            <a:avLst/>
          </a:prstGeom>
          <a:solidFill>
            <a:schemeClr val="accent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" pitchFamily="2" charset="0"/>
              </a:rPr>
              <a:t>Data-Driven Design of Energetic Materials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6657C1-6604-3088-6100-7B88E85BBDB4}"/>
              </a:ext>
            </a:extLst>
          </p:cNvPr>
          <p:cNvCxnSpPr>
            <a:cxnSpLocks/>
          </p:cNvCxnSpPr>
          <p:nvPr/>
        </p:nvCxnSpPr>
        <p:spPr>
          <a:xfrm flipV="1">
            <a:off x="5994989" y="0"/>
            <a:ext cx="0" cy="688227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07DF35B-AB61-ABC0-A40E-97BE7DDCAB27}"/>
              </a:ext>
            </a:extLst>
          </p:cNvPr>
          <p:cNvSpPr/>
          <p:nvPr/>
        </p:nvSpPr>
        <p:spPr>
          <a:xfrm>
            <a:off x="6105491" y="3375765"/>
            <a:ext cx="5869291" cy="424156"/>
          </a:xfrm>
          <a:prstGeom prst="rect">
            <a:avLst/>
          </a:prstGeom>
          <a:solidFill>
            <a:schemeClr val="accent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" pitchFamily="2" charset="0"/>
              </a:rPr>
              <a:t>Biased ML-MD/PIMD Simulations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D1BB1C-EA73-3412-31DE-2CA7EF89C95A}"/>
              </a:ext>
            </a:extLst>
          </p:cNvPr>
          <p:cNvSpPr txBox="1"/>
          <p:nvPr/>
        </p:nvSpPr>
        <p:spPr>
          <a:xfrm>
            <a:off x="5994989" y="2746042"/>
            <a:ext cx="3928458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lnSpc>
                <a:spcPts val="1400"/>
              </a:lnSpc>
              <a:buNone/>
            </a:pPr>
            <a:r>
              <a:rPr lang="en-US" sz="1200" dirty="0">
                <a:latin typeface="Times" pitchFamily="2" charset="0"/>
              </a:rPr>
              <a:t>Akter &amp; </a:t>
            </a:r>
            <a:r>
              <a:rPr lang="en-US" sz="1200" dirty="0" err="1">
                <a:latin typeface="Times" pitchFamily="2" charset="0"/>
              </a:rPr>
              <a:t>Momeni</a:t>
            </a:r>
            <a:r>
              <a:rPr lang="en-US" sz="1200" dirty="0">
                <a:latin typeface="Times" pitchFamily="2" charset="0"/>
              </a:rPr>
              <a:t> J. Phys. Chem. C </a:t>
            </a:r>
            <a:r>
              <a:rPr lang="en-US" sz="1200" b="1" dirty="0">
                <a:latin typeface="Times" pitchFamily="2" charset="0"/>
              </a:rPr>
              <a:t>129</a:t>
            </a:r>
            <a:r>
              <a:rPr lang="en-US" sz="1200" dirty="0">
                <a:latin typeface="Times" pitchFamily="2" charset="0"/>
              </a:rPr>
              <a:t>, 9518 (2025).</a:t>
            </a:r>
            <a:endParaRPr lang="en-US" sz="1200" i="1" dirty="0">
              <a:latin typeface="Times" pitchFamily="2" charset="0"/>
            </a:endParaRPr>
          </a:p>
          <a:p>
            <a:pPr marL="114300">
              <a:lnSpc>
                <a:spcPts val="1400"/>
              </a:lnSpc>
            </a:pPr>
            <a:r>
              <a:rPr lang="en-US" sz="1200" i="0" dirty="0">
                <a:solidFill>
                  <a:srgbClr val="1E1E1E"/>
                </a:solidFill>
                <a:effectLst/>
                <a:latin typeface="Times" pitchFamily="2" charset="0"/>
              </a:rPr>
              <a:t>Akter </a:t>
            </a:r>
            <a:r>
              <a:rPr lang="en-US" sz="1200" dirty="0">
                <a:solidFill>
                  <a:srgbClr val="1E1E1E"/>
                </a:solidFill>
                <a:latin typeface="Times" pitchFamily="2" charset="0"/>
              </a:rPr>
              <a:t>et al. </a:t>
            </a:r>
            <a:r>
              <a:rPr lang="en-US" sz="1200" i="0" dirty="0">
                <a:solidFill>
                  <a:srgbClr val="1E1E1E"/>
                </a:solidFill>
                <a:effectLst/>
                <a:latin typeface="Times" pitchFamily="2" charset="0"/>
              </a:rPr>
              <a:t>Langmuir </a:t>
            </a:r>
            <a:r>
              <a:rPr lang="en-US" sz="1200" b="1" i="0" dirty="0">
                <a:solidFill>
                  <a:srgbClr val="1E1E1E"/>
                </a:solidFill>
                <a:effectLst/>
                <a:latin typeface="Times" pitchFamily="2" charset="0"/>
              </a:rPr>
              <a:t>40</a:t>
            </a:r>
            <a:r>
              <a:rPr lang="en-US" sz="1200" i="0" dirty="0">
                <a:solidFill>
                  <a:srgbClr val="1E1E1E"/>
                </a:solidFill>
                <a:effectLst/>
                <a:latin typeface="Times" pitchFamily="2" charset="0"/>
              </a:rPr>
              <a:t>, 24934 (2024).</a:t>
            </a:r>
          </a:p>
          <a:p>
            <a:pPr marL="114300">
              <a:lnSpc>
                <a:spcPts val="1400"/>
              </a:lnSpc>
            </a:pPr>
            <a:r>
              <a:rPr lang="en-US" sz="1200" i="0" dirty="0" err="1">
                <a:solidFill>
                  <a:srgbClr val="1E1E1E"/>
                </a:solidFill>
                <a:effectLst/>
                <a:latin typeface="Times" pitchFamily="2" charset="0"/>
              </a:rPr>
              <a:t>Faruque</a:t>
            </a:r>
            <a:r>
              <a:rPr lang="en-US" sz="1200" i="0" dirty="0">
                <a:solidFill>
                  <a:srgbClr val="1E1E1E"/>
                </a:solidFill>
                <a:effectLst/>
                <a:latin typeface="Times" pitchFamily="2" charset="0"/>
              </a:rPr>
              <a:t> et al. </a:t>
            </a:r>
            <a:r>
              <a:rPr lang="en-US" sz="1200" i="0" dirty="0" err="1">
                <a:solidFill>
                  <a:srgbClr val="1E1E1E"/>
                </a:solidFill>
                <a:effectLst/>
                <a:latin typeface="Times" pitchFamily="2" charset="0"/>
              </a:rPr>
              <a:t>Cryst</a:t>
            </a:r>
            <a:r>
              <a:rPr lang="en-US" sz="1200" i="0" dirty="0">
                <a:solidFill>
                  <a:srgbClr val="1E1E1E"/>
                </a:solidFill>
                <a:effectLst/>
                <a:latin typeface="Times" pitchFamily="2" charset="0"/>
              </a:rPr>
              <a:t>. Growth. Des. </a:t>
            </a:r>
            <a:r>
              <a:rPr lang="en-US" sz="1200" b="1" i="0" dirty="0">
                <a:solidFill>
                  <a:srgbClr val="1E1E1E"/>
                </a:solidFill>
                <a:effectLst/>
                <a:latin typeface="Times" pitchFamily="2" charset="0"/>
              </a:rPr>
              <a:t>24</a:t>
            </a:r>
            <a:r>
              <a:rPr lang="en-US" sz="1200" i="0" dirty="0">
                <a:solidFill>
                  <a:srgbClr val="1E1E1E"/>
                </a:solidFill>
                <a:effectLst/>
                <a:latin typeface="Times" pitchFamily="2" charset="0"/>
              </a:rPr>
              <a:t>, 8950 (2024).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5EB27A-09FC-6690-A1DD-5926C1FA41AB}"/>
              </a:ext>
            </a:extLst>
          </p:cNvPr>
          <p:cNvSpPr txBox="1"/>
          <p:nvPr/>
        </p:nvSpPr>
        <p:spPr>
          <a:xfrm>
            <a:off x="5858061" y="6180653"/>
            <a:ext cx="3590266" cy="632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ts val="1400"/>
              </a:lnSpc>
            </a:pPr>
            <a:r>
              <a:rPr lang="en-US" sz="1200" i="0" dirty="0" err="1">
                <a:solidFill>
                  <a:srgbClr val="1E1E1E"/>
                </a:solidFill>
                <a:effectLst/>
                <a:latin typeface="Times" pitchFamily="2" charset="0"/>
              </a:rPr>
              <a:t>Adewuyi</a:t>
            </a:r>
            <a:r>
              <a:rPr lang="en-US" sz="1200" i="0" dirty="0">
                <a:solidFill>
                  <a:srgbClr val="1E1E1E"/>
                </a:solidFill>
                <a:effectLst/>
                <a:latin typeface="Times" pitchFamily="2" charset="0"/>
              </a:rPr>
              <a:t>, et al. </a:t>
            </a:r>
            <a:r>
              <a:rPr lang="en-US" sz="1200" i="0" u="sng" dirty="0">
                <a:effectLst/>
                <a:latin typeface="Times" pitchFamily="2" charset="0"/>
                <a:hlinkClick r:id="rId4"/>
              </a:rPr>
              <a:t>arXiv:2505.04644</a:t>
            </a:r>
            <a:r>
              <a:rPr lang="en-US" sz="1200" i="0" dirty="0">
                <a:solidFill>
                  <a:srgbClr val="000000"/>
                </a:solidFill>
                <a:effectLst/>
                <a:latin typeface="Times" pitchFamily="2" charset="0"/>
              </a:rPr>
              <a:t> [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physics.chem-ph</a:t>
            </a:r>
            <a:r>
              <a:rPr lang="en-US" sz="1200" i="0" dirty="0">
                <a:solidFill>
                  <a:srgbClr val="000000"/>
                </a:solidFill>
                <a:effectLst/>
                <a:latin typeface="Times" pitchFamily="2" charset="0"/>
              </a:rPr>
              <a:t>]</a:t>
            </a:r>
            <a:endParaRPr lang="en-US" sz="1200" i="1" u="sng" dirty="0">
              <a:solidFill>
                <a:srgbClr val="1EAAF1"/>
              </a:solidFill>
              <a:effectLst/>
              <a:latin typeface="Times" pitchFamily="2" charset="0"/>
            </a:endParaRPr>
          </a:p>
          <a:p>
            <a:pPr marL="114300" indent="0">
              <a:lnSpc>
                <a:spcPts val="1400"/>
              </a:lnSpc>
              <a:buNone/>
            </a:pPr>
            <a:r>
              <a:rPr lang="en-US" sz="1200" dirty="0">
                <a:latin typeface="Times" pitchFamily="2" charset="0"/>
              </a:rPr>
              <a:t>London et al. J. Phys. Chem. A </a:t>
            </a:r>
            <a:r>
              <a:rPr lang="en-US" sz="1200" b="1" dirty="0">
                <a:latin typeface="Times" pitchFamily="2" charset="0"/>
              </a:rPr>
              <a:t>129</a:t>
            </a:r>
            <a:r>
              <a:rPr lang="en-US" sz="1200" dirty="0">
                <a:latin typeface="Times" pitchFamily="2" charset="0"/>
              </a:rPr>
              <a:t>, 4015 (2025).</a:t>
            </a:r>
            <a:endParaRPr lang="en-US" sz="1200" i="1" dirty="0">
              <a:latin typeface="Times" pitchFamily="2" charset="0"/>
            </a:endParaRPr>
          </a:p>
          <a:p>
            <a:pPr marL="114300" indent="0">
              <a:lnSpc>
                <a:spcPts val="1400"/>
              </a:lnSpc>
              <a:buNone/>
            </a:pPr>
            <a:r>
              <a:rPr lang="en-US" sz="1200" dirty="0">
                <a:latin typeface="Times" pitchFamily="2" charset="0"/>
              </a:rPr>
              <a:t>London et al. J. Chem. Phys. </a:t>
            </a:r>
            <a:r>
              <a:rPr lang="en-US" sz="1200" b="1" dirty="0">
                <a:latin typeface="Times" pitchFamily="2" charset="0"/>
              </a:rPr>
              <a:t>160</a:t>
            </a:r>
            <a:r>
              <a:rPr lang="en-US" sz="1200" dirty="0">
                <a:latin typeface="Times" pitchFamily="2" charset="0"/>
              </a:rPr>
              <a:t>, 132501 (2024).</a:t>
            </a:r>
            <a:endParaRPr lang="en-US" sz="1200" i="0" dirty="0">
              <a:solidFill>
                <a:srgbClr val="1E1E1E"/>
              </a:solidFill>
              <a:effectLst/>
              <a:latin typeface="Times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DE95FB-14BA-C5BF-CBBD-DC53FDCC7D94}"/>
              </a:ext>
            </a:extLst>
          </p:cNvPr>
          <p:cNvGrpSpPr/>
          <p:nvPr/>
        </p:nvGrpSpPr>
        <p:grpSpPr>
          <a:xfrm>
            <a:off x="9342706" y="4772021"/>
            <a:ext cx="2845913" cy="2005868"/>
            <a:chOff x="6367409" y="3917127"/>
            <a:chExt cx="2845913" cy="2005868"/>
          </a:xfrm>
        </p:grpSpPr>
        <p:pic>
          <p:nvPicPr>
            <p:cNvPr id="46" name="Picture 45" descr="A close-up of a logo&#10;&#10;Description automatically generated">
              <a:extLst>
                <a:ext uri="{FF2B5EF4-FFF2-40B4-BE49-F238E27FC236}">
                  <a16:creationId xmlns:a16="http://schemas.microsoft.com/office/drawing/2014/main" id="{AB3A824F-7498-44D1-AE1A-924418712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2037" t="15610" r="6815" b="10405"/>
            <a:stretch/>
          </p:blipFill>
          <p:spPr>
            <a:xfrm>
              <a:off x="6485520" y="4032042"/>
              <a:ext cx="2727802" cy="112405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0EFEC21-205B-39F9-99A5-58EAEBD97D54}"/>
                </a:ext>
              </a:extLst>
            </p:cNvPr>
            <p:cNvSpPr txBox="1"/>
            <p:nvPr/>
          </p:nvSpPr>
          <p:spPr>
            <a:xfrm>
              <a:off x="6367409" y="5108502"/>
              <a:ext cx="2762669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" pitchFamily="2" charset="0"/>
                </a:rPr>
                <a:t>Parallel software for large-scale quantum dynamics simulations enabled by 4G-HDcNNPs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79DA9ED-C0D7-8163-0217-7DF4195A01BF}"/>
                </a:ext>
              </a:extLst>
            </p:cNvPr>
            <p:cNvSpPr/>
            <p:nvPr/>
          </p:nvSpPr>
          <p:spPr>
            <a:xfrm>
              <a:off x="6405694" y="3917127"/>
              <a:ext cx="2727802" cy="2005868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04107AE-5568-FDAD-FA60-231530A61249}"/>
              </a:ext>
            </a:extLst>
          </p:cNvPr>
          <p:cNvSpPr txBox="1"/>
          <p:nvPr/>
        </p:nvSpPr>
        <p:spPr>
          <a:xfrm>
            <a:off x="9431141" y="3902360"/>
            <a:ext cx="2627502" cy="7848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imes" pitchFamily="2" charset="0"/>
              </a:rPr>
              <a:t>4G-HDcNNP-Enabled “Biased” Path Integrals Simulations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826E2FF-113A-3ADE-C60A-A3AFBB6FD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37"/>
          <a:stretch/>
        </p:blipFill>
        <p:spPr bwMode="auto">
          <a:xfrm>
            <a:off x="6396619" y="652572"/>
            <a:ext cx="2492364" cy="210119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CA4199-29F6-4F35-A122-29EBDA01D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4" t="10522" b="4997"/>
          <a:stretch/>
        </p:blipFill>
        <p:spPr bwMode="auto">
          <a:xfrm>
            <a:off x="9031303" y="666829"/>
            <a:ext cx="2685056" cy="210183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D5736F-03B8-68A7-3464-E12F4311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9"/>
          <a:stretch/>
        </p:blipFill>
        <p:spPr bwMode="auto">
          <a:xfrm>
            <a:off x="6898394" y="3903422"/>
            <a:ext cx="2260317" cy="2065162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58CB86-4835-103E-A9E8-F6BF35F6A246}"/>
              </a:ext>
            </a:extLst>
          </p:cNvPr>
          <p:cNvSpPr txBox="1"/>
          <p:nvPr/>
        </p:nvSpPr>
        <p:spPr>
          <a:xfrm>
            <a:off x="6129901" y="3883116"/>
            <a:ext cx="1493320" cy="338554"/>
          </a:xfrm>
          <a:prstGeom prst="rect">
            <a:avLst/>
          </a:prstGeom>
          <a:solidFill>
            <a:schemeClr val="bg1">
              <a:alpha val="80539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Biased ML-MD</a:t>
            </a:r>
            <a:endParaRPr lang="en-US" sz="1500" dirty="0">
              <a:latin typeface="Times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BF7DE3-EBED-0ECF-F024-25CCE9DCA63A}"/>
              </a:ext>
            </a:extLst>
          </p:cNvPr>
          <p:cNvSpPr/>
          <p:nvPr/>
        </p:nvSpPr>
        <p:spPr>
          <a:xfrm>
            <a:off x="5935011" y="-23850"/>
            <a:ext cx="6253608" cy="689977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CC5E0F-1F76-32E3-FA89-74D09BF35973}"/>
              </a:ext>
            </a:extLst>
          </p:cNvPr>
          <p:cNvSpPr/>
          <p:nvPr/>
        </p:nvSpPr>
        <p:spPr>
          <a:xfrm>
            <a:off x="53648" y="62126"/>
            <a:ext cx="5852161" cy="547396"/>
          </a:xfrm>
          <a:prstGeom prst="rect">
            <a:avLst/>
          </a:prstGeom>
          <a:solidFill>
            <a:schemeClr val="accent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b="1" dirty="0">
                <a:solidFill>
                  <a:schemeClr val="bg1"/>
                </a:solidFill>
                <a:latin typeface="Times" pitchFamily="2" charset="0"/>
              </a:rPr>
              <a:t>Real-Time Quantum Dynamic Methods</a:t>
            </a:r>
            <a:endParaRPr lang="en-US" sz="2400" b="1" i="0" cap="all" dirty="0">
              <a:solidFill>
                <a:schemeClr val="bg1"/>
              </a:solidFill>
              <a:effectLst/>
              <a:latin typeface="Times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D13E99-C833-2035-E4BE-26215C696143}"/>
              </a:ext>
            </a:extLst>
          </p:cNvPr>
          <p:cNvSpPr/>
          <p:nvPr/>
        </p:nvSpPr>
        <p:spPr>
          <a:xfrm>
            <a:off x="97623" y="3386559"/>
            <a:ext cx="5804068" cy="441544"/>
          </a:xfrm>
          <a:prstGeom prst="rect">
            <a:avLst/>
          </a:prstGeom>
          <a:solidFill>
            <a:schemeClr val="accent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b="1" dirty="0">
                <a:solidFill>
                  <a:schemeClr val="bg1"/>
                </a:solidFill>
                <a:latin typeface="Times" pitchFamily="2" charset="0"/>
              </a:rPr>
              <a:t>Quantum Vibrational Spectroscopy</a:t>
            </a:r>
            <a:endParaRPr lang="en-US" sz="2400" b="1" i="0" cap="all" dirty="0">
              <a:solidFill>
                <a:schemeClr val="bg1"/>
              </a:solidFill>
              <a:effectLst/>
              <a:latin typeface="Time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120661-4552-66BB-24D6-69E8F6E14E68}"/>
              </a:ext>
            </a:extLst>
          </p:cNvPr>
          <p:cNvSpPr txBox="1"/>
          <p:nvPr/>
        </p:nvSpPr>
        <p:spPr>
          <a:xfrm>
            <a:off x="-28089" y="2784685"/>
            <a:ext cx="4072683" cy="452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just">
              <a:lnSpc>
                <a:spcPts val="1400"/>
              </a:lnSpc>
              <a:buNone/>
            </a:pPr>
            <a:r>
              <a:rPr lang="en-US" sz="1200" dirty="0">
                <a:solidFill>
                  <a:srgbClr val="1E1E1E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London</a:t>
            </a:r>
            <a:r>
              <a:rPr lang="en-US" sz="1200" dirty="0">
                <a:solidFill>
                  <a:srgbClr val="1E1E1E"/>
                </a:solidFill>
                <a:latin typeface="Times" pitchFamily="2" charset="0"/>
                <a:cs typeface="Calibri" panose="020F0502020204030204" pitchFamily="34" charset="0"/>
              </a:rPr>
              <a:t> &amp;</a:t>
            </a:r>
            <a:r>
              <a:rPr lang="en-US" sz="1200" dirty="0">
                <a:solidFill>
                  <a:srgbClr val="1E1E1E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1E1E1E"/>
                </a:solidFill>
                <a:latin typeface="Times" pitchFamily="2" charset="0"/>
                <a:cs typeface="Calibri" panose="020F0502020204030204" pitchFamily="34" charset="0"/>
              </a:rPr>
              <a:t>M</a:t>
            </a:r>
            <a:r>
              <a:rPr lang="en-US" sz="1200" dirty="0" err="1">
                <a:solidFill>
                  <a:srgbClr val="1E1E1E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omeni</a:t>
            </a:r>
            <a:r>
              <a:rPr lang="en-US" sz="1200" dirty="0">
                <a:solidFill>
                  <a:srgbClr val="1E1E1E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 </a:t>
            </a:r>
            <a:r>
              <a:rPr lang="en-US" sz="1200" u="none" strike="noStrike" dirty="0">
                <a:effectLst/>
                <a:latin typeface="Times" pitchFamily="2" charset="0"/>
                <a:hlinkClick r:id="rId9"/>
              </a:rPr>
              <a:t> arXiv:2505.13707</a:t>
            </a:r>
            <a:r>
              <a:rPr lang="en-US" sz="1200" dirty="0">
                <a:effectLst/>
                <a:latin typeface="Times" pitchFamily="2" charset="0"/>
              </a:rPr>
              <a:t> [</a:t>
            </a:r>
            <a:r>
              <a:rPr lang="en-US" sz="1200" dirty="0" err="1">
                <a:effectLst/>
                <a:latin typeface="Times" pitchFamily="2" charset="0"/>
              </a:rPr>
              <a:t>physics.chem-ph</a:t>
            </a:r>
            <a:r>
              <a:rPr lang="en-US" sz="1200" dirty="0">
                <a:effectLst/>
                <a:latin typeface="Times" pitchFamily="2" charset="0"/>
              </a:rPr>
              <a:t>]</a:t>
            </a:r>
          </a:p>
          <a:p>
            <a:pPr marL="114300" algn="just">
              <a:lnSpc>
                <a:spcPts val="1400"/>
              </a:lnSpc>
            </a:pPr>
            <a:r>
              <a:rPr lang="en-US" sz="1200" dirty="0">
                <a:latin typeface="Times" pitchFamily="2" charset="0"/>
              </a:rPr>
              <a:t>London &amp; </a:t>
            </a:r>
            <a:r>
              <a:rPr lang="en-US" sz="1200" dirty="0" err="1">
                <a:latin typeface="Times" pitchFamily="2" charset="0"/>
              </a:rPr>
              <a:t>Momeni</a:t>
            </a:r>
            <a:r>
              <a:rPr lang="en-US" sz="1200" dirty="0">
                <a:latin typeface="Times" pitchFamily="2" charset="0"/>
              </a:rPr>
              <a:t>, </a:t>
            </a:r>
            <a:r>
              <a:rPr lang="en-US" sz="1200" i="0" dirty="0">
                <a:solidFill>
                  <a:srgbClr val="1E1E1E"/>
                </a:solidFill>
                <a:effectLst/>
                <a:latin typeface="Times" pitchFamily="2" charset="0"/>
              </a:rPr>
              <a:t>In Preparation (2025).</a:t>
            </a:r>
            <a:endParaRPr lang="en-US" sz="1200" dirty="0">
              <a:latin typeface="Times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C2C311-D20A-EC74-EC78-0768FEED8454}"/>
              </a:ext>
            </a:extLst>
          </p:cNvPr>
          <p:cNvSpPr txBox="1"/>
          <p:nvPr/>
        </p:nvSpPr>
        <p:spPr>
          <a:xfrm>
            <a:off x="-123539" y="6104512"/>
            <a:ext cx="3722180" cy="452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ts val="1400"/>
              </a:lnSpc>
            </a:pPr>
            <a:r>
              <a:rPr lang="en-US" sz="1200" dirty="0">
                <a:effectLst/>
                <a:latin typeface="Times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Limbu et al. J. Chem. Phys. </a:t>
            </a:r>
            <a:r>
              <a:rPr lang="en-US" sz="1200" b="1" dirty="0">
                <a:effectLst/>
                <a:latin typeface="Times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162</a:t>
            </a:r>
            <a:r>
              <a:rPr lang="en-US" sz="1200" dirty="0">
                <a:effectLst/>
                <a:latin typeface="Times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014111 (2025)</a:t>
            </a:r>
            <a:r>
              <a:rPr lang="en-US" sz="1200" dirty="0">
                <a:latin typeface="Times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" pitchFamily="2" charset="0"/>
            </a:endParaRPr>
          </a:p>
          <a:p>
            <a:pPr marL="114300" indent="0">
              <a:lnSpc>
                <a:spcPts val="1400"/>
              </a:lnSpc>
              <a:buNone/>
            </a:pPr>
            <a:r>
              <a:rPr lang="en-US" sz="1200" dirty="0" err="1">
                <a:latin typeface="Times" pitchFamily="2" charset="0"/>
              </a:rPr>
              <a:t>Faruque</a:t>
            </a:r>
            <a:r>
              <a:rPr lang="en-US" sz="1200" dirty="0">
                <a:latin typeface="Times" pitchFamily="2" charset="0"/>
              </a:rPr>
              <a:t>, London, &amp; </a:t>
            </a:r>
            <a:r>
              <a:rPr lang="en-US" sz="1200" dirty="0" err="1">
                <a:latin typeface="Times" pitchFamily="2" charset="0"/>
              </a:rPr>
              <a:t>Momeni</a:t>
            </a:r>
            <a:r>
              <a:rPr lang="en-US" sz="1200" dirty="0">
                <a:latin typeface="Times" pitchFamily="2" charset="0"/>
              </a:rPr>
              <a:t>,  </a:t>
            </a:r>
            <a:r>
              <a:rPr lang="en-US" sz="1200" i="0" dirty="0">
                <a:solidFill>
                  <a:srgbClr val="1E1E1E"/>
                </a:solidFill>
                <a:effectLst/>
                <a:latin typeface="Times" pitchFamily="2" charset="0"/>
              </a:rPr>
              <a:t>In Preparation (2025).</a:t>
            </a:r>
            <a:endParaRPr lang="en-US" sz="1200" dirty="0">
              <a:latin typeface="Times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DB6396E-3A08-768A-47B4-58A50675C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392" r="2258"/>
          <a:stretch/>
        </p:blipFill>
        <p:spPr>
          <a:xfrm>
            <a:off x="3538182" y="519513"/>
            <a:ext cx="2363510" cy="2849482"/>
          </a:xfrm>
          <a:prstGeom prst="rect">
            <a:avLst/>
          </a:prstGeom>
        </p:spPr>
      </p:pic>
      <p:pic>
        <p:nvPicPr>
          <p:cNvPr id="30" name="Picture 29" descr="A diagram of a diagram of a molecule&#10;&#10;Description automatically generated with medium confidence">
            <a:extLst>
              <a:ext uri="{FF2B5EF4-FFF2-40B4-BE49-F238E27FC236}">
                <a16:creationId xmlns:a16="http://schemas.microsoft.com/office/drawing/2014/main" id="{CFE7CC52-B017-8F5F-43C1-3B1B637683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70" y="4047607"/>
            <a:ext cx="2216308" cy="1737360"/>
          </a:xfrm>
          <a:prstGeom prst="rect">
            <a:avLst/>
          </a:prstGeom>
        </p:spPr>
      </p:pic>
      <p:pic>
        <p:nvPicPr>
          <p:cNvPr id="40" name="Picture 39" descr="A blue circles and red lines&#10;&#10;Description automatically generated">
            <a:extLst>
              <a:ext uri="{FF2B5EF4-FFF2-40B4-BE49-F238E27FC236}">
                <a16:creationId xmlns:a16="http://schemas.microsoft.com/office/drawing/2014/main" id="{C471C2D3-5690-944F-C998-155E9695E8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191"/>
          <a:stretch/>
        </p:blipFill>
        <p:spPr>
          <a:xfrm>
            <a:off x="263094" y="1143278"/>
            <a:ext cx="3171386" cy="15638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0EE6BB4-6C25-018C-E850-89DF863E32A5}"/>
              </a:ext>
            </a:extLst>
          </p:cNvPr>
          <p:cNvSpPr txBox="1"/>
          <p:nvPr/>
        </p:nvSpPr>
        <p:spPr>
          <a:xfrm>
            <a:off x="123089" y="684758"/>
            <a:ext cx="2470548" cy="33855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Bead-Fourier Path Integrals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898B4D2-0ECC-A983-C529-1B1F9F23A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97" y="3972629"/>
            <a:ext cx="3516923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73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7113F-9064-38E1-AC0D-B0A202707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420522-8986-3514-A7E5-7014A7A6C2C1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Probing Vibrational Spectra of Aqueous Electrochemical RXNs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3D954F-9B71-13B4-7BC2-72E2AC37F070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2E9947-E298-B683-0D29-7A749885F811}"/>
              </a:ext>
            </a:extLst>
          </p:cNvPr>
          <p:cNvCxnSpPr/>
          <p:nvPr/>
        </p:nvCxnSpPr>
        <p:spPr>
          <a:xfrm>
            <a:off x="609600" y="5931568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6D93310-9EEE-1F04-C614-208153706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250" y="6002917"/>
            <a:ext cx="2337993" cy="8337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3464A2-9732-8063-0E40-0E897578CB3F}"/>
              </a:ext>
            </a:extLst>
          </p:cNvPr>
          <p:cNvGrpSpPr/>
          <p:nvPr/>
        </p:nvGrpSpPr>
        <p:grpSpPr>
          <a:xfrm>
            <a:off x="124742" y="2851427"/>
            <a:ext cx="11948435" cy="2022178"/>
            <a:chOff x="124742" y="2813327"/>
            <a:chExt cx="11948435" cy="202217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1030B-BE35-9D76-B187-6D8F7C6A8026}"/>
                </a:ext>
              </a:extLst>
            </p:cNvPr>
            <p:cNvGrpSpPr/>
            <p:nvPr/>
          </p:nvGrpSpPr>
          <p:grpSpPr>
            <a:xfrm>
              <a:off x="124742" y="2813327"/>
              <a:ext cx="11948435" cy="1745318"/>
              <a:chOff x="124742" y="4050455"/>
              <a:chExt cx="11948435" cy="17453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4737EBD-6915-2CD7-76B6-4E06629E3473}"/>
                  </a:ext>
                </a:extLst>
              </p:cNvPr>
              <p:cNvSpPr txBox="1"/>
              <p:nvPr/>
            </p:nvSpPr>
            <p:spPr>
              <a:xfrm>
                <a:off x="124742" y="4294736"/>
                <a:ext cx="622226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sz="2400" b="0" i="0" dirty="0">
                    <a:solidFill>
                      <a:srgbClr val="151515"/>
                    </a:solidFill>
                    <a:effectLst/>
                    <a:latin typeface="Times" pitchFamily="2" charset="0"/>
                  </a:rPr>
                  <a:t>Aqueous </a:t>
                </a:r>
                <a:r>
                  <a:rPr lang="en-US" sz="2400" dirty="0">
                    <a:solidFill>
                      <a:srgbClr val="151515"/>
                    </a:solidFill>
                    <a:latin typeface="Times" pitchFamily="2" charset="0"/>
                  </a:rPr>
                  <a:t>Zn</a:t>
                </a:r>
                <a:r>
                  <a:rPr lang="en-US" sz="2400" baseline="30000" dirty="0">
                    <a:solidFill>
                      <a:srgbClr val="151515"/>
                    </a:solidFill>
                    <a:latin typeface="Times" pitchFamily="2" charset="0"/>
                  </a:rPr>
                  <a:t>2+</a:t>
                </a:r>
                <a:r>
                  <a:rPr lang="en-US" sz="2400" dirty="0">
                    <a:solidFill>
                      <a:srgbClr val="151515"/>
                    </a:solidFill>
                    <a:latin typeface="Times" pitchFamily="2" charset="0"/>
                  </a:rPr>
                  <a:t>, Na</a:t>
                </a:r>
                <a:r>
                  <a:rPr lang="en-US" sz="2400" baseline="30000" dirty="0">
                    <a:solidFill>
                      <a:srgbClr val="151515"/>
                    </a:solidFill>
                    <a:latin typeface="Times" pitchFamily="2" charset="0"/>
                  </a:rPr>
                  <a:t>+</a:t>
                </a:r>
                <a:r>
                  <a:rPr lang="en-US" sz="2400" dirty="0">
                    <a:solidFill>
                      <a:srgbClr val="151515"/>
                    </a:solidFill>
                    <a:latin typeface="Times" pitchFamily="2" charset="0"/>
                  </a:rPr>
                  <a:t>, and Mg</a:t>
                </a:r>
                <a:r>
                  <a:rPr lang="en-US" sz="2400" baseline="30000" dirty="0">
                    <a:solidFill>
                      <a:srgbClr val="151515"/>
                    </a:solidFill>
                    <a:latin typeface="Times" pitchFamily="2" charset="0"/>
                  </a:rPr>
                  <a:t>2+</a:t>
                </a:r>
                <a:r>
                  <a:rPr lang="en-US" sz="2400" dirty="0">
                    <a:solidFill>
                      <a:srgbClr val="151515"/>
                    </a:solidFill>
                    <a:latin typeface="Times" pitchFamily="2" charset="0"/>
                  </a:rPr>
                  <a:t> </a:t>
                </a:r>
                <a:r>
                  <a:rPr lang="en-US" sz="2400" b="0" i="0" dirty="0">
                    <a:solidFill>
                      <a:srgbClr val="151515"/>
                    </a:solidFill>
                    <a:effectLst/>
                    <a:latin typeface="Times" pitchFamily="2" charset="0"/>
                  </a:rPr>
                  <a:t>ion batteries for large-scale energy storage.</a:t>
                </a:r>
                <a:endParaRPr lang="en-US" sz="2400" dirty="0">
                  <a:latin typeface="Times" pitchFamily="2" charset="0"/>
                </a:endParaRPr>
              </a:p>
            </p:txBody>
          </p:sp>
          <p:pic>
            <p:nvPicPr>
              <p:cNvPr id="1028" name="Picture 4" descr="Vanadium-Based Cathodes for Aqueous Zinc-Ion Batteries: Mechanisms,  Challenges, and Strategies | Accounts of Chemical Research">
                <a:extLst>
                  <a:ext uri="{FF2B5EF4-FFF2-40B4-BE49-F238E27FC236}">
                    <a16:creationId xmlns:a16="http://schemas.microsoft.com/office/drawing/2014/main" id="{9D87C52C-DC6E-E9FC-6C18-A758BBB43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9587" y="4050455"/>
                <a:ext cx="3913590" cy="1745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816F29-8AB2-A08E-AE36-F08906E32E41}"/>
                </a:ext>
              </a:extLst>
            </p:cNvPr>
            <p:cNvSpPr txBox="1"/>
            <p:nvPr/>
          </p:nvSpPr>
          <p:spPr>
            <a:xfrm>
              <a:off x="8353496" y="4527728"/>
              <a:ext cx="35257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Times" pitchFamily="2" charset="0"/>
                </a:rPr>
                <a:t>Acc. Chem. Res. </a:t>
              </a:r>
              <a:r>
                <a:rPr lang="en-US" sz="1400" b="1" dirty="0">
                  <a:latin typeface="Times" pitchFamily="2" charset="0"/>
                </a:rPr>
                <a:t>57</a:t>
              </a:r>
              <a:r>
                <a:rPr lang="en-US" sz="1400" dirty="0">
                  <a:latin typeface="Times" pitchFamily="2" charset="0"/>
                </a:rPr>
                <a:t>, 2887 (2024).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DCD7AFB-434A-7DB0-DFE8-38907A4DC77D}"/>
              </a:ext>
            </a:extLst>
          </p:cNvPr>
          <p:cNvSpPr txBox="1"/>
          <p:nvPr/>
        </p:nvSpPr>
        <p:spPr>
          <a:xfrm>
            <a:off x="124742" y="4173340"/>
            <a:ext cx="844551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  <a:cs typeface="Calibri" panose="020F0502020204030204" pitchFamily="34" charset="0"/>
              </a:rPr>
              <a:t>Probing interfaces with vibrational spectra: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  <a:cs typeface="Calibri" panose="020F0502020204030204" pitchFamily="34" charset="0"/>
              </a:rPr>
              <a:t>Rigorous modeling </a:t>
            </a:r>
            <a:r>
              <a:rPr lang="en-US" sz="2400" dirty="0">
                <a:latin typeface="Times" pitchFamily="2" charset="0"/>
              </a:rPr>
              <a:t>without fittings or </a:t>
            </a:r>
            <a:r>
              <a:rPr lang="en-US" sz="2400" i="1" dirty="0">
                <a:latin typeface="Times" pitchFamily="2" charset="0"/>
              </a:rPr>
              <a:t>ad hoc</a:t>
            </a:r>
            <a:r>
              <a:rPr lang="en-US" sz="2400" dirty="0">
                <a:latin typeface="Times" pitchFamily="2" charset="0"/>
              </a:rPr>
              <a:t> parameterizations</a:t>
            </a:r>
            <a:r>
              <a:rPr lang="en-US" sz="2400" dirty="0">
                <a:latin typeface="Times" pitchFamily="2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BDEB3D-C31D-9834-4B05-B87843F38FC4}"/>
              </a:ext>
            </a:extLst>
          </p:cNvPr>
          <p:cNvGrpSpPr/>
          <p:nvPr/>
        </p:nvGrpSpPr>
        <p:grpSpPr>
          <a:xfrm>
            <a:off x="124742" y="629115"/>
            <a:ext cx="11979544" cy="2289303"/>
            <a:chOff x="124742" y="571965"/>
            <a:chExt cx="11979544" cy="22893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2E9768-9546-EEAF-526B-716DB1909538}"/>
                </a:ext>
              </a:extLst>
            </p:cNvPr>
            <p:cNvGrpSpPr/>
            <p:nvPr/>
          </p:nvGrpSpPr>
          <p:grpSpPr>
            <a:xfrm>
              <a:off x="124742" y="571965"/>
              <a:ext cx="11979544" cy="2187943"/>
              <a:chOff x="124741" y="3080756"/>
              <a:chExt cx="11979544" cy="218794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592DC3E-AA9E-954B-15E1-1E192D76E821}"/>
                  </a:ext>
                </a:extLst>
              </p:cNvPr>
              <p:cNvGrpSpPr/>
              <p:nvPr/>
            </p:nvGrpSpPr>
            <p:grpSpPr>
              <a:xfrm>
                <a:off x="3289750" y="3150192"/>
                <a:ext cx="4480143" cy="1938987"/>
                <a:chOff x="1116105" y="3719643"/>
                <a:chExt cx="4047566" cy="1687945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EDBC81A3-0B85-EFE0-A1D7-6D96BF6EC4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16105" y="3719643"/>
                  <a:ext cx="4047566" cy="1687945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37BDFC87-A019-1B9A-9A1E-CC6D92C85E3F}"/>
                    </a:ext>
                  </a:extLst>
                </p:cNvPr>
                <p:cNvSpPr/>
                <p:nvPr/>
              </p:nvSpPr>
              <p:spPr>
                <a:xfrm>
                  <a:off x="2850776" y="4172275"/>
                  <a:ext cx="304800" cy="3100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9A9F6B6-F506-7766-5269-C1364C93ED35}"/>
                  </a:ext>
                </a:extLst>
              </p:cNvPr>
              <p:cNvGrpSpPr/>
              <p:nvPr/>
            </p:nvGrpSpPr>
            <p:grpSpPr>
              <a:xfrm>
                <a:off x="124741" y="3080756"/>
                <a:ext cx="11979544" cy="2187943"/>
                <a:chOff x="124741" y="3080756"/>
                <a:chExt cx="11979544" cy="2187943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F5124D3E-688C-B763-0083-84EFAD103C24}"/>
                    </a:ext>
                  </a:extLst>
                </p:cNvPr>
                <p:cNvGrpSpPr/>
                <p:nvPr/>
              </p:nvGrpSpPr>
              <p:grpSpPr>
                <a:xfrm>
                  <a:off x="124741" y="3160241"/>
                  <a:ext cx="11943686" cy="2108458"/>
                  <a:chOff x="124741" y="3088525"/>
                  <a:chExt cx="11943686" cy="2108458"/>
                </a:xfrm>
              </p:grpSpPr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C863D52-118A-BC4D-664D-932833EADD96}"/>
                      </a:ext>
                    </a:extLst>
                  </p:cNvPr>
                  <p:cNvSpPr txBox="1"/>
                  <p:nvPr/>
                </p:nvSpPr>
                <p:spPr>
                  <a:xfrm>
                    <a:off x="124741" y="3088525"/>
                    <a:ext cx="3129151" cy="15696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342900" indent="-342900" algn="just">
                      <a:buFont typeface="Wingdings" pitchFamily="2" charset="2"/>
                      <a:buChar char="Ø"/>
                    </a:pPr>
                    <a:r>
                      <a:rPr lang="en-US" sz="2400" dirty="0">
                        <a:latin typeface="Times" pitchFamily="2" charset="0"/>
                        <a:cs typeface="Calibri" panose="020F0502020204030204" pitchFamily="34" charset="0"/>
                      </a:rPr>
                      <a:t>Electrochemical CO</a:t>
                    </a:r>
                    <a:r>
                      <a:rPr lang="en-US" sz="2400" baseline="-25000" dirty="0">
                        <a:latin typeface="Times" pitchFamily="2" charset="0"/>
                        <a:cs typeface="Calibri" panose="020F0502020204030204" pitchFamily="34" charset="0"/>
                      </a:rPr>
                      <a:t>2</a:t>
                    </a:r>
                    <a:r>
                      <a:rPr lang="en-US" sz="2400" dirty="0">
                        <a:latin typeface="Times" pitchFamily="2" charset="0"/>
                        <a:cs typeface="Calibri" panose="020F0502020204030204" pitchFamily="34" charset="0"/>
                      </a:rPr>
                      <a:t> to CO and nitrate reduction reaction to ammonia (NO</a:t>
                    </a:r>
                    <a:r>
                      <a:rPr lang="en-US" sz="2400" baseline="-25000" dirty="0">
                        <a:latin typeface="Times" pitchFamily="2" charset="0"/>
                        <a:cs typeface="Calibri" panose="020F0502020204030204" pitchFamily="34" charset="0"/>
                      </a:rPr>
                      <a:t>3</a:t>
                    </a:r>
                    <a:r>
                      <a:rPr lang="en-US" sz="2400" dirty="0">
                        <a:latin typeface="Times" pitchFamily="2" charset="0"/>
                        <a:cs typeface="Calibri" panose="020F0502020204030204" pitchFamily="34" charset="0"/>
                      </a:rPr>
                      <a:t>RR).</a:t>
                    </a:r>
                  </a:p>
                </p:txBody>
              </p:sp>
              <p:pic>
                <p:nvPicPr>
                  <p:cNvPr id="36" name="Picture 2">
                    <a:extLst>
                      <a:ext uri="{FF2B5EF4-FFF2-40B4-BE49-F238E27FC236}">
                        <a16:creationId xmlns:a16="http://schemas.microsoft.com/office/drawing/2014/main" id="{1D97CDB9-EC52-7388-771E-732D947C7EB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7805751" y="3547309"/>
                    <a:ext cx="4262676" cy="16496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F2E0750-FAF9-AE5E-F237-B0F951770CC1}"/>
                    </a:ext>
                  </a:extLst>
                </p:cNvPr>
                <p:cNvSpPr txBox="1"/>
                <p:nvPr/>
              </p:nvSpPr>
              <p:spPr>
                <a:xfrm>
                  <a:off x="8419865" y="3080756"/>
                  <a:ext cx="368442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effectLst/>
                      <a:latin typeface="Times" pitchFamily="2" charset="0"/>
                    </a:rPr>
                    <a:t>ACS Nano </a:t>
                  </a:r>
                  <a:r>
                    <a:rPr lang="en-US" sz="1400" b="1" dirty="0">
                      <a:effectLst/>
                      <a:latin typeface="Times" pitchFamily="2" charset="0"/>
                    </a:rPr>
                    <a:t>18</a:t>
                  </a:r>
                  <a:r>
                    <a:rPr lang="en-US" sz="1400" dirty="0">
                      <a:effectLst/>
                      <a:latin typeface="Times" pitchFamily="2" charset="0"/>
                    </a:rPr>
                    <a:t>, 27833 (2024).</a:t>
                  </a:r>
                </a:p>
                <a:p>
                  <a:pPr algn="ctr"/>
                  <a:r>
                    <a:rPr lang="en-US" sz="1400" dirty="0">
                      <a:effectLst/>
                      <a:latin typeface="Times" pitchFamily="2" charset="0"/>
                    </a:rPr>
                    <a:t>J. Mater. Chem. A </a:t>
                  </a:r>
                  <a:r>
                    <a:rPr lang="en-US" sz="1400" b="1" dirty="0">
                      <a:effectLst/>
                      <a:latin typeface="Times" pitchFamily="2" charset="0"/>
                    </a:rPr>
                    <a:t>10</a:t>
                  </a:r>
                  <a:r>
                    <a:rPr lang="en-US" sz="1400" dirty="0">
                      <a:effectLst/>
                      <a:latin typeface="Times" pitchFamily="2" charset="0"/>
                    </a:rPr>
                    <a:t>, 9707 (2022).</a:t>
                  </a: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D7FAFA-F7BE-BBF1-4DA0-F1CB9A2AD160}"/>
                </a:ext>
              </a:extLst>
            </p:cNvPr>
            <p:cNvSpPr txBox="1"/>
            <p:nvPr/>
          </p:nvSpPr>
          <p:spPr>
            <a:xfrm>
              <a:off x="3033743" y="2553491"/>
              <a:ext cx="49921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b="0" i="0" dirty="0">
                  <a:effectLst/>
                  <a:latin typeface="Times" pitchFamily="2" charset="0"/>
                </a:rPr>
                <a:t> Tian et al. </a:t>
              </a:r>
              <a:r>
                <a:rPr lang="en-US" sz="1400" b="0" i="0" dirty="0" err="1">
                  <a:effectLst/>
                  <a:latin typeface="Times" pitchFamily="2" charset="0"/>
                </a:rPr>
                <a:t>ChemRxiv</a:t>
              </a:r>
              <a:r>
                <a:rPr lang="en-US" sz="1400" b="0" i="0" dirty="0">
                  <a:effectLst/>
                  <a:latin typeface="Times" pitchFamily="2" charset="0"/>
                </a:rPr>
                <a:t>. 2025; doi:10.26434/chemrxiv-2025-n41q2</a:t>
              </a:r>
              <a:endParaRPr lang="en-US" sz="1400" dirty="0">
                <a:latin typeface="Times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A6AE16-1BA7-2A30-6CE8-D15560BDB679}"/>
                  </a:ext>
                </a:extLst>
              </p:cNvPr>
              <p:cNvSpPr txBox="1"/>
              <p:nvPr/>
            </p:nvSpPr>
            <p:spPr>
              <a:xfrm>
                <a:off x="205245" y="5035334"/>
                <a:ext cx="117815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ü"/>
                </a:pPr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An MD method for calculating TCFs (IR, </a:t>
                </a:r>
                <a:r>
                  <a:rPr lang="en-US" sz="2400" dirty="0" err="1">
                    <a:latin typeface="Times" pitchFamily="2" charset="0"/>
                    <a:cs typeface="Calibri" panose="020F0502020204030204" pitchFamily="34" charset="0"/>
                  </a:rPr>
                  <a:t>vSFG</a:t>
                </a:r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, etc.)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latin typeface="Times" pitchFamily="2" charset="0"/>
                    <a:cs typeface="Calibri" panose="020F0502020204030204" pitchFamily="34" charset="0"/>
                  </a:rPr>
                  <a:t>Real-Time Bead-Fourier</a:t>
                </a:r>
              </a:p>
              <a:p>
                <a:pPr marL="342900" indent="-342900" algn="just">
                  <a:buFont typeface="Wingdings" pitchFamily="2" charset="2"/>
                  <a:buChar char="ü"/>
                </a:pPr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Accurate PESs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latin typeface="Times" pitchFamily="2" charset="0"/>
                    <a:cs typeface="Calibri" panose="020F0502020204030204" pitchFamily="34" charset="0"/>
                  </a:rPr>
                  <a:t>4G-HDcNNPs in DL_POLY Quantum</a:t>
                </a:r>
                <a:endParaRPr lang="en-US" sz="2400" dirty="0">
                  <a:latin typeface="Times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A6AE16-1BA7-2A30-6CE8-D15560BDB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45" y="5035334"/>
                <a:ext cx="11781508" cy="830997"/>
              </a:xfrm>
              <a:prstGeom prst="rect">
                <a:avLst/>
              </a:prstGeom>
              <a:blipFill>
                <a:blip r:embed="rId8"/>
                <a:stretch>
                  <a:fillRect l="-754" t="-6061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085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D00B8-EADA-D4B6-91FF-79FAAE1DA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06CAB-49B2-CC28-0EDD-4CD7F733B298}"/>
              </a:ext>
            </a:extLst>
          </p:cNvPr>
          <p:cNvSpPr txBox="1"/>
          <p:nvPr/>
        </p:nvSpPr>
        <p:spPr>
          <a:xfrm>
            <a:off x="192140" y="663315"/>
            <a:ext cx="673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  <a:cs typeface="Calibri" panose="020F0502020204030204" pitchFamily="34" charset="0"/>
              </a:rPr>
              <a:t>Quantum mechanics is hard (exponential scaling)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96E659-DF84-F54E-2B16-438492723795}"/>
              </a:ext>
            </a:extLst>
          </p:cNvPr>
          <p:cNvGrpSpPr/>
          <p:nvPr/>
        </p:nvGrpSpPr>
        <p:grpSpPr>
          <a:xfrm>
            <a:off x="10775694" y="757473"/>
            <a:ext cx="1224166" cy="2045398"/>
            <a:chOff x="182049" y="994611"/>
            <a:chExt cx="1224166" cy="2045398"/>
          </a:xfrm>
        </p:grpSpPr>
        <p:pic>
          <p:nvPicPr>
            <p:cNvPr id="2054" name="Picture 6" descr="Richard Feynman: Brilliant Scientist, Mischievous Prankster, and  Swashbuckling Orator">
              <a:extLst>
                <a:ext uri="{FF2B5EF4-FFF2-40B4-BE49-F238E27FC236}">
                  <a16:creationId xmlns:a16="http://schemas.microsoft.com/office/drawing/2014/main" id="{28F7D20F-CE39-4515-CEF2-C77B90FBF4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2" r="26513"/>
            <a:stretch/>
          </p:blipFill>
          <p:spPr bwMode="auto">
            <a:xfrm>
              <a:off x="208548" y="994611"/>
              <a:ext cx="1197667" cy="1676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DFA0F4-48FB-9B3F-E847-3372FB04EAEA}"/>
                </a:ext>
              </a:extLst>
            </p:cNvPr>
            <p:cNvSpPr txBox="1"/>
            <p:nvPr/>
          </p:nvSpPr>
          <p:spPr>
            <a:xfrm>
              <a:off x="182049" y="2670677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" pitchFamily="2" charset="0"/>
                  <a:cs typeface="Calibri" panose="020F0502020204030204" pitchFamily="34" charset="0"/>
                </a:rPr>
                <a:t>1918-1988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84AC4-F082-CB2A-B4D1-CF5BBD569D4D}"/>
                  </a:ext>
                </a:extLst>
              </p:cNvPr>
              <p:cNvSpPr txBox="1"/>
              <p:nvPr/>
            </p:nvSpPr>
            <p:spPr>
              <a:xfrm>
                <a:off x="7122330" y="604006"/>
                <a:ext cx="2679708" cy="678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84AC4-F082-CB2A-B4D1-CF5BBD569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330" y="604006"/>
                <a:ext cx="2679708" cy="678519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7AD5101-7DF2-96E9-3ADE-7526AF631CB5}"/>
              </a:ext>
            </a:extLst>
          </p:cNvPr>
          <p:cNvSpPr txBox="1"/>
          <p:nvPr/>
        </p:nvSpPr>
        <p:spPr>
          <a:xfrm>
            <a:off x="192139" y="1405982"/>
            <a:ext cx="10283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  <a:cs typeface="Calibri" panose="020F0502020204030204" pitchFamily="34" charset="0"/>
              </a:rPr>
              <a:t>Need better, more suitable methods for many particle systems in condensed phases where all other quantum mechanical effects are washed out.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372899-E5F9-852E-3DA2-7B175094052A}"/>
                  </a:ext>
                </a:extLst>
              </p:cNvPr>
              <p:cNvSpPr txBox="1"/>
              <p:nvPr/>
            </p:nvSpPr>
            <p:spPr>
              <a:xfrm>
                <a:off x="192139" y="2399498"/>
                <a:ext cx="1028335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ü"/>
                </a:pPr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Feynman looked for ideas to connect QM to such classical ideas as the </a:t>
                </a:r>
                <a:r>
                  <a:rPr lang="en-US" sz="2400" dirty="0" err="1">
                    <a:latin typeface="Times" pitchFamily="2" charset="0"/>
                    <a:cs typeface="Calibri" panose="020F0502020204030204" pitchFamily="34" charset="0"/>
                  </a:rPr>
                  <a:t>Lagrangian</a:t>
                </a:r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), or Hamilton’s principle function, action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), the indefinite integral of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372899-E5F9-852E-3DA2-7B1750940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39" y="2399498"/>
                <a:ext cx="10283355" cy="1200329"/>
              </a:xfrm>
              <a:prstGeom prst="rect">
                <a:avLst/>
              </a:prstGeom>
              <a:blipFill>
                <a:blip r:embed="rId6"/>
                <a:stretch>
                  <a:fillRect l="-864" t="-4211" r="-988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0577ECD-DA11-26C0-A063-25A2601D59D2}"/>
              </a:ext>
            </a:extLst>
          </p:cNvPr>
          <p:cNvGrpSpPr/>
          <p:nvPr/>
        </p:nvGrpSpPr>
        <p:grpSpPr>
          <a:xfrm>
            <a:off x="422959" y="3240154"/>
            <a:ext cx="6009925" cy="3395884"/>
            <a:chOff x="422959" y="3240154"/>
            <a:chExt cx="6009925" cy="339588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1998273-BF9E-8A49-6051-DB37C116F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05" y="3240154"/>
              <a:ext cx="4030579" cy="3395884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6A63F74-89B8-759D-B5B0-3967E0913A05}"/>
                </a:ext>
              </a:extLst>
            </p:cNvPr>
            <p:cNvGrpSpPr/>
            <p:nvPr/>
          </p:nvGrpSpPr>
          <p:grpSpPr>
            <a:xfrm>
              <a:off x="422959" y="4399923"/>
              <a:ext cx="1191352" cy="2127892"/>
              <a:chOff x="471085" y="3926538"/>
              <a:chExt cx="1191352" cy="2127892"/>
            </a:xfrm>
          </p:grpSpPr>
          <p:pic>
            <p:nvPicPr>
              <p:cNvPr id="2062" name="Picture 14" descr="Paul Dirac Poster Print - Etsy UK">
                <a:extLst>
                  <a:ext uri="{FF2B5EF4-FFF2-40B4-BE49-F238E27FC236}">
                    <a16:creationId xmlns:a16="http://schemas.microsoft.com/office/drawing/2014/main" id="{57D98848-C0A4-B0B2-F54A-2DBEE446E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8" t="18484" r="27076" b="9005"/>
              <a:stretch/>
            </p:blipFill>
            <p:spPr bwMode="auto">
              <a:xfrm>
                <a:off x="497626" y="3926538"/>
                <a:ext cx="1138270" cy="1738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227C5A-9305-E19B-65FB-70F7B3B3F381}"/>
                  </a:ext>
                </a:extLst>
              </p:cNvPr>
              <p:cNvSpPr txBox="1"/>
              <p:nvPr/>
            </p:nvSpPr>
            <p:spPr>
              <a:xfrm>
                <a:off x="471085" y="5685098"/>
                <a:ext cx="1191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  <a:cs typeface="Calibri" panose="020F0502020204030204" pitchFamily="34" charset="0"/>
                  </a:rPr>
                  <a:t>1902-1984</a:t>
                </a:r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60AB728-4343-C5D7-58C3-951C06C39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2633" y="3535895"/>
            <a:ext cx="4348737" cy="31005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4F08CFA-6A32-3EA0-1AD5-6ECD8B1D3AAB}"/>
              </a:ext>
            </a:extLst>
          </p:cNvPr>
          <p:cNvSpPr txBox="1"/>
          <p:nvPr/>
        </p:nvSpPr>
        <p:spPr>
          <a:xfrm>
            <a:off x="7672803" y="6079525"/>
            <a:ext cx="30483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Feynman changed the analogy to identity!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7515FCB-5116-3A20-928E-036CABFB9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3493" y="3449659"/>
            <a:ext cx="4668200" cy="3193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57E32-491F-93F1-0E0C-93A173826A18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Feynman’s Path Integrals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EE0DFD-9DAB-0E4C-D9F9-CFD8691E8701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819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35616-EEA1-19FD-9357-C70C97F0C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898C9C14-A811-7EFA-DB67-2E30EB0F3739}"/>
              </a:ext>
            </a:extLst>
          </p:cNvPr>
          <p:cNvSpPr txBox="1"/>
          <p:nvPr/>
        </p:nvSpPr>
        <p:spPr>
          <a:xfrm>
            <a:off x="261225" y="652684"/>
            <a:ext cx="11669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" pitchFamily="2" charset="0"/>
                <a:cs typeface="Calibri" panose="020F0502020204030204" pitchFamily="34" charset="0"/>
              </a:rPr>
              <a:t>Feynman’s path integral states that to calculate the overall probability amplitude of a non-relativistic spin-less QM particle, we must consider, in addition to the classical path, all possible paths.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D8AFC1-0055-7500-4B33-7B015A47B05D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Feynman’s Path Integrals: Sum Over All Possible Paths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DA1029-D7BB-D863-18BD-7A25F569A399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white diagram of arrows&#10;&#10;Description automatically generated">
            <a:extLst>
              <a:ext uri="{FF2B5EF4-FFF2-40B4-BE49-F238E27FC236}">
                <a16:creationId xmlns:a16="http://schemas.microsoft.com/office/drawing/2014/main" id="{39EB4C76-DEA9-78AB-68AF-BB0BAFE68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518">
            <a:off x="680634" y="1841544"/>
            <a:ext cx="3513371" cy="3505406"/>
          </a:xfrm>
          <a:prstGeom prst="rect">
            <a:avLst/>
          </a:prstGeom>
        </p:spPr>
      </p:pic>
      <p:pic>
        <p:nvPicPr>
          <p:cNvPr id="7" name="Picture 6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8F346690-B9B3-4D76-AEE2-E9B5AB3CA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57" y="1926858"/>
            <a:ext cx="4658213" cy="3037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4D24E7-DCB1-EABE-88B3-C823430206AF}"/>
              </a:ext>
            </a:extLst>
          </p:cNvPr>
          <p:cNvSpPr txBox="1"/>
          <p:nvPr/>
        </p:nvSpPr>
        <p:spPr>
          <a:xfrm>
            <a:off x="177294" y="6235386"/>
            <a:ext cx="927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0" dirty="0">
                <a:solidFill>
                  <a:srgbClr val="001D35"/>
                </a:solidFill>
                <a:effectLst/>
                <a:latin typeface="Times" pitchFamily="2" charset="0"/>
              </a:rPr>
              <a:t>Feynman &amp; Hibbs (1965). Quantum Mechanics and Path Integrals.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7497F2-C5B5-73F1-BB79-1D861AB917B1}"/>
              </a:ext>
            </a:extLst>
          </p:cNvPr>
          <p:cNvCxnSpPr/>
          <p:nvPr/>
        </p:nvCxnSpPr>
        <p:spPr>
          <a:xfrm>
            <a:off x="609600" y="596245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D78899F-C71B-6173-FE79-E3FC9B1D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3250" y="6002917"/>
            <a:ext cx="2337993" cy="833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41B229-AD7D-D8B5-B59D-7B818CE4B127}"/>
                  </a:ext>
                </a:extLst>
              </p:cNvPr>
              <p:cNvSpPr txBox="1"/>
              <p:nvPr/>
            </p:nvSpPr>
            <p:spPr>
              <a:xfrm>
                <a:off x="5339780" y="1542784"/>
                <a:ext cx="4531433" cy="951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  <m:e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𝑙𝑙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𝑝𝑎𝑡h𝑠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41B229-AD7D-D8B5-B59D-7B818CE4B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780" y="1542784"/>
                <a:ext cx="4531433" cy="951094"/>
              </a:xfrm>
              <a:prstGeom prst="rect">
                <a:avLst/>
              </a:prstGeom>
              <a:blipFill>
                <a:blip r:embed="rId7"/>
                <a:stretch>
                  <a:fillRect t="-122368" b="-16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016ECAA-7847-7FEB-88AE-BAD843170875}"/>
              </a:ext>
            </a:extLst>
          </p:cNvPr>
          <p:cNvGrpSpPr/>
          <p:nvPr/>
        </p:nvGrpSpPr>
        <p:grpSpPr>
          <a:xfrm>
            <a:off x="4365958" y="2588419"/>
            <a:ext cx="7776359" cy="921852"/>
            <a:chOff x="6059113" y="2802692"/>
            <a:chExt cx="7776359" cy="9218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BEEF897-EDE1-7FD8-F293-314168B88F00}"/>
                    </a:ext>
                  </a:extLst>
                </p:cNvPr>
                <p:cNvSpPr txBox="1"/>
                <p:nvPr/>
              </p:nvSpPr>
              <p:spPr>
                <a:xfrm>
                  <a:off x="6607331" y="2802692"/>
                  <a:ext cx="5090304" cy="5897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b="0" dirty="0">
                      <a:latin typeface="Times" pitchFamily="2" charset="0"/>
                    </a:rPr>
                    <a:t>where </a:t>
                  </a:r>
                  <a14:m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]= </m:t>
                      </m:r>
                      <m:nary>
                        <m:nary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p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a14:m>
                  <a:endParaRPr lang="en-US" sz="22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BEEF897-EDE1-7FD8-F293-314168B88F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7331" y="2802692"/>
                  <a:ext cx="5090304" cy="589713"/>
                </a:xfrm>
                <a:prstGeom prst="rect">
                  <a:avLst/>
                </a:prstGeom>
                <a:blipFill>
                  <a:blip r:embed="rId8"/>
                  <a:stretch>
                    <a:fillRect l="-1244" t="-104255" b="-1553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84B18AD-059F-881D-0A72-4CF4A2CAE6BC}"/>
                    </a:ext>
                  </a:extLst>
                </p:cNvPr>
                <p:cNvSpPr txBox="1"/>
                <p:nvPr/>
              </p:nvSpPr>
              <p:spPr>
                <a:xfrm>
                  <a:off x="11708360" y="2931246"/>
                  <a:ext cx="2127112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200" dirty="0">
                      <a:latin typeface="Times" pitchFamily="2" charset="0"/>
                    </a:rPr>
                    <a:t>with </a:t>
                  </a:r>
                  <a14:m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a14:m>
                  <a:endParaRPr lang="en-US" sz="22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84B18AD-059F-881D-0A72-4CF4A2CAE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08360" y="2931246"/>
                  <a:ext cx="2127112" cy="430887"/>
                </a:xfrm>
                <a:prstGeom prst="rect">
                  <a:avLst/>
                </a:prstGeom>
                <a:blipFill>
                  <a:blip r:embed="rId9"/>
                  <a:stretch>
                    <a:fillRect l="-3550" t="-11765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EE18C9F-8325-CED1-E67A-1AD8D278FBB9}"/>
                </a:ext>
              </a:extLst>
            </p:cNvPr>
            <p:cNvCxnSpPr/>
            <p:nvPr/>
          </p:nvCxnSpPr>
          <p:spPr>
            <a:xfrm flipH="1">
              <a:off x="7338128" y="3267668"/>
              <a:ext cx="154983" cy="177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CFBD69-C7C1-38C0-B31C-703CA26640A5}"/>
                </a:ext>
              </a:extLst>
            </p:cNvPr>
            <p:cNvSpPr txBox="1"/>
            <p:nvPr/>
          </p:nvSpPr>
          <p:spPr>
            <a:xfrm>
              <a:off x="6059113" y="3385990"/>
              <a:ext cx="36293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>
                  <a:latin typeface="Times" pitchFamily="2" charset="0"/>
                  <a:cs typeface="Calibri" panose="020F0502020204030204" pitchFamily="34" charset="0"/>
                </a:rPr>
                <a:t>classical action functional along the path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6F4913-8FA1-BE3D-FA6D-B3496A6C6377}"/>
              </a:ext>
            </a:extLst>
          </p:cNvPr>
          <p:cNvGrpSpPr/>
          <p:nvPr/>
        </p:nvGrpSpPr>
        <p:grpSpPr>
          <a:xfrm>
            <a:off x="4480469" y="3865860"/>
            <a:ext cx="7625293" cy="1731855"/>
            <a:chOff x="4480469" y="3641272"/>
            <a:chExt cx="7625293" cy="173185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951EAC-8488-C69C-F7F5-816CEA558E24}"/>
                </a:ext>
              </a:extLst>
            </p:cNvPr>
            <p:cNvGrpSpPr/>
            <p:nvPr/>
          </p:nvGrpSpPr>
          <p:grpSpPr>
            <a:xfrm>
              <a:off x="6095998" y="3998879"/>
              <a:ext cx="5272789" cy="1374248"/>
              <a:chOff x="5741469" y="3694285"/>
              <a:chExt cx="5272789" cy="13742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C4A7774-AEF2-132E-5EB4-641BA001D84D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697" y="4637646"/>
                    <a:ext cx="1765804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oMath>
                      </m:oMathPara>
                    </a14:m>
                    <a:endParaRPr lang="en-US" sz="2200" dirty="0"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C4A7774-AEF2-132E-5EB4-641BA001D8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697" y="4637646"/>
                    <a:ext cx="1765804" cy="430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C6022614-4CBF-E115-B719-6E2D42DF17B6}"/>
                      </a:ext>
                    </a:extLst>
                  </p:cNvPr>
                  <p:cNvSpPr txBox="1"/>
                  <p:nvPr/>
                </p:nvSpPr>
                <p:spPr>
                  <a:xfrm>
                    <a:off x="5741469" y="3694285"/>
                    <a:ext cx="5272789" cy="8911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𝐷𝑥</m:t>
                              </m:r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sup>
                          </m:sSup>
                        </m:oMath>
                      </m:oMathPara>
                    </a14:m>
                    <a:endParaRPr lang="en-US" sz="2200" dirty="0"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C6022614-4CBF-E115-B719-6E2D42DF17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1469" y="3694285"/>
                    <a:ext cx="5272789" cy="89114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147887" b="-21690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012C4E-5731-F81F-6D12-D35C0C497EE5}"/>
                  </a:ext>
                </a:extLst>
              </p:cNvPr>
              <p:cNvSpPr txBox="1"/>
              <p:nvPr/>
            </p:nvSpPr>
            <p:spPr>
              <a:xfrm>
                <a:off x="8486482" y="4653034"/>
                <a:ext cx="13067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Times" pitchFamily="2" charset="0"/>
                  </a:rPr>
                  <a:t>probability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EFF1A6-2F5C-DAF1-68A3-208A626922B1}"/>
                </a:ext>
              </a:extLst>
            </p:cNvPr>
            <p:cNvSpPr txBox="1"/>
            <p:nvPr/>
          </p:nvSpPr>
          <p:spPr>
            <a:xfrm>
              <a:off x="4480469" y="3641272"/>
              <a:ext cx="7625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" pitchFamily="2" charset="0"/>
                  <a:cs typeface="Calibri" panose="020F0502020204030204" pitchFamily="34" charset="0"/>
                </a:rPr>
                <a:t>Write the infinite sum over all paths in a less restrictive way as integrals:</a:t>
              </a:r>
              <a:endParaRPr lang="en-US" sz="2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05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diagram of arrows&#10;&#10;Description automatically generated">
            <a:extLst>
              <a:ext uri="{FF2B5EF4-FFF2-40B4-BE49-F238E27FC236}">
                <a16:creationId xmlns:a16="http://schemas.microsoft.com/office/drawing/2014/main" id="{A10500AA-B585-E9F4-E424-134C447F0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94932">
            <a:off x="6455676" y="672434"/>
            <a:ext cx="4861876" cy="4861876"/>
          </a:xfrm>
          <a:prstGeom prst="rect">
            <a:avLst/>
          </a:prstGeom>
        </p:spPr>
      </p:pic>
      <p:pic>
        <p:nvPicPr>
          <p:cNvPr id="3" name="Picture 2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AFB79EBC-D731-1A86-9DB9-87D86EBE7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046" y="807240"/>
            <a:ext cx="6324954" cy="4212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F15CA94-8EF5-925C-2A68-28ACE224AA42}"/>
                  </a:ext>
                </a:extLst>
              </p:cNvPr>
              <p:cNvSpPr txBox="1"/>
              <p:nvPr/>
            </p:nvSpPr>
            <p:spPr>
              <a:xfrm>
                <a:off x="121702" y="2868977"/>
                <a:ext cx="5869748" cy="980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𝑖𝑆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F15CA94-8EF5-925C-2A68-28ACE224A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02" y="2868977"/>
                <a:ext cx="5869748" cy="980268"/>
              </a:xfrm>
              <a:prstGeom prst="rect">
                <a:avLst/>
              </a:prstGeom>
              <a:blipFill>
                <a:blip r:embed="rId6"/>
                <a:stretch>
                  <a:fillRect t="-136364" b="-192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07C663C-538F-79C7-A1F4-74AD94753468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Feynman’s “Discretized” Path Integrals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4D1BCC-D102-3FB6-C5E0-01502ADA1024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075139A-479C-14C1-087E-965E54468726}"/>
              </a:ext>
            </a:extLst>
          </p:cNvPr>
          <p:cNvGrpSpPr/>
          <p:nvPr/>
        </p:nvGrpSpPr>
        <p:grpSpPr>
          <a:xfrm>
            <a:off x="177294" y="661886"/>
            <a:ext cx="11400344" cy="3637219"/>
            <a:chOff x="177294" y="661886"/>
            <a:chExt cx="11400344" cy="3637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8CC7B9C-5A70-1577-3E28-D707BB175EBC}"/>
                    </a:ext>
                  </a:extLst>
                </p:cNvPr>
                <p:cNvSpPr txBox="1"/>
                <p:nvPr/>
              </p:nvSpPr>
              <p:spPr>
                <a:xfrm>
                  <a:off x="177294" y="661886"/>
                  <a:ext cx="5334617" cy="19389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latin typeface="Times" pitchFamily="2" charset="0"/>
                      <a:cs typeface="Calibri" panose="020F0502020204030204" pitchFamily="34" charset="0"/>
                    </a:rPr>
                    <a:t>In practice, we solve this numerically on a space-time grid by dividing each finite path into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𝑁</m:t>
                      </m:r>
                    </m:oMath>
                  </a14:m>
                  <a:r>
                    <a:rPr lang="en-US" sz="2400" dirty="0">
                      <a:latin typeface="Times" pitchFamily="2" charset="0"/>
                      <a:cs typeface="Calibri" panose="020F0502020204030204" pitchFamily="34" charset="0"/>
                    </a:rPr>
                    <a:t> equally spaced discrete linear time slices, solved numerically using the trapezoid rule.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8CC7B9C-5A70-1577-3E28-D707BB175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294" y="661886"/>
                  <a:ext cx="5334617" cy="1938992"/>
                </a:xfrm>
                <a:prstGeom prst="rect">
                  <a:avLst/>
                </a:prstGeom>
                <a:blipFill>
                  <a:blip r:embed="rId7"/>
                  <a:stretch>
                    <a:fillRect l="-1425" t="-2614" r="-1900" b="-653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AD6A4F3-CC75-1860-3651-BC011967F7C3}"/>
                </a:ext>
              </a:extLst>
            </p:cNvPr>
            <p:cNvGrpSpPr/>
            <p:nvPr/>
          </p:nvGrpSpPr>
          <p:grpSpPr>
            <a:xfrm>
              <a:off x="6731317" y="699580"/>
              <a:ext cx="4846321" cy="3599525"/>
              <a:chOff x="6480311" y="789225"/>
              <a:chExt cx="4846321" cy="359952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CCD9EF1-CE89-4489-DA6A-C9DEF4334059}"/>
                  </a:ext>
                </a:extLst>
              </p:cNvPr>
              <p:cNvCxnSpPr/>
              <p:nvPr/>
            </p:nvCxnSpPr>
            <p:spPr>
              <a:xfrm>
                <a:off x="6826481" y="789225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6FC37D8-0364-CF78-F2A6-EAE5FDDAAB9B}"/>
                  </a:ext>
                </a:extLst>
              </p:cNvPr>
              <p:cNvCxnSpPr/>
              <p:nvPr/>
            </p:nvCxnSpPr>
            <p:spPr>
              <a:xfrm>
                <a:off x="7296933" y="789225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8EB82DA-AA3C-0249-4941-FA81F67E6CA5}"/>
                  </a:ext>
                </a:extLst>
              </p:cNvPr>
              <p:cNvCxnSpPr/>
              <p:nvPr/>
            </p:nvCxnSpPr>
            <p:spPr>
              <a:xfrm>
                <a:off x="7754133" y="802712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8EC0977-39C1-1F91-E4D2-E680166B2850}"/>
                  </a:ext>
                </a:extLst>
              </p:cNvPr>
              <p:cNvCxnSpPr/>
              <p:nvPr/>
            </p:nvCxnSpPr>
            <p:spPr>
              <a:xfrm>
                <a:off x="8224585" y="802712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3977962-5D15-57AE-E04D-A201A81C8EAD}"/>
                  </a:ext>
                </a:extLst>
              </p:cNvPr>
              <p:cNvCxnSpPr/>
              <p:nvPr/>
            </p:nvCxnSpPr>
            <p:spPr>
              <a:xfrm>
                <a:off x="8708290" y="809103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C3E132E-0B07-FF16-2DF1-C3AE848B793B}"/>
                  </a:ext>
                </a:extLst>
              </p:cNvPr>
              <p:cNvCxnSpPr/>
              <p:nvPr/>
            </p:nvCxnSpPr>
            <p:spPr>
              <a:xfrm>
                <a:off x="9178742" y="809103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A65AAE6-C83A-99AD-72C6-6C5C235E6225}"/>
                  </a:ext>
                </a:extLst>
              </p:cNvPr>
              <p:cNvCxnSpPr/>
              <p:nvPr/>
            </p:nvCxnSpPr>
            <p:spPr>
              <a:xfrm>
                <a:off x="9635942" y="822590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10DDF11-72E5-27F7-6FC5-AE542FBD917F}"/>
                  </a:ext>
                </a:extLst>
              </p:cNvPr>
              <p:cNvCxnSpPr/>
              <p:nvPr/>
            </p:nvCxnSpPr>
            <p:spPr>
              <a:xfrm>
                <a:off x="10106394" y="810233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538D4AC-EB41-BB31-BEE9-009FE49C9753}"/>
                  </a:ext>
                </a:extLst>
              </p:cNvPr>
              <p:cNvCxnSpPr/>
              <p:nvPr/>
            </p:nvCxnSpPr>
            <p:spPr>
              <a:xfrm>
                <a:off x="10528851" y="789225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1F0FE37-8B6D-7FDC-4187-D90ED989F0F3}"/>
                  </a:ext>
                </a:extLst>
              </p:cNvPr>
              <p:cNvCxnSpPr/>
              <p:nvPr/>
            </p:nvCxnSpPr>
            <p:spPr>
              <a:xfrm>
                <a:off x="10999303" y="789225"/>
                <a:ext cx="0" cy="3566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6DDCB49-00DA-5B2C-2635-94FA84E0B4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1" y="1001904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0E21FCE-4F55-DFA3-F702-516073DC30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1" y="1313331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C9235B1-F35B-29BC-E35D-12C0DEF488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2" y="1642058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4B78F09-C04C-BFAF-ED9D-655C513E48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2" y="1953485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87B589C-F071-1179-B138-3CC5CF833D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1" y="2280992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6A522D3-35B6-1F01-4998-082FC49A0D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1" y="2592419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A770DB4-0DDD-4B02-8CF0-0ECEA79509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2" y="2927393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AB12D19-5F60-EC7F-1F35-B39C296A51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2" y="3238820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36473D1-49F6-961E-8F27-CE31B88A18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1" y="3566327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779B70D-0322-426C-B7AC-DF3EF3106A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1" y="3877754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735A0A7-9799-45A6-0923-0299A69A21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0311" y="4194547"/>
                <a:ext cx="48463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9A2D1A-C507-62C2-A4E3-D924EC0A7520}"/>
              </a:ext>
            </a:extLst>
          </p:cNvPr>
          <p:cNvGrpSpPr/>
          <p:nvPr/>
        </p:nvGrpSpPr>
        <p:grpSpPr>
          <a:xfrm>
            <a:off x="8942647" y="3093147"/>
            <a:ext cx="928524" cy="725979"/>
            <a:chOff x="8509154" y="2752985"/>
            <a:chExt cx="992560" cy="79256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DF458B6-E47A-928A-EF3A-F5D3886E335B}"/>
                </a:ext>
              </a:extLst>
            </p:cNvPr>
            <p:cNvCxnSpPr/>
            <p:nvPr/>
          </p:nvCxnSpPr>
          <p:spPr>
            <a:xfrm flipH="1">
              <a:off x="8761559" y="2752985"/>
              <a:ext cx="488731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1942766-3BE0-AC6A-2DEA-8793C93AF54F}"/>
                    </a:ext>
                  </a:extLst>
                </p:cNvPr>
                <p:cNvSpPr txBox="1"/>
                <p:nvPr/>
              </p:nvSpPr>
              <p:spPr>
                <a:xfrm>
                  <a:off x="8509154" y="2900488"/>
                  <a:ext cx="992560" cy="645060"/>
                </a:xfrm>
                <a:prstGeom prst="rect">
                  <a:avLst/>
                </a:prstGeom>
                <a:solidFill>
                  <a:schemeClr val="bg1">
                    <a:alpha val="79000"/>
                  </a:schemeClr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1942766-3BE0-AC6A-2DEA-8793C93AF5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154" y="2900488"/>
                  <a:ext cx="992560" cy="645060"/>
                </a:xfrm>
                <a:prstGeom prst="rect">
                  <a:avLst/>
                </a:prstGeom>
                <a:blipFill>
                  <a:blip r:embed="rId8"/>
                  <a:stretch>
                    <a:fillRect b="-425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F070856-476A-CC2C-AD79-5940F48A80AF}"/>
              </a:ext>
            </a:extLst>
          </p:cNvPr>
          <p:cNvSpPr txBox="1"/>
          <p:nvPr/>
        </p:nvSpPr>
        <p:spPr>
          <a:xfrm>
            <a:off x="232287" y="4264665"/>
            <a:ext cx="56181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  <a:cs typeface="Calibri" panose="020F0502020204030204" pitchFamily="34" charset="0"/>
              </a:rPr>
              <a:t>The oscillatory phase (sign) problem: action changes quadratically with path variables (position) and leads to highly oscillatory amplitudes.</a:t>
            </a:r>
            <a:endParaRPr lang="en-US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FD0D4F-38AE-E7F4-BC35-DECFB78C96AD}"/>
              </a:ext>
            </a:extLst>
          </p:cNvPr>
          <p:cNvSpPr txBox="1"/>
          <p:nvPr/>
        </p:nvSpPr>
        <p:spPr>
          <a:xfrm>
            <a:off x="177294" y="6235385"/>
            <a:ext cx="538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Times" pitchFamily="2" charset="0"/>
                <a:cs typeface="Calibri" panose="020F0502020204030204" pitchFamily="34" charset="0"/>
              </a:rPr>
              <a:t>Morita J. Phys. Soc. Jap. </a:t>
            </a:r>
            <a:r>
              <a:rPr lang="en-US" b="1" dirty="0">
                <a:effectLst/>
                <a:latin typeface="Times" pitchFamily="2" charset="0"/>
                <a:cs typeface="Calibri" panose="020F0502020204030204" pitchFamily="34" charset="0"/>
              </a:rPr>
              <a:t>35</a:t>
            </a:r>
            <a:r>
              <a:rPr lang="en-US" dirty="0">
                <a:effectLst/>
                <a:latin typeface="Times" pitchFamily="2" charset="0"/>
                <a:cs typeface="Calibri" panose="020F0502020204030204" pitchFamily="34" charset="0"/>
              </a:rPr>
              <a:t>, 980 (1973).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52B854-E7D4-AA3B-2DDE-D2F50FDCFD57}"/>
              </a:ext>
            </a:extLst>
          </p:cNvPr>
          <p:cNvCxnSpPr/>
          <p:nvPr/>
        </p:nvCxnSpPr>
        <p:spPr>
          <a:xfrm>
            <a:off x="609600" y="596245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5A451EE-3123-3495-CFF3-B0E520DEED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3250" y="6002917"/>
            <a:ext cx="2337993" cy="833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6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DBACB4-9E8C-6DDD-EF5C-2FAC2832B2E6}"/>
                  </a:ext>
                </a:extLst>
              </p:cNvPr>
              <p:cNvSpPr txBox="1"/>
              <p:nvPr/>
            </p:nvSpPr>
            <p:spPr>
              <a:xfrm>
                <a:off x="178531" y="660536"/>
                <a:ext cx="6189684" cy="2677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Using Wick rotation, represent PIs in Euclidean (imaginary) time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𝑖𝑢</m:t>
                    </m:r>
                  </m:oMath>
                </a14:m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𝑢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ℏ</m:t>
                    </m:r>
                  </m:oMath>
                </a14:m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), resulting in real decaying exponentials that we know how to handle numerically.</a:t>
                </a:r>
                <a:endParaRPr lang="en-US" sz="1600" dirty="0">
                  <a:latin typeface="Times" pitchFamily="2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imes" pitchFamily="2" charset="0"/>
                    <a:cs typeface="Calibri" panose="020F0502020204030204" pitchFamily="34" charset="0"/>
                  </a:rPr>
                  <a:t>This is why we refer to Feynman PIs as Feynman imaginary-time PIs.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DBACB4-9E8C-6DDD-EF5C-2FAC2832B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31" y="660536"/>
                <a:ext cx="6189684" cy="2677656"/>
              </a:xfrm>
              <a:prstGeom prst="rect">
                <a:avLst/>
              </a:prstGeom>
              <a:blipFill>
                <a:blip r:embed="rId4"/>
                <a:stretch>
                  <a:fillRect l="-1227" t="-1408" r="-1431" b="-3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3E92E-C4C9-9378-A765-7F7BC96EB4A7}"/>
                  </a:ext>
                </a:extLst>
              </p:cNvPr>
              <p:cNvSpPr txBox="1"/>
              <p:nvPr/>
            </p:nvSpPr>
            <p:spPr>
              <a:xfrm>
                <a:off x="6708542" y="680473"/>
                <a:ext cx="4580869" cy="870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ℏ</m:t>
                          </m:r>
                        </m:sup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𝐷𝑥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3E92E-C4C9-9378-A765-7F7BC96EB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542" y="680473"/>
                <a:ext cx="4580869" cy="870559"/>
              </a:xfrm>
              <a:prstGeom prst="rect">
                <a:avLst/>
              </a:prstGeom>
              <a:blipFill>
                <a:blip r:embed="rId5"/>
                <a:stretch>
                  <a:fillRect t="-149275" b="-228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8FB4EF3-51F4-C62A-5E8F-7AFE86656A77}"/>
              </a:ext>
            </a:extLst>
          </p:cNvPr>
          <p:cNvGrpSpPr/>
          <p:nvPr/>
        </p:nvGrpSpPr>
        <p:grpSpPr>
          <a:xfrm>
            <a:off x="8061293" y="1636244"/>
            <a:ext cx="1801435" cy="1537278"/>
            <a:chOff x="6600520" y="1837080"/>
            <a:chExt cx="1801435" cy="153727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A8B864-AEFC-1878-AAE3-9CBCBF8965D6}"/>
                </a:ext>
              </a:extLst>
            </p:cNvPr>
            <p:cNvGrpSpPr/>
            <p:nvPr/>
          </p:nvGrpSpPr>
          <p:grpSpPr>
            <a:xfrm>
              <a:off x="6608507" y="1837080"/>
              <a:ext cx="1793448" cy="1517490"/>
              <a:chOff x="2994694" y="5565333"/>
              <a:chExt cx="1793448" cy="1517490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33D09CA-B659-A1DA-B9A8-EE8602E881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38659" y="5950323"/>
                <a:ext cx="0" cy="73152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E46D7CA-E145-DD83-C452-F9DDD0CCB5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38660" y="6675212"/>
                <a:ext cx="822960" cy="663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D890CBF9-B346-B66C-07D9-6C4E70D08414}"/>
                      </a:ext>
                    </a:extLst>
                  </p:cNvPr>
                  <p:cNvSpPr txBox="1"/>
                  <p:nvPr/>
                </p:nvSpPr>
                <p:spPr>
                  <a:xfrm>
                    <a:off x="2994694" y="5565333"/>
                    <a:ext cx="68429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𝑅𝑒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2000" dirty="0">
                      <a:latin typeface="Times" pitchFamily="2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C77B520-5FC6-E0A3-614F-12D1779588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4694" y="5565333"/>
                    <a:ext cx="684290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7BCCFD3-E4A5-94E8-9B81-4B03D8C61EA1}"/>
                      </a:ext>
                    </a:extLst>
                  </p:cNvPr>
                  <p:cNvSpPr txBox="1"/>
                  <p:nvPr/>
                </p:nvSpPr>
                <p:spPr>
                  <a:xfrm>
                    <a:off x="4081410" y="6475157"/>
                    <a:ext cx="70673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𝐼𝑚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2000" dirty="0">
                      <a:latin typeface="Times" pitchFamily="2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BC2C4E8-1F69-5BA2-C56A-D6C807B38A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81410" y="6475157"/>
                    <a:ext cx="706732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79229E7B-C65F-DA30-A2D8-39698ACC657F}"/>
                  </a:ext>
                </a:extLst>
              </p:cNvPr>
              <p:cNvSpPr/>
              <p:nvPr/>
            </p:nvSpPr>
            <p:spPr>
              <a:xfrm>
                <a:off x="2994755" y="6278007"/>
                <a:ext cx="706732" cy="804816"/>
              </a:xfrm>
              <a:prstGeom prst="arc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75967B2-CBAA-DA65-6170-8FE77E4E6A11}"/>
                    </a:ext>
                  </a:extLst>
                </p:cNvPr>
                <p:cNvSpPr txBox="1"/>
                <p:nvPr/>
              </p:nvSpPr>
              <p:spPr>
                <a:xfrm>
                  <a:off x="6950652" y="3005026"/>
                  <a:ext cx="7649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ℏ</m:t>
                        </m:r>
                      </m:oMath>
                    </m:oMathPara>
                  </a14:m>
                  <a:endParaRPr lang="en-US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75967B2-CBAA-DA65-6170-8FE77E4E6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0652" y="3005026"/>
                  <a:ext cx="764953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8178A58-1C14-AE60-01F3-ADB3F9C76CD9}"/>
                    </a:ext>
                  </a:extLst>
                </p:cNvPr>
                <p:cNvSpPr txBox="1"/>
                <p:nvPr/>
              </p:nvSpPr>
              <p:spPr>
                <a:xfrm>
                  <a:off x="6600520" y="2345300"/>
                  <a:ext cx="33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oMath>
                    </m:oMathPara>
                  </a14:m>
                  <a:endParaRPr lang="en-US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8178A58-1C14-AE60-01F3-ADB3F9C76C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0520" y="2345300"/>
                  <a:ext cx="339387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25A2BF-29BA-684C-97CA-D891E24146FE}"/>
              </a:ext>
            </a:extLst>
          </p:cNvPr>
          <p:cNvGrpSpPr/>
          <p:nvPr/>
        </p:nvGrpSpPr>
        <p:grpSpPr>
          <a:xfrm>
            <a:off x="178531" y="3045117"/>
            <a:ext cx="11036950" cy="1527510"/>
            <a:chOff x="178531" y="3593757"/>
            <a:chExt cx="11036950" cy="15275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2364DB-4742-DE59-F025-B2AEAB70A670}"/>
                </a:ext>
              </a:extLst>
            </p:cNvPr>
            <p:cNvSpPr txBox="1"/>
            <p:nvPr/>
          </p:nvSpPr>
          <p:spPr>
            <a:xfrm>
              <a:off x="178531" y="3982670"/>
              <a:ext cx="514297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Times" pitchFamily="2" charset="0"/>
                  <a:cs typeface="Calibri" panose="020F0502020204030204" pitchFamily="34" charset="0"/>
                </a:rPr>
                <a:t>Using phase space variables, the partition function is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A84B9A5-FA09-065C-A315-F8DB1D1EAC3C}"/>
                    </a:ext>
                  </a:extLst>
                </p:cNvPr>
                <p:cNvSpPr txBox="1"/>
                <p:nvPr/>
              </p:nvSpPr>
              <p:spPr>
                <a:xfrm>
                  <a:off x="6708543" y="3593757"/>
                  <a:ext cx="4506938" cy="980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∮"/>
                            <m:limLoc m:val="undOvr"/>
                            <m:subHide m:val="on"/>
                            <m:supHide m:val="on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𝐷𝑝</m:t>
                                </m:r>
                                <m:d>
                                  <m:d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</m:d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2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A84B9A5-FA09-065C-A315-F8DB1D1EAC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543" y="3593757"/>
                  <a:ext cx="4506938" cy="980268"/>
                </a:xfrm>
                <a:prstGeom prst="rect">
                  <a:avLst/>
                </a:prstGeom>
                <a:blipFill>
                  <a:blip r:embed="rId13"/>
                  <a:stretch>
                    <a:fillRect l="-8989" t="-137662" b="-192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6FB5A96-51C7-F861-55B0-7FA069D9B111}"/>
                    </a:ext>
                  </a:extLst>
                </p:cNvPr>
                <p:cNvSpPr txBox="1"/>
                <p:nvPr/>
              </p:nvSpPr>
              <p:spPr>
                <a:xfrm>
                  <a:off x="6785057" y="4474936"/>
                  <a:ext cx="435390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Times" pitchFamily="2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Times" pitchFamily="2" charset="0"/>
                    </a:rPr>
                    <a:t> are closed phase space paths in imaginary time, i.e.,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ℏ</m:t>
                          </m:r>
                        </m:e>
                      </m:d>
                    </m:oMath>
                  </a14:m>
                  <a:endParaRPr lang="en-US" dirty="0">
                    <a:solidFill>
                      <a:schemeClr val="tx1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6FB5A96-51C7-F861-55B0-7FA069D9B1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5057" y="4474936"/>
                  <a:ext cx="4353908" cy="646331"/>
                </a:xfrm>
                <a:prstGeom prst="rect">
                  <a:avLst/>
                </a:prstGeom>
                <a:blipFill>
                  <a:blip r:embed="rId14"/>
                  <a:stretch>
                    <a:fillRect l="-1166" t="-3922" r="-1458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5FEAD8-40EA-927A-D60A-7F7895258B72}"/>
              </a:ext>
            </a:extLst>
          </p:cNvPr>
          <p:cNvGrpSpPr/>
          <p:nvPr/>
        </p:nvGrpSpPr>
        <p:grpSpPr>
          <a:xfrm>
            <a:off x="178530" y="4362324"/>
            <a:ext cx="12144319" cy="1569660"/>
            <a:chOff x="178530" y="4965828"/>
            <a:chExt cx="12144319" cy="156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A77534A-D754-E8E0-3872-EDF0A60C972D}"/>
                    </a:ext>
                  </a:extLst>
                </p:cNvPr>
                <p:cNvSpPr txBox="1"/>
                <p:nvPr/>
              </p:nvSpPr>
              <p:spPr>
                <a:xfrm>
                  <a:off x="178530" y="4965828"/>
                  <a:ext cx="4779981" cy="15696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latin typeface="Times" pitchFamily="2" charset="0"/>
                      <a:cs typeface="Calibri" panose="020F0502020204030204" pitchFamily="34" charset="0"/>
                    </a:rPr>
                    <a:t>For a given Euclidean path, the imaginary-time action functional for a particle of mass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𝑚</m:t>
                      </m:r>
                    </m:oMath>
                  </a14:m>
                  <a:r>
                    <a:rPr lang="en-US" sz="2400" dirty="0">
                      <a:latin typeface="Times" pitchFamily="2" charset="0"/>
                      <a:cs typeface="Calibri" panose="020F0502020204030204" pitchFamily="34" charset="0"/>
                    </a:rPr>
                    <a:t> and potential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</m:oMath>
                  </a14:m>
                  <a:r>
                    <a:rPr lang="en-US" sz="2400" dirty="0">
                      <a:latin typeface="Times" pitchFamily="2" charset="0"/>
                      <a:cs typeface="Calibri" panose="020F0502020204030204" pitchFamily="34" charset="0"/>
                    </a:rPr>
                    <a:t> is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A77534A-D754-E8E0-3872-EDF0A60C97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30" y="4965828"/>
                  <a:ext cx="4779981" cy="1569660"/>
                </a:xfrm>
                <a:prstGeom prst="rect">
                  <a:avLst/>
                </a:prstGeom>
                <a:blipFill>
                  <a:blip r:embed="rId15"/>
                  <a:stretch>
                    <a:fillRect l="-1587" t="-3200" r="-1852" b="-72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C9CD766-40E2-CE12-CCA9-7033EA31C509}"/>
                    </a:ext>
                  </a:extLst>
                </p:cNvPr>
                <p:cNvSpPr txBox="1"/>
                <p:nvPr/>
              </p:nvSpPr>
              <p:spPr>
                <a:xfrm>
                  <a:off x="5007000" y="5508598"/>
                  <a:ext cx="7315849" cy="8769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𝛽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ℏ</m:t>
                            </m:r>
                          </m:sup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𝑑𝑢</m:t>
                            </m:r>
                          </m:e>
                        </m:nary>
                        <m:d>
                          <m:dPr>
                            <m:begChr m:val="["/>
                            <m:endChr m:val="]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𝑖𝑝</m:t>
                            </m:r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acc>
                              <m:accPr>
                                <m:chr m:val="̇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2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C9CD766-40E2-CE12-CCA9-7033EA31C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7000" y="5508598"/>
                  <a:ext cx="7315849" cy="876971"/>
                </a:xfrm>
                <a:prstGeom prst="rect">
                  <a:avLst/>
                </a:prstGeom>
                <a:blipFill>
                  <a:blip r:embed="rId16"/>
                  <a:stretch>
                    <a:fillRect t="-148571" b="-22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AB77615-0F84-B15B-4940-DC8BD1916334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Feynman’s “Discretized” Imaginary-Time Path Integrals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B43A9B-6277-CF8E-35E2-BDF686A29C44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C3D80AF-38D8-755E-015E-98E2A1971C55}"/>
              </a:ext>
            </a:extLst>
          </p:cNvPr>
          <p:cNvSpPr txBox="1"/>
          <p:nvPr/>
        </p:nvSpPr>
        <p:spPr>
          <a:xfrm>
            <a:off x="177294" y="6235386"/>
            <a:ext cx="927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0" dirty="0">
                <a:solidFill>
                  <a:srgbClr val="001D35"/>
                </a:solidFill>
                <a:effectLst/>
                <a:latin typeface="Times" pitchFamily="2" charset="0"/>
              </a:rPr>
              <a:t>Feynman &amp; Hibbs (1965). Quantum Mechanics and Path Integrals.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4D42D5-8534-6201-A4F6-C78FCAFEAA7F}"/>
              </a:ext>
            </a:extLst>
          </p:cNvPr>
          <p:cNvCxnSpPr/>
          <p:nvPr/>
        </p:nvCxnSpPr>
        <p:spPr>
          <a:xfrm>
            <a:off x="609600" y="596245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FEF0AF8-6A67-5077-BFCB-78D2AC1C64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3250" y="6002917"/>
            <a:ext cx="2337993" cy="833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4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8CE3D-52ED-2ECF-4948-0C786219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DD2491-D3F8-7209-AC48-84F9702626D2}"/>
              </a:ext>
            </a:extLst>
          </p:cNvPr>
          <p:cNvSpPr txBox="1"/>
          <p:nvPr/>
        </p:nvSpPr>
        <p:spPr>
          <a:xfrm>
            <a:off x="192505" y="659331"/>
            <a:ext cx="117892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" pitchFamily="2" charset="0"/>
                <a:cs typeface="Calibri" panose="020F0502020204030204" pitchFamily="34" charset="0"/>
              </a:rPr>
              <a:t>In the Fourier path integral method,</a:t>
            </a:r>
            <a:r>
              <a:rPr lang="en-US" sz="2200" b="0" i="0" dirty="0">
                <a:solidFill>
                  <a:srgbClr val="1A1A1A"/>
                </a:solidFill>
                <a:effectLst/>
                <a:latin typeface="Times" pitchFamily="2" charset="0"/>
                <a:cs typeface="Calibri" panose="020F0502020204030204" pitchFamily="34" charset="0"/>
              </a:rPr>
              <a:t> the imaginary time path is expanded in a Fourier sine series</a:t>
            </a:r>
            <a:r>
              <a:rPr lang="en-US" sz="2200" dirty="0">
                <a:latin typeface="Times" pitchFamily="2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2985A1-4B08-AA61-B1FD-77E4A5856FB9}"/>
              </a:ext>
            </a:extLst>
          </p:cNvPr>
          <p:cNvSpPr txBox="1"/>
          <p:nvPr/>
        </p:nvSpPr>
        <p:spPr>
          <a:xfrm>
            <a:off x="192504" y="6096636"/>
            <a:ext cx="927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effectLst/>
                <a:latin typeface="Times" pitchFamily="2" charset="0"/>
                <a:cs typeface="Calibri" panose="020F0502020204030204" pitchFamily="34" charset="0"/>
              </a:rPr>
              <a:t>Doll and Freeman JCP </a:t>
            </a:r>
            <a:r>
              <a:rPr lang="en-US" b="1" dirty="0">
                <a:effectLst/>
                <a:latin typeface="Times" pitchFamily="2" charset="0"/>
                <a:cs typeface="Calibri" panose="020F0502020204030204" pitchFamily="34" charset="0"/>
              </a:rPr>
              <a:t>80</a:t>
            </a:r>
            <a:r>
              <a:rPr lang="en-US" dirty="0">
                <a:effectLst/>
                <a:latin typeface="Times" pitchFamily="2" charset="0"/>
                <a:cs typeface="Calibri" panose="020F0502020204030204" pitchFamily="34" charset="0"/>
              </a:rPr>
              <a:t>, 2239 (1984).</a:t>
            </a:r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 </a:t>
            </a:r>
            <a:r>
              <a:rPr lang="en-US" dirty="0">
                <a:effectLst/>
                <a:latin typeface="Times" pitchFamily="2" charset="0"/>
                <a:cs typeface="Calibri" panose="020F0502020204030204" pitchFamily="34" charset="0"/>
              </a:rPr>
              <a:t>Freeman and Doll JCP </a:t>
            </a:r>
            <a:r>
              <a:rPr lang="en-US" b="1" dirty="0">
                <a:effectLst/>
                <a:latin typeface="Times" pitchFamily="2" charset="0"/>
                <a:cs typeface="Calibri" panose="020F0502020204030204" pitchFamily="34" charset="0"/>
              </a:rPr>
              <a:t>80</a:t>
            </a:r>
            <a:r>
              <a:rPr lang="en-US" dirty="0">
                <a:effectLst/>
                <a:latin typeface="Times" pitchFamily="2" charset="0"/>
                <a:cs typeface="Calibri" panose="020F0502020204030204" pitchFamily="34" charset="0"/>
              </a:rPr>
              <a:t>, 5709 (1984). </a:t>
            </a:r>
            <a:r>
              <a:rPr lang="en-US" dirty="0">
                <a:effectLst/>
                <a:latin typeface="Times" pitchFamily="2" charset="0"/>
              </a:rPr>
              <a:t>Doll et al. Phys. Rev. Lett. </a:t>
            </a:r>
            <a:r>
              <a:rPr lang="en-US" b="1" dirty="0">
                <a:effectLst/>
                <a:latin typeface="Times" pitchFamily="2" charset="0"/>
              </a:rPr>
              <a:t>55</a:t>
            </a:r>
            <a:r>
              <a:rPr lang="en-US" dirty="0">
                <a:effectLst/>
                <a:latin typeface="Times" pitchFamily="2" charset="0"/>
              </a:rPr>
              <a:t>, 1 (1985). Vorontsov-</a:t>
            </a:r>
            <a:r>
              <a:rPr lang="en-US" dirty="0" err="1">
                <a:effectLst/>
                <a:latin typeface="Times" pitchFamily="2" charset="0"/>
              </a:rPr>
              <a:t>Velyaminov</a:t>
            </a:r>
            <a:r>
              <a:rPr lang="en-US" dirty="0">
                <a:effectLst/>
                <a:latin typeface="Times" pitchFamily="2" charset="0"/>
              </a:rPr>
              <a:t> et al. Phys. Rev. E </a:t>
            </a:r>
            <a:r>
              <a:rPr lang="en-US" b="1" dirty="0">
                <a:effectLst/>
                <a:latin typeface="Times" pitchFamily="2" charset="0"/>
              </a:rPr>
              <a:t>55</a:t>
            </a:r>
            <a:r>
              <a:rPr lang="en-US" dirty="0">
                <a:effectLst/>
                <a:latin typeface="Times" pitchFamily="2" charset="0"/>
              </a:rPr>
              <a:t>, 1979 (1997).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22BD3-DB1F-3A85-0869-D8E6E9C7BDE8}"/>
              </a:ext>
            </a:extLst>
          </p:cNvPr>
          <p:cNvSpPr txBox="1"/>
          <p:nvPr/>
        </p:nvSpPr>
        <p:spPr>
          <a:xfrm>
            <a:off x="0" y="2374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" pitchFamily="2" charset="0"/>
                <a:cs typeface="Calibri" panose="020F0502020204030204" pitchFamily="34" charset="0"/>
              </a:rPr>
              <a:t>Fourier Path Integrals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38E056-AD76-EC90-0569-C8F02FC0A643}"/>
              </a:ext>
            </a:extLst>
          </p:cNvPr>
          <p:cNvCxnSpPr/>
          <p:nvPr/>
        </p:nvCxnSpPr>
        <p:spPr>
          <a:xfrm>
            <a:off x="609600" y="581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89A17A-B721-D0BD-8648-1B9A9B098DF6}"/>
              </a:ext>
            </a:extLst>
          </p:cNvPr>
          <p:cNvCxnSpPr/>
          <p:nvPr/>
        </p:nvCxnSpPr>
        <p:spPr>
          <a:xfrm>
            <a:off x="609600" y="596245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632DD71-0E45-B9BB-BA7D-12DEE4D72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250" y="6002917"/>
            <a:ext cx="2337993" cy="833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2365A0-EAE4-5A0C-1C47-300D3B94C8B1}"/>
                  </a:ext>
                </a:extLst>
              </p:cNvPr>
              <p:cNvSpPr txBox="1"/>
              <p:nvPr/>
            </p:nvSpPr>
            <p:spPr>
              <a:xfrm>
                <a:off x="1828248" y="1254404"/>
                <a:ext cx="5100114" cy="1015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′−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𝜋𝜉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2365A0-EAE4-5A0C-1C47-300D3B94C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248" y="1254404"/>
                <a:ext cx="5100114" cy="1015406"/>
              </a:xfrm>
              <a:prstGeom prst="rect">
                <a:avLst/>
              </a:prstGeom>
              <a:blipFill>
                <a:blip r:embed="rId5"/>
                <a:stretch>
                  <a:fillRect t="-104938" b="-160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5E36502-CCB5-5758-EA3D-CB0A4251E2C8}"/>
              </a:ext>
            </a:extLst>
          </p:cNvPr>
          <p:cNvGrpSpPr/>
          <p:nvPr/>
        </p:nvGrpSpPr>
        <p:grpSpPr>
          <a:xfrm>
            <a:off x="7107655" y="1553797"/>
            <a:ext cx="3238393" cy="541687"/>
            <a:chOff x="7107655" y="1553797"/>
            <a:chExt cx="3238393" cy="5416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D1F30E1-D177-BADA-A8AA-0A540A00CFC5}"/>
                    </a:ext>
                  </a:extLst>
                </p:cNvPr>
                <p:cNvSpPr txBox="1"/>
                <p:nvPr/>
              </p:nvSpPr>
              <p:spPr>
                <a:xfrm>
                  <a:off x="7107655" y="1553797"/>
                  <a:ext cx="1678536" cy="5416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Times" pitchFamily="2" charset="0"/>
                      <a:ea typeface="Cambria Math" panose="02040503050406030204" pitchFamily="18" charset="0"/>
                    </a:rPr>
                    <a:t>w</a:t>
                  </a:r>
                  <a:r>
                    <a:rPr lang="en-US" sz="2000" b="0" dirty="0">
                      <a:latin typeface="Times" pitchFamily="2" charset="0"/>
                      <a:ea typeface="Cambria Math" panose="02040503050406030204" pitchFamily="18" charset="0"/>
                    </a:rPr>
                    <a:t>here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a14:m>
                  <a:endParaRPr lang="en-US" sz="20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D1F30E1-D177-BADA-A8AA-0A540A00C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655" y="1553797"/>
                  <a:ext cx="1678536" cy="541687"/>
                </a:xfrm>
                <a:prstGeom prst="rect">
                  <a:avLst/>
                </a:prstGeom>
                <a:blipFill>
                  <a:blip r:embed="rId6"/>
                  <a:stretch>
                    <a:fillRect l="-3759"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1FF2E2D-3E97-FE1E-03E4-9439577E3B8E}"/>
                    </a:ext>
                  </a:extLst>
                </p:cNvPr>
                <p:cNvSpPr txBox="1"/>
                <p:nvPr/>
              </p:nvSpPr>
              <p:spPr>
                <a:xfrm>
                  <a:off x="9073060" y="1620756"/>
                  <a:ext cx="1272988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≤1</m:t>
                        </m:r>
                      </m:oMath>
                    </m:oMathPara>
                  </a14:m>
                  <a:endParaRPr lang="en-US" sz="20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1FF2E2D-3E97-FE1E-03E4-9439577E3B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3060" y="1620756"/>
                  <a:ext cx="1272988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8C47F6-67C7-1AF4-3AE3-124755C72FF9}"/>
              </a:ext>
            </a:extLst>
          </p:cNvPr>
          <p:cNvGrpSpPr/>
          <p:nvPr/>
        </p:nvGrpSpPr>
        <p:grpSpPr>
          <a:xfrm>
            <a:off x="2373814" y="1977095"/>
            <a:ext cx="4355322" cy="630806"/>
            <a:chOff x="2373814" y="1977095"/>
            <a:chExt cx="4355322" cy="63080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D7E3673-BC0C-EC8F-B0B5-032BFC454E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2184" y="1977095"/>
              <a:ext cx="161365" cy="2618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4F4E05-5421-12CF-0E7C-5F6FC78FBD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3569" y="1981558"/>
              <a:ext cx="161365" cy="2618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D07A91-6454-DEE3-793C-B2FCFA33A7AF}"/>
                </a:ext>
              </a:extLst>
            </p:cNvPr>
            <p:cNvSpPr txBox="1"/>
            <p:nvPr/>
          </p:nvSpPr>
          <p:spPr>
            <a:xfrm>
              <a:off x="2373814" y="2269347"/>
              <a:ext cx="2459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" pitchFamily="2" charset="0"/>
                </a:rPr>
                <a:t>path starting and end points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2516412-D194-52CF-059E-E01715C61E25}"/>
                </a:ext>
              </a:extLst>
            </p:cNvPr>
            <p:cNvCxnSpPr>
              <a:cxnSpLocks/>
            </p:cNvCxnSpPr>
            <p:nvPr/>
          </p:nvCxnSpPr>
          <p:spPr>
            <a:xfrm>
              <a:off x="5525152" y="2041697"/>
              <a:ext cx="163718" cy="2257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732DA8-B0B5-C6BC-A721-9C7A8504FE68}"/>
                </a:ext>
              </a:extLst>
            </p:cNvPr>
            <p:cNvSpPr txBox="1"/>
            <p:nvPr/>
          </p:nvSpPr>
          <p:spPr>
            <a:xfrm>
              <a:off x="4983145" y="2267441"/>
              <a:ext cx="17459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" pitchFamily="2" charset="0"/>
                </a:rPr>
                <a:t>Fourier amplitudes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1FEFDAD-3A21-B1F2-3B7D-3040D20E97FF}"/>
              </a:ext>
            </a:extLst>
          </p:cNvPr>
          <p:cNvSpPr txBox="1"/>
          <p:nvPr/>
        </p:nvSpPr>
        <p:spPr>
          <a:xfrm>
            <a:off x="192504" y="2821067"/>
            <a:ext cx="117892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" pitchFamily="2" charset="0"/>
                <a:cs typeface="Calibri" panose="020F0502020204030204" pitchFamily="34" charset="0"/>
              </a:rPr>
              <a:t>Hundreds of Fourier terms needed even for simulations with heavy atoms.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4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6.9|2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4.9|8|13.7|1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1.9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1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12.7|38.1|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|31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11315</TotalTime>
  <Words>1270</Words>
  <Application>Microsoft Macintosh PowerPoint</Application>
  <PresentationFormat>Widescreen</PresentationFormat>
  <Paragraphs>141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Cambria Math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Momenitaheri, Mohammadreza</dc:creator>
  <cp:lastModifiedBy>Momenitaheri, Mohammadreza</cp:lastModifiedBy>
  <cp:revision>265</cp:revision>
  <dcterms:created xsi:type="dcterms:W3CDTF">2025-05-16T20:35:27Z</dcterms:created>
  <dcterms:modified xsi:type="dcterms:W3CDTF">2025-06-05T21:21:36Z</dcterms:modified>
</cp:coreProperties>
</file>