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6" r:id="rId1"/>
    <p:sldMasterId id="2147483654" r:id="rId2"/>
  </p:sldMasterIdLst>
  <p:notesMasterIdLst>
    <p:notesMasterId r:id="rId23"/>
  </p:notesMasterIdLst>
  <p:sldIdLst>
    <p:sldId id="256" r:id="rId3"/>
    <p:sldId id="257" r:id="rId4"/>
    <p:sldId id="259" r:id="rId5"/>
    <p:sldId id="258" r:id="rId6"/>
    <p:sldId id="261" r:id="rId7"/>
    <p:sldId id="260" r:id="rId8"/>
    <p:sldId id="262" r:id="rId9"/>
    <p:sldId id="263" r:id="rId10"/>
    <p:sldId id="264" r:id="rId11"/>
    <p:sldId id="265" r:id="rId12"/>
    <p:sldId id="266" r:id="rId13"/>
    <p:sldId id="267" r:id="rId14"/>
    <p:sldId id="268" r:id="rId15"/>
    <p:sldId id="269" r:id="rId16"/>
    <p:sldId id="270" r:id="rId17"/>
    <p:sldId id="271" r:id="rId18"/>
    <p:sldId id="273" r:id="rId19"/>
    <p:sldId id="274" r:id="rId20"/>
    <p:sldId id="275" r:id="rId21"/>
    <p:sldId id="276" r:id="rId22"/>
  </p:sldIdLst>
  <p:sldSz cx="12192000" cy="6858000"/>
  <p:notesSz cx="6858000" cy="9144000"/>
  <p:embeddedFontLst>
    <p:embeddedFont>
      <p:font typeface="Cambria Math" panose="02040503050406030204" pitchFamily="18" charset="0"/>
      <p:regular r:id="rId24"/>
    </p:embeddedFont>
    <p:embeddedFont>
      <p:font typeface="Jost" pitchFamily="2" charset="77"/>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843"/>
    <p:restoredTop sz="86350"/>
  </p:normalViewPr>
  <p:slideViewPr>
    <p:cSldViewPr snapToGrid="0">
      <p:cViewPr varScale="1">
        <p:scale>
          <a:sx n="93" d="100"/>
          <a:sy n="93" d="100"/>
        </p:scale>
        <p:origin x="216" y="31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p:cViewPr>
        <p:scale>
          <a:sx n="233" d="100"/>
          <a:sy n="233" d="100"/>
        </p:scale>
        <p:origin x="752" y="-192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3.fntdata"/><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2.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fntdata"/><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font" Target="fonts/font5.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4.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
        <p:cNvGrpSpPr/>
        <p:nvPr/>
      </p:nvGrpSpPr>
      <p:grpSpPr>
        <a:xfrm>
          <a:off x="0" y="0"/>
          <a:ext cx="0" cy="0"/>
          <a:chOff x="0" y="0"/>
          <a:chExt cx="0" cy="0"/>
        </a:xfrm>
      </p:grpSpPr>
      <p:sp>
        <p:nvSpPr>
          <p:cNvPr id="34" name="Google Shape;34;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1. Completed work during sabbatical in B. Poirier’s theoretical and computational lab.</a:t>
            </a:r>
          </a:p>
          <a:p>
            <a:pPr marL="0" lvl="0" indent="0" algn="l" rtl="0">
              <a:spcBef>
                <a:spcPts val="0"/>
              </a:spcBef>
              <a:spcAft>
                <a:spcPts val="0"/>
              </a:spcAft>
              <a:buNone/>
            </a:pPr>
            <a:r>
              <a:rPr lang="en-US" dirty="0"/>
              <a:t>2. Work was recently published by Molecular Physics; other work in a special issue of Entropy journal called “Quantum Mechanics and the Challenge of Time”</a:t>
            </a:r>
          </a:p>
          <a:p>
            <a:pPr marL="0" lvl="0" indent="0" algn="l" rtl="0">
              <a:spcBef>
                <a:spcPts val="0"/>
              </a:spcBef>
              <a:spcAft>
                <a:spcPts val="0"/>
              </a:spcAft>
              <a:buNone/>
            </a:pPr>
            <a:r>
              <a:rPr lang="en-US" dirty="0"/>
              <a:t>3.  Quantum trajectory methods (QTMs) have been embraced by the chemical physics community and also community in nuclear physics as effective computational approaches to quantum problems with many degrees of freedom (DOFs).  Their defining feature is that particles have definite position and momenta (like classical mechanics), but the results are fully quantum.  </a:t>
            </a:r>
          </a:p>
          <a:p>
            <a:pPr marL="0" lvl="0" indent="0" algn="l" rtl="0">
              <a:spcBef>
                <a:spcPts val="0"/>
              </a:spcBef>
              <a:spcAft>
                <a:spcPts val="0"/>
              </a:spcAft>
              <a:buNone/>
            </a:pPr>
            <a:r>
              <a:rPr lang="en-US" dirty="0"/>
              <a:t>3. They stem from the De Broglie-Bohm or pilot wave interpretation of quantum mechanics (aka </a:t>
            </a:r>
            <a:r>
              <a:rPr lang="en-US" dirty="0" err="1"/>
              <a:t>Bohmian</a:t>
            </a:r>
            <a:r>
              <a:rPr lang="en-US" dirty="0"/>
              <a:t> Mechanics). </a:t>
            </a:r>
          </a:p>
          <a:p>
            <a:pPr marL="0" lvl="0" indent="0" algn="l" rtl="0">
              <a:spcBef>
                <a:spcPts val="0"/>
              </a:spcBef>
              <a:spcAft>
                <a:spcPts val="0"/>
              </a:spcAft>
              <a:buNone/>
            </a:pPr>
            <a:r>
              <a:rPr lang="en-US" dirty="0"/>
              <a:t>4. QTMs defeat the exponential growth of computational effort as DOFs are added to quantum system as plagued by other methods (e.g., grid or basis set methods)</a:t>
            </a:r>
          </a:p>
          <a:p>
            <a:pPr marL="0" lvl="0" indent="0" algn="l" rtl="0">
              <a:spcBef>
                <a:spcPts val="0"/>
              </a:spcBef>
              <a:spcAft>
                <a:spcPts val="0"/>
              </a:spcAft>
              <a:buNone/>
            </a:pPr>
            <a:r>
              <a:rPr lang="en-US" dirty="0"/>
              <a:t>5. One variation of QTMs that I will present is called Interacting Quantum Trajectories (IQT) where no wavefunction is needed.</a:t>
            </a:r>
          </a:p>
          <a:p>
            <a:pPr marL="0" lvl="0" indent="0" algn="l" rtl="0">
              <a:spcBef>
                <a:spcPts val="0"/>
              </a:spcBef>
              <a:spcAft>
                <a:spcPts val="0"/>
              </a:spcAft>
              <a:buNone/>
            </a:pPr>
            <a:r>
              <a:rPr lang="en-US" dirty="0"/>
              <a:t>6. IQT could offer benefits due to its simplicity (no wavefunction) and numerical stability.  </a:t>
            </a:r>
          </a:p>
          <a:p>
            <a:pPr marL="0" lvl="0" indent="0" algn="l" rtl="0">
              <a:spcBef>
                <a:spcPts val="0"/>
              </a:spcBef>
              <a:spcAft>
                <a:spcPts val="0"/>
              </a:spcAft>
              <a:buNone/>
            </a:pPr>
            <a:r>
              <a:rPr lang="en-US" dirty="0"/>
              <a:t>7.</a:t>
            </a:r>
            <a:r>
              <a:rPr lang="en-US" baseline="0" dirty="0"/>
              <a:t> This IQT method has been developed for both relativistic and non-relativistic spinless particle cases.  </a:t>
            </a:r>
            <a:endParaRPr lang="en-US" dirty="0"/>
          </a:p>
          <a:p>
            <a:pPr marL="0" lvl="0" indent="0" algn="l" rtl="0">
              <a:spcBef>
                <a:spcPts val="0"/>
              </a:spcBef>
              <a:spcAft>
                <a:spcPts val="0"/>
              </a:spcAft>
              <a:buNone/>
            </a:pPr>
            <a:r>
              <a:rPr lang="en-US" dirty="0"/>
              <a:t>8. I will present the recent development of this </a:t>
            </a:r>
            <a:r>
              <a:rPr lang="en-US" b="1" dirty="0"/>
              <a:t>new</a:t>
            </a:r>
            <a:r>
              <a:rPr lang="en-US" dirty="0"/>
              <a:t> method applied to the Pauli Equation which handles nonrelativistic systems with spin ½.  First time (to our knowledge) that this IQT method is applied to spin ½ systems.  </a:t>
            </a:r>
          </a:p>
          <a:p>
            <a:pPr marL="0" lvl="0" indent="0" algn="l" rtl="0">
              <a:spcBef>
                <a:spcPts val="0"/>
              </a:spcBef>
              <a:spcAft>
                <a:spcPts val="0"/>
              </a:spcAft>
              <a:buNone/>
            </a:pPr>
            <a:r>
              <a:rPr lang="en-US" dirty="0"/>
              <a:t>9. I will look at two iconic quantum problems involving spin: quantum spin flipper and the Stern-Gerlach Experiment. </a:t>
            </a:r>
          </a:p>
          <a:p>
            <a:pPr marL="0" lvl="0" indent="0" algn="l" rtl="0">
              <a:spcBef>
                <a:spcPts val="0"/>
              </a:spcBef>
              <a:spcAft>
                <a:spcPts val="0"/>
              </a:spcAft>
              <a:buNone/>
            </a:pPr>
            <a:r>
              <a:rPr lang="en-US" dirty="0"/>
              <a:t>10.  Last, I will talk about different possible theoretical candidates for quantum dwell times using QTMs.  </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35" name="Google Shape;3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
        <p:cNvGrpSpPr/>
        <p:nvPr/>
      </p:nvGrpSpPr>
      <p:grpSpPr>
        <a:xfrm>
          <a:off x="0" y="0"/>
          <a:ext cx="0" cy="0"/>
          <a:chOff x="0" y="0"/>
          <a:chExt cx="0" cy="0"/>
        </a:xfrm>
      </p:grpSpPr>
      <p:sp>
        <p:nvSpPr>
          <p:cNvPr id="34" name="Google Shape;34;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228600" lvl="0" indent="-228600" algn="l" rtl="0">
              <a:spcBef>
                <a:spcPts val="0"/>
              </a:spcBef>
              <a:spcAft>
                <a:spcPts val="0"/>
              </a:spcAft>
              <a:buAutoNum type="arabicPeriod"/>
            </a:pPr>
            <a:r>
              <a:rPr lang="en-US" dirty="0"/>
              <a:t>Dark lines are exact trajectories.</a:t>
            </a:r>
          </a:p>
          <a:p>
            <a:pPr marL="228600" lvl="0" indent="-228600" algn="l" rtl="0">
              <a:spcBef>
                <a:spcPts val="0"/>
              </a:spcBef>
              <a:spcAft>
                <a:spcPts val="0"/>
              </a:spcAft>
              <a:buAutoNum type="arabicPeriod"/>
            </a:pPr>
            <a:r>
              <a:rPr lang="en-US" dirty="0"/>
              <a:t>(a) trajectories, (b) polar angle, (c) azimuthal angle</a:t>
            </a:r>
          </a:p>
          <a:p>
            <a:pPr marL="228600" lvl="0" indent="-228600" algn="l" rtl="0">
              <a:spcBef>
                <a:spcPts val="0"/>
              </a:spcBef>
              <a:spcAft>
                <a:spcPts val="0"/>
              </a:spcAft>
              <a:buAutoNum type="arabicPeriod"/>
            </a:pPr>
            <a:r>
              <a:rPr lang="en-US" dirty="0"/>
              <a:t>Dark dashed are numerical calculations using 17 trajectories</a:t>
            </a:r>
          </a:p>
          <a:p>
            <a:pPr marL="228600" lvl="0" indent="-228600" algn="l" rtl="0">
              <a:spcBef>
                <a:spcPts val="0"/>
              </a:spcBef>
              <a:spcAft>
                <a:spcPts val="0"/>
              </a:spcAft>
              <a:buAutoNum type="arabicPeriod"/>
            </a:pPr>
            <a:r>
              <a:rPr lang="en-US" dirty="0"/>
              <a:t>Light dashed are numerical calculations using 81 trajectories—approaching exact solution</a:t>
            </a:r>
          </a:p>
        </p:txBody>
      </p:sp>
      <p:sp>
        <p:nvSpPr>
          <p:cNvPr id="35" name="Google Shape;3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889660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
        <p:cNvGrpSpPr/>
        <p:nvPr/>
      </p:nvGrpSpPr>
      <p:grpSpPr>
        <a:xfrm>
          <a:off x="0" y="0"/>
          <a:ext cx="0" cy="0"/>
          <a:chOff x="0" y="0"/>
          <a:chExt cx="0" cy="0"/>
        </a:xfrm>
      </p:grpSpPr>
      <p:sp>
        <p:nvSpPr>
          <p:cNvPr id="34" name="Google Shape;34;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228600" lvl="0" indent="-228600" algn="l" rtl="0">
              <a:spcBef>
                <a:spcPts val="0"/>
              </a:spcBef>
              <a:spcAft>
                <a:spcPts val="0"/>
              </a:spcAft>
              <a:buAutoNum type="arabicPeriod"/>
            </a:pPr>
            <a:r>
              <a:rPr lang="en-US" dirty="0"/>
              <a:t>With initial conditions, most trajectories propagate in the positive z-direction.</a:t>
            </a:r>
          </a:p>
          <a:p>
            <a:pPr marL="228600" lvl="0" indent="-228600" algn="l" rtl="0">
              <a:spcBef>
                <a:spcPts val="0"/>
              </a:spcBef>
              <a:spcAft>
                <a:spcPts val="0"/>
              </a:spcAft>
              <a:buAutoNum type="arabicPeriod"/>
            </a:pPr>
            <a:r>
              <a:rPr lang="en-US" dirty="0"/>
              <a:t>Most polar angle trajectories rotate to 0, or spin up, azimuthal has similar behavior as trajectories</a:t>
            </a:r>
          </a:p>
          <a:p>
            <a:pPr marL="228600" lvl="0" indent="-228600" algn="l" rtl="0">
              <a:spcBef>
                <a:spcPts val="0"/>
              </a:spcBef>
              <a:spcAft>
                <a:spcPts val="0"/>
              </a:spcAft>
              <a:buAutoNum type="arabicPeriod"/>
            </a:pPr>
            <a:r>
              <a:rPr lang="en-US" dirty="0"/>
              <a:t>9 out of 10 measure spin-up or 90%--this approaches the 85.36% value as number of trajectories is increased</a:t>
            </a:r>
          </a:p>
          <a:p>
            <a:pPr marL="228600" lvl="0" indent="-228600" algn="l" rtl="0">
              <a:spcBef>
                <a:spcPts val="0"/>
              </a:spcBef>
              <a:spcAft>
                <a:spcPts val="0"/>
              </a:spcAft>
              <a:buAutoNum type="arabicPeriod"/>
            </a:pPr>
            <a:endParaRPr lang="en-US" dirty="0"/>
          </a:p>
        </p:txBody>
      </p:sp>
      <p:sp>
        <p:nvSpPr>
          <p:cNvPr id="35" name="Google Shape;3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410844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
        <p:cNvGrpSpPr/>
        <p:nvPr/>
      </p:nvGrpSpPr>
      <p:grpSpPr>
        <a:xfrm>
          <a:off x="0" y="0"/>
          <a:ext cx="0" cy="0"/>
          <a:chOff x="0" y="0"/>
          <a:chExt cx="0" cy="0"/>
        </a:xfrm>
      </p:grpSpPr>
      <p:sp>
        <p:nvSpPr>
          <p:cNvPr id="34" name="Google Shape;34;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228600" lvl="0" indent="-228600" algn="l" rtl="0">
              <a:spcBef>
                <a:spcPts val="0"/>
              </a:spcBef>
              <a:spcAft>
                <a:spcPts val="0"/>
              </a:spcAft>
              <a:buAutoNum type="arabicPeriod"/>
            </a:pPr>
            <a:r>
              <a:rPr lang="en-US" dirty="0"/>
              <a:t>Dark lines is exact solution and dashed are numerical with 49 trajectories (not all shown)</a:t>
            </a:r>
          </a:p>
          <a:p>
            <a:pPr marL="228600" lvl="0" indent="-228600" algn="l" rtl="0">
              <a:spcBef>
                <a:spcPts val="0"/>
              </a:spcBef>
              <a:spcAft>
                <a:spcPts val="0"/>
              </a:spcAft>
              <a:buAutoNum type="arabicPeriod"/>
            </a:pPr>
            <a:r>
              <a:rPr lang="en-US" dirty="0"/>
              <a:t>(d) actually took trajectories and recreated probability density</a:t>
            </a:r>
          </a:p>
        </p:txBody>
      </p:sp>
      <p:sp>
        <p:nvSpPr>
          <p:cNvPr id="35" name="Google Shape;3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975007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
        <p:cNvGrpSpPr/>
        <p:nvPr/>
      </p:nvGrpSpPr>
      <p:grpSpPr>
        <a:xfrm>
          <a:off x="0" y="0"/>
          <a:ext cx="0" cy="0"/>
          <a:chOff x="0" y="0"/>
          <a:chExt cx="0" cy="0"/>
        </a:xfrm>
      </p:grpSpPr>
      <p:sp>
        <p:nvSpPr>
          <p:cNvPr id="34" name="Google Shape;34;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228600" lvl="0" indent="-228600" algn="l" rtl="0">
              <a:spcBef>
                <a:spcPts val="0"/>
              </a:spcBef>
              <a:spcAft>
                <a:spcPts val="0"/>
              </a:spcAft>
              <a:buAutoNum type="arabicPeriod"/>
            </a:pPr>
            <a:r>
              <a:rPr lang="en-US" dirty="0"/>
              <a:t>Nonlinear equations are very sensitive to time step and number of trajectories; time integrators implemented need a lot of time steps--maybe adopt implicit integration schemes such as adaptive time-step </a:t>
            </a:r>
            <a:r>
              <a:rPr lang="en-US" dirty="0" err="1"/>
              <a:t>Bulirsch-Stoer</a:t>
            </a:r>
            <a:r>
              <a:rPr lang="en-US" dirty="0"/>
              <a:t> method—other works have done so   </a:t>
            </a:r>
          </a:p>
          <a:p>
            <a:pPr marL="228600" lvl="0" indent="-228600" algn="l" rtl="0">
              <a:spcBef>
                <a:spcPts val="0"/>
              </a:spcBef>
              <a:spcAft>
                <a:spcPts val="0"/>
              </a:spcAft>
              <a:buAutoNum type="arabicPeriod"/>
            </a:pPr>
            <a:r>
              <a:rPr lang="en-US" dirty="0"/>
              <a:t>Do numerical calculations for higher dimensionality—see how number of trajectories increase with dimensionality.  It should be less than exponential.  </a:t>
            </a:r>
          </a:p>
          <a:p>
            <a:pPr marL="228600" lvl="0" indent="-228600" algn="l" rtl="0">
              <a:spcBef>
                <a:spcPts val="0"/>
              </a:spcBef>
              <a:spcAft>
                <a:spcPts val="0"/>
              </a:spcAft>
              <a:buAutoNum type="arabicPeriod"/>
            </a:pPr>
            <a:r>
              <a:rPr lang="en-US" dirty="0"/>
              <a:t>Relativistic IQT has been developed for spinless particles—not dynamically equivalent to Klein-Gordon equation.  Perhaps, relativistic IQT for spin-1/2 will not be equivalent to Dirac Equation.</a:t>
            </a:r>
          </a:p>
          <a:p>
            <a:pPr marL="228600" lvl="0" indent="-228600" algn="l" rtl="0">
              <a:spcBef>
                <a:spcPts val="0"/>
              </a:spcBef>
              <a:spcAft>
                <a:spcPts val="0"/>
              </a:spcAft>
              <a:buAutoNum type="arabicPeriod"/>
            </a:pPr>
            <a:endParaRPr lang="en-US" dirty="0"/>
          </a:p>
          <a:p>
            <a:pPr marL="228600" lvl="0" indent="-228600" algn="l" rtl="0">
              <a:spcBef>
                <a:spcPts val="0"/>
              </a:spcBef>
              <a:spcAft>
                <a:spcPts val="0"/>
              </a:spcAft>
              <a:buAutoNum type="arabicPeriod"/>
            </a:pPr>
            <a:endParaRPr lang="en-US" dirty="0"/>
          </a:p>
          <a:p>
            <a:pPr marL="228600" lvl="0" indent="-228600" algn="l" rtl="0">
              <a:spcBef>
                <a:spcPts val="0"/>
              </a:spcBef>
              <a:spcAft>
                <a:spcPts val="0"/>
              </a:spcAft>
              <a:buAutoNum type="arabicPeriod"/>
            </a:pPr>
            <a:endParaRPr lang="en-US" dirty="0"/>
          </a:p>
        </p:txBody>
      </p:sp>
      <p:sp>
        <p:nvSpPr>
          <p:cNvPr id="35" name="Google Shape;3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714765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AutoNum type="arabicPeriod"/>
            </a:pPr>
            <a:r>
              <a:rPr lang="en-US" dirty="0"/>
              <a:t>In conventional QM theory, time is not usually endowed with Hermitian operator like other observables.  </a:t>
            </a:r>
          </a:p>
          <a:p>
            <a:pPr>
              <a:buAutoNum type="arabicPeriod"/>
            </a:pPr>
            <a:r>
              <a:rPr lang="en-US" dirty="0"/>
              <a:t>Represents amount of time particle spends within interval.</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35737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AutoNum type="arabicPeriod"/>
            </a:pPr>
            <a:r>
              <a:rPr lang="en-US" dirty="0"/>
              <a:t>Work was inspired by work by Das where particles in 3D of different spin states (starting as first excited state of harmonic oscillator confined to z&gt;0; i.e., infinite barrier at z=0, which is turned off right at t=0) were sent through a cylindrical waveguide (modelled by harmonic potential; like a quadrupole ion trap).  Using </a:t>
            </a:r>
            <a:r>
              <a:rPr lang="en-US" dirty="0" err="1"/>
              <a:t>dBB</a:t>
            </a:r>
            <a:r>
              <a:rPr lang="en-US" dirty="0"/>
              <a:t> theory, arrival time distributions depend on spin state since spin state influences velocity field. </a:t>
            </a:r>
          </a:p>
          <a:p>
            <a:pPr>
              <a:buAutoNum type="arabicPeriod"/>
            </a:pPr>
            <a:r>
              <a:rPr lang="en-US" dirty="0"/>
              <a:t>You will get different arrival time distributions dependent on spin state.  This same problem being treated using conventional QM is argued, in paper, to be ambiguous.  </a:t>
            </a:r>
          </a:p>
          <a:p>
            <a:pPr>
              <a:buAutoNum type="arabicPeriod"/>
            </a:pPr>
            <a:r>
              <a:rPr lang="en-US" dirty="0"/>
              <a:t>Suggests that experiment could validate whether </a:t>
            </a:r>
            <a:r>
              <a:rPr lang="en-US" dirty="0" err="1"/>
              <a:t>dBB</a:t>
            </a:r>
            <a:r>
              <a:rPr lang="en-US" dirty="0"/>
              <a:t> is correct theory. </a:t>
            </a:r>
          </a:p>
          <a:p>
            <a:pPr>
              <a:buAutoNum type="arabicPeriod"/>
            </a:pP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91382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AutoNum type="arabicPeriod"/>
            </a:pPr>
            <a:r>
              <a:rPr lang="en-US" dirty="0"/>
              <a:t>Discretize </a:t>
            </a:r>
            <a:r>
              <a:rPr lang="en-US" i="1" dirty="0"/>
              <a:t>C</a:t>
            </a:r>
            <a:r>
              <a:rPr lang="en-US" i="0" dirty="0"/>
              <a:t> uniformly from 0 to 1 where </a:t>
            </a:r>
            <a:r>
              <a:rPr lang="en-US" baseline="0" dirty="0"/>
              <a:t>resulting probability density in C has been uniformized.</a:t>
            </a:r>
            <a:r>
              <a:rPr lang="en-US" i="0" dirty="0"/>
              <a:t>. Each of the N trajectories in ensemble carries same probability 1/N.  Using this we were able to recreate Das’s arrival time distributions.  </a:t>
            </a:r>
          </a:p>
          <a:p>
            <a:pPr>
              <a:buAutoNum type="arabicPeriod"/>
            </a:pPr>
            <a:r>
              <a:rPr lang="en-US" i="0" dirty="0"/>
              <a:t>Hamiltonian is time-independent (cylindrical waveguide) over all time.  Use the same wavefunction at t = 0 and only consider region z&gt;0</a:t>
            </a:r>
          </a:p>
          <a:p>
            <a:pPr>
              <a:buAutoNum type="arabicPeriod"/>
            </a:pPr>
            <a:r>
              <a:rPr lang="en-US" i="0" dirty="0"/>
              <a:t>Psi+ is wavefunction with only positive momentum components (or positive Fourier contributions) and Psi- has negative momentum components (or negative Fourier contributions). </a:t>
            </a:r>
          </a:p>
          <a:p>
            <a:pPr>
              <a:buAutoNum type="arabicPeriod"/>
            </a:pPr>
            <a:r>
              <a:rPr lang="en-US" i="0" dirty="0"/>
              <a:t>Using bipolar decomposition, one can avoid oscillatory dwell time behavior as one changes interval due to interference of these + and – components.  Can calculate an average dwell time.  Also, interference-free bipolar components are classical-like and approach classical counterparts in the classical limit of large action.  </a:t>
            </a:r>
          </a:p>
          <a:p>
            <a:pPr>
              <a:buAutoNum type="arabicPeriod"/>
            </a:pPr>
            <a:endParaRPr lang="en-US" i="0" dirty="0"/>
          </a:p>
          <a:p>
            <a:pPr>
              <a:buAutoNum type="arabicPeriod"/>
            </a:pPr>
            <a:endParaRPr lang="en-US" i="0" dirty="0"/>
          </a:p>
          <a:p>
            <a:pPr>
              <a:buAutoNum type="arabicPeriod"/>
            </a:pP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006384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AutoNum type="arabicPeriod"/>
            </a:pPr>
            <a:r>
              <a:rPr lang="en-US" dirty="0"/>
              <a:t>Grey line represent unipolar probability density at t=0, 5, and 10.  Actually show virtual part, i.e., z&lt;0.  Note: at t=0 plot is halved so that we can fit in one contained plot.  </a:t>
            </a:r>
          </a:p>
          <a:p>
            <a:pPr>
              <a:buAutoNum type="arabicPeriod"/>
            </a:pPr>
            <a:r>
              <a:rPr lang="en-US" dirty="0"/>
              <a:t>Dashed is Psi+</a:t>
            </a:r>
          </a:p>
          <a:p>
            <a:pPr>
              <a:buAutoNum type="arabicPeriod"/>
            </a:pPr>
            <a:r>
              <a:rPr lang="en-US" dirty="0"/>
              <a:t>Dotted is Psi-</a:t>
            </a:r>
          </a:p>
          <a:p>
            <a:pPr>
              <a:buAutoNum type="arabicPeriod"/>
            </a:pPr>
            <a:endParaRPr lang="en-US" dirty="0"/>
          </a:p>
          <a:p>
            <a:pPr>
              <a:buAutoNum type="arabicPeriod"/>
            </a:pPr>
            <a:r>
              <a:rPr lang="en-US" dirty="0"/>
              <a:t>You can think of unipolar trajectory from t = -infinity to t = infinity as combination of two waves: psi – coming from right moving left (negative z) and psi+ coming from left moving right (positive z).  At t=0, they interfere in z=0 region.  Note that as time is further away from t=0, you can see that the bipolar contributions match the unipolar.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666525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AutoNum type="arabicPeriod"/>
            </a:pPr>
            <a:r>
              <a:rPr lang="en-US" dirty="0"/>
              <a:t>For spin up, </a:t>
            </a:r>
            <a:r>
              <a:rPr lang="en-US" dirty="0" err="1"/>
              <a:t>x,y</a:t>
            </a:r>
            <a:r>
              <a:rPr lang="en-US" dirty="0"/>
              <a:t> trajectory dynamics can be decoupled from z, so we just looked at propagation of trajectories along z direction.  Turns into 1D problem.  Can easily do bipolar decomposition</a:t>
            </a:r>
          </a:p>
          <a:p>
            <a:pPr>
              <a:buAutoNum type="arabicPeriod"/>
            </a:pPr>
            <a:r>
              <a:rPr lang="en-US" dirty="0"/>
              <a:t>Average dwell time &lt;tau&gt; does not contain oscillations with respect to interval boundaries that unipolar dwell time would have due to interference between bipolar </a:t>
            </a:r>
            <a:r>
              <a:rPr lang="en-US" dirty="0" err="1"/>
              <a:t>wavepacket</a:t>
            </a:r>
            <a:r>
              <a:rPr lang="en-US" dirty="0"/>
              <a:t> interference…may be better suited to represent average dwell time experimentally. </a:t>
            </a:r>
          </a:p>
          <a:p>
            <a:pPr>
              <a:buAutoNum type="arabicPeriod"/>
            </a:pPr>
            <a:r>
              <a:rPr lang="en-US" dirty="0"/>
              <a:t>Reflection scenario: consider the scattering center at origin where psi+ and psi- meet as, instead, where psi- comes in from left and is reflected as psi+ going out to the right</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413773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AutoNum type="arabicPeriod"/>
            </a:pPr>
            <a:r>
              <a:rPr lang="en-US" dirty="0"/>
              <a:t>[0,4] trajectory, which contains scattering center, and distributions are shown.</a:t>
            </a:r>
          </a:p>
          <a:p>
            <a:pPr>
              <a:buAutoNum type="arabicPeriod"/>
            </a:pPr>
            <a:r>
              <a:rPr lang="en-US" dirty="0"/>
              <a:t>Unipolar trajectories on left with only real trajectories (z&gt;0) for t from –infinity to infinity.   Dashed line is C = 1/6 closest to 0</a:t>
            </a:r>
          </a:p>
          <a:p>
            <a:pPr>
              <a:buAutoNum type="arabicPeriod"/>
            </a:pPr>
            <a:r>
              <a:rPr lang="en-US" dirty="0"/>
              <a:t>Top distribution is unipolar dwell time distribution (N=1000)</a:t>
            </a:r>
          </a:p>
          <a:p>
            <a:pPr>
              <a:buAutoNum type="arabicPeriod"/>
            </a:pPr>
            <a:r>
              <a:rPr lang="en-US" dirty="0"/>
              <a:t>Tau on chart is average from distribution with standard standard deviation of 6.0  (N=1000)</a:t>
            </a:r>
          </a:p>
          <a:p>
            <a:pPr>
              <a:buAutoNum type="arabicPeriod"/>
            </a:pPr>
            <a:r>
              <a:rPr lang="en-US" dirty="0"/>
              <a:t>Middle is bipolar psi+.  Virtual window [-4,0] included</a:t>
            </a:r>
          </a:p>
          <a:p>
            <a:pPr>
              <a:buAutoNum type="arabicPeriod"/>
            </a:pPr>
            <a:r>
              <a:rPr lang="en-US" dirty="0"/>
              <a:t>Middle distribution reflects psi+</a:t>
            </a:r>
          </a:p>
          <a:p>
            <a:pPr>
              <a:buAutoNum type="arabicPeriod"/>
            </a:pPr>
            <a:r>
              <a:rPr lang="en-US" dirty="0"/>
              <a:t>On table we see tau+.  By symmetry it is same as tau-, and by previous arguments, the sum represents average dwell time &lt;tau&gt; =  tau+ + tau-</a:t>
            </a:r>
          </a:p>
          <a:p>
            <a:pPr>
              <a:buAutoNum type="arabicPeriod"/>
            </a:pPr>
            <a:r>
              <a:rPr lang="en-US" dirty="0"/>
              <a:t>Small but significant difference between tau and &lt;tau&gt; due to oscillation of tau with interval boundary.  </a:t>
            </a:r>
          </a:p>
          <a:p>
            <a:pPr>
              <a:buAutoNum type="arabicPeriod"/>
            </a:pPr>
            <a:r>
              <a:rPr lang="en-US" dirty="0"/>
              <a:t>Last, by including virtual region [-4,0], we can mimic reflection scenario with bipolar components.  We see that it gives value also similar but slightly different than &lt;tau&gt; and tau.  Definitely provides a much smaller standard deviation.  </a:t>
            </a:r>
          </a:p>
          <a:p>
            <a:pPr>
              <a:buAutoNum type="arabicPeriod"/>
            </a:pP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876867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
        <p:cNvGrpSpPr/>
        <p:nvPr/>
      </p:nvGrpSpPr>
      <p:grpSpPr>
        <a:xfrm>
          <a:off x="0" y="0"/>
          <a:ext cx="0" cy="0"/>
          <a:chOff x="0" y="0"/>
          <a:chExt cx="0" cy="0"/>
        </a:xfrm>
      </p:grpSpPr>
      <p:sp>
        <p:nvSpPr>
          <p:cNvPr id="34" name="Google Shape;34;p1:notes"/>
          <p:cNvSpPr txBox="1">
            <a:spLocks noGrp="1"/>
          </p:cNvSpPr>
          <p:nvPr>
            <p:ph type="body" idx="1"/>
          </p:nvPr>
        </p:nvSpPr>
        <p:spPr>
          <a:xfrm>
            <a:off x="685800" y="4400549"/>
            <a:ext cx="5486400" cy="3913133"/>
          </a:xfrm>
          <a:prstGeom prst="rect">
            <a:avLst/>
          </a:prstGeom>
        </p:spPr>
        <p:txBody>
          <a:bodyPr spcFirstLastPara="1" wrap="square" lIns="91425" tIns="45700" rIns="91425" bIns="45700" anchor="t" anchorCtr="0">
            <a:noAutofit/>
          </a:bodyPr>
          <a:lstStyle/>
          <a:p>
            <a:pPr marL="228600" lvl="0" algn="l" rtl="0">
              <a:spcBef>
                <a:spcPts val="0"/>
              </a:spcBef>
              <a:spcAft>
                <a:spcPts val="0"/>
              </a:spcAft>
              <a:buAutoNum type="arabicPeriod"/>
            </a:pPr>
            <a:r>
              <a:rPr lang="en-US" dirty="0"/>
              <a:t>Traditional quantum mechanics has a wavefunction that provides all of the information of system. </a:t>
            </a:r>
          </a:p>
          <a:p>
            <a:pPr marL="228600" lvl="0" algn="l" rtl="0">
              <a:spcBef>
                <a:spcPts val="0"/>
              </a:spcBef>
              <a:spcAft>
                <a:spcPts val="0"/>
              </a:spcAft>
              <a:buAutoNum type="arabicPeriod"/>
            </a:pPr>
            <a:r>
              <a:rPr lang="en-US" dirty="0"/>
              <a:t>In </a:t>
            </a:r>
            <a:r>
              <a:rPr lang="en-US" dirty="0" err="1"/>
              <a:t>dBB</a:t>
            </a:r>
            <a:r>
              <a:rPr lang="en-US" dirty="0"/>
              <a:t> theory, the wavefunction is retained and used to guide a single quantum trajectory, which provides physical insight beyond wavefunction alone.  Although it is a hidden variable theory, it is not local (nonlocal quantum forces).</a:t>
            </a:r>
          </a:p>
          <a:p>
            <a:pPr marL="228600" lvl="0" algn="l" rtl="0">
              <a:spcBef>
                <a:spcPts val="0"/>
              </a:spcBef>
              <a:spcAft>
                <a:spcPts val="0"/>
              </a:spcAft>
              <a:buAutoNum type="arabicPeriod"/>
            </a:pPr>
            <a:r>
              <a:rPr lang="en-US" dirty="0"/>
              <a:t>B. Poirier, in the spirit of possibly uncovering both ontological insights and computational advantages, found a way to treat ‘the trajectory ensemble itself as the fundamental quantum entity’, thereby doing away with the wavefunction entirely.  </a:t>
            </a:r>
          </a:p>
          <a:p>
            <a:pPr marL="228600" lvl="0" algn="l" rtl="0">
              <a:spcBef>
                <a:spcPts val="0"/>
              </a:spcBef>
              <a:spcAft>
                <a:spcPts val="0"/>
              </a:spcAft>
              <a:buAutoNum type="arabicPeriod"/>
            </a:pPr>
            <a:r>
              <a:rPr lang="en-US" dirty="0"/>
              <a:t>Quantum effects manifest as interactions among trajectories.  One could construct wavefunction, if you wanted, but there is no need.  </a:t>
            </a:r>
          </a:p>
          <a:p>
            <a:pPr marL="228600" lvl="0" algn="l" rtl="0">
              <a:spcBef>
                <a:spcPts val="0"/>
              </a:spcBef>
              <a:spcAft>
                <a:spcPts val="0"/>
              </a:spcAft>
              <a:buAutoNum type="arabicPeriod"/>
            </a:pPr>
            <a:r>
              <a:rPr lang="en-US" dirty="0"/>
              <a:t>Again, I will be presenting the novel extension of IQT to handle non-relativistic particles with spin ½ traditionally treated with Pauli equation.  </a:t>
            </a:r>
          </a:p>
          <a:p>
            <a:pPr marL="228600" lvl="0" algn="l" rtl="0">
              <a:spcBef>
                <a:spcPts val="0"/>
              </a:spcBef>
              <a:spcAft>
                <a:spcPts val="0"/>
              </a:spcAft>
              <a:buAutoNum type="arabicPeriod"/>
            </a:pPr>
            <a:r>
              <a:rPr lang="en-US" dirty="0"/>
              <a:t>COULD END HERE!!!!!</a:t>
            </a:r>
          </a:p>
          <a:p>
            <a:pPr marL="228600" lvl="0" algn="l" rtl="0">
              <a:spcBef>
                <a:spcPts val="0"/>
              </a:spcBef>
              <a:spcAft>
                <a:spcPts val="0"/>
              </a:spcAft>
              <a:buAutoNum type="arabicPeriod"/>
            </a:pPr>
            <a:r>
              <a:rPr lang="en-US" dirty="0"/>
              <a:t>We will start with Pauli equation and move to </a:t>
            </a:r>
            <a:r>
              <a:rPr lang="en-US" dirty="0" err="1"/>
              <a:t>dBB</a:t>
            </a:r>
            <a:r>
              <a:rPr lang="en-US" dirty="0"/>
              <a:t> formalism developed by Holland et al. which results in 4 coupled real-valued PDEs (time evolution equations dependent on wavefunction) that describe quantum dynamics. </a:t>
            </a:r>
          </a:p>
          <a:p>
            <a:pPr marL="228600" lvl="0" algn="l" rtl="0">
              <a:spcBef>
                <a:spcPts val="0"/>
              </a:spcBef>
              <a:spcAft>
                <a:spcPts val="0"/>
              </a:spcAft>
              <a:buAutoNum type="arabicPeriod"/>
            </a:pPr>
            <a:r>
              <a:rPr lang="en-US" dirty="0"/>
              <a:t>Next, we will demonstrate extension from </a:t>
            </a:r>
            <a:r>
              <a:rPr lang="en-US" dirty="0" err="1"/>
              <a:t>dBB</a:t>
            </a:r>
            <a:r>
              <a:rPr lang="en-US" dirty="0"/>
              <a:t> to IQT resulting in three coupled PDEs (time evolution equations not dependent on wavefunction) and a new trajectory-labelling coordinate.  </a:t>
            </a:r>
          </a:p>
          <a:p>
            <a:pPr marL="228600" lvl="0" algn="l" rtl="0">
              <a:spcBef>
                <a:spcPts val="0"/>
              </a:spcBef>
              <a:spcAft>
                <a:spcPts val="0"/>
              </a:spcAft>
              <a:buAutoNum type="arabicPeriod"/>
            </a:pPr>
            <a:r>
              <a:rPr lang="en-US" dirty="0"/>
              <a:t>1D equations will be addressed.</a:t>
            </a:r>
          </a:p>
          <a:p>
            <a:pPr marL="228600" lvl="0" algn="l" rtl="0">
              <a:spcBef>
                <a:spcPts val="0"/>
              </a:spcBef>
              <a:spcAft>
                <a:spcPts val="0"/>
              </a:spcAft>
              <a:buAutoNum type="arabicPeriod"/>
            </a:pPr>
            <a:r>
              <a:rPr lang="en-US" dirty="0"/>
              <a:t>Computational techniques will also be explored. </a:t>
            </a:r>
          </a:p>
          <a:p>
            <a:pPr marL="228600" lvl="0" algn="l" rtl="0">
              <a:spcBef>
                <a:spcPts val="0"/>
              </a:spcBef>
              <a:spcAft>
                <a:spcPts val="0"/>
              </a:spcAft>
              <a:buAutoNum type="arabicPeriod"/>
            </a:pPr>
            <a:endParaRPr lang="en-US" dirty="0"/>
          </a:p>
          <a:p>
            <a:pPr marL="0" lvl="0" indent="0" algn="l" rtl="0">
              <a:spcBef>
                <a:spcPts val="0"/>
              </a:spcBef>
              <a:spcAft>
                <a:spcPts val="0"/>
              </a:spcAft>
            </a:pPr>
            <a:endParaRPr lang="en-US" dirty="0"/>
          </a:p>
          <a:p>
            <a:pPr marL="228600" lvl="0" algn="l" rtl="0">
              <a:spcBef>
                <a:spcPts val="0"/>
              </a:spcBef>
              <a:spcAft>
                <a:spcPts val="0"/>
              </a:spcAft>
              <a:buAutoNum type="arabicPeriod"/>
            </a:pPr>
            <a:endParaRPr lang="en-US" dirty="0"/>
          </a:p>
          <a:p>
            <a:pPr marL="228600" lvl="0" algn="l" rtl="0">
              <a:spcBef>
                <a:spcPts val="0"/>
              </a:spcBef>
              <a:spcAft>
                <a:spcPts val="0"/>
              </a:spcAft>
              <a:buAutoNum type="arabicPeriod"/>
            </a:pPr>
            <a:endParaRPr lang="en-US" dirty="0"/>
          </a:p>
          <a:p>
            <a:pPr marL="228600" lvl="0" algn="l" rtl="0">
              <a:spcBef>
                <a:spcPts val="0"/>
              </a:spcBef>
              <a:spcAft>
                <a:spcPts val="0"/>
              </a:spcAft>
              <a:buAutoNum type="arabicPeriod"/>
            </a:pPr>
            <a:endParaRPr lang="en-US" dirty="0"/>
          </a:p>
        </p:txBody>
      </p:sp>
      <p:sp>
        <p:nvSpPr>
          <p:cNvPr id="35" name="Google Shape;3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275488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6025"/>
            <a:ext cx="5486400" cy="3600450"/>
          </a:xfrm>
        </p:spPr>
        <p:txBody>
          <a:bodyPr/>
          <a:lstStyle/>
          <a:p>
            <a:pPr>
              <a:buAutoNum type="arabicPeriod"/>
            </a:pPr>
            <a:r>
              <a:rPr lang="en-US" dirty="0"/>
              <a:t>Trajectories do not cross: we are only showing trajectory progressing along z-coordinate.  x=0 always for trajectories (i.e., trajectories always occupy a y-z plane) but y changes with z.   These depend on trapping frequency used for cylindrical waveguide which models a quadrupole ion trap.  </a:t>
            </a:r>
          </a:p>
          <a:p>
            <a:pPr>
              <a:buAutoNum type="arabicPeriod"/>
            </a:pPr>
            <a:r>
              <a:rPr lang="en-US" dirty="0"/>
              <a:t>Only unipolar trajectories are considered. </a:t>
            </a:r>
          </a:p>
          <a:p>
            <a:pPr>
              <a:buAutoNum type="arabicPeriod"/>
            </a:pPr>
            <a:r>
              <a:rPr lang="en-US" dirty="0"/>
              <a:t>Convergence of tau is considered as a function of N or N^3.  </a:t>
            </a:r>
          </a:p>
          <a:p>
            <a:pPr>
              <a:buAutoNum type="arabicPeriod"/>
            </a:pPr>
            <a:r>
              <a:rPr lang="en-US" dirty="0"/>
              <a:t>There is a difference in tau which may be discernible with experiment.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014673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
        <p:cNvGrpSpPr/>
        <p:nvPr/>
      </p:nvGrpSpPr>
      <p:grpSpPr>
        <a:xfrm>
          <a:off x="0" y="0"/>
          <a:ext cx="0" cy="0"/>
          <a:chOff x="0" y="0"/>
          <a:chExt cx="0" cy="0"/>
        </a:xfrm>
      </p:grpSpPr>
      <p:sp>
        <p:nvSpPr>
          <p:cNvPr id="34" name="Google Shape;34;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228600" lvl="0" indent="-228600" algn="l" rtl="0">
              <a:spcBef>
                <a:spcPts val="0"/>
              </a:spcBef>
              <a:spcAft>
                <a:spcPts val="0"/>
              </a:spcAft>
              <a:buAutoNum type="arabicPeriod"/>
            </a:pPr>
            <a:endParaRPr lang="en-US" dirty="0"/>
          </a:p>
          <a:p>
            <a:pPr marL="228600" lvl="0" indent="-228600" algn="l" rtl="0">
              <a:spcBef>
                <a:spcPts val="0"/>
              </a:spcBef>
              <a:spcAft>
                <a:spcPts val="0"/>
              </a:spcAft>
              <a:buAutoNum type="arabicPeriod"/>
            </a:pPr>
            <a:r>
              <a:rPr lang="en-US" dirty="0"/>
              <a:t>Time dependent Schrodinger equation where psi is a spinor wavefunction.</a:t>
            </a:r>
          </a:p>
          <a:p>
            <a:pPr marL="228600" lvl="0" indent="-228600" algn="l" rtl="0">
              <a:spcBef>
                <a:spcPts val="0"/>
              </a:spcBef>
              <a:spcAft>
                <a:spcPts val="0"/>
              </a:spcAft>
              <a:buAutoNum type="arabicPeriod"/>
            </a:pPr>
            <a:r>
              <a:rPr lang="en-US" dirty="0"/>
              <a:t>Hamiltonian operator in SI units: q charge, m mass, </a:t>
            </a:r>
            <a:r>
              <a:rPr lang="en-US" b="1" dirty="0"/>
              <a:t>A</a:t>
            </a:r>
            <a:r>
              <a:rPr lang="en-US" b="0" dirty="0"/>
              <a:t> vector potential, </a:t>
            </a:r>
            <a:r>
              <a:rPr lang="en-US" b="1" dirty="0"/>
              <a:t>B</a:t>
            </a:r>
            <a:r>
              <a:rPr lang="en-US" b="0" dirty="0"/>
              <a:t> magnetic field, V scalar electric potential, sigma Pauli spin matrix vector</a:t>
            </a:r>
          </a:p>
          <a:p>
            <a:pPr marL="228600" lvl="0" indent="-228600" algn="l" rtl="0">
              <a:spcBef>
                <a:spcPts val="0"/>
              </a:spcBef>
              <a:spcAft>
                <a:spcPts val="0"/>
              </a:spcAft>
              <a:buAutoNum type="arabicPeriod"/>
            </a:pPr>
            <a:r>
              <a:rPr lang="en-US" dirty="0"/>
              <a:t>For the QTM theories, we need the probability flux for Pauli equation, which is related to velocity field integrated for trajectories.  </a:t>
            </a:r>
          </a:p>
          <a:p>
            <a:pPr marL="228600" lvl="0" indent="-228600" algn="l" rtl="0">
              <a:spcBef>
                <a:spcPts val="0"/>
              </a:spcBef>
              <a:spcAft>
                <a:spcPts val="0"/>
              </a:spcAft>
              <a:buAutoNum type="arabicPeriod"/>
            </a:pPr>
            <a:r>
              <a:rPr lang="en-US" dirty="0"/>
              <a:t>Rho is the probability density and s is the spin vector which serves as a local expectation value of spin operator sigma</a:t>
            </a:r>
          </a:p>
          <a:p>
            <a:pPr marL="228600" lvl="0" indent="-228600" algn="l" rtl="0">
              <a:spcBef>
                <a:spcPts val="0"/>
              </a:spcBef>
              <a:spcAft>
                <a:spcPts val="0"/>
              </a:spcAft>
              <a:buAutoNum type="arabicPeriod"/>
            </a:pPr>
            <a:r>
              <a:rPr lang="en-US" dirty="0"/>
              <a:t>Flux is related to flow velocity of probability fluid in both </a:t>
            </a:r>
            <a:r>
              <a:rPr lang="en-US" dirty="0" err="1"/>
              <a:t>dBB</a:t>
            </a:r>
            <a:r>
              <a:rPr lang="en-US" dirty="0"/>
              <a:t> and IQT theories</a:t>
            </a:r>
            <a:endParaRPr dirty="0"/>
          </a:p>
        </p:txBody>
      </p:sp>
      <p:sp>
        <p:nvSpPr>
          <p:cNvPr id="35" name="Google Shape;3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607659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
        <p:cNvGrpSpPr/>
        <p:nvPr/>
      </p:nvGrpSpPr>
      <p:grpSpPr>
        <a:xfrm>
          <a:off x="0" y="0"/>
          <a:ext cx="0" cy="0"/>
          <a:chOff x="0" y="0"/>
          <a:chExt cx="0" cy="0"/>
        </a:xfrm>
      </p:grpSpPr>
      <p:sp>
        <p:nvSpPr>
          <p:cNvPr id="34" name="Google Shape;34;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1. R and S provide information on spatial part of wavefunction; chi is the Bloch-like spinor</a:t>
            </a:r>
          </a:p>
          <a:p>
            <a:pPr marL="0" lvl="0" indent="0" algn="l" rtl="0">
              <a:spcBef>
                <a:spcPts val="0"/>
              </a:spcBef>
              <a:spcAft>
                <a:spcPts val="0"/>
              </a:spcAft>
              <a:buNone/>
            </a:pPr>
            <a:r>
              <a:rPr lang="en-US" dirty="0"/>
              <a:t>2. Theta and phi act like polar and azimuthal spherical coordinate angles, respectively, giving us a spin orientation of the particle </a:t>
            </a:r>
          </a:p>
          <a:p>
            <a:pPr marL="0" lvl="0" indent="0" algn="l" rtl="0">
              <a:spcBef>
                <a:spcPts val="0"/>
              </a:spcBef>
              <a:spcAft>
                <a:spcPts val="0"/>
              </a:spcAft>
              <a:buNone/>
            </a:pPr>
            <a:r>
              <a:rPr lang="en-US" dirty="0"/>
              <a:t>3. It is advantageous to move from Eulerian picture where computational grid points of position are stationary over time to </a:t>
            </a:r>
            <a:r>
              <a:rPr lang="en-US" dirty="0" err="1"/>
              <a:t>Lagrangian</a:t>
            </a:r>
            <a:r>
              <a:rPr lang="en-US" dirty="0"/>
              <a:t> picture where grid points move along trajectories over time obtained by integrating flow velocity.  </a:t>
            </a:r>
          </a:p>
          <a:p>
            <a:pPr marL="0" lvl="0" indent="0" algn="l" rtl="0">
              <a:spcBef>
                <a:spcPts val="0"/>
              </a:spcBef>
              <a:spcAft>
                <a:spcPts val="0"/>
              </a:spcAft>
              <a:buNone/>
            </a:pPr>
            <a:endParaRPr dirty="0"/>
          </a:p>
        </p:txBody>
      </p:sp>
      <p:sp>
        <p:nvSpPr>
          <p:cNvPr id="35" name="Google Shape;3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717969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
        <p:cNvGrpSpPr/>
        <p:nvPr/>
      </p:nvGrpSpPr>
      <p:grpSpPr>
        <a:xfrm>
          <a:off x="0" y="0"/>
          <a:ext cx="0" cy="0"/>
          <a:chOff x="0" y="0"/>
          <a:chExt cx="0" cy="0"/>
        </a:xfrm>
      </p:grpSpPr>
      <p:sp>
        <p:nvSpPr>
          <p:cNvPr id="34" name="Google Shape;34;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228600" lvl="0" indent="-228600" algn="l" rtl="0">
              <a:spcBef>
                <a:spcPts val="0"/>
              </a:spcBef>
              <a:spcAft>
                <a:spcPts val="0"/>
              </a:spcAft>
              <a:buAutoNum type="arabicPeriod"/>
            </a:pPr>
            <a:r>
              <a:rPr lang="en-US" dirty="0"/>
              <a:t>”free” means no forces and no electromagnetic fields—</a:t>
            </a:r>
            <a:r>
              <a:rPr lang="en-US" dirty="0" err="1"/>
              <a:t>gotta</a:t>
            </a:r>
            <a:r>
              <a:rPr lang="en-US" dirty="0"/>
              <a:t> start somewhere</a:t>
            </a:r>
          </a:p>
          <a:p>
            <a:pPr marL="228600" lvl="0" indent="-228600" algn="l" rtl="0">
              <a:spcBef>
                <a:spcPts val="0"/>
              </a:spcBef>
              <a:spcAft>
                <a:spcPts val="0"/>
              </a:spcAft>
              <a:buAutoNum type="arabicPeriod"/>
            </a:pPr>
            <a:r>
              <a:rPr lang="en-US" dirty="0"/>
              <a:t>One of the equations has a Newtonian-like form, which should equal to 0 in the ”free” case, but there are non-local quantum forces that provide quantum effects</a:t>
            </a:r>
          </a:p>
          <a:p>
            <a:pPr marL="228600" lvl="0" indent="-228600" algn="l" rtl="0">
              <a:spcBef>
                <a:spcPts val="0"/>
              </a:spcBef>
              <a:spcAft>
                <a:spcPts val="0"/>
              </a:spcAft>
              <a:buAutoNum type="arabicPeriod"/>
            </a:pPr>
            <a:r>
              <a:rPr lang="en-US" dirty="0"/>
              <a:t>Prime means derivative with respect to x</a:t>
            </a:r>
          </a:p>
          <a:p>
            <a:pPr marL="228600" lvl="0" indent="-228600" algn="l" rtl="0">
              <a:spcBef>
                <a:spcPts val="0"/>
              </a:spcBef>
              <a:spcAft>
                <a:spcPts val="0"/>
              </a:spcAft>
              <a:buAutoNum type="arabicPeriod"/>
            </a:pPr>
            <a:r>
              <a:rPr lang="en-US" dirty="0"/>
              <a:t>Q is the well-known quantum potential in </a:t>
            </a:r>
            <a:r>
              <a:rPr lang="en-US" dirty="0" err="1"/>
              <a:t>dBB</a:t>
            </a:r>
            <a:r>
              <a:rPr lang="en-US" dirty="0"/>
              <a:t> communities.</a:t>
            </a:r>
          </a:p>
          <a:p>
            <a:pPr marL="228600" lvl="0" indent="-228600" algn="l" rtl="0">
              <a:spcBef>
                <a:spcPts val="0"/>
              </a:spcBef>
              <a:spcAft>
                <a:spcPts val="0"/>
              </a:spcAft>
              <a:buAutoNum type="arabicPeriod"/>
            </a:pPr>
            <a:r>
              <a:rPr lang="en-US" dirty="0"/>
              <a:t>Quantum spin force is a purely spin-based force from spinor portion</a:t>
            </a:r>
          </a:p>
          <a:p>
            <a:pPr marL="0" lvl="0" indent="0" algn="l" rtl="0">
              <a:spcBef>
                <a:spcPts val="0"/>
              </a:spcBef>
              <a:spcAft>
                <a:spcPts val="0"/>
              </a:spcAft>
              <a:buNone/>
            </a:pPr>
            <a:endParaRPr dirty="0"/>
          </a:p>
        </p:txBody>
      </p:sp>
      <p:sp>
        <p:nvSpPr>
          <p:cNvPr id="35" name="Google Shape;3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618818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
        <p:cNvGrpSpPr/>
        <p:nvPr/>
      </p:nvGrpSpPr>
      <p:grpSpPr>
        <a:xfrm>
          <a:off x="0" y="0"/>
          <a:ext cx="0" cy="0"/>
          <a:chOff x="0" y="0"/>
          <a:chExt cx="0" cy="0"/>
        </a:xfrm>
      </p:grpSpPr>
      <p:sp>
        <p:nvSpPr>
          <p:cNvPr id="34" name="Google Shape;34;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228600" lvl="0" indent="-228600" algn="l" rtl="0">
              <a:spcBef>
                <a:spcPts val="0"/>
              </a:spcBef>
              <a:spcAft>
                <a:spcPts val="0"/>
              </a:spcAft>
              <a:buAutoNum type="arabicPeriod"/>
            </a:pPr>
            <a:r>
              <a:rPr lang="en-US" dirty="0"/>
              <a:t>This IQT approach for the non-relativistic spin ½ system is completely new work (to our knowledge).</a:t>
            </a:r>
          </a:p>
          <a:p>
            <a:pPr marL="228600" lvl="0" indent="-228600" algn="l" rtl="0">
              <a:spcBef>
                <a:spcPts val="0"/>
              </a:spcBef>
              <a:spcAft>
                <a:spcPts val="0"/>
              </a:spcAft>
              <a:buAutoNum type="arabicPeriod"/>
            </a:pPr>
            <a:r>
              <a:rPr lang="en-US" dirty="0"/>
              <a:t>We</a:t>
            </a:r>
            <a:r>
              <a:rPr lang="en-US" baseline="0" dirty="0"/>
              <a:t> want to replace wavefunction with ensemble of trajectories.  </a:t>
            </a:r>
          </a:p>
          <a:p>
            <a:pPr marL="228600" lvl="0" indent="-228600" algn="l" rtl="0">
              <a:spcBef>
                <a:spcPts val="0"/>
              </a:spcBef>
              <a:spcAft>
                <a:spcPts val="0"/>
              </a:spcAft>
              <a:buAutoNum type="arabicPeriod"/>
            </a:pPr>
            <a:r>
              <a:rPr lang="en-US" baseline="0" dirty="0"/>
              <a:t>We need to introduce a new independent variable C, or trajectory-labeling variable.  Past work, has chosen C to be trajectory starting point at initial time t = 0.</a:t>
            </a:r>
          </a:p>
          <a:p>
            <a:pPr marL="228600" lvl="0" indent="-228600" algn="l" rtl="0">
              <a:spcBef>
                <a:spcPts val="0"/>
              </a:spcBef>
              <a:spcAft>
                <a:spcPts val="0"/>
              </a:spcAft>
              <a:buAutoNum type="arabicPeriod"/>
            </a:pPr>
            <a:r>
              <a:rPr lang="en-US" baseline="0" dirty="0"/>
              <a:t>Now, all trajectory-based field quantities depend on independent field variables C and t.  </a:t>
            </a:r>
          </a:p>
          <a:p>
            <a:pPr marL="228600" lvl="0" indent="-228600" algn="l" rtl="0">
              <a:spcBef>
                <a:spcPts val="0"/>
              </a:spcBef>
              <a:spcAft>
                <a:spcPts val="0"/>
              </a:spcAft>
              <a:buAutoNum type="arabicPeriod"/>
            </a:pPr>
            <a:r>
              <a:rPr lang="en-US" baseline="0" dirty="0"/>
              <a:t>Since there is flexibility in choosing C, we pick C such that resulting PDEs are in a simpler form and the resulting probability density in C has been uniformized.</a:t>
            </a:r>
          </a:p>
          <a:p>
            <a:pPr marL="228600" lvl="0" indent="-228600" algn="l" rtl="0">
              <a:spcBef>
                <a:spcPts val="0"/>
              </a:spcBef>
              <a:spcAft>
                <a:spcPts val="0"/>
              </a:spcAft>
              <a:buAutoNum type="arabicPeriod"/>
            </a:pPr>
            <a:r>
              <a:rPr lang="en-US" baseline="0" dirty="0"/>
              <a:t>Now, the force terms are derivatives with respect to C, instead of x in the </a:t>
            </a:r>
            <a:r>
              <a:rPr lang="en-US" baseline="0" dirty="0" err="1"/>
              <a:t>dBB</a:t>
            </a:r>
            <a:r>
              <a:rPr lang="en-US" baseline="0" dirty="0"/>
              <a:t> approach.  Also, all remnants of wavefunction are gone (no rho or probability density), except for orientation angles of spin which are now functions of C and t.  So, we have three sets of trajectory ensembles to propagate: x, theta, and phi.  </a:t>
            </a:r>
          </a:p>
          <a:p>
            <a:pPr marL="228600" lvl="0" indent="-228600" algn="l" rtl="0">
              <a:spcBef>
                <a:spcPts val="0"/>
              </a:spcBef>
              <a:spcAft>
                <a:spcPts val="0"/>
              </a:spcAft>
              <a:buAutoNum type="arabicPeriod"/>
            </a:pPr>
            <a:r>
              <a:rPr lang="en-US" baseline="0" dirty="0"/>
              <a:t>The force terms can be numerically handled using central finite difference approximations.</a:t>
            </a:r>
          </a:p>
          <a:p>
            <a:pPr marL="228600" lvl="0" indent="-228600" algn="l" rtl="0">
              <a:spcBef>
                <a:spcPts val="0"/>
              </a:spcBef>
              <a:spcAft>
                <a:spcPts val="0"/>
              </a:spcAft>
              <a:buAutoNum type="arabicPeriod"/>
            </a:pPr>
            <a:r>
              <a:rPr lang="en-US" dirty="0"/>
              <a:t>The free particle is a bit complicated, but I would like to point out that adding external fields, and more degrees of freedom, does not add much more complexity.  For example, let’s look at the Stern-Gerlach experiment.  </a:t>
            </a:r>
          </a:p>
          <a:p>
            <a:pPr marL="228600" lvl="0" indent="-228600" algn="l" rtl="0">
              <a:spcBef>
                <a:spcPts val="0"/>
              </a:spcBef>
              <a:spcAft>
                <a:spcPts val="0"/>
              </a:spcAft>
              <a:buAutoNum type="arabicPeriod"/>
            </a:pPr>
            <a:endParaRPr lang="en-US" dirty="0"/>
          </a:p>
          <a:p>
            <a:pPr marL="228600" lvl="0" indent="-228600" algn="l" rtl="0">
              <a:spcBef>
                <a:spcPts val="0"/>
              </a:spcBef>
              <a:spcAft>
                <a:spcPts val="0"/>
              </a:spcAft>
              <a:buAutoNum type="arabicPeriod"/>
            </a:pPr>
            <a:endParaRPr lang="en-US" dirty="0"/>
          </a:p>
        </p:txBody>
      </p:sp>
      <p:sp>
        <p:nvSpPr>
          <p:cNvPr id="35" name="Google Shape;3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615614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
        <p:cNvGrpSpPr/>
        <p:nvPr/>
      </p:nvGrpSpPr>
      <p:grpSpPr>
        <a:xfrm>
          <a:off x="0" y="0"/>
          <a:ext cx="0" cy="0"/>
          <a:chOff x="0" y="0"/>
          <a:chExt cx="0" cy="0"/>
        </a:xfrm>
      </p:grpSpPr>
      <p:sp>
        <p:nvSpPr>
          <p:cNvPr id="34" name="Google Shape;34;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228600" lvl="0" indent="-228600" algn="l" rtl="0">
              <a:spcBef>
                <a:spcPts val="0"/>
              </a:spcBef>
              <a:spcAft>
                <a:spcPts val="0"/>
              </a:spcAft>
              <a:buAutoNum type="arabicPeriod"/>
            </a:pPr>
            <a:r>
              <a:rPr lang="en-US" dirty="0"/>
              <a:t>Stern-Gerlach experiment where neutral silver atoms moving in y direction in the presence of a nonuniform magnetic field with magnetic field gradient B0’ along z direction.</a:t>
            </a:r>
          </a:p>
          <a:p>
            <a:pPr marL="228600" lvl="0" indent="-228600" algn="l" rtl="0">
              <a:spcBef>
                <a:spcPts val="0"/>
              </a:spcBef>
              <a:spcAft>
                <a:spcPts val="0"/>
              </a:spcAft>
              <a:buAutoNum type="arabicPeriod"/>
            </a:pPr>
            <a:r>
              <a:rPr lang="en-US" dirty="0"/>
              <a:t>The atoms have unpaired valence electrons whose spin interacts with magnetic field causing a binary split of atom streams due to spin orientation.</a:t>
            </a:r>
          </a:p>
          <a:p>
            <a:pPr marL="228600" lvl="0" indent="-228600" algn="l" rtl="0">
              <a:spcBef>
                <a:spcPts val="0"/>
              </a:spcBef>
              <a:spcAft>
                <a:spcPts val="0"/>
              </a:spcAft>
              <a:buAutoNum type="arabicPeriod"/>
            </a:pPr>
            <a:r>
              <a:rPr lang="en-US" dirty="0"/>
              <a:t>It is a 3D problem, but we can impose approximations in order to uncouple degrees of freedom and focus just on z motion (Basically, a 1D problem)</a:t>
            </a:r>
          </a:p>
          <a:p>
            <a:pPr marL="228600" lvl="0" indent="-228600" algn="l" rtl="0">
              <a:spcBef>
                <a:spcPts val="0"/>
              </a:spcBef>
              <a:spcAft>
                <a:spcPts val="0"/>
              </a:spcAft>
              <a:buAutoNum type="arabicPeriod"/>
            </a:pPr>
            <a:r>
              <a:rPr lang="en-US" dirty="0"/>
              <a:t>Newton-like IQT equation carries an extra term where </a:t>
            </a:r>
            <a:r>
              <a:rPr lang="en-US" dirty="0" err="1"/>
              <a:t>muB</a:t>
            </a:r>
            <a:r>
              <a:rPr lang="en-US" dirty="0"/>
              <a:t> is the Bohr magneton or magnetic moment of electron due to its spin.</a:t>
            </a:r>
          </a:p>
        </p:txBody>
      </p:sp>
      <p:sp>
        <p:nvSpPr>
          <p:cNvPr id="35" name="Google Shape;3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265721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
        <p:cNvGrpSpPr/>
        <p:nvPr/>
      </p:nvGrpSpPr>
      <p:grpSpPr>
        <a:xfrm>
          <a:off x="0" y="0"/>
          <a:ext cx="0" cy="0"/>
          <a:chOff x="0" y="0"/>
          <a:chExt cx="0" cy="0"/>
        </a:xfrm>
      </p:grpSpPr>
      <p:sp>
        <p:nvSpPr>
          <p:cNvPr id="34" name="Google Shape;34;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228600" lvl="0" indent="-228600" algn="l" rtl="0">
              <a:spcBef>
                <a:spcPts val="0"/>
              </a:spcBef>
              <a:spcAft>
                <a:spcPts val="0"/>
              </a:spcAft>
              <a:buAutoNum type="arabicPeriod"/>
            </a:pPr>
            <a:r>
              <a:rPr lang="en-US" dirty="0"/>
              <a:t>Example in Holland’s book: The Quantum Theory of Motion</a:t>
            </a:r>
          </a:p>
          <a:p>
            <a:pPr marL="228600" lvl="0" indent="-228600" algn="l" rtl="0">
              <a:spcBef>
                <a:spcPts val="0"/>
              </a:spcBef>
              <a:spcAft>
                <a:spcPts val="0"/>
              </a:spcAft>
              <a:buAutoNum type="arabicPeriod"/>
            </a:pPr>
            <a:r>
              <a:rPr lang="en-US" dirty="0"/>
              <a:t>Left: probability density versus position at different times: light dashed (start), light solid (overlap and interference), dark solid (moving away), dark dashed (last)</a:t>
            </a:r>
          </a:p>
          <a:p>
            <a:pPr marL="228600" lvl="0" indent="-228600" algn="l" rtl="0">
              <a:spcBef>
                <a:spcPts val="0"/>
              </a:spcBef>
              <a:spcAft>
                <a:spcPts val="0"/>
              </a:spcAft>
              <a:buAutoNum type="arabicPeriod"/>
            </a:pPr>
            <a:r>
              <a:rPr lang="en-US" dirty="0"/>
              <a:t>Right: Position versus time of ensemble of trajectories: C, or trajectory-labeling coordinate, ranges from 0 to 1, C = 1/2 is dark horizontal line, below C = ½ is solid and above ½ is dashed.</a:t>
            </a:r>
          </a:p>
          <a:p>
            <a:pPr marL="228600" lvl="0" indent="-228600" algn="l" rtl="0">
              <a:spcBef>
                <a:spcPts val="0"/>
              </a:spcBef>
              <a:spcAft>
                <a:spcPts val="0"/>
              </a:spcAft>
              <a:buAutoNum type="arabicPeriod"/>
            </a:pPr>
            <a:r>
              <a:rPr lang="en-US" dirty="0"/>
              <a:t>Note the region of turbulence in trajectories reflecting interference.  </a:t>
            </a:r>
          </a:p>
        </p:txBody>
      </p:sp>
      <p:sp>
        <p:nvSpPr>
          <p:cNvPr id="35" name="Google Shape;3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382809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
        <p:cNvGrpSpPr/>
        <p:nvPr/>
      </p:nvGrpSpPr>
      <p:grpSpPr>
        <a:xfrm>
          <a:off x="0" y="0"/>
          <a:ext cx="0" cy="0"/>
          <a:chOff x="0" y="0"/>
          <a:chExt cx="0" cy="0"/>
        </a:xfrm>
      </p:grpSpPr>
      <p:sp>
        <p:nvSpPr>
          <p:cNvPr id="34" name="Google Shape;34;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228600" lvl="0" indent="-228600" algn="l" rtl="0">
              <a:spcBef>
                <a:spcPts val="0"/>
              </a:spcBef>
              <a:spcAft>
                <a:spcPts val="0"/>
              </a:spcAft>
              <a:buAutoNum type="arabicPeriod"/>
            </a:pPr>
            <a:r>
              <a:rPr lang="en-US" dirty="0"/>
              <a:t>(a)-(d) dark line is initial time shot, dashed is next, and last time shot is dotted.</a:t>
            </a:r>
          </a:p>
          <a:p>
            <a:pPr marL="228600" lvl="0" indent="-228600" algn="l" rtl="0">
              <a:spcBef>
                <a:spcPts val="0"/>
              </a:spcBef>
              <a:spcAft>
                <a:spcPts val="0"/>
              </a:spcAft>
              <a:buAutoNum type="arabicPeriod"/>
            </a:pPr>
            <a:r>
              <a:rPr lang="en-US" dirty="0"/>
              <a:t>(a) probability density versus position (no interference)</a:t>
            </a:r>
          </a:p>
          <a:p>
            <a:pPr marL="228600" lvl="0" indent="-228600" algn="l" rtl="0">
              <a:spcBef>
                <a:spcPts val="0"/>
              </a:spcBef>
              <a:spcAft>
                <a:spcPts val="0"/>
              </a:spcAft>
              <a:buAutoNum type="arabicPeriod"/>
            </a:pPr>
            <a:r>
              <a:rPr lang="en-US" dirty="0"/>
              <a:t>(b) spin in z-direction versus position</a:t>
            </a:r>
          </a:p>
          <a:p>
            <a:pPr marL="228600" lvl="0" indent="-228600" algn="l" rtl="0">
              <a:spcBef>
                <a:spcPts val="0"/>
              </a:spcBef>
              <a:spcAft>
                <a:spcPts val="0"/>
              </a:spcAft>
              <a:buAutoNum type="arabicPeriod"/>
            </a:pPr>
            <a:r>
              <a:rPr lang="en-US" dirty="0"/>
              <a:t>(c) FQ versus position and (d) FQS versus position—note the nonlocal behavior</a:t>
            </a:r>
          </a:p>
          <a:p>
            <a:pPr marL="228600" lvl="0" indent="-228600" algn="l" rtl="0">
              <a:spcBef>
                <a:spcPts val="0"/>
              </a:spcBef>
              <a:spcAft>
                <a:spcPts val="0"/>
              </a:spcAft>
              <a:buAutoNum type="arabicPeriod"/>
            </a:pPr>
            <a:r>
              <a:rPr lang="en-US" dirty="0"/>
              <a:t>(e)-(g) C ranges from 0 to 1, C=1/2 is straight solid line, &lt;1/2 are solid lines, &gt;1/2 are dashed lines</a:t>
            </a:r>
          </a:p>
          <a:p>
            <a:pPr marL="228600" lvl="0" indent="-228600" algn="l" rtl="0">
              <a:spcBef>
                <a:spcPts val="0"/>
              </a:spcBef>
              <a:spcAft>
                <a:spcPts val="0"/>
              </a:spcAft>
              <a:buAutoNum type="arabicPeriod"/>
            </a:pPr>
            <a:r>
              <a:rPr lang="en-US" dirty="0"/>
              <a:t>(e)  trajectories must reflect in the overlap region and change direction—implies a spin flip </a:t>
            </a:r>
          </a:p>
          <a:p>
            <a:pPr marL="228600" lvl="0" indent="-228600" algn="l" rtl="0">
              <a:spcBef>
                <a:spcPts val="0"/>
              </a:spcBef>
              <a:spcAft>
                <a:spcPts val="0"/>
              </a:spcAft>
              <a:buAutoNum type="arabicPeriod"/>
            </a:pPr>
            <a:r>
              <a:rPr lang="en-US" dirty="0"/>
              <a:t>(f) polar angle flips between 0 and pi</a:t>
            </a:r>
          </a:p>
          <a:p>
            <a:pPr marL="228600" lvl="0" indent="-228600" algn="l" rtl="0">
              <a:spcBef>
                <a:spcPts val="0"/>
              </a:spcBef>
              <a:spcAft>
                <a:spcPts val="0"/>
              </a:spcAft>
              <a:buAutoNum type="arabicPeriod"/>
            </a:pPr>
            <a:r>
              <a:rPr lang="en-US" dirty="0"/>
              <a:t>(g) azimuthal angle has similar behavior as trajectories</a:t>
            </a:r>
          </a:p>
          <a:p>
            <a:pPr marL="228600" lvl="0" indent="-228600" algn="l" rtl="0">
              <a:spcBef>
                <a:spcPts val="0"/>
              </a:spcBef>
              <a:spcAft>
                <a:spcPts val="0"/>
              </a:spcAft>
              <a:buAutoNum type="arabicPeriod"/>
            </a:pPr>
            <a:endParaRPr lang="en-US" dirty="0"/>
          </a:p>
        </p:txBody>
      </p:sp>
      <p:sp>
        <p:nvSpPr>
          <p:cNvPr id="35" name="Google Shape;3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211526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EE720-EE4B-A9CB-1A02-F2C47CA180D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2C18D8C-8B4E-7092-D314-98FD762A9E7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C788942-3A32-F099-8609-871006DE6643}"/>
              </a:ext>
            </a:extLst>
          </p:cNvPr>
          <p:cNvSpPr>
            <a:spLocks noGrp="1"/>
          </p:cNvSpPr>
          <p:nvPr>
            <p:ph type="dt" sz="half" idx="10"/>
          </p:nvPr>
        </p:nvSpPr>
        <p:spPr/>
        <p:txBody>
          <a:bodyPr/>
          <a:lstStyle/>
          <a:p>
            <a:fld id="{96689FB8-BD7B-6443-96ED-A5E5956199F8}" type="datetimeFigureOut">
              <a:rPr lang="en-US" smtClean="0"/>
              <a:t>4/7/25</a:t>
            </a:fld>
            <a:endParaRPr lang="en-US"/>
          </a:p>
        </p:txBody>
      </p:sp>
      <p:sp>
        <p:nvSpPr>
          <p:cNvPr id="5" name="Footer Placeholder 4">
            <a:extLst>
              <a:ext uri="{FF2B5EF4-FFF2-40B4-BE49-F238E27FC236}">
                <a16:creationId xmlns:a16="http://schemas.microsoft.com/office/drawing/2014/main" id="{01479C45-1530-4163-EAF7-FA38838E46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B9BBA2-8884-7D45-3C83-07A0B6C4CFBB}"/>
              </a:ext>
            </a:extLst>
          </p:cNvPr>
          <p:cNvSpPr>
            <a:spLocks noGrp="1"/>
          </p:cNvSpPr>
          <p:nvPr>
            <p:ph type="sldNum" sz="quarter" idx="12"/>
          </p:nvPr>
        </p:nvSpPr>
        <p:spPr/>
        <p:txBody>
          <a:bodyPr/>
          <a:lstStyle/>
          <a:p>
            <a:fld id="{134F76C3-F292-1843-BC0E-FD8C634FDDAE}" type="slidenum">
              <a:rPr lang="en-US" smtClean="0"/>
              <a:t>‹#›</a:t>
            </a:fld>
            <a:endParaRPr lang="en-US"/>
          </a:p>
        </p:txBody>
      </p:sp>
    </p:spTree>
    <p:extLst>
      <p:ext uri="{BB962C8B-B14F-4D97-AF65-F5344CB8AC3E}">
        <p14:creationId xmlns:p14="http://schemas.microsoft.com/office/powerpoint/2010/main" val="42148725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A15C8-2A8A-38A5-F1A2-219B4A20AA4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A532F6F-463E-67C0-A318-95C09841C35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64EEEA-98B8-C6A2-622D-FC510A2460E0}"/>
              </a:ext>
            </a:extLst>
          </p:cNvPr>
          <p:cNvSpPr>
            <a:spLocks noGrp="1"/>
          </p:cNvSpPr>
          <p:nvPr>
            <p:ph type="dt" sz="half" idx="10"/>
          </p:nvPr>
        </p:nvSpPr>
        <p:spPr/>
        <p:txBody>
          <a:bodyPr/>
          <a:lstStyle/>
          <a:p>
            <a:fld id="{96689FB8-BD7B-6443-96ED-A5E5956199F8}" type="datetimeFigureOut">
              <a:rPr lang="en-US" smtClean="0"/>
              <a:t>4/7/25</a:t>
            </a:fld>
            <a:endParaRPr lang="en-US"/>
          </a:p>
        </p:txBody>
      </p:sp>
      <p:sp>
        <p:nvSpPr>
          <p:cNvPr id="5" name="Footer Placeholder 4">
            <a:extLst>
              <a:ext uri="{FF2B5EF4-FFF2-40B4-BE49-F238E27FC236}">
                <a16:creationId xmlns:a16="http://schemas.microsoft.com/office/drawing/2014/main" id="{B55E20B1-C654-4BF4-8D6B-EBC3E28957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B48F2C-64F3-2CC2-DC86-110B9BBCE28F}"/>
              </a:ext>
            </a:extLst>
          </p:cNvPr>
          <p:cNvSpPr>
            <a:spLocks noGrp="1"/>
          </p:cNvSpPr>
          <p:nvPr>
            <p:ph type="sldNum" sz="quarter" idx="12"/>
          </p:nvPr>
        </p:nvSpPr>
        <p:spPr/>
        <p:txBody>
          <a:bodyPr/>
          <a:lstStyle/>
          <a:p>
            <a:fld id="{134F76C3-F292-1843-BC0E-FD8C634FDDAE}" type="slidenum">
              <a:rPr lang="en-US" smtClean="0"/>
              <a:t>‹#›</a:t>
            </a:fld>
            <a:endParaRPr lang="en-US"/>
          </a:p>
        </p:txBody>
      </p:sp>
    </p:spTree>
    <p:extLst>
      <p:ext uri="{BB962C8B-B14F-4D97-AF65-F5344CB8AC3E}">
        <p14:creationId xmlns:p14="http://schemas.microsoft.com/office/powerpoint/2010/main" val="20694077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7FA21AC-17CD-83DE-D762-FF0878EBDB0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5330A89-B004-8FCE-F4A3-DA38E1FC666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443184-CC0A-F7CF-224C-AFD54F8A98EE}"/>
              </a:ext>
            </a:extLst>
          </p:cNvPr>
          <p:cNvSpPr>
            <a:spLocks noGrp="1"/>
          </p:cNvSpPr>
          <p:nvPr>
            <p:ph type="dt" sz="half" idx="10"/>
          </p:nvPr>
        </p:nvSpPr>
        <p:spPr/>
        <p:txBody>
          <a:bodyPr/>
          <a:lstStyle/>
          <a:p>
            <a:fld id="{96689FB8-BD7B-6443-96ED-A5E5956199F8}" type="datetimeFigureOut">
              <a:rPr lang="en-US" smtClean="0"/>
              <a:t>4/7/25</a:t>
            </a:fld>
            <a:endParaRPr lang="en-US"/>
          </a:p>
        </p:txBody>
      </p:sp>
      <p:sp>
        <p:nvSpPr>
          <p:cNvPr id="5" name="Footer Placeholder 4">
            <a:extLst>
              <a:ext uri="{FF2B5EF4-FFF2-40B4-BE49-F238E27FC236}">
                <a16:creationId xmlns:a16="http://schemas.microsoft.com/office/drawing/2014/main" id="{0921284C-C464-1BEA-1CE0-910F3A7744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B19A68-1D69-F5C6-5CB2-57EAF05349D6}"/>
              </a:ext>
            </a:extLst>
          </p:cNvPr>
          <p:cNvSpPr>
            <a:spLocks noGrp="1"/>
          </p:cNvSpPr>
          <p:nvPr>
            <p:ph type="sldNum" sz="quarter" idx="12"/>
          </p:nvPr>
        </p:nvSpPr>
        <p:spPr/>
        <p:txBody>
          <a:bodyPr/>
          <a:lstStyle/>
          <a:p>
            <a:fld id="{134F76C3-F292-1843-BC0E-FD8C634FDDAE}" type="slidenum">
              <a:rPr lang="en-US" smtClean="0"/>
              <a:t>‹#›</a:t>
            </a:fld>
            <a:endParaRPr lang="en-US"/>
          </a:p>
        </p:txBody>
      </p:sp>
    </p:spTree>
    <p:extLst>
      <p:ext uri="{BB962C8B-B14F-4D97-AF65-F5344CB8AC3E}">
        <p14:creationId xmlns:p14="http://schemas.microsoft.com/office/powerpoint/2010/main" val="3530886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A6657-E123-AFA2-5762-DC7F6BFD91A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3108130-E67E-8AE3-0429-04AF8E2082C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ED97189-E94F-E440-ECC5-A92DD45D32B7}"/>
              </a:ext>
            </a:extLst>
          </p:cNvPr>
          <p:cNvSpPr>
            <a:spLocks noGrp="1"/>
          </p:cNvSpPr>
          <p:nvPr>
            <p:ph type="dt" sz="half" idx="10"/>
          </p:nvPr>
        </p:nvSpPr>
        <p:spPr/>
        <p:txBody>
          <a:bodyPr/>
          <a:lstStyle/>
          <a:p>
            <a:fld id="{F2C5D277-8AA0-8347-B737-DE30A9C45B01}" type="datetimeFigureOut">
              <a:rPr lang="en-US" smtClean="0"/>
              <a:t>4/7/25</a:t>
            </a:fld>
            <a:endParaRPr lang="en-US"/>
          </a:p>
        </p:txBody>
      </p:sp>
      <p:sp>
        <p:nvSpPr>
          <p:cNvPr id="5" name="Footer Placeholder 4">
            <a:extLst>
              <a:ext uri="{FF2B5EF4-FFF2-40B4-BE49-F238E27FC236}">
                <a16:creationId xmlns:a16="http://schemas.microsoft.com/office/drawing/2014/main" id="{3DD2801D-AD33-EB9D-3A89-BAE04B60E7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F7BA1A-9CCF-DBF2-50EB-6EC8EB31093A}"/>
              </a:ext>
            </a:extLst>
          </p:cNvPr>
          <p:cNvSpPr>
            <a:spLocks noGrp="1"/>
          </p:cNvSpPr>
          <p:nvPr>
            <p:ph type="sldNum" sz="quarter" idx="12"/>
          </p:nvPr>
        </p:nvSpPr>
        <p:spPr/>
        <p:txBody>
          <a:bodyPr/>
          <a:lstStyle/>
          <a:p>
            <a:fld id="{B2F1ED73-8346-BF4D-8919-5C8A322BD469}" type="slidenum">
              <a:rPr lang="en-US" smtClean="0"/>
              <a:t>‹#›</a:t>
            </a:fld>
            <a:endParaRPr lang="en-US"/>
          </a:p>
        </p:txBody>
      </p:sp>
    </p:spTree>
    <p:extLst>
      <p:ext uri="{BB962C8B-B14F-4D97-AF65-F5344CB8AC3E}">
        <p14:creationId xmlns:p14="http://schemas.microsoft.com/office/powerpoint/2010/main" val="16230772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28028-9157-DA5A-7BA8-79260565665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F47E8DA-695C-EB31-C8D7-B5C6E33698D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1DF1DE-74E3-1598-1F95-FFF04AACB7DA}"/>
              </a:ext>
            </a:extLst>
          </p:cNvPr>
          <p:cNvSpPr>
            <a:spLocks noGrp="1"/>
          </p:cNvSpPr>
          <p:nvPr>
            <p:ph type="dt" sz="half" idx="10"/>
          </p:nvPr>
        </p:nvSpPr>
        <p:spPr/>
        <p:txBody>
          <a:bodyPr/>
          <a:lstStyle/>
          <a:p>
            <a:fld id="{F2C5D277-8AA0-8347-B737-DE30A9C45B01}" type="datetimeFigureOut">
              <a:rPr lang="en-US" smtClean="0"/>
              <a:t>4/7/25</a:t>
            </a:fld>
            <a:endParaRPr lang="en-US"/>
          </a:p>
        </p:txBody>
      </p:sp>
      <p:sp>
        <p:nvSpPr>
          <p:cNvPr id="5" name="Footer Placeholder 4">
            <a:extLst>
              <a:ext uri="{FF2B5EF4-FFF2-40B4-BE49-F238E27FC236}">
                <a16:creationId xmlns:a16="http://schemas.microsoft.com/office/drawing/2014/main" id="{61953CEC-8291-B1F2-7C4E-7F8DD3547C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6BBE2A-6CBE-BF89-589E-D0196ED914FC}"/>
              </a:ext>
            </a:extLst>
          </p:cNvPr>
          <p:cNvSpPr>
            <a:spLocks noGrp="1"/>
          </p:cNvSpPr>
          <p:nvPr>
            <p:ph type="sldNum" sz="quarter" idx="12"/>
          </p:nvPr>
        </p:nvSpPr>
        <p:spPr/>
        <p:txBody>
          <a:bodyPr/>
          <a:lstStyle/>
          <a:p>
            <a:fld id="{B2F1ED73-8346-BF4D-8919-5C8A322BD469}" type="slidenum">
              <a:rPr lang="en-US" smtClean="0"/>
              <a:t>‹#›</a:t>
            </a:fld>
            <a:endParaRPr lang="en-US"/>
          </a:p>
        </p:txBody>
      </p:sp>
    </p:spTree>
    <p:extLst>
      <p:ext uri="{BB962C8B-B14F-4D97-AF65-F5344CB8AC3E}">
        <p14:creationId xmlns:p14="http://schemas.microsoft.com/office/powerpoint/2010/main" val="41575006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7E663-37BD-7893-7232-A2D0F6D3516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3B42CB8-1068-6C20-BA18-EB2B3EBAE63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B1DAB65-E981-550E-26FE-549C19B5B03A}"/>
              </a:ext>
            </a:extLst>
          </p:cNvPr>
          <p:cNvSpPr>
            <a:spLocks noGrp="1"/>
          </p:cNvSpPr>
          <p:nvPr>
            <p:ph type="dt" sz="half" idx="10"/>
          </p:nvPr>
        </p:nvSpPr>
        <p:spPr/>
        <p:txBody>
          <a:bodyPr/>
          <a:lstStyle/>
          <a:p>
            <a:fld id="{F2C5D277-8AA0-8347-B737-DE30A9C45B01}" type="datetimeFigureOut">
              <a:rPr lang="en-US" smtClean="0"/>
              <a:t>4/7/25</a:t>
            </a:fld>
            <a:endParaRPr lang="en-US"/>
          </a:p>
        </p:txBody>
      </p:sp>
      <p:sp>
        <p:nvSpPr>
          <p:cNvPr id="5" name="Footer Placeholder 4">
            <a:extLst>
              <a:ext uri="{FF2B5EF4-FFF2-40B4-BE49-F238E27FC236}">
                <a16:creationId xmlns:a16="http://schemas.microsoft.com/office/drawing/2014/main" id="{712E5127-8640-0356-0192-74D57BC28F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F6578D-ECB0-F428-E5B6-7AC696684A8A}"/>
              </a:ext>
            </a:extLst>
          </p:cNvPr>
          <p:cNvSpPr>
            <a:spLocks noGrp="1"/>
          </p:cNvSpPr>
          <p:nvPr>
            <p:ph type="sldNum" sz="quarter" idx="12"/>
          </p:nvPr>
        </p:nvSpPr>
        <p:spPr/>
        <p:txBody>
          <a:bodyPr/>
          <a:lstStyle/>
          <a:p>
            <a:fld id="{B2F1ED73-8346-BF4D-8919-5C8A322BD469}" type="slidenum">
              <a:rPr lang="en-US" smtClean="0"/>
              <a:t>‹#›</a:t>
            </a:fld>
            <a:endParaRPr lang="en-US"/>
          </a:p>
        </p:txBody>
      </p:sp>
    </p:spTree>
    <p:extLst>
      <p:ext uri="{BB962C8B-B14F-4D97-AF65-F5344CB8AC3E}">
        <p14:creationId xmlns:p14="http://schemas.microsoft.com/office/powerpoint/2010/main" val="37974128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0C9AB-B53D-6594-5B30-C13FE0B3496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8DA02A-2EA3-DA56-3044-DB328DA972F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827A450-4933-2289-A445-143A33DA00E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C20DD4E-2D73-512C-684C-39763524E00D}"/>
              </a:ext>
            </a:extLst>
          </p:cNvPr>
          <p:cNvSpPr>
            <a:spLocks noGrp="1"/>
          </p:cNvSpPr>
          <p:nvPr>
            <p:ph type="dt" sz="half" idx="10"/>
          </p:nvPr>
        </p:nvSpPr>
        <p:spPr/>
        <p:txBody>
          <a:bodyPr/>
          <a:lstStyle/>
          <a:p>
            <a:fld id="{F2C5D277-8AA0-8347-B737-DE30A9C45B01}" type="datetimeFigureOut">
              <a:rPr lang="en-US" smtClean="0"/>
              <a:t>4/7/25</a:t>
            </a:fld>
            <a:endParaRPr lang="en-US"/>
          </a:p>
        </p:txBody>
      </p:sp>
      <p:sp>
        <p:nvSpPr>
          <p:cNvPr id="6" name="Footer Placeholder 5">
            <a:extLst>
              <a:ext uri="{FF2B5EF4-FFF2-40B4-BE49-F238E27FC236}">
                <a16:creationId xmlns:a16="http://schemas.microsoft.com/office/drawing/2014/main" id="{926FB82C-4962-9F37-14D8-985BA0270F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8E34C9-9396-C70D-0308-639CC7C33AA7}"/>
              </a:ext>
            </a:extLst>
          </p:cNvPr>
          <p:cNvSpPr>
            <a:spLocks noGrp="1"/>
          </p:cNvSpPr>
          <p:nvPr>
            <p:ph type="sldNum" sz="quarter" idx="12"/>
          </p:nvPr>
        </p:nvSpPr>
        <p:spPr/>
        <p:txBody>
          <a:bodyPr/>
          <a:lstStyle/>
          <a:p>
            <a:fld id="{B2F1ED73-8346-BF4D-8919-5C8A322BD469}" type="slidenum">
              <a:rPr lang="en-US" smtClean="0"/>
              <a:t>‹#›</a:t>
            </a:fld>
            <a:endParaRPr lang="en-US"/>
          </a:p>
        </p:txBody>
      </p:sp>
    </p:spTree>
    <p:extLst>
      <p:ext uri="{BB962C8B-B14F-4D97-AF65-F5344CB8AC3E}">
        <p14:creationId xmlns:p14="http://schemas.microsoft.com/office/powerpoint/2010/main" val="18233848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87D40-7CD1-10B6-E5F3-DBB405FC080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460EC4E-B03F-C7E8-53CE-8C8123224C0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1BB2C25-AB65-BAC9-3E95-7482B5FF7AF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A22CAB1-556C-0846-FB49-298C290373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F89FB35-746D-56A4-853A-14ADA46D0B1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387FDA3-5B48-4A83-F406-52E90C84BC88}"/>
              </a:ext>
            </a:extLst>
          </p:cNvPr>
          <p:cNvSpPr>
            <a:spLocks noGrp="1"/>
          </p:cNvSpPr>
          <p:nvPr>
            <p:ph type="dt" sz="half" idx="10"/>
          </p:nvPr>
        </p:nvSpPr>
        <p:spPr/>
        <p:txBody>
          <a:bodyPr/>
          <a:lstStyle/>
          <a:p>
            <a:fld id="{F2C5D277-8AA0-8347-B737-DE30A9C45B01}" type="datetimeFigureOut">
              <a:rPr lang="en-US" smtClean="0"/>
              <a:t>4/7/25</a:t>
            </a:fld>
            <a:endParaRPr lang="en-US"/>
          </a:p>
        </p:txBody>
      </p:sp>
      <p:sp>
        <p:nvSpPr>
          <p:cNvPr id="8" name="Footer Placeholder 7">
            <a:extLst>
              <a:ext uri="{FF2B5EF4-FFF2-40B4-BE49-F238E27FC236}">
                <a16:creationId xmlns:a16="http://schemas.microsoft.com/office/drawing/2014/main" id="{8BF71E4C-D4FE-8F4A-F7E6-018EB8A5368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C8ECF32-0108-5165-5F10-A04EEC02729E}"/>
              </a:ext>
            </a:extLst>
          </p:cNvPr>
          <p:cNvSpPr>
            <a:spLocks noGrp="1"/>
          </p:cNvSpPr>
          <p:nvPr>
            <p:ph type="sldNum" sz="quarter" idx="12"/>
          </p:nvPr>
        </p:nvSpPr>
        <p:spPr/>
        <p:txBody>
          <a:bodyPr/>
          <a:lstStyle/>
          <a:p>
            <a:fld id="{B2F1ED73-8346-BF4D-8919-5C8A322BD469}" type="slidenum">
              <a:rPr lang="en-US" smtClean="0"/>
              <a:t>‹#›</a:t>
            </a:fld>
            <a:endParaRPr lang="en-US"/>
          </a:p>
        </p:txBody>
      </p:sp>
    </p:spTree>
    <p:extLst>
      <p:ext uri="{BB962C8B-B14F-4D97-AF65-F5344CB8AC3E}">
        <p14:creationId xmlns:p14="http://schemas.microsoft.com/office/powerpoint/2010/main" val="14360163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E8DBF-277D-77D8-DF22-4F229D2F032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E696665-F8E9-C591-EF4D-27494B3542CE}"/>
              </a:ext>
            </a:extLst>
          </p:cNvPr>
          <p:cNvSpPr>
            <a:spLocks noGrp="1"/>
          </p:cNvSpPr>
          <p:nvPr>
            <p:ph type="dt" sz="half" idx="10"/>
          </p:nvPr>
        </p:nvSpPr>
        <p:spPr/>
        <p:txBody>
          <a:bodyPr/>
          <a:lstStyle/>
          <a:p>
            <a:fld id="{F2C5D277-8AA0-8347-B737-DE30A9C45B01}" type="datetimeFigureOut">
              <a:rPr lang="en-US" smtClean="0"/>
              <a:t>4/7/25</a:t>
            </a:fld>
            <a:endParaRPr lang="en-US"/>
          </a:p>
        </p:txBody>
      </p:sp>
      <p:sp>
        <p:nvSpPr>
          <p:cNvPr id="4" name="Footer Placeholder 3">
            <a:extLst>
              <a:ext uri="{FF2B5EF4-FFF2-40B4-BE49-F238E27FC236}">
                <a16:creationId xmlns:a16="http://schemas.microsoft.com/office/drawing/2014/main" id="{4E896261-01A7-573A-EDFB-E2645F903AB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93D79C0-D088-FD02-6CA3-5171711093CE}"/>
              </a:ext>
            </a:extLst>
          </p:cNvPr>
          <p:cNvSpPr>
            <a:spLocks noGrp="1"/>
          </p:cNvSpPr>
          <p:nvPr>
            <p:ph type="sldNum" sz="quarter" idx="12"/>
          </p:nvPr>
        </p:nvSpPr>
        <p:spPr/>
        <p:txBody>
          <a:bodyPr/>
          <a:lstStyle/>
          <a:p>
            <a:fld id="{B2F1ED73-8346-BF4D-8919-5C8A322BD469}" type="slidenum">
              <a:rPr lang="en-US" smtClean="0"/>
              <a:t>‹#›</a:t>
            </a:fld>
            <a:endParaRPr lang="en-US"/>
          </a:p>
        </p:txBody>
      </p:sp>
    </p:spTree>
    <p:extLst>
      <p:ext uri="{BB962C8B-B14F-4D97-AF65-F5344CB8AC3E}">
        <p14:creationId xmlns:p14="http://schemas.microsoft.com/office/powerpoint/2010/main" val="10697084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E64D457-A2E7-12D5-E8D9-A72A42249A2A}"/>
              </a:ext>
            </a:extLst>
          </p:cNvPr>
          <p:cNvSpPr>
            <a:spLocks noGrp="1"/>
          </p:cNvSpPr>
          <p:nvPr>
            <p:ph type="dt" sz="half" idx="10"/>
          </p:nvPr>
        </p:nvSpPr>
        <p:spPr/>
        <p:txBody>
          <a:bodyPr/>
          <a:lstStyle/>
          <a:p>
            <a:fld id="{F2C5D277-8AA0-8347-B737-DE30A9C45B01}" type="datetimeFigureOut">
              <a:rPr lang="en-US" smtClean="0"/>
              <a:t>4/7/25</a:t>
            </a:fld>
            <a:endParaRPr lang="en-US"/>
          </a:p>
        </p:txBody>
      </p:sp>
      <p:sp>
        <p:nvSpPr>
          <p:cNvPr id="3" name="Footer Placeholder 2">
            <a:extLst>
              <a:ext uri="{FF2B5EF4-FFF2-40B4-BE49-F238E27FC236}">
                <a16:creationId xmlns:a16="http://schemas.microsoft.com/office/drawing/2014/main" id="{0344CA6F-459F-6005-B95D-44E7BD88C1F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EC5654B-C190-43DB-B91A-EEBCB623A35F}"/>
              </a:ext>
            </a:extLst>
          </p:cNvPr>
          <p:cNvSpPr>
            <a:spLocks noGrp="1"/>
          </p:cNvSpPr>
          <p:nvPr>
            <p:ph type="sldNum" sz="quarter" idx="12"/>
          </p:nvPr>
        </p:nvSpPr>
        <p:spPr/>
        <p:txBody>
          <a:bodyPr/>
          <a:lstStyle/>
          <a:p>
            <a:fld id="{B2F1ED73-8346-BF4D-8919-5C8A322BD469}" type="slidenum">
              <a:rPr lang="en-US" smtClean="0"/>
              <a:t>‹#›</a:t>
            </a:fld>
            <a:endParaRPr lang="en-US"/>
          </a:p>
        </p:txBody>
      </p:sp>
    </p:spTree>
    <p:extLst>
      <p:ext uri="{BB962C8B-B14F-4D97-AF65-F5344CB8AC3E}">
        <p14:creationId xmlns:p14="http://schemas.microsoft.com/office/powerpoint/2010/main" val="40892938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053FE-52E7-70C9-9E3E-F6EFB18FC6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EA11BC3-82CD-B686-09D7-EE2E22C41D2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B0B226F-BB67-0D48-DCBC-8484258C6E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DCA027E-07C4-612B-FBAC-C3DB3CE8B08E}"/>
              </a:ext>
            </a:extLst>
          </p:cNvPr>
          <p:cNvSpPr>
            <a:spLocks noGrp="1"/>
          </p:cNvSpPr>
          <p:nvPr>
            <p:ph type="dt" sz="half" idx="10"/>
          </p:nvPr>
        </p:nvSpPr>
        <p:spPr/>
        <p:txBody>
          <a:bodyPr/>
          <a:lstStyle/>
          <a:p>
            <a:fld id="{F2C5D277-8AA0-8347-B737-DE30A9C45B01}" type="datetimeFigureOut">
              <a:rPr lang="en-US" smtClean="0"/>
              <a:t>4/7/25</a:t>
            </a:fld>
            <a:endParaRPr lang="en-US"/>
          </a:p>
        </p:txBody>
      </p:sp>
      <p:sp>
        <p:nvSpPr>
          <p:cNvPr id="6" name="Footer Placeholder 5">
            <a:extLst>
              <a:ext uri="{FF2B5EF4-FFF2-40B4-BE49-F238E27FC236}">
                <a16:creationId xmlns:a16="http://schemas.microsoft.com/office/drawing/2014/main" id="{BEAFE2D5-2508-C947-B8F9-2A89AED5D0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8BDAAC-8B25-2E90-2EDE-1089A74359C2}"/>
              </a:ext>
            </a:extLst>
          </p:cNvPr>
          <p:cNvSpPr>
            <a:spLocks noGrp="1"/>
          </p:cNvSpPr>
          <p:nvPr>
            <p:ph type="sldNum" sz="quarter" idx="12"/>
          </p:nvPr>
        </p:nvSpPr>
        <p:spPr/>
        <p:txBody>
          <a:bodyPr/>
          <a:lstStyle/>
          <a:p>
            <a:fld id="{B2F1ED73-8346-BF4D-8919-5C8A322BD469}" type="slidenum">
              <a:rPr lang="en-US" smtClean="0"/>
              <a:t>‹#›</a:t>
            </a:fld>
            <a:endParaRPr lang="en-US"/>
          </a:p>
        </p:txBody>
      </p:sp>
    </p:spTree>
    <p:extLst>
      <p:ext uri="{BB962C8B-B14F-4D97-AF65-F5344CB8AC3E}">
        <p14:creationId xmlns:p14="http://schemas.microsoft.com/office/powerpoint/2010/main" val="3503367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2A039-1E5F-507E-879D-7CD44C6BAC6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0E5624A-FAD6-2CBF-5D0C-764717F7B4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689389-E996-E7FA-09C8-5CB955D9D3AB}"/>
              </a:ext>
            </a:extLst>
          </p:cNvPr>
          <p:cNvSpPr>
            <a:spLocks noGrp="1"/>
          </p:cNvSpPr>
          <p:nvPr>
            <p:ph type="dt" sz="half" idx="10"/>
          </p:nvPr>
        </p:nvSpPr>
        <p:spPr/>
        <p:txBody>
          <a:bodyPr/>
          <a:lstStyle/>
          <a:p>
            <a:fld id="{96689FB8-BD7B-6443-96ED-A5E5956199F8}" type="datetimeFigureOut">
              <a:rPr lang="en-US" smtClean="0"/>
              <a:t>4/7/25</a:t>
            </a:fld>
            <a:endParaRPr lang="en-US"/>
          </a:p>
        </p:txBody>
      </p:sp>
      <p:sp>
        <p:nvSpPr>
          <p:cNvPr id="5" name="Footer Placeholder 4">
            <a:extLst>
              <a:ext uri="{FF2B5EF4-FFF2-40B4-BE49-F238E27FC236}">
                <a16:creationId xmlns:a16="http://schemas.microsoft.com/office/drawing/2014/main" id="{1111108D-B346-B70C-373B-AF5B288526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6E3E4C-3BE3-11FC-F932-597645C551B7}"/>
              </a:ext>
            </a:extLst>
          </p:cNvPr>
          <p:cNvSpPr>
            <a:spLocks noGrp="1"/>
          </p:cNvSpPr>
          <p:nvPr>
            <p:ph type="sldNum" sz="quarter" idx="12"/>
          </p:nvPr>
        </p:nvSpPr>
        <p:spPr/>
        <p:txBody>
          <a:bodyPr/>
          <a:lstStyle/>
          <a:p>
            <a:fld id="{134F76C3-F292-1843-BC0E-FD8C634FDDAE}" type="slidenum">
              <a:rPr lang="en-US" smtClean="0"/>
              <a:t>‹#›</a:t>
            </a:fld>
            <a:endParaRPr lang="en-US"/>
          </a:p>
        </p:txBody>
      </p:sp>
    </p:spTree>
    <p:extLst>
      <p:ext uri="{BB962C8B-B14F-4D97-AF65-F5344CB8AC3E}">
        <p14:creationId xmlns:p14="http://schemas.microsoft.com/office/powerpoint/2010/main" val="29856280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98FFA-5C54-262B-7F6D-F3CBA3A5E2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610941B-3868-2C39-2938-5173134DFD2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0667E94-FC6F-40A5-841A-9E2C989830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C02843-3A71-A9A8-6DD4-866756CC7F23}"/>
              </a:ext>
            </a:extLst>
          </p:cNvPr>
          <p:cNvSpPr>
            <a:spLocks noGrp="1"/>
          </p:cNvSpPr>
          <p:nvPr>
            <p:ph type="dt" sz="half" idx="10"/>
          </p:nvPr>
        </p:nvSpPr>
        <p:spPr/>
        <p:txBody>
          <a:bodyPr/>
          <a:lstStyle/>
          <a:p>
            <a:fld id="{F2C5D277-8AA0-8347-B737-DE30A9C45B01}" type="datetimeFigureOut">
              <a:rPr lang="en-US" smtClean="0"/>
              <a:t>4/7/25</a:t>
            </a:fld>
            <a:endParaRPr lang="en-US"/>
          </a:p>
        </p:txBody>
      </p:sp>
      <p:sp>
        <p:nvSpPr>
          <p:cNvPr id="6" name="Footer Placeholder 5">
            <a:extLst>
              <a:ext uri="{FF2B5EF4-FFF2-40B4-BE49-F238E27FC236}">
                <a16:creationId xmlns:a16="http://schemas.microsoft.com/office/drawing/2014/main" id="{9FAD8E86-D706-9E3B-78A2-3C9F8D82F9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BF2C1A-7CC9-4BCA-1AC9-348D51D947F6}"/>
              </a:ext>
            </a:extLst>
          </p:cNvPr>
          <p:cNvSpPr>
            <a:spLocks noGrp="1"/>
          </p:cNvSpPr>
          <p:nvPr>
            <p:ph type="sldNum" sz="quarter" idx="12"/>
          </p:nvPr>
        </p:nvSpPr>
        <p:spPr/>
        <p:txBody>
          <a:bodyPr/>
          <a:lstStyle/>
          <a:p>
            <a:fld id="{B2F1ED73-8346-BF4D-8919-5C8A322BD469}" type="slidenum">
              <a:rPr lang="en-US" smtClean="0"/>
              <a:t>‹#›</a:t>
            </a:fld>
            <a:endParaRPr lang="en-US"/>
          </a:p>
        </p:txBody>
      </p:sp>
    </p:spTree>
    <p:extLst>
      <p:ext uri="{BB962C8B-B14F-4D97-AF65-F5344CB8AC3E}">
        <p14:creationId xmlns:p14="http://schemas.microsoft.com/office/powerpoint/2010/main" val="15205057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A2DE8-B7FC-4704-03AB-0EDF06F592A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1748278-DBA3-6076-5AFE-1A6A299B895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921CDE-2454-0666-E43F-4CFA969A495C}"/>
              </a:ext>
            </a:extLst>
          </p:cNvPr>
          <p:cNvSpPr>
            <a:spLocks noGrp="1"/>
          </p:cNvSpPr>
          <p:nvPr>
            <p:ph type="dt" sz="half" idx="10"/>
          </p:nvPr>
        </p:nvSpPr>
        <p:spPr/>
        <p:txBody>
          <a:bodyPr/>
          <a:lstStyle/>
          <a:p>
            <a:fld id="{F2C5D277-8AA0-8347-B737-DE30A9C45B01}" type="datetimeFigureOut">
              <a:rPr lang="en-US" smtClean="0"/>
              <a:t>4/7/25</a:t>
            </a:fld>
            <a:endParaRPr lang="en-US"/>
          </a:p>
        </p:txBody>
      </p:sp>
      <p:sp>
        <p:nvSpPr>
          <p:cNvPr id="5" name="Footer Placeholder 4">
            <a:extLst>
              <a:ext uri="{FF2B5EF4-FFF2-40B4-BE49-F238E27FC236}">
                <a16:creationId xmlns:a16="http://schemas.microsoft.com/office/drawing/2014/main" id="{342A231B-0A18-7E81-E90E-7E029C5A28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187CDE-278C-B221-0482-092863DEF5F2}"/>
              </a:ext>
            </a:extLst>
          </p:cNvPr>
          <p:cNvSpPr>
            <a:spLocks noGrp="1"/>
          </p:cNvSpPr>
          <p:nvPr>
            <p:ph type="sldNum" sz="quarter" idx="12"/>
          </p:nvPr>
        </p:nvSpPr>
        <p:spPr/>
        <p:txBody>
          <a:bodyPr/>
          <a:lstStyle/>
          <a:p>
            <a:fld id="{B2F1ED73-8346-BF4D-8919-5C8A322BD469}" type="slidenum">
              <a:rPr lang="en-US" smtClean="0"/>
              <a:t>‹#›</a:t>
            </a:fld>
            <a:endParaRPr lang="en-US"/>
          </a:p>
        </p:txBody>
      </p:sp>
    </p:spTree>
    <p:extLst>
      <p:ext uri="{BB962C8B-B14F-4D97-AF65-F5344CB8AC3E}">
        <p14:creationId xmlns:p14="http://schemas.microsoft.com/office/powerpoint/2010/main" val="39189627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FA317FF-492E-3D35-9175-632DCE2B102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4A249B2-7C4B-288F-968C-68082213949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01826A-6516-C040-53A2-9DDE32E43C0D}"/>
              </a:ext>
            </a:extLst>
          </p:cNvPr>
          <p:cNvSpPr>
            <a:spLocks noGrp="1"/>
          </p:cNvSpPr>
          <p:nvPr>
            <p:ph type="dt" sz="half" idx="10"/>
          </p:nvPr>
        </p:nvSpPr>
        <p:spPr/>
        <p:txBody>
          <a:bodyPr/>
          <a:lstStyle/>
          <a:p>
            <a:fld id="{F2C5D277-8AA0-8347-B737-DE30A9C45B01}" type="datetimeFigureOut">
              <a:rPr lang="en-US" smtClean="0"/>
              <a:t>4/7/25</a:t>
            </a:fld>
            <a:endParaRPr lang="en-US"/>
          </a:p>
        </p:txBody>
      </p:sp>
      <p:sp>
        <p:nvSpPr>
          <p:cNvPr id="5" name="Footer Placeholder 4">
            <a:extLst>
              <a:ext uri="{FF2B5EF4-FFF2-40B4-BE49-F238E27FC236}">
                <a16:creationId xmlns:a16="http://schemas.microsoft.com/office/drawing/2014/main" id="{F165EFDE-BE6F-04CD-46D8-812DF4119E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80AB53-19D1-C975-8210-321AB896E052}"/>
              </a:ext>
            </a:extLst>
          </p:cNvPr>
          <p:cNvSpPr>
            <a:spLocks noGrp="1"/>
          </p:cNvSpPr>
          <p:nvPr>
            <p:ph type="sldNum" sz="quarter" idx="12"/>
          </p:nvPr>
        </p:nvSpPr>
        <p:spPr/>
        <p:txBody>
          <a:bodyPr/>
          <a:lstStyle/>
          <a:p>
            <a:fld id="{B2F1ED73-8346-BF4D-8919-5C8A322BD469}" type="slidenum">
              <a:rPr lang="en-US" smtClean="0"/>
              <a:t>‹#›</a:t>
            </a:fld>
            <a:endParaRPr lang="en-US"/>
          </a:p>
        </p:txBody>
      </p:sp>
    </p:spTree>
    <p:extLst>
      <p:ext uri="{BB962C8B-B14F-4D97-AF65-F5344CB8AC3E}">
        <p14:creationId xmlns:p14="http://schemas.microsoft.com/office/powerpoint/2010/main" val="1414527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8283B-E88F-E651-090F-2F09380788B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B96F20C-158C-5A77-BF05-7354B49FF36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B22AC7D-8492-F8A4-4FC3-BB1E74E10E62}"/>
              </a:ext>
            </a:extLst>
          </p:cNvPr>
          <p:cNvSpPr>
            <a:spLocks noGrp="1"/>
          </p:cNvSpPr>
          <p:nvPr>
            <p:ph type="dt" sz="half" idx="10"/>
          </p:nvPr>
        </p:nvSpPr>
        <p:spPr/>
        <p:txBody>
          <a:bodyPr/>
          <a:lstStyle/>
          <a:p>
            <a:fld id="{96689FB8-BD7B-6443-96ED-A5E5956199F8}" type="datetimeFigureOut">
              <a:rPr lang="en-US" smtClean="0"/>
              <a:t>4/7/25</a:t>
            </a:fld>
            <a:endParaRPr lang="en-US"/>
          </a:p>
        </p:txBody>
      </p:sp>
      <p:sp>
        <p:nvSpPr>
          <p:cNvPr id="5" name="Footer Placeholder 4">
            <a:extLst>
              <a:ext uri="{FF2B5EF4-FFF2-40B4-BE49-F238E27FC236}">
                <a16:creationId xmlns:a16="http://schemas.microsoft.com/office/drawing/2014/main" id="{3CA5936F-839E-9234-95DD-25ABA1B01F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0318DE-04B5-1CCA-7BD5-13C5B46117ED}"/>
              </a:ext>
            </a:extLst>
          </p:cNvPr>
          <p:cNvSpPr>
            <a:spLocks noGrp="1"/>
          </p:cNvSpPr>
          <p:nvPr>
            <p:ph type="sldNum" sz="quarter" idx="12"/>
          </p:nvPr>
        </p:nvSpPr>
        <p:spPr/>
        <p:txBody>
          <a:bodyPr/>
          <a:lstStyle/>
          <a:p>
            <a:fld id="{134F76C3-F292-1843-BC0E-FD8C634FDDAE}" type="slidenum">
              <a:rPr lang="en-US" smtClean="0"/>
              <a:t>‹#›</a:t>
            </a:fld>
            <a:endParaRPr lang="en-US"/>
          </a:p>
        </p:txBody>
      </p:sp>
    </p:spTree>
    <p:extLst>
      <p:ext uri="{BB962C8B-B14F-4D97-AF65-F5344CB8AC3E}">
        <p14:creationId xmlns:p14="http://schemas.microsoft.com/office/powerpoint/2010/main" val="3242444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C3F01-7F44-E53C-7317-1E8892E9067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D5376F-4418-5B3F-F9A9-06C4A9DDF15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39A635C-9D17-6709-8775-0D657FF63DB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183859F-6129-77C0-89A0-E1EF6F545008}"/>
              </a:ext>
            </a:extLst>
          </p:cNvPr>
          <p:cNvSpPr>
            <a:spLocks noGrp="1"/>
          </p:cNvSpPr>
          <p:nvPr>
            <p:ph type="dt" sz="half" idx="10"/>
          </p:nvPr>
        </p:nvSpPr>
        <p:spPr/>
        <p:txBody>
          <a:bodyPr/>
          <a:lstStyle/>
          <a:p>
            <a:fld id="{96689FB8-BD7B-6443-96ED-A5E5956199F8}" type="datetimeFigureOut">
              <a:rPr lang="en-US" smtClean="0"/>
              <a:t>4/7/25</a:t>
            </a:fld>
            <a:endParaRPr lang="en-US"/>
          </a:p>
        </p:txBody>
      </p:sp>
      <p:sp>
        <p:nvSpPr>
          <p:cNvPr id="6" name="Footer Placeholder 5">
            <a:extLst>
              <a:ext uri="{FF2B5EF4-FFF2-40B4-BE49-F238E27FC236}">
                <a16:creationId xmlns:a16="http://schemas.microsoft.com/office/drawing/2014/main" id="{0212D2D0-0680-BD1A-3AB7-519B8A68F7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627FC9-732B-BF90-24A8-34A0C0C30300}"/>
              </a:ext>
            </a:extLst>
          </p:cNvPr>
          <p:cNvSpPr>
            <a:spLocks noGrp="1"/>
          </p:cNvSpPr>
          <p:nvPr>
            <p:ph type="sldNum" sz="quarter" idx="12"/>
          </p:nvPr>
        </p:nvSpPr>
        <p:spPr/>
        <p:txBody>
          <a:bodyPr/>
          <a:lstStyle/>
          <a:p>
            <a:fld id="{134F76C3-F292-1843-BC0E-FD8C634FDDAE}" type="slidenum">
              <a:rPr lang="en-US" smtClean="0"/>
              <a:t>‹#›</a:t>
            </a:fld>
            <a:endParaRPr lang="en-US"/>
          </a:p>
        </p:txBody>
      </p:sp>
    </p:spTree>
    <p:extLst>
      <p:ext uri="{BB962C8B-B14F-4D97-AF65-F5344CB8AC3E}">
        <p14:creationId xmlns:p14="http://schemas.microsoft.com/office/powerpoint/2010/main" val="38238905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5A10B-4687-6760-4C7A-9C0C1ED474E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EB6C3D6-1F16-F421-4E13-752779EC516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9924905-84D8-B25A-07D5-CFFF268BB7C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4B1A13E-3EFE-EC51-EBED-6C93F34DB54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9EE5F68-C580-057D-0295-9452E00D256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4E27B5D-FF27-A36E-CE50-3277CB9400B5}"/>
              </a:ext>
            </a:extLst>
          </p:cNvPr>
          <p:cNvSpPr>
            <a:spLocks noGrp="1"/>
          </p:cNvSpPr>
          <p:nvPr>
            <p:ph type="dt" sz="half" idx="10"/>
          </p:nvPr>
        </p:nvSpPr>
        <p:spPr/>
        <p:txBody>
          <a:bodyPr/>
          <a:lstStyle/>
          <a:p>
            <a:fld id="{96689FB8-BD7B-6443-96ED-A5E5956199F8}" type="datetimeFigureOut">
              <a:rPr lang="en-US" smtClean="0"/>
              <a:t>4/7/25</a:t>
            </a:fld>
            <a:endParaRPr lang="en-US"/>
          </a:p>
        </p:txBody>
      </p:sp>
      <p:sp>
        <p:nvSpPr>
          <p:cNvPr id="8" name="Footer Placeholder 7">
            <a:extLst>
              <a:ext uri="{FF2B5EF4-FFF2-40B4-BE49-F238E27FC236}">
                <a16:creationId xmlns:a16="http://schemas.microsoft.com/office/drawing/2014/main" id="{D377C5BC-D878-70E5-FBB6-6A189D3E730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F52C073-57A3-86FB-4608-A11767805845}"/>
              </a:ext>
            </a:extLst>
          </p:cNvPr>
          <p:cNvSpPr>
            <a:spLocks noGrp="1"/>
          </p:cNvSpPr>
          <p:nvPr>
            <p:ph type="sldNum" sz="quarter" idx="12"/>
          </p:nvPr>
        </p:nvSpPr>
        <p:spPr/>
        <p:txBody>
          <a:bodyPr/>
          <a:lstStyle/>
          <a:p>
            <a:fld id="{134F76C3-F292-1843-BC0E-FD8C634FDDAE}" type="slidenum">
              <a:rPr lang="en-US" smtClean="0"/>
              <a:t>‹#›</a:t>
            </a:fld>
            <a:endParaRPr lang="en-US"/>
          </a:p>
        </p:txBody>
      </p:sp>
    </p:spTree>
    <p:extLst>
      <p:ext uri="{BB962C8B-B14F-4D97-AF65-F5344CB8AC3E}">
        <p14:creationId xmlns:p14="http://schemas.microsoft.com/office/powerpoint/2010/main" val="2099991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C36AD-6CAB-084C-E0EB-C8C3E5B96A9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669DAB7-3F52-F0B1-F3A5-FBA974DBF40A}"/>
              </a:ext>
            </a:extLst>
          </p:cNvPr>
          <p:cNvSpPr>
            <a:spLocks noGrp="1"/>
          </p:cNvSpPr>
          <p:nvPr>
            <p:ph type="dt" sz="half" idx="10"/>
          </p:nvPr>
        </p:nvSpPr>
        <p:spPr/>
        <p:txBody>
          <a:bodyPr/>
          <a:lstStyle/>
          <a:p>
            <a:fld id="{96689FB8-BD7B-6443-96ED-A5E5956199F8}" type="datetimeFigureOut">
              <a:rPr lang="en-US" smtClean="0"/>
              <a:t>4/7/25</a:t>
            </a:fld>
            <a:endParaRPr lang="en-US"/>
          </a:p>
        </p:txBody>
      </p:sp>
      <p:sp>
        <p:nvSpPr>
          <p:cNvPr id="4" name="Footer Placeholder 3">
            <a:extLst>
              <a:ext uri="{FF2B5EF4-FFF2-40B4-BE49-F238E27FC236}">
                <a16:creationId xmlns:a16="http://schemas.microsoft.com/office/drawing/2014/main" id="{3A6319F8-ED3C-6E95-F93D-1116D219719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494D970-552A-94EE-2CB0-C50B45595AB8}"/>
              </a:ext>
            </a:extLst>
          </p:cNvPr>
          <p:cNvSpPr>
            <a:spLocks noGrp="1"/>
          </p:cNvSpPr>
          <p:nvPr>
            <p:ph type="sldNum" sz="quarter" idx="12"/>
          </p:nvPr>
        </p:nvSpPr>
        <p:spPr/>
        <p:txBody>
          <a:bodyPr/>
          <a:lstStyle/>
          <a:p>
            <a:fld id="{134F76C3-F292-1843-BC0E-FD8C634FDDAE}" type="slidenum">
              <a:rPr lang="en-US" smtClean="0"/>
              <a:t>‹#›</a:t>
            </a:fld>
            <a:endParaRPr lang="en-US"/>
          </a:p>
        </p:txBody>
      </p:sp>
    </p:spTree>
    <p:extLst>
      <p:ext uri="{BB962C8B-B14F-4D97-AF65-F5344CB8AC3E}">
        <p14:creationId xmlns:p14="http://schemas.microsoft.com/office/powerpoint/2010/main" val="33329721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1F58237-119A-0F38-D5A6-03902630CEA1}"/>
              </a:ext>
            </a:extLst>
          </p:cNvPr>
          <p:cNvSpPr>
            <a:spLocks noGrp="1"/>
          </p:cNvSpPr>
          <p:nvPr>
            <p:ph type="dt" sz="half" idx="10"/>
          </p:nvPr>
        </p:nvSpPr>
        <p:spPr/>
        <p:txBody>
          <a:bodyPr/>
          <a:lstStyle/>
          <a:p>
            <a:fld id="{96689FB8-BD7B-6443-96ED-A5E5956199F8}" type="datetimeFigureOut">
              <a:rPr lang="en-US" smtClean="0"/>
              <a:t>4/7/25</a:t>
            </a:fld>
            <a:endParaRPr lang="en-US"/>
          </a:p>
        </p:txBody>
      </p:sp>
      <p:sp>
        <p:nvSpPr>
          <p:cNvPr id="3" name="Footer Placeholder 2">
            <a:extLst>
              <a:ext uri="{FF2B5EF4-FFF2-40B4-BE49-F238E27FC236}">
                <a16:creationId xmlns:a16="http://schemas.microsoft.com/office/drawing/2014/main" id="{644EACAE-C3D9-3946-9F24-3FB96919BA9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3677917-9223-AD75-0860-21B7A84D7685}"/>
              </a:ext>
            </a:extLst>
          </p:cNvPr>
          <p:cNvSpPr>
            <a:spLocks noGrp="1"/>
          </p:cNvSpPr>
          <p:nvPr>
            <p:ph type="sldNum" sz="quarter" idx="12"/>
          </p:nvPr>
        </p:nvSpPr>
        <p:spPr/>
        <p:txBody>
          <a:bodyPr/>
          <a:lstStyle/>
          <a:p>
            <a:fld id="{134F76C3-F292-1843-BC0E-FD8C634FDDAE}" type="slidenum">
              <a:rPr lang="en-US" smtClean="0"/>
              <a:t>‹#›</a:t>
            </a:fld>
            <a:endParaRPr lang="en-US"/>
          </a:p>
        </p:txBody>
      </p:sp>
    </p:spTree>
    <p:extLst>
      <p:ext uri="{BB962C8B-B14F-4D97-AF65-F5344CB8AC3E}">
        <p14:creationId xmlns:p14="http://schemas.microsoft.com/office/powerpoint/2010/main" val="7486559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40D6F-EFFD-C0C1-CA84-3C07A40AA6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ED9E916-5AB3-4C7C-2F92-9AC7686F6CF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21A563C-D811-F8E3-80B8-8F1E6DFD77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2E3FE13-F8A5-B883-F19F-51034B284B8A}"/>
              </a:ext>
            </a:extLst>
          </p:cNvPr>
          <p:cNvSpPr>
            <a:spLocks noGrp="1"/>
          </p:cNvSpPr>
          <p:nvPr>
            <p:ph type="dt" sz="half" idx="10"/>
          </p:nvPr>
        </p:nvSpPr>
        <p:spPr/>
        <p:txBody>
          <a:bodyPr/>
          <a:lstStyle/>
          <a:p>
            <a:fld id="{96689FB8-BD7B-6443-96ED-A5E5956199F8}" type="datetimeFigureOut">
              <a:rPr lang="en-US" smtClean="0"/>
              <a:t>4/7/25</a:t>
            </a:fld>
            <a:endParaRPr lang="en-US"/>
          </a:p>
        </p:txBody>
      </p:sp>
      <p:sp>
        <p:nvSpPr>
          <p:cNvPr id="6" name="Footer Placeholder 5">
            <a:extLst>
              <a:ext uri="{FF2B5EF4-FFF2-40B4-BE49-F238E27FC236}">
                <a16:creationId xmlns:a16="http://schemas.microsoft.com/office/drawing/2014/main" id="{05068E09-1DB8-E57E-2719-F7808FB984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F06B20-7A17-C148-E3CC-5458AADBB24E}"/>
              </a:ext>
            </a:extLst>
          </p:cNvPr>
          <p:cNvSpPr>
            <a:spLocks noGrp="1"/>
          </p:cNvSpPr>
          <p:nvPr>
            <p:ph type="sldNum" sz="quarter" idx="12"/>
          </p:nvPr>
        </p:nvSpPr>
        <p:spPr/>
        <p:txBody>
          <a:bodyPr/>
          <a:lstStyle/>
          <a:p>
            <a:fld id="{134F76C3-F292-1843-BC0E-FD8C634FDDAE}" type="slidenum">
              <a:rPr lang="en-US" smtClean="0"/>
              <a:t>‹#›</a:t>
            </a:fld>
            <a:endParaRPr lang="en-US"/>
          </a:p>
        </p:txBody>
      </p:sp>
    </p:spTree>
    <p:extLst>
      <p:ext uri="{BB962C8B-B14F-4D97-AF65-F5344CB8AC3E}">
        <p14:creationId xmlns:p14="http://schemas.microsoft.com/office/powerpoint/2010/main" val="3348688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3227C-E182-18C7-3C2D-D47BA2E531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1167E52-6D94-F4D5-82D7-0DCEAA6E7D8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B763624-927C-0ACB-3579-1407C56376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F8C4E6-B92E-082B-602C-53299D5E20E1}"/>
              </a:ext>
            </a:extLst>
          </p:cNvPr>
          <p:cNvSpPr>
            <a:spLocks noGrp="1"/>
          </p:cNvSpPr>
          <p:nvPr>
            <p:ph type="dt" sz="half" idx="10"/>
          </p:nvPr>
        </p:nvSpPr>
        <p:spPr/>
        <p:txBody>
          <a:bodyPr/>
          <a:lstStyle/>
          <a:p>
            <a:fld id="{96689FB8-BD7B-6443-96ED-A5E5956199F8}" type="datetimeFigureOut">
              <a:rPr lang="en-US" smtClean="0"/>
              <a:t>4/7/25</a:t>
            </a:fld>
            <a:endParaRPr lang="en-US"/>
          </a:p>
        </p:txBody>
      </p:sp>
      <p:sp>
        <p:nvSpPr>
          <p:cNvPr id="6" name="Footer Placeholder 5">
            <a:extLst>
              <a:ext uri="{FF2B5EF4-FFF2-40B4-BE49-F238E27FC236}">
                <a16:creationId xmlns:a16="http://schemas.microsoft.com/office/drawing/2014/main" id="{19A29DE0-56F4-EBBF-FD01-95BB121666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14B843-A9C5-3AA3-A2FF-91150688EA9A}"/>
              </a:ext>
            </a:extLst>
          </p:cNvPr>
          <p:cNvSpPr>
            <a:spLocks noGrp="1"/>
          </p:cNvSpPr>
          <p:nvPr>
            <p:ph type="sldNum" sz="quarter" idx="12"/>
          </p:nvPr>
        </p:nvSpPr>
        <p:spPr/>
        <p:txBody>
          <a:bodyPr/>
          <a:lstStyle/>
          <a:p>
            <a:fld id="{134F76C3-F292-1843-BC0E-FD8C634FDDAE}" type="slidenum">
              <a:rPr lang="en-US" smtClean="0"/>
              <a:t>‹#›</a:t>
            </a:fld>
            <a:endParaRPr lang="en-US"/>
          </a:p>
        </p:txBody>
      </p:sp>
    </p:spTree>
    <p:extLst>
      <p:ext uri="{BB962C8B-B14F-4D97-AF65-F5344CB8AC3E}">
        <p14:creationId xmlns:p14="http://schemas.microsoft.com/office/powerpoint/2010/main" val="19469671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DA43093-5ED0-2C4C-9740-5C297432C4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ADEFF75-EB1A-EAC4-284C-4371C6224D1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A06513-D326-B49A-3D1A-E8AFC1700E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689FB8-BD7B-6443-96ED-A5E5956199F8}" type="datetimeFigureOut">
              <a:rPr lang="en-US" smtClean="0"/>
              <a:t>4/7/25</a:t>
            </a:fld>
            <a:endParaRPr lang="en-US"/>
          </a:p>
        </p:txBody>
      </p:sp>
      <p:sp>
        <p:nvSpPr>
          <p:cNvPr id="5" name="Footer Placeholder 4">
            <a:extLst>
              <a:ext uri="{FF2B5EF4-FFF2-40B4-BE49-F238E27FC236}">
                <a16:creationId xmlns:a16="http://schemas.microsoft.com/office/drawing/2014/main" id="{516C2383-63A0-D991-F1A7-F03979BD0C2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C3BA988-AF45-8BEA-E7D4-B169FAA70EE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4F76C3-F292-1843-BC0E-FD8C634FDDAE}" type="slidenum">
              <a:rPr lang="en-US" smtClean="0"/>
              <a:t>‹#›</a:t>
            </a:fld>
            <a:endParaRPr lang="en-US"/>
          </a:p>
        </p:txBody>
      </p:sp>
    </p:spTree>
    <p:extLst>
      <p:ext uri="{BB962C8B-B14F-4D97-AF65-F5344CB8AC3E}">
        <p14:creationId xmlns:p14="http://schemas.microsoft.com/office/powerpoint/2010/main" val="331902827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929FEA5-335A-AE32-A271-5338D8B5BE3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A650BA6-84F6-67AA-88D2-EE0B6ABC0E9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D9D30B-E701-D335-7279-79E062BF387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C5D277-8AA0-8347-B737-DE30A9C45B01}" type="datetimeFigureOut">
              <a:rPr lang="en-US" smtClean="0"/>
              <a:t>4/7/25</a:t>
            </a:fld>
            <a:endParaRPr lang="en-US"/>
          </a:p>
        </p:txBody>
      </p:sp>
      <p:sp>
        <p:nvSpPr>
          <p:cNvPr id="5" name="Footer Placeholder 4">
            <a:extLst>
              <a:ext uri="{FF2B5EF4-FFF2-40B4-BE49-F238E27FC236}">
                <a16:creationId xmlns:a16="http://schemas.microsoft.com/office/drawing/2014/main" id="{8E327B10-3790-398F-6263-39391CABDC7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307B16C-8BC3-A7BE-67EC-3920958D98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F1ED73-8346-BF4D-8919-5C8A322BD469}" type="slidenum">
              <a:rPr lang="en-US" smtClean="0"/>
              <a:t>‹#›</a:t>
            </a:fld>
            <a:endParaRPr lang="en-US"/>
          </a:p>
        </p:txBody>
      </p:sp>
    </p:spTree>
    <p:extLst>
      <p:ext uri="{BB962C8B-B14F-4D97-AF65-F5344CB8AC3E}">
        <p14:creationId xmlns:p14="http://schemas.microsoft.com/office/powerpoint/2010/main" val="275474989"/>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20.jpg"/><Relationship Id="rId7" Type="http://schemas.openxmlformats.org/officeDocument/2006/relationships/image" Target="../media/image24.jpg"/><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image" Target="../media/image23.jpg"/><Relationship Id="rId11" Type="http://schemas.openxmlformats.org/officeDocument/2006/relationships/image" Target="../media/image30.png"/><Relationship Id="rId5" Type="http://schemas.openxmlformats.org/officeDocument/2006/relationships/image" Target="../media/image22.jpg"/><Relationship Id="rId10" Type="http://schemas.openxmlformats.org/officeDocument/2006/relationships/image" Target="../media/image29.png"/><Relationship Id="rId4" Type="http://schemas.openxmlformats.org/officeDocument/2006/relationships/image" Target="../media/image21.jpg"/><Relationship Id="rId9"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5.emf"/><Relationship Id="rId5" Type="http://schemas.openxmlformats.org/officeDocument/2006/relationships/image" Target="../media/image7.png"/><Relationship Id="rId4" Type="http://schemas.openxmlformats.org/officeDocument/2006/relationships/image" Target="../media/image4.jpg"/><Relationship Id="rId9"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27.jp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6"/>
        <p:cNvGrpSpPr/>
        <p:nvPr/>
      </p:nvGrpSpPr>
      <p:grpSpPr>
        <a:xfrm>
          <a:off x="0" y="0"/>
          <a:ext cx="0" cy="0"/>
          <a:chOff x="0" y="0"/>
          <a:chExt cx="0" cy="0"/>
        </a:xfrm>
      </p:grpSpPr>
      <p:sp>
        <p:nvSpPr>
          <p:cNvPr id="37" name="Google Shape;37;p7"/>
          <p:cNvSpPr txBox="1">
            <a:spLocks noGrp="1"/>
          </p:cNvSpPr>
          <p:nvPr>
            <p:ph type="title"/>
          </p:nvPr>
        </p:nvSpPr>
        <p:spPr>
          <a:xfrm>
            <a:off x="910451" y="106080"/>
            <a:ext cx="10044600" cy="13257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accent6"/>
              </a:buClr>
              <a:buSzPts val="6000"/>
              <a:buFont typeface="Jost"/>
              <a:buNone/>
            </a:pPr>
            <a:r>
              <a:rPr lang="en-US" dirty="0"/>
              <a:t>Interacting Quantum Trajectories and Dwell Times for Particles with Spin ½</a:t>
            </a:r>
            <a:endParaRPr dirty="0"/>
          </a:p>
        </p:txBody>
      </p:sp>
      <p:sp>
        <p:nvSpPr>
          <p:cNvPr id="38" name="Google Shape;38;p7"/>
          <p:cNvSpPr txBox="1">
            <a:spLocks noGrp="1"/>
          </p:cNvSpPr>
          <p:nvPr>
            <p:ph idx="1"/>
          </p:nvPr>
        </p:nvSpPr>
        <p:spPr>
          <a:xfrm>
            <a:off x="1232781" y="1417376"/>
            <a:ext cx="9579000" cy="3705000"/>
          </a:xfrm>
          <a:prstGeom prst="rect">
            <a:avLst/>
          </a:prstGeom>
          <a:noFill/>
          <a:ln>
            <a:noFill/>
          </a:ln>
        </p:spPr>
        <p:txBody>
          <a:bodyPr spcFirstLastPara="1" wrap="square" lIns="91425" tIns="45700" rIns="91425" bIns="45700" anchor="t" anchorCtr="0">
            <a:normAutofit/>
          </a:bodyPr>
          <a:lstStyle/>
          <a:p>
            <a:pPr marL="114300" indent="0" algn="ctr">
              <a:spcBef>
                <a:spcPts val="0"/>
              </a:spcBef>
              <a:buNone/>
            </a:pPr>
            <a:r>
              <a:rPr lang="en-US" sz="2800" dirty="0"/>
              <a:t>Richard Lombardini</a:t>
            </a:r>
            <a:r>
              <a:rPr lang="en-US" sz="2800" baseline="30000" dirty="0"/>
              <a:t>1 </a:t>
            </a:r>
            <a:r>
              <a:rPr lang="en-US" sz="2800" dirty="0"/>
              <a:t>and Bill Poirier</a:t>
            </a:r>
            <a:r>
              <a:rPr lang="en-US" sz="2800" baseline="30000" dirty="0"/>
              <a:t>2</a:t>
            </a:r>
          </a:p>
          <a:p>
            <a:pPr marL="114300" indent="0" algn="ctr">
              <a:spcBef>
                <a:spcPts val="0"/>
              </a:spcBef>
              <a:buNone/>
            </a:pPr>
            <a:endParaRPr lang="en-US" sz="2800" baseline="30000" dirty="0"/>
          </a:p>
          <a:p>
            <a:pPr marL="114300" indent="0" algn="ctr">
              <a:spcBef>
                <a:spcPts val="0"/>
              </a:spcBef>
              <a:buNone/>
            </a:pPr>
            <a:r>
              <a:rPr lang="en-US" sz="2800" baseline="30000" dirty="0"/>
              <a:t>1</a:t>
            </a:r>
            <a:r>
              <a:rPr lang="en-US" sz="2800" dirty="0"/>
              <a:t>St. Mary’s University (San Antonio, TX)</a:t>
            </a:r>
          </a:p>
          <a:p>
            <a:pPr marL="114300" indent="0" algn="ctr">
              <a:spcBef>
                <a:spcPts val="0"/>
              </a:spcBef>
              <a:buNone/>
            </a:pPr>
            <a:r>
              <a:rPr lang="en-US" sz="2800" baseline="30000" dirty="0"/>
              <a:t>2</a:t>
            </a:r>
            <a:r>
              <a:rPr lang="en-US" sz="2800" dirty="0"/>
              <a:t>University of Vermont (Burlington, VT)</a:t>
            </a:r>
            <a:endParaRPr lang="en-US" sz="2800" baseline="30000" dirty="0"/>
          </a:p>
        </p:txBody>
      </p:sp>
      <p:pic>
        <p:nvPicPr>
          <p:cNvPr id="2" name="Picture 1">
            <a:extLst>
              <a:ext uri="{FF2B5EF4-FFF2-40B4-BE49-F238E27FC236}">
                <a16:creationId xmlns:a16="http://schemas.microsoft.com/office/drawing/2014/main" id="{F9D2C1F8-A682-0FE5-CC56-88AEEFCDCAA1}"/>
              </a:ext>
            </a:extLst>
          </p:cNvPr>
          <p:cNvPicPr>
            <a:picLocks noChangeAspect="1"/>
          </p:cNvPicPr>
          <p:nvPr/>
        </p:nvPicPr>
        <p:blipFill>
          <a:blip r:embed="rId3"/>
          <a:stretch>
            <a:fillRect/>
          </a:stretch>
        </p:blipFill>
        <p:spPr>
          <a:xfrm>
            <a:off x="1122323" y="2925765"/>
            <a:ext cx="4488774" cy="2489710"/>
          </a:xfrm>
          <a:prstGeom prst="rect">
            <a:avLst/>
          </a:prstGeom>
        </p:spPr>
      </p:pic>
      <p:pic>
        <p:nvPicPr>
          <p:cNvPr id="1025" name="Picture 1" descr="best colleges in vermont">
            <a:extLst>
              <a:ext uri="{FF2B5EF4-FFF2-40B4-BE49-F238E27FC236}">
                <a16:creationId xmlns:a16="http://schemas.microsoft.com/office/drawing/2014/main" id="{318EF5D8-B3D4-6A7D-0E4A-45EE091EFA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56409" y="2925075"/>
            <a:ext cx="4423337" cy="249039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84BA76D-CC00-7103-97D6-98CF02EFC7EC}"/>
              </a:ext>
            </a:extLst>
          </p:cNvPr>
          <p:cNvSpPr txBox="1"/>
          <p:nvPr/>
        </p:nvSpPr>
        <p:spPr>
          <a:xfrm>
            <a:off x="2507673" y="5541802"/>
            <a:ext cx="6982691" cy="1077218"/>
          </a:xfrm>
          <a:prstGeom prst="rect">
            <a:avLst/>
          </a:prstGeom>
          <a:noFill/>
        </p:spPr>
        <p:txBody>
          <a:bodyPr wrap="square" rtlCol="0">
            <a:spAutoFit/>
          </a:bodyPr>
          <a:lstStyle/>
          <a:p>
            <a:pPr marL="342900" indent="-342900">
              <a:buAutoNum type="arabicPeriod"/>
            </a:pPr>
            <a:r>
              <a:rPr lang="en-US" sz="1600" dirty="0">
                <a:effectLst/>
                <a:latin typeface="+mn-lt"/>
              </a:rPr>
              <a:t>R. Lombardini and B. Poirier. Interacting quantum trajectories for particles with spin 1/2. [Molecular Physics </a:t>
            </a:r>
            <a:r>
              <a:rPr lang="en-US" sz="1600" b="1" dirty="0">
                <a:effectLst/>
                <a:latin typeface="+mn-lt"/>
              </a:rPr>
              <a:t>122</a:t>
            </a:r>
            <a:r>
              <a:rPr lang="en-US" sz="1600" dirty="0">
                <a:effectLst/>
                <a:latin typeface="+mn-lt"/>
              </a:rPr>
              <a:t>, e2334805 (2024)].</a:t>
            </a:r>
          </a:p>
          <a:p>
            <a:pPr marL="342900" indent="-342900">
              <a:buAutoNum type="arabicPeriod"/>
            </a:pPr>
            <a:r>
              <a:rPr lang="en-US" sz="1600" dirty="0">
                <a:effectLst/>
                <a:latin typeface="+mn-lt"/>
              </a:rPr>
              <a:t>B. Poirier and R. Lombardini. Dwell times, </a:t>
            </a:r>
            <a:r>
              <a:rPr lang="en-US" sz="1600" dirty="0" err="1">
                <a:effectLst/>
                <a:latin typeface="+mn-lt"/>
              </a:rPr>
              <a:t>wavepacket</a:t>
            </a:r>
            <a:r>
              <a:rPr lang="en-US" sz="1600" dirty="0">
                <a:effectLst/>
                <a:latin typeface="+mn-lt"/>
              </a:rPr>
              <a:t> dynamics, and quantum trajectories with spin 1/2. [Entropy </a:t>
            </a:r>
            <a:r>
              <a:rPr lang="en-US" sz="1600" b="1" dirty="0">
                <a:effectLst/>
                <a:latin typeface="+mn-lt"/>
              </a:rPr>
              <a:t>26</a:t>
            </a:r>
            <a:r>
              <a:rPr lang="en-US" sz="1600" dirty="0">
                <a:effectLst/>
                <a:latin typeface="+mn-lt"/>
              </a:rPr>
              <a:t>, 336 (2024)].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6"/>
        <p:cNvGrpSpPr/>
        <p:nvPr/>
      </p:nvGrpSpPr>
      <p:grpSpPr>
        <a:xfrm>
          <a:off x="0" y="0"/>
          <a:ext cx="0" cy="0"/>
          <a:chOff x="0" y="0"/>
          <a:chExt cx="0" cy="0"/>
        </a:xfrm>
      </p:grpSpPr>
      <p:sp>
        <p:nvSpPr>
          <p:cNvPr id="37" name="Google Shape;37;p7"/>
          <p:cNvSpPr txBox="1">
            <a:spLocks noGrp="1"/>
          </p:cNvSpPr>
          <p:nvPr>
            <p:ph type="title"/>
          </p:nvPr>
        </p:nvSpPr>
        <p:spPr>
          <a:xfrm>
            <a:off x="222739" y="258504"/>
            <a:ext cx="11781692" cy="878655"/>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accent6"/>
              </a:buClr>
              <a:buSzPts val="6000"/>
              <a:buFont typeface="Jost"/>
              <a:buNone/>
            </a:pPr>
            <a:r>
              <a:rPr lang="en-US" dirty="0"/>
              <a:t>Quantum Spin Flipper (Free Spinor)</a:t>
            </a:r>
            <a:endParaRPr dirty="0"/>
          </a:p>
        </p:txBody>
      </p:sp>
      <p:sp>
        <p:nvSpPr>
          <p:cNvPr id="38" name="Google Shape;38;p7"/>
          <p:cNvSpPr txBox="1">
            <a:spLocks noGrp="1"/>
          </p:cNvSpPr>
          <p:nvPr>
            <p:ph idx="1"/>
          </p:nvPr>
        </p:nvSpPr>
        <p:spPr>
          <a:xfrm>
            <a:off x="1443795" y="1379012"/>
            <a:ext cx="9579000" cy="5080403"/>
          </a:xfrm>
          <a:prstGeom prst="rect">
            <a:avLst/>
          </a:prstGeom>
          <a:noFill/>
          <a:ln>
            <a:noFill/>
          </a:ln>
        </p:spPr>
        <p:txBody>
          <a:bodyPr spcFirstLastPara="1" wrap="square" lIns="91425" tIns="45700" rIns="91425" bIns="45700" anchor="t" anchorCtr="0">
            <a:normAutofit/>
          </a:bodyPr>
          <a:lstStyle/>
          <a:p>
            <a:pPr marL="571500" indent="-571500">
              <a:spcBef>
                <a:spcPts val="0"/>
              </a:spcBef>
              <a:buSzPts val="2400"/>
            </a:pPr>
            <a:endParaRPr lang="en-US" sz="2800" dirty="0"/>
          </a:p>
          <a:p>
            <a:pPr marL="571500" indent="-571500">
              <a:spcBef>
                <a:spcPts val="0"/>
              </a:spcBef>
              <a:buSzPts val="2400"/>
            </a:pPr>
            <a:endParaRPr sz="2800" dirty="0"/>
          </a:p>
        </p:txBody>
      </p:sp>
      <mc:AlternateContent xmlns:mc="http://schemas.openxmlformats.org/markup-compatibility/2006" xmlns:a14="http://schemas.microsoft.com/office/drawing/2010/main">
        <mc:Choice Requires="a14">
          <p:sp>
            <p:nvSpPr>
              <p:cNvPr id="3" name="Google Shape;38;p7">
                <a:extLst>
                  <a:ext uri="{FF2B5EF4-FFF2-40B4-BE49-F238E27FC236}">
                    <a16:creationId xmlns:a16="http://schemas.microsoft.com/office/drawing/2014/main" id="{B6EDBAEE-1C0D-88FC-A01B-AC1DD077B048}"/>
                  </a:ext>
                </a:extLst>
              </p:cNvPr>
              <p:cNvSpPr txBox="1">
                <a:spLocks/>
              </p:cNvSpPr>
              <p:nvPr/>
            </p:nvSpPr>
            <p:spPr>
              <a:xfrm>
                <a:off x="106879" y="1562950"/>
                <a:ext cx="5730026" cy="4518174"/>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100000"/>
                  </a:lnSpc>
                  <a:spcBef>
                    <a:spcPts val="1800"/>
                  </a:spcBef>
                  <a:spcAft>
                    <a:spcPts val="0"/>
                  </a:spcAft>
                  <a:buClr>
                    <a:schemeClr val="dk1"/>
                  </a:buClr>
                  <a:buSzPts val="1800"/>
                  <a:buFont typeface="Arial"/>
                  <a:buChar char="•"/>
                  <a:defRPr sz="3600" b="0" i="0" u="none" strike="noStrike" cap="none">
                    <a:solidFill>
                      <a:schemeClr val="dk1"/>
                    </a:solidFill>
                    <a:latin typeface="Jost"/>
                    <a:ea typeface="Jost"/>
                    <a:cs typeface="Jost"/>
                    <a:sym typeface="Jost"/>
                  </a:defRPr>
                </a:lvl1pPr>
                <a:lvl2pPr marL="914400" marR="0" lvl="1" indent="-342900" algn="l" rtl="0">
                  <a:lnSpc>
                    <a:spcPct val="100000"/>
                  </a:lnSpc>
                  <a:spcBef>
                    <a:spcPts val="500"/>
                  </a:spcBef>
                  <a:spcAft>
                    <a:spcPts val="0"/>
                  </a:spcAft>
                  <a:buClr>
                    <a:schemeClr val="dk1"/>
                  </a:buClr>
                  <a:buSzPts val="1800"/>
                  <a:buFont typeface="Arial"/>
                  <a:buChar char="•"/>
                  <a:defRPr sz="3200" b="0" i="0" u="none" strike="noStrike" cap="none">
                    <a:solidFill>
                      <a:schemeClr val="dk1"/>
                    </a:solidFill>
                    <a:latin typeface="Jost"/>
                    <a:ea typeface="Jost"/>
                    <a:cs typeface="Jost"/>
                    <a:sym typeface="Jost"/>
                  </a:defRPr>
                </a:lvl2pPr>
                <a:lvl3pPr marL="1371600" marR="0" lvl="2" indent="-342900" algn="l" rtl="0">
                  <a:lnSpc>
                    <a:spcPct val="100000"/>
                  </a:lnSpc>
                  <a:spcBef>
                    <a:spcPts val="500"/>
                  </a:spcBef>
                  <a:spcAft>
                    <a:spcPts val="0"/>
                  </a:spcAft>
                  <a:buClr>
                    <a:schemeClr val="dk1"/>
                  </a:buClr>
                  <a:buSzPts val="1800"/>
                  <a:buFont typeface="Arial"/>
                  <a:buChar char="•"/>
                  <a:defRPr sz="2800" b="0" i="0" u="none" strike="noStrike" cap="none">
                    <a:solidFill>
                      <a:schemeClr val="dk1"/>
                    </a:solidFill>
                    <a:latin typeface="Jost"/>
                    <a:ea typeface="Jost"/>
                    <a:cs typeface="Jost"/>
                    <a:sym typeface="Jost"/>
                  </a:defRPr>
                </a:lvl3pPr>
                <a:lvl4pPr marL="1828800" marR="0" lvl="3" indent="-342900" algn="l" rtl="0">
                  <a:lnSpc>
                    <a:spcPct val="100000"/>
                  </a:lnSpc>
                  <a:spcBef>
                    <a:spcPts val="500"/>
                  </a:spcBef>
                  <a:spcAft>
                    <a:spcPts val="0"/>
                  </a:spcAft>
                  <a:buClr>
                    <a:schemeClr val="dk1"/>
                  </a:buClr>
                  <a:buSzPts val="1800"/>
                  <a:buFont typeface="Arial"/>
                  <a:buChar char="•"/>
                  <a:defRPr sz="2400" b="0" i="0" u="none" strike="noStrike" cap="none">
                    <a:solidFill>
                      <a:schemeClr val="dk1"/>
                    </a:solidFill>
                    <a:latin typeface="Jost"/>
                    <a:ea typeface="Jost"/>
                    <a:cs typeface="Jost"/>
                    <a:sym typeface="Jost"/>
                  </a:defRPr>
                </a:lvl4pPr>
                <a:lvl5pPr marL="2286000" marR="0" lvl="4" indent="-342900" algn="l" rtl="0">
                  <a:lnSpc>
                    <a:spcPct val="100000"/>
                  </a:lnSpc>
                  <a:spcBef>
                    <a:spcPts val="500"/>
                  </a:spcBef>
                  <a:spcAft>
                    <a:spcPts val="0"/>
                  </a:spcAft>
                  <a:buClr>
                    <a:schemeClr val="dk1"/>
                  </a:buClr>
                  <a:buSzPts val="1800"/>
                  <a:buFont typeface="Arial"/>
                  <a:buChar char="•"/>
                  <a:defRPr sz="2400" b="0" i="0" u="none" strike="noStrike" cap="none">
                    <a:solidFill>
                      <a:schemeClr val="dk1"/>
                    </a:solidFill>
                    <a:latin typeface="Jost"/>
                    <a:ea typeface="Jost"/>
                    <a:cs typeface="Jost"/>
                    <a:sym typeface="Jos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indent="-457200">
                  <a:spcBef>
                    <a:spcPts val="0"/>
                  </a:spcBef>
                  <a:buSzPts val="2400"/>
                </a:pPr>
                <a:r>
                  <a:rPr lang="en-US" sz="2800" dirty="0">
                    <a:latin typeface="Cambria Math" panose="02040503050406030204" pitchFamily="18" charset="0"/>
                  </a:rPr>
                  <a:t>IQT numerical calculations of free spinor with no interference</a:t>
                </a:r>
              </a:p>
              <a:p>
                <a:pPr lvl="1" indent="-457200">
                  <a:spcBef>
                    <a:spcPts val="0"/>
                  </a:spcBef>
                  <a:buSzPts val="2400"/>
                </a:pPr>
                <a:endParaRPr lang="en-US" sz="2400" dirty="0">
                  <a:latin typeface="Cambria Math" panose="02040503050406030204" pitchFamily="18" charset="0"/>
                </a:endParaRPr>
              </a:p>
              <a:p>
                <a:pPr lvl="1" indent="-457200">
                  <a:spcBef>
                    <a:spcPts val="0"/>
                  </a:spcBef>
                  <a:buSzPts val="2400"/>
                </a:pPr>
                <a:r>
                  <a:rPr lang="en-US" sz="2400" dirty="0">
                    <a:latin typeface="Cambria Math" panose="02040503050406030204" pitchFamily="18" charset="0"/>
                  </a:rPr>
                  <a:t>Used central finite difference approximation for derivatives in C.</a:t>
                </a:r>
              </a:p>
              <a:p>
                <a:pPr lvl="1" indent="-457200">
                  <a:spcBef>
                    <a:spcPts val="0"/>
                  </a:spcBef>
                  <a:buSzPts val="2400"/>
                </a:pPr>
                <a:endParaRPr lang="en-US" sz="2400" dirty="0">
                  <a:latin typeface="Cambria Math" panose="02040503050406030204" pitchFamily="18" charset="0"/>
                </a:endParaRPr>
              </a:p>
              <a:p>
                <a:pPr lvl="1" indent="-457200">
                  <a:spcBef>
                    <a:spcPts val="0"/>
                  </a:spcBef>
                  <a:buSzPts val="2400"/>
                </a:pPr>
                <a:r>
                  <a:rPr lang="en-US" sz="2400" dirty="0">
                    <a:latin typeface="Cambria Math" panose="02040503050406030204" pitchFamily="18" charset="0"/>
                  </a:rPr>
                  <a:t>Used St</a:t>
                </a:r>
                <a14:m>
                  <m:oMath xmlns:m="http://schemas.openxmlformats.org/officeDocument/2006/math">
                    <m:acc>
                      <m:accPr>
                        <m:chr m:val="̈"/>
                        <m:ctrlPr>
                          <a:rPr lang="en-US" sz="2400" i="1" smtClean="0">
                            <a:latin typeface="Cambria Math" panose="02040503050406030204" pitchFamily="18" charset="0"/>
                          </a:rPr>
                        </m:ctrlPr>
                      </m:accPr>
                      <m:e>
                        <m:r>
                          <m:rPr>
                            <m:sty m:val="p"/>
                          </m:rPr>
                          <a:rPr lang="en-US" sz="2400" b="0" i="0" smtClean="0">
                            <a:latin typeface="Cambria Math" panose="02040503050406030204" pitchFamily="18" charset="0"/>
                          </a:rPr>
                          <m:t>o</m:t>
                        </m:r>
                      </m:e>
                    </m:acc>
                  </m:oMath>
                </a14:m>
                <a:r>
                  <a:rPr lang="en-US" sz="2400" dirty="0" err="1">
                    <a:latin typeface="Cambria Math" panose="02040503050406030204" pitchFamily="18" charset="0"/>
                  </a:rPr>
                  <a:t>rmer-Verlet</a:t>
                </a:r>
                <a:r>
                  <a:rPr lang="en-US" sz="2400" dirty="0">
                    <a:latin typeface="Cambria Math" panose="02040503050406030204" pitchFamily="18" charset="0"/>
                  </a:rPr>
                  <a:t> and Midpoint methods for time propagation.</a:t>
                </a:r>
              </a:p>
              <a:p>
                <a:pPr marL="457200" lvl="1" indent="0">
                  <a:spcBef>
                    <a:spcPts val="0"/>
                  </a:spcBef>
                  <a:buSzPts val="2400"/>
                  <a:buNone/>
                </a:pPr>
                <a:endParaRPr lang="en-US" sz="2400" dirty="0">
                  <a:latin typeface="Cambria Math" panose="02040503050406030204" pitchFamily="18" charset="0"/>
                </a:endParaRPr>
              </a:p>
              <a:p>
                <a:pPr lvl="1" indent="-457200">
                  <a:spcBef>
                    <a:spcPts val="0"/>
                  </a:spcBef>
                  <a:buSzPts val="2400"/>
                </a:pPr>
                <a:r>
                  <a:rPr lang="en-US" sz="2400" dirty="0">
                    <a:latin typeface="Cambria Math" panose="02040503050406030204" pitchFamily="18" charset="0"/>
                  </a:rPr>
                  <a:t>NO WAVEFUNCTION NEEDED!!!</a:t>
                </a:r>
              </a:p>
              <a:p>
                <a:pPr lvl="1" indent="-457200">
                  <a:spcBef>
                    <a:spcPts val="0"/>
                  </a:spcBef>
                  <a:buSzPts val="2400"/>
                </a:pPr>
                <a:endParaRPr lang="en-US" sz="2400" dirty="0">
                  <a:latin typeface="Cambria Math" panose="02040503050406030204" pitchFamily="18" charset="0"/>
                </a:endParaRPr>
              </a:p>
              <a:p>
                <a:pPr lvl="1" indent="-457200">
                  <a:spcBef>
                    <a:spcPts val="0"/>
                  </a:spcBef>
                  <a:buSzPts val="2400"/>
                </a:pPr>
                <a:endParaRPr lang="en-US" sz="2400" dirty="0">
                  <a:latin typeface="Cambria Math" panose="02040503050406030204" pitchFamily="18" charset="0"/>
                </a:endParaRPr>
              </a:p>
              <a:p>
                <a:pPr marL="0" indent="0">
                  <a:spcBef>
                    <a:spcPts val="0"/>
                  </a:spcBef>
                  <a:buSzPts val="2400"/>
                  <a:buNone/>
                </a:pPr>
                <a:endParaRPr lang="en-US" sz="2800" i="1" dirty="0">
                  <a:latin typeface="Cambria Math" panose="02040503050406030204" pitchFamily="18" charset="0"/>
                </a:endParaRPr>
              </a:p>
              <a:p>
                <a:pPr marL="0" indent="0">
                  <a:spcBef>
                    <a:spcPts val="0"/>
                  </a:spcBef>
                  <a:buSzPts val="2400"/>
                  <a:buNone/>
                </a:pPr>
                <a:endParaRPr lang="en-US" sz="2800" i="1" dirty="0">
                  <a:latin typeface="Cambria Math" panose="02040503050406030204" pitchFamily="18" charset="0"/>
                </a:endParaRPr>
              </a:p>
              <a:p>
                <a:pPr marL="0" indent="0">
                  <a:spcBef>
                    <a:spcPts val="0"/>
                  </a:spcBef>
                  <a:buSzPts val="2400"/>
                  <a:buNone/>
                </a:pPr>
                <a:endParaRPr lang="en-US" sz="2800" dirty="0"/>
              </a:p>
              <a:p>
                <a:pPr marL="571500" indent="-571500">
                  <a:spcBef>
                    <a:spcPts val="0"/>
                  </a:spcBef>
                  <a:buSzPts val="2400"/>
                </a:pPr>
                <a:endParaRPr lang="en-US" sz="2800" dirty="0"/>
              </a:p>
              <a:p>
                <a:pPr marL="571500" indent="-571500">
                  <a:spcBef>
                    <a:spcPts val="0"/>
                  </a:spcBef>
                  <a:buSzPts val="2400"/>
                </a:pPr>
                <a:endParaRPr lang="en-US" sz="2800" dirty="0"/>
              </a:p>
              <a:p>
                <a:pPr marL="571500" indent="-571500">
                  <a:spcBef>
                    <a:spcPts val="0"/>
                  </a:spcBef>
                  <a:buSzPts val="2400"/>
                </a:pPr>
                <a:endParaRPr lang="en-US" sz="2800" b="1" dirty="0"/>
              </a:p>
              <a:p>
                <a:pPr marL="571500" indent="-571500">
                  <a:spcBef>
                    <a:spcPts val="0"/>
                  </a:spcBef>
                  <a:buSzPts val="2400"/>
                </a:pPr>
                <a:endParaRPr lang="en-US" sz="2800" b="1" dirty="0"/>
              </a:p>
            </p:txBody>
          </p:sp>
        </mc:Choice>
        <mc:Fallback xmlns="">
          <p:sp>
            <p:nvSpPr>
              <p:cNvPr id="3" name="Google Shape;38;p7">
                <a:extLst>
                  <a:ext uri="{FF2B5EF4-FFF2-40B4-BE49-F238E27FC236}">
                    <a16:creationId xmlns:a16="http://schemas.microsoft.com/office/drawing/2014/main" id="{B6EDBAEE-1C0D-88FC-A01B-AC1DD077B048}"/>
                  </a:ext>
                </a:extLst>
              </p:cNvPr>
              <p:cNvSpPr txBox="1">
                <a:spLocks noRot="1" noChangeAspect="1" noMove="1" noResize="1" noEditPoints="1" noAdjustHandles="1" noChangeArrowheads="1" noChangeShapeType="1" noTextEdit="1"/>
              </p:cNvSpPr>
              <p:nvPr/>
            </p:nvSpPr>
            <p:spPr>
              <a:xfrm>
                <a:off x="106879" y="1562950"/>
                <a:ext cx="5730026" cy="4518174"/>
              </a:xfrm>
              <a:prstGeom prst="rect">
                <a:avLst/>
              </a:prstGeom>
              <a:blipFill>
                <a:blip r:embed="rId3"/>
                <a:stretch>
                  <a:fillRect l="-1549" t="-1117" r="-442"/>
                </a:stretch>
              </a:blipFill>
              <a:ln>
                <a:noFill/>
              </a:ln>
            </p:spPr>
            <p:txBody>
              <a:bodyPr/>
              <a:lstStyle/>
              <a:p>
                <a:r>
                  <a:rPr lang="en-US">
                    <a:noFill/>
                  </a:rPr>
                  <a:t> </a:t>
                </a:r>
              </a:p>
            </p:txBody>
          </p:sp>
        </mc:Fallback>
      </mc:AlternateContent>
      <p:pic>
        <p:nvPicPr>
          <p:cNvPr id="4" name="Picture 3">
            <a:extLst>
              <a:ext uri="{FF2B5EF4-FFF2-40B4-BE49-F238E27FC236}">
                <a16:creationId xmlns:a16="http://schemas.microsoft.com/office/drawing/2014/main" id="{A477DBCA-6FD2-36E0-A79F-477A6F88E22C}"/>
              </a:ext>
            </a:extLst>
          </p:cNvPr>
          <p:cNvPicPr>
            <a:picLocks noChangeAspect="1"/>
          </p:cNvPicPr>
          <p:nvPr/>
        </p:nvPicPr>
        <p:blipFill>
          <a:blip r:embed="rId4"/>
          <a:stretch>
            <a:fillRect/>
          </a:stretch>
        </p:blipFill>
        <p:spPr>
          <a:xfrm>
            <a:off x="5979026" y="1562950"/>
            <a:ext cx="6212974" cy="4138508"/>
          </a:xfrm>
          <a:prstGeom prst="rect">
            <a:avLst/>
          </a:prstGeom>
        </p:spPr>
      </p:pic>
    </p:spTree>
    <p:extLst>
      <p:ext uri="{BB962C8B-B14F-4D97-AF65-F5344CB8AC3E}">
        <p14:creationId xmlns:p14="http://schemas.microsoft.com/office/powerpoint/2010/main" val="18545496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6"/>
        <p:cNvGrpSpPr/>
        <p:nvPr/>
      </p:nvGrpSpPr>
      <p:grpSpPr>
        <a:xfrm>
          <a:off x="0" y="0"/>
          <a:ext cx="0" cy="0"/>
          <a:chOff x="0" y="0"/>
          <a:chExt cx="0" cy="0"/>
        </a:xfrm>
      </p:grpSpPr>
      <p:sp>
        <p:nvSpPr>
          <p:cNvPr id="37" name="Google Shape;37;p7"/>
          <p:cNvSpPr txBox="1">
            <a:spLocks noGrp="1"/>
          </p:cNvSpPr>
          <p:nvPr>
            <p:ph type="title"/>
          </p:nvPr>
        </p:nvSpPr>
        <p:spPr>
          <a:xfrm>
            <a:off x="205154" y="322606"/>
            <a:ext cx="11781692" cy="878655"/>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accent6"/>
              </a:buClr>
              <a:buSzPts val="6000"/>
              <a:buFont typeface="Jost"/>
              <a:buNone/>
            </a:pPr>
            <a:r>
              <a:rPr lang="en-US" dirty="0"/>
              <a:t>Stern-Gerlach Experiment</a:t>
            </a:r>
            <a:endParaRPr dirty="0"/>
          </a:p>
        </p:txBody>
      </p:sp>
      <p:sp>
        <p:nvSpPr>
          <p:cNvPr id="38" name="Google Shape;38;p7"/>
          <p:cNvSpPr txBox="1">
            <a:spLocks noGrp="1"/>
          </p:cNvSpPr>
          <p:nvPr>
            <p:ph idx="1"/>
          </p:nvPr>
        </p:nvSpPr>
        <p:spPr>
          <a:xfrm>
            <a:off x="1443795" y="1379012"/>
            <a:ext cx="9579000" cy="5080403"/>
          </a:xfrm>
          <a:prstGeom prst="rect">
            <a:avLst/>
          </a:prstGeom>
          <a:noFill/>
          <a:ln>
            <a:noFill/>
          </a:ln>
        </p:spPr>
        <p:txBody>
          <a:bodyPr spcFirstLastPara="1" wrap="square" lIns="91425" tIns="45700" rIns="91425" bIns="45700" anchor="t" anchorCtr="0">
            <a:normAutofit/>
          </a:bodyPr>
          <a:lstStyle/>
          <a:p>
            <a:pPr marL="571500" indent="-571500">
              <a:spcBef>
                <a:spcPts val="0"/>
              </a:spcBef>
              <a:buSzPts val="2400"/>
            </a:pPr>
            <a:endParaRPr lang="en-US" sz="2800" dirty="0"/>
          </a:p>
          <a:p>
            <a:pPr marL="571500" indent="-571500">
              <a:spcBef>
                <a:spcPts val="0"/>
              </a:spcBef>
              <a:buSzPts val="2400"/>
            </a:pPr>
            <a:endParaRPr sz="2800" dirty="0"/>
          </a:p>
        </p:txBody>
      </p:sp>
      <mc:AlternateContent xmlns:mc="http://schemas.openxmlformats.org/markup-compatibility/2006" xmlns:a14="http://schemas.microsoft.com/office/drawing/2010/main">
        <mc:Choice Requires="a14">
          <p:sp>
            <p:nvSpPr>
              <p:cNvPr id="3" name="Google Shape;38;p7">
                <a:extLst>
                  <a:ext uri="{FF2B5EF4-FFF2-40B4-BE49-F238E27FC236}">
                    <a16:creationId xmlns:a16="http://schemas.microsoft.com/office/drawing/2014/main" id="{B6EDBAEE-1C0D-88FC-A01B-AC1DD077B048}"/>
                  </a:ext>
                </a:extLst>
              </p:cNvPr>
              <p:cNvSpPr txBox="1">
                <a:spLocks/>
              </p:cNvSpPr>
              <p:nvPr/>
            </p:nvSpPr>
            <p:spPr>
              <a:xfrm>
                <a:off x="205154" y="1629508"/>
                <a:ext cx="5483125" cy="3849480"/>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100000"/>
                  </a:lnSpc>
                  <a:spcBef>
                    <a:spcPts val="1800"/>
                  </a:spcBef>
                  <a:spcAft>
                    <a:spcPts val="0"/>
                  </a:spcAft>
                  <a:buClr>
                    <a:schemeClr val="dk1"/>
                  </a:buClr>
                  <a:buSzPts val="1800"/>
                  <a:buFont typeface="Arial"/>
                  <a:buChar char="•"/>
                  <a:defRPr sz="3600" b="0" i="0" u="none" strike="noStrike" cap="none">
                    <a:solidFill>
                      <a:schemeClr val="dk1"/>
                    </a:solidFill>
                    <a:latin typeface="Jost"/>
                    <a:ea typeface="Jost"/>
                    <a:cs typeface="Jost"/>
                    <a:sym typeface="Jost"/>
                  </a:defRPr>
                </a:lvl1pPr>
                <a:lvl2pPr marL="914400" marR="0" lvl="1" indent="-342900" algn="l" rtl="0">
                  <a:lnSpc>
                    <a:spcPct val="100000"/>
                  </a:lnSpc>
                  <a:spcBef>
                    <a:spcPts val="500"/>
                  </a:spcBef>
                  <a:spcAft>
                    <a:spcPts val="0"/>
                  </a:spcAft>
                  <a:buClr>
                    <a:schemeClr val="dk1"/>
                  </a:buClr>
                  <a:buSzPts val="1800"/>
                  <a:buFont typeface="Arial"/>
                  <a:buChar char="•"/>
                  <a:defRPr sz="3200" b="0" i="0" u="none" strike="noStrike" cap="none">
                    <a:solidFill>
                      <a:schemeClr val="dk1"/>
                    </a:solidFill>
                    <a:latin typeface="Jost"/>
                    <a:ea typeface="Jost"/>
                    <a:cs typeface="Jost"/>
                    <a:sym typeface="Jost"/>
                  </a:defRPr>
                </a:lvl2pPr>
                <a:lvl3pPr marL="1371600" marR="0" lvl="2" indent="-342900" algn="l" rtl="0">
                  <a:lnSpc>
                    <a:spcPct val="100000"/>
                  </a:lnSpc>
                  <a:spcBef>
                    <a:spcPts val="500"/>
                  </a:spcBef>
                  <a:spcAft>
                    <a:spcPts val="0"/>
                  </a:spcAft>
                  <a:buClr>
                    <a:schemeClr val="dk1"/>
                  </a:buClr>
                  <a:buSzPts val="1800"/>
                  <a:buFont typeface="Arial"/>
                  <a:buChar char="•"/>
                  <a:defRPr sz="2800" b="0" i="0" u="none" strike="noStrike" cap="none">
                    <a:solidFill>
                      <a:schemeClr val="dk1"/>
                    </a:solidFill>
                    <a:latin typeface="Jost"/>
                    <a:ea typeface="Jost"/>
                    <a:cs typeface="Jost"/>
                    <a:sym typeface="Jost"/>
                  </a:defRPr>
                </a:lvl3pPr>
                <a:lvl4pPr marL="1828800" marR="0" lvl="3" indent="-342900" algn="l" rtl="0">
                  <a:lnSpc>
                    <a:spcPct val="100000"/>
                  </a:lnSpc>
                  <a:spcBef>
                    <a:spcPts val="500"/>
                  </a:spcBef>
                  <a:spcAft>
                    <a:spcPts val="0"/>
                  </a:spcAft>
                  <a:buClr>
                    <a:schemeClr val="dk1"/>
                  </a:buClr>
                  <a:buSzPts val="1800"/>
                  <a:buFont typeface="Arial"/>
                  <a:buChar char="•"/>
                  <a:defRPr sz="2400" b="0" i="0" u="none" strike="noStrike" cap="none">
                    <a:solidFill>
                      <a:schemeClr val="dk1"/>
                    </a:solidFill>
                    <a:latin typeface="Jost"/>
                    <a:ea typeface="Jost"/>
                    <a:cs typeface="Jost"/>
                    <a:sym typeface="Jost"/>
                  </a:defRPr>
                </a:lvl4pPr>
                <a:lvl5pPr marL="2286000" marR="0" lvl="4" indent="-342900" algn="l" rtl="0">
                  <a:lnSpc>
                    <a:spcPct val="100000"/>
                  </a:lnSpc>
                  <a:spcBef>
                    <a:spcPts val="500"/>
                  </a:spcBef>
                  <a:spcAft>
                    <a:spcPts val="0"/>
                  </a:spcAft>
                  <a:buClr>
                    <a:schemeClr val="dk1"/>
                  </a:buClr>
                  <a:buSzPts val="1800"/>
                  <a:buFont typeface="Arial"/>
                  <a:buChar char="•"/>
                  <a:defRPr sz="2400" b="0" i="0" u="none" strike="noStrike" cap="none">
                    <a:solidFill>
                      <a:schemeClr val="dk1"/>
                    </a:solidFill>
                    <a:latin typeface="Jost"/>
                    <a:ea typeface="Jost"/>
                    <a:cs typeface="Jost"/>
                    <a:sym typeface="Jos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indent="-457200">
                  <a:spcBef>
                    <a:spcPts val="0"/>
                  </a:spcBef>
                  <a:buSzPts val="2400"/>
                </a:pPr>
                <a:r>
                  <a:rPr lang="en-US" sz="2800" dirty="0">
                    <a:latin typeface="Cambria Math" panose="02040503050406030204" pitchFamily="18" charset="0"/>
                  </a:rPr>
                  <a:t>Initial conditions: </a:t>
                </a:r>
                <a14:m>
                  <m:oMath xmlns:m="http://schemas.openxmlformats.org/officeDocument/2006/math">
                    <m:sSub>
                      <m:sSubPr>
                        <m:ctrlPr>
                          <a:rPr lang="en-US" sz="2800" i="1" smtClean="0">
                            <a:latin typeface="Cambria Math" panose="02040503050406030204" pitchFamily="18" charset="0"/>
                          </a:rPr>
                        </m:ctrlPr>
                      </m:sSubPr>
                      <m:e>
                        <m:r>
                          <a:rPr lang="en-US" sz="2800" i="1" smtClean="0">
                            <a:latin typeface="Cambria Math" panose="02040503050406030204" pitchFamily="18" charset="0"/>
                            <a:ea typeface="Cambria Math" panose="02040503050406030204" pitchFamily="18" charset="0"/>
                          </a:rPr>
                          <m:t>𝜃</m:t>
                        </m:r>
                      </m:e>
                      <m:sub>
                        <m:r>
                          <a:rPr lang="en-US" sz="2800" b="0" i="1" smtClean="0">
                            <a:latin typeface="Cambria Math" panose="02040503050406030204" pitchFamily="18" charset="0"/>
                          </a:rPr>
                          <m:t>0</m:t>
                        </m:r>
                      </m:sub>
                    </m:sSub>
                    <m:r>
                      <a:rPr lang="en-US" sz="2800" b="0" i="1" smtClean="0">
                        <a:latin typeface="Cambria Math" panose="02040503050406030204" pitchFamily="18" charset="0"/>
                      </a:rPr>
                      <m:t>=</m:t>
                    </m:r>
                    <m:f>
                      <m:fPr>
                        <m:ctrlPr>
                          <a:rPr lang="en-US" sz="2800" b="0" i="1" smtClean="0">
                            <a:latin typeface="Cambria Math" panose="02040503050406030204" pitchFamily="18" charset="0"/>
                            <a:ea typeface="Cambria Math" panose="02040503050406030204" pitchFamily="18" charset="0"/>
                          </a:rPr>
                        </m:ctrlPr>
                      </m:fPr>
                      <m:num>
                        <m:r>
                          <a:rPr lang="en-US" sz="2800" b="0" i="1" smtClean="0">
                            <a:latin typeface="Cambria Math" panose="02040503050406030204" pitchFamily="18" charset="0"/>
                            <a:ea typeface="Cambria Math" panose="02040503050406030204" pitchFamily="18" charset="0"/>
                          </a:rPr>
                          <m:t>𝜋</m:t>
                        </m:r>
                      </m:num>
                      <m:den>
                        <m:r>
                          <a:rPr lang="en-US" sz="2800" b="0" i="1" smtClean="0">
                            <a:latin typeface="Cambria Math" panose="02040503050406030204" pitchFamily="18" charset="0"/>
                            <a:ea typeface="Cambria Math" panose="02040503050406030204" pitchFamily="18" charset="0"/>
                          </a:rPr>
                          <m:t>4</m:t>
                        </m:r>
                      </m:den>
                    </m:f>
                    <m:r>
                      <a:rPr lang="en-US" sz="2800" b="0" i="0" smtClean="0">
                        <a:latin typeface="Cambria Math" panose="02040503050406030204" pitchFamily="18" charset="0"/>
                        <a:ea typeface="Cambria Math" panose="02040503050406030204" pitchFamily="18" charset="0"/>
                      </a:rPr>
                      <m:t> </m:t>
                    </m:r>
                    <m:r>
                      <m:rPr>
                        <m:sty m:val="p"/>
                      </m:rPr>
                      <a:rPr lang="en-US" sz="2800" b="0" i="0" smtClean="0">
                        <a:latin typeface="Cambria Math" panose="02040503050406030204" pitchFamily="18" charset="0"/>
                        <a:ea typeface="Cambria Math" panose="02040503050406030204" pitchFamily="18" charset="0"/>
                      </a:rPr>
                      <m:t>rad</m:t>
                    </m:r>
                  </m:oMath>
                </a14:m>
                <a:r>
                  <a:rPr lang="en-US" sz="2800" dirty="0">
                    <a:latin typeface="Cambria Math" panose="02040503050406030204" pitchFamily="18" charset="0"/>
                  </a:rPr>
                  <a:t> and </a:t>
                </a:r>
                <a14:m>
                  <m:oMath xmlns:m="http://schemas.openxmlformats.org/officeDocument/2006/math">
                    <m:sSub>
                      <m:sSubPr>
                        <m:ctrlPr>
                          <a:rPr lang="en-US" sz="2800" i="1">
                            <a:latin typeface="Cambria Math" panose="02040503050406030204" pitchFamily="18" charset="0"/>
                          </a:rPr>
                        </m:ctrlPr>
                      </m:sSubPr>
                      <m:e>
                        <m:r>
                          <a:rPr lang="en-US" sz="2800" i="1" smtClean="0">
                            <a:latin typeface="Cambria Math" panose="02040503050406030204" pitchFamily="18" charset="0"/>
                            <a:ea typeface="Cambria Math" panose="02040503050406030204" pitchFamily="18" charset="0"/>
                          </a:rPr>
                          <m:t>𝜙</m:t>
                        </m:r>
                      </m:e>
                      <m:sub>
                        <m:r>
                          <a:rPr lang="en-US" sz="2800" i="1">
                            <a:latin typeface="Cambria Math" panose="02040503050406030204" pitchFamily="18" charset="0"/>
                          </a:rPr>
                          <m:t>0</m:t>
                        </m:r>
                      </m:sub>
                    </m:sSub>
                    <m:r>
                      <a:rPr lang="en-US" sz="2800" i="1">
                        <a:latin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0</m:t>
                    </m:r>
                  </m:oMath>
                </a14:m>
                <a:endParaRPr lang="en-US" sz="2800" dirty="0">
                  <a:latin typeface="Cambria Math" panose="02040503050406030204" pitchFamily="18" charset="0"/>
                </a:endParaRPr>
              </a:p>
              <a:p>
                <a:pPr indent="-457200">
                  <a:spcBef>
                    <a:spcPts val="0"/>
                  </a:spcBef>
                  <a:buSzPts val="2400"/>
                </a:pPr>
                <a:endParaRPr lang="en-US" sz="2800" dirty="0">
                  <a:latin typeface="Cambria Math" panose="02040503050406030204" pitchFamily="18" charset="0"/>
                </a:endParaRPr>
              </a:p>
              <a:p>
                <a:pPr indent="-457200">
                  <a:spcBef>
                    <a:spcPts val="0"/>
                  </a:spcBef>
                  <a:buSzPts val="2400"/>
                </a:pPr>
                <a14:m>
                  <m:oMath xmlns:m="http://schemas.openxmlformats.org/officeDocument/2006/math">
                    <m:sSup>
                      <m:sSupPr>
                        <m:ctrlPr>
                          <a:rPr lang="en-US" sz="2800" i="1" smtClean="0">
                            <a:latin typeface="Cambria Math" panose="02040503050406030204" pitchFamily="18" charset="0"/>
                          </a:rPr>
                        </m:ctrlPr>
                      </m:sSupPr>
                      <m:e>
                        <m:r>
                          <m:rPr>
                            <m:sty m:val="p"/>
                          </m:rPr>
                          <a:rPr lang="en-US" sz="2800" b="0" i="0" smtClean="0">
                            <a:latin typeface="Cambria Math" panose="02040503050406030204" pitchFamily="18" charset="0"/>
                          </a:rPr>
                          <m:t>cos</m:t>
                        </m:r>
                      </m:e>
                      <m:sup>
                        <m:r>
                          <a:rPr lang="en-US" sz="2800" b="0" i="1" smtClean="0">
                            <a:latin typeface="Cambria Math" panose="02040503050406030204" pitchFamily="18" charset="0"/>
                          </a:rPr>
                          <m:t>2</m:t>
                        </m:r>
                      </m:sup>
                    </m:sSup>
                    <m:f>
                      <m:fPr>
                        <m:ctrlPr>
                          <a:rPr lang="en-US" sz="2800" i="1" smtClean="0">
                            <a:latin typeface="Cambria Math" panose="02040503050406030204" pitchFamily="18" charset="0"/>
                          </a:rPr>
                        </m:ctrlPr>
                      </m:fPr>
                      <m:num>
                        <m:r>
                          <a:rPr lang="en-US" sz="2800" i="1" smtClean="0">
                            <a:latin typeface="Cambria Math" panose="02040503050406030204" pitchFamily="18" charset="0"/>
                            <a:ea typeface="Cambria Math" panose="02040503050406030204" pitchFamily="18" charset="0"/>
                          </a:rPr>
                          <m:t>𝜋</m:t>
                        </m:r>
                      </m:num>
                      <m:den>
                        <m:r>
                          <a:rPr lang="en-US" sz="2800" b="0" i="1" smtClean="0">
                            <a:latin typeface="Cambria Math" panose="02040503050406030204" pitchFamily="18" charset="0"/>
                          </a:rPr>
                          <m:t>8</m:t>
                        </m:r>
                      </m:den>
                    </m:f>
                    <m:r>
                      <a:rPr lang="en-US" sz="280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85.36%</m:t>
                    </m:r>
                  </m:oMath>
                </a14:m>
                <a:r>
                  <a:rPr lang="en-US" sz="2800" dirty="0">
                    <a:latin typeface="Cambria Math" panose="02040503050406030204" pitchFamily="18" charset="0"/>
                  </a:rPr>
                  <a:t> of silver atoms should measure spin-up. </a:t>
                </a:r>
              </a:p>
              <a:p>
                <a:pPr marL="0" indent="0">
                  <a:spcBef>
                    <a:spcPts val="0"/>
                  </a:spcBef>
                  <a:buSzPts val="2400"/>
                  <a:buNone/>
                </a:pPr>
                <a:endParaRPr lang="en-US" sz="2800" dirty="0">
                  <a:latin typeface="Cambria Math" panose="02040503050406030204" pitchFamily="18" charset="0"/>
                </a:endParaRPr>
              </a:p>
              <a:p>
                <a:pPr indent="-457200">
                  <a:spcBef>
                    <a:spcPts val="0"/>
                  </a:spcBef>
                  <a:buSzPts val="2400"/>
                </a:pPr>
                <a:r>
                  <a:rPr lang="en-US" sz="2800" dirty="0">
                    <a:latin typeface="Cambria Math" panose="02040503050406030204" pitchFamily="18" charset="0"/>
                  </a:rPr>
                  <a:t>9/10 or 90% trajectories end up in positive </a:t>
                </a:r>
                <a:r>
                  <a:rPr lang="en-US" sz="2800" i="1" dirty="0">
                    <a:latin typeface="Cambria Math" panose="02040503050406030204" pitchFamily="18" charset="0"/>
                  </a:rPr>
                  <a:t>z</a:t>
                </a:r>
                <a:r>
                  <a:rPr lang="en-US" sz="2800" dirty="0">
                    <a:latin typeface="Cambria Math" panose="02040503050406030204" pitchFamily="18" charset="0"/>
                  </a:rPr>
                  <a:t> region.</a:t>
                </a:r>
                <a:endParaRPr lang="en-US" sz="2800" b="1" dirty="0"/>
              </a:p>
              <a:p>
                <a:pPr marL="571500" indent="-571500">
                  <a:spcBef>
                    <a:spcPts val="0"/>
                  </a:spcBef>
                  <a:buSzPts val="2400"/>
                </a:pPr>
                <a:endParaRPr lang="en-US" sz="2800" b="1" dirty="0"/>
              </a:p>
            </p:txBody>
          </p:sp>
        </mc:Choice>
        <mc:Fallback xmlns="">
          <p:sp>
            <p:nvSpPr>
              <p:cNvPr id="3" name="Google Shape;38;p7">
                <a:extLst>
                  <a:ext uri="{FF2B5EF4-FFF2-40B4-BE49-F238E27FC236}">
                    <a16:creationId xmlns:a16="http://schemas.microsoft.com/office/drawing/2014/main" id="{B6EDBAEE-1C0D-88FC-A01B-AC1DD077B048}"/>
                  </a:ext>
                </a:extLst>
              </p:cNvPr>
              <p:cNvSpPr txBox="1">
                <a:spLocks noRot="1" noChangeAspect="1" noMove="1" noResize="1" noEditPoints="1" noAdjustHandles="1" noChangeArrowheads="1" noChangeShapeType="1" noTextEdit="1"/>
              </p:cNvSpPr>
              <p:nvPr/>
            </p:nvSpPr>
            <p:spPr>
              <a:xfrm>
                <a:off x="205154" y="1629508"/>
                <a:ext cx="5483125" cy="3849480"/>
              </a:xfrm>
              <a:prstGeom prst="rect">
                <a:avLst/>
              </a:prstGeom>
              <a:blipFill>
                <a:blip r:embed="rId3"/>
                <a:stretch>
                  <a:fillRect l="-1620" t="-329" r="-1852" b="-2632"/>
                </a:stretch>
              </a:blipFill>
              <a:ln>
                <a:noFill/>
              </a:ln>
            </p:spPr>
            <p:txBody>
              <a:bodyPr/>
              <a:lstStyle/>
              <a:p>
                <a:r>
                  <a:rPr lang="en-US">
                    <a:noFill/>
                  </a:rPr>
                  <a:t> </a:t>
                </a:r>
              </a:p>
            </p:txBody>
          </p:sp>
        </mc:Fallback>
      </mc:AlternateContent>
      <p:pic>
        <p:nvPicPr>
          <p:cNvPr id="4" name="Picture 3">
            <a:extLst>
              <a:ext uri="{FF2B5EF4-FFF2-40B4-BE49-F238E27FC236}">
                <a16:creationId xmlns:a16="http://schemas.microsoft.com/office/drawing/2014/main" id="{9CF58E34-A892-DC89-D9BE-C02D9E85F505}"/>
              </a:ext>
            </a:extLst>
          </p:cNvPr>
          <p:cNvPicPr>
            <a:picLocks noChangeAspect="1"/>
          </p:cNvPicPr>
          <p:nvPr/>
        </p:nvPicPr>
        <p:blipFill>
          <a:blip r:embed="rId4"/>
          <a:stretch>
            <a:fillRect/>
          </a:stretch>
        </p:blipFill>
        <p:spPr>
          <a:xfrm>
            <a:off x="5688280" y="1508166"/>
            <a:ext cx="5674733" cy="4148573"/>
          </a:xfrm>
          <a:prstGeom prst="rect">
            <a:avLst/>
          </a:prstGeom>
        </p:spPr>
      </p:pic>
    </p:spTree>
    <p:extLst>
      <p:ext uri="{BB962C8B-B14F-4D97-AF65-F5344CB8AC3E}">
        <p14:creationId xmlns:p14="http://schemas.microsoft.com/office/powerpoint/2010/main" val="18320018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6"/>
        <p:cNvGrpSpPr/>
        <p:nvPr/>
      </p:nvGrpSpPr>
      <p:grpSpPr>
        <a:xfrm>
          <a:off x="0" y="0"/>
          <a:ext cx="0" cy="0"/>
          <a:chOff x="0" y="0"/>
          <a:chExt cx="0" cy="0"/>
        </a:xfrm>
      </p:grpSpPr>
      <p:sp>
        <p:nvSpPr>
          <p:cNvPr id="37" name="Google Shape;37;p7"/>
          <p:cNvSpPr txBox="1">
            <a:spLocks noGrp="1"/>
          </p:cNvSpPr>
          <p:nvPr>
            <p:ph type="title"/>
          </p:nvPr>
        </p:nvSpPr>
        <p:spPr>
          <a:xfrm>
            <a:off x="205154" y="322606"/>
            <a:ext cx="11781692" cy="878655"/>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accent6"/>
              </a:buClr>
              <a:buSzPts val="6000"/>
              <a:buFont typeface="Jost"/>
              <a:buNone/>
            </a:pPr>
            <a:r>
              <a:rPr lang="en-US" dirty="0"/>
              <a:t>Stern-Gerlach Experiment</a:t>
            </a:r>
            <a:endParaRPr dirty="0"/>
          </a:p>
        </p:txBody>
      </p:sp>
      <p:sp>
        <p:nvSpPr>
          <p:cNvPr id="38" name="Google Shape;38;p7"/>
          <p:cNvSpPr txBox="1">
            <a:spLocks noGrp="1"/>
          </p:cNvSpPr>
          <p:nvPr>
            <p:ph idx="1"/>
          </p:nvPr>
        </p:nvSpPr>
        <p:spPr>
          <a:xfrm>
            <a:off x="1443795" y="1379012"/>
            <a:ext cx="9579000" cy="5080403"/>
          </a:xfrm>
          <a:prstGeom prst="rect">
            <a:avLst/>
          </a:prstGeom>
          <a:noFill/>
          <a:ln>
            <a:noFill/>
          </a:ln>
        </p:spPr>
        <p:txBody>
          <a:bodyPr spcFirstLastPara="1" wrap="square" lIns="91425" tIns="45700" rIns="91425" bIns="45700" anchor="t" anchorCtr="0">
            <a:normAutofit/>
          </a:bodyPr>
          <a:lstStyle/>
          <a:p>
            <a:pPr marL="571500" indent="-571500">
              <a:spcBef>
                <a:spcPts val="0"/>
              </a:spcBef>
              <a:buSzPts val="2400"/>
            </a:pPr>
            <a:endParaRPr lang="en-US" sz="2800" dirty="0"/>
          </a:p>
          <a:p>
            <a:pPr marL="571500" indent="-571500">
              <a:spcBef>
                <a:spcPts val="0"/>
              </a:spcBef>
              <a:buSzPts val="2400"/>
            </a:pPr>
            <a:endParaRPr sz="2800" dirty="0"/>
          </a:p>
        </p:txBody>
      </p:sp>
      <mc:AlternateContent xmlns:mc="http://schemas.openxmlformats.org/markup-compatibility/2006" xmlns:a14="http://schemas.microsoft.com/office/drawing/2010/main">
        <mc:Choice Requires="a14">
          <p:sp>
            <p:nvSpPr>
              <p:cNvPr id="2" name="Google Shape;38;p7">
                <a:extLst>
                  <a:ext uri="{FF2B5EF4-FFF2-40B4-BE49-F238E27FC236}">
                    <a16:creationId xmlns:a16="http://schemas.microsoft.com/office/drawing/2014/main" id="{93DA9B1F-9E20-3BA0-ADBE-452BA7BE78B0}"/>
                  </a:ext>
                </a:extLst>
              </p:cNvPr>
              <p:cNvSpPr txBox="1">
                <a:spLocks/>
              </p:cNvSpPr>
              <p:nvPr/>
            </p:nvSpPr>
            <p:spPr>
              <a:xfrm>
                <a:off x="106879" y="1562950"/>
                <a:ext cx="5730026" cy="4518174"/>
              </a:xfrm>
              <a:prstGeom prst="rect">
                <a:avLst/>
              </a:prstGeom>
              <a:noFill/>
              <a:ln>
                <a:noFill/>
              </a:ln>
            </p:spPr>
            <p:txBody>
              <a:bodyPr spcFirstLastPara="1" wrap="square" lIns="91425" tIns="45700" rIns="91425" bIns="45700" anchor="t" anchorCtr="0">
                <a:normAutofit lnSpcReduction="10000"/>
              </a:bodyPr>
              <a:lstStyle>
                <a:defPPr marR="0" lvl="0" algn="l" rtl="0">
                  <a:lnSpc>
                    <a:spcPct val="100000"/>
                  </a:lnSpc>
                  <a:spcBef>
                    <a:spcPts val="0"/>
                  </a:spcBef>
                  <a:spcAft>
                    <a:spcPts val="0"/>
                  </a:spcAft>
                </a:defPPr>
                <a:lvl1pPr marL="457200" marR="0" lvl="0" indent="-342900" algn="l" rtl="0">
                  <a:lnSpc>
                    <a:spcPct val="100000"/>
                  </a:lnSpc>
                  <a:spcBef>
                    <a:spcPts val="1800"/>
                  </a:spcBef>
                  <a:spcAft>
                    <a:spcPts val="0"/>
                  </a:spcAft>
                  <a:buClr>
                    <a:schemeClr val="dk1"/>
                  </a:buClr>
                  <a:buSzPts val="1800"/>
                  <a:buFont typeface="Arial"/>
                  <a:buChar char="•"/>
                  <a:defRPr sz="3600" b="0" i="0" u="none" strike="noStrike" cap="none">
                    <a:solidFill>
                      <a:schemeClr val="dk1"/>
                    </a:solidFill>
                    <a:latin typeface="Jost"/>
                    <a:ea typeface="Jost"/>
                    <a:cs typeface="Jost"/>
                    <a:sym typeface="Jost"/>
                  </a:defRPr>
                </a:lvl1pPr>
                <a:lvl2pPr marL="914400" marR="0" lvl="1" indent="-342900" algn="l" rtl="0">
                  <a:lnSpc>
                    <a:spcPct val="100000"/>
                  </a:lnSpc>
                  <a:spcBef>
                    <a:spcPts val="500"/>
                  </a:spcBef>
                  <a:spcAft>
                    <a:spcPts val="0"/>
                  </a:spcAft>
                  <a:buClr>
                    <a:schemeClr val="dk1"/>
                  </a:buClr>
                  <a:buSzPts val="1800"/>
                  <a:buFont typeface="Arial"/>
                  <a:buChar char="•"/>
                  <a:defRPr sz="3200" b="0" i="0" u="none" strike="noStrike" cap="none">
                    <a:solidFill>
                      <a:schemeClr val="dk1"/>
                    </a:solidFill>
                    <a:latin typeface="Jost"/>
                    <a:ea typeface="Jost"/>
                    <a:cs typeface="Jost"/>
                    <a:sym typeface="Jost"/>
                  </a:defRPr>
                </a:lvl2pPr>
                <a:lvl3pPr marL="1371600" marR="0" lvl="2" indent="-342900" algn="l" rtl="0">
                  <a:lnSpc>
                    <a:spcPct val="100000"/>
                  </a:lnSpc>
                  <a:spcBef>
                    <a:spcPts val="500"/>
                  </a:spcBef>
                  <a:spcAft>
                    <a:spcPts val="0"/>
                  </a:spcAft>
                  <a:buClr>
                    <a:schemeClr val="dk1"/>
                  </a:buClr>
                  <a:buSzPts val="1800"/>
                  <a:buFont typeface="Arial"/>
                  <a:buChar char="•"/>
                  <a:defRPr sz="2800" b="0" i="0" u="none" strike="noStrike" cap="none">
                    <a:solidFill>
                      <a:schemeClr val="dk1"/>
                    </a:solidFill>
                    <a:latin typeface="Jost"/>
                    <a:ea typeface="Jost"/>
                    <a:cs typeface="Jost"/>
                    <a:sym typeface="Jost"/>
                  </a:defRPr>
                </a:lvl3pPr>
                <a:lvl4pPr marL="1828800" marR="0" lvl="3" indent="-342900" algn="l" rtl="0">
                  <a:lnSpc>
                    <a:spcPct val="100000"/>
                  </a:lnSpc>
                  <a:spcBef>
                    <a:spcPts val="500"/>
                  </a:spcBef>
                  <a:spcAft>
                    <a:spcPts val="0"/>
                  </a:spcAft>
                  <a:buClr>
                    <a:schemeClr val="dk1"/>
                  </a:buClr>
                  <a:buSzPts val="1800"/>
                  <a:buFont typeface="Arial"/>
                  <a:buChar char="•"/>
                  <a:defRPr sz="2400" b="0" i="0" u="none" strike="noStrike" cap="none">
                    <a:solidFill>
                      <a:schemeClr val="dk1"/>
                    </a:solidFill>
                    <a:latin typeface="Jost"/>
                    <a:ea typeface="Jost"/>
                    <a:cs typeface="Jost"/>
                    <a:sym typeface="Jost"/>
                  </a:defRPr>
                </a:lvl4pPr>
                <a:lvl5pPr marL="2286000" marR="0" lvl="4" indent="-342900" algn="l" rtl="0">
                  <a:lnSpc>
                    <a:spcPct val="100000"/>
                  </a:lnSpc>
                  <a:spcBef>
                    <a:spcPts val="500"/>
                  </a:spcBef>
                  <a:spcAft>
                    <a:spcPts val="0"/>
                  </a:spcAft>
                  <a:buClr>
                    <a:schemeClr val="dk1"/>
                  </a:buClr>
                  <a:buSzPts val="1800"/>
                  <a:buFont typeface="Arial"/>
                  <a:buChar char="•"/>
                  <a:defRPr sz="2400" b="0" i="0" u="none" strike="noStrike" cap="none">
                    <a:solidFill>
                      <a:schemeClr val="dk1"/>
                    </a:solidFill>
                    <a:latin typeface="Jost"/>
                    <a:ea typeface="Jost"/>
                    <a:cs typeface="Jost"/>
                    <a:sym typeface="Jos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indent="-457200">
                  <a:spcBef>
                    <a:spcPts val="0"/>
                  </a:spcBef>
                  <a:buSzPts val="2400"/>
                </a:pPr>
                <a:r>
                  <a:rPr lang="en-US" sz="2800" dirty="0">
                    <a:latin typeface="Cambria Math" panose="02040503050406030204" pitchFamily="18" charset="0"/>
                  </a:rPr>
                  <a:t>IQT numerical calculations of Stern-Gerlach Experiment</a:t>
                </a:r>
              </a:p>
              <a:p>
                <a:pPr lvl="1" indent="-457200">
                  <a:spcBef>
                    <a:spcPts val="0"/>
                  </a:spcBef>
                  <a:buSzPts val="2400"/>
                </a:pPr>
                <a:endParaRPr lang="en-US" sz="2400" dirty="0">
                  <a:latin typeface="Cambria Math" panose="02040503050406030204" pitchFamily="18" charset="0"/>
                </a:endParaRPr>
              </a:p>
              <a:p>
                <a:pPr lvl="1" indent="-457200">
                  <a:spcBef>
                    <a:spcPts val="0"/>
                  </a:spcBef>
                  <a:buSzPts val="2400"/>
                </a:pPr>
                <a:r>
                  <a:rPr lang="en-US" sz="2400" dirty="0">
                    <a:latin typeface="Cambria Math" panose="02040503050406030204" pitchFamily="18" charset="0"/>
                  </a:rPr>
                  <a:t>Used central finite difference approximation for derivatives in C.</a:t>
                </a:r>
              </a:p>
              <a:p>
                <a:pPr lvl="1" indent="-457200">
                  <a:spcBef>
                    <a:spcPts val="0"/>
                  </a:spcBef>
                  <a:buSzPts val="2400"/>
                </a:pPr>
                <a:endParaRPr lang="en-US" sz="2400" dirty="0">
                  <a:latin typeface="Cambria Math" panose="02040503050406030204" pitchFamily="18" charset="0"/>
                </a:endParaRPr>
              </a:p>
              <a:p>
                <a:pPr lvl="1" indent="-457200">
                  <a:spcBef>
                    <a:spcPts val="0"/>
                  </a:spcBef>
                  <a:buSzPts val="2400"/>
                </a:pPr>
                <a:r>
                  <a:rPr lang="en-US" sz="2400" dirty="0">
                    <a:latin typeface="Cambria Math" panose="02040503050406030204" pitchFamily="18" charset="0"/>
                  </a:rPr>
                  <a:t>Used St</a:t>
                </a:r>
                <a14:m>
                  <m:oMath xmlns:m="http://schemas.openxmlformats.org/officeDocument/2006/math">
                    <m:acc>
                      <m:accPr>
                        <m:chr m:val="̈"/>
                        <m:ctrlPr>
                          <a:rPr lang="en-US" sz="2400" i="1" smtClean="0">
                            <a:latin typeface="Cambria Math" panose="02040503050406030204" pitchFamily="18" charset="0"/>
                          </a:rPr>
                        </m:ctrlPr>
                      </m:accPr>
                      <m:e>
                        <m:r>
                          <m:rPr>
                            <m:sty m:val="p"/>
                          </m:rPr>
                          <a:rPr lang="en-US" sz="2400" b="0" i="0" smtClean="0">
                            <a:latin typeface="Cambria Math" panose="02040503050406030204" pitchFamily="18" charset="0"/>
                          </a:rPr>
                          <m:t>o</m:t>
                        </m:r>
                      </m:e>
                    </m:acc>
                  </m:oMath>
                </a14:m>
                <a:r>
                  <a:rPr lang="en-US" sz="2400" dirty="0" err="1">
                    <a:latin typeface="Cambria Math" panose="02040503050406030204" pitchFamily="18" charset="0"/>
                  </a:rPr>
                  <a:t>rmer-Verlet</a:t>
                </a:r>
                <a:r>
                  <a:rPr lang="en-US" sz="2400" dirty="0">
                    <a:latin typeface="Cambria Math" panose="02040503050406030204" pitchFamily="18" charset="0"/>
                  </a:rPr>
                  <a:t> and Midpoint methods for time propagation.</a:t>
                </a:r>
              </a:p>
              <a:p>
                <a:pPr marL="457200" lvl="1" indent="0">
                  <a:spcBef>
                    <a:spcPts val="0"/>
                  </a:spcBef>
                  <a:buSzPts val="2400"/>
                  <a:buNone/>
                </a:pPr>
                <a:endParaRPr lang="en-US" sz="2400" dirty="0">
                  <a:latin typeface="Cambria Math" panose="02040503050406030204" pitchFamily="18" charset="0"/>
                </a:endParaRPr>
              </a:p>
              <a:p>
                <a:pPr lvl="1" indent="-457200">
                  <a:spcBef>
                    <a:spcPts val="0"/>
                  </a:spcBef>
                  <a:buSzPts val="2400"/>
                </a:pPr>
                <a:r>
                  <a:rPr lang="en-US" sz="2400" dirty="0">
                    <a:latin typeface="Cambria Math" panose="02040503050406030204" pitchFamily="18" charset="0"/>
                  </a:rPr>
                  <a:t>NO WAVEFUNCTION NEEDED!!!</a:t>
                </a:r>
              </a:p>
              <a:p>
                <a:pPr lvl="1" indent="-457200">
                  <a:spcBef>
                    <a:spcPts val="0"/>
                  </a:spcBef>
                  <a:buSzPts val="2400"/>
                </a:pPr>
                <a:endParaRPr lang="en-US" sz="2400" dirty="0">
                  <a:latin typeface="Cambria Math" panose="02040503050406030204" pitchFamily="18" charset="0"/>
                </a:endParaRPr>
              </a:p>
              <a:p>
                <a:pPr lvl="2" indent="-457200">
                  <a:spcBef>
                    <a:spcPts val="0"/>
                  </a:spcBef>
                  <a:buSzPts val="2400"/>
                </a:pPr>
                <a:r>
                  <a:rPr lang="en-US" sz="2000" dirty="0">
                    <a:latin typeface="Cambria Math" panose="02040503050406030204" pitchFamily="18" charset="0"/>
                  </a:rPr>
                  <a:t>Although, wavefunction can be recovered  [see (d)].</a:t>
                </a:r>
              </a:p>
              <a:p>
                <a:pPr lvl="1" indent="-457200">
                  <a:spcBef>
                    <a:spcPts val="0"/>
                  </a:spcBef>
                  <a:buSzPts val="2400"/>
                </a:pPr>
                <a:endParaRPr lang="en-US" sz="2400" dirty="0">
                  <a:latin typeface="Cambria Math" panose="02040503050406030204" pitchFamily="18" charset="0"/>
                </a:endParaRPr>
              </a:p>
              <a:p>
                <a:pPr lvl="1" indent="-457200">
                  <a:spcBef>
                    <a:spcPts val="0"/>
                  </a:spcBef>
                  <a:buSzPts val="2400"/>
                </a:pPr>
                <a:endParaRPr lang="en-US" sz="2400" dirty="0">
                  <a:latin typeface="Cambria Math" panose="02040503050406030204" pitchFamily="18" charset="0"/>
                </a:endParaRPr>
              </a:p>
              <a:p>
                <a:pPr marL="0" indent="0">
                  <a:spcBef>
                    <a:spcPts val="0"/>
                  </a:spcBef>
                  <a:buSzPts val="2400"/>
                  <a:buNone/>
                </a:pPr>
                <a:endParaRPr lang="en-US" sz="2800" i="1" dirty="0">
                  <a:latin typeface="Cambria Math" panose="02040503050406030204" pitchFamily="18" charset="0"/>
                </a:endParaRPr>
              </a:p>
              <a:p>
                <a:pPr marL="0" indent="0">
                  <a:spcBef>
                    <a:spcPts val="0"/>
                  </a:spcBef>
                  <a:buSzPts val="2400"/>
                  <a:buNone/>
                </a:pPr>
                <a:endParaRPr lang="en-US" sz="2800" i="1" dirty="0">
                  <a:latin typeface="Cambria Math" panose="02040503050406030204" pitchFamily="18" charset="0"/>
                </a:endParaRPr>
              </a:p>
              <a:p>
                <a:pPr marL="0" indent="0">
                  <a:spcBef>
                    <a:spcPts val="0"/>
                  </a:spcBef>
                  <a:buSzPts val="2400"/>
                  <a:buNone/>
                </a:pPr>
                <a:endParaRPr lang="en-US" sz="2800" dirty="0"/>
              </a:p>
              <a:p>
                <a:pPr marL="571500" indent="-571500">
                  <a:spcBef>
                    <a:spcPts val="0"/>
                  </a:spcBef>
                  <a:buSzPts val="2400"/>
                </a:pPr>
                <a:endParaRPr lang="en-US" sz="2800" dirty="0"/>
              </a:p>
              <a:p>
                <a:pPr marL="571500" indent="-571500">
                  <a:spcBef>
                    <a:spcPts val="0"/>
                  </a:spcBef>
                  <a:buSzPts val="2400"/>
                </a:pPr>
                <a:endParaRPr lang="en-US" sz="2800" dirty="0"/>
              </a:p>
              <a:p>
                <a:pPr marL="571500" indent="-571500">
                  <a:spcBef>
                    <a:spcPts val="0"/>
                  </a:spcBef>
                  <a:buSzPts val="2400"/>
                </a:pPr>
                <a:endParaRPr lang="en-US" sz="2800" b="1" dirty="0"/>
              </a:p>
              <a:p>
                <a:pPr marL="571500" indent="-571500">
                  <a:spcBef>
                    <a:spcPts val="0"/>
                  </a:spcBef>
                  <a:buSzPts val="2400"/>
                </a:pPr>
                <a:endParaRPr lang="en-US" sz="2800" b="1" dirty="0"/>
              </a:p>
            </p:txBody>
          </p:sp>
        </mc:Choice>
        <mc:Fallback xmlns="">
          <p:sp>
            <p:nvSpPr>
              <p:cNvPr id="2" name="Google Shape;38;p7">
                <a:extLst>
                  <a:ext uri="{FF2B5EF4-FFF2-40B4-BE49-F238E27FC236}">
                    <a16:creationId xmlns:a16="http://schemas.microsoft.com/office/drawing/2014/main" id="{93DA9B1F-9E20-3BA0-ADBE-452BA7BE78B0}"/>
                  </a:ext>
                </a:extLst>
              </p:cNvPr>
              <p:cNvSpPr txBox="1">
                <a:spLocks noRot="1" noChangeAspect="1" noMove="1" noResize="1" noEditPoints="1" noAdjustHandles="1" noChangeArrowheads="1" noChangeShapeType="1" noTextEdit="1"/>
              </p:cNvSpPr>
              <p:nvPr/>
            </p:nvSpPr>
            <p:spPr>
              <a:xfrm>
                <a:off x="106879" y="1562950"/>
                <a:ext cx="5730026" cy="4518174"/>
              </a:xfrm>
              <a:prstGeom prst="rect">
                <a:avLst/>
              </a:prstGeom>
              <a:blipFill>
                <a:blip r:embed="rId3"/>
                <a:stretch>
                  <a:fillRect l="-1549" t="-2235" r="-442"/>
                </a:stretch>
              </a:blipFill>
              <a:ln>
                <a:noFill/>
              </a:ln>
            </p:spPr>
            <p:txBody>
              <a:bodyPr/>
              <a:lstStyle/>
              <a:p>
                <a:r>
                  <a:rPr lang="en-US">
                    <a:noFill/>
                  </a:rPr>
                  <a:t> </a:t>
                </a:r>
              </a:p>
            </p:txBody>
          </p:sp>
        </mc:Fallback>
      </mc:AlternateContent>
      <p:pic>
        <p:nvPicPr>
          <p:cNvPr id="6" name="Picture 5">
            <a:extLst>
              <a:ext uri="{FF2B5EF4-FFF2-40B4-BE49-F238E27FC236}">
                <a16:creationId xmlns:a16="http://schemas.microsoft.com/office/drawing/2014/main" id="{2BF25338-7A9A-8101-0C51-A481BC6E5C48}"/>
              </a:ext>
            </a:extLst>
          </p:cNvPr>
          <p:cNvPicPr>
            <a:picLocks noChangeAspect="1"/>
          </p:cNvPicPr>
          <p:nvPr/>
        </p:nvPicPr>
        <p:blipFill>
          <a:blip r:embed="rId4"/>
          <a:stretch>
            <a:fillRect/>
          </a:stretch>
        </p:blipFill>
        <p:spPr>
          <a:xfrm>
            <a:off x="5968790" y="1379012"/>
            <a:ext cx="6018056" cy="4177112"/>
          </a:xfrm>
          <a:prstGeom prst="rect">
            <a:avLst/>
          </a:prstGeom>
        </p:spPr>
      </p:pic>
    </p:spTree>
    <p:extLst>
      <p:ext uri="{BB962C8B-B14F-4D97-AF65-F5344CB8AC3E}">
        <p14:creationId xmlns:p14="http://schemas.microsoft.com/office/powerpoint/2010/main" val="30291998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6"/>
        <p:cNvGrpSpPr/>
        <p:nvPr/>
      </p:nvGrpSpPr>
      <p:grpSpPr>
        <a:xfrm>
          <a:off x="0" y="0"/>
          <a:ext cx="0" cy="0"/>
          <a:chOff x="0" y="0"/>
          <a:chExt cx="0" cy="0"/>
        </a:xfrm>
      </p:grpSpPr>
      <p:sp>
        <p:nvSpPr>
          <p:cNvPr id="37" name="Google Shape;37;p7"/>
          <p:cNvSpPr txBox="1">
            <a:spLocks noGrp="1"/>
          </p:cNvSpPr>
          <p:nvPr>
            <p:ph type="title"/>
          </p:nvPr>
        </p:nvSpPr>
        <p:spPr>
          <a:xfrm>
            <a:off x="205154" y="322606"/>
            <a:ext cx="11781692" cy="878655"/>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accent6"/>
              </a:buClr>
              <a:buSzPts val="6000"/>
              <a:buFont typeface="Jost"/>
              <a:buNone/>
            </a:pPr>
            <a:r>
              <a:rPr lang="en-US" dirty="0"/>
              <a:t>Future Plans</a:t>
            </a:r>
            <a:endParaRPr dirty="0"/>
          </a:p>
        </p:txBody>
      </p:sp>
      <p:sp>
        <p:nvSpPr>
          <p:cNvPr id="38" name="Google Shape;38;p7"/>
          <p:cNvSpPr txBox="1">
            <a:spLocks noGrp="1"/>
          </p:cNvSpPr>
          <p:nvPr>
            <p:ph idx="1"/>
          </p:nvPr>
        </p:nvSpPr>
        <p:spPr>
          <a:xfrm>
            <a:off x="1443795" y="1379012"/>
            <a:ext cx="9579000" cy="5080403"/>
          </a:xfrm>
          <a:prstGeom prst="rect">
            <a:avLst/>
          </a:prstGeom>
          <a:noFill/>
          <a:ln>
            <a:noFill/>
          </a:ln>
        </p:spPr>
        <p:txBody>
          <a:bodyPr spcFirstLastPara="1" wrap="square" lIns="91425" tIns="45700" rIns="91425" bIns="45700" anchor="t" anchorCtr="0">
            <a:normAutofit/>
          </a:bodyPr>
          <a:lstStyle/>
          <a:p>
            <a:pPr marL="571500" indent="-571500">
              <a:spcBef>
                <a:spcPts val="0"/>
              </a:spcBef>
              <a:buSzPts val="2400"/>
            </a:pPr>
            <a:endParaRPr lang="en-US" sz="2800" dirty="0"/>
          </a:p>
          <a:p>
            <a:pPr marL="571500" indent="-571500">
              <a:spcBef>
                <a:spcPts val="0"/>
              </a:spcBef>
              <a:buSzPts val="2400"/>
            </a:pPr>
            <a:endParaRPr sz="2800" dirty="0"/>
          </a:p>
        </p:txBody>
      </p:sp>
      <p:sp>
        <p:nvSpPr>
          <p:cNvPr id="2" name="Google Shape;38;p7">
            <a:extLst>
              <a:ext uri="{FF2B5EF4-FFF2-40B4-BE49-F238E27FC236}">
                <a16:creationId xmlns:a16="http://schemas.microsoft.com/office/drawing/2014/main" id="{93DA9B1F-9E20-3BA0-ADBE-452BA7BE78B0}"/>
              </a:ext>
            </a:extLst>
          </p:cNvPr>
          <p:cNvSpPr txBox="1">
            <a:spLocks/>
          </p:cNvSpPr>
          <p:nvPr/>
        </p:nvSpPr>
        <p:spPr>
          <a:xfrm>
            <a:off x="1138052" y="1764830"/>
            <a:ext cx="9915895" cy="4518174"/>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100000"/>
              </a:lnSpc>
              <a:spcBef>
                <a:spcPts val="1800"/>
              </a:spcBef>
              <a:spcAft>
                <a:spcPts val="0"/>
              </a:spcAft>
              <a:buClr>
                <a:schemeClr val="dk1"/>
              </a:buClr>
              <a:buSzPts val="1800"/>
              <a:buFont typeface="Arial"/>
              <a:buChar char="•"/>
              <a:defRPr sz="3600" b="0" i="0" u="none" strike="noStrike" cap="none">
                <a:solidFill>
                  <a:schemeClr val="dk1"/>
                </a:solidFill>
                <a:latin typeface="Jost"/>
                <a:ea typeface="Jost"/>
                <a:cs typeface="Jost"/>
                <a:sym typeface="Jost"/>
              </a:defRPr>
            </a:lvl1pPr>
            <a:lvl2pPr marL="914400" marR="0" lvl="1" indent="-342900" algn="l" rtl="0">
              <a:lnSpc>
                <a:spcPct val="100000"/>
              </a:lnSpc>
              <a:spcBef>
                <a:spcPts val="500"/>
              </a:spcBef>
              <a:spcAft>
                <a:spcPts val="0"/>
              </a:spcAft>
              <a:buClr>
                <a:schemeClr val="dk1"/>
              </a:buClr>
              <a:buSzPts val="1800"/>
              <a:buFont typeface="Arial"/>
              <a:buChar char="•"/>
              <a:defRPr sz="3200" b="0" i="0" u="none" strike="noStrike" cap="none">
                <a:solidFill>
                  <a:schemeClr val="dk1"/>
                </a:solidFill>
                <a:latin typeface="Jost"/>
                <a:ea typeface="Jost"/>
                <a:cs typeface="Jost"/>
                <a:sym typeface="Jost"/>
              </a:defRPr>
            </a:lvl2pPr>
            <a:lvl3pPr marL="1371600" marR="0" lvl="2" indent="-342900" algn="l" rtl="0">
              <a:lnSpc>
                <a:spcPct val="100000"/>
              </a:lnSpc>
              <a:spcBef>
                <a:spcPts val="500"/>
              </a:spcBef>
              <a:spcAft>
                <a:spcPts val="0"/>
              </a:spcAft>
              <a:buClr>
                <a:schemeClr val="dk1"/>
              </a:buClr>
              <a:buSzPts val="1800"/>
              <a:buFont typeface="Arial"/>
              <a:buChar char="•"/>
              <a:defRPr sz="2800" b="0" i="0" u="none" strike="noStrike" cap="none">
                <a:solidFill>
                  <a:schemeClr val="dk1"/>
                </a:solidFill>
                <a:latin typeface="Jost"/>
                <a:ea typeface="Jost"/>
                <a:cs typeface="Jost"/>
                <a:sym typeface="Jost"/>
              </a:defRPr>
            </a:lvl3pPr>
            <a:lvl4pPr marL="1828800" marR="0" lvl="3" indent="-342900" algn="l" rtl="0">
              <a:lnSpc>
                <a:spcPct val="100000"/>
              </a:lnSpc>
              <a:spcBef>
                <a:spcPts val="500"/>
              </a:spcBef>
              <a:spcAft>
                <a:spcPts val="0"/>
              </a:spcAft>
              <a:buClr>
                <a:schemeClr val="dk1"/>
              </a:buClr>
              <a:buSzPts val="1800"/>
              <a:buFont typeface="Arial"/>
              <a:buChar char="•"/>
              <a:defRPr sz="2400" b="0" i="0" u="none" strike="noStrike" cap="none">
                <a:solidFill>
                  <a:schemeClr val="dk1"/>
                </a:solidFill>
                <a:latin typeface="Jost"/>
                <a:ea typeface="Jost"/>
                <a:cs typeface="Jost"/>
                <a:sym typeface="Jost"/>
              </a:defRPr>
            </a:lvl4pPr>
            <a:lvl5pPr marL="2286000" marR="0" lvl="4" indent="-342900" algn="l" rtl="0">
              <a:lnSpc>
                <a:spcPct val="100000"/>
              </a:lnSpc>
              <a:spcBef>
                <a:spcPts val="500"/>
              </a:spcBef>
              <a:spcAft>
                <a:spcPts val="0"/>
              </a:spcAft>
              <a:buClr>
                <a:schemeClr val="dk1"/>
              </a:buClr>
              <a:buSzPts val="1800"/>
              <a:buFont typeface="Arial"/>
              <a:buChar char="•"/>
              <a:defRPr sz="2400" b="0" i="0" u="none" strike="noStrike" cap="none">
                <a:solidFill>
                  <a:schemeClr val="dk1"/>
                </a:solidFill>
                <a:latin typeface="Jost"/>
                <a:ea typeface="Jost"/>
                <a:cs typeface="Jost"/>
                <a:sym typeface="Jos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indent="-457200">
              <a:spcBef>
                <a:spcPts val="0"/>
              </a:spcBef>
              <a:buSzPts val="2400"/>
            </a:pPr>
            <a:r>
              <a:rPr lang="en-US" sz="2800" dirty="0">
                <a:latin typeface="Cambria Math" panose="02040503050406030204" pitchFamily="18" charset="0"/>
              </a:rPr>
              <a:t>Improve upon numerical algorithms.</a:t>
            </a:r>
          </a:p>
          <a:p>
            <a:pPr indent="-457200">
              <a:spcBef>
                <a:spcPts val="0"/>
              </a:spcBef>
              <a:buSzPts val="2400"/>
            </a:pPr>
            <a:endParaRPr lang="en-US" sz="2800" dirty="0">
              <a:latin typeface="Cambria Math" panose="02040503050406030204" pitchFamily="18" charset="0"/>
            </a:endParaRPr>
          </a:p>
          <a:p>
            <a:pPr indent="-457200">
              <a:spcBef>
                <a:spcPts val="0"/>
              </a:spcBef>
              <a:buSzPts val="2400"/>
            </a:pPr>
            <a:r>
              <a:rPr lang="en-US" sz="2800" dirty="0">
                <a:latin typeface="Cambria Math" panose="02040503050406030204" pitchFamily="18" charset="0"/>
              </a:rPr>
              <a:t>Implement IQT on systems with multiple particles and spatial dimensions.</a:t>
            </a:r>
          </a:p>
          <a:p>
            <a:pPr indent="-457200">
              <a:spcBef>
                <a:spcPts val="0"/>
              </a:spcBef>
              <a:buSzPts val="2400"/>
            </a:pPr>
            <a:endParaRPr lang="en-US" sz="2800" dirty="0">
              <a:latin typeface="Cambria Math" panose="02040503050406030204" pitchFamily="18" charset="0"/>
            </a:endParaRPr>
          </a:p>
          <a:p>
            <a:pPr indent="-457200">
              <a:spcBef>
                <a:spcPts val="0"/>
              </a:spcBef>
              <a:buSzPts val="2400"/>
            </a:pPr>
            <a:r>
              <a:rPr lang="en-US" sz="2800" dirty="0">
                <a:latin typeface="Cambria Math" panose="02040503050406030204" pitchFamily="18" charset="0"/>
              </a:rPr>
              <a:t>Examine particles with higher spin.</a:t>
            </a:r>
          </a:p>
          <a:p>
            <a:pPr indent="-457200">
              <a:spcBef>
                <a:spcPts val="0"/>
              </a:spcBef>
              <a:buSzPts val="2400"/>
            </a:pPr>
            <a:endParaRPr lang="en-US" sz="2800" dirty="0">
              <a:latin typeface="Cambria Math" panose="02040503050406030204" pitchFamily="18" charset="0"/>
            </a:endParaRPr>
          </a:p>
          <a:p>
            <a:pPr indent="-457200">
              <a:spcBef>
                <a:spcPts val="0"/>
              </a:spcBef>
              <a:buSzPts val="2400"/>
            </a:pPr>
            <a:r>
              <a:rPr lang="en-US" sz="2800" dirty="0">
                <a:latin typeface="Cambria Math" panose="02040503050406030204" pitchFamily="18" charset="0"/>
              </a:rPr>
              <a:t>Develop IQT version of relativistic quantum mechanics for spin-1/2 particles.</a:t>
            </a:r>
          </a:p>
          <a:p>
            <a:pPr indent="-457200">
              <a:spcBef>
                <a:spcPts val="0"/>
              </a:spcBef>
              <a:buSzPts val="2400"/>
            </a:pPr>
            <a:endParaRPr lang="en-US" sz="2800" dirty="0">
              <a:latin typeface="Cambria Math" panose="02040503050406030204" pitchFamily="18" charset="0"/>
            </a:endParaRPr>
          </a:p>
          <a:p>
            <a:pPr indent="-457200">
              <a:spcBef>
                <a:spcPts val="0"/>
              </a:spcBef>
              <a:buSzPts val="2400"/>
            </a:pPr>
            <a:endParaRPr lang="en-US" sz="2800" dirty="0">
              <a:latin typeface="Cambria Math" panose="02040503050406030204" pitchFamily="18" charset="0"/>
            </a:endParaRPr>
          </a:p>
          <a:p>
            <a:pPr indent="-457200">
              <a:spcBef>
                <a:spcPts val="0"/>
              </a:spcBef>
              <a:buSzPts val="2400"/>
            </a:pPr>
            <a:endParaRPr lang="en-US" sz="2800" dirty="0">
              <a:latin typeface="Cambria Math" panose="02040503050406030204" pitchFamily="18" charset="0"/>
            </a:endParaRPr>
          </a:p>
          <a:p>
            <a:pPr indent="-457200">
              <a:spcBef>
                <a:spcPts val="0"/>
              </a:spcBef>
              <a:buSzPts val="2400"/>
            </a:pPr>
            <a:endParaRPr lang="en-US" sz="2800" dirty="0">
              <a:latin typeface="Cambria Math" panose="02040503050406030204" pitchFamily="18" charset="0"/>
            </a:endParaRPr>
          </a:p>
          <a:p>
            <a:pPr lvl="1" indent="-457200">
              <a:spcBef>
                <a:spcPts val="0"/>
              </a:spcBef>
              <a:buSzPts val="2400"/>
            </a:pPr>
            <a:endParaRPr lang="en-US" sz="2400" dirty="0">
              <a:latin typeface="Cambria Math" panose="02040503050406030204" pitchFamily="18" charset="0"/>
            </a:endParaRPr>
          </a:p>
          <a:p>
            <a:pPr marL="457200" lvl="1" indent="0">
              <a:spcBef>
                <a:spcPts val="0"/>
              </a:spcBef>
              <a:buSzPts val="2400"/>
              <a:buNone/>
            </a:pPr>
            <a:endParaRPr lang="en-US" sz="2400" dirty="0">
              <a:latin typeface="Cambria Math" panose="02040503050406030204" pitchFamily="18" charset="0"/>
            </a:endParaRPr>
          </a:p>
          <a:p>
            <a:pPr lvl="1" indent="-457200">
              <a:spcBef>
                <a:spcPts val="0"/>
              </a:spcBef>
              <a:buSzPts val="2400"/>
            </a:pPr>
            <a:endParaRPr lang="en-US" sz="2400" dirty="0">
              <a:latin typeface="Cambria Math" panose="02040503050406030204" pitchFamily="18" charset="0"/>
            </a:endParaRPr>
          </a:p>
          <a:p>
            <a:pPr marL="0" indent="0">
              <a:spcBef>
                <a:spcPts val="0"/>
              </a:spcBef>
              <a:buSzPts val="2400"/>
              <a:buNone/>
            </a:pPr>
            <a:endParaRPr lang="en-US" sz="2800" i="1" dirty="0">
              <a:latin typeface="Cambria Math" panose="02040503050406030204" pitchFamily="18" charset="0"/>
            </a:endParaRPr>
          </a:p>
          <a:p>
            <a:pPr marL="0" indent="0">
              <a:spcBef>
                <a:spcPts val="0"/>
              </a:spcBef>
              <a:buSzPts val="2400"/>
              <a:buNone/>
            </a:pPr>
            <a:endParaRPr lang="en-US" sz="2800" i="1" dirty="0">
              <a:latin typeface="Cambria Math" panose="02040503050406030204" pitchFamily="18" charset="0"/>
            </a:endParaRPr>
          </a:p>
          <a:p>
            <a:pPr marL="0" indent="0">
              <a:spcBef>
                <a:spcPts val="0"/>
              </a:spcBef>
              <a:buSzPts val="2400"/>
              <a:buNone/>
            </a:pPr>
            <a:endParaRPr lang="en-US" sz="2800" dirty="0"/>
          </a:p>
          <a:p>
            <a:pPr marL="571500" indent="-571500">
              <a:spcBef>
                <a:spcPts val="0"/>
              </a:spcBef>
              <a:buSzPts val="2400"/>
            </a:pPr>
            <a:endParaRPr lang="en-US" sz="2800" dirty="0"/>
          </a:p>
          <a:p>
            <a:pPr marL="571500" indent="-571500">
              <a:spcBef>
                <a:spcPts val="0"/>
              </a:spcBef>
              <a:buSzPts val="2400"/>
            </a:pPr>
            <a:endParaRPr lang="en-US" sz="2800" dirty="0"/>
          </a:p>
          <a:p>
            <a:pPr marL="571500" indent="-571500">
              <a:spcBef>
                <a:spcPts val="0"/>
              </a:spcBef>
              <a:buSzPts val="2400"/>
            </a:pPr>
            <a:endParaRPr lang="en-US" sz="2800" b="1" dirty="0"/>
          </a:p>
          <a:p>
            <a:pPr marL="571500" indent="-571500">
              <a:spcBef>
                <a:spcPts val="0"/>
              </a:spcBef>
              <a:buSzPts val="2400"/>
            </a:pPr>
            <a:endParaRPr lang="en-US" sz="2800" b="1" dirty="0"/>
          </a:p>
        </p:txBody>
      </p:sp>
    </p:spTree>
    <p:extLst>
      <p:ext uri="{BB962C8B-B14F-4D97-AF65-F5344CB8AC3E}">
        <p14:creationId xmlns:p14="http://schemas.microsoft.com/office/powerpoint/2010/main" val="42907922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18A78-CA09-C630-3F83-3A4C35818E56}"/>
              </a:ext>
            </a:extLst>
          </p:cNvPr>
          <p:cNvSpPr>
            <a:spLocks noGrp="1"/>
          </p:cNvSpPr>
          <p:nvPr>
            <p:ph type="title"/>
          </p:nvPr>
        </p:nvSpPr>
        <p:spPr>
          <a:xfrm>
            <a:off x="838199" y="0"/>
            <a:ext cx="10515600" cy="1325563"/>
          </a:xfrm>
        </p:spPr>
        <p:txBody>
          <a:bodyPr/>
          <a:lstStyle/>
          <a:p>
            <a:pPr algn="ctr"/>
            <a:r>
              <a:rPr lang="en-US" dirty="0"/>
              <a:t>Why Dwell Time?</a:t>
            </a:r>
          </a:p>
        </p:txBody>
      </p:sp>
      <mc:AlternateContent xmlns:mc="http://schemas.openxmlformats.org/markup-compatibility/2006" xmlns:a14="http://schemas.microsoft.com/office/drawing/2010/main">
        <mc:Choice Requires="a14">
          <p:sp>
            <p:nvSpPr>
              <p:cNvPr id="4" name="Google Shape;38;p7">
                <a:extLst>
                  <a:ext uri="{FF2B5EF4-FFF2-40B4-BE49-F238E27FC236}">
                    <a16:creationId xmlns:a16="http://schemas.microsoft.com/office/drawing/2014/main" id="{DD680145-F39B-425F-7E4F-83E85C4BDA88}"/>
                  </a:ext>
                </a:extLst>
              </p:cNvPr>
              <p:cNvSpPr txBox="1">
                <a:spLocks/>
              </p:cNvSpPr>
              <p:nvPr/>
            </p:nvSpPr>
            <p:spPr>
              <a:xfrm>
                <a:off x="1138051" y="1169913"/>
                <a:ext cx="10215748" cy="5161614"/>
              </a:xfrm>
              <a:prstGeom prst="rect">
                <a:avLst/>
              </a:prstGeom>
              <a:noFill/>
              <a:ln>
                <a:noFill/>
              </a:ln>
            </p:spPr>
            <p:txBody>
              <a:bodyPr spcFirstLastPara="1" wrap="square" lIns="91425" tIns="45700" rIns="91425" bIns="45700" anchor="t" anchorCtr="0">
                <a:normAutofit fontScale="85000" lnSpcReduction="20000"/>
              </a:bodyPr>
              <a:lstStyle>
                <a:defPPr marR="0" lvl="0" algn="l" rtl="0">
                  <a:lnSpc>
                    <a:spcPct val="100000"/>
                  </a:lnSpc>
                  <a:spcBef>
                    <a:spcPts val="0"/>
                  </a:spcBef>
                  <a:spcAft>
                    <a:spcPts val="0"/>
                  </a:spcAft>
                </a:defPPr>
                <a:lvl1pPr marL="457200" marR="0" lvl="0" indent="-342900" algn="l" rtl="0">
                  <a:lnSpc>
                    <a:spcPct val="100000"/>
                  </a:lnSpc>
                  <a:spcBef>
                    <a:spcPts val="1800"/>
                  </a:spcBef>
                  <a:spcAft>
                    <a:spcPts val="0"/>
                  </a:spcAft>
                  <a:buClr>
                    <a:schemeClr val="dk1"/>
                  </a:buClr>
                  <a:buSzPts val="1800"/>
                  <a:buFont typeface="Arial"/>
                  <a:buChar char="•"/>
                  <a:defRPr sz="3600" b="0" i="0" u="none" strike="noStrike" cap="none">
                    <a:solidFill>
                      <a:schemeClr val="dk1"/>
                    </a:solidFill>
                    <a:latin typeface="Jost"/>
                    <a:ea typeface="Jost"/>
                    <a:cs typeface="Jost"/>
                    <a:sym typeface="Jost"/>
                  </a:defRPr>
                </a:lvl1pPr>
                <a:lvl2pPr marL="914400" marR="0" lvl="1" indent="-342900" algn="l" rtl="0">
                  <a:lnSpc>
                    <a:spcPct val="100000"/>
                  </a:lnSpc>
                  <a:spcBef>
                    <a:spcPts val="500"/>
                  </a:spcBef>
                  <a:spcAft>
                    <a:spcPts val="0"/>
                  </a:spcAft>
                  <a:buClr>
                    <a:schemeClr val="dk1"/>
                  </a:buClr>
                  <a:buSzPts val="1800"/>
                  <a:buFont typeface="Arial"/>
                  <a:buChar char="•"/>
                  <a:defRPr sz="3200" b="0" i="0" u="none" strike="noStrike" cap="none">
                    <a:solidFill>
                      <a:schemeClr val="dk1"/>
                    </a:solidFill>
                    <a:latin typeface="Jost"/>
                    <a:ea typeface="Jost"/>
                    <a:cs typeface="Jost"/>
                    <a:sym typeface="Jost"/>
                  </a:defRPr>
                </a:lvl2pPr>
                <a:lvl3pPr marL="1371600" marR="0" lvl="2" indent="-342900" algn="l" rtl="0">
                  <a:lnSpc>
                    <a:spcPct val="100000"/>
                  </a:lnSpc>
                  <a:spcBef>
                    <a:spcPts val="500"/>
                  </a:spcBef>
                  <a:spcAft>
                    <a:spcPts val="0"/>
                  </a:spcAft>
                  <a:buClr>
                    <a:schemeClr val="dk1"/>
                  </a:buClr>
                  <a:buSzPts val="1800"/>
                  <a:buFont typeface="Arial"/>
                  <a:buChar char="•"/>
                  <a:defRPr sz="2800" b="0" i="0" u="none" strike="noStrike" cap="none">
                    <a:solidFill>
                      <a:schemeClr val="dk1"/>
                    </a:solidFill>
                    <a:latin typeface="Jost"/>
                    <a:ea typeface="Jost"/>
                    <a:cs typeface="Jost"/>
                    <a:sym typeface="Jost"/>
                  </a:defRPr>
                </a:lvl3pPr>
                <a:lvl4pPr marL="1828800" marR="0" lvl="3" indent="-342900" algn="l" rtl="0">
                  <a:lnSpc>
                    <a:spcPct val="100000"/>
                  </a:lnSpc>
                  <a:spcBef>
                    <a:spcPts val="500"/>
                  </a:spcBef>
                  <a:spcAft>
                    <a:spcPts val="0"/>
                  </a:spcAft>
                  <a:buClr>
                    <a:schemeClr val="dk1"/>
                  </a:buClr>
                  <a:buSzPts val="1800"/>
                  <a:buFont typeface="Arial"/>
                  <a:buChar char="•"/>
                  <a:defRPr sz="2400" b="0" i="0" u="none" strike="noStrike" cap="none">
                    <a:solidFill>
                      <a:schemeClr val="dk1"/>
                    </a:solidFill>
                    <a:latin typeface="Jost"/>
                    <a:ea typeface="Jost"/>
                    <a:cs typeface="Jost"/>
                    <a:sym typeface="Jost"/>
                  </a:defRPr>
                </a:lvl4pPr>
                <a:lvl5pPr marL="2286000" marR="0" lvl="4" indent="-342900" algn="l" rtl="0">
                  <a:lnSpc>
                    <a:spcPct val="100000"/>
                  </a:lnSpc>
                  <a:spcBef>
                    <a:spcPts val="500"/>
                  </a:spcBef>
                  <a:spcAft>
                    <a:spcPts val="0"/>
                  </a:spcAft>
                  <a:buClr>
                    <a:schemeClr val="dk1"/>
                  </a:buClr>
                  <a:buSzPts val="1800"/>
                  <a:buFont typeface="Arial"/>
                  <a:buChar char="•"/>
                  <a:defRPr sz="2400" b="0" i="0" u="none" strike="noStrike" cap="none">
                    <a:solidFill>
                      <a:schemeClr val="dk1"/>
                    </a:solidFill>
                    <a:latin typeface="Jost"/>
                    <a:ea typeface="Jost"/>
                    <a:cs typeface="Jost"/>
                    <a:sym typeface="Jos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indent="-457200">
                  <a:spcBef>
                    <a:spcPts val="0"/>
                  </a:spcBef>
                  <a:buSzPts val="2400"/>
                </a:pPr>
                <a:r>
                  <a:rPr lang="en-US" sz="2800" dirty="0">
                    <a:latin typeface="Cambria Math" panose="02040503050406030204" pitchFamily="18" charset="0"/>
                  </a:rPr>
                  <a:t>For time-dependent QM, 1D dwell time </a:t>
                </a:r>
                <a14:m>
                  <m:oMath xmlns:m="http://schemas.openxmlformats.org/officeDocument/2006/math">
                    <m:r>
                      <a:rPr lang="en-US" sz="2800" i="1" smtClean="0">
                        <a:latin typeface="Cambria Math" panose="02040503050406030204" pitchFamily="18" charset="0"/>
                        <a:ea typeface="Cambria Math" panose="02040503050406030204" pitchFamily="18" charset="0"/>
                      </a:rPr>
                      <m:t>𝜏</m:t>
                    </m:r>
                  </m:oMath>
                </a14:m>
                <a:r>
                  <a:rPr lang="en-US" sz="2800" dirty="0">
                    <a:latin typeface="Cambria Math" panose="02040503050406030204" pitchFamily="18" charset="0"/>
                  </a:rPr>
                  <a:t> in interval </a:t>
                </a:r>
                <a14:m>
                  <m:oMath xmlns:m="http://schemas.openxmlformats.org/officeDocument/2006/math">
                    <m:d>
                      <m:dPr>
                        <m:begChr m:val="["/>
                        <m:endChr m:val="]"/>
                        <m:ctrlPr>
                          <a:rPr lang="en-US" sz="2800" i="1" smtClean="0">
                            <a:latin typeface="Cambria Math" panose="02040503050406030204" pitchFamily="18" charset="0"/>
                          </a:rPr>
                        </m:ctrlPr>
                      </m:dPr>
                      <m:e>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𝑥</m:t>
                            </m:r>
                          </m:e>
                          <m:sub>
                            <m:r>
                              <a:rPr lang="en-US" sz="2800" b="0" i="1" smtClean="0">
                                <a:latin typeface="Cambria Math" panose="02040503050406030204" pitchFamily="18" charset="0"/>
                              </a:rPr>
                              <m:t>𝐿</m:t>
                            </m:r>
                          </m:sub>
                        </m:sSub>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𝑥</m:t>
                            </m:r>
                          </m:e>
                          <m:sub>
                            <m:r>
                              <a:rPr lang="en-US" sz="2800" b="0" i="1" smtClean="0">
                                <a:latin typeface="Cambria Math" panose="02040503050406030204" pitchFamily="18" charset="0"/>
                              </a:rPr>
                              <m:t>𝑅</m:t>
                            </m:r>
                          </m:sub>
                        </m:sSub>
                      </m:e>
                    </m:d>
                  </m:oMath>
                </a14:m>
                <a:r>
                  <a:rPr lang="en-US" sz="2800" dirty="0">
                    <a:latin typeface="Cambria Math" panose="02040503050406030204" pitchFamily="18" charset="0"/>
                  </a:rPr>
                  <a:t>:</a:t>
                </a:r>
              </a:p>
              <a:p>
                <a:pPr indent="-457200">
                  <a:spcBef>
                    <a:spcPts val="0"/>
                  </a:spcBef>
                  <a:buSzPts val="2400"/>
                </a:pPr>
                <a:endParaRPr lang="en-US" sz="2800" dirty="0">
                  <a:latin typeface="Cambria Math" panose="02040503050406030204" pitchFamily="18" charset="0"/>
                </a:endParaRPr>
              </a:p>
              <a:p>
                <a:pPr marL="0" indent="0">
                  <a:spcBef>
                    <a:spcPts val="0"/>
                  </a:spcBef>
                  <a:buSzPts val="2400"/>
                  <a:buNone/>
                </a:pPr>
                <a:r>
                  <a:rPr lang="en-US" sz="2800" dirty="0">
                    <a:latin typeface="Cambria Math" panose="02040503050406030204" pitchFamily="18" charset="0"/>
                  </a:rPr>
                  <a:t>	</a:t>
                </a:r>
                <a14:m>
                  <m:oMath xmlns:m="http://schemas.openxmlformats.org/officeDocument/2006/math">
                    <m:r>
                      <a:rPr lang="en-US" sz="2800" i="1" smtClean="0">
                        <a:latin typeface="Cambria Math" panose="02040503050406030204" pitchFamily="18" charset="0"/>
                        <a:ea typeface="Cambria Math" panose="02040503050406030204" pitchFamily="18" charset="0"/>
                      </a:rPr>
                      <m:t>𝜏</m:t>
                    </m:r>
                    <m:r>
                      <a:rPr lang="en-US" sz="2800" b="0" i="1" smtClean="0">
                        <a:latin typeface="Cambria Math" panose="02040503050406030204" pitchFamily="18" charset="0"/>
                        <a:ea typeface="Cambria Math" panose="02040503050406030204" pitchFamily="18" charset="0"/>
                      </a:rPr>
                      <m:t>=</m:t>
                    </m:r>
                    <m:nary>
                      <m:naryPr>
                        <m:limLoc m:val="undOvr"/>
                        <m:ctrlPr>
                          <a:rPr lang="en-US" sz="2800" b="0" i="1" smtClean="0">
                            <a:latin typeface="Cambria Math" panose="02040503050406030204" pitchFamily="18" charset="0"/>
                            <a:ea typeface="Cambria Math" panose="02040503050406030204" pitchFamily="18" charset="0"/>
                          </a:rPr>
                        </m:ctrlPr>
                      </m:naryPr>
                      <m:sub>
                        <m:r>
                          <m:rPr>
                            <m:brk m:alnAt="24"/>
                          </m:rP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m:t>
                        </m:r>
                      </m:sub>
                      <m:sup>
                        <m:r>
                          <a:rPr lang="en-US" sz="2800" b="0" i="1" smtClean="0">
                            <a:latin typeface="Cambria Math" panose="02040503050406030204" pitchFamily="18" charset="0"/>
                            <a:ea typeface="Cambria Math" panose="02040503050406030204" pitchFamily="18" charset="0"/>
                          </a:rPr>
                          <m:t>∞</m:t>
                        </m:r>
                      </m:sup>
                      <m:e>
                        <m:d>
                          <m:dPr>
                            <m:ctrlPr>
                              <a:rPr lang="en-US" sz="2800" b="0" i="1" smtClean="0">
                                <a:latin typeface="Cambria Math" panose="02040503050406030204" pitchFamily="18" charset="0"/>
                                <a:ea typeface="Cambria Math" panose="02040503050406030204" pitchFamily="18" charset="0"/>
                              </a:rPr>
                            </m:ctrlPr>
                          </m:dPr>
                          <m:e>
                            <m:nary>
                              <m:naryPr>
                                <m:ctrlPr>
                                  <a:rPr lang="en-US" sz="2800" b="0" i="1" smtClean="0">
                                    <a:latin typeface="Cambria Math" panose="02040503050406030204" pitchFamily="18" charset="0"/>
                                    <a:ea typeface="Cambria Math" panose="02040503050406030204" pitchFamily="18" charset="0"/>
                                  </a:rPr>
                                </m:ctrlPr>
                              </m:naryPr>
                              <m:sub>
                                <m:sSub>
                                  <m:sSubPr>
                                    <m:ctrlPr>
                                      <a:rPr lang="en-US" sz="2800" b="0" i="1" smtClean="0">
                                        <a:latin typeface="Cambria Math" panose="02040503050406030204" pitchFamily="18" charset="0"/>
                                        <a:ea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𝑥</m:t>
                                    </m:r>
                                  </m:e>
                                  <m:sub>
                                    <m:r>
                                      <a:rPr lang="en-US" sz="2800" b="0" i="1" smtClean="0">
                                        <a:latin typeface="Cambria Math" panose="02040503050406030204" pitchFamily="18" charset="0"/>
                                        <a:ea typeface="Cambria Math" panose="02040503050406030204" pitchFamily="18" charset="0"/>
                                      </a:rPr>
                                      <m:t>𝐿</m:t>
                                    </m:r>
                                  </m:sub>
                                </m:sSub>
                              </m:sub>
                              <m:sup>
                                <m:sSub>
                                  <m:sSubPr>
                                    <m:ctrlPr>
                                      <a:rPr lang="en-US" sz="2800" b="0" i="1" smtClean="0">
                                        <a:latin typeface="Cambria Math" panose="02040503050406030204" pitchFamily="18" charset="0"/>
                                        <a:ea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𝑥</m:t>
                                    </m:r>
                                  </m:e>
                                  <m:sub>
                                    <m:r>
                                      <a:rPr lang="en-US" sz="2800" b="0" i="1" smtClean="0">
                                        <a:latin typeface="Cambria Math" panose="02040503050406030204" pitchFamily="18" charset="0"/>
                                        <a:ea typeface="Cambria Math" panose="02040503050406030204" pitchFamily="18" charset="0"/>
                                      </a:rPr>
                                      <m:t>𝑅</m:t>
                                    </m:r>
                                  </m:sub>
                                </m:sSub>
                              </m:sup>
                              <m:e>
                                <m:sSup>
                                  <m:sSupPr>
                                    <m:ctrlPr>
                                      <a:rPr lang="en-US" sz="2800" b="0" i="1" smtClean="0">
                                        <a:latin typeface="Cambria Math" panose="02040503050406030204" pitchFamily="18" charset="0"/>
                                        <a:ea typeface="Cambria Math" panose="02040503050406030204" pitchFamily="18" charset="0"/>
                                      </a:rPr>
                                    </m:ctrlPr>
                                  </m:sSupPr>
                                  <m:e>
                                    <m:d>
                                      <m:dPr>
                                        <m:begChr m:val="|"/>
                                        <m:endChr m:val="|"/>
                                        <m:ctrlPr>
                                          <a:rPr lang="en-US" sz="2800" b="0" i="1" smtClean="0">
                                            <a:latin typeface="Cambria Math" panose="02040503050406030204" pitchFamily="18" charset="0"/>
                                            <a:ea typeface="Cambria Math" panose="02040503050406030204" pitchFamily="18" charset="0"/>
                                          </a:rPr>
                                        </m:ctrlPr>
                                      </m:dPr>
                                      <m:e>
                                        <m:r>
                                          <a:rPr lang="en-US" sz="2800" b="0" i="1" smtClean="0">
                                            <a:latin typeface="Cambria Math" panose="02040503050406030204" pitchFamily="18" charset="0"/>
                                            <a:ea typeface="Cambria Math" panose="02040503050406030204" pitchFamily="18" charset="0"/>
                                          </a:rPr>
                                          <m:t>𝜓</m:t>
                                        </m:r>
                                        <m:d>
                                          <m:dPr>
                                            <m:ctrlPr>
                                              <a:rPr lang="en-US" sz="2800" b="0" i="1" smtClean="0">
                                                <a:latin typeface="Cambria Math" panose="02040503050406030204" pitchFamily="18" charset="0"/>
                                                <a:ea typeface="Cambria Math" panose="02040503050406030204" pitchFamily="18" charset="0"/>
                                              </a:rPr>
                                            </m:ctrlPr>
                                          </m:dPr>
                                          <m:e>
                                            <m:r>
                                              <a:rPr lang="en-US" sz="2800" b="0" i="1" smtClean="0">
                                                <a:latin typeface="Cambria Math" panose="02040503050406030204" pitchFamily="18" charset="0"/>
                                                <a:ea typeface="Cambria Math" panose="02040503050406030204" pitchFamily="18" charset="0"/>
                                              </a:rPr>
                                              <m:t>𝑥</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𝑡</m:t>
                                            </m:r>
                                          </m:e>
                                        </m:d>
                                      </m:e>
                                    </m:d>
                                  </m:e>
                                  <m:sup>
                                    <m:r>
                                      <a:rPr lang="en-US" sz="2800" b="0" i="1" smtClean="0">
                                        <a:latin typeface="Cambria Math" panose="02040503050406030204" pitchFamily="18" charset="0"/>
                                        <a:ea typeface="Cambria Math" panose="02040503050406030204" pitchFamily="18" charset="0"/>
                                      </a:rPr>
                                      <m:t>2</m:t>
                                    </m:r>
                                  </m:sup>
                                </m:sSup>
                              </m:e>
                            </m:nary>
                            <m:r>
                              <a:rPr lang="en-US" sz="2800" b="0" i="1" smtClean="0">
                                <a:latin typeface="Cambria Math" panose="02040503050406030204" pitchFamily="18" charset="0"/>
                                <a:ea typeface="Cambria Math" panose="02040503050406030204" pitchFamily="18" charset="0"/>
                              </a:rPr>
                              <m:t>𝑑𝑥</m:t>
                            </m:r>
                          </m:e>
                        </m:d>
                        <m:r>
                          <a:rPr lang="en-US" sz="2800" b="0" i="1" smtClean="0">
                            <a:latin typeface="Cambria Math" panose="02040503050406030204" pitchFamily="18" charset="0"/>
                            <a:ea typeface="Cambria Math" panose="02040503050406030204" pitchFamily="18" charset="0"/>
                          </a:rPr>
                          <m:t>𝑑𝑡</m:t>
                        </m:r>
                      </m:e>
                    </m:nary>
                  </m:oMath>
                </a14:m>
                <a:endParaRPr lang="en-US" sz="2800" dirty="0">
                  <a:latin typeface="Cambria Math" panose="02040503050406030204" pitchFamily="18" charset="0"/>
                </a:endParaRPr>
              </a:p>
              <a:p>
                <a:pPr marL="0" indent="0">
                  <a:spcBef>
                    <a:spcPts val="0"/>
                  </a:spcBef>
                  <a:buSzPts val="2400"/>
                  <a:buNone/>
                </a:pPr>
                <a:r>
                  <a:rPr lang="en-US" sz="2800" dirty="0">
                    <a:latin typeface="Cambria Math" panose="02040503050406030204" pitchFamily="18" charset="0"/>
                  </a:rPr>
                  <a:t>	</a:t>
                </a:r>
              </a:p>
              <a:p>
                <a:pPr indent="-457200">
                  <a:spcBef>
                    <a:spcPts val="0"/>
                  </a:spcBef>
                  <a:buSzPts val="2400"/>
                </a:pPr>
                <a:r>
                  <a:rPr lang="en-US" sz="2800" dirty="0">
                    <a:latin typeface="Cambria Math" panose="02040503050406030204" pitchFamily="18" charset="0"/>
                  </a:rPr>
                  <a:t>Derived from an actual Hermitian dwell time operator.</a:t>
                </a:r>
              </a:p>
              <a:p>
                <a:pPr marL="0" indent="0">
                  <a:spcBef>
                    <a:spcPts val="0"/>
                  </a:spcBef>
                  <a:buSzPts val="2400"/>
                  <a:buNone/>
                </a:pPr>
                <a:endParaRPr lang="en-US" sz="2800" dirty="0">
                  <a:latin typeface="Cambria Math" panose="02040503050406030204" pitchFamily="18" charset="0"/>
                </a:endParaRPr>
              </a:p>
              <a:p>
                <a:pPr lvl="1" indent="-457200">
                  <a:spcBef>
                    <a:spcPts val="0"/>
                  </a:spcBef>
                  <a:buSzPts val="2400"/>
                </a:pPr>
                <a:r>
                  <a:rPr lang="en-US" sz="2400" dirty="0">
                    <a:latin typeface="Cambria Math" panose="02040503050406030204" pitchFamily="18" charset="0"/>
                  </a:rPr>
                  <a:t>J. Mu</a:t>
                </a:r>
                <a14:m>
                  <m:oMath xmlns:m="http://schemas.openxmlformats.org/officeDocument/2006/math">
                    <m:acc>
                      <m:accPr>
                        <m:chr m:val="̃"/>
                        <m:ctrlPr>
                          <a:rPr lang="en-US" sz="2400" i="1" smtClean="0">
                            <a:latin typeface="Cambria Math" panose="02040503050406030204" pitchFamily="18" charset="0"/>
                          </a:rPr>
                        </m:ctrlPr>
                      </m:accPr>
                      <m:e>
                        <m:r>
                          <m:rPr>
                            <m:sty m:val="p"/>
                          </m:rPr>
                          <a:rPr lang="en-US" sz="2400" b="0" i="0" smtClean="0">
                            <a:latin typeface="Cambria Math" panose="02040503050406030204" pitchFamily="18" charset="0"/>
                          </a:rPr>
                          <m:t>n</m:t>
                        </m:r>
                      </m:e>
                    </m:acc>
                  </m:oMath>
                </a14:m>
                <a:r>
                  <a:rPr lang="en-US" sz="2400" dirty="0">
                    <a:latin typeface="Cambria Math" panose="02040503050406030204" pitchFamily="18" charset="0"/>
                  </a:rPr>
                  <a:t>oz et al. Dwell-Time Distributions in Quantum Mechanics. [Time in Quantum Mechanics </a:t>
                </a:r>
                <a:r>
                  <a:rPr lang="en-US" sz="2400" b="1" dirty="0">
                    <a:latin typeface="Cambria Math" panose="02040503050406030204" pitchFamily="18" charset="0"/>
                  </a:rPr>
                  <a:t>2</a:t>
                </a:r>
                <a:r>
                  <a:rPr lang="en-US" sz="2400" dirty="0">
                    <a:latin typeface="Cambria Math" panose="02040503050406030204" pitchFamily="18" charset="0"/>
                  </a:rPr>
                  <a:t>, 97-125 (2009)].</a:t>
                </a:r>
              </a:p>
              <a:p>
                <a:pPr marL="0" indent="0">
                  <a:spcBef>
                    <a:spcPts val="0"/>
                  </a:spcBef>
                  <a:buSzPts val="2400"/>
                  <a:buNone/>
                </a:pPr>
                <a:endParaRPr lang="en-US" sz="2800" dirty="0">
                  <a:latin typeface="Cambria Math" panose="02040503050406030204" pitchFamily="18" charset="0"/>
                </a:endParaRPr>
              </a:p>
              <a:p>
                <a:pPr indent="-457200">
                  <a:spcBef>
                    <a:spcPts val="0"/>
                  </a:spcBef>
                  <a:buSzPts val="2400"/>
                  <a:buFont typeface="Arial" panose="020B0604020202020204" pitchFamily="34" charset="0"/>
                  <a:buChar char="•"/>
                </a:pPr>
                <a:r>
                  <a:rPr lang="en-US" sz="2800" dirty="0">
                    <a:latin typeface="Cambria Math" panose="02040503050406030204" pitchFamily="18" charset="0"/>
                  </a:rPr>
                  <a:t>Previous work on dwell time calculations using QTMs for 1D time-independent stationary scattering applications. </a:t>
                </a:r>
              </a:p>
              <a:p>
                <a:pPr indent="-457200">
                  <a:spcBef>
                    <a:spcPts val="0"/>
                  </a:spcBef>
                  <a:buSzPts val="2400"/>
                  <a:buFont typeface="Arial" panose="020B0604020202020204" pitchFamily="34" charset="0"/>
                  <a:buChar char="•"/>
                </a:pPr>
                <a:endParaRPr lang="en-US" sz="2800" dirty="0">
                  <a:latin typeface="Cambria Math" panose="02040503050406030204" pitchFamily="18" charset="0"/>
                </a:endParaRPr>
              </a:p>
              <a:p>
                <a:pPr lvl="1" indent="-457200">
                  <a:spcBef>
                    <a:spcPts val="0"/>
                  </a:spcBef>
                  <a:buSzPts val="2400"/>
                  <a:buFont typeface="Arial" panose="020B0604020202020204" pitchFamily="34" charset="0"/>
                  <a:buChar char="•"/>
                </a:pPr>
                <a:r>
                  <a:rPr lang="en-US" sz="2400" dirty="0">
                    <a:latin typeface="Cambria Math" panose="02040503050406030204" pitchFamily="18" charset="0"/>
                  </a:rPr>
                  <a:t>L. Dupuy et al. Direct and accurate calculation of dwell times and time delays using quantum trajectories. [Phys. Lett. A </a:t>
                </a:r>
                <a:r>
                  <a:rPr lang="en-US" sz="2400" b="1" dirty="0">
                    <a:latin typeface="Cambria Math" panose="02040503050406030204" pitchFamily="18" charset="0"/>
                  </a:rPr>
                  <a:t>456</a:t>
                </a:r>
                <a:r>
                  <a:rPr lang="en-US" sz="2400" dirty="0">
                    <a:latin typeface="Cambria Math" panose="02040503050406030204" pitchFamily="18" charset="0"/>
                  </a:rPr>
                  <a:t>, 128548 (2022)].</a:t>
                </a:r>
              </a:p>
              <a:p>
                <a:pPr lvl="1" indent="-457200">
                  <a:spcBef>
                    <a:spcPts val="0"/>
                  </a:spcBef>
                  <a:buSzPts val="2400"/>
                  <a:buFont typeface="Arial" panose="020B0604020202020204" pitchFamily="34" charset="0"/>
                  <a:buChar char="•"/>
                </a:pPr>
                <a:endParaRPr lang="en-US" sz="2400" dirty="0">
                  <a:latin typeface="Cambria Math" panose="02040503050406030204" pitchFamily="18" charset="0"/>
                </a:endParaRPr>
              </a:p>
              <a:p>
                <a:pPr lvl="1" indent="-457200">
                  <a:spcBef>
                    <a:spcPts val="0"/>
                  </a:spcBef>
                  <a:buSzPts val="2400"/>
                  <a:buFont typeface="Arial" panose="020B0604020202020204" pitchFamily="34" charset="0"/>
                  <a:buChar char="•"/>
                </a:pPr>
                <a:r>
                  <a:rPr lang="en-US" sz="2400" dirty="0">
                    <a:latin typeface="Cambria Math" panose="02040503050406030204" pitchFamily="18" charset="0"/>
                  </a:rPr>
                  <a:t>L. Dupuy et al. Making sense of transmission resonances and Smith lifetimes in one-dimensional scattering: The extended phase space quantum trajectory picture. [Chem. Phys. </a:t>
                </a:r>
                <a:r>
                  <a:rPr lang="en-US" sz="2400" b="1" dirty="0">
                    <a:latin typeface="Cambria Math" panose="02040503050406030204" pitchFamily="18" charset="0"/>
                  </a:rPr>
                  <a:t>572, </a:t>
                </a:r>
                <a:r>
                  <a:rPr lang="en-US" sz="2400" dirty="0">
                    <a:latin typeface="Cambria Math" panose="02040503050406030204" pitchFamily="18" charset="0"/>
                  </a:rPr>
                  <a:t>111952 (2023)]. </a:t>
                </a:r>
              </a:p>
              <a:p>
                <a:pPr lvl="1" indent="-457200">
                  <a:spcBef>
                    <a:spcPts val="0"/>
                  </a:spcBef>
                  <a:buSzPts val="2400"/>
                  <a:buFont typeface="Arial" panose="020B0604020202020204" pitchFamily="34" charset="0"/>
                  <a:buChar char="•"/>
                </a:pPr>
                <a:endParaRPr lang="en-US" sz="2400" dirty="0">
                  <a:latin typeface="Cambria Math" panose="02040503050406030204" pitchFamily="18" charset="0"/>
                </a:endParaRPr>
              </a:p>
              <a:p>
                <a:pPr lvl="1" indent="-457200">
                  <a:spcBef>
                    <a:spcPts val="0"/>
                  </a:spcBef>
                  <a:buSzPts val="2400"/>
                  <a:buFont typeface="Arial" panose="020B0604020202020204" pitchFamily="34" charset="0"/>
                  <a:buChar char="•"/>
                </a:pPr>
                <a:endParaRPr lang="en-US" sz="2400" dirty="0">
                  <a:latin typeface="Cambria Math" panose="02040503050406030204" pitchFamily="18" charset="0"/>
                </a:endParaRPr>
              </a:p>
              <a:p>
                <a:pPr lvl="1" indent="-457200">
                  <a:spcBef>
                    <a:spcPts val="0"/>
                  </a:spcBef>
                  <a:buSzPts val="2400"/>
                  <a:buFont typeface="Arial" panose="020B0604020202020204" pitchFamily="34" charset="0"/>
                  <a:buChar char="•"/>
                </a:pPr>
                <a:endParaRPr lang="en-US" sz="2400" dirty="0">
                  <a:latin typeface="Cambria Math" panose="02040503050406030204" pitchFamily="18" charset="0"/>
                </a:endParaRPr>
              </a:p>
              <a:p>
                <a:pPr indent="-457200">
                  <a:spcBef>
                    <a:spcPts val="0"/>
                  </a:spcBef>
                  <a:buSzPts val="2400"/>
                </a:pPr>
                <a:endParaRPr lang="en-US" sz="2800" dirty="0">
                  <a:latin typeface="Cambria Math" panose="02040503050406030204" pitchFamily="18" charset="0"/>
                </a:endParaRPr>
              </a:p>
              <a:p>
                <a:pPr indent="-457200">
                  <a:spcBef>
                    <a:spcPts val="0"/>
                  </a:spcBef>
                  <a:buSzPts val="2400"/>
                </a:pPr>
                <a:endParaRPr lang="en-US" sz="2800" dirty="0">
                  <a:latin typeface="Cambria Math" panose="02040503050406030204" pitchFamily="18" charset="0"/>
                </a:endParaRPr>
              </a:p>
              <a:p>
                <a:pPr indent="-457200">
                  <a:spcBef>
                    <a:spcPts val="0"/>
                  </a:spcBef>
                  <a:buSzPts val="2400"/>
                </a:pPr>
                <a:endParaRPr lang="en-US" sz="2800" dirty="0">
                  <a:latin typeface="Cambria Math" panose="02040503050406030204" pitchFamily="18" charset="0"/>
                </a:endParaRPr>
              </a:p>
              <a:p>
                <a:pPr indent="-457200">
                  <a:spcBef>
                    <a:spcPts val="0"/>
                  </a:spcBef>
                  <a:buSzPts val="2400"/>
                </a:pPr>
                <a:endParaRPr lang="en-US" sz="2800" dirty="0">
                  <a:latin typeface="Cambria Math" panose="02040503050406030204" pitchFamily="18" charset="0"/>
                </a:endParaRPr>
              </a:p>
              <a:p>
                <a:pPr lvl="1" indent="-457200">
                  <a:spcBef>
                    <a:spcPts val="0"/>
                  </a:spcBef>
                  <a:buSzPts val="2400"/>
                </a:pPr>
                <a:endParaRPr lang="en-US" sz="2400" dirty="0">
                  <a:latin typeface="Cambria Math" panose="02040503050406030204" pitchFamily="18" charset="0"/>
                </a:endParaRPr>
              </a:p>
              <a:p>
                <a:pPr marL="457200" lvl="1" indent="0">
                  <a:spcBef>
                    <a:spcPts val="0"/>
                  </a:spcBef>
                  <a:buSzPts val="2400"/>
                  <a:buNone/>
                </a:pPr>
                <a:endParaRPr lang="en-US" sz="2400" dirty="0">
                  <a:latin typeface="Cambria Math" panose="02040503050406030204" pitchFamily="18" charset="0"/>
                </a:endParaRPr>
              </a:p>
              <a:p>
                <a:pPr lvl="1" indent="-457200">
                  <a:spcBef>
                    <a:spcPts val="0"/>
                  </a:spcBef>
                  <a:buSzPts val="2400"/>
                </a:pPr>
                <a:endParaRPr lang="en-US" sz="2400" dirty="0">
                  <a:latin typeface="Cambria Math" panose="02040503050406030204" pitchFamily="18" charset="0"/>
                </a:endParaRPr>
              </a:p>
              <a:p>
                <a:pPr marL="0" indent="0">
                  <a:spcBef>
                    <a:spcPts val="0"/>
                  </a:spcBef>
                  <a:buSzPts val="2400"/>
                  <a:buNone/>
                </a:pPr>
                <a:endParaRPr lang="en-US" sz="2800" i="1" dirty="0">
                  <a:latin typeface="Cambria Math" panose="02040503050406030204" pitchFamily="18" charset="0"/>
                </a:endParaRPr>
              </a:p>
              <a:p>
                <a:pPr marL="0" indent="0">
                  <a:spcBef>
                    <a:spcPts val="0"/>
                  </a:spcBef>
                  <a:buSzPts val="2400"/>
                  <a:buNone/>
                </a:pPr>
                <a:endParaRPr lang="en-US" sz="2800" i="1" dirty="0">
                  <a:latin typeface="Cambria Math" panose="02040503050406030204" pitchFamily="18" charset="0"/>
                </a:endParaRPr>
              </a:p>
              <a:p>
                <a:pPr marL="0" indent="0">
                  <a:spcBef>
                    <a:spcPts val="0"/>
                  </a:spcBef>
                  <a:buSzPts val="2400"/>
                  <a:buNone/>
                </a:pPr>
                <a:endParaRPr lang="en-US" sz="2800" dirty="0"/>
              </a:p>
              <a:p>
                <a:pPr marL="571500" indent="-571500">
                  <a:spcBef>
                    <a:spcPts val="0"/>
                  </a:spcBef>
                  <a:buSzPts val="2400"/>
                </a:pPr>
                <a:endParaRPr lang="en-US" sz="2800" dirty="0"/>
              </a:p>
              <a:p>
                <a:pPr marL="571500" indent="-571500">
                  <a:spcBef>
                    <a:spcPts val="0"/>
                  </a:spcBef>
                  <a:buSzPts val="2400"/>
                </a:pPr>
                <a:endParaRPr lang="en-US" sz="2800" dirty="0"/>
              </a:p>
              <a:p>
                <a:pPr marL="571500" indent="-571500">
                  <a:spcBef>
                    <a:spcPts val="0"/>
                  </a:spcBef>
                  <a:buSzPts val="2400"/>
                </a:pPr>
                <a:endParaRPr lang="en-US" sz="2800" b="1" dirty="0"/>
              </a:p>
              <a:p>
                <a:pPr marL="571500" indent="-571500">
                  <a:spcBef>
                    <a:spcPts val="0"/>
                  </a:spcBef>
                  <a:buSzPts val="2400"/>
                </a:pPr>
                <a:endParaRPr lang="en-US" sz="2800" b="1" dirty="0"/>
              </a:p>
            </p:txBody>
          </p:sp>
        </mc:Choice>
        <mc:Fallback xmlns="">
          <p:sp>
            <p:nvSpPr>
              <p:cNvPr id="4" name="Google Shape;38;p7">
                <a:extLst>
                  <a:ext uri="{FF2B5EF4-FFF2-40B4-BE49-F238E27FC236}">
                    <a16:creationId xmlns:a16="http://schemas.microsoft.com/office/drawing/2014/main" id="{DD680145-F39B-425F-7E4F-83E85C4BDA88}"/>
                  </a:ext>
                </a:extLst>
              </p:cNvPr>
              <p:cNvSpPr txBox="1">
                <a:spLocks noRot="1" noChangeAspect="1" noMove="1" noResize="1" noEditPoints="1" noAdjustHandles="1" noChangeArrowheads="1" noChangeShapeType="1" noTextEdit="1"/>
              </p:cNvSpPr>
              <p:nvPr/>
            </p:nvSpPr>
            <p:spPr>
              <a:xfrm>
                <a:off x="1138051" y="1169913"/>
                <a:ext cx="10215748" cy="5161614"/>
              </a:xfrm>
              <a:prstGeom prst="rect">
                <a:avLst/>
              </a:prstGeom>
              <a:blipFill>
                <a:blip r:embed="rId3"/>
                <a:stretch>
                  <a:fillRect l="-745" t="-2948" b="-1474"/>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12627582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Google Shape;38;p7">
                <a:extLst>
                  <a:ext uri="{FF2B5EF4-FFF2-40B4-BE49-F238E27FC236}">
                    <a16:creationId xmlns:a16="http://schemas.microsoft.com/office/drawing/2014/main" id="{1AB4B697-7B1F-5D05-9FF0-CE009DB206AE}"/>
                  </a:ext>
                </a:extLst>
              </p:cNvPr>
              <p:cNvSpPr txBox="1">
                <a:spLocks/>
              </p:cNvSpPr>
              <p:nvPr/>
            </p:nvSpPr>
            <p:spPr>
              <a:xfrm>
                <a:off x="1138052" y="1509574"/>
                <a:ext cx="9915895" cy="4518174"/>
              </a:xfrm>
              <a:prstGeom prst="rect">
                <a:avLst/>
              </a:prstGeom>
              <a:noFill/>
              <a:ln>
                <a:noFill/>
              </a:ln>
            </p:spPr>
            <p:txBody>
              <a:bodyPr spcFirstLastPara="1" wrap="square" lIns="91425" tIns="45700" rIns="91425" bIns="45700" anchor="t" anchorCtr="0">
                <a:normAutofit fontScale="92500" lnSpcReduction="10000"/>
              </a:bodyPr>
              <a:lstStyle>
                <a:defPPr marR="0" lvl="0" algn="l" rtl="0">
                  <a:lnSpc>
                    <a:spcPct val="100000"/>
                  </a:lnSpc>
                  <a:spcBef>
                    <a:spcPts val="0"/>
                  </a:spcBef>
                  <a:spcAft>
                    <a:spcPts val="0"/>
                  </a:spcAft>
                </a:defPPr>
                <a:lvl1pPr marL="457200" marR="0" lvl="0" indent="-342900" algn="l" rtl="0">
                  <a:lnSpc>
                    <a:spcPct val="100000"/>
                  </a:lnSpc>
                  <a:spcBef>
                    <a:spcPts val="1800"/>
                  </a:spcBef>
                  <a:spcAft>
                    <a:spcPts val="0"/>
                  </a:spcAft>
                  <a:buClr>
                    <a:schemeClr val="dk1"/>
                  </a:buClr>
                  <a:buSzPts val="1800"/>
                  <a:buFont typeface="Arial"/>
                  <a:buChar char="•"/>
                  <a:defRPr sz="3600" b="0" i="0" u="none" strike="noStrike" cap="none">
                    <a:solidFill>
                      <a:schemeClr val="dk1"/>
                    </a:solidFill>
                    <a:latin typeface="Jost"/>
                    <a:ea typeface="Jost"/>
                    <a:cs typeface="Jost"/>
                    <a:sym typeface="Jost"/>
                  </a:defRPr>
                </a:lvl1pPr>
                <a:lvl2pPr marL="914400" marR="0" lvl="1" indent="-342900" algn="l" rtl="0">
                  <a:lnSpc>
                    <a:spcPct val="100000"/>
                  </a:lnSpc>
                  <a:spcBef>
                    <a:spcPts val="500"/>
                  </a:spcBef>
                  <a:spcAft>
                    <a:spcPts val="0"/>
                  </a:spcAft>
                  <a:buClr>
                    <a:schemeClr val="dk1"/>
                  </a:buClr>
                  <a:buSzPts val="1800"/>
                  <a:buFont typeface="Arial"/>
                  <a:buChar char="•"/>
                  <a:defRPr sz="3200" b="0" i="0" u="none" strike="noStrike" cap="none">
                    <a:solidFill>
                      <a:schemeClr val="dk1"/>
                    </a:solidFill>
                    <a:latin typeface="Jost"/>
                    <a:ea typeface="Jost"/>
                    <a:cs typeface="Jost"/>
                    <a:sym typeface="Jost"/>
                  </a:defRPr>
                </a:lvl2pPr>
                <a:lvl3pPr marL="1371600" marR="0" lvl="2" indent="-342900" algn="l" rtl="0">
                  <a:lnSpc>
                    <a:spcPct val="100000"/>
                  </a:lnSpc>
                  <a:spcBef>
                    <a:spcPts val="500"/>
                  </a:spcBef>
                  <a:spcAft>
                    <a:spcPts val="0"/>
                  </a:spcAft>
                  <a:buClr>
                    <a:schemeClr val="dk1"/>
                  </a:buClr>
                  <a:buSzPts val="1800"/>
                  <a:buFont typeface="Arial"/>
                  <a:buChar char="•"/>
                  <a:defRPr sz="2800" b="0" i="0" u="none" strike="noStrike" cap="none">
                    <a:solidFill>
                      <a:schemeClr val="dk1"/>
                    </a:solidFill>
                    <a:latin typeface="Jost"/>
                    <a:ea typeface="Jost"/>
                    <a:cs typeface="Jost"/>
                    <a:sym typeface="Jost"/>
                  </a:defRPr>
                </a:lvl3pPr>
                <a:lvl4pPr marL="1828800" marR="0" lvl="3" indent="-342900" algn="l" rtl="0">
                  <a:lnSpc>
                    <a:spcPct val="100000"/>
                  </a:lnSpc>
                  <a:spcBef>
                    <a:spcPts val="500"/>
                  </a:spcBef>
                  <a:spcAft>
                    <a:spcPts val="0"/>
                  </a:spcAft>
                  <a:buClr>
                    <a:schemeClr val="dk1"/>
                  </a:buClr>
                  <a:buSzPts val="1800"/>
                  <a:buFont typeface="Arial"/>
                  <a:buChar char="•"/>
                  <a:defRPr sz="2400" b="0" i="0" u="none" strike="noStrike" cap="none">
                    <a:solidFill>
                      <a:schemeClr val="dk1"/>
                    </a:solidFill>
                    <a:latin typeface="Jost"/>
                    <a:ea typeface="Jost"/>
                    <a:cs typeface="Jost"/>
                    <a:sym typeface="Jost"/>
                  </a:defRPr>
                </a:lvl4pPr>
                <a:lvl5pPr marL="2286000" marR="0" lvl="4" indent="-342900" algn="l" rtl="0">
                  <a:lnSpc>
                    <a:spcPct val="100000"/>
                  </a:lnSpc>
                  <a:spcBef>
                    <a:spcPts val="500"/>
                  </a:spcBef>
                  <a:spcAft>
                    <a:spcPts val="0"/>
                  </a:spcAft>
                  <a:buClr>
                    <a:schemeClr val="dk1"/>
                  </a:buClr>
                  <a:buSzPts val="1800"/>
                  <a:buFont typeface="Arial"/>
                  <a:buChar char="•"/>
                  <a:defRPr sz="2400" b="0" i="0" u="none" strike="noStrike" cap="none">
                    <a:solidFill>
                      <a:schemeClr val="dk1"/>
                    </a:solidFill>
                    <a:latin typeface="Jost"/>
                    <a:ea typeface="Jost"/>
                    <a:cs typeface="Jost"/>
                    <a:sym typeface="Jos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indent="-457200">
                  <a:spcBef>
                    <a:spcPts val="0"/>
                  </a:spcBef>
                  <a:buSzPts val="2400"/>
                </a:pPr>
                <a:r>
                  <a:rPr lang="en-US" sz="2800" dirty="0">
                    <a:latin typeface="Cambria Math" panose="02040503050406030204" pitchFamily="18" charset="0"/>
                  </a:rPr>
                  <a:t>Inspired by </a:t>
                </a:r>
                <a:r>
                  <a:rPr lang="en-US" sz="2800" dirty="0" err="1">
                    <a:latin typeface="Cambria Math" panose="02040503050406030204" pitchFamily="18" charset="0"/>
                  </a:rPr>
                  <a:t>dBB</a:t>
                </a:r>
                <a:r>
                  <a:rPr lang="en-US" sz="2800" dirty="0">
                    <a:latin typeface="Cambria Math" panose="02040503050406030204" pitchFamily="18" charset="0"/>
                  </a:rPr>
                  <a:t> arrival time calculations for spin-1/2 particles</a:t>
                </a:r>
              </a:p>
              <a:p>
                <a:pPr lvl="1" indent="-457200">
                  <a:spcBef>
                    <a:spcPts val="0"/>
                  </a:spcBef>
                  <a:buSzPts val="2400"/>
                </a:pPr>
                <a:endParaRPr lang="en-US" sz="2400" dirty="0">
                  <a:latin typeface="Cambria Math" panose="02040503050406030204" pitchFamily="18" charset="0"/>
                </a:endParaRPr>
              </a:p>
              <a:p>
                <a:pPr lvl="1" indent="-457200">
                  <a:spcBef>
                    <a:spcPts val="0"/>
                  </a:spcBef>
                  <a:buSzPts val="2400"/>
                </a:pPr>
                <a:r>
                  <a:rPr lang="en-US" sz="2400" dirty="0">
                    <a:latin typeface="Cambria Math" panose="02040503050406030204" pitchFamily="18" charset="0"/>
                  </a:rPr>
                  <a:t>S. Das, M. N</a:t>
                </a:r>
                <a14:m>
                  <m:oMath xmlns:m="http://schemas.openxmlformats.org/officeDocument/2006/math">
                    <m:acc>
                      <m:accPr>
                        <m:chr m:val="̈"/>
                        <m:ctrlPr>
                          <a:rPr lang="en-US" sz="2400" i="1" smtClean="0">
                            <a:latin typeface="Cambria Math" panose="02040503050406030204" pitchFamily="18" charset="0"/>
                          </a:rPr>
                        </m:ctrlPr>
                      </m:accPr>
                      <m:e>
                        <m:r>
                          <m:rPr>
                            <m:sty m:val="p"/>
                          </m:rPr>
                          <a:rPr lang="en-US" sz="2400" b="0" i="0" smtClean="0">
                            <a:latin typeface="Cambria Math" panose="02040503050406030204" pitchFamily="18" charset="0"/>
                          </a:rPr>
                          <m:t>o</m:t>
                        </m:r>
                      </m:e>
                    </m:acc>
                  </m:oMath>
                </a14:m>
                <a:r>
                  <a:rPr lang="en-US" sz="2400" dirty="0">
                    <a:latin typeface="Cambria Math" panose="02040503050406030204" pitchFamily="18" charset="0"/>
                  </a:rPr>
                  <a:t>th, and D. D</a:t>
                </a:r>
                <a14:m>
                  <m:oMath xmlns:m="http://schemas.openxmlformats.org/officeDocument/2006/math">
                    <m:acc>
                      <m:accPr>
                        <m:chr m:val="̈"/>
                        <m:ctrlPr>
                          <a:rPr lang="en-US" sz="2400" i="1" smtClean="0">
                            <a:latin typeface="Cambria Math" panose="02040503050406030204" pitchFamily="18" charset="0"/>
                          </a:rPr>
                        </m:ctrlPr>
                      </m:accPr>
                      <m:e>
                        <m:r>
                          <m:rPr>
                            <m:sty m:val="p"/>
                          </m:rPr>
                          <a:rPr lang="en-US" sz="2400" b="0" i="0" smtClean="0">
                            <a:latin typeface="Cambria Math" panose="02040503050406030204" pitchFamily="18" charset="0"/>
                          </a:rPr>
                          <m:t>u</m:t>
                        </m:r>
                      </m:e>
                    </m:acc>
                  </m:oMath>
                </a14:m>
                <a:r>
                  <a:rPr lang="en-US" sz="2400" dirty="0">
                    <a:latin typeface="Cambria Math" panose="02040503050406030204" pitchFamily="18" charset="0"/>
                  </a:rPr>
                  <a:t>rr. Exotic </a:t>
                </a:r>
                <a:r>
                  <a:rPr lang="en-US" sz="2400" dirty="0" err="1">
                    <a:latin typeface="Cambria Math" panose="02040503050406030204" pitchFamily="18" charset="0"/>
                  </a:rPr>
                  <a:t>Bohmian</a:t>
                </a:r>
                <a:r>
                  <a:rPr lang="en-US" sz="2400" dirty="0">
                    <a:latin typeface="Cambria Math" panose="02040503050406030204" pitchFamily="18" charset="0"/>
                  </a:rPr>
                  <a:t> arrival times of spin-1/2 particles: an analytical treatment. [Phys. Rev. A </a:t>
                </a:r>
                <a:r>
                  <a:rPr lang="en-US" sz="2400" b="1" dirty="0">
                    <a:latin typeface="Cambria Math" panose="02040503050406030204" pitchFamily="18" charset="0"/>
                  </a:rPr>
                  <a:t>99</a:t>
                </a:r>
                <a:r>
                  <a:rPr lang="en-US" sz="2400" dirty="0">
                    <a:latin typeface="Cambria Math" panose="02040503050406030204" pitchFamily="18" charset="0"/>
                  </a:rPr>
                  <a:t>, 052124 (2019)].</a:t>
                </a:r>
              </a:p>
              <a:p>
                <a:pPr indent="-457200">
                  <a:spcBef>
                    <a:spcPts val="0"/>
                  </a:spcBef>
                  <a:buSzPts val="2400"/>
                </a:pPr>
                <a:endParaRPr lang="en-US" sz="2800" dirty="0">
                  <a:latin typeface="Cambria Math" panose="02040503050406030204" pitchFamily="18" charset="0"/>
                </a:endParaRPr>
              </a:p>
              <a:p>
                <a:pPr marL="0" indent="0">
                  <a:spcBef>
                    <a:spcPts val="0"/>
                  </a:spcBef>
                  <a:buSzPts val="2400"/>
                  <a:buNone/>
                </a:pPr>
                <a:endParaRPr lang="en-US" sz="2800" dirty="0">
                  <a:latin typeface="Cambria Math" panose="02040503050406030204" pitchFamily="18" charset="0"/>
                </a:endParaRPr>
              </a:p>
              <a:p>
                <a:pPr indent="-457200">
                  <a:spcBef>
                    <a:spcPts val="0"/>
                  </a:spcBef>
                  <a:buSzPts val="2400"/>
                </a:pPr>
                <a:endParaRPr lang="en-US" sz="2800" dirty="0">
                  <a:latin typeface="Cambria Math" panose="02040503050406030204" pitchFamily="18" charset="0"/>
                </a:endParaRPr>
              </a:p>
              <a:p>
                <a:pPr indent="-457200">
                  <a:spcBef>
                    <a:spcPts val="0"/>
                  </a:spcBef>
                  <a:buSzPts val="2400"/>
                </a:pPr>
                <a:endParaRPr lang="en-US" sz="2800" dirty="0">
                  <a:latin typeface="Cambria Math" panose="02040503050406030204" pitchFamily="18" charset="0"/>
                </a:endParaRPr>
              </a:p>
              <a:p>
                <a:pPr indent="-457200">
                  <a:spcBef>
                    <a:spcPts val="0"/>
                  </a:spcBef>
                  <a:buSzPts val="2400"/>
                </a:pPr>
                <a:endParaRPr lang="en-US" sz="2800" dirty="0">
                  <a:latin typeface="Cambria Math" panose="02040503050406030204" pitchFamily="18" charset="0"/>
                </a:endParaRPr>
              </a:p>
              <a:p>
                <a:pPr indent="-457200">
                  <a:spcBef>
                    <a:spcPts val="0"/>
                  </a:spcBef>
                  <a:buSzPts val="2400"/>
                </a:pPr>
                <a:endParaRPr lang="en-US" sz="2800" dirty="0">
                  <a:latin typeface="Cambria Math" panose="02040503050406030204" pitchFamily="18" charset="0"/>
                </a:endParaRPr>
              </a:p>
              <a:p>
                <a:pPr indent="-457200">
                  <a:spcBef>
                    <a:spcPts val="0"/>
                  </a:spcBef>
                  <a:buSzPts val="2400"/>
                </a:pPr>
                <a:endParaRPr lang="en-US" sz="2800" dirty="0">
                  <a:latin typeface="Cambria Math" panose="02040503050406030204" pitchFamily="18" charset="0"/>
                </a:endParaRPr>
              </a:p>
              <a:p>
                <a:pPr lvl="1" indent="-457200">
                  <a:spcBef>
                    <a:spcPts val="0"/>
                  </a:spcBef>
                  <a:buSzPts val="2400"/>
                </a:pPr>
                <a:r>
                  <a:rPr lang="en-US" sz="2400" dirty="0">
                    <a:latin typeface="Cambria Math" panose="02040503050406030204" pitchFamily="18" charset="0"/>
                  </a:rPr>
                  <a:t>Spin state influences the quantum trajectory dynamics in </a:t>
                </a:r>
                <a:r>
                  <a:rPr lang="en-US" sz="2400" dirty="0" err="1">
                    <a:latin typeface="Cambria Math" panose="02040503050406030204" pitchFamily="18" charset="0"/>
                  </a:rPr>
                  <a:t>dBB</a:t>
                </a:r>
                <a:r>
                  <a:rPr lang="en-US" sz="2400" dirty="0">
                    <a:latin typeface="Cambria Math" panose="02040503050406030204" pitchFamily="18" charset="0"/>
                  </a:rPr>
                  <a:t> theory. </a:t>
                </a:r>
              </a:p>
              <a:p>
                <a:pPr indent="-457200">
                  <a:spcBef>
                    <a:spcPts val="0"/>
                  </a:spcBef>
                  <a:buSzPts val="2400"/>
                </a:pPr>
                <a:endParaRPr lang="en-US" sz="2800" dirty="0">
                  <a:latin typeface="Cambria Math" panose="02040503050406030204" pitchFamily="18" charset="0"/>
                </a:endParaRPr>
              </a:p>
              <a:p>
                <a:pPr indent="-457200">
                  <a:spcBef>
                    <a:spcPts val="0"/>
                  </a:spcBef>
                  <a:buSzPts val="2400"/>
                </a:pPr>
                <a:endParaRPr lang="en-US" sz="2800" dirty="0">
                  <a:latin typeface="Cambria Math" panose="02040503050406030204" pitchFamily="18" charset="0"/>
                </a:endParaRPr>
              </a:p>
              <a:p>
                <a:pPr lvl="1" indent="-457200">
                  <a:spcBef>
                    <a:spcPts val="0"/>
                  </a:spcBef>
                  <a:buSzPts val="2400"/>
                </a:pPr>
                <a:endParaRPr lang="en-US" sz="2400" dirty="0">
                  <a:latin typeface="Cambria Math" panose="02040503050406030204" pitchFamily="18" charset="0"/>
                </a:endParaRPr>
              </a:p>
              <a:p>
                <a:pPr marL="457200" lvl="1" indent="0">
                  <a:spcBef>
                    <a:spcPts val="0"/>
                  </a:spcBef>
                  <a:buSzPts val="2400"/>
                  <a:buNone/>
                </a:pPr>
                <a:endParaRPr lang="en-US" sz="2400" dirty="0">
                  <a:latin typeface="Cambria Math" panose="02040503050406030204" pitchFamily="18" charset="0"/>
                </a:endParaRPr>
              </a:p>
              <a:p>
                <a:pPr lvl="1" indent="-457200">
                  <a:spcBef>
                    <a:spcPts val="0"/>
                  </a:spcBef>
                  <a:buSzPts val="2400"/>
                </a:pPr>
                <a:endParaRPr lang="en-US" sz="2400" dirty="0">
                  <a:latin typeface="Cambria Math" panose="02040503050406030204" pitchFamily="18" charset="0"/>
                </a:endParaRPr>
              </a:p>
              <a:p>
                <a:pPr marL="0" indent="0">
                  <a:spcBef>
                    <a:spcPts val="0"/>
                  </a:spcBef>
                  <a:buSzPts val="2400"/>
                  <a:buNone/>
                </a:pPr>
                <a:endParaRPr lang="en-US" sz="2800" i="1" dirty="0">
                  <a:latin typeface="Cambria Math" panose="02040503050406030204" pitchFamily="18" charset="0"/>
                </a:endParaRPr>
              </a:p>
              <a:p>
                <a:pPr marL="0" indent="0">
                  <a:spcBef>
                    <a:spcPts val="0"/>
                  </a:spcBef>
                  <a:buSzPts val="2400"/>
                  <a:buNone/>
                </a:pPr>
                <a:endParaRPr lang="en-US" sz="2800" i="1" dirty="0">
                  <a:latin typeface="Cambria Math" panose="02040503050406030204" pitchFamily="18" charset="0"/>
                </a:endParaRPr>
              </a:p>
              <a:p>
                <a:pPr marL="0" indent="0">
                  <a:spcBef>
                    <a:spcPts val="0"/>
                  </a:spcBef>
                  <a:buSzPts val="2400"/>
                  <a:buNone/>
                </a:pPr>
                <a:endParaRPr lang="en-US" sz="2800" dirty="0"/>
              </a:p>
              <a:p>
                <a:pPr marL="571500" indent="-571500">
                  <a:spcBef>
                    <a:spcPts val="0"/>
                  </a:spcBef>
                  <a:buSzPts val="2400"/>
                </a:pPr>
                <a:endParaRPr lang="en-US" sz="2800" dirty="0"/>
              </a:p>
              <a:p>
                <a:pPr marL="571500" indent="-571500">
                  <a:spcBef>
                    <a:spcPts val="0"/>
                  </a:spcBef>
                  <a:buSzPts val="2400"/>
                </a:pPr>
                <a:endParaRPr lang="en-US" sz="2800" dirty="0"/>
              </a:p>
              <a:p>
                <a:pPr marL="571500" indent="-571500">
                  <a:spcBef>
                    <a:spcPts val="0"/>
                  </a:spcBef>
                  <a:buSzPts val="2400"/>
                </a:pPr>
                <a:endParaRPr lang="en-US" sz="2800" b="1" dirty="0"/>
              </a:p>
              <a:p>
                <a:pPr marL="571500" indent="-571500">
                  <a:spcBef>
                    <a:spcPts val="0"/>
                  </a:spcBef>
                  <a:buSzPts val="2400"/>
                </a:pPr>
                <a:endParaRPr lang="en-US" sz="2800" b="1" dirty="0"/>
              </a:p>
            </p:txBody>
          </p:sp>
        </mc:Choice>
        <mc:Fallback xmlns="">
          <p:sp>
            <p:nvSpPr>
              <p:cNvPr id="6" name="Google Shape;38;p7">
                <a:extLst>
                  <a:ext uri="{FF2B5EF4-FFF2-40B4-BE49-F238E27FC236}">
                    <a16:creationId xmlns:a16="http://schemas.microsoft.com/office/drawing/2014/main" id="{1AB4B697-7B1F-5D05-9FF0-CE009DB206AE}"/>
                  </a:ext>
                </a:extLst>
              </p:cNvPr>
              <p:cNvSpPr txBox="1">
                <a:spLocks noRot="1" noChangeAspect="1" noMove="1" noResize="1" noEditPoints="1" noAdjustHandles="1" noChangeArrowheads="1" noChangeShapeType="1" noTextEdit="1"/>
              </p:cNvSpPr>
              <p:nvPr/>
            </p:nvSpPr>
            <p:spPr>
              <a:xfrm>
                <a:off x="1138052" y="1509574"/>
                <a:ext cx="9915895" cy="4518174"/>
              </a:xfrm>
              <a:prstGeom prst="rect">
                <a:avLst/>
              </a:prstGeom>
              <a:blipFill>
                <a:blip r:embed="rId3"/>
                <a:stretch>
                  <a:fillRect l="-767" t="-2247"/>
                </a:stretch>
              </a:blipFill>
              <a:ln>
                <a:noFill/>
              </a:ln>
            </p:spPr>
            <p:txBody>
              <a:bodyPr/>
              <a:lstStyle/>
              <a:p>
                <a:r>
                  <a:rPr lang="en-US">
                    <a:noFill/>
                  </a:rPr>
                  <a:t> </a:t>
                </a:r>
              </a:p>
            </p:txBody>
          </p:sp>
        </mc:Fallback>
      </mc:AlternateContent>
      <p:sp>
        <p:nvSpPr>
          <p:cNvPr id="2" name="Title 1">
            <a:extLst>
              <a:ext uri="{FF2B5EF4-FFF2-40B4-BE49-F238E27FC236}">
                <a16:creationId xmlns:a16="http://schemas.microsoft.com/office/drawing/2014/main" id="{2D19DF91-FD46-F623-A5C5-39616A5B26FF}"/>
              </a:ext>
            </a:extLst>
          </p:cNvPr>
          <p:cNvSpPr>
            <a:spLocks noGrp="1"/>
          </p:cNvSpPr>
          <p:nvPr>
            <p:ph type="title"/>
          </p:nvPr>
        </p:nvSpPr>
        <p:spPr/>
        <p:txBody>
          <a:bodyPr/>
          <a:lstStyle/>
          <a:p>
            <a:pPr algn="ctr"/>
            <a:r>
              <a:rPr lang="en-US" dirty="0"/>
              <a:t>Experimental Setup</a:t>
            </a:r>
          </a:p>
        </p:txBody>
      </p:sp>
      <p:pic>
        <p:nvPicPr>
          <p:cNvPr id="5" name="Content Placeholder 4">
            <a:extLst>
              <a:ext uri="{FF2B5EF4-FFF2-40B4-BE49-F238E27FC236}">
                <a16:creationId xmlns:a16="http://schemas.microsoft.com/office/drawing/2014/main" id="{EA05D23B-0593-498D-5CA2-2EEDC00B14F2}"/>
              </a:ext>
            </a:extLst>
          </p:cNvPr>
          <p:cNvPicPr>
            <a:picLocks noGrp="1" noChangeAspect="1"/>
          </p:cNvPicPr>
          <p:nvPr>
            <p:ph idx="1"/>
          </p:nvPr>
        </p:nvPicPr>
        <p:blipFill>
          <a:blip r:embed="rId4"/>
          <a:stretch>
            <a:fillRect/>
          </a:stretch>
        </p:blipFill>
        <p:spPr>
          <a:xfrm>
            <a:off x="2867891" y="3023973"/>
            <a:ext cx="5219700" cy="2043562"/>
          </a:xfrm>
        </p:spPr>
      </p:pic>
    </p:spTree>
    <p:extLst>
      <p:ext uri="{BB962C8B-B14F-4D97-AF65-F5344CB8AC3E}">
        <p14:creationId xmlns:p14="http://schemas.microsoft.com/office/powerpoint/2010/main" val="8975919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9DF91-FD46-F623-A5C5-39616A5B26FF}"/>
              </a:ext>
            </a:extLst>
          </p:cNvPr>
          <p:cNvSpPr>
            <a:spLocks noGrp="1"/>
          </p:cNvSpPr>
          <p:nvPr>
            <p:ph type="title"/>
          </p:nvPr>
        </p:nvSpPr>
        <p:spPr/>
        <p:txBody>
          <a:bodyPr/>
          <a:lstStyle/>
          <a:p>
            <a:pPr algn="ctr"/>
            <a:r>
              <a:rPr lang="en-US" dirty="0"/>
              <a:t>Experimental Setup</a:t>
            </a:r>
          </a:p>
        </p:txBody>
      </p:sp>
      <mc:AlternateContent xmlns:mc="http://schemas.openxmlformats.org/markup-compatibility/2006">
        <mc:Choice xmlns:a14="http://schemas.microsoft.com/office/drawing/2010/main" Requires="a14">
          <p:sp>
            <p:nvSpPr>
              <p:cNvPr id="6" name="Google Shape;38;p7">
                <a:extLst>
                  <a:ext uri="{FF2B5EF4-FFF2-40B4-BE49-F238E27FC236}">
                    <a16:creationId xmlns:a16="http://schemas.microsoft.com/office/drawing/2014/main" id="{1AB4B697-7B1F-5D05-9FF0-CE009DB206AE}"/>
                  </a:ext>
                </a:extLst>
              </p:cNvPr>
              <p:cNvSpPr txBox="1">
                <a:spLocks/>
              </p:cNvSpPr>
              <p:nvPr/>
            </p:nvSpPr>
            <p:spPr>
              <a:xfrm>
                <a:off x="1138052" y="1690688"/>
                <a:ext cx="9915895" cy="4518174"/>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100000"/>
                  </a:lnSpc>
                  <a:spcBef>
                    <a:spcPts val="1800"/>
                  </a:spcBef>
                  <a:spcAft>
                    <a:spcPts val="0"/>
                  </a:spcAft>
                  <a:buClr>
                    <a:schemeClr val="dk1"/>
                  </a:buClr>
                  <a:buSzPts val="1800"/>
                  <a:buFont typeface="Arial"/>
                  <a:buChar char="•"/>
                  <a:defRPr sz="3600" b="0" i="0" u="none" strike="noStrike" cap="none">
                    <a:solidFill>
                      <a:schemeClr val="dk1"/>
                    </a:solidFill>
                    <a:latin typeface="Jost"/>
                    <a:ea typeface="Jost"/>
                    <a:cs typeface="Jost"/>
                    <a:sym typeface="Jost"/>
                  </a:defRPr>
                </a:lvl1pPr>
                <a:lvl2pPr marL="914400" marR="0" lvl="1" indent="-342900" algn="l" rtl="0">
                  <a:lnSpc>
                    <a:spcPct val="100000"/>
                  </a:lnSpc>
                  <a:spcBef>
                    <a:spcPts val="500"/>
                  </a:spcBef>
                  <a:spcAft>
                    <a:spcPts val="0"/>
                  </a:spcAft>
                  <a:buClr>
                    <a:schemeClr val="dk1"/>
                  </a:buClr>
                  <a:buSzPts val="1800"/>
                  <a:buFont typeface="Arial"/>
                  <a:buChar char="•"/>
                  <a:defRPr sz="3200" b="0" i="0" u="none" strike="noStrike" cap="none">
                    <a:solidFill>
                      <a:schemeClr val="dk1"/>
                    </a:solidFill>
                    <a:latin typeface="Jost"/>
                    <a:ea typeface="Jost"/>
                    <a:cs typeface="Jost"/>
                    <a:sym typeface="Jost"/>
                  </a:defRPr>
                </a:lvl2pPr>
                <a:lvl3pPr marL="1371600" marR="0" lvl="2" indent="-342900" algn="l" rtl="0">
                  <a:lnSpc>
                    <a:spcPct val="100000"/>
                  </a:lnSpc>
                  <a:spcBef>
                    <a:spcPts val="500"/>
                  </a:spcBef>
                  <a:spcAft>
                    <a:spcPts val="0"/>
                  </a:spcAft>
                  <a:buClr>
                    <a:schemeClr val="dk1"/>
                  </a:buClr>
                  <a:buSzPts val="1800"/>
                  <a:buFont typeface="Arial"/>
                  <a:buChar char="•"/>
                  <a:defRPr sz="2800" b="0" i="0" u="none" strike="noStrike" cap="none">
                    <a:solidFill>
                      <a:schemeClr val="dk1"/>
                    </a:solidFill>
                    <a:latin typeface="Jost"/>
                    <a:ea typeface="Jost"/>
                    <a:cs typeface="Jost"/>
                    <a:sym typeface="Jost"/>
                  </a:defRPr>
                </a:lvl3pPr>
                <a:lvl4pPr marL="1828800" marR="0" lvl="3" indent="-342900" algn="l" rtl="0">
                  <a:lnSpc>
                    <a:spcPct val="100000"/>
                  </a:lnSpc>
                  <a:spcBef>
                    <a:spcPts val="500"/>
                  </a:spcBef>
                  <a:spcAft>
                    <a:spcPts val="0"/>
                  </a:spcAft>
                  <a:buClr>
                    <a:schemeClr val="dk1"/>
                  </a:buClr>
                  <a:buSzPts val="1800"/>
                  <a:buFont typeface="Arial"/>
                  <a:buChar char="•"/>
                  <a:defRPr sz="2400" b="0" i="0" u="none" strike="noStrike" cap="none">
                    <a:solidFill>
                      <a:schemeClr val="dk1"/>
                    </a:solidFill>
                    <a:latin typeface="Jost"/>
                    <a:ea typeface="Jost"/>
                    <a:cs typeface="Jost"/>
                    <a:sym typeface="Jost"/>
                  </a:defRPr>
                </a:lvl4pPr>
                <a:lvl5pPr marL="2286000" marR="0" lvl="4" indent="-342900" algn="l" rtl="0">
                  <a:lnSpc>
                    <a:spcPct val="100000"/>
                  </a:lnSpc>
                  <a:spcBef>
                    <a:spcPts val="500"/>
                  </a:spcBef>
                  <a:spcAft>
                    <a:spcPts val="0"/>
                  </a:spcAft>
                  <a:buClr>
                    <a:schemeClr val="dk1"/>
                  </a:buClr>
                  <a:buSzPts val="1800"/>
                  <a:buFont typeface="Arial"/>
                  <a:buChar char="•"/>
                  <a:defRPr sz="2400" b="0" i="0" u="none" strike="noStrike" cap="none">
                    <a:solidFill>
                      <a:schemeClr val="dk1"/>
                    </a:solidFill>
                    <a:latin typeface="Jost"/>
                    <a:ea typeface="Jost"/>
                    <a:cs typeface="Jost"/>
                    <a:sym typeface="Jos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indent="-457200">
                  <a:spcBef>
                    <a:spcPts val="0"/>
                  </a:spcBef>
                  <a:buSzPts val="2400"/>
                </a:pPr>
                <a:r>
                  <a:rPr lang="en-US" sz="2800" dirty="0">
                    <a:latin typeface="Cambria Math" panose="02040503050406030204" pitchFamily="18" charset="0"/>
                  </a:rPr>
                  <a:t>We use same experimental setup except that:</a:t>
                </a:r>
              </a:p>
              <a:p>
                <a:pPr indent="-457200">
                  <a:spcBef>
                    <a:spcPts val="0"/>
                  </a:spcBef>
                  <a:buSzPts val="2400"/>
                </a:pPr>
                <a:endParaRPr lang="en-US" sz="2800" dirty="0">
                  <a:latin typeface="Cambria Math" panose="02040503050406030204" pitchFamily="18" charset="0"/>
                </a:endParaRPr>
              </a:p>
              <a:p>
                <a:pPr lvl="1" indent="-457200">
                  <a:spcBef>
                    <a:spcPts val="0"/>
                  </a:spcBef>
                  <a:buSzPts val="2400"/>
                </a:pPr>
                <a:r>
                  <a:rPr lang="en-US" sz="2400" dirty="0">
                    <a:latin typeface="Cambria Math" panose="02040503050406030204" pitchFamily="18" charset="0"/>
                  </a:rPr>
                  <a:t>Look at dwell-time distribution across trajectory ensemble </a:t>
                </a:r>
                <a14:m>
                  <m:oMath xmlns:m="http://schemas.openxmlformats.org/officeDocument/2006/math">
                    <m:r>
                      <a:rPr lang="en-US" sz="2400" b="0" i="1" smtClean="0">
                        <a:latin typeface="Cambria Math" panose="02040503050406030204" pitchFamily="18" charset="0"/>
                      </a:rPr>
                      <m:t>𝑥</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𝐶</m:t>
                        </m:r>
                        <m:r>
                          <a:rPr lang="en-US" sz="2400" b="0" i="1" smtClean="0">
                            <a:latin typeface="Cambria Math" panose="02040503050406030204" pitchFamily="18" charset="0"/>
                          </a:rPr>
                          <m:t>,</m:t>
                        </m:r>
                        <m:r>
                          <a:rPr lang="en-US" sz="2400" b="0" i="1" smtClean="0">
                            <a:latin typeface="Cambria Math" panose="02040503050406030204" pitchFamily="18" charset="0"/>
                          </a:rPr>
                          <m:t>𝑡</m:t>
                        </m:r>
                      </m:e>
                    </m:d>
                  </m:oMath>
                </a14:m>
                <a:r>
                  <a:rPr lang="en-US" sz="2400" dirty="0">
                    <a:latin typeface="Cambria Math" panose="02040503050406030204" pitchFamily="18" charset="0"/>
                  </a:rPr>
                  <a:t> where </a:t>
                </a:r>
                <a14:m>
                  <m:oMath xmlns:m="http://schemas.openxmlformats.org/officeDocument/2006/math">
                    <m:r>
                      <a:rPr lang="en-US" sz="2400" b="0" i="1" smtClean="0">
                        <a:latin typeface="Cambria Math" panose="02040503050406030204" pitchFamily="18" charset="0"/>
                      </a:rPr>
                      <m:t>𝐶</m:t>
                    </m:r>
                  </m:oMath>
                </a14:m>
                <a:r>
                  <a:rPr lang="en-US" sz="2400" dirty="0">
                    <a:latin typeface="Cambria Math" panose="02040503050406030204" pitchFamily="18" charset="0"/>
                  </a:rPr>
                  <a:t> is a trajectory label.</a:t>
                </a:r>
              </a:p>
              <a:p>
                <a:pPr marL="457200" lvl="1" indent="0">
                  <a:spcBef>
                    <a:spcPts val="0"/>
                  </a:spcBef>
                  <a:buSzPts val="2400"/>
                  <a:buNone/>
                </a:pPr>
                <a:endParaRPr lang="en-US" sz="2400" dirty="0">
                  <a:latin typeface="Cambria Math" panose="02040503050406030204" pitchFamily="18" charset="0"/>
                </a:endParaRPr>
              </a:p>
              <a:p>
                <a:pPr lvl="1" indent="-457200">
                  <a:spcBef>
                    <a:spcPts val="0"/>
                  </a:spcBef>
                  <a:buSzPts val="2400"/>
                </a:pPr>
                <a:r>
                  <a:rPr lang="en-US" sz="2400" dirty="0">
                    <a:latin typeface="Cambria Math" panose="02040503050406030204" pitchFamily="18" charset="0"/>
                  </a:rPr>
                  <a:t>Consider bipolar wavefunction decomposition:</a:t>
                </a:r>
              </a:p>
              <a:p>
                <a:pPr lvl="1" indent="-457200">
                  <a:spcBef>
                    <a:spcPts val="0"/>
                  </a:spcBef>
                  <a:buSzPts val="2400"/>
                </a:pPr>
                <a:endParaRPr lang="en-US" sz="2400" dirty="0">
                  <a:latin typeface="Cambria Math" panose="02040503050406030204" pitchFamily="18" charset="0"/>
                </a:endParaRPr>
              </a:p>
              <a:p>
                <a:pPr marL="914400" lvl="2" indent="0">
                  <a:spcBef>
                    <a:spcPts val="0"/>
                  </a:spcBef>
                  <a:buSzPts val="2400"/>
                  <a:buNone/>
                </a:pPr>
                <a14:m>
                  <m:oMathPara xmlns:m="http://schemas.openxmlformats.org/officeDocument/2006/math">
                    <m:oMathParaPr>
                      <m:jc m:val="centerGroup"/>
                    </m:oMathParaPr>
                    <m:oMath xmlns:m="http://schemas.openxmlformats.org/officeDocument/2006/math">
                      <m:r>
                        <a:rPr lang="en-US" sz="2000" i="1" smtClean="0">
                          <a:latin typeface="Cambria Math" panose="02040503050406030204" pitchFamily="18" charset="0"/>
                          <a:ea typeface="Cambria Math" panose="02040503050406030204" pitchFamily="18" charset="0"/>
                        </a:rPr>
                        <m:t>𝜓</m:t>
                      </m:r>
                      <m:r>
                        <a:rPr lang="en-US" sz="2000" b="0" i="1" smtClean="0">
                          <a:latin typeface="Cambria Math" panose="02040503050406030204" pitchFamily="18" charset="0"/>
                          <a:ea typeface="Cambria Math" panose="02040503050406030204" pitchFamily="18" charset="0"/>
                        </a:rPr>
                        <m:t>=</m:t>
                      </m:r>
                      <m:sSub>
                        <m:sSubPr>
                          <m:ctrlPr>
                            <a:rPr lang="en-US" sz="2000" b="0" i="1" smtClean="0">
                              <a:latin typeface="Cambria Math" panose="02040503050406030204" pitchFamily="18" charset="0"/>
                              <a:ea typeface="Cambria Math" panose="02040503050406030204" pitchFamily="18" charset="0"/>
                            </a:rPr>
                          </m:ctrlPr>
                        </m:sSubPr>
                        <m:e>
                          <m:r>
                            <a:rPr lang="el-GR" sz="2000" i="1">
                              <a:latin typeface="Cambria Math" panose="02040503050406030204" pitchFamily="18" charset="0"/>
                              <a:ea typeface="Cambria Math" panose="02040503050406030204" pitchFamily="18" charset="0"/>
                            </a:rPr>
                            <m:t>𝜓</m:t>
                          </m:r>
                        </m:e>
                        <m:sub>
                          <m:r>
                            <a:rPr lang="en-US" sz="2000" b="0" i="1" smtClean="0">
                              <a:latin typeface="Cambria Math" panose="02040503050406030204" pitchFamily="18" charset="0"/>
                              <a:ea typeface="Cambria Math" panose="02040503050406030204" pitchFamily="18" charset="0"/>
                            </a:rPr>
                            <m:t>+</m:t>
                          </m:r>
                        </m:sub>
                      </m:sSub>
                      <m:r>
                        <a:rPr lang="en-US" sz="2000" b="0" i="1" smtClean="0">
                          <a:latin typeface="Cambria Math" panose="02040503050406030204" pitchFamily="18" charset="0"/>
                          <a:ea typeface="Cambria Math" panose="02040503050406030204" pitchFamily="18" charset="0"/>
                        </a:rPr>
                        <m:t>+</m:t>
                      </m:r>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𝜓</m:t>
                          </m:r>
                        </m:e>
                        <m:sub>
                          <m:r>
                            <a:rPr lang="en-US" sz="2000" b="0" i="1" smtClean="0">
                              <a:latin typeface="Cambria Math" panose="02040503050406030204" pitchFamily="18" charset="0"/>
                              <a:ea typeface="Cambria Math" panose="02040503050406030204" pitchFamily="18" charset="0"/>
                            </a:rPr>
                            <m:t>−</m:t>
                          </m:r>
                        </m:sub>
                      </m:sSub>
                    </m:oMath>
                  </m:oMathPara>
                </a14:m>
                <a:endParaRPr lang="en-US" sz="2400" dirty="0">
                  <a:latin typeface="Cambria Math" panose="02040503050406030204" pitchFamily="18" charset="0"/>
                </a:endParaRPr>
              </a:p>
              <a:p>
                <a:pPr marL="0" indent="0">
                  <a:spcBef>
                    <a:spcPts val="0"/>
                  </a:spcBef>
                  <a:buSzPts val="2400"/>
                  <a:buNone/>
                </a:pPr>
                <a:endParaRPr lang="en-US" sz="2800" i="1" dirty="0">
                  <a:latin typeface="Cambria Math" panose="02040503050406030204" pitchFamily="18" charset="0"/>
                </a:endParaRPr>
              </a:p>
              <a:p>
                <a:pPr marL="0" indent="0">
                  <a:spcBef>
                    <a:spcPts val="0"/>
                  </a:spcBef>
                  <a:buSzPts val="2400"/>
                  <a:buNone/>
                </a:pPr>
                <a:r>
                  <a:rPr lang="en-US" sz="2800" i="1" dirty="0">
                    <a:latin typeface="Cambria Math" panose="02040503050406030204" pitchFamily="18" charset="0"/>
                  </a:rPr>
                  <a:t>	</a:t>
                </a:r>
                <a:r>
                  <a:rPr lang="en-US" sz="2400" dirty="0">
                    <a:latin typeface="Cambria Math" panose="02040503050406030204" pitchFamily="18" charset="0"/>
                  </a:rPr>
                  <a:t>B. Poirier. Reconciling Semiclassical and </a:t>
                </a:r>
                <a:r>
                  <a:rPr lang="en-US" sz="2400" dirty="0" err="1">
                    <a:latin typeface="Cambria Math" panose="02040503050406030204" pitchFamily="18" charset="0"/>
                  </a:rPr>
                  <a:t>Bohmian</a:t>
                </a:r>
                <a:r>
                  <a:rPr lang="en-US" sz="2400" dirty="0">
                    <a:latin typeface="Cambria Math" panose="02040503050406030204" pitchFamily="18" charset="0"/>
                  </a:rPr>
                  <a:t> Mechanics I. 	Stationary States [J. Chem. Phys. </a:t>
                </a:r>
                <a:r>
                  <a:rPr lang="en-US" sz="2400" b="1" dirty="0">
                    <a:latin typeface="Cambria Math" panose="02040503050406030204" pitchFamily="18" charset="0"/>
                  </a:rPr>
                  <a:t>121</a:t>
                </a:r>
                <a:r>
                  <a:rPr lang="en-US" sz="2400" dirty="0">
                    <a:latin typeface="Cambria Math" panose="02040503050406030204" pitchFamily="18" charset="0"/>
                  </a:rPr>
                  <a:t>, 4501-4515 (2004)]. </a:t>
                </a:r>
                <a:endParaRPr lang="en-US" sz="2800" i="1" dirty="0">
                  <a:latin typeface="Cambria Math" panose="02040503050406030204" pitchFamily="18" charset="0"/>
                </a:endParaRPr>
              </a:p>
              <a:p>
                <a:pPr marL="0" indent="0">
                  <a:spcBef>
                    <a:spcPts val="0"/>
                  </a:spcBef>
                  <a:buSzPts val="2400"/>
                  <a:buNone/>
                </a:pPr>
                <a:endParaRPr lang="en-US" sz="2800" dirty="0"/>
              </a:p>
              <a:p>
                <a:pPr marL="571500" indent="-571500">
                  <a:spcBef>
                    <a:spcPts val="0"/>
                  </a:spcBef>
                  <a:buSzPts val="2400"/>
                </a:pPr>
                <a:endParaRPr lang="en-US" sz="2800" dirty="0"/>
              </a:p>
              <a:p>
                <a:pPr marL="571500" indent="-571500">
                  <a:spcBef>
                    <a:spcPts val="0"/>
                  </a:spcBef>
                  <a:buSzPts val="2400"/>
                </a:pPr>
                <a:endParaRPr lang="en-US" sz="2800" dirty="0"/>
              </a:p>
              <a:p>
                <a:pPr marL="571500" indent="-571500">
                  <a:spcBef>
                    <a:spcPts val="0"/>
                  </a:spcBef>
                  <a:buSzPts val="2400"/>
                </a:pPr>
                <a:endParaRPr lang="en-US" sz="2800" b="1" dirty="0"/>
              </a:p>
              <a:p>
                <a:pPr marL="571500" indent="-571500">
                  <a:spcBef>
                    <a:spcPts val="0"/>
                  </a:spcBef>
                  <a:buSzPts val="2400"/>
                </a:pPr>
                <a:endParaRPr lang="en-US" sz="2800" b="1" dirty="0"/>
              </a:p>
            </p:txBody>
          </p:sp>
        </mc:Choice>
        <mc:Fallback>
          <p:sp>
            <p:nvSpPr>
              <p:cNvPr id="6" name="Google Shape;38;p7">
                <a:extLst>
                  <a:ext uri="{FF2B5EF4-FFF2-40B4-BE49-F238E27FC236}">
                    <a16:creationId xmlns:a16="http://schemas.microsoft.com/office/drawing/2014/main" id="{1AB4B697-7B1F-5D05-9FF0-CE009DB206AE}"/>
                  </a:ext>
                </a:extLst>
              </p:cNvPr>
              <p:cNvSpPr txBox="1">
                <a:spLocks noRot="1" noChangeAspect="1" noMove="1" noResize="1" noEditPoints="1" noAdjustHandles="1" noChangeArrowheads="1" noChangeShapeType="1" noTextEdit="1"/>
              </p:cNvSpPr>
              <p:nvPr/>
            </p:nvSpPr>
            <p:spPr>
              <a:xfrm>
                <a:off x="1138052" y="1690688"/>
                <a:ext cx="9915895" cy="4518174"/>
              </a:xfrm>
              <a:prstGeom prst="rect">
                <a:avLst/>
              </a:prstGeom>
              <a:blipFill>
                <a:blip r:embed="rId3"/>
                <a:stretch>
                  <a:fillRect l="-767" t="-1117"/>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3674347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9DF91-FD46-F623-A5C5-39616A5B26FF}"/>
              </a:ext>
            </a:extLst>
          </p:cNvPr>
          <p:cNvSpPr>
            <a:spLocks noGrp="1"/>
          </p:cNvSpPr>
          <p:nvPr>
            <p:ph type="title"/>
          </p:nvPr>
        </p:nvSpPr>
        <p:spPr>
          <a:xfrm>
            <a:off x="838200" y="309705"/>
            <a:ext cx="10515600" cy="1325563"/>
          </a:xfrm>
        </p:spPr>
        <p:txBody>
          <a:bodyPr/>
          <a:lstStyle/>
          <a:p>
            <a:pPr algn="ctr"/>
            <a:r>
              <a:rPr lang="en-US" dirty="0"/>
              <a:t>Probability Density Propagation</a:t>
            </a:r>
          </a:p>
        </p:txBody>
      </p:sp>
      <p:pic>
        <p:nvPicPr>
          <p:cNvPr id="4" name="Picture 3">
            <a:extLst>
              <a:ext uri="{FF2B5EF4-FFF2-40B4-BE49-F238E27FC236}">
                <a16:creationId xmlns:a16="http://schemas.microsoft.com/office/drawing/2014/main" id="{8F49072F-8D7B-D9D6-168F-38F38B6F649A}"/>
              </a:ext>
            </a:extLst>
          </p:cNvPr>
          <p:cNvPicPr>
            <a:picLocks noChangeAspect="1"/>
          </p:cNvPicPr>
          <p:nvPr/>
        </p:nvPicPr>
        <p:blipFill>
          <a:blip r:embed="rId3"/>
          <a:stretch>
            <a:fillRect/>
          </a:stretch>
        </p:blipFill>
        <p:spPr>
          <a:xfrm>
            <a:off x="2064337" y="1689232"/>
            <a:ext cx="7772400" cy="4186989"/>
          </a:xfrm>
          <a:prstGeom prst="rect">
            <a:avLst/>
          </a:prstGeom>
        </p:spPr>
      </p:pic>
    </p:spTree>
    <p:extLst>
      <p:ext uri="{BB962C8B-B14F-4D97-AF65-F5344CB8AC3E}">
        <p14:creationId xmlns:p14="http://schemas.microsoft.com/office/powerpoint/2010/main" val="19694181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9DF91-FD46-F623-A5C5-39616A5B26FF}"/>
              </a:ext>
            </a:extLst>
          </p:cNvPr>
          <p:cNvSpPr>
            <a:spLocks noGrp="1"/>
          </p:cNvSpPr>
          <p:nvPr>
            <p:ph type="title"/>
          </p:nvPr>
        </p:nvSpPr>
        <p:spPr>
          <a:xfrm>
            <a:off x="838200" y="212721"/>
            <a:ext cx="10515600" cy="1325563"/>
          </a:xfrm>
        </p:spPr>
        <p:txBody>
          <a:bodyPr/>
          <a:lstStyle/>
          <a:p>
            <a:pPr algn="ctr"/>
            <a:r>
              <a:rPr lang="en-US" dirty="0"/>
              <a:t>Spin States Examined</a:t>
            </a:r>
          </a:p>
        </p:txBody>
      </p:sp>
      <mc:AlternateContent xmlns:mc="http://schemas.openxmlformats.org/markup-compatibility/2006" xmlns:a14="http://schemas.microsoft.com/office/drawing/2010/main">
        <mc:Choice Requires="a14">
          <p:sp>
            <p:nvSpPr>
              <p:cNvPr id="6" name="Google Shape;38;p7">
                <a:extLst>
                  <a:ext uri="{FF2B5EF4-FFF2-40B4-BE49-F238E27FC236}">
                    <a16:creationId xmlns:a16="http://schemas.microsoft.com/office/drawing/2014/main" id="{1AB4B697-7B1F-5D05-9FF0-CE009DB206AE}"/>
                  </a:ext>
                </a:extLst>
              </p:cNvPr>
              <p:cNvSpPr txBox="1">
                <a:spLocks/>
              </p:cNvSpPr>
              <p:nvPr/>
            </p:nvSpPr>
            <p:spPr>
              <a:xfrm>
                <a:off x="999506" y="1385883"/>
                <a:ext cx="10832275" cy="5582948"/>
              </a:xfrm>
              <a:prstGeom prst="rect">
                <a:avLst/>
              </a:prstGeom>
              <a:noFill/>
              <a:ln>
                <a:noFill/>
              </a:ln>
            </p:spPr>
            <p:txBody>
              <a:bodyPr spcFirstLastPara="1" wrap="square" lIns="91425" tIns="45700" rIns="91425" bIns="45700" anchor="t" anchorCtr="0">
                <a:normAutofit lnSpcReduction="10000"/>
              </a:bodyPr>
              <a:lstStyle>
                <a:defPPr marR="0" lvl="0" algn="l" rtl="0">
                  <a:lnSpc>
                    <a:spcPct val="100000"/>
                  </a:lnSpc>
                  <a:spcBef>
                    <a:spcPts val="0"/>
                  </a:spcBef>
                  <a:spcAft>
                    <a:spcPts val="0"/>
                  </a:spcAft>
                </a:defPPr>
                <a:lvl1pPr marL="457200" marR="0" lvl="0" indent="-342900" algn="l" rtl="0">
                  <a:lnSpc>
                    <a:spcPct val="100000"/>
                  </a:lnSpc>
                  <a:spcBef>
                    <a:spcPts val="1800"/>
                  </a:spcBef>
                  <a:spcAft>
                    <a:spcPts val="0"/>
                  </a:spcAft>
                  <a:buClr>
                    <a:schemeClr val="dk1"/>
                  </a:buClr>
                  <a:buSzPts val="1800"/>
                  <a:buFont typeface="Arial"/>
                  <a:buChar char="•"/>
                  <a:defRPr sz="3600" b="0" i="0" u="none" strike="noStrike" cap="none">
                    <a:solidFill>
                      <a:schemeClr val="dk1"/>
                    </a:solidFill>
                    <a:latin typeface="Jost"/>
                    <a:ea typeface="Jost"/>
                    <a:cs typeface="Jost"/>
                    <a:sym typeface="Jost"/>
                  </a:defRPr>
                </a:lvl1pPr>
                <a:lvl2pPr marL="914400" marR="0" lvl="1" indent="-342900" algn="l" rtl="0">
                  <a:lnSpc>
                    <a:spcPct val="100000"/>
                  </a:lnSpc>
                  <a:spcBef>
                    <a:spcPts val="500"/>
                  </a:spcBef>
                  <a:spcAft>
                    <a:spcPts val="0"/>
                  </a:spcAft>
                  <a:buClr>
                    <a:schemeClr val="dk1"/>
                  </a:buClr>
                  <a:buSzPts val="1800"/>
                  <a:buFont typeface="Arial"/>
                  <a:buChar char="•"/>
                  <a:defRPr sz="3200" b="0" i="0" u="none" strike="noStrike" cap="none">
                    <a:solidFill>
                      <a:schemeClr val="dk1"/>
                    </a:solidFill>
                    <a:latin typeface="Jost"/>
                    <a:ea typeface="Jost"/>
                    <a:cs typeface="Jost"/>
                    <a:sym typeface="Jost"/>
                  </a:defRPr>
                </a:lvl2pPr>
                <a:lvl3pPr marL="1371600" marR="0" lvl="2" indent="-342900" algn="l" rtl="0">
                  <a:lnSpc>
                    <a:spcPct val="100000"/>
                  </a:lnSpc>
                  <a:spcBef>
                    <a:spcPts val="500"/>
                  </a:spcBef>
                  <a:spcAft>
                    <a:spcPts val="0"/>
                  </a:spcAft>
                  <a:buClr>
                    <a:schemeClr val="dk1"/>
                  </a:buClr>
                  <a:buSzPts val="1800"/>
                  <a:buFont typeface="Arial"/>
                  <a:buChar char="•"/>
                  <a:defRPr sz="2800" b="0" i="0" u="none" strike="noStrike" cap="none">
                    <a:solidFill>
                      <a:schemeClr val="dk1"/>
                    </a:solidFill>
                    <a:latin typeface="Jost"/>
                    <a:ea typeface="Jost"/>
                    <a:cs typeface="Jost"/>
                    <a:sym typeface="Jost"/>
                  </a:defRPr>
                </a:lvl3pPr>
                <a:lvl4pPr marL="1828800" marR="0" lvl="3" indent="-342900" algn="l" rtl="0">
                  <a:lnSpc>
                    <a:spcPct val="100000"/>
                  </a:lnSpc>
                  <a:spcBef>
                    <a:spcPts val="500"/>
                  </a:spcBef>
                  <a:spcAft>
                    <a:spcPts val="0"/>
                  </a:spcAft>
                  <a:buClr>
                    <a:schemeClr val="dk1"/>
                  </a:buClr>
                  <a:buSzPts val="1800"/>
                  <a:buFont typeface="Arial"/>
                  <a:buChar char="•"/>
                  <a:defRPr sz="2400" b="0" i="0" u="none" strike="noStrike" cap="none">
                    <a:solidFill>
                      <a:schemeClr val="dk1"/>
                    </a:solidFill>
                    <a:latin typeface="Jost"/>
                    <a:ea typeface="Jost"/>
                    <a:cs typeface="Jost"/>
                    <a:sym typeface="Jost"/>
                  </a:defRPr>
                </a:lvl4pPr>
                <a:lvl5pPr marL="2286000" marR="0" lvl="4" indent="-342900" algn="l" rtl="0">
                  <a:lnSpc>
                    <a:spcPct val="100000"/>
                  </a:lnSpc>
                  <a:spcBef>
                    <a:spcPts val="500"/>
                  </a:spcBef>
                  <a:spcAft>
                    <a:spcPts val="0"/>
                  </a:spcAft>
                  <a:buClr>
                    <a:schemeClr val="dk1"/>
                  </a:buClr>
                  <a:buSzPts val="1800"/>
                  <a:buFont typeface="Arial"/>
                  <a:buChar char="•"/>
                  <a:defRPr sz="2400" b="0" i="0" u="none" strike="noStrike" cap="none">
                    <a:solidFill>
                      <a:schemeClr val="dk1"/>
                    </a:solidFill>
                    <a:latin typeface="Jost"/>
                    <a:ea typeface="Jost"/>
                    <a:cs typeface="Jost"/>
                    <a:sym typeface="Jos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indent="-457200">
                  <a:spcBef>
                    <a:spcPts val="0"/>
                  </a:spcBef>
                  <a:buSzPts val="2400"/>
                  <a:buFont typeface="Arial" panose="020B0604020202020204" pitchFamily="34" charset="0"/>
                  <a:buChar char="•"/>
                </a:pPr>
                <a:r>
                  <a:rPr lang="en-US" sz="2800" dirty="0">
                    <a:latin typeface="Cambria Math" panose="02040503050406030204" pitchFamily="18" charset="0"/>
                  </a:rPr>
                  <a:t>Similar to Das et al. work, two spin states examined:</a:t>
                </a:r>
              </a:p>
              <a:p>
                <a:pPr indent="-457200">
                  <a:spcBef>
                    <a:spcPts val="0"/>
                  </a:spcBef>
                  <a:buSzPts val="2400"/>
                  <a:buFont typeface="Arial" panose="020B0604020202020204" pitchFamily="34" charset="0"/>
                  <a:buChar char="•"/>
                </a:pPr>
                <a:endParaRPr lang="en-US" sz="2800" dirty="0">
                  <a:latin typeface="Cambria Math" panose="02040503050406030204" pitchFamily="18" charset="0"/>
                </a:endParaRPr>
              </a:p>
              <a:p>
                <a:pPr lvl="1" indent="-457200">
                  <a:spcBef>
                    <a:spcPts val="0"/>
                  </a:spcBef>
                  <a:buSzPts val="2400"/>
                  <a:buFont typeface="Arial" panose="020B0604020202020204" pitchFamily="34" charset="0"/>
                  <a:buChar char="•"/>
                </a:pPr>
                <a:r>
                  <a:rPr lang="en-US" sz="2400" dirty="0">
                    <a:latin typeface="Cambria Math" panose="02040503050406030204" pitchFamily="18" charset="0"/>
                  </a:rPr>
                  <a:t>Spin up</a:t>
                </a:r>
              </a:p>
              <a:p>
                <a:pPr lvl="2" indent="-457200">
                  <a:spcBef>
                    <a:spcPts val="0"/>
                  </a:spcBef>
                  <a:buSzPts val="2400"/>
                  <a:buFont typeface="Arial" panose="020B0604020202020204" pitchFamily="34" charset="0"/>
                  <a:buChar char="•"/>
                </a:pPr>
                <a:endParaRPr lang="en-US" sz="2000" dirty="0">
                  <a:latin typeface="Cambria Math" panose="02040503050406030204" pitchFamily="18" charset="0"/>
                </a:endParaRPr>
              </a:p>
              <a:p>
                <a:pPr lvl="2" indent="-457200">
                  <a:spcBef>
                    <a:spcPts val="0"/>
                  </a:spcBef>
                  <a:buSzPts val="2400"/>
                  <a:buFont typeface="Arial" panose="020B0604020202020204" pitchFamily="34" charset="0"/>
                  <a:buChar char="•"/>
                </a:pPr>
                <a:r>
                  <a:rPr lang="en-US" sz="1900" dirty="0">
                    <a:latin typeface="Cambria Math" panose="02040503050406030204" pitchFamily="18" charset="0"/>
                  </a:rPr>
                  <a:t>Trajectory dynamics in </a:t>
                </a:r>
                <a:r>
                  <a:rPr lang="en-US" sz="1900" i="1" dirty="0">
                    <a:latin typeface="Cambria Math" panose="02040503050406030204" pitchFamily="18" charset="0"/>
                  </a:rPr>
                  <a:t>z</a:t>
                </a:r>
                <a:r>
                  <a:rPr lang="en-US" sz="1900" dirty="0">
                    <a:latin typeface="Cambria Math" panose="02040503050406030204" pitchFamily="18" charset="0"/>
                  </a:rPr>
                  <a:t>-direction can be decoupled from </a:t>
                </a:r>
                <a14:m>
                  <m:oMath xmlns:m="http://schemas.openxmlformats.org/officeDocument/2006/math">
                    <m:d>
                      <m:dPr>
                        <m:ctrlPr>
                          <a:rPr lang="en-US" sz="1900" i="1" smtClean="0">
                            <a:latin typeface="Cambria Math" panose="02040503050406030204" pitchFamily="18" charset="0"/>
                          </a:rPr>
                        </m:ctrlPr>
                      </m:dPr>
                      <m:e>
                        <m:r>
                          <a:rPr lang="en-US" sz="1900" b="0" i="1" smtClean="0">
                            <a:latin typeface="Cambria Math" panose="02040503050406030204" pitchFamily="18" charset="0"/>
                          </a:rPr>
                          <m:t>𝑥</m:t>
                        </m:r>
                        <m:r>
                          <a:rPr lang="en-US" sz="1900" b="0" i="1" smtClean="0">
                            <a:latin typeface="Cambria Math" panose="02040503050406030204" pitchFamily="18" charset="0"/>
                          </a:rPr>
                          <m:t>,</m:t>
                        </m:r>
                        <m:r>
                          <a:rPr lang="en-US" sz="1900" b="0" i="1" smtClean="0">
                            <a:latin typeface="Cambria Math" panose="02040503050406030204" pitchFamily="18" charset="0"/>
                          </a:rPr>
                          <m:t>𝑦</m:t>
                        </m:r>
                      </m:e>
                    </m:d>
                  </m:oMath>
                </a14:m>
                <a:r>
                  <a:rPr lang="en-US" sz="1900" dirty="0">
                    <a:latin typeface="Cambria Math" panose="02040503050406030204" pitchFamily="18" charset="0"/>
                  </a:rPr>
                  <a:t>.</a:t>
                </a:r>
              </a:p>
              <a:p>
                <a:pPr lvl="2" indent="-457200">
                  <a:spcBef>
                    <a:spcPts val="0"/>
                  </a:spcBef>
                  <a:buSzPts val="2400"/>
                  <a:buFont typeface="Arial" panose="020B0604020202020204" pitchFamily="34" charset="0"/>
                  <a:buChar char="•"/>
                </a:pPr>
                <a:endParaRPr lang="en-US" sz="1900" dirty="0">
                  <a:latin typeface="Cambria Math" panose="02040503050406030204" pitchFamily="18" charset="0"/>
                </a:endParaRPr>
              </a:p>
              <a:p>
                <a:pPr lvl="2" indent="-457200">
                  <a:spcBef>
                    <a:spcPts val="0"/>
                  </a:spcBef>
                  <a:buSzPts val="2400"/>
                  <a:buFont typeface="Arial" panose="020B0604020202020204" pitchFamily="34" charset="0"/>
                  <a:buChar char="•"/>
                </a:pPr>
                <a:r>
                  <a:rPr lang="en-US" sz="1900" dirty="0">
                    <a:latin typeface="Cambria Math" panose="02040503050406030204" pitchFamily="18" charset="0"/>
                  </a:rPr>
                  <a:t>Unipolar dwell times </a:t>
                </a:r>
                <a14:m>
                  <m:oMath xmlns:m="http://schemas.openxmlformats.org/officeDocument/2006/math">
                    <m:r>
                      <a:rPr lang="en-US" sz="2000" i="1">
                        <a:latin typeface="Cambria Math" panose="02040503050406030204" pitchFamily="18" charset="0"/>
                        <a:ea typeface="Cambria Math" panose="02040503050406030204" pitchFamily="18" charset="0"/>
                      </a:rPr>
                      <m:t>𝜏</m:t>
                    </m:r>
                  </m:oMath>
                </a14:m>
                <a:r>
                  <a:rPr lang="en-US" sz="1900" dirty="0">
                    <a:latin typeface="Cambria Math" panose="02040503050406030204" pitchFamily="18" charset="0"/>
                  </a:rPr>
                  <a:t> calculated for </a:t>
                </a:r>
                <a14:m>
                  <m:oMath xmlns:m="http://schemas.openxmlformats.org/officeDocument/2006/math">
                    <m:sSub>
                      <m:sSubPr>
                        <m:ctrlPr>
                          <a:rPr lang="en-US" sz="1900" i="1" smtClean="0">
                            <a:latin typeface="Cambria Math" panose="02040503050406030204" pitchFamily="18" charset="0"/>
                          </a:rPr>
                        </m:ctrlPr>
                      </m:sSubPr>
                      <m:e>
                        <m:r>
                          <a:rPr lang="en-US" sz="1900" i="1" smtClean="0">
                            <a:latin typeface="Cambria Math" panose="02040503050406030204" pitchFamily="18" charset="0"/>
                            <a:ea typeface="Cambria Math" panose="02040503050406030204" pitchFamily="18" charset="0"/>
                          </a:rPr>
                          <m:t>𝜓</m:t>
                        </m:r>
                      </m:e>
                      <m:sub>
                        <m:r>
                          <a:rPr lang="en-US" sz="1900" b="0" i="1" smtClean="0">
                            <a:latin typeface="Cambria Math" panose="02040503050406030204" pitchFamily="18" charset="0"/>
                          </a:rPr>
                          <m:t>𝑧</m:t>
                        </m:r>
                      </m:sub>
                    </m:sSub>
                    <m:r>
                      <a:rPr lang="en-US" sz="1900" b="0" i="1" smtClean="0">
                        <a:latin typeface="Cambria Math" panose="02040503050406030204" pitchFamily="18" charset="0"/>
                      </a:rPr>
                      <m:t>(</m:t>
                    </m:r>
                    <m:r>
                      <a:rPr lang="en-US" sz="1900" b="0" i="1" smtClean="0">
                        <a:latin typeface="Cambria Math" panose="02040503050406030204" pitchFamily="18" charset="0"/>
                      </a:rPr>
                      <m:t>𝑧</m:t>
                    </m:r>
                    <m:r>
                      <a:rPr lang="en-US" sz="1900" b="0" i="1" smtClean="0">
                        <a:latin typeface="Cambria Math" panose="02040503050406030204" pitchFamily="18" charset="0"/>
                      </a:rPr>
                      <m:t>,</m:t>
                    </m:r>
                    <m:r>
                      <a:rPr lang="en-US" sz="1900" b="0" i="1" smtClean="0">
                        <a:latin typeface="Cambria Math" panose="02040503050406030204" pitchFamily="18" charset="0"/>
                      </a:rPr>
                      <m:t>𝑡</m:t>
                    </m:r>
                    <m:r>
                      <a:rPr lang="en-US" sz="1900" b="0" i="1" smtClean="0">
                        <a:latin typeface="Cambria Math" panose="02040503050406030204" pitchFamily="18" charset="0"/>
                      </a:rPr>
                      <m:t>)</m:t>
                    </m:r>
                  </m:oMath>
                </a14:m>
                <a:r>
                  <a:rPr lang="en-US" sz="1900" dirty="0">
                    <a:latin typeface="Cambria Math" panose="02040503050406030204" pitchFamily="18" charset="0"/>
                  </a:rPr>
                  <a:t>.</a:t>
                </a:r>
              </a:p>
              <a:p>
                <a:pPr lvl="2" indent="-457200">
                  <a:spcBef>
                    <a:spcPts val="0"/>
                  </a:spcBef>
                  <a:buSzPts val="2400"/>
                  <a:buFont typeface="Arial" panose="020B0604020202020204" pitchFamily="34" charset="0"/>
                  <a:buChar char="•"/>
                </a:pPr>
                <a:endParaRPr lang="en-US" sz="1900" dirty="0">
                  <a:latin typeface="Cambria Math" panose="02040503050406030204" pitchFamily="18" charset="0"/>
                </a:endParaRPr>
              </a:p>
              <a:p>
                <a:pPr lvl="2" indent="-457200">
                  <a:spcBef>
                    <a:spcPts val="0"/>
                  </a:spcBef>
                  <a:buSzPts val="2400"/>
                  <a:buFont typeface="Arial" panose="020B0604020202020204" pitchFamily="34" charset="0"/>
                  <a:buChar char="•"/>
                </a:pPr>
                <a:r>
                  <a:rPr lang="en-US" sz="1900" dirty="0">
                    <a:latin typeface="Cambria Math" panose="02040503050406030204" pitchFamily="18" charset="0"/>
                  </a:rPr>
                  <a:t>Bipolar decomposition of </a:t>
                </a:r>
                <a14:m>
                  <m:oMath xmlns:m="http://schemas.openxmlformats.org/officeDocument/2006/math">
                    <m:sSub>
                      <m:sSubPr>
                        <m:ctrlPr>
                          <a:rPr lang="en-US" sz="1900" i="1" smtClean="0">
                            <a:latin typeface="Cambria Math" panose="02040503050406030204" pitchFamily="18" charset="0"/>
                          </a:rPr>
                        </m:ctrlPr>
                      </m:sSubPr>
                      <m:e>
                        <m:r>
                          <a:rPr lang="en-US" sz="1900" i="1" smtClean="0">
                            <a:latin typeface="Cambria Math" panose="02040503050406030204" pitchFamily="18" charset="0"/>
                            <a:ea typeface="Cambria Math" panose="02040503050406030204" pitchFamily="18" charset="0"/>
                          </a:rPr>
                          <m:t>𝜓</m:t>
                        </m:r>
                      </m:e>
                      <m:sub>
                        <m:r>
                          <a:rPr lang="en-US" sz="1900" b="0" i="1" smtClean="0">
                            <a:latin typeface="Cambria Math" panose="02040503050406030204" pitchFamily="18" charset="0"/>
                          </a:rPr>
                          <m:t>𝑧</m:t>
                        </m:r>
                      </m:sub>
                    </m:sSub>
                    <m:r>
                      <a:rPr lang="en-US" sz="1900" b="0" i="1" smtClean="0">
                        <a:latin typeface="Cambria Math" panose="02040503050406030204" pitchFamily="18" charset="0"/>
                      </a:rPr>
                      <m:t>(</m:t>
                    </m:r>
                    <m:r>
                      <a:rPr lang="en-US" sz="1900" b="0" i="1" smtClean="0">
                        <a:latin typeface="Cambria Math" panose="02040503050406030204" pitchFamily="18" charset="0"/>
                      </a:rPr>
                      <m:t>𝑧</m:t>
                    </m:r>
                    <m:r>
                      <a:rPr lang="en-US" sz="1900" b="0" i="1" smtClean="0">
                        <a:latin typeface="Cambria Math" panose="02040503050406030204" pitchFamily="18" charset="0"/>
                      </a:rPr>
                      <m:t>,</m:t>
                    </m:r>
                    <m:r>
                      <a:rPr lang="en-US" sz="1900" b="0" i="1" smtClean="0">
                        <a:latin typeface="Cambria Math" panose="02040503050406030204" pitchFamily="18" charset="0"/>
                      </a:rPr>
                      <m:t>𝑡</m:t>
                    </m:r>
                    <m:r>
                      <a:rPr lang="en-US" sz="1900" b="0" i="1" smtClean="0">
                        <a:latin typeface="Cambria Math" panose="02040503050406030204" pitchFamily="18" charset="0"/>
                      </a:rPr>
                      <m:t>)</m:t>
                    </m:r>
                  </m:oMath>
                </a14:m>
                <a:r>
                  <a:rPr lang="en-US" sz="1900" dirty="0">
                    <a:latin typeface="Cambria Math" panose="02040503050406030204" pitchFamily="18" charset="0"/>
                  </a:rPr>
                  <a:t>.</a:t>
                </a:r>
              </a:p>
              <a:p>
                <a:pPr lvl="2" indent="-457200">
                  <a:spcBef>
                    <a:spcPts val="0"/>
                  </a:spcBef>
                  <a:buSzPts val="2400"/>
                  <a:buFont typeface="Arial" panose="020B0604020202020204" pitchFamily="34" charset="0"/>
                  <a:buChar char="•"/>
                </a:pPr>
                <a:endParaRPr lang="en-US" sz="1900" dirty="0">
                  <a:latin typeface="Cambria Math" panose="02040503050406030204" pitchFamily="18" charset="0"/>
                </a:endParaRPr>
              </a:p>
              <a:p>
                <a:pPr lvl="3" indent="-457200">
                  <a:spcBef>
                    <a:spcPts val="0"/>
                  </a:spcBef>
                  <a:buSzPts val="2400"/>
                  <a:buFont typeface="Arial" panose="020B0604020202020204" pitchFamily="34" charset="0"/>
                  <a:buChar char="•"/>
                </a:pPr>
                <a14:m>
                  <m:oMath xmlns:m="http://schemas.openxmlformats.org/officeDocument/2006/math">
                    <m:d>
                      <m:dPr>
                        <m:begChr m:val="⟨"/>
                        <m:endChr m:val="⟩"/>
                        <m:ctrlPr>
                          <a:rPr lang="en-US" sz="1800" i="1" smtClean="0">
                            <a:latin typeface="Cambria Math" panose="02040503050406030204" pitchFamily="18" charset="0"/>
                          </a:rPr>
                        </m:ctrlPr>
                      </m:dPr>
                      <m:e>
                        <m:r>
                          <a:rPr lang="en-US" sz="1800" i="1" smtClean="0">
                            <a:latin typeface="Cambria Math" panose="02040503050406030204" pitchFamily="18" charset="0"/>
                            <a:ea typeface="Cambria Math" panose="02040503050406030204" pitchFamily="18" charset="0"/>
                          </a:rPr>
                          <m:t>𝜏</m:t>
                        </m:r>
                      </m:e>
                    </m:d>
                    <m:r>
                      <a:rPr lang="en-US" sz="1800" b="0" i="1" smtClean="0">
                        <a:latin typeface="Cambria Math" panose="02040503050406030204" pitchFamily="18" charset="0"/>
                      </a:rPr>
                      <m:t>=</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ea typeface="Cambria Math" panose="02040503050406030204" pitchFamily="18" charset="0"/>
                          </a:rPr>
                          <m:t>𝜏</m:t>
                        </m:r>
                      </m:e>
                      <m:sub>
                        <m:r>
                          <a:rPr lang="en-US" sz="1800" b="0" i="1" smtClean="0">
                            <a:latin typeface="Cambria Math" panose="02040503050406030204" pitchFamily="18" charset="0"/>
                          </a:rPr>
                          <m:t>+</m:t>
                        </m:r>
                      </m:sub>
                    </m:sSub>
                    <m:r>
                      <a:rPr lang="en-US" sz="1800" b="0" i="1" smtClean="0">
                        <a:latin typeface="Cambria Math" panose="02040503050406030204" pitchFamily="18" charset="0"/>
                      </a:rPr>
                      <m:t>+</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ea typeface="Cambria Math" panose="02040503050406030204" pitchFamily="18" charset="0"/>
                          </a:rPr>
                          <m:t>𝜏</m:t>
                        </m:r>
                      </m:e>
                      <m:sub>
                        <m:r>
                          <a:rPr lang="en-US" sz="1800" b="0" i="1" smtClean="0">
                            <a:latin typeface="Cambria Math" panose="02040503050406030204" pitchFamily="18" charset="0"/>
                          </a:rPr>
                          <m:t>−</m:t>
                        </m:r>
                      </m:sub>
                    </m:sSub>
                    <m:r>
                      <a:rPr lang="en-US" sz="1800" b="0" i="0" smtClean="0">
                        <a:latin typeface="Cambria Math" panose="02040503050406030204" pitchFamily="18" charset="0"/>
                      </a:rPr>
                      <m:t>=2</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ea typeface="Cambria Math" panose="02040503050406030204" pitchFamily="18" charset="0"/>
                          </a:rPr>
                          <m:t>𝜏</m:t>
                        </m:r>
                      </m:e>
                      <m:sub>
                        <m:r>
                          <a:rPr lang="en-US" sz="1800" b="0" i="1" smtClean="0">
                            <a:latin typeface="Cambria Math" panose="02040503050406030204" pitchFamily="18" charset="0"/>
                            <a:ea typeface="Cambria Math" panose="02040503050406030204" pitchFamily="18" charset="0"/>
                          </a:rPr>
                          <m:t>±</m:t>
                        </m:r>
                      </m:sub>
                    </m:sSub>
                  </m:oMath>
                </a14:m>
                <a:endParaRPr lang="en-US" sz="1800" dirty="0">
                  <a:latin typeface="Cambria Math" panose="02040503050406030204" pitchFamily="18" charset="0"/>
                </a:endParaRPr>
              </a:p>
              <a:p>
                <a:pPr marL="914400" lvl="2" indent="0">
                  <a:spcBef>
                    <a:spcPts val="0"/>
                  </a:spcBef>
                  <a:buSzPts val="2400"/>
                  <a:buNone/>
                </a:pPr>
                <a:endParaRPr lang="en-US" sz="1800" dirty="0">
                  <a:latin typeface="Cambria Math" panose="02040503050406030204" pitchFamily="18" charset="0"/>
                </a:endParaRPr>
              </a:p>
              <a:p>
                <a:pPr lvl="3" indent="-457200">
                  <a:spcBef>
                    <a:spcPts val="0"/>
                  </a:spcBef>
                  <a:buSzPts val="2400"/>
                  <a:buFont typeface="Arial" panose="020B0604020202020204" pitchFamily="34" charset="0"/>
                  <a:buChar char="•"/>
                </a:pPr>
                <a:r>
                  <a:rPr lang="en-US" sz="1800" dirty="0">
                    <a:latin typeface="Cambria Math" panose="02040503050406030204" pitchFamily="18" charset="0"/>
                  </a:rPr>
                  <a:t>Regard </a:t>
                </a:r>
                <a14:m>
                  <m:oMath xmlns:m="http://schemas.openxmlformats.org/officeDocument/2006/math">
                    <m:r>
                      <a:rPr lang="en-US" sz="1800" b="0" i="1" smtClean="0">
                        <a:latin typeface="Cambria Math" panose="02040503050406030204" pitchFamily="18" charset="0"/>
                      </a:rPr>
                      <m:t>𝑧</m:t>
                    </m:r>
                    <m:r>
                      <a:rPr lang="en-US" sz="1800" b="0" i="1" smtClean="0">
                        <a:latin typeface="Cambria Math" panose="02040503050406030204" pitchFamily="18" charset="0"/>
                      </a:rPr>
                      <m:t>=0</m:t>
                    </m:r>
                  </m:oMath>
                </a14:m>
                <a:r>
                  <a:rPr lang="en-US" sz="1800" dirty="0">
                    <a:latin typeface="Cambria Math" panose="02040503050406030204" pitchFamily="18" charset="0"/>
                  </a:rPr>
                  <a:t> as a </a:t>
                </a:r>
                <a14:m>
                  <m:oMath xmlns:m="http://schemas.openxmlformats.org/officeDocument/2006/math">
                    <m:r>
                      <a:rPr lang="en-US" sz="1800" b="0" i="1" smtClean="0">
                        <a:latin typeface="Cambria Math" panose="02040503050406030204" pitchFamily="18" charset="0"/>
                      </a:rPr>
                      <m:t>𝑉</m:t>
                    </m:r>
                    <m:r>
                      <a:rPr lang="en-US" sz="1800" b="0" i="1" smtClean="0">
                        <a:latin typeface="Cambria Math" panose="02040503050406030204" pitchFamily="18" charset="0"/>
                        <a:ea typeface="Cambria Math" panose="02040503050406030204" pitchFamily="18" charset="0"/>
                      </a:rPr>
                      <m:t>→∞</m:t>
                    </m:r>
                  </m:oMath>
                </a14:m>
                <a:r>
                  <a:rPr lang="en-US" sz="1800" dirty="0">
                    <a:latin typeface="Cambria Math" panose="02040503050406030204" pitchFamily="18" charset="0"/>
                  </a:rPr>
                  <a:t> scattering center that reflects incoming </a:t>
                </a:r>
                <a14:m>
                  <m:oMath xmlns:m="http://schemas.openxmlformats.org/officeDocument/2006/math">
                    <m:sSub>
                      <m:sSubPr>
                        <m:ctrlPr>
                          <a:rPr lang="en-US" sz="1800" i="1" smtClean="0">
                            <a:latin typeface="Cambria Math" panose="02040503050406030204" pitchFamily="18" charset="0"/>
                          </a:rPr>
                        </m:ctrlPr>
                      </m:sSubPr>
                      <m:e>
                        <m:r>
                          <a:rPr lang="en-US" sz="1800" i="1" smtClean="0">
                            <a:latin typeface="Cambria Math" panose="02040503050406030204" pitchFamily="18" charset="0"/>
                            <a:ea typeface="Cambria Math" panose="02040503050406030204" pitchFamily="18" charset="0"/>
                          </a:rPr>
                          <m:t>𝜓</m:t>
                        </m:r>
                      </m:e>
                      <m:sub>
                        <m:r>
                          <a:rPr lang="en-US" sz="1800" b="0" i="1" smtClean="0">
                            <a:latin typeface="Cambria Math" panose="02040503050406030204" pitchFamily="18" charset="0"/>
                          </a:rPr>
                          <m:t>−</m:t>
                        </m:r>
                      </m:sub>
                    </m:sSub>
                  </m:oMath>
                </a14:m>
                <a:r>
                  <a:rPr lang="en-US" sz="1800" dirty="0">
                    <a:latin typeface="Cambria Math" panose="02040503050406030204" pitchFamily="18" charset="0"/>
                  </a:rPr>
                  <a:t> into outgoing </a:t>
                </a:r>
                <a14:m>
                  <m:oMath xmlns:m="http://schemas.openxmlformats.org/officeDocument/2006/math">
                    <m:sSub>
                      <m:sSubPr>
                        <m:ctrlPr>
                          <a:rPr lang="en-US" sz="1800" i="1" smtClean="0">
                            <a:latin typeface="Cambria Math" panose="02040503050406030204" pitchFamily="18" charset="0"/>
                          </a:rPr>
                        </m:ctrlPr>
                      </m:sSubPr>
                      <m:e>
                        <m:r>
                          <a:rPr lang="en-US" sz="1800" i="1" smtClean="0">
                            <a:latin typeface="Cambria Math" panose="02040503050406030204" pitchFamily="18" charset="0"/>
                            <a:ea typeface="Cambria Math" panose="02040503050406030204" pitchFamily="18" charset="0"/>
                          </a:rPr>
                          <m:t>𝜓</m:t>
                        </m:r>
                      </m:e>
                      <m:sub>
                        <m:r>
                          <a:rPr lang="en-US" sz="1800" b="0" i="1" smtClean="0">
                            <a:latin typeface="Cambria Math" panose="02040503050406030204" pitchFamily="18" charset="0"/>
                          </a:rPr>
                          <m:t>+</m:t>
                        </m:r>
                      </m:sub>
                    </m:sSub>
                  </m:oMath>
                </a14:m>
                <a:r>
                  <a:rPr lang="en-US" sz="1800" dirty="0">
                    <a:latin typeface="Cambria Math" panose="02040503050406030204" pitchFamily="18" charset="0"/>
                  </a:rPr>
                  <a:t> in order to calculate </a:t>
                </a:r>
                <a14:m>
                  <m:oMath xmlns:m="http://schemas.openxmlformats.org/officeDocument/2006/math">
                    <m:sSup>
                      <m:sSupPr>
                        <m:ctrlPr>
                          <a:rPr lang="en-US" sz="1800" i="1" smtClean="0">
                            <a:latin typeface="Cambria Math" panose="02040503050406030204" pitchFamily="18" charset="0"/>
                          </a:rPr>
                        </m:ctrlPr>
                      </m:sSupPr>
                      <m:e>
                        <m:r>
                          <a:rPr lang="en-US" sz="1800" i="1" smtClean="0">
                            <a:latin typeface="Cambria Math" panose="02040503050406030204" pitchFamily="18" charset="0"/>
                            <a:ea typeface="Cambria Math" panose="02040503050406030204" pitchFamily="18" charset="0"/>
                          </a:rPr>
                          <m:t>𝜏</m:t>
                        </m:r>
                      </m:e>
                      <m:sup>
                        <m:r>
                          <a:rPr lang="en-US" sz="1800" i="1" smtClean="0">
                            <a:latin typeface="Cambria Math" panose="02040503050406030204" pitchFamily="18" charset="0"/>
                            <a:ea typeface="Cambria Math" panose="02040503050406030204" pitchFamily="18" charset="0"/>
                          </a:rPr>
                          <m:t>±</m:t>
                        </m:r>
                      </m:sup>
                    </m:sSup>
                    <m:r>
                      <a:rPr lang="en-US" sz="1800" b="0" i="0" smtClean="0">
                        <a:latin typeface="Cambria Math" panose="02040503050406030204" pitchFamily="18" charset="0"/>
                      </a:rPr>
                      <m:t>.</m:t>
                    </m:r>
                  </m:oMath>
                </a14:m>
                <a:endParaRPr lang="en-US" sz="1800" dirty="0">
                  <a:latin typeface="Cambria Math" panose="02040503050406030204" pitchFamily="18" charset="0"/>
                </a:endParaRPr>
              </a:p>
              <a:p>
                <a:pPr marL="457200" lvl="1" indent="0">
                  <a:spcBef>
                    <a:spcPts val="0"/>
                  </a:spcBef>
                  <a:buSzPts val="2400"/>
                  <a:buNone/>
                </a:pPr>
                <a:endParaRPr lang="en-US" sz="2400" dirty="0">
                  <a:latin typeface="Cambria Math" panose="02040503050406030204" pitchFamily="18" charset="0"/>
                </a:endParaRPr>
              </a:p>
              <a:p>
                <a:pPr lvl="1" indent="-457200">
                  <a:spcBef>
                    <a:spcPts val="0"/>
                  </a:spcBef>
                  <a:buSzPts val="2400"/>
                  <a:buFont typeface="Arial" panose="020B0604020202020204" pitchFamily="34" charset="0"/>
                  <a:buChar char="•"/>
                </a:pPr>
                <a:r>
                  <a:rPr lang="en-US" sz="2400" dirty="0">
                    <a:latin typeface="Cambria Math" panose="02040503050406030204" pitchFamily="18" charset="0"/>
                  </a:rPr>
                  <a:t>Spin up-down</a:t>
                </a:r>
              </a:p>
              <a:p>
                <a:pPr lvl="1" indent="-457200">
                  <a:spcBef>
                    <a:spcPts val="0"/>
                  </a:spcBef>
                  <a:buSzPts val="2400"/>
                  <a:buFont typeface="Arial" panose="020B0604020202020204" pitchFamily="34" charset="0"/>
                  <a:buChar char="•"/>
                </a:pPr>
                <a:endParaRPr lang="en-US" sz="2400" dirty="0">
                  <a:latin typeface="Cambria Math" panose="02040503050406030204" pitchFamily="18" charset="0"/>
                </a:endParaRPr>
              </a:p>
              <a:p>
                <a:pPr lvl="2" indent="-457200">
                  <a:spcBef>
                    <a:spcPts val="0"/>
                  </a:spcBef>
                  <a:buSzPts val="2400"/>
                  <a:buFont typeface="Arial" panose="020B0604020202020204" pitchFamily="34" charset="0"/>
                  <a:buChar char="•"/>
                </a:pPr>
                <a:r>
                  <a:rPr lang="en-US" sz="2000" dirty="0">
                    <a:latin typeface="Cambria Math" panose="02040503050406030204" pitchFamily="18" charset="0"/>
                  </a:rPr>
                  <a:t>Unipolar dwell times considered only</a:t>
                </a:r>
              </a:p>
              <a:p>
                <a:pPr marL="457200" lvl="1" indent="0">
                  <a:spcBef>
                    <a:spcPts val="0"/>
                  </a:spcBef>
                  <a:buSzPts val="2400"/>
                  <a:buNone/>
                </a:pPr>
                <a:endParaRPr lang="en-US" sz="2400" dirty="0">
                  <a:latin typeface="Cambria Math" panose="02040503050406030204" pitchFamily="18" charset="0"/>
                </a:endParaRPr>
              </a:p>
              <a:p>
                <a:pPr marL="0" indent="0">
                  <a:spcBef>
                    <a:spcPts val="0"/>
                  </a:spcBef>
                  <a:buSzPts val="2400"/>
                  <a:buNone/>
                </a:pPr>
                <a:endParaRPr lang="en-US" sz="2800" dirty="0"/>
              </a:p>
              <a:p>
                <a:pPr marL="571500" indent="-571500">
                  <a:spcBef>
                    <a:spcPts val="0"/>
                  </a:spcBef>
                  <a:buSzPts val="2400"/>
                </a:pPr>
                <a:endParaRPr lang="en-US" sz="2800" dirty="0"/>
              </a:p>
              <a:p>
                <a:pPr marL="571500" indent="-571500">
                  <a:spcBef>
                    <a:spcPts val="0"/>
                  </a:spcBef>
                  <a:buSzPts val="2400"/>
                </a:pPr>
                <a:endParaRPr lang="en-US" sz="2800" dirty="0"/>
              </a:p>
              <a:p>
                <a:pPr marL="571500" indent="-571500">
                  <a:spcBef>
                    <a:spcPts val="0"/>
                  </a:spcBef>
                  <a:buSzPts val="2400"/>
                </a:pPr>
                <a:endParaRPr lang="en-US" sz="2800" b="1" dirty="0"/>
              </a:p>
              <a:p>
                <a:pPr marL="571500" indent="-571500">
                  <a:spcBef>
                    <a:spcPts val="0"/>
                  </a:spcBef>
                  <a:buSzPts val="2400"/>
                </a:pPr>
                <a:endParaRPr lang="en-US" sz="2800" b="1" dirty="0"/>
              </a:p>
            </p:txBody>
          </p:sp>
        </mc:Choice>
        <mc:Fallback xmlns="">
          <p:sp>
            <p:nvSpPr>
              <p:cNvPr id="6" name="Google Shape;38;p7">
                <a:extLst>
                  <a:ext uri="{FF2B5EF4-FFF2-40B4-BE49-F238E27FC236}">
                    <a16:creationId xmlns:a16="http://schemas.microsoft.com/office/drawing/2014/main" id="{1AB4B697-7B1F-5D05-9FF0-CE009DB206AE}"/>
                  </a:ext>
                </a:extLst>
              </p:cNvPr>
              <p:cNvSpPr txBox="1">
                <a:spLocks noRot="1" noChangeAspect="1" noMove="1" noResize="1" noEditPoints="1" noAdjustHandles="1" noChangeArrowheads="1" noChangeShapeType="1" noTextEdit="1"/>
              </p:cNvSpPr>
              <p:nvPr/>
            </p:nvSpPr>
            <p:spPr>
              <a:xfrm>
                <a:off x="999506" y="1385883"/>
                <a:ext cx="10832275" cy="5582948"/>
              </a:xfrm>
              <a:prstGeom prst="rect">
                <a:avLst/>
              </a:prstGeom>
              <a:blipFill>
                <a:blip r:embed="rId3"/>
                <a:stretch>
                  <a:fillRect l="-703" t="-1814"/>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6175259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9DF91-FD46-F623-A5C5-39616A5B26FF}"/>
              </a:ext>
            </a:extLst>
          </p:cNvPr>
          <p:cNvSpPr>
            <a:spLocks noGrp="1"/>
          </p:cNvSpPr>
          <p:nvPr>
            <p:ph type="title"/>
          </p:nvPr>
        </p:nvSpPr>
        <p:spPr>
          <a:xfrm>
            <a:off x="-310581" y="164119"/>
            <a:ext cx="10515600" cy="1325563"/>
          </a:xfrm>
        </p:spPr>
        <p:txBody>
          <a:bodyPr/>
          <a:lstStyle/>
          <a:p>
            <a:pPr algn="ctr"/>
            <a:r>
              <a:rPr lang="en-US" dirty="0"/>
              <a:t>Spin Up Dwell Time Results</a:t>
            </a:r>
          </a:p>
        </p:txBody>
      </p:sp>
      <p:sp>
        <p:nvSpPr>
          <p:cNvPr id="6" name="Google Shape;38;p7">
            <a:extLst>
              <a:ext uri="{FF2B5EF4-FFF2-40B4-BE49-F238E27FC236}">
                <a16:creationId xmlns:a16="http://schemas.microsoft.com/office/drawing/2014/main" id="{1AB4B697-7B1F-5D05-9FF0-CE009DB206AE}"/>
              </a:ext>
            </a:extLst>
          </p:cNvPr>
          <p:cNvSpPr txBox="1">
            <a:spLocks/>
          </p:cNvSpPr>
          <p:nvPr/>
        </p:nvSpPr>
        <p:spPr>
          <a:xfrm>
            <a:off x="278080" y="1392595"/>
            <a:ext cx="10832275" cy="558294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100000"/>
              </a:lnSpc>
              <a:spcBef>
                <a:spcPts val="1800"/>
              </a:spcBef>
              <a:spcAft>
                <a:spcPts val="0"/>
              </a:spcAft>
              <a:buClr>
                <a:schemeClr val="dk1"/>
              </a:buClr>
              <a:buSzPts val="1800"/>
              <a:buFont typeface="Arial"/>
              <a:buChar char="•"/>
              <a:defRPr sz="3600" b="0" i="0" u="none" strike="noStrike" cap="none">
                <a:solidFill>
                  <a:schemeClr val="dk1"/>
                </a:solidFill>
                <a:latin typeface="Jost"/>
                <a:ea typeface="Jost"/>
                <a:cs typeface="Jost"/>
                <a:sym typeface="Jost"/>
              </a:defRPr>
            </a:lvl1pPr>
            <a:lvl2pPr marL="914400" marR="0" lvl="1" indent="-342900" algn="l" rtl="0">
              <a:lnSpc>
                <a:spcPct val="100000"/>
              </a:lnSpc>
              <a:spcBef>
                <a:spcPts val="500"/>
              </a:spcBef>
              <a:spcAft>
                <a:spcPts val="0"/>
              </a:spcAft>
              <a:buClr>
                <a:schemeClr val="dk1"/>
              </a:buClr>
              <a:buSzPts val="1800"/>
              <a:buFont typeface="Arial"/>
              <a:buChar char="•"/>
              <a:defRPr sz="3200" b="0" i="0" u="none" strike="noStrike" cap="none">
                <a:solidFill>
                  <a:schemeClr val="dk1"/>
                </a:solidFill>
                <a:latin typeface="Jost"/>
                <a:ea typeface="Jost"/>
                <a:cs typeface="Jost"/>
                <a:sym typeface="Jost"/>
              </a:defRPr>
            </a:lvl2pPr>
            <a:lvl3pPr marL="1371600" marR="0" lvl="2" indent="-342900" algn="l" rtl="0">
              <a:lnSpc>
                <a:spcPct val="100000"/>
              </a:lnSpc>
              <a:spcBef>
                <a:spcPts val="500"/>
              </a:spcBef>
              <a:spcAft>
                <a:spcPts val="0"/>
              </a:spcAft>
              <a:buClr>
                <a:schemeClr val="dk1"/>
              </a:buClr>
              <a:buSzPts val="1800"/>
              <a:buFont typeface="Arial"/>
              <a:buChar char="•"/>
              <a:defRPr sz="2800" b="0" i="0" u="none" strike="noStrike" cap="none">
                <a:solidFill>
                  <a:schemeClr val="dk1"/>
                </a:solidFill>
                <a:latin typeface="Jost"/>
                <a:ea typeface="Jost"/>
                <a:cs typeface="Jost"/>
                <a:sym typeface="Jost"/>
              </a:defRPr>
            </a:lvl3pPr>
            <a:lvl4pPr marL="1828800" marR="0" lvl="3" indent="-342900" algn="l" rtl="0">
              <a:lnSpc>
                <a:spcPct val="100000"/>
              </a:lnSpc>
              <a:spcBef>
                <a:spcPts val="500"/>
              </a:spcBef>
              <a:spcAft>
                <a:spcPts val="0"/>
              </a:spcAft>
              <a:buClr>
                <a:schemeClr val="dk1"/>
              </a:buClr>
              <a:buSzPts val="1800"/>
              <a:buFont typeface="Arial"/>
              <a:buChar char="•"/>
              <a:defRPr sz="2400" b="0" i="0" u="none" strike="noStrike" cap="none">
                <a:solidFill>
                  <a:schemeClr val="dk1"/>
                </a:solidFill>
                <a:latin typeface="Jost"/>
                <a:ea typeface="Jost"/>
                <a:cs typeface="Jost"/>
                <a:sym typeface="Jost"/>
              </a:defRPr>
            </a:lvl4pPr>
            <a:lvl5pPr marL="2286000" marR="0" lvl="4" indent="-342900" algn="l" rtl="0">
              <a:lnSpc>
                <a:spcPct val="100000"/>
              </a:lnSpc>
              <a:spcBef>
                <a:spcPts val="500"/>
              </a:spcBef>
              <a:spcAft>
                <a:spcPts val="0"/>
              </a:spcAft>
              <a:buClr>
                <a:schemeClr val="dk1"/>
              </a:buClr>
              <a:buSzPts val="1800"/>
              <a:buFont typeface="Arial"/>
              <a:buChar char="•"/>
              <a:defRPr sz="2400" b="0" i="0" u="none" strike="noStrike" cap="none">
                <a:solidFill>
                  <a:schemeClr val="dk1"/>
                </a:solidFill>
                <a:latin typeface="Jost"/>
                <a:ea typeface="Jost"/>
                <a:cs typeface="Jost"/>
                <a:sym typeface="Jos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indent="-457200">
              <a:spcBef>
                <a:spcPts val="0"/>
              </a:spcBef>
              <a:buSzPts val="2400"/>
              <a:buFont typeface="Arial" panose="020B0604020202020204" pitchFamily="34" charset="0"/>
              <a:buChar char="•"/>
            </a:pPr>
            <a:r>
              <a:rPr lang="en-US" sz="2800" dirty="0">
                <a:latin typeface="Cambria Math" panose="02040503050406030204" pitchFamily="18" charset="0"/>
              </a:rPr>
              <a:t>3 intervals considered: [10,20], </a:t>
            </a:r>
            <a:r>
              <a:rPr lang="en-US" sz="2800" u="sng" dirty="0">
                <a:latin typeface="Cambria Math" panose="02040503050406030204" pitchFamily="18" charset="0"/>
              </a:rPr>
              <a:t>[0,4]</a:t>
            </a:r>
            <a:r>
              <a:rPr lang="en-US" sz="2800" dirty="0">
                <a:latin typeface="Cambria Math" panose="02040503050406030204" pitchFamily="18" charset="0"/>
              </a:rPr>
              <a:t>, and [0,0.4]</a:t>
            </a:r>
          </a:p>
          <a:p>
            <a:pPr indent="-457200">
              <a:spcBef>
                <a:spcPts val="0"/>
              </a:spcBef>
              <a:buSzPts val="2400"/>
              <a:buFont typeface="Arial" panose="020B0604020202020204" pitchFamily="34" charset="0"/>
              <a:buChar char="•"/>
            </a:pPr>
            <a:endParaRPr lang="en-US" sz="2800" dirty="0">
              <a:latin typeface="Cambria Math" panose="02040503050406030204" pitchFamily="18" charset="0"/>
            </a:endParaRPr>
          </a:p>
          <a:p>
            <a:pPr marL="571500" indent="-571500">
              <a:spcBef>
                <a:spcPts val="0"/>
              </a:spcBef>
              <a:buSzPts val="2400"/>
            </a:pPr>
            <a:endParaRPr lang="en-US" sz="2800" b="1" dirty="0"/>
          </a:p>
        </p:txBody>
      </p:sp>
      <p:pic>
        <p:nvPicPr>
          <p:cNvPr id="4" name="Picture 3">
            <a:extLst>
              <a:ext uri="{FF2B5EF4-FFF2-40B4-BE49-F238E27FC236}">
                <a16:creationId xmlns:a16="http://schemas.microsoft.com/office/drawing/2014/main" id="{F9E0FB8C-FE7E-CDCE-51A1-80881BE9B23F}"/>
              </a:ext>
            </a:extLst>
          </p:cNvPr>
          <p:cNvPicPr>
            <a:picLocks noChangeAspect="1"/>
          </p:cNvPicPr>
          <p:nvPr/>
        </p:nvPicPr>
        <p:blipFill>
          <a:blip r:embed="rId3"/>
          <a:stretch>
            <a:fillRect/>
          </a:stretch>
        </p:blipFill>
        <p:spPr>
          <a:xfrm>
            <a:off x="4421805" y="2162073"/>
            <a:ext cx="3798508" cy="2311850"/>
          </a:xfrm>
          <a:prstGeom prst="rect">
            <a:avLst/>
          </a:prstGeom>
        </p:spPr>
      </p:pic>
      <p:pic>
        <p:nvPicPr>
          <p:cNvPr id="7" name="Picture 6">
            <a:extLst>
              <a:ext uri="{FF2B5EF4-FFF2-40B4-BE49-F238E27FC236}">
                <a16:creationId xmlns:a16="http://schemas.microsoft.com/office/drawing/2014/main" id="{64C684CF-8919-F9E5-6498-6F0AD521A715}"/>
              </a:ext>
            </a:extLst>
          </p:cNvPr>
          <p:cNvPicPr>
            <a:picLocks noChangeAspect="1"/>
          </p:cNvPicPr>
          <p:nvPr/>
        </p:nvPicPr>
        <p:blipFill>
          <a:blip r:embed="rId4"/>
          <a:stretch>
            <a:fillRect/>
          </a:stretch>
        </p:blipFill>
        <p:spPr>
          <a:xfrm>
            <a:off x="623297" y="2185329"/>
            <a:ext cx="3798508" cy="2265337"/>
          </a:xfrm>
          <a:prstGeom prst="rect">
            <a:avLst/>
          </a:prstGeom>
        </p:spPr>
      </p:pic>
      <p:pic>
        <p:nvPicPr>
          <p:cNvPr id="9" name="Picture 8">
            <a:extLst>
              <a:ext uri="{FF2B5EF4-FFF2-40B4-BE49-F238E27FC236}">
                <a16:creationId xmlns:a16="http://schemas.microsoft.com/office/drawing/2014/main" id="{54905B9B-8B06-22D5-EC2A-67AF86A30F66}"/>
              </a:ext>
            </a:extLst>
          </p:cNvPr>
          <p:cNvPicPr>
            <a:picLocks noChangeAspect="1"/>
          </p:cNvPicPr>
          <p:nvPr/>
        </p:nvPicPr>
        <p:blipFill>
          <a:blip r:embed="rId5"/>
          <a:stretch>
            <a:fillRect/>
          </a:stretch>
        </p:blipFill>
        <p:spPr>
          <a:xfrm>
            <a:off x="396376" y="4789547"/>
            <a:ext cx="7772400" cy="1514103"/>
          </a:xfrm>
          <a:prstGeom prst="rect">
            <a:avLst/>
          </a:prstGeom>
        </p:spPr>
      </p:pic>
      <p:pic>
        <p:nvPicPr>
          <p:cNvPr id="11" name="Picture 10">
            <a:extLst>
              <a:ext uri="{FF2B5EF4-FFF2-40B4-BE49-F238E27FC236}">
                <a16:creationId xmlns:a16="http://schemas.microsoft.com/office/drawing/2014/main" id="{CFEE7E20-CF11-49FD-3630-B70D2129B65E}"/>
              </a:ext>
            </a:extLst>
          </p:cNvPr>
          <p:cNvPicPr>
            <a:picLocks noChangeAspect="1"/>
          </p:cNvPicPr>
          <p:nvPr/>
        </p:nvPicPr>
        <p:blipFill>
          <a:blip r:embed="rId6"/>
          <a:stretch>
            <a:fillRect/>
          </a:stretch>
        </p:blipFill>
        <p:spPr>
          <a:xfrm>
            <a:off x="8909617" y="931442"/>
            <a:ext cx="2919670" cy="1378587"/>
          </a:xfrm>
          <a:prstGeom prst="rect">
            <a:avLst/>
          </a:prstGeom>
        </p:spPr>
      </p:pic>
      <p:pic>
        <p:nvPicPr>
          <p:cNvPr id="13" name="Picture 12">
            <a:extLst>
              <a:ext uri="{FF2B5EF4-FFF2-40B4-BE49-F238E27FC236}">
                <a16:creationId xmlns:a16="http://schemas.microsoft.com/office/drawing/2014/main" id="{EB7AE5E5-132C-D40E-2D91-D90A614002B1}"/>
              </a:ext>
            </a:extLst>
          </p:cNvPr>
          <p:cNvPicPr>
            <a:picLocks noChangeAspect="1"/>
          </p:cNvPicPr>
          <p:nvPr/>
        </p:nvPicPr>
        <p:blipFill>
          <a:blip r:embed="rId7"/>
          <a:stretch>
            <a:fillRect/>
          </a:stretch>
        </p:blipFill>
        <p:spPr>
          <a:xfrm>
            <a:off x="9021958" y="2514105"/>
            <a:ext cx="2919671" cy="1377008"/>
          </a:xfrm>
          <a:prstGeom prst="rect">
            <a:avLst/>
          </a:prstGeom>
        </p:spPr>
      </p:pic>
      <p:pic>
        <p:nvPicPr>
          <p:cNvPr id="15" name="Picture 14">
            <a:extLst>
              <a:ext uri="{FF2B5EF4-FFF2-40B4-BE49-F238E27FC236}">
                <a16:creationId xmlns:a16="http://schemas.microsoft.com/office/drawing/2014/main" id="{8955EC83-E99E-2DBC-A0F9-7F2DCF6B56AA}"/>
              </a:ext>
            </a:extLst>
          </p:cNvPr>
          <p:cNvPicPr>
            <a:picLocks noChangeAspect="1"/>
          </p:cNvPicPr>
          <p:nvPr/>
        </p:nvPicPr>
        <p:blipFill>
          <a:blip r:embed="rId8"/>
          <a:stretch>
            <a:fillRect/>
          </a:stretch>
        </p:blipFill>
        <p:spPr>
          <a:xfrm>
            <a:off x="9150837" y="4302805"/>
            <a:ext cx="2806359" cy="1514103"/>
          </a:xfrm>
          <a:prstGeom prst="rect">
            <a:avLst/>
          </a:prstGeom>
        </p:spPr>
      </p:pic>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EF4567BF-DA36-3FFE-2595-7DAEC47C75FA}"/>
                  </a:ext>
                </a:extLst>
              </p:cNvPr>
              <p:cNvSpPr txBox="1"/>
              <p:nvPr/>
            </p:nvSpPr>
            <p:spPr>
              <a:xfrm>
                <a:off x="10348686" y="888226"/>
                <a:ext cx="609600"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smtClean="0">
                          <a:latin typeface="Cambria Math" panose="02040503050406030204" pitchFamily="18" charset="0"/>
                          <a:ea typeface="Cambria Math" panose="02040503050406030204" pitchFamily="18" charset="0"/>
                        </a:rPr>
                        <m:t>𝜏</m:t>
                      </m:r>
                    </m:oMath>
                  </m:oMathPara>
                </a14:m>
                <a:endParaRPr lang="en-US" sz="2000" dirty="0"/>
              </a:p>
            </p:txBody>
          </p:sp>
        </mc:Choice>
        <mc:Fallback xmlns="">
          <p:sp>
            <p:nvSpPr>
              <p:cNvPr id="17" name="TextBox 16">
                <a:extLst>
                  <a:ext uri="{FF2B5EF4-FFF2-40B4-BE49-F238E27FC236}">
                    <a16:creationId xmlns:a16="http://schemas.microsoft.com/office/drawing/2014/main" id="{EF4567BF-DA36-3FFE-2595-7DAEC47C75FA}"/>
                  </a:ext>
                </a:extLst>
              </p:cNvPr>
              <p:cNvSpPr txBox="1">
                <a:spLocks noRot="1" noChangeAspect="1" noMove="1" noResize="1" noEditPoints="1" noAdjustHandles="1" noChangeArrowheads="1" noChangeShapeType="1" noTextEdit="1"/>
              </p:cNvSpPr>
              <p:nvPr/>
            </p:nvSpPr>
            <p:spPr>
              <a:xfrm>
                <a:off x="10348686" y="888226"/>
                <a:ext cx="609600" cy="400110"/>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30EB6A46-E750-BA36-5563-2976F876AF9C}"/>
                  </a:ext>
                </a:extLst>
              </p:cNvPr>
              <p:cNvSpPr txBox="1"/>
              <p:nvPr/>
            </p:nvSpPr>
            <p:spPr>
              <a:xfrm>
                <a:off x="10348686" y="2424299"/>
                <a:ext cx="609600" cy="40690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i="1" smtClean="0">
                              <a:latin typeface="Cambria Math" panose="02040503050406030204" pitchFamily="18" charset="0"/>
                              <a:ea typeface="Cambria Math" panose="02040503050406030204" pitchFamily="18" charset="0"/>
                            </a:rPr>
                            <m:t>𝜏</m:t>
                          </m:r>
                        </m:e>
                        <m:sub>
                          <m:r>
                            <a:rPr lang="en-US" sz="2000" i="1" smtClean="0">
                              <a:latin typeface="Cambria Math" panose="02040503050406030204" pitchFamily="18" charset="0"/>
                              <a:ea typeface="Cambria Math" panose="02040503050406030204" pitchFamily="18" charset="0"/>
                            </a:rPr>
                            <m:t>±</m:t>
                          </m:r>
                        </m:sub>
                      </m:sSub>
                    </m:oMath>
                  </m:oMathPara>
                </a14:m>
                <a:endParaRPr lang="en-US" sz="2000" dirty="0"/>
              </a:p>
            </p:txBody>
          </p:sp>
        </mc:Choice>
        <mc:Fallback xmlns="">
          <p:sp>
            <p:nvSpPr>
              <p:cNvPr id="18" name="TextBox 17">
                <a:extLst>
                  <a:ext uri="{FF2B5EF4-FFF2-40B4-BE49-F238E27FC236}">
                    <a16:creationId xmlns:a16="http://schemas.microsoft.com/office/drawing/2014/main" id="{30EB6A46-E750-BA36-5563-2976F876AF9C}"/>
                  </a:ext>
                </a:extLst>
              </p:cNvPr>
              <p:cNvSpPr txBox="1">
                <a:spLocks noRot="1" noChangeAspect="1" noMove="1" noResize="1" noEditPoints="1" noAdjustHandles="1" noChangeArrowheads="1" noChangeShapeType="1" noTextEdit="1"/>
              </p:cNvSpPr>
              <p:nvPr/>
            </p:nvSpPr>
            <p:spPr>
              <a:xfrm>
                <a:off x="10348686" y="2424299"/>
                <a:ext cx="609600" cy="406906"/>
              </a:xfrm>
              <a:prstGeom prst="rect">
                <a:avLst/>
              </a:prstGeom>
              <a:blipFill>
                <a:blip r:embed="rId10"/>
                <a:stretch>
                  <a:fillRect b="-62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86EF78DF-54D7-838A-0D0A-17DB17FCA0D9}"/>
                  </a:ext>
                </a:extLst>
              </p:cNvPr>
              <p:cNvSpPr txBox="1"/>
              <p:nvPr/>
            </p:nvSpPr>
            <p:spPr>
              <a:xfrm>
                <a:off x="10369452" y="4311726"/>
                <a:ext cx="609600" cy="40402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2000" i="1" dirty="0" smtClean="0">
                              <a:latin typeface="Cambria Math" panose="02040503050406030204" pitchFamily="18" charset="0"/>
                              <a:ea typeface="Cambria Math" panose="02040503050406030204" pitchFamily="18" charset="0"/>
                            </a:rPr>
                          </m:ctrlPr>
                        </m:sSupPr>
                        <m:e>
                          <m:r>
                            <a:rPr lang="en-US" sz="2000" i="1" dirty="0" smtClean="0">
                              <a:latin typeface="Cambria Math" panose="02040503050406030204" pitchFamily="18" charset="0"/>
                              <a:ea typeface="Cambria Math" panose="02040503050406030204" pitchFamily="18" charset="0"/>
                            </a:rPr>
                            <m:t>𝜏</m:t>
                          </m:r>
                        </m:e>
                        <m:sup>
                          <m:r>
                            <a:rPr lang="en-US" sz="2000" i="1" dirty="0" smtClean="0">
                              <a:latin typeface="Cambria Math" panose="02040503050406030204" pitchFamily="18" charset="0"/>
                              <a:ea typeface="Cambria Math" panose="02040503050406030204" pitchFamily="18" charset="0"/>
                            </a:rPr>
                            <m:t>±</m:t>
                          </m:r>
                        </m:sup>
                      </m:sSup>
                    </m:oMath>
                  </m:oMathPara>
                </a14:m>
                <a:endParaRPr lang="en-US" sz="2000" dirty="0"/>
              </a:p>
            </p:txBody>
          </p:sp>
        </mc:Choice>
        <mc:Fallback xmlns="">
          <p:sp>
            <p:nvSpPr>
              <p:cNvPr id="19" name="TextBox 18">
                <a:extLst>
                  <a:ext uri="{FF2B5EF4-FFF2-40B4-BE49-F238E27FC236}">
                    <a16:creationId xmlns:a16="http://schemas.microsoft.com/office/drawing/2014/main" id="{86EF78DF-54D7-838A-0D0A-17DB17FCA0D9}"/>
                  </a:ext>
                </a:extLst>
              </p:cNvPr>
              <p:cNvSpPr txBox="1">
                <a:spLocks noRot="1" noChangeAspect="1" noMove="1" noResize="1" noEditPoints="1" noAdjustHandles="1" noChangeArrowheads="1" noChangeShapeType="1" noTextEdit="1"/>
              </p:cNvSpPr>
              <p:nvPr/>
            </p:nvSpPr>
            <p:spPr>
              <a:xfrm>
                <a:off x="10369452" y="4311726"/>
                <a:ext cx="609600" cy="404021"/>
              </a:xfrm>
              <a:prstGeom prst="rect">
                <a:avLst/>
              </a:prstGeom>
              <a:blipFill>
                <a:blip r:embed="rId11"/>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5247676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6"/>
        <p:cNvGrpSpPr/>
        <p:nvPr/>
      </p:nvGrpSpPr>
      <p:grpSpPr>
        <a:xfrm>
          <a:off x="0" y="0"/>
          <a:ext cx="0" cy="0"/>
          <a:chOff x="0" y="0"/>
          <a:chExt cx="0" cy="0"/>
        </a:xfrm>
      </p:grpSpPr>
      <p:pic>
        <p:nvPicPr>
          <p:cNvPr id="13" name="Picture 12">
            <a:extLst>
              <a:ext uri="{FF2B5EF4-FFF2-40B4-BE49-F238E27FC236}">
                <a16:creationId xmlns:a16="http://schemas.microsoft.com/office/drawing/2014/main" id="{C3AC6341-505A-6F56-7BFC-E6C54D009620}"/>
              </a:ext>
            </a:extLst>
          </p:cNvPr>
          <p:cNvPicPr>
            <a:picLocks noChangeAspect="1"/>
          </p:cNvPicPr>
          <p:nvPr/>
        </p:nvPicPr>
        <p:blipFill>
          <a:blip r:embed="rId3"/>
          <a:stretch>
            <a:fillRect/>
          </a:stretch>
        </p:blipFill>
        <p:spPr>
          <a:xfrm>
            <a:off x="8202028" y="1248394"/>
            <a:ext cx="3747912" cy="2407313"/>
          </a:xfrm>
          <a:prstGeom prst="rect">
            <a:avLst/>
          </a:prstGeom>
        </p:spPr>
      </p:pic>
      <p:sp>
        <p:nvSpPr>
          <p:cNvPr id="37" name="Google Shape;37;p7"/>
          <p:cNvSpPr txBox="1">
            <a:spLocks noGrp="1"/>
          </p:cNvSpPr>
          <p:nvPr>
            <p:ph type="title"/>
          </p:nvPr>
        </p:nvSpPr>
        <p:spPr>
          <a:xfrm>
            <a:off x="828390" y="281929"/>
            <a:ext cx="10044600" cy="890378"/>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accent6"/>
              </a:buClr>
              <a:buSzPts val="6000"/>
              <a:buFont typeface="Jost"/>
              <a:buNone/>
            </a:pPr>
            <a:r>
              <a:rPr lang="en-US" dirty="0"/>
              <a:t>Introduction</a:t>
            </a:r>
            <a:endParaRPr dirty="0"/>
          </a:p>
        </p:txBody>
      </p:sp>
      <p:sp>
        <p:nvSpPr>
          <p:cNvPr id="5" name="TextBox 4">
            <a:extLst>
              <a:ext uri="{FF2B5EF4-FFF2-40B4-BE49-F238E27FC236}">
                <a16:creationId xmlns:a16="http://schemas.microsoft.com/office/drawing/2014/main" id="{DD37DFB0-5E18-B633-7ACE-455512EA1218}"/>
              </a:ext>
            </a:extLst>
          </p:cNvPr>
          <p:cNvSpPr txBox="1"/>
          <p:nvPr/>
        </p:nvSpPr>
        <p:spPr>
          <a:xfrm>
            <a:off x="417905" y="3640014"/>
            <a:ext cx="3720339" cy="954107"/>
          </a:xfrm>
          <a:prstGeom prst="rect">
            <a:avLst/>
          </a:prstGeom>
          <a:noFill/>
        </p:spPr>
        <p:txBody>
          <a:bodyPr wrap="square">
            <a:spAutoFit/>
          </a:bodyPr>
          <a:lstStyle/>
          <a:p>
            <a:r>
              <a:rPr lang="en-US" sz="2800" dirty="0"/>
              <a:t>Traditional Quantum </a:t>
            </a:r>
          </a:p>
          <a:p>
            <a:r>
              <a:rPr lang="en-US" sz="2800" dirty="0"/>
              <a:t>Mechanics</a:t>
            </a:r>
          </a:p>
        </p:txBody>
      </p:sp>
      <p:pic>
        <p:nvPicPr>
          <p:cNvPr id="9" name="Picture 8">
            <a:extLst>
              <a:ext uri="{FF2B5EF4-FFF2-40B4-BE49-F238E27FC236}">
                <a16:creationId xmlns:a16="http://schemas.microsoft.com/office/drawing/2014/main" id="{809B654C-8EDD-1953-991C-1CD195FF0BE1}"/>
              </a:ext>
            </a:extLst>
          </p:cNvPr>
          <p:cNvPicPr>
            <a:picLocks noChangeAspect="1"/>
          </p:cNvPicPr>
          <p:nvPr/>
        </p:nvPicPr>
        <p:blipFill>
          <a:blip r:embed="rId4"/>
          <a:stretch>
            <a:fillRect/>
          </a:stretch>
        </p:blipFill>
        <p:spPr>
          <a:xfrm>
            <a:off x="159999" y="1207476"/>
            <a:ext cx="3607777" cy="2494634"/>
          </a:xfrm>
          <a:prstGeom prst="rect">
            <a:avLst/>
          </a:prstGeom>
          <a:pattFill prst="pct5">
            <a:fgClr>
              <a:schemeClr val="accent1"/>
            </a:fgClr>
            <a:bgClr>
              <a:schemeClr val="bg1"/>
            </a:bgClr>
          </a:pattFill>
        </p:spPr>
      </p:pic>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01FE973B-F89F-B2E1-7232-4B6396C945B8}"/>
                  </a:ext>
                </a:extLst>
              </p:cNvPr>
              <p:cNvSpPr txBox="1"/>
              <p:nvPr/>
            </p:nvSpPr>
            <p:spPr>
              <a:xfrm>
                <a:off x="828390" y="1608156"/>
                <a:ext cx="543418" cy="61555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l-GR" sz="4000" i="1">
                          <a:latin typeface="Cambria Math" panose="02040503050406030204" pitchFamily="18" charset="0"/>
                          <a:ea typeface="Cambria Math" panose="02040503050406030204" pitchFamily="18" charset="0"/>
                        </a:rPr>
                        <m:t>Ψ</m:t>
                      </m:r>
                    </m:oMath>
                  </m:oMathPara>
                </a14:m>
                <a:endParaRPr lang="en-US" sz="4000" dirty="0"/>
              </a:p>
            </p:txBody>
          </p:sp>
        </mc:Choice>
        <mc:Fallback xmlns="">
          <p:sp>
            <p:nvSpPr>
              <p:cNvPr id="3" name="TextBox 2">
                <a:extLst>
                  <a:ext uri="{FF2B5EF4-FFF2-40B4-BE49-F238E27FC236}">
                    <a16:creationId xmlns:a16="http://schemas.microsoft.com/office/drawing/2014/main" id="{01FE973B-F89F-B2E1-7232-4B6396C945B8}"/>
                  </a:ext>
                </a:extLst>
              </p:cNvPr>
              <p:cNvSpPr txBox="1">
                <a:spLocks noRot="1" noChangeAspect="1" noMove="1" noResize="1" noEditPoints="1" noAdjustHandles="1" noChangeArrowheads="1" noChangeShapeType="1" noTextEdit="1"/>
              </p:cNvSpPr>
              <p:nvPr/>
            </p:nvSpPr>
            <p:spPr>
              <a:xfrm>
                <a:off x="828390" y="1608156"/>
                <a:ext cx="543418" cy="615553"/>
              </a:xfrm>
              <a:prstGeom prst="rect">
                <a:avLst/>
              </a:prstGeom>
              <a:blipFill>
                <a:blip r:embed="rId5"/>
                <a:stretch>
                  <a:fillRect l="-18182" r="-18182" b="-8000"/>
                </a:stretch>
              </a:blipFill>
            </p:spPr>
            <p:txBody>
              <a:bodyPr/>
              <a:lstStyle/>
              <a:p>
                <a:r>
                  <a:rPr lang="en-US">
                    <a:noFill/>
                  </a:rPr>
                  <a:t> </a:t>
                </a:r>
              </a:p>
            </p:txBody>
          </p:sp>
        </mc:Fallback>
      </mc:AlternateContent>
      <p:sp>
        <p:nvSpPr>
          <p:cNvPr id="14" name="TextBox 13">
            <a:extLst>
              <a:ext uri="{FF2B5EF4-FFF2-40B4-BE49-F238E27FC236}">
                <a16:creationId xmlns:a16="http://schemas.microsoft.com/office/drawing/2014/main" id="{0C698C76-95E3-1E87-CFA3-1162AD83D950}"/>
              </a:ext>
            </a:extLst>
          </p:cNvPr>
          <p:cNvSpPr txBox="1"/>
          <p:nvPr/>
        </p:nvSpPr>
        <p:spPr>
          <a:xfrm>
            <a:off x="8600610" y="3643985"/>
            <a:ext cx="3720339" cy="954107"/>
          </a:xfrm>
          <a:prstGeom prst="rect">
            <a:avLst/>
          </a:prstGeom>
          <a:noFill/>
        </p:spPr>
        <p:txBody>
          <a:bodyPr wrap="square">
            <a:spAutoFit/>
          </a:bodyPr>
          <a:lstStyle/>
          <a:p>
            <a:r>
              <a:rPr lang="en-US" sz="2800" dirty="0"/>
              <a:t>Interacting Quantum Trajectories (IQT)</a:t>
            </a:r>
          </a:p>
        </p:txBody>
      </p:sp>
      <p:pic>
        <p:nvPicPr>
          <p:cNvPr id="16" name="Picture 15">
            <a:extLst>
              <a:ext uri="{FF2B5EF4-FFF2-40B4-BE49-F238E27FC236}">
                <a16:creationId xmlns:a16="http://schemas.microsoft.com/office/drawing/2014/main" id="{4E7CB3CB-CE76-2FDA-95E0-87BA7A9AC1D6}"/>
              </a:ext>
            </a:extLst>
          </p:cNvPr>
          <p:cNvPicPr>
            <a:picLocks noChangeAspect="1"/>
          </p:cNvPicPr>
          <p:nvPr/>
        </p:nvPicPr>
        <p:blipFill>
          <a:blip r:embed="rId6"/>
          <a:stretch>
            <a:fillRect/>
          </a:stretch>
        </p:blipFill>
        <p:spPr>
          <a:xfrm>
            <a:off x="4147926" y="1271840"/>
            <a:ext cx="3686977" cy="2368174"/>
          </a:xfrm>
          <a:prstGeom prst="rect">
            <a:avLst/>
          </a:prstGeom>
        </p:spPr>
      </p:pic>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CA0B9394-1FBE-F901-ECC7-F5392284D7E3}"/>
                  </a:ext>
                </a:extLst>
              </p:cNvPr>
              <p:cNvSpPr txBox="1"/>
              <p:nvPr/>
            </p:nvSpPr>
            <p:spPr>
              <a:xfrm>
                <a:off x="4943014" y="1597176"/>
                <a:ext cx="1040541" cy="61555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l-GR" sz="4000" i="1" smtClean="0">
                          <a:latin typeface="Cambria Math" panose="02040503050406030204" pitchFamily="18" charset="0"/>
                          <a:ea typeface="Cambria Math" panose="02040503050406030204" pitchFamily="18" charset="0"/>
                        </a:rPr>
                        <m:t>Ψ</m:t>
                      </m:r>
                      <m:r>
                        <a:rPr lang="en-US" sz="4000" b="0" i="1" smtClean="0">
                          <a:latin typeface="Cambria Math" panose="02040503050406030204" pitchFamily="18" charset="0"/>
                          <a:ea typeface="Cambria Math" panose="02040503050406030204" pitchFamily="18" charset="0"/>
                        </a:rPr>
                        <m:t>+</m:t>
                      </m:r>
                    </m:oMath>
                  </m:oMathPara>
                </a14:m>
                <a:endParaRPr lang="en-US" sz="4000" dirty="0"/>
              </a:p>
            </p:txBody>
          </p:sp>
        </mc:Choice>
        <mc:Fallback xmlns="">
          <p:sp>
            <p:nvSpPr>
              <p:cNvPr id="17" name="TextBox 16">
                <a:extLst>
                  <a:ext uri="{FF2B5EF4-FFF2-40B4-BE49-F238E27FC236}">
                    <a16:creationId xmlns:a16="http://schemas.microsoft.com/office/drawing/2014/main" id="{CA0B9394-1FBE-F901-ECC7-F5392284D7E3}"/>
                  </a:ext>
                </a:extLst>
              </p:cNvPr>
              <p:cNvSpPr txBox="1">
                <a:spLocks noRot="1" noChangeAspect="1" noMove="1" noResize="1" noEditPoints="1" noAdjustHandles="1" noChangeArrowheads="1" noChangeShapeType="1" noTextEdit="1"/>
              </p:cNvSpPr>
              <p:nvPr/>
            </p:nvSpPr>
            <p:spPr>
              <a:xfrm>
                <a:off x="4943014" y="1597176"/>
                <a:ext cx="1040541" cy="615553"/>
              </a:xfrm>
              <a:prstGeom prst="rect">
                <a:avLst/>
              </a:prstGeom>
              <a:blipFill>
                <a:blip r:embed="rId7"/>
                <a:stretch>
                  <a:fillRect l="-9639" r="-8434" b="-8000"/>
                </a:stretch>
              </a:blipFill>
            </p:spPr>
            <p:txBody>
              <a:bodyPr/>
              <a:lstStyle/>
              <a:p>
                <a:r>
                  <a:rPr lang="en-US">
                    <a:noFill/>
                  </a:rPr>
                  <a:t> </a:t>
                </a:r>
              </a:p>
            </p:txBody>
          </p:sp>
        </mc:Fallback>
      </mc:AlternateContent>
      <p:sp>
        <p:nvSpPr>
          <p:cNvPr id="18" name="TextBox 17">
            <a:extLst>
              <a:ext uri="{FF2B5EF4-FFF2-40B4-BE49-F238E27FC236}">
                <a16:creationId xmlns:a16="http://schemas.microsoft.com/office/drawing/2014/main" id="{61CCCC4B-D1F4-D224-85CA-FBB66911CDE8}"/>
              </a:ext>
            </a:extLst>
          </p:cNvPr>
          <p:cNvSpPr txBox="1"/>
          <p:nvPr/>
        </p:nvSpPr>
        <p:spPr>
          <a:xfrm>
            <a:off x="4473899" y="3655706"/>
            <a:ext cx="3720339" cy="954107"/>
          </a:xfrm>
          <a:prstGeom prst="rect">
            <a:avLst/>
          </a:prstGeom>
          <a:noFill/>
        </p:spPr>
        <p:txBody>
          <a:bodyPr wrap="square">
            <a:spAutoFit/>
          </a:bodyPr>
          <a:lstStyle/>
          <a:p>
            <a:r>
              <a:rPr lang="en-US" sz="2800" dirty="0"/>
              <a:t>De Broglie-Bohm (</a:t>
            </a:r>
            <a:r>
              <a:rPr lang="en-US" sz="2800" dirty="0" err="1"/>
              <a:t>dBB</a:t>
            </a:r>
            <a:r>
              <a:rPr lang="en-US" sz="2800" dirty="0"/>
              <a:t>)</a:t>
            </a:r>
          </a:p>
        </p:txBody>
      </p:sp>
      <p:sp>
        <p:nvSpPr>
          <p:cNvPr id="20" name="TextBox 19">
            <a:extLst>
              <a:ext uri="{FF2B5EF4-FFF2-40B4-BE49-F238E27FC236}">
                <a16:creationId xmlns:a16="http://schemas.microsoft.com/office/drawing/2014/main" id="{97976CD6-A71E-60BE-7D2D-75EDC8B6A7BD}"/>
              </a:ext>
            </a:extLst>
          </p:cNvPr>
          <p:cNvSpPr txBox="1"/>
          <p:nvPr/>
        </p:nvSpPr>
        <p:spPr>
          <a:xfrm>
            <a:off x="539261" y="4876800"/>
            <a:ext cx="9941169" cy="1323439"/>
          </a:xfrm>
          <a:prstGeom prst="rect">
            <a:avLst/>
          </a:prstGeom>
          <a:noFill/>
        </p:spPr>
        <p:txBody>
          <a:bodyPr wrap="square" rtlCol="0">
            <a:spAutoFit/>
          </a:bodyPr>
          <a:lstStyle/>
          <a:p>
            <a:pPr marL="285750" indent="-285750">
              <a:buFont typeface="Arial" panose="020B0604020202020204" pitchFamily="34" charset="0"/>
              <a:buChar char="•"/>
            </a:pPr>
            <a:r>
              <a:rPr lang="en-US" sz="2000" dirty="0"/>
              <a:t>In IQT, B. Poirier [Chem. Phys. </a:t>
            </a:r>
            <a:r>
              <a:rPr lang="en-US" sz="2000" b="1" dirty="0"/>
              <a:t>370</a:t>
            </a:r>
            <a:r>
              <a:rPr lang="en-US" sz="2000" dirty="0"/>
              <a:t>, 4-14 (2010)] found a way to treat “…the trajectory ensemble itself as the fundamental quantum entity” (pg. 5).  </a:t>
            </a:r>
          </a:p>
          <a:p>
            <a:endParaRPr lang="en-US" sz="2000" dirty="0"/>
          </a:p>
          <a:p>
            <a:pPr marL="285750" indent="-285750">
              <a:buFont typeface="Arial" panose="020B0604020202020204" pitchFamily="34" charset="0"/>
              <a:buChar char="•"/>
            </a:pPr>
            <a:r>
              <a:rPr lang="en-US" sz="2000" dirty="0"/>
              <a:t>Quantum effects manifest as interactions among trajectories.</a:t>
            </a:r>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4B2C303B-CA6A-806E-CCC1-973AC8EB2313}"/>
                  </a:ext>
                </a:extLst>
              </p:cNvPr>
              <p:cNvSpPr txBox="1"/>
              <p:nvPr/>
            </p:nvSpPr>
            <p:spPr>
              <a:xfrm>
                <a:off x="8952305" y="1401418"/>
                <a:ext cx="515815" cy="70788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l-GR" sz="4000" i="1" smtClean="0">
                          <a:latin typeface="Cambria Math" panose="02040503050406030204" pitchFamily="18" charset="0"/>
                          <a:ea typeface="Cambria Math" panose="02040503050406030204" pitchFamily="18" charset="0"/>
                        </a:rPr>
                        <m:t>Ψ</m:t>
                      </m:r>
                    </m:oMath>
                  </m:oMathPara>
                </a14:m>
                <a:endParaRPr lang="en-US" sz="4000" dirty="0"/>
              </a:p>
            </p:txBody>
          </p:sp>
        </mc:Choice>
        <mc:Fallback xmlns="">
          <p:sp>
            <p:nvSpPr>
              <p:cNvPr id="24" name="TextBox 23">
                <a:extLst>
                  <a:ext uri="{FF2B5EF4-FFF2-40B4-BE49-F238E27FC236}">
                    <a16:creationId xmlns:a16="http://schemas.microsoft.com/office/drawing/2014/main" id="{4B2C303B-CA6A-806E-CCC1-973AC8EB2313}"/>
                  </a:ext>
                </a:extLst>
              </p:cNvPr>
              <p:cNvSpPr txBox="1">
                <a:spLocks noRot="1" noChangeAspect="1" noMove="1" noResize="1" noEditPoints="1" noAdjustHandles="1" noChangeArrowheads="1" noChangeShapeType="1" noTextEdit="1"/>
              </p:cNvSpPr>
              <p:nvPr/>
            </p:nvSpPr>
            <p:spPr>
              <a:xfrm>
                <a:off x="8952305" y="1401418"/>
                <a:ext cx="515815" cy="707886"/>
              </a:xfrm>
              <a:prstGeom prst="rect">
                <a:avLst/>
              </a:prstGeom>
              <a:blipFill>
                <a:blip r:embed="rId9"/>
                <a:stretch>
                  <a:fillRect l="-17073" r="-26829"/>
                </a:stretch>
              </a:blipFill>
            </p:spPr>
            <p:txBody>
              <a:bodyPr/>
              <a:lstStyle/>
              <a:p>
                <a:r>
                  <a:rPr lang="en-US">
                    <a:noFill/>
                  </a:rPr>
                  <a:t> </a:t>
                </a:r>
              </a:p>
            </p:txBody>
          </p:sp>
        </mc:Fallback>
      </mc:AlternateContent>
      <p:sp>
        <p:nvSpPr>
          <p:cNvPr id="25" name="TextBox 24">
            <a:extLst>
              <a:ext uri="{FF2B5EF4-FFF2-40B4-BE49-F238E27FC236}">
                <a16:creationId xmlns:a16="http://schemas.microsoft.com/office/drawing/2014/main" id="{83C17DC1-6F93-66EB-A895-EFDAAD5E5454}"/>
              </a:ext>
            </a:extLst>
          </p:cNvPr>
          <p:cNvSpPr txBox="1"/>
          <p:nvPr/>
        </p:nvSpPr>
        <p:spPr>
          <a:xfrm>
            <a:off x="8886092" y="1263299"/>
            <a:ext cx="515815" cy="1015663"/>
          </a:xfrm>
          <a:prstGeom prst="rect">
            <a:avLst/>
          </a:prstGeom>
          <a:noFill/>
        </p:spPr>
        <p:txBody>
          <a:bodyPr wrap="square">
            <a:spAutoFit/>
          </a:bodyPr>
          <a:lstStyle/>
          <a:p>
            <a:r>
              <a:rPr lang="en-US" sz="6000" dirty="0"/>
              <a:t>X</a:t>
            </a:r>
          </a:p>
        </p:txBody>
      </p:sp>
    </p:spTree>
    <p:extLst>
      <p:ext uri="{BB962C8B-B14F-4D97-AF65-F5344CB8AC3E}">
        <p14:creationId xmlns:p14="http://schemas.microsoft.com/office/powerpoint/2010/main" val="7288732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Google Shape;38;p7">
            <a:extLst>
              <a:ext uri="{FF2B5EF4-FFF2-40B4-BE49-F238E27FC236}">
                <a16:creationId xmlns:a16="http://schemas.microsoft.com/office/drawing/2014/main" id="{DD4E15BD-1EFF-C4FB-9564-023134D2E45A}"/>
              </a:ext>
            </a:extLst>
          </p:cNvPr>
          <p:cNvSpPr txBox="1">
            <a:spLocks/>
          </p:cNvSpPr>
          <p:nvPr/>
        </p:nvSpPr>
        <p:spPr>
          <a:xfrm>
            <a:off x="1202453" y="1392461"/>
            <a:ext cx="10832275" cy="558294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100000"/>
              </a:lnSpc>
              <a:spcBef>
                <a:spcPts val="1800"/>
              </a:spcBef>
              <a:spcAft>
                <a:spcPts val="0"/>
              </a:spcAft>
              <a:buClr>
                <a:schemeClr val="dk1"/>
              </a:buClr>
              <a:buSzPts val="1800"/>
              <a:buFont typeface="Arial"/>
              <a:buChar char="•"/>
              <a:defRPr sz="3600" b="0" i="0" u="none" strike="noStrike" cap="none">
                <a:solidFill>
                  <a:schemeClr val="dk1"/>
                </a:solidFill>
                <a:latin typeface="Jost"/>
                <a:ea typeface="Jost"/>
                <a:cs typeface="Jost"/>
                <a:sym typeface="Jost"/>
              </a:defRPr>
            </a:lvl1pPr>
            <a:lvl2pPr marL="914400" marR="0" lvl="1" indent="-342900" algn="l" rtl="0">
              <a:lnSpc>
                <a:spcPct val="100000"/>
              </a:lnSpc>
              <a:spcBef>
                <a:spcPts val="500"/>
              </a:spcBef>
              <a:spcAft>
                <a:spcPts val="0"/>
              </a:spcAft>
              <a:buClr>
                <a:schemeClr val="dk1"/>
              </a:buClr>
              <a:buSzPts val="1800"/>
              <a:buFont typeface="Arial"/>
              <a:buChar char="•"/>
              <a:defRPr sz="3200" b="0" i="0" u="none" strike="noStrike" cap="none">
                <a:solidFill>
                  <a:schemeClr val="dk1"/>
                </a:solidFill>
                <a:latin typeface="Jost"/>
                <a:ea typeface="Jost"/>
                <a:cs typeface="Jost"/>
                <a:sym typeface="Jost"/>
              </a:defRPr>
            </a:lvl2pPr>
            <a:lvl3pPr marL="1371600" marR="0" lvl="2" indent="-342900" algn="l" rtl="0">
              <a:lnSpc>
                <a:spcPct val="100000"/>
              </a:lnSpc>
              <a:spcBef>
                <a:spcPts val="500"/>
              </a:spcBef>
              <a:spcAft>
                <a:spcPts val="0"/>
              </a:spcAft>
              <a:buClr>
                <a:schemeClr val="dk1"/>
              </a:buClr>
              <a:buSzPts val="1800"/>
              <a:buFont typeface="Arial"/>
              <a:buChar char="•"/>
              <a:defRPr sz="2800" b="0" i="0" u="none" strike="noStrike" cap="none">
                <a:solidFill>
                  <a:schemeClr val="dk1"/>
                </a:solidFill>
                <a:latin typeface="Jost"/>
                <a:ea typeface="Jost"/>
                <a:cs typeface="Jost"/>
                <a:sym typeface="Jost"/>
              </a:defRPr>
            </a:lvl3pPr>
            <a:lvl4pPr marL="1828800" marR="0" lvl="3" indent="-342900" algn="l" rtl="0">
              <a:lnSpc>
                <a:spcPct val="100000"/>
              </a:lnSpc>
              <a:spcBef>
                <a:spcPts val="500"/>
              </a:spcBef>
              <a:spcAft>
                <a:spcPts val="0"/>
              </a:spcAft>
              <a:buClr>
                <a:schemeClr val="dk1"/>
              </a:buClr>
              <a:buSzPts val="1800"/>
              <a:buFont typeface="Arial"/>
              <a:buChar char="•"/>
              <a:defRPr sz="2400" b="0" i="0" u="none" strike="noStrike" cap="none">
                <a:solidFill>
                  <a:schemeClr val="dk1"/>
                </a:solidFill>
                <a:latin typeface="Jost"/>
                <a:ea typeface="Jost"/>
                <a:cs typeface="Jost"/>
                <a:sym typeface="Jost"/>
              </a:defRPr>
            </a:lvl4pPr>
            <a:lvl5pPr marL="2286000" marR="0" lvl="4" indent="-342900" algn="l" rtl="0">
              <a:lnSpc>
                <a:spcPct val="100000"/>
              </a:lnSpc>
              <a:spcBef>
                <a:spcPts val="500"/>
              </a:spcBef>
              <a:spcAft>
                <a:spcPts val="0"/>
              </a:spcAft>
              <a:buClr>
                <a:schemeClr val="dk1"/>
              </a:buClr>
              <a:buSzPts val="1800"/>
              <a:buFont typeface="Arial"/>
              <a:buChar char="•"/>
              <a:defRPr sz="2400" b="0" i="0" u="none" strike="noStrike" cap="none">
                <a:solidFill>
                  <a:schemeClr val="dk1"/>
                </a:solidFill>
                <a:latin typeface="Jost"/>
                <a:ea typeface="Jost"/>
                <a:cs typeface="Jost"/>
                <a:sym typeface="Jos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indent="-457200">
              <a:spcBef>
                <a:spcPts val="0"/>
              </a:spcBef>
              <a:buSzPts val="2400"/>
              <a:buFont typeface="Arial" panose="020B0604020202020204" pitchFamily="34" charset="0"/>
              <a:buChar char="•"/>
            </a:pPr>
            <a:r>
              <a:rPr lang="en-US" sz="2800" dirty="0">
                <a:latin typeface="Cambria Math" panose="02040503050406030204" pitchFamily="18" charset="0"/>
              </a:rPr>
              <a:t>Asymptotic interval considered: [10,20]</a:t>
            </a:r>
          </a:p>
          <a:p>
            <a:pPr marL="571500" indent="-571500">
              <a:spcBef>
                <a:spcPts val="0"/>
              </a:spcBef>
              <a:buSzPts val="2400"/>
            </a:pPr>
            <a:endParaRPr lang="en-US" sz="2800" b="1" dirty="0"/>
          </a:p>
        </p:txBody>
      </p:sp>
      <p:sp>
        <p:nvSpPr>
          <p:cNvPr id="2" name="Title 1">
            <a:extLst>
              <a:ext uri="{FF2B5EF4-FFF2-40B4-BE49-F238E27FC236}">
                <a16:creationId xmlns:a16="http://schemas.microsoft.com/office/drawing/2014/main" id="{2D19DF91-FD46-F623-A5C5-39616A5B26FF}"/>
              </a:ext>
            </a:extLst>
          </p:cNvPr>
          <p:cNvSpPr>
            <a:spLocks noGrp="1"/>
          </p:cNvSpPr>
          <p:nvPr>
            <p:ph type="title"/>
          </p:nvPr>
        </p:nvSpPr>
        <p:spPr>
          <a:xfrm>
            <a:off x="700801" y="164119"/>
            <a:ext cx="10515600" cy="1325563"/>
          </a:xfrm>
        </p:spPr>
        <p:txBody>
          <a:bodyPr/>
          <a:lstStyle/>
          <a:p>
            <a:pPr algn="ctr"/>
            <a:r>
              <a:rPr lang="en-US" dirty="0"/>
              <a:t>Spin Up-Down Dwell Time Results</a:t>
            </a:r>
          </a:p>
        </p:txBody>
      </p:sp>
      <p:sp>
        <p:nvSpPr>
          <p:cNvPr id="6" name="Google Shape;38;p7">
            <a:extLst>
              <a:ext uri="{FF2B5EF4-FFF2-40B4-BE49-F238E27FC236}">
                <a16:creationId xmlns:a16="http://schemas.microsoft.com/office/drawing/2014/main" id="{1AB4B697-7B1F-5D05-9FF0-CE009DB206AE}"/>
              </a:ext>
            </a:extLst>
          </p:cNvPr>
          <p:cNvSpPr txBox="1">
            <a:spLocks/>
          </p:cNvSpPr>
          <p:nvPr/>
        </p:nvSpPr>
        <p:spPr>
          <a:xfrm>
            <a:off x="2020780" y="1489682"/>
            <a:ext cx="10832275" cy="558294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100000"/>
              </a:lnSpc>
              <a:spcBef>
                <a:spcPts val="1800"/>
              </a:spcBef>
              <a:spcAft>
                <a:spcPts val="0"/>
              </a:spcAft>
              <a:buClr>
                <a:schemeClr val="dk1"/>
              </a:buClr>
              <a:buSzPts val="1800"/>
              <a:buFont typeface="Arial"/>
              <a:buChar char="•"/>
              <a:defRPr sz="3600" b="0" i="0" u="none" strike="noStrike" cap="none">
                <a:solidFill>
                  <a:schemeClr val="dk1"/>
                </a:solidFill>
                <a:latin typeface="Jost"/>
                <a:ea typeface="Jost"/>
                <a:cs typeface="Jost"/>
                <a:sym typeface="Jost"/>
              </a:defRPr>
            </a:lvl1pPr>
            <a:lvl2pPr marL="914400" marR="0" lvl="1" indent="-342900" algn="l" rtl="0">
              <a:lnSpc>
                <a:spcPct val="100000"/>
              </a:lnSpc>
              <a:spcBef>
                <a:spcPts val="500"/>
              </a:spcBef>
              <a:spcAft>
                <a:spcPts val="0"/>
              </a:spcAft>
              <a:buClr>
                <a:schemeClr val="dk1"/>
              </a:buClr>
              <a:buSzPts val="1800"/>
              <a:buFont typeface="Arial"/>
              <a:buChar char="•"/>
              <a:defRPr sz="3200" b="0" i="0" u="none" strike="noStrike" cap="none">
                <a:solidFill>
                  <a:schemeClr val="dk1"/>
                </a:solidFill>
                <a:latin typeface="Jost"/>
                <a:ea typeface="Jost"/>
                <a:cs typeface="Jost"/>
                <a:sym typeface="Jost"/>
              </a:defRPr>
            </a:lvl2pPr>
            <a:lvl3pPr marL="1371600" marR="0" lvl="2" indent="-342900" algn="l" rtl="0">
              <a:lnSpc>
                <a:spcPct val="100000"/>
              </a:lnSpc>
              <a:spcBef>
                <a:spcPts val="500"/>
              </a:spcBef>
              <a:spcAft>
                <a:spcPts val="0"/>
              </a:spcAft>
              <a:buClr>
                <a:schemeClr val="dk1"/>
              </a:buClr>
              <a:buSzPts val="1800"/>
              <a:buFont typeface="Arial"/>
              <a:buChar char="•"/>
              <a:defRPr sz="2800" b="0" i="0" u="none" strike="noStrike" cap="none">
                <a:solidFill>
                  <a:schemeClr val="dk1"/>
                </a:solidFill>
                <a:latin typeface="Jost"/>
                <a:ea typeface="Jost"/>
                <a:cs typeface="Jost"/>
                <a:sym typeface="Jost"/>
              </a:defRPr>
            </a:lvl3pPr>
            <a:lvl4pPr marL="1828800" marR="0" lvl="3" indent="-342900" algn="l" rtl="0">
              <a:lnSpc>
                <a:spcPct val="100000"/>
              </a:lnSpc>
              <a:spcBef>
                <a:spcPts val="500"/>
              </a:spcBef>
              <a:spcAft>
                <a:spcPts val="0"/>
              </a:spcAft>
              <a:buClr>
                <a:schemeClr val="dk1"/>
              </a:buClr>
              <a:buSzPts val="1800"/>
              <a:buFont typeface="Arial"/>
              <a:buChar char="•"/>
              <a:defRPr sz="2400" b="0" i="0" u="none" strike="noStrike" cap="none">
                <a:solidFill>
                  <a:schemeClr val="dk1"/>
                </a:solidFill>
                <a:latin typeface="Jost"/>
                <a:ea typeface="Jost"/>
                <a:cs typeface="Jost"/>
                <a:sym typeface="Jost"/>
              </a:defRPr>
            </a:lvl4pPr>
            <a:lvl5pPr marL="2286000" marR="0" lvl="4" indent="-342900" algn="l" rtl="0">
              <a:lnSpc>
                <a:spcPct val="100000"/>
              </a:lnSpc>
              <a:spcBef>
                <a:spcPts val="500"/>
              </a:spcBef>
              <a:spcAft>
                <a:spcPts val="0"/>
              </a:spcAft>
              <a:buClr>
                <a:schemeClr val="dk1"/>
              </a:buClr>
              <a:buSzPts val="1800"/>
              <a:buFont typeface="Arial"/>
              <a:buChar char="•"/>
              <a:defRPr sz="2400" b="0" i="0" u="none" strike="noStrike" cap="none">
                <a:solidFill>
                  <a:schemeClr val="dk1"/>
                </a:solidFill>
                <a:latin typeface="Jost"/>
                <a:ea typeface="Jost"/>
                <a:cs typeface="Jost"/>
                <a:sym typeface="Jos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buSzPts val="2400"/>
              <a:buNone/>
            </a:pPr>
            <a:endParaRPr lang="en-US" sz="2800" dirty="0">
              <a:latin typeface="Cambria Math" panose="02040503050406030204" pitchFamily="18" charset="0"/>
            </a:endParaRPr>
          </a:p>
          <a:p>
            <a:pPr marL="571500" indent="-571500">
              <a:spcBef>
                <a:spcPts val="0"/>
              </a:spcBef>
              <a:buSzPts val="2400"/>
            </a:pPr>
            <a:endParaRPr lang="en-US" sz="2800" b="1" dirty="0"/>
          </a:p>
        </p:txBody>
      </p:sp>
      <p:pic>
        <p:nvPicPr>
          <p:cNvPr id="5" name="Picture 4">
            <a:extLst>
              <a:ext uri="{FF2B5EF4-FFF2-40B4-BE49-F238E27FC236}">
                <a16:creationId xmlns:a16="http://schemas.microsoft.com/office/drawing/2014/main" id="{C2B5B252-D3FF-6001-9DC6-934D30781BA8}"/>
              </a:ext>
            </a:extLst>
          </p:cNvPr>
          <p:cNvPicPr>
            <a:picLocks noChangeAspect="1"/>
          </p:cNvPicPr>
          <p:nvPr/>
        </p:nvPicPr>
        <p:blipFill>
          <a:blip r:embed="rId3"/>
          <a:stretch>
            <a:fillRect/>
          </a:stretch>
        </p:blipFill>
        <p:spPr>
          <a:xfrm>
            <a:off x="1818405" y="1919308"/>
            <a:ext cx="6577450" cy="3546231"/>
          </a:xfrm>
          <a:prstGeom prst="rect">
            <a:avLst/>
          </a:prstGeom>
        </p:spPr>
      </p:pic>
      <p:pic>
        <p:nvPicPr>
          <p:cNvPr id="10" name="Picture 9">
            <a:extLst>
              <a:ext uri="{FF2B5EF4-FFF2-40B4-BE49-F238E27FC236}">
                <a16:creationId xmlns:a16="http://schemas.microsoft.com/office/drawing/2014/main" id="{F111BED1-A05E-8293-1C3A-E32D1A6AD84D}"/>
              </a:ext>
            </a:extLst>
          </p:cNvPr>
          <p:cNvPicPr>
            <a:picLocks noChangeAspect="1"/>
          </p:cNvPicPr>
          <p:nvPr/>
        </p:nvPicPr>
        <p:blipFill>
          <a:blip r:embed="rId4"/>
          <a:stretch>
            <a:fillRect/>
          </a:stretch>
        </p:blipFill>
        <p:spPr>
          <a:xfrm>
            <a:off x="1731818" y="5465540"/>
            <a:ext cx="7772400" cy="1298948"/>
          </a:xfrm>
          <a:prstGeom prst="rect">
            <a:avLst/>
          </a:prstGeom>
        </p:spPr>
      </p:pic>
    </p:spTree>
    <p:extLst>
      <p:ext uri="{BB962C8B-B14F-4D97-AF65-F5344CB8AC3E}">
        <p14:creationId xmlns:p14="http://schemas.microsoft.com/office/powerpoint/2010/main" val="689787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6"/>
        <p:cNvGrpSpPr/>
        <p:nvPr/>
      </p:nvGrpSpPr>
      <p:grpSpPr>
        <a:xfrm>
          <a:off x="0" y="0"/>
          <a:ext cx="0" cy="0"/>
          <a:chOff x="0" y="0"/>
          <a:chExt cx="0" cy="0"/>
        </a:xfrm>
      </p:grpSpPr>
      <p:sp>
        <p:nvSpPr>
          <p:cNvPr id="37" name="Google Shape;37;p7"/>
          <p:cNvSpPr txBox="1">
            <a:spLocks noGrp="1"/>
          </p:cNvSpPr>
          <p:nvPr>
            <p:ph type="title"/>
          </p:nvPr>
        </p:nvSpPr>
        <p:spPr>
          <a:xfrm>
            <a:off x="828390" y="223314"/>
            <a:ext cx="10044600" cy="984163"/>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accent6"/>
              </a:buClr>
              <a:buSzPts val="6000"/>
              <a:buFont typeface="Jost"/>
              <a:buNone/>
            </a:pPr>
            <a:r>
              <a:rPr lang="en-US" dirty="0"/>
              <a:t>Pauli Equation</a:t>
            </a:r>
            <a:endParaRPr dirty="0"/>
          </a:p>
        </p:txBody>
      </p:sp>
      <mc:AlternateContent xmlns:mc="http://schemas.openxmlformats.org/markup-compatibility/2006" xmlns:a14="http://schemas.microsoft.com/office/drawing/2010/main">
        <mc:Choice Requires="a14">
          <p:sp>
            <p:nvSpPr>
              <p:cNvPr id="38" name="Google Shape;38;p7"/>
              <p:cNvSpPr txBox="1">
                <a:spLocks noGrp="1"/>
              </p:cNvSpPr>
              <p:nvPr>
                <p:ph idx="1"/>
              </p:nvPr>
            </p:nvSpPr>
            <p:spPr>
              <a:xfrm>
                <a:off x="1432072" y="1242646"/>
                <a:ext cx="9579000" cy="4806462"/>
              </a:xfrm>
              <a:prstGeom prst="rect">
                <a:avLst/>
              </a:prstGeom>
              <a:noFill/>
              <a:ln>
                <a:noFill/>
              </a:ln>
            </p:spPr>
            <p:txBody>
              <a:bodyPr spcFirstLastPara="1" wrap="square" lIns="91425" tIns="45700" rIns="91425" bIns="45700" anchor="t" anchorCtr="0">
                <a:normAutofit fontScale="92500" lnSpcReduction="20000"/>
              </a:bodyPr>
              <a:lstStyle/>
              <a:p>
                <a:pPr marL="571500" indent="-571500">
                  <a:spcBef>
                    <a:spcPts val="0"/>
                  </a:spcBef>
                  <a:buSzPts val="2400"/>
                </a:pPr>
                <a14:m>
                  <m:oMath xmlns:m="http://schemas.openxmlformats.org/officeDocument/2006/math">
                    <m:r>
                      <a:rPr lang="en-US" sz="3600" b="0" i="1" smtClean="0">
                        <a:latin typeface="Cambria Math" panose="02040503050406030204" pitchFamily="18" charset="0"/>
                        <a:ea typeface="Cambria Math" panose="02040503050406030204" pitchFamily="18" charset="0"/>
                      </a:rPr>
                      <m:t>𝑖</m:t>
                    </m:r>
                    <m:r>
                      <a:rPr lang="en-US" sz="3600" i="1" dirty="0">
                        <a:latin typeface="Cambria Math" panose="02040503050406030204" pitchFamily="18" charset="0"/>
                        <a:ea typeface="Cambria Math" panose="02040503050406030204" pitchFamily="18" charset="0"/>
                      </a:rPr>
                      <m:t>ℏ</m:t>
                    </m:r>
                    <m:f>
                      <m:fPr>
                        <m:ctrlPr>
                          <a:rPr lang="en-US" sz="3600" b="0" i="1" smtClean="0">
                            <a:latin typeface="Cambria Math" panose="02040503050406030204" pitchFamily="18" charset="0"/>
                            <a:ea typeface="Cambria Math" panose="02040503050406030204" pitchFamily="18" charset="0"/>
                          </a:rPr>
                        </m:ctrlPr>
                      </m:fPr>
                      <m:num>
                        <m:r>
                          <a:rPr lang="en-US" sz="3600" b="0" i="1" smtClean="0">
                            <a:latin typeface="Cambria Math" panose="02040503050406030204" pitchFamily="18" charset="0"/>
                            <a:ea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ea typeface="Cambria Math" panose="02040503050406030204" pitchFamily="18" charset="0"/>
                              </a:rPr>
                              <m:t>𝜓</m:t>
                            </m:r>
                          </m:e>
                        </m:acc>
                      </m:num>
                      <m:den>
                        <m:r>
                          <a:rPr lang="en-US" sz="3600" b="0" i="1" smtClean="0">
                            <a:latin typeface="Cambria Math" panose="02040503050406030204" pitchFamily="18" charset="0"/>
                            <a:ea typeface="Cambria Math" panose="02040503050406030204" pitchFamily="18" charset="0"/>
                          </a:rPr>
                          <m:t>𝜕</m:t>
                        </m:r>
                        <m:r>
                          <a:rPr lang="en-US" sz="3600" b="0" i="1" smtClean="0">
                            <a:latin typeface="Cambria Math" panose="02040503050406030204" pitchFamily="18" charset="0"/>
                            <a:ea typeface="Cambria Math" panose="02040503050406030204" pitchFamily="18" charset="0"/>
                          </a:rPr>
                          <m:t>𝑡</m:t>
                        </m:r>
                      </m:den>
                    </m:f>
                    <m:r>
                      <a:rPr lang="en-US" sz="3600" b="0" i="1" smtClean="0">
                        <a:latin typeface="Cambria Math" panose="02040503050406030204" pitchFamily="18" charset="0"/>
                        <a:ea typeface="Cambria Math" panose="02040503050406030204" pitchFamily="18" charset="0"/>
                      </a:rPr>
                      <m:t>=</m:t>
                    </m:r>
                    <m:acc>
                      <m:accPr>
                        <m:chr m:val="̂"/>
                        <m:ctrlPr>
                          <a:rPr lang="en-US" sz="3600" b="0" i="1" smtClean="0">
                            <a:latin typeface="Cambria Math" panose="02040503050406030204" pitchFamily="18" charset="0"/>
                            <a:ea typeface="Cambria Math" panose="02040503050406030204" pitchFamily="18" charset="0"/>
                          </a:rPr>
                        </m:ctrlPr>
                      </m:accPr>
                      <m:e>
                        <m:r>
                          <a:rPr lang="en-US" sz="3600" b="0" i="1" smtClean="0">
                            <a:latin typeface="Cambria Math" panose="02040503050406030204" pitchFamily="18" charset="0"/>
                            <a:ea typeface="Cambria Math" panose="02040503050406030204" pitchFamily="18" charset="0"/>
                          </a:rPr>
                          <m:t>𝐻</m:t>
                        </m:r>
                      </m:e>
                    </m:acc>
                    <m:acc>
                      <m:accPr>
                        <m:chr m:val="⃗"/>
                        <m:ctrlPr>
                          <a:rPr lang="en-US" i="1">
                            <a:latin typeface="Cambria Math" panose="02040503050406030204" pitchFamily="18" charset="0"/>
                          </a:rPr>
                        </m:ctrlPr>
                      </m:accPr>
                      <m:e>
                        <m:r>
                          <a:rPr lang="en-US" i="1">
                            <a:latin typeface="Cambria Math" panose="02040503050406030204" pitchFamily="18" charset="0"/>
                            <a:ea typeface="Cambria Math" panose="02040503050406030204" pitchFamily="18" charset="0"/>
                          </a:rPr>
                          <m:t>𝜓</m:t>
                        </m:r>
                      </m:e>
                    </m:acc>
                  </m:oMath>
                </a14:m>
                <a:endParaRPr lang="en-US" sz="3600" dirty="0">
                  <a:ea typeface="Cambria Math" panose="02040503050406030204" pitchFamily="18" charset="0"/>
                </a:endParaRPr>
              </a:p>
              <a:p>
                <a:pPr marL="0" indent="0">
                  <a:spcBef>
                    <a:spcPts val="0"/>
                  </a:spcBef>
                  <a:buSzPts val="2400"/>
                  <a:buNone/>
                </a:pPr>
                <a:r>
                  <a:rPr lang="en-US" dirty="0">
                    <a:ea typeface="Cambria Math" panose="02040503050406030204" pitchFamily="18" charset="0"/>
                  </a:rPr>
                  <a:t>	</a:t>
                </a:r>
              </a:p>
              <a:p>
                <a:pPr marL="0" indent="0">
                  <a:spcBef>
                    <a:spcPts val="0"/>
                  </a:spcBef>
                  <a:buSzPts val="2400"/>
                  <a:buNone/>
                </a:pPr>
                <a:r>
                  <a:rPr lang="en-US" sz="3600" dirty="0">
                    <a:ea typeface="Cambria Math" panose="02040503050406030204" pitchFamily="18" charset="0"/>
                  </a:rPr>
                  <a:t>	where</a:t>
                </a:r>
                <a14:m>
                  <m:oMath xmlns:m="http://schemas.openxmlformats.org/officeDocument/2006/math">
                    <m:r>
                      <a:rPr lang="en-US" b="0" i="0" smtClean="0">
                        <a:latin typeface="Cambria Math" panose="02040503050406030204" pitchFamily="18" charset="0"/>
                        <a:ea typeface="Cambria Math" panose="02040503050406030204" pitchFamily="18" charset="0"/>
                      </a:rPr>
                      <m:t> </m:t>
                    </m:r>
                    <m:acc>
                      <m:accPr>
                        <m:chr m:val="̂"/>
                        <m:ctrlPr>
                          <a:rPr lang="en-US" i="1">
                            <a:latin typeface="Cambria Math" panose="02040503050406030204" pitchFamily="18" charset="0"/>
                            <a:ea typeface="Cambria Math" panose="02040503050406030204" pitchFamily="18" charset="0"/>
                          </a:rPr>
                        </m:ctrlPr>
                      </m:accPr>
                      <m:e>
                        <m:r>
                          <a:rPr lang="en-US" i="1">
                            <a:latin typeface="Cambria Math" panose="02040503050406030204" pitchFamily="18" charset="0"/>
                            <a:ea typeface="Cambria Math" panose="02040503050406030204" pitchFamily="18" charset="0"/>
                          </a:rPr>
                          <m:t>𝐻</m:t>
                        </m:r>
                      </m:e>
                    </m:acc>
                    <m:r>
                      <a:rPr lang="en-US" sz="3600" b="1" i="1" smtClean="0">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1</m:t>
                        </m:r>
                      </m:num>
                      <m:den>
                        <m:r>
                          <a:rPr lang="en-US" i="1">
                            <a:latin typeface="Cambria Math" panose="02040503050406030204" pitchFamily="18" charset="0"/>
                            <a:ea typeface="Cambria Math" panose="02040503050406030204" pitchFamily="18" charset="0"/>
                          </a:rPr>
                          <m:t>2</m:t>
                        </m:r>
                        <m:r>
                          <a:rPr lang="en-US" i="1">
                            <a:latin typeface="Cambria Math" panose="02040503050406030204" pitchFamily="18" charset="0"/>
                            <a:ea typeface="Cambria Math" panose="02040503050406030204" pitchFamily="18" charset="0"/>
                          </a:rPr>
                          <m:t>𝑚</m:t>
                        </m:r>
                      </m:den>
                    </m:f>
                    <m:sSup>
                      <m:sSupPr>
                        <m:ctrlPr>
                          <a:rPr lang="en-US" i="1">
                            <a:latin typeface="Cambria Math" panose="02040503050406030204" pitchFamily="18" charset="0"/>
                            <a:ea typeface="Cambria Math" panose="02040503050406030204" pitchFamily="18" charset="0"/>
                          </a:rPr>
                        </m:ctrlPr>
                      </m:sSupPr>
                      <m:e>
                        <m:d>
                          <m:dPr>
                            <m:ctrlPr>
                              <a:rPr lang="en-US" i="1">
                                <a:latin typeface="Cambria Math" panose="02040503050406030204" pitchFamily="18" charset="0"/>
                                <a:ea typeface="Cambria Math" panose="02040503050406030204" pitchFamily="18" charset="0"/>
                              </a:rPr>
                            </m:ctrlPr>
                          </m:dPr>
                          <m:e>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ℏ</m:t>
                                </m:r>
                              </m:num>
                              <m:den>
                                <m:r>
                                  <a:rPr lang="en-US" i="1">
                                    <a:latin typeface="Cambria Math" panose="02040503050406030204" pitchFamily="18" charset="0"/>
                                    <a:ea typeface="Cambria Math" panose="02040503050406030204" pitchFamily="18" charset="0"/>
                                  </a:rPr>
                                  <m:t>𝑖</m:t>
                                </m:r>
                              </m:den>
                            </m:f>
                            <m:r>
                              <m:rPr>
                                <m:sty m:val="p"/>
                              </m:rP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𝑞</m:t>
                            </m:r>
                            <m:r>
                              <a:rPr lang="en-US" b="1">
                                <a:latin typeface="Cambria Math" panose="02040503050406030204" pitchFamily="18" charset="0"/>
                                <a:ea typeface="Cambria Math" panose="02040503050406030204" pitchFamily="18" charset="0"/>
                              </a:rPr>
                              <m:t>𝐀</m:t>
                            </m:r>
                          </m:e>
                        </m:d>
                      </m:e>
                      <m:sup>
                        <m:r>
                          <a:rPr lang="en-US" i="1">
                            <a:latin typeface="Cambria Math" panose="02040503050406030204" pitchFamily="18" charset="0"/>
                            <a:ea typeface="Cambria Math" panose="02040503050406030204" pitchFamily="18" charset="0"/>
                          </a:rPr>
                          <m:t>2</m:t>
                        </m:r>
                      </m:sup>
                    </m:sSup>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𝑞𝑉</m:t>
                    </m:r>
                    <m:r>
                      <a:rPr lang="en-US" i="1">
                        <a:latin typeface="Cambria Math" panose="02040503050406030204" pitchFamily="18" charset="0"/>
                        <a:ea typeface="Cambria Math" panose="02040503050406030204" pitchFamily="18" charset="0"/>
                      </a:rPr>
                      <m:t>−</m:t>
                    </m:r>
                    <m:f>
                      <m:fPr>
                        <m:ctrlPr>
                          <a:rPr lang="en-US"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𝑞</m:t>
                        </m:r>
                        <m:r>
                          <a:rPr lang="en-US" b="0" i="1" smtClean="0">
                            <a:latin typeface="Cambria Math" panose="02040503050406030204" pitchFamily="18" charset="0"/>
                            <a:ea typeface="Cambria Math" panose="02040503050406030204" pitchFamily="18" charset="0"/>
                          </a:rPr>
                          <m:t>ℏ</m:t>
                        </m:r>
                      </m:num>
                      <m:den>
                        <m:r>
                          <a:rPr lang="en-US" b="0" i="1" smtClean="0">
                            <a:latin typeface="Cambria Math" panose="02040503050406030204" pitchFamily="18" charset="0"/>
                            <a:ea typeface="Cambria Math" panose="02040503050406030204" pitchFamily="18" charset="0"/>
                          </a:rPr>
                          <m:t>2</m:t>
                        </m:r>
                        <m:r>
                          <a:rPr lang="en-US" b="0" i="1" smtClean="0">
                            <a:latin typeface="Cambria Math" panose="02040503050406030204" pitchFamily="18" charset="0"/>
                            <a:ea typeface="Cambria Math" panose="02040503050406030204" pitchFamily="18" charset="0"/>
                          </a:rPr>
                          <m:t>𝑚</m:t>
                        </m:r>
                      </m:den>
                    </m:f>
                    <m:r>
                      <a:rPr lang="en-US" b="1">
                        <a:latin typeface="Cambria Math" panose="02040503050406030204" pitchFamily="18" charset="0"/>
                        <a:ea typeface="Cambria Math" panose="02040503050406030204" pitchFamily="18" charset="0"/>
                      </a:rPr>
                      <m:t>𝐁</m:t>
                    </m:r>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𝝈</m:t>
                    </m:r>
                  </m:oMath>
                </a14:m>
                <a:endParaRPr lang="en-US" b="1" dirty="0">
                  <a:ea typeface="Cambria Math" panose="02040503050406030204" pitchFamily="18" charset="0"/>
                </a:endParaRPr>
              </a:p>
              <a:p>
                <a:pPr marL="0" indent="0">
                  <a:spcBef>
                    <a:spcPts val="0"/>
                  </a:spcBef>
                  <a:buSzPts val="2400"/>
                  <a:buNone/>
                </a:pPr>
                <a:endParaRPr lang="en-US" b="1" dirty="0">
                  <a:ea typeface="Cambria Math" panose="02040503050406030204" pitchFamily="18" charset="0"/>
                </a:endParaRPr>
              </a:p>
              <a:p>
                <a:pPr marL="0" indent="0">
                  <a:spcBef>
                    <a:spcPts val="0"/>
                  </a:spcBef>
                  <a:buSzPts val="2400"/>
                  <a:buNone/>
                </a:pPr>
                <a:endParaRPr lang="en-US" b="1" dirty="0">
                  <a:ea typeface="Cambria Math" panose="02040503050406030204" pitchFamily="18" charset="0"/>
                </a:endParaRPr>
              </a:p>
              <a:p>
                <a:pPr marL="571500" indent="-571500">
                  <a:spcBef>
                    <a:spcPts val="0"/>
                  </a:spcBef>
                  <a:buSzPts val="2400"/>
                </a:pPr>
                <a:r>
                  <a:rPr lang="en-US" dirty="0"/>
                  <a:t>Probability flux</a:t>
                </a:r>
              </a:p>
              <a:p>
                <a:pPr marL="0" indent="0">
                  <a:spcBef>
                    <a:spcPts val="0"/>
                  </a:spcBef>
                  <a:buSzPts val="2400"/>
                  <a:buNone/>
                </a:pPr>
                <a:r>
                  <a:rPr lang="en-US" dirty="0"/>
                  <a:t>	</a:t>
                </a:r>
              </a:p>
              <a:p>
                <a:pPr marL="914400" lvl="2" indent="0">
                  <a:buSzPct val="80000"/>
                  <a:buNone/>
                </a:pPr>
                <a14:m>
                  <m:oMath xmlns:m="http://schemas.openxmlformats.org/officeDocument/2006/math">
                    <m:r>
                      <a:rPr lang="en-US" sz="3600" b="1">
                        <a:latin typeface="Cambria Math" panose="02040503050406030204" pitchFamily="18" charset="0"/>
                        <a:ea typeface="Cambria Math" panose="02040503050406030204" pitchFamily="18" charset="0"/>
                      </a:rPr>
                      <m:t>𝐣</m:t>
                    </m:r>
                    <m:r>
                      <a:rPr lang="en-US" sz="3600" b="0" i="0" smtClean="0">
                        <a:latin typeface="Cambria Math" panose="02040503050406030204" pitchFamily="18" charset="0"/>
                        <a:ea typeface="Cambria Math" panose="02040503050406030204" pitchFamily="18" charset="0"/>
                      </a:rPr>
                      <m:t>=</m:t>
                    </m:r>
                  </m:oMath>
                </a14:m>
                <a:r>
                  <a:rPr lang="en-US" sz="4000" dirty="0">
                    <a:ea typeface="Cambria Math" panose="02040503050406030204" pitchFamily="18" charset="0"/>
                  </a:rPr>
                  <a:t> </a:t>
                </a:r>
                <a14:m>
                  <m:oMath xmlns:m="http://schemas.openxmlformats.org/officeDocument/2006/math">
                    <m:f>
                      <m:fPr>
                        <m:ctrlPr>
                          <a:rPr lang="en-US" sz="3600" i="1" dirty="0" smtClean="0">
                            <a:latin typeface="Cambria Math" panose="02040503050406030204" pitchFamily="18" charset="0"/>
                            <a:ea typeface="Cambria Math" panose="02040503050406030204" pitchFamily="18" charset="0"/>
                          </a:rPr>
                        </m:ctrlPr>
                      </m:fPr>
                      <m:num>
                        <m:r>
                          <a:rPr lang="en-US" sz="3600" i="1" dirty="0" smtClean="0">
                            <a:latin typeface="Cambria Math" panose="02040503050406030204" pitchFamily="18" charset="0"/>
                            <a:ea typeface="Cambria Math" panose="02040503050406030204" pitchFamily="18" charset="0"/>
                          </a:rPr>
                          <m:t>ℏ</m:t>
                        </m:r>
                      </m:num>
                      <m:den>
                        <m:r>
                          <a:rPr lang="en-US" sz="3600" b="0" i="1" dirty="0" smtClean="0">
                            <a:latin typeface="Cambria Math" panose="02040503050406030204" pitchFamily="18" charset="0"/>
                            <a:ea typeface="Cambria Math" panose="02040503050406030204" pitchFamily="18" charset="0"/>
                          </a:rPr>
                          <m:t>2</m:t>
                        </m:r>
                        <m:r>
                          <a:rPr lang="en-US" sz="3600" b="0" i="1" dirty="0" smtClean="0">
                            <a:latin typeface="Cambria Math" panose="02040503050406030204" pitchFamily="18" charset="0"/>
                            <a:ea typeface="Cambria Math" panose="02040503050406030204" pitchFamily="18" charset="0"/>
                          </a:rPr>
                          <m:t>𝑚𝑖</m:t>
                        </m:r>
                      </m:den>
                    </m:f>
                    <m:r>
                      <a:rPr lang="en-US" sz="3600" b="0" i="1" dirty="0" smtClean="0">
                        <a:latin typeface="Cambria Math" panose="02040503050406030204" pitchFamily="18" charset="0"/>
                        <a:ea typeface="Cambria Math" panose="02040503050406030204" pitchFamily="18" charset="0"/>
                      </a:rPr>
                      <m:t> </m:t>
                    </m:r>
                    <m:d>
                      <m:dPr>
                        <m:ctrlPr>
                          <a:rPr lang="en-US" sz="3600" b="0" i="1" dirty="0" smtClean="0">
                            <a:latin typeface="Cambria Math" panose="02040503050406030204" pitchFamily="18" charset="0"/>
                            <a:ea typeface="Cambria Math" panose="02040503050406030204" pitchFamily="18" charset="0"/>
                          </a:rPr>
                        </m:ctrlPr>
                      </m:dPr>
                      <m:e>
                        <m:sSup>
                          <m:sSupPr>
                            <m:ctrlPr>
                              <a:rPr lang="en-US" sz="3600" b="1" i="1">
                                <a:latin typeface="Cambria Math" panose="02040503050406030204" pitchFamily="18" charset="0"/>
                                <a:ea typeface="Cambria Math" panose="02040503050406030204" pitchFamily="18" charset="0"/>
                              </a:rPr>
                            </m:ctrlPr>
                          </m:sSupPr>
                          <m:e>
                            <m:acc>
                              <m:accPr>
                                <m:chr m:val="⃗"/>
                                <m:ctrlPr>
                                  <a:rPr lang="en-US" sz="3600" i="1">
                                    <a:latin typeface="Cambria Math" panose="02040503050406030204" pitchFamily="18" charset="0"/>
                                  </a:rPr>
                                </m:ctrlPr>
                              </m:accPr>
                              <m:e>
                                <m:r>
                                  <a:rPr lang="en-US" sz="3600" i="1">
                                    <a:latin typeface="Cambria Math" panose="02040503050406030204" pitchFamily="18" charset="0"/>
                                    <a:ea typeface="Cambria Math" panose="02040503050406030204" pitchFamily="18" charset="0"/>
                                  </a:rPr>
                                  <m:t>𝜓</m:t>
                                </m:r>
                              </m:e>
                            </m:acc>
                          </m:e>
                          <m:sup>
                            <m:r>
                              <a:rPr lang="en-US" sz="3600" b="1" i="1">
                                <a:latin typeface="Cambria Math" panose="02040503050406030204" pitchFamily="18" charset="0"/>
                                <a:ea typeface="Cambria Math" panose="02040503050406030204" pitchFamily="18" charset="0"/>
                              </a:rPr>
                              <m:t>†</m:t>
                            </m:r>
                          </m:sup>
                        </m:sSup>
                        <m:r>
                          <m:rPr>
                            <m:sty m:val="p"/>
                          </m:rPr>
                          <a:rPr lang="en-US" sz="3600" b="1" i="1" smtClean="0">
                            <a:latin typeface="Cambria Math" panose="02040503050406030204" pitchFamily="18" charset="0"/>
                            <a:ea typeface="Cambria Math" panose="02040503050406030204" pitchFamily="18" charset="0"/>
                          </a:rPr>
                          <m:t>∇</m:t>
                        </m:r>
                        <m:acc>
                          <m:accPr>
                            <m:chr m:val="⃗"/>
                            <m:ctrlPr>
                              <a:rPr lang="en-US" sz="3600" i="1">
                                <a:latin typeface="Cambria Math" panose="02040503050406030204" pitchFamily="18" charset="0"/>
                              </a:rPr>
                            </m:ctrlPr>
                          </m:accPr>
                          <m:e>
                            <m:r>
                              <a:rPr lang="en-US" sz="3600" i="1">
                                <a:latin typeface="Cambria Math" panose="02040503050406030204" pitchFamily="18" charset="0"/>
                                <a:ea typeface="Cambria Math" panose="02040503050406030204" pitchFamily="18" charset="0"/>
                              </a:rPr>
                              <m:t>𝜓</m:t>
                            </m:r>
                          </m:e>
                        </m:acc>
                        <m:r>
                          <a:rPr lang="en-US" sz="3600" b="0" i="1" smtClean="0">
                            <a:latin typeface="Cambria Math" panose="02040503050406030204" pitchFamily="18" charset="0"/>
                            <a:ea typeface="Cambria Math" panose="02040503050406030204" pitchFamily="18" charset="0"/>
                          </a:rPr>
                          <m:t>−</m:t>
                        </m:r>
                        <m:sSup>
                          <m:sSupPr>
                            <m:ctrlPr>
                              <a:rPr lang="en-US" sz="3600" b="1" i="1">
                                <a:latin typeface="Cambria Math" panose="02040503050406030204" pitchFamily="18" charset="0"/>
                                <a:ea typeface="Cambria Math" panose="02040503050406030204" pitchFamily="18" charset="0"/>
                              </a:rPr>
                            </m:ctrlPr>
                          </m:sSupPr>
                          <m:e>
                            <m:r>
                              <m:rPr>
                                <m:sty m:val="p"/>
                              </m:rPr>
                              <a:rPr lang="en-US" sz="3600" b="0" i="0" smtClean="0">
                                <a:latin typeface="Cambria Math" panose="02040503050406030204" pitchFamily="18" charset="0"/>
                                <a:ea typeface="Cambria Math" panose="02040503050406030204" pitchFamily="18" charset="0"/>
                              </a:rPr>
                              <m:t>∇</m:t>
                            </m:r>
                            <m:acc>
                              <m:accPr>
                                <m:chr m:val="⃗"/>
                                <m:ctrlPr>
                                  <a:rPr lang="en-US" sz="3600" i="1">
                                    <a:latin typeface="Cambria Math" panose="02040503050406030204" pitchFamily="18" charset="0"/>
                                  </a:rPr>
                                </m:ctrlPr>
                              </m:accPr>
                              <m:e>
                                <m:r>
                                  <a:rPr lang="en-US" sz="3600" i="1">
                                    <a:latin typeface="Cambria Math" panose="02040503050406030204" pitchFamily="18" charset="0"/>
                                    <a:ea typeface="Cambria Math" panose="02040503050406030204" pitchFamily="18" charset="0"/>
                                  </a:rPr>
                                  <m:t>𝜓</m:t>
                                </m:r>
                              </m:e>
                            </m:acc>
                          </m:e>
                          <m:sup>
                            <m:r>
                              <a:rPr lang="en-US" sz="3600" b="1" i="1">
                                <a:latin typeface="Cambria Math" panose="02040503050406030204" pitchFamily="18" charset="0"/>
                                <a:ea typeface="Cambria Math" panose="02040503050406030204" pitchFamily="18" charset="0"/>
                              </a:rPr>
                              <m:t>†</m:t>
                            </m:r>
                          </m:sup>
                        </m:sSup>
                        <m:acc>
                          <m:accPr>
                            <m:chr m:val="⃗"/>
                            <m:ctrlPr>
                              <a:rPr lang="en-US" sz="3600" i="1">
                                <a:latin typeface="Cambria Math" panose="02040503050406030204" pitchFamily="18" charset="0"/>
                              </a:rPr>
                            </m:ctrlPr>
                          </m:accPr>
                          <m:e>
                            <m:r>
                              <a:rPr lang="en-US" sz="3600" i="1">
                                <a:latin typeface="Cambria Math" panose="02040503050406030204" pitchFamily="18" charset="0"/>
                                <a:ea typeface="Cambria Math" panose="02040503050406030204" pitchFamily="18" charset="0"/>
                              </a:rPr>
                              <m:t>𝜓</m:t>
                            </m:r>
                          </m:e>
                        </m:acc>
                      </m:e>
                    </m:d>
                    <m:r>
                      <a:rPr lang="en-US" sz="3600" b="0" i="1" dirty="0" smtClean="0">
                        <a:latin typeface="Cambria Math" panose="02040503050406030204" pitchFamily="18" charset="0"/>
                        <a:ea typeface="Cambria Math" panose="02040503050406030204" pitchFamily="18" charset="0"/>
                      </a:rPr>
                      <m:t>−</m:t>
                    </m:r>
                    <m:f>
                      <m:fPr>
                        <m:ctrlPr>
                          <a:rPr lang="en-US" sz="3600" b="0" i="1" dirty="0" smtClean="0">
                            <a:latin typeface="Cambria Math" panose="02040503050406030204" pitchFamily="18" charset="0"/>
                            <a:ea typeface="Cambria Math" panose="02040503050406030204" pitchFamily="18" charset="0"/>
                          </a:rPr>
                        </m:ctrlPr>
                      </m:fPr>
                      <m:num>
                        <m:r>
                          <a:rPr lang="en-US" sz="3600" b="0" i="1" dirty="0" smtClean="0">
                            <a:latin typeface="Cambria Math" panose="02040503050406030204" pitchFamily="18" charset="0"/>
                            <a:ea typeface="Cambria Math" panose="02040503050406030204" pitchFamily="18" charset="0"/>
                          </a:rPr>
                          <m:t>𝑞</m:t>
                        </m:r>
                      </m:num>
                      <m:den>
                        <m:r>
                          <a:rPr lang="en-US" sz="3600" b="0" i="1" dirty="0" smtClean="0">
                            <a:latin typeface="Cambria Math" panose="02040503050406030204" pitchFamily="18" charset="0"/>
                            <a:ea typeface="Cambria Math" panose="02040503050406030204" pitchFamily="18" charset="0"/>
                          </a:rPr>
                          <m:t>𝑚</m:t>
                        </m:r>
                      </m:den>
                    </m:f>
                    <m:r>
                      <a:rPr lang="en-US" sz="3600" b="1" i="0" dirty="0" smtClean="0">
                        <a:latin typeface="Cambria Math" panose="02040503050406030204" pitchFamily="18" charset="0"/>
                        <a:ea typeface="Cambria Math" panose="02040503050406030204" pitchFamily="18" charset="0"/>
                      </a:rPr>
                      <m:t>𝐀</m:t>
                    </m:r>
                    <m:r>
                      <a:rPr lang="en-US" sz="3600" i="1">
                        <a:latin typeface="Cambria Math" panose="02040503050406030204" pitchFamily="18" charset="0"/>
                        <a:ea typeface="Cambria Math" panose="02040503050406030204" pitchFamily="18" charset="0"/>
                      </a:rPr>
                      <m:t>𝜌</m:t>
                    </m:r>
                    <m:r>
                      <a:rPr lang="en-US" sz="3600" b="0" i="0" smtClean="0">
                        <a:latin typeface="Cambria Math" panose="02040503050406030204" pitchFamily="18" charset="0"/>
                        <a:ea typeface="Cambria Math" panose="02040503050406030204" pitchFamily="18" charset="0"/>
                      </a:rPr>
                      <m:t>+</m:t>
                    </m:r>
                    <m:f>
                      <m:fPr>
                        <m:ctrlPr>
                          <a:rPr lang="en-US" sz="3600" i="1" dirty="0">
                            <a:latin typeface="Cambria Math" panose="02040503050406030204" pitchFamily="18" charset="0"/>
                            <a:ea typeface="Cambria Math" panose="02040503050406030204" pitchFamily="18" charset="0"/>
                          </a:rPr>
                        </m:ctrlPr>
                      </m:fPr>
                      <m:num>
                        <m:r>
                          <a:rPr lang="en-US" sz="3600" b="0" i="1" dirty="0" smtClean="0">
                            <a:latin typeface="Cambria Math" panose="02040503050406030204" pitchFamily="18" charset="0"/>
                            <a:ea typeface="Cambria Math" panose="02040503050406030204" pitchFamily="18" charset="0"/>
                          </a:rPr>
                          <m:t>1</m:t>
                        </m:r>
                      </m:num>
                      <m:den>
                        <m:r>
                          <a:rPr lang="en-US" sz="3600" i="1" dirty="0">
                            <a:latin typeface="Cambria Math" panose="02040503050406030204" pitchFamily="18" charset="0"/>
                            <a:ea typeface="Cambria Math" panose="02040503050406030204" pitchFamily="18" charset="0"/>
                          </a:rPr>
                          <m:t>𝑚</m:t>
                        </m:r>
                      </m:den>
                    </m:f>
                    <m:r>
                      <m:rPr>
                        <m:sty m:val="p"/>
                      </m:rPr>
                      <a:rPr lang="en-US" sz="3600" i="1" dirty="0" smtClean="0">
                        <a:latin typeface="Cambria Math" panose="02040503050406030204" pitchFamily="18" charset="0"/>
                        <a:ea typeface="Cambria Math" panose="02040503050406030204" pitchFamily="18" charset="0"/>
                      </a:rPr>
                      <m:t>∇</m:t>
                    </m:r>
                    <m:r>
                      <a:rPr lang="en-US" sz="3600" i="1" dirty="0" smtClean="0">
                        <a:latin typeface="Cambria Math" panose="02040503050406030204" pitchFamily="18" charset="0"/>
                        <a:ea typeface="Cambria Math" panose="02040503050406030204" pitchFamily="18" charset="0"/>
                      </a:rPr>
                      <m:t>×(</m:t>
                    </m:r>
                    <m:r>
                      <a:rPr lang="en-US" sz="3600" i="1" dirty="0" smtClean="0">
                        <a:latin typeface="Cambria Math" panose="02040503050406030204" pitchFamily="18" charset="0"/>
                        <a:ea typeface="Cambria Math" panose="02040503050406030204" pitchFamily="18" charset="0"/>
                      </a:rPr>
                      <m:t>𝜌</m:t>
                    </m:r>
                    <m:r>
                      <a:rPr lang="en-US" sz="3600" b="1" i="0" dirty="0" smtClean="0">
                        <a:latin typeface="Cambria Math" panose="02040503050406030204" pitchFamily="18" charset="0"/>
                        <a:ea typeface="Cambria Math" panose="02040503050406030204" pitchFamily="18" charset="0"/>
                      </a:rPr>
                      <m:t>𝐬</m:t>
                    </m:r>
                    <m:r>
                      <a:rPr lang="en-US" sz="3600" b="1" i="0" dirty="0" smtClean="0">
                        <a:latin typeface="Cambria Math" panose="02040503050406030204" pitchFamily="18" charset="0"/>
                        <a:ea typeface="Cambria Math" panose="02040503050406030204" pitchFamily="18" charset="0"/>
                      </a:rPr>
                      <m:t>)</m:t>
                    </m:r>
                  </m:oMath>
                </a14:m>
                <a:endParaRPr lang="en-US" sz="3600" dirty="0">
                  <a:ea typeface="Cambria Math" panose="02040503050406030204" pitchFamily="18" charset="0"/>
                </a:endParaRPr>
              </a:p>
              <a:p>
                <a:pPr marL="0" indent="0">
                  <a:spcBef>
                    <a:spcPts val="0"/>
                  </a:spcBef>
                  <a:buSzPts val="2400"/>
                  <a:buNone/>
                </a:pPr>
                <a:endParaRPr lang="en-US" dirty="0"/>
              </a:p>
              <a:p>
                <a:pPr marL="0" indent="0">
                  <a:spcBef>
                    <a:spcPts val="0"/>
                  </a:spcBef>
                  <a:buSzPts val="2400"/>
                  <a:buNone/>
                </a:pPr>
                <a:r>
                  <a:rPr lang="en-US" dirty="0"/>
                  <a:t>	where </a:t>
                </a:r>
                <a14:m>
                  <m:oMath xmlns:m="http://schemas.openxmlformats.org/officeDocument/2006/math">
                    <m:r>
                      <a:rPr lang="en-US" sz="3600" i="1" smtClean="0">
                        <a:latin typeface="Cambria Math" panose="02040503050406030204" pitchFamily="18" charset="0"/>
                        <a:ea typeface="Cambria Math" panose="02040503050406030204" pitchFamily="18" charset="0"/>
                      </a:rPr>
                      <m:t>𝜌</m:t>
                    </m:r>
                    <m:r>
                      <a:rPr lang="en-US" sz="3600" b="0" i="0" smtClean="0">
                        <a:latin typeface="Cambria Math" panose="02040503050406030204" pitchFamily="18" charset="0"/>
                        <a:ea typeface="Cambria Math" panose="02040503050406030204" pitchFamily="18" charset="0"/>
                      </a:rPr>
                      <m:t>=</m:t>
                    </m:r>
                    <m:sSup>
                      <m:sSupPr>
                        <m:ctrlPr>
                          <a:rPr lang="en-US" b="1" i="1">
                            <a:latin typeface="Cambria Math" panose="02040503050406030204" pitchFamily="18" charset="0"/>
                            <a:ea typeface="Cambria Math" panose="02040503050406030204" pitchFamily="18" charset="0"/>
                          </a:rPr>
                        </m:ctrlPr>
                      </m:sSupPr>
                      <m:e>
                        <m:acc>
                          <m:accPr>
                            <m:chr m:val="⃗"/>
                            <m:ctrlPr>
                              <a:rPr lang="en-US" i="1">
                                <a:latin typeface="Cambria Math" panose="02040503050406030204" pitchFamily="18" charset="0"/>
                              </a:rPr>
                            </m:ctrlPr>
                          </m:accPr>
                          <m:e>
                            <m:r>
                              <a:rPr lang="en-US" i="1">
                                <a:latin typeface="Cambria Math" panose="02040503050406030204" pitchFamily="18" charset="0"/>
                                <a:ea typeface="Cambria Math" panose="02040503050406030204" pitchFamily="18" charset="0"/>
                              </a:rPr>
                              <m:t>𝜓</m:t>
                            </m:r>
                          </m:e>
                        </m:acc>
                      </m:e>
                      <m:sup>
                        <m:r>
                          <a:rPr lang="en-US" b="1" i="1">
                            <a:latin typeface="Cambria Math" panose="02040503050406030204" pitchFamily="18" charset="0"/>
                            <a:ea typeface="Cambria Math" panose="02040503050406030204" pitchFamily="18" charset="0"/>
                          </a:rPr>
                          <m:t>†</m:t>
                        </m:r>
                      </m:sup>
                    </m:sSup>
                    <m:acc>
                      <m:accPr>
                        <m:chr m:val="⃗"/>
                        <m:ctrlPr>
                          <a:rPr lang="en-US" i="1">
                            <a:latin typeface="Cambria Math" panose="02040503050406030204" pitchFamily="18" charset="0"/>
                          </a:rPr>
                        </m:ctrlPr>
                      </m:accPr>
                      <m:e>
                        <m:r>
                          <a:rPr lang="en-US" i="1">
                            <a:latin typeface="Cambria Math" panose="02040503050406030204" pitchFamily="18" charset="0"/>
                            <a:ea typeface="Cambria Math" panose="02040503050406030204" pitchFamily="18" charset="0"/>
                          </a:rPr>
                          <m:t>𝜓</m:t>
                        </m:r>
                      </m:e>
                    </m:acc>
                  </m:oMath>
                </a14:m>
                <a:r>
                  <a:rPr lang="en-US" dirty="0"/>
                  <a:t>   and </a:t>
                </a:r>
                <a14:m>
                  <m:oMath xmlns:m="http://schemas.openxmlformats.org/officeDocument/2006/math">
                    <m:r>
                      <a:rPr lang="en-US" b="1">
                        <a:latin typeface="Cambria Math" panose="02040503050406030204" pitchFamily="18" charset="0"/>
                        <a:ea typeface="Cambria Math" panose="02040503050406030204" pitchFamily="18" charset="0"/>
                      </a:rPr>
                      <m:t>𝐬</m:t>
                    </m:r>
                    <m:r>
                      <a:rPr lang="en-US" b="1">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b="0" i="1">
                            <a:latin typeface="Cambria Math" panose="02040503050406030204" pitchFamily="18" charset="0"/>
                            <a:ea typeface="Cambria Math" panose="02040503050406030204" pitchFamily="18" charset="0"/>
                          </a:rPr>
                          <m:t>ℏ</m:t>
                        </m:r>
                      </m:num>
                      <m:den>
                        <m:r>
                          <a:rPr lang="en-US" b="0" i="1">
                            <a:latin typeface="Cambria Math" panose="02040503050406030204" pitchFamily="18" charset="0"/>
                            <a:ea typeface="Cambria Math" panose="02040503050406030204" pitchFamily="18" charset="0"/>
                          </a:rPr>
                          <m:t>2</m:t>
                        </m:r>
                        <m:r>
                          <a:rPr lang="en-US" b="0" i="1" smtClean="0">
                            <a:latin typeface="Cambria Math" panose="02040503050406030204" pitchFamily="18" charset="0"/>
                            <a:ea typeface="Cambria Math" panose="02040503050406030204" pitchFamily="18" charset="0"/>
                          </a:rPr>
                          <m:t>𝜌</m:t>
                        </m:r>
                      </m:den>
                    </m:f>
                    <m:sSup>
                      <m:sSupPr>
                        <m:ctrlPr>
                          <a:rPr lang="en-US" b="1" i="1">
                            <a:latin typeface="Cambria Math" panose="02040503050406030204" pitchFamily="18" charset="0"/>
                            <a:ea typeface="Cambria Math" panose="02040503050406030204" pitchFamily="18" charset="0"/>
                          </a:rPr>
                        </m:ctrlPr>
                      </m:sSupPr>
                      <m:e>
                        <m:acc>
                          <m:accPr>
                            <m:chr m:val="⃗"/>
                            <m:ctrlPr>
                              <a:rPr lang="en-US" i="1">
                                <a:latin typeface="Cambria Math" panose="02040503050406030204" pitchFamily="18" charset="0"/>
                              </a:rPr>
                            </m:ctrlPr>
                          </m:accPr>
                          <m:e>
                            <m:r>
                              <a:rPr lang="en-US" i="1">
                                <a:latin typeface="Cambria Math" panose="02040503050406030204" pitchFamily="18" charset="0"/>
                                <a:ea typeface="Cambria Math" panose="02040503050406030204" pitchFamily="18" charset="0"/>
                              </a:rPr>
                              <m:t>𝜓</m:t>
                            </m:r>
                          </m:e>
                        </m:acc>
                      </m:e>
                      <m:sup>
                        <m:r>
                          <a:rPr lang="en-US" b="1" i="1">
                            <a:latin typeface="Cambria Math" panose="02040503050406030204" pitchFamily="18" charset="0"/>
                            <a:ea typeface="Cambria Math" panose="02040503050406030204" pitchFamily="18" charset="0"/>
                          </a:rPr>
                          <m:t>†</m:t>
                        </m:r>
                      </m:sup>
                    </m:sSup>
                    <m:r>
                      <a:rPr lang="en-US" b="1" i="1">
                        <a:latin typeface="Cambria Math" panose="02040503050406030204" pitchFamily="18" charset="0"/>
                        <a:ea typeface="Cambria Math" panose="02040503050406030204" pitchFamily="18" charset="0"/>
                      </a:rPr>
                      <m:t>𝝈</m:t>
                    </m:r>
                    <m:acc>
                      <m:accPr>
                        <m:chr m:val="⃗"/>
                        <m:ctrlPr>
                          <a:rPr lang="en-US" i="1">
                            <a:latin typeface="Cambria Math" panose="02040503050406030204" pitchFamily="18" charset="0"/>
                          </a:rPr>
                        </m:ctrlPr>
                      </m:accPr>
                      <m:e>
                        <m:r>
                          <a:rPr lang="en-US" i="1">
                            <a:latin typeface="Cambria Math" panose="02040503050406030204" pitchFamily="18" charset="0"/>
                            <a:ea typeface="Cambria Math" panose="02040503050406030204" pitchFamily="18" charset="0"/>
                          </a:rPr>
                          <m:t>𝜓</m:t>
                        </m:r>
                      </m:e>
                    </m:acc>
                  </m:oMath>
                </a14:m>
                <a:r>
                  <a:rPr lang="en-US" dirty="0"/>
                  <a:t>	</a:t>
                </a:r>
              </a:p>
              <a:p>
                <a:pPr marL="0" indent="0">
                  <a:spcBef>
                    <a:spcPts val="0"/>
                  </a:spcBef>
                  <a:buSzPts val="2400"/>
                  <a:buNone/>
                </a:pPr>
                <a:endParaRPr lang="en-US" dirty="0"/>
              </a:p>
              <a:p>
                <a:pPr marL="0" indent="0">
                  <a:spcBef>
                    <a:spcPts val="0"/>
                  </a:spcBef>
                  <a:buSzPts val="2400"/>
                  <a:buNone/>
                </a:pPr>
                <a:endParaRPr lang="en-US" dirty="0"/>
              </a:p>
              <a:p>
                <a:pPr marL="571500" indent="-571500">
                  <a:spcBef>
                    <a:spcPts val="0"/>
                  </a:spcBef>
                  <a:buSzPts val="2400"/>
                </a:pPr>
                <a:r>
                  <a:rPr lang="en-US" dirty="0"/>
                  <a:t>Flow velocity </a:t>
                </a:r>
                <a14:m>
                  <m:oMath xmlns:m="http://schemas.openxmlformats.org/officeDocument/2006/math">
                    <m:r>
                      <a:rPr lang="en-US" b="1" i="0" smtClean="0">
                        <a:latin typeface="Cambria Math" panose="02040503050406030204" pitchFamily="18" charset="0"/>
                      </a:rPr>
                      <m:t>𝐯</m:t>
                    </m:r>
                    <m:r>
                      <a:rPr lang="en-US" b="1" i="0" smtClean="0">
                        <a:latin typeface="Cambria Math" panose="02040503050406030204" pitchFamily="18" charset="0"/>
                      </a:rPr>
                      <m:t>=</m:t>
                    </m:r>
                    <m:r>
                      <a:rPr lang="en-US" b="1" i="0" smtClean="0">
                        <a:latin typeface="Cambria Math" panose="02040503050406030204" pitchFamily="18" charset="0"/>
                      </a:rPr>
                      <m:t>𝐣</m:t>
                    </m:r>
                    <m:r>
                      <a:rPr lang="en-US" b="1" i="0" smtClean="0">
                        <a:latin typeface="Cambria Math" panose="02040503050406030204" pitchFamily="18" charset="0"/>
                      </a:rPr>
                      <m:t>/</m:t>
                    </m:r>
                    <m:r>
                      <a:rPr lang="en-US" i="1" smtClean="0">
                        <a:latin typeface="Cambria Math" panose="02040503050406030204" pitchFamily="18" charset="0"/>
                        <a:ea typeface="Cambria Math" panose="02040503050406030204" pitchFamily="18" charset="0"/>
                      </a:rPr>
                      <m:t>𝜌</m:t>
                    </m:r>
                  </m:oMath>
                </a14:m>
                <a:endParaRPr lang="en-US" b="1" dirty="0"/>
              </a:p>
              <a:p>
                <a:pPr marL="571500" indent="-571500">
                  <a:spcBef>
                    <a:spcPts val="0"/>
                  </a:spcBef>
                  <a:buSzPts val="2400"/>
                </a:pPr>
                <a:endParaRPr dirty="0"/>
              </a:p>
            </p:txBody>
          </p:sp>
        </mc:Choice>
        <mc:Fallback xmlns="">
          <p:sp>
            <p:nvSpPr>
              <p:cNvPr id="38" name="Google Shape;38;p7"/>
              <p:cNvSpPr txBox="1">
                <a:spLocks noGrp="1" noRot="1" noChangeAspect="1" noMove="1" noResize="1" noEditPoints="1" noAdjustHandles="1" noChangeArrowheads="1" noChangeShapeType="1" noTextEdit="1"/>
              </p:cNvSpPr>
              <p:nvPr>
                <p:ph idx="1"/>
              </p:nvPr>
            </p:nvSpPr>
            <p:spPr>
              <a:xfrm>
                <a:off x="1432072" y="1242646"/>
                <a:ext cx="9579000" cy="4806462"/>
              </a:xfrm>
              <a:prstGeom prst="rect">
                <a:avLst/>
              </a:prstGeom>
              <a:blipFill>
                <a:blip r:embed="rId3"/>
                <a:stretch>
                  <a:fillRect l="-795" b="-2368"/>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25276656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6"/>
        <p:cNvGrpSpPr/>
        <p:nvPr/>
      </p:nvGrpSpPr>
      <p:grpSpPr>
        <a:xfrm>
          <a:off x="0" y="0"/>
          <a:ext cx="0" cy="0"/>
          <a:chOff x="0" y="0"/>
          <a:chExt cx="0" cy="0"/>
        </a:xfrm>
      </p:grpSpPr>
      <p:sp>
        <p:nvSpPr>
          <p:cNvPr id="37" name="Google Shape;37;p7"/>
          <p:cNvSpPr txBox="1">
            <a:spLocks noGrp="1"/>
          </p:cNvSpPr>
          <p:nvPr>
            <p:ph type="title"/>
          </p:nvPr>
        </p:nvSpPr>
        <p:spPr>
          <a:xfrm>
            <a:off x="828390" y="152976"/>
            <a:ext cx="10044600" cy="878655"/>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accent6"/>
              </a:buClr>
              <a:buSzPts val="6000"/>
              <a:buFont typeface="Jost"/>
              <a:buNone/>
            </a:pPr>
            <a:r>
              <a:rPr lang="en-US" dirty="0" err="1"/>
              <a:t>dBB</a:t>
            </a:r>
            <a:r>
              <a:rPr lang="en-US" dirty="0"/>
              <a:t> Approach</a:t>
            </a:r>
            <a:endParaRPr dirty="0"/>
          </a:p>
        </p:txBody>
      </p:sp>
      <mc:AlternateContent xmlns:mc="http://schemas.openxmlformats.org/markup-compatibility/2006" xmlns:a14="http://schemas.microsoft.com/office/drawing/2010/main">
        <mc:Choice Requires="a14">
          <p:sp>
            <p:nvSpPr>
              <p:cNvPr id="38" name="Google Shape;38;p7"/>
              <p:cNvSpPr txBox="1">
                <a:spLocks noGrp="1"/>
              </p:cNvSpPr>
              <p:nvPr>
                <p:ph idx="1"/>
              </p:nvPr>
            </p:nvSpPr>
            <p:spPr>
              <a:xfrm>
                <a:off x="1408625" y="1226612"/>
                <a:ext cx="9927589" cy="5080403"/>
              </a:xfrm>
              <a:prstGeom prst="rect">
                <a:avLst/>
              </a:prstGeom>
              <a:noFill/>
              <a:ln>
                <a:noFill/>
              </a:ln>
            </p:spPr>
            <p:txBody>
              <a:bodyPr spcFirstLastPara="1" wrap="square" lIns="91425" tIns="45700" rIns="91425" bIns="45700" anchor="t" anchorCtr="0">
                <a:normAutofit fontScale="92500" lnSpcReduction="10000"/>
              </a:bodyPr>
              <a:lstStyle/>
              <a:p>
                <a:pPr marL="571500" indent="-571500">
                  <a:spcBef>
                    <a:spcPts val="0"/>
                  </a:spcBef>
                  <a:buSzPts val="2400"/>
                </a:pPr>
                <a:r>
                  <a:rPr lang="en-US" sz="2800" dirty="0"/>
                  <a:t>Developed in late 80s by C. Dewdney, P. R. Holland, A. </a:t>
                </a:r>
                <a:r>
                  <a:rPr lang="en-US" sz="2800" dirty="0" err="1"/>
                  <a:t>Kyprianidis</a:t>
                </a:r>
                <a:r>
                  <a:rPr lang="en-US" sz="2800" dirty="0"/>
                  <a:t>, and J. P. </a:t>
                </a:r>
                <a:r>
                  <a:rPr lang="en-US" sz="2800" dirty="0" err="1"/>
                  <a:t>Vigier</a:t>
                </a:r>
                <a:r>
                  <a:rPr lang="en-US" sz="2800" dirty="0"/>
                  <a:t>.</a:t>
                </a:r>
              </a:p>
              <a:p>
                <a:pPr marL="0" indent="0">
                  <a:spcBef>
                    <a:spcPts val="0"/>
                  </a:spcBef>
                  <a:buSzPts val="2400"/>
                  <a:buNone/>
                </a:pPr>
                <a:endParaRPr lang="en-US" sz="2800" dirty="0"/>
              </a:p>
              <a:p>
                <a:pPr marL="571500" indent="-571500">
                  <a:spcBef>
                    <a:spcPts val="0"/>
                  </a:spcBef>
                  <a:buSzPts val="2400"/>
                </a:pPr>
                <a:r>
                  <a:rPr lang="en-US" sz="2800" dirty="0"/>
                  <a:t>Madelung-Bohm polar form ansatz combined with Bloch-like spinor </a:t>
                </a:r>
                <a14:m>
                  <m:oMath xmlns:m="http://schemas.openxmlformats.org/officeDocument/2006/math">
                    <m:acc>
                      <m:accPr>
                        <m:chr m:val="⃗"/>
                        <m:ctrlPr>
                          <a:rPr lang="en-US" sz="2800" i="1" smtClean="0">
                            <a:latin typeface="Cambria Math" panose="02040503050406030204" pitchFamily="18" charset="0"/>
                          </a:rPr>
                        </m:ctrlPr>
                      </m:accPr>
                      <m:e>
                        <m:r>
                          <a:rPr lang="en-US" sz="2800" i="1" smtClean="0">
                            <a:latin typeface="Cambria Math" panose="02040503050406030204" pitchFamily="18" charset="0"/>
                            <a:ea typeface="Cambria Math" panose="02040503050406030204" pitchFamily="18" charset="0"/>
                          </a:rPr>
                          <m:t>𝜒</m:t>
                        </m:r>
                      </m:e>
                    </m:acc>
                  </m:oMath>
                </a14:m>
                <a:r>
                  <a:rPr lang="en-US" sz="2800" dirty="0"/>
                  <a:t> (single particle case)</a:t>
                </a:r>
              </a:p>
              <a:p>
                <a:pPr marL="571500" indent="-571500">
                  <a:spcBef>
                    <a:spcPts val="0"/>
                  </a:spcBef>
                  <a:buSzPts val="2400"/>
                </a:pPr>
                <a:endParaRPr lang="en-US" sz="2800" dirty="0"/>
              </a:p>
              <a:p>
                <a:pPr marL="0" indent="0">
                  <a:spcBef>
                    <a:spcPts val="0"/>
                  </a:spcBef>
                  <a:buSzPts val="2400"/>
                  <a:buNone/>
                </a:pPr>
                <a:r>
                  <a:rPr lang="en-US" sz="2800" dirty="0"/>
                  <a:t>	</a:t>
                </a:r>
                <a14:m>
                  <m:oMath xmlns:m="http://schemas.openxmlformats.org/officeDocument/2006/math">
                    <m:acc>
                      <m:accPr>
                        <m:chr m:val="⃗"/>
                        <m:ctrlPr>
                          <a:rPr lang="en-US" sz="2800" i="1" smtClean="0">
                            <a:latin typeface="Cambria Math" panose="02040503050406030204" pitchFamily="18" charset="0"/>
                          </a:rPr>
                        </m:ctrlPr>
                      </m:accPr>
                      <m:e>
                        <m:r>
                          <a:rPr lang="en-US" sz="2800" i="1" smtClean="0">
                            <a:latin typeface="Cambria Math" panose="02040503050406030204" pitchFamily="18" charset="0"/>
                            <a:ea typeface="Cambria Math" panose="02040503050406030204" pitchFamily="18" charset="0"/>
                          </a:rPr>
                          <m:t>𝜓</m:t>
                        </m:r>
                      </m:e>
                    </m:acc>
                    <m:r>
                      <a:rPr lang="en-US" sz="2800" b="0" i="1" smtClean="0">
                        <a:latin typeface="Cambria Math" panose="02040503050406030204" pitchFamily="18" charset="0"/>
                      </a:rPr>
                      <m:t>=</m:t>
                    </m:r>
                    <m:r>
                      <a:rPr lang="en-US" sz="2800" b="0" i="1" smtClean="0">
                        <a:latin typeface="Cambria Math" panose="02040503050406030204" pitchFamily="18" charset="0"/>
                      </a:rPr>
                      <m:t>𝑅</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𝑒</m:t>
                        </m:r>
                      </m:e>
                      <m:sup>
                        <m:r>
                          <a:rPr lang="en-US" sz="2800" b="0" i="1" smtClean="0">
                            <a:latin typeface="Cambria Math" panose="02040503050406030204" pitchFamily="18" charset="0"/>
                          </a:rPr>
                          <m:t>𝑖𝑆</m:t>
                        </m:r>
                        <m:r>
                          <a:rPr lang="en-US" sz="2800" b="0" i="1" smtClean="0">
                            <a:latin typeface="Cambria Math" panose="02040503050406030204" pitchFamily="18" charset="0"/>
                          </a:rPr>
                          <m:t>/ℏ</m:t>
                        </m:r>
                      </m:sup>
                    </m:sSup>
                    <m:acc>
                      <m:accPr>
                        <m:chr m:val="⃗"/>
                        <m:ctrlPr>
                          <a:rPr lang="en-US" sz="2800" i="1">
                            <a:latin typeface="Cambria Math" panose="02040503050406030204" pitchFamily="18" charset="0"/>
                          </a:rPr>
                        </m:ctrlPr>
                      </m:accPr>
                      <m:e>
                        <m:r>
                          <a:rPr lang="en-US" sz="2800" i="1">
                            <a:latin typeface="Cambria Math" panose="02040503050406030204" pitchFamily="18" charset="0"/>
                            <a:ea typeface="Cambria Math" panose="02040503050406030204" pitchFamily="18" charset="0"/>
                          </a:rPr>
                          <m:t>𝜒</m:t>
                        </m:r>
                      </m:e>
                    </m:acc>
                  </m:oMath>
                </a14:m>
                <a:r>
                  <a:rPr lang="en-US" sz="2800" dirty="0"/>
                  <a:t>  where  </a:t>
                </a:r>
                <a14:m>
                  <m:oMath xmlns:m="http://schemas.openxmlformats.org/officeDocument/2006/math">
                    <m:acc>
                      <m:accPr>
                        <m:chr m:val="⃗"/>
                        <m:ctrlPr>
                          <a:rPr lang="en-US" sz="2800" i="1">
                            <a:latin typeface="Cambria Math" panose="02040503050406030204" pitchFamily="18" charset="0"/>
                          </a:rPr>
                        </m:ctrlPr>
                      </m:accPr>
                      <m:e>
                        <m:r>
                          <a:rPr lang="en-US" sz="2800" i="1">
                            <a:latin typeface="Cambria Math" panose="02040503050406030204" pitchFamily="18" charset="0"/>
                            <a:ea typeface="Cambria Math" panose="02040503050406030204" pitchFamily="18" charset="0"/>
                          </a:rPr>
                          <m:t>𝜒</m:t>
                        </m:r>
                      </m:e>
                    </m:acc>
                    <m:r>
                      <a:rPr lang="en-US" sz="2800" b="0" i="1" smtClean="0">
                        <a:latin typeface="Cambria Math" panose="02040503050406030204" pitchFamily="18" charset="0"/>
                        <a:ea typeface="Cambria Math" panose="02040503050406030204" pitchFamily="18" charset="0"/>
                      </a:rPr>
                      <m:t>=</m:t>
                    </m:r>
                    <m:d>
                      <m:dPr>
                        <m:ctrlPr>
                          <a:rPr lang="en-US" sz="2800" b="0" i="1" smtClean="0">
                            <a:latin typeface="Cambria Math" panose="02040503050406030204" pitchFamily="18" charset="0"/>
                            <a:ea typeface="Cambria Math" panose="02040503050406030204" pitchFamily="18" charset="0"/>
                          </a:rPr>
                        </m:ctrlPr>
                      </m:dPr>
                      <m:e>
                        <m:m>
                          <m:mPr>
                            <m:mcs>
                              <m:mc>
                                <m:mcPr>
                                  <m:count m:val="1"/>
                                  <m:mcJc m:val="center"/>
                                </m:mcPr>
                              </m:mc>
                            </m:mcs>
                            <m:ctrlPr>
                              <a:rPr lang="en-US" sz="2800" b="0" i="1" smtClean="0">
                                <a:latin typeface="Cambria Math" panose="02040503050406030204" pitchFamily="18" charset="0"/>
                                <a:ea typeface="Cambria Math" panose="02040503050406030204" pitchFamily="18" charset="0"/>
                              </a:rPr>
                            </m:ctrlPr>
                          </m:mPr>
                          <m:mr>
                            <m:e>
                              <m:func>
                                <m:funcPr>
                                  <m:ctrlPr>
                                    <a:rPr lang="en-US" sz="2800" b="0" i="1" smtClean="0">
                                      <a:latin typeface="Cambria Math" panose="02040503050406030204" pitchFamily="18" charset="0"/>
                                      <a:ea typeface="Cambria Math" panose="02040503050406030204" pitchFamily="18" charset="0"/>
                                    </a:rPr>
                                  </m:ctrlPr>
                                </m:funcPr>
                                <m:fName>
                                  <m:r>
                                    <m:rPr>
                                      <m:sty m:val="p"/>
                                      <m:brk m:alnAt="7"/>
                                    </m:rPr>
                                    <a:rPr lang="en-US" sz="2800" b="0" i="0" smtClean="0">
                                      <a:latin typeface="Cambria Math" panose="02040503050406030204" pitchFamily="18" charset="0"/>
                                      <a:ea typeface="Cambria Math" panose="02040503050406030204" pitchFamily="18" charset="0"/>
                                    </a:rPr>
                                    <m:t>c</m:t>
                                  </m:r>
                                  <m:r>
                                    <m:rPr>
                                      <m:sty m:val="p"/>
                                    </m:rPr>
                                    <a:rPr lang="en-US" sz="2800" b="0" i="0" smtClean="0">
                                      <a:latin typeface="Cambria Math" panose="02040503050406030204" pitchFamily="18" charset="0"/>
                                      <a:ea typeface="Cambria Math" panose="02040503050406030204" pitchFamily="18" charset="0"/>
                                    </a:rPr>
                                    <m:t>os</m:t>
                                  </m:r>
                                </m:fName>
                                <m:e>
                                  <m:f>
                                    <m:fPr>
                                      <m:ctrlPr>
                                        <a:rPr lang="en-US" sz="2800" b="0" i="1" smtClean="0">
                                          <a:latin typeface="Cambria Math" panose="02040503050406030204" pitchFamily="18" charset="0"/>
                                          <a:ea typeface="Cambria Math" panose="02040503050406030204" pitchFamily="18" charset="0"/>
                                        </a:rPr>
                                      </m:ctrlPr>
                                    </m:fPr>
                                    <m:num>
                                      <m:r>
                                        <a:rPr lang="en-US" sz="2800" b="0" i="1" smtClean="0">
                                          <a:latin typeface="Cambria Math" panose="02040503050406030204" pitchFamily="18" charset="0"/>
                                          <a:ea typeface="Cambria Math" panose="02040503050406030204" pitchFamily="18" charset="0"/>
                                        </a:rPr>
                                        <m:t>𝜃</m:t>
                                      </m:r>
                                    </m:num>
                                    <m:den>
                                      <m:r>
                                        <a:rPr lang="en-US" sz="2800" b="0" i="1" smtClean="0">
                                          <a:latin typeface="Cambria Math" panose="02040503050406030204" pitchFamily="18" charset="0"/>
                                          <a:ea typeface="Cambria Math" panose="02040503050406030204" pitchFamily="18" charset="0"/>
                                        </a:rPr>
                                        <m:t>2</m:t>
                                      </m:r>
                                    </m:den>
                                  </m:f>
                                  <m:sSup>
                                    <m:sSupPr>
                                      <m:ctrlPr>
                                        <a:rPr lang="en-US" sz="2800" b="0" i="1" smtClean="0">
                                          <a:latin typeface="Cambria Math" panose="02040503050406030204" pitchFamily="18" charset="0"/>
                                          <a:ea typeface="Cambria Math" panose="02040503050406030204" pitchFamily="18" charset="0"/>
                                        </a:rPr>
                                      </m:ctrlPr>
                                    </m:sSupPr>
                                    <m:e>
                                      <m:r>
                                        <a:rPr lang="en-US" sz="2800" b="0" i="1" smtClean="0">
                                          <a:latin typeface="Cambria Math" panose="02040503050406030204" pitchFamily="18" charset="0"/>
                                          <a:ea typeface="Cambria Math" panose="02040503050406030204" pitchFamily="18" charset="0"/>
                                        </a:rPr>
                                        <m:t>𝑒</m:t>
                                      </m:r>
                                    </m:e>
                                    <m:sup>
                                      <m:r>
                                        <a:rPr lang="en-US" sz="2800" b="0" i="1" smtClean="0">
                                          <a:latin typeface="Cambria Math" panose="02040503050406030204" pitchFamily="18" charset="0"/>
                                          <a:ea typeface="Cambria Math" panose="02040503050406030204" pitchFamily="18" charset="0"/>
                                        </a:rPr>
                                        <m:t>𝑖</m:t>
                                      </m:r>
                                      <m:f>
                                        <m:fPr>
                                          <m:ctrlPr>
                                            <a:rPr lang="en-US" sz="2800" b="0" i="1" smtClean="0">
                                              <a:latin typeface="Cambria Math" panose="02040503050406030204" pitchFamily="18" charset="0"/>
                                              <a:ea typeface="Cambria Math" panose="02040503050406030204" pitchFamily="18" charset="0"/>
                                            </a:rPr>
                                          </m:ctrlPr>
                                        </m:fPr>
                                        <m:num>
                                          <m:r>
                                            <a:rPr lang="en-US" sz="2800" b="0" i="1" smtClean="0">
                                              <a:latin typeface="Cambria Math" panose="02040503050406030204" pitchFamily="18" charset="0"/>
                                              <a:ea typeface="Cambria Math" panose="02040503050406030204" pitchFamily="18" charset="0"/>
                                            </a:rPr>
                                            <m:t>𝜙</m:t>
                                          </m:r>
                                        </m:num>
                                        <m:den>
                                          <m:r>
                                            <a:rPr lang="en-US" sz="2800" b="0" i="1" smtClean="0">
                                              <a:latin typeface="Cambria Math" panose="02040503050406030204" pitchFamily="18" charset="0"/>
                                              <a:ea typeface="Cambria Math" panose="02040503050406030204" pitchFamily="18" charset="0"/>
                                            </a:rPr>
                                            <m:t>2</m:t>
                                          </m:r>
                                        </m:den>
                                      </m:f>
                                    </m:sup>
                                  </m:sSup>
                                </m:e>
                              </m:func>
                            </m:e>
                          </m:mr>
                          <m:mr>
                            <m:e>
                              <m:func>
                                <m:funcPr>
                                  <m:ctrlPr>
                                    <a:rPr lang="en-US" sz="2800" i="1">
                                      <a:latin typeface="Cambria Math" panose="02040503050406030204" pitchFamily="18" charset="0"/>
                                      <a:ea typeface="Cambria Math" panose="02040503050406030204" pitchFamily="18" charset="0"/>
                                    </a:rPr>
                                  </m:ctrlPr>
                                </m:funcPr>
                                <m:fName>
                                  <m:r>
                                    <m:rPr>
                                      <m:sty m:val="p"/>
                                    </m:rPr>
                                    <a:rPr lang="en-US" sz="2800" b="0" i="0" smtClean="0">
                                      <a:latin typeface="Cambria Math" panose="02040503050406030204" pitchFamily="18" charset="0"/>
                                      <a:ea typeface="Cambria Math" panose="02040503050406030204" pitchFamily="18" charset="0"/>
                                    </a:rPr>
                                    <m:t>sin</m:t>
                                  </m:r>
                                </m:fName>
                                <m:e>
                                  <m:f>
                                    <m:fPr>
                                      <m:ctrlPr>
                                        <a:rPr lang="en-US" sz="2800" i="1">
                                          <a:latin typeface="Cambria Math" panose="02040503050406030204" pitchFamily="18" charset="0"/>
                                          <a:ea typeface="Cambria Math" panose="02040503050406030204" pitchFamily="18" charset="0"/>
                                        </a:rPr>
                                      </m:ctrlPr>
                                    </m:fPr>
                                    <m:num>
                                      <m:r>
                                        <a:rPr lang="en-US" sz="2800" i="1">
                                          <a:latin typeface="Cambria Math" panose="02040503050406030204" pitchFamily="18" charset="0"/>
                                          <a:ea typeface="Cambria Math" panose="02040503050406030204" pitchFamily="18" charset="0"/>
                                        </a:rPr>
                                        <m:t>𝜃</m:t>
                                      </m:r>
                                    </m:num>
                                    <m:den>
                                      <m:r>
                                        <a:rPr lang="en-US" sz="2800" i="1">
                                          <a:latin typeface="Cambria Math" panose="02040503050406030204" pitchFamily="18" charset="0"/>
                                          <a:ea typeface="Cambria Math" panose="02040503050406030204" pitchFamily="18" charset="0"/>
                                        </a:rPr>
                                        <m:t>2</m:t>
                                      </m:r>
                                    </m:den>
                                  </m:f>
                                  <m:sSup>
                                    <m:sSupPr>
                                      <m:ctrlPr>
                                        <a:rPr lang="en-US" sz="2800" i="1">
                                          <a:latin typeface="Cambria Math" panose="02040503050406030204" pitchFamily="18" charset="0"/>
                                          <a:ea typeface="Cambria Math" panose="02040503050406030204" pitchFamily="18" charset="0"/>
                                        </a:rPr>
                                      </m:ctrlPr>
                                    </m:sSupPr>
                                    <m:e>
                                      <m:r>
                                        <a:rPr lang="en-US" sz="2800" i="1">
                                          <a:latin typeface="Cambria Math" panose="02040503050406030204" pitchFamily="18" charset="0"/>
                                          <a:ea typeface="Cambria Math" panose="02040503050406030204" pitchFamily="18" charset="0"/>
                                        </a:rPr>
                                        <m:t>𝑒</m:t>
                                      </m:r>
                                    </m:e>
                                    <m:sup>
                                      <m:r>
                                        <a:rPr lang="en-US" sz="2800" b="0" i="1" smtClean="0">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𝑖</m:t>
                                      </m:r>
                                      <m:f>
                                        <m:fPr>
                                          <m:ctrlPr>
                                            <a:rPr lang="en-US" sz="2800" i="1">
                                              <a:latin typeface="Cambria Math" panose="02040503050406030204" pitchFamily="18" charset="0"/>
                                              <a:ea typeface="Cambria Math" panose="02040503050406030204" pitchFamily="18" charset="0"/>
                                            </a:rPr>
                                          </m:ctrlPr>
                                        </m:fPr>
                                        <m:num>
                                          <m:r>
                                            <a:rPr lang="en-US" sz="2800" i="1">
                                              <a:latin typeface="Cambria Math" panose="02040503050406030204" pitchFamily="18" charset="0"/>
                                              <a:ea typeface="Cambria Math" panose="02040503050406030204" pitchFamily="18" charset="0"/>
                                            </a:rPr>
                                            <m:t>𝜙</m:t>
                                          </m:r>
                                        </m:num>
                                        <m:den>
                                          <m:r>
                                            <a:rPr lang="en-US" sz="2800" i="1">
                                              <a:latin typeface="Cambria Math" panose="02040503050406030204" pitchFamily="18" charset="0"/>
                                              <a:ea typeface="Cambria Math" panose="02040503050406030204" pitchFamily="18" charset="0"/>
                                            </a:rPr>
                                            <m:t>2</m:t>
                                          </m:r>
                                        </m:den>
                                      </m:f>
                                    </m:sup>
                                  </m:sSup>
                                </m:e>
                              </m:func>
                            </m:e>
                          </m:mr>
                        </m:m>
                      </m:e>
                    </m:d>
                  </m:oMath>
                </a14:m>
                <a:endParaRPr lang="en-US" sz="2800" dirty="0"/>
              </a:p>
              <a:p>
                <a:pPr marL="0" indent="0">
                  <a:spcBef>
                    <a:spcPts val="0"/>
                  </a:spcBef>
                  <a:buSzPts val="2400"/>
                  <a:buNone/>
                </a:pPr>
                <a:endParaRPr lang="en-US" sz="2800" dirty="0"/>
              </a:p>
              <a:p>
                <a:pPr marL="571500" indent="-571500">
                  <a:spcBef>
                    <a:spcPts val="0"/>
                  </a:spcBef>
                  <a:buSzPts val="2400"/>
                </a:pPr>
                <a:r>
                  <a:rPr lang="en-US" sz="2800" dirty="0"/>
                  <a:t>Four real functions of space and time: </a:t>
                </a:r>
                <a14:m>
                  <m:oMath xmlns:m="http://schemas.openxmlformats.org/officeDocument/2006/math">
                    <m:r>
                      <a:rPr lang="en-US" sz="2800" b="0" i="1" smtClean="0">
                        <a:latin typeface="Cambria Math" panose="02040503050406030204" pitchFamily="18" charset="0"/>
                      </a:rPr>
                      <m:t>𝑅</m:t>
                    </m:r>
                    <m:d>
                      <m:dPr>
                        <m:ctrlPr>
                          <a:rPr lang="en-US" sz="2800" b="0" i="1" smtClean="0">
                            <a:latin typeface="Cambria Math" panose="02040503050406030204" pitchFamily="18" charset="0"/>
                          </a:rPr>
                        </m:ctrlPr>
                      </m:dPr>
                      <m:e>
                        <m:r>
                          <a:rPr lang="en-US" sz="2800" b="1" i="0" smtClean="0">
                            <a:latin typeface="Cambria Math" panose="02040503050406030204" pitchFamily="18" charset="0"/>
                          </a:rPr>
                          <m:t>𝐫</m:t>
                        </m:r>
                        <m:r>
                          <a:rPr lang="en-US" sz="2800" b="0" i="1" smtClean="0">
                            <a:latin typeface="Cambria Math" panose="02040503050406030204" pitchFamily="18" charset="0"/>
                          </a:rPr>
                          <m:t>,</m:t>
                        </m:r>
                        <m:r>
                          <a:rPr lang="en-US" sz="2800" b="0" i="1" smtClean="0">
                            <a:latin typeface="Cambria Math" panose="02040503050406030204" pitchFamily="18" charset="0"/>
                          </a:rPr>
                          <m:t>𝑡</m:t>
                        </m:r>
                      </m:e>
                    </m:d>
                  </m:oMath>
                </a14:m>
                <a:r>
                  <a:rPr lang="en-US" sz="2800" dirty="0"/>
                  <a:t>, </a:t>
                </a:r>
                <a14:m>
                  <m:oMath xmlns:m="http://schemas.openxmlformats.org/officeDocument/2006/math">
                    <m:r>
                      <a:rPr lang="en-US" sz="2800" b="0" i="1" smtClean="0">
                        <a:latin typeface="Cambria Math" panose="02040503050406030204" pitchFamily="18" charset="0"/>
                      </a:rPr>
                      <m:t>𝑆</m:t>
                    </m:r>
                    <m:d>
                      <m:dPr>
                        <m:ctrlPr>
                          <a:rPr lang="en-US" sz="2800" i="1">
                            <a:latin typeface="Cambria Math" panose="02040503050406030204" pitchFamily="18" charset="0"/>
                          </a:rPr>
                        </m:ctrlPr>
                      </m:dPr>
                      <m:e>
                        <m:r>
                          <a:rPr lang="en-US" sz="2800" b="1">
                            <a:latin typeface="Cambria Math" panose="02040503050406030204" pitchFamily="18" charset="0"/>
                          </a:rPr>
                          <m:t>𝐫</m:t>
                        </m:r>
                        <m:r>
                          <a:rPr lang="en-US" sz="2800" i="1">
                            <a:latin typeface="Cambria Math" panose="02040503050406030204" pitchFamily="18" charset="0"/>
                          </a:rPr>
                          <m:t>,</m:t>
                        </m:r>
                        <m:r>
                          <a:rPr lang="en-US" sz="2800" i="1">
                            <a:latin typeface="Cambria Math" panose="02040503050406030204" pitchFamily="18" charset="0"/>
                          </a:rPr>
                          <m:t>𝑡</m:t>
                        </m:r>
                      </m:e>
                    </m:d>
                  </m:oMath>
                </a14:m>
                <a:r>
                  <a:rPr lang="en-US" sz="2800" dirty="0"/>
                  <a:t>, </a:t>
                </a:r>
                <a14:m>
                  <m:oMath xmlns:m="http://schemas.openxmlformats.org/officeDocument/2006/math">
                    <m:r>
                      <a:rPr lang="el-GR" sz="2800" i="1" smtClean="0">
                        <a:latin typeface="Cambria Math" panose="02040503050406030204" pitchFamily="18" charset="0"/>
                        <a:ea typeface="Cambria Math" panose="02040503050406030204" pitchFamily="18" charset="0"/>
                      </a:rPr>
                      <m:t>𝜃</m:t>
                    </m:r>
                    <m:d>
                      <m:dPr>
                        <m:ctrlPr>
                          <a:rPr lang="en-US" sz="2800" i="1">
                            <a:latin typeface="Cambria Math" panose="02040503050406030204" pitchFamily="18" charset="0"/>
                          </a:rPr>
                        </m:ctrlPr>
                      </m:dPr>
                      <m:e>
                        <m:r>
                          <a:rPr lang="en-US" sz="2800" b="1">
                            <a:latin typeface="Cambria Math" panose="02040503050406030204" pitchFamily="18" charset="0"/>
                          </a:rPr>
                          <m:t>𝐫</m:t>
                        </m:r>
                        <m:r>
                          <a:rPr lang="en-US" sz="2800" i="1">
                            <a:latin typeface="Cambria Math" panose="02040503050406030204" pitchFamily="18" charset="0"/>
                          </a:rPr>
                          <m:t>,</m:t>
                        </m:r>
                        <m:r>
                          <a:rPr lang="en-US" sz="2800" i="1">
                            <a:latin typeface="Cambria Math" panose="02040503050406030204" pitchFamily="18" charset="0"/>
                          </a:rPr>
                          <m:t>𝑡</m:t>
                        </m:r>
                      </m:e>
                    </m:d>
                  </m:oMath>
                </a14:m>
                <a:r>
                  <a:rPr lang="en-US" sz="2800" dirty="0"/>
                  <a:t>, and </a:t>
                </a:r>
                <a14:m>
                  <m:oMath xmlns:m="http://schemas.openxmlformats.org/officeDocument/2006/math">
                    <m:r>
                      <a:rPr lang="el-GR" sz="2800" i="1" smtClean="0">
                        <a:latin typeface="Cambria Math" panose="02040503050406030204" pitchFamily="18" charset="0"/>
                        <a:ea typeface="Cambria Math" panose="02040503050406030204" pitchFamily="18" charset="0"/>
                      </a:rPr>
                      <m:t>𝜙</m:t>
                    </m:r>
                    <m:d>
                      <m:dPr>
                        <m:ctrlPr>
                          <a:rPr lang="en-US" sz="2800" i="1">
                            <a:latin typeface="Cambria Math" panose="02040503050406030204" pitchFamily="18" charset="0"/>
                          </a:rPr>
                        </m:ctrlPr>
                      </m:dPr>
                      <m:e>
                        <m:r>
                          <a:rPr lang="en-US" sz="2800" b="1">
                            <a:latin typeface="Cambria Math" panose="02040503050406030204" pitchFamily="18" charset="0"/>
                          </a:rPr>
                          <m:t>𝐫</m:t>
                        </m:r>
                        <m:r>
                          <a:rPr lang="en-US" sz="2800" i="1">
                            <a:latin typeface="Cambria Math" panose="02040503050406030204" pitchFamily="18" charset="0"/>
                          </a:rPr>
                          <m:t>,</m:t>
                        </m:r>
                        <m:r>
                          <a:rPr lang="en-US" sz="2800" i="1">
                            <a:latin typeface="Cambria Math" panose="02040503050406030204" pitchFamily="18" charset="0"/>
                          </a:rPr>
                          <m:t>𝑡</m:t>
                        </m:r>
                      </m:e>
                    </m:d>
                  </m:oMath>
                </a14:m>
                <a:endParaRPr lang="en-US" sz="2800" dirty="0"/>
              </a:p>
              <a:p>
                <a:pPr marL="571500" indent="-571500">
                  <a:spcBef>
                    <a:spcPts val="0"/>
                  </a:spcBef>
                  <a:buSzPts val="2400"/>
                </a:pPr>
                <a:endParaRPr lang="en-US" sz="2800" dirty="0"/>
              </a:p>
              <a:p>
                <a:pPr marL="571500" indent="-571500">
                  <a:spcBef>
                    <a:spcPts val="0"/>
                  </a:spcBef>
                  <a:buSzPts val="2400"/>
                </a:pPr>
                <a:r>
                  <a:rPr lang="en-US" sz="2800" dirty="0"/>
                  <a:t>Move from Eulerian to </a:t>
                </a:r>
                <a:r>
                  <a:rPr lang="en-US" sz="2800" dirty="0" err="1"/>
                  <a:t>Lagrangian</a:t>
                </a:r>
                <a:r>
                  <a:rPr lang="en-US" sz="2800" dirty="0"/>
                  <a:t> picture: </a:t>
                </a:r>
                <a14:m>
                  <m:oMath xmlns:m="http://schemas.openxmlformats.org/officeDocument/2006/math">
                    <m:r>
                      <a:rPr lang="en-US" sz="2800" b="1" i="0" smtClean="0">
                        <a:latin typeface="Cambria Math" panose="02040503050406030204" pitchFamily="18" charset="0"/>
                      </a:rPr>
                      <m:t>𝐯</m:t>
                    </m:r>
                    <m:r>
                      <a:rPr lang="en-US" sz="2800" b="1" i="0"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𝑑</m:t>
                        </m:r>
                        <m:r>
                          <a:rPr lang="en-US" sz="2800" b="1" i="0" smtClean="0">
                            <a:latin typeface="Cambria Math" panose="02040503050406030204" pitchFamily="18" charset="0"/>
                          </a:rPr>
                          <m:t>𝐫</m:t>
                        </m:r>
                      </m:num>
                      <m:den>
                        <m:r>
                          <a:rPr lang="en-US" sz="2800" b="0" i="1" smtClean="0">
                            <a:latin typeface="Cambria Math" panose="02040503050406030204" pitchFamily="18" charset="0"/>
                          </a:rPr>
                          <m:t>𝑑𝑡</m:t>
                        </m:r>
                      </m:den>
                    </m:f>
                    <m:r>
                      <a:rPr lang="en-US" sz="2800" b="0" i="1" smtClean="0">
                        <a:latin typeface="Cambria Math" panose="02040503050406030204" pitchFamily="18" charset="0"/>
                      </a:rPr>
                      <m:t>=</m:t>
                    </m:r>
                    <m:acc>
                      <m:accPr>
                        <m:chr m:val="̇"/>
                        <m:ctrlPr>
                          <a:rPr lang="en-US" sz="2800" b="0" i="1" smtClean="0">
                            <a:latin typeface="Cambria Math" panose="02040503050406030204" pitchFamily="18" charset="0"/>
                          </a:rPr>
                        </m:ctrlPr>
                      </m:accPr>
                      <m:e>
                        <m:r>
                          <a:rPr lang="en-US" sz="2800" b="1" i="0" smtClean="0">
                            <a:latin typeface="Cambria Math" panose="02040503050406030204" pitchFamily="18" charset="0"/>
                          </a:rPr>
                          <m:t>𝐫</m:t>
                        </m:r>
                      </m:e>
                    </m:acc>
                  </m:oMath>
                </a14:m>
                <a:endParaRPr lang="en-US" sz="2800" b="1" dirty="0"/>
              </a:p>
              <a:p>
                <a:pPr marL="571500" indent="-571500">
                  <a:spcBef>
                    <a:spcPts val="0"/>
                  </a:spcBef>
                  <a:buSzPts val="2400"/>
                </a:pPr>
                <a:endParaRPr lang="en-US" sz="2800" dirty="0"/>
              </a:p>
            </p:txBody>
          </p:sp>
        </mc:Choice>
        <mc:Fallback xmlns="">
          <p:sp>
            <p:nvSpPr>
              <p:cNvPr id="38" name="Google Shape;38;p7"/>
              <p:cNvSpPr txBox="1">
                <a:spLocks noGrp="1" noRot="1" noChangeAspect="1" noMove="1" noResize="1" noEditPoints="1" noAdjustHandles="1" noChangeArrowheads="1" noChangeShapeType="1" noTextEdit="1"/>
              </p:cNvSpPr>
              <p:nvPr>
                <p:ph idx="1"/>
              </p:nvPr>
            </p:nvSpPr>
            <p:spPr>
              <a:xfrm>
                <a:off x="1408625" y="1226612"/>
                <a:ext cx="9927589" cy="5080403"/>
              </a:xfrm>
              <a:prstGeom prst="rect">
                <a:avLst/>
              </a:prstGeom>
              <a:blipFill>
                <a:blip r:embed="rId3"/>
                <a:stretch>
                  <a:fillRect l="-766" t="-2244" r="-639"/>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14113532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6"/>
        <p:cNvGrpSpPr/>
        <p:nvPr/>
      </p:nvGrpSpPr>
      <p:grpSpPr>
        <a:xfrm>
          <a:off x="0" y="0"/>
          <a:ext cx="0" cy="0"/>
          <a:chOff x="0" y="0"/>
          <a:chExt cx="0" cy="0"/>
        </a:xfrm>
      </p:grpSpPr>
      <p:sp>
        <p:nvSpPr>
          <p:cNvPr id="37" name="Google Shape;37;p7"/>
          <p:cNvSpPr txBox="1">
            <a:spLocks noGrp="1"/>
          </p:cNvSpPr>
          <p:nvPr>
            <p:ph type="title"/>
          </p:nvPr>
        </p:nvSpPr>
        <p:spPr>
          <a:xfrm>
            <a:off x="828390" y="152976"/>
            <a:ext cx="10044600" cy="878655"/>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accent6"/>
              </a:buClr>
              <a:buSzPts val="6000"/>
              <a:buFont typeface="Jost"/>
              <a:buNone/>
            </a:pPr>
            <a:r>
              <a:rPr lang="en-US" dirty="0" err="1"/>
              <a:t>dBB</a:t>
            </a:r>
            <a:r>
              <a:rPr lang="en-US" dirty="0"/>
              <a:t> Approach</a:t>
            </a:r>
            <a:endParaRPr dirty="0"/>
          </a:p>
        </p:txBody>
      </p:sp>
      <mc:AlternateContent xmlns:mc="http://schemas.openxmlformats.org/markup-compatibility/2006" xmlns:a14="http://schemas.microsoft.com/office/drawing/2010/main">
        <mc:Choice Requires="a14">
          <p:sp>
            <p:nvSpPr>
              <p:cNvPr id="38" name="Google Shape;38;p7"/>
              <p:cNvSpPr txBox="1">
                <a:spLocks noGrp="1"/>
              </p:cNvSpPr>
              <p:nvPr>
                <p:ph idx="1"/>
              </p:nvPr>
            </p:nvSpPr>
            <p:spPr>
              <a:xfrm>
                <a:off x="1232779" y="888798"/>
                <a:ext cx="9927589" cy="5080403"/>
              </a:xfrm>
              <a:prstGeom prst="rect">
                <a:avLst/>
              </a:prstGeom>
              <a:noFill/>
              <a:ln>
                <a:noFill/>
              </a:ln>
            </p:spPr>
            <p:txBody>
              <a:bodyPr spcFirstLastPara="1" wrap="square" lIns="91425" tIns="45700" rIns="91425" bIns="45700" anchor="t" anchorCtr="0">
                <a:normAutofit/>
              </a:bodyPr>
              <a:lstStyle/>
              <a:p>
                <a:pPr marL="0" indent="0">
                  <a:spcBef>
                    <a:spcPts val="0"/>
                  </a:spcBef>
                  <a:buSzPts val="2400"/>
                  <a:buNone/>
                </a:pPr>
                <a:endParaRPr lang="en-US" sz="2800" b="1" dirty="0"/>
              </a:p>
              <a:p>
                <a:pPr indent="-457200">
                  <a:spcBef>
                    <a:spcPts val="0"/>
                  </a:spcBef>
                  <a:buSzPts val="2400"/>
                </a:pPr>
                <a:r>
                  <a:rPr lang="en-US" sz="2800" dirty="0"/>
                  <a:t>Four (coupled) time-evolution equations involving wavefunction</a:t>
                </a:r>
              </a:p>
              <a:p>
                <a:pPr indent="-457200">
                  <a:spcBef>
                    <a:spcPts val="0"/>
                  </a:spcBef>
                  <a:buSzPts val="2400"/>
                </a:pPr>
                <a:endParaRPr lang="en-US" sz="2800" dirty="0"/>
              </a:p>
              <a:p>
                <a:pPr indent="-457200">
                  <a:spcBef>
                    <a:spcPts val="0"/>
                  </a:spcBef>
                  <a:buSzPts val="2400"/>
                </a:pPr>
                <a:r>
                  <a:rPr lang="en-US" sz="2800" dirty="0"/>
                  <a:t>For the free 1D case:</a:t>
                </a:r>
              </a:p>
              <a:p>
                <a:pPr marL="0" indent="0">
                  <a:spcBef>
                    <a:spcPts val="0"/>
                  </a:spcBef>
                  <a:buSzPts val="2400"/>
                  <a:buNone/>
                </a:pPr>
                <a:endParaRPr lang="en-US" sz="2800" dirty="0"/>
              </a:p>
              <a:p>
                <a:pPr marL="0" indent="0">
                  <a:spcBef>
                    <a:spcPts val="0"/>
                  </a:spcBef>
                  <a:buSzPts val="2400"/>
                  <a:buNone/>
                </a:pPr>
                <a:r>
                  <a:rPr lang="en-US" sz="2800" dirty="0"/>
                  <a:t>	</a:t>
                </a:r>
                <a14:m>
                  <m:oMath xmlns:m="http://schemas.openxmlformats.org/officeDocument/2006/math">
                    <m:r>
                      <a:rPr lang="en-US" sz="2800" b="0" i="1" smtClean="0">
                        <a:latin typeface="Cambria Math" panose="02040503050406030204" pitchFamily="18" charset="0"/>
                      </a:rPr>
                      <m:t>𝑚</m:t>
                    </m:r>
                    <m:acc>
                      <m:accPr>
                        <m:chr m:val="̈"/>
                        <m:ctrlPr>
                          <a:rPr lang="en-US" sz="2800" b="0" i="1" smtClean="0">
                            <a:latin typeface="Cambria Math" panose="02040503050406030204" pitchFamily="18" charset="0"/>
                          </a:rPr>
                        </m:ctrlPr>
                      </m:accPr>
                      <m:e>
                        <m:r>
                          <a:rPr lang="en-US" sz="2800" b="0" i="1" smtClean="0">
                            <a:latin typeface="Cambria Math" panose="02040503050406030204" pitchFamily="18" charset="0"/>
                          </a:rPr>
                          <m:t>𝑥</m:t>
                        </m:r>
                      </m:e>
                    </m:acc>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𝐹</m:t>
                        </m:r>
                      </m:e>
                      <m:sub>
                        <m:r>
                          <a:rPr lang="en-US" sz="2800" b="0" i="1" smtClean="0">
                            <a:latin typeface="Cambria Math" panose="02040503050406030204" pitchFamily="18" charset="0"/>
                          </a:rPr>
                          <m:t>𝑄</m:t>
                        </m:r>
                      </m:sub>
                    </m:sSub>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𝐹</m:t>
                        </m:r>
                      </m:e>
                      <m:sub>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𝑄</m:t>
                            </m:r>
                          </m:e>
                          <m:sub>
                            <m:r>
                              <a:rPr lang="en-US" sz="2800" b="0" i="1" smtClean="0">
                                <a:latin typeface="Cambria Math" panose="02040503050406030204" pitchFamily="18" charset="0"/>
                              </a:rPr>
                              <m:t>𝑆</m:t>
                            </m:r>
                          </m:sub>
                        </m:sSub>
                      </m:sub>
                    </m:sSub>
                  </m:oMath>
                </a14:m>
                <a:endParaRPr lang="en-US" sz="2800" dirty="0"/>
              </a:p>
              <a:p>
                <a:pPr marL="0" indent="0">
                  <a:spcBef>
                    <a:spcPts val="0"/>
                  </a:spcBef>
                  <a:buSzPts val="2400"/>
                  <a:buNone/>
                </a:pPr>
                <a:endParaRPr lang="en-US" sz="2800" dirty="0"/>
              </a:p>
              <a:p>
                <a:pPr marL="0" indent="0">
                  <a:spcBef>
                    <a:spcPts val="0"/>
                  </a:spcBef>
                  <a:buSzPts val="2400"/>
                  <a:buNone/>
                </a:pPr>
                <a:r>
                  <a:rPr lang="en-US" sz="2800" dirty="0"/>
                  <a:t>	where </a:t>
                </a:r>
                <a14:m>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𝐹</m:t>
                        </m:r>
                      </m:e>
                      <m:sub>
                        <m:r>
                          <a:rPr lang="en-US" sz="2800" b="0" i="1" smtClean="0">
                            <a:latin typeface="Cambria Math" panose="02040503050406030204" pitchFamily="18" charset="0"/>
                          </a:rPr>
                          <m:t>𝑄</m:t>
                        </m:r>
                      </m:sub>
                    </m:sSub>
                    <m:r>
                      <a:rPr lang="en-US" sz="2800" b="0" i="1" smtClean="0">
                        <a:latin typeface="Cambria Math" panose="02040503050406030204" pitchFamily="18" charset="0"/>
                      </a:rPr>
                      <m:t>=−</m:t>
                    </m:r>
                    <m:r>
                      <a:rPr lang="en-US" sz="2800" b="0" i="1" smtClean="0">
                        <a:latin typeface="Cambria Math" panose="02040503050406030204" pitchFamily="18" charset="0"/>
                      </a:rPr>
                      <m:t>𝑄</m:t>
                    </m:r>
                    <m:r>
                      <a:rPr lang="en-US" sz="2800" b="0" i="1" smtClean="0">
                        <a:latin typeface="Cambria Math" panose="02040503050406030204" pitchFamily="18" charset="0"/>
                      </a:rPr>
                      <m:t>′</m:t>
                    </m:r>
                  </m:oMath>
                </a14:m>
                <a:r>
                  <a:rPr lang="en-US" sz="2800" dirty="0"/>
                  <a:t>    and    </a:t>
                </a:r>
                <a14:m>
                  <m:oMath xmlns:m="http://schemas.openxmlformats.org/officeDocument/2006/math">
                    <m:r>
                      <a:rPr lang="en-US" sz="2800" b="0" i="1" smtClean="0">
                        <a:latin typeface="Cambria Math" panose="02040503050406030204" pitchFamily="18" charset="0"/>
                      </a:rPr>
                      <m:t>𝑄</m:t>
                    </m:r>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ea typeface="Cambria Math" panose="02040503050406030204" pitchFamily="18" charset="0"/>
                              </a:rPr>
                              <m:t>ℏ</m:t>
                            </m:r>
                          </m:e>
                          <m:sup>
                            <m:r>
                              <a:rPr lang="en-US" sz="2800" b="0" i="1" smtClean="0">
                                <a:latin typeface="Cambria Math" panose="02040503050406030204" pitchFamily="18" charset="0"/>
                              </a:rPr>
                              <m:t>2</m:t>
                            </m:r>
                          </m:sup>
                        </m:sSup>
                      </m:num>
                      <m:den>
                        <m:r>
                          <a:rPr lang="en-US" sz="2800" b="0" i="1" smtClean="0">
                            <a:latin typeface="Cambria Math" panose="02040503050406030204" pitchFamily="18" charset="0"/>
                          </a:rPr>
                          <m:t>2</m:t>
                        </m:r>
                        <m:r>
                          <a:rPr lang="en-US" sz="2800" b="0" i="1" smtClean="0">
                            <a:latin typeface="Cambria Math" panose="02040503050406030204" pitchFamily="18" charset="0"/>
                          </a:rPr>
                          <m:t>𝑚</m:t>
                        </m:r>
                      </m:den>
                    </m:f>
                    <m:f>
                      <m:fPr>
                        <m:ctrlPr>
                          <a:rPr lang="en-US" sz="2800" b="0" i="1" smtClean="0">
                            <a:latin typeface="Cambria Math" panose="02040503050406030204" pitchFamily="18" charset="0"/>
                          </a:rPr>
                        </m:ctrlPr>
                      </m:fPr>
                      <m:num>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𝑅</m:t>
                            </m:r>
                          </m:e>
                          <m:sup>
                            <m:r>
                              <a:rPr lang="en-US" sz="2800" b="0" i="1" smtClean="0">
                                <a:latin typeface="Cambria Math" panose="02040503050406030204" pitchFamily="18" charset="0"/>
                              </a:rPr>
                              <m:t>′′</m:t>
                            </m:r>
                          </m:sup>
                        </m:sSup>
                      </m:num>
                      <m:den>
                        <m:r>
                          <a:rPr lang="en-US" sz="2800" b="0" i="1" smtClean="0">
                            <a:latin typeface="Cambria Math" panose="02040503050406030204" pitchFamily="18" charset="0"/>
                          </a:rPr>
                          <m:t>𝑅</m:t>
                        </m:r>
                      </m:den>
                    </m:f>
                  </m:oMath>
                </a14:m>
                <a:r>
                  <a:rPr lang="en-US" sz="2800" dirty="0"/>
                  <a:t> </a:t>
                </a:r>
              </a:p>
              <a:p>
                <a:pPr marL="0" indent="0">
                  <a:spcBef>
                    <a:spcPts val="0"/>
                  </a:spcBef>
                  <a:buSzPts val="2400"/>
                  <a:buNone/>
                </a:pPr>
                <a:endParaRPr lang="en-US" sz="2800" dirty="0"/>
              </a:p>
              <a:p>
                <a:pPr marL="0" indent="0">
                  <a:spcBef>
                    <a:spcPts val="0"/>
                  </a:spcBef>
                  <a:buSzPts val="2400"/>
                  <a:buNone/>
                </a:pPr>
                <a:r>
                  <a:rPr lang="en-US" sz="2800" dirty="0"/>
                  <a:t>	</a:t>
                </a:r>
                <a:r>
                  <a:rPr lang="en-US" sz="2800" b="0" dirty="0"/>
                  <a:t> </a:t>
                </a:r>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𝐹</m:t>
                        </m:r>
                      </m:e>
                      <m:sub>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𝑄</m:t>
                            </m:r>
                          </m:e>
                          <m:sub>
                            <m:r>
                              <a:rPr lang="en-US" sz="2800" b="0" i="1" smtClean="0">
                                <a:latin typeface="Cambria Math" panose="02040503050406030204" pitchFamily="18" charset="0"/>
                              </a:rPr>
                              <m:t>𝑆</m:t>
                            </m:r>
                          </m:sub>
                        </m:sSub>
                      </m:sub>
                    </m:sSub>
                    <m:r>
                      <a:rPr lang="en-US" sz="2800" b="0" i="0" smtClean="0">
                        <a:latin typeface="Cambria Math" panose="02040503050406030204" pitchFamily="18" charset="0"/>
                      </a:rPr>
                      <m:t>=</m:t>
                    </m:r>
                  </m:oMath>
                </a14:m>
                <a:r>
                  <a:rPr lang="en-US" sz="2800" dirty="0"/>
                  <a:t> </a:t>
                </a:r>
                <a14:m>
                  <m:oMath xmlns:m="http://schemas.openxmlformats.org/officeDocument/2006/math">
                    <m:r>
                      <a:rPr lang="en-US" sz="2800" i="1">
                        <a:latin typeface="Cambria Math" panose="02040503050406030204" pitchFamily="18" charset="0"/>
                      </a:rPr>
                      <m:t>−</m:t>
                    </m:r>
                    <m:f>
                      <m:fPr>
                        <m:ctrlPr>
                          <a:rPr lang="en-US" sz="2800" i="1" smtClean="0">
                            <a:latin typeface="Cambria Math" panose="02040503050406030204" pitchFamily="18" charset="0"/>
                          </a:rPr>
                        </m:ctrlPr>
                      </m:fPr>
                      <m:num>
                        <m:sSup>
                          <m:sSupPr>
                            <m:ctrlPr>
                              <a:rPr lang="en-US" sz="2800" i="1">
                                <a:latin typeface="Cambria Math" panose="02040503050406030204" pitchFamily="18" charset="0"/>
                              </a:rPr>
                            </m:ctrlPr>
                          </m:sSupPr>
                          <m:e>
                            <m:r>
                              <a:rPr lang="en-US" sz="2800" i="1">
                                <a:latin typeface="Cambria Math" panose="02040503050406030204" pitchFamily="18" charset="0"/>
                                <a:ea typeface="Cambria Math" panose="02040503050406030204" pitchFamily="18" charset="0"/>
                              </a:rPr>
                              <m:t>ℏ</m:t>
                            </m:r>
                          </m:e>
                          <m:sup>
                            <m:r>
                              <a:rPr lang="en-US" sz="2800" i="1">
                                <a:latin typeface="Cambria Math" panose="02040503050406030204" pitchFamily="18" charset="0"/>
                              </a:rPr>
                              <m:t>2</m:t>
                            </m:r>
                          </m:sup>
                        </m:sSup>
                      </m:num>
                      <m:den>
                        <m:r>
                          <a:rPr lang="en-US" sz="2800" b="0" i="1" smtClean="0">
                            <a:latin typeface="Cambria Math" panose="02040503050406030204" pitchFamily="18" charset="0"/>
                          </a:rPr>
                          <m:t>4</m:t>
                        </m:r>
                        <m:r>
                          <a:rPr lang="en-US" sz="2800" i="1">
                            <a:latin typeface="Cambria Math" panose="02040503050406030204" pitchFamily="18" charset="0"/>
                          </a:rPr>
                          <m:t>𝑚</m:t>
                        </m:r>
                        <m:r>
                          <a:rPr lang="en-US" sz="2800" i="1" smtClean="0">
                            <a:latin typeface="Cambria Math" panose="02040503050406030204" pitchFamily="18" charset="0"/>
                            <a:ea typeface="Cambria Math" panose="02040503050406030204" pitchFamily="18" charset="0"/>
                          </a:rPr>
                          <m:t>𝜌</m:t>
                        </m:r>
                      </m:den>
                    </m:f>
                    <m:sSup>
                      <m:sSupPr>
                        <m:ctrlPr>
                          <a:rPr lang="en-US" sz="2800" i="1" smtClean="0">
                            <a:latin typeface="Cambria Math" panose="02040503050406030204" pitchFamily="18" charset="0"/>
                          </a:rPr>
                        </m:ctrlPr>
                      </m:sSupPr>
                      <m:e>
                        <m:d>
                          <m:dPr>
                            <m:ctrlPr>
                              <a:rPr lang="en-US" sz="2800" i="1">
                                <a:latin typeface="Cambria Math" panose="02040503050406030204" pitchFamily="18" charset="0"/>
                              </a:rPr>
                            </m:ctrlPr>
                          </m:dPr>
                          <m:e>
                            <m:r>
                              <a:rPr lang="en-US" sz="2800" i="1">
                                <a:latin typeface="Cambria Math" panose="02040503050406030204" pitchFamily="18" charset="0"/>
                                <a:ea typeface="Cambria Math" panose="02040503050406030204" pitchFamily="18" charset="0"/>
                              </a:rPr>
                              <m:t>𝜌</m:t>
                            </m:r>
                            <m:sSup>
                              <m:sSupPr>
                                <m:ctrlPr>
                                  <a:rPr lang="en-US" sz="2800" i="1">
                                    <a:latin typeface="Cambria Math" panose="02040503050406030204" pitchFamily="18" charset="0"/>
                                    <a:ea typeface="Cambria Math" panose="02040503050406030204" pitchFamily="18" charset="0"/>
                                  </a:rPr>
                                </m:ctrlPr>
                              </m:sSupPr>
                              <m:e>
                                <m:r>
                                  <a:rPr lang="en-US" sz="2800" i="1">
                                    <a:latin typeface="Cambria Math" panose="02040503050406030204" pitchFamily="18" charset="0"/>
                                    <a:ea typeface="Cambria Math" panose="02040503050406030204" pitchFamily="18" charset="0"/>
                                  </a:rPr>
                                  <m:t>𝜙</m:t>
                                </m:r>
                              </m:e>
                              <m:sup>
                                <m:r>
                                  <a:rPr lang="en-US" sz="2800" i="1">
                                    <a:latin typeface="Cambria Math" panose="02040503050406030204" pitchFamily="18" charset="0"/>
                                    <a:ea typeface="Cambria Math" panose="02040503050406030204" pitchFamily="18" charset="0"/>
                                  </a:rPr>
                                  <m:t>′2</m:t>
                                </m:r>
                              </m:sup>
                            </m:sSup>
                            <m:func>
                              <m:funcPr>
                                <m:ctrlPr>
                                  <a:rPr lang="en-US" sz="2800" i="1">
                                    <a:latin typeface="Cambria Math" panose="02040503050406030204" pitchFamily="18" charset="0"/>
                                    <a:ea typeface="Cambria Math" panose="02040503050406030204" pitchFamily="18" charset="0"/>
                                  </a:rPr>
                                </m:ctrlPr>
                              </m:funcPr>
                              <m:fName>
                                <m:sSup>
                                  <m:sSupPr>
                                    <m:ctrlPr>
                                      <a:rPr lang="en-US" sz="2800" i="1">
                                        <a:latin typeface="Cambria Math" panose="02040503050406030204" pitchFamily="18" charset="0"/>
                                        <a:ea typeface="Cambria Math" panose="02040503050406030204" pitchFamily="18" charset="0"/>
                                      </a:rPr>
                                    </m:ctrlPr>
                                  </m:sSupPr>
                                  <m:e>
                                    <m:r>
                                      <m:rPr>
                                        <m:sty m:val="p"/>
                                      </m:rPr>
                                      <a:rPr lang="en-US" sz="2800">
                                        <a:latin typeface="Cambria Math" panose="02040503050406030204" pitchFamily="18" charset="0"/>
                                        <a:ea typeface="Cambria Math" panose="02040503050406030204" pitchFamily="18" charset="0"/>
                                      </a:rPr>
                                      <m:t>sin</m:t>
                                    </m:r>
                                  </m:e>
                                  <m:sup>
                                    <m:r>
                                      <a:rPr lang="en-US" sz="2800" i="1">
                                        <a:latin typeface="Cambria Math" panose="02040503050406030204" pitchFamily="18" charset="0"/>
                                        <a:ea typeface="Cambria Math" panose="02040503050406030204" pitchFamily="18" charset="0"/>
                                      </a:rPr>
                                      <m:t>2</m:t>
                                    </m:r>
                                  </m:sup>
                                </m:sSup>
                              </m:fName>
                              <m:e>
                                <m:r>
                                  <a:rPr lang="en-US" sz="2800" i="1">
                                    <a:latin typeface="Cambria Math" panose="02040503050406030204" pitchFamily="18" charset="0"/>
                                    <a:ea typeface="Cambria Math" panose="02040503050406030204" pitchFamily="18" charset="0"/>
                                  </a:rPr>
                                  <m:t>𝜃</m:t>
                                </m:r>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𝜌</m:t>
                                </m:r>
                                <m:sSup>
                                  <m:sSupPr>
                                    <m:ctrlPr>
                                      <a:rPr lang="en-US" sz="2800" i="1">
                                        <a:latin typeface="Cambria Math" panose="02040503050406030204" pitchFamily="18" charset="0"/>
                                        <a:ea typeface="Cambria Math" panose="02040503050406030204" pitchFamily="18" charset="0"/>
                                      </a:rPr>
                                    </m:ctrlPr>
                                  </m:sSupPr>
                                  <m:e>
                                    <m:r>
                                      <a:rPr lang="en-US" sz="2800" i="1">
                                        <a:latin typeface="Cambria Math" panose="02040503050406030204" pitchFamily="18" charset="0"/>
                                        <a:ea typeface="Cambria Math" panose="02040503050406030204" pitchFamily="18" charset="0"/>
                                      </a:rPr>
                                      <m:t>𝜃</m:t>
                                    </m:r>
                                  </m:e>
                                  <m:sup>
                                    <m:r>
                                      <a:rPr lang="en-US" sz="2800" i="1">
                                        <a:latin typeface="Cambria Math" panose="02040503050406030204" pitchFamily="18" charset="0"/>
                                        <a:ea typeface="Cambria Math" panose="02040503050406030204" pitchFamily="18" charset="0"/>
                                      </a:rPr>
                                      <m:t>′2</m:t>
                                    </m:r>
                                  </m:sup>
                                </m:sSup>
                              </m:e>
                            </m:func>
                          </m:e>
                        </m:d>
                      </m:e>
                      <m:sup>
                        <m:r>
                          <a:rPr lang="en-US" sz="2800" b="0" i="1" smtClean="0">
                            <a:latin typeface="Cambria Math" panose="02040503050406030204" pitchFamily="18" charset="0"/>
                          </a:rPr>
                          <m:t>′</m:t>
                        </m:r>
                      </m:sup>
                    </m:sSup>
                  </m:oMath>
                </a14:m>
                <a:endParaRPr sz="2800" dirty="0"/>
              </a:p>
            </p:txBody>
          </p:sp>
        </mc:Choice>
        <mc:Fallback xmlns="">
          <p:sp>
            <p:nvSpPr>
              <p:cNvPr id="38" name="Google Shape;38;p7"/>
              <p:cNvSpPr txBox="1">
                <a:spLocks noGrp="1" noRot="1" noChangeAspect="1" noMove="1" noResize="1" noEditPoints="1" noAdjustHandles="1" noChangeArrowheads="1" noChangeShapeType="1" noTextEdit="1"/>
              </p:cNvSpPr>
              <p:nvPr>
                <p:ph idx="1"/>
              </p:nvPr>
            </p:nvSpPr>
            <p:spPr>
              <a:xfrm>
                <a:off x="1232779" y="888798"/>
                <a:ext cx="9927589" cy="5080403"/>
              </a:xfrm>
              <a:prstGeom prst="rect">
                <a:avLst/>
              </a:prstGeom>
              <a:blipFill>
                <a:blip r:embed="rId3"/>
                <a:stretch>
                  <a:fillRect l="-766" r="-766"/>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31183950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6"/>
        <p:cNvGrpSpPr/>
        <p:nvPr/>
      </p:nvGrpSpPr>
      <p:grpSpPr>
        <a:xfrm>
          <a:off x="0" y="0"/>
          <a:ext cx="0" cy="0"/>
          <a:chOff x="0" y="0"/>
          <a:chExt cx="0" cy="0"/>
        </a:xfrm>
      </p:grpSpPr>
      <p:sp>
        <p:nvSpPr>
          <p:cNvPr id="37" name="Google Shape;37;p7"/>
          <p:cNvSpPr txBox="1">
            <a:spLocks noGrp="1"/>
          </p:cNvSpPr>
          <p:nvPr>
            <p:ph type="title"/>
          </p:nvPr>
        </p:nvSpPr>
        <p:spPr>
          <a:xfrm>
            <a:off x="222739" y="236589"/>
            <a:ext cx="11781692" cy="878655"/>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accent6"/>
              </a:buClr>
              <a:buSzPts val="6000"/>
              <a:buFont typeface="Jost"/>
              <a:buNone/>
            </a:pPr>
            <a:r>
              <a:rPr lang="en-US" dirty="0"/>
              <a:t>IQT Approach</a:t>
            </a:r>
            <a:endParaRPr dirty="0"/>
          </a:p>
        </p:txBody>
      </p:sp>
      <p:sp>
        <p:nvSpPr>
          <p:cNvPr id="38" name="Google Shape;38;p7"/>
          <p:cNvSpPr txBox="1">
            <a:spLocks noGrp="1"/>
          </p:cNvSpPr>
          <p:nvPr>
            <p:ph idx="1"/>
          </p:nvPr>
        </p:nvSpPr>
        <p:spPr>
          <a:xfrm>
            <a:off x="1443795" y="1379012"/>
            <a:ext cx="9579000" cy="5080403"/>
          </a:xfrm>
          <a:prstGeom prst="rect">
            <a:avLst/>
          </a:prstGeom>
          <a:noFill/>
          <a:ln>
            <a:noFill/>
          </a:ln>
        </p:spPr>
        <p:txBody>
          <a:bodyPr spcFirstLastPara="1" wrap="square" lIns="91425" tIns="45700" rIns="91425" bIns="45700" anchor="t" anchorCtr="0">
            <a:normAutofit/>
          </a:bodyPr>
          <a:lstStyle/>
          <a:p>
            <a:pPr marL="571500" indent="-571500">
              <a:spcBef>
                <a:spcPts val="0"/>
              </a:spcBef>
              <a:buSzPts val="2400"/>
            </a:pPr>
            <a:endParaRPr lang="en-US" sz="2800" dirty="0"/>
          </a:p>
          <a:p>
            <a:pPr marL="571500" indent="-571500">
              <a:spcBef>
                <a:spcPts val="0"/>
              </a:spcBef>
              <a:buSzPts val="2400"/>
            </a:pPr>
            <a:endParaRPr sz="2800" dirty="0"/>
          </a:p>
        </p:txBody>
      </p:sp>
      <mc:AlternateContent xmlns:mc="http://schemas.openxmlformats.org/markup-compatibility/2006" xmlns:a14="http://schemas.microsoft.com/office/drawing/2010/main">
        <mc:Choice Requires="a14">
          <p:sp>
            <p:nvSpPr>
              <p:cNvPr id="3" name="Google Shape;38;p7">
                <a:extLst>
                  <a:ext uri="{FF2B5EF4-FFF2-40B4-BE49-F238E27FC236}">
                    <a16:creationId xmlns:a16="http://schemas.microsoft.com/office/drawing/2014/main" id="{B6EDBAEE-1C0D-88FC-A01B-AC1DD077B048}"/>
                  </a:ext>
                </a:extLst>
              </p:cNvPr>
              <p:cNvSpPr txBox="1">
                <a:spLocks/>
              </p:cNvSpPr>
              <p:nvPr/>
            </p:nvSpPr>
            <p:spPr>
              <a:xfrm>
                <a:off x="1596195" y="981678"/>
                <a:ext cx="9579000" cy="5450318"/>
              </a:xfrm>
              <a:prstGeom prst="rect">
                <a:avLst/>
              </a:prstGeom>
              <a:noFill/>
              <a:ln>
                <a:noFill/>
              </a:ln>
            </p:spPr>
            <p:txBody>
              <a:bodyPr spcFirstLastPara="1" wrap="square" lIns="91425" tIns="45700" rIns="91425" bIns="45700" anchor="t" anchorCtr="0">
                <a:normAutofit fontScale="70000" lnSpcReduction="20000"/>
              </a:bodyPr>
              <a:lstStyle>
                <a:defPPr marR="0" lvl="0" algn="l" rtl="0">
                  <a:lnSpc>
                    <a:spcPct val="100000"/>
                  </a:lnSpc>
                  <a:spcBef>
                    <a:spcPts val="0"/>
                  </a:spcBef>
                  <a:spcAft>
                    <a:spcPts val="0"/>
                  </a:spcAft>
                </a:defPPr>
                <a:lvl1pPr marL="457200" marR="0" lvl="0" indent="-342900" algn="l" rtl="0">
                  <a:lnSpc>
                    <a:spcPct val="100000"/>
                  </a:lnSpc>
                  <a:spcBef>
                    <a:spcPts val="1800"/>
                  </a:spcBef>
                  <a:spcAft>
                    <a:spcPts val="0"/>
                  </a:spcAft>
                  <a:buClr>
                    <a:schemeClr val="dk1"/>
                  </a:buClr>
                  <a:buSzPts val="1800"/>
                  <a:buFont typeface="Arial"/>
                  <a:buChar char="•"/>
                  <a:defRPr sz="3600" b="0" i="0" u="none" strike="noStrike" cap="none">
                    <a:solidFill>
                      <a:schemeClr val="dk1"/>
                    </a:solidFill>
                    <a:latin typeface="Jost"/>
                    <a:ea typeface="Jost"/>
                    <a:cs typeface="Jost"/>
                    <a:sym typeface="Jost"/>
                  </a:defRPr>
                </a:lvl1pPr>
                <a:lvl2pPr marL="914400" marR="0" lvl="1" indent="-342900" algn="l" rtl="0">
                  <a:lnSpc>
                    <a:spcPct val="100000"/>
                  </a:lnSpc>
                  <a:spcBef>
                    <a:spcPts val="500"/>
                  </a:spcBef>
                  <a:spcAft>
                    <a:spcPts val="0"/>
                  </a:spcAft>
                  <a:buClr>
                    <a:schemeClr val="dk1"/>
                  </a:buClr>
                  <a:buSzPts val="1800"/>
                  <a:buFont typeface="Arial"/>
                  <a:buChar char="•"/>
                  <a:defRPr sz="3200" b="0" i="0" u="none" strike="noStrike" cap="none">
                    <a:solidFill>
                      <a:schemeClr val="dk1"/>
                    </a:solidFill>
                    <a:latin typeface="Jost"/>
                    <a:ea typeface="Jost"/>
                    <a:cs typeface="Jost"/>
                    <a:sym typeface="Jost"/>
                  </a:defRPr>
                </a:lvl2pPr>
                <a:lvl3pPr marL="1371600" marR="0" lvl="2" indent="-342900" algn="l" rtl="0">
                  <a:lnSpc>
                    <a:spcPct val="100000"/>
                  </a:lnSpc>
                  <a:spcBef>
                    <a:spcPts val="500"/>
                  </a:spcBef>
                  <a:spcAft>
                    <a:spcPts val="0"/>
                  </a:spcAft>
                  <a:buClr>
                    <a:schemeClr val="dk1"/>
                  </a:buClr>
                  <a:buSzPts val="1800"/>
                  <a:buFont typeface="Arial"/>
                  <a:buChar char="•"/>
                  <a:defRPr sz="2800" b="0" i="0" u="none" strike="noStrike" cap="none">
                    <a:solidFill>
                      <a:schemeClr val="dk1"/>
                    </a:solidFill>
                    <a:latin typeface="Jost"/>
                    <a:ea typeface="Jost"/>
                    <a:cs typeface="Jost"/>
                    <a:sym typeface="Jost"/>
                  </a:defRPr>
                </a:lvl3pPr>
                <a:lvl4pPr marL="1828800" marR="0" lvl="3" indent="-342900" algn="l" rtl="0">
                  <a:lnSpc>
                    <a:spcPct val="100000"/>
                  </a:lnSpc>
                  <a:spcBef>
                    <a:spcPts val="500"/>
                  </a:spcBef>
                  <a:spcAft>
                    <a:spcPts val="0"/>
                  </a:spcAft>
                  <a:buClr>
                    <a:schemeClr val="dk1"/>
                  </a:buClr>
                  <a:buSzPts val="1800"/>
                  <a:buFont typeface="Arial"/>
                  <a:buChar char="•"/>
                  <a:defRPr sz="2400" b="0" i="0" u="none" strike="noStrike" cap="none">
                    <a:solidFill>
                      <a:schemeClr val="dk1"/>
                    </a:solidFill>
                    <a:latin typeface="Jost"/>
                    <a:ea typeface="Jost"/>
                    <a:cs typeface="Jost"/>
                    <a:sym typeface="Jost"/>
                  </a:defRPr>
                </a:lvl4pPr>
                <a:lvl5pPr marL="2286000" marR="0" lvl="4" indent="-342900" algn="l" rtl="0">
                  <a:lnSpc>
                    <a:spcPct val="100000"/>
                  </a:lnSpc>
                  <a:spcBef>
                    <a:spcPts val="500"/>
                  </a:spcBef>
                  <a:spcAft>
                    <a:spcPts val="0"/>
                  </a:spcAft>
                  <a:buClr>
                    <a:schemeClr val="dk1"/>
                  </a:buClr>
                  <a:buSzPts val="1800"/>
                  <a:buFont typeface="Arial"/>
                  <a:buChar char="•"/>
                  <a:defRPr sz="2400" b="0" i="0" u="none" strike="noStrike" cap="none">
                    <a:solidFill>
                      <a:schemeClr val="dk1"/>
                    </a:solidFill>
                    <a:latin typeface="Jost"/>
                    <a:ea typeface="Jost"/>
                    <a:cs typeface="Jost"/>
                    <a:sym typeface="Jos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buSzPts val="2400"/>
                  <a:buNone/>
                </a:pPr>
                <a:endParaRPr lang="en-US" sz="2800" dirty="0">
                  <a:latin typeface="Cambria Math" panose="02040503050406030204" pitchFamily="18" charset="0"/>
                </a:endParaRPr>
              </a:p>
              <a:p>
                <a:pPr indent="-457200">
                  <a:spcBef>
                    <a:spcPts val="0"/>
                  </a:spcBef>
                  <a:buSzPts val="2400"/>
                </a:pPr>
                <a:r>
                  <a:rPr lang="en-US" sz="2800" dirty="0"/>
                  <a:t>Replace wavefunction </a:t>
                </a:r>
                <a14:m>
                  <m:oMath xmlns:m="http://schemas.openxmlformats.org/officeDocument/2006/math">
                    <m:acc>
                      <m:accPr>
                        <m:chr m:val="⃗"/>
                        <m:ctrlPr>
                          <a:rPr lang="en-US" sz="2800" i="1" smtClean="0">
                            <a:latin typeface="Cambria Math" panose="02040503050406030204" pitchFamily="18" charset="0"/>
                          </a:rPr>
                        </m:ctrlPr>
                      </m:accPr>
                      <m:e>
                        <m:r>
                          <a:rPr lang="en-US" sz="2800" i="1" smtClean="0">
                            <a:latin typeface="Cambria Math" panose="02040503050406030204" pitchFamily="18" charset="0"/>
                            <a:ea typeface="Cambria Math" panose="02040503050406030204" pitchFamily="18" charset="0"/>
                          </a:rPr>
                          <m:t>𝜓</m:t>
                        </m:r>
                      </m:e>
                    </m:acc>
                  </m:oMath>
                </a14:m>
                <a:r>
                  <a:rPr lang="en-US" sz="2800" dirty="0"/>
                  <a:t> with ensemble of trajectories by introducing a new independent trajectory-labelling variable </a:t>
                </a:r>
                <a:r>
                  <a:rPr lang="en-US" sz="2800" i="1" dirty="0"/>
                  <a:t>C</a:t>
                </a:r>
                <a:r>
                  <a:rPr lang="en-US" sz="2800" dirty="0"/>
                  <a:t>.  </a:t>
                </a:r>
                <a:endParaRPr lang="en-US" sz="2800" dirty="0">
                  <a:latin typeface="Cambria Math" panose="02040503050406030204" pitchFamily="18" charset="0"/>
                </a:endParaRPr>
              </a:p>
              <a:p>
                <a:pPr marL="0" indent="0">
                  <a:spcBef>
                    <a:spcPts val="0"/>
                  </a:spcBef>
                  <a:buSzPts val="2400"/>
                  <a:buNone/>
                </a:pPr>
                <a:endParaRPr lang="en-US" sz="2800" dirty="0">
                  <a:latin typeface="Cambria Math" panose="02040503050406030204" pitchFamily="18" charset="0"/>
                </a:endParaRPr>
              </a:p>
              <a:p>
                <a:pPr lvl="1" indent="-457200">
                  <a:spcBef>
                    <a:spcPts val="0"/>
                  </a:spcBef>
                  <a:buSzPts val="2400"/>
                </a:pPr>
                <a14:m>
                  <m:oMath xmlns:m="http://schemas.openxmlformats.org/officeDocument/2006/math">
                    <m:r>
                      <a:rPr lang="en-US" sz="2400" b="0" i="1" smtClean="0">
                        <a:latin typeface="Cambria Math" panose="02040503050406030204" pitchFamily="18" charset="0"/>
                      </a:rPr>
                      <m:t>𝑥</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𝑡</m:t>
                        </m:r>
                      </m:e>
                    </m:d>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𝑥</m:t>
                    </m:r>
                    <m:d>
                      <m:dPr>
                        <m:ctrlPr>
                          <a:rPr lang="en-US" sz="2400" b="0" i="1" smtClean="0">
                            <a:latin typeface="Cambria Math" panose="02040503050406030204" pitchFamily="18" charset="0"/>
                            <a:ea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𝐶</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𝑡</m:t>
                        </m:r>
                      </m:e>
                    </m:d>
                  </m:oMath>
                </a14:m>
                <a:r>
                  <a:rPr lang="en-US" sz="2400" dirty="0">
                    <a:latin typeface="Cambria Math" panose="02040503050406030204" pitchFamily="18" charset="0"/>
                  </a:rPr>
                  <a:t>, </a:t>
                </a:r>
                <a14:m>
                  <m:oMath xmlns:m="http://schemas.openxmlformats.org/officeDocument/2006/math">
                    <m:r>
                      <a:rPr lang="en-US" sz="2400" b="0" i="0" smtClean="0">
                        <a:latin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𝜃</m:t>
                    </m:r>
                    <m:d>
                      <m:dPr>
                        <m:ctrlPr>
                          <a:rPr lang="en-US" sz="2400" i="1">
                            <a:latin typeface="Cambria Math" panose="02040503050406030204" pitchFamily="18" charset="0"/>
                          </a:rPr>
                        </m:ctrlPr>
                      </m:dPr>
                      <m:e>
                        <m:r>
                          <a:rPr lang="en-US" sz="2400" b="0" i="1" smtClean="0">
                            <a:latin typeface="Cambria Math" panose="02040503050406030204" pitchFamily="18" charset="0"/>
                          </a:rPr>
                          <m:t>𝑥</m:t>
                        </m:r>
                        <m:r>
                          <a:rPr lang="en-US" sz="2400" b="0" i="1" smtClean="0">
                            <a:latin typeface="Cambria Math" panose="02040503050406030204" pitchFamily="18" charset="0"/>
                          </a:rPr>
                          <m:t>,</m:t>
                        </m:r>
                        <m:r>
                          <a:rPr lang="en-US" sz="2400" i="1">
                            <a:latin typeface="Cambria Math" panose="02040503050406030204" pitchFamily="18" charset="0"/>
                          </a:rPr>
                          <m:t>𝑡</m:t>
                        </m:r>
                      </m:e>
                    </m:d>
                    <m:r>
                      <a:rPr lang="en-US" sz="2400" i="1">
                        <a:latin typeface="Cambria Math" panose="02040503050406030204" pitchFamily="18" charset="0"/>
                        <a:ea typeface="Cambria Math" panose="02040503050406030204" pitchFamily="18" charset="0"/>
                      </a:rPr>
                      <m:t>→</m:t>
                    </m:r>
                    <m:r>
                      <a:rPr lang="en-US" sz="2400" i="1" smtClean="0">
                        <a:latin typeface="Cambria Math" panose="02040503050406030204" pitchFamily="18" charset="0"/>
                        <a:ea typeface="Cambria Math" panose="02040503050406030204" pitchFamily="18" charset="0"/>
                      </a:rPr>
                      <m:t>𝜃</m:t>
                    </m:r>
                    <m:d>
                      <m:dPr>
                        <m:ctrlPr>
                          <a:rPr lang="en-US" sz="2400" i="1">
                            <a:latin typeface="Cambria Math" panose="02040503050406030204" pitchFamily="18" charset="0"/>
                            <a:ea typeface="Cambria Math" panose="02040503050406030204" pitchFamily="18" charset="0"/>
                          </a:rPr>
                        </m:ctrlPr>
                      </m:dPr>
                      <m:e>
                        <m:r>
                          <a:rPr lang="en-US" sz="2400" i="1">
                            <a:latin typeface="Cambria Math" panose="02040503050406030204" pitchFamily="18" charset="0"/>
                            <a:ea typeface="Cambria Math" panose="02040503050406030204" pitchFamily="18" charset="0"/>
                          </a:rPr>
                          <m:t>𝐶</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𝑡</m:t>
                        </m:r>
                      </m:e>
                    </m:d>
                  </m:oMath>
                </a14:m>
                <a:r>
                  <a:rPr lang="en-US" sz="2400" dirty="0">
                    <a:latin typeface="Cambria Math" panose="02040503050406030204" pitchFamily="18" charset="0"/>
                  </a:rPr>
                  <a:t>, and </a:t>
                </a:r>
                <a14:m>
                  <m:oMath xmlns:m="http://schemas.openxmlformats.org/officeDocument/2006/math">
                    <m:r>
                      <a:rPr lang="el-GR" sz="2400" i="1" smtClean="0">
                        <a:latin typeface="Cambria Math" panose="02040503050406030204" pitchFamily="18" charset="0"/>
                        <a:ea typeface="Cambria Math" panose="02040503050406030204" pitchFamily="18" charset="0"/>
                      </a:rPr>
                      <m:t>𝜙</m:t>
                    </m:r>
                    <m:d>
                      <m:dPr>
                        <m:ctrlPr>
                          <a:rPr lang="en-US" sz="2400" i="1">
                            <a:latin typeface="Cambria Math" panose="02040503050406030204" pitchFamily="18" charset="0"/>
                          </a:rPr>
                        </m:ctrlPr>
                      </m:dPr>
                      <m:e>
                        <m:r>
                          <a:rPr lang="en-US" sz="2400" i="1">
                            <a:latin typeface="Cambria Math" panose="02040503050406030204" pitchFamily="18" charset="0"/>
                          </a:rPr>
                          <m:t>𝑥</m:t>
                        </m:r>
                        <m:r>
                          <a:rPr lang="en-US" sz="2400" i="1">
                            <a:latin typeface="Cambria Math" panose="02040503050406030204" pitchFamily="18" charset="0"/>
                          </a:rPr>
                          <m:t>,</m:t>
                        </m:r>
                        <m:r>
                          <a:rPr lang="en-US" sz="2400" i="1">
                            <a:latin typeface="Cambria Math" panose="02040503050406030204" pitchFamily="18" charset="0"/>
                          </a:rPr>
                          <m:t>𝑡</m:t>
                        </m:r>
                      </m:e>
                    </m:d>
                    <m:r>
                      <a:rPr lang="en-US" sz="2400" i="1">
                        <a:latin typeface="Cambria Math" panose="02040503050406030204" pitchFamily="18" charset="0"/>
                        <a:ea typeface="Cambria Math" panose="02040503050406030204" pitchFamily="18" charset="0"/>
                      </a:rPr>
                      <m:t>→</m:t>
                    </m:r>
                    <m:r>
                      <a:rPr lang="en-US" sz="2400" i="1" smtClean="0">
                        <a:latin typeface="Cambria Math" panose="02040503050406030204" pitchFamily="18" charset="0"/>
                        <a:ea typeface="Cambria Math" panose="02040503050406030204" pitchFamily="18" charset="0"/>
                      </a:rPr>
                      <m:t>𝜙</m:t>
                    </m:r>
                    <m:d>
                      <m:dPr>
                        <m:ctrlPr>
                          <a:rPr lang="en-US" sz="2400" i="1">
                            <a:latin typeface="Cambria Math" panose="02040503050406030204" pitchFamily="18" charset="0"/>
                            <a:ea typeface="Cambria Math" panose="02040503050406030204" pitchFamily="18" charset="0"/>
                          </a:rPr>
                        </m:ctrlPr>
                      </m:dPr>
                      <m:e>
                        <m:r>
                          <a:rPr lang="en-US" sz="2400" i="1">
                            <a:latin typeface="Cambria Math" panose="02040503050406030204" pitchFamily="18" charset="0"/>
                            <a:ea typeface="Cambria Math" panose="02040503050406030204" pitchFamily="18" charset="0"/>
                          </a:rPr>
                          <m:t>𝐶</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𝑡</m:t>
                        </m:r>
                      </m:e>
                    </m:d>
                  </m:oMath>
                </a14:m>
                <a:endParaRPr lang="en-US" sz="2400" dirty="0">
                  <a:latin typeface="Cambria Math" panose="02040503050406030204" pitchFamily="18" charset="0"/>
                </a:endParaRPr>
              </a:p>
              <a:p>
                <a:pPr lvl="1" indent="-457200">
                  <a:spcBef>
                    <a:spcPts val="0"/>
                  </a:spcBef>
                  <a:buSzPts val="2400"/>
                </a:pPr>
                <a:endParaRPr lang="en-US" sz="2400" dirty="0">
                  <a:latin typeface="Cambria Math" panose="02040503050406030204" pitchFamily="18" charset="0"/>
                </a:endParaRPr>
              </a:p>
              <a:p>
                <a:pPr lvl="1" indent="-457200">
                  <a:spcBef>
                    <a:spcPts val="0"/>
                  </a:spcBef>
                  <a:buSzPts val="2400"/>
                </a:pPr>
                <a14:m>
                  <m:oMath xmlns:m="http://schemas.openxmlformats.org/officeDocument/2006/math">
                    <m:r>
                      <a:rPr lang="en-US" sz="2400" i="1" smtClean="0">
                        <a:latin typeface="Cambria Math" panose="02040503050406030204" pitchFamily="18" charset="0"/>
                        <a:ea typeface="Cambria Math" panose="02040503050406030204" pitchFamily="18" charset="0"/>
                      </a:rPr>
                      <m:t>𝜌</m:t>
                    </m:r>
                    <m:d>
                      <m:dPr>
                        <m:ctrlPr>
                          <a:rPr lang="en-US" sz="2400" i="1" smtClean="0">
                            <a:latin typeface="Cambria Math" panose="02040503050406030204" pitchFamily="18" charset="0"/>
                            <a:ea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𝑥</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𝑡</m:t>
                        </m:r>
                      </m:e>
                    </m:d>
                    <m:r>
                      <a:rPr lang="en-US" sz="2400" b="0" i="1" smtClean="0">
                        <a:latin typeface="Cambria Math" panose="02040503050406030204" pitchFamily="18" charset="0"/>
                        <a:ea typeface="Cambria Math" panose="02040503050406030204" pitchFamily="18" charset="0"/>
                      </a:rPr>
                      <m:t>=</m:t>
                    </m:r>
                    <m:f>
                      <m:fPr>
                        <m:ctrlPr>
                          <a:rPr lang="en-US" sz="2400" b="0" i="1" smtClean="0">
                            <a:latin typeface="Cambria Math" panose="02040503050406030204" pitchFamily="18" charset="0"/>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1</m:t>
                        </m:r>
                      </m:num>
                      <m:den>
                        <m:sSup>
                          <m:sSupPr>
                            <m:ctrlPr>
                              <a:rPr lang="en-US" sz="2400" b="0" i="1" smtClean="0">
                                <a:latin typeface="Cambria Math" panose="02040503050406030204" pitchFamily="18" charset="0"/>
                                <a:ea typeface="Cambria Math" panose="02040503050406030204" pitchFamily="18" charset="0"/>
                              </a:rPr>
                            </m:ctrlPr>
                          </m:sSupPr>
                          <m:e>
                            <m:r>
                              <a:rPr lang="en-US" sz="2400" b="0" i="1" smtClean="0">
                                <a:latin typeface="Cambria Math" panose="02040503050406030204" pitchFamily="18" charset="0"/>
                                <a:ea typeface="Cambria Math" panose="02040503050406030204" pitchFamily="18" charset="0"/>
                              </a:rPr>
                              <m:t>𝑥</m:t>
                            </m:r>
                          </m:e>
                          <m:sup>
                            <m:r>
                              <a:rPr lang="en-US" sz="2400" b="0" i="1" smtClean="0">
                                <a:latin typeface="Cambria Math" panose="02040503050406030204" pitchFamily="18" charset="0"/>
                                <a:ea typeface="Cambria Math" panose="02040503050406030204" pitchFamily="18" charset="0"/>
                              </a:rPr>
                              <m:t>(1)</m:t>
                            </m:r>
                          </m:sup>
                        </m:sSup>
                        <m:d>
                          <m:dPr>
                            <m:ctrlPr>
                              <a:rPr lang="en-US" sz="2400" b="0" i="1" smtClean="0">
                                <a:latin typeface="Cambria Math" panose="02040503050406030204" pitchFamily="18" charset="0"/>
                                <a:ea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𝐶</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𝑡</m:t>
                            </m:r>
                          </m:e>
                        </m:d>
                      </m:den>
                    </m:f>
                  </m:oMath>
                </a14:m>
                <a:r>
                  <a:rPr lang="en-US" sz="2400" dirty="0">
                    <a:latin typeface="Cambria Math" panose="02040503050406030204" pitchFamily="18" charset="0"/>
                  </a:rPr>
                  <a:t>    where </a:t>
                </a:r>
                <a14:m>
                  <m:oMath xmlns:m="http://schemas.openxmlformats.org/officeDocument/2006/math">
                    <m:sSup>
                      <m:sSupPr>
                        <m:ctrlPr>
                          <a:rPr lang="en-US" sz="2400" i="1" smtClean="0">
                            <a:latin typeface="Cambria Math" panose="02040503050406030204" pitchFamily="18" charset="0"/>
                          </a:rPr>
                        </m:ctrlPr>
                      </m:sSupPr>
                      <m:e>
                        <m:r>
                          <a:rPr lang="en-US" sz="2400" b="0" i="1" smtClean="0">
                            <a:latin typeface="Cambria Math" panose="02040503050406030204" pitchFamily="18" charset="0"/>
                          </a:rPr>
                          <m:t>𝑥</m:t>
                        </m:r>
                      </m:e>
                      <m:sup>
                        <m:r>
                          <a:rPr lang="en-US" sz="2400" b="0" i="1" smtClean="0">
                            <a:latin typeface="Cambria Math" panose="02040503050406030204" pitchFamily="18" charset="0"/>
                          </a:rPr>
                          <m:t>(1)</m:t>
                        </m:r>
                      </m:sup>
                    </m:sSup>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d>
                          <m:dPr>
                            <m:begChr m:val=""/>
                            <m:endChr m:val="|"/>
                            <m:ctrlPr>
                              <a:rPr lang="en-US" sz="2400" i="1">
                                <a:latin typeface="Cambria Math" panose="02040503050406030204" pitchFamily="18" charset="0"/>
                              </a:rPr>
                            </m:ctrlPr>
                          </m:dPr>
                          <m:e>
                            <m:f>
                              <m:fPr>
                                <m:ctrlPr>
                                  <a:rPr lang="en-US" sz="2400" i="1">
                                    <a:latin typeface="Cambria Math" panose="02040503050406030204" pitchFamily="18" charset="0"/>
                                  </a:rPr>
                                </m:ctrlPr>
                              </m:fPr>
                              <m:num>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𝑥</m:t>
                                </m:r>
                                <m:d>
                                  <m:dPr>
                                    <m:ctrlPr>
                                      <a:rPr lang="en-US" sz="2400" i="1" smtClean="0">
                                        <a:latin typeface="Cambria Math" panose="02040503050406030204" pitchFamily="18" charset="0"/>
                                        <a:ea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𝐶</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𝑡</m:t>
                                    </m:r>
                                  </m:e>
                                </m:d>
                              </m:num>
                              <m:den>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𝐶</m:t>
                                </m:r>
                              </m:den>
                            </m:f>
                          </m:e>
                        </m:d>
                      </m:e>
                      <m:sub>
                        <m:r>
                          <a:rPr lang="en-US" sz="2400" b="0" i="1" smtClean="0">
                            <a:latin typeface="Cambria Math" panose="02040503050406030204" pitchFamily="18" charset="0"/>
                          </a:rPr>
                          <m:t>𝑡</m:t>
                        </m:r>
                      </m:sub>
                    </m:sSub>
                    <m:r>
                      <a:rPr lang="en-US" sz="2400" b="0" i="0" smtClean="0">
                        <a:latin typeface="Cambria Math" panose="02040503050406030204" pitchFamily="18" charset="0"/>
                      </a:rPr>
                      <m:t>,</m:t>
                    </m:r>
                  </m:oMath>
                </a14:m>
                <a:r>
                  <a:rPr lang="en-US" sz="2400" dirty="0">
                    <a:latin typeface="Cambria Math" panose="02040503050406030204" pitchFamily="18" charset="0"/>
                  </a:rPr>
                  <a:t> or in general, </a:t>
                </a:r>
                <a14:m>
                  <m:oMath xmlns:m="http://schemas.openxmlformats.org/officeDocument/2006/math">
                    <m:sSup>
                      <m:sSupPr>
                        <m:ctrlPr>
                          <a:rPr lang="en-US" sz="2400" i="1">
                            <a:latin typeface="Cambria Math" panose="02040503050406030204" pitchFamily="18" charset="0"/>
                          </a:rPr>
                        </m:ctrlPr>
                      </m:sSupPr>
                      <m:e>
                        <m:r>
                          <a:rPr lang="en-US" sz="2400" i="1">
                            <a:latin typeface="Cambria Math" panose="02040503050406030204" pitchFamily="18" charset="0"/>
                          </a:rPr>
                          <m:t>𝑥</m:t>
                        </m:r>
                      </m:e>
                      <m:sup>
                        <m:r>
                          <a:rPr lang="en-US" sz="2400" i="1">
                            <a:latin typeface="Cambria Math" panose="02040503050406030204" pitchFamily="18" charset="0"/>
                          </a:rPr>
                          <m:t>(</m:t>
                        </m:r>
                        <m:r>
                          <a:rPr lang="en-US" sz="2400" b="0" i="1" smtClean="0">
                            <a:latin typeface="Cambria Math" panose="02040503050406030204" pitchFamily="18" charset="0"/>
                          </a:rPr>
                          <m:t>𝑛</m:t>
                        </m:r>
                        <m:r>
                          <a:rPr lang="en-US" sz="2400" i="1">
                            <a:latin typeface="Cambria Math" panose="02040503050406030204" pitchFamily="18" charset="0"/>
                          </a:rPr>
                          <m:t>)</m:t>
                        </m:r>
                      </m:sup>
                    </m:sSup>
                    <m:r>
                      <a:rPr lang="en-US" sz="2400" i="1">
                        <a:latin typeface="Cambria Math" panose="02040503050406030204" pitchFamily="18" charset="0"/>
                      </a:rPr>
                      <m:t>=</m:t>
                    </m:r>
                    <m:sSub>
                      <m:sSubPr>
                        <m:ctrlPr>
                          <a:rPr lang="en-US" sz="2400" i="1">
                            <a:latin typeface="Cambria Math" panose="02040503050406030204" pitchFamily="18" charset="0"/>
                          </a:rPr>
                        </m:ctrlPr>
                      </m:sSubPr>
                      <m:e>
                        <m:d>
                          <m:dPr>
                            <m:begChr m:val=""/>
                            <m:endChr m:val="|"/>
                            <m:ctrlPr>
                              <a:rPr lang="en-US" sz="2400" i="1">
                                <a:latin typeface="Cambria Math" panose="02040503050406030204" pitchFamily="18" charset="0"/>
                              </a:rPr>
                            </m:ctrlPr>
                          </m:dPr>
                          <m:e>
                            <m:f>
                              <m:fPr>
                                <m:ctrlPr>
                                  <a:rPr lang="en-US" sz="2400" i="1" smtClean="0">
                                    <a:latin typeface="Cambria Math" panose="02040503050406030204" pitchFamily="18" charset="0"/>
                                  </a:rPr>
                                </m:ctrlPr>
                              </m:fPr>
                              <m:num>
                                <m:sSup>
                                  <m:sSupPr>
                                    <m:ctrlPr>
                                      <a:rPr lang="en-US" sz="2400" i="1" smtClean="0">
                                        <a:latin typeface="Cambria Math" panose="02040503050406030204" pitchFamily="18" charset="0"/>
                                        <a:ea typeface="Cambria Math" panose="02040503050406030204" pitchFamily="18" charset="0"/>
                                      </a:rPr>
                                    </m:ctrlPr>
                                  </m:sSupPr>
                                  <m:e>
                                    <m:r>
                                      <a:rPr lang="en-US" sz="2400" i="1" smtClean="0">
                                        <a:latin typeface="Cambria Math" panose="02040503050406030204" pitchFamily="18" charset="0"/>
                                        <a:ea typeface="Cambria Math" panose="02040503050406030204" pitchFamily="18" charset="0"/>
                                      </a:rPr>
                                      <m:t>𝜕</m:t>
                                    </m:r>
                                  </m:e>
                                  <m:sup>
                                    <m:r>
                                      <a:rPr lang="en-US" sz="2400" b="0" i="1" smtClean="0">
                                        <a:latin typeface="Cambria Math" panose="02040503050406030204" pitchFamily="18" charset="0"/>
                                        <a:ea typeface="Cambria Math" panose="02040503050406030204" pitchFamily="18" charset="0"/>
                                      </a:rPr>
                                      <m:t>𝑛</m:t>
                                    </m:r>
                                  </m:sup>
                                </m:sSup>
                                <m:r>
                                  <a:rPr lang="en-US" sz="2400" b="0" i="1" smtClean="0">
                                    <a:latin typeface="Cambria Math" panose="02040503050406030204" pitchFamily="18" charset="0"/>
                                    <a:ea typeface="Cambria Math" panose="02040503050406030204" pitchFamily="18" charset="0"/>
                                  </a:rPr>
                                  <m:t>𝑥</m:t>
                                </m:r>
                                <m:d>
                                  <m:dPr>
                                    <m:ctrlPr>
                                      <a:rPr lang="en-US" sz="2400" b="0" i="1" smtClean="0">
                                        <a:latin typeface="Cambria Math" panose="02040503050406030204" pitchFamily="18" charset="0"/>
                                        <a:ea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𝐶</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𝑡</m:t>
                                    </m:r>
                                  </m:e>
                                </m:d>
                              </m:num>
                              <m:den>
                                <m:sSup>
                                  <m:sSupPr>
                                    <m:ctrlPr>
                                      <a:rPr lang="en-US" sz="2400" i="1" smtClean="0">
                                        <a:latin typeface="Cambria Math" panose="02040503050406030204" pitchFamily="18" charset="0"/>
                                        <a:ea typeface="Cambria Math" panose="02040503050406030204" pitchFamily="18" charset="0"/>
                                      </a:rPr>
                                    </m:ctrlPr>
                                  </m:sSupPr>
                                  <m:e>
                                    <m:r>
                                      <a:rPr lang="en-US" sz="240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𝐶</m:t>
                                    </m:r>
                                  </m:e>
                                  <m:sup>
                                    <m:r>
                                      <a:rPr lang="en-US" sz="2400" b="0" i="1" smtClean="0">
                                        <a:latin typeface="Cambria Math" panose="02040503050406030204" pitchFamily="18" charset="0"/>
                                        <a:ea typeface="Cambria Math" panose="02040503050406030204" pitchFamily="18" charset="0"/>
                                      </a:rPr>
                                      <m:t>𝑛</m:t>
                                    </m:r>
                                  </m:sup>
                                </m:sSup>
                              </m:den>
                            </m:f>
                          </m:e>
                        </m:d>
                      </m:e>
                      <m:sub>
                        <m:r>
                          <a:rPr lang="en-US" sz="2400" i="1">
                            <a:latin typeface="Cambria Math" panose="02040503050406030204" pitchFamily="18" charset="0"/>
                          </a:rPr>
                          <m:t>𝑡</m:t>
                        </m:r>
                      </m:sub>
                    </m:sSub>
                  </m:oMath>
                </a14:m>
                <a:endParaRPr lang="en-US" sz="2400" dirty="0">
                  <a:latin typeface="Cambria Math" panose="02040503050406030204" pitchFamily="18" charset="0"/>
                </a:endParaRPr>
              </a:p>
              <a:p>
                <a:pPr lvl="1" indent="-457200">
                  <a:spcBef>
                    <a:spcPts val="0"/>
                  </a:spcBef>
                  <a:buSzPts val="2400"/>
                </a:pPr>
                <a:endParaRPr lang="en-US" sz="2400" dirty="0">
                  <a:latin typeface="Cambria Math" panose="02040503050406030204" pitchFamily="18" charset="0"/>
                </a:endParaRPr>
              </a:p>
              <a:p>
                <a:pPr indent="-457200">
                  <a:spcBef>
                    <a:spcPts val="0"/>
                  </a:spcBef>
                  <a:buSzPts val="2400"/>
                </a:pPr>
                <a:r>
                  <a:rPr lang="en-US" sz="2800" dirty="0"/>
                  <a:t>Three (coupled) time-evolution equations not involving wavefunction</a:t>
                </a:r>
              </a:p>
              <a:p>
                <a:pPr indent="-457200">
                  <a:spcBef>
                    <a:spcPts val="0"/>
                  </a:spcBef>
                  <a:buSzPts val="2400"/>
                </a:pPr>
                <a:endParaRPr lang="en-US" sz="2800" dirty="0"/>
              </a:p>
              <a:p>
                <a:pPr indent="-457200">
                  <a:spcBef>
                    <a:spcPts val="0"/>
                  </a:spcBef>
                  <a:buSzPts val="2400"/>
                </a:pPr>
                <a:r>
                  <a:rPr lang="en-US" sz="2800" dirty="0"/>
                  <a:t>For the free 1D case:</a:t>
                </a:r>
              </a:p>
              <a:p>
                <a:pPr indent="-457200">
                  <a:spcBef>
                    <a:spcPts val="0"/>
                  </a:spcBef>
                  <a:buSzPts val="2400"/>
                </a:pPr>
                <a:endParaRPr lang="en-US" sz="2800" i="1" dirty="0">
                  <a:latin typeface="Cambria Math" panose="02040503050406030204" pitchFamily="18" charset="0"/>
                </a:endParaRPr>
              </a:p>
              <a:p>
                <a:pPr marL="0" indent="0">
                  <a:spcBef>
                    <a:spcPts val="0"/>
                  </a:spcBef>
                  <a:buSzPts val="2400"/>
                  <a:buNone/>
                </a:pPr>
                <a14:m>
                  <m:oMathPara xmlns:m="http://schemas.openxmlformats.org/officeDocument/2006/math">
                    <m:oMathParaPr>
                      <m:jc m:val="centerGroup"/>
                    </m:oMathParaPr>
                    <m:oMath xmlns:m="http://schemas.openxmlformats.org/officeDocument/2006/math">
                      <m:r>
                        <a:rPr lang="en-US" sz="2800" i="1">
                          <a:latin typeface="Cambria Math" panose="02040503050406030204" pitchFamily="18" charset="0"/>
                        </a:rPr>
                        <m:t>𝑚</m:t>
                      </m:r>
                      <m:acc>
                        <m:accPr>
                          <m:chr m:val="̈"/>
                          <m:ctrlPr>
                            <a:rPr lang="en-US" sz="2800" i="1">
                              <a:latin typeface="Cambria Math" panose="02040503050406030204" pitchFamily="18" charset="0"/>
                            </a:rPr>
                          </m:ctrlPr>
                        </m:accPr>
                        <m:e>
                          <m:r>
                            <a:rPr lang="en-US" sz="2800" i="1">
                              <a:latin typeface="Cambria Math" panose="02040503050406030204" pitchFamily="18" charset="0"/>
                            </a:rPr>
                            <m:t>𝑥</m:t>
                          </m:r>
                        </m:e>
                      </m:acc>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𝐹</m:t>
                          </m:r>
                        </m:e>
                        <m:sub>
                          <m:r>
                            <a:rPr lang="en-US" sz="2800" i="1">
                              <a:latin typeface="Cambria Math" panose="02040503050406030204" pitchFamily="18" charset="0"/>
                            </a:rPr>
                            <m:t>𝑄</m:t>
                          </m:r>
                        </m:sub>
                      </m:sSub>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𝐹</m:t>
                          </m:r>
                        </m:e>
                        <m:sub>
                          <m:sSub>
                            <m:sSubPr>
                              <m:ctrlPr>
                                <a:rPr lang="en-US" sz="2800" i="1">
                                  <a:latin typeface="Cambria Math" panose="02040503050406030204" pitchFamily="18" charset="0"/>
                                </a:rPr>
                              </m:ctrlPr>
                            </m:sSubPr>
                            <m:e>
                              <m:r>
                                <a:rPr lang="en-US" sz="2800" i="1">
                                  <a:latin typeface="Cambria Math" panose="02040503050406030204" pitchFamily="18" charset="0"/>
                                </a:rPr>
                                <m:t>𝑄</m:t>
                              </m:r>
                            </m:e>
                            <m:sub>
                              <m:r>
                                <a:rPr lang="en-US" sz="2800" i="1">
                                  <a:latin typeface="Cambria Math" panose="02040503050406030204" pitchFamily="18" charset="0"/>
                                </a:rPr>
                                <m:t>𝑆</m:t>
                              </m:r>
                            </m:sub>
                          </m:sSub>
                        </m:sub>
                      </m:sSub>
                    </m:oMath>
                  </m:oMathPara>
                </a14:m>
                <a:endParaRPr lang="en-US" sz="2800" i="1" dirty="0">
                  <a:latin typeface="Cambria Math" panose="02040503050406030204" pitchFamily="18" charset="0"/>
                </a:endParaRPr>
              </a:p>
              <a:p>
                <a:pPr marL="0" indent="0">
                  <a:spcBef>
                    <a:spcPts val="0"/>
                  </a:spcBef>
                  <a:buSzPts val="2400"/>
                  <a:buNone/>
                </a:pPr>
                <a:endParaRPr lang="en-US" sz="2800" i="1" dirty="0">
                  <a:latin typeface="Cambria Math" panose="02040503050406030204" pitchFamily="18" charset="0"/>
                </a:endParaRPr>
              </a:p>
              <a:p>
                <a:pPr marL="0" indent="0">
                  <a:spcBef>
                    <a:spcPts val="0"/>
                  </a:spcBef>
                  <a:buSzPts val="2400"/>
                  <a:buNone/>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𝐹</m:t>
                          </m:r>
                        </m:e>
                        <m:sub>
                          <m:r>
                            <a:rPr lang="en-US" sz="2800" b="0" i="1" smtClean="0">
                              <a:latin typeface="Cambria Math" panose="02040503050406030204" pitchFamily="18" charset="0"/>
                            </a:rPr>
                            <m:t>𝑄</m:t>
                          </m:r>
                        </m:sub>
                      </m:sSub>
                      <m:r>
                        <a:rPr lang="en-US" sz="2800" b="0" i="1" smtClean="0">
                          <a:latin typeface="Cambria Math" panose="02040503050406030204" pitchFamily="18" charset="0"/>
                        </a:rPr>
                        <m:t>=−</m:t>
                      </m:r>
                      <m:f>
                        <m:fPr>
                          <m:ctrlPr>
                            <a:rPr lang="en-US" sz="2800" i="1">
                              <a:latin typeface="Cambria Math" panose="02040503050406030204" pitchFamily="18" charset="0"/>
                            </a:rPr>
                          </m:ctrlPr>
                        </m:fPr>
                        <m:num>
                          <m:sSup>
                            <m:sSupPr>
                              <m:ctrlPr>
                                <a:rPr lang="en-US" sz="2800" i="1">
                                  <a:latin typeface="Cambria Math" panose="02040503050406030204" pitchFamily="18" charset="0"/>
                                </a:rPr>
                              </m:ctrlPr>
                            </m:sSupPr>
                            <m:e>
                              <m:r>
                                <a:rPr lang="en-US" sz="2800" i="1">
                                  <a:latin typeface="Cambria Math" panose="02040503050406030204" pitchFamily="18" charset="0"/>
                                  <a:ea typeface="Cambria Math" panose="02040503050406030204" pitchFamily="18" charset="0"/>
                                </a:rPr>
                                <m:t>ℏ</m:t>
                              </m:r>
                            </m:e>
                            <m:sup>
                              <m:r>
                                <a:rPr lang="en-US" sz="2800" i="1">
                                  <a:latin typeface="Cambria Math" panose="02040503050406030204" pitchFamily="18" charset="0"/>
                                </a:rPr>
                                <m:t>2</m:t>
                              </m:r>
                            </m:sup>
                          </m:sSup>
                        </m:num>
                        <m:den>
                          <m:r>
                            <a:rPr lang="en-US" sz="2800" i="1">
                              <a:latin typeface="Cambria Math" panose="02040503050406030204" pitchFamily="18" charset="0"/>
                            </a:rPr>
                            <m:t>4</m:t>
                          </m:r>
                          <m:r>
                            <a:rPr lang="en-US" sz="2800" i="1">
                              <a:latin typeface="Cambria Math" panose="02040503050406030204" pitchFamily="18" charset="0"/>
                            </a:rPr>
                            <m:t>𝑚</m:t>
                          </m:r>
                        </m:den>
                      </m:f>
                      <m:d>
                        <m:dPr>
                          <m:ctrlPr>
                            <a:rPr lang="en-US" sz="2800" i="1" smtClean="0">
                              <a:latin typeface="Cambria Math" panose="02040503050406030204" pitchFamily="18" charset="0"/>
                              <a:ea typeface="Cambria Math" panose="02040503050406030204" pitchFamily="18" charset="0"/>
                            </a:rPr>
                          </m:ctrlPr>
                        </m:dPr>
                        <m:e>
                          <m:f>
                            <m:fPr>
                              <m:ctrlPr>
                                <a:rPr lang="en-US" sz="2800" i="1" smtClean="0">
                                  <a:latin typeface="Cambria Math" panose="02040503050406030204" pitchFamily="18" charset="0"/>
                                  <a:ea typeface="Cambria Math" panose="02040503050406030204" pitchFamily="18" charset="0"/>
                                </a:rPr>
                              </m:ctrlPr>
                            </m:fPr>
                            <m:num>
                              <m:sSup>
                                <m:sSupPr>
                                  <m:ctrlPr>
                                    <a:rPr lang="en-US" sz="2800" i="1" smtClean="0">
                                      <a:latin typeface="Cambria Math" panose="02040503050406030204" pitchFamily="18" charset="0"/>
                                      <a:ea typeface="Cambria Math" panose="02040503050406030204" pitchFamily="18" charset="0"/>
                                    </a:rPr>
                                  </m:ctrlPr>
                                </m:sSupPr>
                                <m:e>
                                  <m:r>
                                    <a:rPr lang="en-US" sz="2800" b="0" i="1" smtClean="0">
                                      <a:latin typeface="Cambria Math" panose="02040503050406030204" pitchFamily="18" charset="0"/>
                                      <a:ea typeface="Cambria Math" panose="02040503050406030204" pitchFamily="18" charset="0"/>
                                    </a:rPr>
                                    <m:t>𝑥</m:t>
                                  </m:r>
                                </m:e>
                                <m:sup>
                                  <m:r>
                                    <a:rPr lang="en-US" sz="2800" b="0" i="1" smtClean="0">
                                      <a:latin typeface="Cambria Math" panose="02040503050406030204" pitchFamily="18" charset="0"/>
                                      <a:ea typeface="Cambria Math" panose="02040503050406030204" pitchFamily="18" charset="0"/>
                                    </a:rPr>
                                    <m:t>(4)</m:t>
                                  </m:r>
                                </m:sup>
                              </m:sSup>
                            </m:num>
                            <m:den>
                              <m:sSup>
                                <m:sSupPr>
                                  <m:ctrlPr>
                                    <a:rPr lang="en-US" sz="2800" i="1" smtClean="0">
                                      <a:latin typeface="Cambria Math" panose="02040503050406030204" pitchFamily="18" charset="0"/>
                                      <a:ea typeface="Cambria Math" panose="02040503050406030204" pitchFamily="18" charset="0"/>
                                    </a:rPr>
                                  </m:ctrlPr>
                                </m:sSupPr>
                                <m:e>
                                  <m:d>
                                    <m:dPr>
                                      <m:begChr m:val="["/>
                                      <m:endChr m:val="]"/>
                                      <m:ctrlPr>
                                        <a:rPr lang="en-US" sz="2800" i="1" smtClean="0">
                                          <a:latin typeface="Cambria Math" panose="02040503050406030204" pitchFamily="18" charset="0"/>
                                          <a:ea typeface="Cambria Math" panose="02040503050406030204" pitchFamily="18" charset="0"/>
                                        </a:rPr>
                                      </m:ctrlPr>
                                    </m:dPr>
                                    <m:e>
                                      <m:sSup>
                                        <m:sSupPr>
                                          <m:ctrlPr>
                                            <a:rPr lang="en-US" sz="2800" i="1">
                                              <a:latin typeface="Cambria Math" panose="02040503050406030204" pitchFamily="18" charset="0"/>
                                              <a:ea typeface="Cambria Math" panose="02040503050406030204" pitchFamily="18" charset="0"/>
                                            </a:rPr>
                                          </m:ctrlPr>
                                        </m:sSupPr>
                                        <m:e>
                                          <m:r>
                                            <a:rPr lang="en-US" sz="2800" i="1">
                                              <a:latin typeface="Cambria Math" panose="02040503050406030204" pitchFamily="18" charset="0"/>
                                              <a:ea typeface="Cambria Math" panose="02040503050406030204" pitchFamily="18" charset="0"/>
                                            </a:rPr>
                                            <m:t>𝑥</m:t>
                                          </m:r>
                                        </m:e>
                                        <m:sup>
                                          <m:r>
                                            <a:rPr lang="en-US" sz="2800" i="1">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1</m:t>
                                          </m:r>
                                          <m:r>
                                            <a:rPr lang="en-US" sz="2800" i="1">
                                              <a:latin typeface="Cambria Math" panose="02040503050406030204" pitchFamily="18" charset="0"/>
                                              <a:ea typeface="Cambria Math" panose="02040503050406030204" pitchFamily="18" charset="0"/>
                                            </a:rPr>
                                            <m:t>)</m:t>
                                          </m:r>
                                        </m:sup>
                                      </m:sSup>
                                    </m:e>
                                  </m:d>
                                </m:e>
                                <m:sup>
                                  <m:r>
                                    <a:rPr lang="en-US" sz="2800" b="0" i="1" smtClean="0">
                                      <a:latin typeface="Cambria Math" panose="02040503050406030204" pitchFamily="18" charset="0"/>
                                      <a:ea typeface="Cambria Math" panose="02040503050406030204" pitchFamily="18" charset="0"/>
                                    </a:rPr>
                                    <m:t>4</m:t>
                                  </m:r>
                                </m:sup>
                              </m:sSup>
                            </m:den>
                          </m:f>
                          <m:r>
                            <a:rPr lang="en-US" sz="2800" b="0" i="1" smtClean="0">
                              <a:latin typeface="Cambria Math" panose="02040503050406030204" pitchFamily="18" charset="0"/>
                              <a:ea typeface="Cambria Math" panose="02040503050406030204" pitchFamily="18" charset="0"/>
                            </a:rPr>
                            <m:t>−8</m:t>
                          </m:r>
                          <m:f>
                            <m:fPr>
                              <m:ctrlPr>
                                <a:rPr lang="en-US" sz="2800" b="0" i="1" smtClean="0">
                                  <a:latin typeface="Cambria Math" panose="02040503050406030204" pitchFamily="18" charset="0"/>
                                  <a:ea typeface="Cambria Math" panose="02040503050406030204" pitchFamily="18" charset="0"/>
                                </a:rPr>
                              </m:ctrlPr>
                            </m:fPr>
                            <m:num>
                              <m:sSup>
                                <m:sSupPr>
                                  <m:ctrlPr>
                                    <a:rPr lang="en-US" sz="2800" i="1">
                                      <a:latin typeface="Cambria Math" panose="02040503050406030204" pitchFamily="18" charset="0"/>
                                      <a:ea typeface="Cambria Math" panose="02040503050406030204" pitchFamily="18" charset="0"/>
                                    </a:rPr>
                                  </m:ctrlPr>
                                </m:sSupPr>
                                <m:e>
                                  <m:r>
                                    <a:rPr lang="en-US" sz="2800" i="1">
                                      <a:latin typeface="Cambria Math" panose="02040503050406030204" pitchFamily="18" charset="0"/>
                                      <a:ea typeface="Cambria Math" panose="02040503050406030204" pitchFamily="18" charset="0"/>
                                    </a:rPr>
                                    <m:t>𝑥</m:t>
                                  </m:r>
                                </m:e>
                                <m:sup>
                                  <m:r>
                                    <a:rPr lang="en-US" sz="2800" i="1">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3</m:t>
                                  </m:r>
                                  <m:r>
                                    <a:rPr lang="en-US" sz="2800" i="1">
                                      <a:latin typeface="Cambria Math" panose="02040503050406030204" pitchFamily="18" charset="0"/>
                                      <a:ea typeface="Cambria Math" panose="02040503050406030204" pitchFamily="18" charset="0"/>
                                    </a:rPr>
                                    <m:t>)</m:t>
                                  </m:r>
                                </m:sup>
                              </m:sSup>
                              <m:sSup>
                                <m:sSupPr>
                                  <m:ctrlPr>
                                    <a:rPr lang="en-US" sz="2800" i="1">
                                      <a:latin typeface="Cambria Math" panose="02040503050406030204" pitchFamily="18" charset="0"/>
                                      <a:ea typeface="Cambria Math" panose="02040503050406030204" pitchFamily="18" charset="0"/>
                                    </a:rPr>
                                  </m:ctrlPr>
                                </m:sSupPr>
                                <m:e>
                                  <m:r>
                                    <a:rPr lang="en-US" sz="2800" i="1">
                                      <a:latin typeface="Cambria Math" panose="02040503050406030204" pitchFamily="18" charset="0"/>
                                      <a:ea typeface="Cambria Math" panose="02040503050406030204" pitchFamily="18" charset="0"/>
                                    </a:rPr>
                                    <m:t>𝑥</m:t>
                                  </m:r>
                                </m:e>
                                <m:sup>
                                  <m:r>
                                    <a:rPr lang="en-US" sz="2800" i="1">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2</m:t>
                                  </m:r>
                                  <m:r>
                                    <a:rPr lang="en-US" sz="2800" i="1">
                                      <a:latin typeface="Cambria Math" panose="02040503050406030204" pitchFamily="18" charset="0"/>
                                      <a:ea typeface="Cambria Math" panose="02040503050406030204" pitchFamily="18" charset="0"/>
                                    </a:rPr>
                                    <m:t>)</m:t>
                                  </m:r>
                                </m:sup>
                              </m:sSup>
                            </m:num>
                            <m:den>
                              <m:sSup>
                                <m:sSupPr>
                                  <m:ctrlPr>
                                    <a:rPr lang="en-US" sz="2800" i="1">
                                      <a:latin typeface="Cambria Math" panose="02040503050406030204" pitchFamily="18" charset="0"/>
                                      <a:ea typeface="Cambria Math" panose="02040503050406030204" pitchFamily="18" charset="0"/>
                                    </a:rPr>
                                  </m:ctrlPr>
                                </m:sSupPr>
                                <m:e>
                                  <m:d>
                                    <m:dPr>
                                      <m:begChr m:val="["/>
                                      <m:endChr m:val="]"/>
                                      <m:ctrlPr>
                                        <a:rPr lang="en-US" sz="2800" i="1">
                                          <a:latin typeface="Cambria Math" panose="02040503050406030204" pitchFamily="18" charset="0"/>
                                          <a:ea typeface="Cambria Math" panose="02040503050406030204" pitchFamily="18" charset="0"/>
                                        </a:rPr>
                                      </m:ctrlPr>
                                    </m:dPr>
                                    <m:e>
                                      <m:sSup>
                                        <m:sSupPr>
                                          <m:ctrlPr>
                                            <a:rPr lang="en-US" sz="2800" i="1">
                                              <a:latin typeface="Cambria Math" panose="02040503050406030204" pitchFamily="18" charset="0"/>
                                              <a:ea typeface="Cambria Math" panose="02040503050406030204" pitchFamily="18" charset="0"/>
                                            </a:rPr>
                                          </m:ctrlPr>
                                        </m:sSupPr>
                                        <m:e>
                                          <m:r>
                                            <a:rPr lang="en-US" sz="2800" i="1">
                                              <a:latin typeface="Cambria Math" panose="02040503050406030204" pitchFamily="18" charset="0"/>
                                              <a:ea typeface="Cambria Math" panose="02040503050406030204" pitchFamily="18" charset="0"/>
                                            </a:rPr>
                                            <m:t>𝑥</m:t>
                                          </m:r>
                                        </m:e>
                                        <m:sup>
                                          <m:r>
                                            <a:rPr lang="en-US" sz="2800" i="1">
                                              <a:latin typeface="Cambria Math" panose="02040503050406030204" pitchFamily="18" charset="0"/>
                                              <a:ea typeface="Cambria Math" panose="02040503050406030204" pitchFamily="18" charset="0"/>
                                            </a:rPr>
                                            <m:t>(1)</m:t>
                                          </m:r>
                                        </m:sup>
                                      </m:sSup>
                                    </m:e>
                                  </m:d>
                                </m:e>
                                <m:sup>
                                  <m:r>
                                    <a:rPr lang="en-US" sz="2800" b="0" i="1" smtClean="0">
                                      <a:latin typeface="Cambria Math" panose="02040503050406030204" pitchFamily="18" charset="0"/>
                                      <a:ea typeface="Cambria Math" panose="02040503050406030204" pitchFamily="18" charset="0"/>
                                    </a:rPr>
                                    <m:t>5</m:t>
                                  </m:r>
                                </m:sup>
                              </m:sSup>
                            </m:den>
                          </m:f>
                          <m:r>
                            <a:rPr lang="en-US" sz="2800" b="0" i="1" smtClean="0">
                              <a:latin typeface="Cambria Math" panose="02040503050406030204" pitchFamily="18" charset="0"/>
                              <a:ea typeface="Cambria Math" panose="02040503050406030204" pitchFamily="18" charset="0"/>
                            </a:rPr>
                            <m:t>+10</m:t>
                          </m:r>
                          <m:f>
                            <m:fPr>
                              <m:ctrlPr>
                                <a:rPr lang="en-US" sz="2800" b="0" i="1" smtClean="0">
                                  <a:latin typeface="Cambria Math" panose="02040503050406030204" pitchFamily="18" charset="0"/>
                                  <a:ea typeface="Cambria Math" panose="02040503050406030204" pitchFamily="18" charset="0"/>
                                </a:rPr>
                              </m:ctrlPr>
                            </m:fPr>
                            <m:num>
                              <m:sSup>
                                <m:sSupPr>
                                  <m:ctrlPr>
                                    <a:rPr lang="en-US" sz="2800" i="1">
                                      <a:latin typeface="Cambria Math" panose="02040503050406030204" pitchFamily="18" charset="0"/>
                                      <a:ea typeface="Cambria Math" panose="02040503050406030204" pitchFamily="18" charset="0"/>
                                    </a:rPr>
                                  </m:ctrlPr>
                                </m:sSupPr>
                                <m:e>
                                  <m:d>
                                    <m:dPr>
                                      <m:begChr m:val="["/>
                                      <m:endChr m:val="]"/>
                                      <m:ctrlPr>
                                        <a:rPr lang="en-US" sz="2800" i="1">
                                          <a:latin typeface="Cambria Math" panose="02040503050406030204" pitchFamily="18" charset="0"/>
                                          <a:ea typeface="Cambria Math" panose="02040503050406030204" pitchFamily="18" charset="0"/>
                                        </a:rPr>
                                      </m:ctrlPr>
                                    </m:dPr>
                                    <m:e>
                                      <m:sSup>
                                        <m:sSupPr>
                                          <m:ctrlPr>
                                            <a:rPr lang="en-US" sz="2800" i="1">
                                              <a:latin typeface="Cambria Math" panose="02040503050406030204" pitchFamily="18" charset="0"/>
                                              <a:ea typeface="Cambria Math" panose="02040503050406030204" pitchFamily="18" charset="0"/>
                                            </a:rPr>
                                          </m:ctrlPr>
                                        </m:sSupPr>
                                        <m:e>
                                          <m:r>
                                            <a:rPr lang="en-US" sz="2800" i="1">
                                              <a:latin typeface="Cambria Math" panose="02040503050406030204" pitchFamily="18" charset="0"/>
                                              <a:ea typeface="Cambria Math" panose="02040503050406030204" pitchFamily="18" charset="0"/>
                                            </a:rPr>
                                            <m:t>𝑥</m:t>
                                          </m:r>
                                        </m:e>
                                        <m:sup>
                                          <m:r>
                                            <a:rPr lang="en-US" sz="2800" i="1">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2</m:t>
                                          </m:r>
                                          <m:r>
                                            <a:rPr lang="en-US" sz="2800" i="1">
                                              <a:latin typeface="Cambria Math" panose="02040503050406030204" pitchFamily="18" charset="0"/>
                                              <a:ea typeface="Cambria Math" panose="02040503050406030204" pitchFamily="18" charset="0"/>
                                            </a:rPr>
                                            <m:t>)</m:t>
                                          </m:r>
                                        </m:sup>
                                      </m:sSup>
                                    </m:e>
                                  </m:d>
                                </m:e>
                                <m:sup>
                                  <m:r>
                                    <a:rPr lang="en-US" sz="2800" b="0" i="1" smtClean="0">
                                      <a:latin typeface="Cambria Math" panose="02040503050406030204" pitchFamily="18" charset="0"/>
                                      <a:ea typeface="Cambria Math" panose="02040503050406030204" pitchFamily="18" charset="0"/>
                                    </a:rPr>
                                    <m:t>3</m:t>
                                  </m:r>
                                </m:sup>
                              </m:sSup>
                            </m:num>
                            <m:den>
                              <m:sSup>
                                <m:sSupPr>
                                  <m:ctrlPr>
                                    <a:rPr lang="en-US" sz="2800" i="1">
                                      <a:latin typeface="Cambria Math" panose="02040503050406030204" pitchFamily="18" charset="0"/>
                                      <a:ea typeface="Cambria Math" panose="02040503050406030204" pitchFamily="18" charset="0"/>
                                    </a:rPr>
                                  </m:ctrlPr>
                                </m:sSupPr>
                                <m:e>
                                  <m:d>
                                    <m:dPr>
                                      <m:begChr m:val="["/>
                                      <m:endChr m:val="]"/>
                                      <m:ctrlPr>
                                        <a:rPr lang="en-US" sz="2800" i="1">
                                          <a:latin typeface="Cambria Math" panose="02040503050406030204" pitchFamily="18" charset="0"/>
                                          <a:ea typeface="Cambria Math" panose="02040503050406030204" pitchFamily="18" charset="0"/>
                                        </a:rPr>
                                      </m:ctrlPr>
                                    </m:dPr>
                                    <m:e>
                                      <m:sSup>
                                        <m:sSupPr>
                                          <m:ctrlPr>
                                            <a:rPr lang="en-US" sz="2800" i="1">
                                              <a:latin typeface="Cambria Math" panose="02040503050406030204" pitchFamily="18" charset="0"/>
                                              <a:ea typeface="Cambria Math" panose="02040503050406030204" pitchFamily="18" charset="0"/>
                                            </a:rPr>
                                          </m:ctrlPr>
                                        </m:sSupPr>
                                        <m:e>
                                          <m:r>
                                            <a:rPr lang="en-US" sz="2800" i="1">
                                              <a:latin typeface="Cambria Math" panose="02040503050406030204" pitchFamily="18" charset="0"/>
                                              <a:ea typeface="Cambria Math" panose="02040503050406030204" pitchFamily="18" charset="0"/>
                                            </a:rPr>
                                            <m:t>𝑥</m:t>
                                          </m:r>
                                        </m:e>
                                        <m:sup>
                                          <m:r>
                                            <a:rPr lang="en-US" sz="2800" i="1">
                                              <a:latin typeface="Cambria Math" panose="02040503050406030204" pitchFamily="18" charset="0"/>
                                              <a:ea typeface="Cambria Math" panose="02040503050406030204" pitchFamily="18" charset="0"/>
                                            </a:rPr>
                                            <m:t>(1)</m:t>
                                          </m:r>
                                        </m:sup>
                                      </m:sSup>
                                    </m:e>
                                  </m:d>
                                </m:e>
                                <m:sup>
                                  <m:r>
                                    <a:rPr lang="en-US" sz="2800" b="0" i="1" smtClean="0">
                                      <a:latin typeface="Cambria Math" panose="02040503050406030204" pitchFamily="18" charset="0"/>
                                      <a:ea typeface="Cambria Math" panose="02040503050406030204" pitchFamily="18" charset="0"/>
                                    </a:rPr>
                                    <m:t>6</m:t>
                                  </m:r>
                                </m:sup>
                              </m:sSup>
                            </m:den>
                          </m:f>
                        </m:e>
                      </m:d>
                    </m:oMath>
                  </m:oMathPara>
                </a14:m>
                <a:endParaRPr lang="en-US" sz="2800" dirty="0"/>
              </a:p>
              <a:p>
                <a:pPr marL="0" indent="0">
                  <a:spcBef>
                    <a:spcPts val="0"/>
                  </a:spcBef>
                  <a:buSzPts val="2400"/>
                  <a:buNone/>
                </a:pPr>
                <a:endParaRPr lang="en-US" sz="2800" dirty="0"/>
              </a:p>
              <a:p>
                <a:pPr marL="0" indent="0">
                  <a:spcBef>
                    <a:spcPts val="0"/>
                  </a:spcBef>
                  <a:buSzPts val="2400"/>
                  <a:buNone/>
                </a:pPr>
                <a:r>
                  <a:rPr lang="en-US" sz="2800" b="0" dirty="0"/>
                  <a:t>			</a:t>
                </a:r>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𝐹</m:t>
                        </m:r>
                      </m:e>
                      <m:sub>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𝑄</m:t>
                            </m:r>
                          </m:e>
                          <m:sub>
                            <m:r>
                              <a:rPr lang="en-US" sz="2800" b="0" i="1" smtClean="0">
                                <a:latin typeface="Cambria Math" panose="02040503050406030204" pitchFamily="18" charset="0"/>
                              </a:rPr>
                              <m:t>𝑆</m:t>
                            </m:r>
                          </m:sub>
                        </m:sSub>
                      </m:sub>
                    </m:sSub>
                    <m:r>
                      <a:rPr lang="en-US" sz="2800" b="0" i="0" smtClean="0">
                        <a:latin typeface="Cambria Math" panose="02040503050406030204" pitchFamily="18" charset="0"/>
                      </a:rPr>
                      <m:t>=</m:t>
                    </m:r>
                  </m:oMath>
                </a14:m>
                <a:r>
                  <a:rPr lang="en-US" sz="2800" dirty="0"/>
                  <a:t> </a:t>
                </a:r>
                <a14:m>
                  <m:oMath xmlns:m="http://schemas.openxmlformats.org/officeDocument/2006/math">
                    <m:r>
                      <a:rPr lang="en-US" sz="2800" i="1">
                        <a:latin typeface="Cambria Math" panose="02040503050406030204" pitchFamily="18" charset="0"/>
                      </a:rPr>
                      <m:t>−</m:t>
                    </m:r>
                    <m:f>
                      <m:fPr>
                        <m:ctrlPr>
                          <a:rPr lang="en-US" sz="2800" i="1" smtClean="0">
                            <a:latin typeface="Cambria Math" panose="02040503050406030204" pitchFamily="18" charset="0"/>
                          </a:rPr>
                        </m:ctrlPr>
                      </m:fPr>
                      <m:num>
                        <m:sSup>
                          <m:sSupPr>
                            <m:ctrlPr>
                              <a:rPr lang="en-US" sz="2800" i="1">
                                <a:latin typeface="Cambria Math" panose="02040503050406030204" pitchFamily="18" charset="0"/>
                              </a:rPr>
                            </m:ctrlPr>
                          </m:sSupPr>
                          <m:e>
                            <m:r>
                              <a:rPr lang="en-US" sz="2800" i="1">
                                <a:latin typeface="Cambria Math" panose="02040503050406030204" pitchFamily="18" charset="0"/>
                                <a:ea typeface="Cambria Math" panose="02040503050406030204" pitchFamily="18" charset="0"/>
                              </a:rPr>
                              <m:t>ℏ</m:t>
                            </m:r>
                          </m:e>
                          <m:sup>
                            <m:r>
                              <a:rPr lang="en-US" sz="2800" i="1">
                                <a:latin typeface="Cambria Math" panose="02040503050406030204" pitchFamily="18" charset="0"/>
                              </a:rPr>
                              <m:t>2</m:t>
                            </m:r>
                          </m:sup>
                        </m:sSup>
                      </m:num>
                      <m:den>
                        <m:r>
                          <a:rPr lang="en-US" sz="2800" b="0" i="1" smtClean="0">
                            <a:latin typeface="Cambria Math" panose="02040503050406030204" pitchFamily="18" charset="0"/>
                          </a:rPr>
                          <m:t>4</m:t>
                        </m:r>
                        <m:r>
                          <a:rPr lang="en-US" sz="2800" i="1">
                            <a:latin typeface="Cambria Math" panose="02040503050406030204" pitchFamily="18" charset="0"/>
                          </a:rPr>
                          <m:t>𝑚</m:t>
                        </m:r>
                      </m:den>
                    </m:f>
                    <m:sSup>
                      <m:sSupPr>
                        <m:ctrlPr>
                          <a:rPr lang="en-US" sz="2800" i="1" smtClean="0">
                            <a:latin typeface="Cambria Math" panose="02040503050406030204" pitchFamily="18" charset="0"/>
                          </a:rPr>
                        </m:ctrlPr>
                      </m:sSupPr>
                      <m:e>
                        <m:d>
                          <m:dPr>
                            <m:ctrlPr>
                              <a:rPr lang="en-US" sz="2800" i="1">
                                <a:latin typeface="Cambria Math" panose="02040503050406030204" pitchFamily="18" charset="0"/>
                              </a:rPr>
                            </m:ctrlPr>
                          </m:dPr>
                          <m:e>
                            <m:f>
                              <m:fPr>
                                <m:ctrlPr>
                                  <a:rPr lang="en-US" sz="2800" i="1">
                                    <a:latin typeface="Cambria Math" panose="02040503050406030204" pitchFamily="18" charset="0"/>
                                    <a:ea typeface="Cambria Math" panose="02040503050406030204" pitchFamily="18" charset="0"/>
                                  </a:rPr>
                                </m:ctrlPr>
                              </m:fPr>
                              <m:num>
                                <m:sSup>
                                  <m:sSupPr>
                                    <m:ctrlPr>
                                      <a:rPr lang="en-US" sz="2800" i="1">
                                        <a:latin typeface="Cambria Math" panose="02040503050406030204" pitchFamily="18" charset="0"/>
                                        <a:ea typeface="Cambria Math" panose="02040503050406030204" pitchFamily="18" charset="0"/>
                                      </a:rPr>
                                    </m:ctrlPr>
                                  </m:sSupPr>
                                  <m:e>
                                    <m:d>
                                      <m:dPr>
                                        <m:begChr m:val="["/>
                                        <m:endChr m:val="]"/>
                                        <m:ctrlPr>
                                          <a:rPr lang="en-US" sz="2800" i="1">
                                            <a:latin typeface="Cambria Math" panose="02040503050406030204" pitchFamily="18" charset="0"/>
                                            <a:ea typeface="Cambria Math" panose="02040503050406030204" pitchFamily="18" charset="0"/>
                                          </a:rPr>
                                        </m:ctrlPr>
                                      </m:dPr>
                                      <m:e>
                                        <m:sSup>
                                          <m:sSupPr>
                                            <m:ctrlPr>
                                              <a:rPr lang="en-US" sz="2800" i="1" smtClean="0">
                                                <a:latin typeface="Cambria Math" panose="02040503050406030204" pitchFamily="18" charset="0"/>
                                                <a:ea typeface="Cambria Math" panose="02040503050406030204" pitchFamily="18" charset="0"/>
                                              </a:rPr>
                                            </m:ctrlPr>
                                          </m:sSupPr>
                                          <m:e>
                                            <m:r>
                                              <a:rPr lang="en-US" sz="2800" i="1" smtClean="0">
                                                <a:latin typeface="Cambria Math" panose="02040503050406030204" pitchFamily="18" charset="0"/>
                                                <a:ea typeface="Cambria Math" panose="02040503050406030204" pitchFamily="18" charset="0"/>
                                              </a:rPr>
                                              <m:t>𝜙</m:t>
                                            </m:r>
                                          </m:e>
                                          <m:sup>
                                            <m:r>
                                              <a:rPr lang="en-US" sz="2800" b="0" i="1" smtClean="0">
                                                <a:latin typeface="Cambria Math" panose="02040503050406030204" pitchFamily="18" charset="0"/>
                                                <a:ea typeface="Cambria Math" panose="02040503050406030204" pitchFamily="18" charset="0"/>
                                              </a:rPr>
                                              <m:t>(1)</m:t>
                                            </m:r>
                                          </m:sup>
                                        </m:sSup>
                                      </m:e>
                                    </m:d>
                                  </m:e>
                                  <m:sup>
                                    <m:r>
                                      <a:rPr lang="en-US" sz="2800" b="0" i="1" smtClean="0">
                                        <a:latin typeface="Cambria Math" panose="02040503050406030204" pitchFamily="18" charset="0"/>
                                        <a:ea typeface="Cambria Math" panose="02040503050406030204" pitchFamily="18" charset="0"/>
                                      </a:rPr>
                                      <m:t>2</m:t>
                                    </m:r>
                                  </m:sup>
                                </m:sSup>
                                <m:func>
                                  <m:funcPr>
                                    <m:ctrlPr>
                                      <a:rPr lang="en-US" sz="2800" i="1">
                                        <a:latin typeface="Cambria Math" panose="02040503050406030204" pitchFamily="18" charset="0"/>
                                        <a:ea typeface="Cambria Math" panose="02040503050406030204" pitchFamily="18" charset="0"/>
                                      </a:rPr>
                                    </m:ctrlPr>
                                  </m:funcPr>
                                  <m:fName>
                                    <m:sSup>
                                      <m:sSupPr>
                                        <m:ctrlPr>
                                          <a:rPr lang="en-US" sz="2800" i="1">
                                            <a:latin typeface="Cambria Math" panose="02040503050406030204" pitchFamily="18" charset="0"/>
                                            <a:ea typeface="Cambria Math" panose="02040503050406030204" pitchFamily="18" charset="0"/>
                                          </a:rPr>
                                        </m:ctrlPr>
                                      </m:sSupPr>
                                      <m:e>
                                        <m:r>
                                          <m:rPr>
                                            <m:sty m:val="p"/>
                                          </m:rPr>
                                          <a:rPr lang="en-US" sz="2800">
                                            <a:latin typeface="Cambria Math" panose="02040503050406030204" pitchFamily="18" charset="0"/>
                                            <a:ea typeface="Cambria Math" panose="02040503050406030204" pitchFamily="18" charset="0"/>
                                          </a:rPr>
                                          <m:t>sin</m:t>
                                        </m:r>
                                      </m:e>
                                      <m:sup>
                                        <m:r>
                                          <a:rPr lang="en-US" sz="2800" i="1">
                                            <a:latin typeface="Cambria Math" panose="02040503050406030204" pitchFamily="18" charset="0"/>
                                            <a:ea typeface="Cambria Math" panose="02040503050406030204" pitchFamily="18" charset="0"/>
                                          </a:rPr>
                                          <m:t>2</m:t>
                                        </m:r>
                                      </m:sup>
                                    </m:sSup>
                                  </m:fName>
                                  <m:e>
                                    <m:r>
                                      <a:rPr lang="en-US" sz="2800" i="1">
                                        <a:latin typeface="Cambria Math" panose="02040503050406030204" pitchFamily="18" charset="0"/>
                                        <a:ea typeface="Cambria Math" panose="02040503050406030204" pitchFamily="18" charset="0"/>
                                      </a:rPr>
                                      <m:t>𝜃</m:t>
                                    </m:r>
                                  </m:e>
                                </m:func>
                                <m:r>
                                  <a:rPr lang="en-US" sz="2800" b="0" i="1" smtClean="0">
                                    <a:latin typeface="Cambria Math" panose="02040503050406030204" pitchFamily="18" charset="0"/>
                                    <a:ea typeface="Cambria Math" panose="02040503050406030204" pitchFamily="18" charset="0"/>
                                  </a:rPr>
                                  <m:t> + </m:t>
                                </m:r>
                                <m:sSup>
                                  <m:sSupPr>
                                    <m:ctrlPr>
                                      <a:rPr lang="en-US" sz="2800" i="1">
                                        <a:latin typeface="Cambria Math" panose="02040503050406030204" pitchFamily="18" charset="0"/>
                                        <a:ea typeface="Cambria Math" panose="02040503050406030204" pitchFamily="18" charset="0"/>
                                      </a:rPr>
                                    </m:ctrlPr>
                                  </m:sSupPr>
                                  <m:e>
                                    <m:d>
                                      <m:dPr>
                                        <m:begChr m:val="["/>
                                        <m:endChr m:val="]"/>
                                        <m:ctrlPr>
                                          <a:rPr lang="en-US" sz="2800" i="1">
                                            <a:latin typeface="Cambria Math" panose="02040503050406030204" pitchFamily="18" charset="0"/>
                                            <a:ea typeface="Cambria Math" panose="02040503050406030204" pitchFamily="18" charset="0"/>
                                          </a:rPr>
                                        </m:ctrlPr>
                                      </m:dPr>
                                      <m:e>
                                        <m:sSup>
                                          <m:sSupPr>
                                            <m:ctrlPr>
                                              <a:rPr lang="en-US" sz="2800" i="1">
                                                <a:latin typeface="Cambria Math" panose="02040503050406030204" pitchFamily="18" charset="0"/>
                                                <a:ea typeface="Cambria Math" panose="02040503050406030204" pitchFamily="18" charset="0"/>
                                              </a:rPr>
                                            </m:ctrlPr>
                                          </m:sSupPr>
                                          <m:e>
                                            <m:r>
                                              <a:rPr lang="en-US" sz="2800" i="1" smtClean="0">
                                                <a:latin typeface="Cambria Math" panose="02040503050406030204" pitchFamily="18" charset="0"/>
                                                <a:ea typeface="Cambria Math" panose="02040503050406030204" pitchFamily="18" charset="0"/>
                                              </a:rPr>
                                              <m:t>𝜃</m:t>
                                            </m:r>
                                          </m:e>
                                          <m:sup>
                                            <m:r>
                                              <a:rPr lang="en-US" sz="2800" i="1">
                                                <a:latin typeface="Cambria Math" panose="02040503050406030204" pitchFamily="18" charset="0"/>
                                                <a:ea typeface="Cambria Math" panose="02040503050406030204" pitchFamily="18" charset="0"/>
                                              </a:rPr>
                                              <m:t>(1)</m:t>
                                            </m:r>
                                          </m:sup>
                                        </m:sSup>
                                      </m:e>
                                    </m:d>
                                  </m:e>
                                  <m:sup>
                                    <m:r>
                                      <a:rPr lang="en-US" sz="2800" i="1">
                                        <a:latin typeface="Cambria Math" panose="02040503050406030204" pitchFamily="18" charset="0"/>
                                        <a:ea typeface="Cambria Math" panose="02040503050406030204" pitchFamily="18" charset="0"/>
                                      </a:rPr>
                                      <m:t>2</m:t>
                                    </m:r>
                                  </m:sup>
                                </m:sSup>
                              </m:num>
                              <m:den>
                                <m:sSup>
                                  <m:sSupPr>
                                    <m:ctrlPr>
                                      <a:rPr lang="en-US" sz="2800" i="1">
                                        <a:latin typeface="Cambria Math" panose="02040503050406030204" pitchFamily="18" charset="0"/>
                                        <a:ea typeface="Cambria Math" panose="02040503050406030204" pitchFamily="18" charset="0"/>
                                      </a:rPr>
                                    </m:ctrlPr>
                                  </m:sSupPr>
                                  <m:e>
                                    <m:d>
                                      <m:dPr>
                                        <m:begChr m:val="["/>
                                        <m:endChr m:val="]"/>
                                        <m:ctrlPr>
                                          <a:rPr lang="en-US" sz="2800" i="1">
                                            <a:latin typeface="Cambria Math" panose="02040503050406030204" pitchFamily="18" charset="0"/>
                                            <a:ea typeface="Cambria Math" panose="02040503050406030204" pitchFamily="18" charset="0"/>
                                          </a:rPr>
                                        </m:ctrlPr>
                                      </m:dPr>
                                      <m:e>
                                        <m:sSup>
                                          <m:sSupPr>
                                            <m:ctrlPr>
                                              <a:rPr lang="en-US" sz="2800" i="1">
                                                <a:latin typeface="Cambria Math" panose="02040503050406030204" pitchFamily="18" charset="0"/>
                                                <a:ea typeface="Cambria Math" panose="02040503050406030204" pitchFamily="18" charset="0"/>
                                              </a:rPr>
                                            </m:ctrlPr>
                                          </m:sSupPr>
                                          <m:e>
                                            <m:r>
                                              <a:rPr lang="en-US" sz="2800" i="1">
                                                <a:latin typeface="Cambria Math" panose="02040503050406030204" pitchFamily="18" charset="0"/>
                                                <a:ea typeface="Cambria Math" panose="02040503050406030204" pitchFamily="18" charset="0"/>
                                              </a:rPr>
                                              <m:t>𝑥</m:t>
                                            </m:r>
                                          </m:e>
                                          <m:sup>
                                            <m:r>
                                              <a:rPr lang="en-US" sz="2800" i="1">
                                                <a:latin typeface="Cambria Math" panose="02040503050406030204" pitchFamily="18" charset="0"/>
                                                <a:ea typeface="Cambria Math" panose="02040503050406030204" pitchFamily="18" charset="0"/>
                                              </a:rPr>
                                              <m:t>(1)</m:t>
                                            </m:r>
                                          </m:sup>
                                        </m:sSup>
                                      </m:e>
                                    </m:d>
                                  </m:e>
                                  <m:sup>
                                    <m:r>
                                      <a:rPr lang="en-US" sz="2800" b="0" i="1" smtClean="0">
                                        <a:latin typeface="Cambria Math" panose="02040503050406030204" pitchFamily="18" charset="0"/>
                                        <a:ea typeface="Cambria Math" panose="02040503050406030204" pitchFamily="18" charset="0"/>
                                      </a:rPr>
                                      <m:t>3</m:t>
                                    </m:r>
                                  </m:sup>
                                </m:sSup>
                              </m:den>
                            </m:f>
                          </m:e>
                        </m:d>
                      </m:e>
                      <m:sup>
                        <m:r>
                          <a:rPr lang="en-US" sz="2800" b="0" i="1" smtClean="0">
                            <a:latin typeface="Cambria Math" panose="02040503050406030204" pitchFamily="18" charset="0"/>
                            <a:ea typeface="Cambria Math" panose="02040503050406030204" pitchFamily="18" charset="0"/>
                          </a:rPr>
                          <m:t>(1)</m:t>
                        </m:r>
                      </m:sup>
                    </m:sSup>
                  </m:oMath>
                </a14:m>
                <a:endParaRPr lang="en-US" sz="2800" dirty="0"/>
              </a:p>
              <a:p>
                <a:pPr marL="571500" indent="-571500">
                  <a:spcBef>
                    <a:spcPts val="0"/>
                  </a:spcBef>
                  <a:buSzPts val="2400"/>
                </a:pPr>
                <a:endParaRPr lang="en-US" sz="2800" dirty="0"/>
              </a:p>
              <a:p>
                <a:pPr marL="571500" indent="-571500">
                  <a:spcBef>
                    <a:spcPts val="0"/>
                  </a:spcBef>
                  <a:buSzPts val="2400"/>
                </a:pPr>
                <a:endParaRPr lang="en-US" sz="2800" dirty="0"/>
              </a:p>
              <a:p>
                <a:pPr marL="571500" indent="-571500">
                  <a:spcBef>
                    <a:spcPts val="0"/>
                  </a:spcBef>
                  <a:buSzPts val="2400"/>
                </a:pPr>
                <a:endParaRPr lang="en-US" sz="2800" b="1" dirty="0"/>
              </a:p>
              <a:p>
                <a:pPr marL="571500" indent="-571500">
                  <a:spcBef>
                    <a:spcPts val="0"/>
                  </a:spcBef>
                  <a:buSzPts val="2400"/>
                </a:pPr>
                <a:endParaRPr lang="en-US" sz="2800" b="1" dirty="0"/>
              </a:p>
            </p:txBody>
          </p:sp>
        </mc:Choice>
        <mc:Fallback xmlns="">
          <p:sp>
            <p:nvSpPr>
              <p:cNvPr id="3" name="Google Shape;38;p7">
                <a:extLst>
                  <a:ext uri="{FF2B5EF4-FFF2-40B4-BE49-F238E27FC236}">
                    <a16:creationId xmlns:a16="http://schemas.microsoft.com/office/drawing/2014/main" id="{B6EDBAEE-1C0D-88FC-A01B-AC1DD077B048}"/>
                  </a:ext>
                </a:extLst>
              </p:cNvPr>
              <p:cNvSpPr txBox="1">
                <a:spLocks noRot="1" noChangeAspect="1" noMove="1" noResize="1" noEditPoints="1" noAdjustHandles="1" noChangeArrowheads="1" noChangeShapeType="1" noTextEdit="1"/>
              </p:cNvSpPr>
              <p:nvPr/>
            </p:nvSpPr>
            <p:spPr>
              <a:xfrm>
                <a:off x="1596195" y="981678"/>
                <a:ext cx="9579000" cy="5450318"/>
              </a:xfrm>
              <a:prstGeom prst="rect">
                <a:avLst/>
              </a:prstGeom>
              <a:blipFill>
                <a:blip r:embed="rId3"/>
                <a:stretch>
                  <a:fillRect l="-795"/>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22798760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6"/>
        <p:cNvGrpSpPr/>
        <p:nvPr/>
      </p:nvGrpSpPr>
      <p:grpSpPr>
        <a:xfrm>
          <a:off x="0" y="0"/>
          <a:ext cx="0" cy="0"/>
          <a:chOff x="0" y="0"/>
          <a:chExt cx="0" cy="0"/>
        </a:xfrm>
      </p:grpSpPr>
      <p:sp>
        <p:nvSpPr>
          <p:cNvPr id="37" name="Google Shape;37;p7"/>
          <p:cNvSpPr txBox="1">
            <a:spLocks noGrp="1"/>
          </p:cNvSpPr>
          <p:nvPr>
            <p:ph type="title"/>
          </p:nvPr>
        </p:nvSpPr>
        <p:spPr>
          <a:xfrm>
            <a:off x="222739" y="224866"/>
            <a:ext cx="11781692" cy="878655"/>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accent6"/>
              </a:buClr>
              <a:buSzPts val="6000"/>
              <a:buFont typeface="Jost"/>
              <a:buNone/>
            </a:pPr>
            <a:r>
              <a:rPr lang="en-US" dirty="0"/>
              <a:t>IQT Approach</a:t>
            </a:r>
            <a:endParaRPr dirty="0"/>
          </a:p>
        </p:txBody>
      </p:sp>
      <p:sp>
        <p:nvSpPr>
          <p:cNvPr id="38" name="Google Shape;38;p7"/>
          <p:cNvSpPr txBox="1">
            <a:spLocks noGrp="1"/>
          </p:cNvSpPr>
          <p:nvPr>
            <p:ph idx="1"/>
          </p:nvPr>
        </p:nvSpPr>
        <p:spPr>
          <a:xfrm>
            <a:off x="1443795" y="1379012"/>
            <a:ext cx="9579000" cy="5080403"/>
          </a:xfrm>
          <a:prstGeom prst="rect">
            <a:avLst/>
          </a:prstGeom>
          <a:noFill/>
          <a:ln>
            <a:noFill/>
          </a:ln>
        </p:spPr>
        <p:txBody>
          <a:bodyPr spcFirstLastPara="1" wrap="square" lIns="91425" tIns="45700" rIns="91425" bIns="45700" anchor="t" anchorCtr="0">
            <a:normAutofit/>
          </a:bodyPr>
          <a:lstStyle/>
          <a:p>
            <a:pPr marL="571500" indent="-571500">
              <a:spcBef>
                <a:spcPts val="0"/>
              </a:spcBef>
              <a:buSzPts val="2400"/>
            </a:pPr>
            <a:endParaRPr lang="en-US" sz="2800" dirty="0"/>
          </a:p>
          <a:p>
            <a:pPr marL="571500" indent="-571500">
              <a:spcBef>
                <a:spcPts val="0"/>
              </a:spcBef>
              <a:buSzPts val="2400"/>
            </a:pPr>
            <a:endParaRPr sz="2800" dirty="0"/>
          </a:p>
        </p:txBody>
      </p:sp>
      <mc:AlternateContent xmlns:mc="http://schemas.openxmlformats.org/markup-compatibility/2006" xmlns:a14="http://schemas.microsoft.com/office/drawing/2010/main">
        <mc:Choice Requires="a14">
          <p:sp>
            <p:nvSpPr>
              <p:cNvPr id="3" name="Google Shape;38;p7">
                <a:extLst>
                  <a:ext uri="{FF2B5EF4-FFF2-40B4-BE49-F238E27FC236}">
                    <a16:creationId xmlns:a16="http://schemas.microsoft.com/office/drawing/2014/main" id="{B6EDBAEE-1C0D-88FC-A01B-AC1DD077B048}"/>
                  </a:ext>
                </a:extLst>
              </p:cNvPr>
              <p:cNvSpPr txBox="1">
                <a:spLocks/>
              </p:cNvSpPr>
              <p:nvPr/>
            </p:nvSpPr>
            <p:spPr>
              <a:xfrm>
                <a:off x="1654810" y="4452613"/>
                <a:ext cx="9579000" cy="5080403"/>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100000"/>
                  </a:lnSpc>
                  <a:spcBef>
                    <a:spcPts val="1800"/>
                  </a:spcBef>
                  <a:spcAft>
                    <a:spcPts val="0"/>
                  </a:spcAft>
                  <a:buClr>
                    <a:schemeClr val="dk1"/>
                  </a:buClr>
                  <a:buSzPts val="1800"/>
                  <a:buFont typeface="Arial"/>
                  <a:buChar char="•"/>
                  <a:defRPr sz="3600" b="0" i="0" u="none" strike="noStrike" cap="none">
                    <a:solidFill>
                      <a:schemeClr val="dk1"/>
                    </a:solidFill>
                    <a:latin typeface="Jost"/>
                    <a:ea typeface="Jost"/>
                    <a:cs typeface="Jost"/>
                    <a:sym typeface="Jost"/>
                  </a:defRPr>
                </a:lvl1pPr>
                <a:lvl2pPr marL="914400" marR="0" lvl="1" indent="-342900" algn="l" rtl="0">
                  <a:lnSpc>
                    <a:spcPct val="100000"/>
                  </a:lnSpc>
                  <a:spcBef>
                    <a:spcPts val="500"/>
                  </a:spcBef>
                  <a:spcAft>
                    <a:spcPts val="0"/>
                  </a:spcAft>
                  <a:buClr>
                    <a:schemeClr val="dk1"/>
                  </a:buClr>
                  <a:buSzPts val="1800"/>
                  <a:buFont typeface="Arial"/>
                  <a:buChar char="•"/>
                  <a:defRPr sz="3200" b="0" i="0" u="none" strike="noStrike" cap="none">
                    <a:solidFill>
                      <a:schemeClr val="dk1"/>
                    </a:solidFill>
                    <a:latin typeface="Jost"/>
                    <a:ea typeface="Jost"/>
                    <a:cs typeface="Jost"/>
                    <a:sym typeface="Jost"/>
                  </a:defRPr>
                </a:lvl2pPr>
                <a:lvl3pPr marL="1371600" marR="0" lvl="2" indent="-342900" algn="l" rtl="0">
                  <a:lnSpc>
                    <a:spcPct val="100000"/>
                  </a:lnSpc>
                  <a:spcBef>
                    <a:spcPts val="500"/>
                  </a:spcBef>
                  <a:spcAft>
                    <a:spcPts val="0"/>
                  </a:spcAft>
                  <a:buClr>
                    <a:schemeClr val="dk1"/>
                  </a:buClr>
                  <a:buSzPts val="1800"/>
                  <a:buFont typeface="Arial"/>
                  <a:buChar char="•"/>
                  <a:defRPr sz="2800" b="0" i="0" u="none" strike="noStrike" cap="none">
                    <a:solidFill>
                      <a:schemeClr val="dk1"/>
                    </a:solidFill>
                    <a:latin typeface="Jost"/>
                    <a:ea typeface="Jost"/>
                    <a:cs typeface="Jost"/>
                    <a:sym typeface="Jost"/>
                  </a:defRPr>
                </a:lvl3pPr>
                <a:lvl4pPr marL="1828800" marR="0" lvl="3" indent="-342900" algn="l" rtl="0">
                  <a:lnSpc>
                    <a:spcPct val="100000"/>
                  </a:lnSpc>
                  <a:spcBef>
                    <a:spcPts val="500"/>
                  </a:spcBef>
                  <a:spcAft>
                    <a:spcPts val="0"/>
                  </a:spcAft>
                  <a:buClr>
                    <a:schemeClr val="dk1"/>
                  </a:buClr>
                  <a:buSzPts val="1800"/>
                  <a:buFont typeface="Arial"/>
                  <a:buChar char="•"/>
                  <a:defRPr sz="2400" b="0" i="0" u="none" strike="noStrike" cap="none">
                    <a:solidFill>
                      <a:schemeClr val="dk1"/>
                    </a:solidFill>
                    <a:latin typeface="Jost"/>
                    <a:ea typeface="Jost"/>
                    <a:cs typeface="Jost"/>
                    <a:sym typeface="Jost"/>
                  </a:defRPr>
                </a:lvl4pPr>
                <a:lvl5pPr marL="2286000" marR="0" lvl="4" indent="-342900" algn="l" rtl="0">
                  <a:lnSpc>
                    <a:spcPct val="100000"/>
                  </a:lnSpc>
                  <a:spcBef>
                    <a:spcPts val="500"/>
                  </a:spcBef>
                  <a:spcAft>
                    <a:spcPts val="0"/>
                  </a:spcAft>
                  <a:buClr>
                    <a:schemeClr val="dk1"/>
                  </a:buClr>
                  <a:buSzPts val="1800"/>
                  <a:buFont typeface="Arial"/>
                  <a:buChar char="•"/>
                  <a:defRPr sz="2400" b="0" i="0" u="none" strike="noStrike" cap="none">
                    <a:solidFill>
                      <a:schemeClr val="dk1"/>
                    </a:solidFill>
                    <a:latin typeface="Jost"/>
                    <a:ea typeface="Jost"/>
                    <a:cs typeface="Jost"/>
                    <a:sym typeface="Jos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indent="-457200">
                  <a:spcBef>
                    <a:spcPts val="0"/>
                  </a:spcBef>
                  <a:buSzPts val="2400"/>
                </a:pPr>
                <a:r>
                  <a:rPr lang="en-US" sz="2800" dirty="0">
                    <a:latin typeface="Cambria Math" panose="02040503050406030204" pitchFamily="18" charset="0"/>
                  </a:rPr>
                  <a:t>Stern-Gerlach experiment</a:t>
                </a:r>
              </a:p>
              <a:p>
                <a:pPr marL="0" indent="0">
                  <a:spcBef>
                    <a:spcPts val="0"/>
                  </a:spcBef>
                  <a:buSzPts val="2400"/>
                  <a:buNone/>
                </a:pPr>
                <a:endParaRPr lang="en-US" sz="2800" i="1" dirty="0">
                  <a:latin typeface="Cambria Math" panose="02040503050406030204" pitchFamily="18" charset="0"/>
                </a:endParaRPr>
              </a:p>
              <a:p>
                <a:pPr marL="0" indent="0">
                  <a:spcBef>
                    <a:spcPts val="0"/>
                  </a:spcBef>
                  <a:buSzPts val="2400"/>
                  <a:buNone/>
                </a:pPr>
                <a14:m>
                  <m:oMathPara xmlns:m="http://schemas.openxmlformats.org/officeDocument/2006/math">
                    <m:oMathParaPr>
                      <m:jc m:val="centerGroup"/>
                    </m:oMathParaPr>
                    <m:oMath xmlns:m="http://schemas.openxmlformats.org/officeDocument/2006/math">
                      <m:r>
                        <a:rPr lang="en-US" sz="2800" i="1">
                          <a:latin typeface="Cambria Math" panose="02040503050406030204" pitchFamily="18" charset="0"/>
                        </a:rPr>
                        <m:t>𝑚</m:t>
                      </m:r>
                      <m:acc>
                        <m:accPr>
                          <m:chr m:val="̈"/>
                          <m:ctrlPr>
                            <a:rPr lang="en-US" sz="2800" i="1">
                              <a:latin typeface="Cambria Math" panose="02040503050406030204" pitchFamily="18" charset="0"/>
                            </a:rPr>
                          </m:ctrlPr>
                        </m:accPr>
                        <m:e>
                          <m:r>
                            <a:rPr lang="en-US" sz="2800" b="0" i="1" smtClean="0">
                              <a:latin typeface="Cambria Math" panose="02040503050406030204" pitchFamily="18" charset="0"/>
                            </a:rPr>
                            <m:t>𝑧</m:t>
                          </m:r>
                        </m:e>
                      </m:acc>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𝐹</m:t>
                          </m:r>
                        </m:e>
                        <m:sub>
                          <m:r>
                            <a:rPr lang="en-US" sz="2800" i="1">
                              <a:latin typeface="Cambria Math" panose="02040503050406030204" pitchFamily="18" charset="0"/>
                            </a:rPr>
                            <m:t>𝑄</m:t>
                          </m:r>
                        </m:sub>
                      </m:sSub>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𝐹</m:t>
                          </m:r>
                        </m:e>
                        <m:sub>
                          <m:sSub>
                            <m:sSubPr>
                              <m:ctrlPr>
                                <a:rPr lang="en-US" sz="2800" i="1">
                                  <a:latin typeface="Cambria Math" panose="02040503050406030204" pitchFamily="18" charset="0"/>
                                </a:rPr>
                              </m:ctrlPr>
                            </m:sSubPr>
                            <m:e>
                              <m:r>
                                <a:rPr lang="en-US" sz="2800" i="1">
                                  <a:latin typeface="Cambria Math" panose="02040503050406030204" pitchFamily="18" charset="0"/>
                                </a:rPr>
                                <m:t>𝑄</m:t>
                              </m:r>
                            </m:e>
                            <m:sub>
                              <m:r>
                                <a:rPr lang="en-US" sz="2800" i="1">
                                  <a:latin typeface="Cambria Math" panose="02040503050406030204" pitchFamily="18" charset="0"/>
                                </a:rPr>
                                <m:t>𝑆</m:t>
                              </m:r>
                            </m:sub>
                          </m:sSub>
                        </m:sub>
                      </m:sSub>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𝜇</m:t>
                          </m:r>
                        </m:e>
                        <m:sub>
                          <m:r>
                            <a:rPr lang="en-US" sz="2800" b="0" i="1" smtClean="0">
                              <a:latin typeface="Cambria Math" panose="02040503050406030204" pitchFamily="18" charset="0"/>
                            </a:rPr>
                            <m:t>𝐵</m:t>
                          </m:r>
                        </m:sub>
                      </m:sSub>
                      <m:sSubSup>
                        <m:sSubSupPr>
                          <m:ctrlPr>
                            <a:rPr lang="en-US" sz="2800" b="0" i="1" smtClean="0">
                              <a:latin typeface="Cambria Math" panose="02040503050406030204" pitchFamily="18" charset="0"/>
                            </a:rPr>
                          </m:ctrlPr>
                        </m:sSubSupPr>
                        <m:e>
                          <m:r>
                            <a:rPr lang="en-US" sz="2800" b="0" i="1" smtClean="0">
                              <a:latin typeface="Cambria Math" panose="02040503050406030204" pitchFamily="18" charset="0"/>
                            </a:rPr>
                            <m:t>𝐵</m:t>
                          </m:r>
                        </m:e>
                        <m:sub>
                          <m:r>
                            <a:rPr lang="en-US" sz="2800" b="0" i="1" smtClean="0">
                              <a:latin typeface="Cambria Math" panose="02040503050406030204" pitchFamily="18" charset="0"/>
                            </a:rPr>
                            <m:t>0</m:t>
                          </m:r>
                        </m:sub>
                        <m:sup>
                          <m:r>
                            <a:rPr lang="en-US" sz="2800" b="0" i="1" smtClean="0">
                              <a:latin typeface="Cambria Math" panose="02040503050406030204" pitchFamily="18" charset="0"/>
                            </a:rPr>
                            <m:t>′</m:t>
                          </m:r>
                        </m:sup>
                      </m:sSubSup>
                      <m:func>
                        <m:funcPr>
                          <m:ctrlPr>
                            <a:rPr lang="en-US" sz="2800" b="0" i="1" smtClean="0">
                              <a:latin typeface="Cambria Math" panose="02040503050406030204" pitchFamily="18" charset="0"/>
                            </a:rPr>
                          </m:ctrlPr>
                        </m:funcPr>
                        <m:fName>
                          <m:r>
                            <m:rPr>
                              <m:sty m:val="p"/>
                            </m:rPr>
                            <a:rPr lang="en-US" sz="2800" b="0" i="0" smtClean="0">
                              <a:latin typeface="Cambria Math" panose="02040503050406030204" pitchFamily="18" charset="0"/>
                            </a:rPr>
                            <m:t>cos</m:t>
                          </m:r>
                        </m:fName>
                        <m:e>
                          <m:r>
                            <a:rPr lang="en-US" sz="2800" b="0" i="1" smtClean="0">
                              <a:latin typeface="Cambria Math" panose="02040503050406030204" pitchFamily="18" charset="0"/>
                              <a:ea typeface="Cambria Math" panose="02040503050406030204" pitchFamily="18" charset="0"/>
                            </a:rPr>
                            <m:t>𝜃</m:t>
                          </m:r>
                        </m:e>
                      </m:func>
                    </m:oMath>
                  </m:oMathPara>
                </a14:m>
                <a:endParaRPr lang="en-US" sz="2800" i="1" dirty="0">
                  <a:latin typeface="Cambria Math" panose="02040503050406030204" pitchFamily="18" charset="0"/>
                </a:endParaRPr>
              </a:p>
              <a:p>
                <a:pPr marL="0" indent="0">
                  <a:spcBef>
                    <a:spcPts val="0"/>
                  </a:spcBef>
                  <a:buSzPts val="2400"/>
                  <a:buNone/>
                </a:pPr>
                <a:endParaRPr lang="en-US" sz="2800" i="1" dirty="0">
                  <a:latin typeface="Cambria Math" panose="02040503050406030204" pitchFamily="18" charset="0"/>
                </a:endParaRPr>
              </a:p>
              <a:p>
                <a:pPr marL="0" indent="0">
                  <a:spcBef>
                    <a:spcPts val="0"/>
                  </a:spcBef>
                  <a:buSzPts val="2400"/>
                  <a:buNone/>
                </a:pPr>
                <a:endParaRPr lang="en-US" sz="2800" dirty="0"/>
              </a:p>
              <a:p>
                <a:pPr marL="571500" indent="-571500">
                  <a:spcBef>
                    <a:spcPts val="0"/>
                  </a:spcBef>
                  <a:buSzPts val="2400"/>
                </a:pPr>
                <a:endParaRPr lang="en-US" sz="2800" dirty="0"/>
              </a:p>
              <a:p>
                <a:pPr marL="571500" indent="-571500">
                  <a:spcBef>
                    <a:spcPts val="0"/>
                  </a:spcBef>
                  <a:buSzPts val="2400"/>
                </a:pPr>
                <a:endParaRPr lang="en-US" sz="2800" dirty="0"/>
              </a:p>
              <a:p>
                <a:pPr marL="571500" indent="-571500">
                  <a:spcBef>
                    <a:spcPts val="0"/>
                  </a:spcBef>
                  <a:buSzPts val="2400"/>
                </a:pPr>
                <a:endParaRPr lang="en-US" sz="2800" b="1" dirty="0"/>
              </a:p>
              <a:p>
                <a:pPr marL="571500" indent="-571500">
                  <a:spcBef>
                    <a:spcPts val="0"/>
                  </a:spcBef>
                  <a:buSzPts val="2400"/>
                </a:pPr>
                <a:endParaRPr lang="en-US" sz="2800" b="1" dirty="0"/>
              </a:p>
            </p:txBody>
          </p:sp>
        </mc:Choice>
        <mc:Fallback xmlns="">
          <p:sp>
            <p:nvSpPr>
              <p:cNvPr id="3" name="Google Shape;38;p7">
                <a:extLst>
                  <a:ext uri="{FF2B5EF4-FFF2-40B4-BE49-F238E27FC236}">
                    <a16:creationId xmlns:a16="http://schemas.microsoft.com/office/drawing/2014/main" id="{B6EDBAEE-1C0D-88FC-A01B-AC1DD077B048}"/>
                  </a:ext>
                </a:extLst>
              </p:cNvPr>
              <p:cNvSpPr txBox="1">
                <a:spLocks noRot="1" noChangeAspect="1" noMove="1" noResize="1" noEditPoints="1" noAdjustHandles="1" noChangeArrowheads="1" noChangeShapeType="1" noTextEdit="1"/>
              </p:cNvSpPr>
              <p:nvPr/>
            </p:nvSpPr>
            <p:spPr>
              <a:xfrm>
                <a:off x="1654810" y="4452613"/>
                <a:ext cx="9579000" cy="5080403"/>
              </a:xfrm>
              <a:prstGeom prst="rect">
                <a:avLst/>
              </a:prstGeom>
              <a:blipFill>
                <a:blip r:embed="rId3"/>
                <a:stretch>
                  <a:fillRect l="-927" t="-1247"/>
                </a:stretch>
              </a:blipFill>
              <a:ln>
                <a:noFill/>
              </a:ln>
            </p:spPr>
            <p:txBody>
              <a:bodyPr/>
              <a:lstStyle/>
              <a:p>
                <a:r>
                  <a:rPr lang="en-US">
                    <a:noFill/>
                  </a:rPr>
                  <a:t> </a:t>
                </a:r>
              </a:p>
            </p:txBody>
          </p:sp>
        </mc:Fallback>
      </mc:AlternateContent>
      <p:pic>
        <p:nvPicPr>
          <p:cNvPr id="4" name="Picture 3">
            <a:extLst>
              <a:ext uri="{FF2B5EF4-FFF2-40B4-BE49-F238E27FC236}">
                <a16:creationId xmlns:a16="http://schemas.microsoft.com/office/drawing/2014/main" id="{BF218DF1-C102-2E9B-E23E-DEF053856460}"/>
              </a:ext>
            </a:extLst>
          </p:cNvPr>
          <p:cNvPicPr>
            <a:picLocks noChangeAspect="1"/>
          </p:cNvPicPr>
          <p:nvPr/>
        </p:nvPicPr>
        <p:blipFill>
          <a:blip r:embed="rId4"/>
          <a:stretch>
            <a:fillRect/>
          </a:stretch>
        </p:blipFill>
        <p:spPr>
          <a:xfrm>
            <a:off x="2063261" y="1302812"/>
            <a:ext cx="7772400" cy="3026176"/>
          </a:xfrm>
          <a:prstGeom prst="rect">
            <a:avLst/>
          </a:prstGeom>
        </p:spPr>
      </p:pic>
    </p:spTree>
    <p:extLst>
      <p:ext uri="{BB962C8B-B14F-4D97-AF65-F5344CB8AC3E}">
        <p14:creationId xmlns:p14="http://schemas.microsoft.com/office/powerpoint/2010/main" val="22164340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6"/>
        <p:cNvGrpSpPr/>
        <p:nvPr/>
      </p:nvGrpSpPr>
      <p:grpSpPr>
        <a:xfrm>
          <a:off x="0" y="0"/>
          <a:ext cx="0" cy="0"/>
          <a:chOff x="0" y="0"/>
          <a:chExt cx="0" cy="0"/>
        </a:xfrm>
      </p:grpSpPr>
      <p:sp>
        <p:nvSpPr>
          <p:cNvPr id="37" name="Google Shape;37;p7"/>
          <p:cNvSpPr txBox="1">
            <a:spLocks noGrp="1"/>
          </p:cNvSpPr>
          <p:nvPr>
            <p:ph type="title"/>
          </p:nvPr>
        </p:nvSpPr>
        <p:spPr>
          <a:xfrm>
            <a:off x="222739" y="224866"/>
            <a:ext cx="11781692" cy="878655"/>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accent6"/>
              </a:buClr>
              <a:buSzPts val="6000"/>
              <a:buFont typeface="Jost"/>
              <a:buNone/>
            </a:pPr>
            <a:r>
              <a:rPr lang="en-US" dirty="0"/>
              <a:t>Quantum Spin Flipper (Free Spinor)</a:t>
            </a:r>
            <a:endParaRPr dirty="0"/>
          </a:p>
        </p:txBody>
      </p:sp>
      <p:sp>
        <p:nvSpPr>
          <p:cNvPr id="38" name="Google Shape;38;p7"/>
          <p:cNvSpPr txBox="1">
            <a:spLocks noGrp="1"/>
          </p:cNvSpPr>
          <p:nvPr>
            <p:ph idx="1"/>
          </p:nvPr>
        </p:nvSpPr>
        <p:spPr>
          <a:xfrm>
            <a:off x="1443795" y="1379012"/>
            <a:ext cx="9579000" cy="5080403"/>
          </a:xfrm>
          <a:prstGeom prst="rect">
            <a:avLst/>
          </a:prstGeom>
          <a:noFill/>
          <a:ln>
            <a:noFill/>
          </a:ln>
        </p:spPr>
        <p:txBody>
          <a:bodyPr spcFirstLastPara="1" wrap="square" lIns="91425" tIns="45700" rIns="91425" bIns="45700" anchor="t" anchorCtr="0">
            <a:normAutofit/>
          </a:bodyPr>
          <a:lstStyle/>
          <a:p>
            <a:pPr marL="571500" indent="-571500">
              <a:spcBef>
                <a:spcPts val="0"/>
              </a:spcBef>
              <a:buSzPts val="2400"/>
            </a:pPr>
            <a:endParaRPr lang="en-US" sz="2800" dirty="0"/>
          </a:p>
          <a:p>
            <a:pPr marL="571500" indent="-571500">
              <a:spcBef>
                <a:spcPts val="0"/>
              </a:spcBef>
              <a:buSzPts val="2400"/>
            </a:pPr>
            <a:endParaRPr sz="2800" dirty="0"/>
          </a:p>
        </p:txBody>
      </p:sp>
      <p:sp>
        <p:nvSpPr>
          <p:cNvPr id="3" name="Google Shape;38;p7">
            <a:extLst>
              <a:ext uri="{FF2B5EF4-FFF2-40B4-BE49-F238E27FC236}">
                <a16:creationId xmlns:a16="http://schemas.microsoft.com/office/drawing/2014/main" id="{B6EDBAEE-1C0D-88FC-A01B-AC1DD077B048}"/>
              </a:ext>
            </a:extLst>
          </p:cNvPr>
          <p:cNvSpPr txBox="1">
            <a:spLocks/>
          </p:cNvSpPr>
          <p:nvPr/>
        </p:nvSpPr>
        <p:spPr>
          <a:xfrm>
            <a:off x="1443795" y="4149969"/>
            <a:ext cx="9579000" cy="3598984"/>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100000"/>
              </a:lnSpc>
              <a:spcBef>
                <a:spcPts val="1800"/>
              </a:spcBef>
              <a:spcAft>
                <a:spcPts val="0"/>
              </a:spcAft>
              <a:buClr>
                <a:schemeClr val="dk1"/>
              </a:buClr>
              <a:buSzPts val="1800"/>
              <a:buFont typeface="Arial"/>
              <a:buChar char="•"/>
              <a:defRPr sz="3600" b="0" i="0" u="none" strike="noStrike" cap="none">
                <a:solidFill>
                  <a:schemeClr val="dk1"/>
                </a:solidFill>
                <a:latin typeface="Jost"/>
                <a:ea typeface="Jost"/>
                <a:cs typeface="Jost"/>
                <a:sym typeface="Jost"/>
              </a:defRPr>
            </a:lvl1pPr>
            <a:lvl2pPr marL="914400" marR="0" lvl="1" indent="-342900" algn="l" rtl="0">
              <a:lnSpc>
                <a:spcPct val="100000"/>
              </a:lnSpc>
              <a:spcBef>
                <a:spcPts val="500"/>
              </a:spcBef>
              <a:spcAft>
                <a:spcPts val="0"/>
              </a:spcAft>
              <a:buClr>
                <a:schemeClr val="dk1"/>
              </a:buClr>
              <a:buSzPts val="1800"/>
              <a:buFont typeface="Arial"/>
              <a:buChar char="•"/>
              <a:defRPr sz="3200" b="0" i="0" u="none" strike="noStrike" cap="none">
                <a:solidFill>
                  <a:schemeClr val="dk1"/>
                </a:solidFill>
                <a:latin typeface="Jost"/>
                <a:ea typeface="Jost"/>
                <a:cs typeface="Jost"/>
                <a:sym typeface="Jost"/>
              </a:defRPr>
            </a:lvl2pPr>
            <a:lvl3pPr marL="1371600" marR="0" lvl="2" indent="-342900" algn="l" rtl="0">
              <a:lnSpc>
                <a:spcPct val="100000"/>
              </a:lnSpc>
              <a:spcBef>
                <a:spcPts val="500"/>
              </a:spcBef>
              <a:spcAft>
                <a:spcPts val="0"/>
              </a:spcAft>
              <a:buClr>
                <a:schemeClr val="dk1"/>
              </a:buClr>
              <a:buSzPts val="1800"/>
              <a:buFont typeface="Arial"/>
              <a:buChar char="•"/>
              <a:defRPr sz="2800" b="0" i="0" u="none" strike="noStrike" cap="none">
                <a:solidFill>
                  <a:schemeClr val="dk1"/>
                </a:solidFill>
                <a:latin typeface="Jost"/>
                <a:ea typeface="Jost"/>
                <a:cs typeface="Jost"/>
                <a:sym typeface="Jost"/>
              </a:defRPr>
            </a:lvl3pPr>
            <a:lvl4pPr marL="1828800" marR="0" lvl="3" indent="-342900" algn="l" rtl="0">
              <a:lnSpc>
                <a:spcPct val="100000"/>
              </a:lnSpc>
              <a:spcBef>
                <a:spcPts val="500"/>
              </a:spcBef>
              <a:spcAft>
                <a:spcPts val="0"/>
              </a:spcAft>
              <a:buClr>
                <a:schemeClr val="dk1"/>
              </a:buClr>
              <a:buSzPts val="1800"/>
              <a:buFont typeface="Arial"/>
              <a:buChar char="•"/>
              <a:defRPr sz="2400" b="0" i="0" u="none" strike="noStrike" cap="none">
                <a:solidFill>
                  <a:schemeClr val="dk1"/>
                </a:solidFill>
                <a:latin typeface="Jost"/>
                <a:ea typeface="Jost"/>
                <a:cs typeface="Jost"/>
                <a:sym typeface="Jost"/>
              </a:defRPr>
            </a:lvl4pPr>
            <a:lvl5pPr marL="2286000" marR="0" lvl="4" indent="-342900" algn="l" rtl="0">
              <a:lnSpc>
                <a:spcPct val="100000"/>
              </a:lnSpc>
              <a:spcBef>
                <a:spcPts val="500"/>
              </a:spcBef>
              <a:spcAft>
                <a:spcPts val="0"/>
              </a:spcAft>
              <a:buClr>
                <a:schemeClr val="dk1"/>
              </a:buClr>
              <a:buSzPts val="1800"/>
              <a:buFont typeface="Arial"/>
              <a:buChar char="•"/>
              <a:defRPr sz="2400" b="0" i="0" u="none" strike="noStrike" cap="none">
                <a:solidFill>
                  <a:schemeClr val="dk1"/>
                </a:solidFill>
                <a:latin typeface="Jost"/>
                <a:ea typeface="Jost"/>
                <a:cs typeface="Jost"/>
                <a:sym typeface="Jos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indent="-457200">
              <a:spcBef>
                <a:spcPts val="0"/>
              </a:spcBef>
              <a:buSzPts val="2400"/>
            </a:pPr>
            <a:r>
              <a:rPr lang="en-US" sz="2800" dirty="0">
                <a:latin typeface="Cambria Math" panose="02040503050406030204" pitchFamily="18" charset="0"/>
              </a:rPr>
              <a:t>With spatial interference</a:t>
            </a:r>
          </a:p>
          <a:p>
            <a:pPr lvl="1" indent="-457200">
              <a:spcBef>
                <a:spcPts val="0"/>
              </a:spcBef>
              <a:buSzPts val="2400"/>
            </a:pPr>
            <a:endParaRPr lang="en-US" sz="2400" dirty="0">
              <a:latin typeface="Cambria Math" panose="02040503050406030204" pitchFamily="18" charset="0"/>
            </a:endParaRPr>
          </a:p>
          <a:p>
            <a:pPr lvl="1" indent="-457200">
              <a:spcBef>
                <a:spcPts val="0"/>
              </a:spcBef>
              <a:buSzPts val="2400"/>
            </a:pPr>
            <a:r>
              <a:rPr lang="en-US" sz="2400" dirty="0">
                <a:latin typeface="Cambria Math" panose="02040503050406030204" pitchFamily="18" charset="0"/>
              </a:rPr>
              <a:t>Two spin-up coherent Gaussian waves approach each other and overlap. </a:t>
            </a:r>
          </a:p>
          <a:p>
            <a:pPr marL="0" indent="0">
              <a:spcBef>
                <a:spcPts val="0"/>
              </a:spcBef>
              <a:buSzPts val="2400"/>
              <a:buNone/>
            </a:pPr>
            <a:endParaRPr lang="en-US" sz="2800" i="1" dirty="0">
              <a:latin typeface="Cambria Math" panose="02040503050406030204" pitchFamily="18" charset="0"/>
            </a:endParaRPr>
          </a:p>
          <a:p>
            <a:pPr marL="0" indent="0">
              <a:spcBef>
                <a:spcPts val="0"/>
              </a:spcBef>
              <a:buSzPts val="2400"/>
              <a:buNone/>
            </a:pPr>
            <a:endParaRPr lang="en-US" sz="2800" i="1" dirty="0">
              <a:latin typeface="Cambria Math" panose="02040503050406030204" pitchFamily="18" charset="0"/>
            </a:endParaRPr>
          </a:p>
          <a:p>
            <a:pPr marL="0" indent="0">
              <a:spcBef>
                <a:spcPts val="0"/>
              </a:spcBef>
              <a:buSzPts val="2400"/>
              <a:buNone/>
            </a:pPr>
            <a:endParaRPr lang="en-US" sz="2800" dirty="0"/>
          </a:p>
          <a:p>
            <a:pPr marL="571500" indent="-571500">
              <a:spcBef>
                <a:spcPts val="0"/>
              </a:spcBef>
              <a:buSzPts val="2400"/>
            </a:pPr>
            <a:endParaRPr lang="en-US" sz="2800" dirty="0"/>
          </a:p>
          <a:p>
            <a:pPr marL="571500" indent="-571500">
              <a:spcBef>
                <a:spcPts val="0"/>
              </a:spcBef>
              <a:buSzPts val="2400"/>
            </a:pPr>
            <a:endParaRPr lang="en-US" sz="2800" dirty="0"/>
          </a:p>
          <a:p>
            <a:pPr marL="571500" indent="-571500">
              <a:spcBef>
                <a:spcPts val="0"/>
              </a:spcBef>
              <a:buSzPts val="2400"/>
            </a:pPr>
            <a:endParaRPr lang="en-US" sz="2800" b="1" dirty="0"/>
          </a:p>
          <a:p>
            <a:pPr marL="571500" indent="-571500">
              <a:spcBef>
                <a:spcPts val="0"/>
              </a:spcBef>
              <a:buSzPts val="2400"/>
            </a:pPr>
            <a:endParaRPr lang="en-US" sz="2800" b="1" dirty="0"/>
          </a:p>
        </p:txBody>
      </p:sp>
      <p:pic>
        <p:nvPicPr>
          <p:cNvPr id="5" name="Picture 4">
            <a:extLst>
              <a:ext uri="{FF2B5EF4-FFF2-40B4-BE49-F238E27FC236}">
                <a16:creationId xmlns:a16="http://schemas.microsoft.com/office/drawing/2014/main" id="{DCF871A4-7881-67B0-EF6B-70F9626D76C0}"/>
              </a:ext>
            </a:extLst>
          </p:cNvPr>
          <p:cNvPicPr>
            <a:picLocks noChangeAspect="1"/>
          </p:cNvPicPr>
          <p:nvPr/>
        </p:nvPicPr>
        <p:blipFill>
          <a:blip r:embed="rId3"/>
          <a:stretch>
            <a:fillRect/>
          </a:stretch>
        </p:blipFill>
        <p:spPr>
          <a:xfrm>
            <a:off x="2115389" y="1220455"/>
            <a:ext cx="7772400" cy="2502009"/>
          </a:xfrm>
          <a:prstGeom prst="rect">
            <a:avLst/>
          </a:prstGeom>
        </p:spPr>
      </p:pic>
    </p:spTree>
    <p:extLst>
      <p:ext uri="{BB962C8B-B14F-4D97-AF65-F5344CB8AC3E}">
        <p14:creationId xmlns:p14="http://schemas.microsoft.com/office/powerpoint/2010/main" val="39910645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6"/>
        <p:cNvGrpSpPr/>
        <p:nvPr/>
      </p:nvGrpSpPr>
      <p:grpSpPr>
        <a:xfrm>
          <a:off x="0" y="0"/>
          <a:ext cx="0" cy="0"/>
          <a:chOff x="0" y="0"/>
          <a:chExt cx="0" cy="0"/>
        </a:xfrm>
      </p:grpSpPr>
      <p:sp>
        <p:nvSpPr>
          <p:cNvPr id="37" name="Google Shape;37;p7"/>
          <p:cNvSpPr txBox="1">
            <a:spLocks noGrp="1"/>
          </p:cNvSpPr>
          <p:nvPr>
            <p:ph type="title"/>
          </p:nvPr>
        </p:nvSpPr>
        <p:spPr>
          <a:xfrm>
            <a:off x="222739" y="224866"/>
            <a:ext cx="11781692" cy="878655"/>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accent6"/>
              </a:buClr>
              <a:buSzPts val="6000"/>
              <a:buFont typeface="Jost"/>
              <a:buNone/>
            </a:pPr>
            <a:r>
              <a:rPr lang="en-US" dirty="0"/>
              <a:t>Quantum Spin Flipper (Free Spinor)</a:t>
            </a:r>
            <a:endParaRPr dirty="0"/>
          </a:p>
        </p:txBody>
      </p:sp>
      <p:sp>
        <p:nvSpPr>
          <p:cNvPr id="38" name="Google Shape;38;p7"/>
          <p:cNvSpPr txBox="1">
            <a:spLocks noGrp="1"/>
          </p:cNvSpPr>
          <p:nvPr>
            <p:ph idx="1"/>
          </p:nvPr>
        </p:nvSpPr>
        <p:spPr>
          <a:xfrm>
            <a:off x="1443795" y="1379012"/>
            <a:ext cx="9579000" cy="5080403"/>
          </a:xfrm>
          <a:prstGeom prst="rect">
            <a:avLst/>
          </a:prstGeom>
          <a:noFill/>
          <a:ln>
            <a:noFill/>
          </a:ln>
        </p:spPr>
        <p:txBody>
          <a:bodyPr spcFirstLastPara="1" wrap="square" lIns="91425" tIns="45700" rIns="91425" bIns="45700" anchor="t" anchorCtr="0">
            <a:normAutofit/>
          </a:bodyPr>
          <a:lstStyle/>
          <a:p>
            <a:pPr marL="571500" indent="-571500">
              <a:spcBef>
                <a:spcPts val="0"/>
              </a:spcBef>
              <a:buSzPts val="2400"/>
            </a:pPr>
            <a:endParaRPr lang="en-US" sz="2800" dirty="0"/>
          </a:p>
          <a:p>
            <a:pPr marL="571500" indent="-571500">
              <a:spcBef>
                <a:spcPts val="0"/>
              </a:spcBef>
              <a:buSzPts val="2400"/>
            </a:pPr>
            <a:endParaRPr sz="2800" dirty="0"/>
          </a:p>
        </p:txBody>
      </p:sp>
      <p:sp>
        <p:nvSpPr>
          <p:cNvPr id="3" name="Google Shape;38;p7">
            <a:extLst>
              <a:ext uri="{FF2B5EF4-FFF2-40B4-BE49-F238E27FC236}">
                <a16:creationId xmlns:a16="http://schemas.microsoft.com/office/drawing/2014/main" id="{B6EDBAEE-1C0D-88FC-A01B-AC1DD077B048}"/>
              </a:ext>
            </a:extLst>
          </p:cNvPr>
          <p:cNvSpPr txBox="1">
            <a:spLocks/>
          </p:cNvSpPr>
          <p:nvPr/>
        </p:nvSpPr>
        <p:spPr>
          <a:xfrm>
            <a:off x="848581" y="4803405"/>
            <a:ext cx="10010528" cy="2178941"/>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100000"/>
              </a:lnSpc>
              <a:spcBef>
                <a:spcPts val="1800"/>
              </a:spcBef>
              <a:spcAft>
                <a:spcPts val="0"/>
              </a:spcAft>
              <a:buClr>
                <a:schemeClr val="dk1"/>
              </a:buClr>
              <a:buSzPts val="1800"/>
              <a:buFont typeface="Arial"/>
              <a:buChar char="•"/>
              <a:defRPr sz="3600" b="0" i="0" u="none" strike="noStrike" cap="none">
                <a:solidFill>
                  <a:schemeClr val="dk1"/>
                </a:solidFill>
                <a:latin typeface="Jost"/>
                <a:ea typeface="Jost"/>
                <a:cs typeface="Jost"/>
                <a:sym typeface="Jost"/>
              </a:defRPr>
            </a:lvl1pPr>
            <a:lvl2pPr marL="914400" marR="0" lvl="1" indent="-342900" algn="l" rtl="0">
              <a:lnSpc>
                <a:spcPct val="100000"/>
              </a:lnSpc>
              <a:spcBef>
                <a:spcPts val="500"/>
              </a:spcBef>
              <a:spcAft>
                <a:spcPts val="0"/>
              </a:spcAft>
              <a:buClr>
                <a:schemeClr val="dk1"/>
              </a:buClr>
              <a:buSzPts val="1800"/>
              <a:buFont typeface="Arial"/>
              <a:buChar char="•"/>
              <a:defRPr sz="3200" b="0" i="0" u="none" strike="noStrike" cap="none">
                <a:solidFill>
                  <a:schemeClr val="dk1"/>
                </a:solidFill>
                <a:latin typeface="Jost"/>
                <a:ea typeface="Jost"/>
                <a:cs typeface="Jost"/>
                <a:sym typeface="Jost"/>
              </a:defRPr>
            </a:lvl2pPr>
            <a:lvl3pPr marL="1371600" marR="0" lvl="2" indent="-342900" algn="l" rtl="0">
              <a:lnSpc>
                <a:spcPct val="100000"/>
              </a:lnSpc>
              <a:spcBef>
                <a:spcPts val="500"/>
              </a:spcBef>
              <a:spcAft>
                <a:spcPts val="0"/>
              </a:spcAft>
              <a:buClr>
                <a:schemeClr val="dk1"/>
              </a:buClr>
              <a:buSzPts val="1800"/>
              <a:buFont typeface="Arial"/>
              <a:buChar char="•"/>
              <a:defRPr sz="2800" b="0" i="0" u="none" strike="noStrike" cap="none">
                <a:solidFill>
                  <a:schemeClr val="dk1"/>
                </a:solidFill>
                <a:latin typeface="Jost"/>
                <a:ea typeface="Jost"/>
                <a:cs typeface="Jost"/>
                <a:sym typeface="Jost"/>
              </a:defRPr>
            </a:lvl3pPr>
            <a:lvl4pPr marL="1828800" marR="0" lvl="3" indent="-342900" algn="l" rtl="0">
              <a:lnSpc>
                <a:spcPct val="100000"/>
              </a:lnSpc>
              <a:spcBef>
                <a:spcPts val="500"/>
              </a:spcBef>
              <a:spcAft>
                <a:spcPts val="0"/>
              </a:spcAft>
              <a:buClr>
                <a:schemeClr val="dk1"/>
              </a:buClr>
              <a:buSzPts val="1800"/>
              <a:buFont typeface="Arial"/>
              <a:buChar char="•"/>
              <a:defRPr sz="2400" b="0" i="0" u="none" strike="noStrike" cap="none">
                <a:solidFill>
                  <a:schemeClr val="dk1"/>
                </a:solidFill>
                <a:latin typeface="Jost"/>
                <a:ea typeface="Jost"/>
                <a:cs typeface="Jost"/>
                <a:sym typeface="Jost"/>
              </a:defRPr>
            </a:lvl4pPr>
            <a:lvl5pPr marL="2286000" marR="0" lvl="4" indent="-342900" algn="l" rtl="0">
              <a:lnSpc>
                <a:spcPct val="100000"/>
              </a:lnSpc>
              <a:spcBef>
                <a:spcPts val="500"/>
              </a:spcBef>
              <a:spcAft>
                <a:spcPts val="0"/>
              </a:spcAft>
              <a:buClr>
                <a:schemeClr val="dk1"/>
              </a:buClr>
              <a:buSzPts val="1800"/>
              <a:buFont typeface="Arial"/>
              <a:buChar char="•"/>
              <a:defRPr sz="2400" b="0" i="0" u="none" strike="noStrike" cap="none">
                <a:solidFill>
                  <a:schemeClr val="dk1"/>
                </a:solidFill>
                <a:latin typeface="Jost"/>
                <a:ea typeface="Jost"/>
                <a:cs typeface="Jost"/>
                <a:sym typeface="Jos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indent="-457200">
              <a:spcBef>
                <a:spcPts val="0"/>
              </a:spcBef>
              <a:buSzPts val="2400"/>
            </a:pPr>
            <a:r>
              <a:rPr lang="en-US" sz="2800" dirty="0">
                <a:latin typeface="Cambria Math" panose="02040503050406030204" pitchFamily="18" charset="0"/>
              </a:rPr>
              <a:t>Without spatial interference</a:t>
            </a:r>
          </a:p>
          <a:p>
            <a:pPr lvl="1" indent="-457200">
              <a:spcBef>
                <a:spcPts val="0"/>
              </a:spcBef>
              <a:buSzPts val="2400"/>
            </a:pPr>
            <a:endParaRPr lang="en-US" sz="2400" dirty="0">
              <a:latin typeface="Cambria Math" panose="02040503050406030204" pitchFamily="18" charset="0"/>
            </a:endParaRPr>
          </a:p>
          <a:p>
            <a:pPr lvl="1" indent="-457200">
              <a:spcBef>
                <a:spcPts val="0"/>
              </a:spcBef>
              <a:buSzPts val="2400"/>
            </a:pPr>
            <a:r>
              <a:rPr lang="en-US" sz="2400" dirty="0">
                <a:latin typeface="Cambria Math" panose="02040503050406030204" pitchFamily="18" charset="0"/>
              </a:rPr>
              <a:t>Spin-up wave interacts with spin-down wave [spin flips—see (b)].</a:t>
            </a:r>
          </a:p>
          <a:p>
            <a:pPr lvl="1" indent="-457200">
              <a:spcBef>
                <a:spcPts val="0"/>
              </a:spcBef>
              <a:buSzPts val="2400"/>
            </a:pPr>
            <a:endParaRPr lang="en-US" sz="2400" dirty="0">
              <a:latin typeface="Cambria Math" panose="02040503050406030204" pitchFamily="18" charset="0"/>
            </a:endParaRPr>
          </a:p>
          <a:p>
            <a:pPr marL="0" indent="0">
              <a:spcBef>
                <a:spcPts val="0"/>
              </a:spcBef>
              <a:buSzPts val="2400"/>
              <a:buNone/>
            </a:pPr>
            <a:endParaRPr lang="en-US" sz="2800" i="1" dirty="0">
              <a:latin typeface="Cambria Math" panose="02040503050406030204" pitchFamily="18" charset="0"/>
            </a:endParaRPr>
          </a:p>
          <a:p>
            <a:pPr marL="0" indent="0">
              <a:spcBef>
                <a:spcPts val="0"/>
              </a:spcBef>
              <a:buSzPts val="2400"/>
              <a:buNone/>
            </a:pPr>
            <a:endParaRPr lang="en-US" sz="2800" i="1" dirty="0">
              <a:latin typeface="Cambria Math" panose="02040503050406030204" pitchFamily="18" charset="0"/>
            </a:endParaRPr>
          </a:p>
          <a:p>
            <a:pPr marL="0" indent="0">
              <a:spcBef>
                <a:spcPts val="0"/>
              </a:spcBef>
              <a:buSzPts val="2400"/>
              <a:buNone/>
            </a:pPr>
            <a:endParaRPr lang="en-US" sz="2800" dirty="0"/>
          </a:p>
          <a:p>
            <a:pPr marL="571500" indent="-571500">
              <a:spcBef>
                <a:spcPts val="0"/>
              </a:spcBef>
              <a:buSzPts val="2400"/>
            </a:pPr>
            <a:endParaRPr lang="en-US" sz="2800" dirty="0"/>
          </a:p>
          <a:p>
            <a:pPr marL="571500" indent="-571500">
              <a:spcBef>
                <a:spcPts val="0"/>
              </a:spcBef>
              <a:buSzPts val="2400"/>
            </a:pPr>
            <a:endParaRPr lang="en-US" sz="2800" dirty="0"/>
          </a:p>
          <a:p>
            <a:pPr marL="571500" indent="-571500">
              <a:spcBef>
                <a:spcPts val="0"/>
              </a:spcBef>
              <a:buSzPts val="2400"/>
            </a:pPr>
            <a:endParaRPr lang="en-US" sz="2800" b="1" dirty="0"/>
          </a:p>
          <a:p>
            <a:pPr marL="571500" indent="-571500">
              <a:spcBef>
                <a:spcPts val="0"/>
              </a:spcBef>
              <a:buSzPts val="2400"/>
            </a:pPr>
            <a:endParaRPr lang="en-US" sz="2800" b="1" dirty="0"/>
          </a:p>
        </p:txBody>
      </p:sp>
      <p:pic>
        <p:nvPicPr>
          <p:cNvPr id="7" name="Picture 6">
            <a:extLst>
              <a:ext uri="{FF2B5EF4-FFF2-40B4-BE49-F238E27FC236}">
                <a16:creationId xmlns:a16="http://schemas.microsoft.com/office/drawing/2014/main" id="{2B75D424-F482-2B45-A791-CCEA819DB0AB}"/>
              </a:ext>
            </a:extLst>
          </p:cNvPr>
          <p:cNvPicPr>
            <a:picLocks noChangeAspect="1"/>
          </p:cNvPicPr>
          <p:nvPr/>
        </p:nvPicPr>
        <p:blipFill>
          <a:blip r:embed="rId3"/>
          <a:stretch>
            <a:fillRect/>
          </a:stretch>
        </p:blipFill>
        <p:spPr>
          <a:xfrm>
            <a:off x="658620" y="1247189"/>
            <a:ext cx="5151218" cy="3412547"/>
          </a:xfrm>
          <a:prstGeom prst="rect">
            <a:avLst/>
          </a:prstGeom>
        </p:spPr>
      </p:pic>
      <p:pic>
        <p:nvPicPr>
          <p:cNvPr id="9" name="Picture 8">
            <a:extLst>
              <a:ext uri="{FF2B5EF4-FFF2-40B4-BE49-F238E27FC236}">
                <a16:creationId xmlns:a16="http://schemas.microsoft.com/office/drawing/2014/main" id="{166BBE33-7A97-210F-DBAE-12C832B3AF4C}"/>
              </a:ext>
            </a:extLst>
          </p:cNvPr>
          <p:cNvPicPr>
            <a:picLocks noChangeAspect="1"/>
          </p:cNvPicPr>
          <p:nvPr/>
        </p:nvPicPr>
        <p:blipFill>
          <a:blip r:embed="rId4"/>
          <a:stretch>
            <a:fillRect/>
          </a:stretch>
        </p:blipFill>
        <p:spPr>
          <a:xfrm>
            <a:off x="5700949" y="1246021"/>
            <a:ext cx="5865290" cy="3855341"/>
          </a:xfrm>
          <a:prstGeom prst="rect">
            <a:avLst/>
          </a:prstGeom>
        </p:spPr>
      </p:pic>
    </p:spTree>
    <p:extLst>
      <p:ext uri="{BB962C8B-B14F-4D97-AF65-F5344CB8AC3E}">
        <p14:creationId xmlns:p14="http://schemas.microsoft.com/office/powerpoint/2010/main" val="371406762"/>
      </p:ext>
    </p:extLst>
  </p:cSld>
  <p:clrMapOvr>
    <a:masterClrMapping/>
  </p:clrMapOvr>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18792</TotalTime>
  <Words>3419</Words>
  <Application>Microsoft Macintosh PowerPoint</Application>
  <PresentationFormat>Widescreen</PresentationFormat>
  <Paragraphs>366</Paragraphs>
  <Slides>20</Slides>
  <Notes>20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20</vt:i4>
      </vt:variant>
    </vt:vector>
  </HeadingPairs>
  <TitlesOfParts>
    <vt:vector size="27" baseType="lpstr">
      <vt:lpstr>Jost</vt:lpstr>
      <vt:lpstr>Calibri</vt:lpstr>
      <vt:lpstr>Cambria Math</vt:lpstr>
      <vt:lpstr>Calibri Light</vt:lpstr>
      <vt:lpstr>Arial</vt:lpstr>
      <vt:lpstr>1_Custom Design</vt:lpstr>
      <vt:lpstr>Custom Design</vt:lpstr>
      <vt:lpstr>Interacting Quantum Trajectories and Dwell Times for Particles with Spin ½</vt:lpstr>
      <vt:lpstr>Introduction</vt:lpstr>
      <vt:lpstr>Pauli Equation</vt:lpstr>
      <vt:lpstr>dBB Approach</vt:lpstr>
      <vt:lpstr>dBB Approach</vt:lpstr>
      <vt:lpstr>IQT Approach</vt:lpstr>
      <vt:lpstr>IQT Approach</vt:lpstr>
      <vt:lpstr>Quantum Spin Flipper (Free Spinor)</vt:lpstr>
      <vt:lpstr>Quantum Spin Flipper (Free Spinor)</vt:lpstr>
      <vt:lpstr>Quantum Spin Flipper (Free Spinor)</vt:lpstr>
      <vt:lpstr>Stern-Gerlach Experiment</vt:lpstr>
      <vt:lpstr>Stern-Gerlach Experiment</vt:lpstr>
      <vt:lpstr>Future Plans</vt:lpstr>
      <vt:lpstr>Why Dwell Time?</vt:lpstr>
      <vt:lpstr>Experimental Setup</vt:lpstr>
      <vt:lpstr>Experimental Setup</vt:lpstr>
      <vt:lpstr>Probability Density Propagation</vt:lpstr>
      <vt:lpstr>Spin States Examined</vt:lpstr>
      <vt:lpstr>Spin Up Dwell Time Results</vt:lpstr>
      <vt:lpstr>Spin Up-Down Dwell Time Results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Interacting Quantum Trajectories for Particles with Spin 1/2</dc:title>
  <cp:lastModifiedBy>Microsoft Office User</cp:lastModifiedBy>
  <cp:revision>144</cp:revision>
  <dcterms:modified xsi:type="dcterms:W3CDTF">2025-04-09T11:55:34Z</dcterms:modified>
</cp:coreProperties>
</file>