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0" r:id="rId2"/>
    <p:sldId id="456" r:id="rId3"/>
    <p:sldId id="454" r:id="rId4"/>
    <p:sldId id="441" r:id="rId5"/>
    <p:sldId id="451" r:id="rId6"/>
    <p:sldId id="452" r:id="rId7"/>
    <p:sldId id="259" r:id="rId8"/>
    <p:sldId id="405" r:id="rId9"/>
    <p:sldId id="429" r:id="rId10"/>
    <p:sldId id="411" r:id="rId11"/>
    <p:sldId id="430" r:id="rId12"/>
    <p:sldId id="434" r:id="rId13"/>
    <p:sldId id="435" r:id="rId14"/>
    <p:sldId id="409" r:id="rId15"/>
    <p:sldId id="408" r:id="rId16"/>
    <p:sldId id="410" r:id="rId17"/>
    <p:sldId id="458" r:id="rId18"/>
    <p:sldId id="4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929000"/>
    <a:srgbClr val="73FDD6"/>
    <a:srgbClr val="945200"/>
    <a:srgbClr val="FF8AD8"/>
    <a:srgbClr val="0096FF"/>
    <a:srgbClr val="0432FF"/>
    <a:srgbClr val="D883FF"/>
    <a:srgbClr val="D86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3"/>
    <p:restoredTop sz="93228"/>
  </p:normalViewPr>
  <p:slideViewPr>
    <p:cSldViewPr snapToGrid="0" snapToObjects="1">
      <p:cViewPr varScale="1">
        <p:scale>
          <a:sx n="97" d="100"/>
          <a:sy n="97" d="100"/>
        </p:scale>
        <p:origin x="4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E9499-118E-614C-BA1F-B754E768487A}" type="datetimeFigureOut">
              <a:rPr lang="en-US" smtClean="0"/>
              <a:t>3/12/25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A6FE6-D06A-2241-BA2F-735752DDEE34}" type="slidenum">
              <a:rPr lang="en-US" smtClean="0"/>
              <a:t>‹#›</a:t>
            </a:fld>
            <a:endParaRPr lang="en-US"/>
          </a:p>
        </p:txBody>
      </p:sp>
    </p:spTree>
    <p:extLst>
      <p:ext uri="{BB962C8B-B14F-4D97-AF65-F5344CB8AC3E}">
        <p14:creationId xmlns:p14="http://schemas.microsoft.com/office/powerpoint/2010/main" val="119565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6CCA9-7114-A54A-8B73-1623B2467F22}" type="slidenum">
              <a:rPr lang="en-US" smtClean="0"/>
              <a:t>1</a:t>
            </a:fld>
            <a:endParaRPr lang="en-US"/>
          </a:p>
        </p:txBody>
      </p:sp>
    </p:spTree>
    <p:extLst>
      <p:ext uri="{BB962C8B-B14F-4D97-AF65-F5344CB8AC3E}">
        <p14:creationId xmlns:p14="http://schemas.microsoft.com/office/powerpoint/2010/main" val="106863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A6FE6-D06A-2241-BA2F-735752DDEE34}" type="slidenum">
              <a:rPr lang="en-US" smtClean="0"/>
              <a:t>2</a:t>
            </a:fld>
            <a:endParaRPr lang="en-US"/>
          </a:p>
        </p:txBody>
      </p:sp>
    </p:spTree>
    <p:extLst>
      <p:ext uri="{BB962C8B-B14F-4D97-AF65-F5344CB8AC3E}">
        <p14:creationId xmlns:p14="http://schemas.microsoft.com/office/powerpoint/2010/main" val="220574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A6FE6-D06A-2241-BA2F-735752DDEE34}" type="slidenum">
              <a:rPr lang="en-US" smtClean="0"/>
              <a:t>7</a:t>
            </a:fld>
            <a:endParaRPr lang="en-US"/>
          </a:p>
        </p:txBody>
      </p:sp>
    </p:spTree>
    <p:extLst>
      <p:ext uri="{BB962C8B-B14F-4D97-AF65-F5344CB8AC3E}">
        <p14:creationId xmlns:p14="http://schemas.microsoft.com/office/powerpoint/2010/main" val="79164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A6FE6-D06A-2241-BA2F-735752DDEE34}" type="slidenum">
              <a:rPr lang="en-US" smtClean="0"/>
              <a:t>8</a:t>
            </a:fld>
            <a:endParaRPr lang="en-US"/>
          </a:p>
        </p:txBody>
      </p:sp>
    </p:spTree>
    <p:extLst>
      <p:ext uri="{BB962C8B-B14F-4D97-AF65-F5344CB8AC3E}">
        <p14:creationId xmlns:p14="http://schemas.microsoft.com/office/powerpoint/2010/main" val="1617063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A6FE6-D06A-2241-BA2F-735752DDEE34}" type="slidenum">
              <a:rPr lang="en-US" smtClean="0"/>
              <a:t>10</a:t>
            </a:fld>
            <a:endParaRPr lang="en-US"/>
          </a:p>
        </p:txBody>
      </p:sp>
    </p:spTree>
    <p:extLst>
      <p:ext uri="{BB962C8B-B14F-4D97-AF65-F5344CB8AC3E}">
        <p14:creationId xmlns:p14="http://schemas.microsoft.com/office/powerpoint/2010/main" val="225298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initiate the quantum subsystem in state 1 and monitor the change of population of diabatic state 1. </a:t>
            </a:r>
          </a:p>
          <a:p>
            <a:r>
              <a:rPr lang="en-US" dirty="0"/>
              <a:t>Generally, the exact results gives a P1 profile consist of a damped oscillation superimposed superimposed on a constant decaying component. The decaying component shows the adiabatic population transfer and the oscillation is the result of adiabatic coherence, which accumulates phase in time, both of which become mixed in diabatic basis. </a:t>
            </a:r>
          </a:p>
        </p:txBody>
      </p:sp>
      <p:sp>
        <p:nvSpPr>
          <p:cNvPr id="4" name="Slide Number Placeholder 3"/>
          <p:cNvSpPr>
            <a:spLocks noGrp="1"/>
          </p:cNvSpPr>
          <p:nvPr>
            <p:ph type="sldNum" sz="quarter" idx="5"/>
          </p:nvPr>
        </p:nvSpPr>
        <p:spPr/>
        <p:txBody>
          <a:bodyPr/>
          <a:lstStyle/>
          <a:p>
            <a:fld id="{8E3A6FE6-D06A-2241-BA2F-735752DDEE34}" type="slidenum">
              <a:rPr lang="en-US" smtClean="0"/>
              <a:t>16</a:t>
            </a:fld>
            <a:endParaRPr lang="en-US"/>
          </a:p>
        </p:txBody>
      </p:sp>
    </p:spTree>
    <p:extLst>
      <p:ext uri="{BB962C8B-B14F-4D97-AF65-F5344CB8AC3E}">
        <p14:creationId xmlns:p14="http://schemas.microsoft.com/office/powerpoint/2010/main" val="127909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3A6FE6-D06A-2241-BA2F-735752DDEE34}" type="slidenum">
              <a:rPr lang="en-US" smtClean="0"/>
              <a:t>18</a:t>
            </a:fld>
            <a:endParaRPr lang="en-US"/>
          </a:p>
        </p:txBody>
      </p:sp>
    </p:spTree>
    <p:extLst>
      <p:ext uri="{BB962C8B-B14F-4D97-AF65-F5344CB8AC3E}">
        <p14:creationId xmlns:p14="http://schemas.microsoft.com/office/powerpoint/2010/main" val="176947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0D41-E027-4322-2390-EE75AF2C0F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E2F754-D116-189A-A847-8868352C68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7044EA-F566-B8FB-50AA-1B8D342DE1D8}"/>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0B8003D0-2AC3-57B6-F5F7-657BFCE93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56BC9-653A-0FC3-BC18-020A0A4B4336}"/>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61530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D0F4-C79B-D93B-7708-20E4ED0F3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89313-B32D-F5F6-6C77-791E61A300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3FC70-BC42-3A7B-443F-A6B086CD2744}"/>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87EED57C-642B-9322-4D05-A2AF7F319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78AE1-2E4A-B6C8-6D21-6A747C4EC6AD}"/>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408404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328E5-4474-F7D1-E42B-F10AE36156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9EBAC-6330-2BB4-C123-86FD4A6B3B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9C74C-8F92-06E2-CE9A-A842D0992385}"/>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B4449F9E-2935-C59B-47CB-8510E92D0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08554-0BC7-CC88-0D0E-4C92182F5532}"/>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79324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D65B-B6EC-3C82-B603-9D874D97E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E1063-44EE-E57C-58CE-1097F4F73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EB37A-45D5-1EE5-A043-6896C22887A6}"/>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D910C45A-D5C4-9C8D-16BE-7203ACCFF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119E4-0C4A-4366-A007-CBC79294ECE3}"/>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0115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C562-6CC0-D0FA-7925-01D77815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817A61-F8FA-0D26-393B-FA73AC321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1E7A0-9246-1123-C0FF-BC98CAD1B1CB}"/>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46D14087-7D2D-A1C8-8F11-A10CBA391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A618-706B-4FD9-1A27-666090474F3B}"/>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309525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DBF4-217A-C392-849D-A8B93DD1D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C16F2-1BDD-BC0D-14B0-89CBBAE77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E78A1C-6C3A-AC44-33FF-2DC5282846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EFA92B-7A7B-8F5D-1143-5F27D2586306}"/>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6" name="Footer Placeholder 5">
            <a:extLst>
              <a:ext uri="{FF2B5EF4-FFF2-40B4-BE49-F238E27FC236}">
                <a16:creationId xmlns:a16="http://schemas.microsoft.com/office/drawing/2014/main" id="{30BAA89A-6E9D-AC6F-8C1D-143A154AE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81BC3-BC10-2B7D-1C6F-204E8A7420C5}"/>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215528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434E-A62C-6617-5985-526539F48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230E9-A8C8-4E68-E03A-200B6D455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5C0C3-D197-0122-0D98-17411096D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F06B8-95F2-BCCD-3F80-BFAC0B1CE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68ECE1-3005-0536-799F-7040F1B826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F6A251-32CA-E861-C2C4-F519A14BE30A}"/>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8" name="Footer Placeholder 7">
            <a:extLst>
              <a:ext uri="{FF2B5EF4-FFF2-40B4-BE49-F238E27FC236}">
                <a16:creationId xmlns:a16="http://schemas.microsoft.com/office/drawing/2014/main" id="{98216804-8543-E044-B0A3-2DC93DA4C3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533406-71B1-2E83-2C65-2C01A0BD3B22}"/>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96652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3CD-C384-A602-157A-0CFA56F7AB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A094E7-16C2-1FAB-D381-7E019E3592A9}"/>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4" name="Footer Placeholder 3">
            <a:extLst>
              <a:ext uri="{FF2B5EF4-FFF2-40B4-BE49-F238E27FC236}">
                <a16:creationId xmlns:a16="http://schemas.microsoft.com/office/drawing/2014/main" id="{DFD4B62F-3E44-F89C-A72D-36A5CFB55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3E5FB-4643-4467-E81C-89AD78951A68}"/>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238891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DF02F-C2EF-7AE5-02F5-6F739BD23F7F}"/>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3" name="Footer Placeholder 2">
            <a:extLst>
              <a:ext uri="{FF2B5EF4-FFF2-40B4-BE49-F238E27FC236}">
                <a16:creationId xmlns:a16="http://schemas.microsoft.com/office/drawing/2014/main" id="{5A0EDF18-348D-62A3-9861-E4F76AAD46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9489E3-00CC-033C-C8A0-CA2E0287FB18}"/>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247402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8A0F-5936-4A76-1CFE-1EC4A416E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4D766-1196-0B3A-74EE-FF72DD74C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3E7D3-E1BD-50BC-A4CB-C22F6B6FC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58565-7D63-BD7A-B07B-5609E25B644B}"/>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6" name="Footer Placeholder 5">
            <a:extLst>
              <a:ext uri="{FF2B5EF4-FFF2-40B4-BE49-F238E27FC236}">
                <a16:creationId xmlns:a16="http://schemas.microsoft.com/office/drawing/2014/main" id="{F6F2BAF3-31C7-73BD-3019-C4F3B2081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78C81-8431-336A-B6CF-954C7E9A9B8C}"/>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64180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EE54-47D4-09DC-0630-786F7EAC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8E31E-6ADA-6917-9E4B-A71A47568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849DD0-C1B8-C632-2593-75CA2A433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81E08-B266-1AE3-7BA2-62782FE7D2AB}"/>
              </a:ext>
            </a:extLst>
          </p:cNvPr>
          <p:cNvSpPr>
            <a:spLocks noGrp="1"/>
          </p:cNvSpPr>
          <p:nvPr>
            <p:ph type="dt" sz="half" idx="10"/>
          </p:nvPr>
        </p:nvSpPr>
        <p:spPr/>
        <p:txBody>
          <a:bodyPr/>
          <a:lstStyle/>
          <a:p>
            <a:fld id="{03112DE3-4D2B-864D-AC9F-57CC23C5AE40}" type="datetimeFigureOut">
              <a:rPr lang="en-US" smtClean="0"/>
              <a:t>3/12/25</a:t>
            </a:fld>
            <a:endParaRPr lang="en-US"/>
          </a:p>
        </p:txBody>
      </p:sp>
      <p:sp>
        <p:nvSpPr>
          <p:cNvPr id="6" name="Footer Placeholder 5">
            <a:extLst>
              <a:ext uri="{FF2B5EF4-FFF2-40B4-BE49-F238E27FC236}">
                <a16:creationId xmlns:a16="http://schemas.microsoft.com/office/drawing/2014/main" id="{F84C6199-07E7-5F85-FF8D-E8C6FE31D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5F4C3-E7EB-9B7F-94EA-AFF087D9811C}"/>
              </a:ext>
            </a:extLst>
          </p:cNvPr>
          <p:cNvSpPr>
            <a:spLocks noGrp="1"/>
          </p:cNvSpPr>
          <p:nvPr>
            <p:ph type="sldNum" sz="quarter" idx="12"/>
          </p:nvPr>
        </p:nvSpPr>
        <p:spPr/>
        <p:txBody>
          <a:bodyPr/>
          <a:lstStyle/>
          <a:p>
            <a:fld id="{8B0F5D57-3742-CE47-836C-FA16EAC79E04}" type="slidenum">
              <a:rPr lang="en-US" smtClean="0"/>
              <a:t>‹#›</a:t>
            </a:fld>
            <a:endParaRPr lang="en-US"/>
          </a:p>
        </p:txBody>
      </p:sp>
    </p:spTree>
    <p:extLst>
      <p:ext uri="{BB962C8B-B14F-4D97-AF65-F5344CB8AC3E}">
        <p14:creationId xmlns:p14="http://schemas.microsoft.com/office/powerpoint/2010/main" val="110095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0BA940-24FF-DF25-A413-DA64D73E3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F1EFA-C8A9-46D8-EBB9-793F21D18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38EA9-6CE3-454C-250D-7395D1831E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12DE3-4D2B-864D-AC9F-57CC23C5AE40}" type="datetimeFigureOut">
              <a:rPr lang="en-US" smtClean="0"/>
              <a:t>3/12/25</a:t>
            </a:fld>
            <a:endParaRPr lang="en-US"/>
          </a:p>
        </p:txBody>
      </p:sp>
      <p:sp>
        <p:nvSpPr>
          <p:cNvPr id="5" name="Footer Placeholder 4">
            <a:extLst>
              <a:ext uri="{FF2B5EF4-FFF2-40B4-BE49-F238E27FC236}">
                <a16:creationId xmlns:a16="http://schemas.microsoft.com/office/drawing/2014/main" id="{AD7C67F9-24F6-A4DF-9DF8-33D77FEB1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86E8C4-89E5-6623-5F88-360BD463B0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F5D57-3742-CE47-836C-FA16EAC79E04}" type="slidenum">
              <a:rPr lang="en-US" smtClean="0"/>
              <a:t>‹#›</a:t>
            </a:fld>
            <a:endParaRPr lang="en-US"/>
          </a:p>
        </p:txBody>
      </p:sp>
    </p:spTree>
    <p:extLst>
      <p:ext uri="{BB962C8B-B14F-4D97-AF65-F5344CB8AC3E}">
        <p14:creationId xmlns:p14="http://schemas.microsoft.com/office/powerpoint/2010/main" val="60539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8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810.png"/></Relationships>
</file>

<file path=ppt/slides/_rels/slide16.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92.png"/><Relationship Id="rId7" Type="http://schemas.openxmlformats.org/officeDocument/2006/relationships/image" Target="../media/image7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emf"/><Relationship Id="rId11" Type="http://schemas.openxmlformats.org/officeDocument/2006/relationships/image" Target="../media/image900.png"/><Relationship Id="rId5" Type="http://schemas.openxmlformats.org/officeDocument/2006/relationships/image" Target="../media/image71.png"/><Relationship Id="rId10" Type="http://schemas.openxmlformats.org/officeDocument/2006/relationships/image" Target="../media/image65.emf"/><Relationship Id="rId4" Type="http://schemas.openxmlformats.org/officeDocument/2006/relationships/image" Target="../media/image62.emf"/><Relationship Id="rId9" Type="http://schemas.openxmlformats.org/officeDocument/2006/relationships/image" Target="../media/image88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em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hyperlink" Target="https://chemrxiv.org/engage/chemrxiv/article-details/660b0e1ce9ebbb4db924b22d" TargetMode="Externa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2.gi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4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gi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4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190.png"/><Relationship Id="rId3" Type="http://schemas.openxmlformats.org/officeDocument/2006/relationships/image" Target="../media/image24.emf"/><Relationship Id="rId7" Type="http://schemas.openxmlformats.org/officeDocument/2006/relationships/image" Target="../media/image28.emf"/><Relationship Id="rId12" Type="http://schemas.openxmlformats.org/officeDocument/2006/relationships/image" Target="../media/image18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170.png"/><Relationship Id="rId5" Type="http://schemas.openxmlformats.org/officeDocument/2006/relationships/image" Target="../media/image26.emf"/><Relationship Id="rId15" Type="http://schemas.openxmlformats.org/officeDocument/2006/relationships/image" Target="../media/image9.tif"/><Relationship Id="rId10" Type="http://schemas.openxmlformats.org/officeDocument/2006/relationships/image" Target="../media/image30.png"/><Relationship Id="rId4" Type="http://schemas.openxmlformats.org/officeDocument/2006/relationships/image" Target="../media/image25.emf"/><Relationship Id="rId9" Type="http://schemas.openxmlformats.org/officeDocument/2006/relationships/image" Target="../media/image64.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emf"/><Relationship Id="rId4" Type="http://schemas.openxmlformats.org/officeDocument/2006/relationships/image" Target="../media/image20.png"/><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60.png"/><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p:cNvSpPr/>
          <p:nvPr/>
        </p:nvSpPr>
        <p:spPr>
          <a:xfrm>
            <a:off x="191389" y="4769602"/>
            <a:ext cx="6181859" cy="800219"/>
          </a:xfrm>
          <a:prstGeom prst="rect">
            <a:avLst/>
          </a:prstGeom>
        </p:spPr>
        <p:txBody>
          <a:bodyPr wrap="square">
            <a:spAutoFit/>
          </a:bodyPr>
          <a:lstStyle/>
          <a:p>
            <a:pPr algn="ctr"/>
            <a:r>
              <a:rPr lang="en-US" sz="2400" dirty="0">
                <a:latin typeface="Times New Roman" panose="02020603050405020304" pitchFamily="18" charset="0"/>
                <a:ea typeface="Abadi MT Condensed Light" charset="0"/>
                <a:cs typeface="Times New Roman" panose="02020603050405020304" pitchFamily="18" charset="0"/>
              </a:rPr>
              <a:t>Farnaz A. Shakib</a:t>
            </a:r>
          </a:p>
          <a:p>
            <a:pPr algn="ctr"/>
            <a:r>
              <a:rPr lang="en-US" sz="2200" i="1" dirty="0">
                <a:latin typeface="Times New Roman" panose="02020603050405020304" pitchFamily="18" charset="0"/>
                <a:ea typeface="Abadi MT Condensed Light" charset="0"/>
                <a:cs typeface="Times New Roman" panose="02020603050405020304" pitchFamily="18" charset="0"/>
              </a:rPr>
              <a:t>Method Development and Materials Simulations Lab</a:t>
            </a:r>
          </a:p>
        </p:txBody>
      </p:sp>
      <p:sp>
        <p:nvSpPr>
          <p:cNvPr id="20" name="Rectangle 19">
            <a:extLst>
              <a:ext uri="{FF2B5EF4-FFF2-40B4-BE49-F238E27FC236}">
                <a16:creationId xmlns:a16="http://schemas.microsoft.com/office/drawing/2014/main" id="{1080BE70-C1C5-7D4A-8BC4-E1E54F0F2337}"/>
              </a:ext>
            </a:extLst>
          </p:cNvPr>
          <p:cNvSpPr/>
          <p:nvPr/>
        </p:nvSpPr>
        <p:spPr>
          <a:xfrm>
            <a:off x="878517" y="6003633"/>
            <a:ext cx="5571784" cy="707886"/>
          </a:xfrm>
          <a:prstGeom prst="rect">
            <a:avLst/>
          </a:prstGeom>
        </p:spPr>
        <p:txBody>
          <a:bodyPr wrap="square">
            <a:spAutoFit/>
          </a:bodyPr>
          <a:lstStyle/>
          <a:p>
            <a:pPr algn="ctr"/>
            <a:r>
              <a:rPr lang="en-US" sz="2000" b="0" i="0" dirty="0">
                <a:solidFill>
                  <a:srgbClr val="1D1D1F"/>
                </a:solidFill>
                <a:effectLst/>
                <a:latin typeface="Times New Roman" panose="02020603050405020304" pitchFamily="18" charset="0"/>
                <a:cs typeface="Times New Roman" panose="02020603050405020304" pitchFamily="18" charset="0"/>
              </a:rPr>
              <a:t>VISTA seminar series</a:t>
            </a:r>
          </a:p>
          <a:p>
            <a:pPr algn="ctr"/>
            <a:r>
              <a:rPr lang="en-US" sz="2000" dirty="0">
                <a:latin typeface="Times New Roman" panose="02020603050405020304" pitchFamily="18" charset="0"/>
                <a:ea typeface="Abadi MT Condensed Light" charset="0"/>
                <a:cs typeface="Times New Roman" panose="02020603050405020304" pitchFamily="18" charset="0"/>
              </a:rPr>
              <a:t>March 12, 2025</a:t>
            </a:r>
          </a:p>
        </p:txBody>
      </p:sp>
      <p:sp>
        <p:nvSpPr>
          <p:cNvPr id="34" name="Rectangle 33">
            <a:extLst>
              <a:ext uri="{FF2B5EF4-FFF2-40B4-BE49-F238E27FC236}">
                <a16:creationId xmlns:a16="http://schemas.microsoft.com/office/drawing/2014/main" id="{9867B382-CBCD-1E4D-87CF-9F7CABE1324A}"/>
              </a:ext>
            </a:extLst>
          </p:cNvPr>
          <p:cNvSpPr/>
          <p:nvPr/>
        </p:nvSpPr>
        <p:spPr>
          <a:xfrm>
            <a:off x="191389" y="1531534"/>
            <a:ext cx="7581011" cy="1598033"/>
          </a:xfrm>
          <a:prstGeom prst="rect">
            <a:avLst/>
          </a:prstGeom>
          <a:solidFill>
            <a:srgbClr val="89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B78DF43-A89B-1046-A8DB-CB87E68C760C}"/>
              </a:ext>
            </a:extLst>
          </p:cNvPr>
          <p:cNvSpPr txBox="1"/>
          <p:nvPr/>
        </p:nvSpPr>
        <p:spPr>
          <a:xfrm>
            <a:off x="191389" y="1610281"/>
            <a:ext cx="7398131" cy="1661993"/>
          </a:xfrm>
          <a:prstGeom prst="rect">
            <a:avLst/>
          </a:prstGeom>
          <a:noFill/>
        </p:spPr>
        <p:txBody>
          <a:bodyPr wrap="square" rtlCol="0">
            <a:spAutoFit/>
          </a:bodyPr>
          <a:lstStyle/>
          <a:p>
            <a:pPr marL="0" marR="0" algn="ctr"/>
            <a:r>
              <a:rPr lang="en-US" sz="2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Development of methods and software for non-adiabatic quantum dynamics simulations subject to nuclear quantum effects</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descr="Diagram&#10;&#10;Description automatically generated with low confidence">
            <a:extLst>
              <a:ext uri="{FF2B5EF4-FFF2-40B4-BE49-F238E27FC236}">
                <a16:creationId xmlns:a16="http://schemas.microsoft.com/office/drawing/2014/main" id="{C6B0E073-2B40-004A-AFD9-1661DF572C51}"/>
              </a:ext>
            </a:extLst>
          </p:cNvPr>
          <p:cNvPicPr>
            <a:picLocks noChangeAspect="1"/>
          </p:cNvPicPr>
          <p:nvPr/>
        </p:nvPicPr>
        <p:blipFill>
          <a:blip r:embed="rId3"/>
          <a:stretch>
            <a:fillRect/>
          </a:stretch>
        </p:blipFill>
        <p:spPr>
          <a:xfrm>
            <a:off x="6490057" y="1531534"/>
            <a:ext cx="5550310" cy="5222167"/>
          </a:xfrm>
          <a:prstGeom prst="rect">
            <a:avLst/>
          </a:prstGeom>
        </p:spPr>
      </p:pic>
      <p:pic>
        <p:nvPicPr>
          <p:cNvPr id="16" name="Picture 15" descr="Logo&#10;&#10;Description automatically generated">
            <a:extLst>
              <a:ext uri="{FF2B5EF4-FFF2-40B4-BE49-F238E27FC236}">
                <a16:creationId xmlns:a16="http://schemas.microsoft.com/office/drawing/2014/main" id="{F60DBE4D-DE68-9941-AC84-4DB875A88015}"/>
              </a:ext>
            </a:extLst>
          </p:cNvPr>
          <p:cNvPicPr>
            <a:picLocks noChangeAspect="1"/>
          </p:cNvPicPr>
          <p:nvPr/>
        </p:nvPicPr>
        <p:blipFill>
          <a:blip r:embed="rId4"/>
          <a:stretch>
            <a:fillRect/>
          </a:stretch>
        </p:blipFill>
        <p:spPr>
          <a:xfrm>
            <a:off x="345339" y="236300"/>
            <a:ext cx="2734771" cy="1132366"/>
          </a:xfrm>
          <a:prstGeom prst="rect">
            <a:avLst/>
          </a:prstGeom>
        </p:spPr>
      </p:pic>
    </p:spTree>
    <p:extLst>
      <p:ext uri="{BB962C8B-B14F-4D97-AF65-F5344CB8AC3E}">
        <p14:creationId xmlns:p14="http://schemas.microsoft.com/office/powerpoint/2010/main" val="78920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E3A8A9A-50F7-44A0-9F54-12756249ACAE}"/>
              </a:ext>
            </a:extLst>
          </p:cNvPr>
          <p:cNvSpPr>
            <a:spLocks noGrp="1"/>
          </p:cNvSpPr>
          <p:nvPr>
            <p:ph type="title"/>
          </p:nvPr>
        </p:nvSpPr>
        <p:spPr>
          <a:xfrm>
            <a:off x="1255598" y="458748"/>
            <a:ext cx="10264444" cy="699604"/>
          </a:xfrm>
        </p:spPr>
        <p:txBody>
          <a:bodyPr>
            <a:normAutofit/>
          </a:bodyPr>
          <a:lstStyle/>
          <a:p>
            <a:r>
              <a:rPr lang="en-US" sz="3998" b="1">
                <a:solidFill>
                  <a:schemeClr val="bg1"/>
                </a:solidFill>
                <a:latin typeface="Calibri"/>
                <a:cs typeface="Calibri Light"/>
              </a:rPr>
              <a:t>Surface Hopping</a:t>
            </a:r>
          </a:p>
        </p:txBody>
      </p:sp>
      <p:sp>
        <p:nvSpPr>
          <p:cNvPr id="9" name="Shakib, F.A.; Huo, P. J. Phys. Chem. Lett. 2017, 8, 3073.">
            <a:extLst>
              <a:ext uri="{FF2B5EF4-FFF2-40B4-BE49-F238E27FC236}">
                <a16:creationId xmlns:a16="http://schemas.microsoft.com/office/drawing/2014/main" id="{3CE10603-CA0F-FD24-C4C9-B4A61C535A85}"/>
              </a:ext>
            </a:extLst>
          </p:cNvPr>
          <p:cNvSpPr txBox="1"/>
          <p:nvPr/>
        </p:nvSpPr>
        <p:spPr>
          <a:xfrm>
            <a:off x="127022" y="6292497"/>
            <a:ext cx="9725655" cy="523220"/>
          </a:xfrm>
          <a:prstGeom prst="rect">
            <a:avLst/>
          </a:prstGeom>
          <a:ln w="12700">
            <a:miter lim="400000"/>
          </a:ln>
          <a:extLst>
            <a:ext uri="{C572A759-6A51-4108-AA02-DFA0A04FC94B}">
              <ma14:wrappingTextBoxFlag xmlns:ma14="http://schemas.microsoft.com/office/mac/drawingml/2011/main" xmlns="" val="1"/>
            </a:ext>
          </a:extLst>
        </p:spPr>
        <p:txBody>
          <a:bodyPr wrap="square" lIns="41493" rIns="41493">
            <a:spAutoFit/>
          </a:bodyPr>
          <a:lstStyle/>
          <a:p>
            <a:r>
              <a:rPr lang="en-US" sz="1400" baseline="30000" dirty="0"/>
              <a:t>1</a:t>
            </a:r>
            <a:r>
              <a:rPr lang="en-US" sz="1400" dirty="0"/>
              <a:t>Limbu, D.K.; </a:t>
            </a:r>
            <a:r>
              <a:rPr lang="en-US" sz="1400" b="1" dirty="0"/>
              <a:t>FAS </a:t>
            </a:r>
            <a:r>
              <a:rPr lang="en-US" sz="1400" i="1" dirty="0"/>
              <a:t>J. Phys. Chem. Lett.</a:t>
            </a:r>
            <a:r>
              <a:rPr lang="en-US" sz="1400" dirty="0"/>
              <a:t> </a:t>
            </a:r>
            <a:r>
              <a:rPr lang="en-US" sz="1400" b="1" dirty="0"/>
              <a:t>2023</a:t>
            </a:r>
            <a:r>
              <a:rPr lang="en-US" sz="1400" dirty="0"/>
              <a:t>, </a:t>
            </a:r>
            <a:r>
              <a:rPr lang="en-US" sz="1400" i="1" dirty="0"/>
              <a:t>14</a:t>
            </a:r>
            <a:r>
              <a:rPr lang="en-US" sz="1400" dirty="0"/>
              <a:t>, 8658.</a:t>
            </a:r>
          </a:p>
          <a:p>
            <a:r>
              <a:rPr lang="en-US" sz="1400" baseline="30000" dirty="0">
                <a:cs typeface="Arial" panose="020B0604020202020204" pitchFamily="34" charset="0"/>
              </a:rPr>
              <a:t>2</a:t>
            </a:r>
            <a:r>
              <a:rPr lang="en-US" sz="1400" dirty="0">
                <a:cs typeface="Arial" panose="020B0604020202020204" pitchFamily="34" charset="0"/>
              </a:rPr>
              <a:t>Rossi, M.; </a:t>
            </a:r>
            <a:r>
              <a:rPr lang="en-US" sz="1400" dirty="0" err="1">
                <a:cs typeface="Arial" panose="020B0604020202020204" pitchFamily="34" charset="0"/>
              </a:rPr>
              <a:t>Ceriotti</a:t>
            </a:r>
            <a:r>
              <a:rPr lang="en-US" sz="1400" dirty="0">
                <a:cs typeface="Arial" panose="020B0604020202020204" pitchFamily="34" charset="0"/>
              </a:rPr>
              <a:t>, M.; </a:t>
            </a:r>
            <a:r>
              <a:rPr lang="en-US" sz="1400" dirty="0" err="1">
                <a:cs typeface="Arial" panose="020B0604020202020204" pitchFamily="34" charset="0"/>
              </a:rPr>
              <a:t>Manolopoulos</a:t>
            </a:r>
            <a:r>
              <a:rPr lang="en-US" sz="1400" dirty="0">
                <a:cs typeface="Arial" panose="020B0604020202020204" pitchFamily="34" charset="0"/>
              </a:rPr>
              <a:t>, D.E. </a:t>
            </a:r>
            <a:r>
              <a:rPr lang="en-US" sz="1400" i="1" dirty="0">
                <a:cs typeface="Arial" panose="020B0604020202020204" pitchFamily="34" charset="0"/>
              </a:rPr>
              <a:t>J. Chem. Phys. </a:t>
            </a:r>
            <a:r>
              <a:rPr lang="en-US" sz="1400" b="1" dirty="0">
                <a:cs typeface="Arial" panose="020B0604020202020204" pitchFamily="34" charset="0"/>
              </a:rPr>
              <a:t>2014, </a:t>
            </a:r>
            <a:r>
              <a:rPr lang="en-US" sz="1400" i="1" dirty="0">
                <a:cs typeface="Arial" panose="020B0604020202020204" pitchFamily="34" charset="0"/>
              </a:rPr>
              <a:t>140</a:t>
            </a:r>
            <a:r>
              <a:rPr lang="en-US" sz="1400" dirty="0">
                <a:cs typeface="Arial" panose="020B0604020202020204" pitchFamily="34" charset="0"/>
              </a:rPr>
              <a:t>, 234116.</a:t>
            </a:r>
          </a:p>
        </p:txBody>
      </p:sp>
      <p:sp>
        <p:nvSpPr>
          <p:cNvPr id="2" name="Rectangle 1">
            <a:extLst>
              <a:ext uri="{FF2B5EF4-FFF2-40B4-BE49-F238E27FC236}">
                <a16:creationId xmlns:a16="http://schemas.microsoft.com/office/drawing/2014/main" id="{C7DFDF53-8D33-57F7-F521-3CB78CFC1763}"/>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Quantum Boltzmann distribution</a:t>
            </a:r>
            <a:endParaRPr lang="en-US" sz="2400" dirty="0">
              <a:solidFill>
                <a:schemeClr val="bg1"/>
              </a:solidFill>
            </a:endParaRPr>
          </a:p>
        </p:txBody>
      </p:sp>
      <p:grpSp>
        <p:nvGrpSpPr>
          <p:cNvPr id="6" name="Group 5">
            <a:extLst>
              <a:ext uri="{FF2B5EF4-FFF2-40B4-BE49-F238E27FC236}">
                <a16:creationId xmlns:a16="http://schemas.microsoft.com/office/drawing/2014/main" id="{60318E34-19D1-88EC-08B2-20689B52664D}"/>
              </a:ext>
            </a:extLst>
          </p:cNvPr>
          <p:cNvGrpSpPr/>
          <p:nvPr/>
        </p:nvGrpSpPr>
        <p:grpSpPr>
          <a:xfrm>
            <a:off x="804945" y="816121"/>
            <a:ext cx="4401663" cy="2064524"/>
            <a:chOff x="2973467" y="564939"/>
            <a:chExt cx="3798265" cy="1873663"/>
          </a:xfrm>
        </p:grpSpPr>
        <p:pic>
          <p:nvPicPr>
            <p:cNvPr id="7" name="Picture 6" descr="Chart&#10;&#10;Description automatically generated with low confidence">
              <a:extLst>
                <a:ext uri="{FF2B5EF4-FFF2-40B4-BE49-F238E27FC236}">
                  <a16:creationId xmlns:a16="http://schemas.microsoft.com/office/drawing/2014/main" id="{757085CE-C0D2-D35A-CAEE-AAEEB563A8D6}"/>
                </a:ext>
              </a:extLst>
            </p:cNvPr>
            <p:cNvPicPr>
              <a:picLocks noChangeAspect="1"/>
            </p:cNvPicPr>
            <p:nvPr/>
          </p:nvPicPr>
          <p:blipFill>
            <a:blip r:embed="rId3"/>
            <a:stretch>
              <a:fillRect/>
            </a:stretch>
          </p:blipFill>
          <p:spPr>
            <a:xfrm>
              <a:off x="2973467" y="564939"/>
              <a:ext cx="3798265" cy="1873663"/>
            </a:xfrm>
            <a:prstGeom prst="rect">
              <a:avLst/>
            </a:prstGeom>
          </p:spPr>
        </p:pic>
        <p:sp>
          <p:nvSpPr>
            <p:cNvPr id="8" name="TextBox 7">
              <a:extLst>
                <a:ext uri="{FF2B5EF4-FFF2-40B4-BE49-F238E27FC236}">
                  <a16:creationId xmlns:a16="http://schemas.microsoft.com/office/drawing/2014/main" id="{41D1377A-0351-86AC-EEDF-ECA8C16A2000}"/>
                </a:ext>
              </a:extLst>
            </p:cNvPr>
            <p:cNvSpPr txBox="1"/>
            <p:nvPr/>
          </p:nvSpPr>
          <p:spPr>
            <a:xfrm>
              <a:off x="3154610" y="1616734"/>
              <a:ext cx="288862" cy="338554"/>
            </a:xfrm>
            <a:prstGeom prst="rect">
              <a:avLst/>
            </a:prstGeom>
            <a:noFill/>
          </p:spPr>
          <p:txBody>
            <a:bodyPr wrap="none" rtlCol="0">
              <a:spAutoFit/>
            </a:bodyPr>
            <a:lstStyle/>
            <a:p>
              <a:r>
                <a:rPr lang="en-US" sz="1600" b="1" dirty="0">
                  <a:solidFill>
                    <a:srgbClr val="D883FF"/>
                  </a:solidFill>
                </a:rPr>
                <a:t>1</a:t>
              </a:r>
            </a:p>
          </p:txBody>
        </p:sp>
        <p:sp>
          <p:nvSpPr>
            <p:cNvPr id="10" name="TextBox 9">
              <a:extLst>
                <a:ext uri="{FF2B5EF4-FFF2-40B4-BE49-F238E27FC236}">
                  <a16:creationId xmlns:a16="http://schemas.microsoft.com/office/drawing/2014/main" id="{71444260-B44F-F667-EB68-6A6CE16BFCD2}"/>
                </a:ext>
              </a:extLst>
            </p:cNvPr>
            <p:cNvSpPr txBox="1"/>
            <p:nvPr/>
          </p:nvSpPr>
          <p:spPr>
            <a:xfrm>
              <a:off x="4273663" y="1612378"/>
              <a:ext cx="288862" cy="338554"/>
            </a:xfrm>
            <a:prstGeom prst="rect">
              <a:avLst/>
            </a:prstGeom>
            <a:noFill/>
          </p:spPr>
          <p:txBody>
            <a:bodyPr wrap="none" rtlCol="0">
              <a:spAutoFit/>
            </a:bodyPr>
            <a:lstStyle/>
            <a:p>
              <a:r>
                <a:rPr lang="en-US" sz="1600" b="1" dirty="0">
                  <a:solidFill>
                    <a:srgbClr val="D883FF"/>
                  </a:solidFill>
                </a:rPr>
                <a:t>2</a:t>
              </a:r>
            </a:p>
          </p:txBody>
        </p:sp>
        <p:sp>
          <p:nvSpPr>
            <p:cNvPr id="11" name="TextBox 10">
              <a:extLst>
                <a:ext uri="{FF2B5EF4-FFF2-40B4-BE49-F238E27FC236}">
                  <a16:creationId xmlns:a16="http://schemas.microsoft.com/office/drawing/2014/main" id="{A0021A7C-775E-6B4E-344F-94DE9B651AFC}"/>
                </a:ext>
              </a:extLst>
            </p:cNvPr>
            <p:cNvSpPr txBox="1"/>
            <p:nvPr/>
          </p:nvSpPr>
          <p:spPr>
            <a:xfrm>
              <a:off x="5105331" y="1608022"/>
              <a:ext cx="319318" cy="338554"/>
            </a:xfrm>
            <a:prstGeom prst="rect">
              <a:avLst/>
            </a:prstGeom>
            <a:noFill/>
          </p:spPr>
          <p:txBody>
            <a:bodyPr wrap="none" rtlCol="0">
              <a:spAutoFit/>
            </a:bodyPr>
            <a:lstStyle/>
            <a:p>
              <a:r>
                <a:rPr lang="en-US" sz="1600" b="1" dirty="0">
                  <a:solidFill>
                    <a:srgbClr val="D883FF"/>
                  </a:solidFill>
                </a:rPr>
                <a:t>N</a:t>
              </a:r>
            </a:p>
          </p:txBody>
        </p:sp>
      </p:grpSp>
      <p:pic>
        <p:nvPicPr>
          <p:cNvPr id="16" name="Picture 15" descr="A picture containing text, clock, gauge&#10;&#10;Description automatically generated">
            <a:extLst>
              <a:ext uri="{FF2B5EF4-FFF2-40B4-BE49-F238E27FC236}">
                <a16:creationId xmlns:a16="http://schemas.microsoft.com/office/drawing/2014/main" id="{6CFB95B4-72E5-F7A1-B962-05C4DA543A74}"/>
              </a:ext>
            </a:extLst>
          </p:cNvPr>
          <p:cNvPicPr>
            <a:picLocks noChangeAspect="1"/>
          </p:cNvPicPr>
          <p:nvPr/>
        </p:nvPicPr>
        <p:blipFill>
          <a:blip r:embed="rId4"/>
          <a:stretch>
            <a:fillRect/>
          </a:stretch>
        </p:blipFill>
        <p:spPr>
          <a:xfrm>
            <a:off x="1635865" y="2530755"/>
            <a:ext cx="2516297" cy="833523"/>
          </a:xfrm>
          <a:prstGeom prst="rect">
            <a:avLst/>
          </a:prstGeom>
        </p:spPr>
      </p:pic>
      <p:pic>
        <p:nvPicPr>
          <p:cNvPr id="19" name="Picture 18">
            <a:extLst>
              <a:ext uri="{FF2B5EF4-FFF2-40B4-BE49-F238E27FC236}">
                <a16:creationId xmlns:a16="http://schemas.microsoft.com/office/drawing/2014/main" id="{146B6E8E-17B5-27D1-FC58-A09586906FA7}"/>
              </a:ext>
            </a:extLst>
          </p:cNvPr>
          <p:cNvPicPr>
            <a:picLocks noChangeAspect="1"/>
          </p:cNvPicPr>
          <p:nvPr/>
        </p:nvPicPr>
        <p:blipFill>
          <a:blip r:embed="rId5"/>
          <a:stretch>
            <a:fillRect/>
          </a:stretch>
        </p:blipFill>
        <p:spPr>
          <a:xfrm>
            <a:off x="1120946" y="3417093"/>
            <a:ext cx="3650005" cy="383370"/>
          </a:xfrm>
          <a:prstGeom prst="rect">
            <a:avLst/>
          </a:prstGeom>
        </p:spPr>
      </p:pic>
      <p:grpSp>
        <p:nvGrpSpPr>
          <p:cNvPr id="23" name="Group 22">
            <a:extLst>
              <a:ext uri="{FF2B5EF4-FFF2-40B4-BE49-F238E27FC236}">
                <a16:creationId xmlns:a16="http://schemas.microsoft.com/office/drawing/2014/main" id="{FF9AC5FE-503D-C698-8F5B-C5CE0077FF40}"/>
              </a:ext>
            </a:extLst>
          </p:cNvPr>
          <p:cNvGrpSpPr/>
          <p:nvPr/>
        </p:nvGrpSpPr>
        <p:grpSpPr>
          <a:xfrm>
            <a:off x="815295" y="4373080"/>
            <a:ext cx="4578497" cy="1378115"/>
            <a:chOff x="137372" y="4373080"/>
            <a:chExt cx="4578497" cy="1378115"/>
          </a:xfrm>
        </p:grpSpPr>
        <p:pic>
          <p:nvPicPr>
            <p:cNvPr id="21" name="Picture 20" descr="A picture containing text, clock, watch, gauge&#10;&#10;Description automatically generated">
              <a:extLst>
                <a:ext uri="{FF2B5EF4-FFF2-40B4-BE49-F238E27FC236}">
                  <a16:creationId xmlns:a16="http://schemas.microsoft.com/office/drawing/2014/main" id="{B0BE703A-22ED-169C-BFC2-57D468DC3925}"/>
                </a:ext>
              </a:extLst>
            </p:cNvPr>
            <p:cNvPicPr>
              <a:picLocks noChangeAspect="1"/>
            </p:cNvPicPr>
            <p:nvPr/>
          </p:nvPicPr>
          <p:blipFill>
            <a:blip r:embed="rId6"/>
            <a:stretch>
              <a:fillRect/>
            </a:stretch>
          </p:blipFill>
          <p:spPr>
            <a:xfrm>
              <a:off x="249356" y="4828128"/>
              <a:ext cx="4401664" cy="923067"/>
            </a:xfrm>
            <a:prstGeom prst="rect">
              <a:avLst/>
            </a:prstGeom>
          </p:spPr>
        </p:pic>
        <p:sp>
          <p:nvSpPr>
            <p:cNvPr id="22" name="TextBox 21">
              <a:extLst>
                <a:ext uri="{FF2B5EF4-FFF2-40B4-BE49-F238E27FC236}">
                  <a16:creationId xmlns:a16="http://schemas.microsoft.com/office/drawing/2014/main" id="{2D797610-D78F-0ABA-EAF9-4634B630306D}"/>
                </a:ext>
              </a:extLst>
            </p:cNvPr>
            <p:cNvSpPr txBox="1"/>
            <p:nvPr/>
          </p:nvSpPr>
          <p:spPr>
            <a:xfrm>
              <a:off x="137372" y="4373080"/>
              <a:ext cx="4578497" cy="369332"/>
            </a:xfrm>
            <a:prstGeom prst="rect">
              <a:avLst/>
            </a:prstGeom>
            <a:noFill/>
          </p:spPr>
          <p:txBody>
            <a:bodyPr wrap="none" rtlCol="0">
              <a:spAutoFit/>
            </a:bodyPr>
            <a:lstStyle/>
            <a:p>
              <a:r>
                <a:rPr lang="en-US" dirty="0"/>
                <a:t>Followed the recipe for </a:t>
              </a:r>
              <a:r>
                <a:rPr lang="en-US" dirty="0" err="1"/>
                <a:t>Thermostatted</a:t>
              </a:r>
              <a:r>
                <a:rPr lang="en-US" dirty="0"/>
                <a:t> RPMD</a:t>
              </a:r>
              <a:r>
                <a:rPr lang="en-US" baseline="30000" dirty="0"/>
                <a:t>2</a:t>
              </a:r>
              <a:r>
                <a:rPr lang="en-US" dirty="0"/>
                <a:t>:</a:t>
              </a:r>
            </a:p>
          </p:txBody>
        </p:sp>
      </p:grpSp>
      <p:grpSp>
        <p:nvGrpSpPr>
          <p:cNvPr id="5" name="Group 4">
            <a:extLst>
              <a:ext uri="{FF2B5EF4-FFF2-40B4-BE49-F238E27FC236}">
                <a16:creationId xmlns:a16="http://schemas.microsoft.com/office/drawing/2014/main" id="{3F9FE593-7905-104E-E6B8-D843564857D4}"/>
              </a:ext>
            </a:extLst>
          </p:cNvPr>
          <p:cNvGrpSpPr/>
          <p:nvPr/>
        </p:nvGrpSpPr>
        <p:grpSpPr>
          <a:xfrm>
            <a:off x="6371188" y="595056"/>
            <a:ext cx="3901178" cy="4352559"/>
            <a:chOff x="6371188" y="595056"/>
            <a:chExt cx="3901178" cy="4352559"/>
          </a:xfrm>
        </p:grpSpPr>
        <p:grpSp>
          <p:nvGrpSpPr>
            <p:cNvPr id="27" name="Group 26">
              <a:extLst>
                <a:ext uri="{FF2B5EF4-FFF2-40B4-BE49-F238E27FC236}">
                  <a16:creationId xmlns:a16="http://schemas.microsoft.com/office/drawing/2014/main" id="{1A762154-52EF-0DE9-C2F2-3D53A85BA7E3}"/>
                </a:ext>
              </a:extLst>
            </p:cNvPr>
            <p:cNvGrpSpPr/>
            <p:nvPr/>
          </p:nvGrpSpPr>
          <p:grpSpPr>
            <a:xfrm>
              <a:off x="6371188" y="595056"/>
              <a:ext cx="3901178" cy="4352559"/>
              <a:chOff x="5693265" y="595056"/>
              <a:chExt cx="3901178" cy="4352559"/>
            </a:xfrm>
          </p:grpSpPr>
          <p:pic>
            <p:nvPicPr>
              <p:cNvPr id="25" name="Picture 24" descr="A screenshot of a video game&#10;&#10;Description automatically generated with low confidence">
                <a:extLst>
                  <a:ext uri="{FF2B5EF4-FFF2-40B4-BE49-F238E27FC236}">
                    <a16:creationId xmlns:a16="http://schemas.microsoft.com/office/drawing/2014/main" id="{1EF0C463-F4EF-E941-C5D9-62F3FBE23706}"/>
                  </a:ext>
                </a:extLst>
              </p:cNvPr>
              <p:cNvPicPr>
                <a:picLocks noChangeAspect="1"/>
              </p:cNvPicPr>
              <p:nvPr/>
            </p:nvPicPr>
            <p:blipFill rotWithShape="1">
              <a:blip r:embed="rId7"/>
              <a:srcRect b="37548"/>
              <a:stretch/>
            </p:blipFill>
            <p:spPr>
              <a:xfrm>
                <a:off x="5715700" y="595056"/>
                <a:ext cx="3878743" cy="3894296"/>
              </a:xfrm>
              <a:prstGeom prst="rect">
                <a:avLst/>
              </a:prstGeom>
            </p:spPr>
          </p:pic>
          <p:pic>
            <p:nvPicPr>
              <p:cNvPr id="26" name="Picture 25" descr="A screenshot of a video game&#10;&#10;Description automatically generated with low confidence">
                <a:extLst>
                  <a:ext uri="{FF2B5EF4-FFF2-40B4-BE49-F238E27FC236}">
                    <a16:creationId xmlns:a16="http://schemas.microsoft.com/office/drawing/2014/main" id="{55C9B9A7-1817-49BD-3B60-876BD587D9C8}"/>
                  </a:ext>
                </a:extLst>
              </p:cNvPr>
              <p:cNvPicPr>
                <a:picLocks noChangeAspect="1"/>
              </p:cNvPicPr>
              <p:nvPr/>
            </p:nvPicPr>
            <p:blipFill rotWithShape="1">
              <a:blip r:embed="rId7"/>
              <a:srcRect l="415" t="93001" r="-415" b="-574"/>
              <a:stretch/>
            </p:blipFill>
            <p:spPr>
              <a:xfrm>
                <a:off x="5693265" y="4475392"/>
                <a:ext cx="3878743" cy="472223"/>
              </a:xfrm>
              <a:prstGeom prst="rect">
                <a:avLst/>
              </a:prstGeom>
            </p:spPr>
          </p:pic>
        </p:grpSp>
        <p:sp>
          <p:nvSpPr>
            <p:cNvPr id="3" name="Rectangle 2">
              <a:extLst>
                <a:ext uri="{FF2B5EF4-FFF2-40B4-BE49-F238E27FC236}">
                  <a16:creationId xmlns:a16="http://schemas.microsoft.com/office/drawing/2014/main" id="{8B86F995-0D9B-FA99-A788-D034B40974F2}"/>
                </a:ext>
              </a:extLst>
            </p:cNvPr>
            <p:cNvSpPr/>
            <p:nvPr/>
          </p:nvSpPr>
          <p:spPr>
            <a:xfrm>
              <a:off x="8332994" y="897766"/>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561A33-4BC6-BC75-CE6A-50F4A42DE9C5}"/>
                </a:ext>
              </a:extLst>
            </p:cNvPr>
            <p:cNvSpPr/>
            <p:nvPr/>
          </p:nvSpPr>
          <p:spPr>
            <a:xfrm>
              <a:off x="8335704" y="2757424"/>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2B03312-6642-4832-5FA4-6EE09401A1B2}"/>
              </a:ext>
            </a:extLst>
          </p:cNvPr>
          <p:cNvSpPr/>
          <p:nvPr/>
        </p:nvSpPr>
        <p:spPr>
          <a:xfrm>
            <a:off x="8485394" y="1050166"/>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9ACB81F-FDC6-07F8-4574-C6E29E2F5478}"/>
              </a:ext>
            </a:extLst>
          </p:cNvPr>
          <p:cNvGrpSpPr/>
          <p:nvPr/>
        </p:nvGrpSpPr>
        <p:grpSpPr>
          <a:xfrm>
            <a:off x="6411388" y="597831"/>
            <a:ext cx="3878743" cy="6260169"/>
            <a:chOff x="3840224" y="946416"/>
            <a:chExt cx="3878743" cy="6260169"/>
          </a:xfrm>
        </p:grpSpPr>
        <p:pic>
          <p:nvPicPr>
            <p:cNvPr id="32" name="Picture 31" descr="A screenshot of a video game&#10;&#10;Description automatically generated with low confidence">
              <a:extLst>
                <a:ext uri="{FF2B5EF4-FFF2-40B4-BE49-F238E27FC236}">
                  <a16:creationId xmlns:a16="http://schemas.microsoft.com/office/drawing/2014/main" id="{5A17E85F-81A2-5394-65BF-7EC93F425D79}"/>
                </a:ext>
              </a:extLst>
            </p:cNvPr>
            <p:cNvPicPr>
              <a:picLocks noChangeAspect="1"/>
            </p:cNvPicPr>
            <p:nvPr/>
          </p:nvPicPr>
          <p:blipFill rotWithShape="1">
            <a:blip r:embed="rId7"/>
            <a:srcRect t="1" b="-393"/>
            <a:stretch/>
          </p:blipFill>
          <p:spPr>
            <a:xfrm>
              <a:off x="3840224" y="946416"/>
              <a:ext cx="3878743" cy="6260169"/>
            </a:xfrm>
            <a:prstGeom prst="rect">
              <a:avLst/>
            </a:prstGeom>
          </p:spPr>
        </p:pic>
        <p:sp>
          <p:nvSpPr>
            <p:cNvPr id="12" name="Rectangle 11">
              <a:extLst>
                <a:ext uri="{FF2B5EF4-FFF2-40B4-BE49-F238E27FC236}">
                  <a16:creationId xmlns:a16="http://schemas.microsoft.com/office/drawing/2014/main" id="{44847DEB-3044-1089-993A-57AC0BADD8D9}"/>
                </a:ext>
              </a:extLst>
            </p:cNvPr>
            <p:cNvSpPr/>
            <p:nvPr/>
          </p:nvSpPr>
          <p:spPr>
            <a:xfrm>
              <a:off x="5707387" y="1277449"/>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D8066C-3338-A3B3-BD7D-996DCD2329D2}"/>
                </a:ext>
              </a:extLst>
            </p:cNvPr>
            <p:cNvSpPr/>
            <p:nvPr/>
          </p:nvSpPr>
          <p:spPr>
            <a:xfrm>
              <a:off x="5731108" y="3099655"/>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895C27-67D4-758F-FA51-580F9D6A17B6}"/>
                </a:ext>
              </a:extLst>
            </p:cNvPr>
            <p:cNvSpPr/>
            <p:nvPr/>
          </p:nvSpPr>
          <p:spPr>
            <a:xfrm>
              <a:off x="5868385" y="5045663"/>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10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8238CA-ECB6-D022-FD60-D9DF8D021B17}"/>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Quantum Boltzmann distribution</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D3550FF-6577-2A95-9A67-1E9FD1578B23}"/>
                  </a:ext>
                </a:extLst>
              </p:cNvPr>
              <p:cNvSpPr txBox="1"/>
              <p:nvPr/>
            </p:nvSpPr>
            <p:spPr>
              <a:xfrm>
                <a:off x="360429" y="839968"/>
                <a:ext cx="6101254" cy="2239844"/>
              </a:xfrm>
              <a:prstGeom prst="rect">
                <a:avLst/>
              </a:prstGeom>
              <a:noFill/>
            </p:spPr>
            <p:txBody>
              <a:bodyPr wrap="square">
                <a:spAutoFit/>
              </a:bodyPr>
              <a:lstStyle/>
              <a:p>
                <a:r>
                  <a:rPr lang="en-US" sz="2200" b="1" dirty="0">
                    <a:latin typeface="Calibri" panose="020F0502020204030204" pitchFamily="34" charset="0"/>
                    <a:cs typeface="Calibri" panose="020F0502020204030204" pitchFamily="34" charset="0"/>
                  </a:rPr>
                  <a:t>Q</a:t>
                </a:r>
                <a:r>
                  <a:rPr lang="en-US" sz="2200" b="1" dirty="0">
                    <a:effectLst/>
                    <a:latin typeface="Calibri" panose="020F0502020204030204" pitchFamily="34" charset="0"/>
                    <a:cs typeface="Calibri" panose="020F0502020204030204" pitchFamily="34" charset="0"/>
                  </a:rPr>
                  <a:t>uantum Boltzman</a:t>
                </a:r>
                <a:r>
                  <a:rPr lang="en-US" sz="2200" b="1" dirty="0">
                    <a:latin typeface="Calibri" panose="020F0502020204030204" pitchFamily="34" charset="0"/>
                    <a:cs typeface="Calibri" panose="020F0502020204030204" pitchFamily="34" charset="0"/>
                  </a:rPr>
                  <a:t>n populations are preserved if:</a:t>
                </a:r>
              </a:p>
              <a:p>
                <a:endParaRPr lang="en-US" sz="1400" dirty="0">
                  <a:latin typeface="Calibri" panose="020F0502020204030204" pitchFamily="34" charset="0"/>
                  <a:cs typeface="Calibri" panose="020F0502020204030204" pitchFamily="34" charset="0"/>
                </a:endParaRPr>
              </a:p>
              <a:p>
                <a:pPr marL="342900" indent="-342900">
                  <a:buAutoNum type="arabicParenBoth"/>
                </a:pPr>
                <a:r>
                  <a:rPr lang="en-US" sz="2000" dirty="0">
                    <a:effectLst/>
                    <a:latin typeface="Calibri" panose="020F0502020204030204" pitchFamily="34" charset="0"/>
                    <a:cs typeface="Calibri" panose="020F0502020204030204" pitchFamily="34" charset="0"/>
                  </a:rPr>
                  <a:t>Ratio</a:t>
                </a:r>
                <a:r>
                  <a:rPr lang="en-US" sz="2000" dirty="0">
                    <a:latin typeface="Calibri" panose="020F0502020204030204" pitchFamily="34" charset="0"/>
                    <a:cs typeface="Calibri" panose="020F0502020204030204" pitchFamily="34" charset="0"/>
                  </a:rPr>
                  <a:t> </a:t>
                </a:r>
                <a:r>
                  <a:rPr lang="en-US" sz="2000" dirty="0">
                    <a:effectLst/>
                    <a:latin typeface="Calibri" panose="020F0502020204030204" pitchFamily="34" charset="0"/>
                    <a:cs typeface="Calibri" panose="020F0502020204030204" pitchFamily="34" charset="0"/>
                  </a:rPr>
                  <a:t>of attempted upward and downward transitions (</a:t>
                </a:r>
                <a14:m>
                  <m:oMath xmlns:m="http://schemas.openxmlformats.org/officeDocument/2006/math">
                    <m:sSub>
                      <m:sSubPr>
                        <m:ctrlPr>
                          <a:rPr lang="en-US" sz="2000" i="1" smtClean="0">
                            <a:effectLst/>
                            <a:latin typeface="Cambria Math" panose="02040503050406030204" pitchFamily="18" charset="0"/>
                            <a:cs typeface="Calibri" panose="020F0502020204030204" pitchFamily="34" charset="0"/>
                          </a:rPr>
                        </m:ctrlPr>
                      </m:sSubPr>
                      <m:e>
                        <m:r>
                          <a:rPr lang="en-US" sz="2000" b="0" i="1" smtClean="0">
                            <a:effectLst/>
                            <a:latin typeface="Cambria Math" panose="02040503050406030204" pitchFamily="18" charset="0"/>
                            <a:cs typeface="Calibri" panose="020F0502020204030204" pitchFamily="34" charset="0"/>
                          </a:rPr>
                          <m:t>𝑘</m:t>
                        </m:r>
                      </m:e>
                      <m:sub>
                        <m:r>
                          <a:rPr lang="en-US" sz="2000" i="1" smtClean="0">
                            <a:effectLst/>
                            <a:latin typeface="Cambria Math" panose="02040503050406030204" pitchFamily="18" charset="0"/>
                            <a:ea typeface="Cambria Math" panose="02040503050406030204" pitchFamily="18" charset="0"/>
                            <a:cs typeface="Calibri" panose="020F0502020204030204" pitchFamily="34" charset="0"/>
                          </a:rPr>
                          <m:t>𝛼𝛽</m:t>
                        </m:r>
                      </m:sub>
                    </m:sSub>
                    <m:r>
                      <a:rPr lang="en-US" sz="2000" b="0" i="1" smtClean="0">
                        <a:effectLst/>
                        <a:latin typeface="Cambria Math" panose="02040503050406030204" pitchFamily="18" charset="0"/>
                        <a:cs typeface="Calibri" panose="020F0502020204030204" pitchFamily="34" charset="0"/>
                      </a:rPr>
                      <m:t>/</m:t>
                    </m:r>
                    <m:sSub>
                      <m:sSubPr>
                        <m:ctrlPr>
                          <a:rPr lang="en-US" sz="2000" b="0" i="1" smtClean="0">
                            <a:effectLst/>
                            <a:latin typeface="Cambria Math" panose="02040503050406030204" pitchFamily="18" charset="0"/>
                            <a:cs typeface="Calibri" panose="020F0502020204030204" pitchFamily="34" charset="0"/>
                          </a:rPr>
                        </m:ctrlPr>
                      </m:sSubPr>
                      <m:e>
                        <m:r>
                          <a:rPr lang="en-US" sz="2000" b="0" i="1" smtClean="0">
                            <a:effectLst/>
                            <a:latin typeface="Cambria Math" panose="02040503050406030204" pitchFamily="18" charset="0"/>
                            <a:cs typeface="Calibri" panose="020F0502020204030204" pitchFamily="34" charset="0"/>
                          </a:rPr>
                          <m:t>𝑘</m:t>
                        </m:r>
                      </m:e>
                      <m:sub>
                        <m:r>
                          <a:rPr lang="en-US" sz="2000" b="0" i="1" smtClean="0">
                            <a:effectLst/>
                            <a:latin typeface="Cambria Math" panose="02040503050406030204" pitchFamily="18" charset="0"/>
                            <a:ea typeface="Cambria Math" panose="02040503050406030204" pitchFamily="18" charset="0"/>
                            <a:cs typeface="Calibri" panose="020F0502020204030204" pitchFamily="34" charset="0"/>
                          </a:rPr>
                          <m:t>𝛽𝛼</m:t>
                        </m:r>
                      </m:sub>
                    </m:sSub>
                  </m:oMath>
                </a14:m>
                <a:r>
                  <a:rPr lang="el-GR" sz="2000" dirty="0">
                    <a:effectLst/>
                    <a:latin typeface="Calibri" panose="020F0502020204030204" pitchFamily="34" charset="0"/>
                    <a:cs typeface="Calibri" panose="020F0502020204030204" pitchFamily="34" charset="0"/>
                  </a:rPr>
                  <a:t>)</a:t>
                </a:r>
                <a:r>
                  <a:rPr lang="en-US" sz="2000" dirty="0">
                    <a:effectLst/>
                    <a:latin typeface="Calibri" panose="020F0502020204030204" pitchFamily="34" charset="0"/>
                    <a:cs typeface="Calibri" panose="020F0502020204030204" pitchFamily="34" charset="0"/>
                  </a:rPr>
                  <a:t> is to unity. </a:t>
                </a:r>
              </a:p>
              <a:p>
                <a:pPr marL="342900" indent="-342900">
                  <a:buAutoNum type="arabicParenBoth"/>
                </a:pPr>
                <a:endParaRPr lang="en-US" sz="2000" dirty="0">
                  <a:latin typeface="Calibri" panose="020F0502020204030204" pitchFamily="34" charset="0"/>
                  <a:cs typeface="Calibri" panose="020F0502020204030204" pitchFamily="34" charset="0"/>
                </a:endParaRPr>
              </a:p>
              <a:p>
                <a:pPr marL="342900" indent="-342900">
                  <a:buAutoNum type="arabicParenBoth"/>
                </a:pPr>
                <a:r>
                  <a:rPr lang="en-US" sz="2000" dirty="0">
                    <a:effectLst/>
                    <a:latin typeface="Calibri" panose="020F0502020204030204" pitchFamily="34" charset="0"/>
                    <a:cs typeface="Calibri" panose="020F0502020204030204" pitchFamily="34" charset="0"/>
                  </a:rPr>
                  <a:t>Fraction of accepted upward hops (</a:t>
                </a:r>
                <a14:m>
                  <m:oMath xmlns:m="http://schemas.openxmlformats.org/officeDocument/2006/math">
                    <m:sSub>
                      <m:sSubPr>
                        <m:ctrlPr>
                          <a:rPr lang="en-US" sz="2000" i="1" smtClean="0">
                            <a:effectLst/>
                            <a:latin typeface="Cambria Math" panose="02040503050406030204" pitchFamily="18" charset="0"/>
                            <a:cs typeface="Calibri" panose="020F0502020204030204" pitchFamily="34" charset="0"/>
                          </a:rPr>
                        </m:ctrlPr>
                      </m:sSubPr>
                      <m:e>
                        <m:r>
                          <a:rPr lang="en-US" sz="2000" i="1" smtClean="0">
                            <a:effectLst/>
                            <a:latin typeface="Cambria Math" panose="02040503050406030204" pitchFamily="18" charset="0"/>
                            <a:ea typeface="Cambria Math" panose="02040503050406030204" pitchFamily="18" charset="0"/>
                            <a:cs typeface="Calibri" panose="020F0502020204030204" pitchFamily="34" charset="0"/>
                          </a:rPr>
                          <m:t>𝜒</m:t>
                        </m:r>
                      </m:e>
                      <m:sub>
                        <m:r>
                          <a:rPr lang="en-US" sz="2000" i="1" smtClean="0">
                            <a:effectLst/>
                            <a:latin typeface="Cambria Math" panose="02040503050406030204" pitchFamily="18" charset="0"/>
                            <a:ea typeface="Cambria Math" panose="02040503050406030204" pitchFamily="18" charset="0"/>
                            <a:cs typeface="Calibri" panose="020F0502020204030204" pitchFamily="34" charset="0"/>
                          </a:rPr>
                          <m:t>𝛼𝛽</m:t>
                        </m:r>
                      </m:sub>
                    </m:sSub>
                  </m:oMath>
                </a14:m>
                <a:r>
                  <a:rPr lang="el-GR" sz="2000" dirty="0">
                    <a:effectLst/>
                    <a:latin typeface="Calibri" panose="020F0502020204030204" pitchFamily="34" charset="0"/>
                    <a:cs typeface="Calibri" panose="020F0502020204030204" pitchFamily="34" charset="0"/>
                  </a:rPr>
                  <a:t>) </a:t>
                </a:r>
                <a:r>
                  <a:rPr lang="en-US" sz="2000" dirty="0">
                    <a:effectLst/>
                    <a:latin typeface="Calibri" panose="020F0502020204030204" pitchFamily="34" charset="0"/>
                    <a:cs typeface="Calibri" panose="020F0502020204030204" pitchFamily="34" charset="0"/>
                  </a:rPr>
                  <a:t>is equal to Boltzmann factor exp(</a:t>
                </a:r>
                <a14:m>
                  <m:oMath xmlns:m="http://schemas.openxmlformats.org/officeDocument/2006/math">
                    <m:r>
                      <a:rPr lang="en-US" sz="2000" b="0" i="1" smtClean="0">
                        <a:effectLst/>
                        <a:latin typeface="Cambria Math" panose="02040503050406030204" pitchFamily="18" charset="0"/>
                        <a:cs typeface="Calibri" panose="020F0502020204030204" pitchFamily="34" charset="0"/>
                      </a:rPr>
                      <m:t>−</m:t>
                    </m:r>
                    <m:r>
                      <a:rPr lang="en-US" sz="2000" b="0" i="1" smtClean="0">
                        <a:effectLst/>
                        <a:latin typeface="Cambria Math" panose="02040503050406030204" pitchFamily="18" charset="0"/>
                        <a:ea typeface="Cambria Math" panose="02040503050406030204" pitchFamily="18" charset="0"/>
                        <a:cs typeface="Calibri" panose="020F0502020204030204" pitchFamily="34" charset="0"/>
                      </a:rPr>
                      <m:t>𝛽</m:t>
                    </m:r>
                    <m:r>
                      <a:rPr lang="en-US" sz="2000" b="0" i="1" smtClean="0">
                        <a:effectLst/>
                        <a:latin typeface="Cambria Math" panose="02040503050406030204" pitchFamily="18" charset="0"/>
                        <a:ea typeface="Cambria Math" panose="02040503050406030204" pitchFamily="18" charset="0"/>
                        <a:cs typeface="Calibri" panose="020F0502020204030204" pitchFamily="34" charset="0"/>
                      </a:rPr>
                      <m:t>∆</m:t>
                    </m:r>
                  </m:oMath>
                </a14:m>
                <a:r>
                  <a:rPr lang="el-GR" sz="2000" dirty="0">
                    <a:effectLst/>
                    <a:latin typeface="Calibri" panose="020F0502020204030204" pitchFamily="34" charset="0"/>
                    <a:cs typeface="Calibri" panose="020F0502020204030204" pitchFamily="34" charset="0"/>
                  </a:rPr>
                  <a:t>)</a:t>
                </a:r>
                <a:r>
                  <a:rPr lang="en-US" sz="2000" dirty="0">
                    <a:effectLst/>
                    <a:latin typeface="Calibri" panose="020F0502020204030204" pitchFamily="34" charset="0"/>
                    <a:cs typeface="Calibri" panose="020F0502020204030204" pitchFamily="34" charset="0"/>
                  </a:rPr>
                  <a:t>.</a:t>
                </a:r>
                <a:endParaRPr lang="el-GR" sz="2000" dirty="0">
                  <a:effectLst/>
                  <a:latin typeface="Calibri" panose="020F0502020204030204" pitchFamily="34"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8D3550FF-6577-2A95-9A67-1E9FD1578B23}"/>
                  </a:ext>
                </a:extLst>
              </p:cNvPr>
              <p:cNvSpPr txBox="1">
                <a:spLocks noRot="1" noChangeAspect="1" noMove="1" noResize="1" noEditPoints="1" noAdjustHandles="1" noChangeArrowheads="1" noChangeShapeType="1" noTextEdit="1"/>
              </p:cNvSpPr>
              <p:nvPr/>
            </p:nvSpPr>
            <p:spPr>
              <a:xfrm>
                <a:off x="360429" y="839968"/>
                <a:ext cx="6101254" cy="2239844"/>
              </a:xfrm>
              <a:prstGeom prst="rect">
                <a:avLst/>
              </a:prstGeom>
              <a:blipFill>
                <a:blip r:embed="rId2"/>
                <a:stretch>
                  <a:fillRect l="-1247" t="-2260" r="-1455" b="-395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57CE3F4-50F6-D3F0-75A4-D0249D211AC7}"/>
              </a:ext>
            </a:extLst>
          </p:cNvPr>
          <p:cNvSpPr txBox="1"/>
          <p:nvPr/>
        </p:nvSpPr>
        <p:spPr>
          <a:xfrm>
            <a:off x="236129" y="3721926"/>
            <a:ext cx="6349854" cy="430887"/>
          </a:xfrm>
          <a:prstGeom prst="rect">
            <a:avLst/>
          </a:prstGeom>
          <a:noFill/>
        </p:spPr>
        <p:txBody>
          <a:bodyPr wrap="square">
            <a:spAutoFit/>
          </a:bodyPr>
          <a:lstStyle/>
          <a:p>
            <a:pPr algn="ctr"/>
            <a:r>
              <a:rPr lang="en-US" sz="2200" b="1" dirty="0">
                <a:latin typeface="Calibri" panose="020F0502020204030204" pitchFamily="34" charset="0"/>
                <a:cs typeface="Calibri" panose="020F0502020204030204" pitchFamily="34" charset="0"/>
              </a:rPr>
              <a:t>Q: </a:t>
            </a:r>
            <a:r>
              <a:rPr lang="en-US" sz="2200" b="1" dirty="0">
                <a:solidFill>
                  <a:srgbClr val="0432FF"/>
                </a:solidFill>
                <a:effectLst/>
                <a:latin typeface="Calibri" panose="020F0502020204030204" pitchFamily="34" charset="0"/>
                <a:cs typeface="Calibri" panose="020F0502020204030204" pitchFamily="34" charset="0"/>
              </a:rPr>
              <a:t>Does it have an adverse effect on the dynamics?</a:t>
            </a:r>
            <a:endParaRPr lang="en-US" sz="2200" b="1" dirty="0">
              <a:solidFill>
                <a:srgbClr val="0432FF"/>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1F088D68-0361-BE83-69FE-B3D169E77CB7}"/>
              </a:ext>
            </a:extLst>
          </p:cNvPr>
          <p:cNvGrpSpPr/>
          <p:nvPr/>
        </p:nvGrpSpPr>
        <p:grpSpPr>
          <a:xfrm>
            <a:off x="6758153" y="794294"/>
            <a:ext cx="4687614" cy="5924623"/>
            <a:chOff x="6758153" y="794294"/>
            <a:chExt cx="4687614" cy="5924623"/>
          </a:xfrm>
        </p:grpSpPr>
        <p:grpSp>
          <p:nvGrpSpPr>
            <p:cNvPr id="13" name="Group 12">
              <a:extLst>
                <a:ext uri="{FF2B5EF4-FFF2-40B4-BE49-F238E27FC236}">
                  <a16:creationId xmlns:a16="http://schemas.microsoft.com/office/drawing/2014/main" id="{C86064C7-2AB3-BB6B-384D-D6859DBAE3AF}"/>
                </a:ext>
              </a:extLst>
            </p:cNvPr>
            <p:cNvGrpSpPr/>
            <p:nvPr/>
          </p:nvGrpSpPr>
          <p:grpSpPr>
            <a:xfrm>
              <a:off x="6758153" y="794294"/>
              <a:ext cx="4687614" cy="5924623"/>
              <a:chOff x="6758153" y="794294"/>
              <a:chExt cx="4687614" cy="5924623"/>
            </a:xfrm>
          </p:grpSpPr>
          <p:pic>
            <p:nvPicPr>
              <p:cNvPr id="8" name="Picture 7" descr="A picture containing outdoor, light, line&#10;&#10;Description automatically generated">
                <a:extLst>
                  <a:ext uri="{FF2B5EF4-FFF2-40B4-BE49-F238E27FC236}">
                    <a16:creationId xmlns:a16="http://schemas.microsoft.com/office/drawing/2014/main" id="{0F8D831F-2A25-2B4F-F0FC-8EACBC85E18F}"/>
                  </a:ext>
                </a:extLst>
              </p:cNvPr>
              <p:cNvPicPr>
                <a:picLocks noChangeAspect="1"/>
              </p:cNvPicPr>
              <p:nvPr/>
            </p:nvPicPr>
            <p:blipFill>
              <a:blip r:embed="rId3"/>
              <a:stretch>
                <a:fillRect/>
              </a:stretch>
            </p:blipFill>
            <p:spPr>
              <a:xfrm>
                <a:off x="6758153" y="794294"/>
                <a:ext cx="4687614" cy="5924623"/>
              </a:xfrm>
              <a:prstGeom prst="rect">
                <a:avLst/>
              </a:prstGeom>
            </p:spPr>
          </p:pic>
          <p:sp>
            <p:nvSpPr>
              <p:cNvPr id="11" name="TextBox 10">
                <a:extLst>
                  <a:ext uri="{FF2B5EF4-FFF2-40B4-BE49-F238E27FC236}">
                    <a16:creationId xmlns:a16="http://schemas.microsoft.com/office/drawing/2014/main" id="{BFF21D1C-065A-3F2D-27B1-0FA95EF39722}"/>
                  </a:ext>
                </a:extLst>
              </p:cNvPr>
              <p:cNvSpPr txBox="1"/>
              <p:nvPr/>
            </p:nvSpPr>
            <p:spPr>
              <a:xfrm>
                <a:off x="7632004" y="2790064"/>
                <a:ext cx="2220673" cy="369332"/>
              </a:xfrm>
              <a:prstGeom prst="rect">
                <a:avLst/>
              </a:prstGeom>
              <a:noFill/>
            </p:spPr>
            <p:txBody>
              <a:bodyPr wrap="none" rtlCol="0">
                <a:spAutoFit/>
              </a:bodyPr>
              <a:lstStyle/>
              <a:p>
                <a:r>
                  <a:rPr lang="en-US" dirty="0"/>
                  <a:t>Not reversing velocity</a:t>
                </a:r>
              </a:p>
            </p:txBody>
          </p:sp>
          <p:sp>
            <p:nvSpPr>
              <p:cNvPr id="12" name="TextBox 11">
                <a:extLst>
                  <a:ext uri="{FF2B5EF4-FFF2-40B4-BE49-F238E27FC236}">
                    <a16:creationId xmlns:a16="http://schemas.microsoft.com/office/drawing/2014/main" id="{A418F7F3-FCF8-29FA-7266-7D87CFA09835}"/>
                  </a:ext>
                </a:extLst>
              </p:cNvPr>
              <p:cNvSpPr txBox="1"/>
              <p:nvPr/>
            </p:nvSpPr>
            <p:spPr>
              <a:xfrm>
                <a:off x="7632003" y="5496477"/>
                <a:ext cx="1863780" cy="369332"/>
              </a:xfrm>
              <a:prstGeom prst="rect">
                <a:avLst/>
              </a:prstGeom>
              <a:noFill/>
            </p:spPr>
            <p:txBody>
              <a:bodyPr wrap="none" rtlCol="0">
                <a:spAutoFit/>
              </a:bodyPr>
              <a:lstStyle/>
              <a:p>
                <a:r>
                  <a:rPr lang="en-US" dirty="0"/>
                  <a:t>Reversing velocity</a:t>
                </a:r>
              </a:p>
            </p:txBody>
          </p:sp>
        </p:grpSp>
        <p:sp>
          <p:nvSpPr>
            <p:cNvPr id="6" name="Rectangle 5">
              <a:extLst>
                <a:ext uri="{FF2B5EF4-FFF2-40B4-BE49-F238E27FC236}">
                  <a16:creationId xmlns:a16="http://schemas.microsoft.com/office/drawing/2014/main" id="{DDE45F1C-E84D-AE8C-AE2B-56C193527625}"/>
                </a:ext>
              </a:extLst>
            </p:cNvPr>
            <p:cNvSpPr/>
            <p:nvPr/>
          </p:nvSpPr>
          <p:spPr>
            <a:xfrm>
              <a:off x="9092992" y="1348585"/>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244300-92BE-851B-C5D3-BDC4866FC7D7}"/>
                </a:ext>
              </a:extLst>
            </p:cNvPr>
            <p:cNvSpPr/>
            <p:nvPr/>
          </p:nvSpPr>
          <p:spPr>
            <a:xfrm>
              <a:off x="9083218" y="4030684"/>
              <a:ext cx="419120" cy="342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475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wipe(left)">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3D055-521D-6331-DA72-467B1B8AD5E2}"/>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Frustrated hops in RPSH dynamics</a:t>
            </a:r>
            <a:endParaRPr lang="en-US" sz="2400" dirty="0">
              <a:solidFill>
                <a:schemeClr val="bg1"/>
              </a:solidFill>
            </a:endParaRPr>
          </a:p>
        </p:txBody>
      </p:sp>
      <p:sp>
        <p:nvSpPr>
          <p:cNvPr id="6" name="Deterministic momentum">
            <a:extLst>
              <a:ext uri="{FF2B5EF4-FFF2-40B4-BE49-F238E27FC236}">
                <a16:creationId xmlns:a16="http://schemas.microsoft.com/office/drawing/2014/main" id="{38508FFD-8304-0020-BE46-216AA3F9D560}"/>
              </a:ext>
            </a:extLst>
          </p:cNvPr>
          <p:cNvSpPr txBox="1"/>
          <p:nvPr/>
        </p:nvSpPr>
        <p:spPr>
          <a:xfrm>
            <a:off x="297857" y="3914213"/>
            <a:ext cx="1687923" cy="686470"/>
          </a:xfrm>
          <a:prstGeom prst="rect">
            <a:avLst/>
          </a:prstGeom>
          <a:ln w="12700">
            <a:miter lim="400000"/>
          </a:ln>
          <a:extLst>
            <a:ext uri="{C572A759-6A51-4108-AA02-DFA0A04FC94B}">
              <ma14:wrappingTextBoxFlag xmlns="" xmlns:ma14="http://schemas.microsoft.com/office/mac/drawingml/2011/main" val="1"/>
            </a:ext>
          </a:extLst>
        </p:spPr>
        <p:txBody>
          <a:bodyPr wrap="square" lIns="41493" rIns="41493" anchor="ctr">
            <a:spAutoFit/>
          </a:bodyPr>
          <a:lstStyle>
            <a:lvl1pPr algn="ctr">
              <a:lnSpc>
                <a:spcPct val="110000"/>
              </a:lnSpc>
              <a:defRPr sz="1200">
                <a:latin typeface="Arial"/>
                <a:ea typeface="Arial"/>
                <a:cs typeface="Arial"/>
                <a:sym typeface="Arial"/>
              </a:defRPr>
            </a:lvl1pPr>
          </a:lstStyle>
          <a:p>
            <a:r>
              <a:rPr sz="1800" dirty="0">
                <a:latin typeface="+mn-lt"/>
              </a:rPr>
              <a:t>Deterministic momentum </a:t>
            </a:r>
          </a:p>
        </p:txBody>
      </p:sp>
      <p:pic>
        <p:nvPicPr>
          <p:cNvPr id="7" name="Picture 6">
            <a:extLst>
              <a:ext uri="{FF2B5EF4-FFF2-40B4-BE49-F238E27FC236}">
                <a16:creationId xmlns:a16="http://schemas.microsoft.com/office/drawing/2014/main" id="{0B30E557-3F0C-F584-E42A-C818C6C8C378}"/>
              </a:ext>
            </a:extLst>
          </p:cNvPr>
          <p:cNvPicPr>
            <a:picLocks noChangeAspect="1"/>
          </p:cNvPicPr>
          <p:nvPr/>
        </p:nvPicPr>
        <p:blipFill>
          <a:blip r:embed="rId2"/>
          <a:stretch>
            <a:fillRect/>
          </a:stretch>
        </p:blipFill>
        <p:spPr>
          <a:xfrm>
            <a:off x="271538" y="1375041"/>
            <a:ext cx="3567303" cy="2539172"/>
          </a:xfrm>
          <a:prstGeom prst="rect">
            <a:avLst/>
          </a:prstGeom>
        </p:spPr>
      </p:pic>
      <p:sp>
        <p:nvSpPr>
          <p:cNvPr id="9" name="TextBox 8">
            <a:extLst>
              <a:ext uri="{FF2B5EF4-FFF2-40B4-BE49-F238E27FC236}">
                <a16:creationId xmlns:a16="http://schemas.microsoft.com/office/drawing/2014/main" id="{C434883B-C0AB-7447-D3F6-3292C507EBC8}"/>
              </a:ext>
            </a:extLst>
          </p:cNvPr>
          <p:cNvSpPr txBox="1"/>
          <p:nvPr/>
        </p:nvSpPr>
        <p:spPr>
          <a:xfrm>
            <a:off x="176499" y="893860"/>
            <a:ext cx="6101254" cy="461665"/>
          </a:xfrm>
          <a:prstGeom prst="rect">
            <a:avLst/>
          </a:prstGeom>
          <a:noFill/>
        </p:spPr>
        <p:txBody>
          <a:bodyPr wrap="square">
            <a:spAutoFit/>
          </a:bodyPr>
          <a:lstStyle/>
          <a:p>
            <a:r>
              <a:rPr lang="en-US" sz="2400" b="1" dirty="0"/>
              <a:t>Tully model I: Single avoided crossing</a:t>
            </a:r>
          </a:p>
        </p:txBody>
      </p:sp>
      <p:sp>
        <p:nvSpPr>
          <p:cNvPr id="10" name="Branching probabilities…">
            <a:extLst>
              <a:ext uri="{FF2B5EF4-FFF2-40B4-BE49-F238E27FC236}">
                <a16:creationId xmlns:a16="http://schemas.microsoft.com/office/drawing/2014/main" id="{8C88920E-EA22-682F-73BB-CF11BD67F987}"/>
              </a:ext>
            </a:extLst>
          </p:cNvPr>
          <p:cNvSpPr txBox="1"/>
          <p:nvPr/>
        </p:nvSpPr>
        <p:spPr>
          <a:xfrm>
            <a:off x="297857" y="4614547"/>
            <a:ext cx="4348169" cy="1491177"/>
          </a:xfrm>
          <a:prstGeom prst="rect">
            <a:avLst/>
          </a:prstGeom>
          <a:ln w="12700">
            <a:miter lim="400000"/>
          </a:ln>
          <a:extLst>
            <a:ext uri="{C572A759-6A51-4108-AA02-DFA0A04FC94B}">
              <ma14:wrappingTextBoxFlag xmlns="" xmlns:ma14="http://schemas.microsoft.com/office/mac/drawingml/2011/main" val="1"/>
            </a:ext>
          </a:extLst>
        </p:spPr>
        <p:txBody>
          <a:bodyPr wrap="none" lIns="41493" rIns="41493" anchor="ctr">
            <a:spAutoFit/>
          </a:bodyPr>
          <a:lstStyle/>
          <a:p>
            <a:pPr algn="ctr">
              <a:lnSpc>
                <a:spcPct val="120000"/>
              </a:lnSpc>
              <a:defRPr sz="1600">
                <a:solidFill>
                  <a:srgbClr val="0001B8"/>
                </a:solidFill>
                <a:latin typeface="Arial"/>
                <a:ea typeface="Arial"/>
                <a:cs typeface="Arial"/>
                <a:sym typeface="Arial"/>
              </a:defRPr>
            </a:pPr>
            <a:r>
              <a:rPr sz="2000" dirty="0">
                <a:latin typeface="Calibri" panose="020F0502020204030204" pitchFamily="34" charset="0"/>
                <a:ea typeface="Calibri" charset="0"/>
                <a:cs typeface="Calibri" panose="020F0502020204030204" pitchFamily="34" charset="0"/>
              </a:rPr>
              <a:t>Branching probabilities</a:t>
            </a:r>
            <a:r>
              <a:rPr lang="en-CA" sz="2000" dirty="0">
                <a:latin typeface="Calibri" panose="020F0502020204030204" pitchFamily="34" charset="0"/>
                <a:ea typeface="Calibri" charset="0"/>
                <a:cs typeface="Calibri" panose="020F0502020204030204" pitchFamily="34" charset="0"/>
              </a:rPr>
              <a:t> as a function of </a:t>
            </a:r>
          </a:p>
          <a:p>
            <a:pPr algn="ctr">
              <a:lnSpc>
                <a:spcPct val="120000"/>
              </a:lnSpc>
              <a:defRPr sz="1600">
                <a:solidFill>
                  <a:srgbClr val="0001B8"/>
                </a:solidFill>
                <a:latin typeface="Arial"/>
                <a:ea typeface="Arial"/>
                <a:cs typeface="Arial"/>
                <a:sym typeface="Arial"/>
              </a:defRPr>
            </a:pPr>
            <a:r>
              <a:rPr lang="en-CA" sz="2000" dirty="0">
                <a:latin typeface="Calibri" panose="020F0502020204030204" pitchFamily="34" charset="0"/>
                <a:ea typeface="Calibri" charset="0"/>
                <a:cs typeface="Calibri" panose="020F0502020204030204" pitchFamily="34" charset="0"/>
              </a:rPr>
              <a:t>initial nuclear momentum</a:t>
            </a:r>
            <a:endParaRPr sz="2000" dirty="0">
              <a:latin typeface="Calibri" panose="020F0502020204030204" pitchFamily="34" charset="0"/>
              <a:ea typeface="Calibri" charset="0"/>
              <a:cs typeface="Calibri" panose="020F0502020204030204" pitchFamily="34" charset="0"/>
            </a:endParaRPr>
          </a:p>
          <a:p>
            <a:pPr algn="ctr">
              <a:lnSpc>
                <a:spcPct val="110000"/>
              </a:lnSpc>
              <a:defRPr sz="1600">
                <a:latin typeface="Arial"/>
                <a:ea typeface="Arial"/>
                <a:cs typeface="Arial"/>
                <a:sym typeface="Arial"/>
              </a:defRPr>
            </a:pPr>
            <a:r>
              <a:rPr sz="2000" dirty="0">
                <a:latin typeface="Calibri" panose="020F0502020204030204" pitchFamily="34" charset="0"/>
                <a:ea typeface="Calibri" charset="0"/>
                <a:cs typeface="Calibri" panose="020F0502020204030204" pitchFamily="34" charset="0"/>
              </a:rPr>
              <a:t>T1/R1: transmission/reflection on state 1</a:t>
            </a:r>
          </a:p>
          <a:p>
            <a:pPr algn="ctr">
              <a:lnSpc>
                <a:spcPct val="110000"/>
              </a:lnSpc>
              <a:defRPr sz="1600">
                <a:latin typeface="Arial"/>
                <a:ea typeface="Arial"/>
                <a:cs typeface="Arial"/>
                <a:sym typeface="Arial"/>
              </a:defRPr>
            </a:pPr>
            <a:r>
              <a:rPr sz="2000" dirty="0">
                <a:latin typeface="Calibri" panose="020F0502020204030204" pitchFamily="34" charset="0"/>
                <a:ea typeface="Calibri" charset="0"/>
                <a:cs typeface="Calibri" panose="020F0502020204030204" pitchFamily="34" charset="0"/>
              </a:rPr>
              <a:t>T2/R2: transmission/reflection on state </a:t>
            </a:r>
            <a:r>
              <a:rPr sz="2000" dirty="0">
                <a:latin typeface="Calibri" panose="020F0502020204030204" pitchFamily="34" charset="0"/>
                <a:cs typeface="Calibri" panose="020F0502020204030204" pitchFamily="34" charset="0"/>
              </a:rPr>
              <a:t>2</a:t>
            </a:r>
          </a:p>
        </p:txBody>
      </p:sp>
      <p:sp>
        <p:nvSpPr>
          <p:cNvPr id="16" name="TextBox 15">
            <a:extLst>
              <a:ext uri="{FF2B5EF4-FFF2-40B4-BE49-F238E27FC236}">
                <a16:creationId xmlns:a16="http://schemas.microsoft.com/office/drawing/2014/main" id="{C41299A7-1F4A-7F31-2B02-AA75656A6518}"/>
              </a:ext>
            </a:extLst>
          </p:cNvPr>
          <p:cNvSpPr txBox="1"/>
          <p:nvPr/>
        </p:nvSpPr>
        <p:spPr>
          <a:xfrm>
            <a:off x="52916" y="6313246"/>
            <a:ext cx="3954031" cy="523220"/>
          </a:xfrm>
          <a:prstGeom prst="rect">
            <a:avLst/>
          </a:prstGeom>
          <a:noFill/>
        </p:spPr>
        <p:txBody>
          <a:bodyPr wrap="none" rtlCol="0">
            <a:spAutoFit/>
          </a:bodyPr>
          <a:lstStyle/>
          <a:p>
            <a:r>
              <a:rPr lang="en-US" sz="1400" b="1" dirty="0"/>
              <a:t>FAS</a:t>
            </a:r>
            <a:r>
              <a:rPr lang="en-US" sz="1400" dirty="0"/>
              <a:t>; </a:t>
            </a:r>
            <a:r>
              <a:rPr lang="en-US" sz="1400" dirty="0" err="1"/>
              <a:t>Huo</a:t>
            </a:r>
            <a:r>
              <a:rPr lang="en-US" sz="1400" dirty="0"/>
              <a:t>, P. </a:t>
            </a:r>
            <a:r>
              <a:rPr lang="en-US" sz="1400" i="1" dirty="0"/>
              <a:t>J. Phys. Chem. Lett. </a:t>
            </a:r>
            <a:r>
              <a:rPr lang="en-US" sz="1400" b="1" dirty="0"/>
              <a:t>2017</a:t>
            </a:r>
            <a:r>
              <a:rPr lang="en-US" sz="1400" dirty="0"/>
              <a:t>, </a:t>
            </a:r>
            <a:r>
              <a:rPr lang="en-US" sz="1400" i="1" dirty="0"/>
              <a:t>8</a:t>
            </a:r>
            <a:r>
              <a:rPr lang="en-US" sz="1400" dirty="0"/>
              <a:t>, 3073.</a:t>
            </a:r>
          </a:p>
          <a:p>
            <a:r>
              <a:rPr lang="en-US" sz="1400" dirty="0"/>
              <a:t>Limbu, D.K.; </a:t>
            </a:r>
            <a:r>
              <a:rPr lang="en-US" sz="1400" b="1" dirty="0"/>
              <a:t>FAS </a:t>
            </a:r>
            <a:r>
              <a:rPr lang="en-US" sz="1400" i="1" dirty="0"/>
              <a:t>J. Phys. Chem. Lett.</a:t>
            </a:r>
            <a:r>
              <a:rPr lang="en-US" sz="1400" dirty="0"/>
              <a:t> </a:t>
            </a:r>
            <a:r>
              <a:rPr lang="en-US" sz="1400" b="1" dirty="0"/>
              <a:t>2023</a:t>
            </a:r>
            <a:r>
              <a:rPr lang="en-US" sz="1400" dirty="0"/>
              <a:t>, </a:t>
            </a:r>
            <a:r>
              <a:rPr lang="en-US" sz="1400" i="1" dirty="0"/>
              <a:t>14</a:t>
            </a:r>
            <a:r>
              <a:rPr lang="en-US" sz="1400" dirty="0"/>
              <a:t>, 8658.</a:t>
            </a:r>
          </a:p>
        </p:txBody>
      </p:sp>
      <p:grpSp>
        <p:nvGrpSpPr>
          <p:cNvPr id="15" name="Group 14">
            <a:extLst>
              <a:ext uri="{FF2B5EF4-FFF2-40B4-BE49-F238E27FC236}">
                <a16:creationId xmlns:a16="http://schemas.microsoft.com/office/drawing/2014/main" id="{328F8118-C117-5B71-F555-F92A3D89D2F0}"/>
              </a:ext>
            </a:extLst>
          </p:cNvPr>
          <p:cNvGrpSpPr/>
          <p:nvPr/>
        </p:nvGrpSpPr>
        <p:grpSpPr>
          <a:xfrm>
            <a:off x="6096000" y="616716"/>
            <a:ext cx="5932753" cy="3453590"/>
            <a:chOff x="6096000" y="616716"/>
            <a:chExt cx="5932753" cy="3453590"/>
          </a:xfrm>
        </p:grpSpPr>
        <p:pic>
          <p:nvPicPr>
            <p:cNvPr id="23" name="Picture 22" descr="A picture containing text, light, lit, set&#10;&#10;Description automatically generated">
              <a:extLst>
                <a:ext uri="{FF2B5EF4-FFF2-40B4-BE49-F238E27FC236}">
                  <a16:creationId xmlns:a16="http://schemas.microsoft.com/office/drawing/2014/main" id="{9FAF3794-638C-4BB5-32F1-3EDA8A1437EA}"/>
                </a:ext>
              </a:extLst>
            </p:cNvPr>
            <p:cNvPicPr>
              <a:picLocks noChangeAspect="1"/>
            </p:cNvPicPr>
            <p:nvPr/>
          </p:nvPicPr>
          <p:blipFill rotWithShape="1">
            <a:blip r:embed="rId3"/>
            <a:srcRect b="75603"/>
            <a:stretch/>
          </p:blipFill>
          <p:spPr>
            <a:xfrm>
              <a:off x="6096000" y="616716"/>
              <a:ext cx="5497286" cy="2887244"/>
            </a:xfrm>
            <a:prstGeom prst="rect">
              <a:avLst/>
            </a:prstGeom>
          </p:spPr>
        </p:pic>
        <p:sp>
          <p:nvSpPr>
            <p:cNvPr id="25" name="Rectangle 24">
              <a:extLst>
                <a:ext uri="{FF2B5EF4-FFF2-40B4-BE49-F238E27FC236}">
                  <a16:creationId xmlns:a16="http://schemas.microsoft.com/office/drawing/2014/main" id="{3C9C8D7D-7381-CA55-0ED8-8914E689090B}"/>
                </a:ext>
              </a:extLst>
            </p:cNvPr>
            <p:cNvSpPr/>
            <p:nvPr/>
          </p:nvSpPr>
          <p:spPr>
            <a:xfrm>
              <a:off x="9519758" y="1819281"/>
              <a:ext cx="1597753" cy="100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76F1F61-FE7D-C1C0-A1F8-47BA3C5FFD45}"/>
                </a:ext>
              </a:extLst>
            </p:cNvPr>
            <p:cNvSpPr/>
            <p:nvPr/>
          </p:nvSpPr>
          <p:spPr>
            <a:xfrm>
              <a:off x="9652295" y="2665357"/>
              <a:ext cx="1053465" cy="390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ext&#10;&#10;Description automatically generated with low confidence">
              <a:extLst>
                <a:ext uri="{FF2B5EF4-FFF2-40B4-BE49-F238E27FC236}">
                  <a16:creationId xmlns:a16="http://schemas.microsoft.com/office/drawing/2014/main" id="{4C06EAAC-1B1C-BBA5-9D78-BF367BEC0183}"/>
                </a:ext>
              </a:extLst>
            </p:cNvPr>
            <p:cNvPicPr>
              <a:picLocks noChangeAspect="1"/>
            </p:cNvPicPr>
            <p:nvPr/>
          </p:nvPicPr>
          <p:blipFill rotWithShape="1">
            <a:blip r:embed="rId4"/>
            <a:srcRect b="9755"/>
            <a:stretch/>
          </p:blipFill>
          <p:spPr>
            <a:xfrm>
              <a:off x="7139102" y="3537064"/>
              <a:ext cx="4233042" cy="533242"/>
            </a:xfrm>
            <a:prstGeom prst="rect">
              <a:avLst/>
            </a:prstGeom>
          </p:spPr>
        </p:pic>
        <p:sp>
          <p:nvSpPr>
            <p:cNvPr id="3" name="Rectangle 2">
              <a:extLst>
                <a:ext uri="{FF2B5EF4-FFF2-40B4-BE49-F238E27FC236}">
                  <a16:creationId xmlns:a16="http://schemas.microsoft.com/office/drawing/2014/main" id="{B230A05F-88F4-7255-808D-1D8BC722DCB0}"/>
                </a:ext>
              </a:extLst>
            </p:cNvPr>
            <p:cNvSpPr/>
            <p:nvPr/>
          </p:nvSpPr>
          <p:spPr>
            <a:xfrm>
              <a:off x="7406640" y="1071154"/>
              <a:ext cx="300446" cy="284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sign&#10;&#10;Description automatically generated">
              <a:extLst>
                <a:ext uri="{FF2B5EF4-FFF2-40B4-BE49-F238E27FC236}">
                  <a16:creationId xmlns:a16="http://schemas.microsoft.com/office/drawing/2014/main" id="{0B2B042A-58FC-E5AE-9254-464949760711}"/>
                </a:ext>
              </a:extLst>
            </p:cNvPr>
            <p:cNvPicPr>
              <a:picLocks noChangeAspect="1"/>
            </p:cNvPicPr>
            <p:nvPr/>
          </p:nvPicPr>
          <p:blipFill>
            <a:blip r:embed="rId5"/>
            <a:stretch>
              <a:fillRect/>
            </a:stretch>
          </p:blipFill>
          <p:spPr>
            <a:xfrm>
              <a:off x="10001862" y="1935409"/>
              <a:ext cx="1053465" cy="503831"/>
            </a:xfrm>
            <a:prstGeom prst="rect">
              <a:avLst/>
            </a:prstGeom>
          </p:spPr>
        </p:pic>
        <p:pic>
          <p:nvPicPr>
            <p:cNvPr id="14" name="Picture 13" descr="A group of black letters with red blue and green dots&#10;&#10;Description automatically generated">
              <a:extLst>
                <a:ext uri="{FF2B5EF4-FFF2-40B4-BE49-F238E27FC236}">
                  <a16:creationId xmlns:a16="http://schemas.microsoft.com/office/drawing/2014/main" id="{34853AF6-B646-59E3-9044-F8936480C8DF}"/>
                </a:ext>
              </a:extLst>
            </p:cNvPr>
            <p:cNvPicPr>
              <a:picLocks noChangeAspect="1"/>
            </p:cNvPicPr>
            <p:nvPr/>
          </p:nvPicPr>
          <p:blipFill>
            <a:blip r:embed="rId6"/>
            <a:stretch>
              <a:fillRect/>
            </a:stretch>
          </p:blipFill>
          <p:spPr>
            <a:xfrm>
              <a:off x="11214601" y="736777"/>
              <a:ext cx="814152" cy="1005717"/>
            </a:xfrm>
            <a:prstGeom prst="rect">
              <a:avLst/>
            </a:prstGeom>
          </p:spPr>
        </p:pic>
      </p:grpSp>
      <p:grpSp>
        <p:nvGrpSpPr>
          <p:cNvPr id="21" name="Group 20">
            <a:extLst>
              <a:ext uri="{FF2B5EF4-FFF2-40B4-BE49-F238E27FC236}">
                <a16:creationId xmlns:a16="http://schemas.microsoft.com/office/drawing/2014/main" id="{17DD10E3-DD53-3AF7-3323-5968ADB262EE}"/>
              </a:ext>
            </a:extLst>
          </p:cNvPr>
          <p:cNvGrpSpPr/>
          <p:nvPr/>
        </p:nvGrpSpPr>
        <p:grpSpPr>
          <a:xfrm>
            <a:off x="6092471" y="3530464"/>
            <a:ext cx="5497286" cy="3296074"/>
            <a:chOff x="6092471" y="3530464"/>
            <a:chExt cx="5497286" cy="3296074"/>
          </a:xfrm>
        </p:grpSpPr>
        <p:pic>
          <p:nvPicPr>
            <p:cNvPr id="17" name="Picture 16" descr="Text&#10;&#10;Description automatically generated with low confidence">
              <a:extLst>
                <a:ext uri="{FF2B5EF4-FFF2-40B4-BE49-F238E27FC236}">
                  <a16:creationId xmlns:a16="http://schemas.microsoft.com/office/drawing/2014/main" id="{5C4A3116-7FAA-88A3-5168-488C74F30B0D}"/>
                </a:ext>
              </a:extLst>
            </p:cNvPr>
            <p:cNvPicPr>
              <a:picLocks noChangeAspect="1"/>
            </p:cNvPicPr>
            <p:nvPr/>
          </p:nvPicPr>
          <p:blipFill rotWithShape="1">
            <a:blip r:embed="rId4"/>
            <a:srcRect b="9755"/>
            <a:stretch/>
          </p:blipFill>
          <p:spPr>
            <a:xfrm>
              <a:off x="7139102" y="6293296"/>
              <a:ext cx="4233042" cy="533242"/>
            </a:xfrm>
            <a:prstGeom prst="rect">
              <a:avLst/>
            </a:prstGeom>
          </p:spPr>
        </p:pic>
        <p:sp>
          <p:nvSpPr>
            <p:cNvPr id="18" name="Rectangle 17">
              <a:extLst>
                <a:ext uri="{FF2B5EF4-FFF2-40B4-BE49-F238E27FC236}">
                  <a16:creationId xmlns:a16="http://schemas.microsoft.com/office/drawing/2014/main" id="{7EBD9F37-6AFB-C3D4-A207-2FF3E1475899}"/>
                </a:ext>
              </a:extLst>
            </p:cNvPr>
            <p:cNvSpPr/>
            <p:nvPr/>
          </p:nvSpPr>
          <p:spPr>
            <a:xfrm>
              <a:off x="7139102" y="3537064"/>
              <a:ext cx="4233042" cy="533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light, lit, set&#10;&#10;Description automatically generated">
              <a:extLst>
                <a:ext uri="{FF2B5EF4-FFF2-40B4-BE49-F238E27FC236}">
                  <a16:creationId xmlns:a16="http://schemas.microsoft.com/office/drawing/2014/main" id="{64298115-32F1-BF69-B927-A973EE8661F2}"/>
                </a:ext>
              </a:extLst>
            </p:cNvPr>
            <p:cNvPicPr>
              <a:picLocks noChangeAspect="1"/>
            </p:cNvPicPr>
            <p:nvPr/>
          </p:nvPicPr>
          <p:blipFill rotWithShape="1">
            <a:blip r:embed="rId3"/>
            <a:srcRect t="24620" b="51810"/>
            <a:stretch/>
          </p:blipFill>
          <p:spPr>
            <a:xfrm>
              <a:off x="6092471" y="3530464"/>
              <a:ext cx="5497286" cy="2789336"/>
            </a:xfrm>
            <a:prstGeom prst="rect">
              <a:avLst/>
            </a:prstGeom>
          </p:spPr>
        </p:pic>
        <p:sp>
          <p:nvSpPr>
            <p:cNvPr id="4" name="Rectangle 3">
              <a:extLst>
                <a:ext uri="{FF2B5EF4-FFF2-40B4-BE49-F238E27FC236}">
                  <a16:creationId xmlns:a16="http://schemas.microsoft.com/office/drawing/2014/main" id="{C9F8BE05-D993-89CD-052D-EB3866AD00D1}"/>
                </a:ext>
              </a:extLst>
            </p:cNvPr>
            <p:cNvSpPr/>
            <p:nvPr/>
          </p:nvSpPr>
          <p:spPr>
            <a:xfrm>
              <a:off x="7406640" y="3881302"/>
              <a:ext cx="300446" cy="284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5433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F450D2-4A4B-57AF-8C7C-86C7E9ED44C8}"/>
              </a:ext>
            </a:extLst>
          </p:cNvPr>
          <p:cNvGrpSpPr/>
          <p:nvPr/>
        </p:nvGrpSpPr>
        <p:grpSpPr>
          <a:xfrm>
            <a:off x="1709435" y="628667"/>
            <a:ext cx="4620988" cy="5441185"/>
            <a:chOff x="4564076" y="612940"/>
            <a:chExt cx="4936149" cy="6115399"/>
          </a:xfrm>
        </p:grpSpPr>
        <p:grpSp>
          <p:nvGrpSpPr>
            <p:cNvPr id="8" name="Group 7">
              <a:extLst>
                <a:ext uri="{FF2B5EF4-FFF2-40B4-BE49-F238E27FC236}">
                  <a16:creationId xmlns:a16="http://schemas.microsoft.com/office/drawing/2014/main" id="{69D119CB-6578-BFD5-6B89-888B5B45E129}"/>
                </a:ext>
              </a:extLst>
            </p:cNvPr>
            <p:cNvGrpSpPr/>
            <p:nvPr/>
          </p:nvGrpSpPr>
          <p:grpSpPr>
            <a:xfrm>
              <a:off x="4564076" y="612940"/>
              <a:ext cx="4936149" cy="5632119"/>
              <a:chOff x="4398578" y="798823"/>
              <a:chExt cx="4936149" cy="5632119"/>
            </a:xfrm>
          </p:grpSpPr>
          <p:pic>
            <p:nvPicPr>
              <p:cNvPr id="10" name="Picture 9" descr="A picture containing text, light, lit, set&#10;&#10;Description automatically generated">
                <a:extLst>
                  <a:ext uri="{FF2B5EF4-FFF2-40B4-BE49-F238E27FC236}">
                    <a16:creationId xmlns:a16="http://schemas.microsoft.com/office/drawing/2014/main" id="{29A7ADFD-2EC8-160F-3ACE-819BB0679863}"/>
                  </a:ext>
                </a:extLst>
              </p:cNvPr>
              <p:cNvPicPr>
                <a:picLocks noChangeAspect="1"/>
              </p:cNvPicPr>
              <p:nvPr/>
            </p:nvPicPr>
            <p:blipFill rotWithShape="1">
              <a:blip r:embed="rId2"/>
              <a:srcRect b="51810"/>
              <a:stretch/>
            </p:blipFill>
            <p:spPr>
              <a:xfrm>
                <a:off x="4398578" y="798823"/>
                <a:ext cx="4936149" cy="5632119"/>
              </a:xfrm>
              <a:prstGeom prst="rect">
                <a:avLst/>
              </a:prstGeom>
            </p:spPr>
          </p:pic>
          <p:grpSp>
            <p:nvGrpSpPr>
              <p:cNvPr id="11" name="Group 10">
                <a:extLst>
                  <a:ext uri="{FF2B5EF4-FFF2-40B4-BE49-F238E27FC236}">
                    <a16:creationId xmlns:a16="http://schemas.microsoft.com/office/drawing/2014/main" id="{4C13AB2F-B289-313F-4ABE-D895B0A22696}"/>
                  </a:ext>
                </a:extLst>
              </p:cNvPr>
              <p:cNvGrpSpPr/>
              <p:nvPr/>
            </p:nvGrpSpPr>
            <p:grpSpPr>
              <a:xfrm>
                <a:off x="7472855" y="1986455"/>
                <a:ext cx="1434662" cy="1221623"/>
                <a:chOff x="7472855" y="1986455"/>
                <a:chExt cx="1434662" cy="1221623"/>
              </a:xfrm>
            </p:grpSpPr>
            <p:sp>
              <p:nvSpPr>
                <p:cNvPr id="12" name="Rectangle 11">
                  <a:extLst>
                    <a:ext uri="{FF2B5EF4-FFF2-40B4-BE49-F238E27FC236}">
                      <a16:creationId xmlns:a16="http://schemas.microsoft.com/office/drawing/2014/main" id="{9EB961B1-8CA0-45A6-188B-1D66D52E6D5E}"/>
                    </a:ext>
                  </a:extLst>
                </p:cNvPr>
                <p:cNvSpPr/>
                <p:nvPr/>
              </p:nvSpPr>
              <p:spPr>
                <a:xfrm>
                  <a:off x="7472855" y="1986455"/>
                  <a:ext cx="1434662" cy="993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49FD4B-ABDD-D641-ED01-4392C50B819F}"/>
                    </a:ext>
                  </a:extLst>
                </p:cNvPr>
                <p:cNvSpPr/>
                <p:nvPr/>
              </p:nvSpPr>
              <p:spPr>
                <a:xfrm>
                  <a:off x="7591863" y="2822024"/>
                  <a:ext cx="945932" cy="386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descr="Text&#10;&#10;Description automatically generated with low confidence">
              <a:extLst>
                <a:ext uri="{FF2B5EF4-FFF2-40B4-BE49-F238E27FC236}">
                  <a16:creationId xmlns:a16="http://schemas.microsoft.com/office/drawing/2014/main" id="{13131693-010F-8105-35FE-F5DA84F777AD}"/>
                </a:ext>
              </a:extLst>
            </p:cNvPr>
            <p:cNvPicPr>
              <a:picLocks noChangeAspect="1"/>
            </p:cNvPicPr>
            <p:nvPr/>
          </p:nvPicPr>
          <p:blipFill rotWithShape="1">
            <a:blip r:embed="rId3"/>
            <a:srcRect b="9755"/>
            <a:stretch/>
          </p:blipFill>
          <p:spPr>
            <a:xfrm>
              <a:off x="5500703" y="6201719"/>
              <a:ext cx="3800953" cy="526620"/>
            </a:xfrm>
            <a:prstGeom prst="rect">
              <a:avLst/>
            </a:prstGeom>
          </p:spPr>
        </p:pic>
      </p:grpSp>
      <p:pic>
        <p:nvPicPr>
          <p:cNvPr id="14" name="Picture 13" descr="A picture containing text, light, lit, set&#10;&#10;Description automatically generated">
            <a:extLst>
              <a:ext uri="{FF2B5EF4-FFF2-40B4-BE49-F238E27FC236}">
                <a16:creationId xmlns:a16="http://schemas.microsoft.com/office/drawing/2014/main" id="{D43E08D0-63D7-50ED-72D1-4BAA40E36C08}"/>
              </a:ext>
            </a:extLst>
          </p:cNvPr>
          <p:cNvPicPr>
            <a:picLocks noChangeAspect="1"/>
          </p:cNvPicPr>
          <p:nvPr/>
        </p:nvPicPr>
        <p:blipFill rotWithShape="1">
          <a:blip r:embed="rId2"/>
          <a:srcRect l="19090" t="47929" r="-2526" b="-218"/>
          <a:stretch/>
        </p:blipFill>
        <p:spPr>
          <a:xfrm>
            <a:off x="6096000" y="710293"/>
            <a:ext cx="4005433" cy="5437414"/>
          </a:xfrm>
          <a:prstGeom prst="rect">
            <a:avLst/>
          </a:prstGeom>
        </p:spPr>
      </p:pic>
      <p:sp>
        <p:nvSpPr>
          <p:cNvPr id="18" name="Rectangle 17">
            <a:extLst>
              <a:ext uri="{FF2B5EF4-FFF2-40B4-BE49-F238E27FC236}">
                <a16:creationId xmlns:a16="http://schemas.microsoft.com/office/drawing/2014/main" id="{2B355E13-7FA2-4A0C-3E41-274D6068F3AD}"/>
              </a:ext>
            </a:extLst>
          </p:cNvPr>
          <p:cNvSpPr/>
          <p:nvPr/>
        </p:nvSpPr>
        <p:spPr>
          <a:xfrm>
            <a:off x="127022" y="6305301"/>
            <a:ext cx="11441215" cy="523220"/>
          </a:xfrm>
          <a:prstGeom prst="rect">
            <a:avLst/>
          </a:prstGeom>
        </p:spPr>
        <p:txBody>
          <a:bodyPr wrap="square">
            <a:spAutoFit/>
          </a:bodyPr>
          <a:lstStyle/>
          <a:p>
            <a:r>
              <a:rPr lang="en-US" sz="1400" dirty="0"/>
              <a:t>Limbu, D.K.; </a:t>
            </a:r>
            <a:r>
              <a:rPr lang="en-US" sz="1400" b="1" dirty="0"/>
              <a:t>FAS </a:t>
            </a:r>
            <a:r>
              <a:rPr lang="en-US" sz="1400" i="1" dirty="0"/>
              <a:t>J. Phys. Chem. Lett.</a:t>
            </a:r>
            <a:r>
              <a:rPr lang="en-US" sz="1400" dirty="0"/>
              <a:t> </a:t>
            </a:r>
            <a:r>
              <a:rPr lang="en-US" sz="1400" b="1" dirty="0"/>
              <a:t>2023</a:t>
            </a:r>
            <a:r>
              <a:rPr lang="en-US" sz="1400" dirty="0"/>
              <a:t>, </a:t>
            </a:r>
            <a:r>
              <a:rPr lang="en-US" sz="1400" i="1" dirty="0"/>
              <a:t>14</a:t>
            </a:r>
            <a:r>
              <a:rPr lang="en-US" sz="1400" dirty="0"/>
              <a:t>, 8658.</a:t>
            </a:r>
          </a:p>
          <a:p>
            <a:pPr algn="just" defTabSz="457200">
              <a:defRPr sz="1400">
                <a:latin typeface="Arial"/>
                <a:ea typeface="Arial"/>
                <a:cs typeface="Arial"/>
                <a:sym typeface="Arial"/>
              </a:defRPr>
            </a:pPr>
            <a:r>
              <a:rPr lang="en-US" sz="1400" b="0" i="0" u="none" strike="noStrike" dirty="0">
                <a:effectLst/>
              </a:rPr>
              <a:t>Jasper, A.W.; </a:t>
            </a:r>
            <a:r>
              <a:rPr lang="en-US" sz="1400" b="0" i="0" u="none" strike="noStrike" dirty="0" err="1">
                <a:effectLst/>
              </a:rPr>
              <a:t>Truhlar</a:t>
            </a:r>
            <a:r>
              <a:rPr lang="en-US" sz="1400" b="0" i="0" u="none" strike="noStrike" dirty="0">
                <a:effectLst/>
              </a:rPr>
              <a:t>, D.G. </a:t>
            </a:r>
            <a:r>
              <a:rPr lang="en-US" sz="1400" b="0" i="1" u="none" strike="noStrike" dirty="0">
                <a:effectLst/>
              </a:rPr>
              <a:t>Chem. Phys. Lett.</a:t>
            </a:r>
            <a:r>
              <a:rPr lang="en-US" sz="1400" b="0" i="0" u="none" strike="noStrike" dirty="0">
                <a:effectLst/>
              </a:rPr>
              <a:t> </a:t>
            </a:r>
            <a:r>
              <a:rPr lang="en-US" sz="1400" b="1" i="0" u="none" strike="noStrike" dirty="0">
                <a:effectLst/>
              </a:rPr>
              <a:t>2003, </a:t>
            </a:r>
            <a:r>
              <a:rPr lang="en-US" sz="1400" b="0" i="1" u="none" strike="noStrike" dirty="0">
                <a:effectLst/>
              </a:rPr>
              <a:t>369</a:t>
            </a:r>
            <a:r>
              <a:rPr lang="en-US" sz="1400" b="0" i="0" u="none" strike="noStrike" dirty="0">
                <a:effectLst/>
              </a:rPr>
              <a:t>, 60. Jain, A.; </a:t>
            </a:r>
            <a:r>
              <a:rPr lang="en-US" sz="1400" b="0" i="0" u="none" strike="noStrike" dirty="0" err="1">
                <a:effectLst/>
              </a:rPr>
              <a:t>Subotnik</a:t>
            </a:r>
            <a:r>
              <a:rPr lang="en-US" sz="1400" b="0" i="0" u="none" strike="noStrike" dirty="0">
                <a:effectLst/>
              </a:rPr>
              <a:t>, J.E. </a:t>
            </a:r>
            <a:r>
              <a:rPr lang="en-US" sz="1400" b="0" i="1" u="none" strike="noStrike" dirty="0">
                <a:effectLst/>
              </a:rPr>
              <a:t>J. Chem. Phys. </a:t>
            </a:r>
            <a:r>
              <a:rPr lang="en-US" sz="1400" b="1" i="0" u="none" strike="noStrike" dirty="0">
                <a:effectLst/>
              </a:rPr>
              <a:t>2015</a:t>
            </a:r>
            <a:r>
              <a:rPr lang="en-US" sz="1400" b="0" i="1" u="none" strike="noStrike" dirty="0">
                <a:effectLst/>
              </a:rPr>
              <a:t>,</a:t>
            </a:r>
            <a:r>
              <a:rPr lang="en-US" sz="1400" b="0" i="0" u="none" strike="noStrike" dirty="0">
                <a:effectLst/>
              </a:rPr>
              <a:t>143, 134107.</a:t>
            </a:r>
            <a:endParaRPr lang="en-US" sz="1400" b="1" dirty="0">
              <a:ea typeface="Arial" charset="0"/>
              <a:cs typeface="Arial" charset="0"/>
            </a:endParaRPr>
          </a:p>
        </p:txBody>
      </p:sp>
      <p:sp>
        <p:nvSpPr>
          <p:cNvPr id="19" name="Rectangle 18">
            <a:extLst>
              <a:ext uri="{FF2B5EF4-FFF2-40B4-BE49-F238E27FC236}">
                <a16:creationId xmlns:a16="http://schemas.microsoft.com/office/drawing/2014/main" id="{F951C884-CE01-420D-33D7-07AC2492ED7B}"/>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Frustrated hops in RPSH dynamics</a:t>
            </a:r>
            <a:endParaRPr lang="en-US" sz="2400" dirty="0">
              <a:solidFill>
                <a:schemeClr val="bg1"/>
              </a:solidFill>
            </a:endParaRPr>
          </a:p>
        </p:txBody>
      </p:sp>
    </p:spTree>
    <p:extLst>
      <p:ext uri="{BB962C8B-B14F-4D97-AF65-F5344CB8AC3E}">
        <p14:creationId xmlns:p14="http://schemas.microsoft.com/office/powerpoint/2010/main" val="3318159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130D64-B15A-D2AB-43D0-754C80ECA164}"/>
              </a:ext>
            </a:extLst>
          </p:cNvPr>
          <p:cNvSpPr/>
          <p:nvPr/>
        </p:nvSpPr>
        <p:spPr>
          <a:xfrm>
            <a:off x="189788" y="109220"/>
            <a:ext cx="11848629" cy="631958"/>
          </a:xfrm>
          <a:prstGeom prst="rect">
            <a:avLst/>
          </a:prstGeom>
          <a:solidFill>
            <a:srgbClr val="89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SHARP pack software package</a:t>
            </a:r>
          </a:p>
        </p:txBody>
      </p:sp>
      <p:sp>
        <p:nvSpPr>
          <p:cNvPr id="9" name="Rectangle 8">
            <a:extLst>
              <a:ext uri="{FF2B5EF4-FFF2-40B4-BE49-F238E27FC236}">
                <a16:creationId xmlns:a16="http://schemas.microsoft.com/office/drawing/2014/main" id="{4E1DA000-F217-F0D1-B758-149D5430D041}"/>
              </a:ext>
            </a:extLst>
          </p:cNvPr>
          <p:cNvSpPr/>
          <p:nvPr/>
        </p:nvSpPr>
        <p:spPr>
          <a:xfrm>
            <a:off x="183157" y="1825467"/>
            <a:ext cx="7337683" cy="1323439"/>
          </a:xfrm>
          <a:prstGeom prst="rect">
            <a:avLst/>
          </a:prstGeom>
        </p:spPr>
        <p:txBody>
          <a:bodyPr wrap="square">
            <a:spAutoFit/>
          </a:bodyPr>
          <a:lstStyle/>
          <a:p>
            <a:pPr marL="342900" indent="-342900" algn="just">
              <a:buFont typeface="Wingdings" pitchFamily="2" charset="2"/>
              <a:buChar char="Ø"/>
            </a:pPr>
            <a:r>
              <a:rPr lang="en-US" sz="2200" dirty="0"/>
              <a:t>RPSH is available to public in the context of a </a:t>
            </a:r>
            <a:r>
              <a:rPr lang="en-US" sz="2200" b="1" dirty="0"/>
              <a:t>modular software package</a:t>
            </a:r>
            <a:r>
              <a:rPr lang="en-US" sz="2200" dirty="0"/>
              <a:t>, SHARP pack. </a:t>
            </a:r>
          </a:p>
          <a:p>
            <a:pPr algn="just"/>
            <a:endParaRPr lang="en-US" sz="1200" dirty="0"/>
          </a:p>
          <a:p>
            <a:pPr algn="just"/>
            <a:r>
              <a:rPr lang="en-US" sz="2400" dirty="0"/>
              <a:t>       </a:t>
            </a:r>
            <a:r>
              <a:rPr lang="en-US" sz="2200" dirty="0">
                <a:solidFill>
                  <a:srgbClr val="0081AD"/>
                </a:solidFill>
                <a:effectLst/>
              </a:rPr>
              <a:t>https://</a:t>
            </a:r>
            <a:r>
              <a:rPr lang="en-US" sz="2200" dirty="0" err="1">
                <a:solidFill>
                  <a:srgbClr val="0081AD"/>
                </a:solidFill>
                <a:effectLst/>
              </a:rPr>
              <a:t>github.com</a:t>
            </a:r>
            <a:r>
              <a:rPr lang="en-US" sz="2200" dirty="0">
                <a:solidFill>
                  <a:srgbClr val="0081AD"/>
                </a:solidFill>
                <a:effectLst/>
              </a:rPr>
              <a:t>/</a:t>
            </a:r>
            <a:r>
              <a:rPr lang="en-US" sz="2200" dirty="0" err="1">
                <a:solidFill>
                  <a:srgbClr val="0081AD"/>
                </a:solidFill>
                <a:effectLst/>
              </a:rPr>
              <a:t>SoftwareImpacts</a:t>
            </a:r>
            <a:r>
              <a:rPr lang="en-US" sz="2200" dirty="0">
                <a:solidFill>
                  <a:srgbClr val="0081AD"/>
                </a:solidFill>
                <a:effectLst/>
              </a:rPr>
              <a:t>/SIMPAC-2023-481</a:t>
            </a:r>
          </a:p>
        </p:txBody>
      </p:sp>
      <p:pic>
        <p:nvPicPr>
          <p:cNvPr id="3" name="Picture 2" descr="A white paper with black text&#10;&#10;Description automatically generated">
            <a:extLst>
              <a:ext uri="{FF2B5EF4-FFF2-40B4-BE49-F238E27FC236}">
                <a16:creationId xmlns:a16="http://schemas.microsoft.com/office/drawing/2014/main" id="{7C5A7126-AD01-8863-F7DE-6C6131C010C9}"/>
              </a:ext>
            </a:extLst>
          </p:cNvPr>
          <p:cNvPicPr>
            <a:picLocks noChangeAspect="1"/>
          </p:cNvPicPr>
          <p:nvPr/>
        </p:nvPicPr>
        <p:blipFill>
          <a:blip r:embed="rId2"/>
          <a:stretch>
            <a:fillRect/>
          </a:stretch>
        </p:blipFill>
        <p:spPr>
          <a:xfrm>
            <a:off x="7828877" y="912731"/>
            <a:ext cx="3860800" cy="5613400"/>
          </a:xfrm>
          <a:prstGeom prst="rect">
            <a:avLst/>
          </a:prstGeom>
        </p:spPr>
      </p:pic>
      <p:sp>
        <p:nvSpPr>
          <p:cNvPr id="5" name="TextBox 4">
            <a:extLst>
              <a:ext uri="{FF2B5EF4-FFF2-40B4-BE49-F238E27FC236}">
                <a16:creationId xmlns:a16="http://schemas.microsoft.com/office/drawing/2014/main" id="{3141D125-23E3-C0B0-2B1A-01BB39934A59}"/>
              </a:ext>
            </a:extLst>
          </p:cNvPr>
          <p:cNvSpPr txBox="1"/>
          <p:nvPr/>
        </p:nvSpPr>
        <p:spPr>
          <a:xfrm>
            <a:off x="67344" y="6461026"/>
            <a:ext cx="4631011" cy="338554"/>
          </a:xfrm>
          <a:prstGeom prst="rect">
            <a:avLst/>
          </a:prstGeom>
          <a:noFill/>
        </p:spPr>
        <p:txBody>
          <a:bodyPr wrap="none" rtlCol="0">
            <a:spAutoFit/>
          </a:bodyPr>
          <a:lstStyle/>
          <a:p>
            <a:r>
              <a:rPr lang="en-US" sz="1600" dirty="0"/>
              <a:t>Limbu, D.K.; </a:t>
            </a:r>
            <a:r>
              <a:rPr lang="en-US" sz="1600" b="1" dirty="0"/>
              <a:t>FAS </a:t>
            </a:r>
            <a:r>
              <a:rPr lang="en-US" sz="1600" i="1" dirty="0"/>
              <a:t>Software Impacts.</a:t>
            </a:r>
            <a:r>
              <a:rPr lang="en-US" sz="1600" dirty="0"/>
              <a:t> </a:t>
            </a:r>
            <a:r>
              <a:rPr lang="en-US" sz="1600" b="1" dirty="0"/>
              <a:t>2024</a:t>
            </a:r>
            <a:r>
              <a:rPr lang="en-US" sz="1600" dirty="0"/>
              <a:t>, </a:t>
            </a:r>
            <a:r>
              <a:rPr lang="en-US" sz="1600" i="1" dirty="0"/>
              <a:t>19</a:t>
            </a:r>
            <a:r>
              <a:rPr lang="en-US" sz="1600" dirty="0"/>
              <a:t>, 100604.</a:t>
            </a:r>
          </a:p>
        </p:txBody>
      </p:sp>
      <p:sp>
        <p:nvSpPr>
          <p:cNvPr id="7" name="TextBox 6">
            <a:extLst>
              <a:ext uri="{FF2B5EF4-FFF2-40B4-BE49-F238E27FC236}">
                <a16:creationId xmlns:a16="http://schemas.microsoft.com/office/drawing/2014/main" id="{0AA99BEE-5739-26C3-ADB3-792A1665A8AC}"/>
              </a:ext>
            </a:extLst>
          </p:cNvPr>
          <p:cNvSpPr txBox="1"/>
          <p:nvPr/>
        </p:nvSpPr>
        <p:spPr>
          <a:xfrm>
            <a:off x="183157" y="3204036"/>
            <a:ext cx="6820400" cy="430887"/>
          </a:xfrm>
          <a:prstGeom prst="rect">
            <a:avLst/>
          </a:prstGeom>
          <a:noFill/>
        </p:spPr>
        <p:txBody>
          <a:bodyPr wrap="square">
            <a:spAutoFit/>
          </a:bodyPr>
          <a:lstStyle/>
          <a:p>
            <a:pPr marL="342900" indent="-342900" algn="just">
              <a:buFont typeface="Wingdings" pitchFamily="2" charset="2"/>
              <a:buChar char="Ø"/>
            </a:pPr>
            <a:r>
              <a:rPr lang="en-US" sz="2200" dirty="0"/>
              <a:t>Developed in Fortran 90.</a:t>
            </a:r>
          </a:p>
        </p:txBody>
      </p:sp>
      <p:grpSp>
        <p:nvGrpSpPr>
          <p:cNvPr id="17" name="Group 16">
            <a:extLst>
              <a:ext uri="{FF2B5EF4-FFF2-40B4-BE49-F238E27FC236}">
                <a16:creationId xmlns:a16="http://schemas.microsoft.com/office/drawing/2014/main" id="{FE3E7AC2-05C1-D0F6-F443-14CB338BAA0E}"/>
              </a:ext>
            </a:extLst>
          </p:cNvPr>
          <p:cNvGrpSpPr/>
          <p:nvPr/>
        </p:nvGrpSpPr>
        <p:grpSpPr>
          <a:xfrm>
            <a:off x="3954584" y="2440139"/>
            <a:ext cx="3712742" cy="1292515"/>
            <a:chOff x="509940" y="1843469"/>
            <a:chExt cx="3459101" cy="1196737"/>
          </a:xfrm>
        </p:grpSpPr>
        <p:sp>
          <p:nvSpPr>
            <p:cNvPr id="24" name="Rectangle 23">
              <a:extLst>
                <a:ext uri="{FF2B5EF4-FFF2-40B4-BE49-F238E27FC236}">
                  <a16:creationId xmlns:a16="http://schemas.microsoft.com/office/drawing/2014/main" id="{A1DD22BF-66E9-C473-5C52-9D8146D45F6F}"/>
                </a:ext>
              </a:extLst>
            </p:cNvPr>
            <p:cNvSpPr/>
            <p:nvPr/>
          </p:nvSpPr>
          <p:spPr>
            <a:xfrm>
              <a:off x="509940" y="1843469"/>
              <a:ext cx="461731" cy="33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6BAFF6-9127-A38D-0CAC-34F5AAF1FFDC}"/>
                </a:ext>
              </a:extLst>
            </p:cNvPr>
            <p:cNvSpPr/>
            <p:nvPr/>
          </p:nvSpPr>
          <p:spPr>
            <a:xfrm>
              <a:off x="3507310" y="2702744"/>
              <a:ext cx="461731" cy="33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5920676-EB83-66A7-0D18-ACA817BD67DF}"/>
              </a:ext>
            </a:extLst>
          </p:cNvPr>
          <p:cNvSpPr txBox="1"/>
          <p:nvPr/>
        </p:nvSpPr>
        <p:spPr>
          <a:xfrm>
            <a:off x="183157" y="5030082"/>
            <a:ext cx="7059880" cy="1107996"/>
          </a:xfrm>
          <a:prstGeom prst="rect">
            <a:avLst/>
          </a:prstGeom>
          <a:noFill/>
        </p:spPr>
        <p:txBody>
          <a:bodyPr wrap="square">
            <a:spAutoFit/>
          </a:bodyPr>
          <a:lstStyle/>
          <a:p>
            <a:pPr marL="342900" indent="-342900" algn="just">
              <a:buFont typeface="Wingdings" pitchFamily="2" charset="2"/>
              <a:buChar char="Ø"/>
            </a:pPr>
            <a:r>
              <a:rPr lang="en-US" sz="2200" dirty="0"/>
              <a:t>The modular architecture enhances the software’s flexibility and adaptability, enabling integration of new methodologies or models.</a:t>
            </a:r>
          </a:p>
        </p:txBody>
      </p:sp>
      <p:pic>
        <p:nvPicPr>
          <p:cNvPr id="11" name="Picture 10" descr="A close up of a logo&#10;&#10;Description automatically generated">
            <a:extLst>
              <a:ext uri="{FF2B5EF4-FFF2-40B4-BE49-F238E27FC236}">
                <a16:creationId xmlns:a16="http://schemas.microsoft.com/office/drawing/2014/main" id="{0EE133BB-872B-FE9E-4624-33999A3E3731}"/>
              </a:ext>
            </a:extLst>
          </p:cNvPr>
          <p:cNvPicPr>
            <a:picLocks noChangeAspect="1"/>
          </p:cNvPicPr>
          <p:nvPr/>
        </p:nvPicPr>
        <p:blipFill>
          <a:blip r:embed="rId3"/>
          <a:stretch>
            <a:fillRect/>
          </a:stretch>
        </p:blipFill>
        <p:spPr>
          <a:xfrm>
            <a:off x="22811" y="471871"/>
            <a:ext cx="2360039" cy="2012589"/>
          </a:xfrm>
          <a:prstGeom prst="rect">
            <a:avLst/>
          </a:prstGeom>
        </p:spPr>
      </p:pic>
      <p:sp>
        <p:nvSpPr>
          <p:cNvPr id="12" name="TextBox 11">
            <a:extLst>
              <a:ext uri="{FF2B5EF4-FFF2-40B4-BE49-F238E27FC236}">
                <a16:creationId xmlns:a16="http://schemas.microsoft.com/office/drawing/2014/main" id="{D7FE8197-4B6C-3431-628C-EF7223B6A26E}"/>
              </a:ext>
            </a:extLst>
          </p:cNvPr>
          <p:cNvSpPr txBox="1"/>
          <p:nvPr/>
        </p:nvSpPr>
        <p:spPr>
          <a:xfrm>
            <a:off x="189787" y="4161932"/>
            <a:ext cx="6820400" cy="769441"/>
          </a:xfrm>
          <a:prstGeom prst="rect">
            <a:avLst/>
          </a:prstGeom>
          <a:noFill/>
        </p:spPr>
        <p:txBody>
          <a:bodyPr wrap="square">
            <a:spAutoFit/>
          </a:bodyPr>
          <a:lstStyle/>
          <a:p>
            <a:pPr marL="342900" indent="-342900" algn="just">
              <a:buFont typeface="Wingdings" pitchFamily="2" charset="2"/>
              <a:buChar char="Ø"/>
            </a:pPr>
            <a:r>
              <a:rPr lang="en-US" sz="2200" dirty="0"/>
              <a:t>Comes with a variety of built-in models for method benchmarking.</a:t>
            </a:r>
          </a:p>
        </p:txBody>
      </p:sp>
      <p:sp>
        <p:nvSpPr>
          <p:cNvPr id="13" name="TextBox 12">
            <a:extLst>
              <a:ext uri="{FF2B5EF4-FFF2-40B4-BE49-F238E27FC236}">
                <a16:creationId xmlns:a16="http://schemas.microsoft.com/office/drawing/2014/main" id="{3EF50D99-A73F-57E1-BD0C-C7A8D5BBEAA9}"/>
              </a:ext>
            </a:extLst>
          </p:cNvPr>
          <p:cNvSpPr txBox="1"/>
          <p:nvPr/>
        </p:nvSpPr>
        <p:spPr>
          <a:xfrm>
            <a:off x="189787" y="3632336"/>
            <a:ext cx="7059881" cy="430887"/>
          </a:xfrm>
          <a:prstGeom prst="rect">
            <a:avLst/>
          </a:prstGeom>
          <a:noFill/>
        </p:spPr>
        <p:txBody>
          <a:bodyPr wrap="none" rtlCol="0">
            <a:spAutoFit/>
          </a:bodyPr>
          <a:lstStyle/>
          <a:p>
            <a:pPr marL="285750" indent="-285750">
              <a:buFont typeface="Wingdings" pitchFamily="2" charset="2"/>
              <a:buChar char="Ø"/>
            </a:pPr>
            <a:r>
              <a:rPr lang="en-US" sz="2200" dirty="0"/>
              <a:t>A flexible and user-friendly input/output handling system </a:t>
            </a:r>
          </a:p>
        </p:txBody>
      </p:sp>
    </p:spTree>
    <p:extLst>
      <p:ext uri="{BB962C8B-B14F-4D97-AF65-F5344CB8AC3E}">
        <p14:creationId xmlns:p14="http://schemas.microsoft.com/office/powerpoint/2010/main" val="30918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31752-7209-186F-7CA9-F4776A61B22D}"/>
              </a:ext>
            </a:extLst>
          </p:cNvPr>
          <p:cNvSpPr/>
          <p:nvPr/>
        </p:nvSpPr>
        <p:spPr>
          <a:xfrm>
            <a:off x="191385" y="139083"/>
            <a:ext cx="11846673"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Fleshing out the method: Condensed-phase non-adiabatic dynamics</a:t>
            </a:r>
            <a:endParaRPr lang="en-US" sz="2400" dirty="0">
              <a:solidFill>
                <a:schemeClr val="bg1"/>
              </a:solidFill>
            </a:endParaRPr>
          </a:p>
        </p:txBody>
      </p:sp>
      <p:sp>
        <p:nvSpPr>
          <p:cNvPr id="5" name="TextBox 4">
            <a:extLst>
              <a:ext uri="{FF2B5EF4-FFF2-40B4-BE49-F238E27FC236}">
                <a16:creationId xmlns:a16="http://schemas.microsoft.com/office/drawing/2014/main" id="{416AA8D8-9273-6294-C91B-CAD567AF7CA8}"/>
              </a:ext>
            </a:extLst>
          </p:cNvPr>
          <p:cNvSpPr txBox="1"/>
          <p:nvPr/>
        </p:nvSpPr>
        <p:spPr>
          <a:xfrm>
            <a:off x="231774" y="719891"/>
            <a:ext cx="10105595" cy="707886"/>
          </a:xfrm>
          <a:prstGeom prst="rect">
            <a:avLst/>
          </a:prstGeom>
          <a:noFill/>
        </p:spPr>
        <p:txBody>
          <a:bodyPr wrap="square" rtlCol="0">
            <a:spAutoFit/>
          </a:bodyPr>
          <a:lstStyle/>
          <a:p>
            <a:r>
              <a:rPr lang="en-US" sz="2000" dirty="0">
                <a:solidFill>
                  <a:srgbClr val="FF0000"/>
                </a:solidFill>
              </a:rPr>
              <a:t>Spin-boson model</a:t>
            </a:r>
            <a:r>
              <a:rPr lang="en-US" sz="2000" dirty="0"/>
              <a:t> is a widely used system to benchmark simulation methods for non-adiabatic dynamics in the condensed phases.</a:t>
            </a:r>
          </a:p>
        </p:txBody>
      </p:sp>
      <p:pic>
        <p:nvPicPr>
          <p:cNvPr id="16" name="Picture 15" descr="A picture containing shape&#10;&#10;Description automatically generated">
            <a:extLst>
              <a:ext uri="{FF2B5EF4-FFF2-40B4-BE49-F238E27FC236}">
                <a16:creationId xmlns:a16="http://schemas.microsoft.com/office/drawing/2014/main" id="{2B962D9C-D55D-CE46-087A-08E81A951FD3}"/>
              </a:ext>
            </a:extLst>
          </p:cNvPr>
          <p:cNvPicPr>
            <a:picLocks noChangeAspect="1"/>
          </p:cNvPicPr>
          <p:nvPr/>
        </p:nvPicPr>
        <p:blipFill>
          <a:blip r:embed="rId2"/>
          <a:stretch>
            <a:fillRect/>
          </a:stretch>
        </p:blipFill>
        <p:spPr>
          <a:xfrm>
            <a:off x="5563684" y="2180931"/>
            <a:ext cx="3268570" cy="741129"/>
          </a:xfrm>
          <a:prstGeom prst="rect">
            <a:avLst/>
          </a:prstGeom>
        </p:spPr>
      </p:pic>
      <p:grpSp>
        <p:nvGrpSpPr>
          <p:cNvPr id="35" name="Group 34">
            <a:extLst>
              <a:ext uri="{FF2B5EF4-FFF2-40B4-BE49-F238E27FC236}">
                <a16:creationId xmlns:a16="http://schemas.microsoft.com/office/drawing/2014/main" id="{0C3F82DE-EB0B-CE48-44D9-28BA32E74400}"/>
              </a:ext>
            </a:extLst>
          </p:cNvPr>
          <p:cNvGrpSpPr/>
          <p:nvPr/>
        </p:nvGrpSpPr>
        <p:grpSpPr>
          <a:xfrm>
            <a:off x="4621304" y="1619688"/>
            <a:ext cx="4272604" cy="392512"/>
            <a:chOff x="4621304" y="1619688"/>
            <a:chExt cx="4272604" cy="392512"/>
          </a:xfrm>
        </p:grpSpPr>
        <p:pic>
          <p:nvPicPr>
            <p:cNvPr id="14" name="Picture 13" descr="A picture containing text, seat&#10;&#10;Description automatically generated">
              <a:extLst>
                <a:ext uri="{FF2B5EF4-FFF2-40B4-BE49-F238E27FC236}">
                  <a16:creationId xmlns:a16="http://schemas.microsoft.com/office/drawing/2014/main" id="{BA2C6366-FD2B-2210-5ED9-C1043C8A560D}"/>
                </a:ext>
              </a:extLst>
            </p:cNvPr>
            <p:cNvPicPr>
              <a:picLocks noChangeAspect="1"/>
            </p:cNvPicPr>
            <p:nvPr/>
          </p:nvPicPr>
          <p:blipFill>
            <a:blip r:embed="rId3"/>
            <a:stretch>
              <a:fillRect/>
            </a:stretch>
          </p:blipFill>
          <p:spPr>
            <a:xfrm>
              <a:off x="6462863" y="1642927"/>
              <a:ext cx="2431045" cy="369273"/>
            </a:xfrm>
            <a:prstGeom prst="rect">
              <a:avLst/>
            </a:prstGeom>
          </p:spPr>
        </p:pic>
        <p:sp>
          <p:nvSpPr>
            <p:cNvPr id="17" name="TextBox 16">
              <a:extLst>
                <a:ext uri="{FF2B5EF4-FFF2-40B4-BE49-F238E27FC236}">
                  <a16:creationId xmlns:a16="http://schemas.microsoft.com/office/drawing/2014/main" id="{FC13BB31-6ED2-9F57-0DEF-D8482AC9BCBE}"/>
                </a:ext>
              </a:extLst>
            </p:cNvPr>
            <p:cNvSpPr txBox="1"/>
            <p:nvPr/>
          </p:nvSpPr>
          <p:spPr>
            <a:xfrm>
              <a:off x="4621304" y="1619688"/>
              <a:ext cx="1899944" cy="369332"/>
            </a:xfrm>
            <a:prstGeom prst="rect">
              <a:avLst/>
            </a:prstGeom>
            <a:noFill/>
          </p:spPr>
          <p:txBody>
            <a:bodyPr wrap="none" rtlCol="0">
              <a:spAutoFit/>
            </a:bodyPr>
            <a:lstStyle/>
            <a:p>
              <a:r>
                <a:rPr lang="en-US" dirty="0"/>
                <a:t>Total Hamiltonian:</a:t>
              </a:r>
            </a:p>
          </p:txBody>
        </p:sp>
      </p:grpSp>
      <p:pic>
        <p:nvPicPr>
          <p:cNvPr id="19" name="Picture 18" descr="A picture containing text, clock, watch&#10;&#10;Description automatically generated">
            <a:extLst>
              <a:ext uri="{FF2B5EF4-FFF2-40B4-BE49-F238E27FC236}">
                <a16:creationId xmlns:a16="http://schemas.microsoft.com/office/drawing/2014/main" id="{5837C654-31E7-41EB-3B3C-3F5483AA75E5}"/>
              </a:ext>
            </a:extLst>
          </p:cNvPr>
          <p:cNvPicPr>
            <a:picLocks noChangeAspect="1"/>
          </p:cNvPicPr>
          <p:nvPr/>
        </p:nvPicPr>
        <p:blipFill>
          <a:blip r:embed="rId4"/>
          <a:stretch>
            <a:fillRect/>
          </a:stretch>
        </p:blipFill>
        <p:spPr>
          <a:xfrm>
            <a:off x="5532976" y="2922061"/>
            <a:ext cx="2660765" cy="778058"/>
          </a:xfrm>
          <a:prstGeom prst="rect">
            <a:avLst/>
          </a:prstGeom>
        </p:spPr>
      </p:pic>
      <p:pic>
        <p:nvPicPr>
          <p:cNvPr id="21" name="Picture 20" descr="A close-up of a calculator&#10;&#10;Description automatically generated with low confidence">
            <a:extLst>
              <a:ext uri="{FF2B5EF4-FFF2-40B4-BE49-F238E27FC236}">
                <a16:creationId xmlns:a16="http://schemas.microsoft.com/office/drawing/2014/main" id="{04EC386C-FBB8-38EB-758A-06B2E17C7B7B}"/>
              </a:ext>
            </a:extLst>
          </p:cNvPr>
          <p:cNvPicPr>
            <a:picLocks noChangeAspect="1"/>
          </p:cNvPicPr>
          <p:nvPr/>
        </p:nvPicPr>
        <p:blipFill>
          <a:blip r:embed="rId5"/>
          <a:stretch>
            <a:fillRect/>
          </a:stretch>
        </p:blipFill>
        <p:spPr>
          <a:xfrm>
            <a:off x="5509989" y="3688850"/>
            <a:ext cx="4706471" cy="821765"/>
          </a:xfrm>
          <a:prstGeom prst="rect">
            <a:avLst/>
          </a:prstGeom>
        </p:spPr>
      </p:pic>
      <p:sp>
        <p:nvSpPr>
          <p:cNvPr id="22" name="Rectangle 21">
            <a:extLst>
              <a:ext uri="{FF2B5EF4-FFF2-40B4-BE49-F238E27FC236}">
                <a16:creationId xmlns:a16="http://schemas.microsoft.com/office/drawing/2014/main" id="{60B6C173-12DA-4843-FD1D-65520FC9C3B8}"/>
              </a:ext>
            </a:extLst>
          </p:cNvPr>
          <p:cNvSpPr/>
          <p:nvPr/>
        </p:nvSpPr>
        <p:spPr>
          <a:xfrm>
            <a:off x="3999308" y="4591981"/>
            <a:ext cx="6338062" cy="646331"/>
          </a:xfrm>
          <a:prstGeom prst="rect">
            <a:avLst/>
          </a:prstGeom>
        </p:spPr>
        <p:txBody>
          <a:bodyPr wrap="square">
            <a:spAutoFit/>
          </a:bodyPr>
          <a:lstStyle/>
          <a:p>
            <a:pPr algn="just"/>
            <a:r>
              <a:rPr lang="en-US" dirty="0"/>
              <a:t>The influence of the bath on the dynamics of the system can be captured in the compact form of a spectral density.</a:t>
            </a:r>
            <a:endParaRPr lang="en-US" dirty="0">
              <a:effectLst/>
            </a:endParaRPr>
          </a:p>
        </p:txBody>
      </p:sp>
      <p:sp>
        <p:nvSpPr>
          <p:cNvPr id="23" name="TextBox 22">
            <a:extLst>
              <a:ext uri="{FF2B5EF4-FFF2-40B4-BE49-F238E27FC236}">
                <a16:creationId xmlns:a16="http://schemas.microsoft.com/office/drawing/2014/main" id="{F62778FF-3A27-E5C1-39A7-0CA45349710C}"/>
              </a:ext>
            </a:extLst>
          </p:cNvPr>
          <p:cNvSpPr txBox="1"/>
          <p:nvPr/>
        </p:nvSpPr>
        <p:spPr>
          <a:xfrm>
            <a:off x="3101008" y="5887183"/>
            <a:ext cx="2259465" cy="369332"/>
          </a:xfrm>
          <a:prstGeom prst="rect">
            <a:avLst/>
          </a:prstGeom>
          <a:noFill/>
        </p:spPr>
        <p:txBody>
          <a:bodyPr wrap="none" rtlCol="0">
            <a:spAutoFit/>
          </a:bodyPr>
          <a:lstStyle/>
          <a:p>
            <a:r>
              <a:rPr lang="en-US" dirty="0"/>
              <a:t>Deby spectral density:</a:t>
            </a:r>
          </a:p>
        </p:txBody>
      </p:sp>
      <p:pic>
        <p:nvPicPr>
          <p:cNvPr id="25" name="Picture 24" descr="Text, letter&#10;&#10;Description automatically generated">
            <a:extLst>
              <a:ext uri="{FF2B5EF4-FFF2-40B4-BE49-F238E27FC236}">
                <a16:creationId xmlns:a16="http://schemas.microsoft.com/office/drawing/2014/main" id="{8045D9F8-885C-9019-FDC1-5A4D781FF6B7}"/>
              </a:ext>
            </a:extLst>
          </p:cNvPr>
          <p:cNvPicPr>
            <a:picLocks noChangeAspect="1"/>
          </p:cNvPicPr>
          <p:nvPr/>
        </p:nvPicPr>
        <p:blipFill>
          <a:blip r:embed="rId6"/>
          <a:stretch>
            <a:fillRect/>
          </a:stretch>
        </p:blipFill>
        <p:spPr>
          <a:xfrm>
            <a:off x="5360473" y="5690039"/>
            <a:ext cx="2491829" cy="805868"/>
          </a:xfrm>
          <a:prstGeom prst="rect">
            <a:avLst/>
          </a:prstGeom>
        </p:spPr>
      </p:pic>
      <p:sp>
        <p:nvSpPr>
          <p:cNvPr id="26" name="TextBox 25">
            <a:extLst>
              <a:ext uri="{FF2B5EF4-FFF2-40B4-BE49-F238E27FC236}">
                <a16:creationId xmlns:a16="http://schemas.microsoft.com/office/drawing/2014/main" id="{27A96E3E-A2ED-C323-0219-CFC9040CE6AA}"/>
              </a:ext>
            </a:extLst>
          </p:cNvPr>
          <p:cNvSpPr txBox="1"/>
          <p:nvPr/>
        </p:nvSpPr>
        <p:spPr>
          <a:xfrm>
            <a:off x="7109130" y="5244648"/>
            <a:ext cx="2275238" cy="369332"/>
          </a:xfrm>
          <a:prstGeom prst="rect">
            <a:avLst/>
          </a:prstGeom>
          <a:noFill/>
        </p:spPr>
        <p:txBody>
          <a:bodyPr wrap="none" rtlCol="0">
            <a:spAutoFit/>
          </a:bodyPr>
          <a:lstStyle/>
          <a:p>
            <a:r>
              <a:rPr lang="en-US" dirty="0">
                <a:solidFill>
                  <a:srgbClr val="FF0000"/>
                </a:solidFill>
              </a:rPr>
              <a:t>Reorganization energy</a:t>
            </a:r>
          </a:p>
        </p:txBody>
      </p:sp>
      <p:cxnSp>
        <p:nvCxnSpPr>
          <p:cNvPr id="28" name="Straight Arrow Connector 27">
            <a:extLst>
              <a:ext uri="{FF2B5EF4-FFF2-40B4-BE49-F238E27FC236}">
                <a16:creationId xmlns:a16="http://schemas.microsoft.com/office/drawing/2014/main" id="{DB32286E-C138-15EF-7CFD-7ABFE56181C4}"/>
              </a:ext>
            </a:extLst>
          </p:cNvPr>
          <p:cNvCxnSpPr>
            <a:stCxn id="25" idx="0"/>
            <a:endCxn id="26" idx="1"/>
          </p:cNvCxnSpPr>
          <p:nvPr/>
        </p:nvCxnSpPr>
        <p:spPr>
          <a:xfrm flipV="1">
            <a:off x="6606388" y="5429314"/>
            <a:ext cx="502742" cy="2607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EF72E55-8C79-3BC5-0D99-11C1E89ED9A3}"/>
              </a:ext>
            </a:extLst>
          </p:cNvPr>
          <p:cNvGrpSpPr/>
          <p:nvPr/>
        </p:nvGrpSpPr>
        <p:grpSpPr>
          <a:xfrm>
            <a:off x="509940" y="1843469"/>
            <a:ext cx="3459101" cy="3212625"/>
            <a:chOff x="509940" y="1843469"/>
            <a:chExt cx="3459101" cy="3212625"/>
          </a:xfrm>
        </p:grpSpPr>
        <p:grpSp>
          <p:nvGrpSpPr>
            <p:cNvPr id="12" name="Group 11">
              <a:extLst>
                <a:ext uri="{FF2B5EF4-FFF2-40B4-BE49-F238E27FC236}">
                  <a16:creationId xmlns:a16="http://schemas.microsoft.com/office/drawing/2014/main" id="{1B598F8E-E56D-B0C2-6868-E90EC24F9BE4}"/>
                </a:ext>
              </a:extLst>
            </p:cNvPr>
            <p:cNvGrpSpPr/>
            <p:nvPr/>
          </p:nvGrpSpPr>
          <p:grpSpPr>
            <a:xfrm>
              <a:off x="509940" y="1843469"/>
              <a:ext cx="3268570" cy="3212625"/>
              <a:chOff x="509940" y="1843469"/>
              <a:chExt cx="3268570" cy="3212625"/>
            </a:xfrm>
          </p:grpSpPr>
          <p:pic>
            <p:nvPicPr>
              <p:cNvPr id="7" name="Picture 6">
                <a:extLst>
                  <a:ext uri="{FF2B5EF4-FFF2-40B4-BE49-F238E27FC236}">
                    <a16:creationId xmlns:a16="http://schemas.microsoft.com/office/drawing/2014/main" id="{A9BA0AE7-379E-F434-678B-4E08558D9920}"/>
                  </a:ext>
                </a:extLst>
              </p:cNvPr>
              <p:cNvPicPr>
                <a:picLocks noChangeAspect="1"/>
              </p:cNvPicPr>
              <p:nvPr/>
            </p:nvPicPr>
            <p:blipFill rotWithShape="1">
              <a:blip r:embed="rId7">
                <a:extLst>
                  <a:ext uri="{28A0092B-C50C-407E-A947-70E740481C1C}">
                    <a14:useLocalDpi xmlns:a14="http://schemas.microsoft.com/office/drawing/2010/main" val="0"/>
                  </a:ext>
                </a:extLst>
              </a:blip>
              <a:srcRect l="50616" t="3979" r="3891" b="28140"/>
              <a:stretch/>
            </p:blipFill>
            <p:spPr>
              <a:xfrm>
                <a:off x="509940" y="1843469"/>
                <a:ext cx="3268570" cy="3212625"/>
              </a:xfrm>
              <a:prstGeom prst="rect">
                <a:avLst/>
              </a:prstGeom>
            </p:spPr>
          </p:pic>
          <p:sp>
            <p:nvSpPr>
              <p:cNvPr id="8" name="Rectangle 7">
                <a:extLst>
                  <a:ext uri="{FF2B5EF4-FFF2-40B4-BE49-F238E27FC236}">
                    <a16:creationId xmlns:a16="http://schemas.microsoft.com/office/drawing/2014/main" id="{AFACF7FA-3962-1D9C-73E7-65DEF342048D}"/>
                  </a:ext>
                </a:extLst>
              </p:cNvPr>
              <p:cNvSpPr/>
              <p:nvPr/>
            </p:nvSpPr>
            <p:spPr>
              <a:xfrm>
                <a:off x="509940" y="1843469"/>
                <a:ext cx="461731" cy="33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AC4D02C3-BDDF-22E3-A60D-4F96AD3A8144}"/>
                </a:ext>
              </a:extLst>
            </p:cNvPr>
            <p:cNvSpPr/>
            <p:nvPr/>
          </p:nvSpPr>
          <p:spPr>
            <a:xfrm>
              <a:off x="2934187" y="2555196"/>
              <a:ext cx="319759" cy="295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1A1A0FE-C571-FDD6-AA2F-041042100586}"/>
                    </a:ext>
                  </a:extLst>
                </p:cNvPr>
                <p:cNvSpPr txBox="1"/>
                <p:nvPr/>
              </p:nvSpPr>
              <p:spPr>
                <a:xfrm>
                  <a:off x="2868748" y="2477177"/>
                  <a:ext cx="450636"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oMath>
                    </m:oMathPara>
                  </a14:m>
                  <a:endParaRPr lang="en-US" dirty="0"/>
                </a:p>
              </p:txBody>
            </p:sp>
          </mc:Choice>
          <mc:Fallback xmlns="">
            <p:sp>
              <p:nvSpPr>
                <p:cNvPr id="29" name="TextBox 28">
                  <a:extLst>
                    <a:ext uri="{FF2B5EF4-FFF2-40B4-BE49-F238E27FC236}">
                      <a16:creationId xmlns:a16="http://schemas.microsoft.com/office/drawing/2014/main" id="{01A1A0FE-C571-FDD6-AA2F-041042100586}"/>
                    </a:ext>
                  </a:extLst>
                </p:cNvPr>
                <p:cNvSpPr txBox="1">
                  <a:spLocks noRot="1" noChangeAspect="1" noMove="1" noResize="1" noEditPoints="1" noAdjustHandles="1" noChangeArrowheads="1" noChangeShapeType="1" noTextEdit="1"/>
                </p:cNvSpPr>
                <p:nvPr/>
              </p:nvSpPr>
              <p:spPr>
                <a:xfrm>
                  <a:off x="2868748" y="2477177"/>
                  <a:ext cx="450636" cy="391646"/>
                </a:xfrm>
                <a:prstGeom prst="rect">
                  <a:avLst/>
                </a:prstGeom>
                <a:blipFill>
                  <a:blip r:embed="rId8"/>
                  <a:stretch>
                    <a:fillRect b="-6061"/>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A83A265B-6FBB-1145-4143-379530DA8CCA}"/>
                </a:ext>
              </a:extLst>
            </p:cNvPr>
            <p:cNvSpPr/>
            <p:nvPr/>
          </p:nvSpPr>
          <p:spPr>
            <a:xfrm>
              <a:off x="3507310" y="2702744"/>
              <a:ext cx="461731" cy="33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175BF26-4FDE-F36A-D8A9-E33142329BBF}"/>
                    </a:ext>
                  </a:extLst>
                </p:cNvPr>
                <p:cNvSpPr txBox="1"/>
                <p:nvPr/>
              </p:nvSpPr>
              <p:spPr>
                <a:xfrm>
                  <a:off x="3420490" y="2673000"/>
                  <a:ext cx="451983"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oMath>
                    </m:oMathPara>
                  </a14:m>
                  <a:endParaRPr lang="en-US" dirty="0"/>
                </a:p>
              </p:txBody>
            </p:sp>
          </mc:Choice>
          <mc:Fallback xmlns="">
            <p:sp>
              <p:nvSpPr>
                <p:cNvPr id="31" name="TextBox 30">
                  <a:extLst>
                    <a:ext uri="{FF2B5EF4-FFF2-40B4-BE49-F238E27FC236}">
                      <a16:creationId xmlns:a16="http://schemas.microsoft.com/office/drawing/2014/main" id="{C175BF26-4FDE-F36A-D8A9-E33142329BBF}"/>
                    </a:ext>
                  </a:extLst>
                </p:cNvPr>
                <p:cNvSpPr txBox="1">
                  <a:spLocks noRot="1" noChangeAspect="1" noMove="1" noResize="1" noEditPoints="1" noAdjustHandles="1" noChangeArrowheads="1" noChangeShapeType="1" noTextEdit="1"/>
                </p:cNvSpPr>
                <p:nvPr/>
              </p:nvSpPr>
              <p:spPr>
                <a:xfrm>
                  <a:off x="3420490" y="2673000"/>
                  <a:ext cx="451983" cy="391646"/>
                </a:xfrm>
                <a:prstGeom prst="rect">
                  <a:avLst/>
                </a:prstGeom>
                <a:blipFill>
                  <a:blip r:embed="rId9"/>
                  <a:stretch>
                    <a:fillRect b="-6250"/>
                  </a:stretch>
                </a:blipFill>
              </p:spPr>
              <p:txBody>
                <a:bodyPr/>
                <a:lstStyle/>
                <a:p>
                  <a:r>
                    <a:rPr lang="en-US">
                      <a:noFill/>
                    </a:rPr>
                    <a:t> </a:t>
                  </a:r>
                </a:p>
              </p:txBody>
            </p:sp>
          </mc:Fallback>
        </mc:AlternateContent>
      </p:grpSp>
      <p:sp>
        <p:nvSpPr>
          <p:cNvPr id="2" name="TextBox 1">
            <a:extLst>
              <a:ext uri="{FF2B5EF4-FFF2-40B4-BE49-F238E27FC236}">
                <a16:creationId xmlns:a16="http://schemas.microsoft.com/office/drawing/2014/main" id="{560DB929-0F1B-3B01-9791-5420E1F24BE6}"/>
              </a:ext>
            </a:extLst>
          </p:cNvPr>
          <p:cNvSpPr txBox="1"/>
          <p:nvPr/>
        </p:nvSpPr>
        <p:spPr>
          <a:xfrm>
            <a:off x="80059" y="6483886"/>
            <a:ext cx="6240683" cy="338554"/>
          </a:xfrm>
          <a:prstGeom prst="rect">
            <a:avLst/>
          </a:prstGeom>
          <a:noFill/>
        </p:spPr>
        <p:txBody>
          <a:bodyPr wrap="none" rtlCol="0">
            <a:spAutoFit/>
          </a:bodyPr>
          <a:lstStyle/>
          <a:p>
            <a:r>
              <a:rPr lang="en-US" sz="1600" dirty="0" err="1"/>
              <a:t>Bhusal</a:t>
            </a:r>
            <a:r>
              <a:rPr lang="en-US" sz="1600" dirty="0"/>
              <a:t>, S.; Limbu, D.K.; Castaneda-</a:t>
            </a:r>
            <a:r>
              <a:rPr lang="en-US" sz="1600" dirty="0" err="1"/>
              <a:t>Bagatella</a:t>
            </a:r>
            <a:r>
              <a:rPr lang="en-US" sz="1600" dirty="0"/>
              <a:t>, D.; </a:t>
            </a:r>
            <a:r>
              <a:rPr lang="en-US" sz="1600" b="1" dirty="0"/>
              <a:t>FAS </a:t>
            </a:r>
            <a:r>
              <a:rPr lang="en-US" sz="1600" i="1" dirty="0"/>
              <a:t>In preparation </a:t>
            </a:r>
            <a:r>
              <a:rPr lang="en-US" sz="1600" b="1" dirty="0"/>
              <a:t>2025</a:t>
            </a:r>
            <a:r>
              <a:rPr lang="en-US" sz="1600" dirty="0"/>
              <a:t>.</a:t>
            </a:r>
          </a:p>
        </p:txBody>
      </p:sp>
      <p:pic>
        <p:nvPicPr>
          <p:cNvPr id="3" name="Picture 2" descr="A person smiling for the camera&#10;&#10;AI-generated content may be incorrect.">
            <a:extLst>
              <a:ext uri="{FF2B5EF4-FFF2-40B4-BE49-F238E27FC236}">
                <a16:creationId xmlns:a16="http://schemas.microsoft.com/office/drawing/2014/main" id="{94818E18-8510-552C-3B89-1AEEE2A1FE06}"/>
              </a:ext>
            </a:extLst>
          </p:cNvPr>
          <p:cNvPicPr>
            <a:picLocks noChangeAspect="1"/>
          </p:cNvPicPr>
          <p:nvPr/>
        </p:nvPicPr>
        <p:blipFill>
          <a:blip r:embed="rId10"/>
          <a:stretch>
            <a:fillRect/>
          </a:stretch>
        </p:blipFill>
        <p:spPr>
          <a:xfrm>
            <a:off x="10860180" y="785388"/>
            <a:ext cx="1168400" cy="1536700"/>
          </a:xfrm>
          <a:prstGeom prst="rect">
            <a:avLst/>
          </a:prstGeom>
        </p:spPr>
      </p:pic>
      <p:sp>
        <p:nvSpPr>
          <p:cNvPr id="6" name="TextBox 5">
            <a:extLst>
              <a:ext uri="{FF2B5EF4-FFF2-40B4-BE49-F238E27FC236}">
                <a16:creationId xmlns:a16="http://schemas.microsoft.com/office/drawing/2014/main" id="{0C7208AE-9215-598B-A568-FF1AD8EF7FA1}"/>
              </a:ext>
            </a:extLst>
          </p:cNvPr>
          <p:cNvSpPr txBox="1"/>
          <p:nvPr/>
        </p:nvSpPr>
        <p:spPr>
          <a:xfrm>
            <a:off x="10697680" y="2366829"/>
            <a:ext cx="1494320" cy="369332"/>
          </a:xfrm>
          <a:prstGeom prst="rect">
            <a:avLst/>
          </a:prstGeom>
          <a:noFill/>
        </p:spPr>
        <p:txBody>
          <a:bodyPr wrap="none" rtlCol="0">
            <a:spAutoFit/>
          </a:bodyPr>
          <a:lstStyle/>
          <a:p>
            <a:r>
              <a:rPr lang="en-US" dirty="0"/>
              <a:t>Sandip </a:t>
            </a:r>
            <a:r>
              <a:rPr lang="en-US" dirty="0" err="1"/>
              <a:t>Bhusal</a:t>
            </a:r>
            <a:endParaRPr lang="en-US" dirty="0"/>
          </a:p>
        </p:txBody>
      </p:sp>
      <p:pic>
        <p:nvPicPr>
          <p:cNvPr id="9" name="Picture 8" descr="A person taking a selfie&#10;&#10;Description automatically generated">
            <a:extLst>
              <a:ext uri="{FF2B5EF4-FFF2-40B4-BE49-F238E27FC236}">
                <a16:creationId xmlns:a16="http://schemas.microsoft.com/office/drawing/2014/main" id="{946E5725-3FF2-315A-41C1-80E58760DAD3}"/>
              </a:ext>
            </a:extLst>
          </p:cNvPr>
          <p:cNvPicPr>
            <a:picLocks noChangeAspect="1"/>
          </p:cNvPicPr>
          <p:nvPr/>
        </p:nvPicPr>
        <p:blipFill>
          <a:blip r:embed="rId11"/>
          <a:stretch>
            <a:fillRect/>
          </a:stretch>
        </p:blipFill>
        <p:spPr>
          <a:xfrm>
            <a:off x="10898710" y="2780573"/>
            <a:ext cx="1114159" cy="1393630"/>
          </a:xfrm>
          <a:prstGeom prst="rect">
            <a:avLst/>
          </a:prstGeom>
        </p:spPr>
      </p:pic>
      <p:sp>
        <p:nvSpPr>
          <p:cNvPr id="10" name="TextBox 9">
            <a:extLst>
              <a:ext uri="{FF2B5EF4-FFF2-40B4-BE49-F238E27FC236}">
                <a16:creationId xmlns:a16="http://schemas.microsoft.com/office/drawing/2014/main" id="{BE2A8F5B-18A5-6120-0053-D98B49254EBB}"/>
              </a:ext>
            </a:extLst>
          </p:cNvPr>
          <p:cNvSpPr txBox="1"/>
          <p:nvPr/>
        </p:nvSpPr>
        <p:spPr>
          <a:xfrm>
            <a:off x="10973097" y="4174203"/>
            <a:ext cx="1039772" cy="646331"/>
          </a:xfrm>
          <a:prstGeom prst="rect">
            <a:avLst/>
          </a:prstGeom>
          <a:noFill/>
        </p:spPr>
        <p:txBody>
          <a:bodyPr wrap="none" rtlCol="0">
            <a:spAutoFit/>
          </a:bodyPr>
          <a:lstStyle/>
          <a:p>
            <a:pPr algn="ctr"/>
            <a:r>
              <a:rPr lang="en-US" dirty="0"/>
              <a:t>Diana </a:t>
            </a:r>
          </a:p>
          <a:p>
            <a:pPr algn="ctr"/>
            <a:r>
              <a:rPr lang="en-US" dirty="0" err="1"/>
              <a:t>Bagatella</a:t>
            </a:r>
            <a:endParaRPr lang="en-US" dirty="0"/>
          </a:p>
        </p:txBody>
      </p:sp>
    </p:spTree>
    <p:extLst>
      <p:ext uri="{BB962C8B-B14F-4D97-AF65-F5344CB8AC3E}">
        <p14:creationId xmlns:p14="http://schemas.microsoft.com/office/powerpoint/2010/main" val="217163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BE414B-2AA0-DBFC-CBAB-1FF4749E3903}"/>
                  </a:ext>
                </a:extLst>
              </p:cNvPr>
              <p:cNvSpPr txBox="1"/>
              <p:nvPr/>
            </p:nvSpPr>
            <p:spPr>
              <a:xfrm>
                <a:off x="189019" y="937653"/>
                <a:ext cx="3715070" cy="1631216"/>
              </a:xfrm>
              <a:prstGeom prst="rect">
                <a:avLst/>
              </a:prstGeom>
              <a:noFill/>
            </p:spPr>
            <p:txBody>
              <a:bodyPr wrap="square" rtlCol="0">
                <a:spAutoFit/>
              </a:bodyPr>
              <a:lstStyle/>
              <a:p>
                <a:pPr marL="285750" indent="-285750" algn="just">
                  <a:buFont typeface="Wingdings" pitchFamily="2" charset="2"/>
                  <a:buChar char="Ø"/>
                </a:pPr>
                <a:r>
                  <a:rPr lang="en-US" sz="2000" dirty="0"/>
                  <a:t>High diabatic coupling,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=1.0</m:t>
                    </m:r>
                  </m:oMath>
                </a14:m>
                <a:endParaRPr lang="en-US" sz="2000" dirty="0"/>
              </a:p>
              <a:p>
                <a:pPr algn="just"/>
                <a:r>
                  <a:rPr lang="en-US" sz="2000" dirty="0"/>
                  <a:t>(in reference unit of 208.5 cm</a:t>
                </a:r>
                <a:r>
                  <a:rPr lang="en-US" sz="2000" baseline="30000" dirty="0"/>
                  <a:t>−1</a:t>
                </a:r>
                <a:r>
                  <a:rPr lang="en-US" sz="2000" dirty="0"/>
                  <a:t>) </a:t>
                </a:r>
              </a:p>
              <a:p>
                <a:pPr marL="285750" indent="-285750" algn="just">
                  <a:buFont typeface="Wingdings" pitchFamily="2" charset="2"/>
                  <a:buChar char="Ø"/>
                </a:pPr>
                <a:r>
                  <a:rPr lang="en-US" sz="2000" dirty="0"/>
                  <a:t>No energy bias between electronic donor and acceptor,  </a:t>
                </a:r>
                <a14:m>
                  <m:oMath xmlns:m="http://schemas.openxmlformats.org/officeDocument/2006/math">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=0.0</m:t>
                    </m:r>
                  </m:oMath>
                </a14:m>
                <a:endParaRPr lang="en-US" sz="2000" dirty="0"/>
              </a:p>
            </p:txBody>
          </p:sp>
        </mc:Choice>
        <mc:Fallback xmlns="">
          <p:sp>
            <p:nvSpPr>
              <p:cNvPr id="4" name="TextBox 3">
                <a:extLst>
                  <a:ext uri="{FF2B5EF4-FFF2-40B4-BE49-F238E27FC236}">
                    <a16:creationId xmlns:a16="http://schemas.microsoft.com/office/drawing/2014/main" id="{B2BE414B-2AA0-DBFC-CBAB-1FF4749E3903}"/>
                  </a:ext>
                </a:extLst>
              </p:cNvPr>
              <p:cNvSpPr txBox="1">
                <a:spLocks noRot="1" noChangeAspect="1" noMove="1" noResize="1" noEditPoints="1" noAdjustHandles="1" noChangeArrowheads="1" noChangeShapeType="1" noTextEdit="1"/>
              </p:cNvSpPr>
              <p:nvPr/>
            </p:nvSpPr>
            <p:spPr>
              <a:xfrm>
                <a:off x="189019" y="937653"/>
                <a:ext cx="3715070" cy="1631216"/>
              </a:xfrm>
              <a:prstGeom prst="rect">
                <a:avLst/>
              </a:prstGeom>
              <a:blipFill>
                <a:blip r:embed="rId3"/>
                <a:stretch>
                  <a:fillRect l="-1361" t="-1538" r="-170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42905EE5-4E52-8B86-5CE2-31ADA5EA5BB1}"/>
              </a:ext>
            </a:extLst>
          </p:cNvPr>
          <p:cNvSpPr/>
          <p:nvPr/>
        </p:nvSpPr>
        <p:spPr>
          <a:xfrm>
            <a:off x="345327" y="139083"/>
            <a:ext cx="115013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Condensed-phase non-adiabatic dynamics</a:t>
            </a:r>
            <a:endParaRPr lang="en-US" sz="2400" dirty="0">
              <a:solidFill>
                <a:schemeClr val="bg1"/>
              </a:solidFill>
            </a:endParaRPr>
          </a:p>
        </p:txBody>
      </p:sp>
      <p:sp>
        <p:nvSpPr>
          <p:cNvPr id="18" name="TextBox 17">
            <a:extLst>
              <a:ext uri="{FF2B5EF4-FFF2-40B4-BE49-F238E27FC236}">
                <a16:creationId xmlns:a16="http://schemas.microsoft.com/office/drawing/2014/main" id="{577CE83D-E949-6A7D-9935-A82E21B7A153}"/>
              </a:ext>
            </a:extLst>
          </p:cNvPr>
          <p:cNvSpPr txBox="1"/>
          <p:nvPr/>
        </p:nvSpPr>
        <p:spPr>
          <a:xfrm>
            <a:off x="190752" y="2694037"/>
            <a:ext cx="4048751" cy="1877437"/>
          </a:xfrm>
          <a:prstGeom prst="rect">
            <a:avLst/>
          </a:prstGeom>
          <a:noFill/>
        </p:spPr>
        <p:txBody>
          <a:bodyPr wrap="square" rtlCol="0">
            <a:spAutoFit/>
          </a:bodyPr>
          <a:lstStyle/>
          <a:p>
            <a:pPr algn="just"/>
            <a:r>
              <a:rPr lang="en-US" sz="2000" dirty="0">
                <a:solidFill>
                  <a:srgbClr val="FF0000"/>
                </a:solidFill>
              </a:rPr>
              <a:t>Increasing number of beads:</a:t>
            </a:r>
          </a:p>
          <a:p>
            <a:pPr algn="just"/>
            <a:endParaRPr lang="en-US" sz="800" dirty="0">
              <a:solidFill>
                <a:srgbClr val="FF0000"/>
              </a:solidFill>
            </a:endParaRPr>
          </a:p>
          <a:p>
            <a:pPr marL="342900" indent="-342900" algn="just">
              <a:buAutoNum type="arabicParenBoth"/>
            </a:pPr>
            <a:r>
              <a:rPr lang="en-US" sz="2000" dirty="0"/>
              <a:t>Correcting the underestimation of population transfer seen in FSSH.</a:t>
            </a:r>
          </a:p>
          <a:p>
            <a:pPr marL="342900" indent="-342900" algn="just">
              <a:buAutoNum type="arabicParenBoth"/>
            </a:pPr>
            <a:endParaRPr lang="en-US" sz="800" dirty="0"/>
          </a:p>
          <a:p>
            <a:pPr marL="342900" indent="-342900" algn="just">
              <a:buAutoNum type="arabicParenBoth"/>
            </a:pPr>
            <a:r>
              <a:rPr lang="en-US" sz="2000" dirty="0"/>
              <a:t>Deviating from correct Rabi oscillations.</a:t>
            </a:r>
          </a:p>
        </p:txBody>
      </p:sp>
      <p:sp>
        <p:nvSpPr>
          <p:cNvPr id="32" name="Rectangle 31">
            <a:extLst>
              <a:ext uri="{FF2B5EF4-FFF2-40B4-BE49-F238E27FC236}">
                <a16:creationId xmlns:a16="http://schemas.microsoft.com/office/drawing/2014/main" id="{C6322B8E-2DC0-F42A-8B0A-C04EFEB60B50}"/>
              </a:ext>
            </a:extLst>
          </p:cNvPr>
          <p:cNvSpPr/>
          <p:nvPr/>
        </p:nvSpPr>
        <p:spPr>
          <a:xfrm>
            <a:off x="191385" y="139083"/>
            <a:ext cx="11846673"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Spin-boson model: Benchmarking RPSH at low temperature limit</a:t>
            </a:r>
            <a:endParaRPr lang="en-US" sz="2400" dirty="0">
              <a:solidFill>
                <a:schemeClr val="bg1"/>
              </a:solidFill>
            </a:endParaRPr>
          </a:p>
        </p:txBody>
      </p:sp>
      <p:pic>
        <p:nvPicPr>
          <p:cNvPr id="25" name="Picture 24">
            <a:extLst>
              <a:ext uri="{FF2B5EF4-FFF2-40B4-BE49-F238E27FC236}">
                <a16:creationId xmlns:a16="http://schemas.microsoft.com/office/drawing/2014/main" id="{C1CEBCA9-7689-4BB9-FF5D-1F0C77C4D5DD}"/>
              </a:ext>
            </a:extLst>
          </p:cNvPr>
          <p:cNvPicPr>
            <a:picLocks noChangeAspect="1"/>
          </p:cNvPicPr>
          <p:nvPr/>
        </p:nvPicPr>
        <p:blipFill rotWithShape="1">
          <a:blip r:embed="rId4"/>
          <a:srcRect l="-866" t="-1" r="-1" b="169"/>
          <a:stretch/>
        </p:blipFill>
        <p:spPr>
          <a:xfrm>
            <a:off x="3951306" y="834465"/>
            <a:ext cx="4611597" cy="3194966"/>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1DB5FEA-076D-471F-E2CB-A3A7C184BFB5}"/>
                  </a:ext>
                </a:extLst>
              </p:cNvPr>
              <p:cNvSpPr txBox="1"/>
              <p:nvPr/>
            </p:nvSpPr>
            <p:spPr>
              <a:xfrm>
                <a:off x="4674248" y="663178"/>
                <a:ext cx="10236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=0.02</m:t>
                      </m:r>
                    </m:oMath>
                  </m:oMathPara>
                </a14:m>
                <a:endParaRPr lang="en-US" dirty="0"/>
              </a:p>
            </p:txBody>
          </p:sp>
        </mc:Choice>
        <mc:Fallback xmlns="">
          <p:sp>
            <p:nvSpPr>
              <p:cNvPr id="34" name="TextBox 33">
                <a:extLst>
                  <a:ext uri="{FF2B5EF4-FFF2-40B4-BE49-F238E27FC236}">
                    <a16:creationId xmlns:a16="http://schemas.microsoft.com/office/drawing/2014/main" id="{01DB5FEA-076D-471F-E2CB-A3A7C184BFB5}"/>
                  </a:ext>
                </a:extLst>
              </p:cNvPr>
              <p:cNvSpPr txBox="1">
                <a:spLocks noRot="1" noChangeAspect="1" noMove="1" noResize="1" noEditPoints="1" noAdjustHandles="1" noChangeArrowheads="1" noChangeShapeType="1" noTextEdit="1"/>
              </p:cNvSpPr>
              <p:nvPr/>
            </p:nvSpPr>
            <p:spPr>
              <a:xfrm>
                <a:off x="4674248" y="663178"/>
                <a:ext cx="1023614" cy="276999"/>
              </a:xfrm>
              <a:prstGeom prst="rect">
                <a:avLst/>
              </a:prstGeom>
              <a:blipFill>
                <a:blip r:embed="rId5"/>
                <a:stretch>
                  <a:fillRect l="-4938" r="-4938" b="-13636"/>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BB87441B-A85F-9C57-911E-51D5B17D7601}"/>
              </a:ext>
            </a:extLst>
          </p:cNvPr>
          <p:cNvGrpSpPr/>
          <p:nvPr/>
        </p:nvGrpSpPr>
        <p:grpSpPr>
          <a:xfrm>
            <a:off x="5933253" y="626820"/>
            <a:ext cx="1025773" cy="369332"/>
            <a:chOff x="2512084" y="3088544"/>
            <a:chExt cx="1025773" cy="369332"/>
          </a:xfrm>
        </p:grpSpPr>
        <p:cxnSp>
          <p:nvCxnSpPr>
            <p:cNvPr id="36" name="Straight Connector 35">
              <a:extLst>
                <a:ext uri="{FF2B5EF4-FFF2-40B4-BE49-F238E27FC236}">
                  <a16:creationId xmlns:a16="http://schemas.microsoft.com/office/drawing/2014/main" id="{DBAA3AA0-80A3-FF73-649A-98A3BEE6469B}"/>
                </a:ext>
              </a:extLst>
            </p:cNvPr>
            <p:cNvCxnSpPr/>
            <p:nvPr/>
          </p:nvCxnSpPr>
          <p:spPr>
            <a:xfrm>
              <a:off x="3189514" y="3309257"/>
              <a:ext cx="34834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1CECA39-7843-F9CF-C163-5E498AFC0863}"/>
                </a:ext>
              </a:extLst>
            </p:cNvPr>
            <p:cNvSpPr txBox="1"/>
            <p:nvPr/>
          </p:nvSpPr>
          <p:spPr>
            <a:xfrm>
              <a:off x="2512084" y="3088544"/>
              <a:ext cx="677430" cy="369332"/>
            </a:xfrm>
            <a:prstGeom prst="rect">
              <a:avLst/>
            </a:prstGeom>
            <a:noFill/>
          </p:spPr>
          <p:txBody>
            <a:bodyPr wrap="none" rtlCol="0">
              <a:spAutoFit/>
            </a:bodyPr>
            <a:lstStyle/>
            <a:p>
              <a:r>
                <a:rPr lang="en-US" dirty="0"/>
                <a:t>Exact</a:t>
              </a:r>
            </a:p>
          </p:txBody>
        </p:sp>
      </p:grpSp>
      <p:grpSp>
        <p:nvGrpSpPr>
          <p:cNvPr id="39" name="Group 38">
            <a:extLst>
              <a:ext uri="{FF2B5EF4-FFF2-40B4-BE49-F238E27FC236}">
                <a16:creationId xmlns:a16="http://schemas.microsoft.com/office/drawing/2014/main" id="{751F78E0-7241-EE33-0083-6E54B781D974}"/>
              </a:ext>
            </a:extLst>
          </p:cNvPr>
          <p:cNvGrpSpPr/>
          <p:nvPr/>
        </p:nvGrpSpPr>
        <p:grpSpPr>
          <a:xfrm>
            <a:off x="7161439" y="617011"/>
            <a:ext cx="1025773" cy="369332"/>
            <a:chOff x="2512084" y="3088544"/>
            <a:chExt cx="1025773" cy="369332"/>
          </a:xfrm>
        </p:grpSpPr>
        <p:cxnSp>
          <p:nvCxnSpPr>
            <p:cNvPr id="40" name="Straight Connector 39">
              <a:extLst>
                <a:ext uri="{FF2B5EF4-FFF2-40B4-BE49-F238E27FC236}">
                  <a16:creationId xmlns:a16="http://schemas.microsoft.com/office/drawing/2014/main" id="{AEC180E0-7627-5E90-F25C-07638E8EEA91}"/>
                </a:ext>
              </a:extLst>
            </p:cNvPr>
            <p:cNvCxnSpPr/>
            <p:nvPr/>
          </p:nvCxnSpPr>
          <p:spPr>
            <a:xfrm>
              <a:off x="3189514" y="3309257"/>
              <a:ext cx="348343" cy="0"/>
            </a:xfrm>
            <a:prstGeom prst="line">
              <a:avLst/>
            </a:prstGeom>
            <a:ln w="28575">
              <a:solidFill>
                <a:srgbClr val="D86CFF"/>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CFE674E-9EE3-5192-4037-02667EA2EE19}"/>
                </a:ext>
              </a:extLst>
            </p:cNvPr>
            <p:cNvSpPr txBox="1"/>
            <p:nvPr/>
          </p:nvSpPr>
          <p:spPr>
            <a:xfrm>
              <a:off x="2512084" y="3088544"/>
              <a:ext cx="643061" cy="369332"/>
            </a:xfrm>
            <a:prstGeom prst="rect">
              <a:avLst/>
            </a:prstGeom>
            <a:noFill/>
          </p:spPr>
          <p:txBody>
            <a:bodyPr wrap="none" rtlCol="0">
              <a:spAutoFit/>
            </a:bodyPr>
            <a:lstStyle/>
            <a:p>
              <a:r>
                <a:rPr lang="en-US" dirty="0"/>
                <a:t>FSSH</a:t>
              </a:r>
            </a:p>
          </p:txBody>
        </p:sp>
      </p:grpSp>
      <p:grpSp>
        <p:nvGrpSpPr>
          <p:cNvPr id="42" name="Group 41">
            <a:extLst>
              <a:ext uri="{FF2B5EF4-FFF2-40B4-BE49-F238E27FC236}">
                <a16:creationId xmlns:a16="http://schemas.microsoft.com/office/drawing/2014/main" id="{AC685478-2987-E02D-0C35-7EA157368B6D}"/>
              </a:ext>
            </a:extLst>
          </p:cNvPr>
          <p:cNvGrpSpPr/>
          <p:nvPr/>
        </p:nvGrpSpPr>
        <p:grpSpPr>
          <a:xfrm>
            <a:off x="8392947" y="617011"/>
            <a:ext cx="1025773" cy="369332"/>
            <a:chOff x="2512084" y="3088544"/>
            <a:chExt cx="1025773" cy="369332"/>
          </a:xfrm>
        </p:grpSpPr>
        <p:cxnSp>
          <p:nvCxnSpPr>
            <p:cNvPr id="43" name="Straight Connector 42">
              <a:extLst>
                <a:ext uri="{FF2B5EF4-FFF2-40B4-BE49-F238E27FC236}">
                  <a16:creationId xmlns:a16="http://schemas.microsoft.com/office/drawing/2014/main" id="{94AF8DC8-2B7C-FF4A-3A59-0E6FC86BB8CA}"/>
                </a:ext>
              </a:extLst>
            </p:cNvPr>
            <p:cNvCxnSpPr/>
            <p:nvPr/>
          </p:nvCxnSpPr>
          <p:spPr>
            <a:xfrm>
              <a:off x="3189514" y="3309257"/>
              <a:ext cx="348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466369-C3D8-9B86-A6C7-E622E4DAA261}"/>
                </a:ext>
              </a:extLst>
            </p:cNvPr>
            <p:cNvSpPr txBox="1"/>
            <p:nvPr/>
          </p:nvSpPr>
          <p:spPr>
            <a:xfrm>
              <a:off x="2512084" y="3088544"/>
              <a:ext cx="678391" cy="369332"/>
            </a:xfrm>
            <a:prstGeom prst="rect">
              <a:avLst/>
            </a:prstGeom>
            <a:noFill/>
          </p:spPr>
          <p:txBody>
            <a:bodyPr wrap="none" rtlCol="0">
              <a:spAutoFit/>
            </a:bodyPr>
            <a:lstStyle/>
            <a:p>
              <a:r>
                <a:rPr lang="en-US" dirty="0"/>
                <a:t>RPSH</a:t>
              </a:r>
            </a:p>
          </p:txBody>
        </p:sp>
      </p:grpSp>
      <p:grpSp>
        <p:nvGrpSpPr>
          <p:cNvPr id="3" name="Group 2">
            <a:extLst>
              <a:ext uri="{FF2B5EF4-FFF2-40B4-BE49-F238E27FC236}">
                <a16:creationId xmlns:a16="http://schemas.microsoft.com/office/drawing/2014/main" id="{DEEAA817-70D7-3F35-52A3-B25D03BBBEE8}"/>
              </a:ext>
            </a:extLst>
          </p:cNvPr>
          <p:cNvGrpSpPr/>
          <p:nvPr/>
        </p:nvGrpSpPr>
        <p:grpSpPr>
          <a:xfrm>
            <a:off x="4034902" y="672986"/>
            <a:ext cx="8235912" cy="6079424"/>
            <a:chOff x="4034902" y="672986"/>
            <a:chExt cx="8235912" cy="6079424"/>
          </a:xfrm>
        </p:grpSpPr>
        <p:pic>
          <p:nvPicPr>
            <p:cNvPr id="27" name="Picture 26">
              <a:extLst>
                <a:ext uri="{FF2B5EF4-FFF2-40B4-BE49-F238E27FC236}">
                  <a16:creationId xmlns:a16="http://schemas.microsoft.com/office/drawing/2014/main" id="{2475C802-2580-B004-427D-24DAE0DF39C8}"/>
                </a:ext>
              </a:extLst>
            </p:cNvPr>
            <p:cNvPicPr>
              <a:picLocks noChangeAspect="1"/>
            </p:cNvPicPr>
            <p:nvPr/>
          </p:nvPicPr>
          <p:blipFill rotWithShape="1">
            <a:blip r:embed="rId6"/>
            <a:srcRect l="14616" r="4359" b="-1163"/>
            <a:stretch/>
          </p:blipFill>
          <p:spPr>
            <a:xfrm>
              <a:off x="8370445" y="828733"/>
              <a:ext cx="3704494" cy="323761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18A1292-4611-1AB5-112F-75FA1BEC79C2}"/>
                    </a:ext>
                  </a:extLst>
                </p:cNvPr>
                <p:cNvSpPr txBox="1"/>
                <p:nvPr/>
              </p:nvSpPr>
              <p:spPr>
                <a:xfrm>
                  <a:off x="11077948" y="672986"/>
                  <a:ext cx="8953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=0.1</m:t>
                        </m:r>
                      </m:oMath>
                    </m:oMathPara>
                  </a14:m>
                  <a:endParaRPr lang="en-US" dirty="0"/>
                </a:p>
              </p:txBody>
            </p:sp>
          </mc:Choice>
          <mc:Fallback xmlns="">
            <p:sp>
              <p:nvSpPr>
                <p:cNvPr id="45" name="TextBox 44">
                  <a:extLst>
                    <a:ext uri="{FF2B5EF4-FFF2-40B4-BE49-F238E27FC236}">
                      <a16:creationId xmlns:a16="http://schemas.microsoft.com/office/drawing/2014/main" id="{918A1292-4611-1AB5-112F-75FA1BEC79C2}"/>
                    </a:ext>
                  </a:extLst>
                </p:cNvPr>
                <p:cNvSpPr txBox="1">
                  <a:spLocks noRot="1" noChangeAspect="1" noMove="1" noResize="1" noEditPoints="1" noAdjustHandles="1" noChangeArrowheads="1" noChangeShapeType="1" noTextEdit="1"/>
                </p:cNvSpPr>
                <p:nvPr/>
              </p:nvSpPr>
              <p:spPr>
                <a:xfrm>
                  <a:off x="11077948" y="672986"/>
                  <a:ext cx="895373" cy="276999"/>
                </a:xfrm>
                <a:prstGeom prst="rect">
                  <a:avLst/>
                </a:prstGeom>
                <a:blipFill>
                  <a:blip r:embed="rId7"/>
                  <a:stretch>
                    <a:fillRect l="-5634" r="-5634" b="-8696"/>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7CE656F7-08E4-6D83-0DC6-E48AA7DFEEDF}"/>
                </a:ext>
              </a:extLst>
            </p:cNvPr>
            <p:cNvGrpSpPr/>
            <p:nvPr/>
          </p:nvGrpSpPr>
          <p:grpSpPr>
            <a:xfrm>
              <a:off x="4034902" y="3552010"/>
              <a:ext cx="4528001" cy="3200400"/>
              <a:chOff x="4034902" y="3552010"/>
              <a:chExt cx="4528001" cy="3200400"/>
            </a:xfrm>
          </p:grpSpPr>
          <p:grpSp>
            <p:nvGrpSpPr>
              <p:cNvPr id="47" name="Group 46">
                <a:extLst>
                  <a:ext uri="{FF2B5EF4-FFF2-40B4-BE49-F238E27FC236}">
                    <a16:creationId xmlns:a16="http://schemas.microsoft.com/office/drawing/2014/main" id="{638ED5F4-FC18-79ED-AFCD-B6C5FC3D490B}"/>
                  </a:ext>
                </a:extLst>
              </p:cNvPr>
              <p:cNvGrpSpPr/>
              <p:nvPr/>
            </p:nvGrpSpPr>
            <p:grpSpPr>
              <a:xfrm>
                <a:off x="4034902" y="3552010"/>
                <a:ext cx="4528001" cy="3200400"/>
                <a:chOff x="4034902" y="3552010"/>
                <a:chExt cx="4528001" cy="3200400"/>
              </a:xfrm>
            </p:grpSpPr>
            <p:sp>
              <p:nvSpPr>
                <p:cNvPr id="46" name="Rectangle 45">
                  <a:extLst>
                    <a:ext uri="{FF2B5EF4-FFF2-40B4-BE49-F238E27FC236}">
                      <a16:creationId xmlns:a16="http://schemas.microsoft.com/office/drawing/2014/main" id="{9215B8C8-000A-A533-08FB-11C6594B64B6}"/>
                    </a:ext>
                  </a:extLst>
                </p:cNvPr>
                <p:cNvSpPr/>
                <p:nvPr/>
              </p:nvSpPr>
              <p:spPr>
                <a:xfrm>
                  <a:off x="4674248" y="3608657"/>
                  <a:ext cx="3658101" cy="47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C8CCA0F-8578-00B1-E0E1-9BF81963A7A2}"/>
                    </a:ext>
                  </a:extLst>
                </p:cNvPr>
                <p:cNvPicPr>
                  <a:picLocks noChangeAspect="1"/>
                </p:cNvPicPr>
                <p:nvPr/>
              </p:nvPicPr>
              <p:blipFill rotWithShape="1">
                <a:blip r:embed="rId8"/>
                <a:srcRect l="962"/>
                <a:stretch/>
              </p:blipFill>
              <p:spPr>
                <a:xfrm>
                  <a:off x="4034902" y="3552010"/>
                  <a:ext cx="4528001" cy="3200400"/>
                </a:xfrm>
                <a:prstGeom prst="rect">
                  <a:avLst/>
                </a:prstGeom>
              </p:spPr>
            </p:pic>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3CCC338-C206-1B3A-C92B-255FB72B453F}"/>
                      </a:ext>
                    </a:extLst>
                  </p:cNvPr>
                  <p:cNvSpPr txBox="1"/>
                  <p:nvPr/>
                </p:nvSpPr>
                <p:spPr>
                  <a:xfrm>
                    <a:off x="7306161" y="3797929"/>
                    <a:ext cx="8953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=1.0</m:t>
                          </m:r>
                        </m:oMath>
                      </m:oMathPara>
                    </a14:m>
                    <a:endParaRPr lang="en-US" dirty="0"/>
                  </a:p>
                </p:txBody>
              </p:sp>
            </mc:Choice>
            <mc:Fallback xmlns="">
              <p:sp>
                <p:nvSpPr>
                  <p:cNvPr id="49" name="TextBox 48">
                    <a:extLst>
                      <a:ext uri="{FF2B5EF4-FFF2-40B4-BE49-F238E27FC236}">
                        <a16:creationId xmlns:a16="http://schemas.microsoft.com/office/drawing/2014/main" id="{23CCC338-C206-1B3A-C92B-255FB72B453F}"/>
                      </a:ext>
                    </a:extLst>
                  </p:cNvPr>
                  <p:cNvSpPr txBox="1">
                    <a:spLocks noRot="1" noChangeAspect="1" noMove="1" noResize="1" noEditPoints="1" noAdjustHandles="1" noChangeArrowheads="1" noChangeShapeType="1" noTextEdit="1"/>
                  </p:cNvSpPr>
                  <p:nvPr/>
                </p:nvSpPr>
                <p:spPr>
                  <a:xfrm>
                    <a:off x="7306161" y="3797929"/>
                    <a:ext cx="895373" cy="276999"/>
                  </a:xfrm>
                  <a:prstGeom prst="rect">
                    <a:avLst/>
                  </a:prstGeom>
                  <a:blipFill>
                    <a:blip r:embed="rId9"/>
                    <a:stretch>
                      <a:fillRect l="-5634" r="-5634" b="-13636"/>
                    </a:stretch>
                  </a:blipFill>
                </p:spPr>
                <p:txBody>
                  <a:bodyPr/>
                  <a:lstStyle/>
                  <a:p>
                    <a:r>
                      <a:rPr lang="en-US">
                        <a:noFill/>
                      </a:rPr>
                      <a:t> </a:t>
                    </a:r>
                  </a:p>
                </p:txBody>
              </p:sp>
            </mc:Fallback>
          </mc:AlternateContent>
        </p:grpSp>
        <p:grpSp>
          <p:nvGrpSpPr>
            <p:cNvPr id="56" name="Group 55">
              <a:extLst>
                <a:ext uri="{FF2B5EF4-FFF2-40B4-BE49-F238E27FC236}">
                  <a16:creationId xmlns:a16="http://schemas.microsoft.com/office/drawing/2014/main" id="{C5A8E425-2CB2-20F6-01B4-D8398F794061}"/>
                </a:ext>
              </a:extLst>
            </p:cNvPr>
            <p:cNvGrpSpPr/>
            <p:nvPr/>
          </p:nvGrpSpPr>
          <p:grpSpPr>
            <a:xfrm>
              <a:off x="8367029" y="3552010"/>
              <a:ext cx="3903785" cy="3200400"/>
              <a:chOff x="8367029" y="3552010"/>
              <a:chExt cx="3903785" cy="3200400"/>
            </a:xfrm>
          </p:grpSpPr>
          <p:grpSp>
            <p:nvGrpSpPr>
              <p:cNvPr id="54" name="Group 53">
                <a:extLst>
                  <a:ext uri="{FF2B5EF4-FFF2-40B4-BE49-F238E27FC236}">
                    <a16:creationId xmlns:a16="http://schemas.microsoft.com/office/drawing/2014/main" id="{7F448263-00BE-B077-469C-6A921CBF69EC}"/>
                  </a:ext>
                </a:extLst>
              </p:cNvPr>
              <p:cNvGrpSpPr/>
              <p:nvPr/>
            </p:nvGrpSpPr>
            <p:grpSpPr>
              <a:xfrm>
                <a:off x="8367029" y="3552010"/>
                <a:ext cx="3903785" cy="3200400"/>
                <a:chOff x="8367029" y="3552010"/>
                <a:chExt cx="3903785" cy="3200400"/>
              </a:xfrm>
            </p:grpSpPr>
            <p:sp>
              <p:nvSpPr>
                <p:cNvPr id="51" name="Rectangle 50">
                  <a:extLst>
                    <a:ext uri="{FF2B5EF4-FFF2-40B4-BE49-F238E27FC236}">
                      <a16:creationId xmlns:a16="http://schemas.microsoft.com/office/drawing/2014/main" id="{ED25CB45-B2E7-CA11-9ACE-A663775946A4}"/>
                    </a:ext>
                  </a:extLst>
                </p:cNvPr>
                <p:cNvSpPr/>
                <p:nvPr/>
              </p:nvSpPr>
              <p:spPr>
                <a:xfrm>
                  <a:off x="8392947" y="3594214"/>
                  <a:ext cx="3681992" cy="47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7BA9CEA-F44E-EEFF-3BB3-939804921C9E}"/>
                    </a:ext>
                  </a:extLst>
                </p:cNvPr>
                <p:cNvPicPr>
                  <a:picLocks noChangeAspect="1"/>
                </p:cNvPicPr>
                <p:nvPr/>
              </p:nvPicPr>
              <p:blipFill rotWithShape="1">
                <a:blip r:embed="rId10"/>
                <a:srcRect l="14616"/>
                <a:stretch/>
              </p:blipFill>
              <p:spPr>
                <a:xfrm>
                  <a:off x="8367029" y="3552010"/>
                  <a:ext cx="3903785" cy="3200400"/>
                </a:xfrm>
                <a:prstGeom prst="rect">
                  <a:avLst/>
                </a:prstGeom>
              </p:spPr>
            </p:pic>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4FBBA42-1DC4-9717-A9AC-D408B0FA0520}"/>
                      </a:ext>
                    </a:extLst>
                  </p:cNvPr>
                  <p:cNvSpPr txBox="1"/>
                  <p:nvPr/>
                </p:nvSpPr>
                <p:spPr>
                  <a:xfrm>
                    <a:off x="11025692" y="3845238"/>
                    <a:ext cx="8953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=5.0</m:t>
                          </m:r>
                        </m:oMath>
                      </m:oMathPara>
                    </a14:m>
                    <a:endParaRPr lang="en-US" dirty="0"/>
                  </a:p>
                </p:txBody>
              </p:sp>
            </mc:Choice>
            <mc:Fallback xmlns="">
              <p:sp>
                <p:nvSpPr>
                  <p:cNvPr id="55" name="TextBox 54">
                    <a:extLst>
                      <a:ext uri="{FF2B5EF4-FFF2-40B4-BE49-F238E27FC236}">
                        <a16:creationId xmlns:a16="http://schemas.microsoft.com/office/drawing/2014/main" id="{74FBBA42-1DC4-9717-A9AC-D408B0FA0520}"/>
                      </a:ext>
                    </a:extLst>
                  </p:cNvPr>
                  <p:cNvSpPr txBox="1">
                    <a:spLocks noRot="1" noChangeAspect="1" noMove="1" noResize="1" noEditPoints="1" noAdjustHandles="1" noChangeArrowheads="1" noChangeShapeType="1" noTextEdit="1"/>
                  </p:cNvSpPr>
                  <p:nvPr/>
                </p:nvSpPr>
                <p:spPr>
                  <a:xfrm>
                    <a:off x="11025692" y="3845238"/>
                    <a:ext cx="895373" cy="276999"/>
                  </a:xfrm>
                  <a:prstGeom prst="rect">
                    <a:avLst/>
                  </a:prstGeom>
                  <a:blipFill>
                    <a:blip r:embed="rId11"/>
                    <a:stretch>
                      <a:fillRect l="-5634" r="-5634" b="-8696"/>
                    </a:stretch>
                  </a:blipFill>
                </p:spPr>
                <p:txBody>
                  <a:bodyPr/>
                  <a:lstStyle/>
                  <a:p>
                    <a:r>
                      <a:rPr lang="en-US">
                        <a:noFill/>
                      </a:rPr>
                      <a:t> </a:t>
                    </a:r>
                  </a:p>
                </p:txBody>
              </p:sp>
            </mc:Fallback>
          </mc:AlternateContent>
        </p:grpSp>
      </p:grpSp>
      <p:sp>
        <p:nvSpPr>
          <p:cNvPr id="2" name="TextBox 1">
            <a:extLst>
              <a:ext uri="{FF2B5EF4-FFF2-40B4-BE49-F238E27FC236}">
                <a16:creationId xmlns:a16="http://schemas.microsoft.com/office/drawing/2014/main" id="{77FED9CC-9278-C07A-B28B-2BDA6A210AC8}"/>
              </a:ext>
            </a:extLst>
          </p:cNvPr>
          <p:cNvSpPr txBox="1"/>
          <p:nvPr/>
        </p:nvSpPr>
        <p:spPr>
          <a:xfrm>
            <a:off x="41780" y="6474641"/>
            <a:ext cx="6240683" cy="338554"/>
          </a:xfrm>
          <a:prstGeom prst="rect">
            <a:avLst/>
          </a:prstGeom>
          <a:noFill/>
        </p:spPr>
        <p:txBody>
          <a:bodyPr wrap="none" rtlCol="0">
            <a:spAutoFit/>
          </a:bodyPr>
          <a:lstStyle/>
          <a:p>
            <a:r>
              <a:rPr lang="en-US" sz="1600" dirty="0" err="1"/>
              <a:t>Bhusal</a:t>
            </a:r>
            <a:r>
              <a:rPr lang="en-US" sz="1600" dirty="0"/>
              <a:t>, S.; Limbu, D.K.; Castaneda-</a:t>
            </a:r>
            <a:r>
              <a:rPr lang="en-US" sz="1600" dirty="0" err="1"/>
              <a:t>Bagatella</a:t>
            </a:r>
            <a:r>
              <a:rPr lang="en-US" sz="1600" dirty="0"/>
              <a:t>, D.; </a:t>
            </a:r>
            <a:r>
              <a:rPr lang="en-US" sz="1600" b="1" dirty="0"/>
              <a:t>FAS </a:t>
            </a:r>
            <a:r>
              <a:rPr lang="en-US" sz="1600" i="1" dirty="0"/>
              <a:t>In preparation </a:t>
            </a:r>
            <a:r>
              <a:rPr lang="en-US" sz="1600" b="1" dirty="0"/>
              <a:t>2025</a:t>
            </a:r>
            <a:r>
              <a:rPr lang="en-US" sz="1600" dirty="0"/>
              <a:t>.</a:t>
            </a:r>
          </a:p>
        </p:txBody>
      </p:sp>
      <p:sp>
        <p:nvSpPr>
          <p:cNvPr id="5" name="TextBox 4">
            <a:extLst>
              <a:ext uri="{FF2B5EF4-FFF2-40B4-BE49-F238E27FC236}">
                <a16:creationId xmlns:a16="http://schemas.microsoft.com/office/drawing/2014/main" id="{66714BD8-0FC3-C8EF-F644-5393C91AEBF8}"/>
              </a:ext>
            </a:extLst>
          </p:cNvPr>
          <p:cNvSpPr txBox="1"/>
          <p:nvPr/>
        </p:nvSpPr>
        <p:spPr>
          <a:xfrm>
            <a:off x="537794" y="5014079"/>
            <a:ext cx="3017520" cy="830997"/>
          </a:xfrm>
          <a:prstGeom prst="rect">
            <a:avLst/>
          </a:prstGeom>
          <a:solidFill>
            <a:schemeClr val="bg1"/>
          </a:solidFill>
          <a:ln w="25400">
            <a:solidFill>
              <a:srgbClr val="C00000"/>
            </a:solidFill>
          </a:ln>
        </p:spPr>
        <p:txBody>
          <a:bodyPr wrap="square" rtlCol="0">
            <a:spAutoFit/>
          </a:bodyPr>
          <a:lstStyle/>
          <a:p>
            <a:pPr algn="ctr"/>
            <a:r>
              <a:rPr lang="en-US" sz="2400" b="1" dirty="0"/>
              <a:t>Developing </a:t>
            </a:r>
          </a:p>
          <a:p>
            <a:pPr algn="ctr"/>
            <a:r>
              <a:rPr lang="en-US" sz="2400" b="1" dirty="0" err="1"/>
              <a:t>Thermostatted</a:t>
            </a:r>
            <a:r>
              <a:rPr lang="en-US" sz="2400" b="1" dirty="0"/>
              <a:t> RPSH</a:t>
            </a:r>
          </a:p>
        </p:txBody>
      </p:sp>
    </p:spTree>
    <p:extLst>
      <p:ext uri="{BB962C8B-B14F-4D97-AF65-F5344CB8AC3E}">
        <p14:creationId xmlns:p14="http://schemas.microsoft.com/office/powerpoint/2010/main" val="14349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1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1000"/>
                                        <p:tgtEl>
                                          <p:spTgt spid="18">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wipe(left)">
                                      <p:cBhvr>
                                        <p:cTn id="20" dur="10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wipe(left)">
                                      <p:cBhvr>
                                        <p:cTn id="25" dur="10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6CA463-FC9F-50CF-D95F-D62DC2C1E61A}"/>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Zhu-Nakamura theory of nonadiabatic dynamics</a:t>
            </a:r>
            <a:endParaRPr lang="en-US" sz="2400" dirty="0">
              <a:solidFill>
                <a:schemeClr val="bg1"/>
              </a:solidFill>
            </a:endParaRPr>
          </a:p>
        </p:txBody>
      </p:sp>
      <p:pic>
        <p:nvPicPr>
          <p:cNvPr id="17" name="Picture 16" descr="A person with glasses and a green wavy line&#10;&#10;AI-generated content may be incorrect.">
            <a:extLst>
              <a:ext uri="{FF2B5EF4-FFF2-40B4-BE49-F238E27FC236}">
                <a16:creationId xmlns:a16="http://schemas.microsoft.com/office/drawing/2014/main" id="{A4209A57-D3C9-5C2D-07AB-A78330D8029F}"/>
              </a:ext>
            </a:extLst>
          </p:cNvPr>
          <p:cNvPicPr>
            <a:picLocks noChangeAspect="1"/>
          </p:cNvPicPr>
          <p:nvPr/>
        </p:nvPicPr>
        <p:blipFill>
          <a:blip r:embed="rId2"/>
          <a:stretch>
            <a:fillRect/>
          </a:stretch>
        </p:blipFill>
        <p:spPr>
          <a:xfrm>
            <a:off x="6766273" y="805506"/>
            <a:ext cx="5040931" cy="2695354"/>
          </a:xfrm>
          <a:prstGeom prst="rect">
            <a:avLst/>
          </a:prstGeom>
        </p:spPr>
      </p:pic>
      <p:sp>
        <p:nvSpPr>
          <p:cNvPr id="18" name="TextBox 17">
            <a:extLst>
              <a:ext uri="{FF2B5EF4-FFF2-40B4-BE49-F238E27FC236}">
                <a16:creationId xmlns:a16="http://schemas.microsoft.com/office/drawing/2014/main" id="{A4E26BA2-76DC-EB53-08D6-E3F2233BAD34}"/>
              </a:ext>
            </a:extLst>
          </p:cNvPr>
          <p:cNvSpPr txBox="1"/>
          <p:nvPr/>
        </p:nvSpPr>
        <p:spPr>
          <a:xfrm>
            <a:off x="144048" y="727691"/>
            <a:ext cx="3664273" cy="400110"/>
          </a:xfrm>
          <a:prstGeom prst="rect">
            <a:avLst/>
          </a:prstGeom>
          <a:noFill/>
        </p:spPr>
        <p:txBody>
          <a:bodyPr wrap="none" rtlCol="0">
            <a:spAutoFit/>
          </a:bodyPr>
          <a:lstStyle/>
          <a:p>
            <a:r>
              <a:rPr lang="en-US" sz="2000" b="1" dirty="0"/>
              <a:t>79</a:t>
            </a:r>
            <a:r>
              <a:rPr lang="en-US" sz="2000" b="1" baseline="30000" dirty="0"/>
              <a:t>th</a:t>
            </a:r>
            <a:r>
              <a:rPr lang="en-US" sz="2000" b="1" dirty="0"/>
              <a:t> VISTA seminar, Nov 13, 2024</a:t>
            </a:r>
          </a:p>
        </p:txBody>
      </p:sp>
      <p:sp>
        <p:nvSpPr>
          <p:cNvPr id="19" name="TextBox 18">
            <a:extLst>
              <a:ext uri="{FF2B5EF4-FFF2-40B4-BE49-F238E27FC236}">
                <a16:creationId xmlns:a16="http://schemas.microsoft.com/office/drawing/2014/main" id="{424AA5B5-CFF2-963A-D9DD-235C3C734885}"/>
              </a:ext>
            </a:extLst>
          </p:cNvPr>
          <p:cNvSpPr txBox="1"/>
          <p:nvPr/>
        </p:nvSpPr>
        <p:spPr>
          <a:xfrm>
            <a:off x="144048" y="1124010"/>
            <a:ext cx="6231258" cy="400110"/>
          </a:xfrm>
          <a:prstGeom prst="rect">
            <a:avLst/>
          </a:prstGeom>
          <a:noFill/>
        </p:spPr>
        <p:txBody>
          <a:bodyPr wrap="none" rtlCol="0">
            <a:spAutoFit/>
          </a:bodyPr>
          <a:lstStyle/>
          <a:p>
            <a:pPr marL="342900" indent="-342900">
              <a:buFont typeface="Wingdings" pitchFamily="2" charset="2"/>
              <a:buChar char="Ø"/>
            </a:pPr>
            <a:r>
              <a:rPr lang="en-US" sz="2000" dirty="0"/>
              <a:t>Zhu-Nakamura (ZN) theory of nonadiabatic transitions.</a:t>
            </a:r>
          </a:p>
        </p:txBody>
      </p:sp>
      <p:sp>
        <p:nvSpPr>
          <p:cNvPr id="20" name="TextBox 19">
            <a:extLst>
              <a:ext uri="{FF2B5EF4-FFF2-40B4-BE49-F238E27FC236}">
                <a16:creationId xmlns:a16="http://schemas.microsoft.com/office/drawing/2014/main" id="{550EA805-52F5-371E-0A0A-7F0FB66AA93E}"/>
              </a:ext>
            </a:extLst>
          </p:cNvPr>
          <p:cNvSpPr txBox="1"/>
          <p:nvPr/>
        </p:nvSpPr>
        <p:spPr>
          <a:xfrm>
            <a:off x="144047" y="1552085"/>
            <a:ext cx="6124673" cy="707886"/>
          </a:xfrm>
          <a:prstGeom prst="rect">
            <a:avLst/>
          </a:prstGeom>
          <a:noFill/>
        </p:spPr>
        <p:txBody>
          <a:bodyPr wrap="square" rtlCol="0">
            <a:spAutoFit/>
          </a:bodyPr>
          <a:lstStyle/>
          <a:p>
            <a:pPr marL="342900" indent="-342900">
              <a:buFont typeface="Wingdings" pitchFamily="2" charset="2"/>
              <a:buChar char="Ø"/>
            </a:pPr>
            <a:r>
              <a:rPr lang="en-US" sz="2000" dirty="0"/>
              <a:t>Probability of nonadiabatic transitions are expressed in simple analytical formula based the shape of PES.</a:t>
            </a:r>
          </a:p>
        </p:txBody>
      </p:sp>
      <p:sp>
        <p:nvSpPr>
          <p:cNvPr id="21" name="TextBox 20">
            <a:extLst>
              <a:ext uri="{FF2B5EF4-FFF2-40B4-BE49-F238E27FC236}">
                <a16:creationId xmlns:a16="http://schemas.microsoft.com/office/drawing/2014/main" id="{87FF68BD-48F2-C060-9530-5520D0BB45D6}"/>
              </a:ext>
            </a:extLst>
          </p:cNvPr>
          <p:cNvSpPr txBox="1"/>
          <p:nvPr/>
        </p:nvSpPr>
        <p:spPr>
          <a:xfrm>
            <a:off x="127023" y="2291751"/>
            <a:ext cx="6124673" cy="400110"/>
          </a:xfrm>
          <a:prstGeom prst="rect">
            <a:avLst/>
          </a:prstGeom>
          <a:noFill/>
        </p:spPr>
        <p:txBody>
          <a:bodyPr wrap="square" rtlCol="0">
            <a:spAutoFit/>
          </a:bodyPr>
          <a:lstStyle/>
          <a:p>
            <a:pPr marL="342900" indent="-342900">
              <a:buFont typeface="Wingdings" pitchFamily="2" charset="2"/>
              <a:buChar char="Ø"/>
            </a:pPr>
            <a:r>
              <a:rPr lang="en-US" sz="2000" dirty="0"/>
              <a:t>Applicable to diabatic and adiabatic surfaces.</a:t>
            </a:r>
          </a:p>
        </p:txBody>
      </p:sp>
      <p:sp>
        <p:nvSpPr>
          <p:cNvPr id="22" name="TextBox 21">
            <a:extLst>
              <a:ext uri="{FF2B5EF4-FFF2-40B4-BE49-F238E27FC236}">
                <a16:creationId xmlns:a16="http://schemas.microsoft.com/office/drawing/2014/main" id="{D7C50E71-7907-3D2F-A263-74B21C7B1D26}"/>
              </a:ext>
            </a:extLst>
          </p:cNvPr>
          <p:cNvSpPr txBox="1"/>
          <p:nvPr/>
        </p:nvSpPr>
        <p:spPr>
          <a:xfrm>
            <a:off x="127022" y="2753116"/>
            <a:ext cx="6639251" cy="707886"/>
          </a:xfrm>
          <a:prstGeom prst="rect">
            <a:avLst/>
          </a:prstGeom>
          <a:noFill/>
        </p:spPr>
        <p:txBody>
          <a:bodyPr wrap="square" rtlCol="0">
            <a:spAutoFit/>
          </a:bodyPr>
          <a:lstStyle/>
          <a:p>
            <a:pPr marL="342900" indent="-342900">
              <a:buFont typeface="Wingdings" pitchFamily="2" charset="2"/>
              <a:buChar char="Ø"/>
            </a:pPr>
            <a:r>
              <a:rPr lang="en-US" sz="2000" dirty="0"/>
              <a:t>It also provides analytical formula for classically forbidden transitions.</a:t>
            </a:r>
          </a:p>
        </p:txBody>
      </p:sp>
      <p:sp>
        <p:nvSpPr>
          <p:cNvPr id="23" name="TextBox 22">
            <a:extLst>
              <a:ext uri="{FF2B5EF4-FFF2-40B4-BE49-F238E27FC236}">
                <a16:creationId xmlns:a16="http://schemas.microsoft.com/office/drawing/2014/main" id="{A6F0D7F0-9CBB-7B63-30F5-1F4265508141}"/>
              </a:ext>
            </a:extLst>
          </p:cNvPr>
          <p:cNvSpPr txBox="1"/>
          <p:nvPr/>
        </p:nvSpPr>
        <p:spPr>
          <a:xfrm>
            <a:off x="144047" y="3735324"/>
            <a:ext cx="6622226" cy="2154436"/>
          </a:xfrm>
          <a:prstGeom prst="rect">
            <a:avLst/>
          </a:prstGeom>
          <a:noFill/>
        </p:spPr>
        <p:txBody>
          <a:bodyPr wrap="square" rtlCol="0">
            <a:spAutoFit/>
          </a:bodyPr>
          <a:lstStyle/>
          <a:p>
            <a:pPr marL="342900" indent="-342900" algn="just">
              <a:buFont typeface="Wingdings" pitchFamily="2" charset="2"/>
              <a:buChar char="Ø"/>
            </a:pPr>
            <a:r>
              <a:rPr lang="en-US" sz="2200" dirty="0">
                <a:solidFill>
                  <a:srgbClr val="C00000"/>
                </a:solidFill>
              </a:rPr>
              <a:t>We expect to see a drastic time-efficiency.</a:t>
            </a:r>
          </a:p>
          <a:p>
            <a:pPr marL="342900" indent="-342900" algn="just">
              <a:buFont typeface="Wingdings" pitchFamily="2" charset="2"/>
              <a:buChar char="Ø"/>
            </a:pPr>
            <a:endParaRPr lang="en-US" sz="1200" dirty="0">
              <a:solidFill>
                <a:srgbClr val="C00000"/>
              </a:solidFill>
            </a:endParaRPr>
          </a:p>
          <a:p>
            <a:pPr marL="342900" indent="-342900" algn="just">
              <a:buFont typeface="Wingdings" pitchFamily="2" charset="2"/>
              <a:buChar char="Ø"/>
            </a:pPr>
            <a:r>
              <a:rPr lang="en-US" sz="2200" dirty="0">
                <a:solidFill>
                  <a:srgbClr val="C00000"/>
                </a:solidFill>
              </a:rPr>
              <a:t>It will be compatible with the use of machine learning potentials (MLPs) for condensed-phase simulations.</a:t>
            </a:r>
          </a:p>
          <a:p>
            <a:pPr marL="342900" indent="-342900" algn="just">
              <a:buFont typeface="Wingdings" pitchFamily="2" charset="2"/>
              <a:buChar char="Ø"/>
            </a:pPr>
            <a:endParaRPr lang="en-US" sz="1200" dirty="0">
              <a:solidFill>
                <a:srgbClr val="C00000"/>
              </a:solidFill>
            </a:endParaRPr>
          </a:p>
          <a:p>
            <a:pPr marL="342900" indent="-342900" algn="just">
              <a:buFont typeface="Wingdings" pitchFamily="2" charset="2"/>
              <a:buChar char="Ø"/>
            </a:pPr>
            <a:r>
              <a:rPr lang="en-US" sz="2200" dirty="0">
                <a:solidFill>
                  <a:srgbClr val="C00000"/>
                </a:solidFill>
              </a:rPr>
              <a:t>We have recently developed the first MLP for 2D electrically conductive metal-organic frameworks.</a:t>
            </a:r>
          </a:p>
        </p:txBody>
      </p:sp>
      <p:sp>
        <p:nvSpPr>
          <p:cNvPr id="24" name="TextBox 23">
            <a:extLst>
              <a:ext uri="{FF2B5EF4-FFF2-40B4-BE49-F238E27FC236}">
                <a16:creationId xmlns:a16="http://schemas.microsoft.com/office/drawing/2014/main" id="{666720C6-420B-1E48-A316-EF371EBE1532}"/>
              </a:ext>
            </a:extLst>
          </p:cNvPr>
          <p:cNvSpPr txBox="1"/>
          <p:nvPr/>
        </p:nvSpPr>
        <p:spPr>
          <a:xfrm>
            <a:off x="127022" y="6210744"/>
            <a:ext cx="5671296" cy="338554"/>
          </a:xfrm>
          <a:prstGeom prst="rect">
            <a:avLst/>
          </a:prstGeom>
          <a:noFill/>
        </p:spPr>
        <p:txBody>
          <a:bodyPr wrap="none" rtlCol="0">
            <a:spAutoFit/>
          </a:bodyPr>
          <a:lstStyle/>
          <a:p>
            <a:r>
              <a:rPr lang="en-US" sz="1600" dirty="0"/>
              <a:t>Zhu, C.; </a:t>
            </a:r>
            <a:r>
              <a:rPr lang="en-US" sz="1600" dirty="0" err="1"/>
              <a:t>Nobusada</a:t>
            </a:r>
            <a:r>
              <a:rPr lang="en-US" sz="1600" dirty="0"/>
              <a:t>, K.; Nakamura, H.</a:t>
            </a:r>
            <a:r>
              <a:rPr lang="en-US" sz="1600" b="1" dirty="0"/>
              <a:t> </a:t>
            </a:r>
            <a:r>
              <a:rPr lang="en-US" sz="1600" i="1" dirty="0"/>
              <a:t>J. Che. Phys.</a:t>
            </a:r>
            <a:r>
              <a:rPr lang="en-US" sz="1600" dirty="0"/>
              <a:t> </a:t>
            </a:r>
            <a:r>
              <a:rPr lang="en-US" sz="1600" b="1" dirty="0"/>
              <a:t>2001</a:t>
            </a:r>
            <a:r>
              <a:rPr lang="en-US" sz="1600" dirty="0"/>
              <a:t>, </a:t>
            </a:r>
            <a:r>
              <a:rPr lang="en-US" sz="1600" i="1" dirty="0"/>
              <a:t>115</a:t>
            </a:r>
            <a:r>
              <a:rPr lang="en-US" sz="1600" dirty="0"/>
              <a:t>, 3031.</a:t>
            </a:r>
          </a:p>
        </p:txBody>
      </p:sp>
      <p:pic>
        <p:nvPicPr>
          <p:cNvPr id="26" name="Picture 25" descr="A diagram of a graph&#10;&#10;Description automatically generated">
            <a:extLst>
              <a:ext uri="{FF2B5EF4-FFF2-40B4-BE49-F238E27FC236}">
                <a16:creationId xmlns:a16="http://schemas.microsoft.com/office/drawing/2014/main" id="{6A852332-6CEF-9C29-7842-C60877587BA4}"/>
              </a:ext>
            </a:extLst>
          </p:cNvPr>
          <p:cNvPicPr>
            <a:picLocks noChangeAspect="1"/>
          </p:cNvPicPr>
          <p:nvPr/>
        </p:nvPicPr>
        <p:blipFill>
          <a:blip r:embed="rId3"/>
          <a:stretch>
            <a:fillRect/>
          </a:stretch>
        </p:blipFill>
        <p:spPr>
          <a:xfrm>
            <a:off x="7871332" y="3707466"/>
            <a:ext cx="3935872" cy="3011451"/>
          </a:xfrm>
          <a:prstGeom prst="rect">
            <a:avLst/>
          </a:prstGeom>
        </p:spPr>
      </p:pic>
      <p:sp>
        <p:nvSpPr>
          <p:cNvPr id="27" name="TextBox 26">
            <a:extLst>
              <a:ext uri="{FF2B5EF4-FFF2-40B4-BE49-F238E27FC236}">
                <a16:creationId xmlns:a16="http://schemas.microsoft.com/office/drawing/2014/main" id="{E9D5812F-69BC-F6E5-3C8D-F24EC3B6BD41}"/>
              </a:ext>
            </a:extLst>
          </p:cNvPr>
          <p:cNvSpPr txBox="1"/>
          <p:nvPr/>
        </p:nvSpPr>
        <p:spPr>
          <a:xfrm>
            <a:off x="0" y="6534835"/>
            <a:ext cx="10985157" cy="323165"/>
          </a:xfrm>
          <a:prstGeom prst="rect">
            <a:avLst/>
          </a:prstGeom>
          <a:noFill/>
        </p:spPr>
        <p:txBody>
          <a:bodyPr wrap="square">
            <a:spAutoFit/>
          </a:bodyPr>
          <a:lstStyle/>
          <a:p>
            <a:pPr marL="114300" indent="0">
              <a:lnSpc>
                <a:spcPts val="1800"/>
              </a:lnSpc>
              <a:buNone/>
            </a:pPr>
            <a:r>
              <a:rPr lang="en-US" sz="1600" b="0" i="0" u="none" strike="noStrike" dirty="0">
                <a:effectLst/>
              </a:rPr>
              <a:t>Shi, Y.; </a:t>
            </a:r>
            <a:r>
              <a:rPr lang="en-US" sz="1600" b="1" i="0" u="none" strike="noStrike" dirty="0">
                <a:effectLst/>
              </a:rPr>
              <a:t>FAS</a:t>
            </a:r>
            <a:r>
              <a:rPr lang="en-US" sz="1600" i="1" dirty="0"/>
              <a:t> J. Phys. Chem. C </a:t>
            </a:r>
            <a:r>
              <a:rPr lang="en-US" sz="1600" b="1" dirty="0"/>
              <a:t>2025</a:t>
            </a:r>
            <a:r>
              <a:rPr lang="en-US" sz="1600" dirty="0"/>
              <a:t>, </a:t>
            </a:r>
            <a:r>
              <a:rPr lang="en-US" sz="1600" i="1" dirty="0"/>
              <a:t>129</a:t>
            </a:r>
            <a:r>
              <a:rPr lang="en-US" sz="1600" dirty="0"/>
              <a:t>, 2222.</a:t>
            </a:r>
          </a:p>
        </p:txBody>
      </p:sp>
    </p:spTree>
    <p:extLst>
      <p:ext uri="{BB962C8B-B14F-4D97-AF65-F5344CB8AC3E}">
        <p14:creationId xmlns:p14="http://schemas.microsoft.com/office/powerpoint/2010/main" val="29291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left)">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5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wipe(left)">
                                      <p:cBhvr>
                                        <p:cTn id="32" dur="500"/>
                                        <p:tgtEl>
                                          <p:spTgt spid="23">
                                            <p:txEl>
                                              <p:pRg st="4" end="4"/>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C748E9-118B-1788-F30E-D316EED2B3C9}"/>
              </a:ext>
            </a:extLst>
          </p:cNvPr>
          <p:cNvSpPr/>
          <p:nvPr/>
        </p:nvSpPr>
        <p:spPr>
          <a:xfrm>
            <a:off x="189788" y="86953"/>
            <a:ext cx="11848629" cy="631958"/>
          </a:xfrm>
          <a:prstGeom prst="rect">
            <a:avLst/>
          </a:prstGeom>
          <a:solidFill>
            <a:srgbClr val="89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Shakib Theory Group at NJIT: Newark, NJ</a:t>
            </a:r>
          </a:p>
        </p:txBody>
      </p:sp>
      <p:pic>
        <p:nvPicPr>
          <p:cNvPr id="21" name="Picture 20" descr="A picture containing outdoor, building, tower&#10;&#10;Description automatically generated">
            <a:extLst>
              <a:ext uri="{FF2B5EF4-FFF2-40B4-BE49-F238E27FC236}">
                <a16:creationId xmlns:a16="http://schemas.microsoft.com/office/drawing/2014/main" id="{BB6A1490-B940-2122-B5B0-74C131D353C0}"/>
              </a:ext>
            </a:extLst>
          </p:cNvPr>
          <p:cNvPicPr>
            <a:picLocks noChangeAspect="1"/>
          </p:cNvPicPr>
          <p:nvPr/>
        </p:nvPicPr>
        <p:blipFill rotWithShape="1">
          <a:blip r:embed="rId3"/>
          <a:srcRect l="9269" r="8703"/>
          <a:stretch/>
        </p:blipFill>
        <p:spPr>
          <a:xfrm>
            <a:off x="400228" y="952250"/>
            <a:ext cx="4751730" cy="3255596"/>
          </a:xfrm>
          <a:prstGeom prst="rect">
            <a:avLst/>
          </a:prstGeom>
        </p:spPr>
      </p:pic>
      <p:pic>
        <p:nvPicPr>
          <p:cNvPr id="24" name="Picture 23" descr="A group of people posing for a photo&#10;&#10;Description automatically generated with medium confidence">
            <a:extLst>
              <a:ext uri="{FF2B5EF4-FFF2-40B4-BE49-F238E27FC236}">
                <a16:creationId xmlns:a16="http://schemas.microsoft.com/office/drawing/2014/main" id="{DE4E02E0-423F-300F-B772-E21AE937344C}"/>
              </a:ext>
            </a:extLst>
          </p:cNvPr>
          <p:cNvPicPr>
            <a:picLocks noChangeAspect="1"/>
          </p:cNvPicPr>
          <p:nvPr/>
        </p:nvPicPr>
        <p:blipFill rotWithShape="1">
          <a:blip r:embed="rId4"/>
          <a:srcRect l="19755" r="2109" b="8847"/>
          <a:stretch/>
        </p:blipFill>
        <p:spPr>
          <a:xfrm rot="5400000">
            <a:off x="6498426" y="1070162"/>
            <a:ext cx="4148353" cy="3629575"/>
          </a:xfrm>
          <a:prstGeom prst="rect">
            <a:avLst/>
          </a:prstGeom>
        </p:spPr>
      </p:pic>
      <p:pic>
        <p:nvPicPr>
          <p:cNvPr id="9" name="Picture 8" descr="A close up of a logo&#10;&#10;Description automatically generated">
            <a:extLst>
              <a:ext uri="{FF2B5EF4-FFF2-40B4-BE49-F238E27FC236}">
                <a16:creationId xmlns:a16="http://schemas.microsoft.com/office/drawing/2014/main" id="{FB9330C8-EA4A-B29C-DA40-0B0A602D9C9F}"/>
              </a:ext>
            </a:extLst>
          </p:cNvPr>
          <p:cNvPicPr>
            <a:picLocks noChangeAspect="1"/>
          </p:cNvPicPr>
          <p:nvPr/>
        </p:nvPicPr>
        <p:blipFill>
          <a:blip r:embed="rId5"/>
          <a:srcRect l="54927"/>
          <a:stretch/>
        </p:blipFill>
        <p:spPr>
          <a:xfrm>
            <a:off x="333481" y="5547138"/>
            <a:ext cx="4055641" cy="1223909"/>
          </a:xfrm>
          <a:prstGeom prst="rect">
            <a:avLst/>
          </a:prstGeom>
        </p:spPr>
      </p:pic>
      <p:pic>
        <p:nvPicPr>
          <p:cNvPr id="10" name="Picture 9" descr="A close up of a logo&#10;&#10;Description automatically generated">
            <a:extLst>
              <a:ext uri="{FF2B5EF4-FFF2-40B4-BE49-F238E27FC236}">
                <a16:creationId xmlns:a16="http://schemas.microsoft.com/office/drawing/2014/main" id="{FC193DE2-3885-0468-46C7-5CB2C00515CC}"/>
              </a:ext>
            </a:extLst>
          </p:cNvPr>
          <p:cNvPicPr>
            <a:picLocks noChangeAspect="1"/>
          </p:cNvPicPr>
          <p:nvPr/>
        </p:nvPicPr>
        <p:blipFill>
          <a:blip r:embed="rId5"/>
          <a:srcRect r="44657"/>
          <a:stretch/>
        </p:blipFill>
        <p:spPr>
          <a:xfrm>
            <a:off x="333481" y="4592721"/>
            <a:ext cx="4356086" cy="954417"/>
          </a:xfrm>
          <a:prstGeom prst="rect">
            <a:avLst/>
          </a:prstGeom>
        </p:spPr>
      </p:pic>
      <p:sp>
        <p:nvSpPr>
          <p:cNvPr id="11" name="TextBox 10">
            <a:extLst>
              <a:ext uri="{FF2B5EF4-FFF2-40B4-BE49-F238E27FC236}">
                <a16:creationId xmlns:a16="http://schemas.microsoft.com/office/drawing/2014/main" id="{DBD769ED-FD45-56B7-E203-C665D5C10A40}"/>
              </a:ext>
            </a:extLst>
          </p:cNvPr>
          <p:cNvSpPr txBox="1"/>
          <p:nvPr/>
        </p:nvSpPr>
        <p:spPr>
          <a:xfrm>
            <a:off x="213325" y="4408055"/>
            <a:ext cx="2223686" cy="369332"/>
          </a:xfrm>
          <a:prstGeom prst="rect">
            <a:avLst/>
          </a:prstGeom>
          <a:noFill/>
        </p:spPr>
        <p:txBody>
          <a:bodyPr wrap="none" rtlCol="0">
            <a:spAutoFit/>
          </a:bodyPr>
          <a:lstStyle/>
          <a:p>
            <a:r>
              <a:rPr lang="en-US" dirty="0"/>
              <a:t>Fundings and support</a:t>
            </a:r>
          </a:p>
        </p:txBody>
      </p:sp>
      <p:grpSp>
        <p:nvGrpSpPr>
          <p:cNvPr id="23" name="Group 22">
            <a:extLst>
              <a:ext uri="{FF2B5EF4-FFF2-40B4-BE49-F238E27FC236}">
                <a16:creationId xmlns:a16="http://schemas.microsoft.com/office/drawing/2014/main" id="{3A440348-CF92-DA18-2F22-AC9102189CAB}"/>
              </a:ext>
            </a:extLst>
          </p:cNvPr>
          <p:cNvGrpSpPr/>
          <p:nvPr/>
        </p:nvGrpSpPr>
        <p:grpSpPr>
          <a:xfrm>
            <a:off x="5099518" y="4207846"/>
            <a:ext cx="7052319" cy="2557171"/>
            <a:chOff x="5099518" y="4207846"/>
            <a:chExt cx="7052319" cy="2557171"/>
          </a:xfrm>
        </p:grpSpPr>
        <p:pic>
          <p:nvPicPr>
            <p:cNvPr id="13" name="Picture 12" descr="A group of people sitting on grass in front of a red sign&#10;&#10;Description automatically generated">
              <a:extLst>
                <a:ext uri="{FF2B5EF4-FFF2-40B4-BE49-F238E27FC236}">
                  <a16:creationId xmlns:a16="http://schemas.microsoft.com/office/drawing/2014/main" id="{402C65B1-690D-B1BC-769E-BB162CB17A1A}"/>
                </a:ext>
              </a:extLst>
            </p:cNvPr>
            <p:cNvPicPr>
              <a:picLocks noChangeAspect="1"/>
            </p:cNvPicPr>
            <p:nvPr/>
          </p:nvPicPr>
          <p:blipFill>
            <a:blip r:embed="rId6"/>
            <a:srcRect t="18352" b="24111"/>
            <a:stretch/>
          </p:blipFill>
          <p:spPr>
            <a:xfrm>
              <a:off x="6249078" y="4207846"/>
              <a:ext cx="5902759" cy="2557171"/>
            </a:xfrm>
            <a:prstGeom prst="rect">
              <a:avLst/>
            </a:prstGeom>
          </p:spPr>
        </p:pic>
        <p:pic>
          <p:nvPicPr>
            <p:cNvPr id="3" name="Picture 2" descr="A person taking a selfie&#10;&#10;Description automatically generated">
              <a:extLst>
                <a:ext uri="{FF2B5EF4-FFF2-40B4-BE49-F238E27FC236}">
                  <a16:creationId xmlns:a16="http://schemas.microsoft.com/office/drawing/2014/main" id="{711D1025-D5FC-AEA4-A55E-3F54FE1382B1}"/>
                </a:ext>
              </a:extLst>
            </p:cNvPr>
            <p:cNvPicPr>
              <a:picLocks noChangeAspect="1"/>
            </p:cNvPicPr>
            <p:nvPr/>
          </p:nvPicPr>
          <p:blipFill>
            <a:blip r:embed="rId7"/>
            <a:stretch>
              <a:fillRect/>
            </a:stretch>
          </p:blipFill>
          <p:spPr>
            <a:xfrm>
              <a:off x="5185051" y="4214164"/>
              <a:ext cx="1003166" cy="1254796"/>
            </a:xfrm>
            <a:prstGeom prst="rect">
              <a:avLst/>
            </a:prstGeom>
          </p:spPr>
        </p:pic>
        <p:pic>
          <p:nvPicPr>
            <p:cNvPr id="20" name="Picture 19" descr="A person smiling at the camera&#10;&#10;Description automatically generated">
              <a:extLst>
                <a:ext uri="{FF2B5EF4-FFF2-40B4-BE49-F238E27FC236}">
                  <a16:creationId xmlns:a16="http://schemas.microsoft.com/office/drawing/2014/main" id="{5F502CAB-0BDE-EC64-FEF3-ACC20F6CE99A}"/>
                </a:ext>
              </a:extLst>
            </p:cNvPr>
            <p:cNvPicPr>
              <a:picLocks noChangeAspect="1"/>
            </p:cNvPicPr>
            <p:nvPr/>
          </p:nvPicPr>
          <p:blipFill>
            <a:blip r:embed="rId8"/>
            <a:stretch>
              <a:fillRect/>
            </a:stretch>
          </p:blipFill>
          <p:spPr>
            <a:xfrm>
              <a:off x="5099518" y="5524475"/>
              <a:ext cx="1084397" cy="1216226"/>
            </a:xfrm>
            <a:prstGeom prst="rect">
              <a:avLst/>
            </a:prstGeom>
          </p:spPr>
        </p:pic>
      </p:grpSp>
    </p:spTree>
    <p:extLst>
      <p:ext uri="{BB962C8B-B14F-4D97-AF65-F5344CB8AC3E}">
        <p14:creationId xmlns:p14="http://schemas.microsoft.com/office/powerpoint/2010/main" val="350255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45A46-87F2-F53E-A4CA-7EB9B824F922}"/>
              </a:ext>
            </a:extLst>
          </p:cNvPr>
          <p:cNvSpPr/>
          <p:nvPr/>
        </p:nvSpPr>
        <p:spPr>
          <a:xfrm>
            <a:off x="86821" y="71119"/>
            <a:ext cx="5907580" cy="406621"/>
          </a:xfrm>
          <a:prstGeom prst="rect">
            <a:avLst/>
          </a:prstGeom>
          <a:solidFill>
            <a:srgbClr val="C00000">
              <a:alpha val="73876"/>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Multifunctional materials: Structure-Function</a:t>
            </a:r>
          </a:p>
        </p:txBody>
      </p:sp>
      <p:cxnSp>
        <p:nvCxnSpPr>
          <p:cNvPr id="15" name="Straight Connector 14">
            <a:extLst>
              <a:ext uri="{FF2B5EF4-FFF2-40B4-BE49-F238E27FC236}">
                <a16:creationId xmlns:a16="http://schemas.microsoft.com/office/drawing/2014/main" id="{BF6657C1-6604-3088-6100-7B88E85BBDB4}"/>
              </a:ext>
            </a:extLst>
          </p:cNvPr>
          <p:cNvCxnSpPr>
            <a:cxnSpLocks/>
          </p:cNvCxnSpPr>
          <p:nvPr/>
        </p:nvCxnSpPr>
        <p:spPr>
          <a:xfrm flipV="1">
            <a:off x="6096000" y="75709"/>
            <a:ext cx="0" cy="672568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07DF35B-AB61-ABC0-A40E-97BE7DDCAB27}"/>
              </a:ext>
            </a:extLst>
          </p:cNvPr>
          <p:cNvSpPr/>
          <p:nvPr/>
        </p:nvSpPr>
        <p:spPr>
          <a:xfrm>
            <a:off x="72307" y="3420221"/>
            <a:ext cx="5922094" cy="369332"/>
          </a:xfrm>
          <a:prstGeom prst="rect">
            <a:avLst/>
          </a:prstGeom>
          <a:solidFill>
            <a:srgbClr val="C00000">
              <a:alpha val="73876"/>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Multifunctional materials: Design &amp; discovery</a:t>
            </a:r>
          </a:p>
        </p:txBody>
      </p:sp>
      <p:sp>
        <p:nvSpPr>
          <p:cNvPr id="21" name="Rectangle 20">
            <a:extLst>
              <a:ext uri="{FF2B5EF4-FFF2-40B4-BE49-F238E27FC236}">
                <a16:creationId xmlns:a16="http://schemas.microsoft.com/office/drawing/2014/main" id="{12CDC382-5D40-9C0B-5DD1-CB7D0AC4ABA0}"/>
              </a:ext>
            </a:extLst>
          </p:cNvPr>
          <p:cNvSpPr/>
          <p:nvPr/>
        </p:nvSpPr>
        <p:spPr>
          <a:xfrm>
            <a:off x="6197600" y="77144"/>
            <a:ext cx="5907580" cy="406621"/>
          </a:xfrm>
          <a:prstGeom prst="rect">
            <a:avLst/>
          </a:prstGeom>
          <a:solidFill>
            <a:srgbClr val="C00000">
              <a:alpha val="73876"/>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Non-adiabatic quantum dynamics</a:t>
            </a:r>
          </a:p>
        </p:txBody>
      </p:sp>
      <p:sp>
        <p:nvSpPr>
          <p:cNvPr id="22" name="Rectangle 21">
            <a:extLst>
              <a:ext uri="{FF2B5EF4-FFF2-40B4-BE49-F238E27FC236}">
                <a16:creationId xmlns:a16="http://schemas.microsoft.com/office/drawing/2014/main" id="{2D957C62-80B4-22AD-332F-C6926A7BAB7A}"/>
              </a:ext>
            </a:extLst>
          </p:cNvPr>
          <p:cNvSpPr/>
          <p:nvPr/>
        </p:nvSpPr>
        <p:spPr>
          <a:xfrm>
            <a:off x="6193482" y="3401576"/>
            <a:ext cx="5907580" cy="406621"/>
          </a:xfrm>
          <a:prstGeom prst="rect">
            <a:avLst/>
          </a:prstGeom>
          <a:solidFill>
            <a:srgbClr val="C00000">
              <a:alpha val="73876"/>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Software development</a:t>
            </a:r>
          </a:p>
        </p:txBody>
      </p:sp>
      <p:sp>
        <p:nvSpPr>
          <p:cNvPr id="24" name="TextBox 23">
            <a:extLst>
              <a:ext uri="{FF2B5EF4-FFF2-40B4-BE49-F238E27FC236}">
                <a16:creationId xmlns:a16="http://schemas.microsoft.com/office/drawing/2014/main" id="{CED1BB1C-EA73-3412-31DE-2CA7EF89C95A}"/>
              </a:ext>
            </a:extLst>
          </p:cNvPr>
          <p:cNvSpPr txBox="1"/>
          <p:nvPr/>
        </p:nvSpPr>
        <p:spPr>
          <a:xfrm>
            <a:off x="-19846" y="2248169"/>
            <a:ext cx="6096000" cy="1172052"/>
          </a:xfrm>
          <a:prstGeom prst="rect">
            <a:avLst/>
          </a:prstGeom>
          <a:noFill/>
        </p:spPr>
        <p:txBody>
          <a:bodyPr wrap="square">
            <a:spAutoFit/>
          </a:bodyPr>
          <a:lstStyle/>
          <a:p>
            <a:pPr marL="114300" indent="0">
              <a:lnSpc>
                <a:spcPts val="1400"/>
              </a:lnSpc>
              <a:buNone/>
            </a:pPr>
            <a:r>
              <a:rPr lang="en-US" sz="1400" i="1" dirty="0"/>
              <a:t>J. Chem. Info. Model. </a:t>
            </a:r>
            <a:r>
              <a:rPr lang="en-US" sz="1400" b="1" dirty="0"/>
              <a:t>2023</a:t>
            </a:r>
            <a:r>
              <a:rPr lang="en-US" sz="1400" dirty="0"/>
              <a:t>, </a:t>
            </a:r>
            <a:r>
              <a:rPr lang="en-US" sz="1400" i="1" dirty="0"/>
              <a:t>63</a:t>
            </a:r>
            <a:r>
              <a:rPr lang="en-US" sz="1400" dirty="0"/>
              <a:t>, 7097</a:t>
            </a:r>
            <a:endParaRPr lang="en-US" sz="1400" i="1" dirty="0"/>
          </a:p>
          <a:p>
            <a:pPr marL="114300" indent="0">
              <a:lnSpc>
                <a:spcPts val="1400"/>
              </a:lnSpc>
              <a:buNone/>
            </a:pPr>
            <a:r>
              <a:rPr lang="en-US" sz="1400" i="1" dirty="0"/>
              <a:t>Chem. Mater. </a:t>
            </a:r>
            <a:r>
              <a:rPr lang="en-US" sz="1400" b="1" dirty="0"/>
              <a:t>2022</a:t>
            </a:r>
            <a:r>
              <a:rPr lang="en-US" sz="1400" dirty="0"/>
              <a:t>, </a:t>
            </a:r>
            <a:r>
              <a:rPr lang="en-US" sz="1400" i="1" dirty="0"/>
              <a:t>34</a:t>
            </a:r>
            <a:r>
              <a:rPr lang="en-US" sz="1400" dirty="0"/>
              <a:t>, 7730. </a:t>
            </a:r>
          </a:p>
          <a:p>
            <a:pPr marL="114300" indent="0">
              <a:lnSpc>
                <a:spcPts val="1400"/>
              </a:lnSpc>
              <a:buNone/>
            </a:pPr>
            <a:r>
              <a:rPr lang="en-US" sz="1400" i="1" dirty="0"/>
              <a:t>J. Chem. Phys. </a:t>
            </a:r>
            <a:r>
              <a:rPr lang="en-US" sz="1400" b="1" dirty="0"/>
              <a:t>2022</a:t>
            </a:r>
            <a:r>
              <a:rPr lang="en-US" sz="1400" dirty="0"/>
              <a:t>, </a:t>
            </a:r>
            <a:r>
              <a:rPr lang="en-US" sz="1400" i="1" dirty="0"/>
              <a:t>156</a:t>
            </a:r>
            <a:r>
              <a:rPr lang="en-US" sz="1400" dirty="0"/>
              <a:t>, 044109.</a:t>
            </a:r>
          </a:p>
          <a:p>
            <a:pPr marL="114300" indent="0">
              <a:lnSpc>
                <a:spcPts val="1400"/>
              </a:lnSpc>
              <a:buNone/>
            </a:pPr>
            <a:r>
              <a:rPr lang="en-US" sz="1400" i="1" dirty="0"/>
              <a:t>ACS Appl. Mater. Interfaces</a:t>
            </a:r>
            <a:r>
              <a:rPr lang="en-US" sz="1400" dirty="0"/>
              <a:t>, </a:t>
            </a:r>
            <a:r>
              <a:rPr lang="en-US" sz="1400" b="1" dirty="0"/>
              <a:t>2021</a:t>
            </a:r>
            <a:r>
              <a:rPr lang="en-US" sz="1400" dirty="0"/>
              <a:t>, </a:t>
            </a:r>
            <a:r>
              <a:rPr lang="en-US" sz="1400" i="1" dirty="0"/>
              <a:t>13</a:t>
            </a:r>
            <a:r>
              <a:rPr lang="en-US" sz="1400" dirty="0"/>
              <a:t>, 25270.</a:t>
            </a:r>
          </a:p>
          <a:p>
            <a:pPr marL="114300" indent="0">
              <a:lnSpc>
                <a:spcPts val="1400"/>
              </a:lnSpc>
              <a:buFont typeface="Arial" panose="020B0604020202020204" pitchFamily="34" charset="0"/>
              <a:buNone/>
            </a:pPr>
            <a:r>
              <a:rPr lang="en-US" sz="1400" i="1" dirty="0"/>
              <a:t>APL Matter</a:t>
            </a:r>
            <a:r>
              <a:rPr lang="en-US" sz="1400" dirty="0"/>
              <a:t>., </a:t>
            </a:r>
            <a:r>
              <a:rPr lang="en-US" sz="1400" b="1" dirty="0"/>
              <a:t>2021</a:t>
            </a:r>
            <a:r>
              <a:rPr lang="en-US" sz="1400" dirty="0"/>
              <a:t>, </a:t>
            </a:r>
            <a:r>
              <a:rPr lang="en-US" sz="1400" i="1" dirty="0"/>
              <a:t>9</a:t>
            </a:r>
            <a:r>
              <a:rPr lang="en-US" sz="1400" dirty="0"/>
              <a:t>, 051109.</a:t>
            </a:r>
          </a:p>
          <a:p>
            <a:pPr marL="114300" indent="0">
              <a:lnSpc>
                <a:spcPts val="1400"/>
              </a:lnSpc>
              <a:buFont typeface="Arial" panose="020B0604020202020204" pitchFamily="34" charset="0"/>
              <a:buNone/>
            </a:pPr>
            <a:r>
              <a:rPr lang="en-US" sz="1400" i="1" dirty="0"/>
              <a:t>Chem. Commun</a:t>
            </a:r>
            <a:r>
              <a:rPr lang="en-US" sz="1400" dirty="0"/>
              <a:t>., </a:t>
            </a:r>
            <a:r>
              <a:rPr lang="en-US" sz="1400" b="1" dirty="0"/>
              <a:t>2021</a:t>
            </a:r>
            <a:r>
              <a:rPr lang="en-US" sz="1400" dirty="0"/>
              <a:t>, </a:t>
            </a:r>
            <a:r>
              <a:rPr lang="en-US" sz="1400" i="1" dirty="0"/>
              <a:t>57</a:t>
            </a:r>
            <a:r>
              <a:rPr lang="en-US" sz="1400" dirty="0"/>
              <a:t>, 315</a:t>
            </a:r>
          </a:p>
        </p:txBody>
      </p:sp>
      <p:pic>
        <p:nvPicPr>
          <p:cNvPr id="25" name="Picture 24">
            <a:extLst>
              <a:ext uri="{FF2B5EF4-FFF2-40B4-BE49-F238E27FC236}">
                <a16:creationId xmlns:a16="http://schemas.microsoft.com/office/drawing/2014/main" id="{E472CFC3-0967-3BB0-3ABA-A8E3303E5320}"/>
              </a:ext>
            </a:extLst>
          </p:cNvPr>
          <p:cNvPicPr>
            <a:picLocks noChangeAspect="1"/>
          </p:cNvPicPr>
          <p:nvPr/>
        </p:nvPicPr>
        <p:blipFill>
          <a:blip r:embed="rId3"/>
          <a:stretch>
            <a:fillRect/>
          </a:stretch>
        </p:blipFill>
        <p:spPr>
          <a:xfrm>
            <a:off x="3306552" y="506592"/>
            <a:ext cx="2702359" cy="2903820"/>
          </a:xfrm>
          <a:prstGeom prst="rect">
            <a:avLst/>
          </a:prstGeom>
        </p:spPr>
      </p:pic>
      <p:sp>
        <p:nvSpPr>
          <p:cNvPr id="29" name="TextBox 28">
            <a:extLst>
              <a:ext uri="{FF2B5EF4-FFF2-40B4-BE49-F238E27FC236}">
                <a16:creationId xmlns:a16="http://schemas.microsoft.com/office/drawing/2014/main" id="{4A5EB27A-09FC-6690-A1DD-5926C1FA41AB}"/>
              </a:ext>
            </a:extLst>
          </p:cNvPr>
          <p:cNvSpPr txBox="1"/>
          <p:nvPr/>
        </p:nvSpPr>
        <p:spPr>
          <a:xfrm>
            <a:off x="-98572" y="5944918"/>
            <a:ext cx="6096000" cy="812979"/>
          </a:xfrm>
          <a:prstGeom prst="rect">
            <a:avLst/>
          </a:prstGeom>
          <a:noFill/>
        </p:spPr>
        <p:txBody>
          <a:bodyPr wrap="square">
            <a:spAutoFit/>
          </a:bodyPr>
          <a:lstStyle/>
          <a:p>
            <a:pPr marL="114300" indent="0">
              <a:lnSpc>
                <a:spcPts val="1400"/>
              </a:lnSpc>
              <a:buNone/>
            </a:pPr>
            <a:r>
              <a:rPr lang="en-US" sz="1400" i="1" dirty="0"/>
              <a:t>ACS Appl. Mater. Interfaces</a:t>
            </a:r>
            <a:r>
              <a:rPr lang="en-US" sz="1400" dirty="0"/>
              <a:t>, </a:t>
            </a:r>
            <a:r>
              <a:rPr lang="en-US" sz="1400" b="1" dirty="0"/>
              <a:t>2025</a:t>
            </a:r>
            <a:r>
              <a:rPr lang="en-US" sz="1400" dirty="0"/>
              <a:t>, </a:t>
            </a:r>
            <a:r>
              <a:rPr lang="en-US" sz="1400" i="1" dirty="0"/>
              <a:t>Revisions Requested. </a:t>
            </a:r>
          </a:p>
          <a:p>
            <a:pPr marL="114300" indent="0">
              <a:lnSpc>
                <a:spcPts val="1400"/>
              </a:lnSpc>
              <a:buNone/>
            </a:pPr>
            <a:r>
              <a:rPr lang="en-US" sz="1400" dirty="0"/>
              <a:t>(Preprint: </a:t>
            </a:r>
            <a:r>
              <a:rPr lang="en-US" sz="1400" b="0" i="0" u="none" strike="noStrike" dirty="0">
                <a:solidFill>
                  <a:srgbClr val="CC0000"/>
                </a:solidFill>
                <a:effectLst/>
                <a:hlinkClick r:id="rId4"/>
              </a:rPr>
              <a:t>doi:10.26434/chemrxiv-2024-0mkw8</a:t>
            </a:r>
            <a:r>
              <a:rPr lang="en-US" sz="1400" dirty="0"/>
              <a:t>).</a:t>
            </a:r>
          </a:p>
          <a:p>
            <a:pPr marL="114300" indent="0">
              <a:lnSpc>
                <a:spcPts val="1400"/>
              </a:lnSpc>
              <a:buFont typeface="Arial" panose="020B0604020202020204" pitchFamily="34" charset="0"/>
              <a:buNone/>
            </a:pPr>
            <a:r>
              <a:rPr lang="en-US" sz="1400" i="1" dirty="0"/>
              <a:t>J. Phys. Chem. C</a:t>
            </a:r>
            <a:r>
              <a:rPr lang="en-US" sz="1400" dirty="0"/>
              <a:t> </a:t>
            </a:r>
            <a:r>
              <a:rPr lang="en-US" sz="1400" b="1" dirty="0"/>
              <a:t>2025</a:t>
            </a:r>
            <a:r>
              <a:rPr lang="en-US" sz="1400" dirty="0"/>
              <a:t>, </a:t>
            </a:r>
            <a:r>
              <a:rPr lang="en-US" sz="1400" i="1" dirty="0"/>
              <a:t>129</a:t>
            </a:r>
            <a:r>
              <a:rPr lang="en-US" sz="1400" dirty="0"/>
              <a:t>, 2222. </a:t>
            </a:r>
          </a:p>
          <a:p>
            <a:pPr marL="114300" indent="0">
              <a:lnSpc>
                <a:spcPts val="1400"/>
              </a:lnSpc>
              <a:buFont typeface="Arial" panose="020B0604020202020204" pitchFamily="34" charset="0"/>
              <a:buNone/>
            </a:pPr>
            <a:r>
              <a:rPr lang="en-US" sz="1400" i="1" dirty="0"/>
              <a:t>ACS Appl. Mater. Interfaces</a:t>
            </a:r>
            <a:r>
              <a:rPr lang="en-US" sz="1400" dirty="0"/>
              <a:t> </a:t>
            </a:r>
            <a:r>
              <a:rPr lang="en-US" sz="1400" b="1" dirty="0"/>
              <a:t>2023</a:t>
            </a:r>
            <a:r>
              <a:rPr lang="en-US" sz="1400" dirty="0"/>
              <a:t>, </a:t>
            </a:r>
            <a:r>
              <a:rPr lang="en-US" sz="1400" i="1" dirty="0"/>
              <a:t>15</a:t>
            </a:r>
            <a:r>
              <a:rPr lang="en-US" sz="1400" dirty="0"/>
              <a:t>, 9494. </a:t>
            </a:r>
          </a:p>
        </p:txBody>
      </p:sp>
      <p:pic>
        <p:nvPicPr>
          <p:cNvPr id="30" name="Picture 29">
            <a:extLst>
              <a:ext uri="{FF2B5EF4-FFF2-40B4-BE49-F238E27FC236}">
                <a16:creationId xmlns:a16="http://schemas.microsoft.com/office/drawing/2014/main" id="{2F554B9E-A9D0-E07D-3783-0BEBD466A7D3}"/>
              </a:ext>
            </a:extLst>
          </p:cNvPr>
          <p:cNvPicPr>
            <a:picLocks noChangeAspect="1"/>
          </p:cNvPicPr>
          <p:nvPr/>
        </p:nvPicPr>
        <p:blipFill rotWithShape="1">
          <a:blip r:embed="rId5"/>
          <a:srcRect t="50000"/>
          <a:stretch/>
        </p:blipFill>
        <p:spPr>
          <a:xfrm>
            <a:off x="220354" y="557868"/>
            <a:ext cx="2508180" cy="1629664"/>
          </a:xfrm>
          <a:prstGeom prst="rect">
            <a:avLst/>
          </a:prstGeom>
        </p:spPr>
      </p:pic>
      <p:pic>
        <p:nvPicPr>
          <p:cNvPr id="31" name="Picture 30">
            <a:extLst>
              <a:ext uri="{FF2B5EF4-FFF2-40B4-BE49-F238E27FC236}">
                <a16:creationId xmlns:a16="http://schemas.microsoft.com/office/drawing/2014/main" id="{E4278F8F-BD74-B7A5-BE75-BF72AFE5A3BA}"/>
              </a:ext>
            </a:extLst>
          </p:cNvPr>
          <p:cNvPicPr>
            <a:picLocks noChangeAspect="1"/>
          </p:cNvPicPr>
          <p:nvPr/>
        </p:nvPicPr>
        <p:blipFill rotWithShape="1">
          <a:blip r:embed="rId6"/>
          <a:srcRect l="13955" t="9661" r="13096" b="36230"/>
          <a:stretch/>
        </p:blipFill>
        <p:spPr>
          <a:xfrm>
            <a:off x="4484655" y="5659289"/>
            <a:ext cx="1204945" cy="1156620"/>
          </a:xfrm>
          <a:prstGeom prst="rect">
            <a:avLst/>
          </a:prstGeom>
        </p:spPr>
      </p:pic>
      <p:pic>
        <p:nvPicPr>
          <p:cNvPr id="32" name="Picture 31">
            <a:extLst>
              <a:ext uri="{FF2B5EF4-FFF2-40B4-BE49-F238E27FC236}">
                <a16:creationId xmlns:a16="http://schemas.microsoft.com/office/drawing/2014/main" id="{C1748460-60FC-2A6A-D9FA-5AC42D53A6FB}"/>
              </a:ext>
            </a:extLst>
          </p:cNvPr>
          <p:cNvPicPr>
            <a:picLocks noChangeAspect="1"/>
          </p:cNvPicPr>
          <p:nvPr/>
        </p:nvPicPr>
        <p:blipFill>
          <a:blip r:embed="rId7"/>
          <a:stretch>
            <a:fillRect/>
          </a:stretch>
        </p:blipFill>
        <p:spPr>
          <a:xfrm>
            <a:off x="205836" y="4086257"/>
            <a:ext cx="3259305" cy="1323475"/>
          </a:xfrm>
          <a:prstGeom prst="rect">
            <a:avLst/>
          </a:prstGeom>
        </p:spPr>
      </p:pic>
      <p:pic>
        <p:nvPicPr>
          <p:cNvPr id="33" name="Picture 32" descr="A diagram of a graph&#10;&#10;Description automatically generated">
            <a:extLst>
              <a:ext uri="{FF2B5EF4-FFF2-40B4-BE49-F238E27FC236}">
                <a16:creationId xmlns:a16="http://schemas.microsoft.com/office/drawing/2014/main" id="{A0EF5928-CF3C-39CC-485F-FD7E83736448}"/>
              </a:ext>
            </a:extLst>
          </p:cNvPr>
          <p:cNvPicPr>
            <a:picLocks noChangeAspect="1"/>
          </p:cNvPicPr>
          <p:nvPr/>
        </p:nvPicPr>
        <p:blipFill>
          <a:blip r:embed="rId8"/>
          <a:stretch>
            <a:fillRect/>
          </a:stretch>
        </p:blipFill>
        <p:spPr>
          <a:xfrm>
            <a:off x="3755429" y="3836502"/>
            <a:ext cx="2217200" cy="1696445"/>
          </a:xfrm>
          <a:prstGeom prst="rect">
            <a:avLst/>
          </a:prstGeom>
        </p:spPr>
      </p:pic>
      <p:sp>
        <p:nvSpPr>
          <p:cNvPr id="34" name="TextBox 33">
            <a:extLst>
              <a:ext uri="{FF2B5EF4-FFF2-40B4-BE49-F238E27FC236}">
                <a16:creationId xmlns:a16="http://schemas.microsoft.com/office/drawing/2014/main" id="{99E2F6DE-80B7-EAEF-F6C9-5D942E1AAF67}"/>
              </a:ext>
            </a:extLst>
          </p:cNvPr>
          <p:cNvSpPr txBox="1"/>
          <p:nvPr/>
        </p:nvSpPr>
        <p:spPr>
          <a:xfrm>
            <a:off x="6076154" y="2708850"/>
            <a:ext cx="6096000" cy="633379"/>
          </a:xfrm>
          <a:prstGeom prst="rect">
            <a:avLst/>
          </a:prstGeom>
          <a:noFill/>
        </p:spPr>
        <p:txBody>
          <a:bodyPr wrap="square">
            <a:spAutoFit/>
          </a:bodyPr>
          <a:lstStyle/>
          <a:p>
            <a:pPr marL="114300" indent="0">
              <a:lnSpc>
                <a:spcPts val="1400"/>
              </a:lnSpc>
              <a:buNone/>
            </a:pPr>
            <a:r>
              <a:rPr lang="en-US" sz="1400" i="1" dirty="0"/>
              <a:t>J. Phys. Chem. Lett. </a:t>
            </a:r>
            <a:r>
              <a:rPr lang="en-US" sz="1400" b="1" dirty="0"/>
              <a:t>2023</a:t>
            </a:r>
            <a:r>
              <a:rPr lang="en-US" sz="1400" dirty="0"/>
              <a:t>, </a:t>
            </a:r>
            <a:r>
              <a:rPr lang="en-US" sz="1400" i="1" dirty="0"/>
              <a:t>14</a:t>
            </a:r>
            <a:r>
              <a:rPr lang="en-US" sz="1400" dirty="0"/>
              <a:t>, 8658.</a:t>
            </a:r>
            <a:endParaRPr lang="en-US" sz="1400" i="1" dirty="0"/>
          </a:p>
          <a:p>
            <a:pPr marL="114300">
              <a:lnSpc>
                <a:spcPts val="1400"/>
              </a:lnSpc>
            </a:pPr>
            <a:r>
              <a:rPr lang="en-US" sz="1400" i="1" dirty="0"/>
              <a:t>Phys. Chem. Chem. Phys</a:t>
            </a:r>
            <a:r>
              <a:rPr lang="en-US" sz="1400" dirty="0"/>
              <a:t>., </a:t>
            </a:r>
            <a:r>
              <a:rPr lang="en-US" sz="1400" b="1" dirty="0"/>
              <a:t>2021</a:t>
            </a:r>
            <a:r>
              <a:rPr lang="en-US" sz="1400" dirty="0"/>
              <a:t>, </a:t>
            </a:r>
            <a:r>
              <a:rPr lang="en-US" sz="1400" i="1" dirty="0"/>
              <a:t>23</a:t>
            </a:r>
            <a:r>
              <a:rPr lang="en-US" sz="1400" dirty="0"/>
              <a:t>, 3135.</a:t>
            </a:r>
          </a:p>
          <a:p>
            <a:pPr marL="114300">
              <a:lnSpc>
                <a:spcPts val="1400"/>
              </a:lnSpc>
            </a:pPr>
            <a:r>
              <a:rPr lang="en-US" sz="1400" i="1" dirty="0"/>
              <a:t>J. Phys. Chem. Lett. </a:t>
            </a:r>
            <a:r>
              <a:rPr lang="en-US" sz="1400" b="1" dirty="0"/>
              <a:t>2017</a:t>
            </a:r>
            <a:r>
              <a:rPr lang="en-US" sz="1400" dirty="0"/>
              <a:t>, </a:t>
            </a:r>
            <a:r>
              <a:rPr lang="en-US" sz="1400" i="1" dirty="0"/>
              <a:t>8</a:t>
            </a:r>
            <a:r>
              <a:rPr lang="en-US" sz="1400" dirty="0"/>
              <a:t>, 3073.</a:t>
            </a:r>
            <a:endParaRPr lang="en-US" sz="1400" i="1" dirty="0"/>
          </a:p>
        </p:txBody>
      </p:sp>
      <p:pic>
        <p:nvPicPr>
          <p:cNvPr id="39" name="Picture 38">
            <a:extLst>
              <a:ext uri="{FF2B5EF4-FFF2-40B4-BE49-F238E27FC236}">
                <a16:creationId xmlns:a16="http://schemas.microsoft.com/office/drawing/2014/main" id="{C4D46966-5337-5E19-9647-87D7DBC3C789}"/>
              </a:ext>
            </a:extLst>
          </p:cNvPr>
          <p:cNvPicPr>
            <a:picLocks noChangeAspect="1"/>
          </p:cNvPicPr>
          <p:nvPr/>
        </p:nvPicPr>
        <p:blipFill>
          <a:blip r:embed="rId9"/>
          <a:stretch>
            <a:fillRect/>
          </a:stretch>
        </p:blipFill>
        <p:spPr>
          <a:xfrm>
            <a:off x="9448801" y="682102"/>
            <a:ext cx="2666775" cy="2556120"/>
          </a:xfrm>
          <a:prstGeom prst="rect">
            <a:avLst/>
          </a:prstGeom>
        </p:spPr>
      </p:pic>
      <p:grpSp>
        <p:nvGrpSpPr>
          <p:cNvPr id="44" name="Group 43">
            <a:extLst>
              <a:ext uri="{FF2B5EF4-FFF2-40B4-BE49-F238E27FC236}">
                <a16:creationId xmlns:a16="http://schemas.microsoft.com/office/drawing/2014/main" id="{35690767-C627-5727-932A-A3992B0970D2}"/>
              </a:ext>
            </a:extLst>
          </p:cNvPr>
          <p:cNvGrpSpPr/>
          <p:nvPr/>
        </p:nvGrpSpPr>
        <p:grpSpPr>
          <a:xfrm>
            <a:off x="6371769" y="733335"/>
            <a:ext cx="2978057" cy="1820719"/>
            <a:chOff x="6319949" y="733515"/>
            <a:chExt cx="3102447" cy="1955398"/>
          </a:xfrm>
        </p:grpSpPr>
        <p:grpSp>
          <p:nvGrpSpPr>
            <p:cNvPr id="40" name="Group 39">
              <a:extLst>
                <a:ext uri="{FF2B5EF4-FFF2-40B4-BE49-F238E27FC236}">
                  <a16:creationId xmlns:a16="http://schemas.microsoft.com/office/drawing/2014/main" id="{18F513DE-8D52-8227-73AA-974B717DA042}"/>
                </a:ext>
              </a:extLst>
            </p:cNvPr>
            <p:cNvGrpSpPr/>
            <p:nvPr/>
          </p:nvGrpSpPr>
          <p:grpSpPr>
            <a:xfrm>
              <a:off x="6319949" y="733515"/>
              <a:ext cx="3102447" cy="1955398"/>
              <a:chOff x="4947144" y="2838804"/>
              <a:chExt cx="3592422" cy="1977330"/>
            </a:xfrm>
          </p:grpSpPr>
          <p:pic>
            <p:nvPicPr>
              <p:cNvPr id="41" name="Image" descr="Image">
                <a:extLst>
                  <a:ext uri="{FF2B5EF4-FFF2-40B4-BE49-F238E27FC236}">
                    <a16:creationId xmlns:a16="http://schemas.microsoft.com/office/drawing/2014/main" id="{0358732C-C7BF-F33B-93FD-5B9E7837DADE}"/>
                  </a:ext>
                </a:extLst>
              </p:cNvPr>
              <p:cNvPicPr>
                <a:picLocks noChangeAspect="1"/>
              </p:cNvPicPr>
              <p:nvPr/>
            </p:nvPicPr>
            <p:blipFill>
              <a:blip r:embed="rId10"/>
              <a:stretch>
                <a:fillRect/>
              </a:stretch>
            </p:blipFill>
            <p:spPr>
              <a:xfrm>
                <a:off x="5028126" y="3221599"/>
                <a:ext cx="3259717" cy="1531871"/>
              </a:xfrm>
              <a:prstGeom prst="rect">
                <a:avLst/>
              </a:prstGeom>
              <a:ln w="12700">
                <a:miter lim="400000"/>
              </a:ln>
            </p:spPr>
          </p:pic>
          <p:sp>
            <p:nvSpPr>
              <p:cNvPr id="42" name="Rectangle 41">
                <a:extLst>
                  <a:ext uri="{FF2B5EF4-FFF2-40B4-BE49-F238E27FC236}">
                    <a16:creationId xmlns:a16="http://schemas.microsoft.com/office/drawing/2014/main" id="{9CD8F020-8F20-A3C2-F925-A142855F201A}"/>
                  </a:ext>
                </a:extLst>
              </p:cNvPr>
              <p:cNvSpPr/>
              <p:nvPr/>
            </p:nvSpPr>
            <p:spPr>
              <a:xfrm>
                <a:off x="4947144" y="2838804"/>
                <a:ext cx="3592422" cy="197733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08186AB-EC85-7BB9-5CFA-FD8024D73668}"/>
                </a:ext>
              </a:extLst>
            </p:cNvPr>
            <p:cNvSpPr txBox="1"/>
            <p:nvPr/>
          </p:nvSpPr>
          <p:spPr>
            <a:xfrm>
              <a:off x="6417129" y="762086"/>
              <a:ext cx="2809071" cy="363597"/>
            </a:xfrm>
            <a:prstGeom prst="rect">
              <a:avLst/>
            </a:prstGeom>
            <a:noFill/>
          </p:spPr>
          <p:txBody>
            <a:bodyPr wrap="none" rtlCol="0">
              <a:spAutoFit/>
            </a:bodyPr>
            <a:lstStyle/>
            <a:p>
              <a:r>
                <a:rPr lang="en-US" sz="1600" dirty="0"/>
                <a:t>Ring Polymer Surface Hopping</a:t>
              </a:r>
            </a:p>
          </p:txBody>
        </p:sp>
      </p:grpSp>
      <p:sp>
        <p:nvSpPr>
          <p:cNvPr id="45" name="TextBox 44">
            <a:extLst>
              <a:ext uri="{FF2B5EF4-FFF2-40B4-BE49-F238E27FC236}">
                <a16:creationId xmlns:a16="http://schemas.microsoft.com/office/drawing/2014/main" id="{9FA89DEC-2097-1BE5-D6B8-5877F73788B1}"/>
              </a:ext>
            </a:extLst>
          </p:cNvPr>
          <p:cNvSpPr txBox="1"/>
          <p:nvPr/>
        </p:nvSpPr>
        <p:spPr>
          <a:xfrm>
            <a:off x="6096000" y="6168017"/>
            <a:ext cx="6096000" cy="633379"/>
          </a:xfrm>
          <a:prstGeom prst="rect">
            <a:avLst/>
          </a:prstGeom>
          <a:noFill/>
        </p:spPr>
        <p:txBody>
          <a:bodyPr wrap="square">
            <a:spAutoFit/>
          </a:bodyPr>
          <a:lstStyle/>
          <a:p>
            <a:pPr marL="114300" indent="0">
              <a:lnSpc>
                <a:spcPts val="1400"/>
              </a:lnSpc>
              <a:buNone/>
            </a:pPr>
            <a:r>
              <a:rPr lang="en-US" sz="1400" i="1" dirty="0"/>
              <a:t>J. Phys. Chem. A </a:t>
            </a:r>
            <a:r>
              <a:rPr lang="en-US" sz="1400" b="1" dirty="0"/>
              <a:t>2025</a:t>
            </a:r>
            <a:r>
              <a:rPr lang="en-US" sz="1400" dirty="0"/>
              <a:t>, </a:t>
            </a:r>
            <a:r>
              <a:rPr lang="en-US" sz="1400" i="1" dirty="0"/>
              <a:t>Invited Software Paper</a:t>
            </a:r>
            <a:r>
              <a:rPr lang="en-US" sz="1400" dirty="0"/>
              <a:t>.</a:t>
            </a:r>
            <a:endParaRPr lang="en-US" sz="1400" i="1" dirty="0"/>
          </a:p>
          <a:p>
            <a:pPr marL="114300">
              <a:lnSpc>
                <a:spcPts val="1400"/>
              </a:lnSpc>
            </a:pPr>
            <a:r>
              <a:rPr lang="en-US" sz="1400" i="1" dirty="0"/>
              <a:t>J. Chem. Phys.</a:t>
            </a:r>
            <a:r>
              <a:rPr lang="en-US" sz="1400" dirty="0"/>
              <a:t> </a:t>
            </a:r>
            <a:r>
              <a:rPr lang="en-US" sz="1400" b="1" dirty="0"/>
              <a:t>2024</a:t>
            </a:r>
            <a:r>
              <a:rPr lang="en-US" sz="1400" dirty="0"/>
              <a:t>, </a:t>
            </a:r>
            <a:r>
              <a:rPr lang="en-US" sz="1400" i="1" dirty="0"/>
              <a:t>160</a:t>
            </a:r>
            <a:r>
              <a:rPr lang="en-US" sz="1400" dirty="0"/>
              <a:t>, 132501.</a:t>
            </a:r>
          </a:p>
          <a:p>
            <a:pPr marL="114300">
              <a:lnSpc>
                <a:spcPts val="1400"/>
              </a:lnSpc>
            </a:pPr>
            <a:r>
              <a:rPr lang="en-US" sz="1400" i="1" dirty="0"/>
              <a:t>Software Impacts </a:t>
            </a:r>
            <a:r>
              <a:rPr lang="en-US" sz="1400" b="1" dirty="0"/>
              <a:t>2024</a:t>
            </a:r>
            <a:r>
              <a:rPr lang="en-US" sz="1400" dirty="0"/>
              <a:t>, </a:t>
            </a:r>
            <a:r>
              <a:rPr lang="en-US" sz="1400" i="1" dirty="0"/>
              <a:t>19</a:t>
            </a:r>
            <a:r>
              <a:rPr lang="en-US" sz="1400" dirty="0"/>
              <a:t>, 100604.</a:t>
            </a:r>
            <a:endParaRPr lang="en-US" sz="1400" i="1" dirty="0"/>
          </a:p>
        </p:txBody>
      </p:sp>
      <p:pic>
        <p:nvPicPr>
          <p:cNvPr id="46" name="Picture 45" descr="A close-up of a logo&#10;&#10;Description automatically generated">
            <a:extLst>
              <a:ext uri="{FF2B5EF4-FFF2-40B4-BE49-F238E27FC236}">
                <a16:creationId xmlns:a16="http://schemas.microsoft.com/office/drawing/2014/main" id="{AB3A824F-7498-44D1-AE1A-924418712CEE}"/>
              </a:ext>
            </a:extLst>
          </p:cNvPr>
          <p:cNvPicPr>
            <a:picLocks noChangeAspect="1"/>
          </p:cNvPicPr>
          <p:nvPr/>
        </p:nvPicPr>
        <p:blipFill>
          <a:blip r:embed="rId11"/>
          <a:srcRect l="22037" t="15610" r="6815" b="10405"/>
          <a:stretch/>
        </p:blipFill>
        <p:spPr>
          <a:xfrm>
            <a:off x="6299199" y="4005439"/>
            <a:ext cx="2727802" cy="1124055"/>
          </a:xfrm>
          <a:prstGeom prst="rect">
            <a:avLst/>
          </a:prstGeom>
        </p:spPr>
      </p:pic>
      <p:sp>
        <p:nvSpPr>
          <p:cNvPr id="47" name="TextBox 46">
            <a:extLst>
              <a:ext uri="{FF2B5EF4-FFF2-40B4-BE49-F238E27FC236}">
                <a16:creationId xmlns:a16="http://schemas.microsoft.com/office/drawing/2014/main" id="{00EFEC21-205B-39F9-99A5-58EAEBD97D54}"/>
              </a:ext>
            </a:extLst>
          </p:cNvPr>
          <p:cNvSpPr txBox="1"/>
          <p:nvPr/>
        </p:nvSpPr>
        <p:spPr>
          <a:xfrm>
            <a:off x="6180356" y="5229896"/>
            <a:ext cx="2921774" cy="784830"/>
          </a:xfrm>
          <a:prstGeom prst="rect">
            <a:avLst/>
          </a:prstGeom>
          <a:noFill/>
        </p:spPr>
        <p:txBody>
          <a:bodyPr wrap="square" rtlCol="0">
            <a:spAutoFit/>
          </a:bodyPr>
          <a:lstStyle/>
          <a:p>
            <a:pPr algn="ctr"/>
            <a:r>
              <a:rPr lang="en-US" sz="1500" dirty="0"/>
              <a:t>Large-scale molecular dynamics simulations subject to nuclear quantum effects </a:t>
            </a:r>
          </a:p>
        </p:txBody>
      </p:sp>
      <p:sp>
        <p:nvSpPr>
          <p:cNvPr id="48" name="Rectangle 47">
            <a:extLst>
              <a:ext uri="{FF2B5EF4-FFF2-40B4-BE49-F238E27FC236}">
                <a16:creationId xmlns:a16="http://schemas.microsoft.com/office/drawing/2014/main" id="{E79DA9ED-C0D7-8163-0217-7DF4195A01BF}"/>
              </a:ext>
            </a:extLst>
          </p:cNvPr>
          <p:cNvSpPr/>
          <p:nvPr/>
        </p:nvSpPr>
        <p:spPr>
          <a:xfrm>
            <a:off x="6219372" y="3890523"/>
            <a:ext cx="2921777" cy="22075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close up of a logo&#10;&#10;Description automatically generated">
            <a:extLst>
              <a:ext uri="{FF2B5EF4-FFF2-40B4-BE49-F238E27FC236}">
                <a16:creationId xmlns:a16="http://schemas.microsoft.com/office/drawing/2014/main" id="{9E6B216D-BBC7-E73E-071E-953C6FB13438}"/>
              </a:ext>
            </a:extLst>
          </p:cNvPr>
          <p:cNvPicPr>
            <a:picLocks noChangeAspect="1"/>
          </p:cNvPicPr>
          <p:nvPr/>
        </p:nvPicPr>
        <p:blipFill>
          <a:blip r:embed="rId12"/>
          <a:stretch>
            <a:fillRect/>
          </a:stretch>
        </p:blipFill>
        <p:spPr>
          <a:xfrm>
            <a:off x="9264520" y="3515844"/>
            <a:ext cx="2360039" cy="2012589"/>
          </a:xfrm>
          <a:prstGeom prst="rect">
            <a:avLst/>
          </a:prstGeom>
        </p:spPr>
      </p:pic>
      <p:sp>
        <p:nvSpPr>
          <p:cNvPr id="55" name="Rectangle 54">
            <a:extLst>
              <a:ext uri="{FF2B5EF4-FFF2-40B4-BE49-F238E27FC236}">
                <a16:creationId xmlns:a16="http://schemas.microsoft.com/office/drawing/2014/main" id="{C6962960-0895-F941-B60A-F57023C06130}"/>
              </a:ext>
            </a:extLst>
          </p:cNvPr>
          <p:cNvSpPr/>
          <p:nvPr/>
        </p:nvSpPr>
        <p:spPr>
          <a:xfrm>
            <a:off x="9264520" y="3884337"/>
            <a:ext cx="2836542" cy="22075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246F3113-A48C-A981-897B-09B5AFF4FBB6}"/>
              </a:ext>
            </a:extLst>
          </p:cNvPr>
          <p:cNvSpPr txBox="1"/>
          <p:nvPr/>
        </p:nvSpPr>
        <p:spPr>
          <a:xfrm>
            <a:off x="9247276" y="5024151"/>
            <a:ext cx="2647059" cy="1015663"/>
          </a:xfrm>
          <a:prstGeom prst="rect">
            <a:avLst/>
          </a:prstGeom>
          <a:noFill/>
        </p:spPr>
        <p:txBody>
          <a:bodyPr wrap="square" rtlCol="0">
            <a:spAutoFit/>
          </a:bodyPr>
          <a:lstStyle/>
          <a:p>
            <a:pPr algn="ctr"/>
            <a:r>
              <a:rPr lang="en-US" sz="1500" dirty="0"/>
              <a:t>Non-adiabatic quantum dynamics simulations subject to electronic and nuclear quantum effects </a:t>
            </a:r>
          </a:p>
        </p:txBody>
      </p:sp>
      <p:sp>
        <p:nvSpPr>
          <p:cNvPr id="58" name="Rectangle 57">
            <a:extLst>
              <a:ext uri="{FF2B5EF4-FFF2-40B4-BE49-F238E27FC236}">
                <a16:creationId xmlns:a16="http://schemas.microsoft.com/office/drawing/2014/main" id="{7EBF7DE3-EBED-0ECF-F024-25CCE9DCA63A}"/>
              </a:ext>
            </a:extLst>
          </p:cNvPr>
          <p:cNvSpPr/>
          <p:nvPr/>
        </p:nvSpPr>
        <p:spPr>
          <a:xfrm>
            <a:off x="14251" y="48801"/>
            <a:ext cx="6121175" cy="68091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7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linds(horizontal)">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257AD4-F8CD-81AD-F7DA-47F621F37BA3}"/>
              </a:ext>
            </a:extLst>
          </p:cNvPr>
          <p:cNvSpPr/>
          <p:nvPr/>
        </p:nvSpPr>
        <p:spPr>
          <a:xfrm>
            <a:off x="102484" y="139083"/>
            <a:ext cx="11965019"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bg1"/>
                </a:solidFill>
              </a:rPr>
              <a:t>Incorporating NQEs into non-adiabatic quantum dynamics</a:t>
            </a:r>
          </a:p>
        </p:txBody>
      </p:sp>
      <p:pic>
        <p:nvPicPr>
          <p:cNvPr id="3" name="Picture 2">
            <a:extLst>
              <a:ext uri="{FF2B5EF4-FFF2-40B4-BE49-F238E27FC236}">
                <a16:creationId xmlns:a16="http://schemas.microsoft.com/office/drawing/2014/main" id="{E01FDA52-4CCE-82CF-D79A-35369C71E193}"/>
              </a:ext>
            </a:extLst>
          </p:cNvPr>
          <p:cNvPicPr>
            <a:picLocks noChangeAspect="1"/>
          </p:cNvPicPr>
          <p:nvPr/>
        </p:nvPicPr>
        <p:blipFill>
          <a:blip r:embed="rId2"/>
          <a:stretch>
            <a:fillRect/>
          </a:stretch>
        </p:blipFill>
        <p:spPr>
          <a:xfrm>
            <a:off x="223194" y="854978"/>
            <a:ext cx="2845506" cy="3027909"/>
          </a:xfrm>
          <a:prstGeom prst="rect">
            <a:avLst/>
          </a:prstGeom>
          <a:solidFill>
            <a:schemeClr val="bg1"/>
          </a:solidFill>
          <a:ln w="25400">
            <a:solidFill>
              <a:schemeClr val="tx1"/>
            </a:solidFill>
          </a:ln>
        </p:spPr>
      </p:pic>
      <p:grpSp>
        <p:nvGrpSpPr>
          <p:cNvPr id="4" name="Group 3">
            <a:extLst>
              <a:ext uri="{FF2B5EF4-FFF2-40B4-BE49-F238E27FC236}">
                <a16:creationId xmlns:a16="http://schemas.microsoft.com/office/drawing/2014/main" id="{3B892F82-FB95-1912-2C37-BEA140900A72}"/>
              </a:ext>
            </a:extLst>
          </p:cNvPr>
          <p:cNvGrpSpPr/>
          <p:nvPr/>
        </p:nvGrpSpPr>
        <p:grpSpPr>
          <a:xfrm>
            <a:off x="3270104" y="1114514"/>
            <a:ext cx="3422244" cy="2339917"/>
            <a:chOff x="4587251" y="1480266"/>
            <a:chExt cx="3387695" cy="2437918"/>
          </a:xfrm>
        </p:grpSpPr>
        <p:grpSp>
          <p:nvGrpSpPr>
            <p:cNvPr id="5" name="Group 4">
              <a:extLst>
                <a:ext uri="{FF2B5EF4-FFF2-40B4-BE49-F238E27FC236}">
                  <a16:creationId xmlns:a16="http://schemas.microsoft.com/office/drawing/2014/main" id="{0198397E-8983-7D0F-56BB-781C72542254}"/>
                </a:ext>
              </a:extLst>
            </p:cNvPr>
            <p:cNvGrpSpPr/>
            <p:nvPr/>
          </p:nvGrpSpPr>
          <p:grpSpPr>
            <a:xfrm>
              <a:off x="4587251" y="1480266"/>
              <a:ext cx="3387695" cy="2437918"/>
              <a:chOff x="5887350" y="2619214"/>
              <a:chExt cx="3387695" cy="2437918"/>
            </a:xfrm>
          </p:grpSpPr>
          <p:grpSp>
            <p:nvGrpSpPr>
              <p:cNvPr id="7" name="Group 6">
                <a:extLst>
                  <a:ext uri="{FF2B5EF4-FFF2-40B4-BE49-F238E27FC236}">
                    <a16:creationId xmlns:a16="http://schemas.microsoft.com/office/drawing/2014/main" id="{C6C58A65-5D38-71A6-1DB4-3A061F9C4398}"/>
                  </a:ext>
                </a:extLst>
              </p:cNvPr>
              <p:cNvGrpSpPr/>
              <p:nvPr/>
            </p:nvGrpSpPr>
            <p:grpSpPr>
              <a:xfrm>
                <a:off x="5887350" y="2619214"/>
                <a:ext cx="3367253" cy="2437918"/>
                <a:chOff x="5911626" y="2619214"/>
                <a:chExt cx="3367253" cy="2437918"/>
              </a:xfrm>
            </p:grpSpPr>
            <p:pic>
              <p:nvPicPr>
                <p:cNvPr id="10" name="Picture 9">
                  <a:extLst>
                    <a:ext uri="{FF2B5EF4-FFF2-40B4-BE49-F238E27FC236}">
                      <a16:creationId xmlns:a16="http://schemas.microsoft.com/office/drawing/2014/main" id="{1E0C4F82-C7F6-3159-1472-62F38DF8D605}"/>
                    </a:ext>
                  </a:extLst>
                </p:cNvPr>
                <p:cNvPicPr>
                  <a:picLocks noChangeAspect="1"/>
                </p:cNvPicPr>
                <p:nvPr/>
              </p:nvPicPr>
              <p:blipFill rotWithShape="1">
                <a:blip r:embed="rId3">
                  <a:extLst>
                    <a:ext uri="{28A0092B-C50C-407E-A947-70E740481C1C}">
                      <a14:useLocalDpi xmlns:a14="http://schemas.microsoft.com/office/drawing/2010/main" val="0"/>
                    </a:ext>
                  </a:extLst>
                </a:blip>
                <a:srcRect l="18963" t="13046" r="21600" b="10541"/>
                <a:stretch/>
              </p:blipFill>
              <p:spPr>
                <a:xfrm>
                  <a:off x="5911626" y="2628277"/>
                  <a:ext cx="3363419" cy="2330854"/>
                </a:xfrm>
                <a:prstGeom prst="rect">
                  <a:avLst/>
                </a:prstGeom>
              </p:spPr>
            </p:pic>
            <p:grpSp>
              <p:nvGrpSpPr>
                <p:cNvPr id="11" name="Group 10">
                  <a:extLst>
                    <a:ext uri="{FF2B5EF4-FFF2-40B4-BE49-F238E27FC236}">
                      <a16:creationId xmlns:a16="http://schemas.microsoft.com/office/drawing/2014/main" id="{F9A9FF6A-72E9-33A9-5914-86C99E4E4236}"/>
                    </a:ext>
                  </a:extLst>
                </p:cNvPr>
                <p:cNvGrpSpPr/>
                <p:nvPr/>
              </p:nvGrpSpPr>
              <p:grpSpPr>
                <a:xfrm>
                  <a:off x="5915339" y="2619214"/>
                  <a:ext cx="3363540" cy="2437918"/>
                  <a:chOff x="390966" y="2443396"/>
                  <a:chExt cx="4032882" cy="2896203"/>
                </a:xfrm>
              </p:grpSpPr>
              <p:sp>
                <p:nvSpPr>
                  <p:cNvPr id="12" name="Rectangle 11">
                    <a:extLst>
                      <a:ext uri="{FF2B5EF4-FFF2-40B4-BE49-F238E27FC236}">
                        <a16:creationId xmlns:a16="http://schemas.microsoft.com/office/drawing/2014/main" id="{CE8F9EE7-6733-899E-2A1D-682AB58F4C8F}"/>
                      </a:ext>
                    </a:extLst>
                  </p:cNvPr>
                  <p:cNvSpPr/>
                  <p:nvPr/>
                </p:nvSpPr>
                <p:spPr>
                  <a:xfrm>
                    <a:off x="390966" y="2443396"/>
                    <a:ext cx="4032882" cy="28962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6ECBC76-FB59-A277-EEAC-E29FA39FF95F}"/>
                      </a:ext>
                    </a:extLst>
                  </p:cNvPr>
                  <p:cNvPicPr>
                    <a:picLocks noChangeAspect="1"/>
                  </p:cNvPicPr>
                  <p:nvPr/>
                </p:nvPicPr>
                <p:blipFill>
                  <a:blip r:embed="rId4"/>
                  <a:stretch>
                    <a:fillRect/>
                  </a:stretch>
                </p:blipFill>
                <p:spPr>
                  <a:xfrm rot="16411984">
                    <a:off x="3727562" y="3717599"/>
                    <a:ext cx="464934" cy="432350"/>
                  </a:xfrm>
                  <a:prstGeom prst="rect">
                    <a:avLst/>
                  </a:prstGeom>
                </p:spPr>
              </p:pic>
              <p:pic>
                <p:nvPicPr>
                  <p:cNvPr id="14" name="Picture 13">
                    <a:extLst>
                      <a:ext uri="{FF2B5EF4-FFF2-40B4-BE49-F238E27FC236}">
                        <a16:creationId xmlns:a16="http://schemas.microsoft.com/office/drawing/2014/main" id="{9A8A0E21-D12D-7701-077F-F559D8816725}"/>
                      </a:ext>
                    </a:extLst>
                  </p:cNvPr>
                  <p:cNvPicPr>
                    <a:picLocks noChangeAspect="1"/>
                  </p:cNvPicPr>
                  <p:nvPr/>
                </p:nvPicPr>
                <p:blipFill>
                  <a:blip r:embed="rId5"/>
                  <a:stretch>
                    <a:fillRect/>
                  </a:stretch>
                </p:blipFill>
                <p:spPr>
                  <a:xfrm rot="10800000">
                    <a:off x="2171700" y="3581399"/>
                    <a:ext cx="1542536" cy="529311"/>
                  </a:xfrm>
                  <a:prstGeom prst="rect">
                    <a:avLst/>
                  </a:prstGeom>
                </p:spPr>
              </p:pic>
              <p:sp>
                <p:nvSpPr>
                  <p:cNvPr id="15" name="TextBox 14">
                    <a:extLst>
                      <a:ext uri="{FF2B5EF4-FFF2-40B4-BE49-F238E27FC236}">
                        <a16:creationId xmlns:a16="http://schemas.microsoft.com/office/drawing/2014/main" id="{852E02FA-D6B1-3AE3-895B-97D8D583CC8B}"/>
                      </a:ext>
                    </a:extLst>
                  </p:cNvPr>
                  <p:cNvSpPr txBox="1"/>
                  <p:nvPr/>
                </p:nvSpPr>
                <p:spPr>
                  <a:xfrm>
                    <a:off x="2732236" y="3288666"/>
                    <a:ext cx="410690" cy="369332"/>
                  </a:xfrm>
                  <a:prstGeom prst="rect">
                    <a:avLst/>
                  </a:prstGeom>
                  <a:noFill/>
                </p:spPr>
                <p:txBody>
                  <a:bodyPr wrap="none" rtlCol="0">
                    <a:spAutoFit/>
                  </a:bodyPr>
                  <a:lstStyle/>
                  <a:p>
                    <a:r>
                      <a:rPr lang="en-US" b="1" dirty="0">
                        <a:solidFill>
                          <a:srgbClr val="FF0000"/>
                        </a:solidFill>
                      </a:rPr>
                      <a:t>ET</a:t>
                    </a:r>
                  </a:p>
                </p:txBody>
              </p:sp>
            </p:grpSp>
          </p:grpSp>
          <p:sp>
            <p:nvSpPr>
              <p:cNvPr id="9" name="TextBox 8">
                <a:extLst>
                  <a:ext uri="{FF2B5EF4-FFF2-40B4-BE49-F238E27FC236}">
                    <a16:creationId xmlns:a16="http://schemas.microsoft.com/office/drawing/2014/main" id="{78A4DF07-05F4-F5B1-CC47-9B475FB750C8}"/>
                  </a:ext>
                </a:extLst>
              </p:cNvPr>
              <p:cNvSpPr txBox="1"/>
              <p:nvPr/>
            </p:nvSpPr>
            <p:spPr>
              <a:xfrm>
                <a:off x="8853583" y="3904578"/>
                <a:ext cx="421462" cy="369332"/>
              </a:xfrm>
              <a:prstGeom prst="rect">
                <a:avLst/>
              </a:prstGeom>
              <a:noFill/>
            </p:spPr>
            <p:txBody>
              <a:bodyPr wrap="none" rtlCol="0">
                <a:spAutoFit/>
              </a:bodyPr>
              <a:lstStyle/>
              <a:p>
                <a:r>
                  <a:rPr lang="en-US" b="1" dirty="0">
                    <a:solidFill>
                      <a:srgbClr val="0000FF"/>
                    </a:solidFill>
                  </a:rPr>
                  <a:t>PT</a:t>
                </a:r>
              </a:p>
            </p:txBody>
          </p:sp>
        </p:grpSp>
        <p:sp>
          <p:nvSpPr>
            <p:cNvPr id="6" name="TextBox 5">
              <a:extLst>
                <a:ext uri="{FF2B5EF4-FFF2-40B4-BE49-F238E27FC236}">
                  <a16:creationId xmlns:a16="http://schemas.microsoft.com/office/drawing/2014/main" id="{7A693DC5-4950-189E-6083-180CB1964E89}"/>
                </a:ext>
              </a:extLst>
            </p:cNvPr>
            <p:cNvSpPr txBox="1"/>
            <p:nvPr/>
          </p:nvSpPr>
          <p:spPr>
            <a:xfrm>
              <a:off x="4591107" y="3604412"/>
              <a:ext cx="2411238" cy="307777"/>
            </a:xfrm>
            <a:prstGeom prst="rect">
              <a:avLst/>
            </a:prstGeom>
            <a:noFill/>
          </p:spPr>
          <p:txBody>
            <a:bodyPr wrap="none" rtlCol="0">
              <a:spAutoFit/>
            </a:bodyPr>
            <a:lstStyle/>
            <a:p>
              <a:r>
                <a:rPr lang="en-US" sz="1400" dirty="0" err="1">
                  <a:latin typeface="Arial Narrow" charset="0"/>
                  <a:ea typeface="Arial Narrow" charset="0"/>
                  <a:cs typeface="Arial Narrow" charset="0"/>
                </a:rPr>
                <a:t>Megiatto</a:t>
              </a:r>
              <a:r>
                <a:rPr lang="en-US" sz="1400" dirty="0">
                  <a:latin typeface="Arial Narrow" charset="0"/>
                  <a:ea typeface="Arial Narrow" charset="0"/>
                  <a:cs typeface="Arial Narrow" charset="0"/>
                </a:rPr>
                <a:t> et. al. </a:t>
              </a:r>
              <a:r>
                <a:rPr lang="en-US" sz="1400" i="1" dirty="0">
                  <a:latin typeface="Arial Narrow" charset="0"/>
                  <a:ea typeface="Arial Narrow" charset="0"/>
                  <a:cs typeface="Arial Narrow" charset="0"/>
                </a:rPr>
                <a:t>Nat. Chem. </a:t>
              </a:r>
              <a:r>
                <a:rPr lang="en-US" sz="1400" dirty="0">
                  <a:latin typeface="Arial Narrow" charset="0"/>
                  <a:ea typeface="Arial Narrow" charset="0"/>
                  <a:cs typeface="Arial Narrow" charset="0"/>
                </a:rPr>
                <a:t>(</a:t>
              </a:r>
              <a:r>
                <a:rPr lang="en-US" sz="1400" b="1" dirty="0">
                  <a:latin typeface="Arial Narrow" charset="0"/>
                  <a:ea typeface="Arial Narrow" charset="0"/>
                  <a:cs typeface="Arial Narrow" charset="0"/>
                </a:rPr>
                <a:t>2014</a:t>
              </a:r>
              <a:r>
                <a:rPr lang="en-US" sz="1400" dirty="0">
                  <a:latin typeface="Arial Narrow" charset="0"/>
                  <a:ea typeface="Arial Narrow" charset="0"/>
                  <a:cs typeface="Arial Narrow" charset="0"/>
                </a:rPr>
                <a:t>)</a:t>
              </a:r>
            </a:p>
          </p:txBody>
        </p:sp>
      </p:grpSp>
      <p:grpSp>
        <p:nvGrpSpPr>
          <p:cNvPr id="16" name="Group 15">
            <a:extLst>
              <a:ext uri="{FF2B5EF4-FFF2-40B4-BE49-F238E27FC236}">
                <a16:creationId xmlns:a16="http://schemas.microsoft.com/office/drawing/2014/main" id="{2AFC3877-6680-3D0E-E436-CE314498F375}"/>
              </a:ext>
            </a:extLst>
          </p:cNvPr>
          <p:cNvGrpSpPr/>
          <p:nvPr/>
        </p:nvGrpSpPr>
        <p:grpSpPr>
          <a:xfrm>
            <a:off x="6887935" y="1016513"/>
            <a:ext cx="5008488" cy="2437918"/>
            <a:chOff x="4213792" y="4284719"/>
            <a:chExt cx="4110336" cy="1930651"/>
          </a:xfrm>
        </p:grpSpPr>
        <p:grpSp>
          <p:nvGrpSpPr>
            <p:cNvPr id="17" name="Group 16">
              <a:extLst>
                <a:ext uri="{FF2B5EF4-FFF2-40B4-BE49-F238E27FC236}">
                  <a16:creationId xmlns:a16="http://schemas.microsoft.com/office/drawing/2014/main" id="{6CF8DBAF-050A-72E0-8588-07245556CF47}"/>
                </a:ext>
              </a:extLst>
            </p:cNvPr>
            <p:cNvGrpSpPr/>
            <p:nvPr/>
          </p:nvGrpSpPr>
          <p:grpSpPr>
            <a:xfrm>
              <a:off x="4213792" y="4284719"/>
              <a:ext cx="4110336" cy="1930651"/>
              <a:chOff x="4200294" y="4537056"/>
              <a:chExt cx="4110336" cy="1930651"/>
            </a:xfrm>
          </p:grpSpPr>
          <p:pic>
            <p:nvPicPr>
              <p:cNvPr id="19" name="Picture 18">
                <a:extLst>
                  <a:ext uri="{FF2B5EF4-FFF2-40B4-BE49-F238E27FC236}">
                    <a16:creationId xmlns:a16="http://schemas.microsoft.com/office/drawing/2014/main" id="{0EF35D19-4D9F-B295-4131-38630DF12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294" y="4537056"/>
                <a:ext cx="4084314" cy="1739425"/>
              </a:xfrm>
              <a:prstGeom prst="rect">
                <a:avLst/>
              </a:prstGeom>
            </p:spPr>
          </p:pic>
          <p:sp>
            <p:nvSpPr>
              <p:cNvPr id="20" name="Rectangle 19">
                <a:extLst>
                  <a:ext uri="{FF2B5EF4-FFF2-40B4-BE49-F238E27FC236}">
                    <a16:creationId xmlns:a16="http://schemas.microsoft.com/office/drawing/2014/main" id="{B1EF4C1A-8193-A00F-826F-A1125664617A}"/>
                  </a:ext>
                </a:extLst>
              </p:cNvPr>
              <p:cNvSpPr/>
              <p:nvPr/>
            </p:nvSpPr>
            <p:spPr>
              <a:xfrm>
                <a:off x="4200294" y="4596528"/>
                <a:ext cx="4084314" cy="16560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FE15CD-F8E8-AEA0-A5FC-A74DB675DBC7}"/>
                  </a:ext>
                </a:extLst>
              </p:cNvPr>
              <p:cNvSpPr/>
              <p:nvPr/>
            </p:nvSpPr>
            <p:spPr>
              <a:xfrm>
                <a:off x="4226316" y="4592813"/>
                <a:ext cx="4084314" cy="187489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AF9F340-D20F-5CD7-7003-4B33E1A7E30B}"/>
                </a:ext>
              </a:extLst>
            </p:cNvPr>
            <p:cNvSpPr/>
            <p:nvPr/>
          </p:nvSpPr>
          <p:spPr>
            <a:xfrm>
              <a:off x="4832193" y="5919569"/>
              <a:ext cx="2434411" cy="245249"/>
            </a:xfrm>
            <a:prstGeom prst="rect">
              <a:avLst/>
            </a:prstGeom>
          </p:spPr>
          <p:txBody>
            <a:bodyPr wrap="none">
              <a:spAutoFit/>
            </a:bodyPr>
            <a:lstStyle/>
            <a:p>
              <a:r>
                <a:rPr lang="pl-PL" sz="1400" dirty="0">
                  <a:latin typeface="Arial Narrow" charset="0"/>
                  <a:ea typeface="Arial Narrow" charset="0"/>
                  <a:cs typeface="Arial Narrow" charset="0"/>
                </a:rPr>
                <a:t>Lee et. al. </a:t>
              </a:r>
              <a:r>
                <a:rPr lang="pl-PL" sz="1400" dirty="0" err="1">
                  <a:latin typeface="Arial Narrow" charset="0"/>
                  <a:ea typeface="Arial Narrow" charset="0"/>
                  <a:cs typeface="Arial Narrow" charset="0"/>
                </a:rPr>
                <a:t>Angew</a:t>
              </a:r>
              <a:r>
                <a:rPr lang="pl-PL" sz="1400" dirty="0">
                  <a:latin typeface="Arial Narrow" charset="0"/>
                  <a:ea typeface="Arial Narrow" charset="0"/>
                  <a:cs typeface="Arial Narrow" charset="0"/>
                </a:rPr>
                <a:t>. Chem., </a:t>
              </a:r>
              <a:r>
                <a:rPr lang="pl-PL" sz="1400" dirty="0" err="1">
                  <a:latin typeface="Arial Narrow" charset="0"/>
                  <a:ea typeface="Arial Narrow" charset="0"/>
                  <a:cs typeface="Arial Narrow" charset="0"/>
                </a:rPr>
                <a:t>Int</a:t>
              </a:r>
              <a:r>
                <a:rPr lang="pl-PL" sz="1400" dirty="0">
                  <a:latin typeface="Arial Narrow" charset="0"/>
                  <a:ea typeface="Arial Narrow" charset="0"/>
                  <a:cs typeface="Arial Narrow" charset="0"/>
                </a:rPr>
                <a:t>. Ed. (</a:t>
              </a:r>
              <a:r>
                <a:rPr lang="pl-PL" sz="1400" b="1" dirty="0">
                  <a:latin typeface="Arial Narrow" charset="0"/>
                  <a:ea typeface="Arial Narrow" charset="0"/>
                  <a:cs typeface="Arial Narrow" charset="0"/>
                </a:rPr>
                <a:t>2009</a:t>
              </a:r>
              <a:r>
                <a:rPr lang="pl-PL" sz="1400" dirty="0">
                  <a:latin typeface="Arial Narrow" charset="0"/>
                  <a:ea typeface="Arial Narrow" charset="0"/>
                  <a:cs typeface="Arial Narrow" charset="0"/>
                </a:rPr>
                <a:t>)</a:t>
              </a:r>
              <a:endParaRPr lang="pl-PL" sz="1400" dirty="0">
                <a:effectLst/>
                <a:latin typeface="Arial Narrow" charset="0"/>
                <a:ea typeface="Arial Narrow" charset="0"/>
                <a:cs typeface="Arial Narrow" charset="0"/>
              </a:endParaRPr>
            </a:p>
          </p:txBody>
        </p:sp>
      </p:grpSp>
      <p:grpSp>
        <p:nvGrpSpPr>
          <p:cNvPr id="40" name="Group 39">
            <a:extLst>
              <a:ext uri="{FF2B5EF4-FFF2-40B4-BE49-F238E27FC236}">
                <a16:creationId xmlns:a16="http://schemas.microsoft.com/office/drawing/2014/main" id="{E061A806-ABCA-C4E2-DE84-8B65BEC86A87}"/>
              </a:ext>
            </a:extLst>
          </p:cNvPr>
          <p:cNvGrpSpPr/>
          <p:nvPr/>
        </p:nvGrpSpPr>
        <p:grpSpPr>
          <a:xfrm>
            <a:off x="3513938" y="3648228"/>
            <a:ext cx="5431278" cy="3006528"/>
            <a:chOff x="3513938" y="3648228"/>
            <a:chExt cx="5431278" cy="3006528"/>
          </a:xfrm>
        </p:grpSpPr>
        <p:sp>
          <p:nvSpPr>
            <p:cNvPr id="26" name="Rectangle 25">
              <a:extLst>
                <a:ext uri="{FF2B5EF4-FFF2-40B4-BE49-F238E27FC236}">
                  <a16:creationId xmlns:a16="http://schemas.microsoft.com/office/drawing/2014/main" id="{C60D1BC9-1B81-CB58-8AFA-793E9686CA88}"/>
                </a:ext>
              </a:extLst>
            </p:cNvPr>
            <p:cNvSpPr/>
            <p:nvPr/>
          </p:nvSpPr>
          <p:spPr>
            <a:xfrm>
              <a:off x="3513938" y="3751007"/>
              <a:ext cx="5431278" cy="290374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diagram of a graph&#10;&#10;Description automatically generated with medium confidence">
              <a:extLst>
                <a:ext uri="{FF2B5EF4-FFF2-40B4-BE49-F238E27FC236}">
                  <a16:creationId xmlns:a16="http://schemas.microsoft.com/office/drawing/2014/main" id="{F9204EC0-34C5-5FD1-CC68-DE6066C5D080}"/>
                </a:ext>
              </a:extLst>
            </p:cNvPr>
            <p:cNvPicPr>
              <a:picLocks noChangeAspect="1"/>
            </p:cNvPicPr>
            <p:nvPr/>
          </p:nvPicPr>
          <p:blipFill>
            <a:blip r:embed="rId7"/>
            <a:stretch>
              <a:fillRect/>
            </a:stretch>
          </p:blipFill>
          <p:spPr>
            <a:xfrm>
              <a:off x="3694253" y="3648228"/>
              <a:ext cx="5118442" cy="2956196"/>
            </a:xfrm>
            <a:prstGeom prst="rect">
              <a:avLst/>
            </a:prstGeom>
          </p:spPr>
        </p:pic>
      </p:grpSp>
    </p:spTree>
    <p:extLst>
      <p:ext uri="{BB962C8B-B14F-4D97-AF65-F5344CB8AC3E}">
        <p14:creationId xmlns:p14="http://schemas.microsoft.com/office/powerpoint/2010/main" val="31279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48428D1-88F8-752E-636E-1109BFB30663}"/>
              </a:ext>
            </a:extLst>
          </p:cNvPr>
          <p:cNvSpPr/>
          <p:nvPr/>
        </p:nvSpPr>
        <p:spPr>
          <a:xfrm>
            <a:off x="102484" y="139083"/>
            <a:ext cx="11965019"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bg1"/>
                </a:solidFill>
              </a:rPr>
              <a:t>Path Integral Molecular Dynamics</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146F1D7-51A8-5B0B-9018-07D0DAA9BC61}"/>
                  </a:ext>
                </a:extLst>
              </p:cNvPr>
              <p:cNvSpPr txBox="1"/>
              <p:nvPr/>
            </p:nvSpPr>
            <p:spPr>
              <a:xfrm>
                <a:off x="320038" y="1637576"/>
                <a:ext cx="4471352" cy="840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m:rPr>
                              <m:sty m:val="p"/>
                            </m:rPr>
                            <a:rPr lang="en-US" sz="2000" b="0" i="0" smtClean="0">
                              <a:latin typeface="Cambria Math" panose="02040503050406030204" pitchFamily="18" charset="0"/>
                            </a:rPr>
                            <m:t>eff</m:t>
                          </m:r>
                        </m:sub>
                      </m:sSub>
                      <m:r>
                        <a:rPr lang="en-US" sz="2000" b="0" i="1" smtClean="0">
                          <a:latin typeface="Cambria Math" panose="02040503050406030204" pitchFamily="18" charset="0"/>
                        </a:rPr>
                        <m:t>=</m:t>
                      </m:r>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𝑛</m:t>
                          </m:r>
                        </m:sup>
                        <m:e>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b="0" i="1" smtClean="0">
                                      <a:latin typeface="Cambria Math" panose="02040503050406030204" pitchFamily="18" charset="0"/>
                                    </a:rPr>
                                    <m:t>𝑛</m:t>
                                  </m:r>
                                  <m:r>
                                    <a:rPr lang="en-US" sz="2000" i="1">
                                      <a:latin typeface="Cambria Math" panose="02040503050406030204" pitchFamily="18" charset="0"/>
                                    </a:rPr>
                                    <m:t>𝑚</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2</m:t>
                                      </m:r>
                                      <m:r>
                                        <a:rPr lang="en-US" sz="2000" i="1" smtClean="0">
                                          <a:latin typeface="Cambria Math" panose="02040503050406030204" pitchFamily="18" charset="0"/>
                                          <a:ea typeface="Cambria Math" panose="02040503050406030204" pitchFamily="18" charset="0"/>
                                        </a:rPr>
                                        <m:t>𝛽</m:t>
                                      </m:r>
                                    </m:e>
                                    <m:sup>
                                      <m:r>
                                        <a:rPr lang="en-US" sz="2000" b="0" i="1" smtClean="0">
                                          <a:latin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ℏ</m:t>
                                      </m:r>
                                    </m:e>
                                    <m:sup>
                                      <m:r>
                                        <a:rPr lang="en-US" sz="2000" i="1">
                                          <a:latin typeface="Cambria Math" panose="02040503050406030204" pitchFamily="18" charset="0"/>
                                          <a:ea typeface="Cambria Math" panose="02040503050406030204" pitchFamily="18" charset="0"/>
                                        </a:rPr>
                                        <m:t>2</m:t>
                                      </m:r>
                                    </m:sup>
                                  </m:sSup>
                                </m:den>
                              </m:f>
                              <m:sSup>
                                <m:sSupPr>
                                  <m:ctrlPr>
                                    <a:rPr lang="en-US" sz="2000" i="1">
                                      <a:latin typeface="Cambria Math" panose="02040503050406030204" pitchFamily="18" charset="0"/>
                                    </a:rPr>
                                  </m:ctrlPr>
                                </m:sSup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𝑛</m:t>
                                  </m:r>
                                </m:den>
                              </m:f>
                              <m:r>
                                <a:rPr lang="en-US" sz="2000" b="0" i="1" smtClean="0">
                                  <a:latin typeface="Cambria Math" panose="02040503050406030204" pitchFamily="18" charset="0"/>
                                </a:rPr>
                                <m:t>𝑉</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e>
                          </m:d>
                        </m:e>
                      </m:nary>
                    </m:oMath>
                  </m:oMathPara>
                </a14:m>
                <a:endParaRPr lang="en-US" sz="2000" dirty="0"/>
              </a:p>
            </p:txBody>
          </p:sp>
        </mc:Choice>
        <mc:Fallback xmlns="">
          <p:sp>
            <p:nvSpPr>
              <p:cNvPr id="43" name="TextBox 42">
                <a:extLst>
                  <a:ext uri="{FF2B5EF4-FFF2-40B4-BE49-F238E27FC236}">
                    <a16:creationId xmlns:a16="http://schemas.microsoft.com/office/drawing/2014/main" id="{9146F1D7-51A8-5B0B-9018-07D0DAA9BC61}"/>
                  </a:ext>
                </a:extLst>
              </p:cNvPr>
              <p:cNvSpPr txBox="1">
                <a:spLocks noRot="1" noChangeAspect="1" noMove="1" noResize="1" noEditPoints="1" noAdjustHandles="1" noChangeArrowheads="1" noChangeShapeType="1" noTextEdit="1"/>
              </p:cNvSpPr>
              <p:nvPr/>
            </p:nvSpPr>
            <p:spPr>
              <a:xfrm>
                <a:off x="320038" y="1637576"/>
                <a:ext cx="4471352" cy="840295"/>
              </a:xfrm>
              <a:prstGeom prst="rect">
                <a:avLst/>
              </a:prstGeom>
              <a:blipFill>
                <a:blip r:embed="rId2"/>
                <a:stretch>
                  <a:fillRect l="-3672" t="-122727" b="-183333"/>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AAF84AB4-4C8C-39E5-BAFF-8D637EC80179}"/>
              </a:ext>
            </a:extLst>
          </p:cNvPr>
          <p:cNvSpPr txBox="1"/>
          <p:nvPr/>
        </p:nvSpPr>
        <p:spPr>
          <a:xfrm>
            <a:off x="379762" y="2586300"/>
            <a:ext cx="3992375" cy="400110"/>
          </a:xfrm>
          <a:prstGeom prst="rect">
            <a:avLst/>
          </a:prstGeom>
          <a:solidFill>
            <a:srgbClr val="C00000"/>
          </a:solidFill>
        </p:spPr>
        <p:txBody>
          <a:bodyPr wrap="none" rtlCol="0">
            <a:spAutoFit/>
          </a:bodyPr>
          <a:lstStyle/>
          <a:p>
            <a:r>
              <a:rPr lang="en-US" sz="2000" dirty="0">
                <a:solidFill>
                  <a:schemeClr val="bg1"/>
                </a:solidFill>
              </a:rPr>
              <a:t>Remnants of kinetic energy operator</a:t>
            </a:r>
          </a:p>
        </p:txBody>
      </p:sp>
      <p:sp>
        <p:nvSpPr>
          <p:cNvPr id="45" name="Rectangle 44">
            <a:extLst>
              <a:ext uri="{FF2B5EF4-FFF2-40B4-BE49-F238E27FC236}">
                <a16:creationId xmlns:a16="http://schemas.microsoft.com/office/drawing/2014/main" id="{F648B549-C8B1-CA7D-FB41-AF08FF0F7471}"/>
              </a:ext>
            </a:extLst>
          </p:cNvPr>
          <p:cNvSpPr/>
          <p:nvPr/>
        </p:nvSpPr>
        <p:spPr>
          <a:xfrm>
            <a:off x="102484" y="6506553"/>
            <a:ext cx="4846583"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M. </a:t>
            </a:r>
            <a:r>
              <a:rPr lang="en-US" sz="1600" dirty="0" err="1">
                <a:latin typeface="Calibri" panose="020F0502020204030204" pitchFamily="34" charset="0"/>
                <a:ea typeface="Calibri" panose="020F0502020204030204" pitchFamily="34" charset="0"/>
                <a:cs typeface="Calibri" panose="020F0502020204030204" pitchFamily="34" charset="0"/>
              </a:rPr>
              <a:t>Parrinello</a:t>
            </a:r>
            <a:r>
              <a:rPr lang="en-US" sz="1600" dirty="0">
                <a:latin typeface="Calibri" panose="020F0502020204030204" pitchFamily="34" charset="0"/>
                <a:ea typeface="Calibri" panose="020F0502020204030204" pitchFamily="34" charset="0"/>
                <a:cs typeface="Calibri" panose="020F0502020204030204" pitchFamily="34" charset="0"/>
              </a:rPr>
              <a:t>, A. Rahman, </a:t>
            </a:r>
            <a:r>
              <a:rPr lang="en-US" sz="1600" i="1" dirty="0">
                <a:latin typeface="Calibri" panose="020F0502020204030204" pitchFamily="34" charset="0"/>
                <a:ea typeface="Calibri" panose="020F0502020204030204" pitchFamily="34" charset="0"/>
                <a:cs typeface="Calibri" panose="020F0502020204030204" pitchFamily="34" charset="0"/>
              </a:rPr>
              <a:t>J. Chem. Phys.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1984</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80</a:t>
            </a:r>
            <a:r>
              <a:rPr lang="en-US" sz="1600" dirty="0">
                <a:latin typeface="Calibri" panose="020F0502020204030204" pitchFamily="34" charset="0"/>
                <a:ea typeface="Calibri" panose="020F0502020204030204" pitchFamily="34" charset="0"/>
                <a:cs typeface="Calibri" panose="020F0502020204030204" pitchFamily="34" charset="0"/>
              </a:rPr>
              <a:t>, 860. </a:t>
            </a:r>
            <a:endParaRPr lang="en-US" sz="1600" dirty="0"/>
          </a:p>
        </p:txBody>
      </p:sp>
      <p:sp>
        <p:nvSpPr>
          <p:cNvPr id="48" name="Rectangle 47">
            <a:extLst>
              <a:ext uri="{FF2B5EF4-FFF2-40B4-BE49-F238E27FC236}">
                <a16:creationId xmlns:a16="http://schemas.microsoft.com/office/drawing/2014/main" id="{7251B84A-C32E-0A18-E36B-2AE79E1ECBDA}"/>
              </a:ext>
            </a:extLst>
          </p:cNvPr>
          <p:cNvSpPr/>
          <p:nvPr/>
        </p:nvSpPr>
        <p:spPr>
          <a:xfrm>
            <a:off x="1503334" y="1719097"/>
            <a:ext cx="2076774" cy="682108"/>
          </a:xfrm>
          <a:prstGeom prst="rect">
            <a:avLst/>
          </a:prstGeom>
          <a:solidFill>
            <a:srgbClr val="C0000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A8D75C6-4A8D-3387-1A82-9F3C93AC35EC}"/>
                  </a:ext>
                </a:extLst>
              </p:cNvPr>
              <p:cNvSpPr txBox="1"/>
              <p:nvPr/>
            </p:nvSpPr>
            <p:spPr>
              <a:xfrm>
                <a:off x="4882079" y="1482940"/>
                <a:ext cx="2030749" cy="400110"/>
              </a:xfrm>
              <a:prstGeom prst="rect">
                <a:avLst/>
              </a:prstGeom>
              <a:noFill/>
            </p:spPr>
            <p:txBody>
              <a:bodyPr wrap="none" rtlCol="0">
                <a:spAutoFit/>
              </a:bodyPr>
              <a:lstStyle/>
              <a:p>
                <a:r>
                  <a:rPr lang="en-US" sz="2000" dirty="0"/>
                  <a:t>A finite value of </a:t>
                </a:r>
                <a14:m>
                  <m:oMath xmlns:m="http://schemas.openxmlformats.org/officeDocument/2006/math">
                    <m:r>
                      <a:rPr lang="en-US" sz="2000" b="0" i="1" smtClean="0">
                        <a:latin typeface="Cambria Math" panose="02040503050406030204" pitchFamily="18" charset="0"/>
                      </a:rPr>
                      <m:t>𝑛</m:t>
                    </m:r>
                  </m:oMath>
                </a14:m>
                <a:endParaRPr lang="en-US" sz="2000" dirty="0"/>
              </a:p>
            </p:txBody>
          </p:sp>
        </mc:Choice>
        <mc:Fallback xmlns="">
          <p:sp>
            <p:nvSpPr>
              <p:cNvPr id="49" name="TextBox 48">
                <a:extLst>
                  <a:ext uri="{FF2B5EF4-FFF2-40B4-BE49-F238E27FC236}">
                    <a16:creationId xmlns:a16="http://schemas.microsoft.com/office/drawing/2014/main" id="{DA8D75C6-4A8D-3387-1A82-9F3C93AC35EC}"/>
                  </a:ext>
                </a:extLst>
              </p:cNvPr>
              <p:cNvSpPr txBox="1">
                <a:spLocks noRot="1" noChangeAspect="1" noMove="1" noResize="1" noEditPoints="1" noAdjustHandles="1" noChangeArrowheads="1" noChangeShapeType="1" noTextEdit="1"/>
              </p:cNvSpPr>
              <p:nvPr/>
            </p:nvSpPr>
            <p:spPr>
              <a:xfrm>
                <a:off x="4882079" y="1482940"/>
                <a:ext cx="2030749" cy="400110"/>
              </a:xfrm>
              <a:prstGeom prst="rect">
                <a:avLst/>
              </a:prstGeom>
              <a:blipFill>
                <a:blip r:embed="rId3"/>
                <a:stretch>
                  <a:fillRect l="-3106"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76823E9-6FF1-E8C9-8E47-B67858B0BEDA}"/>
                  </a:ext>
                </a:extLst>
              </p:cNvPr>
              <p:cNvSpPr txBox="1"/>
              <p:nvPr/>
            </p:nvSpPr>
            <p:spPr>
              <a:xfrm>
                <a:off x="5245504" y="2172995"/>
                <a:ext cx="999313" cy="6987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𝑛</m:t>
                              </m:r>
                            </m:e>
                          </m:rad>
                        </m:num>
                        <m:den>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ℏ</m:t>
                          </m:r>
                        </m:den>
                      </m:f>
                    </m:oMath>
                  </m:oMathPara>
                </a14:m>
                <a:endParaRPr lang="en-US" dirty="0"/>
              </a:p>
            </p:txBody>
          </p:sp>
        </mc:Choice>
        <mc:Fallback xmlns="">
          <p:sp>
            <p:nvSpPr>
              <p:cNvPr id="50" name="TextBox 49">
                <a:extLst>
                  <a:ext uri="{FF2B5EF4-FFF2-40B4-BE49-F238E27FC236}">
                    <a16:creationId xmlns:a16="http://schemas.microsoft.com/office/drawing/2014/main" id="{476823E9-6FF1-E8C9-8E47-B67858B0BEDA}"/>
                  </a:ext>
                </a:extLst>
              </p:cNvPr>
              <p:cNvSpPr txBox="1">
                <a:spLocks noRot="1" noChangeAspect="1" noMove="1" noResize="1" noEditPoints="1" noAdjustHandles="1" noChangeArrowheads="1" noChangeShapeType="1" noTextEdit="1"/>
              </p:cNvSpPr>
              <p:nvPr/>
            </p:nvSpPr>
            <p:spPr>
              <a:xfrm>
                <a:off x="5245504" y="2172995"/>
                <a:ext cx="999313" cy="698717"/>
              </a:xfrm>
              <a:prstGeom prst="rect">
                <a:avLst/>
              </a:prstGeom>
              <a:blipFill>
                <a:blip r:embed="rId4"/>
                <a:stretch>
                  <a:fillRect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421B66A-E550-2B5B-14BD-1D015772EC98}"/>
                  </a:ext>
                </a:extLst>
              </p:cNvPr>
              <p:cNvSpPr txBox="1"/>
              <p:nvPr/>
            </p:nvSpPr>
            <p:spPr>
              <a:xfrm>
                <a:off x="7192656" y="1601579"/>
                <a:ext cx="4527201" cy="865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m:rPr>
                              <m:sty m:val="p"/>
                            </m:rPr>
                            <a:rPr lang="en-US" sz="2000" b="0" i="0" smtClean="0">
                              <a:latin typeface="Cambria Math" panose="02040503050406030204" pitchFamily="18" charset="0"/>
                            </a:rPr>
                            <m:t>eff</m:t>
                          </m:r>
                        </m:sub>
                      </m:sSub>
                      <m:r>
                        <a:rPr lang="en-US" sz="2000" b="0" i="1" smtClean="0">
                          <a:latin typeface="Cambria Math" panose="02040503050406030204" pitchFamily="18" charset="0"/>
                        </a:rPr>
                        <m:t>=</m:t>
                      </m:r>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𝑛</m:t>
                          </m:r>
                        </m:sup>
                        <m:e>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ea typeface="Cambria Math" panose="02040503050406030204" pitchFamily="18" charset="0"/>
                                </a:rPr>
                                <m:t>𝑚</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𝜔</m:t>
                                  </m:r>
                                </m:e>
                                <m:sup>
                                  <m:r>
                                    <a:rPr lang="en-US" sz="2000" b="0" i="1" smtClean="0">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rPr>
                                  </m:ctrlPr>
                                </m:sSup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𝑛</m:t>
                                  </m:r>
                                </m:den>
                              </m:f>
                              <m:r>
                                <a:rPr lang="en-US" sz="2000" b="0" i="1" smtClean="0">
                                  <a:latin typeface="Cambria Math" panose="02040503050406030204" pitchFamily="18" charset="0"/>
                                </a:rPr>
                                <m:t>𝑉</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e>
                          </m:d>
                        </m:e>
                      </m:nary>
                    </m:oMath>
                  </m:oMathPara>
                </a14:m>
                <a:endParaRPr lang="en-US" sz="2000" dirty="0"/>
              </a:p>
            </p:txBody>
          </p:sp>
        </mc:Choice>
        <mc:Fallback xmlns="">
          <p:sp>
            <p:nvSpPr>
              <p:cNvPr id="51" name="TextBox 50">
                <a:extLst>
                  <a:ext uri="{FF2B5EF4-FFF2-40B4-BE49-F238E27FC236}">
                    <a16:creationId xmlns:a16="http://schemas.microsoft.com/office/drawing/2014/main" id="{9421B66A-E550-2B5B-14BD-1D015772EC98}"/>
                  </a:ext>
                </a:extLst>
              </p:cNvPr>
              <p:cNvSpPr txBox="1">
                <a:spLocks noRot="1" noChangeAspect="1" noMove="1" noResize="1" noEditPoints="1" noAdjustHandles="1" noChangeArrowheads="1" noChangeShapeType="1" noTextEdit="1"/>
              </p:cNvSpPr>
              <p:nvPr/>
            </p:nvSpPr>
            <p:spPr>
              <a:xfrm>
                <a:off x="7192656" y="1601579"/>
                <a:ext cx="4527201" cy="865493"/>
              </a:xfrm>
              <a:prstGeom prst="rect">
                <a:avLst/>
              </a:prstGeom>
              <a:blipFill>
                <a:blip r:embed="rId5"/>
                <a:stretch>
                  <a:fillRect l="-3631" t="-115942" b="-171014"/>
                </a:stretch>
              </a:blipFill>
            </p:spPr>
            <p:txBody>
              <a:bodyPr/>
              <a:lstStyle/>
              <a:p>
                <a:r>
                  <a:rPr lang="en-US">
                    <a:noFill/>
                  </a:rPr>
                  <a:t> </a:t>
                </a:r>
              </a:p>
            </p:txBody>
          </p:sp>
        </mc:Fallback>
      </mc:AlternateContent>
      <p:sp>
        <p:nvSpPr>
          <p:cNvPr id="54" name="Down Arrow 53">
            <a:extLst>
              <a:ext uri="{FF2B5EF4-FFF2-40B4-BE49-F238E27FC236}">
                <a16:creationId xmlns:a16="http://schemas.microsoft.com/office/drawing/2014/main" id="{A4513E7F-7D6C-5CFC-317A-EC8444DA6885}"/>
              </a:ext>
            </a:extLst>
          </p:cNvPr>
          <p:cNvSpPr/>
          <p:nvPr/>
        </p:nvSpPr>
        <p:spPr>
          <a:xfrm rot="16200000">
            <a:off x="5848167" y="1095187"/>
            <a:ext cx="241737" cy="1913879"/>
          </a:xfrm>
          <a:prstGeom prst="downArrow">
            <a:avLst>
              <a:gd name="adj1" fmla="val 50000"/>
              <a:gd name="adj2" fmla="val 7708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4F2F808B-8D5C-18A5-2996-1CB0D7C2DC4B}"/>
              </a:ext>
            </a:extLst>
          </p:cNvPr>
          <p:cNvGrpSpPr/>
          <p:nvPr/>
        </p:nvGrpSpPr>
        <p:grpSpPr>
          <a:xfrm>
            <a:off x="2711934" y="3086209"/>
            <a:ext cx="7324445" cy="2503824"/>
            <a:chOff x="3279300" y="2838820"/>
            <a:chExt cx="7324445" cy="2503824"/>
          </a:xfrm>
        </p:grpSpPr>
        <p:sp>
          <p:nvSpPr>
            <p:cNvPr id="22" name="TextBox 21">
              <a:extLst>
                <a:ext uri="{FF2B5EF4-FFF2-40B4-BE49-F238E27FC236}">
                  <a16:creationId xmlns:a16="http://schemas.microsoft.com/office/drawing/2014/main" id="{0D530691-4744-4873-0887-FCEDB3695991}"/>
                </a:ext>
              </a:extLst>
            </p:cNvPr>
            <p:cNvSpPr txBox="1"/>
            <p:nvPr/>
          </p:nvSpPr>
          <p:spPr bwMode="auto">
            <a:xfrm>
              <a:off x="3615330" y="4973336"/>
              <a:ext cx="2135473" cy="369308"/>
            </a:xfrm>
            <a:prstGeom prst="rect">
              <a:avLst/>
            </a:prstGeom>
            <a:noFill/>
            <a:ln w="9525">
              <a:noFill/>
              <a:miter lim="800000"/>
              <a:headEnd/>
              <a:tailEnd/>
            </a:ln>
          </p:spPr>
          <p:txBody>
            <a:bodyPr vert="horz" wrap="none" lIns="91416" tIns="45708" rIns="91416" bIns="45708" numCol="1" rtlCol="0" anchor="t" anchorCtr="0" compatLnSpc="1">
              <a:prstTxWarp prst="textNoShape">
                <a:avLst/>
              </a:prstTxWarp>
              <a:spAutoFit/>
            </a:bodyPr>
            <a:lstStyle/>
            <a:p>
              <a:pPr marL="362016" indent="-362016" defTabSz="965376" fontAlgn="base">
                <a:spcBef>
                  <a:spcPct val="20000"/>
                </a:spcBef>
                <a:spcAft>
                  <a:spcPct val="0"/>
                </a:spcAft>
              </a:pPr>
              <a:r>
                <a:rPr lang="en-US" kern="0" dirty="0">
                  <a:cs typeface="Arial"/>
                </a:rPr>
                <a:t>Quantum Mechanics</a:t>
              </a:r>
            </a:p>
          </p:txBody>
        </p:sp>
        <p:sp>
          <p:nvSpPr>
            <p:cNvPr id="23" name="TextBox 22">
              <a:extLst>
                <a:ext uri="{FF2B5EF4-FFF2-40B4-BE49-F238E27FC236}">
                  <a16:creationId xmlns:a16="http://schemas.microsoft.com/office/drawing/2014/main" id="{48E53D0F-9DF5-999F-9A86-31E0D7FF7C59}"/>
                </a:ext>
              </a:extLst>
            </p:cNvPr>
            <p:cNvSpPr txBox="1"/>
            <p:nvPr/>
          </p:nvSpPr>
          <p:spPr bwMode="auto">
            <a:xfrm>
              <a:off x="6615609" y="4972772"/>
              <a:ext cx="2023262" cy="369308"/>
            </a:xfrm>
            <a:prstGeom prst="rect">
              <a:avLst/>
            </a:prstGeom>
            <a:noFill/>
            <a:ln w="9525">
              <a:noFill/>
              <a:miter lim="800000"/>
              <a:headEnd/>
              <a:tailEnd/>
            </a:ln>
          </p:spPr>
          <p:txBody>
            <a:bodyPr vert="horz" wrap="none" lIns="91416" tIns="45708" rIns="91416" bIns="45708" numCol="1" rtlCol="0" anchor="t" anchorCtr="0" compatLnSpc="1">
              <a:prstTxWarp prst="textNoShape">
                <a:avLst/>
              </a:prstTxWarp>
              <a:spAutoFit/>
            </a:bodyPr>
            <a:lstStyle/>
            <a:p>
              <a:pPr marL="362016" indent="-362016" defTabSz="965376" fontAlgn="base">
                <a:spcBef>
                  <a:spcPct val="20000"/>
                </a:spcBef>
                <a:spcAft>
                  <a:spcPct val="0"/>
                </a:spcAft>
              </a:pPr>
              <a:r>
                <a:rPr lang="en-US" kern="0" dirty="0">
                  <a:cs typeface="Arial"/>
                </a:rPr>
                <a:t>Classical Mechanics</a:t>
              </a:r>
            </a:p>
          </p:txBody>
        </p:sp>
        <p:sp>
          <p:nvSpPr>
            <p:cNvPr id="28" name="Rectangle 27">
              <a:extLst>
                <a:ext uri="{FF2B5EF4-FFF2-40B4-BE49-F238E27FC236}">
                  <a16:creationId xmlns:a16="http://schemas.microsoft.com/office/drawing/2014/main" id="{37867140-22A0-9FA8-2C6F-D2B77ED82602}"/>
                </a:ext>
              </a:extLst>
            </p:cNvPr>
            <p:cNvSpPr/>
            <p:nvPr/>
          </p:nvSpPr>
          <p:spPr>
            <a:xfrm>
              <a:off x="8308767" y="3153657"/>
              <a:ext cx="2294978" cy="1200330"/>
            </a:xfrm>
            <a:prstGeom prst="rect">
              <a:avLst/>
            </a:prstGeom>
          </p:spPr>
          <p:txBody>
            <a:bodyPr wrap="square">
              <a:spAutoFit/>
            </a:bodyPr>
            <a:lstStyle/>
            <a:p>
              <a:pPr algn="ctr"/>
              <a:endParaRPr lang="en-US" dirty="0"/>
            </a:p>
            <a:p>
              <a:pPr algn="ctr"/>
              <a:r>
                <a:rPr lang="en-US" dirty="0"/>
                <a:t>Ring Polymer,</a:t>
              </a:r>
            </a:p>
            <a:p>
              <a:pPr algn="ctr"/>
              <a:r>
                <a:rPr lang="en-US" dirty="0"/>
                <a:t>comprised of</a:t>
              </a:r>
            </a:p>
            <a:p>
              <a:pPr algn="ctr"/>
              <a:r>
                <a:rPr lang="en-US" i="1" dirty="0"/>
                <a:t>n</a:t>
              </a:r>
              <a:r>
                <a:rPr lang="en-US" dirty="0"/>
                <a:t> beads</a:t>
              </a:r>
            </a:p>
          </p:txBody>
        </p:sp>
        <p:pic>
          <p:nvPicPr>
            <p:cNvPr id="47" name="Picture 46" descr="A blue arrow pointing to a square&#10;&#10;Description automatically generated">
              <a:extLst>
                <a:ext uri="{FF2B5EF4-FFF2-40B4-BE49-F238E27FC236}">
                  <a16:creationId xmlns:a16="http://schemas.microsoft.com/office/drawing/2014/main" id="{C262EB43-B946-3BA7-5777-2EF829B4115B}"/>
                </a:ext>
              </a:extLst>
            </p:cNvPr>
            <p:cNvPicPr>
              <a:picLocks noChangeAspect="1"/>
            </p:cNvPicPr>
            <p:nvPr/>
          </p:nvPicPr>
          <p:blipFill>
            <a:blip r:embed="rId6"/>
            <a:stretch>
              <a:fillRect/>
            </a:stretch>
          </p:blipFill>
          <p:spPr>
            <a:xfrm>
              <a:off x="3279300" y="3332942"/>
              <a:ext cx="5501955" cy="1550154"/>
            </a:xfrm>
            <a:prstGeom prst="rect">
              <a:avLst/>
            </a:prstGeom>
          </p:spPr>
        </p:pic>
        <p:sp>
          <p:nvSpPr>
            <p:cNvPr id="5" name="TextBox 4">
              <a:extLst>
                <a:ext uri="{FF2B5EF4-FFF2-40B4-BE49-F238E27FC236}">
                  <a16:creationId xmlns:a16="http://schemas.microsoft.com/office/drawing/2014/main" id="{977B73EF-1085-7815-0189-31D0BE84A90B}"/>
                </a:ext>
              </a:extLst>
            </p:cNvPr>
            <p:cNvSpPr txBox="1"/>
            <p:nvPr/>
          </p:nvSpPr>
          <p:spPr>
            <a:xfrm>
              <a:off x="4292121" y="2838820"/>
              <a:ext cx="4401526" cy="461665"/>
            </a:xfrm>
            <a:prstGeom prst="rect">
              <a:avLst/>
            </a:prstGeom>
            <a:noFill/>
          </p:spPr>
          <p:txBody>
            <a:bodyPr wrap="none" rtlCol="0">
              <a:spAutoFit/>
            </a:bodyPr>
            <a:lstStyle/>
            <a:p>
              <a:r>
                <a:rPr lang="en-US" sz="2400" dirty="0">
                  <a:solidFill>
                    <a:srgbClr val="C00000"/>
                  </a:solidFill>
                </a:rPr>
                <a:t>Quantum</a:t>
              </a:r>
              <a:r>
                <a:rPr lang="en-US" sz="2400" dirty="0">
                  <a:solidFill>
                    <a:schemeClr val="accent1">
                      <a:lumMod val="75000"/>
                    </a:schemeClr>
                  </a:solidFill>
                </a:rPr>
                <a:t> </a:t>
              </a:r>
              <a:r>
                <a:rPr lang="en-US" sz="2400" dirty="0"/>
                <a:t>–</a:t>
              </a:r>
              <a:r>
                <a:rPr lang="en-US" sz="2400" dirty="0">
                  <a:solidFill>
                    <a:schemeClr val="accent1">
                      <a:lumMod val="75000"/>
                    </a:schemeClr>
                  </a:solidFill>
                </a:rPr>
                <a:t> Classical </a:t>
              </a:r>
              <a:r>
                <a:rPr lang="en-US" sz="2400" dirty="0"/>
                <a:t>Isomorphism</a:t>
              </a:r>
            </a:p>
          </p:txBody>
        </p:sp>
      </p:grpSp>
      <p:sp>
        <p:nvSpPr>
          <p:cNvPr id="57" name="TextBox 56">
            <a:extLst>
              <a:ext uri="{FF2B5EF4-FFF2-40B4-BE49-F238E27FC236}">
                <a16:creationId xmlns:a16="http://schemas.microsoft.com/office/drawing/2014/main" id="{A5838733-C75F-A9B3-35E5-39E3987878F0}"/>
              </a:ext>
            </a:extLst>
          </p:cNvPr>
          <p:cNvSpPr txBox="1"/>
          <p:nvPr/>
        </p:nvSpPr>
        <p:spPr>
          <a:xfrm>
            <a:off x="314680" y="5897319"/>
            <a:ext cx="4057457" cy="400110"/>
          </a:xfrm>
          <a:prstGeom prst="rect">
            <a:avLst/>
          </a:prstGeom>
          <a:solidFill>
            <a:srgbClr val="C00000"/>
          </a:solidFill>
        </p:spPr>
        <p:txBody>
          <a:bodyPr wrap="none" rtlCol="0">
            <a:spAutoFit/>
          </a:bodyPr>
          <a:lstStyle/>
          <a:p>
            <a:r>
              <a:rPr lang="en-US" sz="2000" dirty="0">
                <a:solidFill>
                  <a:schemeClr val="bg1"/>
                </a:solidFill>
              </a:rPr>
              <a:t>Insertion of a fictitious kinetic energy</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5E81B23-3FCD-AC16-0EBF-E0E000A008BD}"/>
                  </a:ext>
                </a:extLst>
              </p:cNvPr>
              <p:cNvSpPr txBox="1"/>
              <p:nvPr/>
            </p:nvSpPr>
            <p:spPr>
              <a:xfrm>
                <a:off x="4720730" y="5719346"/>
                <a:ext cx="5791394" cy="840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b="0" i="1" smtClean="0">
                          <a:latin typeface="Cambria Math" panose="02040503050406030204" pitchFamily="18" charset="0"/>
                        </a:rPr>
                        <m:t>𝑟</m:t>
                      </m:r>
                      <m:r>
                        <a:rPr lang="en-US" sz="2000" b="0" i="1" smtClean="0">
                          <a:latin typeface="Cambria Math" panose="02040503050406030204" pitchFamily="18" charset="0"/>
                        </a:rPr>
                        <m:t>,</m:t>
                      </m:r>
                      <m:r>
                        <a:rPr lang="en-US" sz="2000" b="0" i="1" smtClean="0">
                          <a:latin typeface="Cambria Math" panose="02040503050406030204" pitchFamily="18" charset="0"/>
                        </a:rPr>
                        <m:t>𝑝</m:t>
                      </m:r>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𝑝</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num>
                                <m:den>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𝑚</m:t>
                                      </m:r>
                                    </m:e>
                                    <m:sup>
                                      <m:r>
                                        <a:rPr lang="en-US" sz="2000" b="0" i="1" smtClean="0">
                                          <a:latin typeface="Cambria Math" panose="02040503050406030204" pitchFamily="18" charset="0"/>
                                        </a:rPr>
                                        <m:t>′</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r>
                                <a:rPr lang="en-US" sz="2000" i="1">
                                  <a:latin typeface="Cambria Math" panose="02040503050406030204" pitchFamily="18" charset="0"/>
                                  <a:ea typeface="Cambria Math" panose="02040503050406030204" pitchFamily="18" charset="0"/>
                                </a:rPr>
                                <m:t>𝑚</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𝜔</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rPr>
                                  </m:ctrlPr>
                                </m:sSupPr>
                                <m:e>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b="0" i="1" smtClean="0">
                                      <a:latin typeface="Cambria Math" panose="02040503050406030204" pitchFamily="18" charset="0"/>
                                    </a:rPr>
                                    <m:t>𝑛</m:t>
                                  </m:r>
                                </m:den>
                              </m:f>
                              <m:r>
                                <a:rPr lang="en-US" sz="2000" i="1">
                                  <a:latin typeface="Cambria Math" panose="02040503050406030204" pitchFamily="18" charset="0"/>
                                </a:rPr>
                                <m:t>𝑉</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m:t>
                              </m:r>
                            </m:e>
                          </m:d>
                        </m:e>
                      </m:nary>
                    </m:oMath>
                  </m:oMathPara>
                </a14:m>
                <a:endParaRPr lang="en-US" sz="2000" dirty="0"/>
              </a:p>
            </p:txBody>
          </p:sp>
        </mc:Choice>
        <mc:Fallback xmlns="">
          <p:sp>
            <p:nvSpPr>
              <p:cNvPr id="58" name="TextBox 57">
                <a:extLst>
                  <a:ext uri="{FF2B5EF4-FFF2-40B4-BE49-F238E27FC236}">
                    <a16:creationId xmlns:a16="http://schemas.microsoft.com/office/drawing/2014/main" id="{35E81B23-3FCD-AC16-0EBF-E0E000A008BD}"/>
                  </a:ext>
                </a:extLst>
              </p:cNvPr>
              <p:cNvSpPr txBox="1">
                <a:spLocks noRot="1" noChangeAspect="1" noMove="1" noResize="1" noEditPoints="1" noAdjustHandles="1" noChangeArrowheads="1" noChangeShapeType="1" noTextEdit="1"/>
              </p:cNvSpPr>
              <p:nvPr/>
            </p:nvSpPr>
            <p:spPr>
              <a:xfrm>
                <a:off x="4720730" y="5719346"/>
                <a:ext cx="5791394" cy="840295"/>
              </a:xfrm>
              <a:prstGeom prst="rect">
                <a:avLst/>
              </a:prstGeom>
              <a:blipFill>
                <a:blip r:embed="rId7"/>
                <a:stretch>
                  <a:fillRect t="-119403" b="-179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830D98B-A9A9-82B3-7973-D30191000DB8}"/>
                  </a:ext>
                </a:extLst>
              </p:cNvPr>
              <p:cNvSpPr txBox="1"/>
              <p:nvPr/>
            </p:nvSpPr>
            <p:spPr>
              <a:xfrm>
                <a:off x="3536144" y="799655"/>
                <a:ext cx="7433125" cy="5807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𝑍</m:t>
                      </m:r>
                      <m:r>
                        <a:rPr lang="en-US" sz="2200" b="0" i="1" smtClean="0">
                          <a:latin typeface="Cambria Math" panose="02040503050406030204" pitchFamily="18" charset="0"/>
                        </a:rPr>
                        <m:t>=</m:t>
                      </m:r>
                      <m:r>
                        <m:rPr>
                          <m:nor/>
                        </m:rPr>
                        <a:rPr lang="en-US" sz="2200">
                          <a:latin typeface="Cambria Math" panose="02040503050406030204" pitchFamily="18" charset="0"/>
                          <a:ea typeface="Cambria Math" panose="02040503050406030204" pitchFamily="18" charset="0"/>
                        </a:rPr>
                        <m:t>Tr</m:t>
                      </m:r>
                      <m:r>
                        <m:rPr>
                          <m:nor/>
                        </m:rPr>
                        <a:rPr lang="en-US" sz="2200">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𝑒</m:t>
                          </m:r>
                        </m:e>
                        <m:sup>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𝛽</m:t>
                          </m:r>
                          <m:acc>
                            <m:accPr>
                              <m:chr m:val="̂"/>
                              <m:ctrlPr>
                                <a:rPr lang="en-US" sz="2200" i="1">
                                  <a:latin typeface="Cambria Math" panose="02040503050406030204" pitchFamily="18" charset="0"/>
                                  <a:ea typeface="Cambria Math" panose="02040503050406030204" pitchFamily="18" charset="0"/>
                                </a:rPr>
                              </m:ctrlPr>
                            </m:accPr>
                            <m:e>
                              <m:r>
                                <a:rPr lang="en-US" sz="2200" i="1">
                                  <a:latin typeface="Cambria Math" panose="02040503050406030204" pitchFamily="18" charset="0"/>
                                  <a:ea typeface="Cambria Math" panose="02040503050406030204" pitchFamily="18" charset="0"/>
                                </a:rPr>
                                <m:t>𝐻</m:t>
                              </m:r>
                            </m:e>
                          </m:acc>
                        </m:sup>
                      </m:sSup>
                      <m:r>
                        <a:rPr lang="en-US" sz="2200" b="0" i="1" smtClean="0">
                          <a:latin typeface="Cambria Math" panose="02040503050406030204" pitchFamily="18" charset="0"/>
                          <a:ea typeface="Cambria Math" panose="02040503050406030204" pitchFamily="18" charset="0"/>
                        </a:rPr>
                        <m:t>≈</m:t>
                      </m:r>
                      <m:func>
                        <m:funcPr>
                          <m:ctrlPr>
                            <a:rPr lang="en-US" sz="2200" i="1">
                              <a:latin typeface="Cambria Math" panose="02040503050406030204" pitchFamily="18" charset="0"/>
                              <a:ea typeface="Cambria Math" panose="02040503050406030204" pitchFamily="18" charset="0"/>
                            </a:rPr>
                          </m:ctrlPr>
                        </m:funcPr>
                        <m:fName>
                          <m:limLow>
                            <m:limLowPr>
                              <m:ctrlPr>
                                <a:rPr lang="en-US" sz="2200" i="1">
                                  <a:latin typeface="Cambria Math" panose="02040503050406030204" pitchFamily="18" charset="0"/>
                                  <a:ea typeface="Cambria Math" panose="02040503050406030204" pitchFamily="18" charset="0"/>
                                </a:rPr>
                              </m:ctrlPr>
                            </m:limLowPr>
                            <m:e>
                              <m:r>
                                <m:rPr>
                                  <m:sty m:val="p"/>
                                </m:rPr>
                                <a:rPr lang="en-US" sz="2200">
                                  <a:latin typeface="Cambria Math" panose="02040503050406030204" pitchFamily="18" charset="0"/>
                                  <a:ea typeface="Cambria Math" panose="02040503050406030204" pitchFamily="18" charset="0"/>
                                </a:rPr>
                                <m:t>lim</m:t>
                              </m:r>
                            </m:e>
                            <m:lim>
                              <m:r>
                                <a:rPr lang="en-US" sz="2200" b="0" i="1" smtClean="0">
                                  <a:latin typeface="Cambria Math" panose="02040503050406030204" pitchFamily="18" charset="0"/>
                                  <a:ea typeface="Cambria Math" panose="02040503050406030204" pitchFamily="18" charset="0"/>
                                </a:rPr>
                                <m:t>𝑛</m:t>
                              </m:r>
                              <m:r>
                                <a:rPr lang="en-US" sz="2200" i="1">
                                  <a:latin typeface="Cambria Math" panose="02040503050406030204" pitchFamily="18" charset="0"/>
                                  <a:ea typeface="Cambria Math" panose="02040503050406030204" pitchFamily="18" charset="0"/>
                                </a:rPr>
                                <m:t>→∞</m:t>
                              </m:r>
                            </m:lim>
                          </m:limLow>
                        </m:fName>
                        <m:e>
                          <m:r>
                            <a:rPr lang="en-US" sz="2200" i="1" smtClean="0">
                              <a:latin typeface="Cambria Math" panose="02040503050406030204" pitchFamily="18" charset="0"/>
                              <a:ea typeface="Cambria Math" panose="02040503050406030204" pitchFamily="18" charset="0"/>
                            </a:rPr>
                            <m:t>∫</m:t>
                          </m:r>
                          <m:sSub>
                            <m:sSubPr>
                              <m:ctrlPr>
                                <a:rPr lang="en-US" sz="220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𝑑𝑟</m:t>
                              </m:r>
                            </m:e>
                            <m:sub>
                              <m:r>
                                <a:rPr lang="en-US" sz="2200" b="0" i="1" smtClean="0">
                                  <a:latin typeface="Cambria Math" panose="02040503050406030204" pitchFamily="18" charset="0"/>
                                  <a:ea typeface="Cambria Math" panose="02040503050406030204" pitchFamily="18" charset="0"/>
                                </a:rPr>
                                <m:t>1</m:t>
                              </m:r>
                            </m:sub>
                          </m:sSub>
                          <m:sSub>
                            <m:sSubPr>
                              <m:ctrlPr>
                                <a:rPr lang="en-US" sz="220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𝑑𝑟</m:t>
                              </m:r>
                            </m:e>
                            <m:sub>
                              <m:r>
                                <a:rPr lang="en-US" sz="2200" b="0" i="1" smtClean="0">
                                  <a:latin typeface="Cambria Math" panose="02040503050406030204" pitchFamily="18" charset="0"/>
                                  <a:ea typeface="Cambria Math" panose="02040503050406030204" pitchFamily="18" charset="0"/>
                                </a:rPr>
                                <m:t>2</m:t>
                              </m:r>
                            </m:sub>
                          </m:sSub>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𝑑𝑟</m:t>
                              </m:r>
                            </m:e>
                            <m:sub>
                              <m:r>
                                <a:rPr lang="en-US" sz="2200" b="0" i="1" smtClean="0">
                                  <a:latin typeface="Cambria Math" panose="02040503050406030204" pitchFamily="18" charset="0"/>
                                  <a:ea typeface="Cambria Math" panose="02040503050406030204" pitchFamily="18" charset="0"/>
                                </a:rPr>
                                <m:t>𝑛</m:t>
                              </m:r>
                            </m:sub>
                          </m:sSub>
                          <m:r>
                            <m:rPr>
                              <m:nor/>
                            </m:rPr>
                            <a:rPr lang="en-US" sz="2200" b="0" i="0" smtClean="0">
                              <a:latin typeface="Cambria Math" panose="02040503050406030204" pitchFamily="18" charset="0"/>
                              <a:ea typeface="Cambria Math" panose="02040503050406030204" pitchFamily="18" charset="0"/>
                            </a:rPr>
                            <m:t> </m:t>
                          </m:r>
                          <m:r>
                            <m:rPr>
                              <m:nor/>
                            </m:rPr>
                            <a:rPr lang="en-US" sz="2200" b="0" i="0" smtClean="0">
                              <a:latin typeface="Cambria Math" panose="02040503050406030204" pitchFamily="18" charset="0"/>
                              <a:ea typeface="Cambria Math" panose="02040503050406030204" pitchFamily="18" charset="0"/>
                            </a:rPr>
                            <m:t>exp</m:t>
                          </m:r>
                          <m:r>
                            <a:rPr lang="en-US" sz="2200" b="0" i="1" smtClean="0">
                              <a:latin typeface="Cambria Math" panose="02040503050406030204" pitchFamily="18" charset="0"/>
                              <a:ea typeface="Cambria Math" panose="02040503050406030204" pitchFamily="18" charset="0"/>
                            </a:rPr>
                            <m:t>[−</m:t>
                          </m:r>
                          <m:r>
                            <a:rPr lang="el-GR" sz="2200" i="1">
                              <a:latin typeface="Cambria Math" panose="02040503050406030204" pitchFamily="18" charset="0"/>
                              <a:ea typeface="Cambria Math" panose="02040503050406030204" pitchFamily="18" charset="0"/>
                            </a:rPr>
                            <m:t>𝛽</m:t>
                          </m:r>
                          <m:sSub>
                            <m:sSubPr>
                              <m:ctrlPr>
                                <a:rPr lang="en-US" sz="2200" i="1">
                                  <a:latin typeface="Cambria Math" panose="02040503050406030204" pitchFamily="18" charset="0"/>
                                </a:rPr>
                              </m:ctrlPr>
                            </m:sSubPr>
                            <m:e>
                              <m:r>
                                <a:rPr lang="en-US" sz="2200" i="1">
                                  <a:latin typeface="Cambria Math" panose="02040503050406030204" pitchFamily="18" charset="0"/>
                                </a:rPr>
                                <m:t>𝑉</m:t>
                              </m:r>
                            </m:e>
                            <m:sub>
                              <m:r>
                                <m:rPr>
                                  <m:sty m:val="p"/>
                                </m:rPr>
                                <a:rPr lang="en-US" sz="2200">
                                  <a:latin typeface="Cambria Math" panose="02040503050406030204" pitchFamily="18" charset="0"/>
                                </a:rPr>
                                <m:t>eff</m:t>
                              </m:r>
                            </m:sub>
                          </m:sSub>
                          <m:r>
                            <a:rPr lang="en-US" sz="2200" b="0" i="1" smtClean="0">
                              <a:latin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𝑟</m:t>
                              </m:r>
                            </m:e>
                            <m:sub>
                              <m:r>
                                <a:rPr lang="en-US" sz="2200" b="0" i="1" smtClean="0">
                                  <a:latin typeface="Cambria Math" panose="02040503050406030204" pitchFamily="18" charset="0"/>
                                  <a:ea typeface="Cambria Math" panose="02040503050406030204" pitchFamily="18" charset="0"/>
                                </a:rPr>
                                <m:t>1</m:t>
                              </m:r>
                            </m:sub>
                          </m:sSub>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𝑟</m:t>
                              </m:r>
                            </m:e>
                            <m:sub>
                              <m:r>
                                <a:rPr lang="en-US" sz="2200" b="0" i="1" smtClean="0">
                                  <a:latin typeface="Cambria Math" panose="02040503050406030204" pitchFamily="18" charset="0"/>
                                  <a:ea typeface="Cambria Math" panose="02040503050406030204" pitchFamily="18" charset="0"/>
                                </a:rPr>
                                <m:t>2</m:t>
                              </m:r>
                            </m:sub>
                          </m:sSub>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𝑟</m:t>
                              </m:r>
                            </m:e>
                            <m:sub>
                              <m:r>
                                <a:rPr lang="en-US" sz="2200" b="0" i="1" smtClean="0">
                                  <a:latin typeface="Cambria Math" panose="02040503050406030204" pitchFamily="18" charset="0"/>
                                  <a:ea typeface="Cambria Math" panose="02040503050406030204" pitchFamily="18" charset="0"/>
                                </a:rPr>
                                <m:t>𝑛</m:t>
                              </m:r>
                            </m:sub>
                          </m:sSub>
                          <m:r>
                            <a:rPr lang="en-US" sz="2200" b="0" i="1" smtClean="0">
                              <a:latin typeface="Cambria Math" panose="02040503050406030204" pitchFamily="18" charset="0"/>
                              <a:ea typeface="Cambria Math" panose="02040503050406030204" pitchFamily="18" charset="0"/>
                            </a:rPr>
                            <m:t>)]</m:t>
                          </m:r>
                        </m:e>
                      </m:func>
                    </m:oMath>
                  </m:oMathPara>
                </a14:m>
                <a:endParaRPr lang="en-US" sz="2200" dirty="0"/>
              </a:p>
            </p:txBody>
          </p:sp>
        </mc:Choice>
        <mc:Fallback xmlns="">
          <p:sp>
            <p:nvSpPr>
              <p:cNvPr id="2" name="TextBox 1">
                <a:extLst>
                  <a:ext uri="{FF2B5EF4-FFF2-40B4-BE49-F238E27FC236}">
                    <a16:creationId xmlns:a16="http://schemas.microsoft.com/office/drawing/2014/main" id="{F830D98B-A9A9-82B3-7973-D30191000DB8}"/>
                  </a:ext>
                </a:extLst>
              </p:cNvPr>
              <p:cNvSpPr txBox="1">
                <a:spLocks noRot="1" noChangeAspect="1" noMove="1" noResize="1" noEditPoints="1" noAdjustHandles="1" noChangeArrowheads="1" noChangeShapeType="1" noTextEdit="1"/>
              </p:cNvSpPr>
              <p:nvPr/>
            </p:nvSpPr>
            <p:spPr>
              <a:xfrm>
                <a:off x="3536144" y="799655"/>
                <a:ext cx="7433125" cy="580736"/>
              </a:xfrm>
              <a:prstGeom prst="rect">
                <a:avLst/>
              </a:prstGeom>
              <a:blipFill>
                <a:blip r:embed="rId8"/>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A0277AB-0A09-0A60-1E65-7BE80C60B7B2}"/>
              </a:ext>
            </a:extLst>
          </p:cNvPr>
          <p:cNvSpPr txBox="1"/>
          <p:nvPr/>
        </p:nvSpPr>
        <p:spPr>
          <a:xfrm>
            <a:off x="762229" y="835416"/>
            <a:ext cx="2920608" cy="430887"/>
          </a:xfrm>
          <a:prstGeom prst="rect">
            <a:avLst/>
          </a:prstGeom>
          <a:noFill/>
        </p:spPr>
        <p:txBody>
          <a:bodyPr wrap="none" rtlCol="0">
            <a:spAutoFit/>
          </a:bodyPr>
          <a:lstStyle/>
          <a:p>
            <a:r>
              <a:rPr lang="en-US" sz="2200" dirty="0"/>
              <a:t>Path integral formalism:</a:t>
            </a:r>
          </a:p>
        </p:txBody>
      </p:sp>
    </p:spTree>
    <p:extLst>
      <p:ext uri="{BB962C8B-B14F-4D97-AF65-F5344CB8AC3E}">
        <p14:creationId xmlns:p14="http://schemas.microsoft.com/office/powerpoint/2010/main" val="34293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dissolv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randombar(horizontal)">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randombar(horizontal)">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8" grpId="0" animBg="1"/>
      <p:bldP spid="49" grpId="0"/>
      <p:bldP spid="50" grpId="0"/>
      <p:bldP spid="51" grpId="0"/>
      <p:bldP spid="54" grpId="0" animBg="1"/>
      <p:bldP spid="57" grpId="0" animBg="1"/>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C8B898-7348-1BEE-0FE1-29EF8D21888C}"/>
              </a:ext>
            </a:extLst>
          </p:cNvPr>
          <p:cNvSpPr/>
          <p:nvPr/>
        </p:nvSpPr>
        <p:spPr>
          <a:xfrm>
            <a:off x="102484" y="139083"/>
            <a:ext cx="11965019"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bg1"/>
                </a:solidFill>
              </a:rPr>
              <a:t>Ring Polymer Molecular Dynamics</a:t>
            </a:r>
          </a:p>
        </p:txBody>
      </p:sp>
      <p:sp>
        <p:nvSpPr>
          <p:cNvPr id="5" name="TextBox 4">
            <a:extLst>
              <a:ext uri="{FF2B5EF4-FFF2-40B4-BE49-F238E27FC236}">
                <a16:creationId xmlns:a16="http://schemas.microsoft.com/office/drawing/2014/main" id="{262A4577-6CB0-C7F4-9759-0DFB514DB1B0}"/>
              </a:ext>
            </a:extLst>
          </p:cNvPr>
          <p:cNvSpPr txBox="1"/>
          <p:nvPr/>
        </p:nvSpPr>
        <p:spPr>
          <a:xfrm>
            <a:off x="232475" y="836909"/>
            <a:ext cx="997389" cy="461665"/>
          </a:xfrm>
          <a:prstGeom prst="rect">
            <a:avLst/>
          </a:prstGeom>
          <a:noFill/>
        </p:spPr>
        <p:txBody>
          <a:bodyPr wrap="none" rtlCol="0">
            <a:spAutoFit/>
          </a:bodyPr>
          <a:lstStyle/>
          <a:p>
            <a:r>
              <a:rPr lang="en-US" sz="2400" b="1" dirty="0"/>
              <a:t>PIMD</a:t>
            </a:r>
            <a:r>
              <a:rPr lang="en-US" sz="2400" b="1" baseline="30000" dirty="0"/>
              <a:t>1</a:t>
            </a:r>
            <a:endParaRPr lang="en-US" sz="2400" b="1" dirty="0"/>
          </a:p>
        </p:txBody>
      </p:sp>
      <p:sp>
        <p:nvSpPr>
          <p:cNvPr id="6" name="Rectangle 5">
            <a:extLst>
              <a:ext uri="{FF2B5EF4-FFF2-40B4-BE49-F238E27FC236}">
                <a16:creationId xmlns:a16="http://schemas.microsoft.com/office/drawing/2014/main" id="{7631AC3A-B6A9-6E1D-59AD-4EB6CC3EF502}"/>
              </a:ext>
            </a:extLst>
          </p:cNvPr>
          <p:cNvSpPr/>
          <p:nvPr/>
        </p:nvSpPr>
        <p:spPr>
          <a:xfrm>
            <a:off x="102484" y="6486817"/>
            <a:ext cx="10073976" cy="338554"/>
          </a:xfrm>
          <a:prstGeom prst="rect">
            <a:avLst/>
          </a:prstGeom>
        </p:spPr>
        <p:txBody>
          <a:bodyPr wrap="none">
            <a:spAutoFit/>
          </a:bodyPr>
          <a:lstStyle/>
          <a:p>
            <a:r>
              <a:rPr lang="en-US" sz="1600" baseline="30000" dirty="0">
                <a:latin typeface="Calibri" panose="020F0502020204030204" pitchFamily="34" charset="0"/>
                <a:ea typeface="Calibri" panose="020F0502020204030204" pitchFamily="34" charset="0"/>
                <a:cs typeface="Calibri" panose="020F0502020204030204" pitchFamily="34" charset="0"/>
              </a:rPr>
              <a:t>1</a:t>
            </a:r>
            <a:r>
              <a:rPr lang="en-US" sz="1600" dirty="0">
                <a:latin typeface="Calibri" panose="020F0502020204030204" pitchFamily="34" charset="0"/>
                <a:ea typeface="Calibri" panose="020F0502020204030204" pitchFamily="34" charset="0"/>
                <a:cs typeface="Calibri" panose="020F0502020204030204" pitchFamily="34" charset="0"/>
              </a:rPr>
              <a:t>M. </a:t>
            </a:r>
            <a:r>
              <a:rPr lang="en-US" sz="1600" dirty="0" err="1">
                <a:latin typeface="Calibri" panose="020F0502020204030204" pitchFamily="34" charset="0"/>
                <a:ea typeface="Calibri" panose="020F0502020204030204" pitchFamily="34" charset="0"/>
                <a:cs typeface="Calibri" panose="020F0502020204030204" pitchFamily="34" charset="0"/>
              </a:rPr>
              <a:t>Parrinello</a:t>
            </a:r>
            <a:r>
              <a:rPr lang="en-US" sz="1600" dirty="0">
                <a:latin typeface="Calibri" panose="020F0502020204030204" pitchFamily="34" charset="0"/>
                <a:ea typeface="Calibri" panose="020F0502020204030204" pitchFamily="34" charset="0"/>
                <a:cs typeface="Calibri" panose="020F0502020204030204" pitchFamily="34" charset="0"/>
              </a:rPr>
              <a:t>, A. Rahman, </a:t>
            </a:r>
            <a:r>
              <a:rPr lang="en-US" sz="1600" i="1" dirty="0">
                <a:latin typeface="Calibri" panose="020F0502020204030204" pitchFamily="34" charset="0"/>
                <a:ea typeface="Calibri" panose="020F0502020204030204" pitchFamily="34" charset="0"/>
                <a:cs typeface="Calibri" panose="020F0502020204030204" pitchFamily="34" charset="0"/>
              </a:rPr>
              <a:t>J. Chem. Phys.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1984</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80</a:t>
            </a:r>
            <a:r>
              <a:rPr lang="en-US" sz="1600" dirty="0">
                <a:latin typeface="Calibri" panose="020F0502020204030204" pitchFamily="34" charset="0"/>
                <a:ea typeface="Calibri" panose="020F0502020204030204" pitchFamily="34" charset="0"/>
                <a:cs typeface="Calibri" panose="020F0502020204030204" pitchFamily="34" charset="0"/>
              </a:rPr>
              <a:t>, 860. </a:t>
            </a:r>
            <a:r>
              <a:rPr lang="en-US" sz="1600" baseline="30000" dirty="0">
                <a:latin typeface="Calibri" panose="020F0502020204030204" pitchFamily="34" charset="0"/>
                <a:ea typeface="Calibri" panose="020F0502020204030204" pitchFamily="34" charset="0"/>
                <a:cs typeface="Calibri" panose="020F0502020204030204" pitchFamily="34" charset="0"/>
              </a:rPr>
              <a:t>2</a:t>
            </a:r>
            <a:r>
              <a:rPr lang="en-US" sz="1600" dirty="0">
                <a:latin typeface="Calibri" panose="020F0502020204030204" pitchFamily="34" charset="0"/>
                <a:ea typeface="Calibri" panose="020F0502020204030204" pitchFamily="34" charset="0"/>
                <a:cs typeface="Calibri" panose="020F0502020204030204" pitchFamily="34" charset="0"/>
              </a:rPr>
              <a:t>I.R. Craig, D.E. </a:t>
            </a:r>
            <a:r>
              <a:rPr lang="en-US" sz="1600" dirty="0" err="1">
                <a:latin typeface="Calibri" panose="020F0502020204030204" pitchFamily="34" charset="0"/>
                <a:ea typeface="Calibri" panose="020F0502020204030204" pitchFamily="34" charset="0"/>
                <a:cs typeface="Calibri" panose="020F0502020204030204" pitchFamily="34" charset="0"/>
              </a:rPr>
              <a:t>Manolopoulos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J. Chem. Phys.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2004</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121</a:t>
            </a:r>
            <a:r>
              <a:rPr lang="en-US" sz="1600" dirty="0">
                <a:latin typeface="Calibri" panose="020F0502020204030204" pitchFamily="34" charset="0"/>
                <a:ea typeface="Calibri" panose="020F0502020204030204" pitchFamily="34" charset="0"/>
                <a:cs typeface="Calibri" panose="020F0502020204030204" pitchFamily="34" charset="0"/>
              </a:rPr>
              <a:t>, 3368.</a:t>
            </a:r>
            <a:endParaRPr lang="en-US" sz="1600" dirty="0"/>
          </a:p>
        </p:txBody>
      </p:sp>
      <p:grpSp>
        <p:nvGrpSpPr>
          <p:cNvPr id="15" name="Group 14">
            <a:extLst>
              <a:ext uri="{FF2B5EF4-FFF2-40B4-BE49-F238E27FC236}">
                <a16:creationId xmlns:a16="http://schemas.microsoft.com/office/drawing/2014/main" id="{B44EDE6D-5CCE-DF95-7954-E26526C31716}"/>
              </a:ext>
            </a:extLst>
          </p:cNvPr>
          <p:cNvGrpSpPr/>
          <p:nvPr/>
        </p:nvGrpSpPr>
        <p:grpSpPr>
          <a:xfrm>
            <a:off x="232475" y="1469781"/>
            <a:ext cx="2739868" cy="2474519"/>
            <a:chOff x="1212200" y="1844298"/>
            <a:chExt cx="2739868" cy="2474519"/>
          </a:xfrm>
        </p:grpSpPr>
        <p:grpSp>
          <p:nvGrpSpPr>
            <p:cNvPr id="12" name="Group 11">
              <a:extLst>
                <a:ext uri="{FF2B5EF4-FFF2-40B4-BE49-F238E27FC236}">
                  <a16:creationId xmlns:a16="http://schemas.microsoft.com/office/drawing/2014/main" id="{E3AA7A2E-8613-80C2-90AA-0A9AE1AA5660}"/>
                </a:ext>
              </a:extLst>
            </p:cNvPr>
            <p:cNvGrpSpPr/>
            <p:nvPr/>
          </p:nvGrpSpPr>
          <p:grpSpPr>
            <a:xfrm>
              <a:off x="1580827" y="1844298"/>
              <a:ext cx="2371241" cy="2107770"/>
              <a:chOff x="1580827" y="1844298"/>
              <a:chExt cx="2371241" cy="2107770"/>
            </a:xfrm>
          </p:grpSpPr>
          <p:cxnSp>
            <p:nvCxnSpPr>
              <p:cNvPr id="8" name="Straight Arrow Connector 7">
                <a:extLst>
                  <a:ext uri="{FF2B5EF4-FFF2-40B4-BE49-F238E27FC236}">
                    <a16:creationId xmlns:a16="http://schemas.microsoft.com/office/drawing/2014/main" id="{68E72E6E-7F52-A3B3-1FD1-173AFEF25DB8}"/>
                  </a:ext>
                </a:extLst>
              </p:cNvPr>
              <p:cNvCxnSpPr/>
              <p:nvPr/>
            </p:nvCxnSpPr>
            <p:spPr>
              <a:xfrm flipV="1">
                <a:off x="1580827" y="1844298"/>
                <a:ext cx="0" cy="210777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27FE644-73E9-73AB-0EC9-BEB31CC22D4A}"/>
                  </a:ext>
                </a:extLst>
              </p:cNvPr>
              <p:cNvCxnSpPr>
                <a:cxnSpLocks/>
              </p:cNvCxnSpPr>
              <p:nvPr/>
            </p:nvCxnSpPr>
            <p:spPr>
              <a:xfrm>
                <a:off x="1580827" y="3949485"/>
                <a:ext cx="2371241" cy="25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4C8B46-E87D-FEA1-99C3-A6BA365D53D2}"/>
                    </a:ext>
                  </a:extLst>
                </p:cNvPr>
                <p:cNvSpPr txBox="1"/>
                <p:nvPr/>
              </p:nvSpPr>
              <p:spPr>
                <a:xfrm>
                  <a:off x="1212200" y="2539183"/>
                  <a:ext cx="3686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13" name="TextBox 12">
                  <a:extLst>
                    <a:ext uri="{FF2B5EF4-FFF2-40B4-BE49-F238E27FC236}">
                      <a16:creationId xmlns:a16="http://schemas.microsoft.com/office/drawing/2014/main" id="{324C8B46-E87D-FEA1-99C3-A6BA365D53D2}"/>
                    </a:ext>
                  </a:extLst>
                </p:cNvPr>
                <p:cNvSpPr txBox="1">
                  <a:spLocks noRot="1" noChangeAspect="1" noMove="1" noResize="1" noEditPoints="1" noAdjustHandles="1" noChangeArrowheads="1" noChangeShapeType="1" noTextEdit="1"/>
                </p:cNvSpPr>
                <p:nvPr/>
              </p:nvSpPr>
              <p:spPr>
                <a:xfrm>
                  <a:off x="1212200" y="2539183"/>
                  <a:ext cx="368627"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76280D-BFEA-27A2-9ABF-9964ACCB0765}"/>
                    </a:ext>
                  </a:extLst>
                </p:cNvPr>
                <p:cNvSpPr txBox="1"/>
                <p:nvPr/>
              </p:nvSpPr>
              <p:spPr>
                <a:xfrm>
                  <a:off x="2582133" y="3949485"/>
                  <a:ext cx="351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oMath>
                    </m:oMathPara>
                  </a14:m>
                  <a:endParaRPr lang="en-US" dirty="0"/>
                </a:p>
              </p:txBody>
            </p:sp>
          </mc:Choice>
          <mc:Fallback xmlns="">
            <p:sp>
              <p:nvSpPr>
                <p:cNvPr id="14" name="TextBox 13">
                  <a:extLst>
                    <a:ext uri="{FF2B5EF4-FFF2-40B4-BE49-F238E27FC236}">
                      <a16:creationId xmlns:a16="http://schemas.microsoft.com/office/drawing/2014/main" id="{B676280D-BFEA-27A2-9ABF-9964ACCB0765}"/>
                    </a:ext>
                  </a:extLst>
                </p:cNvPr>
                <p:cNvSpPr txBox="1">
                  <a:spLocks noRot="1" noChangeAspect="1" noMove="1" noResize="1" noEditPoints="1" noAdjustHandles="1" noChangeArrowheads="1" noChangeShapeType="1" noTextEdit="1"/>
                </p:cNvSpPr>
                <p:nvPr/>
              </p:nvSpPr>
              <p:spPr>
                <a:xfrm>
                  <a:off x="2582133" y="3949485"/>
                  <a:ext cx="351635" cy="369332"/>
                </a:xfrm>
                <a:prstGeom prst="rect">
                  <a:avLst/>
                </a:prstGeom>
                <a:blipFill>
                  <a:blip r:embed="rId3"/>
                  <a:stretch>
                    <a:fillRect/>
                  </a:stretch>
                </a:blipFill>
              </p:spPr>
              <p:txBody>
                <a:bodyPr/>
                <a:lstStyle/>
                <a:p>
                  <a:r>
                    <a:rPr lang="en-US">
                      <a:noFill/>
                    </a:rPr>
                    <a:t> </a:t>
                  </a:r>
                </a:p>
              </p:txBody>
            </p:sp>
          </mc:Fallback>
        </mc:AlternateContent>
      </p:grpSp>
      <p:sp>
        <p:nvSpPr>
          <p:cNvPr id="16" name="Oval 15">
            <a:extLst>
              <a:ext uri="{FF2B5EF4-FFF2-40B4-BE49-F238E27FC236}">
                <a16:creationId xmlns:a16="http://schemas.microsoft.com/office/drawing/2014/main" id="{30412BE6-E916-3DB9-FA22-D81AC367D825}"/>
              </a:ext>
            </a:extLst>
          </p:cNvPr>
          <p:cNvSpPr/>
          <p:nvPr/>
        </p:nvSpPr>
        <p:spPr>
          <a:xfrm>
            <a:off x="1010315" y="2648549"/>
            <a:ext cx="182880" cy="182880"/>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blur, vector graphics&#10;&#10;Description automatically generated">
            <a:extLst>
              <a:ext uri="{FF2B5EF4-FFF2-40B4-BE49-F238E27FC236}">
                <a16:creationId xmlns:a16="http://schemas.microsoft.com/office/drawing/2014/main" id="{62403F7E-EE5B-E179-DA1B-D6ECC2050353}"/>
              </a:ext>
            </a:extLst>
          </p:cNvPr>
          <p:cNvPicPr>
            <a:picLocks noChangeAspect="1"/>
          </p:cNvPicPr>
          <p:nvPr/>
        </p:nvPicPr>
        <p:blipFill>
          <a:blip r:embed="rId4"/>
          <a:srcRect l="60086"/>
          <a:stretch/>
        </p:blipFill>
        <p:spPr>
          <a:xfrm>
            <a:off x="954231" y="1995483"/>
            <a:ext cx="1521033" cy="1617378"/>
          </a:xfrm>
          <a:prstGeom prst="rect">
            <a:avLst/>
          </a:prstGeom>
        </p:spPr>
      </p:pic>
      <p:sp>
        <p:nvSpPr>
          <p:cNvPr id="18" name="TextBox 17">
            <a:extLst>
              <a:ext uri="{FF2B5EF4-FFF2-40B4-BE49-F238E27FC236}">
                <a16:creationId xmlns:a16="http://schemas.microsoft.com/office/drawing/2014/main" id="{37F1F911-1DD5-0FE4-779F-B4EFC382B100}"/>
              </a:ext>
            </a:extLst>
          </p:cNvPr>
          <p:cNvSpPr txBox="1"/>
          <p:nvPr/>
        </p:nvSpPr>
        <p:spPr>
          <a:xfrm>
            <a:off x="2506853" y="1367207"/>
            <a:ext cx="2700577" cy="646331"/>
          </a:xfrm>
          <a:prstGeom prst="rect">
            <a:avLst/>
          </a:prstGeom>
          <a:noFill/>
        </p:spPr>
        <p:txBody>
          <a:bodyPr wrap="square" rtlCol="0">
            <a:spAutoFit/>
          </a:bodyPr>
          <a:lstStyle/>
          <a:p>
            <a:pPr marL="285750" indent="-285750">
              <a:buFont typeface="Wingdings" pitchFamily="2" charset="2"/>
              <a:buChar char="Ø"/>
            </a:pPr>
            <a:r>
              <a:rPr lang="en-US" dirty="0"/>
              <a:t>Temperature controlled by a thermostat (N,V,T)</a:t>
            </a:r>
          </a:p>
        </p:txBody>
      </p:sp>
      <p:sp>
        <p:nvSpPr>
          <p:cNvPr id="19" name="TextBox 18">
            <a:extLst>
              <a:ext uri="{FF2B5EF4-FFF2-40B4-BE49-F238E27FC236}">
                <a16:creationId xmlns:a16="http://schemas.microsoft.com/office/drawing/2014/main" id="{214686F7-9734-BE53-8F05-70B10C5D40CA}"/>
              </a:ext>
            </a:extLst>
          </p:cNvPr>
          <p:cNvSpPr txBox="1"/>
          <p:nvPr/>
        </p:nvSpPr>
        <p:spPr>
          <a:xfrm>
            <a:off x="2506853" y="2110746"/>
            <a:ext cx="2700577" cy="369332"/>
          </a:xfrm>
          <a:prstGeom prst="rect">
            <a:avLst/>
          </a:prstGeom>
          <a:noFill/>
        </p:spPr>
        <p:txBody>
          <a:bodyPr wrap="square" rtlCol="0">
            <a:spAutoFit/>
          </a:bodyPr>
          <a:lstStyle/>
          <a:p>
            <a:pPr marL="285750" indent="-285750">
              <a:buFont typeface="Wingdings" pitchFamily="2" charset="2"/>
              <a:buChar char="Ø"/>
            </a:pPr>
            <a:r>
              <a:rPr lang="en-US" dirty="0"/>
              <a:t>Fictitious mass</a:t>
            </a:r>
          </a:p>
        </p:txBody>
      </p:sp>
      <p:sp>
        <p:nvSpPr>
          <p:cNvPr id="20" name="TextBox 19">
            <a:extLst>
              <a:ext uri="{FF2B5EF4-FFF2-40B4-BE49-F238E27FC236}">
                <a16:creationId xmlns:a16="http://schemas.microsoft.com/office/drawing/2014/main" id="{82CC6893-1713-0718-27C7-0AE6249AFD33}"/>
              </a:ext>
            </a:extLst>
          </p:cNvPr>
          <p:cNvSpPr txBox="1"/>
          <p:nvPr/>
        </p:nvSpPr>
        <p:spPr>
          <a:xfrm>
            <a:off x="6382721" y="898901"/>
            <a:ext cx="1088760" cy="461665"/>
          </a:xfrm>
          <a:prstGeom prst="rect">
            <a:avLst/>
          </a:prstGeom>
          <a:noFill/>
        </p:spPr>
        <p:txBody>
          <a:bodyPr wrap="none" rtlCol="0">
            <a:spAutoFit/>
          </a:bodyPr>
          <a:lstStyle/>
          <a:p>
            <a:r>
              <a:rPr lang="en-US" sz="2400" b="1" dirty="0"/>
              <a:t>RPMD</a:t>
            </a:r>
            <a:r>
              <a:rPr lang="en-US" sz="2400" b="1" baseline="30000" dirty="0"/>
              <a:t>2</a:t>
            </a:r>
            <a:endParaRPr lang="en-US" sz="2400" b="1" dirty="0"/>
          </a:p>
        </p:txBody>
      </p:sp>
      <p:sp>
        <p:nvSpPr>
          <p:cNvPr id="21" name="Down Arrow 20">
            <a:extLst>
              <a:ext uri="{FF2B5EF4-FFF2-40B4-BE49-F238E27FC236}">
                <a16:creationId xmlns:a16="http://schemas.microsoft.com/office/drawing/2014/main" id="{747801EF-12B4-8DB9-C230-AD109B0068D8}"/>
              </a:ext>
            </a:extLst>
          </p:cNvPr>
          <p:cNvSpPr/>
          <p:nvPr/>
        </p:nvSpPr>
        <p:spPr>
          <a:xfrm rot="16200000">
            <a:off x="5391756" y="1704822"/>
            <a:ext cx="369236" cy="597554"/>
          </a:xfrm>
          <a:prstGeom prst="downArrow">
            <a:avLst>
              <a:gd name="adj1" fmla="val 50000"/>
              <a:gd name="adj2" fmla="val 77085"/>
            </a:avLst>
          </a:prstGeom>
          <a:solidFill>
            <a:srgbClr val="00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262E7C-0CF4-7EC5-B165-46B8021C7C03}"/>
              </a:ext>
            </a:extLst>
          </p:cNvPr>
          <p:cNvSpPr txBox="1"/>
          <p:nvPr/>
        </p:nvSpPr>
        <p:spPr>
          <a:xfrm>
            <a:off x="6177371" y="1439601"/>
            <a:ext cx="2700577" cy="369332"/>
          </a:xfrm>
          <a:prstGeom prst="rect">
            <a:avLst/>
          </a:prstGeom>
          <a:noFill/>
        </p:spPr>
        <p:txBody>
          <a:bodyPr wrap="square" rtlCol="0">
            <a:spAutoFit/>
          </a:bodyPr>
          <a:lstStyle/>
          <a:p>
            <a:pPr marL="285750" indent="-285750">
              <a:buFont typeface="Wingdings" pitchFamily="2" charset="2"/>
              <a:buChar char="Ø"/>
            </a:pPr>
            <a:r>
              <a:rPr lang="en-US" dirty="0"/>
              <a:t>No thermostat (N,V,E)</a:t>
            </a:r>
          </a:p>
        </p:txBody>
      </p:sp>
      <p:sp>
        <p:nvSpPr>
          <p:cNvPr id="23" name="TextBox 22">
            <a:extLst>
              <a:ext uri="{FF2B5EF4-FFF2-40B4-BE49-F238E27FC236}">
                <a16:creationId xmlns:a16="http://schemas.microsoft.com/office/drawing/2014/main" id="{96E17547-9D32-6BEA-87A9-F6A0E535502C}"/>
              </a:ext>
            </a:extLst>
          </p:cNvPr>
          <p:cNvSpPr txBox="1"/>
          <p:nvPr/>
        </p:nvSpPr>
        <p:spPr>
          <a:xfrm>
            <a:off x="6177371" y="1769294"/>
            <a:ext cx="2700577" cy="369332"/>
          </a:xfrm>
          <a:prstGeom prst="rect">
            <a:avLst/>
          </a:prstGeom>
          <a:noFill/>
        </p:spPr>
        <p:txBody>
          <a:bodyPr wrap="square" rtlCol="0">
            <a:spAutoFit/>
          </a:bodyPr>
          <a:lstStyle/>
          <a:p>
            <a:pPr marL="285750" indent="-285750">
              <a:buFont typeface="Wingdings" pitchFamily="2" charset="2"/>
              <a:buChar char="Ø"/>
            </a:pPr>
            <a:r>
              <a:rPr lang="en-US" dirty="0"/>
              <a:t>Real mass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407081A-7CE8-5E04-0BE1-202C77A4E15C}"/>
                  </a:ext>
                </a:extLst>
              </p:cNvPr>
              <p:cNvSpPr txBox="1"/>
              <p:nvPr/>
            </p:nvSpPr>
            <p:spPr>
              <a:xfrm>
                <a:off x="3392117" y="5761799"/>
                <a:ext cx="1107642" cy="672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1" i="1">
                              <a:latin typeface="Cambria Math" panose="02040503050406030204" pitchFamily="18" charset="0"/>
                            </a:rPr>
                          </m:ctrlPr>
                        </m:accPr>
                        <m:e>
                          <m:r>
                            <a:rPr lang="en-CA" sz="1600" b="1" i="1">
                              <a:latin typeface="Cambria Math" charset="0"/>
                            </a:rPr>
                            <m:t>𝑽</m:t>
                          </m:r>
                        </m:e>
                      </m:acc>
                      <m:r>
                        <a:rPr lang="en-CA" sz="1600" i="1">
                          <a:latin typeface="Cambria Math" charset="0"/>
                        </a:rPr>
                        <m:t>=</m:t>
                      </m:r>
                      <m:f>
                        <m:fPr>
                          <m:ctrlPr>
                            <a:rPr lang="mr-IN" sz="1600" i="1">
                              <a:latin typeface="Cambria Math" panose="02040503050406030204" pitchFamily="18" charset="0"/>
                            </a:rPr>
                          </m:ctrlPr>
                        </m:fPr>
                        <m:num>
                          <m:r>
                            <a:rPr lang="en-CA" sz="1600" i="1">
                              <a:latin typeface="Cambria Math" charset="0"/>
                            </a:rPr>
                            <m:t>1</m:t>
                          </m:r>
                        </m:num>
                        <m:den>
                          <m:r>
                            <a:rPr lang="en-CA" sz="1600" i="1">
                              <a:latin typeface="Cambria Math" charset="0"/>
                            </a:rPr>
                            <m:t>𝑛</m:t>
                          </m:r>
                        </m:den>
                      </m:f>
                      <m:nary>
                        <m:naryPr>
                          <m:chr m:val="∑"/>
                          <m:ctrlPr>
                            <a:rPr lang="mr-IN" sz="1600" i="1">
                              <a:latin typeface="Cambria Math" panose="02040503050406030204" pitchFamily="18" charset="0"/>
                            </a:rPr>
                          </m:ctrlPr>
                        </m:naryPr>
                        <m:sub>
                          <m:r>
                            <a:rPr lang="mr-IN" sz="1600" i="1">
                              <a:latin typeface="Cambria Math" charset="0"/>
                            </a:rPr>
                            <m:t>𝑖</m:t>
                          </m:r>
                          <m:r>
                            <a:rPr lang="mr-IN" sz="1600" i="1">
                              <a:latin typeface="Cambria Math" charset="0"/>
                            </a:rPr>
                            <m:t>=0</m:t>
                          </m:r>
                        </m:sub>
                        <m:sup>
                          <m:r>
                            <a:rPr lang="mr-IN" sz="1600" i="1">
                              <a:latin typeface="Cambria Math" charset="0"/>
                            </a:rPr>
                            <m:t>𝑛</m:t>
                          </m:r>
                        </m:sup>
                        <m:e>
                          <m:sSub>
                            <m:sSubPr>
                              <m:ctrlPr>
                                <a:rPr lang="en-US" sz="1600" b="1" i="1">
                                  <a:latin typeface="Cambria Math" panose="02040503050406030204" pitchFamily="18" charset="0"/>
                                </a:rPr>
                              </m:ctrlPr>
                            </m:sSubPr>
                            <m:e>
                              <m:r>
                                <a:rPr lang="en-CA" sz="1600" b="1" i="1">
                                  <a:latin typeface="Cambria Math" charset="0"/>
                                </a:rPr>
                                <m:t>𝑽</m:t>
                              </m:r>
                            </m:e>
                            <m:sub>
                              <m:r>
                                <a:rPr lang="en-CA" sz="1600" i="1">
                                  <a:latin typeface="Cambria Math" charset="0"/>
                                </a:rPr>
                                <m:t>𝑖</m:t>
                              </m:r>
                            </m:sub>
                          </m:sSub>
                        </m:e>
                      </m:nary>
                    </m:oMath>
                  </m:oMathPara>
                </a14:m>
                <a:endParaRPr lang="en-US" sz="1600" dirty="0"/>
              </a:p>
            </p:txBody>
          </p:sp>
        </mc:Choice>
        <mc:Fallback xmlns="">
          <p:sp>
            <p:nvSpPr>
              <p:cNvPr id="24" name="TextBox 23">
                <a:extLst>
                  <a:ext uri="{FF2B5EF4-FFF2-40B4-BE49-F238E27FC236}">
                    <a16:creationId xmlns:a16="http://schemas.microsoft.com/office/drawing/2014/main" id="{F407081A-7CE8-5E04-0BE1-202C77A4E15C}"/>
                  </a:ext>
                </a:extLst>
              </p:cNvPr>
              <p:cNvSpPr txBox="1">
                <a:spLocks noRot="1" noChangeAspect="1" noMove="1" noResize="1" noEditPoints="1" noAdjustHandles="1" noChangeArrowheads="1" noChangeShapeType="1" noTextEdit="1"/>
              </p:cNvSpPr>
              <p:nvPr/>
            </p:nvSpPr>
            <p:spPr>
              <a:xfrm>
                <a:off x="3392117" y="5761799"/>
                <a:ext cx="1107642" cy="672253"/>
              </a:xfrm>
              <a:prstGeom prst="rect">
                <a:avLst/>
              </a:prstGeom>
              <a:blipFill>
                <a:blip r:embed="rId5"/>
                <a:stretch>
                  <a:fillRect l="-17978" t="-120370" r="-23596" b="-183333"/>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CF1F24E8-3E35-C8BF-5BA4-D960CBA3F5B9}"/>
              </a:ext>
            </a:extLst>
          </p:cNvPr>
          <p:cNvSpPr txBox="1"/>
          <p:nvPr/>
        </p:nvSpPr>
        <p:spPr>
          <a:xfrm>
            <a:off x="989781" y="5797465"/>
            <a:ext cx="1843871" cy="369236"/>
          </a:xfrm>
          <a:prstGeom prst="rect">
            <a:avLst/>
          </a:prstGeom>
          <a:noFill/>
        </p:spPr>
        <p:txBody>
          <a:bodyPr wrap="none" rtlCol="0">
            <a:spAutoFit/>
          </a:bodyPr>
          <a:lstStyle/>
          <a:p>
            <a:r>
              <a:rPr lang="en-US" sz="1799" dirty="0">
                <a:solidFill>
                  <a:srgbClr val="FF0000"/>
                </a:solidFill>
              </a:rPr>
              <a:t>Zero-point energy</a:t>
            </a:r>
          </a:p>
        </p:txBody>
      </p:sp>
      <p:sp>
        <p:nvSpPr>
          <p:cNvPr id="26" name="TextBox 25">
            <a:extLst>
              <a:ext uri="{FF2B5EF4-FFF2-40B4-BE49-F238E27FC236}">
                <a16:creationId xmlns:a16="http://schemas.microsoft.com/office/drawing/2014/main" id="{99D9293D-2E94-2B88-4693-9F5BFD990018}"/>
              </a:ext>
            </a:extLst>
          </p:cNvPr>
          <p:cNvSpPr txBox="1"/>
          <p:nvPr/>
        </p:nvSpPr>
        <p:spPr>
          <a:xfrm>
            <a:off x="6938793" y="5793548"/>
            <a:ext cx="2022271" cy="369236"/>
          </a:xfrm>
          <a:prstGeom prst="rect">
            <a:avLst/>
          </a:prstGeom>
          <a:noFill/>
        </p:spPr>
        <p:txBody>
          <a:bodyPr wrap="none" rtlCol="0">
            <a:spAutoFit/>
          </a:bodyPr>
          <a:lstStyle/>
          <a:p>
            <a:r>
              <a:rPr lang="en-US" sz="1799" dirty="0">
                <a:solidFill>
                  <a:srgbClr val="FF0000"/>
                </a:solidFill>
              </a:rPr>
              <a:t>Quantum tunneling</a:t>
            </a:r>
          </a:p>
        </p:txBody>
      </p:sp>
      <p:grpSp>
        <p:nvGrpSpPr>
          <p:cNvPr id="27" name="Group 26">
            <a:extLst>
              <a:ext uri="{FF2B5EF4-FFF2-40B4-BE49-F238E27FC236}">
                <a16:creationId xmlns:a16="http://schemas.microsoft.com/office/drawing/2014/main" id="{8267CFF5-FE12-201E-79FC-AF82793999F9}"/>
              </a:ext>
            </a:extLst>
          </p:cNvPr>
          <p:cNvGrpSpPr/>
          <p:nvPr/>
        </p:nvGrpSpPr>
        <p:grpSpPr>
          <a:xfrm>
            <a:off x="548154" y="4280091"/>
            <a:ext cx="4116765" cy="1437114"/>
            <a:chOff x="1887469" y="4116161"/>
            <a:chExt cx="4117837" cy="1437488"/>
          </a:xfrm>
        </p:grpSpPr>
        <p:pic>
          <p:nvPicPr>
            <p:cNvPr id="28" name="Picture 27">
              <a:extLst>
                <a:ext uri="{FF2B5EF4-FFF2-40B4-BE49-F238E27FC236}">
                  <a16:creationId xmlns:a16="http://schemas.microsoft.com/office/drawing/2014/main" id="{CD555AFE-DF22-94BF-B37B-AAD6CB3DD9D6}"/>
                </a:ext>
              </a:extLst>
            </p:cNvPr>
            <p:cNvPicPr>
              <a:picLocks noChangeAspect="1"/>
            </p:cNvPicPr>
            <p:nvPr/>
          </p:nvPicPr>
          <p:blipFill rotWithShape="1">
            <a:blip r:embed="rId6"/>
            <a:srcRect l="1444" t="4071" r="996" b="56421"/>
            <a:stretch/>
          </p:blipFill>
          <p:spPr>
            <a:xfrm>
              <a:off x="3930743" y="4676111"/>
              <a:ext cx="2074560" cy="843245"/>
            </a:xfrm>
            <a:prstGeom prst="rect">
              <a:avLst/>
            </a:prstGeom>
          </p:spPr>
        </p:pic>
        <p:sp>
          <p:nvSpPr>
            <p:cNvPr id="29" name="Freeform 28">
              <a:extLst>
                <a:ext uri="{FF2B5EF4-FFF2-40B4-BE49-F238E27FC236}">
                  <a16:creationId xmlns:a16="http://schemas.microsoft.com/office/drawing/2014/main" id="{CF253B9A-A19A-5114-F29D-DA5BD33277EE}"/>
                </a:ext>
              </a:extLst>
            </p:cNvPr>
            <p:cNvSpPr/>
            <p:nvPr/>
          </p:nvSpPr>
          <p:spPr>
            <a:xfrm rot="10800000">
              <a:off x="4452229" y="4659125"/>
              <a:ext cx="354759" cy="24991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tx1">
                  <a:lumMod val="50000"/>
                  <a:lumOff val="50000"/>
                </a:schemeClr>
              </a:solidFill>
              <a:tailEnd type="triangle"/>
            </a:ln>
            <a:scene3d>
              <a:camera prst="orthographicFront">
                <a:rot lat="579355" lon="10800000" rev="2144321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nvGrpSpPr>
            <p:cNvPr id="30" name="Group 29">
              <a:extLst>
                <a:ext uri="{FF2B5EF4-FFF2-40B4-BE49-F238E27FC236}">
                  <a16:creationId xmlns:a16="http://schemas.microsoft.com/office/drawing/2014/main" id="{C4F0C592-C5DA-ED53-34E2-C181C0FBF99E}"/>
                </a:ext>
              </a:extLst>
            </p:cNvPr>
            <p:cNvGrpSpPr/>
            <p:nvPr/>
          </p:nvGrpSpPr>
          <p:grpSpPr>
            <a:xfrm>
              <a:off x="3974123" y="4202728"/>
              <a:ext cx="487999" cy="547910"/>
              <a:chOff x="2883347" y="2521891"/>
              <a:chExt cx="380049" cy="396461"/>
            </a:xfrm>
          </p:grpSpPr>
          <p:sp>
            <p:nvSpPr>
              <p:cNvPr id="55" name="Freeform 54">
                <a:extLst>
                  <a:ext uri="{FF2B5EF4-FFF2-40B4-BE49-F238E27FC236}">
                    <a16:creationId xmlns:a16="http://schemas.microsoft.com/office/drawing/2014/main" id="{86047664-4F99-1E55-C05F-9EA7D9D609F5}"/>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6" name="Oval 55">
                <a:extLst>
                  <a:ext uri="{FF2B5EF4-FFF2-40B4-BE49-F238E27FC236}">
                    <a16:creationId xmlns:a16="http://schemas.microsoft.com/office/drawing/2014/main" id="{BB31DBDE-5699-D226-667C-31F3E1F5A063}"/>
                  </a:ext>
                </a:extLst>
              </p:cNvPr>
              <p:cNvSpPr/>
              <p:nvPr/>
            </p:nvSpPr>
            <p:spPr>
              <a:xfrm rot="1796465">
                <a:off x="3037783" y="286625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7" name="Oval 56">
                <a:extLst>
                  <a:ext uri="{FF2B5EF4-FFF2-40B4-BE49-F238E27FC236}">
                    <a16:creationId xmlns:a16="http://schemas.microsoft.com/office/drawing/2014/main" id="{9FF96210-2F3B-F02E-5027-72CE94255301}"/>
                  </a:ext>
                </a:extLst>
              </p:cNvPr>
              <p:cNvSpPr/>
              <p:nvPr/>
            </p:nvSpPr>
            <p:spPr>
              <a:xfrm rot="1796465">
                <a:off x="3129298" y="2841217"/>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8" name="Oval 57">
                <a:extLst>
                  <a:ext uri="{FF2B5EF4-FFF2-40B4-BE49-F238E27FC236}">
                    <a16:creationId xmlns:a16="http://schemas.microsoft.com/office/drawing/2014/main" id="{044EAF82-B465-D5BA-626E-FBC6E4FEE5C3}"/>
                  </a:ext>
                </a:extLst>
              </p:cNvPr>
              <p:cNvSpPr/>
              <p:nvPr/>
            </p:nvSpPr>
            <p:spPr>
              <a:xfrm rot="1796465">
                <a:off x="3204438" y="277136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9" name="Oval 58">
                <a:extLst>
                  <a:ext uri="{FF2B5EF4-FFF2-40B4-BE49-F238E27FC236}">
                    <a16:creationId xmlns:a16="http://schemas.microsoft.com/office/drawing/2014/main" id="{F96ECAED-BE2C-B237-F030-467722D311E8}"/>
                  </a:ext>
                </a:extLst>
              </p:cNvPr>
              <p:cNvSpPr/>
              <p:nvPr/>
            </p:nvSpPr>
            <p:spPr>
              <a:xfrm rot="1796465">
                <a:off x="3207323" y="266737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0" name="Oval 59">
                <a:extLst>
                  <a:ext uri="{FF2B5EF4-FFF2-40B4-BE49-F238E27FC236}">
                    <a16:creationId xmlns:a16="http://schemas.microsoft.com/office/drawing/2014/main" id="{92B97316-BD0C-83F4-E1DB-1EE231B5AF5B}"/>
                  </a:ext>
                </a:extLst>
              </p:cNvPr>
              <p:cNvSpPr/>
              <p:nvPr/>
            </p:nvSpPr>
            <p:spPr>
              <a:xfrm rot="1796465">
                <a:off x="3176509" y="257320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1" name="Oval 60">
                <a:extLst>
                  <a:ext uri="{FF2B5EF4-FFF2-40B4-BE49-F238E27FC236}">
                    <a16:creationId xmlns:a16="http://schemas.microsoft.com/office/drawing/2014/main" id="{46270B9F-452D-AE17-119D-8036C8F6BDB1}"/>
                  </a:ext>
                </a:extLst>
              </p:cNvPr>
              <p:cNvSpPr/>
              <p:nvPr/>
            </p:nvSpPr>
            <p:spPr>
              <a:xfrm rot="1796465">
                <a:off x="3097498" y="2521891"/>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2" name="Oval 61">
                <a:extLst>
                  <a:ext uri="{FF2B5EF4-FFF2-40B4-BE49-F238E27FC236}">
                    <a16:creationId xmlns:a16="http://schemas.microsoft.com/office/drawing/2014/main" id="{57239552-E198-E897-8113-B366A2F9221E}"/>
                  </a:ext>
                </a:extLst>
              </p:cNvPr>
              <p:cNvSpPr/>
              <p:nvPr/>
            </p:nvSpPr>
            <p:spPr>
              <a:xfrm rot="1796465">
                <a:off x="2955126" y="283854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3" name="Oval 62">
                <a:extLst>
                  <a:ext uri="{FF2B5EF4-FFF2-40B4-BE49-F238E27FC236}">
                    <a16:creationId xmlns:a16="http://schemas.microsoft.com/office/drawing/2014/main" id="{7C081FDD-C8FE-E479-CD7D-F39E8D844188}"/>
                  </a:ext>
                </a:extLst>
              </p:cNvPr>
              <p:cNvSpPr/>
              <p:nvPr/>
            </p:nvSpPr>
            <p:spPr>
              <a:xfrm rot="1796465">
                <a:off x="2890336" y="2772962"/>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4" name="Oval 63">
                <a:extLst>
                  <a:ext uri="{FF2B5EF4-FFF2-40B4-BE49-F238E27FC236}">
                    <a16:creationId xmlns:a16="http://schemas.microsoft.com/office/drawing/2014/main" id="{D8D55A88-F0CC-9588-B6D7-E2570142E2AC}"/>
                  </a:ext>
                </a:extLst>
              </p:cNvPr>
              <p:cNvSpPr/>
              <p:nvPr/>
            </p:nvSpPr>
            <p:spPr>
              <a:xfrm rot="1796465">
                <a:off x="2883347" y="266934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5" name="Oval 64">
                <a:extLst>
                  <a:ext uri="{FF2B5EF4-FFF2-40B4-BE49-F238E27FC236}">
                    <a16:creationId xmlns:a16="http://schemas.microsoft.com/office/drawing/2014/main" id="{B60B664E-7C31-26DA-D615-FB866B2E7D36}"/>
                  </a:ext>
                </a:extLst>
              </p:cNvPr>
              <p:cNvSpPr/>
              <p:nvPr/>
            </p:nvSpPr>
            <p:spPr>
              <a:xfrm rot="1796465">
                <a:off x="2966381" y="263695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6" name="Oval 65">
                <a:extLst>
                  <a:ext uri="{FF2B5EF4-FFF2-40B4-BE49-F238E27FC236}">
                    <a16:creationId xmlns:a16="http://schemas.microsoft.com/office/drawing/2014/main" id="{54BB8B71-E66F-D0A0-A566-EF4AB3F68D7D}"/>
                  </a:ext>
                </a:extLst>
              </p:cNvPr>
              <p:cNvSpPr/>
              <p:nvPr/>
            </p:nvSpPr>
            <p:spPr>
              <a:xfrm rot="1796465">
                <a:off x="3002220" y="2551070"/>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nvGrpSpPr>
            <p:cNvPr id="31" name="Group 30">
              <a:extLst>
                <a:ext uri="{FF2B5EF4-FFF2-40B4-BE49-F238E27FC236}">
                  <a16:creationId xmlns:a16="http://schemas.microsoft.com/office/drawing/2014/main" id="{C52B6B38-9B7F-DF8E-0C5E-24F34D6D4347}"/>
                </a:ext>
              </a:extLst>
            </p:cNvPr>
            <p:cNvGrpSpPr/>
            <p:nvPr/>
          </p:nvGrpSpPr>
          <p:grpSpPr>
            <a:xfrm>
              <a:off x="4745769" y="4809459"/>
              <a:ext cx="377352" cy="522153"/>
              <a:chOff x="4387780" y="1640657"/>
              <a:chExt cx="293878" cy="377823"/>
            </a:xfrm>
          </p:grpSpPr>
          <p:sp>
            <p:nvSpPr>
              <p:cNvPr id="40" name="Oval 39">
                <a:extLst>
                  <a:ext uri="{FF2B5EF4-FFF2-40B4-BE49-F238E27FC236}">
                    <a16:creationId xmlns:a16="http://schemas.microsoft.com/office/drawing/2014/main" id="{8D56E0D1-8272-0E32-172A-ADF376C51692}"/>
                  </a:ext>
                </a:extLst>
              </p:cNvPr>
              <p:cNvSpPr/>
              <p:nvPr/>
            </p:nvSpPr>
            <p:spPr>
              <a:xfrm>
                <a:off x="4417563" y="188174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1" name="Oval 40">
                <a:extLst>
                  <a:ext uri="{FF2B5EF4-FFF2-40B4-BE49-F238E27FC236}">
                    <a16:creationId xmlns:a16="http://schemas.microsoft.com/office/drawing/2014/main" id="{6AD35235-C650-AF3E-2B94-C69B9900FB30}"/>
                  </a:ext>
                </a:extLst>
              </p:cNvPr>
              <p:cNvSpPr/>
              <p:nvPr/>
            </p:nvSpPr>
            <p:spPr>
              <a:xfrm>
                <a:off x="4548206" y="1792798"/>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2" name="Oval 41">
                <a:extLst>
                  <a:ext uri="{FF2B5EF4-FFF2-40B4-BE49-F238E27FC236}">
                    <a16:creationId xmlns:a16="http://schemas.microsoft.com/office/drawing/2014/main" id="{B7C3A300-472C-E600-619B-9E81E87E101C}"/>
                  </a:ext>
                </a:extLst>
              </p:cNvPr>
              <p:cNvSpPr/>
              <p:nvPr/>
            </p:nvSpPr>
            <p:spPr>
              <a:xfrm>
                <a:off x="4442468" y="1803667"/>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3" name="Oval 42">
                <a:extLst>
                  <a:ext uri="{FF2B5EF4-FFF2-40B4-BE49-F238E27FC236}">
                    <a16:creationId xmlns:a16="http://schemas.microsoft.com/office/drawing/2014/main" id="{D29E5D8B-C23B-56B1-D05C-CF2936A6DB7D}"/>
                  </a:ext>
                </a:extLst>
              </p:cNvPr>
              <p:cNvSpPr/>
              <p:nvPr/>
            </p:nvSpPr>
            <p:spPr>
              <a:xfrm>
                <a:off x="4387780" y="1769303"/>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4" name="Oval 43">
                <a:extLst>
                  <a:ext uri="{FF2B5EF4-FFF2-40B4-BE49-F238E27FC236}">
                    <a16:creationId xmlns:a16="http://schemas.microsoft.com/office/drawing/2014/main" id="{84A4C754-CE07-E6DE-1005-A6B0D8663FC5}"/>
                  </a:ext>
                </a:extLst>
              </p:cNvPr>
              <p:cNvSpPr/>
              <p:nvPr/>
            </p:nvSpPr>
            <p:spPr>
              <a:xfrm>
                <a:off x="4427696" y="167196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5" name="Oval 44">
                <a:extLst>
                  <a:ext uri="{FF2B5EF4-FFF2-40B4-BE49-F238E27FC236}">
                    <a16:creationId xmlns:a16="http://schemas.microsoft.com/office/drawing/2014/main" id="{FF81F1AE-BEEB-59CC-A395-5394D61043DE}"/>
                  </a:ext>
                </a:extLst>
              </p:cNvPr>
              <p:cNvSpPr/>
              <p:nvPr/>
            </p:nvSpPr>
            <p:spPr>
              <a:xfrm>
                <a:off x="4489863" y="175613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6" name="Oval 45">
                <a:extLst>
                  <a:ext uri="{FF2B5EF4-FFF2-40B4-BE49-F238E27FC236}">
                    <a16:creationId xmlns:a16="http://schemas.microsoft.com/office/drawing/2014/main" id="{E4E4BAE9-3D03-DAFE-7D6D-3AD3AFC0284F}"/>
                  </a:ext>
                </a:extLst>
              </p:cNvPr>
              <p:cNvSpPr/>
              <p:nvPr/>
            </p:nvSpPr>
            <p:spPr>
              <a:xfrm>
                <a:off x="4485965" y="194607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7" name="Oval 46">
                <a:extLst>
                  <a:ext uri="{FF2B5EF4-FFF2-40B4-BE49-F238E27FC236}">
                    <a16:creationId xmlns:a16="http://schemas.microsoft.com/office/drawing/2014/main" id="{B43D034D-881D-C5B7-42D6-64E5E3F11A27}"/>
                  </a:ext>
                </a:extLst>
              </p:cNvPr>
              <p:cNvSpPr/>
              <p:nvPr/>
            </p:nvSpPr>
            <p:spPr>
              <a:xfrm>
                <a:off x="4582042" y="1640657"/>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8" name="Oval 47">
                <a:extLst>
                  <a:ext uri="{FF2B5EF4-FFF2-40B4-BE49-F238E27FC236}">
                    <a16:creationId xmlns:a16="http://schemas.microsoft.com/office/drawing/2014/main" id="{EE0F3DCB-943C-6DF3-11C2-E3BB984F3F2F}"/>
                  </a:ext>
                </a:extLst>
              </p:cNvPr>
              <p:cNvSpPr/>
              <p:nvPr/>
            </p:nvSpPr>
            <p:spPr>
              <a:xfrm>
                <a:off x="4560704" y="1962315"/>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9" name="Oval 48">
                <a:extLst>
                  <a:ext uri="{FF2B5EF4-FFF2-40B4-BE49-F238E27FC236}">
                    <a16:creationId xmlns:a16="http://schemas.microsoft.com/office/drawing/2014/main" id="{14D16C3C-3047-EC4B-6A34-8AE5389DF19D}"/>
                  </a:ext>
                </a:extLst>
              </p:cNvPr>
              <p:cNvSpPr/>
              <p:nvPr/>
            </p:nvSpPr>
            <p:spPr>
              <a:xfrm>
                <a:off x="4511576" y="187166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0" name="Oval 49">
                <a:extLst>
                  <a:ext uri="{FF2B5EF4-FFF2-40B4-BE49-F238E27FC236}">
                    <a16:creationId xmlns:a16="http://schemas.microsoft.com/office/drawing/2014/main" id="{E8E6FC6C-5905-4F9A-FF89-62B5671C8B2F}"/>
                  </a:ext>
                </a:extLst>
              </p:cNvPr>
              <p:cNvSpPr/>
              <p:nvPr/>
            </p:nvSpPr>
            <p:spPr>
              <a:xfrm>
                <a:off x="4517393" y="167699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1" name="Freeform 50">
                <a:extLst>
                  <a:ext uri="{FF2B5EF4-FFF2-40B4-BE49-F238E27FC236}">
                    <a16:creationId xmlns:a16="http://schemas.microsoft.com/office/drawing/2014/main" id="{4F8E714B-B06C-C997-2EBA-F15B5826CC3B}"/>
                  </a:ext>
                </a:extLst>
              </p:cNvPr>
              <p:cNvSpPr/>
              <p:nvPr/>
            </p:nvSpPr>
            <p:spPr>
              <a:xfrm>
                <a:off x="4417253" y="1653000"/>
                <a:ext cx="241189" cy="335760"/>
              </a:xfrm>
              <a:custGeom>
                <a:avLst/>
                <a:gdLst>
                  <a:gd name="connsiteX0" fmla="*/ 21033 w 537825"/>
                  <a:gd name="connsiteY0" fmla="*/ 126131 h 450677"/>
                  <a:gd name="connsiteX1" fmla="*/ 13659 w 537825"/>
                  <a:gd name="connsiteY1" fmla="*/ 273615 h 450677"/>
                  <a:gd name="connsiteX2" fmla="*/ 198014 w 537825"/>
                  <a:gd name="connsiteY2" fmla="*/ 443221 h 450677"/>
                  <a:gd name="connsiteX3" fmla="*/ 271756 w 537825"/>
                  <a:gd name="connsiteY3" fmla="*/ 332608 h 450677"/>
                  <a:gd name="connsiteX4" fmla="*/ 367620 w 537825"/>
                  <a:gd name="connsiteY4" fmla="*/ 450595 h 450677"/>
                  <a:gd name="connsiteX5" fmla="*/ 382369 w 537825"/>
                  <a:gd name="connsiteY5" fmla="*/ 310486 h 450677"/>
                  <a:gd name="connsiteX6" fmla="*/ 456111 w 537825"/>
                  <a:gd name="connsiteY6" fmla="*/ 421099 h 450677"/>
                  <a:gd name="connsiteX7" fmla="*/ 537227 w 537825"/>
                  <a:gd name="connsiteY7" fmla="*/ 170376 h 450677"/>
                  <a:gd name="connsiteX8" fmla="*/ 411866 w 537825"/>
                  <a:gd name="connsiteY8" fmla="*/ 770 h 450677"/>
                  <a:gd name="connsiteX9" fmla="*/ 345498 w 537825"/>
                  <a:gd name="connsiteY9" fmla="*/ 236744 h 450677"/>
                  <a:gd name="connsiteX10" fmla="*/ 271756 w 537825"/>
                  <a:gd name="connsiteY10" fmla="*/ 67137 h 450677"/>
                  <a:gd name="connsiteX11" fmla="*/ 175891 w 537825"/>
                  <a:gd name="connsiteY11" fmla="*/ 251492 h 450677"/>
                  <a:gd name="connsiteX12" fmla="*/ 109524 w 537825"/>
                  <a:gd name="connsiteY12" fmla="*/ 221995 h 450677"/>
                  <a:gd name="connsiteX13" fmla="*/ 80027 w 537825"/>
                  <a:gd name="connsiteY13" fmla="*/ 45015 h 450677"/>
                  <a:gd name="connsiteX14" fmla="*/ 21033 w 537825"/>
                  <a:gd name="connsiteY14" fmla="*/ 126131 h 45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825" h="450677">
                    <a:moveTo>
                      <a:pt x="21033" y="126131"/>
                    </a:moveTo>
                    <a:cubicBezTo>
                      <a:pt x="9972" y="164231"/>
                      <a:pt x="-15838" y="220767"/>
                      <a:pt x="13659" y="273615"/>
                    </a:cubicBezTo>
                    <a:cubicBezTo>
                      <a:pt x="43156" y="326463"/>
                      <a:pt x="154998" y="433389"/>
                      <a:pt x="198014" y="443221"/>
                    </a:cubicBezTo>
                    <a:cubicBezTo>
                      <a:pt x="241030" y="453053"/>
                      <a:pt x="243488" y="331379"/>
                      <a:pt x="271756" y="332608"/>
                    </a:cubicBezTo>
                    <a:cubicBezTo>
                      <a:pt x="300024" y="333837"/>
                      <a:pt x="349185" y="454282"/>
                      <a:pt x="367620" y="450595"/>
                    </a:cubicBezTo>
                    <a:cubicBezTo>
                      <a:pt x="386056" y="446908"/>
                      <a:pt x="367621" y="315402"/>
                      <a:pt x="382369" y="310486"/>
                    </a:cubicBezTo>
                    <a:cubicBezTo>
                      <a:pt x="397118" y="305570"/>
                      <a:pt x="430301" y="444451"/>
                      <a:pt x="456111" y="421099"/>
                    </a:cubicBezTo>
                    <a:cubicBezTo>
                      <a:pt x="481921" y="397747"/>
                      <a:pt x="544601" y="240431"/>
                      <a:pt x="537227" y="170376"/>
                    </a:cubicBezTo>
                    <a:cubicBezTo>
                      <a:pt x="529853" y="100321"/>
                      <a:pt x="443821" y="-10291"/>
                      <a:pt x="411866" y="770"/>
                    </a:cubicBezTo>
                    <a:cubicBezTo>
                      <a:pt x="379911" y="11831"/>
                      <a:pt x="368850" y="225683"/>
                      <a:pt x="345498" y="236744"/>
                    </a:cubicBezTo>
                    <a:cubicBezTo>
                      <a:pt x="322146" y="247805"/>
                      <a:pt x="300024" y="64679"/>
                      <a:pt x="271756" y="67137"/>
                    </a:cubicBezTo>
                    <a:cubicBezTo>
                      <a:pt x="243488" y="69595"/>
                      <a:pt x="202930" y="225682"/>
                      <a:pt x="175891" y="251492"/>
                    </a:cubicBezTo>
                    <a:cubicBezTo>
                      <a:pt x="148852" y="277302"/>
                      <a:pt x="125501" y="256408"/>
                      <a:pt x="109524" y="221995"/>
                    </a:cubicBezTo>
                    <a:cubicBezTo>
                      <a:pt x="93547" y="187582"/>
                      <a:pt x="96004" y="64679"/>
                      <a:pt x="80027" y="45015"/>
                    </a:cubicBezTo>
                    <a:cubicBezTo>
                      <a:pt x="64050" y="25351"/>
                      <a:pt x="32094" y="88031"/>
                      <a:pt x="21033" y="126131"/>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2" name="Oval 51">
                <a:extLst>
                  <a:ext uri="{FF2B5EF4-FFF2-40B4-BE49-F238E27FC236}">
                    <a16:creationId xmlns:a16="http://schemas.microsoft.com/office/drawing/2014/main" id="{37489C36-B8D5-75BD-6ED2-AB61843C2803}"/>
                  </a:ext>
                </a:extLst>
              </p:cNvPr>
              <p:cNvSpPr/>
              <p:nvPr/>
            </p:nvSpPr>
            <p:spPr>
              <a:xfrm>
                <a:off x="4628888" y="1735143"/>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3" name="Oval 52">
                <a:extLst>
                  <a:ext uri="{FF2B5EF4-FFF2-40B4-BE49-F238E27FC236}">
                    <a16:creationId xmlns:a16="http://schemas.microsoft.com/office/drawing/2014/main" id="{62702992-E1C6-FDF6-9E2B-83ACD8F287EF}"/>
                  </a:ext>
                </a:extLst>
              </p:cNvPr>
              <p:cNvSpPr/>
              <p:nvPr/>
            </p:nvSpPr>
            <p:spPr>
              <a:xfrm>
                <a:off x="4631850" y="1841176"/>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4" name="Oval 53">
                <a:extLst>
                  <a:ext uri="{FF2B5EF4-FFF2-40B4-BE49-F238E27FC236}">
                    <a16:creationId xmlns:a16="http://schemas.microsoft.com/office/drawing/2014/main" id="{0B6A3295-E95F-EA43-CF49-A35129121979}"/>
                  </a:ext>
                </a:extLst>
              </p:cNvPr>
              <p:cNvSpPr/>
              <p:nvPr/>
            </p:nvSpPr>
            <p:spPr>
              <a:xfrm>
                <a:off x="4599282" y="1913586"/>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pic>
          <p:nvPicPr>
            <p:cNvPr id="32" name="Picture 31">
              <a:extLst>
                <a:ext uri="{FF2B5EF4-FFF2-40B4-BE49-F238E27FC236}">
                  <a16:creationId xmlns:a16="http://schemas.microsoft.com/office/drawing/2014/main" id="{EA2ECF55-EDEA-3C31-59A4-45D71C2F9C43}"/>
                </a:ext>
              </a:extLst>
            </p:cNvPr>
            <p:cNvPicPr>
              <a:picLocks noChangeAspect="1"/>
            </p:cNvPicPr>
            <p:nvPr/>
          </p:nvPicPr>
          <p:blipFill rotWithShape="1">
            <a:blip r:embed="rId6"/>
            <a:srcRect l="1444" t="4071" r="996" b="56421"/>
            <a:stretch/>
          </p:blipFill>
          <p:spPr>
            <a:xfrm>
              <a:off x="1952118" y="4682191"/>
              <a:ext cx="1835004" cy="816045"/>
            </a:xfrm>
            <a:prstGeom prst="rect">
              <a:avLst/>
            </a:prstGeom>
          </p:spPr>
        </p:pic>
        <p:sp>
          <p:nvSpPr>
            <p:cNvPr id="33" name="Oval 32">
              <a:extLst>
                <a:ext uri="{FF2B5EF4-FFF2-40B4-BE49-F238E27FC236}">
                  <a16:creationId xmlns:a16="http://schemas.microsoft.com/office/drawing/2014/main" id="{64B5B2B1-E9FB-65D0-977C-6D6A07829E9A}"/>
                </a:ext>
              </a:extLst>
            </p:cNvPr>
            <p:cNvSpPr/>
            <p:nvPr/>
          </p:nvSpPr>
          <p:spPr>
            <a:xfrm>
              <a:off x="2119977" y="4626167"/>
              <a:ext cx="102219" cy="100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4" name="Freeform 33">
              <a:extLst>
                <a:ext uri="{FF2B5EF4-FFF2-40B4-BE49-F238E27FC236}">
                  <a16:creationId xmlns:a16="http://schemas.microsoft.com/office/drawing/2014/main" id="{7914DD9A-E339-80A7-D1CF-C5CD98300A59}"/>
                </a:ext>
              </a:extLst>
            </p:cNvPr>
            <p:cNvSpPr/>
            <p:nvPr/>
          </p:nvSpPr>
          <p:spPr>
            <a:xfrm rot="15477190">
              <a:off x="2228582" y="4780213"/>
              <a:ext cx="658664" cy="446346"/>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bg1">
                  <a:lumMod val="50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5" name="Oval 34">
              <a:extLst>
                <a:ext uri="{FF2B5EF4-FFF2-40B4-BE49-F238E27FC236}">
                  <a16:creationId xmlns:a16="http://schemas.microsoft.com/office/drawing/2014/main" id="{37C18493-7C57-4B4F-682E-42386864131B}"/>
                </a:ext>
              </a:extLst>
            </p:cNvPr>
            <p:cNvSpPr/>
            <p:nvPr/>
          </p:nvSpPr>
          <p:spPr>
            <a:xfrm>
              <a:off x="2815158" y="5276742"/>
              <a:ext cx="102219"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6" name="Rectangle 35">
              <a:extLst>
                <a:ext uri="{FF2B5EF4-FFF2-40B4-BE49-F238E27FC236}">
                  <a16:creationId xmlns:a16="http://schemas.microsoft.com/office/drawing/2014/main" id="{EECEA6E2-0BA8-947C-96E2-E7B15A821192}"/>
                </a:ext>
              </a:extLst>
            </p:cNvPr>
            <p:cNvSpPr/>
            <p:nvPr/>
          </p:nvSpPr>
          <p:spPr>
            <a:xfrm>
              <a:off x="1887469" y="4116161"/>
              <a:ext cx="4117837" cy="14374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37" name="Straight Connector 36">
              <a:extLst>
                <a:ext uri="{FF2B5EF4-FFF2-40B4-BE49-F238E27FC236}">
                  <a16:creationId xmlns:a16="http://schemas.microsoft.com/office/drawing/2014/main" id="{A66E7B2B-06A4-81C9-12C2-22DC1F17EE6E}"/>
                </a:ext>
              </a:extLst>
            </p:cNvPr>
            <p:cNvCxnSpPr/>
            <p:nvPr/>
          </p:nvCxnSpPr>
          <p:spPr>
            <a:xfrm>
              <a:off x="3863826" y="4116161"/>
              <a:ext cx="0" cy="140319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93FA9C-EF2A-FE59-7475-25F69DC69F0C}"/>
                </a:ext>
              </a:extLst>
            </p:cNvPr>
            <p:cNvSpPr txBox="1"/>
            <p:nvPr/>
          </p:nvSpPr>
          <p:spPr>
            <a:xfrm>
              <a:off x="2411875" y="4128701"/>
              <a:ext cx="980012" cy="369332"/>
            </a:xfrm>
            <a:prstGeom prst="rect">
              <a:avLst/>
            </a:prstGeom>
            <a:noFill/>
          </p:spPr>
          <p:txBody>
            <a:bodyPr wrap="none" rtlCol="0">
              <a:spAutoFit/>
            </a:bodyPr>
            <a:lstStyle/>
            <a:p>
              <a:r>
                <a:rPr lang="en-US" sz="1799" b="1" dirty="0"/>
                <a:t>Classical</a:t>
              </a:r>
            </a:p>
          </p:txBody>
        </p:sp>
        <p:sp>
          <p:nvSpPr>
            <p:cNvPr id="39" name="TextBox 38">
              <a:extLst>
                <a:ext uri="{FF2B5EF4-FFF2-40B4-BE49-F238E27FC236}">
                  <a16:creationId xmlns:a16="http://schemas.microsoft.com/office/drawing/2014/main" id="{B04B3EF4-3D57-6C6B-B058-99CAFAC85547}"/>
                </a:ext>
              </a:extLst>
            </p:cNvPr>
            <p:cNvSpPr txBox="1"/>
            <p:nvPr/>
          </p:nvSpPr>
          <p:spPr>
            <a:xfrm>
              <a:off x="4654896" y="4131807"/>
              <a:ext cx="785793" cy="369332"/>
            </a:xfrm>
            <a:prstGeom prst="rect">
              <a:avLst/>
            </a:prstGeom>
            <a:noFill/>
          </p:spPr>
          <p:txBody>
            <a:bodyPr wrap="none" rtlCol="0">
              <a:spAutoFit/>
            </a:bodyPr>
            <a:lstStyle/>
            <a:p>
              <a:r>
                <a:rPr lang="en-US" sz="1799" b="1" dirty="0"/>
                <a:t>RPMD</a:t>
              </a:r>
            </a:p>
          </p:txBody>
        </p:sp>
      </p:grpSp>
      <p:cxnSp>
        <p:nvCxnSpPr>
          <p:cNvPr id="67" name="Straight Connector 66">
            <a:extLst>
              <a:ext uri="{FF2B5EF4-FFF2-40B4-BE49-F238E27FC236}">
                <a16:creationId xmlns:a16="http://schemas.microsoft.com/office/drawing/2014/main" id="{51ACAA52-406A-7274-4093-2AF11E53410A}"/>
              </a:ext>
            </a:extLst>
          </p:cNvPr>
          <p:cNvCxnSpPr/>
          <p:nvPr/>
        </p:nvCxnSpPr>
        <p:spPr>
          <a:xfrm>
            <a:off x="3462099" y="5327856"/>
            <a:ext cx="326206" cy="12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602990C-484A-06AA-0E6D-76EFF56B02A6}"/>
              </a:ext>
            </a:extLst>
          </p:cNvPr>
          <p:cNvCxnSpPr/>
          <p:nvPr/>
        </p:nvCxnSpPr>
        <p:spPr>
          <a:xfrm>
            <a:off x="7816761" y="4971234"/>
            <a:ext cx="233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2DA22C03-862D-803C-6768-041CF8EAE9A7}"/>
              </a:ext>
            </a:extLst>
          </p:cNvPr>
          <p:cNvGrpSpPr/>
          <p:nvPr/>
        </p:nvGrpSpPr>
        <p:grpSpPr>
          <a:xfrm>
            <a:off x="4859507" y="4259965"/>
            <a:ext cx="4116765" cy="1458083"/>
            <a:chOff x="6108248" y="1064758"/>
            <a:chExt cx="4117837" cy="1458463"/>
          </a:xfrm>
        </p:grpSpPr>
        <p:grpSp>
          <p:nvGrpSpPr>
            <p:cNvPr id="70" name="Group 69">
              <a:extLst>
                <a:ext uri="{FF2B5EF4-FFF2-40B4-BE49-F238E27FC236}">
                  <a16:creationId xmlns:a16="http://schemas.microsoft.com/office/drawing/2014/main" id="{00B96601-446A-CC34-758B-397057A6AF9C}"/>
                </a:ext>
              </a:extLst>
            </p:cNvPr>
            <p:cNvGrpSpPr/>
            <p:nvPr/>
          </p:nvGrpSpPr>
          <p:grpSpPr>
            <a:xfrm>
              <a:off x="6108248" y="1064758"/>
              <a:ext cx="4117837" cy="1458463"/>
              <a:chOff x="4584245" y="1452205"/>
              <a:chExt cx="4117837" cy="1458463"/>
            </a:xfrm>
          </p:grpSpPr>
          <p:grpSp>
            <p:nvGrpSpPr>
              <p:cNvPr id="72" name="Group 71">
                <a:extLst>
                  <a:ext uri="{FF2B5EF4-FFF2-40B4-BE49-F238E27FC236}">
                    <a16:creationId xmlns:a16="http://schemas.microsoft.com/office/drawing/2014/main" id="{9669B759-0E29-0360-6D4D-05438FEB742D}"/>
                  </a:ext>
                </a:extLst>
              </p:cNvPr>
              <p:cNvGrpSpPr/>
              <p:nvPr/>
            </p:nvGrpSpPr>
            <p:grpSpPr>
              <a:xfrm>
                <a:off x="4586825" y="1889679"/>
                <a:ext cx="1976793" cy="880335"/>
                <a:chOff x="5282045" y="2373837"/>
                <a:chExt cx="1731819" cy="733782"/>
              </a:xfrm>
            </p:grpSpPr>
            <p:pic>
              <p:nvPicPr>
                <p:cNvPr id="122" name="Picture 121">
                  <a:extLst>
                    <a:ext uri="{FF2B5EF4-FFF2-40B4-BE49-F238E27FC236}">
                      <a16:creationId xmlns:a16="http://schemas.microsoft.com/office/drawing/2014/main" id="{197B28A9-872C-549C-A70E-E32774728962}"/>
                    </a:ext>
                  </a:extLst>
                </p:cNvPr>
                <p:cNvPicPr>
                  <a:picLocks noChangeAspect="1"/>
                </p:cNvPicPr>
                <p:nvPr/>
              </p:nvPicPr>
              <p:blipFill rotWithShape="1">
                <a:blip r:embed="rId6"/>
                <a:srcRect l="1560" t="54625" r="1005" b="3148"/>
                <a:stretch/>
              </p:blipFill>
              <p:spPr>
                <a:xfrm>
                  <a:off x="5282045" y="2373837"/>
                  <a:ext cx="1731819" cy="733782"/>
                </a:xfrm>
                <a:prstGeom prst="rect">
                  <a:avLst/>
                </a:prstGeom>
              </p:spPr>
            </p:pic>
            <p:sp>
              <p:nvSpPr>
                <p:cNvPr id="123" name="Oval 122">
                  <a:extLst>
                    <a:ext uri="{FF2B5EF4-FFF2-40B4-BE49-F238E27FC236}">
                      <a16:creationId xmlns:a16="http://schemas.microsoft.com/office/drawing/2014/main" id="{59DF8A14-8553-EC55-5AF4-3B88B1209D6F}"/>
                    </a:ext>
                  </a:extLst>
                </p:cNvPr>
                <p:cNvSpPr/>
                <p:nvPr/>
              </p:nvSpPr>
              <p:spPr>
                <a:xfrm>
                  <a:off x="5543475" y="2908532"/>
                  <a:ext cx="75676" cy="8425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4" name="Freeform 123">
                  <a:extLst>
                    <a:ext uri="{FF2B5EF4-FFF2-40B4-BE49-F238E27FC236}">
                      <a16:creationId xmlns:a16="http://schemas.microsoft.com/office/drawing/2014/main" id="{43F7A079-3D78-8E35-C1A4-66A785DC3289}"/>
                    </a:ext>
                  </a:extLst>
                </p:cNvPr>
                <p:cNvSpPr/>
                <p:nvPr/>
              </p:nvSpPr>
              <p:spPr>
                <a:xfrm rot="21101651">
                  <a:off x="5626276" y="2642775"/>
                  <a:ext cx="378056" cy="255924"/>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5" name="Oval 124">
                  <a:extLst>
                    <a:ext uri="{FF2B5EF4-FFF2-40B4-BE49-F238E27FC236}">
                      <a16:creationId xmlns:a16="http://schemas.microsoft.com/office/drawing/2014/main" id="{3A30CFC4-581D-A979-D7FF-E8C3ED938373}"/>
                    </a:ext>
                  </a:extLst>
                </p:cNvPr>
                <p:cNvSpPr/>
                <p:nvPr/>
              </p:nvSpPr>
              <p:spPr>
                <a:xfrm>
                  <a:off x="5353792" y="2847695"/>
                  <a:ext cx="82296" cy="84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6" name="Freeform 125">
                  <a:extLst>
                    <a:ext uri="{FF2B5EF4-FFF2-40B4-BE49-F238E27FC236}">
                      <a16:creationId xmlns:a16="http://schemas.microsoft.com/office/drawing/2014/main" id="{A6C8E039-BDDC-AC70-5896-0E4818949CF3}"/>
                    </a:ext>
                  </a:extLst>
                </p:cNvPr>
                <p:cNvSpPr/>
                <p:nvPr/>
              </p:nvSpPr>
              <p:spPr>
                <a:xfrm rot="7194084" flipV="1">
                  <a:off x="5443304" y="2572972"/>
                  <a:ext cx="502400" cy="31261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tx1"/>
                  </a:solidFill>
                  <a:tailEnd type="triangle"/>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7" name="Oval 126">
                  <a:extLst>
                    <a:ext uri="{FF2B5EF4-FFF2-40B4-BE49-F238E27FC236}">
                      <a16:creationId xmlns:a16="http://schemas.microsoft.com/office/drawing/2014/main" id="{22932E49-F64B-CFD5-59AC-6FBA42FAD029}"/>
                    </a:ext>
                  </a:extLst>
                </p:cNvPr>
                <p:cNvSpPr/>
                <p:nvPr/>
              </p:nvSpPr>
              <p:spPr>
                <a:xfrm>
                  <a:off x="5972346" y="2512967"/>
                  <a:ext cx="82296" cy="8425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73" name="Rectangle 72">
                <a:extLst>
                  <a:ext uri="{FF2B5EF4-FFF2-40B4-BE49-F238E27FC236}">
                    <a16:creationId xmlns:a16="http://schemas.microsoft.com/office/drawing/2014/main" id="{3EAF8D4B-6DB8-8155-A12F-7E9ADA6E5B72}"/>
                  </a:ext>
                </a:extLst>
              </p:cNvPr>
              <p:cNvSpPr/>
              <p:nvPr/>
            </p:nvSpPr>
            <p:spPr>
              <a:xfrm>
                <a:off x="4584245" y="1473180"/>
                <a:ext cx="4117837" cy="14374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4" name="Straight Connector 73">
                <a:extLst>
                  <a:ext uri="{FF2B5EF4-FFF2-40B4-BE49-F238E27FC236}">
                    <a16:creationId xmlns:a16="http://schemas.microsoft.com/office/drawing/2014/main" id="{16FD0335-F184-DE9E-48E4-A154AF867566}"/>
                  </a:ext>
                </a:extLst>
              </p:cNvPr>
              <p:cNvCxnSpPr/>
              <p:nvPr/>
            </p:nvCxnSpPr>
            <p:spPr>
              <a:xfrm>
                <a:off x="6575176" y="1498227"/>
                <a:ext cx="0" cy="140319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5325255-330F-234A-EA66-7FE96EBFFC4A}"/>
                  </a:ext>
                </a:extLst>
              </p:cNvPr>
              <p:cNvGrpSpPr/>
              <p:nvPr/>
            </p:nvGrpSpPr>
            <p:grpSpPr>
              <a:xfrm>
                <a:off x="6626104" y="1775483"/>
                <a:ext cx="2055198" cy="995824"/>
                <a:chOff x="6626104" y="1701341"/>
                <a:chExt cx="2055198" cy="995824"/>
              </a:xfrm>
            </p:grpSpPr>
            <p:pic>
              <p:nvPicPr>
                <p:cNvPr id="78" name="Picture 77">
                  <a:extLst>
                    <a:ext uri="{FF2B5EF4-FFF2-40B4-BE49-F238E27FC236}">
                      <a16:creationId xmlns:a16="http://schemas.microsoft.com/office/drawing/2014/main" id="{B1B3A577-E69B-82F3-6BBF-931856B1C99B}"/>
                    </a:ext>
                  </a:extLst>
                </p:cNvPr>
                <p:cNvPicPr>
                  <a:picLocks noChangeAspect="1"/>
                </p:cNvPicPr>
                <p:nvPr/>
              </p:nvPicPr>
              <p:blipFill rotWithShape="1">
                <a:blip r:embed="rId6"/>
                <a:srcRect l="1482" t="52013" r="1953" b="3674"/>
                <a:stretch/>
              </p:blipFill>
              <p:spPr>
                <a:xfrm>
                  <a:off x="6638217" y="1701341"/>
                  <a:ext cx="2019042" cy="995824"/>
                </a:xfrm>
                <a:prstGeom prst="rect">
                  <a:avLst/>
                </a:prstGeom>
              </p:spPr>
            </p:pic>
            <p:sp>
              <p:nvSpPr>
                <p:cNvPr id="79" name="Freeform 78">
                  <a:extLst>
                    <a:ext uri="{FF2B5EF4-FFF2-40B4-BE49-F238E27FC236}">
                      <a16:creationId xmlns:a16="http://schemas.microsoft.com/office/drawing/2014/main" id="{93366856-CD57-2D10-A0EF-3EC1962DE4F9}"/>
                    </a:ext>
                  </a:extLst>
                </p:cNvPr>
                <p:cNvSpPr/>
                <p:nvPr/>
              </p:nvSpPr>
              <p:spPr>
                <a:xfrm>
                  <a:off x="7113675" y="2164647"/>
                  <a:ext cx="294149" cy="26263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bg1">
                      <a:lumMod val="6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80" name="Group 79">
                  <a:extLst>
                    <a:ext uri="{FF2B5EF4-FFF2-40B4-BE49-F238E27FC236}">
                      <a16:creationId xmlns:a16="http://schemas.microsoft.com/office/drawing/2014/main" id="{A97917A2-6907-A160-BD32-ADD530E5A85D}"/>
                    </a:ext>
                  </a:extLst>
                </p:cNvPr>
                <p:cNvGrpSpPr/>
                <p:nvPr/>
              </p:nvGrpSpPr>
              <p:grpSpPr>
                <a:xfrm>
                  <a:off x="7341988" y="1728014"/>
                  <a:ext cx="650073" cy="453010"/>
                  <a:chOff x="6475199" y="1699873"/>
                  <a:chExt cx="1158462" cy="598666"/>
                </a:xfrm>
              </p:grpSpPr>
              <p:sp>
                <p:nvSpPr>
                  <p:cNvPr id="108" name="Freeform 107">
                    <a:extLst>
                      <a:ext uri="{FF2B5EF4-FFF2-40B4-BE49-F238E27FC236}">
                        <a16:creationId xmlns:a16="http://schemas.microsoft.com/office/drawing/2014/main" id="{EE6015DB-E104-69F3-C5AA-E01F624324CE}"/>
                      </a:ext>
                    </a:extLst>
                  </p:cNvPr>
                  <p:cNvSpPr/>
                  <p:nvPr/>
                </p:nvSpPr>
                <p:spPr>
                  <a:xfrm>
                    <a:off x="6527657" y="1755791"/>
                    <a:ext cx="1062064" cy="524462"/>
                  </a:xfrm>
                  <a:custGeom>
                    <a:avLst/>
                    <a:gdLst>
                      <a:gd name="connsiteX0" fmla="*/ 165751 w 1062063"/>
                      <a:gd name="connsiteY0" fmla="*/ 439765 h 524462"/>
                      <a:gd name="connsiteX1" fmla="*/ 19447 w 1062063"/>
                      <a:gd name="connsiteY1" fmla="*/ 430621 h 524462"/>
                      <a:gd name="connsiteX2" fmla="*/ 19447 w 1062063"/>
                      <a:gd name="connsiteY2" fmla="*/ 165445 h 524462"/>
                      <a:gd name="connsiteX3" fmla="*/ 184039 w 1062063"/>
                      <a:gd name="connsiteY3" fmla="*/ 202021 h 524462"/>
                      <a:gd name="connsiteX4" fmla="*/ 394351 w 1062063"/>
                      <a:gd name="connsiteY4" fmla="*/ 19141 h 524462"/>
                      <a:gd name="connsiteX5" fmla="*/ 750967 w 1062063"/>
                      <a:gd name="connsiteY5" fmla="*/ 28285 h 524462"/>
                      <a:gd name="connsiteX6" fmla="*/ 915559 w 1062063"/>
                      <a:gd name="connsiteY6" fmla="*/ 220309 h 524462"/>
                      <a:gd name="connsiteX7" fmla="*/ 1061863 w 1062063"/>
                      <a:gd name="connsiteY7" fmla="*/ 311749 h 524462"/>
                      <a:gd name="connsiteX8" fmla="*/ 942991 w 1062063"/>
                      <a:gd name="connsiteY8" fmla="*/ 522061 h 524462"/>
                      <a:gd name="connsiteX9" fmla="*/ 769255 w 1062063"/>
                      <a:gd name="connsiteY9" fmla="*/ 412333 h 524462"/>
                      <a:gd name="connsiteX10" fmla="*/ 641239 w 1062063"/>
                      <a:gd name="connsiteY10" fmla="*/ 211165 h 524462"/>
                      <a:gd name="connsiteX11" fmla="*/ 513223 w 1062063"/>
                      <a:gd name="connsiteY11" fmla="*/ 110581 h 524462"/>
                      <a:gd name="connsiteX12" fmla="*/ 366919 w 1062063"/>
                      <a:gd name="connsiteY12" fmla="*/ 229453 h 524462"/>
                      <a:gd name="connsiteX13" fmla="*/ 165751 w 1062063"/>
                      <a:gd name="connsiteY13" fmla="*/ 439765 h 5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2063" h="524462">
                        <a:moveTo>
                          <a:pt x="165751" y="439765"/>
                        </a:moveTo>
                        <a:cubicBezTo>
                          <a:pt x="107839" y="473293"/>
                          <a:pt x="43831" y="476341"/>
                          <a:pt x="19447" y="430621"/>
                        </a:cubicBezTo>
                        <a:cubicBezTo>
                          <a:pt x="-4937" y="384901"/>
                          <a:pt x="-7985" y="203545"/>
                          <a:pt x="19447" y="165445"/>
                        </a:cubicBezTo>
                        <a:cubicBezTo>
                          <a:pt x="46879" y="127345"/>
                          <a:pt x="121555" y="226405"/>
                          <a:pt x="184039" y="202021"/>
                        </a:cubicBezTo>
                        <a:cubicBezTo>
                          <a:pt x="246523" y="177637"/>
                          <a:pt x="299863" y="48097"/>
                          <a:pt x="394351" y="19141"/>
                        </a:cubicBezTo>
                        <a:cubicBezTo>
                          <a:pt x="488839" y="-9815"/>
                          <a:pt x="664099" y="-5243"/>
                          <a:pt x="750967" y="28285"/>
                        </a:cubicBezTo>
                        <a:cubicBezTo>
                          <a:pt x="837835" y="61813"/>
                          <a:pt x="863743" y="173065"/>
                          <a:pt x="915559" y="220309"/>
                        </a:cubicBezTo>
                        <a:cubicBezTo>
                          <a:pt x="967375" y="267553"/>
                          <a:pt x="1057291" y="261457"/>
                          <a:pt x="1061863" y="311749"/>
                        </a:cubicBezTo>
                        <a:cubicBezTo>
                          <a:pt x="1066435" y="362041"/>
                          <a:pt x="991759" y="505297"/>
                          <a:pt x="942991" y="522061"/>
                        </a:cubicBezTo>
                        <a:cubicBezTo>
                          <a:pt x="894223" y="538825"/>
                          <a:pt x="819547" y="464149"/>
                          <a:pt x="769255" y="412333"/>
                        </a:cubicBezTo>
                        <a:cubicBezTo>
                          <a:pt x="718963" y="360517"/>
                          <a:pt x="683911" y="261457"/>
                          <a:pt x="641239" y="211165"/>
                        </a:cubicBezTo>
                        <a:cubicBezTo>
                          <a:pt x="598567" y="160873"/>
                          <a:pt x="558943" y="107533"/>
                          <a:pt x="513223" y="110581"/>
                        </a:cubicBezTo>
                        <a:cubicBezTo>
                          <a:pt x="467503" y="113629"/>
                          <a:pt x="418735" y="173065"/>
                          <a:pt x="366919" y="229453"/>
                        </a:cubicBezTo>
                        <a:cubicBezTo>
                          <a:pt x="315103" y="285841"/>
                          <a:pt x="223663" y="406237"/>
                          <a:pt x="165751" y="439765"/>
                        </a:cubicBezTo>
                        <a:close/>
                      </a:path>
                    </a:pathLst>
                  </a:cu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9" name="Oval 108">
                    <a:extLst>
                      <a:ext uri="{FF2B5EF4-FFF2-40B4-BE49-F238E27FC236}">
                        <a16:creationId xmlns:a16="http://schemas.microsoft.com/office/drawing/2014/main" id="{778CC832-2F03-71FC-EE11-F643FF24C33B}"/>
                      </a:ext>
                    </a:extLst>
                  </p:cNvPr>
                  <p:cNvSpPr/>
                  <p:nvPr/>
                </p:nvSpPr>
                <p:spPr>
                  <a:xfrm rot="1796465">
                    <a:off x="6603215" y="188580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0" name="Oval 109">
                    <a:extLst>
                      <a:ext uri="{FF2B5EF4-FFF2-40B4-BE49-F238E27FC236}">
                        <a16:creationId xmlns:a16="http://schemas.microsoft.com/office/drawing/2014/main" id="{D1FA7B52-25F1-42A4-77EB-5E784552D182}"/>
                      </a:ext>
                    </a:extLst>
                  </p:cNvPr>
                  <p:cNvSpPr/>
                  <p:nvPr/>
                </p:nvSpPr>
                <p:spPr>
                  <a:xfrm rot="1796465">
                    <a:off x="6475199" y="202296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1" name="Oval 110">
                    <a:extLst>
                      <a:ext uri="{FF2B5EF4-FFF2-40B4-BE49-F238E27FC236}">
                        <a16:creationId xmlns:a16="http://schemas.microsoft.com/office/drawing/2014/main" id="{787C8493-D876-1240-9287-1E2742C730F7}"/>
                      </a:ext>
                    </a:extLst>
                  </p:cNvPr>
                  <p:cNvSpPr/>
                  <p:nvPr/>
                </p:nvSpPr>
                <p:spPr>
                  <a:xfrm rot="1796465">
                    <a:off x="6627599" y="212964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2" name="Oval 111">
                    <a:extLst>
                      <a:ext uri="{FF2B5EF4-FFF2-40B4-BE49-F238E27FC236}">
                        <a16:creationId xmlns:a16="http://schemas.microsoft.com/office/drawing/2014/main" id="{A366B2D1-8D92-F8B4-F9EB-234A9C4DF85A}"/>
                      </a:ext>
                    </a:extLst>
                  </p:cNvPr>
                  <p:cNvSpPr/>
                  <p:nvPr/>
                </p:nvSpPr>
                <p:spPr>
                  <a:xfrm rot="1796465">
                    <a:off x="6764759" y="2001625"/>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3" name="Oval 112">
                    <a:extLst>
                      <a:ext uri="{FF2B5EF4-FFF2-40B4-BE49-F238E27FC236}">
                        <a16:creationId xmlns:a16="http://schemas.microsoft.com/office/drawing/2014/main" id="{E2C8DA1B-DB57-D3BB-620A-8E75DD691634}"/>
                      </a:ext>
                    </a:extLst>
                  </p:cNvPr>
                  <p:cNvSpPr/>
                  <p:nvPr/>
                </p:nvSpPr>
                <p:spPr>
                  <a:xfrm rot="1796465">
                    <a:off x="6911063" y="1837033"/>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4" name="Oval 113">
                    <a:extLst>
                      <a:ext uri="{FF2B5EF4-FFF2-40B4-BE49-F238E27FC236}">
                        <a16:creationId xmlns:a16="http://schemas.microsoft.com/office/drawing/2014/main" id="{C410FF17-D0BF-4011-5D87-05695D3C31AB}"/>
                      </a:ext>
                    </a:extLst>
                  </p:cNvPr>
                  <p:cNvSpPr/>
                  <p:nvPr/>
                </p:nvSpPr>
                <p:spPr>
                  <a:xfrm rot="1796465">
                    <a:off x="7112231" y="187360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5" name="Oval 114">
                    <a:extLst>
                      <a:ext uri="{FF2B5EF4-FFF2-40B4-BE49-F238E27FC236}">
                        <a16:creationId xmlns:a16="http://schemas.microsoft.com/office/drawing/2014/main" id="{BC60E12B-A344-616A-5492-87EAFB160079}"/>
                      </a:ext>
                    </a:extLst>
                  </p:cNvPr>
                  <p:cNvSpPr/>
                  <p:nvPr/>
                </p:nvSpPr>
                <p:spPr>
                  <a:xfrm rot="1796465">
                    <a:off x="7221959" y="2047345"/>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6" name="Oval 115">
                    <a:extLst>
                      <a:ext uri="{FF2B5EF4-FFF2-40B4-BE49-F238E27FC236}">
                        <a16:creationId xmlns:a16="http://schemas.microsoft.com/office/drawing/2014/main" id="{6C89FBE7-70A7-2AC7-E29E-441EB8E39CD4}"/>
                      </a:ext>
                    </a:extLst>
                  </p:cNvPr>
                  <p:cNvSpPr/>
                  <p:nvPr/>
                </p:nvSpPr>
                <p:spPr>
                  <a:xfrm rot="1796465">
                    <a:off x="7377883" y="2203789"/>
                    <a:ext cx="100805"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7" name="Oval 116">
                    <a:extLst>
                      <a:ext uri="{FF2B5EF4-FFF2-40B4-BE49-F238E27FC236}">
                        <a16:creationId xmlns:a16="http://schemas.microsoft.com/office/drawing/2014/main" id="{B6AC7D3C-F8E5-4DE5-1E88-A41B553F139D}"/>
                      </a:ext>
                    </a:extLst>
                  </p:cNvPr>
                  <p:cNvSpPr/>
                  <p:nvPr/>
                </p:nvSpPr>
                <p:spPr>
                  <a:xfrm rot="1796465">
                    <a:off x="7532855" y="203820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8" name="Oval 117">
                    <a:extLst>
                      <a:ext uri="{FF2B5EF4-FFF2-40B4-BE49-F238E27FC236}">
                        <a16:creationId xmlns:a16="http://schemas.microsoft.com/office/drawing/2014/main" id="{F9545AFE-C3BA-4607-8729-BA881F0E8B6E}"/>
                      </a:ext>
                    </a:extLst>
                  </p:cNvPr>
                  <p:cNvSpPr/>
                  <p:nvPr/>
                </p:nvSpPr>
                <p:spPr>
                  <a:xfrm rot="1796465">
                    <a:off x="6755615" y="178216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9" name="Oval 118">
                    <a:extLst>
                      <a:ext uri="{FF2B5EF4-FFF2-40B4-BE49-F238E27FC236}">
                        <a16:creationId xmlns:a16="http://schemas.microsoft.com/office/drawing/2014/main" id="{412FBCAC-CD75-0492-BFAD-0F514D1FF34B}"/>
                      </a:ext>
                    </a:extLst>
                  </p:cNvPr>
                  <p:cNvSpPr/>
                  <p:nvPr/>
                </p:nvSpPr>
                <p:spPr>
                  <a:xfrm rot="1796465">
                    <a:off x="6965927" y="1699873"/>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0" name="Oval 119">
                    <a:extLst>
                      <a:ext uri="{FF2B5EF4-FFF2-40B4-BE49-F238E27FC236}">
                        <a16:creationId xmlns:a16="http://schemas.microsoft.com/office/drawing/2014/main" id="{DED22F97-2873-4BCA-074E-52A0771C865C}"/>
                      </a:ext>
                    </a:extLst>
                  </p:cNvPr>
                  <p:cNvSpPr/>
                  <p:nvPr/>
                </p:nvSpPr>
                <p:spPr>
                  <a:xfrm rot="1796465">
                    <a:off x="7167095" y="1709017"/>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1" name="Oval 120">
                    <a:extLst>
                      <a:ext uri="{FF2B5EF4-FFF2-40B4-BE49-F238E27FC236}">
                        <a16:creationId xmlns:a16="http://schemas.microsoft.com/office/drawing/2014/main" id="{0C0BCAD3-14FC-9868-B501-A45BE009040E}"/>
                      </a:ext>
                    </a:extLst>
                  </p:cNvPr>
                  <p:cNvSpPr/>
                  <p:nvPr/>
                </p:nvSpPr>
                <p:spPr>
                  <a:xfrm rot="1796465">
                    <a:off x="7349975" y="187360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81" name="Freeform 80">
                  <a:extLst>
                    <a:ext uri="{FF2B5EF4-FFF2-40B4-BE49-F238E27FC236}">
                      <a16:creationId xmlns:a16="http://schemas.microsoft.com/office/drawing/2014/main" id="{960E8F20-C2F4-F1A7-696A-D3C92430D68D}"/>
                    </a:ext>
                  </a:extLst>
                </p:cNvPr>
                <p:cNvSpPr/>
                <p:nvPr/>
              </p:nvSpPr>
              <p:spPr>
                <a:xfrm rot="3862030">
                  <a:off x="7865354" y="2223989"/>
                  <a:ext cx="396651" cy="194763"/>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tx1">
                      <a:lumMod val="95000"/>
                      <a:lumOff val="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82" name="Group 81">
                  <a:extLst>
                    <a:ext uri="{FF2B5EF4-FFF2-40B4-BE49-F238E27FC236}">
                      <a16:creationId xmlns:a16="http://schemas.microsoft.com/office/drawing/2014/main" id="{8F1CF0D6-993D-579F-922D-FFE2FE295D4A}"/>
                    </a:ext>
                  </a:extLst>
                </p:cNvPr>
                <p:cNvGrpSpPr/>
                <p:nvPr/>
              </p:nvGrpSpPr>
              <p:grpSpPr>
                <a:xfrm>
                  <a:off x="6626104" y="2008990"/>
                  <a:ext cx="487999" cy="547910"/>
                  <a:chOff x="2883347" y="2521891"/>
                  <a:chExt cx="380049" cy="396461"/>
                </a:xfrm>
              </p:grpSpPr>
              <p:sp>
                <p:nvSpPr>
                  <p:cNvPr id="96" name="Freeform 95">
                    <a:extLst>
                      <a:ext uri="{FF2B5EF4-FFF2-40B4-BE49-F238E27FC236}">
                        <a16:creationId xmlns:a16="http://schemas.microsoft.com/office/drawing/2014/main" id="{352676B8-BB5D-B29A-88D7-055A7D465A66}"/>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7" name="Oval 96">
                    <a:extLst>
                      <a:ext uri="{FF2B5EF4-FFF2-40B4-BE49-F238E27FC236}">
                        <a16:creationId xmlns:a16="http://schemas.microsoft.com/office/drawing/2014/main" id="{BB1F7E89-F5D8-40DA-F88E-656022D31485}"/>
                      </a:ext>
                    </a:extLst>
                  </p:cNvPr>
                  <p:cNvSpPr/>
                  <p:nvPr/>
                </p:nvSpPr>
                <p:spPr>
                  <a:xfrm rot="1796465">
                    <a:off x="3037783" y="286625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8" name="Oval 97">
                    <a:extLst>
                      <a:ext uri="{FF2B5EF4-FFF2-40B4-BE49-F238E27FC236}">
                        <a16:creationId xmlns:a16="http://schemas.microsoft.com/office/drawing/2014/main" id="{C42EC35B-5E91-D802-9F49-9E353CAABE4D}"/>
                      </a:ext>
                    </a:extLst>
                  </p:cNvPr>
                  <p:cNvSpPr/>
                  <p:nvPr/>
                </p:nvSpPr>
                <p:spPr>
                  <a:xfrm rot="1796465">
                    <a:off x="3129298" y="2841217"/>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9" name="Oval 98">
                    <a:extLst>
                      <a:ext uri="{FF2B5EF4-FFF2-40B4-BE49-F238E27FC236}">
                        <a16:creationId xmlns:a16="http://schemas.microsoft.com/office/drawing/2014/main" id="{9B6241AD-CD5C-1ACF-8ED3-C8D4108C2172}"/>
                      </a:ext>
                    </a:extLst>
                  </p:cNvPr>
                  <p:cNvSpPr/>
                  <p:nvPr/>
                </p:nvSpPr>
                <p:spPr>
                  <a:xfrm rot="1796465">
                    <a:off x="3204438" y="277136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0" name="Oval 99">
                    <a:extLst>
                      <a:ext uri="{FF2B5EF4-FFF2-40B4-BE49-F238E27FC236}">
                        <a16:creationId xmlns:a16="http://schemas.microsoft.com/office/drawing/2014/main" id="{9D486950-2E1C-FE21-A2F0-3F42A25B88CF}"/>
                      </a:ext>
                    </a:extLst>
                  </p:cNvPr>
                  <p:cNvSpPr/>
                  <p:nvPr/>
                </p:nvSpPr>
                <p:spPr>
                  <a:xfrm rot="1796465">
                    <a:off x="3207323" y="266737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1" name="Oval 100">
                    <a:extLst>
                      <a:ext uri="{FF2B5EF4-FFF2-40B4-BE49-F238E27FC236}">
                        <a16:creationId xmlns:a16="http://schemas.microsoft.com/office/drawing/2014/main" id="{B4119A44-4F23-8454-7D3F-1982EF1626C1}"/>
                      </a:ext>
                    </a:extLst>
                  </p:cNvPr>
                  <p:cNvSpPr/>
                  <p:nvPr/>
                </p:nvSpPr>
                <p:spPr>
                  <a:xfrm rot="1796465">
                    <a:off x="3176509" y="257320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2" name="Oval 101">
                    <a:extLst>
                      <a:ext uri="{FF2B5EF4-FFF2-40B4-BE49-F238E27FC236}">
                        <a16:creationId xmlns:a16="http://schemas.microsoft.com/office/drawing/2014/main" id="{F81370C1-E332-D9A4-F511-E7ABD1ED65DD}"/>
                      </a:ext>
                    </a:extLst>
                  </p:cNvPr>
                  <p:cNvSpPr/>
                  <p:nvPr/>
                </p:nvSpPr>
                <p:spPr>
                  <a:xfrm rot="1796465">
                    <a:off x="3097498" y="2521891"/>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3" name="Oval 102">
                    <a:extLst>
                      <a:ext uri="{FF2B5EF4-FFF2-40B4-BE49-F238E27FC236}">
                        <a16:creationId xmlns:a16="http://schemas.microsoft.com/office/drawing/2014/main" id="{1BBD23E6-3033-7F2F-9376-0C6F9199BD37}"/>
                      </a:ext>
                    </a:extLst>
                  </p:cNvPr>
                  <p:cNvSpPr/>
                  <p:nvPr/>
                </p:nvSpPr>
                <p:spPr>
                  <a:xfrm rot="1796465">
                    <a:off x="2955126" y="283854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4" name="Oval 103">
                    <a:extLst>
                      <a:ext uri="{FF2B5EF4-FFF2-40B4-BE49-F238E27FC236}">
                        <a16:creationId xmlns:a16="http://schemas.microsoft.com/office/drawing/2014/main" id="{F193C52E-57CD-2F1F-8AC3-DE23C069E54D}"/>
                      </a:ext>
                    </a:extLst>
                  </p:cNvPr>
                  <p:cNvSpPr/>
                  <p:nvPr/>
                </p:nvSpPr>
                <p:spPr>
                  <a:xfrm rot="1796465">
                    <a:off x="2890336" y="2772962"/>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5" name="Oval 104">
                    <a:extLst>
                      <a:ext uri="{FF2B5EF4-FFF2-40B4-BE49-F238E27FC236}">
                        <a16:creationId xmlns:a16="http://schemas.microsoft.com/office/drawing/2014/main" id="{AA1D54A3-8877-6F8B-5018-5BB392B6B3DA}"/>
                      </a:ext>
                    </a:extLst>
                  </p:cNvPr>
                  <p:cNvSpPr/>
                  <p:nvPr/>
                </p:nvSpPr>
                <p:spPr>
                  <a:xfrm rot="1796465">
                    <a:off x="2883347" y="266934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6" name="Oval 105">
                    <a:extLst>
                      <a:ext uri="{FF2B5EF4-FFF2-40B4-BE49-F238E27FC236}">
                        <a16:creationId xmlns:a16="http://schemas.microsoft.com/office/drawing/2014/main" id="{87ACDF84-36FC-27AB-31D3-441279E1AF1F}"/>
                      </a:ext>
                    </a:extLst>
                  </p:cNvPr>
                  <p:cNvSpPr/>
                  <p:nvPr/>
                </p:nvSpPr>
                <p:spPr>
                  <a:xfrm rot="1796465">
                    <a:off x="2966381" y="263695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7" name="Oval 106">
                    <a:extLst>
                      <a:ext uri="{FF2B5EF4-FFF2-40B4-BE49-F238E27FC236}">
                        <a16:creationId xmlns:a16="http://schemas.microsoft.com/office/drawing/2014/main" id="{85F12925-2F80-7C75-E259-E7E17A68CC10}"/>
                      </a:ext>
                    </a:extLst>
                  </p:cNvPr>
                  <p:cNvSpPr/>
                  <p:nvPr/>
                </p:nvSpPr>
                <p:spPr>
                  <a:xfrm rot="1796465">
                    <a:off x="3002220" y="2551070"/>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nvGrpSpPr>
                <p:cNvPr id="83" name="Group 82">
                  <a:extLst>
                    <a:ext uri="{FF2B5EF4-FFF2-40B4-BE49-F238E27FC236}">
                      <a16:creationId xmlns:a16="http://schemas.microsoft.com/office/drawing/2014/main" id="{25077351-58A5-3B6F-0A1C-CD3BE77BD596}"/>
                    </a:ext>
                  </a:extLst>
                </p:cNvPr>
                <p:cNvGrpSpPr/>
                <p:nvPr/>
              </p:nvGrpSpPr>
              <p:grpSpPr>
                <a:xfrm>
                  <a:off x="8193303" y="2010186"/>
                  <a:ext cx="487999" cy="547910"/>
                  <a:chOff x="2883347" y="2521891"/>
                  <a:chExt cx="380049" cy="396461"/>
                </a:xfrm>
              </p:grpSpPr>
              <p:sp>
                <p:nvSpPr>
                  <p:cNvPr id="84" name="Freeform 83">
                    <a:extLst>
                      <a:ext uri="{FF2B5EF4-FFF2-40B4-BE49-F238E27FC236}">
                        <a16:creationId xmlns:a16="http://schemas.microsoft.com/office/drawing/2014/main" id="{E42C6CE2-805F-C11B-2ED1-EBCAFA408BFA}"/>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5" name="Oval 84">
                    <a:extLst>
                      <a:ext uri="{FF2B5EF4-FFF2-40B4-BE49-F238E27FC236}">
                        <a16:creationId xmlns:a16="http://schemas.microsoft.com/office/drawing/2014/main" id="{43CAACC1-C211-E348-50CB-AA06488A791B}"/>
                      </a:ext>
                    </a:extLst>
                  </p:cNvPr>
                  <p:cNvSpPr/>
                  <p:nvPr/>
                </p:nvSpPr>
                <p:spPr>
                  <a:xfrm rot="1796465">
                    <a:off x="3037783" y="2866254"/>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6" name="Oval 85">
                    <a:extLst>
                      <a:ext uri="{FF2B5EF4-FFF2-40B4-BE49-F238E27FC236}">
                        <a16:creationId xmlns:a16="http://schemas.microsoft.com/office/drawing/2014/main" id="{23701B01-6B5F-1DBD-D121-5A9BC0600816}"/>
                      </a:ext>
                    </a:extLst>
                  </p:cNvPr>
                  <p:cNvSpPr/>
                  <p:nvPr/>
                </p:nvSpPr>
                <p:spPr>
                  <a:xfrm rot="1796465">
                    <a:off x="3129298" y="2841217"/>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7" name="Oval 86">
                    <a:extLst>
                      <a:ext uri="{FF2B5EF4-FFF2-40B4-BE49-F238E27FC236}">
                        <a16:creationId xmlns:a16="http://schemas.microsoft.com/office/drawing/2014/main" id="{27FCC0DB-927C-41C1-75BD-2AAE1AAC884F}"/>
                      </a:ext>
                    </a:extLst>
                  </p:cNvPr>
                  <p:cNvSpPr/>
                  <p:nvPr/>
                </p:nvSpPr>
                <p:spPr>
                  <a:xfrm rot="1796465">
                    <a:off x="3204438" y="277136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8" name="Oval 87">
                    <a:extLst>
                      <a:ext uri="{FF2B5EF4-FFF2-40B4-BE49-F238E27FC236}">
                        <a16:creationId xmlns:a16="http://schemas.microsoft.com/office/drawing/2014/main" id="{A6BFC109-1285-D47C-7E6E-A8ED5B7E4567}"/>
                      </a:ext>
                    </a:extLst>
                  </p:cNvPr>
                  <p:cNvSpPr/>
                  <p:nvPr/>
                </p:nvSpPr>
                <p:spPr>
                  <a:xfrm rot="1796465">
                    <a:off x="3207323" y="266737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9" name="Oval 88">
                    <a:extLst>
                      <a:ext uri="{FF2B5EF4-FFF2-40B4-BE49-F238E27FC236}">
                        <a16:creationId xmlns:a16="http://schemas.microsoft.com/office/drawing/2014/main" id="{4D82F4DA-DD68-A4D3-AF9E-9758DD41801B}"/>
                      </a:ext>
                    </a:extLst>
                  </p:cNvPr>
                  <p:cNvSpPr/>
                  <p:nvPr/>
                </p:nvSpPr>
                <p:spPr>
                  <a:xfrm rot="1796465">
                    <a:off x="3176509" y="2573208"/>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0" name="Oval 89">
                    <a:extLst>
                      <a:ext uri="{FF2B5EF4-FFF2-40B4-BE49-F238E27FC236}">
                        <a16:creationId xmlns:a16="http://schemas.microsoft.com/office/drawing/2014/main" id="{F62814F4-5CBC-7DED-8048-1CCE368AB245}"/>
                      </a:ext>
                    </a:extLst>
                  </p:cNvPr>
                  <p:cNvSpPr/>
                  <p:nvPr/>
                </p:nvSpPr>
                <p:spPr>
                  <a:xfrm rot="1796465">
                    <a:off x="3097498" y="2521891"/>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1" name="Oval 90">
                    <a:extLst>
                      <a:ext uri="{FF2B5EF4-FFF2-40B4-BE49-F238E27FC236}">
                        <a16:creationId xmlns:a16="http://schemas.microsoft.com/office/drawing/2014/main" id="{569EFDFB-46E8-6C3E-C78D-EA385B26B2F4}"/>
                      </a:ext>
                    </a:extLst>
                  </p:cNvPr>
                  <p:cNvSpPr/>
                  <p:nvPr/>
                </p:nvSpPr>
                <p:spPr>
                  <a:xfrm rot="1796465">
                    <a:off x="2955126" y="283854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2" name="Oval 91">
                    <a:extLst>
                      <a:ext uri="{FF2B5EF4-FFF2-40B4-BE49-F238E27FC236}">
                        <a16:creationId xmlns:a16="http://schemas.microsoft.com/office/drawing/2014/main" id="{85C0D98F-F829-C422-A645-C9370A19DCF2}"/>
                      </a:ext>
                    </a:extLst>
                  </p:cNvPr>
                  <p:cNvSpPr/>
                  <p:nvPr/>
                </p:nvSpPr>
                <p:spPr>
                  <a:xfrm rot="1796465">
                    <a:off x="2890336" y="2772962"/>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3" name="Oval 92">
                    <a:extLst>
                      <a:ext uri="{FF2B5EF4-FFF2-40B4-BE49-F238E27FC236}">
                        <a16:creationId xmlns:a16="http://schemas.microsoft.com/office/drawing/2014/main" id="{A63FFF15-C319-61BE-5D9E-AFB158C6C66F}"/>
                      </a:ext>
                    </a:extLst>
                  </p:cNvPr>
                  <p:cNvSpPr/>
                  <p:nvPr/>
                </p:nvSpPr>
                <p:spPr>
                  <a:xfrm rot="1796465">
                    <a:off x="2883347" y="2669344"/>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4" name="Oval 93">
                    <a:extLst>
                      <a:ext uri="{FF2B5EF4-FFF2-40B4-BE49-F238E27FC236}">
                        <a16:creationId xmlns:a16="http://schemas.microsoft.com/office/drawing/2014/main" id="{F9FA68FE-58B1-F909-3B5C-DE433FD2DD3D}"/>
                      </a:ext>
                    </a:extLst>
                  </p:cNvPr>
                  <p:cNvSpPr/>
                  <p:nvPr/>
                </p:nvSpPr>
                <p:spPr>
                  <a:xfrm rot="1796465">
                    <a:off x="2966381" y="2636958"/>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5" name="Oval 94">
                    <a:extLst>
                      <a:ext uri="{FF2B5EF4-FFF2-40B4-BE49-F238E27FC236}">
                        <a16:creationId xmlns:a16="http://schemas.microsoft.com/office/drawing/2014/main" id="{9A7611B6-6326-E274-FF6A-A7E8994ABBCF}"/>
                      </a:ext>
                    </a:extLst>
                  </p:cNvPr>
                  <p:cNvSpPr/>
                  <p:nvPr/>
                </p:nvSpPr>
                <p:spPr>
                  <a:xfrm rot="1796465">
                    <a:off x="3002220" y="2551070"/>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sp>
            <p:nvSpPr>
              <p:cNvPr id="76" name="TextBox 75">
                <a:extLst>
                  <a:ext uri="{FF2B5EF4-FFF2-40B4-BE49-F238E27FC236}">
                    <a16:creationId xmlns:a16="http://schemas.microsoft.com/office/drawing/2014/main" id="{CA052474-06FC-6432-AA31-6F8B27E7BCA4}"/>
                  </a:ext>
                </a:extLst>
              </p:cNvPr>
              <p:cNvSpPr txBox="1"/>
              <p:nvPr/>
            </p:nvSpPr>
            <p:spPr>
              <a:xfrm>
                <a:off x="5291581" y="1452205"/>
                <a:ext cx="184731" cy="369332"/>
              </a:xfrm>
              <a:prstGeom prst="rect">
                <a:avLst/>
              </a:prstGeom>
              <a:noFill/>
            </p:spPr>
            <p:txBody>
              <a:bodyPr wrap="none" rtlCol="0">
                <a:spAutoFit/>
              </a:bodyPr>
              <a:lstStyle/>
              <a:p>
                <a:endParaRPr lang="en-US" sz="1799" b="1" dirty="0"/>
              </a:p>
            </p:txBody>
          </p:sp>
          <p:sp>
            <p:nvSpPr>
              <p:cNvPr id="77" name="TextBox 76">
                <a:extLst>
                  <a:ext uri="{FF2B5EF4-FFF2-40B4-BE49-F238E27FC236}">
                    <a16:creationId xmlns:a16="http://schemas.microsoft.com/office/drawing/2014/main" id="{D297887B-91E5-FAC7-F797-A41C3296E259}"/>
                  </a:ext>
                </a:extLst>
              </p:cNvPr>
              <p:cNvSpPr txBox="1"/>
              <p:nvPr/>
            </p:nvSpPr>
            <p:spPr>
              <a:xfrm>
                <a:off x="7309511" y="1466934"/>
                <a:ext cx="785793" cy="369332"/>
              </a:xfrm>
              <a:prstGeom prst="rect">
                <a:avLst/>
              </a:prstGeom>
              <a:noFill/>
            </p:spPr>
            <p:txBody>
              <a:bodyPr wrap="none" rtlCol="0">
                <a:spAutoFit/>
              </a:bodyPr>
              <a:lstStyle/>
              <a:p>
                <a:r>
                  <a:rPr lang="en-US" sz="1799" b="1" dirty="0"/>
                  <a:t>RPMD</a:t>
                </a:r>
              </a:p>
            </p:txBody>
          </p:sp>
        </p:grpSp>
        <p:sp>
          <p:nvSpPr>
            <p:cNvPr id="71" name="Rectangle 70">
              <a:extLst>
                <a:ext uri="{FF2B5EF4-FFF2-40B4-BE49-F238E27FC236}">
                  <a16:creationId xmlns:a16="http://schemas.microsoft.com/office/drawing/2014/main" id="{F138F3C8-0314-EA46-16BB-025A283F59B8}"/>
                </a:ext>
              </a:extLst>
            </p:cNvPr>
            <p:cNvSpPr/>
            <p:nvPr/>
          </p:nvSpPr>
          <p:spPr>
            <a:xfrm>
              <a:off x="6597641" y="1102607"/>
              <a:ext cx="980012" cy="369332"/>
            </a:xfrm>
            <a:prstGeom prst="rect">
              <a:avLst/>
            </a:prstGeom>
          </p:spPr>
          <p:txBody>
            <a:bodyPr wrap="none">
              <a:spAutoFit/>
            </a:bodyPr>
            <a:lstStyle/>
            <a:p>
              <a:r>
                <a:rPr lang="en-US" sz="1799" b="1" dirty="0"/>
                <a:t>Classical</a:t>
              </a:r>
            </a:p>
          </p:txBody>
        </p:sp>
      </p:grpSp>
      <p:sp>
        <p:nvSpPr>
          <p:cNvPr id="128" name="Rectangle 127">
            <a:extLst>
              <a:ext uri="{FF2B5EF4-FFF2-40B4-BE49-F238E27FC236}">
                <a16:creationId xmlns:a16="http://schemas.microsoft.com/office/drawing/2014/main" id="{61068A78-50DE-4D11-46E4-C74670E320A1}"/>
              </a:ext>
            </a:extLst>
          </p:cNvPr>
          <p:cNvSpPr/>
          <p:nvPr/>
        </p:nvSpPr>
        <p:spPr>
          <a:xfrm>
            <a:off x="1072423" y="4344616"/>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D38F152-59AE-BDC2-B1D5-00BFB3A7C4DE}"/>
              </a:ext>
            </a:extLst>
          </p:cNvPr>
          <p:cNvSpPr/>
          <p:nvPr/>
        </p:nvSpPr>
        <p:spPr>
          <a:xfrm>
            <a:off x="3248880" y="4386501"/>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AE6ACA5-F9CF-F696-C741-6596BF9406FA}"/>
              </a:ext>
            </a:extLst>
          </p:cNvPr>
          <p:cNvSpPr/>
          <p:nvPr/>
        </p:nvSpPr>
        <p:spPr>
          <a:xfrm>
            <a:off x="5398406" y="4351252"/>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7FC3C22-3566-5817-60F3-55A63970C908}"/>
              </a:ext>
            </a:extLst>
          </p:cNvPr>
          <p:cNvSpPr/>
          <p:nvPr/>
        </p:nvSpPr>
        <p:spPr>
          <a:xfrm>
            <a:off x="7529043" y="4321880"/>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7" descr="Chart, histogram&#10;&#10;Description automatically generated">
            <a:extLst>
              <a:ext uri="{FF2B5EF4-FFF2-40B4-BE49-F238E27FC236}">
                <a16:creationId xmlns:a16="http://schemas.microsoft.com/office/drawing/2014/main" id="{AEF8A0DF-127F-9CCC-2C52-05727874D55A}"/>
              </a:ext>
            </a:extLst>
          </p:cNvPr>
          <p:cNvPicPr>
            <a:picLocks noGrp="1" noChangeAspect="1"/>
          </p:cNvPicPr>
          <p:nvPr>
            <p:ph idx="1"/>
          </p:nvPr>
        </p:nvPicPr>
        <p:blipFill>
          <a:blip r:embed="rId7"/>
          <a:stretch>
            <a:fillRect/>
          </a:stretch>
        </p:blipFill>
        <p:spPr>
          <a:xfrm>
            <a:off x="8369652" y="1847221"/>
            <a:ext cx="3281879" cy="219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66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left)">
                                      <p:cBhvr>
                                        <p:cTn id="55" dur="500"/>
                                        <p:tgtEl>
                                          <p:spTgt spid="67"/>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left)">
                                      <p:cBhvr>
                                        <p:cTn id="64" dur="500"/>
                                        <p:tgtEl>
                                          <p:spTgt spid="6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500"/>
                                        <p:tgtEl>
                                          <p:spTgt spid="68"/>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1" grpId="0" animBg="1"/>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C8B898-7348-1BEE-0FE1-29EF8D21888C}"/>
              </a:ext>
            </a:extLst>
          </p:cNvPr>
          <p:cNvSpPr/>
          <p:nvPr/>
        </p:nvSpPr>
        <p:spPr>
          <a:xfrm>
            <a:off x="102484" y="139083"/>
            <a:ext cx="11965019"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bg1"/>
                </a:solidFill>
              </a:rPr>
              <a:t>Ring Polymer Molecular Dynamics</a:t>
            </a:r>
          </a:p>
        </p:txBody>
      </p:sp>
      <p:sp>
        <p:nvSpPr>
          <p:cNvPr id="5" name="TextBox 4">
            <a:extLst>
              <a:ext uri="{FF2B5EF4-FFF2-40B4-BE49-F238E27FC236}">
                <a16:creationId xmlns:a16="http://schemas.microsoft.com/office/drawing/2014/main" id="{262A4577-6CB0-C7F4-9759-0DFB514DB1B0}"/>
              </a:ext>
            </a:extLst>
          </p:cNvPr>
          <p:cNvSpPr txBox="1"/>
          <p:nvPr/>
        </p:nvSpPr>
        <p:spPr>
          <a:xfrm>
            <a:off x="232475" y="836909"/>
            <a:ext cx="997389" cy="461665"/>
          </a:xfrm>
          <a:prstGeom prst="rect">
            <a:avLst/>
          </a:prstGeom>
          <a:noFill/>
        </p:spPr>
        <p:txBody>
          <a:bodyPr wrap="none" rtlCol="0">
            <a:spAutoFit/>
          </a:bodyPr>
          <a:lstStyle/>
          <a:p>
            <a:r>
              <a:rPr lang="en-US" sz="2400" b="1" dirty="0"/>
              <a:t>PIMD</a:t>
            </a:r>
            <a:r>
              <a:rPr lang="en-US" sz="2400" b="1" baseline="30000" dirty="0"/>
              <a:t>1</a:t>
            </a:r>
            <a:endParaRPr lang="en-US" sz="2400" b="1" dirty="0"/>
          </a:p>
        </p:txBody>
      </p:sp>
      <p:sp>
        <p:nvSpPr>
          <p:cNvPr id="6" name="Rectangle 5">
            <a:extLst>
              <a:ext uri="{FF2B5EF4-FFF2-40B4-BE49-F238E27FC236}">
                <a16:creationId xmlns:a16="http://schemas.microsoft.com/office/drawing/2014/main" id="{7631AC3A-B6A9-6E1D-59AD-4EB6CC3EF502}"/>
              </a:ext>
            </a:extLst>
          </p:cNvPr>
          <p:cNvSpPr/>
          <p:nvPr/>
        </p:nvSpPr>
        <p:spPr>
          <a:xfrm>
            <a:off x="102484" y="6486817"/>
            <a:ext cx="10073976" cy="338554"/>
          </a:xfrm>
          <a:prstGeom prst="rect">
            <a:avLst/>
          </a:prstGeom>
        </p:spPr>
        <p:txBody>
          <a:bodyPr wrap="none">
            <a:spAutoFit/>
          </a:bodyPr>
          <a:lstStyle/>
          <a:p>
            <a:r>
              <a:rPr lang="en-US" sz="1600" baseline="30000" dirty="0">
                <a:latin typeface="Calibri" panose="020F0502020204030204" pitchFamily="34" charset="0"/>
                <a:ea typeface="Calibri" panose="020F0502020204030204" pitchFamily="34" charset="0"/>
                <a:cs typeface="Calibri" panose="020F0502020204030204" pitchFamily="34" charset="0"/>
              </a:rPr>
              <a:t>1</a:t>
            </a:r>
            <a:r>
              <a:rPr lang="en-US" sz="1600" dirty="0">
                <a:latin typeface="Calibri" panose="020F0502020204030204" pitchFamily="34" charset="0"/>
                <a:ea typeface="Calibri" panose="020F0502020204030204" pitchFamily="34" charset="0"/>
                <a:cs typeface="Calibri" panose="020F0502020204030204" pitchFamily="34" charset="0"/>
              </a:rPr>
              <a:t>M. </a:t>
            </a:r>
            <a:r>
              <a:rPr lang="en-US" sz="1600" dirty="0" err="1">
                <a:latin typeface="Calibri" panose="020F0502020204030204" pitchFamily="34" charset="0"/>
                <a:ea typeface="Calibri" panose="020F0502020204030204" pitchFamily="34" charset="0"/>
                <a:cs typeface="Calibri" panose="020F0502020204030204" pitchFamily="34" charset="0"/>
              </a:rPr>
              <a:t>Parrinello</a:t>
            </a:r>
            <a:r>
              <a:rPr lang="en-US" sz="1600" dirty="0">
                <a:latin typeface="Calibri" panose="020F0502020204030204" pitchFamily="34" charset="0"/>
                <a:ea typeface="Calibri" panose="020F0502020204030204" pitchFamily="34" charset="0"/>
                <a:cs typeface="Calibri" panose="020F0502020204030204" pitchFamily="34" charset="0"/>
              </a:rPr>
              <a:t>, A. Rahman, </a:t>
            </a:r>
            <a:r>
              <a:rPr lang="en-US" sz="1600" i="1" dirty="0">
                <a:latin typeface="Calibri" panose="020F0502020204030204" pitchFamily="34" charset="0"/>
                <a:ea typeface="Calibri" panose="020F0502020204030204" pitchFamily="34" charset="0"/>
                <a:cs typeface="Calibri" panose="020F0502020204030204" pitchFamily="34" charset="0"/>
              </a:rPr>
              <a:t>J. Chem. Phys.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1984</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80</a:t>
            </a:r>
            <a:r>
              <a:rPr lang="en-US" sz="1600" dirty="0">
                <a:latin typeface="Calibri" panose="020F0502020204030204" pitchFamily="34" charset="0"/>
                <a:ea typeface="Calibri" panose="020F0502020204030204" pitchFamily="34" charset="0"/>
                <a:cs typeface="Calibri" panose="020F0502020204030204" pitchFamily="34" charset="0"/>
              </a:rPr>
              <a:t>, 860. </a:t>
            </a:r>
            <a:r>
              <a:rPr lang="en-US" sz="1600" baseline="30000" dirty="0">
                <a:latin typeface="Calibri" panose="020F0502020204030204" pitchFamily="34" charset="0"/>
                <a:ea typeface="Calibri" panose="020F0502020204030204" pitchFamily="34" charset="0"/>
                <a:cs typeface="Calibri" panose="020F0502020204030204" pitchFamily="34" charset="0"/>
              </a:rPr>
              <a:t>2</a:t>
            </a:r>
            <a:r>
              <a:rPr lang="en-US" sz="1600" dirty="0">
                <a:latin typeface="Calibri" panose="020F0502020204030204" pitchFamily="34" charset="0"/>
                <a:ea typeface="Calibri" panose="020F0502020204030204" pitchFamily="34" charset="0"/>
                <a:cs typeface="Calibri" panose="020F0502020204030204" pitchFamily="34" charset="0"/>
              </a:rPr>
              <a:t>I.R. Craig, D.E. </a:t>
            </a:r>
            <a:r>
              <a:rPr lang="en-US" sz="1600" dirty="0" err="1">
                <a:latin typeface="Calibri" panose="020F0502020204030204" pitchFamily="34" charset="0"/>
                <a:ea typeface="Calibri" panose="020F0502020204030204" pitchFamily="34" charset="0"/>
                <a:cs typeface="Calibri" panose="020F0502020204030204" pitchFamily="34" charset="0"/>
              </a:rPr>
              <a:t>Manolopoulos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J. Chem. Phys.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2004</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121</a:t>
            </a:r>
            <a:r>
              <a:rPr lang="en-US" sz="1600" dirty="0">
                <a:latin typeface="Calibri" panose="020F0502020204030204" pitchFamily="34" charset="0"/>
                <a:ea typeface="Calibri" panose="020F0502020204030204" pitchFamily="34" charset="0"/>
                <a:cs typeface="Calibri" panose="020F0502020204030204" pitchFamily="34" charset="0"/>
              </a:rPr>
              <a:t>, 3368.</a:t>
            </a:r>
            <a:endParaRPr lang="en-US" sz="1600" dirty="0"/>
          </a:p>
        </p:txBody>
      </p:sp>
      <p:grpSp>
        <p:nvGrpSpPr>
          <p:cNvPr id="15" name="Group 14">
            <a:extLst>
              <a:ext uri="{FF2B5EF4-FFF2-40B4-BE49-F238E27FC236}">
                <a16:creationId xmlns:a16="http://schemas.microsoft.com/office/drawing/2014/main" id="{B44EDE6D-5CCE-DF95-7954-E26526C31716}"/>
              </a:ext>
            </a:extLst>
          </p:cNvPr>
          <p:cNvGrpSpPr/>
          <p:nvPr/>
        </p:nvGrpSpPr>
        <p:grpSpPr>
          <a:xfrm>
            <a:off x="232475" y="1469781"/>
            <a:ext cx="2739868" cy="2474519"/>
            <a:chOff x="1212200" y="1844298"/>
            <a:chExt cx="2739868" cy="2474519"/>
          </a:xfrm>
        </p:grpSpPr>
        <p:grpSp>
          <p:nvGrpSpPr>
            <p:cNvPr id="12" name="Group 11">
              <a:extLst>
                <a:ext uri="{FF2B5EF4-FFF2-40B4-BE49-F238E27FC236}">
                  <a16:creationId xmlns:a16="http://schemas.microsoft.com/office/drawing/2014/main" id="{E3AA7A2E-8613-80C2-90AA-0A9AE1AA5660}"/>
                </a:ext>
              </a:extLst>
            </p:cNvPr>
            <p:cNvGrpSpPr/>
            <p:nvPr/>
          </p:nvGrpSpPr>
          <p:grpSpPr>
            <a:xfrm>
              <a:off x="1580827" y="1844298"/>
              <a:ext cx="2371241" cy="2107770"/>
              <a:chOff x="1580827" y="1844298"/>
              <a:chExt cx="2371241" cy="2107770"/>
            </a:xfrm>
          </p:grpSpPr>
          <p:cxnSp>
            <p:nvCxnSpPr>
              <p:cNvPr id="8" name="Straight Arrow Connector 7">
                <a:extLst>
                  <a:ext uri="{FF2B5EF4-FFF2-40B4-BE49-F238E27FC236}">
                    <a16:creationId xmlns:a16="http://schemas.microsoft.com/office/drawing/2014/main" id="{68E72E6E-7F52-A3B3-1FD1-173AFEF25DB8}"/>
                  </a:ext>
                </a:extLst>
              </p:cNvPr>
              <p:cNvCxnSpPr/>
              <p:nvPr/>
            </p:nvCxnSpPr>
            <p:spPr>
              <a:xfrm flipV="1">
                <a:off x="1580827" y="1844298"/>
                <a:ext cx="0" cy="210777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27FE644-73E9-73AB-0EC9-BEB31CC22D4A}"/>
                  </a:ext>
                </a:extLst>
              </p:cNvPr>
              <p:cNvCxnSpPr>
                <a:cxnSpLocks/>
              </p:cNvCxnSpPr>
              <p:nvPr/>
            </p:nvCxnSpPr>
            <p:spPr>
              <a:xfrm>
                <a:off x="1580827" y="3949485"/>
                <a:ext cx="2371241" cy="25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4C8B46-E87D-FEA1-99C3-A6BA365D53D2}"/>
                    </a:ext>
                  </a:extLst>
                </p:cNvPr>
                <p:cNvSpPr txBox="1"/>
                <p:nvPr/>
              </p:nvSpPr>
              <p:spPr>
                <a:xfrm>
                  <a:off x="1212200" y="2539183"/>
                  <a:ext cx="3686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13" name="TextBox 12">
                  <a:extLst>
                    <a:ext uri="{FF2B5EF4-FFF2-40B4-BE49-F238E27FC236}">
                      <a16:creationId xmlns:a16="http://schemas.microsoft.com/office/drawing/2014/main" id="{324C8B46-E87D-FEA1-99C3-A6BA365D53D2}"/>
                    </a:ext>
                  </a:extLst>
                </p:cNvPr>
                <p:cNvSpPr txBox="1">
                  <a:spLocks noRot="1" noChangeAspect="1" noMove="1" noResize="1" noEditPoints="1" noAdjustHandles="1" noChangeArrowheads="1" noChangeShapeType="1" noTextEdit="1"/>
                </p:cNvSpPr>
                <p:nvPr/>
              </p:nvSpPr>
              <p:spPr>
                <a:xfrm>
                  <a:off x="1212200" y="2539183"/>
                  <a:ext cx="368627"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76280D-BFEA-27A2-9ABF-9964ACCB0765}"/>
                    </a:ext>
                  </a:extLst>
                </p:cNvPr>
                <p:cNvSpPr txBox="1"/>
                <p:nvPr/>
              </p:nvSpPr>
              <p:spPr>
                <a:xfrm>
                  <a:off x="2582133" y="3949485"/>
                  <a:ext cx="351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oMath>
                    </m:oMathPara>
                  </a14:m>
                  <a:endParaRPr lang="en-US" dirty="0"/>
                </a:p>
              </p:txBody>
            </p:sp>
          </mc:Choice>
          <mc:Fallback xmlns="">
            <p:sp>
              <p:nvSpPr>
                <p:cNvPr id="14" name="TextBox 13">
                  <a:extLst>
                    <a:ext uri="{FF2B5EF4-FFF2-40B4-BE49-F238E27FC236}">
                      <a16:creationId xmlns:a16="http://schemas.microsoft.com/office/drawing/2014/main" id="{B676280D-BFEA-27A2-9ABF-9964ACCB0765}"/>
                    </a:ext>
                  </a:extLst>
                </p:cNvPr>
                <p:cNvSpPr txBox="1">
                  <a:spLocks noRot="1" noChangeAspect="1" noMove="1" noResize="1" noEditPoints="1" noAdjustHandles="1" noChangeArrowheads="1" noChangeShapeType="1" noTextEdit="1"/>
                </p:cNvSpPr>
                <p:nvPr/>
              </p:nvSpPr>
              <p:spPr>
                <a:xfrm>
                  <a:off x="2582133" y="3949485"/>
                  <a:ext cx="351635" cy="369332"/>
                </a:xfrm>
                <a:prstGeom prst="rect">
                  <a:avLst/>
                </a:prstGeom>
                <a:blipFill>
                  <a:blip r:embed="rId3"/>
                  <a:stretch>
                    <a:fillRect/>
                  </a:stretch>
                </a:blipFill>
              </p:spPr>
              <p:txBody>
                <a:bodyPr/>
                <a:lstStyle/>
                <a:p>
                  <a:r>
                    <a:rPr lang="en-US">
                      <a:noFill/>
                    </a:rPr>
                    <a:t> </a:t>
                  </a:r>
                </a:p>
              </p:txBody>
            </p:sp>
          </mc:Fallback>
        </mc:AlternateContent>
      </p:grpSp>
      <p:sp>
        <p:nvSpPr>
          <p:cNvPr id="16" name="Oval 15">
            <a:extLst>
              <a:ext uri="{FF2B5EF4-FFF2-40B4-BE49-F238E27FC236}">
                <a16:creationId xmlns:a16="http://schemas.microsoft.com/office/drawing/2014/main" id="{30412BE6-E916-3DB9-FA22-D81AC367D825}"/>
              </a:ext>
            </a:extLst>
          </p:cNvPr>
          <p:cNvSpPr/>
          <p:nvPr/>
        </p:nvSpPr>
        <p:spPr>
          <a:xfrm>
            <a:off x="1010315" y="2648549"/>
            <a:ext cx="182880" cy="182880"/>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blur, vector graphics&#10;&#10;Description automatically generated">
            <a:extLst>
              <a:ext uri="{FF2B5EF4-FFF2-40B4-BE49-F238E27FC236}">
                <a16:creationId xmlns:a16="http://schemas.microsoft.com/office/drawing/2014/main" id="{62403F7E-EE5B-E179-DA1B-D6ECC2050353}"/>
              </a:ext>
            </a:extLst>
          </p:cNvPr>
          <p:cNvPicPr>
            <a:picLocks noChangeAspect="1"/>
          </p:cNvPicPr>
          <p:nvPr/>
        </p:nvPicPr>
        <p:blipFill>
          <a:blip r:embed="rId4"/>
          <a:srcRect l="60086"/>
          <a:stretch/>
        </p:blipFill>
        <p:spPr>
          <a:xfrm>
            <a:off x="954231" y="1995483"/>
            <a:ext cx="1521033" cy="1617378"/>
          </a:xfrm>
          <a:prstGeom prst="rect">
            <a:avLst/>
          </a:prstGeom>
        </p:spPr>
      </p:pic>
      <p:sp>
        <p:nvSpPr>
          <p:cNvPr id="18" name="TextBox 17">
            <a:extLst>
              <a:ext uri="{FF2B5EF4-FFF2-40B4-BE49-F238E27FC236}">
                <a16:creationId xmlns:a16="http://schemas.microsoft.com/office/drawing/2014/main" id="{37F1F911-1DD5-0FE4-779F-B4EFC382B100}"/>
              </a:ext>
            </a:extLst>
          </p:cNvPr>
          <p:cNvSpPr txBox="1"/>
          <p:nvPr/>
        </p:nvSpPr>
        <p:spPr>
          <a:xfrm>
            <a:off x="2506853" y="1367207"/>
            <a:ext cx="2700577" cy="646331"/>
          </a:xfrm>
          <a:prstGeom prst="rect">
            <a:avLst/>
          </a:prstGeom>
          <a:noFill/>
        </p:spPr>
        <p:txBody>
          <a:bodyPr wrap="square" rtlCol="0">
            <a:spAutoFit/>
          </a:bodyPr>
          <a:lstStyle/>
          <a:p>
            <a:pPr marL="285750" indent="-285750">
              <a:buFont typeface="Wingdings" pitchFamily="2" charset="2"/>
              <a:buChar char="Ø"/>
            </a:pPr>
            <a:r>
              <a:rPr lang="en-US" dirty="0"/>
              <a:t>Temperature controlled by a thermostat (N,V,T)</a:t>
            </a:r>
          </a:p>
        </p:txBody>
      </p:sp>
      <p:sp>
        <p:nvSpPr>
          <p:cNvPr id="19" name="TextBox 18">
            <a:extLst>
              <a:ext uri="{FF2B5EF4-FFF2-40B4-BE49-F238E27FC236}">
                <a16:creationId xmlns:a16="http://schemas.microsoft.com/office/drawing/2014/main" id="{214686F7-9734-BE53-8F05-70B10C5D40CA}"/>
              </a:ext>
            </a:extLst>
          </p:cNvPr>
          <p:cNvSpPr txBox="1"/>
          <p:nvPr/>
        </p:nvSpPr>
        <p:spPr>
          <a:xfrm>
            <a:off x="2506853" y="2110746"/>
            <a:ext cx="2700577" cy="369332"/>
          </a:xfrm>
          <a:prstGeom prst="rect">
            <a:avLst/>
          </a:prstGeom>
          <a:noFill/>
        </p:spPr>
        <p:txBody>
          <a:bodyPr wrap="square" rtlCol="0">
            <a:spAutoFit/>
          </a:bodyPr>
          <a:lstStyle/>
          <a:p>
            <a:pPr marL="285750" indent="-285750">
              <a:buFont typeface="Wingdings" pitchFamily="2" charset="2"/>
              <a:buChar char="Ø"/>
            </a:pPr>
            <a:r>
              <a:rPr lang="en-US" dirty="0"/>
              <a:t>Fictitious mass</a:t>
            </a:r>
          </a:p>
        </p:txBody>
      </p:sp>
      <p:sp>
        <p:nvSpPr>
          <p:cNvPr id="20" name="TextBox 19">
            <a:extLst>
              <a:ext uri="{FF2B5EF4-FFF2-40B4-BE49-F238E27FC236}">
                <a16:creationId xmlns:a16="http://schemas.microsoft.com/office/drawing/2014/main" id="{82CC6893-1713-0718-27C7-0AE6249AFD33}"/>
              </a:ext>
            </a:extLst>
          </p:cNvPr>
          <p:cNvSpPr txBox="1"/>
          <p:nvPr/>
        </p:nvSpPr>
        <p:spPr>
          <a:xfrm>
            <a:off x="6382721" y="898901"/>
            <a:ext cx="1088760" cy="461665"/>
          </a:xfrm>
          <a:prstGeom prst="rect">
            <a:avLst/>
          </a:prstGeom>
          <a:noFill/>
        </p:spPr>
        <p:txBody>
          <a:bodyPr wrap="none" rtlCol="0">
            <a:spAutoFit/>
          </a:bodyPr>
          <a:lstStyle/>
          <a:p>
            <a:r>
              <a:rPr lang="en-US" sz="2400" b="1" dirty="0"/>
              <a:t>RPMD</a:t>
            </a:r>
            <a:r>
              <a:rPr lang="en-US" sz="2400" b="1" baseline="30000" dirty="0"/>
              <a:t>2</a:t>
            </a:r>
            <a:endParaRPr lang="en-US" sz="2400" b="1" dirty="0"/>
          </a:p>
        </p:txBody>
      </p:sp>
      <p:sp>
        <p:nvSpPr>
          <p:cNvPr id="21" name="Down Arrow 20">
            <a:extLst>
              <a:ext uri="{FF2B5EF4-FFF2-40B4-BE49-F238E27FC236}">
                <a16:creationId xmlns:a16="http://schemas.microsoft.com/office/drawing/2014/main" id="{747801EF-12B4-8DB9-C230-AD109B0068D8}"/>
              </a:ext>
            </a:extLst>
          </p:cNvPr>
          <p:cNvSpPr/>
          <p:nvPr/>
        </p:nvSpPr>
        <p:spPr>
          <a:xfrm rot="16200000">
            <a:off x="5391756" y="1704822"/>
            <a:ext cx="369236" cy="597554"/>
          </a:xfrm>
          <a:prstGeom prst="downArrow">
            <a:avLst>
              <a:gd name="adj1" fmla="val 50000"/>
              <a:gd name="adj2" fmla="val 77085"/>
            </a:avLst>
          </a:prstGeom>
          <a:solidFill>
            <a:srgbClr val="00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262E7C-0CF4-7EC5-B165-46B8021C7C03}"/>
              </a:ext>
            </a:extLst>
          </p:cNvPr>
          <p:cNvSpPr txBox="1"/>
          <p:nvPr/>
        </p:nvSpPr>
        <p:spPr>
          <a:xfrm>
            <a:off x="6177371" y="1439601"/>
            <a:ext cx="2700577" cy="369332"/>
          </a:xfrm>
          <a:prstGeom prst="rect">
            <a:avLst/>
          </a:prstGeom>
          <a:noFill/>
        </p:spPr>
        <p:txBody>
          <a:bodyPr wrap="square" rtlCol="0">
            <a:spAutoFit/>
          </a:bodyPr>
          <a:lstStyle/>
          <a:p>
            <a:pPr marL="285750" indent="-285750">
              <a:buFont typeface="Wingdings" pitchFamily="2" charset="2"/>
              <a:buChar char="Ø"/>
            </a:pPr>
            <a:r>
              <a:rPr lang="en-US" dirty="0"/>
              <a:t>No thermostat (N,V,E)</a:t>
            </a:r>
          </a:p>
        </p:txBody>
      </p:sp>
      <p:sp>
        <p:nvSpPr>
          <p:cNvPr id="23" name="TextBox 22">
            <a:extLst>
              <a:ext uri="{FF2B5EF4-FFF2-40B4-BE49-F238E27FC236}">
                <a16:creationId xmlns:a16="http://schemas.microsoft.com/office/drawing/2014/main" id="{96E17547-9D32-6BEA-87A9-F6A0E535502C}"/>
              </a:ext>
            </a:extLst>
          </p:cNvPr>
          <p:cNvSpPr txBox="1"/>
          <p:nvPr/>
        </p:nvSpPr>
        <p:spPr>
          <a:xfrm>
            <a:off x="6177371" y="1769294"/>
            <a:ext cx="2700577" cy="369332"/>
          </a:xfrm>
          <a:prstGeom prst="rect">
            <a:avLst/>
          </a:prstGeom>
          <a:noFill/>
        </p:spPr>
        <p:txBody>
          <a:bodyPr wrap="square" rtlCol="0">
            <a:spAutoFit/>
          </a:bodyPr>
          <a:lstStyle/>
          <a:p>
            <a:pPr marL="285750" indent="-285750">
              <a:buFont typeface="Wingdings" pitchFamily="2" charset="2"/>
              <a:buChar char="Ø"/>
            </a:pPr>
            <a:r>
              <a:rPr lang="en-US" dirty="0"/>
              <a:t>Real mass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407081A-7CE8-5E04-0BE1-202C77A4E15C}"/>
                  </a:ext>
                </a:extLst>
              </p:cNvPr>
              <p:cNvSpPr txBox="1"/>
              <p:nvPr/>
            </p:nvSpPr>
            <p:spPr>
              <a:xfrm>
                <a:off x="3392117" y="5761799"/>
                <a:ext cx="1107642" cy="672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1" i="1">
                              <a:latin typeface="Cambria Math" panose="02040503050406030204" pitchFamily="18" charset="0"/>
                            </a:rPr>
                          </m:ctrlPr>
                        </m:accPr>
                        <m:e>
                          <m:r>
                            <a:rPr lang="en-CA" sz="1600" b="1" i="1">
                              <a:latin typeface="Cambria Math" charset="0"/>
                            </a:rPr>
                            <m:t>𝑽</m:t>
                          </m:r>
                        </m:e>
                      </m:acc>
                      <m:r>
                        <a:rPr lang="en-CA" sz="1600" i="1">
                          <a:latin typeface="Cambria Math" charset="0"/>
                        </a:rPr>
                        <m:t>=</m:t>
                      </m:r>
                      <m:f>
                        <m:fPr>
                          <m:ctrlPr>
                            <a:rPr lang="mr-IN" sz="1600" i="1">
                              <a:latin typeface="Cambria Math" panose="02040503050406030204" pitchFamily="18" charset="0"/>
                            </a:rPr>
                          </m:ctrlPr>
                        </m:fPr>
                        <m:num>
                          <m:r>
                            <a:rPr lang="en-CA" sz="1600" i="1">
                              <a:latin typeface="Cambria Math" charset="0"/>
                            </a:rPr>
                            <m:t>1</m:t>
                          </m:r>
                        </m:num>
                        <m:den>
                          <m:r>
                            <a:rPr lang="en-CA" sz="1600" i="1">
                              <a:latin typeface="Cambria Math" charset="0"/>
                            </a:rPr>
                            <m:t>𝑛</m:t>
                          </m:r>
                        </m:den>
                      </m:f>
                      <m:nary>
                        <m:naryPr>
                          <m:chr m:val="∑"/>
                          <m:ctrlPr>
                            <a:rPr lang="mr-IN" sz="1600" i="1">
                              <a:latin typeface="Cambria Math" panose="02040503050406030204" pitchFamily="18" charset="0"/>
                            </a:rPr>
                          </m:ctrlPr>
                        </m:naryPr>
                        <m:sub>
                          <m:r>
                            <a:rPr lang="mr-IN" sz="1600" i="1">
                              <a:latin typeface="Cambria Math" charset="0"/>
                            </a:rPr>
                            <m:t>𝑖</m:t>
                          </m:r>
                          <m:r>
                            <a:rPr lang="mr-IN" sz="1600" i="1">
                              <a:latin typeface="Cambria Math" charset="0"/>
                            </a:rPr>
                            <m:t>=0</m:t>
                          </m:r>
                        </m:sub>
                        <m:sup>
                          <m:r>
                            <a:rPr lang="mr-IN" sz="1600" i="1">
                              <a:latin typeface="Cambria Math" charset="0"/>
                            </a:rPr>
                            <m:t>𝑛</m:t>
                          </m:r>
                        </m:sup>
                        <m:e>
                          <m:sSub>
                            <m:sSubPr>
                              <m:ctrlPr>
                                <a:rPr lang="en-US" sz="1600" b="1" i="1">
                                  <a:latin typeface="Cambria Math" panose="02040503050406030204" pitchFamily="18" charset="0"/>
                                </a:rPr>
                              </m:ctrlPr>
                            </m:sSubPr>
                            <m:e>
                              <m:r>
                                <a:rPr lang="en-CA" sz="1600" b="1" i="1">
                                  <a:latin typeface="Cambria Math" charset="0"/>
                                </a:rPr>
                                <m:t>𝑽</m:t>
                              </m:r>
                            </m:e>
                            <m:sub>
                              <m:r>
                                <a:rPr lang="en-CA" sz="1600" i="1">
                                  <a:latin typeface="Cambria Math" charset="0"/>
                                </a:rPr>
                                <m:t>𝑖</m:t>
                              </m:r>
                            </m:sub>
                          </m:sSub>
                        </m:e>
                      </m:nary>
                    </m:oMath>
                  </m:oMathPara>
                </a14:m>
                <a:endParaRPr lang="en-US" sz="1600" dirty="0"/>
              </a:p>
            </p:txBody>
          </p:sp>
        </mc:Choice>
        <mc:Fallback xmlns="">
          <p:sp>
            <p:nvSpPr>
              <p:cNvPr id="24" name="TextBox 23">
                <a:extLst>
                  <a:ext uri="{FF2B5EF4-FFF2-40B4-BE49-F238E27FC236}">
                    <a16:creationId xmlns:a16="http://schemas.microsoft.com/office/drawing/2014/main" id="{F407081A-7CE8-5E04-0BE1-202C77A4E15C}"/>
                  </a:ext>
                </a:extLst>
              </p:cNvPr>
              <p:cNvSpPr txBox="1">
                <a:spLocks noRot="1" noChangeAspect="1" noMove="1" noResize="1" noEditPoints="1" noAdjustHandles="1" noChangeArrowheads="1" noChangeShapeType="1" noTextEdit="1"/>
              </p:cNvSpPr>
              <p:nvPr/>
            </p:nvSpPr>
            <p:spPr>
              <a:xfrm>
                <a:off x="3392117" y="5761799"/>
                <a:ext cx="1107642" cy="672253"/>
              </a:xfrm>
              <a:prstGeom prst="rect">
                <a:avLst/>
              </a:prstGeom>
              <a:blipFill>
                <a:blip r:embed="rId5"/>
                <a:stretch>
                  <a:fillRect l="-17978" t="-120370" r="-23596" b="-183333"/>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CF1F24E8-3E35-C8BF-5BA4-D960CBA3F5B9}"/>
              </a:ext>
            </a:extLst>
          </p:cNvPr>
          <p:cNvSpPr txBox="1"/>
          <p:nvPr/>
        </p:nvSpPr>
        <p:spPr>
          <a:xfrm>
            <a:off x="989781" y="5797465"/>
            <a:ext cx="1843871" cy="369236"/>
          </a:xfrm>
          <a:prstGeom prst="rect">
            <a:avLst/>
          </a:prstGeom>
          <a:noFill/>
        </p:spPr>
        <p:txBody>
          <a:bodyPr wrap="none" rtlCol="0">
            <a:spAutoFit/>
          </a:bodyPr>
          <a:lstStyle/>
          <a:p>
            <a:r>
              <a:rPr lang="en-US" sz="1799" dirty="0">
                <a:solidFill>
                  <a:srgbClr val="FF0000"/>
                </a:solidFill>
              </a:rPr>
              <a:t>Zero-point energy</a:t>
            </a:r>
          </a:p>
        </p:txBody>
      </p:sp>
      <p:sp>
        <p:nvSpPr>
          <p:cNvPr id="26" name="TextBox 25">
            <a:extLst>
              <a:ext uri="{FF2B5EF4-FFF2-40B4-BE49-F238E27FC236}">
                <a16:creationId xmlns:a16="http://schemas.microsoft.com/office/drawing/2014/main" id="{99D9293D-2E94-2B88-4693-9F5BFD990018}"/>
              </a:ext>
            </a:extLst>
          </p:cNvPr>
          <p:cNvSpPr txBox="1"/>
          <p:nvPr/>
        </p:nvSpPr>
        <p:spPr>
          <a:xfrm>
            <a:off x="6938793" y="5793548"/>
            <a:ext cx="2022271" cy="369236"/>
          </a:xfrm>
          <a:prstGeom prst="rect">
            <a:avLst/>
          </a:prstGeom>
          <a:noFill/>
        </p:spPr>
        <p:txBody>
          <a:bodyPr wrap="none" rtlCol="0">
            <a:spAutoFit/>
          </a:bodyPr>
          <a:lstStyle/>
          <a:p>
            <a:r>
              <a:rPr lang="en-US" sz="1799" dirty="0">
                <a:solidFill>
                  <a:srgbClr val="FF0000"/>
                </a:solidFill>
              </a:rPr>
              <a:t>Quantum tunneling</a:t>
            </a:r>
          </a:p>
        </p:txBody>
      </p:sp>
      <p:grpSp>
        <p:nvGrpSpPr>
          <p:cNvPr id="27" name="Group 26">
            <a:extLst>
              <a:ext uri="{FF2B5EF4-FFF2-40B4-BE49-F238E27FC236}">
                <a16:creationId xmlns:a16="http://schemas.microsoft.com/office/drawing/2014/main" id="{8267CFF5-FE12-201E-79FC-AF82793999F9}"/>
              </a:ext>
            </a:extLst>
          </p:cNvPr>
          <p:cNvGrpSpPr/>
          <p:nvPr/>
        </p:nvGrpSpPr>
        <p:grpSpPr>
          <a:xfrm>
            <a:off x="548154" y="4280091"/>
            <a:ext cx="4116765" cy="1437114"/>
            <a:chOff x="1887469" y="4116161"/>
            <a:chExt cx="4117837" cy="1437488"/>
          </a:xfrm>
        </p:grpSpPr>
        <p:pic>
          <p:nvPicPr>
            <p:cNvPr id="28" name="Picture 27">
              <a:extLst>
                <a:ext uri="{FF2B5EF4-FFF2-40B4-BE49-F238E27FC236}">
                  <a16:creationId xmlns:a16="http://schemas.microsoft.com/office/drawing/2014/main" id="{CD555AFE-DF22-94BF-B37B-AAD6CB3DD9D6}"/>
                </a:ext>
              </a:extLst>
            </p:cNvPr>
            <p:cNvPicPr>
              <a:picLocks noChangeAspect="1"/>
            </p:cNvPicPr>
            <p:nvPr/>
          </p:nvPicPr>
          <p:blipFill rotWithShape="1">
            <a:blip r:embed="rId6"/>
            <a:srcRect l="1444" t="4071" r="996" b="56421"/>
            <a:stretch/>
          </p:blipFill>
          <p:spPr>
            <a:xfrm>
              <a:off x="3930743" y="4676111"/>
              <a:ext cx="2074560" cy="843245"/>
            </a:xfrm>
            <a:prstGeom prst="rect">
              <a:avLst/>
            </a:prstGeom>
          </p:spPr>
        </p:pic>
        <p:sp>
          <p:nvSpPr>
            <p:cNvPr id="29" name="Freeform 28">
              <a:extLst>
                <a:ext uri="{FF2B5EF4-FFF2-40B4-BE49-F238E27FC236}">
                  <a16:creationId xmlns:a16="http://schemas.microsoft.com/office/drawing/2014/main" id="{CF253B9A-A19A-5114-F29D-DA5BD33277EE}"/>
                </a:ext>
              </a:extLst>
            </p:cNvPr>
            <p:cNvSpPr/>
            <p:nvPr/>
          </p:nvSpPr>
          <p:spPr>
            <a:xfrm rot="10800000">
              <a:off x="4452229" y="4659125"/>
              <a:ext cx="354759" cy="24991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tx1">
                  <a:lumMod val="50000"/>
                  <a:lumOff val="50000"/>
                </a:schemeClr>
              </a:solidFill>
              <a:tailEnd type="triangle"/>
            </a:ln>
            <a:scene3d>
              <a:camera prst="orthographicFront">
                <a:rot lat="579355" lon="10800000" rev="2144321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nvGrpSpPr>
            <p:cNvPr id="30" name="Group 29">
              <a:extLst>
                <a:ext uri="{FF2B5EF4-FFF2-40B4-BE49-F238E27FC236}">
                  <a16:creationId xmlns:a16="http://schemas.microsoft.com/office/drawing/2014/main" id="{C4F0C592-C5DA-ED53-34E2-C181C0FBF99E}"/>
                </a:ext>
              </a:extLst>
            </p:cNvPr>
            <p:cNvGrpSpPr/>
            <p:nvPr/>
          </p:nvGrpSpPr>
          <p:grpSpPr>
            <a:xfrm>
              <a:off x="3974123" y="4202728"/>
              <a:ext cx="487999" cy="547910"/>
              <a:chOff x="2883347" y="2521891"/>
              <a:chExt cx="380049" cy="396461"/>
            </a:xfrm>
          </p:grpSpPr>
          <p:sp>
            <p:nvSpPr>
              <p:cNvPr id="55" name="Freeform 54">
                <a:extLst>
                  <a:ext uri="{FF2B5EF4-FFF2-40B4-BE49-F238E27FC236}">
                    <a16:creationId xmlns:a16="http://schemas.microsoft.com/office/drawing/2014/main" id="{86047664-4F99-1E55-C05F-9EA7D9D609F5}"/>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6" name="Oval 55">
                <a:extLst>
                  <a:ext uri="{FF2B5EF4-FFF2-40B4-BE49-F238E27FC236}">
                    <a16:creationId xmlns:a16="http://schemas.microsoft.com/office/drawing/2014/main" id="{BB31DBDE-5699-D226-667C-31F3E1F5A063}"/>
                  </a:ext>
                </a:extLst>
              </p:cNvPr>
              <p:cNvSpPr/>
              <p:nvPr/>
            </p:nvSpPr>
            <p:spPr>
              <a:xfrm rot="1796465">
                <a:off x="3037783" y="286625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7" name="Oval 56">
                <a:extLst>
                  <a:ext uri="{FF2B5EF4-FFF2-40B4-BE49-F238E27FC236}">
                    <a16:creationId xmlns:a16="http://schemas.microsoft.com/office/drawing/2014/main" id="{9FF96210-2F3B-F02E-5027-72CE94255301}"/>
                  </a:ext>
                </a:extLst>
              </p:cNvPr>
              <p:cNvSpPr/>
              <p:nvPr/>
            </p:nvSpPr>
            <p:spPr>
              <a:xfrm rot="1796465">
                <a:off x="3129298" y="2841217"/>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8" name="Oval 57">
                <a:extLst>
                  <a:ext uri="{FF2B5EF4-FFF2-40B4-BE49-F238E27FC236}">
                    <a16:creationId xmlns:a16="http://schemas.microsoft.com/office/drawing/2014/main" id="{044EAF82-B465-D5BA-626E-FBC6E4FEE5C3}"/>
                  </a:ext>
                </a:extLst>
              </p:cNvPr>
              <p:cNvSpPr/>
              <p:nvPr/>
            </p:nvSpPr>
            <p:spPr>
              <a:xfrm rot="1796465">
                <a:off x="3204438" y="277136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9" name="Oval 58">
                <a:extLst>
                  <a:ext uri="{FF2B5EF4-FFF2-40B4-BE49-F238E27FC236}">
                    <a16:creationId xmlns:a16="http://schemas.microsoft.com/office/drawing/2014/main" id="{F96ECAED-BE2C-B237-F030-467722D311E8}"/>
                  </a:ext>
                </a:extLst>
              </p:cNvPr>
              <p:cNvSpPr/>
              <p:nvPr/>
            </p:nvSpPr>
            <p:spPr>
              <a:xfrm rot="1796465">
                <a:off x="3207323" y="266737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0" name="Oval 59">
                <a:extLst>
                  <a:ext uri="{FF2B5EF4-FFF2-40B4-BE49-F238E27FC236}">
                    <a16:creationId xmlns:a16="http://schemas.microsoft.com/office/drawing/2014/main" id="{92B97316-BD0C-83F4-E1DB-1EE231B5AF5B}"/>
                  </a:ext>
                </a:extLst>
              </p:cNvPr>
              <p:cNvSpPr/>
              <p:nvPr/>
            </p:nvSpPr>
            <p:spPr>
              <a:xfrm rot="1796465">
                <a:off x="3176509" y="257320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1" name="Oval 60">
                <a:extLst>
                  <a:ext uri="{FF2B5EF4-FFF2-40B4-BE49-F238E27FC236}">
                    <a16:creationId xmlns:a16="http://schemas.microsoft.com/office/drawing/2014/main" id="{46270B9F-452D-AE17-119D-8036C8F6BDB1}"/>
                  </a:ext>
                </a:extLst>
              </p:cNvPr>
              <p:cNvSpPr/>
              <p:nvPr/>
            </p:nvSpPr>
            <p:spPr>
              <a:xfrm rot="1796465">
                <a:off x="3097498" y="2521891"/>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2" name="Oval 61">
                <a:extLst>
                  <a:ext uri="{FF2B5EF4-FFF2-40B4-BE49-F238E27FC236}">
                    <a16:creationId xmlns:a16="http://schemas.microsoft.com/office/drawing/2014/main" id="{57239552-E198-E897-8113-B366A2F9221E}"/>
                  </a:ext>
                </a:extLst>
              </p:cNvPr>
              <p:cNvSpPr/>
              <p:nvPr/>
            </p:nvSpPr>
            <p:spPr>
              <a:xfrm rot="1796465">
                <a:off x="2955126" y="283854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3" name="Oval 62">
                <a:extLst>
                  <a:ext uri="{FF2B5EF4-FFF2-40B4-BE49-F238E27FC236}">
                    <a16:creationId xmlns:a16="http://schemas.microsoft.com/office/drawing/2014/main" id="{7C081FDD-C8FE-E479-CD7D-F39E8D844188}"/>
                  </a:ext>
                </a:extLst>
              </p:cNvPr>
              <p:cNvSpPr/>
              <p:nvPr/>
            </p:nvSpPr>
            <p:spPr>
              <a:xfrm rot="1796465">
                <a:off x="2890336" y="2772962"/>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4" name="Oval 63">
                <a:extLst>
                  <a:ext uri="{FF2B5EF4-FFF2-40B4-BE49-F238E27FC236}">
                    <a16:creationId xmlns:a16="http://schemas.microsoft.com/office/drawing/2014/main" id="{D8D55A88-F0CC-9588-B6D7-E2570142E2AC}"/>
                  </a:ext>
                </a:extLst>
              </p:cNvPr>
              <p:cNvSpPr/>
              <p:nvPr/>
            </p:nvSpPr>
            <p:spPr>
              <a:xfrm rot="1796465">
                <a:off x="2883347" y="266934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5" name="Oval 64">
                <a:extLst>
                  <a:ext uri="{FF2B5EF4-FFF2-40B4-BE49-F238E27FC236}">
                    <a16:creationId xmlns:a16="http://schemas.microsoft.com/office/drawing/2014/main" id="{B60B664E-7C31-26DA-D615-FB866B2E7D36}"/>
                  </a:ext>
                </a:extLst>
              </p:cNvPr>
              <p:cNvSpPr/>
              <p:nvPr/>
            </p:nvSpPr>
            <p:spPr>
              <a:xfrm rot="1796465">
                <a:off x="2966381" y="263695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66" name="Oval 65">
                <a:extLst>
                  <a:ext uri="{FF2B5EF4-FFF2-40B4-BE49-F238E27FC236}">
                    <a16:creationId xmlns:a16="http://schemas.microsoft.com/office/drawing/2014/main" id="{54BB8B71-E66F-D0A0-A566-EF4AB3F68D7D}"/>
                  </a:ext>
                </a:extLst>
              </p:cNvPr>
              <p:cNvSpPr/>
              <p:nvPr/>
            </p:nvSpPr>
            <p:spPr>
              <a:xfrm rot="1796465">
                <a:off x="3002220" y="2551070"/>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nvGrpSpPr>
            <p:cNvPr id="31" name="Group 30">
              <a:extLst>
                <a:ext uri="{FF2B5EF4-FFF2-40B4-BE49-F238E27FC236}">
                  <a16:creationId xmlns:a16="http://schemas.microsoft.com/office/drawing/2014/main" id="{C52B6B38-9B7F-DF8E-0C5E-24F34D6D4347}"/>
                </a:ext>
              </a:extLst>
            </p:cNvPr>
            <p:cNvGrpSpPr/>
            <p:nvPr/>
          </p:nvGrpSpPr>
          <p:grpSpPr>
            <a:xfrm>
              <a:off x="4745769" y="4809459"/>
              <a:ext cx="377352" cy="522153"/>
              <a:chOff x="4387780" y="1640657"/>
              <a:chExt cx="293878" cy="377823"/>
            </a:xfrm>
          </p:grpSpPr>
          <p:sp>
            <p:nvSpPr>
              <p:cNvPr id="40" name="Oval 39">
                <a:extLst>
                  <a:ext uri="{FF2B5EF4-FFF2-40B4-BE49-F238E27FC236}">
                    <a16:creationId xmlns:a16="http://schemas.microsoft.com/office/drawing/2014/main" id="{8D56E0D1-8272-0E32-172A-ADF376C51692}"/>
                  </a:ext>
                </a:extLst>
              </p:cNvPr>
              <p:cNvSpPr/>
              <p:nvPr/>
            </p:nvSpPr>
            <p:spPr>
              <a:xfrm>
                <a:off x="4417563" y="188174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1" name="Oval 40">
                <a:extLst>
                  <a:ext uri="{FF2B5EF4-FFF2-40B4-BE49-F238E27FC236}">
                    <a16:creationId xmlns:a16="http://schemas.microsoft.com/office/drawing/2014/main" id="{6AD35235-C650-AF3E-2B94-C69B9900FB30}"/>
                  </a:ext>
                </a:extLst>
              </p:cNvPr>
              <p:cNvSpPr/>
              <p:nvPr/>
            </p:nvSpPr>
            <p:spPr>
              <a:xfrm>
                <a:off x="4548206" y="1792798"/>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2" name="Oval 41">
                <a:extLst>
                  <a:ext uri="{FF2B5EF4-FFF2-40B4-BE49-F238E27FC236}">
                    <a16:creationId xmlns:a16="http://schemas.microsoft.com/office/drawing/2014/main" id="{B7C3A300-472C-E600-619B-9E81E87E101C}"/>
                  </a:ext>
                </a:extLst>
              </p:cNvPr>
              <p:cNvSpPr/>
              <p:nvPr/>
            </p:nvSpPr>
            <p:spPr>
              <a:xfrm>
                <a:off x="4442468" y="1803667"/>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3" name="Oval 42">
                <a:extLst>
                  <a:ext uri="{FF2B5EF4-FFF2-40B4-BE49-F238E27FC236}">
                    <a16:creationId xmlns:a16="http://schemas.microsoft.com/office/drawing/2014/main" id="{D29E5D8B-C23B-56B1-D05C-CF2936A6DB7D}"/>
                  </a:ext>
                </a:extLst>
              </p:cNvPr>
              <p:cNvSpPr/>
              <p:nvPr/>
            </p:nvSpPr>
            <p:spPr>
              <a:xfrm>
                <a:off x="4387780" y="1769303"/>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4" name="Oval 43">
                <a:extLst>
                  <a:ext uri="{FF2B5EF4-FFF2-40B4-BE49-F238E27FC236}">
                    <a16:creationId xmlns:a16="http://schemas.microsoft.com/office/drawing/2014/main" id="{84A4C754-CE07-E6DE-1005-A6B0D8663FC5}"/>
                  </a:ext>
                </a:extLst>
              </p:cNvPr>
              <p:cNvSpPr/>
              <p:nvPr/>
            </p:nvSpPr>
            <p:spPr>
              <a:xfrm>
                <a:off x="4427696" y="167196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5" name="Oval 44">
                <a:extLst>
                  <a:ext uri="{FF2B5EF4-FFF2-40B4-BE49-F238E27FC236}">
                    <a16:creationId xmlns:a16="http://schemas.microsoft.com/office/drawing/2014/main" id="{FF81F1AE-BEEB-59CC-A395-5394D61043DE}"/>
                  </a:ext>
                </a:extLst>
              </p:cNvPr>
              <p:cNvSpPr/>
              <p:nvPr/>
            </p:nvSpPr>
            <p:spPr>
              <a:xfrm>
                <a:off x="4489863" y="175613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6" name="Oval 45">
                <a:extLst>
                  <a:ext uri="{FF2B5EF4-FFF2-40B4-BE49-F238E27FC236}">
                    <a16:creationId xmlns:a16="http://schemas.microsoft.com/office/drawing/2014/main" id="{E4E4BAE9-3D03-DAFE-7D6D-3AD3AFC0284F}"/>
                  </a:ext>
                </a:extLst>
              </p:cNvPr>
              <p:cNvSpPr/>
              <p:nvPr/>
            </p:nvSpPr>
            <p:spPr>
              <a:xfrm>
                <a:off x="4485965" y="1946079"/>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7" name="Oval 46">
                <a:extLst>
                  <a:ext uri="{FF2B5EF4-FFF2-40B4-BE49-F238E27FC236}">
                    <a16:creationId xmlns:a16="http://schemas.microsoft.com/office/drawing/2014/main" id="{B43D034D-881D-C5B7-42D6-64E5E3F11A27}"/>
                  </a:ext>
                </a:extLst>
              </p:cNvPr>
              <p:cNvSpPr/>
              <p:nvPr/>
            </p:nvSpPr>
            <p:spPr>
              <a:xfrm>
                <a:off x="4582042" y="1640657"/>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8" name="Oval 47">
                <a:extLst>
                  <a:ext uri="{FF2B5EF4-FFF2-40B4-BE49-F238E27FC236}">
                    <a16:creationId xmlns:a16="http://schemas.microsoft.com/office/drawing/2014/main" id="{EE0F3DCB-943C-6DF3-11C2-E3BB984F3F2F}"/>
                  </a:ext>
                </a:extLst>
              </p:cNvPr>
              <p:cNvSpPr/>
              <p:nvPr/>
            </p:nvSpPr>
            <p:spPr>
              <a:xfrm>
                <a:off x="4560704" y="1962315"/>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9" name="Oval 48">
                <a:extLst>
                  <a:ext uri="{FF2B5EF4-FFF2-40B4-BE49-F238E27FC236}">
                    <a16:creationId xmlns:a16="http://schemas.microsoft.com/office/drawing/2014/main" id="{14D16C3C-3047-EC4B-6A34-8AE5389DF19D}"/>
                  </a:ext>
                </a:extLst>
              </p:cNvPr>
              <p:cNvSpPr/>
              <p:nvPr/>
            </p:nvSpPr>
            <p:spPr>
              <a:xfrm>
                <a:off x="4511576" y="187166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0" name="Oval 49">
                <a:extLst>
                  <a:ext uri="{FF2B5EF4-FFF2-40B4-BE49-F238E27FC236}">
                    <a16:creationId xmlns:a16="http://schemas.microsoft.com/office/drawing/2014/main" id="{E8E6FC6C-5905-4F9A-FF89-62B5671C8B2F}"/>
                  </a:ext>
                </a:extLst>
              </p:cNvPr>
              <p:cNvSpPr/>
              <p:nvPr/>
            </p:nvSpPr>
            <p:spPr>
              <a:xfrm>
                <a:off x="4517393" y="1676992"/>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1" name="Freeform 50">
                <a:extLst>
                  <a:ext uri="{FF2B5EF4-FFF2-40B4-BE49-F238E27FC236}">
                    <a16:creationId xmlns:a16="http://schemas.microsoft.com/office/drawing/2014/main" id="{4F8E714B-B06C-C997-2EBA-F15B5826CC3B}"/>
                  </a:ext>
                </a:extLst>
              </p:cNvPr>
              <p:cNvSpPr/>
              <p:nvPr/>
            </p:nvSpPr>
            <p:spPr>
              <a:xfrm>
                <a:off x="4417253" y="1653000"/>
                <a:ext cx="241189" cy="335760"/>
              </a:xfrm>
              <a:custGeom>
                <a:avLst/>
                <a:gdLst>
                  <a:gd name="connsiteX0" fmla="*/ 21033 w 537825"/>
                  <a:gd name="connsiteY0" fmla="*/ 126131 h 450677"/>
                  <a:gd name="connsiteX1" fmla="*/ 13659 w 537825"/>
                  <a:gd name="connsiteY1" fmla="*/ 273615 h 450677"/>
                  <a:gd name="connsiteX2" fmla="*/ 198014 w 537825"/>
                  <a:gd name="connsiteY2" fmla="*/ 443221 h 450677"/>
                  <a:gd name="connsiteX3" fmla="*/ 271756 w 537825"/>
                  <a:gd name="connsiteY3" fmla="*/ 332608 h 450677"/>
                  <a:gd name="connsiteX4" fmla="*/ 367620 w 537825"/>
                  <a:gd name="connsiteY4" fmla="*/ 450595 h 450677"/>
                  <a:gd name="connsiteX5" fmla="*/ 382369 w 537825"/>
                  <a:gd name="connsiteY5" fmla="*/ 310486 h 450677"/>
                  <a:gd name="connsiteX6" fmla="*/ 456111 w 537825"/>
                  <a:gd name="connsiteY6" fmla="*/ 421099 h 450677"/>
                  <a:gd name="connsiteX7" fmla="*/ 537227 w 537825"/>
                  <a:gd name="connsiteY7" fmla="*/ 170376 h 450677"/>
                  <a:gd name="connsiteX8" fmla="*/ 411866 w 537825"/>
                  <a:gd name="connsiteY8" fmla="*/ 770 h 450677"/>
                  <a:gd name="connsiteX9" fmla="*/ 345498 w 537825"/>
                  <a:gd name="connsiteY9" fmla="*/ 236744 h 450677"/>
                  <a:gd name="connsiteX10" fmla="*/ 271756 w 537825"/>
                  <a:gd name="connsiteY10" fmla="*/ 67137 h 450677"/>
                  <a:gd name="connsiteX11" fmla="*/ 175891 w 537825"/>
                  <a:gd name="connsiteY11" fmla="*/ 251492 h 450677"/>
                  <a:gd name="connsiteX12" fmla="*/ 109524 w 537825"/>
                  <a:gd name="connsiteY12" fmla="*/ 221995 h 450677"/>
                  <a:gd name="connsiteX13" fmla="*/ 80027 w 537825"/>
                  <a:gd name="connsiteY13" fmla="*/ 45015 h 450677"/>
                  <a:gd name="connsiteX14" fmla="*/ 21033 w 537825"/>
                  <a:gd name="connsiteY14" fmla="*/ 126131 h 45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825" h="450677">
                    <a:moveTo>
                      <a:pt x="21033" y="126131"/>
                    </a:moveTo>
                    <a:cubicBezTo>
                      <a:pt x="9972" y="164231"/>
                      <a:pt x="-15838" y="220767"/>
                      <a:pt x="13659" y="273615"/>
                    </a:cubicBezTo>
                    <a:cubicBezTo>
                      <a:pt x="43156" y="326463"/>
                      <a:pt x="154998" y="433389"/>
                      <a:pt x="198014" y="443221"/>
                    </a:cubicBezTo>
                    <a:cubicBezTo>
                      <a:pt x="241030" y="453053"/>
                      <a:pt x="243488" y="331379"/>
                      <a:pt x="271756" y="332608"/>
                    </a:cubicBezTo>
                    <a:cubicBezTo>
                      <a:pt x="300024" y="333837"/>
                      <a:pt x="349185" y="454282"/>
                      <a:pt x="367620" y="450595"/>
                    </a:cubicBezTo>
                    <a:cubicBezTo>
                      <a:pt x="386056" y="446908"/>
                      <a:pt x="367621" y="315402"/>
                      <a:pt x="382369" y="310486"/>
                    </a:cubicBezTo>
                    <a:cubicBezTo>
                      <a:pt x="397118" y="305570"/>
                      <a:pt x="430301" y="444451"/>
                      <a:pt x="456111" y="421099"/>
                    </a:cubicBezTo>
                    <a:cubicBezTo>
                      <a:pt x="481921" y="397747"/>
                      <a:pt x="544601" y="240431"/>
                      <a:pt x="537227" y="170376"/>
                    </a:cubicBezTo>
                    <a:cubicBezTo>
                      <a:pt x="529853" y="100321"/>
                      <a:pt x="443821" y="-10291"/>
                      <a:pt x="411866" y="770"/>
                    </a:cubicBezTo>
                    <a:cubicBezTo>
                      <a:pt x="379911" y="11831"/>
                      <a:pt x="368850" y="225683"/>
                      <a:pt x="345498" y="236744"/>
                    </a:cubicBezTo>
                    <a:cubicBezTo>
                      <a:pt x="322146" y="247805"/>
                      <a:pt x="300024" y="64679"/>
                      <a:pt x="271756" y="67137"/>
                    </a:cubicBezTo>
                    <a:cubicBezTo>
                      <a:pt x="243488" y="69595"/>
                      <a:pt x="202930" y="225682"/>
                      <a:pt x="175891" y="251492"/>
                    </a:cubicBezTo>
                    <a:cubicBezTo>
                      <a:pt x="148852" y="277302"/>
                      <a:pt x="125501" y="256408"/>
                      <a:pt x="109524" y="221995"/>
                    </a:cubicBezTo>
                    <a:cubicBezTo>
                      <a:pt x="93547" y="187582"/>
                      <a:pt x="96004" y="64679"/>
                      <a:pt x="80027" y="45015"/>
                    </a:cubicBezTo>
                    <a:cubicBezTo>
                      <a:pt x="64050" y="25351"/>
                      <a:pt x="32094" y="88031"/>
                      <a:pt x="21033" y="126131"/>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2" name="Oval 51">
                <a:extLst>
                  <a:ext uri="{FF2B5EF4-FFF2-40B4-BE49-F238E27FC236}">
                    <a16:creationId xmlns:a16="http://schemas.microsoft.com/office/drawing/2014/main" id="{37489C36-B8D5-75BD-6ED2-AB61843C2803}"/>
                  </a:ext>
                </a:extLst>
              </p:cNvPr>
              <p:cNvSpPr/>
              <p:nvPr/>
            </p:nvSpPr>
            <p:spPr>
              <a:xfrm>
                <a:off x="4628888" y="1735143"/>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3" name="Oval 52">
                <a:extLst>
                  <a:ext uri="{FF2B5EF4-FFF2-40B4-BE49-F238E27FC236}">
                    <a16:creationId xmlns:a16="http://schemas.microsoft.com/office/drawing/2014/main" id="{62702992-E1C6-FDF6-9E2B-83ACD8F287EF}"/>
                  </a:ext>
                </a:extLst>
              </p:cNvPr>
              <p:cNvSpPr/>
              <p:nvPr/>
            </p:nvSpPr>
            <p:spPr>
              <a:xfrm>
                <a:off x="4631850" y="1841176"/>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4" name="Oval 53">
                <a:extLst>
                  <a:ext uri="{FF2B5EF4-FFF2-40B4-BE49-F238E27FC236}">
                    <a16:creationId xmlns:a16="http://schemas.microsoft.com/office/drawing/2014/main" id="{0B6A3295-E95F-EA43-CF49-A35129121979}"/>
                  </a:ext>
                </a:extLst>
              </p:cNvPr>
              <p:cNvSpPr/>
              <p:nvPr/>
            </p:nvSpPr>
            <p:spPr>
              <a:xfrm>
                <a:off x="4599282" y="1913586"/>
                <a:ext cx="49808" cy="5616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pic>
          <p:nvPicPr>
            <p:cNvPr id="32" name="Picture 31">
              <a:extLst>
                <a:ext uri="{FF2B5EF4-FFF2-40B4-BE49-F238E27FC236}">
                  <a16:creationId xmlns:a16="http://schemas.microsoft.com/office/drawing/2014/main" id="{EA2ECF55-EDEA-3C31-59A4-45D71C2F9C43}"/>
                </a:ext>
              </a:extLst>
            </p:cNvPr>
            <p:cNvPicPr>
              <a:picLocks noChangeAspect="1"/>
            </p:cNvPicPr>
            <p:nvPr/>
          </p:nvPicPr>
          <p:blipFill rotWithShape="1">
            <a:blip r:embed="rId6"/>
            <a:srcRect l="1444" t="4071" r="996" b="56421"/>
            <a:stretch/>
          </p:blipFill>
          <p:spPr>
            <a:xfrm>
              <a:off x="1952118" y="4682191"/>
              <a:ext cx="1835004" cy="816045"/>
            </a:xfrm>
            <a:prstGeom prst="rect">
              <a:avLst/>
            </a:prstGeom>
          </p:spPr>
        </p:pic>
        <p:sp>
          <p:nvSpPr>
            <p:cNvPr id="33" name="Oval 32">
              <a:extLst>
                <a:ext uri="{FF2B5EF4-FFF2-40B4-BE49-F238E27FC236}">
                  <a16:creationId xmlns:a16="http://schemas.microsoft.com/office/drawing/2014/main" id="{64B5B2B1-E9FB-65D0-977C-6D6A07829E9A}"/>
                </a:ext>
              </a:extLst>
            </p:cNvPr>
            <p:cNvSpPr/>
            <p:nvPr/>
          </p:nvSpPr>
          <p:spPr>
            <a:xfrm>
              <a:off x="2119977" y="4626167"/>
              <a:ext cx="102219" cy="100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4" name="Freeform 33">
              <a:extLst>
                <a:ext uri="{FF2B5EF4-FFF2-40B4-BE49-F238E27FC236}">
                  <a16:creationId xmlns:a16="http://schemas.microsoft.com/office/drawing/2014/main" id="{7914DD9A-E339-80A7-D1CF-C5CD98300A59}"/>
                </a:ext>
              </a:extLst>
            </p:cNvPr>
            <p:cNvSpPr/>
            <p:nvPr/>
          </p:nvSpPr>
          <p:spPr>
            <a:xfrm rot="15477190">
              <a:off x="2228582" y="4780213"/>
              <a:ext cx="658664" cy="446346"/>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bg1">
                  <a:lumMod val="50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5" name="Oval 34">
              <a:extLst>
                <a:ext uri="{FF2B5EF4-FFF2-40B4-BE49-F238E27FC236}">
                  <a16:creationId xmlns:a16="http://schemas.microsoft.com/office/drawing/2014/main" id="{37C18493-7C57-4B4F-682E-42386864131B}"/>
                </a:ext>
              </a:extLst>
            </p:cNvPr>
            <p:cNvSpPr/>
            <p:nvPr/>
          </p:nvSpPr>
          <p:spPr>
            <a:xfrm>
              <a:off x="2815158" y="5276742"/>
              <a:ext cx="102219"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6" name="Rectangle 35">
              <a:extLst>
                <a:ext uri="{FF2B5EF4-FFF2-40B4-BE49-F238E27FC236}">
                  <a16:creationId xmlns:a16="http://schemas.microsoft.com/office/drawing/2014/main" id="{EECEA6E2-0BA8-947C-96E2-E7B15A821192}"/>
                </a:ext>
              </a:extLst>
            </p:cNvPr>
            <p:cNvSpPr/>
            <p:nvPr/>
          </p:nvSpPr>
          <p:spPr>
            <a:xfrm>
              <a:off x="1887469" y="4116161"/>
              <a:ext cx="4117837" cy="14374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37" name="Straight Connector 36">
              <a:extLst>
                <a:ext uri="{FF2B5EF4-FFF2-40B4-BE49-F238E27FC236}">
                  <a16:creationId xmlns:a16="http://schemas.microsoft.com/office/drawing/2014/main" id="{A66E7B2B-06A4-81C9-12C2-22DC1F17EE6E}"/>
                </a:ext>
              </a:extLst>
            </p:cNvPr>
            <p:cNvCxnSpPr/>
            <p:nvPr/>
          </p:nvCxnSpPr>
          <p:spPr>
            <a:xfrm>
              <a:off x="3863826" y="4116161"/>
              <a:ext cx="0" cy="140319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93FA9C-EF2A-FE59-7475-25F69DC69F0C}"/>
                </a:ext>
              </a:extLst>
            </p:cNvPr>
            <p:cNvSpPr txBox="1"/>
            <p:nvPr/>
          </p:nvSpPr>
          <p:spPr>
            <a:xfrm>
              <a:off x="2411875" y="4128701"/>
              <a:ext cx="980012" cy="369332"/>
            </a:xfrm>
            <a:prstGeom prst="rect">
              <a:avLst/>
            </a:prstGeom>
            <a:noFill/>
          </p:spPr>
          <p:txBody>
            <a:bodyPr wrap="none" rtlCol="0">
              <a:spAutoFit/>
            </a:bodyPr>
            <a:lstStyle/>
            <a:p>
              <a:r>
                <a:rPr lang="en-US" sz="1799" b="1" dirty="0"/>
                <a:t>Classical</a:t>
              </a:r>
            </a:p>
          </p:txBody>
        </p:sp>
        <p:sp>
          <p:nvSpPr>
            <p:cNvPr id="39" name="TextBox 38">
              <a:extLst>
                <a:ext uri="{FF2B5EF4-FFF2-40B4-BE49-F238E27FC236}">
                  <a16:creationId xmlns:a16="http://schemas.microsoft.com/office/drawing/2014/main" id="{B04B3EF4-3D57-6C6B-B058-99CAFAC85547}"/>
                </a:ext>
              </a:extLst>
            </p:cNvPr>
            <p:cNvSpPr txBox="1"/>
            <p:nvPr/>
          </p:nvSpPr>
          <p:spPr>
            <a:xfrm>
              <a:off x="4654896" y="4131807"/>
              <a:ext cx="785793" cy="369332"/>
            </a:xfrm>
            <a:prstGeom prst="rect">
              <a:avLst/>
            </a:prstGeom>
            <a:noFill/>
          </p:spPr>
          <p:txBody>
            <a:bodyPr wrap="none" rtlCol="0">
              <a:spAutoFit/>
            </a:bodyPr>
            <a:lstStyle/>
            <a:p>
              <a:r>
                <a:rPr lang="en-US" sz="1799" b="1" dirty="0"/>
                <a:t>RPMD</a:t>
              </a:r>
            </a:p>
          </p:txBody>
        </p:sp>
      </p:grpSp>
      <p:cxnSp>
        <p:nvCxnSpPr>
          <p:cNvPr id="67" name="Straight Connector 66">
            <a:extLst>
              <a:ext uri="{FF2B5EF4-FFF2-40B4-BE49-F238E27FC236}">
                <a16:creationId xmlns:a16="http://schemas.microsoft.com/office/drawing/2014/main" id="{51ACAA52-406A-7274-4093-2AF11E53410A}"/>
              </a:ext>
            </a:extLst>
          </p:cNvPr>
          <p:cNvCxnSpPr/>
          <p:nvPr/>
        </p:nvCxnSpPr>
        <p:spPr>
          <a:xfrm>
            <a:off x="3462099" y="5327856"/>
            <a:ext cx="326206" cy="12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602990C-484A-06AA-0E6D-76EFF56B02A6}"/>
              </a:ext>
            </a:extLst>
          </p:cNvPr>
          <p:cNvCxnSpPr/>
          <p:nvPr/>
        </p:nvCxnSpPr>
        <p:spPr>
          <a:xfrm>
            <a:off x="7816761" y="4971234"/>
            <a:ext cx="233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2DA22C03-862D-803C-6768-041CF8EAE9A7}"/>
              </a:ext>
            </a:extLst>
          </p:cNvPr>
          <p:cNvGrpSpPr/>
          <p:nvPr/>
        </p:nvGrpSpPr>
        <p:grpSpPr>
          <a:xfrm>
            <a:off x="4859507" y="4259965"/>
            <a:ext cx="4116765" cy="1458083"/>
            <a:chOff x="6108248" y="1064758"/>
            <a:chExt cx="4117837" cy="1458463"/>
          </a:xfrm>
        </p:grpSpPr>
        <p:grpSp>
          <p:nvGrpSpPr>
            <p:cNvPr id="70" name="Group 69">
              <a:extLst>
                <a:ext uri="{FF2B5EF4-FFF2-40B4-BE49-F238E27FC236}">
                  <a16:creationId xmlns:a16="http://schemas.microsoft.com/office/drawing/2014/main" id="{00B96601-446A-CC34-758B-397057A6AF9C}"/>
                </a:ext>
              </a:extLst>
            </p:cNvPr>
            <p:cNvGrpSpPr/>
            <p:nvPr/>
          </p:nvGrpSpPr>
          <p:grpSpPr>
            <a:xfrm>
              <a:off x="6108248" y="1064758"/>
              <a:ext cx="4117837" cy="1458463"/>
              <a:chOff x="4584245" y="1452205"/>
              <a:chExt cx="4117837" cy="1458463"/>
            </a:xfrm>
          </p:grpSpPr>
          <p:grpSp>
            <p:nvGrpSpPr>
              <p:cNvPr id="72" name="Group 71">
                <a:extLst>
                  <a:ext uri="{FF2B5EF4-FFF2-40B4-BE49-F238E27FC236}">
                    <a16:creationId xmlns:a16="http://schemas.microsoft.com/office/drawing/2014/main" id="{9669B759-0E29-0360-6D4D-05438FEB742D}"/>
                  </a:ext>
                </a:extLst>
              </p:cNvPr>
              <p:cNvGrpSpPr/>
              <p:nvPr/>
            </p:nvGrpSpPr>
            <p:grpSpPr>
              <a:xfrm>
                <a:off x="4586825" y="1889679"/>
                <a:ext cx="1976793" cy="880335"/>
                <a:chOff x="5282045" y="2373837"/>
                <a:chExt cx="1731819" cy="733782"/>
              </a:xfrm>
            </p:grpSpPr>
            <p:pic>
              <p:nvPicPr>
                <p:cNvPr id="122" name="Picture 121">
                  <a:extLst>
                    <a:ext uri="{FF2B5EF4-FFF2-40B4-BE49-F238E27FC236}">
                      <a16:creationId xmlns:a16="http://schemas.microsoft.com/office/drawing/2014/main" id="{197B28A9-872C-549C-A70E-E32774728962}"/>
                    </a:ext>
                  </a:extLst>
                </p:cNvPr>
                <p:cNvPicPr>
                  <a:picLocks noChangeAspect="1"/>
                </p:cNvPicPr>
                <p:nvPr/>
              </p:nvPicPr>
              <p:blipFill rotWithShape="1">
                <a:blip r:embed="rId6"/>
                <a:srcRect l="1560" t="54625" r="1005" b="3148"/>
                <a:stretch/>
              </p:blipFill>
              <p:spPr>
                <a:xfrm>
                  <a:off x="5282045" y="2373837"/>
                  <a:ext cx="1731819" cy="733782"/>
                </a:xfrm>
                <a:prstGeom prst="rect">
                  <a:avLst/>
                </a:prstGeom>
              </p:spPr>
            </p:pic>
            <p:sp>
              <p:nvSpPr>
                <p:cNvPr id="123" name="Oval 122">
                  <a:extLst>
                    <a:ext uri="{FF2B5EF4-FFF2-40B4-BE49-F238E27FC236}">
                      <a16:creationId xmlns:a16="http://schemas.microsoft.com/office/drawing/2014/main" id="{59DF8A14-8553-EC55-5AF4-3B88B1209D6F}"/>
                    </a:ext>
                  </a:extLst>
                </p:cNvPr>
                <p:cNvSpPr/>
                <p:nvPr/>
              </p:nvSpPr>
              <p:spPr>
                <a:xfrm>
                  <a:off x="5543475" y="2908532"/>
                  <a:ext cx="75676" cy="8425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4" name="Freeform 123">
                  <a:extLst>
                    <a:ext uri="{FF2B5EF4-FFF2-40B4-BE49-F238E27FC236}">
                      <a16:creationId xmlns:a16="http://schemas.microsoft.com/office/drawing/2014/main" id="{43F7A079-3D78-8E35-C1A4-66A785DC3289}"/>
                    </a:ext>
                  </a:extLst>
                </p:cNvPr>
                <p:cNvSpPr/>
                <p:nvPr/>
              </p:nvSpPr>
              <p:spPr>
                <a:xfrm rot="21101651">
                  <a:off x="5626276" y="2642775"/>
                  <a:ext cx="378056" cy="255924"/>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540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5" name="Oval 124">
                  <a:extLst>
                    <a:ext uri="{FF2B5EF4-FFF2-40B4-BE49-F238E27FC236}">
                      <a16:creationId xmlns:a16="http://schemas.microsoft.com/office/drawing/2014/main" id="{3A30CFC4-581D-A979-D7FF-E8C3ED938373}"/>
                    </a:ext>
                  </a:extLst>
                </p:cNvPr>
                <p:cNvSpPr/>
                <p:nvPr/>
              </p:nvSpPr>
              <p:spPr>
                <a:xfrm>
                  <a:off x="5353792" y="2847695"/>
                  <a:ext cx="82296" cy="84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6" name="Freeform 125">
                  <a:extLst>
                    <a:ext uri="{FF2B5EF4-FFF2-40B4-BE49-F238E27FC236}">
                      <a16:creationId xmlns:a16="http://schemas.microsoft.com/office/drawing/2014/main" id="{A6C8E039-BDDC-AC70-5896-0E4818949CF3}"/>
                    </a:ext>
                  </a:extLst>
                </p:cNvPr>
                <p:cNvSpPr/>
                <p:nvPr/>
              </p:nvSpPr>
              <p:spPr>
                <a:xfrm rot="7194084" flipV="1">
                  <a:off x="5443304" y="2572972"/>
                  <a:ext cx="502400" cy="31261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tx1"/>
                  </a:solidFill>
                  <a:tailEnd type="triangle"/>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7" name="Oval 126">
                  <a:extLst>
                    <a:ext uri="{FF2B5EF4-FFF2-40B4-BE49-F238E27FC236}">
                      <a16:creationId xmlns:a16="http://schemas.microsoft.com/office/drawing/2014/main" id="{22932E49-F64B-CFD5-59AC-6FBA42FAD029}"/>
                    </a:ext>
                  </a:extLst>
                </p:cNvPr>
                <p:cNvSpPr/>
                <p:nvPr/>
              </p:nvSpPr>
              <p:spPr>
                <a:xfrm>
                  <a:off x="5972346" y="2512967"/>
                  <a:ext cx="82296" cy="8425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73" name="Rectangle 72">
                <a:extLst>
                  <a:ext uri="{FF2B5EF4-FFF2-40B4-BE49-F238E27FC236}">
                    <a16:creationId xmlns:a16="http://schemas.microsoft.com/office/drawing/2014/main" id="{3EAF8D4B-6DB8-8155-A12F-7E9ADA6E5B72}"/>
                  </a:ext>
                </a:extLst>
              </p:cNvPr>
              <p:cNvSpPr/>
              <p:nvPr/>
            </p:nvSpPr>
            <p:spPr>
              <a:xfrm>
                <a:off x="4584245" y="1473180"/>
                <a:ext cx="4117837" cy="14374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4" name="Straight Connector 73">
                <a:extLst>
                  <a:ext uri="{FF2B5EF4-FFF2-40B4-BE49-F238E27FC236}">
                    <a16:creationId xmlns:a16="http://schemas.microsoft.com/office/drawing/2014/main" id="{16FD0335-F184-DE9E-48E4-A154AF867566}"/>
                  </a:ext>
                </a:extLst>
              </p:cNvPr>
              <p:cNvCxnSpPr/>
              <p:nvPr/>
            </p:nvCxnSpPr>
            <p:spPr>
              <a:xfrm>
                <a:off x="6575176" y="1498227"/>
                <a:ext cx="0" cy="140319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5325255-330F-234A-EA66-7FE96EBFFC4A}"/>
                  </a:ext>
                </a:extLst>
              </p:cNvPr>
              <p:cNvGrpSpPr/>
              <p:nvPr/>
            </p:nvGrpSpPr>
            <p:grpSpPr>
              <a:xfrm>
                <a:off x="6626104" y="1775483"/>
                <a:ext cx="2055198" cy="995824"/>
                <a:chOff x="6626104" y="1701341"/>
                <a:chExt cx="2055198" cy="995824"/>
              </a:xfrm>
            </p:grpSpPr>
            <p:pic>
              <p:nvPicPr>
                <p:cNvPr id="78" name="Picture 77">
                  <a:extLst>
                    <a:ext uri="{FF2B5EF4-FFF2-40B4-BE49-F238E27FC236}">
                      <a16:creationId xmlns:a16="http://schemas.microsoft.com/office/drawing/2014/main" id="{B1B3A577-E69B-82F3-6BBF-931856B1C99B}"/>
                    </a:ext>
                  </a:extLst>
                </p:cNvPr>
                <p:cNvPicPr>
                  <a:picLocks noChangeAspect="1"/>
                </p:cNvPicPr>
                <p:nvPr/>
              </p:nvPicPr>
              <p:blipFill rotWithShape="1">
                <a:blip r:embed="rId6"/>
                <a:srcRect l="1482" t="52013" r="1953" b="3674"/>
                <a:stretch/>
              </p:blipFill>
              <p:spPr>
                <a:xfrm>
                  <a:off x="6638217" y="1701341"/>
                  <a:ext cx="2019042" cy="995824"/>
                </a:xfrm>
                <a:prstGeom prst="rect">
                  <a:avLst/>
                </a:prstGeom>
              </p:spPr>
            </p:pic>
            <p:sp>
              <p:nvSpPr>
                <p:cNvPr id="79" name="Freeform 78">
                  <a:extLst>
                    <a:ext uri="{FF2B5EF4-FFF2-40B4-BE49-F238E27FC236}">
                      <a16:creationId xmlns:a16="http://schemas.microsoft.com/office/drawing/2014/main" id="{93366856-CD57-2D10-A0EF-3EC1962DE4F9}"/>
                    </a:ext>
                  </a:extLst>
                </p:cNvPr>
                <p:cNvSpPr/>
                <p:nvPr/>
              </p:nvSpPr>
              <p:spPr>
                <a:xfrm>
                  <a:off x="7113675" y="2164647"/>
                  <a:ext cx="294149" cy="262631"/>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bg1">
                      <a:lumMod val="6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80" name="Group 79">
                  <a:extLst>
                    <a:ext uri="{FF2B5EF4-FFF2-40B4-BE49-F238E27FC236}">
                      <a16:creationId xmlns:a16="http://schemas.microsoft.com/office/drawing/2014/main" id="{A97917A2-6907-A160-BD32-ADD530E5A85D}"/>
                    </a:ext>
                  </a:extLst>
                </p:cNvPr>
                <p:cNvGrpSpPr/>
                <p:nvPr/>
              </p:nvGrpSpPr>
              <p:grpSpPr>
                <a:xfrm>
                  <a:off x="7341988" y="1728014"/>
                  <a:ext cx="650073" cy="453010"/>
                  <a:chOff x="6475199" y="1699873"/>
                  <a:chExt cx="1158462" cy="598666"/>
                </a:xfrm>
              </p:grpSpPr>
              <p:sp>
                <p:nvSpPr>
                  <p:cNvPr id="108" name="Freeform 107">
                    <a:extLst>
                      <a:ext uri="{FF2B5EF4-FFF2-40B4-BE49-F238E27FC236}">
                        <a16:creationId xmlns:a16="http://schemas.microsoft.com/office/drawing/2014/main" id="{EE6015DB-E104-69F3-C5AA-E01F624324CE}"/>
                      </a:ext>
                    </a:extLst>
                  </p:cNvPr>
                  <p:cNvSpPr/>
                  <p:nvPr/>
                </p:nvSpPr>
                <p:spPr>
                  <a:xfrm>
                    <a:off x="6527657" y="1755791"/>
                    <a:ext cx="1062064" cy="524462"/>
                  </a:xfrm>
                  <a:custGeom>
                    <a:avLst/>
                    <a:gdLst>
                      <a:gd name="connsiteX0" fmla="*/ 165751 w 1062063"/>
                      <a:gd name="connsiteY0" fmla="*/ 439765 h 524462"/>
                      <a:gd name="connsiteX1" fmla="*/ 19447 w 1062063"/>
                      <a:gd name="connsiteY1" fmla="*/ 430621 h 524462"/>
                      <a:gd name="connsiteX2" fmla="*/ 19447 w 1062063"/>
                      <a:gd name="connsiteY2" fmla="*/ 165445 h 524462"/>
                      <a:gd name="connsiteX3" fmla="*/ 184039 w 1062063"/>
                      <a:gd name="connsiteY3" fmla="*/ 202021 h 524462"/>
                      <a:gd name="connsiteX4" fmla="*/ 394351 w 1062063"/>
                      <a:gd name="connsiteY4" fmla="*/ 19141 h 524462"/>
                      <a:gd name="connsiteX5" fmla="*/ 750967 w 1062063"/>
                      <a:gd name="connsiteY5" fmla="*/ 28285 h 524462"/>
                      <a:gd name="connsiteX6" fmla="*/ 915559 w 1062063"/>
                      <a:gd name="connsiteY6" fmla="*/ 220309 h 524462"/>
                      <a:gd name="connsiteX7" fmla="*/ 1061863 w 1062063"/>
                      <a:gd name="connsiteY7" fmla="*/ 311749 h 524462"/>
                      <a:gd name="connsiteX8" fmla="*/ 942991 w 1062063"/>
                      <a:gd name="connsiteY8" fmla="*/ 522061 h 524462"/>
                      <a:gd name="connsiteX9" fmla="*/ 769255 w 1062063"/>
                      <a:gd name="connsiteY9" fmla="*/ 412333 h 524462"/>
                      <a:gd name="connsiteX10" fmla="*/ 641239 w 1062063"/>
                      <a:gd name="connsiteY10" fmla="*/ 211165 h 524462"/>
                      <a:gd name="connsiteX11" fmla="*/ 513223 w 1062063"/>
                      <a:gd name="connsiteY11" fmla="*/ 110581 h 524462"/>
                      <a:gd name="connsiteX12" fmla="*/ 366919 w 1062063"/>
                      <a:gd name="connsiteY12" fmla="*/ 229453 h 524462"/>
                      <a:gd name="connsiteX13" fmla="*/ 165751 w 1062063"/>
                      <a:gd name="connsiteY13" fmla="*/ 439765 h 5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2063" h="524462">
                        <a:moveTo>
                          <a:pt x="165751" y="439765"/>
                        </a:moveTo>
                        <a:cubicBezTo>
                          <a:pt x="107839" y="473293"/>
                          <a:pt x="43831" y="476341"/>
                          <a:pt x="19447" y="430621"/>
                        </a:cubicBezTo>
                        <a:cubicBezTo>
                          <a:pt x="-4937" y="384901"/>
                          <a:pt x="-7985" y="203545"/>
                          <a:pt x="19447" y="165445"/>
                        </a:cubicBezTo>
                        <a:cubicBezTo>
                          <a:pt x="46879" y="127345"/>
                          <a:pt x="121555" y="226405"/>
                          <a:pt x="184039" y="202021"/>
                        </a:cubicBezTo>
                        <a:cubicBezTo>
                          <a:pt x="246523" y="177637"/>
                          <a:pt x="299863" y="48097"/>
                          <a:pt x="394351" y="19141"/>
                        </a:cubicBezTo>
                        <a:cubicBezTo>
                          <a:pt x="488839" y="-9815"/>
                          <a:pt x="664099" y="-5243"/>
                          <a:pt x="750967" y="28285"/>
                        </a:cubicBezTo>
                        <a:cubicBezTo>
                          <a:pt x="837835" y="61813"/>
                          <a:pt x="863743" y="173065"/>
                          <a:pt x="915559" y="220309"/>
                        </a:cubicBezTo>
                        <a:cubicBezTo>
                          <a:pt x="967375" y="267553"/>
                          <a:pt x="1057291" y="261457"/>
                          <a:pt x="1061863" y="311749"/>
                        </a:cubicBezTo>
                        <a:cubicBezTo>
                          <a:pt x="1066435" y="362041"/>
                          <a:pt x="991759" y="505297"/>
                          <a:pt x="942991" y="522061"/>
                        </a:cubicBezTo>
                        <a:cubicBezTo>
                          <a:pt x="894223" y="538825"/>
                          <a:pt x="819547" y="464149"/>
                          <a:pt x="769255" y="412333"/>
                        </a:cubicBezTo>
                        <a:cubicBezTo>
                          <a:pt x="718963" y="360517"/>
                          <a:pt x="683911" y="261457"/>
                          <a:pt x="641239" y="211165"/>
                        </a:cubicBezTo>
                        <a:cubicBezTo>
                          <a:pt x="598567" y="160873"/>
                          <a:pt x="558943" y="107533"/>
                          <a:pt x="513223" y="110581"/>
                        </a:cubicBezTo>
                        <a:cubicBezTo>
                          <a:pt x="467503" y="113629"/>
                          <a:pt x="418735" y="173065"/>
                          <a:pt x="366919" y="229453"/>
                        </a:cubicBezTo>
                        <a:cubicBezTo>
                          <a:pt x="315103" y="285841"/>
                          <a:pt x="223663" y="406237"/>
                          <a:pt x="165751" y="439765"/>
                        </a:cubicBezTo>
                        <a:close/>
                      </a:path>
                    </a:pathLst>
                  </a:cu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9" name="Oval 108">
                    <a:extLst>
                      <a:ext uri="{FF2B5EF4-FFF2-40B4-BE49-F238E27FC236}">
                        <a16:creationId xmlns:a16="http://schemas.microsoft.com/office/drawing/2014/main" id="{778CC832-2F03-71FC-EE11-F643FF24C33B}"/>
                      </a:ext>
                    </a:extLst>
                  </p:cNvPr>
                  <p:cNvSpPr/>
                  <p:nvPr/>
                </p:nvSpPr>
                <p:spPr>
                  <a:xfrm rot="1796465">
                    <a:off x="6603215" y="188580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0" name="Oval 109">
                    <a:extLst>
                      <a:ext uri="{FF2B5EF4-FFF2-40B4-BE49-F238E27FC236}">
                        <a16:creationId xmlns:a16="http://schemas.microsoft.com/office/drawing/2014/main" id="{D1FA7B52-25F1-42A4-77EB-5E784552D182}"/>
                      </a:ext>
                    </a:extLst>
                  </p:cNvPr>
                  <p:cNvSpPr/>
                  <p:nvPr/>
                </p:nvSpPr>
                <p:spPr>
                  <a:xfrm rot="1796465">
                    <a:off x="6475199" y="202296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1" name="Oval 110">
                    <a:extLst>
                      <a:ext uri="{FF2B5EF4-FFF2-40B4-BE49-F238E27FC236}">
                        <a16:creationId xmlns:a16="http://schemas.microsoft.com/office/drawing/2014/main" id="{787C8493-D876-1240-9287-1E2742C730F7}"/>
                      </a:ext>
                    </a:extLst>
                  </p:cNvPr>
                  <p:cNvSpPr/>
                  <p:nvPr/>
                </p:nvSpPr>
                <p:spPr>
                  <a:xfrm rot="1796465">
                    <a:off x="6627599" y="212964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2" name="Oval 111">
                    <a:extLst>
                      <a:ext uri="{FF2B5EF4-FFF2-40B4-BE49-F238E27FC236}">
                        <a16:creationId xmlns:a16="http://schemas.microsoft.com/office/drawing/2014/main" id="{A366B2D1-8D92-F8B4-F9EB-234A9C4DF85A}"/>
                      </a:ext>
                    </a:extLst>
                  </p:cNvPr>
                  <p:cNvSpPr/>
                  <p:nvPr/>
                </p:nvSpPr>
                <p:spPr>
                  <a:xfrm rot="1796465">
                    <a:off x="6764759" y="2001625"/>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3" name="Oval 112">
                    <a:extLst>
                      <a:ext uri="{FF2B5EF4-FFF2-40B4-BE49-F238E27FC236}">
                        <a16:creationId xmlns:a16="http://schemas.microsoft.com/office/drawing/2014/main" id="{E2C8DA1B-DB57-D3BB-620A-8E75DD691634}"/>
                      </a:ext>
                    </a:extLst>
                  </p:cNvPr>
                  <p:cNvSpPr/>
                  <p:nvPr/>
                </p:nvSpPr>
                <p:spPr>
                  <a:xfrm rot="1796465">
                    <a:off x="6911063" y="1837033"/>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4" name="Oval 113">
                    <a:extLst>
                      <a:ext uri="{FF2B5EF4-FFF2-40B4-BE49-F238E27FC236}">
                        <a16:creationId xmlns:a16="http://schemas.microsoft.com/office/drawing/2014/main" id="{C410FF17-D0BF-4011-5D87-05695D3C31AB}"/>
                      </a:ext>
                    </a:extLst>
                  </p:cNvPr>
                  <p:cNvSpPr/>
                  <p:nvPr/>
                </p:nvSpPr>
                <p:spPr>
                  <a:xfrm rot="1796465">
                    <a:off x="7112231" y="187360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5" name="Oval 114">
                    <a:extLst>
                      <a:ext uri="{FF2B5EF4-FFF2-40B4-BE49-F238E27FC236}">
                        <a16:creationId xmlns:a16="http://schemas.microsoft.com/office/drawing/2014/main" id="{BC60E12B-A344-616A-5492-87EAFB160079}"/>
                      </a:ext>
                    </a:extLst>
                  </p:cNvPr>
                  <p:cNvSpPr/>
                  <p:nvPr/>
                </p:nvSpPr>
                <p:spPr>
                  <a:xfrm rot="1796465">
                    <a:off x="7221959" y="2047345"/>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6" name="Oval 115">
                    <a:extLst>
                      <a:ext uri="{FF2B5EF4-FFF2-40B4-BE49-F238E27FC236}">
                        <a16:creationId xmlns:a16="http://schemas.microsoft.com/office/drawing/2014/main" id="{6C89FBE7-70A7-2AC7-E29E-441EB8E39CD4}"/>
                      </a:ext>
                    </a:extLst>
                  </p:cNvPr>
                  <p:cNvSpPr/>
                  <p:nvPr/>
                </p:nvSpPr>
                <p:spPr>
                  <a:xfrm rot="1796465">
                    <a:off x="7377883" y="2203789"/>
                    <a:ext cx="100805"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7" name="Oval 116">
                    <a:extLst>
                      <a:ext uri="{FF2B5EF4-FFF2-40B4-BE49-F238E27FC236}">
                        <a16:creationId xmlns:a16="http://schemas.microsoft.com/office/drawing/2014/main" id="{B6AC7D3C-F8E5-4DE5-1E88-A41B553F139D}"/>
                      </a:ext>
                    </a:extLst>
                  </p:cNvPr>
                  <p:cNvSpPr/>
                  <p:nvPr/>
                </p:nvSpPr>
                <p:spPr>
                  <a:xfrm rot="1796465">
                    <a:off x="7532855" y="2038201"/>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8" name="Oval 117">
                    <a:extLst>
                      <a:ext uri="{FF2B5EF4-FFF2-40B4-BE49-F238E27FC236}">
                        <a16:creationId xmlns:a16="http://schemas.microsoft.com/office/drawing/2014/main" id="{F9545AFE-C3BA-4607-8729-BA881F0E8B6E}"/>
                      </a:ext>
                    </a:extLst>
                  </p:cNvPr>
                  <p:cNvSpPr/>
                  <p:nvPr/>
                </p:nvSpPr>
                <p:spPr>
                  <a:xfrm rot="1796465">
                    <a:off x="6755615" y="178216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9" name="Oval 118">
                    <a:extLst>
                      <a:ext uri="{FF2B5EF4-FFF2-40B4-BE49-F238E27FC236}">
                        <a16:creationId xmlns:a16="http://schemas.microsoft.com/office/drawing/2014/main" id="{412FBCAC-CD75-0492-BFAD-0F514D1FF34B}"/>
                      </a:ext>
                    </a:extLst>
                  </p:cNvPr>
                  <p:cNvSpPr/>
                  <p:nvPr/>
                </p:nvSpPr>
                <p:spPr>
                  <a:xfrm rot="1796465">
                    <a:off x="6965927" y="1699873"/>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0" name="Oval 119">
                    <a:extLst>
                      <a:ext uri="{FF2B5EF4-FFF2-40B4-BE49-F238E27FC236}">
                        <a16:creationId xmlns:a16="http://schemas.microsoft.com/office/drawing/2014/main" id="{DED22F97-2873-4BCA-074E-52A0771C865C}"/>
                      </a:ext>
                    </a:extLst>
                  </p:cNvPr>
                  <p:cNvSpPr/>
                  <p:nvPr/>
                </p:nvSpPr>
                <p:spPr>
                  <a:xfrm rot="1796465">
                    <a:off x="7167095" y="1709017"/>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1" name="Oval 120">
                    <a:extLst>
                      <a:ext uri="{FF2B5EF4-FFF2-40B4-BE49-F238E27FC236}">
                        <a16:creationId xmlns:a16="http://schemas.microsoft.com/office/drawing/2014/main" id="{0C0BCAD3-14FC-9868-B501-A45BE009040E}"/>
                      </a:ext>
                    </a:extLst>
                  </p:cNvPr>
                  <p:cNvSpPr/>
                  <p:nvPr/>
                </p:nvSpPr>
                <p:spPr>
                  <a:xfrm rot="1796465">
                    <a:off x="7349975" y="1873609"/>
                    <a:ext cx="100806" cy="947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81" name="Freeform 80">
                  <a:extLst>
                    <a:ext uri="{FF2B5EF4-FFF2-40B4-BE49-F238E27FC236}">
                      <a16:creationId xmlns:a16="http://schemas.microsoft.com/office/drawing/2014/main" id="{960E8F20-C2F4-F1A7-696A-D3C92430D68D}"/>
                    </a:ext>
                  </a:extLst>
                </p:cNvPr>
                <p:cNvSpPr/>
                <p:nvPr/>
              </p:nvSpPr>
              <p:spPr>
                <a:xfrm rot="3862030">
                  <a:off x="7865354" y="2223989"/>
                  <a:ext cx="396651" cy="194763"/>
                </a:xfrm>
                <a:custGeom>
                  <a:avLst/>
                  <a:gdLst>
                    <a:gd name="connsiteX0" fmla="*/ 0 w 837405"/>
                    <a:gd name="connsiteY0" fmla="*/ 802682 h 802682"/>
                    <a:gd name="connsiteX1" fmla="*/ 232610 w 837405"/>
                    <a:gd name="connsiteY1" fmla="*/ 762577 h 802682"/>
                    <a:gd name="connsiteX2" fmla="*/ 449179 w 837405"/>
                    <a:gd name="connsiteY2" fmla="*/ 642261 h 802682"/>
                    <a:gd name="connsiteX3" fmla="*/ 617621 w 837405"/>
                    <a:gd name="connsiteY3" fmla="*/ 449755 h 802682"/>
                    <a:gd name="connsiteX4" fmla="*/ 745958 w 837405"/>
                    <a:gd name="connsiteY4" fmla="*/ 225166 h 802682"/>
                    <a:gd name="connsiteX5" fmla="*/ 834189 w 837405"/>
                    <a:gd name="connsiteY5" fmla="*/ 8598 h 802682"/>
                    <a:gd name="connsiteX6" fmla="*/ 818147 w 837405"/>
                    <a:gd name="connsiteY6" fmla="*/ 40682 h 802682"/>
                    <a:gd name="connsiteX7" fmla="*/ 818147 w 837405"/>
                    <a:gd name="connsiteY7" fmla="*/ 16619 h 8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05" h="802682">
                      <a:moveTo>
                        <a:pt x="0" y="802682"/>
                      </a:moveTo>
                      <a:cubicBezTo>
                        <a:pt x="78873" y="795998"/>
                        <a:pt x="157747" y="789314"/>
                        <a:pt x="232610" y="762577"/>
                      </a:cubicBezTo>
                      <a:cubicBezTo>
                        <a:pt x="307473" y="735840"/>
                        <a:pt x="385011" y="694398"/>
                        <a:pt x="449179" y="642261"/>
                      </a:cubicBezTo>
                      <a:cubicBezTo>
                        <a:pt x="513347" y="590124"/>
                        <a:pt x="568158" y="519271"/>
                        <a:pt x="617621" y="449755"/>
                      </a:cubicBezTo>
                      <a:cubicBezTo>
                        <a:pt x="667084" y="380239"/>
                        <a:pt x="709863" y="298692"/>
                        <a:pt x="745958" y="225166"/>
                      </a:cubicBezTo>
                      <a:cubicBezTo>
                        <a:pt x="782053" y="151640"/>
                        <a:pt x="822158" y="39345"/>
                        <a:pt x="834189" y="8598"/>
                      </a:cubicBezTo>
                      <a:cubicBezTo>
                        <a:pt x="846220" y="-22149"/>
                        <a:pt x="820821" y="39345"/>
                        <a:pt x="818147" y="40682"/>
                      </a:cubicBezTo>
                      <a:cubicBezTo>
                        <a:pt x="815473" y="42019"/>
                        <a:pt x="818147" y="16619"/>
                        <a:pt x="818147" y="16619"/>
                      </a:cubicBezTo>
                    </a:path>
                  </a:pathLst>
                </a:custGeom>
                <a:noFill/>
                <a:ln w="28575">
                  <a:solidFill>
                    <a:schemeClr val="tx1">
                      <a:lumMod val="95000"/>
                      <a:lumOff val="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82" name="Group 81">
                  <a:extLst>
                    <a:ext uri="{FF2B5EF4-FFF2-40B4-BE49-F238E27FC236}">
                      <a16:creationId xmlns:a16="http://schemas.microsoft.com/office/drawing/2014/main" id="{8F1CF0D6-993D-579F-922D-FFE2FE295D4A}"/>
                    </a:ext>
                  </a:extLst>
                </p:cNvPr>
                <p:cNvGrpSpPr/>
                <p:nvPr/>
              </p:nvGrpSpPr>
              <p:grpSpPr>
                <a:xfrm>
                  <a:off x="6626104" y="2008990"/>
                  <a:ext cx="487999" cy="547910"/>
                  <a:chOff x="2883347" y="2521891"/>
                  <a:chExt cx="380049" cy="396461"/>
                </a:xfrm>
              </p:grpSpPr>
              <p:sp>
                <p:nvSpPr>
                  <p:cNvPr id="96" name="Freeform 95">
                    <a:extLst>
                      <a:ext uri="{FF2B5EF4-FFF2-40B4-BE49-F238E27FC236}">
                        <a16:creationId xmlns:a16="http://schemas.microsoft.com/office/drawing/2014/main" id="{352676B8-BB5D-B29A-88D7-055A7D465A66}"/>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7" name="Oval 96">
                    <a:extLst>
                      <a:ext uri="{FF2B5EF4-FFF2-40B4-BE49-F238E27FC236}">
                        <a16:creationId xmlns:a16="http://schemas.microsoft.com/office/drawing/2014/main" id="{BB1F7E89-F5D8-40DA-F88E-656022D31485}"/>
                      </a:ext>
                    </a:extLst>
                  </p:cNvPr>
                  <p:cNvSpPr/>
                  <p:nvPr/>
                </p:nvSpPr>
                <p:spPr>
                  <a:xfrm rot="1796465">
                    <a:off x="3037783" y="286625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8" name="Oval 97">
                    <a:extLst>
                      <a:ext uri="{FF2B5EF4-FFF2-40B4-BE49-F238E27FC236}">
                        <a16:creationId xmlns:a16="http://schemas.microsoft.com/office/drawing/2014/main" id="{C42EC35B-5E91-D802-9F49-9E353CAABE4D}"/>
                      </a:ext>
                    </a:extLst>
                  </p:cNvPr>
                  <p:cNvSpPr/>
                  <p:nvPr/>
                </p:nvSpPr>
                <p:spPr>
                  <a:xfrm rot="1796465">
                    <a:off x="3129298" y="2841217"/>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9" name="Oval 98">
                    <a:extLst>
                      <a:ext uri="{FF2B5EF4-FFF2-40B4-BE49-F238E27FC236}">
                        <a16:creationId xmlns:a16="http://schemas.microsoft.com/office/drawing/2014/main" id="{9B6241AD-CD5C-1ACF-8ED3-C8D4108C2172}"/>
                      </a:ext>
                    </a:extLst>
                  </p:cNvPr>
                  <p:cNvSpPr/>
                  <p:nvPr/>
                </p:nvSpPr>
                <p:spPr>
                  <a:xfrm rot="1796465">
                    <a:off x="3204438" y="277136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0" name="Oval 99">
                    <a:extLst>
                      <a:ext uri="{FF2B5EF4-FFF2-40B4-BE49-F238E27FC236}">
                        <a16:creationId xmlns:a16="http://schemas.microsoft.com/office/drawing/2014/main" id="{9D486950-2E1C-FE21-A2F0-3F42A25B88CF}"/>
                      </a:ext>
                    </a:extLst>
                  </p:cNvPr>
                  <p:cNvSpPr/>
                  <p:nvPr/>
                </p:nvSpPr>
                <p:spPr>
                  <a:xfrm rot="1796465">
                    <a:off x="3207323" y="266737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1" name="Oval 100">
                    <a:extLst>
                      <a:ext uri="{FF2B5EF4-FFF2-40B4-BE49-F238E27FC236}">
                        <a16:creationId xmlns:a16="http://schemas.microsoft.com/office/drawing/2014/main" id="{B4119A44-4F23-8454-7D3F-1982EF1626C1}"/>
                      </a:ext>
                    </a:extLst>
                  </p:cNvPr>
                  <p:cNvSpPr/>
                  <p:nvPr/>
                </p:nvSpPr>
                <p:spPr>
                  <a:xfrm rot="1796465">
                    <a:off x="3176509" y="257320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2" name="Oval 101">
                    <a:extLst>
                      <a:ext uri="{FF2B5EF4-FFF2-40B4-BE49-F238E27FC236}">
                        <a16:creationId xmlns:a16="http://schemas.microsoft.com/office/drawing/2014/main" id="{F81370C1-E332-D9A4-F511-E7ABD1ED65DD}"/>
                      </a:ext>
                    </a:extLst>
                  </p:cNvPr>
                  <p:cNvSpPr/>
                  <p:nvPr/>
                </p:nvSpPr>
                <p:spPr>
                  <a:xfrm rot="1796465">
                    <a:off x="3097498" y="2521891"/>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3" name="Oval 102">
                    <a:extLst>
                      <a:ext uri="{FF2B5EF4-FFF2-40B4-BE49-F238E27FC236}">
                        <a16:creationId xmlns:a16="http://schemas.microsoft.com/office/drawing/2014/main" id="{1BBD23E6-3033-7F2F-9376-0C6F9199BD37}"/>
                      </a:ext>
                    </a:extLst>
                  </p:cNvPr>
                  <p:cNvSpPr/>
                  <p:nvPr/>
                </p:nvSpPr>
                <p:spPr>
                  <a:xfrm rot="1796465">
                    <a:off x="2955126" y="2838549"/>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4" name="Oval 103">
                    <a:extLst>
                      <a:ext uri="{FF2B5EF4-FFF2-40B4-BE49-F238E27FC236}">
                        <a16:creationId xmlns:a16="http://schemas.microsoft.com/office/drawing/2014/main" id="{F193C52E-57CD-2F1F-8AC3-DE23C069E54D}"/>
                      </a:ext>
                    </a:extLst>
                  </p:cNvPr>
                  <p:cNvSpPr/>
                  <p:nvPr/>
                </p:nvSpPr>
                <p:spPr>
                  <a:xfrm rot="1796465">
                    <a:off x="2890336" y="2772962"/>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5" name="Oval 104">
                    <a:extLst>
                      <a:ext uri="{FF2B5EF4-FFF2-40B4-BE49-F238E27FC236}">
                        <a16:creationId xmlns:a16="http://schemas.microsoft.com/office/drawing/2014/main" id="{AA1D54A3-8877-6F8B-5018-5BB392B6B3DA}"/>
                      </a:ext>
                    </a:extLst>
                  </p:cNvPr>
                  <p:cNvSpPr/>
                  <p:nvPr/>
                </p:nvSpPr>
                <p:spPr>
                  <a:xfrm rot="1796465">
                    <a:off x="2883347" y="2669344"/>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6" name="Oval 105">
                    <a:extLst>
                      <a:ext uri="{FF2B5EF4-FFF2-40B4-BE49-F238E27FC236}">
                        <a16:creationId xmlns:a16="http://schemas.microsoft.com/office/drawing/2014/main" id="{87ACDF84-36FC-27AB-31D3-441279E1AF1F}"/>
                      </a:ext>
                    </a:extLst>
                  </p:cNvPr>
                  <p:cNvSpPr/>
                  <p:nvPr/>
                </p:nvSpPr>
                <p:spPr>
                  <a:xfrm rot="1796465">
                    <a:off x="2966381" y="2636958"/>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07" name="Oval 106">
                    <a:extLst>
                      <a:ext uri="{FF2B5EF4-FFF2-40B4-BE49-F238E27FC236}">
                        <a16:creationId xmlns:a16="http://schemas.microsoft.com/office/drawing/2014/main" id="{85F12925-2F80-7C75-E259-E7E17A68CC10}"/>
                      </a:ext>
                    </a:extLst>
                  </p:cNvPr>
                  <p:cNvSpPr/>
                  <p:nvPr/>
                </p:nvSpPr>
                <p:spPr>
                  <a:xfrm rot="1796465">
                    <a:off x="3002220" y="2551070"/>
                    <a:ext cx="56073" cy="5209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nvGrpSpPr>
                <p:cNvPr id="83" name="Group 82">
                  <a:extLst>
                    <a:ext uri="{FF2B5EF4-FFF2-40B4-BE49-F238E27FC236}">
                      <a16:creationId xmlns:a16="http://schemas.microsoft.com/office/drawing/2014/main" id="{25077351-58A5-3B6F-0A1C-CD3BE77BD596}"/>
                    </a:ext>
                  </a:extLst>
                </p:cNvPr>
                <p:cNvGrpSpPr/>
                <p:nvPr/>
              </p:nvGrpSpPr>
              <p:grpSpPr>
                <a:xfrm>
                  <a:off x="8193303" y="2010186"/>
                  <a:ext cx="487999" cy="547910"/>
                  <a:chOff x="2883347" y="2521891"/>
                  <a:chExt cx="380049" cy="396461"/>
                </a:xfrm>
              </p:grpSpPr>
              <p:sp>
                <p:nvSpPr>
                  <p:cNvPr id="84" name="Freeform 83">
                    <a:extLst>
                      <a:ext uri="{FF2B5EF4-FFF2-40B4-BE49-F238E27FC236}">
                        <a16:creationId xmlns:a16="http://schemas.microsoft.com/office/drawing/2014/main" id="{E42C6CE2-805F-C11B-2ED1-EBCAFA408BFA}"/>
                      </a:ext>
                    </a:extLst>
                  </p:cNvPr>
                  <p:cNvSpPr/>
                  <p:nvPr/>
                </p:nvSpPr>
                <p:spPr>
                  <a:xfrm rot="3640982">
                    <a:off x="2911890" y="2552400"/>
                    <a:ext cx="319897" cy="341308"/>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5" name="Oval 84">
                    <a:extLst>
                      <a:ext uri="{FF2B5EF4-FFF2-40B4-BE49-F238E27FC236}">
                        <a16:creationId xmlns:a16="http://schemas.microsoft.com/office/drawing/2014/main" id="{43CAACC1-C211-E348-50CB-AA06488A791B}"/>
                      </a:ext>
                    </a:extLst>
                  </p:cNvPr>
                  <p:cNvSpPr/>
                  <p:nvPr/>
                </p:nvSpPr>
                <p:spPr>
                  <a:xfrm rot="1796465">
                    <a:off x="3037783" y="2866254"/>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6" name="Oval 85">
                    <a:extLst>
                      <a:ext uri="{FF2B5EF4-FFF2-40B4-BE49-F238E27FC236}">
                        <a16:creationId xmlns:a16="http://schemas.microsoft.com/office/drawing/2014/main" id="{23701B01-6B5F-1DBD-D121-5A9BC0600816}"/>
                      </a:ext>
                    </a:extLst>
                  </p:cNvPr>
                  <p:cNvSpPr/>
                  <p:nvPr/>
                </p:nvSpPr>
                <p:spPr>
                  <a:xfrm rot="1796465">
                    <a:off x="3129298" y="2841217"/>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7" name="Oval 86">
                    <a:extLst>
                      <a:ext uri="{FF2B5EF4-FFF2-40B4-BE49-F238E27FC236}">
                        <a16:creationId xmlns:a16="http://schemas.microsoft.com/office/drawing/2014/main" id="{27FCC0DB-927C-41C1-75BD-2AAE1AAC884F}"/>
                      </a:ext>
                    </a:extLst>
                  </p:cNvPr>
                  <p:cNvSpPr/>
                  <p:nvPr/>
                </p:nvSpPr>
                <p:spPr>
                  <a:xfrm rot="1796465">
                    <a:off x="3204438" y="277136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8" name="Oval 87">
                    <a:extLst>
                      <a:ext uri="{FF2B5EF4-FFF2-40B4-BE49-F238E27FC236}">
                        <a16:creationId xmlns:a16="http://schemas.microsoft.com/office/drawing/2014/main" id="{A6BFC109-1285-D47C-7E6E-A8ED5B7E4567}"/>
                      </a:ext>
                    </a:extLst>
                  </p:cNvPr>
                  <p:cNvSpPr/>
                  <p:nvPr/>
                </p:nvSpPr>
                <p:spPr>
                  <a:xfrm rot="1796465">
                    <a:off x="3207323" y="266737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89" name="Oval 88">
                    <a:extLst>
                      <a:ext uri="{FF2B5EF4-FFF2-40B4-BE49-F238E27FC236}">
                        <a16:creationId xmlns:a16="http://schemas.microsoft.com/office/drawing/2014/main" id="{4D82F4DA-DD68-A4D3-AF9E-9758DD41801B}"/>
                      </a:ext>
                    </a:extLst>
                  </p:cNvPr>
                  <p:cNvSpPr/>
                  <p:nvPr/>
                </p:nvSpPr>
                <p:spPr>
                  <a:xfrm rot="1796465">
                    <a:off x="3176509" y="2573208"/>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0" name="Oval 89">
                    <a:extLst>
                      <a:ext uri="{FF2B5EF4-FFF2-40B4-BE49-F238E27FC236}">
                        <a16:creationId xmlns:a16="http://schemas.microsoft.com/office/drawing/2014/main" id="{F62814F4-5CBC-7DED-8048-1CCE368AB245}"/>
                      </a:ext>
                    </a:extLst>
                  </p:cNvPr>
                  <p:cNvSpPr/>
                  <p:nvPr/>
                </p:nvSpPr>
                <p:spPr>
                  <a:xfrm rot="1796465">
                    <a:off x="3097498" y="2521891"/>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1" name="Oval 90">
                    <a:extLst>
                      <a:ext uri="{FF2B5EF4-FFF2-40B4-BE49-F238E27FC236}">
                        <a16:creationId xmlns:a16="http://schemas.microsoft.com/office/drawing/2014/main" id="{569EFDFB-46E8-6C3E-C78D-EA385B26B2F4}"/>
                      </a:ext>
                    </a:extLst>
                  </p:cNvPr>
                  <p:cNvSpPr/>
                  <p:nvPr/>
                </p:nvSpPr>
                <p:spPr>
                  <a:xfrm rot="1796465">
                    <a:off x="2955126" y="2838549"/>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2" name="Oval 91">
                    <a:extLst>
                      <a:ext uri="{FF2B5EF4-FFF2-40B4-BE49-F238E27FC236}">
                        <a16:creationId xmlns:a16="http://schemas.microsoft.com/office/drawing/2014/main" id="{85C0D98F-F829-C422-A645-C9370A19DCF2}"/>
                      </a:ext>
                    </a:extLst>
                  </p:cNvPr>
                  <p:cNvSpPr/>
                  <p:nvPr/>
                </p:nvSpPr>
                <p:spPr>
                  <a:xfrm rot="1796465">
                    <a:off x="2890336" y="2772962"/>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3" name="Oval 92">
                    <a:extLst>
                      <a:ext uri="{FF2B5EF4-FFF2-40B4-BE49-F238E27FC236}">
                        <a16:creationId xmlns:a16="http://schemas.microsoft.com/office/drawing/2014/main" id="{A63FFF15-C319-61BE-5D9E-AFB158C6C66F}"/>
                      </a:ext>
                    </a:extLst>
                  </p:cNvPr>
                  <p:cNvSpPr/>
                  <p:nvPr/>
                </p:nvSpPr>
                <p:spPr>
                  <a:xfrm rot="1796465">
                    <a:off x="2883347" y="2669344"/>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4" name="Oval 93">
                    <a:extLst>
                      <a:ext uri="{FF2B5EF4-FFF2-40B4-BE49-F238E27FC236}">
                        <a16:creationId xmlns:a16="http://schemas.microsoft.com/office/drawing/2014/main" id="{F9FA68FE-58B1-F909-3B5C-DE433FD2DD3D}"/>
                      </a:ext>
                    </a:extLst>
                  </p:cNvPr>
                  <p:cNvSpPr/>
                  <p:nvPr/>
                </p:nvSpPr>
                <p:spPr>
                  <a:xfrm rot="1796465">
                    <a:off x="2966381" y="2636958"/>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95" name="Oval 94">
                    <a:extLst>
                      <a:ext uri="{FF2B5EF4-FFF2-40B4-BE49-F238E27FC236}">
                        <a16:creationId xmlns:a16="http://schemas.microsoft.com/office/drawing/2014/main" id="{9A7611B6-6326-E274-FF6A-A7E8994ABBCF}"/>
                      </a:ext>
                    </a:extLst>
                  </p:cNvPr>
                  <p:cNvSpPr/>
                  <p:nvPr/>
                </p:nvSpPr>
                <p:spPr>
                  <a:xfrm rot="1796465">
                    <a:off x="3002220" y="2551070"/>
                    <a:ext cx="56073" cy="520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sp>
            <p:nvSpPr>
              <p:cNvPr id="76" name="TextBox 75">
                <a:extLst>
                  <a:ext uri="{FF2B5EF4-FFF2-40B4-BE49-F238E27FC236}">
                    <a16:creationId xmlns:a16="http://schemas.microsoft.com/office/drawing/2014/main" id="{CA052474-06FC-6432-AA31-6F8B27E7BCA4}"/>
                  </a:ext>
                </a:extLst>
              </p:cNvPr>
              <p:cNvSpPr txBox="1"/>
              <p:nvPr/>
            </p:nvSpPr>
            <p:spPr>
              <a:xfrm>
                <a:off x="5291581" y="1452205"/>
                <a:ext cx="184731" cy="369332"/>
              </a:xfrm>
              <a:prstGeom prst="rect">
                <a:avLst/>
              </a:prstGeom>
              <a:noFill/>
            </p:spPr>
            <p:txBody>
              <a:bodyPr wrap="none" rtlCol="0">
                <a:spAutoFit/>
              </a:bodyPr>
              <a:lstStyle/>
              <a:p>
                <a:endParaRPr lang="en-US" sz="1799" b="1" dirty="0"/>
              </a:p>
            </p:txBody>
          </p:sp>
          <p:sp>
            <p:nvSpPr>
              <p:cNvPr id="77" name="TextBox 76">
                <a:extLst>
                  <a:ext uri="{FF2B5EF4-FFF2-40B4-BE49-F238E27FC236}">
                    <a16:creationId xmlns:a16="http://schemas.microsoft.com/office/drawing/2014/main" id="{D297887B-91E5-FAC7-F797-A41C3296E259}"/>
                  </a:ext>
                </a:extLst>
              </p:cNvPr>
              <p:cNvSpPr txBox="1"/>
              <p:nvPr/>
            </p:nvSpPr>
            <p:spPr>
              <a:xfrm>
                <a:off x="7309511" y="1466934"/>
                <a:ext cx="785793" cy="369332"/>
              </a:xfrm>
              <a:prstGeom prst="rect">
                <a:avLst/>
              </a:prstGeom>
              <a:noFill/>
            </p:spPr>
            <p:txBody>
              <a:bodyPr wrap="none" rtlCol="0">
                <a:spAutoFit/>
              </a:bodyPr>
              <a:lstStyle/>
              <a:p>
                <a:r>
                  <a:rPr lang="en-US" sz="1799" b="1" dirty="0"/>
                  <a:t>RPMD</a:t>
                </a:r>
              </a:p>
            </p:txBody>
          </p:sp>
        </p:grpSp>
        <p:sp>
          <p:nvSpPr>
            <p:cNvPr id="71" name="Rectangle 70">
              <a:extLst>
                <a:ext uri="{FF2B5EF4-FFF2-40B4-BE49-F238E27FC236}">
                  <a16:creationId xmlns:a16="http://schemas.microsoft.com/office/drawing/2014/main" id="{F138F3C8-0314-EA46-16BB-025A283F59B8}"/>
                </a:ext>
              </a:extLst>
            </p:cNvPr>
            <p:cNvSpPr/>
            <p:nvPr/>
          </p:nvSpPr>
          <p:spPr>
            <a:xfrm>
              <a:off x="6597641" y="1102607"/>
              <a:ext cx="980012" cy="369332"/>
            </a:xfrm>
            <a:prstGeom prst="rect">
              <a:avLst/>
            </a:prstGeom>
          </p:spPr>
          <p:txBody>
            <a:bodyPr wrap="none">
              <a:spAutoFit/>
            </a:bodyPr>
            <a:lstStyle/>
            <a:p>
              <a:r>
                <a:rPr lang="en-US" sz="1799" b="1" dirty="0"/>
                <a:t>Classical</a:t>
              </a:r>
            </a:p>
          </p:txBody>
        </p:sp>
      </p:grpSp>
      <p:sp>
        <p:nvSpPr>
          <p:cNvPr id="128" name="Rectangle 127">
            <a:extLst>
              <a:ext uri="{FF2B5EF4-FFF2-40B4-BE49-F238E27FC236}">
                <a16:creationId xmlns:a16="http://schemas.microsoft.com/office/drawing/2014/main" id="{61068A78-50DE-4D11-46E4-C74670E320A1}"/>
              </a:ext>
            </a:extLst>
          </p:cNvPr>
          <p:cNvSpPr/>
          <p:nvPr/>
        </p:nvSpPr>
        <p:spPr>
          <a:xfrm>
            <a:off x="1072423" y="4344616"/>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D38F152-59AE-BDC2-B1D5-00BFB3A7C4DE}"/>
              </a:ext>
            </a:extLst>
          </p:cNvPr>
          <p:cNvSpPr/>
          <p:nvPr/>
        </p:nvSpPr>
        <p:spPr>
          <a:xfrm>
            <a:off x="3248880" y="4386501"/>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AE6ACA5-F9CF-F696-C741-6596BF9406FA}"/>
              </a:ext>
            </a:extLst>
          </p:cNvPr>
          <p:cNvSpPr/>
          <p:nvPr/>
        </p:nvSpPr>
        <p:spPr>
          <a:xfrm>
            <a:off x="5398406" y="4351252"/>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7FC3C22-3566-5817-60F3-55A63970C908}"/>
              </a:ext>
            </a:extLst>
          </p:cNvPr>
          <p:cNvSpPr/>
          <p:nvPr/>
        </p:nvSpPr>
        <p:spPr>
          <a:xfrm>
            <a:off x="7529043" y="4321880"/>
            <a:ext cx="979757" cy="284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Chart, histogram&#10;&#10;Description automatically generated">
            <a:extLst>
              <a:ext uri="{FF2B5EF4-FFF2-40B4-BE49-F238E27FC236}">
                <a16:creationId xmlns:a16="http://schemas.microsoft.com/office/drawing/2014/main" id="{36D97DD1-819A-418A-9EE2-5EE90156632B}"/>
              </a:ext>
            </a:extLst>
          </p:cNvPr>
          <p:cNvPicPr>
            <a:picLocks noChangeAspect="1"/>
          </p:cNvPicPr>
          <p:nvPr/>
        </p:nvPicPr>
        <p:blipFill>
          <a:blip r:embed="rId7"/>
          <a:stretch>
            <a:fillRect/>
          </a:stretch>
        </p:blipFill>
        <p:spPr>
          <a:xfrm>
            <a:off x="8222975" y="1880109"/>
            <a:ext cx="3382453" cy="2254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979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own Arrow Callout 56"/>
          <p:cNvSpPr/>
          <p:nvPr/>
        </p:nvSpPr>
        <p:spPr>
          <a:xfrm>
            <a:off x="10746780" y="2959203"/>
            <a:ext cx="744140" cy="519514"/>
          </a:xfrm>
          <a:prstGeom prst="downArrowCallout">
            <a:avLst/>
          </a:prstGeom>
          <a:gradFill flip="none" rotWithShape="1">
            <a:gsLst>
              <a:gs pos="0">
                <a:schemeClr val="bg1"/>
              </a:gs>
              <a:gs pos="38000">
                <a:schemeClr val="accent1">
                  <a:lumMod val="20000"/>
                  <a:lumOff val="80000"/>
                </a:schemeClr>
              </a:gs>
              <a:gs pos="58000">
                <a:schemeClr val="accent1">
                  <a:lumMod val="40000"/>
                  <a:lumOff val="60000"/>
                </a:schemeClr>
              </a:gs>
              <a:gs pos="78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Callout 19"/>
          <p:cNvSpPr/>
          <p:nvPr/>
        </p:nvSpPr>
        <p:spPr>
          <a:xfrm rot="10800000">
            <a:off x="8460275" y="2814655"/>
            <a:ext cx="577605" cy="519514"/>
          </a:xfrm>
          <a:prstGeom prst="downArrowCallout">
            <a:avLst/>
          </a:prstGeom>
          <a:gradFill flip="none" rotWithShape="1">
            <a:gsLst>
              <a:gs pos="0">
                <a:schemeClr val="bg1"/>
              </a:gs>
              <a:gs pos="38000">
                <a:schemeClr val="accent1">
                  <a:lumMod val="20000"/>
                  <a:lumOff val="80000"/>
                </a:schemeClr>
              </a:gs>
              <a:gs pos="58000">
                <a:schemeClr val="accent1">
                  <a:lumMod val="40000"/>
                  <a:lumOff val="60000"/>
                </a:schemeClr>
              </a:gs>
              <a:gs pos="78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33546" y="2472870"/>
            <a:ext cx="2533917" cy="1970804"/>
          </a:xfrm>
          <a:prstGeom prst="rect">
            <a:avLst/>
          </a:prstGeom>
        </p:spPr>
      </p:pic>
      <p:sp>
        <p:nvSpPr>
          <p:cNvPr id="11" name="TextBox 10"/>
          <p:cNvSpPr txBox="1"/>
          <p:nvPr/>
        </p:nvSpPr>
        <p:spPr>
          <a:xfrm>
            <a:off x="784709" y="2086984"/>
            <a:ext cx="2508572" cy="369332"/>
          </a:xfrm>
          <a:prstGeom prst="rect">
            <a:avLst/>
          </a:prstGeom>
          <a:noFill/>
        </p:spPr>
        <p:txBody>
          <a:bodyPr wrap="none" rtlCol="0">
            <a:spAutoFit/>
          </a:bodyPr>
          <a:lstStyle/>
          <a:p>
            <a:r>
              <a:rPr lang="en-US" b="1" dirty="0"/>
              <a:t>Full quantum mechanics</a:t>
            </a:r>
          </a:p>
        </p:txBody>
      </p:sp>
      <p:pic>
        <p:nvPicPr>
          <p:cNvPr id="24" name="Picture 23"/>
          <p:cNvPicPr>
            <a:picLocks noChangeAspect="1"/>
          </p:cNvPicPr>
          <p:nvPr/>
        </p:nvPicPr>
        <p:blipFill>
          <a:blip r:embed="rId4"/>
          <a:stretch>
            <a:fillRect/>
          </a:stretch>
        </p:blipFill>
        <p:spPr>
          <a:xfrm>
            <a:off x="1280723" y="3934308"/>
            <a:ext cx="1453673" cy="342566"/>
          </a:xfrm>
          <a:prstGeom prst="rect">
            <a:avLst/>
          </a:prstGeom>
        </p:spPr>
      </p:pic>
      <p:sp>
        <p:nvSpPr>
          <p:cNvPr id="25" name="Freeform 24"/>
          <p:cNvSpPr/>
          <p:nvPr/>
        </p:nvSpPr>
        <p:spPr>
          <a:xfrm rot="6948817">
            <a:off x="2764804" y="4153374"/>
            <a:ext cx="285778" cy="282581"/>
          </a:xfrm>
          <a:custGeom>
            <a:avLst/>
            <a:gdLst>
              <a:gd name="connsiteX0" fmla="*/ 416875 w 678132"/>
              <a:gd name="connsiteY0" fmla="*/ 0 h 654155"/>
              <a:gd name="connsiteX1" fmla="*/ 5395 w 678132"/>
              <a:gd name="connsiteY1" fmla="*/ 594360 h 654155"/>
              <a:gd name="connsiteX2" fmla="*/ 678132 w 678132"/>
              <a:gd name="connsiteY2" fmla="*/ 633548 h 654155"/>
            </a:gdLst>
            <a:ahLst/>
            <a:cxnLst>
              <a:cxn ang="0">
                <a:pos x="connsiteX0" y="connsiteY0"/>
              </a:cxn>
              <a:cxn ang="0">
                <a:pos x="connsiteX1" y="connsiteY1"/>
              </a:cxn>
              <a:cxn ang="0">
                <a:pos x="connsiteX2" y="connsiteY2"/>
              </a:cxn>
            </a:cxnLst>
            <a:rect l="l" t="t" r="r" b="b"/>
            <a:pathLst>
              <a:path w="678132" h="654155">
                <a:moveTo>
                  <a:pt x="416875" y="0"/>
                </a:moveTo>
                <a:cubicBezTo>
                  <a:pt x="189363" y="244384"/>
                  <a:pt x="-38148" y="488769"/>
                  <a:pt x="5395" y="594360"/>
                </a:cubicBezTo>
                <a:cubicBezTo>
                  <a:pt x="48938" y="699951"/>
                  <a:pt x="678132" y="633548"/>
                  <a:pt x="678132" y="633548"/>
                </a:cubicBezTo>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6948817">
            <a:off x="2253758" y="3620929"/>
            <a:ext cx="309859" cy="256309"/>
          </a:xfrm>
          <a:custGeom>
            <a:avLst/>
            <a:gdLst>
              <a:gd name="connsiteX0" fmla="*/ 416875 w 678132"/>
              <a:gd name="connsiteY0" fmla="*/ 0 h 654155"/>
              <a:gd name="connsiteX1" fmla="*/ 5395 w 678132"/>
              <a:gd name="connsiteY1" fmla="*/ 594360 h 654155"/>
              <a:gd name="connsiteX2" fmla="*/ 678132 w 678132"/>
              <a:gd name="connsiteY2" fmla="*/ 633548 h 654155"/>
            </a:gdLst>
            <a:ahLst/>
            <a:cxnLst>
              <a:cxn ang="0">
                <a:pos x="connsiteX0" y="connsiteY0"/>
              </a:cxn>
              <a:cxn ang="0">
                <a:pos x="connsiteX1" y="connsiteY1"/>
              </a:cxn>
              <a:cxn ang="0">
                <a:pos x="connsiteX2" y="connsiteY2"/>
              </a:cxn>
            </a:cxnLst>
            <a:rect l="l" t="t" r="r" b="b"/>
            <a:pathLst>
              <a:path w="678132" h="654155">
                <a:moveTo>
                  <a:pt x="416875" y="0"/>
                </a:moveTo>
                <a:cubicBezTo>
                  <a:pt x="189363" y="244384"/>
                  <a:pt x="-38148" y="488769"/>
                  <a:pt x="5395" y="594360"/>
                </a:cubicBezTo>
                <a:cubicBezTo>
                  <a:pt x="48938" y="699951"/>
                  <a:pt x="678132" y="633548"/>
                  <a:pt x="678132" y="633548"/>
                </a:cubicBezTo>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532559" y="2082763"/>
            <a:ext cx="2181495" cy="369332"/>
          </a:xfrm>
          <a:prstGeom prst="rect">
            <a:avLst/>
          </a:prstGeom>
          <a:noFill/>
        </p:spPr>
        <p:txBody>
          <a:bodyPr wrap="none" rtlCol="0">
            <a:spAutoFit/>
          </a:bodyPr>
          <a:lstStyle/>
          <a:p>
            <a:r>
              <a:rPr lang="en-US" b="1" dirty="0"/>
              <a:t>Surface hopping (SH)</a:t>
            </a:r>
          </a:p>
        </p:txBody>
      </p:sp>
      <p:pic>
        <p:nvPicPr>
          <p:cNvPr id="35" name="Picture 34"/>
          <p:cNvPicPr>
            <a:picLocks noChangeAspect="1"/>
          </p:cNvPicPr>
          <p:nvPr/>
        </p:nvPicPr>
        <p:blipFill>
          <a:blip r:embed="rId3"/>
          <a:stretch>
            <a:fillRect/>
          </a:stretch>
        </p:blipFill>
        <p:spPr>
          <a:xfrm>
            <a:off x="4238310" y="2379340"/>
            <a:ext cx="2533917" cy="1970804"/>
          </a:xfrm>
          <a:prstGeom prst="rect">
            <a:avLst/>
          </a:prstGeom>
        </p:spPr>
      </p:pic>
      <p:sp>
        <p:nvSpPr>
          <p:cNvPr id="38" name="Oval 37"/>
          <p:cNvSpPr/>
          <p:nvPr/>
        </p:nvSpPr>
        <p:spPr>
          <a:xfrm>
            <a:off x="4800513" y="4054836"/>
            <a:ext cx="100436" cy="9565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5"/>
          <a:stretch>
            <a:fillRect/>
          </a:stretch>
        </p:blipFill>
        <p:spPr>
          <a:xfrm>
            <a:off x="4899802" y="3432817"/>
            <a:ext cx="1092200" cy="711200"/>
          </a:xfrm>
          <a:prstGeom prst="rect">
            <a:avLst/>
          </a:prstGeom>
        </p:spPr>
      </p:pic>
      <p:pic>
        <p:nvPicPr>
          <p:cNvPr id="40" name="Picture 39"/>
          <p:cNvPicPr>
            <a:picLocks noChangeAspect="1"/>
          </p:cNvPicPr>
          <p:nvPr/>
        </p:nvPicPr>
        <p:blipFill>
          <a:blip r:embed="rId4"/>
          <a:stretch>
            <a:fillRect/>
          </a:stretch>
        </p:blipFill>
        <p:spPr>
          <a:xfrm>
            <a:off x="4899802" y="3836470"/>
            <a:ext cx="1144146" cy="269624"/>
          </a:xfrm>
          <a:prstGeom prst="rect">
            <a:avLst/>
          </a:prstGeom>
        </p:spPr>
      </p:pic>
      <p:sp>
        <p:nvSpPr>
          <p:cNvPr id="41" name="TextBox 40"/>
          <p:cNvSpPr txBox="1"/>
          <p:nvPr/>
        </p:nvSpPr>
        <p:spPr>
          <a:xfrm>
            <a:off x="4639416" y="2660268"/>
            <a:ext cx="1694951" cy="338554"/>
          </a:xfrm>
          <a:prstGeom prst="rect">
            <a:avLst/>
          </a:prstGeom>
          <a:noFill/>
        </p:spPr>
        <p:txBody>
          <a:bodyPr wrap="none" rtlCol="0">
            <a:spAutoFit/>
          </a:bodyPr>
          <a:lstStyle/>
          <a:p>
            <a:r>
              <a:rPr lang="en-US" sz="1600" dirty="0">
                <a:solidFill>
                  <a:srgbClr val="0000FF"/>
                </a:solidFill>
              </a:rPr>
              <a:t>Adiabatic reaction</a:t>
            </a:r>
          </a:p>
        </p:txBody>
      </p:sp>
      <p:sp>
        <p:nvSpPr>
          <p:cNvPr id="43" name="TextBox 42"/>
          <p:cNvSpPr txBox="1"/>
          <p:nvPr/>
        </p:nvSpPr>
        <p:spPr>
          <a:xfrm>
            <a:off x="4524842" y="2404546"/>
            <a:ext cx="2023567" cy="338554"/>
          </a:xfrm>
          <a:prstGeom prst="rect">
            <a:avLst/>
          </a:prstGeom>
          <a:noFill/>
        </p:spPr>
        <p:txBody>
          <a:bodyPr wrap="none" rtlCol="0">
            <a:spAutoFit/>
          </a:bodyPr>
          <a:lstStyle/>
          <a:p>
            <a:r>
              <a:rPr lang="en-US" sz="1600" dirty="0">
                <a:solidFill>
                  <a:srgbClr val="FF0000"/>
                </a:solidFill>
              </a:rPr>
              <a:t>Nonadiabatic reaction</a:t>
            </a:r>
          </a:p>
        </p:txBody>
      </p:sp>
      <p:pic>
        <p:nvPicPr>
          <p:cNvPr id="45" name="Picture 44"/>
          <p:cNvPicPr>
            <a:picLocks noChangeAspect="1"/>
          </p:cNvPicPr>
          <p:nvPr/>
        </p:nvPicPr>
        <p:blipFill>
          <a:blip r:embed="rId6"/>
          <a:stretch>
            <a:fillRect/>
          </a:stretch>
        </p:blipFill>
        <p:spPr>
          <a:xfrm>
            <a:off x="4913707" y="3644197"/>
            <a:ext cx="1155700" cy="444500"/>
          </a:xfrm>
          <a:prstGeom prst="rect">
            <a:avLst/>
          </a:prstGeom>
        </p:spPr>
      </p:pic>
      <p:sp>
        <p:nvSpPr>
          <p:cNvPr id="46" name="TextBox 45"/>
          <p:cNvSpPr txBox="1"/>
          <p:nvPr/>
        </p:nvSpPr>
        <p:spPr>
          <a:xfrm>
            <a:off x="3929141" y="4541207"/>
            <a:ext cx="3267946" cy="369332"/>
          </a:xfrm>
          <a:prstGeom prst="rect">
            <a:avLst/>
          </a:prstGeom>
          <a:noFill/>
        </p:spPr>
        <p:txBody>
          <a:bodyPr wrap="none" rtlCol="0">
            <a:spAutoFit/>
          </a:bodyPr>
          <a:lstStyle/>
          <a:p>
            <a:r>
              <a:rPr lang="en-US" dirty="0"/>
              <a:t>Ensemble of classical trajectories</a:t>
            </a:r>
          </a:p>
        </p:txBody>
      </p:sp>
      <p:pic>
        <p:nvPicPr>
          <p:cNvPr id="5" name="Picture 4"/>
          <p:cNvPicPr>
            <a:picLocks noChangeAspect="1"/>
          </p:cNvPicPr>
          <p:nvPr/>
        </p:nvPicPr>
        <p:blipFill>
          <a:blip r:embed="rId7"/>
          <a:stretch>
            <a:fillRect/>
          </a:stretch>
        </p:blipFill>
        <p:spPr>
          <a:xfrm>
            <a:off x="1326832" y="3635039"/>
            <a:ext cx="999041" cy="646926"/>
          </a:xfrm>
          <a:prstGeom prst="rect">
            <a:avLst/>
          </a:prstGeom>
        </p:spPr>
      </p:pic>
      <p:sp>
        <p:nvSpPr>
          <p:cNvPr id="18" name="Freeform 17"/>
          <p:cNvSpPr/>
          <p:nvPr/>
        </p:nvSpPr>
        <p:spPr>
          <a:xfrm rot="6948817">
            <a:off x="1024814" y="4015492"/>
            <a:ext cx="547825" cy="482652"/>
          </a:xfrm>
          <a:custGeom>
            <a:avLst/>
            <a:gdLst>
              <a:gd name="connsiteX0" fmla="*/ 416875 w 678132"/>
              <a:gd name="connsiteY0" fmla="*/ 0 h 654155"/>
              <a:gd name="connsiteX1" fmla="*/ 5395 w 678132"/>
              <a:gd name="connsiteY1" fmla="*/ 594360 h 654155"/>
              <a:gd name="connsiteX2" fmla="*/ 678132 w 678132"/>
              <a:gd name="connsiteY2" fmla="*/ 633548 h 654155"/>
            </a:gdLst>
            <a:ahLst/>
            <a:cxnLst>
              <a:cxn ang="0">
                <a:pos x="connsiteX0" y="connsiteY0"/>
              </a:cxn>
              <a:cxn ang="0">
                <a:pos x="connsiteX1" y="connsiteY1"/>
              </a:cxn>
              <a:cxn ang="0">
                <a:pos x="connsiteX2" y="connsiteY2"/>
              </a:cxn>
            </a:cxnLst>
            <a:rect l="l" t="t" r="r" b="b"/>
            <a:pathLst>
              <a:path w="678132" h="654155">
                <a:moveTo>
                  <a:pt x="416875" y="0"/>
                </a:moveTo>
                <a:cubicBezTo>
                  <a:pt x="189363" y="244384"/>
                  <a:pt x="-38148" y="488769"/>
                  <a:pt x="5395" y="594360"/>
                </a:cubicBezTo>
                <a:cubicBezTo>
                  <a:pt x="48938" y="699951"/>
                  <a:pt x="678132" y="633548"/>
                  <a:pt x="678132" y="633548"/>
                </a:cubicBezTo>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95751" y="4524907"/>
            <a:ext cx="3443297" cy="369332"/>
          </a:xfrm>
          <a:prstGeom prst="rect">
            <a:avLst/>
          </a:prstGeom>
          <a:noFill/>
        </p:spPr>
        <p:txBody>
          <a:bodyPr wrap="square" rtlCol="0">
            <a:spAutoFit/>
          </a:bodyPr>
          <a:lstStyle/>
          <a:p>
            <a:pPr algn="ctr"/>
            <a:r>
              <a:rPr lang="en-US" dirty="0"/>
              <a:t>Quantum </a:t>
            </a:r>
            <a:r>
              <a:rPr lang="en-US" dirty="0" err="1"/>
              <a:t>wavepacket</a:t>
            </a:r>
            <a:r>
              <a:rPr lang="en-US" dirty="0"/>
              <a:t> bifurcates</a:t>
            </a:r>
          </a:p>
        </p:txBody>
      </p:sp>
      <p:pic>
        <p:nvPicPr>
          <p:cNvPr id="13" name="Picture 12"/>
          <p:cNvPicPr>
            <a:picLocks noChangeAspect="1"/>
          </p:cNvPicPr>
          <p:nvPr/>
        </p:nvPicPr>
        <p:blipFill>
          <a:blip r:embed="rId8"/>
          <a:stretch>
            <a:fillRect/>
          </a:stretch>
        </p:blipFill>
        <p:spPr>
          <a:xfrm>
            <a:off x="4847856" y="3400241"/>
            <a:ext cx="1066800" cy="749300"/>
          </a:xfrm>
          <a:prstGeom prst="rect">
            <a:avLst/>
          </a:prstGeom>
        </p:spPr>
      </p:pic>
      <p:sp>
        <p:nvSpPr>
          <p:cNvPr id="44" name="Freeform 43"/>
          <p:cNvSpPr/>
          <p:nvPr/>
        </p:nvSpPr>
        <p:spPr>
          <a:xfrm rot="6948817">
            <a:off x="6036634" y="4007379"/>
            <a:ext cx="285778" cy="282581"/>
          </a:xfrm>
          <a:custGeom>
            <a:avLst/>
            <a:gdLst>
              <a:gd name="connsiteX0" fmla="*/ 416875 w 678132"/>
              <a:gd name="connsiteY0" fmla="*/ 0 h 654155"/>
              <a:gd name="connsiteX1" fmla="*/ 5395 w 678132"/>
              <a:gd name="connsiteY1" fmla="*/ 594360 h 654155"/>
              <a:gd name="connsiteX2" fmla="*/ 678132 w 678132"/>
              <a:gd name="connsiteY2" fmla="*/ 633548 h 654155"/>
            </a:gdLst>
            <a:ahLst/>
            <a:cxnLst>
              <a:cxn ang="0">
                <a:pos x="connsiteX0" y="connsiteY0"/>
              </a:cxn>
              <a:cxn ang="0">
                <a:pos x="connsiteX1" y="connsiteY1"/>
              </a:cxn>
              <a:cxn ang="0">
                <a:pos x="connsiteX2" y="connsiteY2"/>
              </a:cxn>
            </a:cxnLst>
            <a:rect l="l" t="t" r="r" b="b"/>
            <a:pathLst>
              <a:path w="678132" h="654155">
                <a:moveTo>
                  <a:pt x="416875" y="0"/>
                </a:moveTo>
                <a:cubicBezTo>
                  <a:pt x="189363" y="244384"/>
                  <a:pt x="-38148" y="488769"/>
                  <a:pt x="5395" y="594360"/>
                </a:cubicBezTo>
                <a:cubicBezTo>
                  <a:pt x="48938" y="699951"/>
                  <a:pt x="678132" y="633548"/>
                  <a:pt x="678132" y="633548"/>
                </a:cubicBezTo>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6948817">
            <a:off x="6023197" y="3330121"/>
            <a:ext cx="309859" cy="256309"/>
          </a:xfrm>
          <a:custGeom>
            <a:avLst/>
            <a:gdLst>
              <a:gd name="connsiteX0" fmla="*/ 416875 w 678132"/>
              <a:gd name="connsiteY0" fmla="*/ 0 h 654155"/>
              <a:gd name="connsiteX1" fmla="*/ 5395 w 678132"/>
              <a:gd name="connsiteY1" fmla="*/ 594360 h 654155"/>
              <a:gd name="connsiteX2" fmla="*/ 678132 w 678132"/>
              <a:gd name="connsiteY2" fmla="*/ 633548 h 654155"/>
            </a:gdLst>
            <a:ahLst/>
            <a:cxnLst>
              <a:cxn ang="0">
                <a:pos x="connsiteX0" y="connsiteY0"/>
              </a:cxn>
              <a:cxn ang="0">
                <a:pos x="connsiteX1" y="connsiteY1"/>
              </a:cxn>
              <a:cxn ang="0">
                <a:pos x="connsiteX2" y="connsiteY2"/>
              </a:cxn>
            </a:cxnLst>
            <a:rect l="l" t="t" r="r" b="b"/>
            <a:pathLst>
              <a:path w="678132" h="654155">
                <a:moveTo>
                  <a:pt x="416875" y="0"/>
                </a:moveTo>
                <a:cubicBezTo>
                  <a:pt x="189363" y="244384"/>
                  <a:pt x="-38148" y="488769"/>
                  <a:pt x="5395" y="594360"/>
                </a:cubicBezTo>
                <a:cubicBezTo>
                  <a:pt x="48938" y="699951"/>
                  <a:pt x="678132" y="633548"/>
                  <a:pt x="678132" y="633548"/>
                </a:cubicBezTo>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1205" y="2001349"/>
            <a:ext cx="3377840" cy="3002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939419" y="2001349"/>
            <a:ext cx="3197572" cy="300239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294483" y="2438048"/>
            <a:ext cx="3391313" cy="369332"/>
          </a:xfrm>
          <a:prstGeom prst="rect">
            <a:avLst/>
          </a:prstGeom>
          <a:noFill/>
        </p:spPr>
        <p:txBody>
          <a:bodyPr wrap="none" rtlCol="0">
            <a:spAutoFit/>
          </a:bodyPr>
          <a:lstStyle/>
          <a:p>
            <a:r>
              <a:rPr lang="en-US" dirty="0"/>
              <a:t>Adiabatic potential energy surface</a:t>
            </a:r>
          </a:p>
        </p:txBody>
      </p:sp>
      <p:sp>
        <p:nvSpPr>
          <p:cNvPr id="55" name="TextBox 54"/>
          <p:cNvSpPr txBox="1"/>
          <p:nvPr/>
        </p:nvSpPr>
        <p:spPr>
          <a:xfrm>
            <a:off x="8990139" y="3516554"/>
            <a:ext cx="2927404" cy="369332"/>
          </a:xfrm>
          <a:prstGeom prst="rect">
            <a:avLst/>
          </a:prstGeom>
          <a:noFill/>
        </p:spPr>
        <p:txBody>
          <a:bodyPr wrap="none" rtlCol="0">
            <a:spAutoFit/>
          </a:bodyPr>
          <a:lstStyle/>
          <a:p>
            <a:r>
              <a:rPr lang="en-US" dirty="0"/>
              <a:t>Nonadiabatic coupling vector</a:t>
            </a:r>
          </a:p>
        </p:txBody>
      </p:sp>
      <p:sp>
        <p:nvSpPr>
          <p:cNvPr id="56" name="TextBox 55"/>
          <p:cNvSpPr txBox="1"/>
          <p:nvPr/>
        </p:nvSpPr>
        <p:spPr>
          <a:xfrm>
            <a:off x="1107016" y="1134084"/>
            <a:ext cx="5623463" cy="430887"/>
          </a:xfrm>
          <a:prstGeom prst="rect">
            <a:avLst/>
          </a:prstGeom>
          <a:noFill/>
        </p:spPr>
        <p:txBody>
          <a:bodyPr wrap="none" rtlCol="0">
            <a:spAutoFit/>
          </a:bodyPr>
          <a:lstStyle/>
          <a:p>
            <a:r>
              <a:rPr lang="en-US" sz="2200" b="1" dirty="0"/>
              <a:t>1990: Fewest-Switches Surface Hopping (FSSH)</a:t>
            </a:r>
          </a:p>
        </p:txBody>
      </p:sp>
      <p:sp>
        <p:nvSpPr>
          <p:cNvPr id="59" name="TextBox 58"/>
          <p:cNvSpPr txBox="1"/>
          <p:nvPr/>
        </p:nvSpPr>
        <p:spPr>
          <a:xfrm>
            <a:off x="3190748" y="3689932"/>
            <a:ext cx="418704" cy="369332"/>
          </a:xfrm>
          <a:prstGeom prst="rect">
            <a:avLst/>
          </a:prstGeom>
          <a:noFill/>
        </p:spPr>
        <p:txBody>
          <a:bodyPr wrap="none" rtlCol="0">
            <a:spAutoFit/>
          </a:bodyPr>
          <a:lstStyle/>
          <a:p>
            <a:r>
              <a:rPr lang="en-US" i="1" dirty="0">
                <a:solidFill>
                  <a:srgbClr val="0510FB"/>
                </a:solidFill>
                <a:latin typeface="Times" charset="0"/>
                <a:ea typeface="Arial" charset="0"/>
                <a:cs typeface="Arial" charset="0"/>
              </a:rPr>
              <a:t>V</a:t>
            </a:r>
            <a:r>
              <a:rPr lang="en-US" baseline="-25000" dirty="0">
                <a:solidFill>
                  <a:srgbClr val="0510FB"/>
                </a:solidFill>
                <a:latin typeface="Arial" charset="0"/>
                <a:ea typeface="Arial" charset="0"/>
                <a:cs typeface="Arial" charset="0"/>
              </a:rPr>
              <a:t>𝛼</a:t>
            </a:r>
            <a:endParaRPr lang="en-US" dirty="0">
              <a:solidFill>
                <a:srgbClr val="0510FB"/>
              </a:solidFill>
              <a:latin typeface="Arial" charset="0"/>
              <a:ea typeface="Arial" charset="0"/>
              <a:cs typeface="Arial" charset="0"/>
            </a:endParaRPr>
          </a:p>
        </p:txBody>
      </p:sp>
      <p:sp>
        <p:nvSpPr>
          <p:cNvPr id="60" name="TextBox 59"/>
          <p:cNvSpPr txBox="1"/>
          <p:nvPr/>
        </p:nvSpPr>
        <p:spPr>
          <a:xfrm>
            <a:off x="6718287" y="3677201"/>
            <a:ext cx="418704" cy="369332"/>
          </a:xfrm>
          <a:prstGeom prst="rect">
            <a:avLst/>
          </a:prstGeom>
          <a:noFill/>
        </p:spPr>
        <p:txBody>
          <a:bodyPr wrap="none" rtlCol="0">
            <a:spAutoFit/>
          </a:bodyPr>
          <a:lstStyle/>
          <a:p>
            <a:r>
              <a:rPr lang="en-US" i="1" dirty="0">
                <a:solidFill>
                  <a:srgbClr val="0510FB"/>
                </a:solidFill>
                <a:latin typeface="Times" charset="0"/>
                <a:ea typeface="Arial" charset="0"/>
                <a:cs typeface="Arial" charset="0"/>
              </a:rPr>
              <a:t>V</a:t>
            </a:r>
            <a:r>
              <a:rPr lang="en-US" baseline="-25000" dirty="0">
                <a:solidFill>
                  <a:srgbClr val="0510FB"/>
                </a:solidFill>
                <a:latin typeface="Arial" charset="0"/>
                <a:ea typeface="Arial" charset="0"/>
                <a:cs typeface="Arial" charset="0"/>
              </a:rPr>
              <a:t>𝛼</a:t>
            </a:r>
            <a:endParaRPr lang="en-US" dirty="0">
              <a:solidFill>
                <a:srgbClr val="0510FB"/>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63" name="TextBox 62"/>
              <p:cNvSpPr txBox="1"/>
              <p:nvPr/>
            </p:nvSpPr>
            <p:spPr>
              <a:xfrm>
                <a:off x="7223083" y="2822690"/>
                <a:ext cx="4704365" cy="705962"/>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r>
                        <a:rPr lang="en-CA" i="1" smtClean="0">
                          <a:latin typeface="Cambria Math" charset="0"/>
                        </a:rPr>
                        <m:t>𝑖</m:t>
                      </m:r>
                      <m:r>
                        <a:rPr lang="en-CA" i="1">
                          <a:latin typeface="Cambria Math" charset="0"/>
                          <a:ea typeface="Cambria Math" charset="0"/>
                          <a:cs typeface="Cambria Math" charset="0"/>
                        </a:rPr>
                        <m:t>ℏ</m:t>
                      </m:r>
                      <m:sSub>
                        <m:sSubPr>
                          <m:ctrlPr>
                            <a:rPr lang="en-US" i="1">
                              <a:latin typeface="Cambria Math" panose="02040503050406030204" pitchFamily="18" charset="0"/>
                              <a:ea typeface="Cambria Math" charset="0"/>
                              <a:cs typeface="Cambria Math" charset="0"/>
                            </a:rPr>
                          </m:ctrlPr>
                        </m:sSubPr>
                        <m:e>
                          <m:acc>
                            <m:accPr>
                              <m:chr m:val="̇"/>
                              <m:ctrlPr>
                                <a:rPr lang="en-US" i="1">
                                  <a:latin typeface="Cambria Math" panose="02040503050406030204" pitchFamily="18" charset="0"/>
                                  <a:ea typeface="Cambria Math" charset="0"/>
                                  <a:cs typeface="Cambria Math" charset="0"/>
                                </a:rPr>
                              </m:ctrlPr>
                            </m:accPr>
                            <m:e>
                              <m:r>
                                <a:rPr lang="en-CA" i="1">
                                  <a:latin typeface="Cambria Math" charset="0"/>
                                  <a:ea typeface="Cambria Math" charset="0"/>
                                  <a:cs typeface="Cambria Math" charset="0"/>
                                </a:rPr>
                                <m:t>𝑐</m:t>
                              </m:r>
                            </m:e>
                          </m:acc>
                        </m:e>
                        <m:sub>
                          <m:r>
                            <a:rPr lang="en-US" i="1">
                              <a:latin typeface="Cambria Math" charset="0"/>
                              <a:ea typeface="Cambria Math" charset="0"/>
                              <a:cs typeface="Cambria Math" charset="0"/>
                            </a:rPr>
                            <m:t>𝛼</m:t>
                          </m:r>
                        </m:sub>
                      </m:sSub>
                      <m:d>
                        <m:dPr>
                          <m:ctrlPr>
                            <a:rPr lang="en-CA" i="1">
                              <a:latin typeface="Cambria Math" panose="02040503050406030204" pitchFamily="18" charset="0"/>
                              <a:ea typeface="Cambria Math" charset="0"/>
                              <a:cs typeface="Cambria Math" charset="0"/>
                            </a:rPr>
                          </m:ctrlPr>
                        </m:dPr>
                        <m:e>
                          <m:r>
                            <a:rPr lang="en-CA" i="1">
                              <a:latin typeface="Cambria Math" charset="0"/>
                              <a:ea typeface="Cambria Math" charset="0"/>
                              <a:cs typeface="Cambria Math" charset="0"/>
                            </a:rPr>
                            <m:t>𝑡</m:t>
                          </m:r>
                        </m:e>
                      </m:d>
                      <m:r>
                        <a:rPr lang="en-CA" i="1">
                          <a:latin typeface="Cambria Math" charset="0"/>
                          <a:ea typeface="Cambria Math" charset="0"/>
                          <a:cs typeface="Cambria Math" charset="0"/>
                        </a:rPr>
                        <m:t>=</m:t>
                      </m:r>
                      <m:sSub>
                        <m:sSubPr>
                          <m:ctrlPr>
                            <a:rPr lang="en-CA" i="1" smtClean="0">
                              <a:latin typeface="Cambria Math" panose="02040503050406030204" pitchFamily="18" charset="0"/>
                              <a:ea typeface="Cambria Math" charset="0"/>
                            </a:rPr>
                          </m:ctrlPr>
                        </m:sSubPr>
                        <m:e>
                          <m:r>
                            <a:rPr lang="en-US" b="0" i="1" smtClean="0">
                              <a:latin typeface="Cambria Math" panose="02040503050406030204" pitchFamily="18" charset="0"/>
                              <a:ea typeface="Cambria Math" charset="0"/>
                            </a:rPr>
                            <m:t>𝑉</m:t>
                          </m:r>
                        </m:e>
                        <m:sub>
                          <m:r>
                            <a:rPr lang="en-CA" i="1" smtClean="0">
                              <a:latin typeface="Cambria Math" panose="02040503050406030204" pitchFamily="18" charset="0"/>
                              <a:ea typeface="Cambria Math" panose="02040503050406030204" pitchFamily="18" charset="0"/>
                            </a:rPr>
                            <m:t>𝛼</m:t>
                          </m:r>
                        </m:sub>
                      </m:sSub>
                      <m:d>
                        <m:dPr>
                          <m:ctrlPr>
                            <a:rPr lang="en-CA" i="1">
                              <a:latin typeface="Cambria Math" panose="02040503050406030204" pitchFamily="18" charset="0"/>
                              <a:ea typeface="Cambria Math" charset="0"/>
                              <a:cs typeface="Cambria Math" charset="0"/>
                            </a:rPr>
                          </m:ctrlPr>
                        </m:dPr>
                        <m:e>
                          <m:r>
                            <m:rPr>
                              <m:nor/>
                            </m:rPr>
                            <a:rPr lang="en-CA" b="1">
                              <a:latin typeface="Cambria Math" charset="0"/>
                              <a:ea typeface="Cambria Math" charset="0"/>
                              <a:cs typeface="Cambria Math" charset="0"/>
                            </a:rPr>
                            <m:t>R</m:t>
                          </m:r>
                        </m:e>
                      </m:d>
                      <m:sSub>
                        <m:sSubPr>
                          <m:ctrlPr>
                            <a:rPr lang="en-US" i="1">
                              <a:latin typeface="Cambria Math" panose="02040503050406030204" pitchFamily="18" charset="0"/>
                              <a:ea typeface="Cambria Math" charset="0"/>
                              <a:cs typeface="Cambria Math" charset="0"/>
                            </a:rPr>
                          </m:ctrlPr>
                        </m:sSubPr>
                        <m:e>
                          <m:r>
                            <a:rPr lang="en-CA" i="1">
                              <a:latin typeface="Cambria Math" charset="0"/>
                              <a:ea typeface="Cambria Math" charset="0"/>
                              <a:cs typeface="Cambria Math" charset="0"/>
                            </a:rPr>
                            <m:t>𝑐</m:t>
                          </m:r>
                        </m:e>
                        <m:sub>
                          <m:r>
                            <a:rPr lang="en-US" i="1">
                              <a:latin typeface="Cambria Math" charset="0"/>
                              <a:ea typeface="Cambria Math" charset="0"/>
                              <a:cs typeface="Cambria Math" charset="0"/>
                            </a:rPr>
                            <m:t>𝛼</m:t>
                          </m:r>
                        </m:sub>
                      </m:sSub>
                      <m:d>
                        <m:dPr>
                          <m:ctrlPr>
                            <a:rPr lang="en-CA" i="1">
                              <a:latin typeface="Cambria Math" panose="02040503050406030204" pitchFamily="18" charset="0"/>
                              <a:ea typeface="Cambria Math" charset="0"/>
                              <a:cs typeface="Cambria Math" charset="0"/>
                            </a:rPr>
                          </m:ctrlPr>
                        </m:dPr>
                        <m:e>
                          <m:r>
                            <a:rPr lang="en-CA" i="1">
                              <a:latin typeface="Cambria Math" charset="0"/>
                              <a:ea typeface="Cambria Math" charset="0"/>
                              <a:cs typeface="Cambria Math" charset="0"/>
                            </a:rPr>
                            <m:t>𝑡</m:t>
                          </m:r>
                        </m:e>
                      </m:d>
                      <m:r>
                        <a:rPr lang="en-CA" i="1">
                          <a:latin typeface="Cambria Math" charset="0"/>
                          <a:ea typeface="Cambria Math" charset="0"/>
                          <a:cs typeface="Cambria Math" charset="0"/>
                        </a:rPr>
                        <m:t>−</m:t>
                      </m:r>
                      <m:r>
                        <a:rPr lang="en-CA" i="1">
                          <a:latin typeface="Cambria Math" charset="0"/>
                          <a:ea typeface="Cambria Math" charset="0"/>
                          <a:cs typeface="Cambria Math" charset="0"/>
                        </a:rPr>
                        <m:t>𝑖</m:t>
                      </m:r>
                      <m:r>
                        <a:rPr lang="en-CA" i="1">
                          <a:latin typeface="Cambria Math" charset="0"/>
                          <a:ea typeface="Cambria Math" charset="0"/>
                          <a:cs typeface="Cambria Math" charset="0"/>
                        </a:rPr>
                        <m:t>ℏ</m:t>
                      </m:r>
                      <m:nary>
                        <m:naryPr>
                          <m:chr m:val="∑"/>
                          <m:supHide m:val="on"/>
                          <m:ctrlPr>
                            <a:rPr lang="en-CA" i="1">
                              <a:latin typeface="Cambria Math" panose="02040503050406030204" pitchFamily="18" charset="0"/>
                              <a:ea typeface="Cambria Math" charset="0"/>
                              <a:cs typeface="Cambria Math" charset="0"/>
                            </a:rPr>
                          </m:ctrlPr>
                        </m:naryPr>
                        <m:sub>
                          <m:r>
                            <a:rPr lang="en-CA" i="1" smtClean="0">
                              <a:latin typeface="Cambria Math" panose="02040503050406030204" pitchFamily="18" charset="0"/>
                              <a:ea typeface="Cambria Math" panose="02040503050406030204" pitchFamily="18" charset="0"/>
                              <a:cs typeface="Cambria Math" charset="0"/>
                            </a:rPr>
                            <m:t>𝛽</m:t>
                          </m:r>
                        </m:sub>
                        <m:sup/>
                        <m:e>
                          <m:acc>
                            <m:accPr>
                              <m:chr m:val="̇"/>
                              <m:ctrlPr>
                                <a:rPr lang="en-CA" i="1">
                                  <a:latin typeface="Cambria Math" panose="02040503050406030204" pitchFamily="18" charset="0"/>
                                  <a:ea typeface="Cambria Math" charset="0"/>
                                  <a:cs typeface="Cambria Math" charset="0"/>
                                </a:rPr>
                              </m:ctrlPr>
                            </m:accPr>
                            <m:e>
                              <m:r>
                                <m:rPr>
                                  <m:nor/>
                                </m:rPr>
                                <a:rPr lang="en-CA" b="1">
                                  <a:latin typeface="Cambria Math" charset="0"/>
                                  <a:ea typeface="Cambria Math" charset="0"/>
                                  <a:cs typeface="Cambria Math" charset="0"/>
                                </a:rPr>
                                <m:t>R</m:t>
                              </m:r>
                            </m:e>
                          </m:acc>
                          <m:r>
                            <a:rPr lang="en-CA"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m:rPr>
                                  <m:nor/>
                                </m:rPr>
                                <a:rPr lang="en-CA" b="1">
                                  <a:latin typeface="Cambria Math" charset="0"/>
                                  <a:ea typeface="Cambria Math" charset="0"/>
                                  <a:cs typeface="Cambria Math" charset="0"/>
                                </a:rPr>
                                <m:t>d</m:t>
                              </m:r>
                            </m:e>
                            <m:sub>
                              <m:r>
                                <a:rPr lang="en-US" i="1">
                                  <a:latin typeface="Cambria Math" charset="0"/>
                                  <a:ea typeface="Cambria Math" charset="0"/>
                                  <a:cs typeface="Cambria Math" charset="0"/>
                                </a:rPr>
                                <m:t>𝛼</m:t>
                              </m:r>
                              <m:r>
                                <a:rPr lang="en-US" i="1" smtClean="0">
                                  <a:latin typeface="Cambria Math" panose="02040503050406030204" pitchFamily="18" charset="0"/>
                                  <a:ea typeface="Cambria Math" panose="02040503050406030204" pitchFamily="18" charset="0"/>
                                  <a:cs typeface="Cambria Math" charset="0"/>
                                </a:rPr>
                                <m:t>𝛽</m:t>
                              </m:r>
                            </m:sub>
                          </m:sSub>
                          <m:r>
                            <a:rPr lang="en-CA" i="1">
                              <a:latin typeface="Cambria Math" charset="0"/>
                              <a:ea typeface="Cambria Math" charset="0"/>
                              <a:cs typeface="Cambria Math" charset="0"/>
                            </a:rPr>
                            <m:t>(</m:t>
                          </m:r>
                          <m:r>
                            <m:rPr>
                              <m:nor/>
                            </m:rPr>
                            <a:rPr lang="en-CA" b="1">
                              <a:latin typeface="Cambria Math" charset="0"/>
                              <a:ea typeface="Cambria Math" charset="0"/>
                              <a:cs typeface="Cambria Math" charset="0"/>
                            </a:rPr>
                            <m:t>R</m:t>
                          </m:r>
                          <m:r>
                            <a:rPr lang="en-CA"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CA" i="1">
                                  <a:latin typeface="Cambria Math" charset="0"/>
                                  <a:ea typeface="Cambria Math" charset="0"/>
                                  <a:cs typeface="Cambria Math" charset="0"/>
                                </a:rPr>
                                <m:t>𝑐</m:t>
                              </m:r>
                            </m:e>
                            <m:sub>
                              <m:r>
                                <a:rPr lang="en-CA" i="1" smtClean="0">
                                  <a:latin typeface="Cambria Math" panose="02040503050406030204" pitchFamily="18" charset="0"/>
                                  <a:ea typeface="Cambria Math" panose="02040503050406030204" pitchFamily="18" charset="0"/>
                                  <a:cs typeface="Cambria Math" charset="0"/>
                                </a:rPr>
                                <m:t>𝛽</m:t>
                              </m:r>
                            </m:sub>
                          </m:sSub>
                          <m:r>
                            <a:rPr lang="en-CA" i="1">
                              <a:latin typeface="Cambria Math" charset="0"/>
                              <a:ea typeface="Cambria Math" charset="0"/>
                              <a:cs typeface="Cambria Math" charset="0"/>
                            </a:rPr>
                            <m:t>(</m:t>
                          </m:r>
                          <m:r>
                            <a:rPr lang="en-CA" i="1">
                              <a:latin typeface="Cambria Math" charset="0"/>
                              <a:ea typeface="Cambria Math" charset="0"/>
                              <a:cs typeface="Cambria Math" charset="0"/>
                            </a:rPr>
                            <m:t>𝑡</m:t>
                          </m:r>
                          <m:r>
                            <a:rPr lang="en-CA" i="1">
                              <a:latin typeface="Cambria Math" charset="0"/>
                              <a:ea typeface="Cambria Math" charset="0"/>
                              <a:cs typeface="Cambria Math" charset="0"/>
                            </a:rPr>
                            <m:t>)</m:t>
                          </m:r>
                        </m:e>
                      </m:nary>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7223083" y="2822690"/>
                <a:ext cx="4704365" cy="705962"/>
              </a:xfrm>
              <a:prstGeom prst="rect">
                <a:avLst/>
              </a:prstGeom>
              <a:blipFill>
                <a:blip r:embed="rId9"/>
                <a:stretch>
                  <a:fillRect t="-139286" r="-2419" b="-187500"/>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BA4A9308-1E39-8AB6-E3CD-34AD445247FD}"/>
              </a:ext>
            </a:extLst>
          </p:cNvPr>
          <p:cNvSpPr/>
          <p:nvPr/>
        </p:nvSpPr>
        <p:spPr>
          <a:xfrm>
            <a:off x="189788" y="86953"/>
            <a:ext cx="11848629" cy="631958"/>
          </a:xfrm>
          <a:prstGeom prst="rect">
            <a:avLst/>
          </a:prstGeom>
          <a:solidFill>
            <a:srgbClr val="89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a typeface="Arial" charset="0"/>
                <a:cs typeface="Arial" charset="0"/>
              </a:rPr>
              <a:t>Trajectory-based nonadiabatic dynamics</a:t>
            </a:r>
            <a:endParaRPr lang="en-US" sz="3200" dirty="0"/>
          </a:p>
        </p:txBody>
      </p:sp>
      <p:pic>
        <p:nvPicPr>
          <p:cNvPr id="4" name="Picture 3" descr="A person wearing glasses&#10;&#10;Description automatically generated with low confidence">
            <a:extLst>
              <a:ext uri="{FF2B5EF4-FFF2-40B4-BE49-F238E27FC236}">
                <a16:creationId xmlns:a16="http://schemas.microsoft.com/office/drawing/2014/main" id="{D55F399E-9C92-2CE1-8A0D-14853E3F3658}"/>
              </a:ext>
            </a:extLst>
          </p:cNvPr>
          <p:cNvPicPr>
            <a:picLocks noChangeAspect="1"/>
          </p:cNvPicPr>
          <p:nvPr/>
        </p:nvPicPr>
        <p:blipFill>
          <a:blip r:embed="rId10"/>
          <a:stretch>
            <a:fillRect/>
          </a:stretch>
        </p:blipFill>
        <p:spPr>
          <a:xfrm>
            <a:off x="332316" y="838199"/>
            <a:ext cx="774700" cy="103293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519F441-1801-D17C-D0A9-8F00E96719E1}"/>
                  </a:ext>
                </a:extLst>
              </p:cNvPr>
              <p:cNvSpPr txBox="1"/>
              <p:nvPr/>
            </p:nvSpPr>
            <p:spPr>
              <a:xfrm>
                <a:off x="6802247" y="2279097"/>
                <a:ext cx="285078" cy="301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i="1" smtClean="0">
                              <a:solidFill>
                                <a:srgbClr val="FF0000"/>
                              </a:solidFill>
                              <a:latin typeface="Cambria Math" panose="02040503050406030204" pitchFamily="18" charset="0"/>
                              <a:ea typeface="Cambria Math" panose="02040503050406030204" pitchFamily="18" charset="0"/>
                            </a:rPr>
                            <m:t>𝛽</m:t>
                          </m:r>
                        </m:sub>
                      </m:sSub>
                    </m:oMath>
                  </m:oMathPara>
                </a14:m>
                <a:endParaRPr lang="en-US" dirty="0">
                  <a:solidFill>
                    <a:srgbClr val="FF0000"/>
                  </a:solidFill>
                </a:endParaRPr>
              </a:p>
            </p:txBody>
          </p:sp>
        </mc:Choice>
        <mc:Fallback xmlns="">
          <p:sp>
            <p:nvSpPr>
              <p:cNvPr id="2" name="TextBox 1">
                <a:extLst>
                  <a:ext uri="{FF2B5EF4-FFF2-40B4-BE49-F238E27FC236}">
                    <a16:creationId xmlns:a16="http://schemas.microsoft.com/office/drawing/2014/main" id="{6519F441-1801-D17C-D0A9-8F00E96719E1}"/>
                  </a:ext>
                </a:extLst>
              </p:cNvPr>
              <p:cNvSpPr txBox="1">
                <a:spLocks noRot="1" noChangeAspect="1" noMove="1" noResize="1" noEditPoints="1" noAdjustHandles="1" noChangeArrowheads="1" noChangeShapeType="1" noTextEdit="1"/>
              </p:cNvSpPr>
              <p:nvPr/>
            </p:nvSpPr>
            <p:spPr>
              <a:xfrm>
                <a:off x="6802247" y="2279097"/>
                <a:ext cx="285078" cy="301749"/>
              </a:xfrm>
              <a:prstGeom prst="rect">
                <a:avLst/>
              </a:prstGeom>
              <a:blipFill>
                <a:blip r:embed="rId11"/>
                <a:stretch>
                  <a:fillRect l="-16667" r="-12500"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E8B3BF6-BB0A-0A2B-6289-2EDCE8782BFA}"/>
                  </a:ext>
                </a:extLst>
              </p:cNvPr>
              <p:cNvSpPr txBox="1"/>
              <p:nvPr/>
            </p:nvSpPr>
            <p:spPr>
              <a:xfrm>
                <a:off x="3301821" y="2320159"/>
                <a:ext cx="285078" cy="301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i="1" smtClean="0">
                              <a:solidFill>
                                <a:srgbClr val="FF0000"/>
                              </a:solidFill>
                              <a:latin typeface="Cambria Math" panose="02040503050406030204" pitchFamily="18" charset="0"/>
                              <a:ea typeface="Cambria Math" panose="02040503050406030204" pitchFamily="18" charset="0"/>
                            </a:rPr>
                            <m:t>𝛽</m:t>
                          </m:r>
                        </m:sub>
                      </m:sSub>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E8B3BF6-BB0A-0A2B-6289-2EDCE8782BFA}"/>
                  </a:ext>
                </a:extLst>
              </p:cNvPr>
              <p:cNvSpPr txBox="1">
                <a:spLocks noRot="1" noChangeAspect="1" noMove="1" noResize="1" noEditPoints="1" noAdjustHandles="1" noChangeArrowheads="1" noChangeShapeType="1" noTextEdit="1"/>
              </p:cNvSpPr>
              <p:nvPr/>
            </p:nvSpPr>
            <p:spPr>
              <a:xfrm>
                <a:off x="3301821" y="2320159"/>
                <a:ext cx="285078" cy="301749"/>
              </a:xfrm>
              <a:prstGeom prst="rect">
                <a:avLst/>
              </a:prstGeom>
              <a:blipFill>
                <a:blip r:embed="rId12"/>
                <a:stretch>
                  <a:fillRect l="-21739" r="-13043" b="-24000"/>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0C1DAFEC-59DD-CA92-1788-0756742435F9}"/>
              </a:ext>
            </a:extLst>
          </p:cNvPr>
          <p:cNvGrpSpPr/>
          <p:nvPr/>
        </p:nvGrpSpPr>
        <p:grpSpPr>
          <a:xfrm>
            <a:off x="7355603" y="4085823"/>
            <a:ext cx="3824701" cy="1169593"/>
            <a:chOff x="7258207" y="3590225"/>
            <a:chExt cx="3824701" cy="1169593"/>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0AE0EC-198C-4299-7537-AD689C1C7979}"/>
                    </a:ext>
                  </a:extLst>
                </p:cNvPr>
                <p:cNvSpPr txBox="1"/>
                <p:nvPr/>
              </p:nvSpPr>
              <p:spPr>
                <a:xfrm>
                  <a:off x="7694172" y="4127529"/>
                  <a:ext cx="3170996" cy="632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i="1" smtClean="0">
                                <a:latin typeface="Cambria Math" panose="02040503050406030204" pitchFamily="18" charset="0"/>
                                <a:ea typeface="Cambria Math" panose="02040503050406030204" pitchFamily="18" charset="0"/>
                              </a:rPr>
                              <m:t>𝛼𝛽</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m:rPr>
                                <m:nor/>
                              </m:rPr>
                              <a:rPr lang="en-US" b="0" i="0" smtClean="0">
                                <a:latin typeface="Cambria Math" panose="02040503050406030204" pitchFamily="18" charset="0"/>
                                <a:ea typeface="Cambria Math" panose="02040503050406030204" pitchFamily="18" charset="0"/>
                              </a:rPr>
                              <m:t>Re</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𝛽𝛼</m:t>
                                </m:r>
                              </m:sub>
                              <m:sup>
                                <m:r>
                                  <a:rPr lang="en-US" b="0" i="1" smtClean="0">
                                    <a:latin typeface="Cambria Math" panose="02040503050406030204" pitchFamily="18" charset="0"/>
                                    <a:ea typeface="Cambria Math" panose="02040503050406030204" pitchFamily="18" charset="0"/>
                                  </a:rPr>
                                  <m:t>∗</m:t>
                                </m:r>
                              </m:sup>
                            </m:sSubSup>
                            <m:acc>
                              <m:accPr>
                                <m:chr m:val="̇"/>
                                <m:ctrlPr>
                                  <a:rPr lang="en-US" b="0" i="1" smtClean="0">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𝐑</m:t>
                                </m:r>
                              </m:e>
                            </m:acc>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1" i="0" smtClean="0">
                                    <a:latin typeface="Cambria Math" panose="02040503050406030204" pitchFamily="18" charset="0"/>
                                    <a:ea typeface="Cambria Math" panose="02040503050406030204" pitchFamily="18" charset="0"/>
                                  </a:rPr>
                                  <m:t>𝐝</m:t>
                                </m:r>
                              </m:e>
                              <m:sub>
                                <m:r>
                                  <a:rPr lang="en-US" i="1" smtClean="0">
                                    <a:latin typeface="Cambria Math" panose="02040503050406030204" pitchFamily="18" charset="0"/>
                                    <a:ea typeface="Cambria Math" panose="02040503050406030204" pitchFamily="18" charset="0"/>
                                  </a:rPr>
                                  <m:t>𝛽𝛼</m:t>
                                </m:r>
                              </m:sub>
                            </m:sSub>
                            <m:r>
                              <a:rPr lang="en-US" b="1" i="0"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𝐑</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𝛼𝛼</m:t>
                                </m:r>
                              </m:sub>
                            </m:sSub>
                          </m:den>
                        </m:f>
                      </m:oMath>
                    </m:oMathPara>
                  </a14:m>
                  <a:endParaRPr lang="en-US" dirty="0"/>
                </a:p>
              </p:txBody>
            </p:sp>
          </mc:Choice>
          <mc:Fallback xmlns="">
            <p:sp>
              <p:nvSpPr>
                <p:cNvPr id="12" name="TextBox 11">
                  <a:extLst>
                    <a:ext uri="{FF2B5EF4-FFF2-40B4-BE49-F238E27FC236}">
                      <a16:creationId xmlns:a16="http://schemas.microsoft.com/office/drawing/2014/main" id="{6D0AE0EC-198C-4299-7537-AD689C1C7979}"/>
                    </a:ext>
                  </a:extLst>
                </p:cNvPr>
                <p:cNvSpPr txBox="1">
                  <a:spLocks noRot="1" noChangeAspect="1" noMove="1" noResize="1" noEditPoints="1" noAdjustHandles="1" noChangeArrowheads="1" noChangeShapeType="1" noTextEdit="1"/>
                </p:cNvSpPr>
                <p:nvPr/>
              </p:nvSpPr>
              <p:spPr>
                <a:xfrm>
                  <a:off x="7694172" y="4127529"/>
                  <a:ext cx="3170996" cy="632289"/>
                </a:xfrm>
                <a:prstGeom prst="rect">
                  <a:avLst/>
                </a:prstGeom>
                <a:blipFill>
                  <a:blip r:embed="rId13"/>
                  <a:stretch>
                    <a:fillRect l="-1195" t="-1961" r="-398" b="-1372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9B16EB-D184-0E64-9A6E-BC2EC9F35A25}"/>
                </a:ext>
              </a:extLst>
            </p:cNvPr>
            <p:cNvSpPr txBox="1"/>
            <p:nvPr/>
          </p:nvSpPr>
          <p:spPr>
            <a:xfrm>
              <a:off x="7258207" y="3590225"/>
              <a:ext cx="3824701" cy="369332"/>
            </a:xfrm>
            <a:prstGeom prst="rect">
              <a:avLst/>
            </a:prstGeom>
            <a:noFill/>
          </p:spPr>
          <p:txBody>
            <a:bodyPr wrap="none" rtlCol="0">
              <a:spAutoFit/>
            </a:bodyPr>
            <a:lstStyle/>
            <a:p>
              <a:r>
                <a:rPr lang="en-US" b="1" dirty="0"/>
                <a:t>Probability of non-adiabatic transition</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740D0F-0650-7032-3F96-A2822BA0425B}"/>
                  </a:ext>
                </a:extLst>
              </p:cNvPr>
              <p:cNvSpPr txBox="1"/>
              <p:nvPr/>
            </p:nvSpPr>
            <p:spPr>
              <a:xfrm>
                <a:off x="11009482" y="4754605"/>
                <a:ext cx="5463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rPr>
                        <m:t>&gt;</m:t>
                      </m:r>
                      <m:r>
                        <a:rPr lang="en-US" sz="2400" i="1" smtClean="0">
                          <a:solidFill>
                            <a:srgbClr val="FF0000"/>
                          </a:solidFill>
                          <a:latin typeface="Cambria Math" panose="02040503050406030204" pitchFamily="18" charset="0"/>
                          <a:ea typeface="Cambria Math" panose="02040503050406030204" pitchFamily="18" charset="0"/>
                        </a:rPr>
                        <m:t>𝜉</m:t>
                      </m:r>
                    </m:oMath>
                  </m:oMathPara>
                </a14:m>
                <a:endParaRPr lang="en-US" sz="2400" dirty="0">
                  <a:solidFill>
                    <a:srgbClr val="FF0000"/>
                  </a:solidFill>
                </a:endParaRPr>
              </a:p>
            </p:txBody>
          </p:sp>
        </mc:Choice>
        <mc:Fallback xmlns="">
          <p:sp>
            <p:nvSpPr>
              <p:cNvPr id="16" name="TextBox 15">
                <a:extLst>
                  <a:ext uri="{FF2B5EF4-FFF2-40B4-BE49-F238E27FC236}">
                    <a16:creationId xmlns:a16="http://schemas.microsoft.com/office/drawing/2014/main" id="{D0740D0F-0650-7032-3F96-A2822BA0425B}"/>
                  </a:ext>
                </a:extLst>
              </p:cNvPr>
              <p:cNvSpPr txBox="1">
                <a:spLocks noRot="1" noChangeAspect="1" noMove="1" noResize="1" noEditPoints="1" noAdjustHandles="1" noChangeArrowheads="1" noChangeShapeType="1" noTextEdit="1"/>
              </p:cNvSpPr>
              <p:nvPr/>
            </p:nvSpPr>
            <p:spPr>
              <a:xfrm>
                <a:off x="11009482" y="4754605"/>
                <a:ext cx="546368" cy="369332"/>
              </a:xfrm>
              <a:prstGeom prst="rect">
                <a:avLst/>
              </a:prstGeom>
              <a:blipFill>
                <a:blip r:embed="rId14"/>
                <a:stretch>
                  <a:fillRect l="-8889" r="-15556" b="-3333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42D1B7-17CC-FA94-3C82-CD56213CF096}"/>
              </a:ext>
            </a:extLst>
          </p:cNvPr>
          <p:cNvSpPr txBox="1"/>
          <p:nvPr/>
        </p:nvSpPr>
        <p:spPr>
          <a:xfrm>
            <a:off x="189423" y="5234159"/>
            <a:ext cx="5029710" cy="400110"/>
          </a:xfrm>
          <a:prstGeom prst="rect">
            <a:avLst/>
          </a:prstGeom>
          <a:noFill/>
        </p:spPr>
        <p:txBody>
          <a:bodyPr wrap="none" rtlCol="0">
            <a:spAutoFit/>
          </a:bodyPr>
          <a:lstStyle/>
          <a:p>
            <a:pPr marL="285750" indent="-285750">
              <a:buFont typeface="Wingdings" pitchFamily="2" charset="2"/>
              <a:buChar char="ü"/>
            </a:pPr>
            <a:r>
              <a:rPr lang="en-US" sz="2000" dirty="0"/>
              <a:t>Stochastic, phenomenological methodology</a:t>
            </a:r>
          </a:p>
        </p:txBody>
      </p:sp>
      <p:sp>
        <p:nvSpPr>
          <p:cNvPr id="21" name="TextBox 20">
            <a:extLst>
              <a:ext uri="{FF2B5EF4-FFF2-40B4-BE49-F238E27FC236}">
                <a16:creationId xmlns:a16="http://schemas.microsoft.com/office/drawing/2014/main" id="{FBF08865-16DE-4325-06DA-3F070B12BA0D}"/>
              </a:ext>
            </a:extLst>
          </p:cNvPr>
          <p:cNvSpPr txBox="1"/>
          <p:nvPr/>
        </p:nvSpPr>
        <p:spPr>
          <a:xfrm>
            <a:off x="178150" y="5556900"/>
            <a:ext cx="4966937" cy="400110"/>
          </a:xfrm>
          <a:prstGeom prst="rect">
            <a:avLst/>
          </a:prstGeom>
          <a:noFill/>
        </p:spPr>
        <p:txBody>
          <a:bodyPr wrap="none" rtlCol="0">
            <a:spAutoFit/>
          </a:bodyPr>
          <a:lstStyle/>
          <a:p>
            <a:pPr marL="285750" indent="-285750">
              <a:buFont typeface="Wingdings" pitchFamily="2" charset="2"/>
              <a:buChar char="ü"/>
            </a:pPr>
            <a:r>
              <a:rPr lang="en-US" sz="2000" dirty="0"/>
              <a:t>Ease of implementation, good convergence</a:t>
            </a:r>
          </a:p>
        </p:txBody>
      </p:sp>
      <p:sp>
        <p:nvSpPr>
          <p:cNvPr id="22" name="TextBox 21">
            <a:extLst>
              <a:ext uri="{FF2B5EF4-FFF2-40B4-BE49-F238E27FC236}">
                <a16:creationId xmlns:a16="http://schemas.microsoft.com/office/drawing/2014/main" id="{0FDC21CE-B336-9403-7581-9FEB0119E1FC}"/>
              </a:ext>
            </a:extLst>
          </p:cNvPr>
          <p:cNvSpPr txBox="1"/>
          <p:nvPr/>
        </p:nvSpPr>
        <p:spPr>
          <a:xfrm>
            <a:off x="189423" y="5871203"/>
            <a:ext cx="3990388" cy="400110"/>
          </a:xfrm>
          <a:prstGeom prst="rect">
            <a:avLst/>
          </a:prstGeom>
          <a:noFill/>
        </p:spPr>
        <p:txBody>
          <a:bodyPr wrap="none" rtlCol="0">
            <a:spAutoFit/>
          </a:bodyPr>
          <a:lstStyle/>
          <a:p>
            <a:pPr marL="285750" indent="-285750">
              <a:buFont typeface="Wingdings" pitchFamily="2" charset="2"/>
              <a:buChar char="ü"/>
            </a:pPr>
            <a:r>
              <a:rPr lang="en-US" sz="2000" dirty="0"/>
              <a:t>Good results in many applications</a:t>
            </a:r>
          </a:p>
        </p:txBody>
      </p:sp>
      <p:sp>
        <p:nvSpPr>
          <p:cNvPr id="23" name="TextBox 22">
            <a:extLst>
              <a:ext uri="{FF2B5EF4-FFF2-40B4-BE49-F238E27FC236}">
                <a16:creationId xmlns:a16="http://schemas.microsoft.com/office/drawing/2014/main" id="{51141E7C-E3D3-9622-2E6A-E4931E491324}"/>
              </a:ext>
            </a:extLst>
          </p:cNvPr>
          <p:cNvSpPr txBox="1"/>
          <p:nvPr/>
        </p:nvSpPr>
        <p:spPr>
          <a:xfrm>
            <a:off x="295751" y="6294593"/>
            <a:ext cx="5541645" cy="400110"/>
          </a:xfrm>
          <a:prstGeom prst="rect">
            <a:avLst/>
          </a:prstGeom>
          <a:noFill/>
        </p:spPr>
        <p:txBody>
          <a:bodyPr wrap="none" rtlCol="0">
            <a:spAutoFit/>
          </a:bodyPr>
          <a:lstStyle/>
          <a:p>
            <a:r>
              <a:rPr lang="en-US" sz="2000" b="1" dirty="0">
                <a:solidFill>
                  <a:srgbClr val="0432FF"/>
                </a:solidFill>
              </a:rPr>
              <a:t>Mainstream non-adiabatic dynamics methodology</a:t>
            </a:r>
          </a:p>
        </p:txBody>
      </p:sp>
      <p:sp>
        <p:nvSpPr>
          <p:cNvPr id="26" name="TextBox 25">
            <a:extLst>
              <a:ext uri="{FF2B5EF4-FFF2-40B4-BE49-F238E27FC236}">
                <a16:creationId xmlns:a16="http://schemas.microsoft.com/office/drawing/2014/main" id="{361DC427-55A4-FA0E-2FD0-C5607E337F04}"/>
              </a:ext>
            </a:extLst>
          </p:cNvPr>
          <p:cNvSpPr txBox="1"/>
          <p:nvPr/>
        </p:nvSpPr>
        <p:spPr>
          <a:xfrm>
            <a:off x="6372694" y="5524390"/>
            <a:ext cx="3058979" cy="400110"/>
          </a:xfrm>
          <a:prstGeom prst="rect">
            <a:avLst/>
          </a:prstGeom>
          <a:noFill/>
        </p:spPr>
        <p:txBody>
          <a:bodyPr wrap="none" rtlCol="0">
            <a:spAutoFit/>
          </a:bodyPr>
          <a:lstStyle/>
          <a:p>
            <a:pPr marL="342900" indent="-342900">
              <a:buFont typeface="Wingdings" pitchFamily="2" charset="2"/>
              <a:buChar char="v"/>
            </a:pPr>
            <a:r>
              <a:rPr lang="en-US" sz="2000" dirty="0"/>
              <a:t>Overcoherence problem</a:t>
            </a:r>
          </a:p>
        </p:txBody>
      </p:sp>
      <p:sp>
        <p:nvSpPr>
          <p:cNvPr id="27" name="TextBox 26">
            <a:extLst>
              <a:ext uri="{FF2B5EF4-FFF2-40B4-BE49-F238E27FC236}">
                <a16:creationId xmlns:a16="http://schemas.microsoft.com/office/drawing/2014/main" id="{FF1F1325-8B93-3F14-1132-FE79A867686A}"/>
              </a:ext>
            </a:extLst>
          </p:cNvPr>
          <p:cNvSpPr txBox="1"/>
          <p:nvPr/>
        </p:nvSpPr>
        <p:spPr>
          <a:xfrm>
            <a:off x="6372694" y="5887323"/>
            <a:ext cx="5040098" cy="400110"/>
          </a:xfrm>
          <a:prstGeom prst="rect">
            <a:avLst/>
          </a:prstGeom>
          <a:noFill/>
        </p:spPr>
        <p:txBody>
          <a:bodyPr wrap="none" rtlCol="0">
            <a:spAutoFit/>
          </a:bodyPr>
          <a:lstStyle/>
          <a:p>
            <a:pPr marL="342900" indent="-342900">
              <a:buFont typeface="Wingdings" pitchFamily="2" charset="2"/>
              <a:buChar char="v"/>
            </a:pPr>
            <a:r>
              <a:rPr lang="en-US" sz="2000" dirty="0"/>
              <a:t>Neglect of Nuclear Quantum Effects (NQEs)</a:t>
            </a:r>
          </a:p>
        </p:txBody>
      </p:sp>
      <p:sp>
        <p:nvSpPr>
          <p:cNvPr id="3" name="TextBox 2">
            <a:extLst>
              <a:ext uri="{FF2B5EF4-FFF2-40B4-BE49-F238E27FC236}">
                <a16:creationId xmlns:a16="http://schemas.microsoft.com/office/drawing/2014/main" id="{E49FCCC9-D0B4-1658-B387-58BFDF288989}"/>
              </a:ext>
            </a:extLst>
          </p:cNvPr>
          <p:cNvSpPr txBox="1"/>
          <p:nvPr/>
        </p:nvSpPr>
        <p:spPr>
          <a:xfrm>
            <a:off x="1107016" y="785350"/>
            <a:ext cx="1205908" cy="400110"/>
          </a:xfrm>
          <a:prstGeom prst="rect">
            <a:avLst/>
          </a:prstGeom>
          <a:noFill/>
        </p:spPr>
        <p:txBody>
          <a:bodyPr wrap="none" rtlCol="0">
            <a:spAutoFit/>
          </a:bodyPr>
          <a:lstStyle/>
          <a:p>
            <a:r>
              <a:rPr lang="en-US" sz="2000" dirty="0"/>
              <a:t>John Tully</a:t>
            </a:r>
          </a:p>
        </p:txBody>
      </p:sp>
      <p:pic>
        <p:nvPicPr>
          <p:cNvPr id="7" name="Image" descr="Image">
            <a:extLst>
              <a:ext uri="{FF2B5EF4-FFF2-40B4-BE49-F238E27FC236}">
                <a16:creationId xmlns:a16="http://schemas.microsoft.com/office/drawing/2014/main" id="{0063754D-8FC8-99B2-7430-1E1472114216}"/>
              </a:ext>
            </a:extLst>
          </p:cNvPr>
          <p:cNvPicPr>
            <a:picLocks noChangeAspect="1"/>
          </p:cNvPicPr>
          <p:nvPr/>
        </p:nvPicPr>
        <p:blipFill>
          <a:blip r:embed="rId15"/>
          <a:stretch>
            <a:fillRect/>
          </a:stretch>
        </p:blipFill>
        <p:spPr>
          <a:xfrm>
            <a:off x="8054177" y="933500"/>
            <a:ext cx="2772630" cy="1400292"/>
          </a:xfrm>
          <a:prstGeom prst="rect">
            <a:avLst/>
          </a:prstGeom>
          <a:ln w="12700">
            <a:miter lim="400000"/>
          </a:ln>
        </p:spPr>
      </p:pic>
      <p:sp>
        <p:nvSpPr>
          <p:cNvPr id="10" name="TextBox 9">
            <a:extLst>
              <a:ext uri="{FF2B5EF4-FFF2-40B4-BE49-F238E27FC236}">
                <a16:creationId xmlns:a16="http://schemas.microsoft.com/office/drawing/2014/main" id="{40AB5878-5471-F36A-1EDE-471E34305E00}"/>
              </a:ext>
            </a:extLst>
          </p:cNvPr>
          <p:cNvSpPr txBox="1"/>
          <p:nvPr/>
        </p:nvSpPr>
        <p:spPr>
          <a:xfrm>
            <a:off x="1138020" y="1436185"/>
            <a:ext cx="4703339" cy="400110"/>
          </a:xfrm>
          <a:prstGeom prst="rect">
            <a:avLst/>
          </a:prstGeom>
          <a:noFill/>
        </p:spPr>
        <p:txBody>
          <a:bodyPr wrap="none" rtlCol="0">
            <a:spAutoFit/>
          </a:bodyPr>
          <a:lstStyle/>
          <a:p>
            <a:r>
              <a:rPr lang="en-US" sz="2000" b="1" dirty="0">
                <a:solidFill>
                  <a:srgbClr val="FF0000"/>
                </a:solidFill>
              </a:rPr>
              <a:t>2012</a:t>
            </a:r>
            <a:r>
              <a:rPr lang="en-US" sz="2000" dirty="0">
                <a:solidFill>
                  <a:srgbClr val="FF0000"/>
                </a:solidFill>
              </a:rPr>
              <a:t>: Ring polymer surface hopping (RPSH)</a:t>
            </a:r>
          </a:p>
        </p:txBody>
      </p:sp>
    </p:spTree>
    <p:extLst>
      <p:ext uri="{BB962C8B-B14F-4D97-AF65-F5344CB8AC3E}">
        <p14:creationId xmlns:p14="http://schemas.microsoft.com/office/powerpoint/2010/main" val="12767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dissolv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down)">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left)">
                                      <p:cBhvr>
                                        <p:cTn id="67" dur="50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500"/>
                                        <p:tgtEl>
                                          <p:spTgt spid="20"/>
                                        </p:tgtEl>
                                      </p:cBhvr>
                                    </p:animEffect>
                                  </p:child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up)">
                                      <p:cBhvr>
                                        <p:cTn id="81" dur="500"/>
                                        <p:tgtEl>
                                          <p:spTgt spid="57"/>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up)">
                                      <p:cBhvr>
                                        <p:cTn id="85" dur="5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dissolve">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32"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circle(out)">
                                      <p:cBhvr>
                                        <p:cTn id="115" dur="2000"/>
                                        <p:tgtEl>
                                          <p:spTgt spid="2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wipe(left)">
                                      <p:cBhvr>
                                        <p:cTn id="120" dur="500"/>
                                        <p:tgtEl>
                                          <p:spTgt spid="2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dissolve">
                                      <p:cBhvr>
                                        <p:cTn id="130" dur="500"/>
                                        <p:tgtEl>
                                          <p:spTgt spid="10"/>
                                        </p:tgtEl>
                                      </p:cBhvr>
                                    </p:animEffect>
                                  </p:childTnLst>
                                </p:cTn>
                              </p:par>
                              <p:par>
                                <p:cTn id="131" presetID="9" presetClass="entr" presetSubtype="0" fill="hold" nodeType="with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dissolve">
                                      <p:cBhvr>
                                        <p:cTn id="1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0" grpId="0" animBg="1"/>
      <p:bldP spid="25" grpId="0" animBg="1"/>
      <p:bldP spid="32" grpId="0" animBg="1"/>
      <p:bldP spid="41" grpId="0"/>
      <p:bldP spid="43" grpId="0"/>
      <p:bldP spid="46" grpId="0"/>
      <p:bldP spid="42" grpId="0"/>
      <p:bldP spid="44" grpId="0" animBg="1"/>
      <p:bldP spid="50" grpId="0" animBg="1"/>
      <p:bldP spid="17" grpId="0"/>
      <p:bldP spid="55" grpId="0"/>
      <p:bldP spid="63" grpId="0"/>
      <p:bldP spid="16" grpId="0"/>
      <p:bldP spid="19" grpId="0"/>
      <p:bldP spid="21" grpId="0"/>
      <p:bldP spid="22" grpId="0"/>
      <p:bldP spid="23" grpId="0"/>
      <p:bldP spid="26" grpId="0"/>
      <p:bldP spid="2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E3A8A9A-50F7-44A0-9F54-12756249ACAE}"/>
              </a:ext>
            </a:extLst>
          </p:cNvPr>
          <p:cNvSpPr>
            <a:spLocks noGrp="1"/>
          </p:cNvSpPr>
          <p:nvPr>
            <p:ph type="title"/>
          </p:nvPr>
        </p:nvSpPr>
        <p:spPr>
          <a:xfrm>
            <a:off x="1255598" y="458748"/>
            <a:ext cx="10264444" cy="699604"/>
          </a:xfrm>
        </p:spPr>
        <p:txBody>
          <a:bodyPr>
            <a:normAutofit/>
          </a:bodyPr>
          <a:lstStyle/>
          <a:p>
            <a:r>
              <a:rPr lang="en-US" sz="3998" b="1">
                <a:solidFill>
                  <a:schemeClr val="bg1"/>
                </a:solidFill>
                <a:latin typeface="Calibri"/>
                <a:cs typeface="Calibri Light"/>
              </a:rPr>
              <a:t>Surface Hopping</a:t>
            </a:r>
          </a:p>
        </p:txBody>
      </p:sp>
      <p:sp>
        <p:nvSpPr>
          <p:cNvPr id="15" name="TextBox 14">
            <a:extLst>
              <a:ext uri="{FF2B5EF4-FFF2-40B4-BE49-F238E27FC236}">
                <a16:creationId xmlns:a16="http://schemas.microsoft.com/office/drawing/2014/main" id="{264747C9-9CBB-574E-9540-E87E40700F30}"/>
              </a:ext>
            </a:extLst>
          </p:cNvPr>
          <p:cNvSpPr txBox="1"/>
          <p:nvPr/>
        </p:nvSpPr>
        <p:spPr>
          <a:xfrm>
            <a:off x="0" y="6334780"/>
            <a:ext cx="4742452" cy="523220"/>
          </a:xfrm>
          <a:prstGeom prst="rect">
            <a:avLst/>
          </a:prstGeom>
          <a:noFill/>
        </p:spPr>
        <p:txBody>
          <a:bodyPr wrap="none" rtlCol="0">
            <a:spAutoFit/>
          </a:bodyPr>
          <a:lstStyle/>
          <a:p>
            <a:r>
              <a:rPr lang="en-US" sz="1400" b="1" dirty="0"/>
              <a:t>FAS</a:t>
            </a:r>
            <a:r>
              <a:rPr lang="en-US" sz="1400" dirty="0"/>
              <a:t>; </a:t>
            </a:r>
            <a:r>
              <a:rPr lang="en-US" sz="1400" dirty="0" err="1"/>
              <a:t>Huo</a:t>
            </a:r>
            <a:r>
              <a:rPr lang="en-US" sz="1400" dirty="0"/>
              <a:t>, P. </a:t>
            </a:r>
            <a:r>
              <a:rPr lang="en-US" sz="1400" i="1" dirty="0"/>
              <a:t>J. Phys. Chem. Lett. </a:t>
            </a:r>
            <a:r>
              <a:rPr lang="en-US" sz="1400" b="1" dirty="0"/>
              <a:t>2017</a:t>
            </a:r>
            <a:r>
              <a:rPr lang="en-US" sz="1400" dirty="0"/>
              <a:t>, </a:t>
            </a:r>
            <a:r>
              <a:rPr lang="en-US" sz="1400" i="1" dirty="0"/>
              <a:t>8</a:t>
            </a:r>
            <a:r>
              <a:rPr lang="en-US" sz="1400" dirty="0"/>
              <a:t>, 3073.</a:t>
            </a:r>
          </a:p>
          <a:p>
            <a:r>
              <a:rPr lang="en-US" sz="1400" dirty="0" err="1"/>
              <a:t>Shushkov</a:t>
            </a:r>
            <a:r>
              <a:rPr lang="en-US" sz="1400" dirty="0"/>
              <a:t>, P.; Li, R.; Tully, J.C. </a:t>
            </a:r>
            <a:r>
              <a:rPr lang="en-US" sz="1400" i="1" dirty="0"/>
              <a:t>J. Chem. Phys. </a:t>
            </a:r>
            <a:r>
              <a:rPr lang="en-US" sz="1400" b="1" dirty="0"/>
              <a:t>2012</a:t>
            </a:r>
            <a:r>
              <a:rPr lang="en-US" sz="1400" dirty="0"/>
              <a:t>, </a:t>
            </a:r>
            <a:r>
              <a:rPr lang="en-US" sz="1400" i="1" dirty="0"/>
              <a:t>137, </a:t>
            </a:r>
            <a:r>
              <a:rPr lang="en-US" sz="1400" dirty="0"/>
              <a:t>22A549.</a:t>
            </a:r>
          </a:p>
        </p:txBody>
      </p:sp>
      <p:sp>
        <p:nvSpPr>
          <p:cNvPr id="66" name="Rectangle 65">
            <a:extLst>
              <a:ext uri="{FF2B5EF4-FFF2-40B4-BE49-F238E27FC236}">
                <a16:creationId xmlns:a16="http://schemas.microsoft.com/office/drawing/2014/main" id="{EB2D181A-2720-1A47-AB82-D75DF0215ADB}"/>
              </a:ext>
            </a:extLst>
          </p:cNvPr>
          <p:cNvSpPr/>
          <p:nvPr/>
        </p:nvSpPr>
        <p:spPr>
          <a:xfrm>
            <a:off x="80938" y="139083"/>
            <a:ext cx="11907861"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Ring Polymer Surface Hopping (RPSH) dynamics</a:t>
            </a:r>
            <a:endParaRPr lang="en-US" sz="24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19393782-1D53-01B1-794D-369EC45B7432}"/>
              </a:ext>
            </a:extLst>
          </p:cNvPr>
          <p:cNvPicPr>
            <a:picLocks noChangeAspect="1"/>
          </p:cNvPicPr>
          <p:nvPr/>
        </p:nvPicPr>
        <p:blipFill>
          <a:blip r:embed="rId3"/>
          <a:stretch>
            <a:fillRect/>
          </a:stretch>
        </p:blipFill>
        <p:spPr>
          <a:xfrm>
            <a:off x="256473" y="2224797"/>
            <a:ext cx="4128837" cy="628191"/>
          </a:xfrm>
          <a:prstGeom prst="rect">
            <a:avLst/>
          </a:prstGeom>
        </p:spPr>
      </p:pic>
      <p:pic>
        <p:nvPicPr>
          <p:cNvPr id="4" name="Picture 3" descr="A picture containing blur, vector graphics&#10;&#10;Description automatically generated">
            <a:extLst>
              <a:ext uri="{FF2B5EF4-FFF2-40B4-BE49-F238E27FC236}">
                <a16:creationId xmlns:a16="http://schemas.microsoft.com/office/drawing/2014/main" id="{ECDCC2D2-18C9-ACBE-7656-0E7FF4FE125A}"/>
              </a:ext>
            </a:extLst>
          </p:cNvPr>
          <p:cNvPicPr>
            <a:picLocks noChangeAspect="1"/>
          </p:cNvPicPr>
          <p:nvPr/>
        </p:nvPicPr>
        <p:blipFill>
          <a:blip r:embed="rId4"/>
          <a:stretch>
            <a:fillRect/>
          </a:stretch>
        </p:blipFill>
        <p:spPr>
          <a:xfrm>
            <a:off x="860549" y="860382"/>
            <a:ext cx="3077996" cy="1306359"/>
          </a:xfrm>
          <a:prstGeom prst="rect">
            <a:avLst/>
          </a:prstGeom>
        </p:spPr>
      </p:pic>
      <p:sp>
        <p:nvSpPr>
          <p:cNvPr id="5" name="Right Arrow 4">
            <a:extLst>
              <a:ext uri="{FF2B5EF4-FFF2-40B4-BE49-F238E27FC236}">
                <a16:creationId xmlns:a16="http://schemas.microsoft.com/office/drawing/2014/main" id="{A01AFC13-D205-36BA-13E2-CA9ECCE3905D}"/>
              </a:ext>
            </a:extLst>
          </p:cNvPr>
          <p:cNvSpPr/>
          <p:nvPr/>
        </p:nvSpPr>
        <p:spPr>
          <a:xfrm rot="5400000">
            <a:off x="2148099" y="3003479"/>
            <a:ext cx="320040" cy="137160"/>
          </a:xfrm>
          <a:prstGeom prst="rightArrow">
            <a:avLst>
              <a:gd name="adj1" fmla="val 50000"/>
              <a:gd name="adj2" fmla="val 81755"/>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6" name="TextBox 5">
            <a:extLst>
              <a:ext uri="{FF2B5EF4-FFF2-40B4-BE49-F238E27FC236}">
                <a16:creationId xmlns:a16="http://schemas.microsoft.com/office/drawing/2014/main" id="{E9C18D61-7416-ECA8-A9F0-9F4DAC5A4857}"/>
              </a:ext>
            </a:extLst>
          </p:cNvPr>
          <p:cNvSpPr txBox="1"/>
          <p:nvPr/>
        </p:nvSpPr>
        <p:spPr>
          <a:xfrm>
            <a:off x="2376699" y="2868497"/>
            <a:ext cx="1178528" cy="338554"/>
          </a:xfrm>
          <a:prstGeom prst="rect">
            <a:avLst/>
          </a:prstGeom>
          <a:noFill/>
        </p:spPr>
        <p:txBody>
          <a:bodyPr wrap="none" rtlCol="0">
            <a:spAutoFit/>
          </a:bodyPr>
          <a:lstStyle/>
          <a:p>
            <a:r>
              <a:rPr lang="en-US" sz="1600" dirty="0">
                <a:solidFill>
                  <a:srgbClr val="0432FF"/>
                </a:solidFill>
                <a:latin typeface="Times New Roman" panose="02020603050405020304" pitchFamily="18" charset="0"/>
                <a:cs typeface="Times New Roman" panose="02020603050405020304" pitchFamily="18" charset="0"/>
              </a:rPr>
              <a:t>Propagation</a:t>
            </a:r>
          </a:p>
        </p:txBody>
      </p:sp>
      <p:pic>
        <p:nvPicPr>
          <p:cNvPr id="7" name="Picture 6" descr="A picture containing application&#10;&#10;Description automatically generated">
            <a:extLst>
              <a:ext uri="{FF2B5EF4-FFF2-40B4-BE49-F238E27FC236}">
                <a16:creationId xmlns:a16="http://schemas.microsoft.com/office/drawing/2014/main" id="{E10BF401-185A-5253-2A0F-DBF6B6A47E6F}"/>
              </a:ext>
            </a:extLst>
          </p:cNvPr>
          <p:cNvPicPr>
            <a:picLocks noChangeAspect="1"/>
          </p:cNvPicPr>
          <p:nvPr/>
        </p:nvPicPr>
        <p:blipFill>
          <a:blip r:embed="rId5"/>
          <a:stretch>
            <a:fillRect/>
          </a:stretch>
        </p:blipFill>
        <p:spPr>
          <a:xfrm>
            <a:off x="992946" y="3290742"/>
            <a:ext cx="2782200" cy="587198"/>
          </a:xfrm>
          <a:prstGeom prst="rect">
            <a:avLst/>
          </a:prstGeom>
        </p:spPr>
      </p:pic>
      <p:sp>
        <p:nvSpPr>
          <p:cNvPr id="8" name="Right Arrow 7">
            <a:extLst>
              <a:ext uri="{FF2B5EF4-FFF2-40B4-BE49-F238E27FC236}">
                <a16:creationId xmlns:a16="http://schemas.microsoft.com/office/drawing/2014/main" id="{58D8B468-69E6-D1F8-5185-3EAF52EDDF87}"/>
              </a:ext>
            </a:extLst>
          </p:cNvPr>
          <p:cNvSpPr/>
          <p:nvPr/>
        </p:nvSpPr>
        <p:spPr>
          <a:xfrm rot="5400000">
            <a:off x="2182480" y="4002780"/>
            <a:ext cx="320040" cy="137160"/>
          </a:xfrm>
          <a:prstGeom prst="rightArrow">
            <a:avLst>
              <a:gd name="adj1" fmla="val 50000"/>
              <a:gd name="adj2" fmla="val 81755"/>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9" name="TextBox 8">
            <a:extLst>
              <a:ext uri="{FF2B5EF4-FFF2-40B4-BE49-F238E27FC236}">
                <a16:creationId xmlns:a16="http://schemas.microsoft.com/office/drawing/2014/main" id="{733934E6-523A-2A48-0555-4879C46F1746}"/>
              </a:ext>
            </a:extLst>
          </p:cNvPr>
          <p:cNvSpPr txBox="1"/>
          <p:nvPr/>
        </p:nvSpPr>
        <p:spPr>
          <a:xfrm>
            <a:off x="2411081" y="3867798"/>
            <a:ext cx="1383199" cy="338554"/>
          </a:xfrm>
          <a:prstGeom prst="rect">
            <a:avLst/>
          </a:prstGeom>
          <a:noFill/>
        </p:spPr>
        <p:txBody>
          <a:bodyPr wrap="none" rtlCol="0">
            <a:spAutoFit/>
          </a:bodyPr>
          <a:lstStyle/>
          <a:p>
            <a:r>
              <a:rPr lang="en-US" sz="1600" dirty="0">
                <a:solidFill>
                  <a:srgbClr val="0432FF"/>
                </a:solidFill>
                <a:latin typeface="Times New Roman" panose="02020603050405020304" pitchFamily="18" charset="0"/>
                <a:cs typeface="Times New Roman" panose="02020603050405020304" pitchFamily="18" charset="0"/>
              </a:rPr>
              <a:t>Solving TDSE</a:t>
            </a:r>
          </a:p>
        </p:txBody>
      </p:sp>
      <p:pic>
        <p:nvPicPr>
          <p:cNvPr id="10" name="Picture 9" descr="Text&#10;&#10;Description automatically generated with low confidence">
            <a:extLst>
              <a:ext uri="{FF2B5EF4-FFF2-40B4-BE49-F238E27FC236}">
                <a16:creationId xmlns:a16="http://schemas.microsoft.com/office/drawing/2014/main" id="{13764A4F-487E-154E-C94A-869BB8295715}"/>
              </a:ext>
            </a:extLst>
          </p:cNvPr>
          <p:cNvPicPr>
            <a:picLocks noChangeAspect="1"/>
          </p:cNvPicPr>
          <p:nvPr/>
        </p:nvPicPr>
        <p:blipFill>
          <a:blip r:embed="rId6"/>
          <a:stretch>
            <a:fillRect/>
          </a:stretch>
        </p:blipFill>
        <p:spPr>
          <a:xfrm>
            <a:off x="234028" y="4349527"/>
            <a:ext cx="4285342" cy="568987"/>
          </a:xfrm>
          <a:prstGeom prst="rect">
            <a:avLst/>
          </a:prstGeom>
        </p:spPr>
      </p:pic>
      <p:sp>
        <p:nvSpPr>
          <p:cNvPr id="16" name="Right Arrow 15">
            <a:extLst>
              <a:ext uri="{FF2B5EF4-FFF2-40B4-BE49-F238E27FC236}">
                <a16:creationId xmlns:a16="http://schemas.microsoft.com/office/drawing/2014/main" id="{0A30601D-AD4F-13C1-C4DA-B9D2E7961B20}"/>
              </a:ext>
            </a:extLst>
          </p:cNvPr>
          <p:cNvSpPr/>
          <p:nvPr/>
        </p:nvSpPr>
        <p:spPr>
          <a:xfrm rot="5400000">
            <a:off x="2160153" y="5106754"/>
            <a:ext cx="320040" cy="137160"/>
          </a:xfrm>
          <a:prstGeom prst="rightArrow">
            <a:avLst>
              <a:gd name="adj1" fmla="val 50000"/>
              <a:gd name="adj2" fmla="val 81755"/>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65" name="TextBox 64">
            <a:extLst>
              <a:ext uri="{FF2B5EF4-FFF2-40B4-BE49-F238E27FC236}">
                <a16:creationId xmlns:a16="http://schemas.microsoft.com/office/drawing/2014/main" id="{CCBB6901-0924-9060-154F-B9E159E34C43}"/>
              </a:ext>
            </a:extLst>
          </p:cNvPr>
          <p:cNvSpPr txBox="1"/>
          <p:nvPr/>
        </p:nvSpPr>
        <p:spPr>
          <a:xfrm>
            <a:off x="2388754" y="4971772"/>
            <a:ext cx="2260555" cy="338554"/>
          </a:xfrm>
          <a:prstGeom prst="rect">
            <a:avLst/>
          </a:prstGeom>
          <a:noFill/>
        </p:spPr>
        <p:txBody>
          <a:bodyPr wrap="none" rtlCol="0">
            <a:spAutoFit/>
          </a:bodyPr>
          <a:lstStyle/>
          <a:p>
            <a:r>
              <a:rPr lang="en-US" sz="1600" dirty="0">
                <a:solidFill>
                  <a:srgbClr val="0432FF"/>
                </a:solidFill>
                <a:latin typeface="Times New Roman" panose="02020603050405020304" pitchFamily="18" charset="0"/>
                <a:cs typeface="Times New Roman" panose="02020603050405020304" pitchFamily="18" charset="0"/>
              </a:rPr>
              <a:t>Non-adiabatic transitions</a:t>
            </a:r>
          </a:p>
        </p:txBody>
      </p:sp>
      <p:pic>
        <p:nvPicPr>
          <p:cNvPr id="67" name="Picture 66" descr="Text&#10;&#10;Description automatically generated">
            <a:extLst>
              <a:ext uri="{FF2B5EF4-FFF2-40B4-BE49-F238E27FC236}">
                <a16:creationId xmlns:a16="http://schemas.microsoft.com/office/drawing/2014/main" id="{582284E2-B17C-7703-31D7-3145E7966B9A}"/>
              </a:ext>
            </a:extLst>
          </p:cNvPr>
          <p:cNvPicPr>
            <a:picLocks noChangeAspect="1"/>
          </p:cNvPicPr>
          <p:nvPr/>
        </p:nvPicPr>
        <p:blipFill>
          <a:blip r:embed="rId7"/>
          <a:stretch>
            <a:fillRect/>
          </a:stretch>
        </p:blipFill>
        <p:spPr>
          <a:xfrm>
            <a:off x="911795" y="5540759"/>
            <a:ext cx="2655487" cy="619614"/>
          </a:xfrm>
          <a:prstGeom prst="rect">
            <a:avLst/>
          </a:prstGeom>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346C017-C076-4C07-5721-8604D2AB3A1F}"/>
                  </a:ext>
                </a:extLst>
              </p:cNvPr>
              <p:cNvSpPr txBox="1"/>
              <p:nvPr/>
            </p:nvSpPr>
            <p:spPr>
              <a:xfrm>
                <a:off x="3617261" y="5703591"/>
                <a:ext cx="472244" cy="319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𝜉</m:t>
                      </m:r>
                    </m:oMath>
                  </m:oMathPara>
                </a14:m>
                <a:endParaRPr lang="en-US" dirty="0"/>
              </a:p>
            </p:txBody>
          </p:sp>
        </mc:Choice>
        <mc:Fallback xmlns="">
          <p:sp>
            <p:nvSpPr>
              <p:cNvPr id="68" name="TextBox 67">
                <a:extLst>
                  <a:ext uri="{FF2B5EF4-FFF2-40B4-BE49-F238E27FC236}">
                    <a16:creationId xmlns:a16="http://schemas.microsoft.com/office/drawing/2014/main" id="{7346C017-C076-4C07-5721-8604D2AB3A1F}"/>
                  </a:ext>
                </a:extLst>
              </p:cNvPr>
              <p:cNvSpPr txBox="1">
                <a:spLocks noRot="1" noChangeAspect="1" noMove="1" noResize="1" noEditPoints="1" noAdjustHandles="1" noChangeArrowheads="1" noChangeShapeType="1" noTextEdit="1"/>
              </p:cNvSpPr>
              <p:nvPr/>
            </p:nvSpPr>
            <p:spPr>
              <a:xfrm>
                <a:off x="3617261" y="5703591"/>
                <a:ext cx="472244" cy="319190"/>
              </a:xfrm>
              <a:prstGeom prst="rect">
                <a:avLst/>
              </a:prstGeom>
              <a:blipFill>
                <a:blip r:embed="rId8"/>
                <a:stretch>
                  <a:fillRect l="-2564" t="-3846" r="-7692" b="-19231"/>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4C2276DF-8606-4A4D-EE38-B000F519EDD1}"/>
              </a:ext>
            </a:extLst>
          </p:cNvPr>
          <p:cNvGrpSpPr/>
          <p:nvPr/>
        </p:nvGrpSpPr>
        <p:grpSpPr>
          <a:xfrm>
            <a:off x="6460387" y="1008066"/>
            <a:ext cx="3354914" cy="2532045"/>
            <a:chOff x="448454" y="1265356"/>
            <a:chExt cx="3354914" cy="2532045"/>
          </a:xfrm>
        </p:grpSpPr>
        <p:grpSp>
          <p:nvGrpSpPr>
            <p:cNvPr id="19" name="Group 18">
              <a:extLst>
                <a:ext uri="{FF2B5EF4-FFF2-40B4-BE49-F238E27FC236}">
                  <a16:creationId xmlns:a16="http://schemas.microsoft.com/office/drawing/2014/main" id="{C17576DD-DB5E-8743-9D5A-F97A4B01108C}"/>
                </a:ext>
              </a:extLst>
            </p:cNvPr>
            <p:cNvGrpSpPr/>
            <p:nvPr/>
          </p:nvGrpSpPr>
          <p:grpSpPr>
            <a:xfrm>
              <a:off x="448454" y="1265356"/>
              <a:ext cx="3354914" cy="2532045"/>
              <a:chOff x="5596394" y="4246030"/>
              <a:chExt cx="2955511" cy="2528675"/>
            </a:xfrm>
          </p:grpSpPr>
          <p:grpSp>
            <p:nvGrpSpPr>
              <p:cNvPr id="20" name="Group 19">
                <a:extLst>
                  <a:ext uri="{FF2B5EF4-FFF2-40B4-BE49-F238E27FC236}">
                    <a16:creationId xmlns:a16="http://schemas.microsoft.com/office/drawing/2014/main" id="{67DAD0D5-1F76-C74F-8C88-238359362345}"/>
                  </a:ext>
                </a:extLst>
              </p:cNvPr>
              <p:cNvGrpSpPr/>
              <p:nvPr/>
            </p:nvGrpSpPr>
            <p:grpSpPr>
              <a:xfrm>
                <a:off x="6031032" y="4303735"/>
                <a:ext cx="2413807" cy="2133670"/>
                <a:chOff x="6031032" y="3851795"/>
                <a:chExt cx="2413807" cy="2133670"/>
              </a:xfrm>
            </p:grpSpPr>
            <p:pic>
              <p:nvPicPr>
                <p:cNvPr id="25" name="Picture 24">
                  <a:extLst>
                    <a:ext uri="{FF2B5EF4-FFF2-40B4-BE49-F238E27FC236}">
                      <a16:creationId xmlns:a16="http://schemas.microsoft.com/office/drawing/2014/main" id="{F2C3A57C-339D-7E45-9BD8-182931A3DBC7}"/>
                    </a:ext>
                  </a:extLst>
                </p:cNvPr>
                <p:cNvPicPr>
                  <a:picLocks noChangeAspect="1"/>
                </p:cNvPicPr>
                <p:nvPr/>
              </p:nvPicPr>
              <p:blipFill rotWithShape="1">
                <a:blip r:embed="rId9"/>
                <a:srcRect l="5055" r="5066"/>
                <a:stretch/>
              </p:blipFill>
              <p:spPr>
                <a:xfrm>
                  <a:off x="6031032" y="4942279"/>
                  <a:ext cx="2413807" cy="1043186"/>
                </a:xfrm>
                <a:prstGeom prst="rect">
                  <a:avLst/>
                </a:prstGeom>
              </p:spPr>
            </p:pic>
            <p:pic>
              <p:nvPicPr>
                <p:cNvPr id="26" name="Picture 25">
                  <a:extLst>
                    <a:ext uri="{FF2B5EF4-FFF2-40B4-BE49-F238E27FC236}">
                      <a16:creationId xmlns:a16="http://schemas.microsoft.com/office/drawing/2014/main" id="{60987A3C-2DEC-2E4B-8E55-52D8BA67D77B}"/>
                    </a:ext>
                  </a:extLst>
                </p:cNvPr>
                <p:cNvPicPr>
                  <a:picLocks noChangeAspect="1"/>
                </p:cNvPicPr>
                <p:nvPr/>
              </p:nvPicPr>
              <p:blipFill>
                <a:blip r:embed="rId10"/>
                <a:stretch>
                  <a:fillRect/>
                </a:stretch>
              </p:blipFill>
              <p:spPr>
                <a:xfrm>
                  <a:off x="6502283" y="3851795"/>
                  <a:ext cx="1470423" cy="1280779"/>
                </a:xfrm>
                <a:prstGeom prst="rect">
                  <a:avLst/>
                </a:prstGeom>
              </p:spPr>
            </p:pic>
          </p:grpSp>
          <p:cxnSp>
            <p:nvCxnSpPr>
              <p:cNvPr id="21" name="Straight Arrow Connector 20">
                <a:extLst>
                  <a:ext uri="{FF2B5EF4-FFF2-40B4-BE49-F238E27FC236}">
                    <a16:creationId xmlns:a16="http://schemas.microsoft.com/office/drawing/2014/main" id="{46D5F658-3D4A-7E47-9A7B-2EF56713B1DD}"/>
                  </a:ext>
                </a:extLst>
              </p:cNvPr>
              <p:cNvCxnSpPr/>
              <p:nvPr/>
            </p:nvCxnSpPr>
            <p:spPr>
              <a:xfrm flipH="1" flipV="1">
                <a:off x="5896296" y="4246030"/>
                <a:ext cx="24756" cy="22380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72482C4-C7E0-5743-BCB3-4F64A677C9C5}"/>
                  </a:ext>
                </a:extLst>
              </p:cNvPr>
              <p:cNvCxnSpPr/>
              <p:nvPr/>
            </p:nvCxnSpPr>
            <p:spPr>
              <a:xfrm flipV="1">
                <a:off x="5921052" y="6467499"/>
                <a:ext cx="2630853" cy="13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1C58AF-E8A2-0149-9475-57EE27AAA6A2}"/>
                  </a:ext>
                </a:extLst>
              </p:cNvPr>
              <p:cNvSpPr txBox="1"/>
              <p:nvPr/>
            </p:nvSpPr>
            <p:spPr bwMode="auto">
              <a:xfrm>
                <a:off x="6348311" y="6467498"/>
                <a:ext cx="1462524" cy="307207"/>
              </a:xfrm>
              <a:prstGeom prst="rect">
                <a:avLst/>
              </a:prstGeom>
              <a:noFill/>
              <a:ln w="9525">
                <a:noFill/>
                <a:miter lim="800000"/>
                <a:headEnd/>
                <a:tailEnd/>
              </a:ln>
            </p:spPr>
            <p:txBody>
              <a:bodyPr vert="horz" wrap="none" lIns="91392" tIns="45696" rIns="91392" bIns="45696" numCol="1" rtlCol="0" anchor="t" anchorCtr="0" compatLnSpc="1">
                <a:prstTxWarp prst="textNoShape">
                  <a:avLst/>
                </a:prstTxWarp>
                <a:spAutoFit/>
              </a:bodyPr>
              <a:lstStyle/>
              <a:p>
                <a:pPr marL="361907" indent="-361907" defTabSz="965086" fontAlgn="base">
                  <a:spcBef>
                    <a:spcPct val="20000"/>
                  </a:spcBef>
                  <a:spcAft>
                    <a:spcPct val="0"/>
                  </a:spcAft>
                </a:pPr>
                <a:r>
                  <a:rPr lang="en-US" sz="1400" kern="0" dirty="0">
                    <a:cs typeface="Arial"/>
                  </a:rPr>
                  <a:t>Reaction coordinate</a:t>
                </a:r>
              </a:p>
            </p:txBody>
          </p:sp>
          <p:sp>
            <p:nvSpPr>
              <p:cNvPr id="24" name="TextBox 23">
                <a:extLst>
                  <a:ext uri="{FF2B5EF4-FFF2-40B4-BE49-F238E27FC236}">
                    <a16:creationId xmlns:a16="http://schemas.microsoft.com/office/drawing/2014/main" id="{2C4C21F8-EE3F-6440-8F43-C239703AFBF6}"/>
                  </a:ext>
                </a:extLst>
              </p:cNvPr>
              <p:cNvSpPr txBox="1"/>
              <p:nvPr/>
            </p:nvSpPr>
            <p:spPr bwMode="auto">
              <a:xfrm rot="16200000">
                <a:off x="5389324" y="5170869"/>
                <a:ext cx="685135" cy="270995"/>
              </a:xfrm>
              <a:prstGeom prst="rect">
                <a:avLst/>
              </a:prstGeom>
              <a:noFill/>
              <a:ln w="9525">
                <a:noFill/>
                <a:miter lim="800000"/>
                <a:headEnd/>
                <a:tailEnd/>
              </a:ln>
            </p:spPr>
            <p:txBody>
              <a:bodyPr vert="horz" wrap="none" lIns="91392" tIns="45696" rIns="91392" bIns="45696" numCol="1" rtlCol="0" anchor="t" anchorCtr="0" compatLnSpc="1">
                <a:prstTxWarp prst="textNoShape">
                  <a:avLst/>
                </a:prstTxWarp>
                <a:spAutoFit/>
              </a:bodyPr>
              <a:lstStyle/>
              <a:p>
                <a:pPr marL="361907" indent="-361907" defTabSz="965086" fontAlgn="base">
                  <a:spcBef>
                    <a:spcPct val="20000"/>
                  </a:spcBef>
                  <a:spcAft>
                    <a:spcPct val="0"/>
                  </a:spcAft>
                </a:pPr>
                <a:r>
                  <a:rPr lang="en-US" sz="1400" kern="0" dirty="0">
                    <a:cs typeface="Arial"/>
                  </a:rPr>
                  <a:t>Energy</a:t>
                </a:r>
              </a:p>
            </p:txBody>
          </p:sp>
        </p:grpSp>
        <p:grpSp>
          <p:nvGrpSpPr>
            <p:cNvPr id="27" name="Group 26">
              <a:extLst>
                <a:ext uri="{FF2B5EF4-FFF2-40B4-BE49-F238E27FC236}">
                  <a16:creationId xmlns:a16="http://schemas.microsoft.com/office/drawing/2014/main" id="{9B08CDF1-8856-1A4B-A116-C4BED3215E79}"/>
                </a:ext>
              </a:extLst>
            </p:cNvPr>
            <p:cNvGrpSpPr/>
            <p:nvPr/>
          </p:nvGrpSpPr>
          <p:grpSpPr>
            <a:xfrm rot="20361333">
              <a:off x="1013012" y="2551403"/>
              <a:ext cx="688462" cy="695575"/>
              <a:chOff x="5939520" y="4435540"/>
              <a:chExt cx="918480" cy="905894"/>
            </a:xfrm>
          </p:grpSpPr>
          <p:sp>
            <p:nvSpPr>
              <p:cNvPr id="28" name="Freeform 27">
                <a:extLst>
                  <a:ext uri="{FF2B5EF4-FFF2-40B4-BE49-F238E27FC236}">
                    <a16:creationId xmlns:a16="http://schemas.microsoft.com/office/drawing/2014/main" id="{7545D7F0-8B0E-8B4E-8847-4804C7D74A68}"/>
                  </a:ext>
                </a:extLst>
              </p:cNvPr>
              <p:cNvSpPr/>
              <p:nvPr/>
            </p:nvSpPr>
            <p:spPr>
              <a:xfrm rot="3640982">
                <a:off x="6033937" y="4467090"/>
                <a:ext cx="723527" cy="854654"/>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29" name="Oval 28">
                <a:extLst>
                  <a:ext uri="{FF2B5EF4-FFF2-40B4-BE49-F238E27FC236}">
                    <a16:creationId xmlns:a16="http://schemas.microsoft.com/office/drawing/2014/main" id="{A96AB46D-ED65-684D-91FA-B7E981562519}"/>
                  </a:ext>
                </a:extLst>
              </p:cNvPr>
              <p:cNvSpPr/>
              <p:nvPr/>
            </p:nvSpPr>
            <p:spPr>
              <a:xfrm rot="1796465">
                <a:off x="6308735" y="5214403"/>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0" name="Oval 29">
                <a:extLst>
                  <a:ext uri="{FF2B5EF4-FFF2-40B4-BE49-F238E27FC236}">
                    <a16:creationId xmlns:a16="http://schemas.microsoft.com/office/drawing/2014/main" id="{671972E2-595D-E842-A125-C6FB8B8B27B5}"/>
                  </a:ext>
                </a:extLst>
              </p:cNvPr>
              <p:cNvSpPr/>
              <p:nvPr/>
            </p:nvSpPr>
            <p:spPr>
              <a:xfrm rot="1796465">
                <a:off x="6519607" y="5142427"/>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1" name="Oval 30">
                <a:extLst>
                  <a:ext uri="{FF2B5EF4-FFF2-40B4-BE49-F238E27FC236}">
                    <a16:creationId xmlns:a16="http://schemas.microsoft.com/office/drawing/2014/main" id="{ED609BAE-D03D-4146-AD74-91F30C09F813}"/>
                  </a:ext>
                </a:extLst>
              </p:cNvPr>
              <p:cNvSpPr/>
              <p:nvPr/>
            </p:nvSpPr>
            <p:spPr>
              <a:xfrm rot="1796465">
                <a:off x="6707759" y="4984444"/>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2" name="Oval 31">
                <a:extLst>
                  <a:ext uri="{FF2B5EF4-FFF2-40B4-BE49-F238E27FC236}">
                    <a16:creationId xmlns:a16="http://schemas.microsoft.com/office/drawing/2014/main" id="{914B09EB-4170-2D46-8F34-DDFA660CBC70}"/>
                  </a:ext>
                </a:extLst>
              </p:cNvPr>
              <p:cNvSpPr/>
              <p:nvPr/>
            </p:nvSpPr>
            <p:spPr>
              <a:xfrm rot="1796465">
                <a:off x="6733278" y="4764595"/>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3" name="Oval 32">
                <a:extLst>
                  <a:ext uri="{FF2B5EF4-FFF2-40B4-BE49-F238E27FC236}">
                    <a16:creationId xmlns:a16="http://schemas.microsoft.com/office/drawing/2014/main" id="{D8BF9AA3-3C95-FB49-B706-1BD942E25CCB}"/>
                  </a:ext>
                </a:extLst>
              </p:cNvPr>
              <p:cNvSpPr/>
              <p:nvPr/>
            </p:nvSpPr>
            <p:spPr>
              <a:xfrm rot="1796465">
                <a:off x="6656113" y="4551606"/>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4" name="Oval 33">
                <a:extLst>
                  <a:ext uri="{FF2B5EF4-FFF2-40B4-BE49-F238E27FC236}">
                    <a16:creationId xmlns:a16="http://schemas.microsoft.com/office/drawing/2014/main" id="{5CF6126B-8A27-1649-A871-4A433023EC3E}"/>
                  </a:ext>
                </a:extLst>
              </p:cNvPr>
              <p:cNvSpPr/>
              <p:nvPr/>
            </p:nvSpPr>
            <p:spPr>
              <a:xfrm rot="1796465">
                <a:off x="6458265" y="4435540"/>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5" name="Oval 34">
                <a:extLst>
                  <a:ext uri="{FF2B5EF4-FFF2-40B4-BE49-F238E27FC236}">
                    <a16:creationId xmlns:a16="http://schemas.microsoft.com/office/drawing/2014/main" id="{4EB32423-5571-6140-8F66-586368B907F2}"/>
                  </a:ext>
                </a:extLst>
              </p:cNvPr>
              <p:cNvSpPr/>
              <p:nvPr/>
            </p:nvSpPr>
            <p:spPr>
              <a:xfrm rot="1796465">
                <a:off x="6101758" y="5182435"/>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6" name="Oval 35">
                <a:extLst>
                  <a:ext uri="{FF2B5EF4-FFF2-40B4-BE49-F238E27FC236}">
                    <a16:creationId xmlns:a16="http://schemas.microsoft.com/office/drawing/2014/main" id="{F50D97A9-DB67-6E40-968B-2A600CDF9E9E}"/>
                  </a:ext>
                </a:extLst>
              </p:cNvPr>
              <p:cNvSpPr/>
              <p:nvPr/>
            </p:nvSpPr>
            <p:spPr>
              <a:xfrm rot="1796465">
                <a:off x="5939520" y="5003395"/>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7" name="Oval 36">
                <a:extLst>
                  <a:ext uri="{FF2B5EF4-FFF2-40B4-BE49-F238E27FC236}">
                    <a16:creationId xmlns:a16="http://schemas.microsoft.com/office/drawing/2014/main" id="{4C0FDD57-2A44-914F-A2BE-DFBD6A981B73}"/>
                  </a:ext>
                </a:extLst>
              </p:cNvPr>
              <p:cNvSpPr/>
              <p:nvPr/>
            </p:nvSpPr>
            <p:spPr>
              <a:xfrm rot="1796465">
                <a:off x="5940304" y="4769044"/>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8" name="Oval 37">
                <a:extLst>
                  <a:ext uri="{FF2B5EF4-FFF2-40B4-BE49-F238E27FC236}">
                    <a16:creationId xmlns:a16="http://schemas.microsoft.com/office/drawing/2014/main" id="{04779B03-B204-AC4E-8C40-6323FD9FA254}"/>
                  </a:ext>
                </a:extLst>
              </p:cNvPr>
              <p:cNvSpPr/>
              <p:nvPr/>
            </p:nvSpPr>
            <p:spPr>
              <a:xfrm rot="1796465">
                <a:off x="6129941" y="4695790"/>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39" name="Oval 38">
                <a:extLst>
                  <a:ext uri="{FF2B5EF4-FFF2-40B4-BE49-F238E27FC236}">
                    <a16:creationId xmlns:a16="http://schemas.microsoft.com/office/drawing/2014/main" id="{8D185ED5-31E2-DF4F-AAD5-B635CFF7B662}"/>
                  </a:ext>
                </a:extLst>
              </p:cNvPr>
              <p:cNvSpPr/>
              <p:nvPr/>
            </p:nvSpPr>
            <p:spPr>
              <a:xfrm rot="1796465">
                <a:off x="6256263" y="4501536"/>
                <a:ext cx="124722" cy="127031"/>
              </a:xfrm>
              <a:prstGeom prst="ellipse">
                <a:avLst/>
              </a:prstGeom>
              <a:solidFill>
                <a:srgbClr val="0A28C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grpSp>
          <p:nvGrpSpPr>
            <p:cNvPr id="40" name="Group 39">
              <a:extLst>
                <a:ext uri="{FF2B5EF4-FFF2-40B4-BE49-F238E27FC236}">
                  <a16:creationId xmlns:a16="http://schemas.microsoft.com/office/drawing/2014/main" id="{E81AB17C-8246-204E-8F20-BBD00D0440A2}"/>
                </a:ext>
              </a:extLst>
            </p:cNvPr>
            <p:cNvGrpSpPr/>
            <p:nvPr/>
          </p:nvGrpSpPr>
          <p:grpSpPr>
            <a:xfrm rot="20361333">
              <a:off x="2002680" y="1684024"/>
              <a:ext cx="688462" cy="693720"/>
              <a:chOff x="5939520" y="4435540"/>
              <a:chExt cx="918480" cy="905894"/>
            </a:xfrm>
          </p:grpSpPr>
          <p:sp>
            <p:nvSpPr>
              <p:cNvPr id="41" name="Freeform 40">
                <a:extLst>
                  <a:ext uri="{FF2B5EF4-FFF2-40B4-BE49-F238E27FC236}">
                    <a16:creationId xmlns:a16="http://schemas.microsoft.com/office/drawing/2014/main" id="{42813BC6-EFE9-FA42-B4E7-DB04A846FFED}"/>
                  </a:ext>
                </a:extLst>
              </p:cNvPr>
              <p:cNvSpPr/>
              <p:nvPr/>
            </p:nvSpPr>
            <p:spPr>
              <a:xfrm rot="3640982">
                <a:off x="6033937" y="4467090"/>
                <a:ext cx="723527" cy="854654"/>
              </a:xfrm>
              <a:custGeom>
                <a:avLst/>
                <a:gdLst>
                  <a:gd name="connsiteX0" fmla="*/ 197777 w 895972"/>
                  <a:gd name="connsiteY0" fmla="*/ 561471 h 1056223"/>
                  <a:gd name="connsiteX1" fmla="*/ 135993 w 895972"/>
                  <a:gd name="connsiteY1" fmla="*/ 882746 h 1056223"/>
                  <a:gd name="connsiteX2" fmla="*/ 432555 w 895972"/>
                  <a:gd name="connsiteY2" fmla="*/ 1055741 h 1056223"/>
                  <a:gd name="connsiteX3" fmla="*/ 840328 w 895972"/>
                  <a:gd name="connsiteY3" fmla="*/ 833319 h 1056223"/>
                  <a:gd name="connsiteX4" fmla="*/ 827972 w 895972"/>
                  <a:gd name="connsiteY4" fmla="*/ 190768 h 1056223"/>
                  <a:gd name="connsiteX5" fmla="*/ 247204 w 895972"/>
                  <a:gd name="connsiteY5" fmla="*/ 5417 h 1056223"/>
                  <a:gd name="connsiteX6" fmla="*/ 69 w 895972"/>
                  <a:gd name="connsiteY6" fmla="*/ 351406 h 1056223"/>
                  <a:gd name="connsiteX7" fmla="*/ 197777 w 895972"/>
                  <a:gd name="connsiteY7" fmla="*/ 561471 h 10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972" h="1056223">
                    <a:moveTo>
                      <a:pt x="197777" y="561471"/>
                    </a:moveTo>
                    <a:cubicBezTo>
                      <a:pt x="220431" y="650028"/>
                      <a:pt x="96863" y="800368"/>
                      <a:pt x="135993" y="882746"/>
                    </a:cubicBezTo>
                    <a:cubicBezTo>
                      <a:pt x="175123" y="965124"/>
                      <a:pt x="315166" y="1063979"/>
                      <a:pt x="432555" y="1055741"/>
                    </a:cubicBezTo>
                    <a:cubicBezTo>
                      <a:pt x="549944" y="1047503"/>
                      <a:pt x="774425" y="977481"/>
                      <a:pt x="840328" y="833319"/>
                    </a:cubicBezTo>
                    <a:cubicBezTo>
                      <a:pt x="906231" y="689157"/>
                      <a:pt x="926826" y="328752"/>
                      <a:pt x="827972" y="190768"/>
                    </a:cubicBezTo>
                    <a:cubicBezTo>
                      <a:pt x="729118" y="52784"/>
                      <a:pt x="385188" y="-21356"/>
                      <a:pt x="247204" y="5417"/>
                    </a:cubicBezTo>
                    <a:cubicBezTo>
                      <a:pt x="109220" y="32190"/>
                      <a:pt x="4188" y="260790"/>
                      <a:pt x="69" y="351406"/>
                    </a:cubicBezTo>
                    <a:cubicBezTo>
                      <a:pt x="-4050" y="442022"/>
                      <a:pt x="175123" y="472914"/>
                      <a:pt x="197777" y="561471"/>
                    </a:cubicBezTo>
                    <a:close/>
                  </a:path>
                </a:pathLst>
              </a:cu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2" name="Oval 41">
                <a:extLst>
                  <a:ext uri="{FF2B5EF4-FFF2-40B4-BE49-F238E27FC236}">
                    <a16:creationId xmlns:a16="http://schemas.microsoft.com/office/drawing/2014/main" id="{0F5BA6EE-0DF9-BF48-BD1E-03E6BC93432E}"/>
                  </a:ext>
                </a:extLst>
              </p:cNvPr>
              <p:cNvSpPr/>
              <p:nvPr/>
            </p:nvSpPr>
            <p:spPr>
              <a:xfrm rot="1796465">
                <a:off x="6308735" y="5214403"/>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3" name="Oval 42">
                <a:extLst>
                  <a:ext uri="{FF2B5EF4-FFF2-40B4-BE49-F238E27FC236}">
                    <a16:creationId xmlns:a16="http://schemas.microsoft.com/office/drawing/2014/main" id="{CFBB5731-68B6-BE45-9F86-FE02AD8936D5}"/>
                  </a:ext>
                </a:extLst>
              </p:cNvPr>
              <p:cNvSpPr/>
              <p:nvPr/>
            </p:nvSpPr>
            <p:spPr>
              <a:xfrm rot="1796465">
                <a:off x="6519607" y="5142427"/>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4" name="Oval 43">
                <a:extLst>
                  <a:ext uri="{FF2B5EF4-FFF2-40B4-BE49-F238E27FC236}">
                    <a16:creationId xmlns:a16="http://schemas.microsoft.com/office/drawing/2014/main" id="{564B2001-4A00-D249-AAA8-0B9629B24539}"/>
                  </a:ext>
                </a:extLst>
              </p:cNvPr>
              <p:cNvSpPr/>
              <p:nvPr/>
            </p:nvSpPr>
            <p:spPr>
              <a:xfrm rot="1796465">
                <a:off x="6707759" y="4984444"/>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5" name="Oval 44">
                <a:extLst>
                  <a:ext uri="{FF2B5EF4-FFF2-40B4-BE49-F238E27FC236}">
                    <a16:creationId xmlns:a16="http://schemas.microsoft.com/office/drawing/2014/main" id="{7E4F57B7-4C02-6F48-8F58-3E674F06DA87}"/>
                  </a:ext>
                </a:extLst>
              </p:cNvPr>
              <p:cNvSpPr/>
              <p:nvPr/>
            </p:nvSpPr>
            <p:spPr>
              <a:xfrm rot="1796465">
                <a:off x="6733278" y="4764595"/>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6" name="Oval 45">
                <a:extLst>
                  <a:ext uri="{FF2B5EF4-FFF2-40B4-BE49-F238E27FC236}">
                    <a16:creationId xmlns:a16="http://schemas.microsoft.com/office/drawing/2014/main" id="{69E1E74B-2038-134A-AC1E-F18DCBCA891D}"/>
                  </a:ext>
                </a:extLst>
              </p:cNvPr>
              <p:cNvSpPr/>
              <p:nvPr/>
            </p:nvSpPr>
            <p:spPr>
              <a:xfrm rot="1796465">
                <a:off x="6656113" y="4551606"/>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7" name="Oval 46">
                <a:extLst>
                  <a:ext uri="{FF2B5EF4-FFF2-40B4-BE49-F238E27FC236}">
                    <a16:creationId xmlns:a16="http://schemas.microsoft.com/office/drawing/2014/main" id="{D36BFE81-09B3-DD48-9BA3-4624673A50AB}"/>
                  </a:ext>
                </a:extLst>
              </p:cNvPr>
              <p:cNvSpPr/>
              <p:nvPr/>
            </p:nvSpPr>
            <p:spPr>
              <a:xfrm rot="1796465">
                <a:off x="6458265" y="4435540"/>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8" name="Oval 47">
                <a:extLst>
                  <a:ext uri="{FF2B5EF4-FFF2-40B4-BE49-F238E27FC236}">
                    <a16:creationId xmlns:a16="http://schemas.microsoft.com/office/drawing/2014/main" id="{9D69E692-B931-C646-9CB7-B8BFB566D432}"/>
                  </a:ext>
                </a:extLst>
              </p:cNvPr>
              <p:cNvSpPr/>
              <p:nvPr/>
            </p:nvSpPr>
            <p:spPr>
              <a:xfrm rot="1796465">
                <a:off x="6101758" y="5182435"/>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49" name="Oval 48">
                <a:extLst>
                  <a:ext uri="{FF2B5EF4-FFF2-40B4-BE49-F238E27FC236}">
                    <a16:creationId xmlns:a16="http://schemas.microsoft.com/office/drawing/2014/main" id="{FB755D49-D9FB-F945-AE47-CD52E921ABF1}"/>
                  </a:ext>
                </a:extLst>
              </p:cNvPr>
              <p:cNvSpPr/>
              <p:nvPr/>
            </p:nvSpPr>
            <p:spPr>
              <a:xfrm rot="1796465">
                <a:off x="5939520" y="5003395"/>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0" name="Oval 49">
                <a:extLst>
                  <a:ext uri="{FF2B5EF4-FFF2-40B4-BE49-F238E27FC236}">
                    <a16:creationId xmlns:a16="http://schemas.microsoft.com/office/drawing/2014/main" id="{82265AE5-A828-6640-A18E-8AA7C6194B5C}"/>
                  </a:ext>
                </a:extLst>
              </p:cNvPr>
              <p:cNvSpPr/>
              <p:nvPr/>
            </p:nvSpPr>
            <p:spPr>
              <a:xfrm rot="1796465">
                <a:off x="5940304" y="4769044"/>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1" name="Oval 50">
                <a:extLst>
                  <a:ext uri="{FF2B5EF4-FFF2-40B4-BE49-F238E27FC236}">
                    <a16:creationId xmlns:a16="http://schemas.microsoft.com/office/drawing/2014/main" id="{6C7D2515-3AAC-6C46-AC78-BEE8FD1A80D4}"/>
                  </a:ext>
                </a:extLst>
              </p:cNvPr>
              <p:cNvSpPr/>
              <p:nvPr/>
            </p:nvSpPr>
            <p:spPr>
              <a:xfrm rot="1796465">
                <a:off x="6129941" y="4695790"/>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52" name="Oval 51">
                <a:extLst>
                  <a:ext uri="{FF2B5EF4-FFF2-40B4-BE49-F238E27FC236}">
                    <a16:creationId xmlns:a16="http://schemas.microsoft.com/office/drawing/2014/main" id="{59F025DE-DAA3-5A4D-81C3-D29EDE7C1B03}"/>
                  </a:ext>
                </a:extLst>
              </p:cNvPr>
              <p:cNvSpPr/>
              <p:nvPr/>
            </p:nvSpPr>
            <p:spPr>
              <a:xfrm rot="1796465">
                <a:off x="6256263" y="4501536"/>
                <a:ext cx="124722" cy="127031"/>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grpSp>
        <p:sp>
          <p:nvSpPr>
            <p:cNvPr id="53" name="Arc 52">
              <a:extLst>
                <a:ext uri="{FF2B5EF4-FFF2-40B4-BE49-F238E27FC236}">
                  <a16:creationId xmlns:a16="http://schemas.microsoft.com/office/drawing/2014/main" id="{4E9F0CBA-E60F-DB4A-B08E-6A7881F652EE}"/>
                </a:ext>
              </a:extLst>
            </p:cNvPr>
            <p:cNvSpPr/>
            <p:nvPr/>
          </p:nvSpPr>
          <p:spPr>
            <a:xfrm rot="5400000">
              <a:off x="1339073" y="2093005"/>
              <a:ext cx="678984" cy="753159"/>
            </a:xfrm>
            <a:prstGeom prst="arc">
              <a:avLst/>
            </a:prstGeom>
            <a:ln w="254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grpSp>
      <p:sp>
        <p:nvSpPr>
          <p:cNvPr id="71" name="TextBox 70">
            <a:extLst>
              <a:ext uri="{FF2B5EF4-FFF2-40B4-BE49-F238E27FC236}">
                <a16:creationId xmlns:a16="http://schemas.microsoft.com/office/drawing/2014/main" id="{825868EB-4F1E-BEA2-823A-DEECA4C04F98}"/>
              </a:ext>
            </a:extLst>
          </p:cNvPr>
          <p:cNvSpPr txBox="1"/>
          <p:nvPr/>
        </p:nvSpPr>
        <p:spPr>
          <a:xfrm>
            <a:off x="5599114" y="3606188"/>
            <a:ext cx="5642186" cy="430887"/>
          </a:xfrm>
          <a:prstGeom prst="rect">
            <a:avLst/>
          </a:prstGeom>
          <a:noFill/>
        </p:spPr>
        <p:txBody>
          <a:bodyPr wrap="none" rtlCol="0">
            <a:spAutoFit/>
          </a:bodyPr>
          <a:lstStyle/>
          <a:p>
            <a:r>
              <a:rPr lang="en-US" sz="2200" b="1" dirty="0"/>
              <a:t>RPSH conserves quantum plus classical energy</a:t>
            </a:r>
          </a:p>
        </p:txBody>
      </p:sp>
      <p:pic>
        <p:nvPicPr>
          <p:cNvPr id="75" name="Picture 74" descr="Text&#10;&#10;Description automatically generated">
            <a:extLst>
              <a:ext uri="{FF2B5EF4-FFF2-40B4-BE49-F238E27FC236}">
                <a16:creationId xmlns:a16="http://schemas.microsoft.com/office/drawing/2014/main" id="{75BC112C-4D4A-1F95-F169-5F824AB02F14}"/>
              </a:ext>
            </a:extLst>
          </p:cNvPr>
          <p:cNvPicPr>
            <a:picLocks noChangeAspect="1"/>
          </p:cNvPicPr>
          <p:nvPr/>
        </p:nvPicPr>
        <p:blipFill>
          <a:blip r:embed="rId11"/>
          <a:stretch>
            <a:fillRect/>
          </a:stretch>
        </p:blipFill>
        <p:spPr>
          <a:xfrm>
            <a:off x="7084012" y="5004288"/>
            <a:ext cx="2476195" cy="411241"/>
          </a:xfrm>
          <a:prstGeom prst="rect">
            <a:avLst/>
          </a:prstGeom>
        </p:spPr>
      </p:pic>
      <p:sp>
        <p:nvSpPr>
          <p:cNvPr id="77" name="TextBox 76">
            <a:extLst>
              <a:ext uri="{FF2B5EF4-FFF2-40B4-BE49-F238E27FC236}">
                <a16:creationId xmlns:a16="http://schemas.microsoft.com/office/drawing/2014/main" id="{4B685893-BDB4-3799-EBBB-54FB20BB3C2B}"/>
              </a:ext>
            </a:extLst>
          </p:cNvPr>
          <p:cNvSpPr txBox="1"/>
          <p:nvPr/>
        </p:nvSpPr>
        <p:spPr>
          <a:xfrm>
            <a:off x="5342187" y="4111270"/>
            <a:ext cx="6461749" cy="707886"/>
          </a:xfrm>
          <a:prstGeom prst="rect">
            <a:avLst/>
          </a:prstGeom>
          <a:noFill/>
        </p:spPr>
        <p:txBody>
          <a:bodyPr wrap="square">
            <a:spAutoFit/>
          </a:bodyPr>
          <a:lstStyle/>
          <a:p>
            <a:pPr algn="just"/>
            <a:r>
              <a:rPr lang="en-US" sz="2000" dirty="0">
                <a:effectLst/>
                <a:latin typeface="Calibri" panose="020F0502020204030204" pitchFamily="34" charset="0"/>
                <a:cs typeface="Calibri" panose="020F0502020204030204" pitchFamily="34" charset="0"/>
              </a:rPr>
              <a:t>Velocity of each bead is re-scaled along the direction of the centroid non-adiabatic coupling vector:</a:t>
            </a:r>
          </a:p>
        </p:txBody>
      </p:sp>
    </p:spTree>
    <p:extLst>
      <p:ext uri="{BB962C8B-B14F-4D97-AF65-F5344CB8AC3E}">
        <p14:creationId xmlns:p14="http://schemas.microsoft.com/office/powerpoint/2010/main" val="27502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up)">
                                      <p:cBhvr>
                                        <p:cTn id="29" dur="500"/>
                                        <p:tgtEl>
                                          <p:spTgt spid="6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up)">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dissolve">
                                      <p:cBhvr>
                                        <p:cTn id="48" dur="500"/>
                                        <p:tgtEl>
                                          <p:spTgt spid="7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dissolve">
                                      <p:cBhvr>
                                        <p:cTn id="53" dur="500"/>
                                        <p:tgtEl>
                                          <p:spTgt spid="77"/>
                                        </p:tgtEl>
                                      </p:cBhvr>
                                    </p:animEffect>
                                  </p:childTnLst>
                                </p:cTn>
                              </p:par>
                              <p:par>
                                <p:cTn id="54" presetID="9" presetClass="entr" presetSubtype="0" fill="hold"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dissolve">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6" grpId="0" animBg="1"/>
      <p:bldP spid="65" grpId="0"/>
      <p:bldP spid="68" grpId="0"/>
      <p:bldP spid="71"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4BCA38-0401-CB31-2370-B76B20DCC034}"/>
              </a:ext>
            </a:extLst>
          </p:cNvPr>
          <p:cNvSpPr/>
          <p:nvPr/>
        </p:nvSpPr>
        <p:spPr>
          <a:xfrm>
            <a:off x="127022" y="139083"/>
            <a:ext cx="11901846" cy="526619"/>
          </a:xfrm>
          <a:prstGeom prst="rect">
            <a:avLst/>
          </a:prstGeom>
          <a:solidFill>
            <a:srgbClr val="9411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Calibri Light"/>
              </a:rPr>
              <a:t>Frustrated hops in RPSH</a:t>
            </a:r>
            <a:endParaRPr lang="en-US" sz="2400" dirty="0">
              <a:solidFill>
                <a:schemeClr val="bg1"/>
              </a:solidFill>
            </a:endParaRPr>
          </a:p>
        </p:txBody>
      </p:sp>
      <p:grpSp>
        <p:nvGrpSpPr>
          <p:cNvPr id="8" name="Group 7">
            <a:extLst>
              <a:ext uri="{FF2B5EF4-FFF2-40B4-BE49-F238E27FC236}">
                <a16:creationId xmlns:a16="http://schemas.microsoft.com/office/drawing/2014/main" id="{7938F5AA-A37E-68A0-0435-AE4799F3FC3F}"/>
              </a:ext>
            </a:extLst>
          </p:cNvPr>
          <p:cNvGrpSpPr/>
          <p:nvPr/>
        </p:nvGrpSpPr>
        <p:grpSpPr>
          <a:xfrm>
            <a:off x="834821" y="1847620"/>
            <a:ext cx="3354914" cy="2532045"/>
            <a:chOff x="5596394" y="4246030"/>
            <a:chExt cx="2955511" cy="2528675"/>
          </a:xfrm>
        </p:grpSpPr>
        <p:grpSp>
          <p:nvGrpSpPr>
            <p:cNvPr id="36" name="Group 35">
              <a:extLst>
                <a:ext uri="{FF2B5EF4-FFF2-40B4-BE49-F238E27FC236}">
                  <a16:creationId xmlns:a16="http://schemas.microsoft.com/office/drawing/2014/main" id="{5E58D5AC-3616-601C-8DDE-EDC6C597CA20}"/>
                </a:ext>
              </a:extLst>
            </p:cNvPr>
            <p:cNvGrpSpPr/>
            <p:nvPr/>
          </p:nvGrpSpPr>
          <p:grpSpPr>
            <a:xfrm>
              <a:off x="6031032" y="4303735"/>
              <a:ext cx="2413807" cy="2133670"/>
              <a:chOff x="6031032" y="3851795"/>
              <a:chExt cx="2413807" cy="2133670"/>
            </a:xfrm>
          </p:grpSpPr>
          <p:pic>
            <p:nvPicPr>
              <p:cNvPr id="41" name="Picture 40">
                <a:extLst>
                  <a:ext uri="{FF2B5EF4-FFF2-40B4-BE49-F238E27FC236}">
                    <a16:creationId xmlns:a16="http://schemas.microsoft.com/office/drawing/2014/main" id="{5C3A13BA-21C2-031B-DC6D-5EF08707D0C2}"/>
                  </a:ext>
                </a:extLst>
              </p:cNvPr>
              <p:cNvPicPr>
                <a:picLocks noChangeAspect="1"/>
              </p:cNvPicPr>
              <p:nvPr/>
            </p:nvPicPr>
            <p:blipFill rotWithShape="1">
              <a:blip r:embed="rId2"/>
              <a:srcRect l="5055" r="5066"/>
              <a:stretch/>
            </p:blipFill>
            <p:spPr>
              <a:xfrm>
                <a:off x="6031032" y="4942279"/>
                <a:ext cx="2413807" cy="1043186"/>
              </a:xfrm>
              <a:prstGeom prst="rect">
                <a:avLst/>
              </a:prstGeom>
            </p:spPr>
          </p:pic>
          <p:pic>
            <p:nvPicPr>
              <p:cNvPr id="42" name="Picture 41">
                <a:extLst>
                  <a:ext uri="{FF2B5EF4-FFF2-40B4-BE49-F238E27FC236}">
                    <a16:creationId xmlns:a16="http://schemas.microsoft.com/office/drawing/2014/main" id="{876150EA-0520-924A-F95B-2815FA6CDFDD}"/>
                  </a:ext>
                </a:extLst>
              </p:cNvPr>
              <p:cNvPicPr>
                <a:picLocks noChangeAspect="1"/>
              </p:cNvPicPr>
              <p:nvPr/>
            </p:nvPicPr>
            <p:blipFill>
              <a:blip r:embed="rId3"/>
              <a:stretch>
                <a:fillRect/>
              </a:stretch>
            </p:blipFill>
            <p:spPr>
              <a:xfrm>
                <a:off x="6502283" y="3851795"/>
                <a:ext cx="1470423" cy="1280779"/>
              </a:xfrm>
              <a:prstGeom prst="rect">
                <a:avLst/>
              </a:prstGeom>
            </p:spPr>
          </p:pic>
        </p:grpSp>
        <p:cxnSp>
          <p:nvCxnSpPr>
            <p:cNvPr id="37" name="Straight Arrow Connector 36">
              <a:extLst>
                <a:ext uri="{FF2B5EF4-FFF2-40B4-BE49-F238E27FC236}">
                  <a16:creationId xmlns:a16="http://schemas.microsoft.com/office/drawing/2014/main" id="{AD374ADD-234C-AD1A-F27D-56BF04C03C0D}"/>
                </a:ext>
              </a:extLst>
            </p:cNvPr>
            <p:cNvCxnSpPr/>
            <p:nvPr/>
          </p:nvCxnSpPr>
          <p:spPr>
            <a:xfrm flipH="1" flipV="1">
              <a:off x="5896296" y="4246030"/>
              <a:ext cx="24756" cy="22380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A74F1ED-9206-DC97-4E4F-0EBD74FB71FF}"/>
                </a:ext>
              </a:extLst>
            </p:cNvPr>
            <p:cNvCxnSpPr/>
            <p:nvPr/>
          </p:nvCxnSpPr>
          <p:spPr>
            <a:xfrm flipV="1">
              <a:off x="5921052" y="6467499"/>
              <a:ext cx="2630853" cy="13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F6C62E0-EACA-33EA-789F-2D0BC34C1F50}"/>
                </a:ext>
              </a:extLst>
            </p:cNvPr>
            <p:cNvSpPr txBox="1"/>
            <p:nvPr/>
          </p:nvSpPr>
          <p:spPr bwMode="auto">
            <a:xfrm>
              <a:off x="6348311" y="6467498"/>
              <a:ext cx="1462524" cy="307207"/>
            </a:xfrm>
            <a:prstGeom prst="rect">
              <a:avLst/>
            </a:prstGeom>
            <a:noFill/>
            <a:ln w="9525">
              <a:noFill/>
              <a:miter lim="800000"/>
              <a:headEnd/>
              <a:tailEnd/>
            </a:ln>
          </p:spPr>
          <p:txBody>
            <a:bodyPr vert="horz" wrap="none" lIns="91392" tIns="45696" rIns="91392" bIns="45696" numCol="1" rtlCol="0" anchor="t" anchorCtr="0" compatLnSpc="1">
              <a:prstTxWarp prst="textNoShape">
                <a:avLst/>
              </a:prstTxWarp>
              <a:spAutoFit/>
            </a:bodyPr>
            <a:lstStyle/>
            <a:p>
              <a:pPr marL="361907" indent="-361907" defTabSz="965086" fontAlgn="base">
                <a:spcBef>
                  <a:spcPct val="20000"/>
                </a:spcBef>
                <a:spcAft>
                  <a:spcPct val="0"/>
                </a:spcAft>
              </a:pPr>
              <a:r>
                <a:rPr lang="en-US" sz="1400" kern="0" dirty="0">
                  <a:cs typeface="Arial"/>
                </a:rPr>
                <a:t>Reaction coordinate</a:t>
              </a:r>
            </a:p>
          </p:txBody>
        </p:sp>
        <p:sp>
          <p:nvSpPr>
            <p:cNvPr id="40" name="TextBox 39">
              <a:extLst>
                <a:ext uri="{FF2B5EF4-FFF2-40B4-BE49-F238E27FC236}">
                  <a16:creationId xmlns:a16="http://schemas.microsoft.com/office/drawing/2014/main" id="{F3E4A64E-69B3-E9C4-489B-FA732B2D9E19}"/>
                </a:ext>
              </a:extLst>
            </p:cNvPr>
            <p:cNvSpPr txBox="1"/>
            <p:nvPr/>
          </p:nvSpPr>
          <p:spPr bwMode="auto">
            <a:xfrm rot="16200000">
              <a:off x="5389324" y="5170869"/>
              <a:ext cx="685135" cy="270995"/>
            </a:xfrm>
            <a:prstGeom prst="rect">
              <a:avLst/>
            </a:prstGeom>
            <a:noFill/>
            <a:ln w="9525">
              <a:noFill/>
              <a:miter lim="800000"/>
              <a:headEnd/>
              <a:tailEnd/>
            </a:ln>
          </p:spPr>
          <p:txBody>
            <a:bodyPr vert="horz" wrap="none" lIns="91392" tIns="45696" rIns="91392" bIns="45696" numCol="1" rtlCol="0" anchor="t" anchorCtr="0" compatLnSpc="1">
              <a:prstTxWarp prst="textNoShape">
                <a:avLst/>
              </a:prstTxWarp>
              <a:spAutoFit/>
            </a:bodyPr>
            <a:lstStyle/>
            <a:p>
              <a:pPr marL="361907" indent="-361907" defTabSz="965086" fontAlgn="base">
                <a:spcBef>
                  <a:spcPct val="20000"/>
                </a:spcBef>
                <a:spcAft>
                  <a:spcPct val="0"/>
                </a:spcAft>
              </a:pPr>
              <a:r>
                <a:rPr lang="en-US" sz="1400" kern="0" dirty="0">
                  <a:cs typeface="Arial"/>
                </a:rPr>
                <a:t>Energy</a:t>
              </a:r>
            </a:p>
          </p:txBody>
        </p:sp>
      </p:grpSp>
      <p:grpSp>
        <p:nvGrpSpPr>
          <p:cNvPr id="47" name="Group 46">
            <a:extLst>
              <a:ext uri="{FF2B5EF4-FFF2-40B4-BE49-F238E27FC236}">
                <a16:creationId xmlns:a16="http://schemas.microsoft.com/office/drawing/2014/main" id="{0A18667D-0C8F-1AD1-4C8C-A25DFC64A0B0}"/>
              </a:ext>
            </a:extLst>
          </p:cNvPr>
          <p:cNvGrpSpPr/>
          <p:nvPr/>
        </p:nvGrpSpPr>
        <p:grpSpPr>
          <a:xfrm>
            <a:off x="1175250" y="2599959"/>
            <a:ext cx="2090771" cy="901599"/>
            <a:chOff x="4163148" y="2455577"/>
            <a:chExt cx="2090771" cy="901599"/>
          </a:xfrm>
        </p:grpSpPr>
        <p:sp>
          <p:nvSpPr>
            <p:cNvPr id="11" name="Arc 10">
              <a:extLst>
                <a:ext uri="{FF2B5EF4-FFF2-40B4-BE49-F238E27FC236}">
                  <a16:creationId xmlns:a16="http://schemas.microsoft.com/office/drawing/2014/main" id="{01063357-DB8A-32FB-825D-D8F6E0D99A0A}"/>
                </a:ext>
              </a:extLst>
            </p:cNvPr>
            <p:cNvSpPr/>
            <p:nvPr/>
          </p:nvSpPr>
          <p:spPr>
            <a:xfrm rot="12753076">
              <a:off x="5407724" y="2455577"/>
              <a:ext cx="846195" cy="901599"/>
            </a:xfrm>
            <a:prstGeom prst="arc">
              <a:avLst/>
            </a:prstGeom>
            <a:ln w="254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sp>
          <p:nvSpPr>
            <p:cNvPr id="43" name="TextBox 42">
              <a:extLst>
                <a:ext uri="{FF2B5EF4-FFF2-40B4-BE49-F238E27FC236}">
                  <a16:creationId xmlns:a16="http://schemas.microsoft.com/office/drawing/2014/main" id="{EBB71429-8646-27B7-B753-2E263AA6C32F}"/>
                </a:ext>
              </a:extLst>
            </p:cNvPr>
            <p:cNvSpPr txBox="1"/>
            <p:nvPr/>
          </p:nvSpPr>
          <p:spPr>
            <a:xfrm>
              <a:off x="4163148" y="2616360"/>
              <a:ext cx="1266822" cy="646331"/>
            </a:xfrm>
            <a:prstGeom prst="rect">
              <a:avLst/>
            </a:prstGeom>
            <a:noFill/>
          </p:spPr>
          <p:txBody>
            <a:bodyPr wrap="square" rtlCol="0">
              <a:spAutoFit/>
            </a:bodyPr>
            <a:lstStyle/>
            <a:p>
              <a:pPr algn="ctr"/>
              <a:r>
                <a:rPr lang="en-US" dirty="0"/>
                <a:t>Always allowed</a:t>
              </a:r>
            </a:p>
          </p:txBody>
        </p:sp>
      </p:grpSp>
      <p:grpSp>
        <p:nvGrpSpPr>
          <p:cNvPr id="48" name="Group 47">
            <a:extLst>
              <a:ext uri="{FF2B5EF4-FFF2-40B4-BE49-F238E27FC236}">
                <a16:creationId xmlns:a16="http://schemas.microsoft.com/office/drawing/2014/main" id="{91CE995D-F9EC-1085-E23E-221572208589}"/>
              </a:ext>
            </a:extLst>
          </p:cNvPr>
          <p:cNvGrpSpPr/>
          <p:nvPr/>
        </p:nvGrpSpPr>
        <p:grpSpPr>
          <a:xfrm>
            <a:off x="2775961" y="2618952"/>
            <a:ext cx="1401652" cy="977908"/>
            <a:chOff x="5763859" y="2474570"/>
            <a:chExt cx="1401652" cy="977908"/>
          </a:xfrm>
        </p:grpSpPr>
        <p:sp>
          <p:nvSpPr>
            <p:cNvPr id="44" name="Arc 43">
              <a:extLst>
                <a:ext uri="{FF2B5EF4-FFF2-40B4-BE49-F238E27FC236}">
                  <a16:creationId xmlns:a16="http://schemas.microsoft.com/office/drawing/2014/main" id="{1FA9B02F-AD5A-B1E3-FE7F-304EA8F23D74}"/>
                </a:ext>
              </a:extLst>
            </p:cNvPr>
            <p:cNvSpPr/>
            <p:nvPr/>
          </p:nvSpPr>
          <p:spPr>
            <a:xfrm rot="8024798" flipV="1">
              <a:off x="5790185" y="2448244"/>
              <a:ext cx="977908" cy="1030560"/>
            </a:xfrm>
            <a:prstGeom prst="arc">
              <a:avLst/>
            </a:prstGeom>
            <a:ln w="254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sp>
          <p:nvSpPr>
            <p:cNvPr id="45" name="TextBox 44">
              <a:extLst>
                <a:ext uri="{FF2B5EF4-FFF2-40B4-BE49-F238E27FC236}">
                  <a16:creationId xmlns:a16="http://schemas.microsoft.com/office/drawing/2014/main" id="{642269EF-DF24-5E3E-DEFF-034517674D8B}"/>
                </a:ext>
              </a:extLst>
            </p:cNvPr>
            <p:cNvSpPr txBox="1"/>
            <p:nvPr/>
          </p:nvSpPr>
          <p:spPr>
            <a:xfrm>
              <a:off x="5898689" y="2616359"/>
              <a:ext cx="1266822" cy="646331"/>
            </a:xfrm>
            <a:prstGeom prst="rect">
              <a:avLst/>
            </a:prstGeom>
            <a:noFill/>
          </p:spPr>
          <p:txBody>
            <a:bodyPr wrap="square" rtlCol="0">
              <a:spAutoFit/>
            </a:bodyPr>
            <a:lstStyle/>
            <a:p>
              <a:pPr algn="ctr"/>
              <a:r>
                <a:rPr lang="en-US" dirty="0"/>
                <a:t>May be  forbidden</a:t>
              </a:r>
            </a:p>
          </p:txBody>
        </p:sp>
      </p:grpSp>
      <p:sp>
        <p:nvSpPr>
          <p:cNvPr id="50" name="TextBox 49">
            <a:extLst>
              <a:ext uri="{FF2B5EF4-FFF2-40B4-BE49-F238E27FC236}">
                <a16:creationId xmlns:a16="http://schemas.microsoft.com/office/drawing/2014/main" id="{34F703BB-2207-6074-6CB5-FCAD5FFC44A4}"/>
              </a:ext>
            </a:extLst>
          </p:cNvPr>
          <p:cNvSpPr txBox="1"/>
          <p:nvPr/>
        </p:nvSpPr>
        <p:spPr>
          <a:xfrm>
            <a:off x="5227900" y="2270071"/>
            <a:ext cx="2931380" cy="769441"/>
          </a:xfrm>
          <a:prstGeom prst="rect">
            <a:avLst/>
          </a:prstGeom>
          <a:noFill/>
        </p:spPr>
        <p:txBody>
          <a:bodyPr wrap="none" rtlCol="0">
            <a:spAutoFit/>
          </a:bodyPr>
          <a:lstStyle/>
          <a:p>
            <a:r>
              <a:rPr lang="en-US" sz="2200" dirty="0">
                <a:solidFill>
                  <a:srgbClr val="C00000"/>
                </a:solidFill>
              </a:rPr>
              <a:t>Frustrated hops</a:t>
            </a:r>
          </a:p>
          <a:p>
            <a:r>
              <a:rPr lang="en-US" sz="2200" dirty="0"/>
              <a:t>How should be treated?</a:t>
            </a:r>
          </a:p>
        </p:txBody>
      </p:sp>
      <p:sp>
        <p:nvSpPr>
          <p:cNvPr id="52" name="TextBox 51">
            <a:extLst>
              <a:ext uri="{FF2B5EF4-FFF2-40B4-BE49-F238E27FC236}">
                <a16:creationId xmlns:a16="http://schemas.microsoft.com/office/drawing/2014/main" id="{86DAEDE9-469B-0598-09D0-355CBF4F3089}"/>
              </a:ext>
            </a:extLst>
          </p:cNvPr>
          <p:cNvSpPr txBox="1"/>
          <p:nvPr/>
        </p:nvSpPr>
        <p:spPr>
          <a:xfrm>
            <a:off x="5227900" y="3144078"/>
            <a:ext cx="2901820" cy="430887"/>
          </a:xfrm>
          <a:prstGeom prst="rect">
            <a:avLst/>
          </a:prstGeom>
          <a:noFill/>
        </p:spPr>
        <p:txBody>
          <a:bodyPr wrap="none" rtlCol="0">
            <a:spAutoFit/>
          </a:bodyPr>
          <a:lstStyle/>
          <a:p>
            <a:r>
              <a:rPr lang="en-US" sz="2200" dirty="0"/>
              <a:t>1. Reverse the velocity.</a:t>
            </a:r>
            <a:r>
              <a:rPr lang="en-US" sz="2200" baseline="30000" dirty="0"/>
              <a:t>1</a:t>
            </a:r>
            <a:endParaRPr lang="en-US" sz="2200" dirty="0"/>
          </a:p>
        </p:txBody>
      </p:sp>
      <p:sp>
        <p:nvSpPr>
          <p:cNvPr id="53" name="Rectangle 52">
            <a:extLst>
              <a:ext uri="{FF2B5EF4-FFF2-40B4-BE49-F238E27FC236}">
                <a16:creationId xmlns:a16="http://schemas.microsoft.com/office/drawing/2014/main" id="{A4BBB52E-52F6-B04F-7DDC-2FAF5D001C5A}"/>
              </a:ext>
            </a:extLst>
          </p:cNvPr>
          <p:cNvSpPr/>
          <p:nvPr/>
        </p:nvSpPr>
        <p:spPr>
          <a:xfrm>
            <a:off x="127022" y="6305301"/>
            <a:ext cx="11441215" cy="523220"/>
          </a:xfrm>
          <a:prstGeom prst="rect">
            <a:avLst/>
          </a:prstGeom>
        </p:spPr>
        <p:txBody>
          <a:bodyPr wrap="square">
            <a:spAutoFit/>
          </a:bodyPr>
          <a:lstStyle/>
          <a:p>
            <a:pPr algn="just" defTabSz="457200">
              <a:defRPr sz="1400">
                <a:latin typeface="Arial"/>
                <a:ea typeface="Arial"/>
                <a:cs typeface="Arial"/>
                <a:sym typeface="Arial"/>
              </a:defRPr>
            </a:pPr>
            <a:r>
              <a:rPr lang="en-US" sz="1400" baseline="30000" dirty="0">
                <a:latin typeface="Arial" charset="0"/>
                <a:ea typeface="Arial" charset="0"/>
                <a:cs typeface="Arial" charset="0"/>
              </a:rPr>
              <a:t>1</a:t>
            </a:r>
            <a:r>
              <a:rPr lang="en-US" sz="1400" dirty="0">
                <a:latin typeface="Arial" charset="0"/>
                <a:ea typeface="Arial" charset="0"/>
                <a:cs typeface="Arial" charset="0"/>
              </a:rPr>
              <a:t>Tully, J.C. </a:t>
            </a:r>
            <a:r>
              <a:rPr lang="en-US" sz="1400" i="1" dirty="0">
                <a:latin typeface="Arial" charset="0"/>
                <a:ea typeface="Arial" charset="0"/>
                <a:cs typeface="Arial" charset="0"/>
              </a:rPr>
              <a:t>J. Chem. Phys</a:t>
            </a:r>
            <a:r>
              <a:rPr lang="en-US" sz="1400" dirty="0">
                <a:latin typeface="Arial" charset="0"/>
                <a:ea typeface="Arial" charset="0"/>
                <a:cs typeface="Arial" charset="0"/>
              </a:rPr>
              <a:t>. </a:t>
            </a:r>
            <a:r>
              <a:rPr lang="en-US" sz="1400" b="1" dirty="0">
                <a:latin typeface="Arial" charset="0"/>
                <a:ea typeface="Arial" charset="0"/>
                <a:cs typeface="Arial" charset="0"/>
              </a:rPr>
              <a:t>1990</a:t>
            </a:r>
            <a:r>
              <a:rPr lang="en-US" sz="1400" dirty="0">
                <a:latin typeface="Arial" charset="0"/>
                <a:ea typeface="Arial" charset="0"/>
                <a:cs typeface="Arial" charset="0"/>
              </a:rPr>
              <a:t>, </a:t>
            </a:r>
            <a:r>
              <a:rPr lang="en-US" sz="1400" i="1" dirty="0">
                <a:latin typeface="Arial" charset="0"/>
                <a:ea typeface="Arial" charset="0"/>
                <a:cs typeface="Arial" charset="0"/>
              </a:rPr>
              <a:t>93</a:t>
            </a:r>
            <a:r>
              <a:rPr lang="en-US" sz="1400" dirty="0">
                <a:latin typeface="Arial" charset="0"/>
                <a:ea typeface="Arial" charset="0"/>
                <a:cs typeface="Arial" charset="0"/>
              </a:rPr>
              <a:t>, 1061. </a:t>
            </a:r>
            <a:r>
              <a:rPr lang="en-US" sz="1400" baseline="30000" dirty="0">
                <a:latin typeface="Arial" panose="020B0604020202020204" pitchFamily="34" charset="0"/>
                <a:ea typeface="Arial" charset="0"/>
                <a:cs typeface="Arial" charset="0"/>
              </a:rPr>
              <a:t>2</a:t>
            </a:r>
            <a:r>
              <a:rPr lang="en-US" b="0" i="0" u="none" strike="noStrike" dirty="0">
                <a:effectLst/>
                <a:latin typeface="Arial" panose="020B0604020202020204" pitchFamily="34" charset="0"/>
              </a:rPr>
              <a:t>Müller, U.; Stock, G. </a:t>
            </a:r>
            <a:r>
              <a:rPr lang="en-US" b="0" i="1" u="none" strike="noStrike" dirty="0">
                <a:effectLst/>
                <a:latin typeface="Arial" panose="020B0604020202020204" pitchFamily="34" charset="0"/>
              </a:rPr>
              <a:t>J. Chem. Phys. </a:t>
            </a:r>
            <a:r>
              <a:rPr lang="en-US" b="1" i="0" u="none" strike="noStrike" dirty="0">
                <a:effectLst/>
                <a:latin typeface="Arial" panose="020B0604020202020204" pitchFamily="34" charset="0"/>
              </a:rPr>
              <a:t>1997</a:t>
            </a:r>
            <a:r>
              <a:rPr lang="en-US" i="0" u="none" strike="noStrike" dirty="0">
                <a:effectLst/>
                <a:latin typeface="Arial" panose="020B0604020202020204" pitchFamily="34" charset="0"/>
              </a:rPr>
              <a:t>,</a:t>
            </a:r>
            <a:r>
              <a:rPr lang="en-US" b="1" i="0" u="none" strike="noStrike" dirty="0">
                <a:effectLst/>
                <a:latin typeface="Arial" panose="020B0604020202020204" pitchFamily="34" charset="0"/>
              </a:rPr>
              <a:t> </a:t>
            </a:r>
            <a:r>
              <a:rPr lang="en-US" b="0" i="1" u="none" strike="noStrike" dirty="0">
                <a:effectLst/>
                <a:latin typeface="Arial" panose="020B0604020202020204" pitchFamily="34" charset="0"/>
              </a:rPr>
              <a:t>107</a:t>
            </a:r>
            <a:r>
              <a:rPr lang="en-US" b="0" i="0" u="none" strike="noStrike" dirty="0">
                <a:effectLst/>
                <a:latin typeface="Arial" panose="020B0604020202020204" pitchFamily="34" charset="0"/>
              </a:rPr>
              <a:t>, 6230. </a:t>
            </a:r>
            <a:r>
              <a:rPr lang="en-US" baseline="30000" dirty="0">
                <a:latin typeface="Arial" panose="020B0604020202020204" pitchFamily="34" charset="0"/>
              </a:rPr>
              <a:t>3</a:t>
            </a:r>
            <a:r>
              <a:rPr lang="en-US" b="0" i="0" u="none" strike="noStrike" dirty="0">
                <a:effectLst/>
                <a:latin typeface="Arial" panose="020B0604020202020204" pitchFamily="34" charset="0"/>
              </a:rPr>
              <a:t>Jasper, A.W.; </a:t>
            </a:r>
            <a:r>
              <a:rPr lang="en-US" b="0" i="0" u="none" strike="noStrike" dirty="0" err="1">
                <a:effectLst/>
                <a:latin typeface="Arial" panose="020B0604020202020204" pitchFamily="34" charset="0"/>
              </a:rPr>
              <a:t>Truhlar</a:t>
            </a:r>
            <a:r>
              <a:rPr lang="en-US" b="0" i="0" u="none" strike="noStrike" dirty="0">
                <a:effectLst/>
                <a:latin typeface="Arial" panose="020B0604020202020204" pitchFamily="34" charset="0"/>
              </a:rPr>
              <a:t>, D.G. </a:t>
            </a:r>
            <a:r>
              <a:rPr lang="en-US" b="0" i="1" u="none" strike="noStrike" dirty="0">
                <a:effectLst/>
                <a:latin typeface="Arial" panose="020B0604020202020204" pitchFamily="34" charset="0"/>
              </a:rPr>
              <a:t>Chem. Phys. Lett.</a:t>
            </a:r>
            <a:r>
              <a:rPr lang="en-US" b="0" i="0" u="none" strike="noStrike" dirty="0">
                <a:effectLst/>
                <a:latin typeface="Arial" panose="020B0604020202020204" pitchFamily="34" charset="0"/>
              </a:rPr>
              <a:t> </a:t>
            </a:r>
            <a:r>
              <a:rPr lang="en-US" b="1" i="0" u="none" strike="noStrike" dirty="0">
                <a:effectLst/>
                <a:latin typeface="Arial" panose="020B0604020202020204" pitchFamily="34" charset="0"/>
              </a:rPr>
              <a:t>2003, </a:t>
            </a:r>
            <a:r>
              <a:rPr lang="en-US" b="0" i="1" u="none" strike="noStrike" dirty="0">
                <a:effectLst/>
                <a:latin typeface="Arial" panose="020B0604020202020204" pitchFamily="34" charset="0"/>
              </a:rPr>
              <a:t>369</a:t>
            </a:r>
            <a:r>
              <a:rPr lang="en-US" b="0" i="0" u="none" strike="noStrike" dirty="0">
                <a:effectLst/>
                <a:latin typeface="Arial" panose="020B0604020202020204" pitchFamily="34" charset="0"/>
              </a:rPr>
              <a:t>, 60. </a:t>
            </a:r>
            <a:r>
              <a:rPr lang="en-US" b="0" i="0" u="none" strike="noStrike" baseline="30000" dirty="0">
                <a:effectLst/>
                <a:latin typeface="Arial" panose="020B0604020202020204" pitchFamily="34" charset="0"/>
              </a:rPr>
              <a:t>4</a:t>
            </a:r>
            <a:r>
              <a:rPr lang="en-US" b="0" i="0" u="none" strike="noStrike" dirty="0">
                <a:effectLst/>
                <a:latin typeface="Arial" panose="020B0604020202020204" pitchFamily="34" charset="0"/>
              </a:rPr>
              <a:t>Jain, A.; </a:t>
            </a:r>
            <a:r>
              <a:rPr lang="en-US" b="0" i="0" u="none" strike="noStrike" dirty="0" err="1">
                <a:effectLst/>
                <a:latin typeface="Arial" panose="020B0604020202020204" pitchFamily="34" charset="0"/>
              </a:rPr>
              <a:t>Subotnik</a:t>
            </a:r>
            <a:r>
              <a:rPr lang="en-US" b="0" i="0" u="none" strike="noStrike" dirty="0">
                <a:effectLst/>
                <a:latin typeface="Arial" panose="020B0604020202020204" pitchFamily="34" charset="0"/>
              </a:rPr>
              <a:t>, J.E. </a:t>
            </a:r>
            <a:r>
              <a:rPr lang="en-US" b="0" i="1" u="none" strike="noStrike" dirty="0">
                <a:effectLst/>
                <a:latin typeface="Arial" panose="020B0604020202020204" pitchFamily="34" charset="0"/>
              </a:rPr>
              <a:t>J. Chem. Phys. </a:t>
            </a:r>
            <a:r>
              <a:rPr lang="en-US" b="1" i="0" u="none" strike="noStrike" dirty="0">
                <a:effectLst/>
                <a:latin typeface="Arial" panose="020B0604020202020204" pitchFamily="34" charset="0"/>
              </a:rPr>
              <a:t>2015</a:t>
            </a:r>
            <a:r>
              <a:rPr lang="en-US" b="0" i="1" u="none" strike="noStrike" dirty="0">
                <a:effectLst/>
                <a:latin typeface="Arial" panose="020B0604020202020204" pitchFamily="34" charset="0"/>
              </a:rPr>
              <a:t>,</a:t>
            </a:r>
            <a:r>
              <a:rPr lang="en-US" b="0" i="0" u="none" strike="noStrike" dirty="0">
                <a:effectLst/>
                <a:latin typeface="Arial" panose="020B0604020202020204" pitchFamily="34" charset="0"/>
              </a:rPr>
              <a:t>143, 134107.</a:t>
            </a:r>
            <a:endParaRPr lang="en-US" sz="1400" b="1" dirty="0">
              <a:latin typeface="Arial" charset="0"/>
              <a:ea typeface="Arial" charset="0"/>
              <a:cs typeface="Arial" charset="0"/>
            </a:endParaRPr>
          </a:p>
        </p:txBody>
      </p:sp>
      <p:sp>
        <p:nvSpPr>
          <p:cNvPr id="54" name="TextBox 53">
            <a:extLst>
              <a:ext uri="{FF2B5EF4-FFF2-40B4-BE49-F238E27FC236}">
                <a16:creationId xmlns:a16="http://schemas.microsoft.com/office/drawing/2014/main" id="{DBEE178A-7B36-8CF9-02B2-FB1E42F0325F}"/>
              </a:ext>
            </a:extLst>
          </p:cNvPr>
          <p:cNvSpPr txBox="1"/>
          <p:nvPr/>
        </p:nvSpPr>
        <p:spPr>
          <a:xfrm>
            <a:off x="5253612" y="3595138"/>
            <a:ext cx="3337452" cy="430887"/>
          </a:xfrm>
          <a:prstGeom prst="rect">
            <a:avLst/>
          </a:prstGeom>
          <a:noFill/>
        </p:spPr>
        <p:txBody>
          <a:bodyPr wrap="none" rtlCol="0">
            <a:spAutoFit/>
          </a:bodyPr>
          <a:lstStyle/>
          <a:p>
            <a:r>
              <a:rPr lang="en-US" sz="2200" dirty="0"/>
              <a:t>2. Not reverse the velocity.</a:t>
            </a:r>
            <a:r>
              <a:rPr lang="en-US" sz="2200" baseline="30000" dirty="0"/>
              <a:t>2</a:t>
            </a:r>
            <a:endParaRPr lang="en-US" sz="2200" dirty="0"/>
          </a:p>
        </p:txBody>
      </p:sp>
      <p:sp>
        <p:nvSpPr>
          <p:cNvPr id="55" name="TextBox 54">
            <a:extLst>
              <a:ext uri="{FF2B5EF4-FFF2-40B4-BE49-F238E27FC236}">
                <a16:creationId xmlns:a16="http://schemas.microsoft.com/office/drawing/2014/main" id="{E7F22FF8-1D01-2E32-9E55-45FED4A0E4AE}"/>
              </a:ext>
            </a:extLst>
          </p:cNvPr>
          <p:cNvSpPr txBox="1"/>
          <p:nvPr/>
        </p:nvSpPr>
        <p:spPr>
          <a:xfrm>
            <a:off x="4579693" y="4130591"/>
            <a:ext cx="7159171" cy="769441"/>
          </a:xfrm>
          <a:prstGeom prst="rect">
            <a:avLst/>
          </a:prstGeom>
          <a:noFill/>
        </p:spPr>
        <p:txBody>
          <a:bodyPr wrap="square" rtlCol="0">
            <a:spAutoFit/>
          </a:bodyPr>
          <a:lstStyle/>
          <a:p>
            <a:r>
              <a:rPr lang="en-US" sz="2200" dirty="0"/>
              <a:t>3. Make a decision on reversing or not reversing based on the force that the classical particle feels from the final states.</a:t>
            </a:r>
            <a:r>
              <a:rPr lang="en-US" sz="2200" baseline="30000" dirty="0"/>
              <a:t>3,4</a:t>
            </a:r>
            <a:endParaRPr lang="en-US" sz="2200" dirty="0"/>
          </a:p>
        </p:txBody>
      </p:sp>
      <p:sp>
        <p:nvSpPr>
          <p:cNvPr id="57" name="TextBox 56">
            <a:extLst>
              <a:ext uri="{FF2B5EF4-FFF2-40B4-BE49-F238E27FC236}">
                <a16:creationId xmlns:a16="http://schemas.microsoft.com/office/drawing/2014/main" id="{147279BC-A3AF-D448-37A3-8483F8B087F3}"/>
              </a:ext>
            </a:extLst>
          </p:cNvPr>
          <p:cNvSpPr txBox="1"/>
          <p:nvPr/>
        </p:nvSpPr>
        <p:spPr>
          <a:xfrm>
            <a:off x="1863130" y="5193251"/>
            <a:ext cx="7056965" cy="769441"/>
          </a:xfrm>
          <a:prstGeom prst="rect">
            <a:avLst/>
          </a:prstGeom>
          <a:noFill/>
          <a:ln w="19050">
            <a:solidFill>
              <a:srgbClr val="C00000"/>
            </a:solidFill>
          </a:ln>
        </p:spPr>
        <p:txBody>
          <a:bodyPr wrap="square">
            <a:spAutoFit/>
          </a:bodyPr>
          <a:lstStyle/>
          <a:p>
            <a:pPr algn="ctr"/>
            <a:r>
              <a:rPr lang="en-US" sz="2200" b="0" i="0" u="none" strike="noStrike" dirty="0">
                <a:effectLst/>
              </a:rPr>
              <a:t>Effect of proper treatment of frustrated hops in reproducing correct quantum Boltzmann populations in RPSH</a:t>
            </a:r>
            <a:endParaRPr lang="en-US" sz="2200" dirty="0"/>
          </a:p>
        </p:txBody>
      </p:sp>
      <p:sp>
        <p:nvSpPr>
          <p:cNvPr id="3" name="TextBox 2">
            <a:extLst>
              <a:ext uri="{FF2B5EF4-FFF2-40B4-BE49-F238E27FC236}">
                <a16:creationId xmlns:a16="http://schemas.microsoft.com/office/drawing/2014/main" id="{EF58D99B-F92B-0EF8-CB9E-8683A05C941C}"/>
              </a:ext>
            </a:extLst>
          </p:cNvPr>
          <p:cNvSpPr txBox="1"/>
          <p:nvPr/>
        </p:nvSpPr>
        <p:spPr>
          <a:xfrm>
            <a:off x="3945490" y="2964218"/>
            <a:ext cx="418704" cy="369332"/>
          </a:xfrm>
          <a:prstGeom prst="rect">
            <a:avLst/>
          </a:prstGeom>
          <a:noFill/>
        </p:spPr>
        <p:txBody>
          <a:bodyPr wrap="none" rtlCol="0">
            <a:spAutoFit/>
          </a:bodyPr>
          <a:lstStyle/>
          <a:p>
            <a:r>
              <a:rPr lang="en-US" i="1" dirty="0">
                <a:solidFill>
                  <a:srgbClr val="0510FB"/>
                </a:solidFill>
                <a:latin typeface="Times" charset="0"/>
                <a:ea typeface="Arial" charset="0"/>
                <a:cs typeface="Arial" charset="0"/>
              </a:rPr>
              <a:t>V</a:t>
            </a:r>
            <a:r>
              <a:rPr lang="en-US" baseline="-25000" dirty="0">
                <a:solidFill>
                  <a:srgbClr val="0510FB"/>
                </a:solidFill>
                <a:latin typeface="Arial" charset="0"/>
                <a:ea typeface="Arial" charset="0"/>
                <a:cs typeface="Arial" charset="0"/>
              </a:rPr>
              <a:t>𝛼</a:t>
            </a:r>
            <a:endParaRPr lang="en-US" dirty="0">
              <a:solidFill>
                <a:srgbClr val="0510FB"/>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9418AB7-5281-3BF6-D0A7-06F2DF88285B}"/>
                  </a:ext>
                </a:extLst>
              </p:cNvPr>
              <p:cNvSpPr txBox="1"/>
              <p:nvPr/>
            </p:nvSpPr>
            <p:spPr>
              <a:xfrm>
                <a:off x="3453799" y="1610052"/>
                <a:ext cx="285078" cy="301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i="1" smtClean="0">
                              <a:solidFill>
                                <a:srgbClr val="FF0000"/>
                              </a:solidFill>
                              <a:latin typeface="Cambria Math" panose="02040503050406030204" pitchFamily="18" charset="0"/>
                              <a:ea typeface="Cambria Math" panose="02040503050406030204" pitchFamily="18" charset="0"/>
                            </a:rPr>
                            <m:t>𝛽</m:t>
                          </m:r>
                        </m:sub>
                      </m:sSub>
                    </m:oMath>
                  </m:oMathPara>
                </a14:m>
                <a:endParaRPr lang="en-US" dirty="0">
                  <a:solidFill>
                    <a:srgbClr val="FF0000"/>
                  </a:solidFill>
                </a:endParaRPr>
              </a:p>
            </p:txBody>
          </p:sp>
        </mc:Choice>
        <mc:Fallback xmlns="">
          <p:sp>
            <p:nvSpPr>
              <p:cNvPr id="4" name="TextBox 3">
                <a:extLst>
                  <a:ext uri="{FF2B5EF4-FFF2-40B4-BE49-F238E27FC236}">
                    <a16:creationId xmlns:a16="http://schemas.microsoft.com/office/drawing/2014/main" id="{09418AB7-5281-3BF6-D0A7-06F2DF88285B}"/>
                  </a:ext>
                </a:extLst>
              </p:cNvPr>
              <p:cNvSpPr txBox="1">
                <a:spLocks noRot="1" noChangeAspect="1" noMove="1" noResize="1" noEditPoints="1" noAdjustHandles="1" noChangeArrowheads="1" noChangeShapeType="1" noTextEdit="1"/>
              </p:cNvSpPr>
              <p:nvPr/>
            </p:nvSpPr>
            <p:spPr>
              <a:xfrm>
                <a:off x="3453799" y="1610052"/>
                <a:ext cx="285078" cy="301749"/>
              </a:xfrm>
              <a:prstGeom prst="rect">
                <a:avLst/>
              </a:prstGeom>
              <a:blipFill>
                <a:blip r:embed="rId4"/>
                <a:stretch>
                  <a:fillRect l="-21739" r="-13043"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24B5B1-8813-C5C9-A48D-FC70FED4AC09}"/>
                  </a:ext>
                </a:extLst>
              </p:cNvPr>
              <p:cNvSpPr txBox="1"/>
              <p:nvPr/>
            </p:nvSpPr>
            <p:spPr>
              <a:xfrm>
                <a:off x="5214812" y="1238202"/>
                <a:ext cx="343311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𝑛𝑒𝑤</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𝐾</m:t>
                          </m:r>
                        </m:e>
                        <m:sub>
                          <m:r>
                            <a:rPr lang="en-US" sz="2200" b="0" i="1" smtClean="0">
                              <a:latin typeface="Cambria Math" panose="02040503050406030204" pitchFamily="18" charset="0"/>
                            </a:rPr>
                            <m:t>𝑛𝑒𝑤</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𝑜𝑙𝑑</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𝐾</m:t>
                          </m:r>
                        </m:e>
                        <m:sub>
                          <m:r>
                            <a:rPr lang="en-US" sz="2200" b="0" i="1" smtClean="0">
                              <a:latin typeface="Cambria Math" panose="02040503050406030204" pitchFamily="18" charset="0"/>
                            </a:rPr>
                            <m:t>𝑜𝑙𝑑</m:t>
                          </m:r>
                        </m:sub>
                      </m:sSub>
                    </m:oMath>
                  </m:oMathPara>
                </a14:m>
                <a:endParaRPr lang="en-US" sz="2200" dirty="0"/>
              </a:p>
            </p:txBody>
          </p:sp>
        </mc:Choice>
        <mc:Fallback xmlns="">
          <p:sp>
            <p:nvSpPr>
              <p:cNvPr id="7" name="TextBox 6">
                <a:extLst>
                  <a:ext uri="{FF2B5EF4-FFF2-40B4-BE49-F238E27FC236}">
                    <a16:creationId xmlns:a16="http://schemas.microsoft.com/office/drawing/2014/main" id="{2924B5B1-8813-C5C9-A48D-FC70FED4AC09}"/>
                  </a:ext>
                </a:extLst>
              </p:cNvPr>
              <p:cNvSpPr txBox="1">
                <a:spLocks noRot="1" noChangeAspect="1" noMove="1" noResize="1" noEditPoints="1" noAdjustHandles="1" noChangeArrowheads="1" noChangeShapeType="1" noTextEdit="1"/>
              </p:cNvSpPr>
              <p:nvPr/>
            </p:nvSpPr>
            <p:spPr>
              <a:xfrm>
                <a:off x="5214812" y="1238202"/>
                <a:ext cx="3433119" cy="430887"/>
              </a:xfrm>
              <a:prstGeom prst="rect">
                <a:avLst/>
              </a:prstGeom>
              <a:blipFill>
                <a:blip r:embed="rId5"/>
                <a:stretch>
                  <a:fillRect b="-2857"/>
                </a:stretch>
              </a:blipFill>
            </p:spPr>
            <p:txBody>
              <a:bodyPr/>
              <a:lstStyle/>
              <a:p>
                <a:r>
                  <a:rPr lang="en-US">
                    <a:noFill/>
                  </a:rPr>
                  <a:t> </a:t>
                </a:r>
              </a:p>
            </p:txBody>
          </p:sp>
        </mc:Fallback>
      </mc:AlternateContent>
      <p:sp>
        <p:nvSpPr>
          <p:cNvPr id="25" name="Left Bracket 24">
            <a:extLst>
              <a:ext uri="{FF2B5EF4-FFF2-40B4-BE49-F238E27FC236}">
                <a16:creationId xmlns:a16="http://schemas.microsoft.com/office/drawing/2014/main" id="{71659638-04B8-A7E2-262D-7BB82BC2DCA0}"/>
              </a:ext>
            </a:extLst>
          </p:cNvPr>
          <p:cNvSpPr/>
          <p:nvPr/>
        </p:nvSpPr>
        <p:spPr>
          <a:xfrm rot="5400000">
            <a:off x="7161614" y="273872"/>
            <a:ext cx="203470" cy="1791860"/>
          </a:xfrm>
          <a:prstGeom prst="leftBracket">
            <a:avLst/>
          </a:prstGeom>
          <a:ln w="50800">
            <a:solidFill>
              <a:srgbClr val="C00000"/>
            </a:solidFill>
            <a:headEnd type="stealth" w="lg" len="sm"/>
            <a:tailEnd type="stealth"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7DC90AE7-F479-3080-3C6E-A3921380F3B5}"/>
              </a:ext>
            </a:extLst>
          </p:cNvPr>
          <p:cNvSpPr/>
          <p:nvPr/>
        </p:nvSpPr>
        <p:spPr>
          <a:xfrm rot="16200000">
            <a:off x="6299455" y="904933"/>
            <a:ext cx="203470" cy="1791860"/>
          </a:xfrm>
          <a:prstGeom prst="leftBracket">
            <a:avLst/>
          </a:prstGeom>
          <a:ln w="50800">
            <a:solidFill>
              <a:srgbClr val="FF0000"/>
            </a:solidFill>
            <a:headEnd type="stealth" w="lg" len="sm"/>
            <a:tailEnd type="stealth"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4752CE6F-D97F-A572-F86E-6EF6D205E353}"/>
              </a:ext>
            </a:extLst>
          </p:cNvPr>
          <p:cNvPicPr>
            <a:picLocks noChangeAspect="1"/>
          </p:cNvPicPr>
          <p:nvPr/>
        </p:nvPicPr>
        <p:blipFill>
          <a:blip r:embed="rId6"/>
          <a:stretch>
            <a:fillRect/>
          </a:stretch>
        </p:blipFill>
        <p:spPr>
          <a:xfrm>
            <a:off x="10569844" y="771682"/>
            <a:ext cx="1428027" cy="1811676"/>
          </a:xfrm>
          <a:prstGeom prst="rect">
            <a:avLst/>
          </a:prstGeom>
        </p:spPr>
      </p:pic>
      <p:sp>
        <p:nvSpPr>
          <p:cNvPr id="6" name="TextBox 5">
            <a:extLst>
              <a:ext uri="{FF2B5EF4-FFF2-40B4-BE49-F238E27FC236}">
                <a16:creationId xmlns:a16="http://schemas.microsoft.com/office/drawing/2014/main" id="{55503A2A-14C6-935B-C0C7-4D716127CC96}"/>
              </a:ext>
            </a:extLst>
          </p:cNvPr>
          <p:cNvSpPr txBox="1"/>
          <p:nvPr/>
        </p:nvSpPr>
        <p:spPr>
          <a:xfrm>
            <a:off x="10622943" y="2632050"/>
            <a:ext cx="1374928" cy="369332"/>
          </a:xfrm>
          <a:prstGeom prst="rect">
            <a:avLst/>
          </a:prstGeom>
          <a:noFill/>
        </p:spPr>
        <p:txBody>
          <a:bodyPr wrap="none" rtlCol="0">
            <a:spAutoFit/>
          </a:bodyPr>
          <a:lstStyle/>
          <a:p>
            <a:r>
              <a:rPr lang="en-US" dirty="0"/>
              <a:t>Dr. Dil Limbu</a:t>
            </a:r>
          </a:p>
        </p:txBody>
      </p:sp>
    </p:spTree>
    <p:extLst>
      <p:ext uri="{BB962C8B-B14F-4D97-AF65-F5344CB8AC3E}">
        <p14:creationId xmlns:p14="http://schemas.microsoft.com/office/powerpoint/2010/main" val="27913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up)">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dissolv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dissolv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5" grpId="0"/>
      <p:bldP spid="57" grpId="0" animBg="1"/>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32608</TotalTime>
  <Words>1699</Words>
  <Application>Microsoft Macintosh PowerPoint</Application>
  <PresentationFormat>Widescreen</PresentationFormat>
  <Paragraphs>234</Paragraphs>
  <Slides>18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Narrow</vt:lpstr>
      <vt:lpstr>Calibri</vt:lpstr>
      <vt:lpstr>Calibri Light</vt:lpstr>
      <vt:lpstr>Cambria Math</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Hopping</vt:lpstr>
      <vt:lpstr>PowerPoint Presentation</vt:lpstr>
      <vt:lpstr>Surface Hopping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Momeni</dc:creator>
  <cp:lastModifiedBy>M.R. Momeni</cp:lastModifiedBy>
  <cp:revision>261</cp:revision>
  <dcterms:created xsi:type="dcterms:W3CDTF">2022-05-17T15:53:30Z</dcterms:created>
  <dcterms:modified xsi:type="dcterms:W3CDTF">2025-03-12T20:46:58Z</dcterms:modified>
</cp:coreProperties>
</file>