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677" r:id="rId2"/>
    <p:sldId id="711" r:id="rId3"/>
    <p:sldId id="776" r:id="rId4"/>
    <p:sldId id="772" r:id="rId5"/>
    <p:sldId id="752" r:id="rId6"/>
    <p:sldId id="666" r:id="rId7"/>
    <p:sldId id="669" r:id="rId8"/>
    <p:sldId id="690" r:id="rId9"/>
    <p:sldId id="773" r:id="rId10"/>
    <p:sldId id="765" r:id="rId11"/>
    <p:sldId id="774" r:id="rId12"/>
    <p:sldId id="769" r:id="rId13"/>
    <p:sldId id="771" r:id="rId14"/>
    <p:sldId id="734" r:id="rId15"/>
    <p:sldId id="755" r:id="rId16"/>
    <p:sldId id="756" r:id="rId17"/>
    <p:sldId id="775" r:id="rId18"/>
    <p:sldId id="750" r:id="rId19"/>
    <p:sldId id="751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3AF9E"/>
    <a:srgbClr val="8FAADD"/>
    <a:srgbClr val="C1ACD4"/>
    <a:srgbClr val="EEE9F4"/>
    <a:srgbClr val="4472C3"/>
    <a:srgbClr val="4472C4"/>
    <a:srgbClr val="FFFFFF"/>
    <a:srgbClr val="BB89FF"/>
    <a:srgbClr val="BA96FF"/>
    <a:srgbClr val="B197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908" autoAdjust="0"/>
    <p:restoredTop sz="94452" autoAdjust="0"/>
  </p:normalViewPr>
  <p:slideViewPr>
    <p:cSldViewPr snapToGrid="0">
      <p:cViewPr varScale="1">
        <p:scale>
          <a:sx n="110" d="100"/>
          <a:sy n="110" d="100"/>
        </p:scale>
        <p:origin x="192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ADE000-24C3-44F3-BC54-837B58276923}" type="datetimeFigureOut">
              <a:rPr lang="en-US" smtClean="0"/>
              <a:t>2/17/25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735643-3D71-4F38-9C94-1FBF81F4ED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2922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90937A-2149-4A66-9343-B2CEF07601B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0520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9F0EDC-7744-9C35-2BB2-AF564FE746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BFEEE4A-76F6-EA37-EFB9-544D4F451D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06E9E4B-7186-F53B-3ED1-64B9C087B6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AFF46F-F661-6E85-911D-F775771021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35643-3D71-4F38-9C94-1FBF81F4ED7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8828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35643-3D71-4F38-9C94-1FBF81F4ED7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8440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90937A-2149-4A66-9343-B2CEF07601B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1941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90937A-2149-4A66-9343-B2CEF07601B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130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90937A-2149-4A66-9343-B2CEF07601B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8458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6EB8C1-780B-5B33-B2C8-49A5BC482A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AC66773-DBBC-BF4D-8A2B-CFEA9709F4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9306783-098E-6F78-FDC9-7DFB1A8A8C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19A6EA-CA20-146B-B512-73842B2014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90937A-2149-4A66-9343-B2CEF07601B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6054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35643-3D71-4F38-9C94-1FBF81F4ED7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6185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3EDDFF-CDA1-0D75-577F-C61FBE41BE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9DEAA16-B1B1-E081-F1B3-C6300015114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C2739EF-F0FD-2A4B-4113-4E87E14732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B25295-904A-F548-B00A-5AA660F77F3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35643-3D71-4F38-9C94-1FBF81F4ED7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4129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35643-3D71-4F38-9C94-1FBF81F4ED7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0933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35643-3D71-4F38-9C94-1FBF81F4ED7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2062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C5D0F-0903-1F34-4451-3962CAEE39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E1D9C9-CE33-A128-0502-C0D8747751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73371E-42D4-3062-16F5-1ED9777D9C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7D275-2995-4499-8A1C-CB356925D42B}" type="datetimeFigureOut">
              <a:rPr lang="en-US" smtClean="0"/>
              <a:t>2/17/25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A92845-2F34-EC65-131B-4FB42C012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8A837D-1D4B-7463-7D85-AEDA318563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8D5A7-9D75-4AFC-99FB-FFD20B05CA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2583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57D32B-AA94-FC7E-B096-159F58E93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F847B9-6F89-D20B-4724-E51737B638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929E23-85E0-1169-1FE2-21E469034F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7D275-2995-4499-8A1C-CB356925D42B}" type="datetimeFigureOut">
              <a:rPr lang="en-US" smtClean="0"/>
              <a:t>2/17/25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CB996B-74C3-B987-4FBD-40C8DCA202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FB4F1B-40E5-C761-1839-1E5778CD3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8D5A7-9D75-4AFC-99FB-FFD20B05CA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7291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A6CBC63-EAC8-F7B0-2392-464B02065E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A256FD7-6F19-F4C8-D5AF-E0E42FED48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8B41B0-2693-45BB-0439-84BF4E83C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7D275-2995-4499-8A1C-CB356925D42B}" type="datetimeFigureOut">
              <a:rPr lang="en-US" smtClean="0"/>
              <a:t>2/17/25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5E78BB-C803-4912-3FB7-CF6770CBC1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6CDA9D-33BE-D633-4231-E5B61469B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8D5A7-9D75-4AFC-99FB-FFD20B05CA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2867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C512C9-E353-445E-7BE4-90CBB81318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5AB865-F4EB-8338-9D34-6CA5E55D46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1267E5-3562-0E65-967F-620563115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7D275-2995-4499-8A1C-CB356925D42B}" type="datetimeFigureOut">
              <a:rPr lang="en-US" smtClean="0"/>
              <a:t>2/17/25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AD1CC6-F592-5CA4-A7A0-0FE13E8781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910DEE-9A8A-58BE-383F-DA42737A4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8D5A7-9D75-4AFC-99FB-FFD20B05CA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1382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5BB2A4-EAC7-C16B-C669-A00F2CE10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DFDB5A-EFCD-F4A1-3E12-3557622BE1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F1B5D7-2EC8-124F-3D60-E4399D337B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7D275-2995-4499-8A1C-CB356925D42B}" type="datetimeFigureOut">
              <a:rPr lang="en-US" smtClean="0"/>
              <a:t>2/17/25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0D225-D76E-03B6-94C7-BDE402022A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D243DD-54E1-B262-EFF8-2E95B3949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8D5A7-9D75-4AFC-99FB-FFD20B05CA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4022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D042D0-F4C6-E554-51F6-00438ECD1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E2E030-9CDA-DD8A-CCC4-3D08426393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92955-D5C8-8F9F-9CA7-AEA38236EA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B153D2-7BC2-C7E8-B352-3BF5EA1AF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7D275-2995-4499-8A1C-CB356925D42B}" type="datetimeFigureOut">
              <a:rPr lang="en-US" smtClean="0"/>
              <a:t>2/17/25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60B9A4-0E61-1CCA-D10F-E5A6690F4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D51599-9BE9-E751-D163-084E6F17DE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8D5A7-9D75-4AFC-99FB-FFD20B05CA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3705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91161-87F6-ABAF-7B8D-241B28D96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55582A-DDDE-51A7-49E2-8A5695B943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866C40-76D6-E7EB-F0D8-3BBFC51499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30B8C32-EBAD-DB59-182E-455150DD71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49E4979-9E25-21B0-3B0F-DF47F2FB47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6E0C76F-E1DC-B4CF-7FC5-D7F4E89A5A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7D275-2995-4499-8A1C-CB356925D42B}" type="datetimeFigureOut">
              <a:rPr lang="en-US" smtClean="0"/>
              <a:t>2/17/25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590D018-6C46-F305-5D9B-F04BB4CCA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7BF1029-15A6-955B-F19D-A063799BF9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8D5A7-9D75-4AFC-99FB-FFD20B05CA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6384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D691B5-3587-AD47-1694-57E924F7D2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0B22EE3-9270-AA63-BEBE-A5C4E87B8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7D275-2995-4499-8A1C-CB356925D42B}" type="datetimeFigureOut">
              <a:rPr lang="en-US" smtClean="0"/>
              <a:t>2/17/25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2C3D8A-450A-5B19-53EA-95F233C635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C850B4-AADB-D89B-912C-DE0B87D3D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8D5A7-9D75-4AFC-99FB-FFD20B05CA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3053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9DE19D1-3FFB-E493-C60A-BCBF88FFCA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7D275-2995-4499-8A1C-CB356925D42B}" type="datetimeFigureOut">
              <a:rPr lang="en-US" smtClean="0"/>
              <a:t>2/17/25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76BDF9C-5BDA-523B-2A45-FFA202A8F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C8FED5-AD4D-1FC4-44A5-BB8818A3B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8D5A7-9D75-4AFC-99FB-FFD20B05CA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4191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986899-5F7E-2E20-48DC-57C670B1B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05860B-2683-D205-D012-0A073D0C60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41CF2A-B3B1-17AC-8BAB-31E2852979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F8E13D-8B5D-1965-0FB1-FB06D2C47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7D275-2995-4499-8A1C-CB356925D42B}" type="datetimeFigureOut">
              <a:rPr lang="en-US" smtClean="0"/>
              <a:t>2/17/25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7FA6E9-4EC0-5056-5FBB-2C42E52060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FB12E7-FA28-6769-2E3D-E1DBF49DF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8D5A7-9D75-4AFC-99FB-FFD20B05CA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9601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5C312-33E7-D938-D9AB-7C7C10FA9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CCE3404-4A93-B4D7-E70B-A16A72AA8E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57AC53-E527-3AD5-1778-BB1E4AF489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2D3905-C940-9A78-5143-ADED1552FC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7D275-2995-4499-8A1C-CB356925D42B}" type="datetimeFigureOut">
              <a:rPr lang="en-US" smtClean="0"/>
              <a:t>2/17/25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D7A0A5-38F2-2CFD-A373-53E06EA8B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69E934-2AE2-6083-9C4B-CB597AFBF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8D5A7-9D75-4AFC-99FB-FFD20B05CA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9172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F323EBC-9443-CBA1-1A06-5FAA8F8BB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4DC6DB-70F4-2433-A3CD-D18764EA66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6B4A78-71ED-90D9-58B1-C1365CCB4E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D7D275-2995-4499-8A1C-CB356925D42B}" type="datetimeFigureOut">
              <a:rPr lang="en-US" smtClean="0"/>
              <a:t>2/17/25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5A05E4-6D12-7548-2767-2A1FBE6155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A3161A-0003-19F2-C977-92D465D6C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F8D5A7-9D75-4AFC-99FB-FFD20B05CA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79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tm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1.png"/><Relationship Id="rId7" Type="http://schemas.openxmlformats.org/officeDocument/2006/relationships/image" Target="../media/image5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11" Type="http://schemas.openxmlformats.org/officeDocument/2006/relationships/image" Target="../media/image62.png"/><Relationship Id="rId5" Type="http://schemas.openxmlformats.org/officeDocument/2006/relationships/image" Target="../media/image52.png"/><Relationship Id="rId10" Type="http://schemas.openxmlformats.org/officeDocument/2006/relationships/image" Target="../media/image61.png"/><Relationship Id="rId4" Type="http://schemas.openxmlformats.org/officeDocument/2006/relationships/image" Target="../media/image50.png"/><Relationship Id="rId9" Type="http://schemas.openxmlformats.org/officeDocument/2006/relationships/image" Target="../media/image5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4.png"/><Relationship Id="rId7" Type="http://schemas.openxmlformats.org/officeDocument/2006/relationships/image" Target="../media/image23.tm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tm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12" Type="http://schemas.openxmlformats.org/officeDocument/2006/relationships/image" Target="../media/image6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67.png"/><Relationship Id="rId5" Type="http://schemas.openxmlformats.org/officeDocument/2006/relationships/image" Target="../media/image5.png"/><Relationship Id="rId10" Type="http://schemas.openxmlformats.org/officeDocument/2006/relationships/image" Target="../media/image66.png"/><Relationship Id="rId4" Type="http://schemas.openxmlformats.org/officeDocument/2006/relationships/image" Target="../media/image4.png"/><Relationship Id="rId9" Type="http://schemas.openxmlformats.org/officeDocument/2006/relationships/image" Target="../media/image6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png"/><Relationship Id="rId4" Type="http://schemas.openxmlformats.org/officeDocument/2006/relationships/image" Target="../media/image75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86.jpeg"/><Relationship Id="rId4" Type="http://schemas.openxmlformats.org/officeDocument/2006/relationships/image" Target="../media/image4.png"/><Relationship Id="rId9" Type="http://schemas.openxmlformats.org/officeDocument/2006/relationships/image" Target="../media/image6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4.png"/><Relationship Id="rId7" Type="http://schemas.openxmlformats.org/officeDocument/2006/relationships/image" Target="../media/image11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9.jpg"/><Relationship Id="rId4" Type="http://schemas.openxmlformats.org/officeDocument/2006/relationships/image" Target="../media/image8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4.png"/><Relationship Id="rId7" Type="http://schemas.openxmlformats.org/officeDocument/2006/relationships/image" Target="../media/image11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5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image" Target="../media/image13.tmp"/><Relationship Id="rId16" Type="http://schemas.openxmlformats.org/officeDocument/2006/relationships/image" Target="../media/image16.tm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15.tmp"/><Relationship Id="rId10" Type="http://schemas.openxmlformats.org/officeDocument/2006/relationships/image" Target="../media/image14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4.png"/><Relationship Id="rId7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tmp"/><Relationship Id="rId5" Type="http://schemas.openxmlformats.org/officeDocument/2006/relationships/image" Target="../media/image6.png"/><Relationship Id="rId10" Type="http://schemas.openxmlformats.org/officeDocument/2006/relationships/image" Target="../media/image21.tmp"/><Relationship Id="rId4" Type="http://schemas.openxmlformats.org/officeDocument/2006/relationships/image" Target="../media/image5.pn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m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53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3.tmp"/><Relationship Id="rId4" Type="http://schemas.openxmlformats.org/officeDocument/2006/relationships/image" Target="../media/image5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29.tmp"/><Relationship Id="rId7" Type="http://schemas.openxmlformats.org/officeDocument/2006/relationships/image" Target="../media/image35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38.svg"/><Relationship Id="rId5" Type="http://schemas.openxmlformats.org/officeDocument/2006/relationships/image" Target="../media/image57.png"/><Relationship Id="rId10" Type="http://schemas.openxmlformats.org/officeDocument/2006/relationships/image" Target="../media/image37.png"/><Relationship Id="rId4" Type="http://schemas.openxmlformats.org/officeDocument/2006/relationships/image" Target="../media/image33.png"/><Relationship Id="rId9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5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7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72.png"/><Relationship Id="rId5" Type="http://schemas.openxmlformats.org/officeDocument/2006/relationships/image" Target="../media/image41.png"/><Relationship Id="rId10" Type="http://schemas.openxmlformats.org/officeDocument/2006/relationships/image" Target="../media/image71.png"/><Relationship Id="rId4" Type="http://schemas.openxmlformats.org/officeDocument/2006/relationships/image" Target="../media/image40.png"/><Relationship Id="rId9" Type="http://schemas.openxmlformats.org/officeDocument/2006/relationships/image" Target="../media/image7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EA93BEC-3C5A-BF9C-5804-41F4EB04B4A8}"/>
              </a:ext>
            </a:extLst>
          </p:cNvPr>
          <p:cNvSpPr/>
          <p:nvPr/>
        </p:nvSpPr>
        <p:spPr>
          <a:xfrm>
            <a:off x="0" y="396174"/>
            <a:ext cx="12192000" cy="976916"/>
          </a:xfrm>
          <a:prstGeom prst="rect">
            <a:avLst/>
          </a:prstGeom>
          <a:solidFill>
            <a:srgbClr val="F5F5F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60F4CA-CF84-9E72-A53A-8FCF86BF9263}"/>
              </a:ext>
            </a:extLst>
          </p:cNvPr>
          <p:cNvSpPr txBox="1"/>
          <p:nvPr/>
        </p:nvSpPr>
        <p:spPr>
          <a:xfrm>
            <a:off x="85059" y="4962990"/>
            <a:ext cx="114725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u="sng" dirty="0">
                <a:solidFill>
                  <a:schemeClr val="bg1">
                    <a:lumMod val="50000"/>
                  </a:schemeClr>
                </a:solidFill>
                <a:latin typeface="Montserrat" pitchFamily="2" charset="77"/>
              </a:rPr>
              <a:t>Norah M. Hoffmann</a:t>
            </a:r>
            <a:r>
              <a:rPr lang="en-US" sz="1600" b="1" i="1" dirty="0">
                <a:solidFill>
                  <a:schemeClr val="bg1">
                    <a:lumMod val="50000"/>
                  </a:schemeClr>
                </a:solidFill>
                <a:latin typeface="Montserrat" pitchFamily="2" charset="77"/>
              </a:rPr>
              <a:t> </a:t>
            </a:r>
            <a:r>
              <a:rPr lang="en-US" sz="1600" i="1" dirty="0">
                <a:solidFill>
                  <a:schemeClr val="bg1">
                    <a:lumMod val="50000"/>
                  </a:schemeClr>
                </a:solidFill>
                <a:latin typeface="Montserrat" pitchFamily="2" charset="77"/>
              </a:rPr>
              <a:t>– Department of Chemistry &amp; Department of Physics – </a:t>
            </a:r>
            <a:r>
              <a:rPr lang="en-US" sz="1600" b="1" i="1" dirty="0">
                <a:solidFill>
                  <a:schemeClr val="bg1">
                    <a:lumMod val="50000"/>
                  </a:schemeClr>
                </a:solidFill>
                <a:latin typeface="Montserrat" pitchFamily="2" charset="77"/>
              </a:rPr>
              <a:t>New York University</a:t>
            </a:r>
            <a:r>
              <a:rPr lang="en-US" sz="1600" i="1" dirty="0">
                <a:solidFill>
                  <a:schemeClr val="bg1">
                    <a:lumMod val="50000"/>
                  </a:schemeClr>
                </a:solidFill>
                <a:latin typeface="Montserrat" pitchFamily="2" charset="77"/>
              </a:rPr>
              <a:t>, New York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EC830A13-F2ED-0D72-1D97-B9F023ABBC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2027" y="564341"/>
            <a:ext cx="1933215" cy="656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E5A758E9-476D-3E00-75DD-38D00A18CC53}"/>
              </a:ext>
            </a:extLst>
          </p:cNvPr>
          <p:cNvSpPr/>
          <p:nvPr/>
        </p:nvSpPr>
        <p:spPr>
          <a:xfrm>
            <a:off x="-128588" y="2046767"/>
            <a:ext cx="12430126" cy="2764465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Title 1">
            <a:extLst>
              <a:ext uri="{FF2B5EF4-FFF2-40B4-BE49-F238E27FC236}">
                <a16:creationId xmlns:a16="http://schemas.microsoft.com/office/drawing/2014/main" id="{06C8F057-23D9-4562-17E6-D642DFDA85AF}"/>
              </a:ext>
            </a:extLst>
          </p:cNvPr>
          <p:cNvSpPr txBox="1">
            <a:spLocks/>
          </p:cNvSpPr>
          <p:nvPr/>
        </p:nvSpPr>
        <p:spPr>
          <a:xfrm>
            <a:off x="170118" y="2278037"/>
            <a:ext cx="12021882" cy="2684953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50000"/>
              </a:lnSpc>
            </a:pPr>
            <a:r>
              <a:rPr lang="en-US" sz="2900" b="1" kern="100" dirty="0">
                <a:solidFill>
                  <a:schemeClr val="bg2">
                    <a:lumMod val="90000"/>
                  </a:schemeClr>
                </a:solidFill>
                <a:effectLst/>
                <a:latin typeface="Montserrat" pitchFamily="2" charset="77"/>
                <a:ea typeface="Aptos" panose="020B0004020202020204" pitchFamily="34" charset="0"/>
                <a:cs typeface="Times New Roman" panose="02020603050405020304" pitchFamily="18" charset="0"/>
              </a:rPr>
              <a:t>Exploring the Complexity of </a:t>
            </a:r>
            <a:r>
              <a:rPr lang="en-US" sz="2900" b="1" kern="100" dirty="0" err="1">
                <a:solidFill>
                  <a:schemeClr val="bg2">
                    <a:lumMod val="90000"/>
                  </a:schemeClr>
                </a:solidFill>
                <a:effectLst/>
                <a:latin typeface="Montserrat" pitchFamily="2" charset="77"/>
                <a:ea typeface="Aptos" panose="020B0004020202020204" pitchFamily="34" charset="0"/>
                <a:cs typeface="Times New Roman" panose="02020603050405020304" pitchFamily="18" charset="0"/>
              </a:rPr>
              <a:t>Polaritonics</a:t>
            </a:r>
            <a:r>
              <a:rPr lang="en-US" sz="2900" b="1" kern="100" dirty="0">
                <a:solidFill>
                  <a:schemeClr val="bg2">
                    <a:lumMod val="90000"/>
                  </a:schemeClr>
                </a:solidFill>
                <a:effectLst/>
                <a:latin typeface="Montserrat" pitchFamily="2" charset="77"/>
                <a:ea typeface="Aptos" panose="020B0004020202020204" pitchFamily="34" charset="0"/>
                <a:cs typeface="Times New Roman" panose="02020603050405020304" pitchFamily="18" charset="0"/>
              </a:rPr>
              <a:t>: </a:t>
            </a:r>
          </a:p>
          <a:p>
            <a:pPr algn="r">
              <a:lnSpc>
                <a:spcPct val="150000"/>
              </a:lnSpc>
            </a:pPr>
            <a:r>
              <a:rPr lang="en-US" sz="2900" b="1" kern="100" dirty="0">
                <a:solidFill>
                  <a:schemeClr val="bg2">
                    <a:lumMod val="90000"/>
                  </a:schemeClr>
                </a:solidFill>
                <a:effectLst/>
                <a:latin typeface="Montserrat" pitchFamily="2" charset="77"/>
                <a:ea typeface="Aptos" panose="020B0004020202020204" pitchFamily="34" charset="0"/>
                <a:cs typeface="Times New Roman" panose="02020603050405020304" pitchFamily="18" charset="0"/>
              </a:rPr>
              <a:t>From Single-Molecule Strong Coupling to Twin Polaritons</a:t>
            </a:r>
          </a:p>
          <a:p>
            <a:pPr algn="r">
              <a:lnSpc>
                <a:spcPct val="150000"/>
              </a:lnSpc>
            </a:pPr>
            <a:endParaRPr lang="en-US" sz="2800" b="1" dirty="0">
              <a:solidFill>
                <a:schemeClr val="bg1">
                  <a:lumMod val="85000"/>
                </a:schemeClr>
              </a:solidFill>
              <a:latin typeface="Montserrat" pitchFamily="2" charset="77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D2481B-8979-75D8-DE83-15644F6F09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5" y="597591"/>
            <a:ext cx="7101573" cy="653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1186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B296B148-09E9-B79F-523B-B04681A2A686}"/>
              </a:ext>
            </a:extLst>
          </p:cNvPr>
          <p:cNvSpPr txBox="1">
            <a:spLocks/>
          </p:cNvSpPr>
          <p:nvPr/>
        </p:nvSpPr>
        <p:spPr>
          <a:xfrm>
            <a:off x="222010" y="287041"/>
            <a:ext cx="9722090" cy="51602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Montserrat" pitchFamily="2" charset="77"/>
              </a:rPr>
              <a:t>Lifetimes of Interfacial Excitons in STM-BJs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ECF9907-43D2-E821-7AB4-201364BA0D0E}"/>
              </a:ext>
            </a:extLst>
          </p:cNvPr>
          <p:cNvSpPr txBox="1"/>
          <p:nvPr/>
        </p:nvSpPr>
        <p:spPr>
          <a:xfrm>
            <a:off x="222010" y="1302702"/>
            <a:ext cx="6152646" cy="4610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Montserrat" pitchFamily="2" charset="77"/>
              </a:rPr>
              <a:t>Densities in electric fields (Linear Response TDDFT) 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E5B58B67-141C-C32A-04BD-0138DB3A78F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62303"/>
          <a:stretch/>
        </p:blipFill>
        <p:spPr>
          <a:xfrm>
            <a:off x="222010" y="2367339"/>
            <a:ext cx="2929894" cy="38862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026300B-9E87-7C11-7902-F8007D37029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0854"/>
          <a:stretch/>
        </p:blipFill>
        <p:spPr>
          <a:xfrm>
            <a:off x="3099149" y="2367339"/>
            <a:ext cx="3042577" cy="3886200"/>
          </a:xfrm>
          <a:prstGeom prst="rect">
            <a:avLst/>
          </a:prstGeom>
        </p:spPr>
      </p:pic>
      <p:sp>
        <p:nvSpPr>
          <p:cNvPr id="30" name="Arc 29">
            <a:extLst>
              <a:ext uri="{FF2B5EF4-FFF2-40B4-BE49-F238E27FC236}">
                <a16:creationId xmlns:a16="http://schemas.microsoft.com/office/drawing/2014/main" id="{D71087BC-810D-A2EA-E196-AB515E166009}"/>
              </a:ext>
            </a:extLst>
          </p:cNvPr>
          <p:cNvSpPr/>
          <p:nvPr/>
        </p:nvSpPr>
        <p:spPr>
          <a:xfrm flipH="1">
            <a:off x="920678" y="3587263"/>
            <a:ext cx="906915" cy="2198078"/>
          </a:xfrm>
          <a:prstGeom prst="arc">
            <a:avLst>
              <a:gd name="adj1" fmla="val 16094731"/>
              <a:gd name="adj2" fmla="val 5374365"/>
            </a:avLst>
          </a:prstGeom>
          <a:ln w="28575">
            <a:solidFill>
              <a:srgbClr val="4472C3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935C77A-FF37-E261-4846-76E2149E2C08}"/>
              </a:ext>
            </a:extLst>
          </p:cNvPr>
          <p:cNvSpPr/>
          <p:nvPr/>
        </p:nvSpPr>
        <p:spPr>
          <a:xfrm>
            <a:off x="1238865" y="2724540"/>
            <a:ext cx="4572000" cy="1020983"/>
          </a:xfrm>
          <a:prstGeom prst="rect">
            <a:avLst/>
          </a:prstGeom>
          <a:noFill/>
          <a:ln w="28575">
            <a:solidFill>
              <a:srgbClr val="4472C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14AF0838-488A-CA36-80E9-B3B88CF2F46E}"/>
              </a:ext>
            </a:extLst>
          </p:cNvPr>
          <p:cNvCxnSpPr>
            <a:cxnSpLocks/>
          </p:cNvCxnSpPr>
          <p:nvPr/>
        </p:nvCxnSpPr>
        <p:spPr>
          <a:xfrm>
            <a:off x="1345991" y="2276372"/>
            <a:ext cx="4279843" cy="1030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85B2EFA7-3372-F2C2-F571-FCC068AA1D85}"/>
              </a:ext>
            </a:extLst>
          </p:cNvPr>
          <p:cNvSpPr txBox="1"/>
          <p:nvPr/>
        </p:nvSpPr>
        <p:spPr>
          <a:xfrm>
            <a:off x="2757960" y="1815348"/>
            <a:ext cx="1080745" cy="4610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rgbClr val="4472C3"/>
                </a:solidFill>
                <a:latin typeface="Montserrat" pitchFamily="2" charset="77"/>
              </a:rPr>
              <a:t>Voltage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E5765DE-4FBE-488E-2546-4FD85A2E67D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67035"/>
          <a:stretch/>
        </p:blipFill>
        <p:spPr>
          <a:xfrm>
            <a:off x="8255857" y="85336"/>
            <a:ext cx="3073763" cy="233105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16D82AA1-0FF0-1A85-5DD0-3E7084CA27C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2855" r="32979"/>
          <a:stretch/>
        </p:blipFill>
        <p:spPr>
          <a:xfrm>
            <a:off x="8199911" y="2276645"/>
            <a:ext cx="3185653" cy="2331054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3A97CB2-4F05-37F4-472B-D0C6C80BB9B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7035"/>
          <a:stretch/>
        </p:blipFill>
        <p:spPr>
          <a:xfrm>
            <a:off x="8311801" y="4482702"/>
            <a:ext cx="3073764" cy="2331054"/>
          </a:xfrm>
          <a:prstGeom prst="rect">
            <a:avLst/>
          </a:prstGeom>
        </p:spPr>
      </p:pic>
      <p:sp>
        <p:nvSpPr>
          <p:cNvPr id="41" name="Slide Number Placeholder 9">
            <a:extLst>
              <a:ext uri="{FF2B5EF4-FFF2-40B4-BE49-F238E27FC236}">
                <a16:creationId xmlns:a16="http://schemas.microsoft.com/office/drawing/2014/main" id="{C373E965-4736-0AAD-734D-B9D67A418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57925" y="6310839"/>
            <a:ext cx="2743200" cy="365125"/>
          </a:xfrm>
        </p:spPr>
        <p:txBody>
          <a:bodyPr/>
          <a:lstStyle/>
          <a:p>
            <a:fld id="{46F8D5A7-9D75-4AFC-99FB-FFD20B05CA1B}" type="slidenum">
              <a:rPr lang="en-US" b="1" smtClean="0">
                <a:solidFill>
                  <a:srgbClr val="57058D"/>
                </a:solidFill>
                <a:latin typeface="Montserrat" pitchFamily="2" charset="77"/>
              </a:rPr>
              <a:t>10</a:t>
            </a:fld>
            <a:endParaRPr lang="en-US" b="1" dirty="0">
              <a:solidFill>
                <a:srgbClr val="57058D"/>
              </a:solidFill>
              <a:latin typeface="Montserrat" pitchFamily="2" charset="77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611936B-1D33-BC05-7E0E-F5962375758B}"/>
              </a:ext>
            </a:extLst>
          </p:cNvPr>
          <p:cNvSpPr/>
          <p:nvPr/>
        </p:nvSpPr>
        <p:spPr>
          <a:xfrm>
            <a:off x="1238865" y="2513929"/>
            <a:ext cx="4475995" cy="1616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CB284CF-8168-1374-7926-7F5711FA4027}"/>
              </a:ext>
            </a:extLst>
          </p:cNvPr>
          <p:cNvSpPr txBox="1"/>
          <p:nvPr/>
        </p:nvSpPr>
        <p:spPr>
          <a:xfrm>
            <a:off x="1180275" y="2453855"/>
            <a:ext cx="65915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Montserrat" pitchFamily="2" charset="77"/>
              </a:rPr>
              <a:t>0 V/nm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21454C-24CF-1926-8E01-609DB02BEA9D}"/>
              </a:ext>
            </a:extLst>
          </p:cNvPr>
          <p:cNvSpPr txBox="1"/>
          <p:nvPr/>
        </p:nvSpPr>
        <p:spPr>
          <a:xfrm>
            <a:off x="2118967" y="2466087"/>
            <a:ext cx="75854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Montserrat" pitchFamily="2" charset="77"/>
              </a:rPr>
              <a:t>0.3 V/nm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BED284D-BC57-DE88-04E7-D9BEE6B01DB3}"/>
              </a:ext>
            </a:extLst>
          </p:cNvPr>
          <p:cNvSpPr txBox="1"/>
          <p:nvPr/>
        </p:nvSpPr>
        <p:spPr>
          <a:xfrm>
            <a:off x="3191211" y="2452389"/>
            <a:ext cx="7649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Montserrat" pitchFamily="2" charset="77"/>
              </a:rPr>
              <a:t>0.6 V/nm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506A4E-7F1D-0381-DD3B-F78126BB1FDB}"/>
              </a:ext>
            </a:extLst>
          </p:cNvPr>
          <p:cNvSpPr txBox="1"/>
          <p:nvPr/>
        </p:nvSpPr>
        <p:spPr>
          <a:xfrm>
            <a:off x="4100511" y="2445597"/>
            <a:ext cx="76174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Montserrat" pitchFamily="2" charset="77"/>
              </a:rPr>
              <a:t>0.7 V/nm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C1AC15-B617-E9ED-019D-0A0059D3E1E2}"/>
              </a:ext>
            </a:extLst>
          </p:cNvPr>
          <p:cNvSpPr txBox="1"/>
          <p:nvPr/>
        </p:nvSpPr>
        <p:spPr>
          <a:xfrm>
            <a:off x="5045912" y="2445597"/>
            <a:ext cx="7649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Montserrat" pitchFamily="2" charset="77"/>
              </a:rPr>
              <a:t>0.9 V/nm</a:t>
            </a:r>
          </a:p>
        </p:txBody>
      </p:sp>
    </p:spTree>
    <p:extLst>
      <p:ext uri="{BB962C8B-B14F-4D97-AF65-F5344CB8AC3E}">
        <p14:creationId xmlns:p14="http://schemas.microsoft.com/office/powerpoint/2010/main" val="2185948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E1F507C-CED9-ED1B-7BAE-2185D11DCB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33" y="1308274"/>
            <a:ext cx="3593737" cy="2281773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6A2E6D4-83DC-F2A6-C660-58216F68C27F}"/>
              </a:ext>
            </a:extLst>
          </p:cNvPr>
          <p:cNvCxnSpPr>
            <a:cxnSpLocks/>
          </p:cNvCxnSpPr>
          <p:nvPr/>
        </p:nvCxnSpPr>
        <p:spPr>
          <a:xfrm flipH="1">
            <a:off x="399919" y="1489834"/>
            <a:ext cx="3140765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B6342A6-FD10-E434-CE40-8EC40E6E4DD4}"/>
                  </a:ext>
                </a:extLst>
              </p:cNvPr>
              <p:cNvSpPr txBox="1"/>
              <p:nvPr/>
            </p:nvSpPr>
            <p:spPr>
              <a:xfrm>
                <a:off x="2286371" y="2914729"/>
                <a:ext cx="1048749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1 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𝑛𝑚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B6342A6-FD10-E434-CE40-8EC40E6E4D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371" y="2914729"/>
                <a:ext cx="1048749" cy="369332"/>
              </a:xfrm>
              <a:prstGeom prst="rect">
                <a:avLst/>
              </a:prstGeom>
              <a:blipFill>
                <a:blip r:embed="rId3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itle 1">
            <a:extLst>
              <a:ext uri="{FF2B5EF4-FFF2-40B4-BE49-F238E27FC236}">
                <a16:creationId xmlns:a16="http://schemas.microsoft.com/office/drawing/2014/main" id="{96819F94-8F84-8F7E-F0AA-ADBE6A4F56EF}"/>
              </a:ext>
            </a:extLst>
          </p:cNvPr>
          <p:cNvSpPr txBox="1">
            <a:spLocks/>
          </p:cNvSpPr>
          <p:nvPr/>
        </p:nvSpPr>
        <p:spPr>
          <a:xfrm>
            <a:off x="222010" y="287041"/>
            <a:ext cx="9722090" cy="51602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Montserrat" pitchFamily="2" charset="77"/>
              </a:rPr>
              <a:t>Lifetimes of Interfacial Excitons in STM-BJs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F8B03B6-D8F9-006E-9E25-C55674C12DA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66768"/>
          <a:stretch/>
        </p:blipFill>
        <p:spPr>
          <a:xfrm>
            <a:off x="3916189" y="1417384"/>
            <a:ext cx="2743003" cy="2063552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469AC444-232B-2544-5471-E4F63B691756}"/>
              </a:ext>
            </a:extLst>
          </p:cNvPr>
          <p:cNvSpPr/>
          <p:nvPr/>
        </p:nvSpPr>
        <p:spPr>
          <a:xfrm>
            <a:off x="5247645" y="2865367"/>
            <a:ext cx="884903" cy="722671"/>
          </a:xfrm>
          <a:prstGeom prst="ellipse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Curved Connector 8">
            <a:extLst>
              <a:ext uri="{FF2B5EF4-FFF2-40B4-BE49-F238E27FC236}">
                <a16:creationId xmlns:a16="http://schemas.microsoft.com/office/drawing/2014/main" id="{99DCD29A-CD1F-8066-0B12-C8BF68FFE9B0}"/>
              </a:ext>
            </a:extLst>
          </p:cNvPr>
          <p:cNvCxnSpPr>
            <a:cxnSpLocks/>
          </p:cNvCxnSpPr>
          <p:nvPr/>
        </p:nvCxnSpPr>
        <p:spPr>
          <a:xfrm>
            <a:off x="3598467" y="1511333"/>
            <a:ext cx="1649178" cy="1509803"/>
          </a:xfrm>
          <a:prstGeom prst="curvedConnector3">
            <a:avLst/>
          </a:prstGeom>
          <a:ln w="28575">
            <a:solidFill>
              <a:schemeClr val="accent6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Minus 11">
            <a:extLst>
              <a:ext uri="{FF2B5EF4-FFF2-40B4-BE49-F238E27FC236}">
                <a16:creationId xmlns:a16="http://schemas.microsoft.com/office/drawing/2014/main" id="{332147D9-A99E-4391-1959-43DF69BF9CA4}"/>
              </a:ext>
            </a:extLst>
          </p:cNvPr>
          <p:cNvSpPr/>
          <p:nvPr/>
        </p:nvSpPr>
        <p:spPr>
          <a:xfrm>
            <a:off x="299714" y="4849853"/>
            <a:ext cx="2599602" cy="148461"/>
          </a:xfrm>
          <a:prstGeom prst="mathMinus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Minus 12">
            <a:extLst>
              <a:ext uri="{FF2B5EF4-FFF2-40B4-BE49-F238E27FC236}">
                <a16:creationId xmlns:a16="http://schemas.microsoft.com/office/drawing/2014/main" id="{0B92DDE8-DA02-D93C-03C2-02FC415CEA1F}"/>
              </a:ext>
            </a:extLst>
          </p:cNvPr>
          <p:cNvSpPr/>
          <p:nvPr/>
        </p:nvSpPr>
        <p:spPr>
          <a:xfrm>
            <a:off x="1652730" y="5433428"/>
            <a:ext cx="1032029" cy="148590"/>
          </a:xfrm>
          <a:prstGeom prst="mathMinus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2D43724-5F34-0126-B0A0-FA4B0DAE5961}"/>
              </a:ext>
            </a:extLst>
          </p:cNvPr>
          <p:cNvCxnSpPr>
            <a:cxnSpLocks/>
          </p:cNvCxnSpPr>
          <p:nvPr/>
        </p:nvCxnSpPr>
        <p:spPr>
          <a:xfrm>
            <a:off x="1636909" y="4919368"/>
            <a:ext cx="531835" cy="75649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7682D36-7D20-3CAE-D740-6657D033FF90}"/>
              </a:ext>
            </a:extLst>
          </p:cNvPr>
          <p:cNvCxnSpPr>
            <a:cxnSpLocks/>
          </p:cNvCxnSpPr>
          <p:nvPr/>
        </p:nvCxnSpPr>
        <p:spPr>
          <a:xfrm flipV="1">
            <a:off x="1777673" y="5618094"/>
            <a:ext cx="773581" cy="1915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1149D82-7B8C-9976-ECBA-6B9F20F015CC}"/>
              </a:ext>
            </a:extLst>
          </p:cNvPr>
          <p:cNvCxnSpPr>
            <a:cxnSpLocks/>
          </p:cNvCxnSpPr>
          <p:nvPr/>
        </p:nvCxnSpPr>
        <p:spPr>
          <a:xfrm>
            <a:off x="1773213" y="5797611"/>
            <a:ext cx="778041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279AC41-3A2D-F913-8714-2EF95DD6780E}"/>
              </a:ext>
            </a:extLst>
          </p:cNvPr>
          <p:cNvCxnSpPr>
            <a:cxnSpLocks/>
          </p:cNvCxnSpPr>
          <p:nvPr/>
        </p:nvCxnSpPr>
        <p:spPr>
          <a:xfrm>
            <a:off x="1773213" y="5710564"/>
            <a:ext cx="778041" cy="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22F40F5-E25F-428D-736C-83C34F31DB7B}"/>
                  </a:ext>
                </a:extLst>
              </p:cNvPr>
              <p:cNvSpPr txBox="1"/>
              <p:nvPr/>
            </p:nvSpPr>
            <p:spPr>
              <a:xfrm>
                <a:off x="1407308" y="5996400"/>
                <a:ext cx="47532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⟩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22F40F5-E25F-428D-736C-83C34F31DB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7308" y="5996400"/>
                <a:ext cx="475323" cy="369332"/>
              </a:xfrm>
              <a:prstGeom prst="rect">
                <a:avLst/>
              </a:prstGeom>
              <a:blipFill>
                <a:blip r:embed="rId5"/>
                <a:stretch>
                  <a:fillRect l="-28205" t="-113333" r="-41026" b="-16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6195612-8A67-F82E-FE86-2F70E03D9703}"/>
              </a:ext>
            </a:extLst>
          </p:cNvPr>
          <p:cNvCxnSpPr>
            <a:cxnSpLocks/>
          </p:cNvCxnSpPr>
          <p:nvPr/>
        </p:nvCxnSpPr>
        <p:spPr>
          <a:xfrm>
            <a:off x="657379" y="5021185"/>
            <a:ext cx="1893875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D01892A-7CF8-F943-07F4-EA5DDA939BE0}"/>
              </a:ext>
            </a:extLst>
          </p:cNvPr>
          <p:cNvCxnSpPr>
            <a:cxnSpLocks/>
          </p:cNvCxnSpPr>
          <p:nvPr/>
        </p:nvCxnSpPr>
        <p:spPr>
          <a:xfrm>
            <a:off x="657379" y="5219305"/>
            <a:ext cx="1893875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9408EEE-3B28-266E-9EC9-A8440B82820C}"/>
              </a:ext>
            </a:extLst>
          </p:cNvPr>
          <p:cNvCxnSpPr>
            <a:cxnSpLocks/>
          </p:cNvCxnSpPr>
          <p:nvPr/>
        </p:nvCxnSpPr>
        <p:spPr>
          <a:xfrm>
            <a:off x="657379" y="5108815"/>
            <a:ext cx="1893875" cy="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143CB644-95F5-5583-08C8-B06E94352E9E}"/>
                  </a:ext>
                </a:extLst>
              </p:cNvPr>
              <p:cNvSpPr txBox="1"/>
              <p:nvPr/>
            </p:nvSpPr>
            <p:spPr>
              <a:xfrm>
                <a:off x="2513037" y="4861111"/>
                <a:ext cx="45518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⟩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j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143CB644-95F5-5583-08C8-B06E94352E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3037" y="4861111"/>
                <a:ext cx="455189" cy="369332"/>
              </a:xfrm>
              <a:prstGeom prst="rect">
                <a:avLst/>
              </a:prstGeom>
              <a:blipFill>
                <a:blip r:embed="rId6"/>
                <a:stretch>
                  <a:fillRect l="-32432" t="-110000" r="-45946" b="-16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Picture 27" descr="A diagram of a transport&#10;&#10;Description automatically generated">
            <a:extLst>
              <a:ext uri="{FF2B5EF4-FFF2-40B4-BE49-F238E27FC236}">
                <a16:creationId xmlns:a16="http://schemas.microsoft.com/office/drawing/2014/main" id="{628D3444-7E6A-E39E-A2C7-1451907676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5499" y="3842985"/>
            <a:ext cx="2914607" cy="2775818"/>
          </a:xfrm>
          <a:prstGeom prst="rect">
            <a:avLst/>
          </a:prstGeom>
        </p:spPr>
      </p:pic>
      <p:pic>
        <p:nvPicPr>
          <p:cNvPr id="29" name="Picture 28" descr="A diagram of a laser field&#10;&#10;Description automatically generated">
            <a:extLst>
              <a:ext uri="{FF2B5EF4-FFF2-40B4-BE49-F238E27FC236}">
                <a16:creationId xmlns:a16="http://schemas.microsoft.com/office/drawing/2014/main" id="{05CCCCE2-206A-451B-6A33-718E7A3564F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648" y="900314"/>
            <a:ext cx="2993620" cy="2859452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08C814B9-008B-38E8-FB07-DC963FBB6F2F}"/>
              </a:ext>
            </a:extLst>
          </p:cNvPr>
          <p:cNvSpPr txBox="1"/>
          <p:nvPr/>
        </p:nvSpPr>
        <p:spPr>
          <a:xfrm>
            <a:off x="8187273" y="-446416"/>
            <a:ext cx="4051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Two level system coupled to a continuum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AC04DF60-7EFF-7AFA-F5DE-63B08C5E6C83}"/>
                  </a:ext>
                </a:extLst>
              </p:cNvPr>
              <p:cNvSpPr txBox="1"/>
              <p:nvPr/>
            </p:nvSpPr>
            <p:spPr>
              <a:xfrm>
                <a:off x="3411921" y="4771873"/>
                <a:ext cx="2811795" cy="45288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20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en-US" sz="20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000" b="0" i="0" smtClean="0">
                                      <a:latin typeface="Cambria Math" panose="02040503050406030204" pitchFamily="18" charset="0"/>
                                    </a:rPr>
                                    <m:t>j</m:t>
                                  </m:r>
                                  <m:d>
                                    <m:dPr>
                                      <m:begChr m:val="|"/>
                                      <m:endChr m:val=""/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2000" b="0" i="0" smtClean="0">
                                          <a:latin typeface="Cambria Math" panose="02040503050406030204" pitchFamily="18" charset="0"/>
                                        </a:rPr>
                                        <m:t>Ψ</m:t>
                                      </m:r>
                                      <m:d>
                                        <m:dPr>
                                          <m:ctrlP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d>
                            <m:d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m:rPr>
                                      <m:sty m:val="p"/>
                                    </m:rPr>
                                    <a:rPr lang="en-US" sz="2000" b="0" i="0" smtClean="0">
                                      <a:latin typeface="Cambria Math" panose="02040503050406030204" pitchFamily="18" charset="0"/>
                                    </a:rPr>
                                    <m:t>Δ</m:t>
                                  </m:r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den>
                              </m:f>
                            </m:e>
                          </m:d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US" sz="2000" dirty="0">
                  <a:latin typeface="Montserrat" pitchFamily="2" charset="77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AC04DF60-7EFF-7AFA-F5DE-63B08C5E6C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1921" y="4771873"/>
                <a:ext cx="2811795" cy="452881"/>
              </a:xfrm>
              <a:prstGeom prst="rect">
                <a:avLst/>
              </a:prstGeom>
              <a:blipFill>
                <a:blip r:embed="rId9"/>
                <a:stretch>
                  <a:fillRect l="-6278" t="-81081" b="-1648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TextBox 33">
            <a:extLst>
              <a:ext uri="{FF2B5EF4-FFF2-40B4-BE49-F238E27FC236}">
                <a16:creationId xmlns:a16="http://schemas.microsoft.com/office/drawing/2014/main" id="{7B0420DE-0B43-6AB0-F7F9-340C4455CC2D}"/>
              </a:ext>
            </a:extLst>
          </p:cNvPr>
          <p:cNvSpPr txBox="1"/>
          <p:nvPr/>
        </p:nvSpPr>
        <p:spPr>
          <a:xfrm>
            <a:off x="1981494" y="4169668"/>
            <a:ext cx="274300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Montserrat" pitchFamily="2" charset="77"/>
                <a:cs typeface="Calibri" panose="020F0502020204030204" pitchFamily="34" charset="0"/>
              </a:rPr>
              <a:t>News-Anderson model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848A3B27-2BC1-ED06-6C22-B35801171C44}"/>
                  </a:ext>
                </a:extLst>
              </p:cNvPr>
              <p:cNvSpPr txBox="1"/>
              <p:nvPr/>
            </p:nvSpPr>
            <p:spPr>
              <a:xfrm>
                <a:off x="3429998" y="5553058"/>
                <a:ext cx="682944" cy="62639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𝜏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~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000" dirty="0">
                  <a:latin typeface="Montserrat" pitchFamily="2" charset="77"/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848A3B27-2BC1-ED06-6C22-B35801171C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9998" y="5553058"/>
                <a:ext cx="682944" cy="626390"/>
              </a:xfrm>
              <a:prstGeom prst="rect">
                <a:avLst/>
              </a:prstGeom>
              <a:blipFill>
                <a:blip r:embed="rId10"/>
                <a:stretch>
                  <a:fillRect l="-3704" r="-3704" b="-1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Right Brace 42">
            <a:extLst>
              <a:ext uri="{FF2B5EF4-FFF2-40B4-BE49-F238E27FC236}">
                <a16:creationId xmlns:a16="http://schemas.microsoft.com/office/drawing/2014/main" id="{32EE7783-2F7F-1513-0F16-4C8D28730141}"/>
              </a:ext>
            </a:extLst>
          </p:cNvPr>
          <p:cNvSpPr/>
          <p:nvPr/>
        </p:nvSpPr>
        <p:spPr>
          <a:xfrm rot="5400000">
            <a:off x="3183719" y="724603"/>
            <a:ext cx="338554" cy="6365459"/>
          </a:xfrm>
          <a:prstGeom prst="righ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Minus 67">
            <a:extLst>
              <a:ext uri="{FF2B5EF4-FFF2-40B4-BE49-F238E27FC236}">
                <a16:creationId xmlns:a16="http://schemas.microsoft.com/office/drawing/2014/main" id="{03ED4A86-63CB-35F0-A900-43ABAB6CDAC1}"/>
              </a:ext>
            </a:extLst>
          </p:cNvPr>
          <p:cNvSpPr/>
          <p:nvPr/>
        </p:nvSpPr>
        <p:spPr>
          <a:xfrm>
            <a:off x="512691" y="5996400"/>
            <a:ext cx="1032029" cy="148590"/>
          </a:xfrm>
          <a:prstGeom prst="mathMinus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79EB22D9-D47D-F332-A2C8-C82C4A3F8CD4}"/>
              </a:ext>
            </a:extLst>
          </p:cNvPr>
          <p:cNvCxnSpPr>
            <a:cxnSpLocks/>
          </p:cNvCxnSpPr>
          <p:nvPr/>
        </p:nvCxnSpPr>
        <p:spPr>
          <a:xfrm flipV="1">
            <a:off x="637634" y="6181066"/>
            <a:ext cx="773581" cy="1915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C4E437DC-1C38-C8AB-EE88-8E7F93474A53}"/>
              </a:ext>
            </a:extLst>
          </p:cNvPr>
          <p:cNvCxnSpPr>
            <a:cxnSpLocks/>
          </p:cNvCxnSpPr>
          <p:nvPr/>
        </p:nvCxnSpPr>
        <p:spPr>
          <a:xfrm>
            <a:off x="633174" y="6360583"/>
            <a:ext cx="778041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472C6FE7-266F-5AC0-5E7A-C4DA9262601E}"/>
              </a:ext>
            </a:extLst>
          </p:cNvPr>
          <p:cNvCxnSpPr>
            <a:cxnSpLocks/>
          </p:cNvCxnSpPr>
          <p:nvPr/>
        </p:nvCxnSpPr>
        <p:spPr>
          <a:xfrm>
            <a:off x="633174" y="6273536"/>
            <a:ext cx="778041" cy="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980F3096-09F2-1C6A-2ADD-2F39257843B2}"/>
                  </a:ext>
                </a:extLst>
              </p:cNvPr>
              <p:cNvSpPr txBox="1"/>
              <p:nvPr/>
            </p:nvSpPr>
            <p:spPr>
              <a:xfrm>
                <a:off x="2526074" y="5439430"/>
                <a:ext cx="51610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⟩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k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980F3096-09F2-1C6A-2ADD-2F39257843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6074" y="5439430"/>
                <a:ext cx="516103" cy="369332"/>
              </a:xfrm>
              <a:prstGeom prst="rect">
                <a:avLst/>
              </a:prstGeom>
              <a:blipFill>
                <a:blip r:embed="rId11"/>
                <a:stretch>
                  <a:fillRect l="-16667" t="-110000" r="-38095" b="-16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E6DEF6A0-35B4-8351-88EC-8BC16230BDE1}"/>
              </a:ext>
            </a:extLst>
          </p:cNvPr>
          <p:cNvSpPr txBox="1"/>
          <p:nvPr/>
        </p:nvSpPr>
        <p:spPr>
          <a:xfrm>
            <a:off x="-395666" y="6472112"/>
            <a:ext cx="399036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/>
            <a:r>
              <a:rPr lang="en-US" sz="1000" dirty="0">
                <a:solidFill>
                  <a:srgbClr val="000000"/>
                </a:solidFill>
                <a:effectLst/>
                <a:latin typeface="Montserrat" pitchFamily="2" charset="77"/>
                <a:ea typeface="Times New Roman" panose="02020603050405020304" pitchFamily="18" charset="0"/>
              </a:rPr>
              <a:t>Yuchen Wang, Oliver Tan, </a:t>
            </a:r>
            <a:r>
              <a:rPr lang="en-US" sz="1000" b="1" dirty="0">
                <a:solidFill>
                  <a:srgbClr val="000000"/>
                </a:solidFill>
                <a:effectLst/>
                <a:latin typeface="Montserrat" pitchFamily="2" charset="77"/>
                <a:ea typeface="Times New Roman" panose="02020603050405020304" pitchFamily="18" charset="0"/>
              </a:rPr>
              <a:t>NMH</a:t>
            </a:r>
            <a:r>
              <a:rPr lang="en-US" sz="1000" dirty="0">
                <a:solidFill>
                  <a:srgbClr val="000000"/>
                </a:solidFill>
                <a:effectLst/>
                <a:latin typeface="Montserrat" pitchFamily="2" charset="77"/>
                <a:ea typeface="Times New Roman" panose="02020603050405020304" pitchFamily="18" charset="0"/>
              </a:rPr>
              <a:t>, in preparation</a:t>
            </a:r>
            <a:endParaRPr lang="en-US" sz="1000" dirty="0">
              <a:effectLst/>
              <a:latin typeface="Montserrat" pitchFamily="2" charset="77"/>
              <a:ea typeface="Times New Roman" panose="02020603050405020304" pitchFamily="18" charset="0"/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A5F07B93-49EE-5272-85A3-0C9553EE6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57925" y="6310839"/>
            <a:ext cx="2743200" cy="365125"/>
          </a:xfrm>
        </p:spPr>
        <p:txBody>
          <a:bodyPr/>
          <a:lstStyle/>
          <a:p>
            <a:fld id="{46F8D5A7-9D75-4AFC-99FB-FFD20B05CA1B}" type="slidenum">
              <a:rPr lang="en-US" b="1" smtClean="0">
                <a:solidFill>
                  <a:srgbClr val="57058D"/>
                </a:solidFill>
                <a:latin typeface="Montserrat" pitchFamily="2" charset="77"/>
              </a:rPr>
              <a:t>11</a:t>
            </a:fld>
            <a:endParaRPr lang="en-US" b="1" dirty="0">
              <a:solidFill>
                <a:srgbClr val="57058D"/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985419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8" grpId="0"/>
      <p:bldP spid="22" grpId="0"/>
      <p:bldP spid="31" grpId="0"/>
      <p:bldP spid="34" grpId="0"/>
      <p:bldP spid="36" grpId="0"/>
      <p:bldP spid="43" grpId="0" animBg="1"/>
      <p:bldP spid="68" grpId="0" animBg="1"/>
      <p:bldP spid="7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1B6FBB-172F-55E3-22C7-568DE3AEB4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9">
            <a:extLst>
              <a:ext uri="{FF2B5EF4-FFF2-40B4-BE49-F238E27FC236}">
                <a16:creationId xmlns:a16="http://schemas.microsoft.com/office/drawing/2014/main" id="{D41511D5-FA79-F17D-8AED-C0BFC7886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57925" y="6310839"/>
            <a:ext cx="2743200" cy="365125"/>
          </a:xfrm>
        </p:spPr>
        <p:txBody>
          <a:bodyPr/>
          <a:lstStyle/>
          <a:p>
            <a:fld id="{46F8D5A7-9D75-4AFC-99FB-FFD20B05CA1B}" type="slidenum">
              <a:rPr lang="en-US" b="1" smtClean="0">
                <a:solidFill>
                  <a:srgbClr val="57058D"/>
                </a:solidFill>
                <a:latin typeface="Montserrat" pitchFamily="2" charset="77"/>
              </a:rPr>
              <a:t>12</a:t>
            </a:fld>
            <a:endParaRPr lang="en-US" b="1" dirty="0">
              <a:solidFill>
                <a:srgbClr val="57058D"/>
              </a:solidFill>
              <a:latin typeface="Montserrat" pitchFamily="2" charset="77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87130D1-F6F2-F84D-EF1D-A650B4469D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93" t="27721" r="43900" b="20272"/>
          <a:stretch/>
        </p:blipFill>
        <p:spPr>
          <a:xfrm>
            <a:off x="954302" y="1511056"/>
            <a:ext cx="866066" cy="7246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8FA4B36-A4A4-2CC3-6C3D-8EB7144157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78" t="11730" r="22519" b="15103"/>
          <a:stretch/>
        </p:blipFill>
        <p:spPr>
          <a:xfrm>
            <a:off x="1014545" y="3558500"/>
            <a:ext cx="790426" cy="561823"/>
          </a:xfrm>
          <a:prstGeom prst="ellipse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A120D4B-EF1D-D49C-906C-77A636A1E3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849"/>
          <a:stretch/>
        </p:blipFill>
        <p:spPr>
          <a:xfrm>
            <a:off x="703476" y="91548"/>
            <a:ext cx="1375051" cy="14286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1F737E6-8EB6-A3CD-38DF-EEDA248035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59" t="14455" r="2101" b="6005"/>
          <a:stretch/>
        </p:blipFill>
        <p:spPr>
          <a:xfrm>
            <a:off x="862528" y="2553709"/>
            <a:ext cx="1062069" cy="75107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D80F53FB-DAC9-A9A6-DC14-74611C9F20C4}"/>
              </a:ext>
            </a:extLst>
          </p:cNvPr>
          <p:cNvGrpSpPr/>
          <p:nvPr/>
        </p:nvGrpSpPr>
        <p:grpSpPr>
          <a:xfrm>
            <a:off x="1096689" y="4454997"/>
            <a:ext cx="504023" cy="275641"/>
            <a:chOff x="594186" y="4909800"/>
            <a:chExt cx="826828" cy="533305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982D8324-64B1-D9A0-5CD6-6BFE5A23515B}"/>
                </a:ext>
              </a:extLst>
            </p:cNvPr>
            <p:cNvCxnSpPr>
              <a:cxnSpLocks/>
            </p:cNvCxnSpPr>
            <p:nvPr/>
          </p:nvCxnSpPr>
          <p:spPr>
            <a:xfrm>
              <a:off x="594186" y="4909800"/>
              <a:ext cx="826828" cy="0"/>
            </a:xfrm>
            <a:prstGeom prst="line">
              <a:avLst/>
            </a:prstGeom>
            <a:ln w="38100">
              <a:solidFill>
                <a:srgbClr val="3737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279478D-69F3-C768-01EF-BCA2BF9572BF}"/>
                </a:ext>
              </a:extLst>
            </p:cNvPr>
            <p:cNvCxnSpPr>
              <a:cxnSpLocks/>
            </p:cNvCxnSpPr>
            <p:nvPr/>
          </p:nvCxnSpPr>
          <p:spPr>
            <a:xfrm>
              <a:off x="594186" y="5443105"/>
              <a:ext cx="826828" cy="0"/>
            </a:xfrm>
            <a:prstGeom prst="line">
              <a:avLst/>
            </a:prstGeom>
            <a:ln w="38100">
              <a:solidFill>
                <a:srgbClr val="3737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781EE3C-453B-5229-26CC-5C54847FEC8D}"/>
                </a:ext>
              </a:extLst>
            </p:cNvPr>
            <p:cNvCxnSpPr>
              <a:cxnSpLocks/>
            </p:cNvCxnSpPr>
            <p:nvPr/>
          </p:nvCxnSpPr>
          <p:spPr>
            <a:xfrm>
              <a:off x="594186" y="5164180"/>
              <a:ext cx="826828" cy="0"/>
            </a:xfrm>
            <a:prstGeom prst="line">
              <a:avLst/>
            </a:prstGeom>
            <a:ln w="38100">
              <a:solidFill>
                <a:srgbClr val="3737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0C373202-5681-F02B-A507-E41A4194599E}"/>
              </a:ext>
            </a:extLst>
          </p:cNvPr>
          <p:cNvSpPr txBox="1"/>
          <p:nvPr/>
        </p:nvSpPr>
        <p:spPr>
          <a:xfrm>
            <a:off x="767816" y="4836019"/>
            <a:ext cx="14334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Montserrat" pitchFamily="2" charset="77"/>
              </a:rPr>
              <a:t>Energy Levels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30B6692-EB5A-9E81-7262-10ACF1DFDCF1}"/>
              </a:ext>
            </a:extLst>
          </p:cNvPr>
          <p:cNvSpPr txBox="1"/>
          <p:nvPr/>
        </p:nvSpPr>
        <p:spPr>
          <a:xfrm>
            <a:off x="927830" y="4061629"/>
            <a:ext cx="10038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Montserrat" pitchFamily="2" charset="77"/>
              </a:rPr>
              <a:t>Molecule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B405182-FDBF-773B-02DA-B7AF2C12B818}"/>
              </a:ext>
            </a:extLst>
          </p:cNvPr>
          <p:cNvSpPr txBox="1"/>
          <p:nvPr/>
        </p:nvSpPr>
        <p:spPr>
          <a:xfrm>
            <a:off x="886913" y="3248994"/>
            <a:ext cx="10919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Montserrat" pitchFamily="2" charset="77"/>
              </a:rPr>
              <a:t>Molecules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80DC1BB-9388-D26D-85AF-075FE4ACFC6C}"/>
              </a:ext>
            </a:extLst>
          </p:cNvPr>
          <p:cNvSpPr txBox="1"/>
          <p:nvPr/>
        </p:nvSpPr>
        <p:spPr>
          <a:xfrm>
            <a:off x="1003896" y="2209686"/>
            <a:ext cx="8242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Montserrat" pitchFamily="2" charset="77"/>
              </a:rPr>
              <a:t>Cluster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762A93D-08F5-581F-BD1D-370A06328B53}"/>
              </a:ext>
            </a:extLst>
          </p:cNvPr>
          <p:cNvSpPr txBox="1"/>
          <p:nvPr/>
        </p:nvSpPr>
        <p:spPr>
          <a:xfrm>
            <a:off x="1096689" y="1234611"/>
            <a:ext cx="6254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Montserrat" pitchFamily="2" charset="77"/>
              </a:rPr>
              <a:t>Solid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1D7C97D-5DF2-6537-F969-29C623EBF080}"/>
              </a:ext>
            </a:extLst>
          </p:cNvPr>
          <p:cNvCxnSpPr>
            <a:cxnSpLocks/>
          </p:cNvCxnSpPr>
          <p:nvPr/>
        </p:nvCxnSpPr>
        <p:spPr>
          <a:xfrm flipV="1">
            <a:off x="2340534" y="286309"/>
            <a:ext cx="0" cy="4791026"/>
          </a:xfrm>
          <a:prstGeom prst="straightConnector1">
            <a:avLst/>
          </a:prstGeom>
          <a:ln w="28575">
            <a:headEnd type="none" w="med" len="med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88D3677-6E4D-66AD-D2D7-869249D3B8D9}"/>
              </a:ext>
            </a:extLst>
          </p:cNvPr>
          <p:cNvCxnSpPr>
            <a:cxnSpLocks/>
            <a:endCxn id="60" idx="1"/>
          </p:cNvCxnSpPr>
          <p:nvPr/>
        </p:nvCxnSpPr>
        <p:spPr>
          <a:xfrm flipV="1">
            <a:off x="2338919" y="5026743"/>
            <a:ext cx="7647636" cy="46164"/>
          </a:xfrm>
          <a:prstGeom prst="straightConnector1">
            <a:avLst/>
          </a:prstGeom>
          <a:ln w="28575">
            <a:headEnd type="none" w="med" len="med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E097811-9AF8-6F64-5E2A-28E8BFD861C7}"/>
              </a:ext>
            </a:extLst>
          </p:cNvPr>
          <p:cNvGrpSpPr/>
          <p:nvPr/>
        </p:nvGrpSpPr>
        <p:grpSpPr>
          <a:xfrm>
            <a:off x="5509147" y="5291170"/>
            <a:ext cx="1645001" cy="700558"/>
            <a:chOff x="7299763" y="3692510"/>
            <a:chExt cx="2121479" cy="803511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755DAD19-1F3D-F93A-B904-4F878C59B5AE}"/>
                </a:ext>
              </a:extLst>
            </p:cNvPr>
            <p:cNvGrpSpPr/>
            <p:nvPr/>
          </p:nvGrpSpPr>
          <p:grpSpPr>
            <a:xfrm>
              <a:off x="7456946" y="3816402"/>
              <a:ext cx="1495996" cy="589285"/>
              <a:chOff x="4783439" y="4143989"/>
              <a:chExt cx="1495996" cy="589285"/>
            </a:xfrm>
          </p:grpSpPr>
          <p:sp>
            <p:nvSpPr>
              <p:cNvPr id="29" name="Freeform: Shape 33">
                <a:extLst>
                  <a:ext uri="{FF2B5EF4-FFF2-40B4-BE49-F238E27FC236}">
                    <a16:creationId xmlns:a16="http://schemas.microsoft.com/office/drawing/2014/main" id="{BE3DF6BD-3471-23A4-5A17-29CD7F29D434}"/>
                  </a:ext>
                </a:extLst>
              </p:cNvPr>
              <p:cNvSpPr/>
              <p:nvPr/>
            </p:nvSpPr>
            <p:spPr>
              <a:xfrm>
                <a:off x="4783439" y="4341584"/>
                <a:ext cx="373732" cy="277942"/>
              </a:xfrm>
              <a:custGeom>
                <a:avLst/>
                <a:gdLst>
                  <a:gd name="connsiteX0" fmla="*/ 0 w 723014"/>
                  <a:gd name="connsiteY0" fmla="*/ 422942 h 427667"/>
                  <a:gd name="connsiteX1" fmla="*/ 349693 w 723014"/>
                  <a:gd name="connsiteY1" fmla="*/ 2 h 427667"/>
                  <a:gd name="connsiteX2" fmla="*/ 723014 w 723014"/>
                  <a:gd name="connsiteY2" fmla="*/ 427667 h 427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23014" h="427667">
                    <a:moveTo>
                      <a:pt x="0" y="422942"/>
                    </a:moveTo>
                    <a:cubicBezTo>
                      <a:pt x="114595" y="211078"/>
                      <a:pt x="229191" y="-785"/>
                      <a:pt x="349693" y="2"/>
                    </a:cubicBezTo>
                    <a:cubicBezTo>
                      <a:pt x="470195" y="789"/>
                      <a:pt x="596604" y="214228"/>
                      <a:pt x="723014" y="427667"/>
                    </a:cubicBezTo>
                  </a:path>
                </a:pathLst>
              </a:custGeom>
              <a:solidFill>
                <a:schemeClr val="accent6">
                  <a:lumMod val="40000"/>
                  <a:lumOff val="60000"/>
                </a:schemeClr>
              </a:solidFill>
              <a:ln w="28575">
                <a:solidFill>
                  <a:schemeClr val="accent6">
                    <a:lumMod val="7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Freeform: Shape 34">
                <a:extLst>
                  <a:ext uri="{FF2B5EF4-FFF2-40B4-BE49-F238E27FC236}">
                    <a16:creationId xmlns:a16="http://schemas.microsoft.com/office/drawing/2014/main" id="{85B7D203-8630-CFC0-34C5-0C3AEDDDF267}"/>
                  </a:ext>
                </a:extLst>
              </p:cNvPr>
              <p:cNvSpPr/>
              <p:nvPr/>
            </p:nvSpPr>
            <p:spPr>
              <a:xfrm>
                <a:off x="4841761" y="4247684"/>
                <a:ext cx="373732" cy="277942"/>
              </a:xfrm>
              <a:custGeom>
                <a:avLst/>
                <a:gdLst>
                  <a:gd name="connsiteX0" fmla="*/ 0 w 723014"/>
                  <a:gd name="connsiteY0" fmla="*/ 422942 h 427667"/>
                  <a:gd name="connsiteX1" fmla="*/ 349693 w 723014"/>
                  <a:gd name="connsiteY1" fmla="*/ 2 h 427667"/>
                  <a:gd name="connsiteX2" fmla="*/ 723014 w 723014"/>
                  <a:gd name="connsiteY2" fmla="*/ 427667 h 427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23014" h="427667">
                    <a:moveTo>
                      <a:pt x="0" y="422942"/>
                    </a:moveTo>
                    <a:cubicBezTo>
                      <a:pt x="114595" y="211078"/>
                      <a:pt x="229191" y="-785"/>
                      <a:pt x="349693" y="2"/>
                    </a:cubicBezTo>
                    <a:cubicBezTo>
                      <a:pt x="470195" y="789"/>
                      <a:pt x="596604" y="214228"/>
                      <a:pt x="723014" y="427667"/>
                    </a:cubicBezTo>
                  </a:path>
                </a:pathLst>
              </a:custGeom>
              <a:solidFill>
                <a:srgbClr val="34846F">
                  <a:alpha val="60000"/>
                </a:srgbClr>
              </a:solidFill>
              <a:ln w="19050">
                <a:solidFill>
                  <a:srgbClr val="34846F"/>
                </a:solidFill>
              </a:ln>
              <a:scene3d>
                <a:camera prst="isometricOffAxis1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Freeform: Shape 35">
                <a:extLst>
                  <a:ext uri="{FF2B5EF4-FFF2-40B4-BE49-F238E27FC236}">
                    <a16:creationId xmlns:a16="http://schemas.microsoft.com/office/drawing/2014/main" id="{EF8EBE8F-AD6D-B445-1A7B-5C5568BA8E64}"/>
                  </a:ext>
                </a:extLst>
              </p:cNvPr>
              <p:cNvSpPr/>
              <p:nvPr/>
            </p:nvSpPr>
            <p:spPr>
              <a:xfrm flipV="1">
                <a:off x="5179592" y="4455332"/>
                <a:ext cx="373732" cy="277942"/>
              </a:xfrm>
              <a:custGeom>
                <a:avLst/>
                <a:gdLst>
                  <a:gd name="connsiteX0" fmla="*/ 0 w 723014"/>
                  <a:gd name="connsiteY0" fmla="*/ 422942 h 427667"/>
                  <a:gd name="connsiteX1" fmla="*/ 349693 w 723014"/>
                  <a:gd name="connsiteY1" fmla="*/ 2 h 427667"/>
                  <a:gd name="connsiteX2" fmla="*/ 723014 w 723014"/>
                  <a:gd name="connsiteY2" fmla="*/ 427667 h 427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23014" h="427667">
                    <a:moveTo>
                      <a:pt x="0" y="422942"/>
                    </a:moveTo>
                    <a:cubicBezTo>
                      <a:pt x="114595" y="211078"/>
                      <a:pt x="229191" y="-785"/>
                      <a:pt x="349693" y="2"/>
                    </a:cubicBezTo>
                    <a:cubicBezTo>
                      <a:pt x="470195" y="789"/>
                      <a:pt x="596604" y="214228"/>
                      <a:pt x="723014" y="427667"/>
                    </a:cubicBezTo>
                  </a:path>
                </a:pathLst>
              </a:custGeom>
              <a:solidFill>
                <a:srgbClr val="34846F">
                  <a:alpha val="60000"/>
                </a:srgbClr>
              </a:solidFill>
              <a:ln w="19050">
                <a:solidFill>
                  <a:srgbClr val="34846F"/>
                </a:solidFill>
              </a:ln>
              <a:scene3d>
                <a:camera prst="isometricOffAxis1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Freeform: Shape 36">
                <a:extLst>
                  <a:ext uri="{FF2B5EF4-FFF2-40B4-BE49-F238E27FC236}">
                    <a16:creationId xmlns:a16="http://schemas.microsoft.com/office/drawing/2014/main" id="{1ED62ABD-87DA-C08C-F3A1-ED963205149E}"/>
                  </a:ext>
                </a:extLst>
              </p:cNvPr>
              <p:cNvSpPr/>
              <p:nvPr/>
            </p:nvSpPr>
            <p:spPr>
              <a:xfrm flipV="1">
                <a:off x="5237156" y="4362813"/>
                <a:ext cx="373732" cy="277942"/>
              </a:xfrm>
              <a:custGeom>
                <a:avLst/>
                <a:gdLst>
                  <a:gd name="connsiteX0" fmla="*/ 0 w 723014"/>
                  <a:gd name="connsiteY0" fmla="*/ 422942 h 427667"/>
                  <a:gd name="connsiteX1" fmla="*/ 349693 w 723014"/>
                  <a:gd name="connsiteY1" fmla="*/ 2 h 427667"/>
                  <a:gd name="connsiteX2" fmla="*/ 723014 w 723014"/>
                  <a:gd name="connsiteY2" fmla="*/ 427667 h 427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23014" h="427667">
                    <a:moveTo>
                      <a:pt x="0" y="422942"/>
                    </a:moveTo>
                    <a:cubicBezTo>
                      <a:pt x="114595" y="211078"/>
                      <a:pt x="229191" y="-785"/>
                      <a:pt x="349693" y="2"/>
                    </a:cubicBezTo>
                    <a:cubicBezTo>
                      <a:pt x="470195" y="789"/>
                      <a:pt x="596604" y="214228"/>
                      <a:pt x="723014" y="427667"/>
                    </a:cubicBezTo>
                  </a:path>
                </a:pathLst>
              </a:custGeom>
              <a:solidFill>
                <a:schemeClr val="accent6">
                  <a:lumMod val="40000"/>
                  <a:lumOff val="60000"/>
                  <a:alpha val="80000"/>
                </a:schemeClr>
              </a:solidFill>
              <a:ln w="28575">
                <a:solidFill>
                  <a:schemeClr val="accent6">
                    <a:lumMod val="7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Freeform: Shape 37">
                <a:extLst>
                  <a:ext uri="{FF2B5EF4-FFF2-40B4-BE49-F238E27FC236}">
                    <a16:creationId xmlns:a16="http://schemas.microsoft.com/office/drawing/2014/main" id="{26A4202F-0D7C-ACE1-E52A-E42A856A7A78}"/>
                  </a:ext>
                </a:extLst>
              </p:cNvPr>
              <p:cNvSpPr/>
              <p:nvPr/>
            </p:nvSpPr>
            <p:spPr>
              <a:xfrm>
                <a:off x="5455894" y="4237889"/>
                <a:ext cx="373732" cy="277942"/>
              </a:xfrm>
              <a:custGeom>
                <a:avLst/>
                <a:gdLst>
                  <a:gd name="connsiteX0" fmla="*/ 0 w 723014"/>
                  <a:gd name="connsiteY0" fmla="*/ 422942 h 427667"/>
                  <a:gd name="connsiteX1" fmla="*/ 349693 w 723014"/>
                  <a:gd name="connsiteY1" fmla="*/ 2 h 427667"/>
                  <a:gd name="connsiteX2" fmla="*/ 723014 w 723014"/>
                  <a:gd name="connsiteY2" fmla="*/ 427667 h 427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23014" h="427667">
                    <a:moveTo>
                      <a:pt x="0" y="422942"/>
                    </a:moveTo>
                    <a:cubicBezTo>
                      <a:pt x="114595" y="211078"/>
                      <a:pt x="229191" y="-785"/>
                      <a:pt x="349693" y="2"/>
                    </a:cubicBezTo>
                    <a:cubicBezTo>
                      <a:pt x="470195" y="789"/>
                      <a:pt x="596604" y="214228"/>
                      <a:pt x="723014" y="427667"/>
                    </a:cubicBezTo>
                  </a:path>
                </a:pathLst>
              </a:custGeom>
              <a:solidFill>
                <a:schemeClr val="accent6">
                  <a:lumMod val="40000"/>
                  <a:lumOff val="60000"/>
                </a:schemeClr>
              </a:solidFill>
              <a:ln w="28575">
                <a:solidFill>
                  <a:schemeClr val="accent6">
                    <a:lumMod val="7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Freeform: Shape 38">
                <a:extLst>
                  <a:ext uri="{FF2B5EF4-FFF2-40B4-BE49-F238E27FC236}">
                    <a16:creationId xmlns:a16="http://schemas.microsoft.com/office/drawing/2014/main" id="{BD059A70-CC82-7297-73AA-49B38AD9C0F8}"/>
                  </a:ext>
                </a:extLst>
              </p:cNvPr>
              <p:cNvSpPr/>
              <p:nvPr/>
            </p:nvSpPr>
            <p:spPr>
              <a:xfrm>
                <a:off x="5514216" y="4143989"/>
                <a:ext cx="373732" cy="277942"/>
              </a:xfrm>
              <a:custGeom>
                <a:avLst/>
                <a:gdLst>
                  <a:gd name="connsiteX0" fmla="*/ 0 w 723014"/>
                  <a:gd name="connsiteY0" fmla="*/ 422942 h 427667"/>
                  <a:gd name="connsiteX1" fmla="*/ 349693 w 723014"/>
                  <a:gd name="connsiteY1" fmla="*/ 2 h 427667"/>
                  <a:gd name="connsiteX2" fmla="*/ 723014 w 723014"/>
                  <a:gd name="connsiteY2" fmla="*/ 427667 h 427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23014" h="427667">
                    <a:moveTo>
                      <a:pt x="0" y="422942"/>
                    </a:moveTo>
                    <a:cubicBezTo>
                      <a:pt x="114595" y="211078"/>
                      <a:pt x="229191" y="-785"/>
                      <a:pt x="349693" y="2"/>
                    </a:cubicBezTo>
                    <a:cubicBezTo>
                      <a:pt x="470195" y="789"/>
                      <a:pt x="596604" y="214228"/>
                      <a:pt x="723014" y="427667"/>
                    </a:cubicBezTo>
                  </a:path>
                </a:pathLst>
              </a:custGeom>
              <a:solidFill>
                <a:srgbClr val="34846F">
                  <a:alpha val="60000"/>
                </a:srgbClr>
              </a:solidFill>
              <a:ln w="19050">
                <a:solidFill>
                  <a:srgbClr val="34846F"/>
                </a:solidFill>
              </a:ln>
              <a:scene3d>
                <a:camera prst="isometricOffAxis1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Freeform: Shape 39">
                <a:extLst>
                  <a:ext uri="{FF2B5EF4-FFF2-40B4-BE49-F238E27FC236}">
                    <a16:creationId xmlns:a16="http://schemas.microsoft.com/office/drawing/2014/main" id="{C185C2DF-B83D-A85A-9E70-079BB3D5A9C0}"/>
                  </a:ext>
                </a:extLst>
              </p:cNvPr>
              <p:cNvSpPr/>
              <p:nvPr/>
            </p:nvSpPr>
            <p:spPr>
              <a:xfrm flipV="1">
                <a:off x="5848139" y="4347729"/>
                <a:ext cx="373732" cy="277942"/>
              </a:xfrm>
              <a:custGeom>
                <a:avLst/>
                <a:gdLst>
                  <a:gd name="connsiteX0" fmla="*/ 0 w 723014"/>
                  <a:gd name="connsiteY0" fmla="*/ 422942 h 427667"/>
                  <a:gd name="connsiteX1" fmla="*/ 349693 w 723014"/>
                  <a:gd name="connsiteY1" fmla="*/ 2 h 427667"/>
                  <a:gd name="connsiteX2" fmla="*/ 723014 w 723014"/>
                  <a:gd name="connsiteY2" fmla="*/ 427667 h 427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23014" h="427667">
                    <a:moveTo>
                      <a:pt x="0" y="422942"/>
                    </a:moveTo>
                    <a:cubicBezTo>
                      <a:pt x="114595" y="211078"/>
                      <a:pt x="229191" y="-785"/>
                      <a:pt x="349693" y="2"/>
                    </a:cubicBezTo>
                    <a:cubicBezTo>
                      <a:pt x="470195" y="789"/>
                      <a:pt x="596604" y="214228"/>
                      <a:pt x="723014" y="427667"/>
                    </a:cubicBezTo>
                  </a:path>
                </a:pathLst>
              </a:custGeom>
              <a:solidFill>
                <a:srgbClr val="34846F">
                  <a:alpha val="60000"/>
                </a:srgbClr>
              </a:solidFill>
              <a:ln w="19050">
                <a:solidFill>
                  <a:srgbClr val="34846F"/>
                </a:solidFill>
              </a:ln>
              <a:scene3d>
                <a:camera prst="isometricOffAxis1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Freeform: Shape 40">
                <a:extLst>
                  <a:ext uri="{FF2B5EF4-FFF2-40B4-BE49-F238E27FC236}">
                    <a16:creationId xmlns:a16="http://schemas.microsoft.com/office/drawing/2014/main" id="{85E31545-13A9-E869-B7FD-B2FE15832005}"/>
                  </a:ext>
                </a:extLst>
              </p:cNvPr>
              <p:cNvSpPr/>
              <p:nvPr/>
            </p:nvSpPr>
            <p:spPr>
              <a:xfrm flipV="1">
                <a:off x="5905703" y="4255210"/>
                <a:ext cx="373732" cy="277942"/>
              </a:xfrm>
              <a:custGeom>
                <a:avLst/>
                <a:gdLst>
                  <a:gd name="connsiteX0" fmla="*/ 0 w 723014"/>
                  <a:gd name="connsiteY0" fmla="*/ 422942 h 427667"/>
                  <a:gd name="connsiteX1" fmla="*/ 349693 w 723014"/>
                  <a:gd name="connsiteY1" fmla="*/ 2 h 427667"/>
                  <a:gd name="connsiteX2" fmla="*/ 723014 w 723014"/>
                  <a:gd name="connsiteY2" fmla="*/ 427667 h 427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23014" h="427667">
                    <a:moveTo>
                      <a:pt x="0" y="422942"/>
                    </a:moveTo>
                    <a:cubicBezTo>
                      <a:pt x="114595" y="211078"/>
                      <a:pt x="229191" y="-785"/>
                      <a:pt x="349693" y="2"/>
                    </a:cubicBezTo>
                    <a:cubicBezTo>
                      <a:pt x="470195" y="789"/>
                      <a:pt x="596604" y="214228"/>
                      <a:pt x="723014" y="427667"/>
                    </a:cubicBezTo>
                  </a:path>
                </a:pathLst>
              </a:custGeom>
              <a:solidFill>
                <a:schemeClr val="accent6">
                  <a:lumMod val="40000"/>
                  <a:lumOff val="60000"/>
                  <a:alpha val="80000"/>
                </a:schemeClr>
              </a:solidFill>
              <a:ln w="28575">
                <a:solidFill>
                  <a:schemeClr val="accent6">
                    <a:lumMod val="7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DEA01D21-BF90-920C-F050-72DC565E700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60653" y="3998996"/>
              <a:ext cx="1520056" cy="236576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DA4539DA-3FC7-48ED-BE60-B0F669034ABA}"/>
                </a:ext>
              </a:extLst>
            </p:cNvPr>
            <p:cNvCxnSpPr>
              <a:cxnSpLocks/>
            </p:cNvCxnSpPr>
            <p:nvPr/>
          </p:nvCxnSpPr>
          <p:spPr>
            <a:xfrm>
              <a:off x="8873886" y="3998375"/>
              <a:ext cx="197189" cy="8842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57F8C029-C8AA-219E-38B5-F912B4908DA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873886" y="3692510"/>
              <a:ext cx="6823" cy="310516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33D45B5-E017-F019-D814-28E43089B3F6}"/>
                </a:ext>
              </a:extLst>
            </p:cNvPr>
            <p:cNvSpPr txBox="1"/>
            <p:nvPr/>
          </p:nvSpPr>
          <p:spPr>
            <a:xfrm>
              <a:off x="8880709" y="4035226"/>
              <a:ext cx="54053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B(</a:t>
              </a:r>
              <a:r>
                <a:rPr lang="en-US" sz="1400" dirty="0" err="1"/>
                <a:t>r,t</a:t>
              </a:r>
              <a:r>
                <a:rPr lang="en-US" sz="1400" dirty="0"/>
                <a:t>)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7CBACAB-6C49-BC68-7A51-8B022E02DC09}"/>
                </a:ext>
              </a:extLst>
            </p:cNvPr>
            <p:cNvSpPr txBox="1"/>
            <p:nvPr/>
          </p:nvSpPr>
          <p:spPr>
            <a:xfrm>
              <a:off x="7299763" y="4188244"/>
              <a:ext cx="53091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E(</a:t>
              </a:r>
              <a:r>
                <a:rPr lang="en-US" sz="1400" dirty="0" err="1"/>
                <a:t>r,t</a:t>
              </a:r>
              <a:r>
                <a:rPr lang="en-US" sz="1400" dirty="0"/>
                <a:t>)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7424627-86D0-0F0D-0C76-24F633CE2C84}"/>
              </a:ext>
            </a:extLst>
          </p:cNvPr>
          <p:cNvGrpSpPr/>
          <p:nvPr/>
        </p:nvGrpSpPr>
        <p:grpSpPr>
          <a:xfrm>
            <a:off x="8755429" y="5275372"/>
            <a:ext cx="950823" cy="715830"/>
            <a:chOff x="4485074" y="2282446"/>
            <a:chExt cx="1031939" cy="1582927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364022E2-306B-68B3-4410-E32B5FA1268E}"/>
                </a:ext>
              </a:extLst>
            </p:cNvPr>
            <p:cNvSpPr/>
            <p:nvPr/>
          </p:nvSpPr>
          <p:spPr>
            <a:xfrm>
              <a:off x="5347911" y="2375795"/>
              <a:ext cx="169102" cy="1691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00D6C9CD-C538-5548-BFB2-DA4AD6BFD22A}"/>
                </a:ext>
              </a:extLst>
            </p:cNvPr>
            <p:cNvSpPr/>
            <p:nvPr/>
          </p:nvSpPr>
          <p:spPr>
            <a:xfrm>
              <a:off x="5347911" y="3267290"/>
              <a:ext cx="169102" cy="1691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Freeform: Shape 44">
              <a:extLst>
                <a:ext uri="{FF2B5EF4-FFF2-40B4-BE49-F238E27FC236}">
                  <a16:creationId xmlns:a16="http://schemas.microsoft.com/office/drawing/2014/main" id="{537A2161-A349-6E39-4BCA-D53D1B171A5E}"/>
                </a:ext>
              </a:extLst>
            </p:cNvPr>
            <p:cNvSpPr/>
            <p:nvPr/>
          </p:nvSpPr>
          <p:spPr>
            <a:xfrm>
              <a:off x="4554846" y="2998110"/>
              <a:ext cx="729231" cy="460615"/>
            </a:xfrm>
            <a:custGeom>
              <a:avLst/>
              <a:gdLst>
                <a:gd name="connsiteX0" fmla="*/ 0 w 786912"/>
                <a:gd name="connsiteY0" fmla="*/ 478527 h 1021476"/>
                <a:gd name="connsiteX1" fmla="*/ 263769 w 786912"/>
                <a:gd name="connsiteY1" fmla="*/ 16931 h 1021476"/>
                <a:gd name="connsiteX2" fmla="*/ 584688 w 786912"/>
                <a:gd name="connsiteY2" fmla="*/ 1010462 h 1021476"/>
                <a:gd name="connsiteX3" fmla="*/ 786912 w 786912"/>
                <a:gd name="connsiteY3" fmla="*/ 460942 h 1021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6912" h="1021476">
                  <a:moveTo>
                    <a:pt x="0" y="478527"/>
                  </a:moveTo>
                  <a:cubicBezTo>
                    <a:pt x="83160" y="203401"/>
                    <a:pt x="166321" y="-71725"/>
                    <a:pt x="263769" y="16931"/>
                  </a:cubicBezTo>
                  <a:cubicBezTo>
                    <a:pt x="361217" y="105587"/>
                    <a:pt x="497498" y="936460"/>
                    <a:pt x="584688" y="1010462"/>
                  </a:cubicBezTo>
                  <a:cubicBezTo>
                    <a:pt x="671878" y="1084464"/>
                    <a:pt x="729395" y="772703"/>
                    <a:pt x="786912" y="460942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Freeform: Shape 45">
              <a:extLst>
                <a:ext uri="{FF2B5EF4-FFF2-40B4-BE49-F238E27FC236}">
                  <a16:creationId xmlns:a16="http://schemas.microsoft.com/office/drawing/2014/main" id="{0ED659CA-5BCB-147C-9C5A-C19AF1928AAF}"/>
                </a:ext>
              </a:extLst>
            </p:cNvPr>
            <p:cNvSpPr/>
            <p:nvPr/>
          </p:nvSpPr>
          <p:spPr>
            <a:xfrm>
              <a:off x="4568018" y="3460211"/>
              <a:ext cx="723014" cy="277942"/>
            </a:xfrm>
            <a:custGeom>
              <a:avLst/>
              <a:gdLst>
                <a:gd name="connsiteX0" fmla="*/ 0 w 723014"/>
                <a:gd name="connsiteY0" fmla="*/ 422942 h 427667"/>
                <a:gd name="connsiteX1" fmla="*/ 349693 w 723014"/>
                <a:gd name="connsiteY1" fmla="*/ 2 h 427667"/>
                <a:gd name="connsiteX2" fmla="*/ 723014 w 723014"/>
                <a:gd name="connsiteY2" fmla="*/ 427667 h 427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23014" h="427667">
                  <a:moveTo>
                    <a:pt x="0" y="422942"/>
                  </a:moveTo>
                  <a:cubicBezTo>
                    <a:pt x="114595" y="211078"/>
                    <a:pt x="229191" y="-785"/>
                    <a:pt x="349693" y="2"/>
                  </a:cubicBezTo>
                  <a:cubicBezTo>
                    <a:pt x="470195" y="789"/>
                    <a:pt x="596604" y="214228"/>
                    <a:pt x="723014" y="427667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Freeform: Shape 46">
              <a:extLst>
                <a:ext uri="{FF2B5EF4-FFF2-40B4-BE49-F238E27FC236}">
                  <a16:creationId xmlns:a16="http://schemas.microsoft.com/office/drawing/2014/main" id="{FF429118-F398-522F-62FE-A79215F50D3D}"/>
                </a:ext>
              </a:extLst>
            </p:cNvPr>
            <p:cNvSpPr/>
            <p:nvPr/>
          </p:nvSpPr>
          <p:spPr>
            <a:xfrm>
              <a:off x="4554845" y="2496100"/>
              <a:ext cx="729231" cy="414835"/>
            </a:xfrm>
            <a:custGeom>
              <a:avLst/>
              <a:gdLst>
                <a:gd name="connsiteX0" fmla="*/ 0 w 1119962"/>
                <a:gd name="connsiteY0" fmla="*/ 232378 h 478108"/>
                <a:gd name="connsiteX1" fmla="*/ 207925 w 1119962"/>
                <a:gd name="connsiteY1" fmla="*/ 7913 h 478108"/>
                <a:gd name="connsiteX2" fmla="*/ 559981 w 1119962"/>
                <a:gd name="connsiteY2" fmla="*/ 478108 h 478108"/>
                <a:gd name="connsiteX3" fmla="*/ 926214 w 1119962"/>
                <a:gd name="connsiteY3" fmla="*/ 7913 h 478108"/>
                <a:gd name="connsiteX4" fmla="*/ 1119962 w 1119962"/>
                <a:gd name="connsiteY4" fmla="*/ 227652 h 478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9962" h="478108">
                  <a:moveTo>
                    <a:pt x="0" y="232378"/>
                  </a:moveTo>
                  <a:cubicBezTo>
                    <a:pt x="57297" y="99668"/>
                    <a:pt x="114595" y="-33042"/>
                    <a:pt x="207925" y="7913"/>
                  </a:cubicBezTo>
                  <a:cubicBezTo>
                    <a:pt x="301255" y="48868"/>
                    <a:pt x="440266" y="478108"/>
                    <a:pt x="559981" y="478108"/>
                  </a:cubicBezTo>
                  <a:cubicBezTo>
                    <a:pt x="679696" y="478108"/>
                    <a:pt x="832884" y="49656"/>
                    <a:pt x="926214" y="7913"/>
                  </a:cubicBezTo>
                  <a:cubicBezTo>
                    <a:pt x="1019544" y="-33830"/>
                    <a:pt x="1069753" y="96911"/>
                    <a:pt x="1119962" y="227652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8D0FFA3F-57AA-E14B-5B5D-EF39055676C2}"/>
                </a:ext>
              </a:extLst>
            </p:cNvPr>
            <p:cNvGrpSpPr/>
            <p:nvPr/>
          </p:nvGrpSpPr>
          <p:grpSpPr>
            <a:xfrm>
              <a:off x="4485074" y="2282446"/>
              <a:ext cx="885018" cy="1582927"/>
              <a:chOff x="6345717" y="2421751"/>
              <a:chExt cx="885018" cy="1327656"/>
            </a:xfrm>
          </p:grpSpPr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37C2701F-C8A8-9559-0FAC-A7D8BB23A6CC}"/>
                  </a:ext>
                </a:extLst>
              </p:cNvPr>
              <p:cNvSpPr/>
              <p:nvPr/>
            </p:nvSpPr>
            <p:spPr>
              <a:xfrm>
                <a:off x="6415489" y="2503342"/>
                <a:ext cx="729231" cy="1246065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036D266D-B3E4-7251-615A-37699C767D8D}"/>
                  </a:ext>
                </a:extLst>
              </p:cNvPr>
              <p:cNvSpPr/>
              <p:nvPr/>
            </p:nvSpPr>
            <p:spPr>
              <a:xfrm>
                <a:off x="6345717" y="2421751"/>
                <a:ext cx="885018" cy="15725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EE5C662E-F08A-92EC-88A3-B1664EE6932D}"/>
              </a:ext>
            </a:extLst>
          </p:cNvPr>
          <p:cNvGrpSpPr/>
          <p:nvPr/>
        </p:nvGrpSpPr>
        <p:grpSpPr>
          <a:xfrm>
            <a:off x="7553752" y="5234352"/>
            <a:ext cx="1005247" cy="738132"/>
            <a:chOff x="4485073" y="2300049"/>
            <a:chExt cx="1031940" cy="1565331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7556DB12-3D69-EDD4-45CD-7455C6097546}"/>
                </a:ext>
              </a:extLst>
            </p:cNvPr>
            <p:cNvSpPr/>
            <p:nvPr/>
          </p:nvSpPr>
          <p:spPr>
            <a:xfrm>
              <a:off x="5347911" y="2375795"/>
              <a:ext cx="169102" cy="1691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F07DF45F-8B01-7919-234E-488C2D6158F8}"/>
                </a:ext>
              </a:extLst>
            </p:cNvPr>
            <p:cNvSpPr/>
            <p:nvPr/>
          </p:nvSpPr>
          <p:spPr>
            <a:xfrm>
              <a:off x="5347911" y="3267290"/>
              <a:ext cx="169102" cy="1691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: Shape 53">
              <a:extLst>
                <a:ext uri="{FF2B5EF4-FFF2-40B4-BE49-F238E27FC236}">
                  <a16:creationId xmlns:a16="http://schemas.microsoft.com/office/drawing/2014/main" id="{810CCD54-AAE9-38E2-B143-02395BD33821}"/>
                </a:ext>
              </a:extLst>
            </p:cNvPr>
            <p:cNvSpPr/>
            <p:nvPr/>
          </p:nvSpPr>
          <p:spPr>
            <a:xfrm>
              <a:off x="4554846" y="3038254"/>
              <a:ext cx="729231" cy="460615"/>
            </a:xfrm>
            <a:custGeom>
              <a:avLst/>
              <a:gdLst>
                <a:gd name="connsiteX0" fmla="*/ 0 w 786912"/>
                <a:gd name="connsiteY0" fmla="*/ 478527 h 1021476"/>
                <a:gd name="connsiteX1" fmla="*/ 263769 w 786912"/>
                <a:gd name="connsiteY1" fmla="*/ 16931 h 1021476"/>
                <a:gd name="connsiteX2" fmla="*/ 584688 w 786912"/>
                <a:gd name="connsiteY2" fmla="*/ 1010462 h 1021476"/>
                <a:gd name="connsiteX3" fmla="*/ 786912 w 786912"/>
                <a:gd name="connsiteY3" fmla="*/ 460942 h 1021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6912" h="1021476">
                  <a:moveTo>
                    <a:pt x="0" y="478527"/>
                  </a:moveTo>
                  <a:cubicBezTo>
                    <a:pt x="83160" y="203401"/>
                    <a:pt x="166321" y="-71725"/>
                    <a:pt x="263769" y="16931"/>
                  </a:cubicBezTo>
                  <a:cubicBezTo>
                    <a:pt x="361217" y="105587"/>
                    <a:pt x="497498" y="936460"/>
                    <a:pt x="584688" y="1010462"/>
                  </a:cubicBezTo>
                  <a:cubicBezTo>
                    <a:pt x="671878" y="1084464"/>
                    <a:pt x="729395" y="772703"/>
                    <a:pt x="786912" y="460942"/>
                  </a:cubicBezTo>
                </a:path>
              </a:pathLst>
            </a:custGeom>
            <a:solidFill>
              <a:srgbClr val="8ABCB0"/>
            </a:solidFill>
            <a:ln>
              <a:solidFill>
                <a:srgbClr val="34846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: Shape 54">
              <a:extLst>
                <a:ext uri="{FF2B5EF4-FFF2-40B4-BE49-F238E27FC236}">
                  <a16:creationId xmlns:a16="http://schemas.microsoft.com/office/drawing/2014/main" id="{3B4D8468-E319-4690-BF31-38A9063893C8}"/>
                </a:ext>
              </a:extLst>
            </p:cNvPr>
            <p:cNvSpPr/>
            <p:nvPr/>
          </p:nvSpPr>
          <p:spPr>
            <a:xfrm>
              <a:off x="4568018" y="3567270"/>
              <a:ext cx="723015" cy="277943"/>
            </a:xfrm>
            <a:custGeom>
              <a:avLst/>
              <a:gdLst>
                <a:gd name="connsiteX0" fmla="*/ 0 w 723014"/>
                <a:gd name="connsiteY0" fmla="*/ 422942 h 427667"/>
                <a:gd name="connsiteX1" fmla="*/ 349693 w 723014"/>
                <a:gd name="connsiteY1" fmla="*/ 2 h 427667"/>
                <a:gd name="connsiteX2" fmla="*/ 723014 w 723014"/>
                <a:gd name="connsiteY2" fmla="*/ 427667 h 427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23014" h="427667">
                  <a:moveTo>
                    <a:pt x="0" y="422942"/>
                  </a:moveTo>
                  <a:cubicBezTo>
                    <a:pt x="114595" y="211078"/>
                    <a:pt x="229191" y="-785"/>
                    <a:pt x="349693" y="2"/>
                  </a:cubicBezTo>
                  <a:cubicBezTo>
                    <a:pt x="470195" y="789"/>
                    <a:pt x="596604" y="214228"/>
                    <a:pt x="723014" y="427667"/>
                  </a:cubicBezTo>
                </a:path>
              </a:pathLst>
            </a:custGeom>
            <a:solidFill>
              <a:srgbClr val="8ABCB0"/>
            </a:solidFill>
            <a:ln>
              <a:solidFill>
                <a:srgbClr val="34846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: Shape 55">
              <a:extLst>
                <a:ext uri="{FF2B5EF4-FFF2-40B4-BE49-F238E27FC236}">
                  <a16:creationId xmlns:a16="http://schemas.microsoft.com/office/drawing/2014/main" id="{96198186-CCAF-BE73-07F0-B23A89C0163E}"/>
                </a:ext>
              </a:extLst>
            </p:cNvPr>
            <p:cNvSpPr/>
            <p:nvPr/>
          </p:nvSpPr>
          <p:spPr>
            <a:xfrm>
              <a:off x="4554845" y="2542936"/>
              <a:ext cx="729231" cy="414836"/>
            </a:xfrm>
            <a:custGeom>
              <a:avLst/>
              <a:gdLst>
                <a:gd name="connsiteX0" fmla="*/ 0 w 1119962"/>
                <a:gd name="connsiteY0" fmla="*/ 232378 h 478108"/>
                <a:gd name="connsiteX1" fmla="*/ 207925 w 1119962"/>
                <a:gd name="connsiteY1" fmla="*/ 7913 h 478108"/>
                <a:gd name="connsiteX2" fmla="*/ 559981 w 1119962"/>
                <a:gd name="connsiteY2" fmla="*/ 478108 h 478108"/>
                <a:gd name="connsiteX3" fmla="*/ 926214 w 1119962"/>
                <a:gd name="connsiteY3" fmla="*/ 7913 h 478108"/>
                <a:gd name="connsiteX4" fmla="*/ 1119962 w 1119962"/>
                <a:gd name="connsiteY4" fmla="*/ 227652 h 478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9962" h="478108">
                  <a:moveTo>
                    <a:pt x="0" y="232378"/>
                  </a:moveTo>
                  <a:cubicBezTo>
                    <a:pt x="57297" y="99668"/>
                    <a:pt x="114595" y="-33042"/>
                    <a:pt x="207925" y="7913"/>
                  </a:cubicBezTo>
                  <a:cubicBezTo>
                    <a:pt x="301255" y="48868"/>
                    <a:pt x="440266" y="478108"/>
                    <a:pt x="559981" y="478108"/>
                  </a:cubicBezTo>
                  <a:cubicBezTo>
                    <a:pt x="679696" y="478108"/>
                    <a:pt x="832884" y="49656"/>
                    <a:pt x="926214" y="7913"/>
                  </a:cubicBezTo>
                  <a:cubicBezTo>
                    <a:pt x="1019544" y="-33830"/>
                    <a:pt x="1069753" y="96911"/>
                    <a:pt x="1119962" y="227652"/>
                  </a:cubicBezTo>
                </a:path>
              </a:pathLst>
            </a:custGeom>
            <a:solidFill>
              <a:srgbClr val="8ABCB0"/>
            </a:solidFill>
            <a:ln>
              <a:solidFill>
                <a:srgbClr val="34846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CA79A58C-FFC7-5B9B-6DA2-E9A13D595D24}"/>
                </a:ext>
              </a:extLst>
            </p:cNvPr>
            <p:cNvGrpSpPr/>
            <p:nvPr/>
          </p:nvGrpSpPr>
          <p:grpSpPr>
            <a:xfrm>
              <a:off x="4485073" y="2300049"/>
              <a:ext cx="885018" cy="1565331"/>
              <a:chOff x="6345716" y="2436511"/>
              <a:chExt cx="885018" cy="1312896"/>
            </a:xfrm>
          </p:grpSpPr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7CA7A01D-B80E-69BA-AD1C-E836C549C80B}"/>
                  </a:ext>
                </a:extLst>
              </p:cNvPr>
              <p:cNvSpPr/>
              <p:nvPr/>
            </p:nvSpPr>
            <p:spPr>
              <a:xfrm>
                <a:off x="6415489" y="2503342"/>
                <a:ext cx="729231" cy="1246065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2B057FC9-336A-DE20-1F27-B8F3AF74241E}"/>
                  </a:ext>
                </a:extLst>
              </p:cNvPr>
              <p:cNvSpPr/>
              <p:nvPr/>
            </p:nvSpPr>
            <p:spPr>
              <a:xfrm>
                <a:off x="6345716" y="2436511"/>
                <a:ext cx="885018" cy="15725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61D744E9-F045-4437-4F3C-5A17D957A3D7}"/>
              </a:ext>
            </a:extLst>
          </p:cNvPr>
          <p:cNvSpPr txBox="1"/>
          <p:nvPr/>
        </p:nvSpPr>
        <p:spPr>
          <a:xfrm>
            <a:off x="8676642" y="6105225"/>
            <a:ext cx="10663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Montserrat" pitchFamily="2" charset="77"/>
              </a:rPr>
              <a:t>Quantum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FF12CFD-4034-6199-2F33-D54C544E4B54}"/>
              </a:ext>
            </a:extLst>
          </p:cNvPr>
          <p:cNvSpPr txBox="1"/>
          <p:nvPr/>
        </p:nvSpPr>
        <p:spPr>
          <a:xfrm>
            <a:off x="7481410" y="6068137"/>
            <a:ext cx="9476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Montserrat" pitchFamily="2" charset="77"/>
              </a:rPr>
              <a:t>Classical</a:t>
            </a:r>
          </a:p>
          <a:p>
            <a:r>
              <a:rPr lang="en-US" sz="1400" dirty="0">
                <a:latin typeface="Montserrat" pitchFamily="2" charset="77"/>
              </a:rPr>
              <a:t>modes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14814D74-D00D-E51C-1B4B-D100AA43E8B1}"/>
              </a:ext>
            </a:extLst>
          </p:cNvPr>
          <p:cNvSpPr txBox="1"/>
          <p:nvPr/>
        </p:nvSpPr>
        <p:spPr>
          <a:xfrm>
            <a:off x="5521193" y="6052966"/>
            <a:ext cx="11528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Montserrat" pitchFamily="2" charset="77"/>
              </a:rPr>
              <a:t>Dynamical</a:t>
            </a:r>
          </a:p>
          <a:p>
            <a:r>
              <a:rPr lang="en-US" sz="1400" dirty="0">
                <a:latin typeface="Montserrat" pitchFamily="2" charset="77"/>
              </a:rPr>
              <a:t>E-Field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CBF97B67-64DC-B00B-68F1-DCE4FC12FF11}"/>
              </a:ext>
            </a:extLst>
          </p:cNvPr>
          <p:cNvSpPr txBox="1"/>
          <p:nvPr/>
        </p:nvSpPr>
        <p:spPr>
          <a:xfrm>
            <a:off x="3673619" y="6052046"/>
            <a:ext cx="16818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Montserrat" pitchFamily="2" charset="77"/>
              </a:rPr>
              <a:t>Inhomogeneous</a:t>
            </a:r>
          </a:p>
          <a:p>
            <a:r>
              <a:rPr lang="en-US" sz="1400" dirty="0">
                <a:latin typeface="Montserrat" pitchFamily="2" charset="77"/>
              </a:rPr>
              <a:t>static E-Field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B33D5923-F1D5-D4F9-CC88-9EBAA47F8675}"/>
              </a:ext>
            </a:extLst>
          </p:cNvPr>
          <p:cNvSpPr txBox="1"/>
          <p:nvPr/>
        </p:nvSpPr>
        <p:spPr>
          <a:xfrm>
            <a:off x="2405700" y="5999009"/>
            <a:ext cx="8146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Montserrat" pitchFamily="2" charset="77"/>
              </a:rPr>
              <a:t>Static</a:t>
            </a:r>
          </a:p>
          <a:p>
            <a:r>
              <a:rPr lang="en-US" sz="1400" dirty="0">
                <a:latin typeface="Montserrat" pitchFamily="2" charset="77"/>
              </a:rPr>
              <a:t>E-Field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F4EDC0AA-A1EA-93CC-6A7C-3DF33B886F88}"/>
              </a:ext>
            </a:extLst>
          </p:cNvPr>
          <p:cNvSpPr txBox="1"/>
          <p:nvPr/>
        </p:nvSpPr>
        <p:spPr>
          <a:xfrm>
            <a:off x="9986555" y="4872854"/>
            <a:ext cx="18902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latin typeface="Montserrat" pitchFamily="2" charset="77"/>
              </a:rPr>
              <a:t>Complexity of light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7086D940-BCCC-870F-00D5-98028AE74526}"/>
              </a:ext>
            </a:extLst>
          </p:cNvPr>
          <p:cNvGrpSpPr/>
          <p:nvPr/>
        </p:nvGrpSpPr>
        <p:grpSpPr>
          <a:xfrm>
            <a:off x="3791922" y="4990271"/>
            <a:ext cx="1265274" cy="1065962"/>
            <a:chOff x="4598863" y="5165346"/>
            <a:chExt cx="1509841" cy="1469136"/>
          </a:xfrm>
        </p:grpSpPr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67E3041C-CFFB-0BF3-6BCB-109C536DB33E}"/>
                </a:ext>
              </a:extLst>
            </p:cNvPr>
            <p:cNvSpPr txBox="1"/>
            <p:nvPr/>
          </p:nvSpPr>
          <p:spPr>
            <a:xfrm>
              <a:off x="5716727" y="5865041"/>
              <a:ext cx="30624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/>
                <a:t>-</a:t>
              </a:r>
            </a:p>
          </p:txBody>
        </p: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5C6017BB-DEAB-87B6-E347-45DB37BD957F}"/>
                </a:ext>
              </a:extLst>
            </p:cNvPr>
            <p:cNvGrpSpPr/>
            <p:nvPr/>
          </p:nvGrpSpPr>
          <p:grpSpPr>
            <a:xfrm>
              <a:off x="4598863" y="5165346"/>
              <a:ext cx="1509841" cy="1369377"/>
              <a:chOff x="4598863" y="5165346"/>
              <a:chExt cx="1509841" cy="1369377"/>
            </a:xfrm>
          </p:grpSpPr>
          <p:pic>
            <p:nvPicPr>
              <p:cNvPr id="64" name="Picture 63">
                <a:extLst>
                  <a:ext uri="{FF2B5EF4-FFF2-40B4-BE49-F238E27FC236}">
                    <a16:creationId xmlns:a16="http://schemas.microsoft.com/office/drawing/2014/main" id="{38587AE6-4915-AC6C-E9CC-D35475CD248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1038" t="61079" r="17179" b="-138"/>
              <a:stretch/>
            </p:blipFill>
            <p:spPr>
              <a:xfrm flipH="1">
                <a:off x="4598863" y="5402901"/>
                <a:ext cx="1205778" cy="1131822"/>
              </a:xfrm>
              <a:prstGeom prst="roundRect">
                <a:avLst/>
              </a:prstGeom>
            </p:spPr>
          </p:pic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FEE5DDF7-A0BF-4B61-AB9D-600FE522D9F2}"/>
                  </a:ext>
                </a:extLst>
              </p:cNvPr>
              <p:cNvSpPr txBox="1"/>
              <p:nvPr/>
            </p:nvSpPr>
            <p:spPr>
              <a:xfrm>
                <a:off x="5718854" y="5165346"/>
                <a:ext cx="389850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/>
                  <a:t>+</a:t>
                </a:r>
              </a:p>
            </p:txBody>
          </p:sp>
          <p:cxnSp>
            <p:nvCxnSpPr>
              <p:cNvPr id="66" name="Straight Arrow Connector 65">
                <a:extLst>
                  <a:ext uri="{FF2B5EF4-FFF2-40B4-BE49-F238E27FC236}">
                    <a16:creationId xmlns:a16="http://schemas.microsoft.com/office/drawing/2014/main" id="{884B0FDF-8E6C-5875-EE47-3C24FF0A3DF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934159" y="5792565"/>
                <a:ext cx="9914" cy="533959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prstDash val="sysDash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60314E9E-5CF5-2829-F32B-37895E890E7B}"/>
              </a:ext>
            </a:extLst>
          </p:cNvPr>
          <p:cNvGrpSpPr/>
          <p:nvPr/>
        </p:nvGrpSpPr>
        <p:grpSpPr>
          <a:xfrm>
            <a:off x="2412072" y="4988895"/>
            <a:ext cx="1010465" cy="1121558"/>
            <a:chOff x="7938174" y="5501814"/>
            <a:chExt cx="1289013" cy="1213770"/>
          </a:xfrm>
        </p:grpSpPr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B6A7F701-DBCD-2167-5752-8024CBF6198A}"/>
                </a:ext>
              </a:extLst>
            </p:cNvPr>
            <p:cNvGrpSpPr/>
            <p:nvPr/>
          </p:nvGrpSpPr>
          <p:grpSpPr>
            <a:xfrm>
              <a:off x="7938174" y="5518294"/>
              <a:ext cx="1289013" cy="887062"/>
              <a:chOff x="7938174" y="5518294"/>
              <a:chExt cx="1289013" cy="887062"/>
            </a:xfrm>
          </p:grpSpPr>
          <p:grpSp>
            <p:nvGrpSpPr>
              <p:cNvPr id="71" name="Group 70">
                <a:extLst>
                  <a:ext uri="{FF2B5EF4-FFF2-40B4-BE49-F238E27FC236}">
                    <a16:creationId xmlns:a16="http://schemas.microsoft.com/office/drawing/2014/main" id="{97CBAE2C-F90A-922A-1A7B-A0459AD14076}"/>
                  </a:ext>
                </a:extLst>
              </p:cNvPr>
              <p:cNvGrpSpPr/>
              <p:nvPr/>
            </p:nvGrpSpPr>
            <p:grpSpPr>
              <a:xfrm>
                <a:off x="7938174" y="5518294"/>
                <a:ext cx="456950" cy="670421"/>
                <a:chOff x="7204117" y="884871"/>
                <a:chExt cx="533870" cy="672206"/>
              </a:xfrm>
            </p:grpSpPr>
            <p:sp>
              <p:nvSpPr>
                <p:cNvPr id="76" name="Cloud 75">
                  <a:extLst>
                    <a:ext uri="{FF2B5EF4-FFF2-40B4-BE49-F238E27FC236}">
                      <a16:creationId xmlns:a16="http://schemas.microsoft.com/office/drawing/2014/main" id="{D73B3255-A4EC-A3FB-A3CA-D30D4AD28713}"/>
                    </a:ext>
                  </a:extLst>
                </p:cNvPr>
                <p:cNvSpPr/>
                <p:nvPr/>
              </p:nvSpPr>
              <p:spPr>
                <a:xfrm>
                  <a:off x="7204117" y="1167865"/>
                  <a:ext cx="533870" cy="369333"/>
                </a:xfrm>
                <a:prstGeom prst="cloud">
                  <a:avLst/>
                </a:prstGeom>
                <a:solidFill>
                  <a:srgbClr val="FFA6A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66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7" name="TextBox 76">
                  <a:extLst>
                    <a:ext uri="{FF2B5EF4-FFF2-40B4-BE49-F238E27FC236}">
                      <a16:creationId xmlns:a16="http://schemas.microsoft.com/office/drawing/2014/main" id="{BD898670-C685-E873-163E-07023EF394BE}"/>
                    </a:ext>
                  </a:extLst>
                </p:cNvPr>
                <p:cNvSpPr txBox="1"/>
                <p:nvPr/>
              </p:nvSpPr>
              <p:spPr>
                <a:xfrm>
                  <a:off x="7224401" y="884871"/>
                  <a:ext cx="357790" cy="67220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4400" dirty="0"/>
                    <a:t>-</a:t>
                  </a:r>
                </a:p>
              </p:txBody>
            </p:sp>
          </p:grpSp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27C95390-0B33-E426-F08A-077E61F2BF10}"/>
                  </a:ext>
                </a:extLst>
              </p:cNvPr>
              <p:cNvGrpSpPr/>
              <p:nvPr/>
            </p:nvGrpSpPr>
            <p:grpSpPr>
              <a:xfrm>
                <a:off x="8795585" y="5913689"/>
                <a:ext cx="431602" cy="491667"/>
                <a:chOff x="8370231" y="1516898"/>
                <a:chExt cx="504255" cy="564287"/>
              </a:xfrm>
            </p:grpSpPr>
            <p:sp>
              <p:nvSpPr>
                <p:cNvPr id="74" name="Cloud 73">
                  <a:extLst>
                    <a:ext uri="{FF2B5EF4-FFF2-40B4-BE49-F238E27FC236}">
                      <a16:creationId xmlns:a16="http://schemas.microsoft.com/office/drawing/2014/main" id="{55A77DC3-1C87-B302-2974-EA61A614A8E3}"/>
                    </a:ext>
                  </a:extLst>
                </p:cNvPr>
                <p:cNvSpPr/>
                <p:nvPr/>
              </p:nvSpPr>
              <p:spPr>
                <a:xfrm>
                  <a:off x="8370231" y="1645291"/>
                  <a:ext cx="504255" cy="435894"/>
                </a:xfrm>
                <a:prstGeom prst="cloud">
                  <a:avLst/>
                </a:prstGeom>
                <a:solidFill>
                  <a:srgbClr val="D9D9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" name="TextBox 74">
                  <a:extLst>
                    <a:ext uri="{FF2B5EF4-FFF2-40B4-BE49-F238E27FC236}">
                      <a16:creationId xmlns:a16="http://schemas.microsoft.com/office/drawing/2014/main" id="{815D24AD-1C8F-70FD-8A85-6CF09C47DFF4}"/>
                    </a:ext>
                  </a:extLst>
                </p:cNvPr>
                <p:cNvSpPr txBox="1"/>
                <p:nvPr/>
              </p:nvSpPr>
              <p:spPr>
                <a:xfrm>
                  <a:off x="8378224" y="1516898"/>
                  <a:ext cx="420308" cy="52321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/>
                    <a:t>+</a:t>
                  </a:r>
                </a:p>
              </p:txBody>
            </p:sp>
          </p:grpSp>
          <p:cxnSp>
            <p:nvCxnSpPr>
              <p:cNvPr id="73" name="Straight Arrow Connector 72">
                <a:extLst>
                  <a:ext uri="{FF2B5EF4-FFF2-40B4-BE49-F238E27FC236}">
                    <a16:creationId xmlns:a16="http://schemas.microsoft.com/office/drawing/2014/main" id="{785DDFB4-595C-0098-C0AA-2A797A246A2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8383489" y="6028920"/>
                <a:ext cx="394795" cy="133133"/>
              </a:xfrm>
              <a:prstGeom prst="straightConnector1">
                <a:avLst/>
              </a:prstGeom>
              <a:ln w="6350">
                <a:solidFill>
                  <a:schemeClr val="tx1"/>
                </a:solidFill>
                <a:prstDash val="sysDash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9" name="Arc 68">
              <a:extLst>
                <a:ext uri="{FF2B5EF4-FFF2-40B4-BE49-F238E27FC236}">
                  <a16:creationId xmlns:a16="http://schemas.microsoft.com/office/drawing/2014/main" id="{BCBFB682-F2FA-52A4-9A09-9D91738BDDC9}"/>
                </a:ext>
              </a:extLst>
            </p:cNvPr>
            <p:cNvSpPr/>
            <p:nvPr/>
          </p:nvSpPr>
          <p:spPr>
            <a:xfrm rot="19723473">
              <a:off x="8152034" y="5801184"/>
              <a:ext cx="914400" cy="914400"/>
            </a:xfrm>
            <a:prstGeom prst="arc">
              <a:avLst/>
            </a:prstGeom>
            <a:ln>
              <a:solidFill>
                <a:schemeClr val="tx1"/>
              </a:solidFill>
              <a:prstDash val="sysDash"/>
              <a:headEnd type="triangle" w="sm" len="sm"/>
              <a:tailEnd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Arc 69">
              <a:extLst>
                <a:ext uri="{FF2B5EF4-FFF2-40B4-BE49-F238E27FC236}">
                  <a16:creationId xmlns:a16="http://schemas.microsoft.com/office/drawing/2014/main" id="{EA95E0E3-FDE3-382B-FB51-00C1E8AD371A}"/>
                </a:ext>
              </a:extLst>
            </p:cNvPr>
            <p:cNvSpPr/>
            <p:nvPr/>
          </p:nvSpPr>
          <p:spPr>
            <a:xfrm rot="3833508" flipV="1">
              <a:off x="8189325" y="5501814"/>
              <a:ext cx="914400" cy="914400"/>
            </a:xfrm>
            <a:prstGeom prst="arc">
              <a:avLst/>
            </a:prstGeom>
            <a:ln>
              <a:solidFill>
                <a:schemeClr val="tx1"/>
              </a:solidFill>
              <a:prstDash val="sysDash"/>
              <a:headEnd type="triangle" w="sm" len="sm"/>
              <a:tailEnd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8" name="TextBox 77">
            <a:extLst>
              <a:ext uri="{FF2B5EF4-FFF2-40B4-BE49-F238E27FC236}">
                <a16:creationId xmlns:a16="http://schemas.microsoft.com/office/drawing/2014/main" id="{BA4BAA43-A466-6705-3844-599111D386E5}"/>
              </a:ext>
            </a:extLst>
          </p:cNvPr>
          <p:cNvSpPr txBox="1"/>
          <p:nvPr/>
        </p:nvSpPr>
        <p:spPr>
          <a:xfrm>
            <a:off x="2473747" y="227835"/>
            <a:ext cx="20986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latin typeface="Montserrat" pitchFamily="2" charset="77"/>
              </a:rPr>
              <a:t>Complexity of matter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C098572-9BE6-73D1-92FA-21237F317F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96149" y="688075"/>
            <a:ext cx="1709253" cy="137393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6287487-B46D-55F5-B829-054962B636F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22" t="7464" r="-264" b="10963"/>
          <a:stretch/>
        </p:blipFill>
        <p:spPr>
          <a:xfrm>
            <a:off x="8318281" y="2770787"/>
            <a:ext cx="844873" cy="18051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1C5FAE7-876D-A517-BA93-8A8FFFDA7ACE}"/>
              </a:ext>
            </a:extLst>
          </p:cNvPr>
          <p:cNvSpPr txBox="1"/>
          <p:nvPr/>
        </p:nvSpPr>
        <p:spPr>
          <a:xfrm>
            <a:off x="2779504" y="2280274"/>
            <a:ext cx="4649454" cy="1989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Montserrat" pitchFamily="2" charset="77"/>
              </a:rPr>
              <a:t>STM-BJ are used to monitor reaction (But Exciton polaritons)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Montserrat" pitchFamily="2" charset="77"/>
              </a:rPr>
              <a:t>Strong coupling at single molecular level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Montserrat" pitchFamily="2" charset="77"/>
              </a:rPr>
              <a:t>Long exciton lifetimes through voltage</a:t>
            </a:r>
          </a:p>
        </p:txBody>
      </p:sp>
      <p:pic>
        <p:nvPicPr>
          <p:cNvPr id="85" name="Picture 84">
            <a:extLst>
              <a:ext uri="{FF2B5EF4-FFF2-40B4-BE49-F238E27FC236}">
                <a16:creationId xmlns:a16="http://schemas.microsoft.com/office/drawing/2014/main" id="{C12CC1E4-AAA0-1340-450F-4B680E452A9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12265" y="231355"/>
            <a:ext cx="2551386" cy="1891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1732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B3DE98-9934-F4BA-0FC9-83BDECB944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9">
            <a:extLst>
              <a:ext uri="{FF2B5EF4-FFF2-40B4-BE49-F238E27FC236}">
                <a16:creationId xmlns:a16="http://schemas.microsoft.com/office/drawing/2014/main" id="{9FF72BCE-120D-CFC1-341B-363633678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57925" y="6310839"/>
            <a:ext cx="2743200" cy="365125"/>
          </a:xfrm>
        </p:spPr>
        <p:txBody>
          <a:bodyPr/>
          <a:lstStyle/>
          <a:p>
            <a:fld id="{46F8D5A7-9D75-4AFC-99FB-FFD20B05CA1B}" type="slidenum">
              <a:rPr lang="en-US" b="1" smtClean="0">
                <a:solidFill>
                  <a:srgbClr val="57058D"/>
                </a:solidFill>
                <a:latin typeface="Montserrat" pitchFamily="2" charset="77"/>
              </a:rPr>
              <a:t>13</a:t>
            </a:fld>
            <a:endParaRPr lang="en-US" b="1" dirty="0">
              <a:solidFill>
                <a:srgbClr val="57058D"/>
              </a:solidFill>
              <a:latin typeface="Montserrat" pitchFamily="2" charset="77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6E4127D-E70A-189A-077F-01B23E87CBF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93" t="27721" r="43900" b="20272"/>
          <a:stretch/>
        </p:blipFill>
        <p:spPr>
          <a:xfrm>
            <a:off x="954302" y="1511056"/>
            <a:ext cx="866066" cy="7246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1DF2D77-6C8F-042C-CD2A-C910D427456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78" t="11730" r="22519" b="15103"/>
          <a:stretch/>
        </p:blipFill>
        <p:spPr>
          <a:xfrm>
            <a:off x="1014545" y="3558500"/>
            <a:ext cx="790426" cy="561823"/>
          </a:xfrm>
          <a:prstGeom prst="ellipse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F72DDA-929B-DA4C-09E3-0E97B34BD1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849"/>
          <a:stretch/>
        </p:blipFill>
        <p:spPr>
          <a:xfrm>
            <a:off x="703476" y="91548"/>
            <a:ext cx="1375051" cy="14286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99B621D-E6A7-2235-1670-C7CA951CD75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59" t="14455" r="2101" b="6005"/>
          <a:stretch/>
        </p:blipFill>
        <p:spPr>
          <a:xfrm>
            <a:off x="862528" y="2553709"/>
            <a:ext cx="1062069" cy="75107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F1CD56C-64A8-406E-DB82-568D4C86F8A6}"/>
              </a:ext>
            </a:extLst>
          </p:cNvPr>
          <p:cNvGrpSpPr/>
          <p:nvPr/>
        </p:nvGrpSpPr>
        <p:grpSpPr>
          <a:xfrm>
            <a:off x="1096689" y="4454997"/>
            <a:ext cx="504023" cy="275641"/>
            <a:chOff x="594186" y="4909800"/>
            <a:chExt cx="826828" cy="533305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76979AC3-B1AB-5DC7-AF5B-BB8D76872D0C}"/>
                </a:ext>
              </a:extLst>
            </p:cNvPr>
            <p:cNvCxnSpPr>
              <a:cxnSpLocks/>
            </p:cNvCxnSpPr>
            <p:nvPr/>
          </p:nvCxnSpPr>
          <p:spPr>
            <a:xfrm>
              <a:off x="594186" y="4909800"/>
              <a:ext cx="826828" cy="0"/>
            </a:xfrm>
            <a:prstGeom prst="line">
              <a:avLst/>
            </a:prstGeom>
            <a:ln w="38100">
              <a:solidFill>
                <a:srgbClr val="3737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15EADF6-E06F-5AEE-0F89-36A55F969721}"/>
                </a:ext>
              </a:extLst>
            </p:cNvPr>
            <p:cNvCxnSpPr>
              <a:cxnSpLocks/>
            </p:cNvCxnSpPr>
            <p:nvPr/>
          </p:nvCxnSpPr>
          <p:spPr>
            <a:xfrm>
              <a:off x="594186" y="5443105"/>
              <a:ext cx="826828" cy="0"/>
            </a:xfrm>
            <a:prstGeom prst="line">
              <a:avLst/>
            </a:prstGeom>
            <a:ln w="38100">
              <a:solidFill>
                <a:srgbClr val="3737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0083CD55-29D4-A8F2-1191-A7375E08A222}"/>
                </a:ext>
              </a:extLst>
            </p:cNvPr>
            <p:cNvCxnSpPr>
              <a:cxnSpLocks/>
            </p:cNvCxnSpPr>
            <p:nvPr/>
          </p:nvCxnSpPr>
          <p:spPr>
            <a:xfrm>
              <a:off x="594186" y="5164180"/>
              <a:ext cx="826828" cy="0"/>
            </a:xfrm>
            <a:prstGeom prst="line">
              <a:avLst/>
            </a:prstGeom>
            <a:ln w="38100">
              <a:solidFill>
                <a:srgbClr val="3737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25DF4DA7-F0E4-06F1-A5A6-56FD30B5F74F}"/>
              </a:ext>
            </a:extLst>
          </p:cNvPr>
          <p:cNvSpPr txBox="1"/>
          <p:nvPr/>
        </p:nvSpPr>
        <p:spPr>
          <a:xfrm>
            <a:off x="767816" y="4836019"/>
            <a:ext cx="14334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Montserrat" pitchFamily="2" charset="77"/>
              </a:rPr>
              <a:t>Energy Levels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AE58E77-432E-A642-D61D-BAE72076B26C}"/>
              </a:ext>
            </a:extLst>
          </p:cNvPr>
          <p:cNvSpPr txBox="1"/>
          <p:nvPr/>
        </p:nvSpPr>
        <p:spPr>
          <a:xfrm>
            <a:off x="927830" y="4061629"/>
            <a:ext cx="10038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Montserrat" pitchFamily="2" charset="77"/>
              </a:rPr>
              <a:t>Molecule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810A658-BF07-340A-C5D1-1101EDC71170}"/>
              </a:ext>
            </a:extLst>
          </p:cNvPr>
          <p:cNvSpPr txBox="1"/>
          <p:nvPr/>
        </p:nvSpPr>
        <p:spPr>
          <a:xfrm>
            <a:off x="886913" y="3248994"/>
            <a:ext cx="10919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Montserrat" pitchFamily="2" charset="77"/>
              </a:rPr>
              <a:t>Molecules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37539D4-8591-E1F4-70DA-149B8A145618}"/>
              </a:ext>
            </a:extLst>
          </p:cNvPr>
          <p:cNvSpPr txBox="1"/>
          <p:nvPr/>
        </p:nvSpPr>
        <p:spPr>
          <a:xfrm>
            <a:off x="1003896" y="2209686"/>
            <a:ext cx="8242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Montserrat" pitchFamily="2" charset="77"/>
              </a:rPr>
              <a:t>Cluster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0696547-863B-AC6A-7454-E8E54FAB4BE3}"/>
              </a:ext>
            </a:extLst>
          </p:cNvPr>
          <p:cNvSpPr txBox="1"/>
          <p:nvPr/>
        </p:nvSpPr>
        <p:spPr>
          <a:xfrm>
            <a:off x="1096689" y="1234611"/>
            <a:ext cx="6254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Montserrat" pitchFamily="2" charset="77"/>
              </a:rPr>
              <a:t>Solid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49EC5EF5-D601-E9F7-E281-97AAC24FB2E3}"/>
              </a:ext>
            </a:extLst>
          </p:cNvPr>
          <p:cNvCxnSpPr>
            <a:cxnSpLocks/>
          </p:cNvCxnSpPr>
          <p:nvPr/>
        </p:nvCxnSpPr>
        <p:spPr>
          <a:xfrm flipV="1">
            <a:off x="2340534" y="286309"/>
            <a:ext cx="0" cy="4791026"/>
          </a:xfrm>
          <a:prstGeom prst="straightConnector1">
            <a:avLst/>
          </a:prstGeom>
          <a:ln w="28575">
            <a:headEnd type="none" w="med" len="med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70C956DD-4018-C4A3-A225-1EE050655247}"/>
              </a:ext>
            </a:extLst>
          </p:cNvPr>
          <p:cNvCxnSpPr>
            <a:cxnSpLocks/>
            <a:endCxn id="60" idx="1"/>
          </p:cNvCxnSpPr>
          <p:nvPr/>
        </p:nvCxnSpPr>
        <p:spPr>
          <a:xfrm flipV="1">
            <a:off x="2338919" y="5026743"/>
            <a:ext cx="7647636" cy="46164"/>
          </a:xfrm>
          <a:prstGeom prst="straightConnector1">
            <a:avLst/>
          </a:prstGeom>
          <a:ln w="28575">
            <a:headEnd type="none" w="med" len="med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2E2E638-799E-7BFC-30AE-E6B7F4BD0C5D}"/>
              </a:ext>
            </a:extLst>
          </p:cNvPr>
          <p:cNvGrpSpPr/>
          <p:nvPr/>
        </p:nvGrpSpPr>
        <p:grpSpPr>
          <a:xfrm>
            <a:off x="5509147" y="5291170"/>
            <a:ext cx="1645001" cy="700558"/>
            <a:chOff x="7299763" y="3692510"/>
            <a:chExt cx="2121479" cy="803511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2725D2BC-1E71-DF62-F67A-A6A52D466E1B}"/>
                </a:ext>
              </a:extLst>
            </p:cNvPr>
            <p:cNvGrpSpPr/>
            <p:nvPr/>
          </p:nvGrpSpPr>
          <p:grpSpPr>
            <a:xfrm>
              <a:off x="7456946" y="3816402"/>
              <a:ext cx="1495996" cy="589285"/>
              <a:chOff x="4783439" y="4143989"/>
              <a:chExt cx="1495996" cy="589285"/>
            </a:xfrm>
          </p:grpSpPr>
          <p:sp>
            <p:nvSpPr>
              <p:cNvPr id="29" name="Freeform: Shape 33">
                <a:extLst>
                  <a:ext uri="{FF2B5EF4-FFF2-40B4-BE49-F238E27FC236}">
                    <a16:creationId xmlns:a16="http://schemas.microsoft.com/office/drawing/2014/main" id="{6E820B99-E95A-AA4C-51FB-1629572C2961}"/>
                  </a:ext>
                </a:extLst>
              </p:cNvPr>
              <p:cNvSpPr/>
              <p:nvPr/>
            </p:nvSpPr>
            <p:spPr>
              <a:xfrm>
                <a:off x="4783439" y="4341584"/>
                <a:ext cx="373732" cy="277942"/>
              </a:xfrm>
              <a:custGeom>
                <a:avLst/>
                <a:gdLst>
                  <a:gd name="connsiteX0" fmla="*/ 0 w 723014"/>
                  <a:gd name="connsiteY0" fmla="*/ 422942 h 427667"/>
                  <a:gd name="connsiteX1" fmla="*/ 349693 w 723014"/>
                  <a:gd name="connsiteY1" fmla="*/ 2 h 427667"/>
                  <a:gd name="connsiteX2" fmla="*/ 723014 w 723014"/>
                  <a:gd name="connsiteY2" fmla="*/ 427667 h 427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23014" h="427667">
                    <a:moveTo>
                      <a:pt x="0" y="422942"/>
                    </a:moveTo>
                    <a:cubicBezTo>
                      <a:pt x="114595" y="211078"/>
                      <a:pt x="229191" y="-785"/>
                      <a:pt x="349693" y="2"/>
                    </a:cubicBezTo>
                    <a:cubicBezTo>
                      <a:pt x="470195" y="789"/>
                      <a:pt x="596604" y="214228"/>
                      <a:pt x="723014" y="427667"/>
                    </a:cubicBezTo>
                  </a:path>
                </a:pathLst>
              </a:custGeom>
              <a:solidFill>
                <a:schemeClr val="accent6">
                  <a:lumMod val="40000"/>
                  <a:lumOff val="60000"/>
                </a:schemeClr>
              </a:solidFill>
              <a:ln w="28575">
                <a:solidFill>
                  <a:schemeClr val="accent6">
                    <a:lumMod val="7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Freeform: Shape 34">
                <a:extLst>
                  <a:ext uri="{FF2B5EF4-FFF2-40B4-BE49-F238E27FC236}">
                    <a16:creationId xmlns:a16="http://schemas.microsoft.com/office/drawing/2014/main" id="{AD59CE89-B642-248E-7D8B-6CAD07C46A3C}"/>
                  </a:ext>
                </a:extLst>
              </p:cNvPr>
              <p:cNvSpPr/>
              <p:nvPr/>
            </p:nvSpPr>
            <p:spPr>
              <a:xfrm>
                <a:off x="4841761" y="4247684"/>
                <a:ext cx="373732" cy="277942"/>
              </a:xfrm>
              <a:custGeom>
                <a:avLst/>
                <a:gdLst>
                  <a:gd name="connsiteX0" fmla="*/ 0 w 723014"/>
                  <a:gd name="connsiteY0" fmla="*/ 422942 h 427667"/>
                  <a:gd name="connsiteX1" fmla="*/ 349693 w 723014"/>
                  <a:gd name="connsiteY1" fmla="*/ 2 h 427667"/>
                  <a:gd name="connsiteX2" fmla="*/ 723014 w 723014"/>
                  <a:gd name="connsiteY2" fmla="*/ 427667 h 427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23014" h="427667">
                    <a:moveTo>
                      <a:pt x="0" y="422942"/>
                    </a:moveTo>
                    <a:cubicBezTo>
                      <a:pt x="114595" y="211078"/>
                      <a:pt x="229191" y="-785"/>
                      <a:pt x="349693" y="2"/>
                    </a:cubicBezTo>
                    <a:cubicBezTo>
                      <a:pt x="470195" y="789"/>
                      <a:pt x="596604" y="214228"/>
                      <a:pt x="723014" y="427667"/>
                    </a:cubicBezTo>
                  </a:path>
                </a:pathLst>
              </a:custGeom>
              <a:solidFill>
                <a:srgbClr val="34846F">
                  <a:alpha val="60000"/>
                </a:srgbClr>
              </a:solidFill>
              <a:ln w="19050">
                <a:solidFill>
                  <a:srgbClr val="34846F"/>
                </a:solidFill>
              </a:ln>
              <a:scene3d>
                <a:camera prst="isometricOffAxis1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Freeform: Shape 35">
                <a:extLst>
                  <a:ext uri="{FF2B5EF4-FFF2-40B4-BE49-F238E27FC236}">
                    <a16:creationId xmlns:a16="http://schemas.microsoft.com/office/drawing/2014/main" id="{2EFD119E-2525-093E-CE43-4FF8513A9D2E}"/>
                  </a:ext>
                </a:extLst>
              </p:cNvPr>
              <p:cNvSpPr/>
              <p:nvPr/>
            </p:nvSpPr>
            <p:spPr>
              <a:xfrm flipV="1">
                <a:off x="5179592" y="4455332"/>
                <a:ext cx="373732" cy="277942"/>
              </a:xfrm>
              <a:custGeom>
                <a:avLst/>
                <a:gdLst>
                  <a:gd name="connsiteX0" fmla="*/ 0 w 723014"/>
                  <a:gd name="connsiteY0" fmla="*/ 422942 h 427667"/>
                  <a:gd name="connsiteX1" fmla="*/ 349693 w 723014"/>
                  <a:gd name="connsiteY1" fmla="*/ 2 h 427667"/>
                  <a:gd name="connsiteX2" fmla="*/ 723014 w 723014"/>
                  <a:gd name="connsiteY2" fmla="*/ 427667 h 427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23014" h="427667">
                    <a:moveTo>
                      <a:pt x="0" y="422942"/>
                    </a:moveTo>
                    <a:cubicBezTo>
                      <a:pt x="114595" y="211078"/>
                      <a:pt x="229191" y="-785"/>
                      <a:pt x="349693" y="2"/>
                    </a:cubicBezTo>
                    <a:cubicBezTo>
                      <a:pt x="470195" y="789"/>
                      <a:pt x="596604" y="214228"/>
                      <a:pt x="723014" y="427667"/>
                    </a:cubicBezTo>
                  </a:path>
                </a:pathLst>
              </a:custGeom>
              <a:solidFill>
                <a:srgbClr val="34846F">
                  <a:alpha val="60000"/>
                </a:srgbClr>
              </a:solidFill>
              <a:ln w="19050">
                <a:solidFill>
                  <a:srgbClr val="34846F"/>
                </a:solidFill>
              </a:ln>
              <a:scene3d>
                <a:camera prst="isometricOffAxis1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Freeform: Shape 36">
                <a:extLst>
                  <a:ext uri="{FF2B5EF4-FFF2-40B4-BE49-F238E27FC236}">
                    <a16:creationId xmlns:a16="http://schemas.microsoft.com/office/drawing/2014/main" id="{0062CBD9-7D43-4EE2-3DE5-3E1341862ADA}"/>
                  </a:ext>
                </a:extLst>
              </p:cNvPr>
              <p:cNvSpPr/>
              <p:nvPr/>
            </p:nvSpPr>
            <p:spPr>
              <a:xfrm flipV="1">
                <a:off x="5237156" y="4362813"/>
                <a:ext cx="373732" cy="277942"/>
              </a:xfrm>
              <a:custGeom>
                <a:avLst/>
                <a:gdLst>
                  <a:gd name="connsiteX0" fmla="*/ 0 w 723014"/>
                  <a:gd name="connsiteY0" fmla="*/ 422942 h 427667"/>
                  <a:gd name="connsiteX1" fmla="*/ 349693 w 723014"/>
                  <a:gd name="connsiteY1" fmla="*/ 2 h 427667"/>
                  <a:gd name="connsiteX2" fmla="*/ 723014 w 723014"/>
                  <a:gd name="connsiteY2" fmla="*/ 427667 h 427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23014" h="427667">
                    <a:moveTo>
                      <a:pt x="0" y="422942"/>
                    </a:moveTo>
                    <a:cubicBezTo>
                      <a:pt x="114595" y="211078"/>
                      <a:pt x="229191" y="-785"/>
                      <a:pt x="349693" y="2"/>
                    </a:cubicBezTo>
                    <a:cubicBezTo>
                      <a:pt x="470195" y="789"/>
                      <a:pt x="596604" y="214228"/>
                      <a:pt x="723014" y="427667"/>
                    </a:cubicBezTo>
                  </a:path>
                </a:pathLst>
              </a:custGeom>
              <a:solidFill>
                <a:schemeClr val="accent6">
                  <a:lumMod val="40000"/>
                  <a:lumOff val="60000"/>
                  <a:alpha val="80000"/>
                </a:schemeClr>
              </a:solidFill>
              <a:ln w="28575">
                <a:solidFill>
                  <a:schemeClr val="accent6">
                    <a:lumMod val="7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Freeform: Shape 37">
                <a:extLst>
                  <a:ext uri="{FF2B5EF4-FFF2-40B4-BE49-F238E27FC236}">
                    <a16:creationId xmlns:a16="http://schemas.microsoft.com/office/drawing/2014/main" id="{39C78101-28ED-B3FF-7AB1-996BF6E9965D}"/>
                  </a:ext>
                </a:extLst>
              </p:cNvPr>
              <p:cNvSpPr/>
              <p:nvPr/>
            </p:nvSpPr>
            <p:spPr>
              <a:xfrm>
                <a:off x="5455894" y="4237889"/>
                <a:ext cx="373732" cy="277942"/>
              </a:xfrm>
              <a:custGeom>
                <a:avLst/>
                <a:gdLst>
                  <a:gd name="connsiteX0" fmla="*/ 0 w 723014"/>
                  <a:gd name="connsiteY0" fmla="*/ 422942 h 427667"/>
                  <a:gd name="connsiteX1" fmla="*/ 349693 w 723014"/>
                  <a:gd name="connsiteY1" fmla="*/ 2 h 427667"/>
                  <a:gd name="connsiteX2" fmla="*/ 723014 w 723014"/>
                  <a:gd name="connsiteY2" fmla="*/ 427667 h 427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23014" h="427667">
                    <a:moveTo>
                      <a:pt x="0" y="422942"/>
                    </a:moveTo>
                    <a:cubicBezTo>
                      <a:pt x="114595" y="211078"/>
                      <a:pt x="229191" y="-785"/>
                      <a:pt x="349693" y="2"/>
                    </a:cubicBezTo>
                    <a:cubicBezTo>
                      <a:pt x="470195" y="789"/>
                      <a:pt x="596604" y="214228"/>
                      <a:pt x="723014" y="427667"/>
                    </a:cubicBezTo>
                  </a:path>
                </a:pathLst>
              </a:custGeom>
              <a:solidFill>
                <a:schemeClr val="accent6">
                  <a:lumMod val="40000"/>
                  <a:lumOff val="60000"/>
                </a:schemeClr>
              </a:solidFill>
              <a:ln w="28575">
                <a:solidFill>
                  <a:schemeClr val="accent6">
                    <a:lumMod val="7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Freeform: Shape 38">
                <a:extLst>
                  <a:ext uri="{FF2B5EF4-FFF2-40B4-BE49-F238E27FC236}">
                    <a16:creationId xmlns:a16="http://schemas.microsoft.com/office/drawing/2014/main" id="{2769B336-A76B-727F-5008-CED049F4044A}"/>
                  </a:ext>
                </a:extLst>
              </p:cNvPr>
              <p:cNvSpPr/>
              <p:nvPr/>
            </p:nvSpPr>
            <p:spPr>
              <a:xfrm>
                <a:off x="5514216" y="4143989"/>
                <a:ext cx="373732" cy="277942"/>
              </a:xfrm>
              <a:custGeom>
                <a:avLst/>
                <a:gdLst>
                  <a:gd name="connsiteX0" fmla="*/ 0 w 723014"/>
                  <a:gd name="connsiteY0" fmla="*/ 422942 h 427667"/>
                  <a:gd name="connsiteX1" fmla="*/ 349693 w 723014"/>
                  <a:gd name="connsiteY1" fmla="*/ 2 h 427667"/>
                  <a:gd name="connsiteX2" fmla="*/ 723014 w 723014"/>
                  <a:gd name="connsiteY2" fmla="*/ 427667 h 427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23014" h="427667">
                    <a:moveTo>
                      <a:pt x="0" y="422942"/>
                    </a:moveTo>
                    <a:cubicBezTo>
                      <a:pt x="114595" y="211078"/>
                      <a:pt x="229191" y="-785"/>
                      <a:pt x="349693" y="2"/>
                    </a:cubicBezTo>
                    <a:cubicBezTo>
                      <a:pt x="470195" y="789"/>
                      <a:pt x="596604" y="214228"/>
                      <a:pt x="723014" y="427667"/>
                    </a:cubicBezTo>
                  </a:path>
                </a:pathLst>
              </a:custGeom>
              <a:solidFill>
                <a:srgbClr val="34846F">
                  <a:alpha val="60000"/>
                </a:srgbClr>
              </a:solidFill>
              <a:ln w="19050">
                <a:solidFill>
                  <a:srgbClr val="34846F"/>
                </a:solidFill>
              </a:ln>
              <a:scene3d>
                <a:camera prst="isometricOffAxis1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Freeform: Shape 39">
                <a:extLst>
                  <a:ext uri="{FF2B5EF4-FFF2-40B4-BE49-F238E27FC236}">
                    <a16:creationId xmlns:a16="http://schemas.microsoft.com/office/drawing/2014/main" id="{5E3243DE-CBC1-BFB5-2B46-4FC5152B8D76}"/>
                  </a:ext>
                </a:extLst>
              </p:cNvPr>
              <p:cNvSpPr/>
              <p:nvPr/>
            </p:nvSpPr>
            <p:spPr>
              <a:xfrm flipV="1">
                <a:off x="5848139" y="4347729"/>
                <a:ext cx="373732" cy="277942"/>
              </a:xfrm>
              <a:custGeom>
                <a:avLst/>
                <a:gdLst>
                  <a:gd name="connsiteX0" fmla="*/ 0 w 723014"/>
                  <a:gd name="connsiteY0" fmla="*/ 422942 h 427667"/>
                  <a:gd name="connsiteX1" fmla="*/ 349693 w 723014"/>
                  <a:gd name="connsiteY1" fmla="*/ 2 h 427667"/>
                  <a:gd name="connsiteX2" fmla="*/ 723014 w 723014"/>
                  <a:gd name="connsiteY2" fmla="*/ 427667 h 427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23014" h="427667">
                    <a:moveTo>
                      <a:pt x="0" y="422942"/>
                    </a:moveTo>
                    <a:cubicBezTo>
                      <a:pt x="114595" y="211078"/>
                      <a:pt x="229191" y="-785"/>
                      <a:pt x="349693" y="2"/>
                    </a:cubicBezTo>
                    <a:cubicBezTo>
                      <a:pt x="470195" y="789"/>
                      <a:pt x="596604" y="214228"/>
                      <a:pt x="723014" y="427667"/>
                    </a:cubicBezTo>
                  </a:path>
                </a:pathLst>
              </a:custGeom>
              <a:solidFill>
                <a:srgbClr val="34846F">
                  <a:alpha val="60000"/>
                </a:srgbClr>
              </a:solidFill>
              <a:ln w="19050">
                <a:solidFill>
                  <a:srgbClr val="34846F"/>
                </a:solidFill>
              </a:ln>
              <a:scene3d>
                <a:camera prst="isometricOffAxis1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Freeform: Shape 40">
                <a:extLst>
                  <a:ext uri="{FF2B5EF4-FFF2-40B4-BE49-F238E27FC236}">
                    <a16:creationId xmlns:a16="http://schemas.microsoft.com/office/drawing/2014/main" id="{1F1BE2A6-592C-9D1E-F37F-165C69A9472B}"/>
                  </a:ext>
                </a:extLst>
              </p:cNvPr>
              <p:cNvSpPr/>
              <p:nvPr/>
            </p:nvSpPr>
            <p:spPr>
              <a:xfrm flipV="1">
                <a:off x="5905703" y="4255210"/>
                <a:ext cx="373732" cy="277942"/>
              </a:xfrm>
              <a:custGeom>
                <a:avLst/>
                <a:gdLst>
                  <a:gd name="connsiteX0" fmla="*/ 0 w 723014"/>
                  <a:gd name="connsiteY0" fmla="*/ 422942 h 427667"/>
                  <a:gd name="connsiteX1" fmla="*/ 349693 w 723014"/>
                  <a:gd name="connsiteY1" fmla="*/ 2 h 427667"/>
                  <a:gd name="connsiteX2" fmla="*/ 723014 w 723014"/>
                  <a:gd name="connsiteY2" fmla="*/ 427667 h 427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23014" h="427667">
                    <a:moveTo>
                      <a:pt x="0" y="422942"/>
                    </a:moveTo>
                    <a:cubicBezTo>
                      <a:pt x="114595" y="211078"/>
                      <a:pt x="229191" y="-785"/>
                      <a:pt x="349693" y="2"/>
                    </a:cubicBezTo>
                    <a:cubicBezTo>
                      <a:pt x="470195" y="789"/>
                      <a:pt x="596604" y="214228"/>
                      <a:pt x="723014" y="427667"/>
                    </a:cubicBezTo>
                  </a:path>
                </a:pathLst>
              </a:custGeom>
              <a:solidFill>
                <a:schemeClr val="accent6">
                  <a:lumMod val="40000"/>
                  <a:lumOff val="60000"/>
                  <a:alpha val="80000"/>
                </a:schemeClr>
              </a:solidFill>
              <a:ln w="28575">
                <a:solidFill>
                  <a:schemeClr val="accent6">
                    <a:lumMod val="7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971E6BD0-8CB6-6D52-BF92-2947B96E202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60653" y="3998996"/>
              <a:ext cx="1520056" cy="236576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CD1F261B-C8BD-9601-A75F-AB3AD6CA2EBC}"/>
                </a:ext>
              </a:extLst>
            </p:cNvPr>
            <p:cNvCxnSpPr>
              <a:cxnSpLocks/>
            </p:cNvCxnSpPr>
            <p:nvPr/>
          </p:nvCxnSpPr>
          <p:spPr>
            <a:xfrm>
              <a:off x="8873886" y="3998375"/>
              <a:ext cx="197189" cy="8842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B1C38B04-B406-C388-ED6F-C304C86E921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873886" y="3692510"/>
              <a:ext cx="6823" cy="310516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8150BA6-F0A5-021D-26AC-4F10E8D228C2}"/>
                </a:ext>
              </a:extLst>
            </p:cNvPr>
            <p:cNvSpPr txBox="1"/>
            <p:nvPr/>
          </p:nvSpPr>
          <p:spPr>
            <a:xfrm>
              <a:off x="8880709" y="4035226"/>
              <a:ext cx="54053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B(</a:t>
              </a:r>
              <a:r>
                <a:rPr lang="en-US" sz="1400" dirty="0" err="1"/>
                <a:t>r,t</a:t>
              </a:r>
              <a:r>
                <a:rPr lang="en-US" sz="1400" dirty="0"/>
                <a:t>)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6BBA90C-D187-4CF1-DCF4-270D09C44AAC}"/>
                </a:ext>
              </a:extLst>
            </p:cNvPr>
            <p:cNvSpPr txBox="1"/>
            <p:nvPr/>
          </p:nvSpPr>
          <p:spPr>
            <a:xfrm>
              <a:off x="7299763" y="4188244"/>
              <a:ext cx="53091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E(</a:t>
              </a:r>
              <a:r>
                <a:rPr lang="en-US" sz="1400" dirty="0" err="1"/>
                <a:t>r,t</a:t>
              </a:r>
              <a:r>
                <a:rPr lang="en-US" sz="1400" dirty="0"/>
                <a:t>)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6652DCE6-F470-45EB-0A3A-0D84CEBED611}"/>
              </a:ext>
            </a:extLst>
          </p:cNvPr>
          <p:cNvGrpSpPr/>
          <p:nvPr/>
        </p:nvGrpSpPr>
        <p:grpSpPr>
          <a:xfrm>
            <a:off x="8755429" y="5275372"/>
            <a:ext cx="950823" cy="715830"/>
            <a:chOff x="4485074" y="2282446"/>
            <a:chExt cx="1031939" cy="1582927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578ADD84-2C85-A922-3B74-33D7AE68C60A}"/>
                </a:ext>
              </a:extLst>
            </p:cNvPr>
            <p:cNvSpPr/>
            <p:nvPr/>
          </p:nvSpPr>
          <p:spPr>
            <a:xfrm>
              <a:off x="5347911" y="2375795"/>
              <a:ext cx="169102" cy="1691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0E8BC2EE-C9EC-3BEC-F97A-DCC4AD5B7888}"/>
                </a:ext>
              </a:extLst>
            </p:cNvPr>
            <p:cNvSpPr/>
            <p:nvPr/>
          </p:nvSpPr>
          <p:spPr>
            <a:xfrm>
              <a:off x="5347911" y="3267290"/>
              <a:ext cx="169102" cy="1691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Freeform: Shape 44">
              <a:extLst>
                <a:ext uri="{FF2B5EF4-FFF2-40B4-BE49-F238E27FC236}">
                  <a16:creationId xmlns:a16="http://schemas.microsoft.com/office/drawing/2014/main" id="{C160CC75-969B-A11F-CCDD-750A8BEEC132}"/>
                </a:ext>
              </a:extLst>
            </p:cNvPr>
            <p:cNvSpPr/>
            <p:nvPr/>
          </p:nvSpPr>
          <p:spPr>
            <a:xfrm>
              <a:off x="4554846" y="2998110"/>
              <a:ext cx="729231" cy="460615"/>
            </a:xfrm>
            <a:custGeom>
              <a:avLst/>
              <a:gdLst>
                <a:gd name="connsiteX0" fmla="*/ 0 w 786912"/>
                <a:gd name="connsiteY0" fmla="*/ 478527 h 1021476"/>
                <a:gd name="connsiteX1" fmla="*/ 263769 w 786912"/>
                <a:gd name="connsiteY1" fmla="*/ 16931 h 1021476"/>
                <a:gd name="connsiteX2" fmla="*/ 584688 w 786912"/>
                <a:gd name="connsiteY2" fmla="*/ 1010462 h 1021476"/>
                <a:gd name="connsiteX3" fmla="*/ 786912 w 786912"/>
                <a:gd name="connsiteY3" fmla="*/ 460942 h 1021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6912" h="1021476">
                  <a:moveTo>
                    <a:pt x="0" y="478527"/>
                  </a:moveTo>
                  <a:cubicBezTo>
                    <a:pt x="83160" y="203401"/>
                    <a:pt x="166321" y="-71725"/>
                    <a:pt x="263769" y="16931"/>
                  </a:cubicBezTo>
                  <a:cubicBezTo>
                    <a:pt x="361217" y="105587"/>
                    <a:pt x="497498" y="936460"/>
                    <a:pt x="584688" y="1010462"/>
                  </a:cubicBezTo>
                  <a:cubicBezTo>
                    <a:pt x="671878" y="1084464"/>
                    <a:pt x="729395" y="772703"/>
                    <a:pt x="786912" y="460942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Freeform: Shape 45">
              <a:extLst>
                <a:ext uri="{FF2B5EF4-FFF2-40B4-BE49-F238E27FC236}">
                  <a16:creationId xmlns:a16="http://schemas.microsoft.com/office/drawing/2014/main" id="{8D6FCB2D-6A93-D273-4516-9D1D88DA4645}"/>
                </a:ext>
              </a:extLst>
            </p:cNvPr>
            <p:cNvSpPr/>
            <p:nvPr/>
          </p:nvSpPr>
          <p:spPr>
            <a:xfrm>
              <a:off x="4568018" y="3460211"/>
              <a:ext cx="723014" cy="277942"/>
            </a:xfrm>
            <a:custGeom>
              <a:avLst/>
              <a:gdLst>
                <a:gd name="connsiteX0" fmla="*/ 0 w 723014"/>
                <a:gd name="connsiteY0" fmla="*/ 422942 h 427667"/>
                <a:gd name="connsiteX1" fmla="*/ 349693 w 723014"/>
                <a:gd name="connsiteY1" fmla="*/ 2 h 427667"/>
                <a:gd name="connsiteX2" fmla="*/ 723014 w 723014"/>
                <a:gd name="connsiteY2" fmla="*/ 427667 h 427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23014" h="427667">
                  <a:moveTo>
                    <a:pt x="0" y="422942"/>
                  </a:moveTo>
                  <a:cubicBezTo>
                    <a:pt x="114595" y="211078"/>
                    <a:pt x="229191" y="-785"/>
                    <a:pt x="349693" y="2"/>
                  </a:cubicBezTo>
                  <a:cubicBezTo>
                    <a:pt x="470195" y="789"/>
                    <a:pt x="596604" y="214228"/>
                    <a:pt x="723014" y="427667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Freeform: Shape 46">
              <a:extLst>
                <a:ext uri="{FF2B5EF4-FFF2-40B4-BE49-F238E27FC236}">
                  <a16:creationId xmlns:a16="http://schemas.microsoft.com/office/drawing/2014/main" id="{3E2F7D3F-2AE2-CE2C-BB42-3BF1615BF85E}"/>
                </a:ext>
              </a:extLst>
            </p:cNvPr>
            <p:cNvSpPr/>
            <p:nvPr/>
          </p:nvSpPr>
          <p:spPr>
            <a:xfrm>
              <a:off x="4554845" y="2496100"/>
              <a:ext cx="729231" cy="414835"/>
            </a:xfrm>
            <a:custGeom>
              <a:avLst/>
              <a:gdLst>
                <a:gd name="connsiteX0" fmla="*/ 0 w 1119962"/>
                <a:gd name="connsiteY0" fmla="*/ 232378 h 478108"/>
                <a:gd name="connsiteX1" fmla="*/ 207925 w 1119962"/>
                <a:gd name="connsiteY1" fmla="*/ 7913 h 478108"/>
                <a:gd name="connsiteX2" fmla="*/ 559981 w 1119962"/>
                <a:gd name="connsiteY2" fmla="*/ 478108 h 478108"/>
                <a:gd name="connsiteX3" fmla="*/ 926214 w 1119962"/>
                <a:gd name="connsiteY3" fmla="*/ 7913 h 478108"/>
                <a:gd name="connsiteX4" fmla="*/ 1119962 w 1119962"/>
                <a:gd name="connsiteY4" fmla="*/ 227652 h 478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9962" h="478108">
                  <a:moveTo>
                    <a:pt x="0" y="232378"/>
                  </a:moveTo>
                  <a:cubicBezTo>
                    <a:pt x="57297" y="99668"/>
                    <a:pt x="114595" y="-33042"/>
                    <a:pt x="207925" y="7913"/>
                  </a:cubicBezTo>
                  <a:cubicBezTo>
                    <a:pt x="301255" y="48868"/>
                    <a:pt x="440266" y="478108"/>
                    <a:pt x="559981" y="478108"/>
                  </a:cubicBezTo>
                  <a:cubicBezTo>
                    <a:pt x="679696" y="478108"/>
                    <a:pt x="832884" y="49656"/>
                    <a:pt x="926214" y="7913"/>
                  </a:cubicBezTo>
                  <a:cubicBezTo>
                    <a:pt x="1019544" y="-33830"/>
                    <a:pt x="1069753" y="96911"/>
                    <a:pt x="1119962" y="227652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40D82966-E5F2-3E10-36F2-63F4BA44DC81}"/>
                </a:ext>
              </a:extLst>
            </p:cNvPr>
            <p:cNvGrpSpPr/>
            <p:nvPr/>
          </p:nvGrpSpPr>
          <p:grpSpPr>
            <a:xfrm>
              <a:off x="4485074" y="2282446"/>
              <a:ext cx="885018" cy="1582927"/>
              <a:chOff x="6345717" y="2421751"/>
              <a:chExt cx="885018" cy="1327656"/>
            </a:xfrm>
          </p:grpSpPr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6C7C74FF-2671-E92E-7224-9846073A0A11}"/>
                  </a:ext>
                </a:extLst>
              </p:cNvPr>
              <p:cNvSpPr/>
              <p:nvPr/>
            </p:nvSpPr>
            <p:spPr>
              <a:xfrm>
                <a:off x="6415489" y="2503342"/>
                <a:ext cx="729231" cy="1246065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494C15C6-79F6-2DAD-6CA2-C456361D9C7B}"/>
                  </a:ext>
                </a:extLst>
              </p:cNvPr>
              <p:cNvSpPr/>
              <p:nvPr/>
            </p:nvSpPr>
            <p:spPr>
              <a:xfrm>
                <a:off x="6345717" y="2421751"/>
                <a:ext cx="885018" cy="15725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BC6E6A78-89F1-AC57-62CC-FCC09203D964}"/>
              </a:ext>
            </a:extLst>
          </p:cNvPr>
          <p:cNvGrpSpPr/>
          <p:nvPr/>
        </p:nvGrpSpPr>
        <p:grpSpPr>
          <a:xfrm>
            <a:off x="7553752" y="5234352"/>
            <a:ext cx="1005247" cy="738132"/>
            <a:chOff x="4485073" y="2300049"/>
            <a:chExt cx="1031940" cy="1565331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34D88330-59EB-F864-ACD8-23F87E38F296}"/>
                </a:ext>
              </a:extLst>
            </p:cNvPr>
            <p:cNvSpPr/>
            <p:nvPr/>
          </p:nvSpPr>
          <p:spPr>
            <a:xfrm>
              <a:off x="5347911" y="2375795"/>
              <a:ext cx="169102" cy="1691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0FCC90FA-0B53-0FBD-3BFE-D3CE77BF27BF}"/>
                </a:ext>
              </a:extLst>
            </p:cNvPr>
            <p:cNvSpPr/>
            <p:nvPr/>
          </p:nvSpPr>
          <p:spPr>
            <a:xfrm>
              <a:off x="5347911" y="3267290"/>
              <a:ext cx="169102" cy="1691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: Shape 53">
              <a:extLst>
                <a:ext uri="{FF2B5EF4-FFF2-40B4-BE49-F238E27FC236}">
                  <a16:creationId xmlns:a16="http://schemas.microsoft.com/office/drawing/2014/main" id="{D7417C00-BAF4-A535-CDDD-93F8997B4C7C}"/>
                </a:ext>
              </a:extLst>
            </p:cNvPr>
            <p:cNvSpPr/>
            <p:nvPr/>
          </p:nvSpPr>
          <p:spPr>
            <a:xfrm>
              <a:off x="4554846" y="3038254"/>
              <a:ext cx="729231" cy="460615"/>
            </a:xfrm>
            <a:custGeom>
              <a:avLst/>
              <a:gdLst>
                <a:gd name="connsiteX0" fmla="*/ 0 w 786912"/>
                <a:gd name="connsiteY0" fmla="*/ 478527 h 1021476"/>
                <a:gd name="connsiteX1" fmla="*/ 263769 w 786912"/>
                <a:gd name="connsiteY1" fmla="*/ 16931 h 1021476"/>
                <a:gd name="connsiteX2" fmla="*/ 584688 w 786912"/>
                <a:gd name="connsiteY2" fmla="*/ 1010462 h 1021476"/>
                <a:gd name="connsiteX3" fmla="*/ 786912 w 786912"/>
                <a:gd name="connsiteY3" fmla="*/ 460942 h 1021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6912" h="1021476">
                  <a:moveTo>
                    <a:pt x="0" y="478527"/>
                  </a:moveTo>
                  <a:cubicBezTo>
                    <a:pt x="83160" y="203401"/>
                    <a:pt x="166321" y="-71725"/>
                    <a:pt x="263769" y="16931"/>
                  </a:cubicBezTo>
                  <a:cubicBezTo>
                    <a:pt x="361217" y="105587"/>
                    <a:pt x="497498" y="936460"/>
                    <a:pt x="584688" y="1010462"/>
                  </a:cubicBezTo>
                  <a:cubicBezTo>
                    <a:pt x="671878" y="1084464"/>
                    <a:pt x="729395" y="772703"/>
                    <a:pt x="786912" y="460942"/>
                  </a:cubicBezTo>
                </a:path>
              </a:pathLst>
            </a:custGeom>
            <a:solidFill>
              <a:srgbClr val="8ABCB0"/>
            </a:solidFill>
            <a:ln>
              <a:solidFill>
                <a:srgbClr val="34846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: Shape 54">
              <a:extLst>
                <a:ext uri="{FF2B5EF4-FFF2-40B4-BE49-F238E27FC236}">
                  <a16:creationId xmlns:a16="http://schemas.microsoft.com/office/drawing/2014/main" id="{3B512D5D-DB3F-CB25-CB32-54A48C5F4DA8}"/>
                </a:ext>
              </a:extLst>
            </p:cNvPr>
            <p:cNvSpPr/>
            <p:nvPr/>
          </p:nvSpPr>
          <p:spPr>
            <a:xfrm>
              <a:off x="4568018" y="3567270"/>
              <a:ext cx="723015" cy="277943"/>
            </a:xfrm>
            <a:custGeom>
              <a:avLst/>
              <a:gdLst>
                <a:gd name="connsiteX0" fmla="*/ 0 w 723014"/>
                <a:gd name="connsiteY0" fmla="*/ 422942 h 427667"/>
                <a:gd name="connsiteX1" fmla="*/ 349693 w 723014"/>
                <a:gd name="connsiteY1" fmla="*/ 2 h 427667"/>
                <a:gd name="connsiteX2" fmla="*/ 723014 w 723014"/>
                <a:gd name="connsiteY2" fmla="*/ 427667 h 427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23014" h="427667">
                  <a:moveTo>
                    <a:pt x="0" y="422942"/>
                  </a:moveTo>
                  <a:cubicBezTo>
                    <a:pt x="114595" y="211078"/>
                    <a:pt x="229191" y="-785"/>
                    <a:pt x="349693" y="2"/>
                  </a:cubicBezTo>
                  <a:cubicBezTo>
                    <a:pt x="470195" y="789"/>
                    <a:pt x="596604" y="214228"/>
                    <a:pt x="723014" y="427667"/>
                  </a:cubicBezTo>
                </a:path>
              </a:pathLst>
            </a:custGeom>
            <a:solidFill>
              <a:srgbClr val="8ABCB0"/>
            </a:solidFill>
            <a:ln>
              <a:solidFill>
                <a:srgbClr val="34846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: Shape 55">
              <a:extLst>
                <a:ext uri="{FF2B5EF4-FFF2-40B4-BE49-F238E27FC236}">
                  <a16:creationId xmlns:a16="http://schemas.microsoft.com/office/drawing/2014/main" id="{BAE17891-4F4D-5997-417E-16D18371E8D3}"/>
                </a:ext>
              </a:extLst>
            </p:cNvPr>
            <p:cNvSpPr/>
            <p:nvPr/>
          </p:nvSpPr>
          <p:spPr>
            <a:xfrm>
              <a:off x="4554845" y="2542936"/>
              <a:ext cx="729231" cy="414836"/>
            </a:xfrm>
            <a:custGeom>
              <a:avLst/>
              <a:gdLst>
                <a:gd name="connsiteX0" fmla="*/ 0 w 1119962"/>
                <a:gd name="connsiteY0" fmla="*/ 232378 h 478108"/>
                <a:gd name="connsiteX1" fmla="*/ 207925 w 1119962"/>
                <a:gd name="connsiteY1" fmla="*/ 7913 h 478108"/>
                <a:gd name="connsiteX2" fmla="*/ 559981 w 1119962"/>
                <a:gd name="connsiteY2" fmla="*/ 478108 h 478108"/>
                <a:gd name="connsiteX3" fmla="*/ 926214 w 1119962"/>
                <a:gd name="connsiteY3" fmla="*/ 7913 h 478108"/>
                <a:gd name="connsiteX4" fmla="*/ 1119962 w 1119962"/>
                <a:gd name="connsiteY4" fmla="*/ 227652 h 478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9962" h="478108">
                  <a:moveTo>
                    <a:pt x="0" y="232378"/>
                  </a:moveTo>
                  <a:cubicBezTo>
                    <a:pt x="57297" y="99668"/>
                    <a:pt x="114595" y="-33042"/>
                    <a:pt x="207925" y="7913"/>
                  </a:cubicBezTo>
                  <a:cubicBezTo>
                    <a:pt x="301255" y="48868"/>
                    <a:pt x="440266" y="478108"/>
                    <a:pt x="559981" y="478108"/>
                  </a:cubicBezTo>
                  <a:cubicBezTo>
                    <a:pt x="679696" y="478108"/>
                    <a:pt x="832884" y="49656"/>
                    <a:pt x="926214" y="7913"/>
                  </a:cubicBezTo>
                  <a:cubicBezTo>
                    <a:pt x="1019544" y="-33830"/>
                    <a:pt x="1069753" y="96911"/>
                    <a:pt x="1119962" y="227652"/>
                  </a:cubicBezTo>
                </a:path>
              </a:pathLst>
            </a:custGeom>
            <a:solidFill>
              <a:srgbClr val="8ABCB0"/>
            </a:solidFill>
            <a:ln>
              <a:solidFill>
                <a:srgbClr val="34846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7A6D5138-085D-1D9D-E5EF-D04DC738C56A}"/>
                </a:ext>
              </a:extLst>
            </p:cNvPr>
            <p:cNvGrpSpPr/>
            <p:nvPr/>
          </p:nvGrpSpPr>
          <p:grpSpPr>
            <a:xfrm>
              <a:off x="4485073" y="2300049"/>
              <a:ext cx="885018" cy="1565331"/>
              <a:chOff x="6345716" y="2436511"/>
              <a:chExt cx="885018" cy="1312896"/>
            </a:xfrm>
          </p:grpSpPr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9DD5FE2F-DD84-4E8F-0A5B-FCED34F6BD86}"/>
                  </a:ext>
                </a:extLst>
              </p:cNvPr>
              <p:cNvSpPr/>
              <p:nvPr/>
            </p:nvSpPr>
            <p:spPr>
              <a:xfrm>
                <a:off x="6415489" y="2503342"/>
                <a:ext cx="729231" cy="1246065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4D3D98B7-D10C-872D-8008-21ED9DB56D25}"/>
                  </a:ext>
                </a:extLst>
              </p:cNvPr>
              <p:cNvSpPr/>
              <p:nvPr/>
            </p:nvSpPr>
            <p:spPr>
              <a:xfrm>
                <a:off x="6345716" y="2436511"/>
                <a:ext cx="885018" cy="15725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28415407-C981-15D1-03CE-80B9183CDE83}"/>
              </a:ext>
            </a:extLst>
          </p:cNvPr>
          <p:cNvSpPr txBox="1"/>
          <p:nvPr/>
        </p:nvSpPr>
        <p:spPr>
          <a:xfrm>
            <a:off x="8676642" y="6105225"/>
            <a:ext cx="10663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Montserrat" pitchFamily="2" charset="77"/>
              </a:rPr>
              <a:t>Quantum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6CE5399A-27C9-8C90-EDE5-93378F806CBE}"/>
              </a:ext>
            </a:extLst>
          </p:cNvPr>
          <p:cNvSpPr txBox="1"/>
          <p:nvPr/>
        </p:nvSpPr>
        <p:spPr>
          <a:xfrm>
            <a:off x="7481410" y="6068137"/>
            <a:ext cx="9476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Montserrat" pitchFamily="2" charset="77"/>
              </a:rPr>
              <a:t>Classical</a:t>
            </a:r>
          </a:p>
          <a:p>
            <a:r>
              <a:rPr lang="en-US" sz="1400" dirty="0">
                <a:latin typeface="Montserrat" pitchFamily="2" charset="77"/>
              </a:rPr>
              <a:t>modes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E9EF5558-B87D-55AF-79F2-DE1662AD275D}"/>
              </a:ext>
            </a:extLst>
          </p:cNvPr>
          <p:cNvSpPr txBox="1"/>
          <p:nvPr/>
        </p:nvSpPr>
        <p:spPr>
          <a:xfrm>
            <a:off x="5521193" y="6052966"/>
            <a:ext cx="11528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Montserrat" pitchFamily="2" charset="77"/>
              </a:rPr>
              <a:t>Dynamical</a:t>
            </a:r>
          </a:p>
          <a:p>
            <a:r>
              <a:rPr lang="en-US" sz="1400" dirty="0">
                <a:latin typeface="Montserrat" pitchFamily="2" charset="77"/>
              </a:rPr>
              <a:t>E-Field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1B9D586-DA2D-41CD-7898-6925B3267810}"/>
              </a:ext>
            </a:extLst>
          </p:cNvPr>
          <p:cNvSpPr txBox="1"/>
          <p:nvPr/>
        </p:nvSpPr>
        <p:spPr>
          <a:xfrm>
            <a:off x="3673619" y="6052046"/>
            <a:ext cx="16818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Montserrat" pitchFamily="2" charset="77"/>
              </a:rPr>
              <a:t>Inhomogeneous</a:t>
            </a:r>
          </a:p>
          <a:p>
            <a:r>
              <a:rPr lang="en-US" sz="1400" dirty="0">
                <a:latin typeface="Montserrat" pitchFamily="2" charset="77"/>
              </a:rPr>
              <a:t>static E-Field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48F6549F-6686-BDFA-8BD8-E5930CDB08D5}"/>
              </a:ext>
            </a:extLst>
          </p:cNvPr>
          <p:cNvSpPr txBox="1"/>
          <p:nvPr/>
        </p:nvSpPr>
        <p:spPr>
          <a:xfrm>
            <a:off x="2405700" y="5999009"/>
            <a:ext cx="8146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Montserrat" pitchFamily="2" charset="77"/>
              </a:rPr>
              <a:t>Static</a:t>
            </a:r>
          </a:p>
          <a:p>
            <a:r>
              <a:rPr lang="en-US" sz="1400" dirty="0">
                <a:latin typeface="Montserrat" pitchFamily="2" charset="77"/>
              </a:rPr>
              <a:t>E-Field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A9B72C98-A302-D713-B85A-050BDB78AA89}"/>
              </a:ext>
            </a:extLst>
          </p:cNvPr>
          <p:cNvSpPr txBox="1"/>
          <p:nvPr/>
        </p:nvSpPr>
        <p:spPr>
          <a:xfrm>
            <a:off x="9986555" y="4872854"/>
            <a:ext cx="18902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latin typeface="Montserrat" pitchFamily="2" charset="77"/>
              </a:rPr>
              <a:t>Complexity of light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6D1B8F79-3DAE-4DEE-5835-F8F2BB9EE95A}"/>
              </a:ext>
            </a:extLst>
          </p:cNvPr>
          <p:cNvGrpSpPr/>
          <p:nvPr/>
        </p:nvGrpSpPr>
        <p:grpSpPr>
          <a:xfrm>
            <a:off x="3791922" y="4990271"/>
            <a:ext cx="1265274" cy="1065962"/>
            <a:chOff x="4598863" y="5165346"/>
            <a:chExt cx="1509841" cy="1469136"/>
          </a:xfrm>
        </p:grpSpPr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406B252C-F978-E889-42E2-D3C35087D431}"/>
                </a:ext>
              </a:extLst>
            </p:cNvPr>
            <p:cNvSpPr txBox="1"/>
            <p:nvPr/>
          </p:nvSpPr>
          <p:spPr>
            <a:xfrm>
              <a:off x="5716727" y="5865041"/>
              <a:ext cx="30624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/>
                <a:t>-</a:t>
              </a:r>
            </a:p>
          </p:txBody>
        </p: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8152B365-ECE7-0A0E-B182-FFCDCB8D7F91}"/>
                </a:ext>
              </a:extLst>
            </p:cNvPr>
            <p:cNvGrpSpPr/>
            <p:nvPr/>
          </p:nvGrpSpPr>
          <p:grpSpPr>
            <a:xfrm>
              <a:off x="4598863" y="5165346"/>
              <a:ext cx="1509841" cy="1369377"/>
              <a:chOff x="4598863" y="5165346"/>
              <a:chExt cx="1509841" cy="1369377"/>
            </a:xfrm>
          </p:grpSpPr>
          <p:pic>
            <p:nvPicPr>
              <p:cNvPr id="64" name="Picture 63">
                <a:extLst>
                  <a:ext uri="{FF2B5EF4-FFF2-40B4-BE49-F238E27FC236}">
                    <a16:creationId xmlns:a16="http://schemas.microsoft.com/office/drawing/2014/main" id="{9B4531F0-A60B-DFA4-AA81-49C0C51FB78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1038" t="61079" r="17179" b="-138"/>
              <a:stretch/>
            </p:blipFill>
            <p:spPr>
              <a:xfrm flipH="1">
                <a:off x="4598863" y="5402901"/>
                <a:ext cx="1205778" cy="1131822"/>
              </a:xfrm>
              <a:prstGeom prst="roundRect">
                <a:avLst/>
              </a:prstGeom>
            </p:spPr>
          </p:pic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438175BE-0AB1-FE74-ECD1-35E10459C02B}"/>
                  </a:ext>
                </a:extLst>
              </p:cNvPr>
              <p:cNvSpPr txBox="1"/>
              <p:nvPr/>
            </p:nvSpPr>
            <p:spPr>
              <a:xfrm>
                <a:off x="5718854" y="5165346"/>
                <a:ext cx="389850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/>
                  <a:t>+</a:t>
                </a:r>
              </a:p>
            </p:txBody>
          </p:sp>
          <p:cxnSp>
            <p:nvCxnSpPr>
              <p:cNvPr id="66" name="Straight Arrow Connector 65">
                <a:extLst>
                  <a:ext uri="{FF2B5EF4-FFF2-40B4-BE49-F238E27FC236}">
                    <a16:creationId xmlns:a16="http://schemas.microsoft.com/office/drawing/2014/main" id="{29804451-16F8-D83A-05A2-1755B6BDD9A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934159" y="5792565"/>
                <a:ext cx="9914" cy="533959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prstDash val="sysDash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461CF9F6-D840-CFCF-4B3D-65F155753907}"/>
              </a:ext>
            </a:extLst>
          </p:cNvPr>
          <p:cNvGrpSpPr/>
          <p:nvPr/>
        </p:nvGrpSpPr>
        <p:grpSpPr>
          <a:xfrm>
            <a:off x="2412072" y="4988895"/>
            <a:ext cx="1010465" cy="1121558"/>
            <a:chOff x="7938174" y="5501814"/>
            <a:chExt cx="1289013" cy="1213770"/>
          </a:xfrm>
        </p:grpSpPr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F4BD8A61-ABAB-6664-A0B7-CCB0502FC61B}"/>
                </a:ext>
              </a:extLst>
            </p:cNvPr>
            <p:cNvGrpSpPr/>
            <p:nvPr/>
          </p:nvGrpSpPr>
          <p:grpSpPr>
            <a:xfrm>
              <a:off x="7938174" y="5518294"/>
              <a:ext cx="1289013" cy="887062"/>
              <a:chOff x="7938174" y="5518294"/>
              <a:chExt cx="1289013" cy="887062"/>
            </a:xfrm>
          </p:grpSpPr>
          <p:grpSp>
            <p:nvGrpSpPr>
              <p:cNvPr id="71" name="Group 70">
                <a:extLst>
                  <a:ext uri="{FF2B5EF4-FFF2-40B4-BE49-F238E27FC236}">
                    <a16:creationId xmlns:a16="http://schemas.microsoft.com/office/drawing/2014/main" id="{363A36C8-47BE-DB99-4450-C3F1C4A3167C}"/>
                  </a:ext>
                </a:extLst>
              </p:cNvPr>
              <p:cNvGrpSpPr/>
              <p:nvPr/>
            </p:nvGrpSpPr>
            <p:grpSpPr>
              <a:xfrm>
                <a:off x="7938174" y="5518294"/>
                <a:ext cx="456950" cy="670421"/>
                <a:chOff x="7204117" y="884871"/>
                <a:chExt cx="533870" cy="672206"/>
              </a:xfrm>
            </p:grpSpPr>
            <p:sp>
              <p:nvSpPr>
                <p:cNvPr id="76" name="Cloud 75">
                  <a:extLst>
                    <a:ext uri="{FF2B5EF4-FFF2-40B4-BE49-F238E27FC236}">
                      <a16:creationId xmlns:a16="http://schemas.microsoft.com/office/drawing/2014/main" id="{07803D53-4CB7-82EE-9838-F4938ACFA7B1}"/>
                    </a:ext>
                  </a:extLst>
                </p:cNvPr>
                <p:cNvSpPr/>
                <p:nvPr/>
              </p:nvSpPr>
              <p:spPr>
                <a:xfrm>
                  <a:off x="7204117" y="1167865"/>
                  <a:ext cx="533870" cy="369333"/>
                </a:xfrm>
                <a:prstGeom prst="cloud">
                  <a:avLst/>
                </a:prstGeom>
                <a:solidFill>
                  <a:srgbClr val="FFA6A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66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7" name="TextBox 76">
                  <a:extLst>
                    <a:ext uri="{FF2B5EF4-FFF2-40B4-BE49-F238E27FC236}">
                      <a16:creationId xmlns:a16="http://schemas.microsoft.com/office/drawing/2014/main" id="{6D7A8ADC-BCCA-F934-3E3F-EBD52121BDD8}"/>
                    </a:ext>
                  </a:extLst>
                </p:cNvPr>
                <p:cNvSpPr txBox="1"/>
                <p:nvPr/>
              </p:nvSpPr>
              <p:spPr>
                <a:xfrm>
                  <a:off x="7224401" y="884871"/>
                  <a:ext cx="357790" cy="67220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4400" dirty="0"/>
                    <a:t>-</a:t>
                  </a:r>
                </a:p>
              </p:txBody>
            </p:sp>
          </p:grpSp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B298A37B-6B5A-EF43-51BE-F742C9587585}"/>
                  </a:ext>
                </a:extLst>
              </p:cNvPr>
              <p:cNvGrpSpPr/>
              <p:nvPr/>
            </p:nvGrpSpPr>
            <p:grpSpPr>
              <a:xfrm>
                <a:off x="8795585" y="5913689"/>
                <a:ext cx="431602" cy="491667"/>
                <a:chOff x="8370231" y="1516898"/>
                <a:chExt cx="504255" cy="564287"/>
              </a:xfrm>
            </p:grpSpPr>
            <p:sp>
              <p:nvSpPr>
                <p:cNvPr id="74" name="Cloud 73">
                  <a:extLst>
                    <a:ext uri="{FF2B5EF4-FFF2-40B4-BE49-F238E27FC236}">
                      <a16:creationId xmlns:a16="http://schemas.microsoft.com/office/drawing/2014/main" id="{A0F2D6BD-6441-6D00-8537-8190C9A92988}"/>
                    </a:ext>
                  </a:extLst>
                </p:cNvPr>
                <p:cNvSpPr/>
                <p:nvPr/>
              </p:nvSpPr>
              <p:spPr>
                <a:xfrm>
                  <a:off x="8370231" y="1645291"/>
                  <a:ext cx="504255" cy="435894"/>
                </a:xfrm>
                <a:prstGeom prst="cloud">
                  <a:avLst/>
                </a:prstGeom>
                <a:solidFill>
                  <a:srgbClr val="D9D9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" name="TextBox 74">
                  <a:extLst>
                    <a:ext uri="{FF2B5EF4-FFF2-40B4-BE49-F238E27FC236}">
                      <a16:creationId xmlns:a16="http://schemas.microsoft.com/office/drawing/2014/main" id="{2A779678-B42D-172A-10B7-C1819673DBF2}"/>
                    </a:ext>
                  </a:extLst>
                </p:cNvPr>
                <p:cNvSpPr txBox="1"/>
                <p:nvPr/>
              </p:nvSpPr>
              <p:spPr>
                <a:xfrm>
                  <a:off x="8378224" y="1516898"/>
                  <a:ext cx="420308" cy="52321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/>
                    <a:t>+</a:t>
                  </a:r>
                </a:p>
              </p:txBody>
            </p:sp>
          </p:grpSp>
          <p:cxnSp>
            <p:nvCxnSpPr>
              <p:cNvPr id="73" name="Straight Arrow Connector 72">
                <a:extLst>
                  <a:ext uri="{FF2B5EF4-FFF2-40B4-BE49-F238E27FC236}">
                    <a16:creationId xmlns:a16="http://schemas.microsoft.com/office/drawing/2014/main" id="{21A01BDB-1EEB-F593-AFB4-5AA37134086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8383489" y="6028920"/>
                <a:ext cx="394795" cy="133133"/>
              </a:xfrm>
              <a:prstGeom prst="straightConnector1">
                <a:avLst/>
              </a:prstGeom>
              <a:ln w="6350">
                <a:solidFill>
                  <a:schemeClr val="tx1"/>
                </a:solidFill>
                <a:prstDash val="sysDash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9" name="Arc 68">
              <a:extLst>
                <a:ext uri="{FF2B5EF4-FFF2-40B4-BE49-F238E27FC236}">
                  <a16:creationId xmlns:a16="http://schemas.microsoft.com/office/drawing/2014/main" id="{3B342906-3D22-AC54-1B60-9B835E73C4F3}"/>
                </a:ext>
              </a:extLst>
            </p:cNvPr>
            <p:cNvSpPr/>
            <p:nvPr/>
          </p:nvSpPr>
          <p:spPr>
            <a:xfrm rot="19723473">
              <a:off x="8152034" y="5801184"/>
              <a:ext cx="914400" cy="914400"/>
            </a:xfrm>
            <a:prstGeom prst="arc">
              <a:avLst/>
            </a:prstGeom>
            <a:ln>
              <a:solidFill>
                <a:schemeClr val="tx1"/>
              </a:solidFill>
              <a:prstDash val="sysDash"/>
              <a:headEnd type="triangle" w="sm" len="sm"/>
              <a:tailEnd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Arc 69">
              <a:extLst>
                <a:ext uri="{FF2B5EF4-FFF2-40B4-BE49-F238E27FC236}">
                  <a16:creationId xmlns:a16="http://schemas.microsoft.com/office/drawing/2014/main" id="{CD5245B8-5E5B-0202-0963-0355982881DE}"/>
                </a:ext>
              </a:extLst>
            </p:cNvPr>
            <p:cNvSpPr/>
            <p:nvPr/>
          </p:nvSpPr>
          <p:spPr>
            <a:xfrm rot="3833508" flipV="1">
              <a:off x="8189325" y="5501814"/>
              <a:ext cx="914400" cy="914400"/>
            </a:xfrm>
            <a:prstGeom prst="arc">
              <a:avLst/>
            </a:prstGeom>
            <a:ln>
              <a:solidFill>
                <a:schemeClr val="tx1"/>
              </a:solidFill>
              <a:prstDash val="sysDash"/>
              <a:headEnd type="triangle" w="sm" len="sm"/>
              <a:tailEnd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6E32FCD0-B3AD-3523-E70D-034814A2B6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08225" y="3384530"/>
            <a:ext cx="784119" cy="8016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5C51C05-1393-197F-180E-936F28D28BA5}"/>
              </a:ext>
            </a:extLst>
          </p:cNvPr>
          <p:cNvSpPr txBox="1"/>
          <p:nvPr/>
        </p:nvSpPr>
        <p:spPr>
          <a:xfrm>
            <a:off x="7867470" y="4154426"/>
            <a:ext cx="14314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latin typeface="Montserrat" pitchFamily="2" charset="77"/>
              </a:rPr>
              <a:t>Polaritonics</a:t>
            </a:r>
            <a:endParaRPr lang="en-US" sz="1400" dirty="0">
              <a:latin typeface="Montserrat" pitchFamily="2" charset="77"/>
            </a:endParaRPr>
          </a:p>
        </p:txBody>
      </p:sp>
      <p:sp>
        <p:nvSpPr>
          <p:cNvPr id="107" name="Arc 106">
            <a:extLst>
              <a:ext uri="{FF2B5EF4-FFF2-40B4-BE49-F238E27FC236}">
                <a16:creationId xmlns:a16="http://schemas.microsoft.com/office/drawing/2014/main" id="{DCA7FFF6-C3D8-349C-3A5F-CA6EA6A206C1}"/>
              </a:ext>
            </a:extLst>
          </p:cNvPr>
          <p:cNvSpPr/>
          <p:nvPr/>
        </p:nvSpPr>
        <p:spPr>
          <a:xfrm rot="19016759">
            <a:off x="7825684" y="4473496"/>
            <a:ext cx="1333135" cy="1378275"/>
          </a:xfrm>
          <a:prstGeom prst="arc">
            <a:avLst>
              <a:gd name="adj1" fmla="val 12895226"/>
              <a:gd name="adj2" fmla="val 3118125"/>
            </a:avLst>
          </a:prstGeom>
          <a:ln w="285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74529C49-34F8-1A5B-4E94-4DC93CB413CA}"/>
              </a:ext>
            </a:extLst>
          </p:cNvPr>
          <p:cNvSpPr txBox="1"/>
          <p:nvPr/>
        </p:nvSpPr>
        <p:spPr>
          <a:xfrm>
            <a:off x="2473747" y="227835"/>
            <a:ext cx="20986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latin typeface="Montserrat" pitchFamily="2" charset="77"/>
              </a:rPr>
              <a:t>Complexity of matter</a:t>
            </a:r>
          </a:p>
        </p:txBody>
      </p:sp>
      <p:sp>
        <p:nvSpPr>
          <p:cNvPr id="251" name="TextBox 250">
            <a:extLst>
              <a:ext uri="{FF2B5EF4-FFF2-40B4-BE49-F238E27FC236}">
                <a16:creationId xmlns:a16="http://schemas.microsoft.com/office/drawing/2014/main" id="{B0BC6DE4-49C9-735C-4922-285025B481A2}"/>
              </a:ext>
            </a:extLst>
          </p:cNvPr>
          <p:cNvSpPr txBox="1"/>
          <p:nvPr/>
        </p:nvSpPr>
        <p:spPr>
          <a:xfrm>
            <a:off x="2733925" y="3296789"/>
            <a:ext cx="2715808" cy="1169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latin typeface="Montserrat" pitchFamily="2" charset="77"/>
              </a:rPr>
              <a:t>Classical: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latin typeface="Montserrat" pitchFamily="2" charset="77"/>
              </a:rPr>
              <a:t>No vacuum field fluctuation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latin typeface="Montserrat" pitchFamily="2" charset="77"/>
              </a:rPr>
              <a:t>No </a:t>
            </a:r>
            <a:r>
              <a:rPr lang="en-US" sz="1200" dirty="0" err="1">
                <a:latin typeface="Montserrat" pitchFamily="2" charset="77"/>
              </a:rPr>
              <a:t>Fock</a:t>
            </a:r>
            <a:r>
              <a:rPr lang="en-US" sz="1200" dirty="0">
                <a:latin typeface="Montserrat" pitchFamily="2" charset="77"/>
              </a:rPr>
              <a:t> state representation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latin typeface="Montserrat" pitchFamily="2" charset="77"/>
              </a:rPr>
              <a:t>No Entanglement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2" name="TextBox 251">
                <a:extLst>
                  <a:ext uri="{FF2B5EF4-FFF2-40B4-BE49-F238E27FC236}">
                    <a16:creationId xmlns:a16="http://schemas.microsoft.com/office/drawing/2014/main" id="{35A79015-1A6D-4F8B-8343-D04746362B3A}"/>
                  </a:ext>
                </a:extLst>
              </p:cNvPr>
              <p:cNvSpPr txBox="1"/>
              <p:nvPr/>
            </p:nvSpPr>
            <p:spPr>
              <a:xfrm>
                <a:off x="3422537" y="2676984"/>
                <a:ext cx="1794081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>
                    <a:latin typeface="Montserrat" pitchFamily="2" charset="77"/>
                  </a:rPr>
                  <a:t>Quantized </a:t>
                </a:r>
                <a14:m>
                  <m:oMath xmlns:m="http://schemas.openxmlformats.org/officeDocument/2006/math">
                    <m:r>
                      <a:rPr lang="en-US" sz="11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en-US" sz="11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100" dirty="0">
                    <a:latin typeface="Montserrat" pitchFamily="2" charset="77"/>
                  </a:rPr>
                  <a:t>Quantum</a:t>
                </a:r>
              </a:p>
            </p:txBody>
          </p:sp>
        </mc:Choice>
        <mc:Fallback xmlns="">
          <p:sp>
            <p:nvSpPr>
              <p:cNvPr id="252" name="TextBox 251">
                <a:extLst>
                  <a:ext uri="{FF2B5EF4-FFF2-40B4-BE49-F238E27FC236}">
                    <a16:creationId xmlns:a16="http://schemas.microsoft.com/office/drawing/2014/main" id="{35A79015-1A6D-4F8B-8343-D04746362B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2537" y="2676984"/>
                <a:ext cx="1794081" cy="261610"/>
              </a:xfrm>
              <a:prstGeom prst="rect">
                <a:avLst/>
              </a:prstGeom>
              <a:blipFill>
                <a:blip r:embed="rId8"/>
                <a:stretch>
                  <a:fillRect b="-1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747798A1-9378-31AF-A595-5A78A5F639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57356" y="638983"/>
            <a:ext cx="3456692" cy="2065435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AB1740E3-2A6B-4AFA-4993-1E81EF181FF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49028" y="266643"/>
            <a:ext cx="4062815" cy="507305"/>
          </a:xfrm>
          <a:prstGeom prst="rect">
            <a:avLst/>
          </a:prstGeom>
        </p:spPr>
      </p:pic>
      <p:sp>
        <p:nvSpPr>
          <p:cNvPr id="82" name="Rectangle 81">
            <a:extLst>
              <a:ext uri="{FF2B5EF4-FFF2-40B4-BE49-F238E27FC236}">
                <a16:creationId xmlns:a16="http://schemas.microsoft.com/office/drawing/2014/main" id="{C964DCA7-4CE4-223B-A374-EAFB14C5884F}"/>
              </a:ext>
            </a:extLst>
          </p:cNvPr>
          <p:cNvSpPr/>
          <p:nvPr/>
        </p:nvSpPr>
        <p:spPr>
          <a:xfrm>
            <a:off x="6873847" y="257132"/>
            <a:ext cx="4716120" cy="791853"/>
          </a:xfrm>
          <a:prstGeom prst="rect">
            <a:avLst/>
          </a:prstGeom>
          <a:noFill/>
          <a:ln w="38100">
            <a:solidFill>
              <a:srgbClr val="8FAAD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3" name="Picture 82">
            <a:extLst>
              <a:ext uri="{FF2B5EF4-FFF2-40B4-BE49-F238E27FC236}">
                <a16:creationId xmlns:a16="http://schemas.microsoft.com/office/drawing/2014/main" id="{784090BD-0CA6-2B97-4DC0-E47018C1D2E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58936" y="1587034"/>
            <a:ext cx="3842521" cy="488644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80D039B2-1313-660D-7D7A-874A01588D6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49028" y="2247232"/>
            <a:ext cx="4593644" cy="835999"/>
          </a:xfrm>
          <a:prstGeom prst="rect">
            <a:avLst/>
          </a:prstGeom>
        </p:spPr>
      </p:pic>
      <p:sp>
        <p:nvSpPr>
          <p:cNvPr id="85" name="Rectangle 84">
            <a:extLst>
              <a:ext uri="{FF2B5EF4-FFF2-40B4-BE49-F238E27FC236}">
                <a16:creationId xmlns:a16="http://schemas.microsoft.com/office/drawing/2014/main" id="{13C6641F-61D4-FA41-9EB9-4B0C210EC089}"/>
              </a:ext>
            </a:extLst>
          </p:cNvPr>
          <p:cNvSpPr/>
          <p:nvPr/>
        </p:nvSpPr>
        <p:spPr>
          <a:xfrm>
            <a:off x="6873846" y="1511056"/>
            <a:ext cx="4716124" cy="1737938"/>
          </a:xfrm>
          <a:prstGeom prst="rect">
            <a:avLst/>
          </a:prstGeom>
          <a:noFill/>
          <a:ln w="38100">
            <a:solidFill>
              <a:srgbClr val="73AF9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5B2DCB9D-82F8-75A6-70CD-77929FE6DF6A}"/>
              </a:ext>
            </a:extLst>
          </p:cNvPr>
          <p:cNvSpPr txBox="1"/>
          <p:nvPr/>
        </p:nvSpPr>
        <p:spPr>
          <a:xfrm>
            <a:off x="8188942" y="678719"/>
            <a:ext cx="17475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Montserrat" pitchFamily="2" charset="77"/>
              </a:rPr>
              <a:t>+ Diagonalization</a:t>
            </a:r>
          </a:p>
        </p:txBody>
      </p: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2016F9EE-31C2-C6A2-5118-73368371AE8C}"/>
              </a:ext>
            </a:extLst>
          </p:cNvPr>
          <p:cNvCxnSpPr>
            <a:cxnSpLocks/>
          </p:cNvCxnSpPr>
          <p:nvPr/>
        </p:nvCxnSpPr>
        <p:spPr>
          <a:xfrm>
            <a:off x="8755429" y="2044146"/>
            <a:ext cx="0" cy="232686"/>
          </a:xfrm>
          <a:prstGeom prst="straightConnector1">
            <a:avLst/>
          </a:prstGeom>
          <a:ln w="38100">
            <a:solidFill>
              <a:srgbClr val="73AF9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90A20C8B-81E1-63F4-16B8-3B782CED685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830025" y="3306234"/>
            <a:ext cx="1336454" cy="1260396"/>
          </a:xfrm>
          <a:prstGeom prst="rect">
            <a:avLst/>
          </a:prstGeom>
        </p:spPr>
      </p:pic>
      <p:sp>
        <p:nvSpPr>
          <p:cNvPr id="78" name="TextBox 77">
            <a:extLst>
              <a:ext uri="{FF2B5EF4-FFF2-40B4-BE49-F238E27FC236}">
                <a16:creationId xmlns:a16="http://schemas.microsoft.com/office/drawing/2014/main" id="{D141FCF4-61B5-B715-57F2-0FD4EB89F9A2}"/>
              </a:ext>
            </a:extLst>
          </p:cNvPr>
          <p:cNvSpPr txBox="1"/>
          <p:nvPr/>
        </p:nvSpPr>
        <p:spPr>
          <a:xfrm>
            <a:off x="10045201" y="4517941"/>
            <a:ext cx="101822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latin typeface="Montserrat" pitchFamily="2" charset="77"/>
              </a:rPr>
              <a:t>Irén</a:t>
            </a:r>
            <a:r>
              <a:rPr lang="en-US" sz="1200" dirty="0">
                <a:latin typeface="Montserrat" pitchFamily="2" charset="77"/>
              </a:rPr>
              <a:t> </a:t>
            </a:r>
            <a:r>
              <a:rPr lang="en-US" sz="1200" dirty="0" err="1">
                <a:latin typeface="Montserrat" pitchFamily="2" charset="77"/>
              </a:rPr>
              <a:t>Simkó</a:t>
            </a:r>
            <a:endParaRPr lang="en-US" sz="1200" dirty="0">
              <a:latin typeface="Montserrat" pitchFamily="2" charset="77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7515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1" grpId="0"/>
      <p:bldP spid="252" grpId="0"/>
      <p:bldP spid="82" grpId="0" animBg="1"/>
      <p:bldP spid="85" grpId="0" animBg="1"/>
      <p:bldP spid="8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A0E1211-7C2D-99F3-23DC-C1C03684818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32523" y="1391756"/>
            <a:ext cx="6309525" cy="4171665"/>
          </a:xfrm>
          <a:prstGeom prst="rect">
            <a:avLst/>
          </a:prstGeom>
        </p:spPr>
      </p:pic>
      <p:sp>
        <p:nvSpPr>
          <p:cNvPr id="3" name="Slide Number Placeholder 9">
            <a:extLst>
              <a:ext uri="{FF2B5EF4-FFF2-40B4-BE49-F238E27FC236}">
                <a16:creationId xmlns:a16="http://schemas.microsoft.com/office/drawing/2014/main" id="{F4477BAC-FFDC-674A-7C30-417A6B890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57925" y="6310839"/>
            <a:ext cx="2743200" cy="365125"/>
          </a:xfrm>
        </p:spPr>
        <p:txBody>
          <a:bodyPr/>
          <a:lstStyle/>
          <a:p>
            <a:fld id="{46F8D5A7-9D75-4AFC-99FB-FFD20B05CA1B}" type="slidenum">
              <a:rPr lang="en-US" b="1" smtClean="0">
                <a:solidFill>
                  <a:srgbClr val="57058D"/>
                </a:solidFill>
                <a:latin typeface="Montserrat" pitchFamily="2" charset="77"/>
              </a:rPr>
              <a:t>14</a:t>
            </a:fld>
            <a:endParaRPr lang="en-US" b="1" dirty="0">
              <a:solidFill>
                <a:srgbClr val="57058D"/>
              </a:solidFill>
              <a:latin typeface="Montserrat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A3BDDA-EC56-FB7B-CAFE-0F9D2720679D}"/>
              </a:ext>
            </a:extLst>
          </p:cNvPr>
          <p:cNvSpPr txBox="1"/>
          <p:nvPr/>
        </p:nvSpPr>
        <p:spPr>
          <a:xfrm>
            <a:off x="89210" y="94781"/>
            <a:ext cx="88873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effectLst/>
                <a:latin typeface="Montserrat" pitchFamily="2" charset="77"/>
              </a:rPr>
              <a:t>Classical vs Quantum Light Effects in Polaritonic Spectra</a:t>
            </a:r>
            <a:endParaRPr lang="en-US" sz="2400" dirty="0">
              <a:latin typeface="Montserrat" pitchFamily="2" charset="77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162BBE3-81F5-F5E8-02DA-A580EF2CB1F9}"/>
              </a:ext>
            </a:extLst>
          </p:cNvPr>
          <p:cNvSpPr txBox="1"/>
          <p:nvPr/>
        </p:nvSpPr>
        <p:spPr>
          <a:xfrm>
            <a:off x="3093802" y="4701993"/>
            <a:ext cx="11785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800E76"/>
                </a:solidFill>
                <a:latin typeface="Montserrat" pitchFamily="2" charset="77"/>
              </a:rPr>
              <a:t>Transition I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230DFD9-848D-AFC2-FAAF-9D8D978DFE11}"/>
              </a:ext>
            </a:extLst>
          </p:cNvPr>
          <p:cNvSpPr txBox="1"/>
          <p:nvPr/>
        </p:nvSpPr>
        <p:spPr>
          <a:xfrm>
            <a:off x="9673347" y="5284058"/>
            <a:ext cx="11785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800E76"/>
                </a:solidFill>
                <a:latin typeface="Montserrat" pitchFamily="2" charset="77"/>
              </a:rPr>
              <a:t>Transition I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A0DF522-C916-2D5E-394F-6601CD6F95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08"/>
          <a:stretch/>
        </p:blipFill>
        <p:spPr>
          <a:xfrm>
            <a:off x="0" y="1480761"/>
            <a:ext cx="5877355" cy="324715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83A34AB-E387-FA16-D2B8-C56BE884DA95}"/>
              </a:ext>
            </a:extLst>
          </p:cNvPr>
          <p:cNvGrpSpPr/>
          <p:nvPr/>
        </p:nvGrpSpPr>
        <p:grpSpPr>
          <a:xfrm>
            <a:off x="1089859" y="2130560"/>
            <a:ext cx="7938310" cy="2895327"/>
            <a:chOff x="1089859" y="2130560"/>
            <a:chExt cx="7938310" cy="2895327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603F0C7-7A89-D108-C70E-BE088E5B0202}"/>
                </a:ext>
              </a:extLst>
            </p:cNvPr>
            <p:cNvSpPr/>
            <p:nvPr/>
          </p:nvSpPr>
          <p:spPr>
            <a:xfrm>
              <a:off x="2432659" y="2486960"/>
              <a:ext cx="385200" cy="1216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0B9567B-3D24-0644-337D-376618047068}"/>
                </a:ext>
              </a:extLst>
            </p:cNvPr>
            <p:cNvSpPr/>
            <p:nvPr/>
          </p:nvSpPr>
          <p:spPr>
            <a:xfrm>
              <a:off x="2573059" y="2130560"/>
              <a:ext cx="298800" cy="313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07A3F87-74B4-DDA0-5AD1-CB283DCD8D4F}"/>
                </a:ext>
              </a:extLst>
            </p:cNvPr>
            <p:cNvSpPr/>
            <p:nvPr/>
          </p:nvSpPr>
          <p:spPr>
            <a:xfrm>
              <a:off x="1266259" y="2580560"/>
              <a:ext cx="309600" cy="1123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1B22A9D-45AF-31D4-8745-A7B3B2AB6699}"/>
                </a:ext>
              </a:extLst>
            </p:cNvPr>
            <p:cNvSpPr/>
            <p:nvPr/>
          </p:nvSpPr>
          <p:spPr>
            <a:xfrm>
              <a:off x="1237459" y="2310559"/>
              <a:ext cx="201600" cy="2196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6018FE21-86CE-1546-EF77-9F87BA8E2CE8}"/>
                </a:ext>
              </a:extLst>
            </p:cNvPr>
            <p:cNvCxnSpPr>
              <a:cxnSpLocks/>
            </p:cNvCxnSpPr>
            <p:nvPr/>
          </p:nvCxnSpPr>
          <p:spPr>
            <a:xfrm>
              <a:off x="1089859" y="2555360"/>
              <a:ext cx="637200" cy="0"/>
            </a:xfrm>
            <a:prstGeom prst="line">
              <a:avLst/>
            </a:prstGeom>
            <a:ln w="38100">
              <a:solidFill>
                <a:srgbClr val="59595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EFD15451-D2DC-1D26-E8C7-9099D968347E}"/>
                </a:ext>
              </a:extLst>
            </p:cNvPr>
            <p:cNvCxnSpPr>
              <a:cxnSpLocks/>
            </p:cNvCxnSpPr>
            <p:nvPr/>
          </p:nvCxnSpPr>
          <p:spPr>
            <a:xfrm>
              <a:off x="2506459" y="2465360"/>
              <a:ext cx="637200" cy="0"/>
            </a:xfrm>
            <a:prstGeom prst="line">
              <a:avLst/>
            </a:prstGeom>
            <a:ln w="38100">
              <a:solidFill>
                <a:srgbClr val="59595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A7B57671-71F6-6E90-86AD-34C29E64B87D}"/>
                </a:ext>
              </a:extLst>
            </p:cNvPr>
            <p:cNvCxnSpPr>
              <a:cxnSpLocks/>
            </p:cNvCxnSpPr>
            <p:nvPr/>
          </p:nvCxnSpPr>
          <p:spPr>
            <a:xfrm>
              <a:off x="1145059" y="3722960"/>
              <a:ext cx="637200" cy="0"/>
            </a:xfrm>
            <a:prstGeom prst="line">
              <a:avLst/>
            </a:prstGeom>
            <a:ln w="38100">
              <a:solidFill>
                <a:srgbClr val="59595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CA55B9EC-5847-2C71-5EB4-89B5BCAA7E35}"/>
                </a:ext>
              </a:extLst>
            </p:cNvPr>
            <p:cNvCxnSpPr>
              <a:cxnSpLocks/>
            </p:cNvCxnSpPr>
            <p:nvPr/>
          </p:nvCxnSpPr>
          <p:spPr>
            <a:xfrm>
              <a:off x="2534659" y="3719360"/>
              <a:ext cx="637200" cy="0"/>
            </a:xfrm>
            <a:prstGeom prst="line">
              <a:avLst/>
            </a:prstGeom>
            <a:ln w="38100">
              <a:solidFill>
                <a:srgbClr val="59595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22DD34-6BAB-AD5E-5397-68474A49ED17}"/>
                </a:ext>
              </a:extLst>
            </p:cNvPr>
            <p:cNvGrpSpPr/>
            <p:nvPr/>
          </p:nvGrpSpPr>
          <p:grpSpPr>
            <a:xfrm>
              <a:off x="6398098" y="2310559"/>
              <a:ext cx="2630071" cy="2715328"/>
              <a:chOff x="6398098" y="2310559"/>
              <a:chExt cx="2630071" cy="2715328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F6172063-FBC0-9201-D87F-F7B0F43F09C3}"/>
                  </a:ext>
                </a:extLst>
              </p:cNvPr>
              <p:cNvGrpSpPr/>
              <p:nvPr/>
            </p:nvGrpSpPr>
            <p:grpSpPr>
              <a:xfrm>
                <a:off x="6398098" y="2310559"/>
                <a:ext cx="2630071" cy="2622685"/>
                <a:chOff x="6398098" y="2310559"/>
                <a:chExt cx="2630071" cy="2622685"/>
              </a:xfrm>
            </p:grpSpPr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4BB7C3D0-631A-1034-0420-C3B82FE3F9DE}"/>
                    </a:ext>
                  </a:extLst>
                </p:cNvPr>
                <p:cNvSpPr/>
                <p:nvPr/>
              </p:nvSpPr>
              <p:spPr>
                <a:xfrm>
                  <a:off x="6398098" y="2580560"/>
                  <a:ext cx="2630071" cy="235268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AE3684B6-C77F-A3D9-109D-A2B23013CF48}"/>
                    </a:ext>
                  </a:extLst>
                </p:cNvPr>
                <p:cNvSpPr/>
                <p:nvPr/>
              </p:nvSpPr>
              <p:spPr>
                <a:xfrm>
                  <a:off x="8102698" y="2310559"/>
                  <a:ext cx="759108" cy="42135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B33170BE-6C3F-F459-4423-814D2E4F0366}"/>
                  </a:ext>
                </a:extLst>
              </p:cNvPr>
              <p:cNvSpPr/>
              <p:nvPr/>
            </p:nvSpPr>
            <p:spPr>
              <a:xfrm>
                <a:off x="8412014" y="4949130"/>
                <a:ext cx="423873" cy="7675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6498BA3-B46B-A02E-5256-5B81B1D18134}"/>
              </a:ext>
            </a:extLst>
          </p:cNvPr>
          <p:cNvSpPr txBox="1"/>
          <p:nvPr/>
        </p:nvSpPr>
        <p:spPr>
          <a:xfrm>
            <a:off x="1879893" y="4705306"/>
            <a:ext cx="12330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92D050"/>
                </a:solidFill>
                <a:latin typeface="Montserrat" pitchFamily="2" charset="77"/>
              </a:rPr>
              <a:t>Transition II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EA845DE-C182-68AC-2E1F-1944BA8B71A2}"/>
              </a:ext>
            </a:extLst>
          </p:cNvPr>
          <p:cNvSpPr txBox="1"/>
          <p:nvPr/>
        </p:nvSpPr>
        <p:spPr>
          <a:xfrm>
            <a:off x="7445422" y="5284057"/>
            <a:ext cx="12330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92D050"/>
                </a:solidFill>
                <a:latin typeface="Montserrat" pitchFamily="2" charset="77"/>
              </a:rPr>
              <a:t>Transition II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14E4CC2-42AC-214F-4D72-07C373CF2DE7}"/>
              </a:ext>
            </a:extLst>
          </p:cNvPr>
          <p:cNvSpPr/>
          <p:nvPr/>
        </p:nvSpPr>
        <p:spPr>
          <a:xfrm>
            <a:off x="10104798" y="1480761"/>
            <a:ext cx="1796327" cy="1504932"/>
          </a:xfrm>
          <a:prstGeom prst="rect">
            <a:avLst/>
          </a:prstGeom>
          <a:solidFill>
            <a:srgbClr val="FFFFFF">
              <a:alpha val="86667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7B39018-D7A7-D8B7-EC74-FE45EFE71690}"/>
              </a:ext>
            </a:extLst>
          </p:cNvPr>
          <p:cNvSpPr txBox="1"/>
          <p:nvPr/>
        </p:nvSpPr>
        <p:spPr>
          <a:xfrm>
            <a:off x="1727059" y="5858482"/>
            <a:ext cx="81596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Montserrat" pitchFamily="2" charset="77"/>
              </a:rPr>
              <a:t>Is this effect really </a:t>
            </a:r>
            <a:r>
              <a:rPr lang="en-US" b="1" dirty="0">
                <a:latin typeface="Montserrat" pitchFamily="2" charset="77"/>
              </a:rPr>
              <a:t>quantum</a:t>
            </a:r>
            <a:r>
              <a:rPr lang="en-US" dirty="0">
                <a:latin typeface="Montserrat" pitchFamily="2" charset="77"/>
              </a:rPr>
              <a:t> and does it persist for </a:t>
            </a:r>
            <a:r>
              <a:rPr lang="en-US" b="1" dirty="0">
                <a:latin typeface="Montserrat" pitchFamily="2" charset="77"/>
              </a:rPr>
              <a:t>many molecules</a:t>
            </a:r>
            <a:r>
              <a:rPr lang="en-US" dirty="0">
                <a:latin typeface="Montserrat" pitchFamily="2" charset="77"/>
              </a:rPr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A48B434-857B-2AA1-83E0-08067DE1EFF0}"/>
              </a:ext>
            </a:extLst>
          </p:cNvPr>
          <p:cNvSpPr txBox="1"/>
          <p:nvPr/>
        </p:nvSpPr>
        <p:spPr>
          <a:xfrm>
            <a:off x="0" y="6338647"/>
            <a:ext cx="41809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Montserrat" pitchFamily="2" charset="77"/>
              </a:rPr>
              <a:t>Schwennicke</a:t>
            </a:r>
            <a:r>
              <a:rPr lang="en-US" sz="1000" b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Montserrat" pitchFamily="2" charset="77"/>
              </a:rPr>
              <a:t>, Kai, et al., </a:t>
            </a:r>
            <a:r>
              <a:rPr lang="en-US" sz="1000" b="1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Montserrat" pitchFamily="2" charset="77"/>
              </a:rPr>
              <a:t>arXiv</a:t>
            </a:r>
            <a:r>
              <a:rPr lang="en-US" sz="1000" b="1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Montserrat" pitchFamily="2" charset="77"/>
              </a:rPr>
              <a:t> </a:t>
            </a:r>
            <a:r>
              <a:rPr lang="en-US" sz="1000" b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Montserrat" pitchFamily="2" charset="77"/>
              </a:rPr>
              <a:t>preprint arXiv:2408.05036 (2024).</a:t>
            </a:r>
            <a:endParaRPr lang="en-US" sz="1000" dirty="0">
              <a:latin typeface="Montserrat" pitchFamily="2" charset="77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7AD8AA8-40F3-F80F-8F8C-8F6D48D33CB1}"/>
              </a:ext>
            </a:extLst>
          </p:cNvPr>
          <p:cNvSpPr txBox="1"/>
          <p:nvPr/>
        </p:nvSpPr>
        <p:spPr>
          <a:xfrm>
            <a:off x="14461" y="6552853"/>
            <a:ext cx="594265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Montserrat" pitchFamily="2" charset="77"/>
              </a:rPr>
              <a:t>Wright, Adam D., Jane C. Nelson, and Marissa L. </a:t>
            </a:r>
            <a:r>
              <a:rPr lang="en-US" sz="1000" b="0" i="0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Montserrat" pitchFamily="2" charset="77"/>
              </a:rPr>
              <a:t>Weichman</a:t>
            </a:r>
            <a:r>
              <a:rPr lang="en-US" sz="1000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Montserrat" pitchFamily="2" charset="77"/>
              </a:rPr>
              <a:t>., </a:t>
            </a:r>
            <a:r>
              <a:rPr lang="en-US" sz="1000" b="1" i="1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Montserrat" pitchFamily="2" charset="77"/>
              </a:rPr>
              <a:t>JACS</a:t>
            </a:r>
            <a:r>
              <a:rPr lang="en-US" sz="1000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Montserrat" pitchFamily="2" charset="77"/>
              </a:rPr>
              <a:t> 145.10 (2023): 5982-5987.</a:t>
            </a:r>
            <a:endParaRPr lang="en-US" sz="1000" dirty="0">
              <a:latin typeface="Montserrat" pitchFamily="2" charset="77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F0808C5F-C1D7-8EB1-4642-C5439333C1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28169" y="94781"/>
            <a:ext cx="1649772" cy="110469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6A76144-7B47-1A00-6A11-A098AB2EBABA}"/>
              </a:ext>
            </a:extLst>
          </p:cNvPr>
          <p:cNvSpPr/>
          <p:nvPr/>
        </p:nvSpPr>
        <p:spPr>
          <a:xfrm>
            <a:off x="5706518" y="1413680"/>
            <a:ext cx="435605" cy="2832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223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 animBg="1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B8A5CC5-5D6C-5EA2-8166-6092F4E59F8A}"/>
              </a:ext>
            </a:extLst>
          </p:cNvPr>
          <p:cNvSpPr txBox="1"/>
          <p:nvPr/>
        </p:nvSpPr>
        <p:spPr>
          <a:xfrm>
            <a:off x="468844" y="4492467"/>
            <a:ext cx="498006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Montserrat" pitchFamily="2" charset="77"/>
              </a:rPr>
              <a:t>Feature persist for many molecules</a:t>
            </a:r>
          </a:p>
          <a:p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6218EA6-2303-53CA-CBDF-D8F6D7CEF138}"/>
              </a:ext>
            </a:extLst>
          </p:cNvPr>
          <p:cNvGrpSpPr/>
          <p:nvPr/>
        </p:nvGrpSpPr>
        <p:grpSpPr>
          <a:xfrm>
            <a:off x="574926" y="1377029"/>
            <a:ext cx="4252756" cy="2528927"/>
            <a:chOff x="1173707" y="905608"/>
            <a:chExt cx="3333982" cy="189703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5A59E99-455C-CF91-393C-9788B8C26E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9916" b="72338"/>
            <a:stretch/>
          </p:blipFill>
          <p:spPr>
            <a:xfrm>
              <a:off x="1173707" y="905608"/>
              <a:ext cx="3333982" cy="1897039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17CF590-B991-7115-53DC-A411EC68B8F2}"/>
                </a:ext>
              </a:extLst>
            </p:cNvPr>
            <p:cNvSpPr/>
            <p:nvPr/>
          </p:nvSpPr>
          <p:spPr>
            <a:xfrm>
              <a:off x="1173707" y="1628165"/>
              <a:ext cx="687862" cy="6687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7CC5EAD0-80E4-8490-A5FB-1D545358D7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085872"/>
            <a:ext cx="4914000" cy="468625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E02F0EF-75DE-C044-03FE-3388858000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8401" y="2234957"/>
            <a:ext cx="205991" cy="23071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D163E09-F0F3-CD93-FB56-17A02DAA7B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4874" y="3303597"/>
            <a:ext cx="205991" cy="23071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9B40EA68-5469-9A9A-FA2C-7FCEDBF6FE46}"/>
              </a:ext>
            </a:extLst>
          </p:cNvPr>
          <p:cNvSpPr/>
          <p:nvPr/>
        </p:nvSpPr>
        <p:spPr>
          <a:xfrm>
            <a:off x="6385727" y="4310743"/>
            <a:ext cx="275138" cy="1406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2EC8929F-36DA-B252-DBBD-969BA35B17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4874" y="4310743"/>
            <a:ext cx="205991" cy="23071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58CAD36-D744-05A5-0D1B-4DC324EA939E}"/>
              </a:ext>
            </a:extLst>
          </p:cNvPr>
          <p:cNvSpPr txBox="1"/>
          <p:nvPr/>
        </p:nvSpPr>
        <p:spPr>
          <a:xfrm>
            <a:off x="89210" y="94781"/>
            <a:ext cx="59009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effectLst/>
                <a:latin typeface="Montserrat" pitchFamily="2" charset="77"/>
              </a:rPr>
              <a:t>Twin-Polaritons: Many Molecule Case</a:t>
            </a:r>
            <a:endParaRPr lang="en-US" sz="2400" dirty="0">
              <a:latin typeface="Montserrat" pitchFamily="2" charset="77"/>
            </a:endParaRPr>
          </a:p>
        </p:txBody>
      </p:sp>
      <p:sp>
        <p:nvSpPr>
          <p:cNvPr id="6" name="Slide Number Placeholder 9">
            <a:extLst>
              <a:ext uri="{FF2B5EF4-FFF2-40B4-BE49-F238E27FC236}">
                <a16:creationId xmlns:a16="http://schemas.microsoft.com/office/drawing/2014/main" id="{33C8B931-D54D-6E08-33B3-1AE059C2B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57925" y="6310839"/>
            <a:ext cx="2743200" cy="365125"/>
          </a:xfrm>
        </p:spPr>
        <p:txBody>
          <a:bodyPr/>
          <a:lstStyle/>
          <a:p>
            <a:fld id="{46F8D5A7-9D75-4AFC-99FB-FFD20B05CA1B}" type="slidenum">
              <a:rPr lang="en-US" b="1" smtClean="0">
                <a:solidFill>
                  <a:srgbClr val="57058D"/>
                </a:solidFill>
                <a:latin typeface="Montserrat" pitchFamily="2" charset="77"/>
              </a:rPr>
              <a:t>15</a:t>
            </a:fld>
            <a:endParaRPr lang="en-US" b="1" dirty="0">
              <a:solidFill>
                <a:srgbClr val="57058D"/>
              </a:solidFill>
              <a:latin typeface="Montserrat" pitchFamily="2" charset="77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2137FE1-4959-C811-3CCF-0C98351BDA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54317" y="556446"/>
            <a:ext cx="867244" cy="60659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EC26371-2F95-CBF0-73D9-F60657F1495C}"/>
              </a:ext>
            </a:extLst>
          </p:cNvPr>
          <p:cNvSpPr txBox="1"/>
          <p:nvPr/>
        </p:nvSpPr>
        <p:spPr>
          <a:xfrm>
            <a:off x="437290" y="4925706"/>
            <a:ext cx="6100996" cy="8764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Montserrat" pitchFamily="2" charset="77"/>
              </a:rPr>
              <a:t>Not a residual from a semi-classical approximation (thermodynamic limit)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1082FD7-53FA-464B-7C42-0B220365FD95}"/>
              </a:ext>
            </a:extLst>
          </p:cNvPr>
          <p:cNvSpPr txBox="1"/>
          <p:nvPr/>
        </p:nvSpPr>
        <p:spPr>
          <a:xfrm>
            <a:off x="89210" y="6552853"/>
            <a:ext cx="257474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Montserrat" pitchFamily="2" charset="77"/>
              </a:rPr>
              <a:t>J. Yuen-Zhou, et al</a:t>
            </a:r>
            <a:r>
              <a:rPr lang="en-US" sz="1000" b="1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Montserrat" pitchFamily="2" charset="77"/>
              </a:rPr>
              <a:t>., JCP </a:t>
            </a:r>
            <a:r>
              <a:rPr lang="en-US" sz="1000" b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Montserrat" pitchFamily="2" charset="77"/>
              </a:rPr>
              <a:t>160.15 (2024).</a:t>
            </a:r>
            <a:endParaRPr lang="en-US" sz="1000" dirty="0">
              <a:latin typeface="Montserrat" pitchFamily="2" charset="77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1079097-9A91-60E3-51DE-2BE0DA2242FC}"/>
              </a:ext>
            </a:extLst>
          </p:cNvPr>
          <p:cNvGrpSpPr/>
          <p:nvPr/>
        </p:nvGrpSpPr>
        <p:grpSpPr>
          <a:xfrm>
            <a:off x="6118578" y="1115483"/>
            <a:ext cx="4980069" cy="5742517"/>
            <a:chOff x="6118578" y="1115483"/>
            <a:chExt cx="4980069" cy="5742517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BA40F61D-6F6E-3C9A-6BED-78D32AC78B2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6118578" y="1115483"/>
              <a:ext cx="4980069" cy="5742517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B2B99B08-A29F-F835-F847-0359939C2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58401" y="3313645"/>
              <a:ext cx="205991" cy="230710"/>
            </a:xfrm>
            <a:prstGeom prst="rect">
              <a:avLst/>
            </a:prstGeom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CE9C5A30-D522-96C6-55FD-A37E12ECEAEF}"/>
                </a:ext>
              </a:extLst>
            </p:cNvPr>
            <p:cNvSpPr/>
            <p:nvPr/>
          </p:nvSpPr>
          <p:spPr>
            <a:xfrm>
              <a:off x="6400800" y="4320791"/>
              <a:ext cx="246185" cy="1716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2F21033D-23F2-38BF-0192-BDADF2AF87D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58401" y="2234957"/>
              <a:ext cx="205991" cy="230710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D9670422-B2F7-9107-86C8-0BDDC33D33C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58400" y="4335863"/>
              <a:ext cx="205991" cy="230710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9BC2525D-264D-8584-DBAE-18E67EF3042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58400" y="5350697"/>
              <a:ext cx="205991" cy="2307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9834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05BBBEC-C0FF-51F1-9ED6-D1CD5C52F91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160"/>
          <a:stretch/>
        </p:blipFill>
        <p:spPr>
          <a:xfrm>
            <a:off x="6284859" y="2743299"/>
            <a:ext cx="5844389" cy="3241403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152B1092-8A68-6A40-3FD3-7BE942E9E60C}"/>
              </a:ext>
            </a:extLst>
          </p:cNvPr>
          <p:cNvGrpSpPr/>
          <p:nvPr/>
        </p:nvGrpSpPr>
        <p:grpSpPr>
          <a:xfrm>
            <a:off x="414745" y="2326155"/>
            <a:ext cx="2417114" cy="2965586"/>
            <a:chOff x="3490029" y="2234861"/>
            <a:chExt cx="2417114" cy="296558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B0434EF-3D03-F14C-2B82-5FE69441C5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51631"/>
            <a:stretch/>
          </p:blipFill>
          <p:spPr>
            <a:xfrm>
              <a:off x="3544943" y="2743299"/>
              <a:ext cx="2362200" cy="245714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B07EA5A-A246-61FA-A3D5-0F8BE8CDF536}"/>
                </a:ext>
              </a:extLst>
            </p:cNvPr>
            <p:cNvSpPr txBox="1"/>
            <p:nvPr/>
          </p:nvSpPr>
          <p:spPr>
            <a:xfrm>
              <a:off x="3490029" y="2234861"/>
              <a:ext cx="1478489" cy="4610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dirty="0">
                  <a:latin typeface="Montserrat" pitchFamily="2" charset="77"/>
                </a:rPr>
                <a:t>Quantum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0475335-3302-3082-7923-47EF8DD1FBC7}"/>
              </a:ext>
            </a:extLst>
          </p:cNvPr>
          <p:cNvGrpSpPr/>
          <p:nvPr/>
        </p:nvGrpSpPr>
        <p:grpSpPr>
          <a:xfrm>
            <a:off x="3668923" y="2434659"/>
            <a:ext cx="2362200" cy="3137096"/>
            <a:chOff x="215398" y="2234861"/>
            <a:chExt cx="2362200" cy="313709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AEEBC74-DB56-FDEE-2B56-4556DD33E8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b="50000"/>
            <a:stretch/>
          </p:blipFill>
          <p:spPr>
            <a:xfrm>
              <a:off x="215398" y="2831957"/>
              <a:ext cx="2362200" cy="254000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07E5BA9-A9AA-DDDF-379B-A6ED953B3643}"/>
                </a:ext>
              </a:extLst>
            </p:cNvPr>
            <p:cNvSpPr txBox="1"/>
            <p:nvPr/>
          </p:nvSpPr>
          <p:spPr>
            <a:xfrm>
              <a:off x="215398" y="2234861"/>
              <a:ext cx="1478489" cy="4610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dirty="0">
                  <a:latin typeface="Montserrat" pitchFamily="2" charset="77"/>
                </a:rPr>
                <a:t>Classical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5111EA8-70B5-BBB5-B211-9757B536AA5E}"/>
              </a:ext>
            </a:extLst>
          </p:cNvPr>
          <p:cNvGrpSpPr/>
          <p:nvPr/>
        </p:nvGrpSpPr>
        <p:grpSpPr>
          <a:xfrm>
            <a:off x="3606218" y="5416672"/>
            <a:ext cx="2441311" cy="894167"/>
            <a:chOff x="215398" y="5488818"/>
            <a:chExt cx="2441311" cy="89416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B53F6EF-D099-8A6A-A06B-569F745ED5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17829"/>
            <a:stretch/>
          </p:blipFill>
          <p:spPr>
            <a:xfrm>
              <a:off x="261698" y="6110110"/>
              <a:ext cx="2395011" cy="272875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363C20D-0D8D-EAD0-30D5-04A8A097A8BB}"/>
                </a:ext>
              </a:extLst>
            </p:cNvPr>
            <p:cNvSpPr txBox="1"/>
            <p:nvPr/>
          </p:nvSpPr>
          <p:spPr>
            <a:xfrm>
              <a:off x="215398" y="5488818"/>
              <a:ext cx="2071156" cy="4610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dirty="0">
                  <a:latin typeface="Montserrat" pitchFamily="2" charset="77"/>
                </a:rPr>
                <a:t>Fix the classical: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710ECD0-0CCD-BAAB-145D-291575252A2D}"/>
              </a:ext>
            </a:extLst>
          </p:cNvPr>
          <p:cNvGrpSpPr/>
          <p:nvPr/>
        </p:nvGrpSpPr>
        <p:grpSpPr>
          <a:xfrm>
            <a:off x="25102" y="5443091"/>
            <a:ext cx="3281929" cy="895880"/>
            <a:chOff x="3425894" y="5487105"/>
            <a:chExt cx="3281929" cy="89588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CD41A4E-353A-E399-C3C8-DE712757652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490029" y="6078864"/>
              <a:ext cx="3217794" cy="304121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6FCA44F-CE94-1D46-8462-95B1C1743DCB}"/>
                </a:ext>
              </a:extLst>
            </p:cNvPr>
            <p:cNvSpPr txBox="1"/>
            <p:nvPr/>
          </p:nvSpPr>
          <p:spPr>
            <a:xfrm>
              <a:off x="3425894" y="5487105"/>
              <a:ext cx="2773372" cy="4610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dirty="0">
                  <a:latin typeface="Montserrat" pitchFamily="2" charset="77"/>
                </a:rPr>
                <a:t>Break the quantum:</a:t>
              </a: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09BA8A2D-4E18-C43A-2FF3-D22664595947}"/>
              </a:ext>
            </a:extLst>
          </p:cNvPr>
          <p:cNvSpPr/>
          <p:nvPr/>
        </p:nvSpPr>
        <p:spPr>
          <a:xfrm>
            <a:off x="6284859" y="2695885"/>
            <a:ext cx="358829" cy="1360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19AE3EC-4B49-8681-886C-31E10F1C487B}"/>
              </a:ext>
            </a:extLst>
          </p:cNvPr>
          <p:cNvSpPr txBox="1"/>
          <p:nvPr/>
        </p:nvSpPr>
        <p:spPr>
          <a:xfrm>
            <a:off x="11394" y="834591"/>
            <a:ext cx="10017486" cy="8765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Montserrat" pitchFamily="2" charset="77"/>
              </a:rPr>
              <a:t>What’s the origin of the </a:t>
            </a:r>
            <a:r>
              <a:rPr lang="en-US" i="1" dirty="0" err="1">
                <a:latin typeface="Montserrat" pitchFamily="2" charset="77"/>
              </a:rPr>
              <a:t>quantumness</a:t>
            </a:r>
            <a:r>
              <a:rPr lang="en-US" dirty="0">
                <a:latin typeface="Montserrat" pitchFamily="2" charset="77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Montserrat" pitchFamily="2" charset="77"/>
              </a:rPr>
              <a:t>(</a:t>
            </a:r>
            <a:r>
              <a:rPr lang="en-US" dirty="0" err="1">
                <a:latin typeface="Montserrat" pitchFamily="2" charset="77"/>
              </a:rPr>
              <a:t>i</a:t>
            </a:r>
            <a:r>
              <a:rPr lang="en-US" dirty="0">
                <a:latin typeface="Montserrat" pitchFamily="2" charset="77"/>
              </a:rPr>
              <a:t>) Vacuum field fluctuation   (ii) </a:t>
            </a:r>
            <a:r>
              <a:rPr lang="en-US" dirty="0" err="1">
                <a:latin typeface="Montserrat" pitchFamily="2" charset="77"/>
              </a:rPr>
              <a:t>Fock</a:t>
            </a:r>
            <a:r>
              <a:rPr lang="en-US" dirty="0">
                <a:latin typeface="Montserrat" pitchFamily="2" charset="77"/>
              </a:rPr>
              <a:t>-state       (iii) Entanglement</a:t>
            </a:r>
            <a:r>
              <a:rPr lang="en-US" b="1" dirty="0">
                <a:latin typeface="Montserrat" pitchFamily="2" charset="77"/>
              </a:rPr>
              <a:t> </a:t>
            </a:r>
            <a:r>
              <a:rPr lang="en-US" dirty="0">
                <a:latin typeface="Montserrat" pitchFamily="2" charset="77"/>
              </a:rPr>
              <a:t>(No factorization)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102600E-8B36-5894-64AC-6710F05C49E7}"/>
              </a:ext>
            </a:extLst>
          </p:cNvPr>
          <p:cNvSpPr txBox="1"/>
          <p:nvPr/>
        </p:nvSpPr>
        <p:spPr>
          <a:xfrm>
            <a:off x="89210" y="94781"/>
            <a:ext cx="64347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effectLst/>
                <a:latin typeface="Montserrat" pitchFamily="2" charset="77"/>
              </a:rPr>
              <a:t>Twin-Polaritons: Source of </a:t>
            </a:r>
            <a:r>
              <a:rPr lang="en-US" sz="2400" dirty="0" err="1">
                <a:latin typeface="Montserrat" pitchFamily="2" charset="77"/>
              </a:rPr>
              <a:t>Q</a:t>
            </a:r>
            <a:r>
              <a:rPr lang="en-US" sz="2400" dirty="0" err="1">
                <a:effectLst/>
                <a:latin typeface="Montserrat" pitchFamily="2" charset="77"/>
              </a:rPr>
              <a:t>uantumness</a:t>
            </a:r>
            <a:endParaRPr lang="en-US" sz="2400" dirty="0">
              <a:latin typeface="Montserrat" pitchFamily="2" charset="77"/>
            </a:endParaRPr>
          </a:p>
        </p:txBody>
      </p:sp>
      <p:sp>
        <p:nvSpPr>
          <p:cNvPr id="18" name="Slide Number Placeholder 9">
            <a:extLst>
              <a:ext uri="{FF2B5EF4-FFF2-40B4-BE49-F238E27FC236}">
                <a16:creationId xmlns:a16="http://schemas.microsoft.com/office/drawing/2014/main" id="{01E4B4E0-1141-D129-2EBE-BA7619AD3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57925" y="6310839"/>
            <a:ext cx="2743200" cy="365125"/>
          </a:xfrm>
        </p:spPr>
        <p:txBody>
          <a:bodyPr/>
          <a:lstStyle/>
          <a:p>
            <a:fld id="{46F8D5A7-9D75-4AFC-99FB-FFD20B05CA1B}" type="slidenum">
              <a:rPr lang="en-US" b="1" smtClean="0">
                <a:solidFill>
                  <a:srgbClr val="57058D"/>
                </a:solidFill>
                <a:latin typeface="Montserrat" pitchFamily="2" charset="77"/>
              </a:rPr>
              <a:t>16</a:t>
            </a:fld>
            <a:endParaRPr lang="en-US" b="1" dirty="0">
              <a:solidFill>
                <a:srgbClr val="57058D"/>
              </a:solidFill>
              <a:latin typeface="Montserrat" pitchFamily="2" charset="77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3EFED24-0350-B3E5-D5D1-011B63FD4F18}"/>
              </a:ext>
            </a:extLst>
          </p:cNvPr>
          <p:cNvSpPr txBox="1"/>
          <p:nvPr/>
        </p:nvSpPr>
        <p:spPr>
          <a:xfrm>
            <a:off x="-725286" y="6564884"/>
            <a:ext cx="399036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/>
            <a:r>
              <a:rPr lang="en-US" sz="1000" dirty="0">
                <a:solidFill>
                  <a:srgbClr val="000000"/>
                </a:solidFill>
                <a:effectLst/>
                <a:latin typeface="Montserrat" pitchFamily="2" charset="77"/>
                <a:ea typeface="Times New Roman" panose="02020603050405020304" pitchFamily="18" charset="0"/>
              </a:rPr>
              <a:t>Iren Simko, </a:t>
            </a:r>
            <a:r>
              <a:rPr lang="en-US" sz="1000" b="1" dirty="0">
                <a:solidFill>
                  <a:srgbClr val="000000"/>
                </a:solidFill>
                <a:effectLst/>
                <a:latin typeface="Montserrat" pitchFamily="2" charset="77"/>
                <a:ea typeface="Times New Roman" panose="02020603050405020304" pitchFamily="18" charset="0"/>
              </a:rPr>
              <a:t>NMH</a:t>
            </a:r>
            <a:r>
              <a:rPr lang="en-US" sz="1000" dirty="0">
                <a:solidFill>
                  <a:srgbClr val="000000"/>
                </a:solidFill>
                <a:effectLst/>
                <a:latin typeface="Montserrat" pitchFamily="2" charset="77"/>
                <a:ea typeface="Times New Roman" panose="02020603050405020304" pitchFamily="18" charset="0"/>
              </a:rPr>
              <a:t>, in preparation</a:t>
            </a:r>
            <a:endParaRPr lang="en-US" sz="1000" dirty="0">
              <a:effectLst/>
              <a:latin typeface="Montserrat" pitchFamily="2" charset="77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6839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0334C3-60CD-AFF7-0B6E-B050FC7341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9">
            <a:extLst>
              <a:ext uri="{FF2B5EF4-FFF2-40B4-BE49-F238E27FC236}">
                <a16:creationId xmlns:a16="http://schemas.microsoft.com/office/drawing/2014/main" id="{A6B02F81-61D2-4535-E6CB-1793F6B9B6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57925" y="6310839"/>
            <a:ext cx="2743200" cy="365125"/>
          </a:xfrm>
        </p:spPr>
        <p:txBody>
          <a:bodyPr/>
          <a:lstStyle/>
          <a:p>
            <a:fld id="{46F8D5A7-9D75-4AFC-99FB-FFD20B05CA1B}" type="slidenum">
              <a:rPr lang="en-US" b="1" smtClean="0">
                <a:solidFill>
                  <a:srgbClr val="57058D"/>
                </a:solidFill>
                <a:latin typeface="Montserrat" pitchFamily="2" charset="77"/>
              </a:rPr>
              <a:t>17</a:t>
            </a:fld>
            <a:endParaRPr lang="en-US" b="1" dirty="0">
              <a:solidFill>
                <a:srgbClr val="57058D"/>
              </a:solidFill>
              <a:latin typeface="Montserrat" pitchFamily="2" charset="77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1B34916-E803-17DF-FEF4-6755EE89F3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93" t="27721" r="43900" b="20272"/>
          <a:stretch/>
        </p:blipFill>
        <p:spPr>
          <a:xfrm>
            <a:off x="954302" y="1511056"/>
            <a:ext cx="866066" cy="7246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F6A90F7-3E3B-78B4-7F58-F1A2E7D90D5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78" t="11730" r="22519" b="15103"/>
          <a:stretch/>
        </p:blipFill>
        <p:spPr>
          <a:xfrm>
            <a:off x="1014545" y="3558500"/>
            <a:ext cx="790426" cy="561823"/>
          </a:xfrm>
          <a:prstGeom prst="ellipse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9948EF7-32F5-E894-224B-102571A025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849"/>
          <a:stretch/>
        </p:blipFill>
        <p:spPr>
          <a:xfrm>
            <a:off x="703476" y="91548"/>
            <a:ext cx="1375051" cy="14286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E8F86B0-82E6-20DC-6C2F-ED55210A187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59" t="14455" r="2101" b="6005"/>
          <a:stretch/>
        </p:blipFill>
        <p:spPr>
          <a:xfrm>
            <a:off x="862528" y="2553709"/>
            <a:ext cx="1062069" cy="75107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EC44B0BB-3EBA-DE67-960A-B5969B302682}"/>
              </a:ext>
            </a:extLst>
          </p:cNvPr>
          <p:cNvGrpSpPr/>
          <p:nvPr/>
        </p:nvGrpSpPr>
        <p:grpSpPr>
          <a:xfrm>
            <a:off x="1096689" y="4454997"/>
            <a:ext cx="504023" cy="275641"/>
            <a:chOff x="594186" y="4909800"/>
            <a:chExt cx="826828" cy="533305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0220C662-C290-9920-BF01-DA47DA157288}"/>
                </a:ext>
              </a:extLst>
            </p:cNvPr>
            <p:cNvCxnSpPr>
              <a:cxnSpLocks/>
            </p:cNvCxnSpPr>
            <p:nvPr/>
          </p:nvCxnSpPr>
          <p:spPr>
            <a:xfrm>
              <a:off x="594186" y="4909800"/>
              <a:ext cx="826828" cy="0"/>
            </a:xfrm>
            <a:prstGeom prst="line">
              <a:avLst/>
            </a:prstGeom>
            <a:ln w="38100">
              <a:solidFill>
                <a:srgbClr val="3737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C5BE7D00-8644-423F-B155-3EED4DDDD3CE}"/>
                </a:ext>
              </a:extLst>
            </p:cNvPr>
            <p:cNvCxnSpPr>
              <a:cxnSpLocks/>
            </p:cNvCxnSpPr>
            <p:nvPr/>
          </p:nvCxnSpPr>
          <p:spPr>
            <a:xfrm>
              <a:off x="594186" y="5443105"/>
              <a:ext cx="826828" cy="0"/>
            </a:xfrm>
            <a:prstGeom prst="line">
              <a:avLst/>
            </a:prstGeom>
            <a:ln w="38100">
              <a:solidFill>
                <a:srgbClr val="3737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3C2D0C7-9F95-23DC-AAEF-DE79EFAD138A}"/>
                </a:ext>
              </a:extLst>
            </p:cNvPr>
            <p:cNvCxnSpPr>
              <a:cxnSpLocks/>
            </p:cNvCxnSpPr>
            <p:nvPr/>
          </p:nvCxnSpPr>
          <p:spPr>
            <a:xfrm>
              <a:off x="594186" y="5164180"/>
              <a:ext cx="826828" cy="0"/>
            </a:xfrm>
            <a:prstGeom prst="line">
              <a:avLst/>
            </a:prstGeom>
            <a:ln w="38100">
              <a:solidFill>
                <a:srgbClr val="3737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CCF53AD1-93CF-FC6C-06E0-C520BB67FF03}"/>
              </a:ext>
            </a:extLst>
          </p:cNvPr>
          <p:cNvSpPr txBox="1"/>
          <p:nvPr/>
        </p:nvSpPr>
        <p:spPr>
          <a:xfrm>
            <a:off x="767816" y="4836019"/>
            <a:ext cx="14334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Montserrat" pitchFamily="2" charset="77"/>
              </a:rPr>
              <a:t>Energy Levels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7A6B831-BD4D-3D3D-DDB1-1CE055161C5E}"/>
              </a:ext>
            </a:extLst>
          </p:cNvPr>
          <p:cNvSpPr txBox="1"/>
          <p:nvPr/>
        </p:nvSpPr>
        <p:spPr>
          <a:xfrm>
            <a:off x="927830" y="4061629"/>
            <a:ext cx="10038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Montserrat" pitchFamily="2" charset="77"/>
              </a:rPr>
              <a:t>Molecule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783C07-6BD5-99DE-DC02-582939606D08}"/>
              </a:ext>
            </a:extLst>
          </p:cNvPr>
          <p:cNvSpPr txBox="1"/>
          <p:nvPr/>
        </p:nvSpPr>
        <p:spPr>
          <a:xfrm>
            <a:off x="886913" y="3248994"/>
            <a:ext cx="10919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Montserrat" pitchFamily="2" charset="77"/>
              </a:rPr>
              <a:t>Molecules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45A62BB-EF79-A6A5-7603-844CF41CE3CA}"/>
              </a:ext>
            </a:extLst>
          </p:cNvPr>
          <p:cNvSpPr txBox="1"/>
          <p:nvPr/>
        </p:nvSpPr>
        <p:spPr>
          <a:xfrm>
            <a:off x="1003896" y="2209686"/>
            <a:ext cx="8242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Montserrat" pitchFamily="2" charset="77"/>
              </a:rPr>
              <a:t>Cluster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B1D04B3-D474-FA60-4658-827A3E1F97CD}"/>
              </a:ext>
            </a:extLst>
          </p:cNvPr>
          <p:cNvSpPr txBox="1"/>
          <p:nvPr/>
        </p:nvSpPr>
        <p:spPr>
          <a:xfrm>
            <a:off x="1096689" y="1234611"/>
            <a:ext cx="6254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Montserrat" pitchFamily="2" charset="77"/>
              </a:rPr>
              <a:t>Solid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E0BE675-DA95-CB18-D90C-D6B75BF70885}"/>
              </a:ext>
            </a:extLst>
          </p:cNvPr>
          <p:cNvCxnSpPr>
            <a:cxnSpLocks/>
          </p:cNvCxnSpPr>
          <p:nvPr/>
        </p:nvCxnSpPr>
        <p:spPr>
          <a:xfrm flipV="1">
            <a:off x="2340534" y="286309"/>
            <a:ext cx="0" cy="4791026"/>
          </a:xfrm>
          <a:prstGeom prst="straightConnector1">
            <a:avLst/>
          </a:prstGeom>
          <a:ln w="28575">
            <a:headEnd type="none" w="med" len="med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8D935336-3F43-C314-0ED7-7C9C8213B1FB}"/>
              </a:ext>
            </a:extLst>
          </p:cNvPr>
          <p:cNvCxnSpPr>
            <a:cxnSpLocks/>
            <a:endCxn id="60" idx="1"/>
          </p:cNvCxnSpPr>
          <p:nvPr/>
        </p:nvCxnSpPr>
        <p:spPr>
          <a:xfrm flipV="1">
            <a:off x="2338919" y="5026743"/>
            <a:ext cx="7647636" cy="46164"/>
          </a:xfrm>
          <a:prstGeom prst="straightConnector1">
            <a:avLst/>
          </a:prstGeom>
          <a:ln w="28575">
            <a:headEnd type="none" w="med" len="med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05318B8-84C0-5C52-3C2D-7CBC4BEDBFD5}"/>
              </a:ext>
            </a:extLst>
          </p:cNvPr>
          <p:cNvGrpSpPr/>
          <p:nvPr/>
        </p:nvGrpSpPr>
        <p:grpSpPr>
          <a:xfrm>
            <a:off x="5509147" y="5291170"/>
            <a:ext cx="1645001" cy="700558"/>
            <a:chOff x="7299763" y="3692510"/>
            <a:chExt cx="2121479" cy="803511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9AF80803-325D-1474-081C-E5335DC8E7A7}"/>
                </a:ext>
              </a:extLst>
            </p:cNvPr>
            <p:cNvGrpSpPr/>
            <p:nvPr/>
          </p:nvGrpSpPr>
          <p:grpSpPr>
            <a:xfrm>
              <a:off x="7456946" y="3816402"/>
              <a:ext cx="1495996" cy="589285"/>
              <a:chOff x="4783439" y="4143989"/>
              <a:chExt cx="1495996" cy="589285"/>
            </a:xfrm>
          </p:grpSpPr>
          <p:sp>
            <p:nvSpPr>
              <p:cNvPr id="29" name="Freeform: Shape 33">
                <a:extLst>
                  <a:ext uri="{FF2B5EF4-FFF2-40B4-BE49-F238E27FC236}">
                    <a16:creationId xmlns:a16="http://schemas.microsoft.com/office/drawing/2014/main" id="{5B2AB574-DA42-5C98-2413-E44FC3892F1A}"/>
                  </a:ext>
                </a:extLst>
              </p:cNvPr>
              <p:cNvSpPr/>
              <p:nvPr/>
            </p:nvSpPr>
            <p:spPr>
              <a:xfrm>
                <a:off x="4783439" y="4341584"/>
                <a:ext cx="373732" cy="277942"/>
              </a:xfrm>
              <a:custGeom>
                <a:avLst/>
                <a:gdLst>
                  <a:gd name="connsiteX0" fmla="*/ 0 w 723014"/>
                  <a:gd name="connsiteY0" fmla="*/ 422942 h 427667"/>
                  <a:gd name="connsiteX1" fmla="*/ 349693 w 723014"/>
                  <a:gd name="connsiteY1" fmla="*/ 2 h 427667"/>
                  <a:gd name="connsiteX2" fmla="*/ 723014 w 723014"/>
                  <a:gd name="connsiteY2" fmla="*/ 427667 h 427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23014" h="427667">
                    <a:moveTo>
                      <a:pt x="0" y="422942"/>
                    </a:moveTo>
                    <a:cubicBezTo>
                      <a:pt x="114595" y="211078"/>
                      <a:pt x="229191" y="-785"/>
                      <a:pt x="349693" y="2"/>
                    </a:cubicBezTo>
                    <a:cubicBezTo>
                      <a:pt x="470195" y="789"/>
                      <a:pt x="596604" y="214228"/>
                      <a:pt x="723014" y="427667"/>
                    </a:cubicBezTo>
                  </a:path>
                </a:pathLst>
              </a:custGeom>
              <a:solidFill>
                <a:schemeClr val="accent6">
                  <a:lumMod val="40000"/>
                  <a:lumOff val="60000"/>
                </a:schemeClr>
              </a:solidFill>
              <a:ln w="28575">
                <a:solidFill>
                  <a:schemeClr val="accent6">
                    <a:lumMod val="7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Freeform: Shape 34">
                <a:extLst>
                  <a:ext uri="{FF2B5EF4-FFF2-40B4-BE49-F238E27FC236}">
                    <a16:creationId xmlns:a16="http://schemas.microsoft.com/office/drawing/2014/main" id="{FF6EDEBC-0FB8-1E6C-C405-2C510C9F6D05}"/>
                  </a:ext>
                </a:extLst>
              </p:cNvPr>
              <p:cNvSpPr/>
              <p:nvPr/>
            </p:nvSpPr>
            <p:spPr>
              <a:xfrm>
                <a:off x="4841761" y="4247684"/>
                <a:ext cx="373732" cy="277942"/>
              </a:xfrm>
              <a:custGeom>
                <a:avLst/>
                <a:gdLst>
                  <a:gd name="connsiteX0" fmla="*/ 0 w 723014"/>
                  <a:gd name="connsiteY0" fmla="*/ 422942 h 427667"/>
                  <a:gd name="connsiteX1" fmla="*/ 349693 w 723014"/>
                  <a:gd name="connsiteY1" fmla="*/ 2 h 427667"/>
                  <a:gd name="connsiteX2" fmla="*/ 723014 w 723014"/>
                  <a:gd name="connsiteY2" fmla="*/ 427667 h 427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23014" h="427667">
                    <a:moveTo>
                      <a:pt x="0" y="422942"/>
                    </a:moveTo>
                    <a:cubicBezTo>
                      <a:pt x="114595" y="211078"/>
                      <a:pt x="229191" y="-785"/>
                      <a:pt x="349693" y="2"/>
                    </a:cubicBezTo>
                    <a:cubicBezTo>
                      <a:pt x="470195" y="789"/>
                      <a:pt x="596604" y="214228"/>
                      <a:pt x="723014" y="427667"/>
                    </a:cubicBezTo>
                  </a:path>
                </a:pathLst>
              </a:custGeom>
              <a:solidFill>
                <a:srgbClr val="34846F">
                  <a:alpha val="60000"/>
                </a:srgbClr>
              </a:solidFill>
              <a:ln w="19050">
                <a:solidFill>
                  <a:srgbClr val="34846F"/>
                </a:solidFill>
              </a:ln>
              <a:scene3d>
                <a:camera prst="isometricOffAxis1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Freeform: Shape 35">
                <a:extLst>
                  <a:ext uri="{FF2B5EF4-FFF2-40B4-BE49-F238E27FC236}">
                    <a16:creationId xmlns:a16="http://schemas.microsoft.com/office/drawing/2014/main" id="{AF991CE7-168B-3C39-385A-C884DF878184}"/>
                  </a:ext>
                </a:extLst>
              </p:cNvPr>
              <p:cNvSpPr/>
              <p:nvPr/>
            </p:nvSpPr>
            <p:spPr>
              <a:xfrm flipV="1">
                <a:off x="5179592" y="4455332"/>
                <a:ext cx="373732" cy="277942"/>
              </a:xfrm>
              <a:custGeom>
                <a:avLst/>
                <a:gdLst>
                  <a:gd name="connsiteX0" fmla="*/ 0 w 723014"/>
                  <a:gd name="connsiteY0" fmla="*/ 422942 h 427667"/>
                  <a:gd name="connsiteX1" fmla="*/ 349693 w 723014"/>
                  <a:gd name="connsiteY1" fmla="*/ 2 h 427667"/>
                  <a:gd name="connsiteX2" fmla="*/ 723014 w 723014"/>
                  <a:gd name="connsiteY2" fmla="*/ 427667 h 427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23014" h="427667">
                    <a:moveTo>
                      <a:pt x="0" y="422942"/>
                    </a:moveTo>
                    <a:cubicBezTo>
                      <a:pt x="114595" y="211078"/>
                      <a:pt x="229191" y="-785"/>
                      <a:pt x="349693" y="2"/>
                    </a:cubicBezTo>
                    <a:cubicBezTo>
                      <a:pt x="470195" y="789"/>
                      <a:pt x="596604" y="214228"/>
                      <a:pt x="723014" y="427667"/>
                    </a:cubicBezTo>
                  </a:path>
                </a:pathLst>
              </a:custGeom>
              <a:solidFill>
                <a:srgbClr val="34846F">
                  <a:alpha val="60000"/>
                </a:srgbClr>
              </a:solidFill>
              <a:ln w="19050">
                <a:solidFill>
                  <a:srgbClr val="34846F"/>
                </a:solidFill>
              </a:ln>
              <a:scene3d>
                <a:camera prst="isometricOffAxis1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Freeform: Shape 36">
                <a:extLst>
                  <a:ext uri="{FF2B5EF4-FFF2-40B4-BE49-F238E27FC236}">
                    <a16:creationId xmlns:a16="http://schemas.microsoft.com/office/drawing/2014/main" id="{62048775-AB32-9C75-F267-0EB989C02888}"/>
                  </a:ext>
                </a:extLst>
              </p:cNvPr>
              <p:cNvSpPr/>
              <p:nvPr/>
            </p:nvSpPr>
            <p:spPr>
              <a:xfrm flipV="1">
                <a:off x="5237156" y="4362813"/>
                <a:ext cx="373732" cy="277942"/>
              </a:xfrm>
              <a:custGeom>
                <a:avLst/>
                <a:gdLst>
                  <a:gd name="connsiteX0" fmla="*/ 0 w 723014"/>
                  <a:gd name="connsiteY0" fmla="*/ 422942 h 427667"/>
                  <a:gd name="connsiteX1" fmla="*/ 349693 w 723014"/>
                  <a:gd name="connsiteY1" fmla="*/ 2 h 427667"/>
                  <a:gd name="connsiteX2" fmla="*/ 723014 w 723014"/>
                  <a:gd name="connsiteY2" fmla="*/ 427667 h 427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23014" h="427667">
                    <a:moveTo>
                      <a:pt x="0" y="422942"/>
                    </a:moveTo>
                    <a:cubicBezTo>
                      <a:pt x="114595" y="211078"/>
                      <a:pt x="229191" y="-785"/>
                      <a:pt x="349693" y="2"/>
                    </a:cubicBezTo>
                    <a:cubicBezTo>
                      <a:pt x="470195" y="789"/>
                      <a:pt x="596604" y="214228"/>
                      <a:pt x="723014" y="427667"/>
                    </a:cubicBezTo>
                  </a:path>
                </a:pathLst>
              </a:custGeom>
              <a:solidFill>
                <a:schemeClr val="accent6">
                  <a:lumMod val="40000"/>
                  <a:lumOff val="60000"/>
                  <a:alpha val="80000"/>
                </a:schemeClr>
              </a:solidFill>
              <a:ln w="28575">
                <a:solidFill>
                  <a:schemeClr val="accent6">
                    <a:lumMod val="7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Freeform: Shape 37">
                <a:extLst>
                  <a:ext uri="{FF2B5EF4-FFF2-40B4-BE49-F238E27FC236}">
                    <a16:creationId xmlns:a16="http://schemas.microsoft.com/office/drawing/2014/main" id="{5F2B9FDB-7F25-C0F2-1EBA-FF084B12FA7A}"/>
                  </a:ext>
                </a:extLst>
              </p:cNvPr>
              <p:cNvSpPr/>
              <p:nvPr/>
            </p:nvSpPr>
            <p:spPr>
              <a:xfrm>
                <a:off x="5455894" y="4237889"/>
                <a:ext cx="373732" cy="277942"/>
              </a:xfrm>
              <a:custGeom>
                <a:avLst/>
                <a:gdLst>
                  <a:gd name="connsiteX0" fmla="*/ 0 w 723014"/>
                  <a:gd name="connsiteY0" fmla="*/ 422942 h 427667"/>
                  <a:gd name="connsiteX1" fmla="*/ 349693 w 723014"/>
                  <a:gd name="connsiteY1" fmla="*/ 2 h 427667"/>
                  <a:gd name="connsiteX2" fmla="*/ 723014 w 723014"/>
                  <a:gd name="connsiteY2" fmla="*/ 427667 h 427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23014" h="427667">
                    <a:moveTo>
                      <a:pt x="0" y="422942"/>
                    </a:moveTo>
                    <a:cubicBezTo>
                      <a:pt x="114595" y="211078"/>
                      <a:pt x="229191" y="-785"/>
                      <a:pt x="349693" y="2"/>
                    </a:cubicBezTo>
                    <a:cubicBezTo>
                      <a:pt x="470195" y="789"/>
                      <a:pt x="596604" y="214228"/>
                      <a:pt x="723014" y="427667"/>
                    </a:cubicBezTo>
                  </a:path>
                </a:pathLst>
              </a:custGeom>
              <a:solidFill>
                <a:schemeClr val="accent6">
                  <a:lumMod val="40000"/>
                  <a:lumOff val="60000"/>
                </a:schemeClr>
              </a:solidFill>
              <a:ln w="28575">
                <a:solidFill>
                  <a:schemeClr val="accent6">
                    <a:lumMod val="7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Freeform: Shape 38">
                <a:extLst>
                  <a:ext uri="{FF2B5EF4-FFF2-40B4-BE49-F238E27FC236}">
                    <a16:creationId xmlns:a16="http://schemas.microsoft.com/office/drawing/2014/main" id="{5FBA46DA-8805-E918-3BC0-3AF542E47241}"/>
                  </a:ext>
                </a:extLst>
              </p:cNvPr>
              <p:cNvSpPr/>
              <p:nvPr/>
            </p:nvSpPr>
            <p:spPr>
              <a:xfrm>
                <a:off x="5514216" y="4143989"/>
                <a:ext cx="373732" cy="277942"/>
              </a:xfrm>
              <a:custGeom>
                <a:avLst/>
                <a:gdLst>
                  <a:gd name="connsiteX0" fmla="*/ 0 w 723014"/>
                  <a:gd name="connsiteY0" fmla="*/ 422942 h 427667"/>
                  <a:gd name="connsiteX1" fmla="*/ 349693 w 723014"/>
                  <a:gd name="connsiteY1" fmla="*/ 2 h 427667"/>
                  <a:gd name="connsiteX2" fmla="*/ 723014 w 723014"/>
                  <a:gd name="connsiteY2" fmla="*/ 427667 h 427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23014" h="427667">
                    <a:moveTo>
                      <a:pt x="0" y="422942"/>
                    </a:moveTo>
                    <a:cubicBezTo>
                      <a:pt x="114595" y="211078"/>
                      <a:pt x="229191" y="-785"/>
                      <a:pt x="349693" y="2"/>
                    </a:cubicBezTo>
                    <a:cubicBezTo>
                      <a:pt x="470195" y="789"/>
                      <a:pt x="596604" y="214228"/>
                      <a:pt x="723014" y="427667"/>
                    </a:cubicBezTo>
                  </a:path>
                </a:pathLst>
              </a:custGeom>
              <a:solidFill>
                <a:srgbClr val="34846F">
                  <a:alpha val="60000"/>
                </a:srgbClr>
              </a:solidFill>
              <a:ln w="19050">
                <a:solidFill>
                  <a:srgbClr val="34846F"/>
                </a:solidFill>
              </a:ln>
              <a:scene3d>
                <a:camera prst="isometricOffAxis1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Freeform: Shape 39">
                <a:extLst>
                  <a:ext uri="{FF2B5EF4-FFF2-40B4-BE49-F238E27FC236}">
                    <a16:creationId xmlns:a16="http://schemas.microsoft.com/office/drawing/2014/main" id="{0D652DBF-22E2-EB3D-3E74-54A9949B49B5}"/>
                  </a:ext>
                </a:extLst>
              </p:cNvPr>
              <p:cNvSpPr/>
              <p:nvPr/>
            </p:nvSpPr>
            <p:spPr>
              <a:xfrm flipV="1">
                <a:off x="5848139" y="4347729"/>
                <a:ext cx="373732" cy="277942"/>
              </a:xfrm>
              <a:custGeom>
                <a:avLst/>
                <a:gdLst>
                  <a:gd name="connsiteX0" fmla="*/ 0 w 723014"/>
                  <a:gd name="connsiteY0" fmla="*/ 422942 h 427667"/>
                  <a:gd name="connsiteX1" fmla="*/ 349693 w 723014"/>
                  <a:gd name="connsiteY1" fmla="*/ 2 h 427667"/>
                  <a:gd name="connsiteX2" fmla="*/ 723014 w 723014"/>
                  <a:gd name="connsiteY2" fmla="*/ 427667 h 427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23014" h="427667">
                    <a:moveTo>
                      <a:pt x="0" y="422942"/>
                    </a:moveTo>
                    <a:cubicBezTo>
                      <a:pt x="114595" y="211078"/>
                      <a:pt x="229191" y="-785"/>
                      <a:pt x="349693" y="2"/>
                    </a:cubicBezTo>
                    <a:cubicBezTo>
                      <a:pt x="470195" y="789"/>
                      <a:pt x="596604" y="214228"/>
                      <a:pt x="723014" y="427667"/>
                    </a:cubicBezTo>
                  </a:path>
                </a:pathLst>
              </a:custGeom>
              <a:solidFill>
                <a:srgbClr val="34846F">
                  <a:alpha val="60000"/>
                </a:srgbClr>
              </a:solidFill>
              <a:ln w="19050">
                <a:solidFill>
                  <a:srgbClr val="34846F"/>
                </a:solidFill>
              </a:ln>
              <a:scene3d>
                <a:camera prst="isometricOffAxis1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Freeform: Shape 40">
                <a:extLst>
                  <a:ext uri="{FF2B5EF4-FFF2-40B4-BE49-F238E27FC236}">
                    <a16:creationId xmlns:a16="http://schemas.microsoft.com/office/drawing/2014/main" id="{89C0C615-E507-B7D0-A7A1-51BD3D822A04}"/>
                  </a:ext>
                </a:extLst>
              </p:cNvPr>
              <p:cNvSpPr/>
              <p:nvPr/>
            </p:nvSpPr>
            <p:spPr>
              <a:xfrm flipV="1">
                <a:off x="5905703" y="4255210"/>
                <a:ext cx="373732" cy="277942"/>
              </a:xfrm>
              <a:custGeom>
                <a:avLst/>
                <a:gdLst>
                  <a:gd name="connsiteX0" fmla="*/ 0 w 723014"/>
                  <a:gd name="connsiteY0" fmla="*/ 422942 h 427667"/>
                  <a:gd name="connsiteX1" fmla="*/ 349693 w 723014"/>
                  <a:gd name="connsiteY1" fmla="*/ 2 h 427667"/>
                  <a:gd name="connsiteX2" fmla="*/ 723014 w 723014"/>
                  <a:gd name="connsiteY2" fmla="*/ 427667 h 427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23014" h="427667">
                    <a:moveTo>
                      <a:pt x="0" y="422942"/>
                    </a:moveTo>
                    <a:cubicBezTo>
                      <a:pt x="114595" y="211078"/>
                      <a:pt x="229191" y="-785"/>
                      <a:pt x="349693" y="2"/>
                    </a:cubicBezTo>
                    <a:cubicBezTo>
                      <a:pt x="470195" y="789"/>
                      <a:pt x="596604" y="214228"/>
                      <a:pt x="723014" y="427667"/>
                    </a:cubicBezTo>
                  </a:path>
                </a:pathLst>
              </a:custGeom>
              <a:solidFill>
                <a:schemeClr val="accent6">
                  <a:lumMod val="40000"/>
                  <a:lumOff val="60000"/>
                  <a:alpha val="80000"/>
                </a:schemeClr>
              </a:solidFill>
              <a:ln w="28575">
                <a:solidFill>
                  <a:schemeClr val="accent6">
                    <a:lumMod val="7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BCEC4AD9-860F-D523-19F4-C5FB2F45828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60653" y="3998996"/>
              <a:ext cx="1520056" cy="236576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E4937262-1C38-D88D-1695-2C6E603B4021}"/>
                </a:ext>
              </a:extLst>
            </p:cNvPr>
            <p:cNvCxnSpPr>
              <a:cxnSpLocks/>
            </p:cNvCxnSpPr>
            <p:nvPr/>
          </p:nvCxnSpPr>
          <p:spPr>
            <a:xfrm>
              <a:off x="8873886" y="3998375"/>
              <a:ext cx="197189" cy="8842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0F35E405-6E2B-3F8A-5A5A-6BA5875C58B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873886" y="3692510"/>
              <a:ext cx="6823" cy="310516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4620822-63B4-24EB-76EF-963D19FB2AD0}"/>
                </a:ext>
              </a:extLst>
            </p:cNvPr>
            <p:cNvSpPr txBox="1"/>
            <p:nvPr/>
          </p:nvSpPr>
          <p:spPr>
            <a:xfrm>
              <a:off x="8880709" y="4035226"/>
              <a:ext cx="54053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B(</a:t>
              </a:r>
              <a:r>
                <a:rPr lang="en-US" sz="1400" dirty="0" err="1"/>
                <a:t>r,t</a:t>
              </a:r>
              <a:r>
                <a:rPr lang="en-US" sz="1400" dirty="0"/>
                <a:t>)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822A578-407C-DBB3-1BB2-6DF4270F42E8}"/>
                </a:ext>
              </a:extLst>
            </p:cNvPr>
            <p:cNvSpPr txBox="1"/>
            <p:nvPr/>
          </p:nvSpPr>
          <p:spPr>
            <a:xfrm>
              <a:off x="7299763" y="4188244"/>
              <a:ext cx="53091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E(</a:t>
              </a:r>
              <a:r>
                <a:rPr lang="en-US" sz="1400" dirty="0" err="1"/>
                <a:t>r,t</a:t>
              </a:r>
              <a:r>
                <a:rPr lang="en-US" sz="1400" dirty="0"/>
                <a:t>)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920D5DF-D825-0912-93F3-F0A08B81B71F}"/>
              </a:ext>
            </a:extLst>
          </p:cNvPr>
          <p:cNvGrpSpPr/>
          <p:nvPr/>
        </p:nvGrpSpPr>
        <p:grpSpPr>
          <a:xfrm>
            <a:off x="8755429" y="5275372"/>
            <a:ext cx="950823" cy="715830"/>
            <a:chOff x="4485074" y="2282446"/>
            <a:chExt cx="1031939" cy="1582927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1E19394A-A809-ED4B-0963-85D4035C9DE7}"/>
                </a:ext>
              </a:extLst>
            </p:cNvPr>
            <p:cNvSpPr/>
            <p:nvPr/>
          </p:nvSpPr>
          <p:spPr>
            <a:xfrm>
              <a:off x="5347911" y="2375795"/>
              <a:ext cx="169102" cy="1691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4DAEF75F-7B28-850C-C500-A35C1E04AC42}"/>
                </a:ext>
              </a:extLst>
            </p:cNvPr>
            <p:cNvSpPr/>
            <p:nvPr/>
          </p:nvSpPr>
          <p:spPr>
            <a:xfrm>
              <a:off x="5347911" y="3267290"/>
              <a:ext cx="169102" cy="1691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Freeform: Shape 44">
              <a:extLst>
                <a:ext uri="{FF2B5EF4-FFF2-40B4-BE49-F238E27FC236}">
                  <a16:creationId xmlns:a16="http://schemas.microsoft.com/office/drawing/2014/main" id="{65CB9310-E47F-9B29-6E38-4167D8CC216E}"/>
                </a:ext>
              </a:extLst>
            </p:cNvPr>
            <p:cNvSpPr/>
            <p:nvPr/>
          </p:nvSpPr>
          <p:spPr>
            <a:xfrm>
              <a:off x="4554846" y="2998110"/>
              <a:ext cx="729231" cy="460615"/>
            </a:xfrm>
            <a:custGeom>
              <a:avLst/>
              <a:gdLst>
                <a:gd name="connsiteX0" fmla="*/ 0 w 786912"/>
                <a:gd name="connsiteY0" fmla="*/ 478527 h 1021476"/>
                <a:gd name="connsiteX1" fmla="*/ 263769 w 786912"/>
                <a:gd name="connsiteY1" fmla="*/ 16931 h 1021476"/>
                <a:gd name="connsiteX2" fmla="*/ 584688 w 786912"/>
                <a:gd name="connsiteY2" fmla="*/ 1010462 h 1021476"/>
                <a:gd name="connsiteX3" fmla="*/ 786912 w 786912"/>
                <a:gd name="connsiteY3" fmla="*/ 460942 h 1021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6912" h="1021476">
                  <a:moveTo>
                    <a:pt x="0" y="478527"/>
                  </a:moveTo>
                  <a:cubicBezTo>
                    <a:pt x="83160" y="203401"/>
                    <a:pt x="166321" y="-71725"/>
                    <a:pt x="263769" y="16931"/>
                  </a:cubicBezTo>
                  <a:cubicBezTo>
                    <a:pt x="361217" y="105587"/>
                    <a:pt x="497498" y="936460"/>
                    <a:pt x="584688" y="1010462"/>
                  </a:cubicBezTo>
                  <a:cubicBezTo>
                    <a:pt x="671878" y="1084464"/>
                    <a:pt x="729395" y="772703"/>
                    <a:pt x="786912" y="460942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Freeform: Shape 45">
              <a:extLst>
                <a:ext uri="{FF2B5EF4-FFF2-40B4-BE49-F238E27FC236}">
                  <a16:creationId xmlns:a16="http://schemas.microsoft.com/office/drawing/2014/main" id="{4619051F-E9EF-437D-DA72-98BC5A3B771A}"/>
                </a:ext>
              </a:extLst>
            </p:cNvPr>
            <p:cNvSpPr/>
            <p:nvPr/>
          </p:nvSpPr>
          <p:spPr>
            <a:xfrm>
              <a:off x="4568018" y="3460211"/>
              <a:ext cx="723014" cy="277942"/>
            </a:xfrm>
            <a:custGeom>
              <a:avLst/>
              <a:gdLst>
                <a:gd name="connsiteX0" fmla="*/ 0 w 723014"/>
                <a:gd name="connsiteY0" fmla="*/ 422942 h 427667"/>
                <a:gd name="connsiteX1" fmla="*/ 349693 w 723014"/>
                <a:gd name="connsiteY1" fmla="*/ 2 h 427667"/>
                <a:gd name="connsiteX2" fmla="*/ 723014 w 723014"/>
                <a:gd name="connsiteY2" fmla="*/ 427667 h 427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23014" h="427667">
                  <a:moveTo>
                    <a:pt x="0" y="422942"/>
                  </a:moveTo>
                  <a:cubicBezTo>
                    <a:pt x="114595" y="211078"/>
                    <a:pt x="229191" y="-785"/>
                    <a:pt x="349693" y="2"/>
                  </a:cubicBezTo>
                  <a:cubicBezTo>
                    <a:pt x="470195" y="789"/>
                    <a:pt x="596604" y="214228"/>
                    <a:pt x="723014" y="427667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Freeform: Shape 46">
              <a:extLst>
                <a:ext uri="{FF2B5EF4-FFF2-40B4-BE49-F238E27FC236}">
                  <a16:creationId xmlns:a16="http://schemas.microsoft.com/office/drawing/2014/main" id="{3D11A932-6F85-E912-685C-EE5F761AF309}"/>
                </a:ext>
              </a:extLst>
            </p:cNvPr>
            <p:cNvSpPr/>
            <p:nvPr/>
          </p:nvSpPr>
          <p:spPr>
            <a:xfrm>
              <a:off x="4554845" y="2496100"/>
              <a:ext cx="729231" cy="414835"/>
            </a:xfrm>
            <a:custGeom>
              <a:avLst/>
              <a:gdLst>
                <a:gd name="connsiteX0" fmla="*/ 0 w 1119962"/>
                <a:gd name="connsiteY0" fmla="*/ 232378 h 478108"/>
                <a:gd name="connsiteX1" fmla="*/ 207925 w 1119962"/>
                <a:gd name="connsiteY1" fmla="*/ 7913 h 478108"/>
                <a:gd name="connsiteX2" fmla="*/ 559981 w 1119962"/>
                <a:gd name="connsiteY2" fmla="*/ 478108 h 478108"/>
                <a:gd name="connsiteX3" fmla="*/ 926214 w 1119962"/>
                <a:gd name="connsiteY3" fmla="*/ 7913 h 478108"/>
                <a:gd name="connsiteX4" fmla="*/ 1119962 w 1119962"/>
                <a:gd name="connsiteY4" fmla="*/ 227652 h 478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9962" h="478108">
                  <a:moveTo>
                    <a:pt x="0" y="232378"/>
                  </a:moveTo>
                  <a:cubicBezTo>
                    <a:pt x="57297" y="99668"/>
                    <a:pt x="114595" y="-33042"/>
                    <a:pt x="207925" y="7913"/>
                  </a:cubicBezTo>
                  <a:cubicBezTo>
                    <a:pt x="301255" y="48868"/>
                    <a:pt x="440266" y="478108"/>
                    <a:pt x="559981" y="478108"/>
                  </a:cubicBezTo>
                  <a:cubicBezTo>
                    <a:pt x="679696" y="478108"/>
                    <a:pt x="832884" y="49656"/>
                    <a:pt x="926214" y="7913"/>
                  </a:cubicBezTo>
                  <a:cubicBezTo>
                    <a:pt x="1019544" y="-33830"/>
                    <a:pt x="1069753" y="96911"/>
                    <a:pt x="1119962" y="227652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1B1D525E-51A1-A5AB-F9AF-9D67E297ADEB}"/>
                </a:ext>
              </a:extLst>
            </p:cNvPr>
            <p:cNvGrpSpPr/>
            <p:nvPr/>
          </p:nvGrpSpPr>
          <p:grpSpPr>
            <a:xfrm>
              <a:off x="4485074" y="2282446"/>
              <a:ext cx="885018" cy="1582927"/>
              <a:chOff x="6345717" y="2421751"/>
              <a:chExt cx="885018" cy="1327656"/>
            </a:xfrm>
          </p:grpSpPr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B453EB22-FABF-6587-C531-344539E4AFA7}"/>
                  </a:ext>
                </a:extLst>
              </p:cNvPr>
              <p:cNvSpPr/>
              <p:nvPr/>
            </p:nvSpPr>
            <p:spPr>
              <a:xfrm>
                <a:off x="6415489" y="2503342"/>
                <a:ext cx="729231" cy="1246065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AAD6FBDC-9618-F62C-D812-1BF36BC68BEE}"/>
                  </a:ext>
                </a:extLst>
              </p:cNvPr>
              <p:cNvSpPr/>
              <p:nvPr/>
            </p:nvSpPr>
            <p:spPr>
              <a:xfrm>
                <a:off x="6345717" y="2421751"/>
                <a:ext cx="885018" cy="15725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A0D2ED2E-C549-FBB5-D10E-95E375B74257}"/>
              </a:ext>
            </a:extLst>
          </p:cNvPr>
          <p:cNvGrpSpPr/>
          <p:nvPr/>
        </p:nvGrpSpPr>
        <p:grpSpPr>
          <a:xfrm>
            <a:off x="7553752" y="5234352"/>
            <a:ext cx="1005247" cy="738132"/>
            <a:chOff x="4485073" y="2300049"/>
            <a:chExt cx="1031940" cy="1565331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964F4B61-CAC9-4870-D832-5362E810632F}"/>
                </a:ext>
              </a:extLst>
            </p:cNvPr>
            <p:cNvSpPr/>
            <p:nvPr/>
          </p:nvSpPr>
          <p:spPr>
            <a:xfrm>
              <a:off x="5347911" y="2375795"/>
              <a:ext cx="169102" cy="1691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BAAC96CA-2762-5BC2-E370-581CE34150B8}"/>
                </a:ext>
              </a:extLst>
            </p:cNvPr>
            <p:cNvSpPr/>
            <p:nvPr/>
          </p:nvSpPr>
          <p:spPr>
            <a:xfrm>
              <a:off x="5347911" y="3267290"/>
              <a:ext cx="169102" cy="1691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: Shape 53">
              <a:extLst>
                <a:ext uri="{FF2B5EF4-FFF2-40B4-BE49-F238E27FC236}">
                  <a16:creationId xmlns:a16="http://schemas.microsoft.com/office/drawing/2014/main" id="{7F381567-32ED-6E55-6EC0-F13E95ABA24F}"/>
                </a:ext>
              </a:extLst>
            </p:cNvPr>
            <p:cNvSpPr/>
            <p:nvPr/>
          </p:nvSpPr>
          <p:spPr>
            <a:xfrm>
              <a:off x="4554846" y="3038254"/>
              <a:ext cx="729231" cy="460615"/>
            </a:xfrm>
            <a:custGeom>
              <a:avLst/>
              <a:gdLst>
                <a:gd name="connsiteX0" fmla="*/ 0 w 786912"/>
                <a:gd name="connsiteY0" fmla="*/ 478527 h 1021476"/>
                <a:gd name="connsiteX1" fmla="*/ 263769 w 786912"/>
                <a:gd name="connsiteY1" fmla="*/ 16931 h 1021476"/>
                <a:gd name="connsiteX2" fmla="*/ 584688 w 786912"/>
                <a:gd name="connsiteY2" fmla="*/ 1010462 h 1021476"/>
                <a:gd name="connsiteX3" fmla="*/ 786912 w 786912"/>
                <a:gd name="connsiteY3" fmla="*/ 460942 h 1021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6912" h="1021476">
                  <a:moveTo>
                    <a:pt x="0" y="478527"/>
                  </a:moveTo>
                  <a:cubicBezTo>
                    <a:pt x="83160" y="203401"/>
                    <a:pt x="166321" y="-71725"/>
                    <a:pt x="263769" y="16931"/>
                  </a:cubicBezTo>
                  <a:cubicBezTo>
                    <a:pt x="361217" y="105587"/>
                    <a:pt x="497498" y="936460"/>
                    <a:pt x="584688" y="1010462"/>
                  </a:cubicBezTo>
                  <a:cubicBezTo>
                    <a:pt x="671878" y="1084464"/>
                    <a:pt x="729395" y="772703"/>
                    <a:pt x="786912" y="460942"/>
                  </a:cubicBezTo>
                </a:path>
              </a:pathLst>
            </a:custGeom>
            <a:solidFill>
              <a:srgbClr val="8ABCB0"/>
            </a:solidFill>
            <a:ln>
              <a:solidFill>
                <a:srgbClr val="34846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: Shape 54">
              <a:extLst>
                <a:ext uri="{FF2B5EF4-FFF2-40B4-BE49-F238E27FC236}">
                  <a16:creationId xmlns:a16="http://schemas.microsoft.com/office/drawing/2014/main" id="{4600E1F2-86AC-CE1B-A839-655DAB0A50B3}"/>
                </a:ext>
              </a:extLst>
            </p:cNvPr>
            <p:cNvSpPr/>
            <p:nvPr/>
          </p:nvSpPr>
          <p:spPr>
            <a:xfrm>
              <a:off x="4568018" y="3567270"/>
              <a:ext cx="723015" cy="277943"/>
            </a:xfrm>
            <a:custGeom>
              <a:avLst/>
              <a:gdLst>
                <a:gd name="connsiteX0" fmla="*/ 0 w 723014"/>
                <a:gd name="connsiteY0" fmla="*/ 422942 h 427667"/>
                <a:gd name="connsiteX1" fmla="*/ 349693 w 723014"/>
                <a:gd name="connsiteY1" fmla="*/ 2 h 427667"/>
                <a:gd name="connsiteX2" fmla="*/ 723014 w 723014"/>
                <a:gd name="connsiteY2" fmla="*/ 427667 h 427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23014" h="427667">
                  <a:moveTo>
                    <a:pt x="0" y="422942"/>
                  </a:moveTo>
                  <a:cubicBezTo>
                    <a:pt x="114595" y="211078"/>
                    <a:pt x="229191" y="-785"/>
                    <a:pt x="349693" y="2"/>
                  </a:cubicBezTo>
                  <a:cubicBezTo>
                    <a:pt x="470195" y="789"/>
                    <a:pt x="596604" y="214228"/>
                    <a:pt x="723014" y="427667"/>
                  </a:cubicBezTo>
                </a:path>
              </a:pathLst>
            </a:custGeom>
            <a:solidFill>
              <a:srgbClr val="8ABCB0"/>
            </a:solidFill>
            <a:ln>
              <a:solidFill>
                <a:srgbClr val="34846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: Shape 55">
              <a:extLst>
                <a:ext uri="{FF2B5EF4-FFF2-40B4-BE49-F238E27FC236}">
                  <a16:creationId xmlns:a16="http://schemas.microsoft.com/office/drawing/2014/main" id="{BBD73C0D-A938-7633-4B59-56147323554F}"/>
                </a:ext>
              </a:extLst>
            </p:cNvPr>
            <p:cNvSpPr/>
            <p:nvPr/>
          </p:nvSpPr>
          <p:spPr>
            <a:xfrm>
              <a:off x="4554845" y="2542936"/>
              <a:ext cx="729231" cy="414836"/>
            </a:xfrm>
            <a:custGeom>
              <a:avLst/>
              <a:gdLst>
                <a:gd name="connsiteX0" fmla="*/ 0 w 1119962"/>
                <a:gd name="connsiteY0" fmla="*/ 232378 h 478108"/>
                <a:gd name="connsiteX1" fmla="*/ 207925 w 1119962"/>
                <a:gd name="connsiteY1" fmla="*/ 7913 h 478108"/>
                <a:gd name="connsiteX2" fmla="*/ 559981 w 1119962"/>
                <a:gd name="connsiteY2" fmla="*/ 478108 h 478108"/>
                <a:gd name="connsiteX3" fmla="*/ 926214 w 1119962"/>
                <a:gd name="connsiteY3" fmla="*/ 7913 h 478108"/>
                <a:gd name="connsiteX4" fmla="*/ 1119962 w 1119962"/>
                <a:gd name="connsiteY4" fmla="*/ 227652 h 478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9962" h="478108">
                  <a:moveTo>
                    <a:pt x="0" y="232378"/>
                  </a:moveTo>
                  <a:cubicBezTo>
                    <a:pt x="57297" y="99668"/>
                    <a:pt x="114595" y="-33042"/>
                    <a:pt x="207925" y="7913"/>
                  </a:cubicBezTo>
                  <a:cubicBezTo>
                    <a:pt x="301255" y="48868"/>
                    <a:pt x="440266" y="478108"/>
                    <a:pt x="559981" y="478108"/>
                  </a:cubicBezTo>
                  <a:cubicBezTo>
                    <a:pt x="679696" y="478108"/>
                    <a:pt x="832884" y="49656"/>
                    <a:pt x="926214" y="7913"/>
                  </a:cubicBezTo>
                  <a:cubicBezTo>
                    <a:pt x="1019544" y="-33830"/>
                    <a:pt x="1069753" y="96911"/>
                    <a:pt x="1119962" y="227652"/>
                  </a:cubicBezTo>
                </a:path>
              </a:pathLst>
            </a:custGeom>
            <a:solidFill>
              <a:srgbClr val="8ABCB0"/>
            </a:solidFill>
            <a:ln>
              <a:solidFill>
                <a:srgbClr val="34846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549AA0F7-F55A-B04B-1787-2BBC8CF26248}"/>
                </a:ext>
              </a:extLst>
            </p:cNvPr>
            <p:cNvGrpSpPr/>
            <p:nvPr/>
          </p:nvGrpSpPr>
          <p:grpSpPr>
            <a:xfrm>
              <a:off x="4485073" y="2300049"/>
              <a:ext cx="885018" cy="1565331"/>
              <a:chOff x="6345716" y="2436511"/>
              <a:chExt cx="885018" cy="1312896"/>
            </a:xfrm>
          </p:grpSpPr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6CA55892-7FB3-A090-7A5E-A9CE48619403}"/>
                  </a:ext>
                </a:extLst>
              </p:cNvPr>
              <p:cNvSpPr/>
              <p:nvPr/>
            </p:nvSpPr>
            <p:spPr>
              <a:xfrm>
                <a:off x="6415489" y="2503342"/>
                <a:ext cx="729231" cy="1246065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9BB5853D-F680-3DA2-9303-1E129AC4ECC1}"/>
                  </a:ext>
                </a:extLst>
              </p:cNvPr>
              <p:cNvSpPr/>
              <p:nvPr/>
            </p:nvSpPr>
            <p:spPr>
              <a:xfrm>
                <a:off x="6345716" y="2436511"/>
                <a:ext cx="885018" cy="15725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85DA27BF-E6C3-D5C9-BE83-ED0025EAB252}"/>
              </a:ext>
            </a:extLst>
          </p:cNvPr>
          <p:cNvSpPr txBox="1"/>
          <p:nvPr/>
        </p:nvSpPr>
        <p:spPr>
          <a:xfrm>
            <a:off x="8676642" y="6105225"/>
            <a:ext cx="10663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Montserrat" pitchFamily="2" charset="77"/>
              </a:rPr>
              <a:t>Quantum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6184BD28-E2FC-ED9A-86A5-0AC403F0CFBF}"/>
              </a:ext>
            </a:extLst>
          </p:cNvPr>
          <p:cNvSpPr txBox="1"/>
          <p:nvPr/>
        </p:nvSpPr>
        <p:spPr>
          <a:xfrm>
            <a:off x="7481410" y="6068137"/>
            <a:ext cx="9476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Montserrat" pitchFamily="2" charset="77"/>
              </a:rPr>
              <a:t>Classical</a:t>
            </a:r>
          </a:p>
          <a:p>
            <a:r>
              <a:rPr lang="en-US" sz="1400" dirty="0">
                <a:latin typeface="Montserrat" pitchFamily="2" charset="77"/>
              </a:rPr>
              <a:t>modes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9B3C5240-1CED-A2FD-2B81-C95F56822670}"/>
              </a:ext>
            </a:extLst>
          </p:cNvPr>
          <p:cNvSpPr txBox="1"/>
          <p:nvPr/>
        </p:nvSpPr>
        <p:spPr>
          <a:xfrm>
            <a:off x="5521193" y="6052966"/>
            <a:ext cx="11528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Montserrat" pitchFamily="2" charset="77"/>
              </a:rPr>
              <a:t>Dynamical</a:t>
            </a:r>
          </a:p>
          <a:p>
            <a:r>
              <a:rPr lang="en-US" sz="1400" dirty="0">
                <a:latin typeface="Montserrat" pitchFamily="2" charset="77"/>
              </a:rPr>
              <a:t>E-Field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49D1CD17-6177-E2F7-2E53-33208D96A326}"/>
              </a:ext>
            </a:extLst>
          </p:cNvPr>
          <p:cNvSpPr txBox="1"/>
          <p:nvPr/>
        </p:nvSpPr>
        <p:spPr>
          <a:xfrm>
            <a:off x="3673619" y="6052046"/>
            <a:ext cx="16818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Montserrat" pitchFamily="2" charset="77"/>
              </a:rPr>
              <a:t>Inhomogeneous</a:t>
            </a:r>
          </a:p>
          <a:p>
            <a:r>
              <a:rPr lang="en-US" sz="1400" dirty="0">
                <a:latin typeface="Montserrat" pitchFamily="2" charset="77"/>
              </a:rPr>
              <a:t>static E-Field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BB9A1DC1-2844-8680-6062-45D78979928E}"/>
              </a:ext>
            </a:extLst>
          </p:cNvPr>
          <p:cNvSpPr txBox="1"/>
          <p:nvPr/>
        </p:nvSpPr>
        <p:spPr>
          <a:xfrm>
            <a:off x="2405700" y="5999009"/>
            <a:ext cx="8146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Montserrat" pitchFamily="2" charset="77"/>
              </a:rPr>
              <a:t>Static</a:t>
            </a:r>
          </a:p>
          <a:p>
            <a:r>
              <a:rPr lang="en-US" sz="1400" dirty="0">
                <a:latin typeface="Montserrat" pitchFamily="2" charset="77"/>
              </a:rPr>
              <a:t>E-Field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F8CA6946-71F9-2162-5E71-C65D1BBBF01E}"/>
              </a:ext>
            </a:extLst>
          </p:cNvPr>
          <p:cNvSpPr txBox="1"/>
          <p:nvPr/>
        </p:nvSpPr>
        <p:spPr>
          <a:xfrm>
            <a:off x="9986555" y="4872854"/>
            <a:ext cx="18902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latin typeface="Montserrat" pitchFamily="2" charset="77"/>
              </a:rPr>
              <a:t>Complexity of light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04ED8136-1953-15F4-4A7F-CB17CFE1FF50}"/>
              </a:ext>
            </a:extLst>
          </p:cNvPr>
          <p:cNvGrpSpPr/>
          <p:nvPr/>
        </p:nvGrpSpPr>
        <p:grpSpPr>
          <a:xfrm>
            <a:off x="3791922" y="4990271"/>
            <a:ext cx="1265274" cy="1065962"/>
            <a:chOff x="4598863" y="5165346"/>
            <a:chExt cx="1509841" cy="1469136"/>
          </a:xfrm>
        </p:grpSpPr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845409B3-B4AF-C2F2-3F8D-B6D3D69CAE7F}"/>
                </a:ext>
              </a:extLst>
            </p:cNvPr>
            <p:cNvSpPr txBox="1"/>
            <p:nvPr/>
          </p:nvSpPr>
          <p:spPr>
            <a:xfrm>
              <a:off x="5716727" y="5865041"/>
              <a:ext cx="30624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/>
                <a:t>-</a:t>
              </a:r>
            </a:p>
          </p:txBody>
        </p: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179A84C1-ECAE-2F8D-8DDE-5F6C6BC83DB1}"/>
                </a:ext>
              </a:extLst>
            </p:cNvPr>
            <p:cNvGrpSpPr/>
            <p:nvPr/>
          </p:nvGrpSpPr>
          <p:grpSpPr>
            <a:xfrm>
              <a:off x="4598863" y="5165346"/>
              <a:ext cx="1509841" cy="1369377"/>
              <a:chOff x="4598863" y="5165346"/>
              <a:chExt cx="1509841" cy="1369377"/>
            </a:xfrm>
          </p:grpSpPr>
          <p:pic>
            <p:nvPicPr>
              <p:cNvPr id="64" name="Picture 63">
                <a:extLst>
                  <a:ext uri="{FF2B5EF4-FFF2-40B4-BE49-F238E27FC236}">
                    <a16:creationId xmlns:a16="http://schemas.microsoft.com/office/drawing/2014/main" id="{3C9DC160-5B5C-0B06-2083-0A7A4EFE797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1038" t="61079" r="17179" b="-138"/>
              <a:stretch/>
            </p:blipFill>
            <p:spPr>
              <a:xfrm flipH="1">
                <a:off x="4598863" y="5402901"/>
                <a:ext cx="1205778" cy="1131822"/>
              </a:xfrm>
              <a:prstGeom prst="roundRect">
                <a:avLst/>
              </a:prstGeom>
            </p:spPr>
          </p:pic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7463E1AB-B401-A55C-0133-F0CBC7DEDB9C}"/>
                  </a:ext>
                </a:extLst>
              </p:cNvPr>
              <p:cNvSpPr txBox="1"/>
              <p:nvPr/>
            </p:nvSpPr>
            <p:spPr>
              <a:xfrm>
                <a:off x="5718854" y="5165346"/>
                <a:ext cx="389850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/>
                  <a:t>+</a:t>
                </a:r>
              </a:p>
            </p:txBody>
          </p:sp>
          <p:cxnSp>
            <p:nvCxnSpPr>
              <p:cNvPr id="66" name="Straight Arrow Connector 65">
                <a:extLst>
                  <a:ext uri="{FF2B5EF4-FFF2-40B4-BE49-F238E27FC236}">
                    <a16:creationId xmlns:a16="http://schemas.microsoft.com/office/drawing/2014/main" id="{F1853D9F-B4B8-4BA6-7E64-B6D91BFC65C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934159" y="5792565"/>
                <a:ext cx="9914" cy="533959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prstDash val="sysDash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B2B630D8-4FAE-FC72-78C5-FA031912D1C3}"/>
              </a:ext>
            </a:extLst>
          </p:cNvPr>
          <p:cNvGrpSpPr/>
          <p:nvPr/>
        </p:nvGrpSpPr>
        <p:grpSpPr>
          <a:xfrm>
            <a:off x="2412072" y="4988895"/>
            <a:ext cx="1010465" cy="1121558"/>
            <a:chOff x="7938174" y="5501814"/>
            <a:chExt cx="1289013" cy="1213770"/>
          </a:xfrm>
        </p:grpSpPr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09729A0B-9AE2-3720-1802-0F42DFC62C65}"/>
                </a:ext>
              </a:extLst>
            </p:cNvPr>
            <p:cNvGrpSpPr/>
            <p:nvPr/>
          </p:nvGrpSpPr>
          <p:grpSpPr>
            <a:xfrm>
              <a:off x="7938174" y="5518294"/>
              <a:ext cx="1289013" cy="887062"/>
              <a:chOff x="7938174" y="5518294"/>
              <a:chExt cx="1289013" cy="887062"/>
            </a:xfrm>
          </p:grpSpPr>
          <p:grpSp>
            <p:nvGrpSpPr>
              <p:cNvPr id="71" name="Group 70">
                <a:extLst>
                  <a:ext uri="{FF2B5EF4-FFF2-40B4-BE49-F238E27FC236}">
                    <a16:creationId xmlns:a16="http://schemas.microsoft.com/office/drawing/2014/main" id="{40ACAC36-B57E-04C0-BB1F-A5180DCE1B18}"/>
                  </a:ext>
                </a:extLst>
              </p:cNvPr>
              <p:cNvGrpSpPr/>
              <p:nvPr/>
            </p:nvGrpSpPr>
            <p:grpSpPr>
              <a:xfrm>
                <a:off x="7938174" y="5518294"/>
                <a:ext cx="456950" cy="670421"/>
                <a:chOff x="7204117" y="884871"/>
                <a:chExt cx="533870" cy="672206"/>
              </a:xfrm>
            </p:grpSpPr>
            <p:sp>
              <p:nvSpPr>
                <p:cNvPr id="76" name="Cloud 75">
                  <a:extLst>
                    <a:ext uri="{FF2B5EF4-FFF2-40B4-BE49-F238E27FC236}">
                      <a16:creationId xmlns:a16="http://schemas.microsoft.com/office/drawing/2014/main" id="{FF6B8AFD-AEFF-83D7-8B37-7CB47141CC7B}"/>
                    </a:ext>
                  </a:extLst>
                </p:cNvPr>
                <p:cNvSpPr/>
                <p:nvPr/>
              </p:nvSpPr>
              <p:spPr>
                <a:xfrm>
                  <a:off x="7204117" y="1167865"/>
                  <a:ext cx="533870" cy="369333"/>
                </a:xfrm>
                <a:prstGeom prst="cloud">
                  <a:avLst/>
                </a:prstGeom>
                <a:solidFill>
                  <a:srgbClr val="FFA6A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66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7" name="TextBox 76">
                  <a:extLst>
                    <a:ext uri="{FF2B5EF4-FFF2-40B4-BE49-F238E27FC236}">
                      <a16:creationId xmlns:a16="http://schemas.microsoft.com/office/drawing/2014/main" id="{54E12EE0-1D69-0621-A340-ECD53245E9A5}"/>
                    </a:ext>
                  </a:extLst>
                </p:cNvPr>
                <p:cNvSpPr txBox="1"/>
                <p:nvPr/>
              </p:nvSpPr>
              <p:spPr>
                <a:xfrm>
                  <a:off x="7224401" y="884871"/>
                  <a:ext cx="357790" cy="67220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4400" dirty="0"/>
                    <a:t>-</a:t>
                  </a:r>
                </a:p>
              </p:txBody>
            </p:sp>
          </p:grpSp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CFE1CB41-DD3D-A4B8-33F9-B804A270CC9C}"/>
                  </a:ext>
                </a:extLst>
              </p:cNvPr>
              <p:cNvGrpSpPr/>
              <p:nvPr/>
            </p:nvGrpSpPr>
            <p:grpSpPr>
              <a:xfrm>
                <a:off x="8795585" y="5913689"/>
                <a:ext cx="431602" cy="491667"/>
                <a:chOff x="8370231" y="1516898"/>
                <a:chExt cx="504255" cy="564287"/>
              </a:xfrm>
            </p:grpSpPr>
            <p:sp>
              <p:nvSpPr>
                <p:cNvPr id="74" name="Cloud 73">
                  <a:extLst>
                    <a:ext uri="{FF2B5EF4-FFF2-40B4-BE49-F238E27FC236}">
                      <a16:creationId xmlns:a16="http://schemas.microsoft.com/office/drawing/2014/main" id="{0ECCB710-DFA1-1C28-411A-2EE3D7A71AD9}"/>
                    </a:ext>
                  </a:extLst>
                </p:cNvPr>
                <p:cNvSpPr/>
                <p:nvPr/>
              </p:nvSpPr>
              <p:spPr>
                <a:xfrm>
                  <a:off x="8370231" y="1645291"/>
                  <a:ext cx="504255" cy="435894"/>
                </a:xfrm>
                <a:prstGeom prst="cloud">
                  <a:avLst/>
                </a:prstGeom>
                <a:solidFill>
                  <a:srgbClr val="D9D9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" name="TextBox 74">
                  <a:extLst>
                    <a:ext uri="{FF2B5EF4-FFF2-40B4-BE49-F238E27FC236}">
                      <a16:creationId xmlns:a16="http://schemas.microsoft.com/office/drawing/2014/main" id="{71F0FBC7-A3FC-921F-441C-18AB7D35342A}"/>
                    </a:ext>
                  </a:extLst>
                </p:cNvPr>
                <p:cNvSpPr txBox="1"/>
                <p:nvPr/>
              </p:nvSpPr>
              <p:spPr>
                <a:xfrm>
                  <a:off x="8378224" y="1516898"/>
                  <a:ext cx="420308" cy="52321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/>
                    <a:t>+</a:t>
                  </a:r>
                </a:p>
              </p:txBody>
            </p:sp>
          </p:grpSp>
          <p:cxnSp>
            <p:nvCxnSpPr>
              <p:cNvPr id="73" name="Straight Arrow Connector 72">
                <a:extLst>
                  <a:ext uri="{FF2B5EF4-FFF2-40B4-BE49-F238E27FC236}">
                    <a16:creationId xmlns:a16="http://schemas.microsoft.com/office/drawing/2014/main" id="{E4ECAA25-9AAB-9B4E-8D7D-D10EFC6BD5E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8383489" y="6028920"/>
                <a:ext cx="394795" cy="133133"/>
              </a:xfrm>
              <a:prstGeom prst="straightConnector1">
                <a:avLst/>
              </a:prstGeom>
              <a:ln w="6350">
                <a:solidFill>
                  <a:schemeClr val="tx1"/>
                </a:solidFill>
                <a:prstDash val="sysDash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9" name="Arc 68">
              <a:extLst>
                <a:ext uri="{FF2B5EF4-FFF2-40B4-BE49-F238E27FC236}">
                  <a16:creationId xmlns:a16="http://schemas.microsoft.com/office/drawing/2014/main" id="{3B1BBD48-25DF-4878-751A-219869D63530}"/>
                </a:ext>
              </a:extLst>
            </p:cNvPr>
            <p:cNvSpPr/>
            <p:nvPr/>
          </p:nvSpPr>
          <p:spPr>
            <a:xfrm rot="19723473">
              <a:off x="8152034" y="5801184"/>
              <a:ext cx="914400" cy="914400"/>
            </a:xfrm>
            <a:prstGeom prst="arc">
              <a:avLst/>
            </a:prstGeom>
            <a:ln>
              <a:solidFill>
                <a:schemeClr val="tx1"/>
              </a:solidFill>
              <a:prstDash val="sysDash"/>
              <a:headEnd type="triangle" w="sm" len="sm"/>
              <a:tailEnd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Arc 69">
              <a:extLst>
                <a:ext uri="{FF2B5EF4-FFF2-40B4-BE49-F238E27FC236}">
                  <a16:creationId xmlns:a16="http://schemas.microsoft.com/office/drawing/2014/main" id="{6DD98BA7-8228-F262-5C3D-C45C3B995F7B}"/>
                </a:ext>
              </a:extLst>
            </p:cNvPr>
            <p:cNvSpPr/>
            <p:nvPr/>
          </p:nvSpPr>
          <p:spPr>
            <a:xfrm rot="3833508" flipV="1">
              <a:off x="8189325" y="5501814"/>
              <a:ext cx="914400" cy="914400"/>
            </a:xfrm>
            <a:prstGeom prst="arc">
              <a:avLst/>
            </a:prstGeom>
            <a:ln>
              <a:solidFill>
                <a:schemeClr val="tx1"/>
              </a:solidFill>
              <a:prstDash val="sysDash"/>
              <a:headEnd type="triangle" w="sm" len="sm"/>
              <a:tailEnd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6516B654-28C5-7422-D3F4-474DC4C605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08225" y="3384530"/>
            <a:ext cx="784119" cy="8016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33C4C20-B352-538B-8DDD-618F18B2F382}"/>
              </a:ext>
            </a:extLst>
          </p:cNvPr>
          <p:cNvSpPr txBox="1"/>
          <p:nvPr/>
        </p:nvSpPr>
        <p:spPr>
          <a:xfrm>
            <a:off x="7867470" y="4154426"/>
            <a:ext cx="14314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latin typeface="Montserrat" pitchFamily="2" charset="77"/>
              </a:rPr>
              <a:t>Polaritonics</a:t>
            </a:r>
            <a:endParaRPr lang="en-US" sz="1400" dirty="0">
              <a:latin typeface="Montserrat" pitchFamily="2" charset="77"/>
            </a:endParaRPr>
          </a:p>
        </p:txBody>
      </p:sp>
      <p:sp>
        <p:nvSpPr>
          <p:cNvPr id="107" name="Arc 106">
            <a:extLst>
              <a:ext uri="{FF2B5EF4-FFF2-40B4-BE49-F238E27FC236}">
                <a16:creationId xmlns:a16="http://schemas.microsoft.com/office/drawing/2014/main" id="{00B569FF-F7BF-EFD7-2228-52D10A5509A7}"/>
              </a:ext>
            </a:extLst>
          </p:cNvPr>
          <p:cNvSpPr/>
          <p:nvPr/>
        </p:nvSpPr>
        <p:spPr>
          <a:xfrm rot="19016759">
            <a:off x="7825684" y="4473496"/>
            <a:ext cx="1333135" cy="1378275"/>
          </a:xfrm>
          <a:prstGeom prst="arc">
            <a:avLst>
              <a:gd name="adj1" fmla="val 12895226"/>
              <a:gd name="adj2" fmla="val 3118125"/>
            </a:avLst>
          </a:prstGeom>
          <a:ln w="285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CC70C9E5-15D1-7658-4CD5-4734FAFAA421}"/>
              </a:ext>
            </a:extLst>
          </p:cNvPr>
          <p:cNvSpPr txBox="1"/>
          <p:nvPr/>
        </p:nvSpPr>
        <p:spPr>
          <a:xfrm>
            <a:off x="2473747" y="227835"/>
            <a:ext cx="20986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latin typeface="Montserrat" pitchFamily="2" charset="77"/>
              </a:rPr>
              <a:t>Complexity of matter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2" name="TextBox 251">
                <a:extLst>
                  <a:ext uri="{FF2B5EF4-FFF2-40B4-BE49-F238E27FC236}">
                    <a16:creationId xmlns:a16="http://schemas.microsoft.com/office/drawing/2014/main" id="{D49106A7-BAD6-C22A-C163-3A9A4A64A915}"/>
                  </a:ext>
                </a:extLst>
              </p:cNvPr>
              <p:cNvSpPr txBox="1"/>
              <p:nvPr/>
            </p:nvSpPr>
            <p:spPr>
              <a:xfrm>
                <a:off x="7505856" y="2870450"/>
                <a:ext cx="194155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latin typeface="Montserrat" pitchFamily="2" charset="77"/>
                  </a:rPr>
                  <a:t>Quantized </a:t>
                </a:r>
                <a14:m>
                  <m:oMath xmlns:m="http://schemas.openxmlformats.org/officeDocument/2006/math">
                    <m:r>
                      <a:rPr lang="en-US" sz="1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en-US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200" dirty="0">
                    <a:latin typeface="Montserrat" pitchFamily="2" charset="77"/>
                  </a:rPr>
                  <a:t>Quantum</a:t>
                </a:r>
              </a:p>
            </p:txBody>
          </p:sp>
        </mc:Choice>
        <mc:Fallback xmlns="">
          <p:sp>
            <p:nvSpPr>
              <p:cNvPr id="252" name="TextBox 251">
                <a:extLst>
                  <a:ext uri="{FF2B5EF4-FFF2-40B4-BE49-F238E27FC236}">
                    <a16:creationId xmlns:a16="http://schemas.microsoft.com/office/drawing/2014/main" id="{D49106A7-BAD6-C22A-C163-3A9A4A64A9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05856" y="2870450"/>
                <a:ext cx="1941557" cy="276999"/>
              </a:xfrm>
              <a:prstGeom prst="rect">
                <a:avLst/>
              </a:prstGeom>
              <a:blipFill>
                <a:blip r:embed="rId8"/>
                <a:stretch>
                  <a:fillRect b="-1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D10A1033-0626-3721-FAF9-0CE6D6D21BF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07502" y="1035635"/>
            <a:ext cx="3016749" cy="180256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0B5F8AB-FBCA-AECA-E5F3-DD0C4888DD78}"/>
              </a:ext>
            </a:extLst>
          </p:cNvPr>
          <p:cNvGrpSpPr/>
          <p:nvPr/>
        </p:nvGrpSpPr>
        <p:grpSpPr>
          <a:xfrm>
            <a:off x="2876098" y="1064695"/>
            <a:ext cx="3016742" cy="2084433"/>
            <a:chOff x="5753687" y="1096302"/>
            <a:chExt cx="6334392" cy="4143386"/>
          </a:xfrm>
        </p:grpSpPr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8E8206B4-B1DD-15FC-F023-D6951133AD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65079" y="1112188"/>
              <a:ext cx="6223000" cy="4127500"/>
            </a:xfrm>
            <a:prstGeom prst="rect">
              <a:avLst/>
            </a:prstGeom>
          </p:spPr>
        </p:pic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AF05B95A-259E-98A1-05E8-4770AB450A29}"/>
                </a:ext>
              </a:extLst>
            </p:cNvPr>
            <p:cNvSpPr/>
            <p:nvPr/>
          </p:nvSpPr>
          <p:spPr>
            <a:xfrm>
              <a:off x="5753687" y="1096302"/>
              <a:ext cx="398585" cy="3245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0" name="TextBox 79">
            <a:extLst>
              <a:ext uri="{FF2B5EF4-FFF2-40B4-BE49-F238E27FC236}">
                <a16:creationId xmlns:a16="http://schemas.microsoft.com/office/drawing/2014/main" id="{7999F8BE-CBE6-3C3F-D413-80053DF9B629}"/>
              </a:ext>
            </a:extLst>
          </p:cNvPr>
          <p:cNvSpPr txBox="1"/>
          <p:nvPr/>
        </p:nvSpPr>
        <p:spPr>
          <a:xfrm>
            <a:off x="2927164" y="3210638"/>
            <a:ext cx="4626588" cy="16716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>
                <a:latin typeface="Montserrat" pitchFamily="2" charset="77"/>
              </a:rPr>
              <a:t>Twin Polaritons: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Montserrat" pitchFamily="2" charset="77"/>
              </a:rPr>
              <a:t>New quantum features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Montserrat" pitchFamily="2" charset="77"/>
              </a:rPr>
              <a:t>Inherently quantum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Montserrat" pitchFamily="2" charset="77"/>
              </a:rPr>
              <a:t>Persist for many molecule case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Montserrat" pitchFamily="2" charset="77"/>
              </a:rPr>
              <a:t>Tuning a quantum feature with a classical one</a:t>
            </a:r>
          </a:p>
        </p:txBody>
      </p:sp>
    </p:spTree>
    <p:extLst>
      <p:ext uri="{BB962C8B-B14F-4D97-AF65-F5344CB8AC3E}">
        <p14:creationId xmlns:p14="http://schemas.microsoft.com/office/powerpoint/2010/main" val="4600655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9">
            <a:extLst>
              <a:ext uri="{FF2B5EF4-FFF2-40B4-BE49-F238E27FC236}">
                <a16:creationId xmlns:a16="http://schemas.microsoft.com/office/drawing/2014/main" id="{F4477BAC-FFDC-674A-7C30-417A6B890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57925" y="6310839"/>
            <a:ext cx="2743200" cy="365125"/>
          </a:xfrm>
        </p:spPr>
        <p:txBody>
          <a:bodyPr/>
          <a:lstStyle/>
          <a:p>
            <a:fld id="{46F8D5A7-9D75-4AFC-99FB-FFD20B05CA1B}" type="slidenum">
              <a:rPr lang="en-US" b="1" smtClean="0">
                <a:solidFill>
                  <a:srgbClr val="57058D"/>
                </a:solidFill>
                <a:latin typeface="Montserrat" pitchFamily="2" charset="77"/>
              </a:rPr>
              <a:t>18</a:t>
            </a:fld>
            <a:endParaRPr lang="en-US" b="1" dirty="0">
              <a:solidFill>
                <a:srgbClr val="57058D"/>
              </a:solidFill>
              <a:latin typeface="Montserrat" pitchFamily="2" charset="77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8AC3B21-7CDA-8198-1E8C-3ABDC47B8E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93" t="27721" r="43900" b="20272"/>
          <a:stretch/>
        </p:blipFill>
        <p:spPr>
          <a:xfrm>
            <a:off x="954302" y="1511056"/>
            <a:ext cx="866066" cy="7246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794EEAE-12FE-F7B5-EA0F-B80B6E1880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78" t="11730" r="22519" b="15103"/>
          <a:stretch/>
        </p:blipFill>
        <p:spPr>
          <a:xfrm>
            <a:off x="1014545" y="3558500"/>
            <a:ext cx="790426" cy="561823"/>
          </a:xfrm>
          <a:prstGeom prst="ellipse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F418F28-43B2-7268-BC03-62B94503C8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849"/>
          <a:stretch/>
        </p:blipFill>
        <p:spPr>
          <a:xfrm>
            <a:off x="703476" y="91548"/>
            <a:ext cx="1375051" cy="14286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FFF022F-4188-78BC-37E6-4ECA5D68191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59" t="14455" r="2101" b="6005"/>
          <a:stretch/>
        </p:blipFill>
        <p:spPr>
          <a:xfrm>
            <a:off x="862528" y="2553709"/>
            <a:ext cx="1062069" cy="75107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4EC35930-0071-55CD-D3CF-C38BBFC27209}"/>
              </a:ext>
            </a:extLst>
          </p:cNvPr>
          <p:cNvGrpSpPr/>
          <p:nvPr/>
        </p:nvGrpSpPr>
        <p:grpSpPr>
          <a:xfrm>
            <a:off x="1096689" y="4454997"/>
            <a:ext cx="504023" cy="275641"/>
            <a:chOff x="594186" y="4909800"/>
            <a:chExt cx="826828" cy="533305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D5CFCD4-39FE-0747-ABCE-460E5761E626}"/>
                </a:ext>
              </a:extLst>
            </p:cNvPr>
            <p:cNvCxnSpPr>
              <a:cxnSpLocks/>
            </p:cNvCxnSpPr>
            <p:nvPr/>
          </p:nvCxnSpPr>
          <p:spPr>
            <a:xfrm>
              <a:off x="594186" y="4909800"/>
              <a:ext cx="826828" cy="0"/>
            </a:xfrm>
            <a:prstGeom prst="line">
              <a:avLst/>
            </a:prstGeom>
            <a:ln w="38100">
              <a:solidFill>
                <a:srgbClr val="3737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FECB6F11-C4A9-400F-A2DB-0ED6B8B0068E}"/>
                </a:ext>
              </a:extLst>
            </p:cNvPr>
            <p:cNvCxnSpPr>
              <a:cxnSpLocks/>
            </p:cNvCxnSpPr>
            <p:nvPr/>
          </p:nvCxnSpPr>
          <p:spPr>
            <a:xfrm>
              <a:off x="594186" y="5443105"/>
              <a:ext cx="826828" cy="0"/>
            </a:xfrm>
            <a:prstGeom prst="line">
              <a:avLst/>
            </a:prstGeom>
            <a:ln w="38100">
              <a:solidFill>
                <a:srgbClr val="3737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55C1E98E-10C6-A0AA-63AA-3222FD653DD9}"/>
                </a:ext>
              </a:extLst>
            </p:cNvPr>
            <p:cNvCxnSpPr>
              <a:cxnSpLocks/>
            </p:cNvCxnSpPr>
            <p:nvPr/>
          </p:nvCxnSpPr>
          <p:spPr>
            <a:xfrm>
              <a:off x="594186" y="5164180"/>
              <a:ext cx="826828" cy="0"/>
            </a:xfrm>
            <a:prstGeom prst="line">
              <a:avLst/>
            </a:prstGeom>
            <a:ln w="38100">
              <a:solidFill>
                <a:srgbClr val="3737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4206B37C-6667-9247-FB8A-7F9F6372210A}"/>
              </a:ext>
            </a:extLst>
          </p:cNvPr>
          <p:cNvSpPr txBox="1"/>
          <p:nvPr/>
        </p:nvSpPr>
        <p:spPr>
          <a:xfrm>
            <a:off x="767816" y="4836019"/>
            <a:ext cx="14334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Montserrat" pitchFamily="2" charset="77"/>
              </a:rPr>
              <a:t>Energy Levels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0532C72-EC38-2E4B-5B7E-715C9B04A1C9}"/>
              </a:ext>
            </a:extLst>
          </p:cNvPr>
          <p:cNvSpPr txBox="1"/>
          <p:nvPr/>
        </p:nvSpPr>
        <p:spPr>
          <a:xfrm>
            <a:off x="927830" y="4061629"/>
            <a:ext cx="10038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Montserrat" pitchFamily="2" charset="77"/>
              </a:rPr>
              <a:t>Molecule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A184FA4-3E91-1FCE-7AE1-D7F2EEECF5D0}"/>
              </a:ext>
            </a:extLst>
          </p:cNvPr>
          <p:cNvSpPr txBox="1"/>
          <p:nvPr/>
        </p:nvSpPr>
        <p:spPr>
          <a:xfrm>
            <a:off x="886913" y="3248994"/>
            <a:ext cx="10919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Montserrat" pitchFamily="2" charset="77"/>
              </a:rPr>
              <a:t>Molecules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12356DB-E201-0F3D-3E1F-ECE1B558AFC0}"/>
              </a:ext>
            </a:extLst>
          </p:cNvPr>
          <p:cNvSpPr txBox="1"/>
          <p:nvPr/>
        </p:nvSpPr>
        <p:spPr>
          <a:xfrm>
            <a:off x="1003896" y="2209686"/>
            <a:ext cx="8242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Montserrat" pitchFamily="2" charset="77"/>
              </a:rPr>
              <a:t>Cluster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D00F477-0060-ED60-6147-64EF864745E4}"/>
              </a:ext>
            </a:extLst>
          </p:cNvPr>
          <p:cNvSpPr txBox="1"/>
          <p:nvPr/>
        </p:nvSpPr>
        <p:spPr>
          <a:xfrm>
            <a:off x="1096689" y="1234611"/>
            <a:ext cx="6254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Montserrat" pitchFamily="2" charset="77"/>
              </a:rPr>
              <a:t>Solid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9C6DAC6-55C6-8AF5-6F02-3D8A704D66C5}"/>
              </a:ext>
            </a:extLst>
          </p:cNvPr>
          <p:cNvCxnSpPr>
            <a:cxnSpLocks/>
          </p:cNvCxnSpPr>
          <p:nvPr/>
        </p:nvCxnSpPr>
        <p:spPr>
          <a:xfrm flipV="1">
            <a:off x="2340534" y="286309"/>
            <a:ext cx="0" cy="4791026"/>
          </a:xfrm>
          <a:prstGeom prst="straightConnector1">
            <a:avLst/>
          </a:prstGeom>
          <a:ln w="28575">
            <a:headEnd type="none" w="med" len="med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646C2D3-CFD1-65E4-8136-8D7F7E6A8405}"/>
              </a:ext>
            </a:extLst>
          </p:cNvPr>
          <p:cNvCxnSpPr>
            <a:cxnSpLocks/>
            <a:endCxn id="60" idx="1"/>
          </p:cNvCxnSpPr>
          <p:nvPr/>
        </p:nvCxnSpPr>
        <p:spPr>
          <a:xfrm flipV="1">
            <a:off x="2338919" y="5026743"/>
            <a:ext cx="7647636" cy="46164"/>
          </a:xfrm>
          <a:prstGeom prst="straightConnector1">
            <a:avLst/>
          </a:prstGeom>
          <a:ln w="28575">
            <a:headEnd type="none" w="med" len="med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F83FA6D-A911-6C2D-9098-548525D23EAF}"/>
              </a:ext>
            </a:extLst>
          </p:cNvPr>
          <p:cNvGrpSpPr/>
          <p:nvPr/>
        </p:nvGrpSpPr>
        <p:grpSpPr>
          <a:xfrm>
            <a:off x="5509147" y="5291170"/>
            <a:ext cx="1645001" cy="700558"/>
            <a:chOff x="7299763" y="3692510"/>
            <a:chExt cx="2121479" cy="803511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45F92C7E-FA6E-F868-DB90-3376CDCE7E3F}"/>
                </a:ext>
              </a:extLst>
            </p:cNvPr>
            <p:cNvGrpSpPr/>
            <p:nvPr/>
          </p:nvGrpSpPr>
          <p:grpSpPr>
            <a:xfrm>
              <a:off x="7456946" y="3816402"/>
              <a:ext cx="1495996" cy="589285"/>
              <a:chOff x="4783439" y="4143989"/>
              <a:chExt cx="1495996" cy="589285"/>
            </a:xfrm>
          </p:grpSpPr>
          <p:sp>
            <p:nvSpPr>
              <p:cNvPr id="29" name="Freeform: Shape 33">
                <a:extLst>
                  <a:ext uri="{FF2B5EF4-FFF2-40B4-BE49-F238E27FC236}">
                    <a16:creationId xmlns:a16="http://schemas.microsoft.com/office/drawing/2014/main" id="{83237546-9A56-ADF4-1151-43C37706CDA7}"/>
                  </a:ext>
                </a:extLst>
              </p:cNvPr>
              <p:cNvSpPr/>
              <p:nvPr/>
            </p:nvSpPr>
            <p:spPr>
              <a:xfrm>
                <a:off x="4783439" y="4341584"/>
                <a:ext cx="373732" cy="277942"/>
              </a:xfrm>
              <a:custGeom>
                <a:avLst/>
                <a:gdLst>
                  <a:gd name="connsiteX0" fmla="*/ 0 w 723014"/>
                  <a:gd name="connsiteY0" fmla="*/ 422942 h 427667"/>
                  <a:gd name="connsiteX1" fmla="*/ 349693 w 723014"/>
                  <a:gd name="connsiteY1" fmla="*/ 2 h 427667"/>
                  <a:gd name="connsiteX2" fmla="*/ 723014 w 723014"/>
                  <a:gd name="connsiteY2" fmla="*/ 427667 h 427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23014" h="427667">
                    <a:moveTo>
                      <a:pt x="0" y="422942"/>
                    </a:moveTo>
                    <a:cubicBezTo>
                      <a:pt x="114595" y="211078"/>
                      <a:pt x="229191" y="-785"/>
                      <a:pt x="349693" y="2"/>
                    </a:cubicBezTo>
                    <a:cubicBezTo>
                      <a:pt x="470195" y="789"/>
                      <a:pt x="596604" y="214228"/>
                      <a:pt x="723014" y="427667"/>
                    </a:cubicBezTo>
                  </a:path>
                </a:pathLst>
              </a:custGeom>
              <a:solidFill>
                <a:schemeClr val="accent6">
                  <a:lumMod val="40000"/>
                  <a:lumOff val="60000"/>
                </a:schemeClr>
              </a:solidFill>
              <a:ln w="28575">
                <a:solidFill>
                  <a:schemeClr val="accent6">
                    <a:lumMod val="7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Freeform: Shape 34">
                <a:extLst>
                  <a:ext uri="{FF2B5EF4-FFF2-40B4-BE49-F238E27FC236}">
                    <a16:creationId xmlns:a16="http://schemas.microsoft.com/office/drawing/2014/main" id="{F937EC8B-A62A-2A08-8149-5DFDF4DC2177}"/>
                  </a:ext>
                </a:extLst>
              </p:cNvPr>
              <p:cNvSpPr/>
              <p:nvPr/>
            </p:nvSpPr>
            <p:spPr>
              <a:xfrm>
                <a:off x="4841761" y="4247684"/>
                <a:ext cx="373732" cy="277942"/>
              </a:xfrm>
              <a:custGeom>
                <a:avLst/>
                <a:gdLst>
                  <a:gd name="connsiteX0" fmla="*/ 0 w 723014"/>
                  <a:gd name="connsiteY0" fmla="*/ 422942 h 427667"/>
                  <a:gd name="connsiteX1" fmla="*/ 349693 w 723014"/>
                  <a:gd name="connsiteY1" fmla="*/ 2 h 427667"/>
                  <a:gd name="connsiteX2" fmla="*/ 723014 w 723014"/>
                  <a:gd name="connsiteY2" fmla="*/ 427667 h 427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23014" h="427667">
                    <a:moveTo>
                      <a:pt x="0" y="422942"/>
                    </a:moveTo>
                    <a:cubicBezTo>
                      <a:pt x="114595" y="211078"/>
                      <a:pt x="229191" y="-785"/>
                      <a:pt x="349693" y="2"/>
                    </a:cubicBezTo>
                    <a:cubicBezTo>
                      <a:pt x="470195" y="789"/>
                      <a:pt x="596604" y="214228"/>
                      <a:pt x="723014" y="427667"/>
                    </a:cubicBezTo>
                  </a:path>
                </a:pathLst>
              </a:custGeom>
              <a:solidFill>
                <a:srgbClr val="34846F">
                  <a:alpha val="60000"/>
                </a:srgbClr>
              </a:solidFill>
              <a:ln w="19050">
                <a:solidFill>
                  <a:srgbClr val="34846F"/>
                </a:solidFill>
              </a:ln>
              <a:scene3d>
                <a:camera prst="isometricOffAxis1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Freeform: Shape 35">
                <a:extLst>
                  <a:ext uri="{FF2B5EF4-FFF2-40B4-BE49-F238E27FC236}">
                    <a16:creationId xmlns:a16="http://schemas.microsoft.com/office/drawing/2014/main" id="{6DABA7B7-8389-194D-1A71-DAAC37862E2F}"/>
                  </a:ext>
                </a:extLst>
              </p:cNvPr>
              <p:cNvSpPr/>
              <p:nvPr/>
            </p:nvSpPr>
            <p:spPr>
              <a:xfrm flipV="1">
                <a:off x="5179592" y="4455332"/>
                <a:ext cx="373732" cy="277942"/>
              </a:xfrm>
              <a:custGeom>
                <a:avLst/>
                <a:gdLst>
                  <a:gd name="connsiteX0" fmla="*/ 0 w 723014"/>
                  <a:gd name="connsiteY0" fmla="*/ 422942 h 427667"/>
                  <a:gd name="connsiteX1" fmla="*/ 349693 w 723014"/>
                  <a:gd name="connsiteY1" fmla="*/ 2 h 427667"/>
                  <a:gd name="connsiteX2" fmla="*/ 723014 w 723014"/>
                  <a:gd name="connsiteY2" fmla="*/ 427667 h 427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23014" h="427667">
                    <a:moveTo>
                      <a:pt x="0" y="422942"/>
                    </a:moveTo>
                    <a:cubicBezTo>
                      <a:pt x="114595" y="211078"/>
                      <a:pt x="229191" y="-785"/>
                      <a:pt x="349693" y="2"/>
                    </a:cubicBezTo>
                    <a:cubicBezTo>
                      <a:pt x="470195" y="789"/>
                      <a:pt x="596604" y="214228"/>
                      <a:pt x="723014" y="427667"/>
                    </a:cubicBezTo>
                  </a:path>
                </a:pathLst>
              </a:custGeom>
              <a:solidFill>
                <a:srgbClr val="34846F">
                  <a:alpha val="60000"/>
                </a:srgbClr>
              </a:solidFill>
              <a:ln w="19050">
                <a:solidFill>
                  <a:srgbClr val="34846F"/>
                </a:solidFill>
              </a:ln>
              <a:scene3d>
                <a:camera prst="isometricOffAxis1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Freeform: Shape 36">
                <a:extLst>
                  <a:ext uri="{FF2B5EF4-FFF2-40B4-BE49-F238E27FC236}">
                    <a16:creationId xmlns:a16="http://schemas.microsoft.com/office/drawing/2014/main" id="{2DAD3206-19C5-F366-B5FB-95461CCEE4B1}"/>
                  </a:ext>
                </a:extLst>
              </p:cNvPr>
              <p:cNvSpPr/>
              <p:nvPr/>
            </p:nvSpPr>
            <p:spPr>
              <a:xfrm flipV="1">
                <a:off x="5237156" y="4362813"/>
                <a:ext cx="373732" cy="277942"/>
              </a:xfrm>
              <a:custGeom>
                <a:avLst/>
                <a:gdLst>
                  <a:gd name="connsiteX0" fmla="*/ 0 w 723014"/>
                  <a:gd name="connsiteY0" fmla="*/ 422942 h 427667"/>
                  <a:gd name="connsiteX1" fmla="*/ 349693 w 723014"/>
                  <a:gd name="connsiteY1" fmla="*/ 2 h 427667"/>
                  <a:gd name="connsiteX2" fmla="*/ 723014 w 723014"/>
                  <a:gd name="connsiteY2" fmla="*/ 427667 h 427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23014" h="427667">
                    <a:moveTo>
                      <a:pt x="0" y="422942"/>
                    </a:moveTo>
                    <a:cubicBezTo>
                      <a:pt x="114595" y="211078"/>
                      <a:pt x="229191" y="-785"/>
                      <a:pt x="349693" y="2"/>
                    </a:cubicBezTo>
                    <a:cubicBezTo>
                      <a:pt x="470195" y="789"/>
                      <a:pt x="596604" y="214228"/>
                      <a:pt x="723014" y="427667"/>
                    </a:cubicBezTo>
                  </a:path>
                </a:pathLst>
              </a:custGeom>
              <a:solidFill>
                <a:schemeClr val="accent6">
                  <a:lumMod val="40000"/>
                  <a:lumOff val="60000"/>
                  <a:alpha val="80000"/>
                </a:schemeClr>
              </a:solidFill>
              <a:ln w="28575">
                <a:solidFill>
                  <a:schemeClr val="accent6">
                    <a:lumMod val="7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Freeform: Shape 37">
                <a:extLst>
                  <a:ext uri="{FF2B5EF4-FFF2-40B4-BE49-F238E27FC236}">
                    <a16:creationId xmlns:a16="http://schemas.microsoft.com/office/drawing/2014/main" id="{6B8403BE-E7A2-EFE4-0CBA-88092C97BFF8}"/>
                  </a:ext>
                </a:extLst>
              </p:cNvPr>
              <p:cNvSpPr/>
              <p:nvPr/>
            </p:nvSpPr>
            <p:spPr>
              <a:xfrm>
                <a:off x="5455894" y="4237889"/>
                <a:ext cx="373732" cy="277942"/>
              </a:xfrm>
              <a:custGeom>
                <a:avLst/>
                <a:gdLst>
                  <a:gd name="connsiteX0" fmla="*/ 0 w 723014"/>
                  <a:gd name="connsiteY0" fmla="*/ 422942 h 427667"/>
                  <a:gd name="connsiteX1" fmla="*/ 349693 w 723014"/>
                  <a:gd name="connsiteY1" fmla="*/ 2 h 427667"/>
                  <a:gd name="connsiteX2" fmla="*/ 723014 w 723014"/>
                  <a:gd name="connsiteY2" fmla="*/ 427667 h 427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23014" h="427667">
                    <a:moveTo>
                      <a:pt x="0" y="422942"/>
                    </a:moveTo>
                    <a:cubicBezTo>
                      <a:pt x="114595" y="211078"/>
                      <a:pt x="229191" y="-785"/>
                      <a:pt x="349693" y="2"/>
                    </a:cubicBezTo>
                    <a:cubicBezTo>
                      <a:pt x="470195" y="789"/>
                      <a:pt x="596604" y="214228"/>
                      <a:pt x="723014" y="427667"/>
                    </a:cubicBezTo>
                  </a:path>
                </a:pathLst>
              </a:custGeom>
              <a:solidFill>
                <a:schemeClr val="accent6">
                  <a:lumMod val="40000"/>
                  <a:lumOff val="60000"/>
                </a:schemeClr>
              </a:solidFill>
              <a:ln w="28575">
                <a:solidFill>
                  <a:schemeClr val="accent6">
                    <a:lumMod val="7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Freeform: Shape 38">
                <a:extLst>
                  <a:ext uri="{FF2B5EF4-FFF2-40B4-BE49-F238E27FC236}">
                    <a16:creationId xmlns:a16="http://schemas.microsoft.com/office/drawing/2014/main" id="{001A6091-7BAF-A926-2C27-B21E68E4A121}"/>
                  </a:ext>
                </a:extLst>
              </p:cNvPr>
              <p:cNvSpPr/>
              <p:nvPr/>
            </p:nvSpPr>
            <p:spPr>
              <a:xfrm>
                <a:off x="5514216" y="4143989"/>
                <a:ext cx="373732" cy="277942"/>
              </a:xfrm>
              <a:custGeom>
                <a:avLst/>
                <a:gdLst>
                  <a:gd name="connsiteX0" fmla="*/ 0 w 723014"/>
                  <a:gd name="connsiteY0" fmla="*/ 422942 h 427667"/>
                  <a:gd name="connsiteX1" fmla="*/ 349693 w 723014"/>
                  <a:gd name="connsiteY1" fmla="*/ 2 h 427667"/>
                  <a:gd name="connsiteX2" fmla="*/ 723014 w 723014"/>
                  <a:gd name="connsiteY2" fmla="*/ 427667 h 427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23014" h="427667">
                    <a:moveTo>
                      <a:pt x="0" y="422942"/>
                    </a:moveTo>
                    <a:cubicBezTo>
                      <a:pt x="114595" y="211078"/>
                      <a:pt x="229191" y="-785"/>
                      <a:pt x="349693" y="2"/>
                    </a:cubicBezTo>
                    <a:cubicBezTo>
                      <a:pt x="470195" y="789"/>
                      <a:pt x="596604" y="214228"/>
                      <a:pt x="723014" y="427667"/>
                    </a:cubicBezTo>
                  </a:path>
                </a:pathLst>
              </a:custGeom>
              <a:solidFill>
                <a:srgbClr val="34846F">
                  <a:alpha val="60000"/>
                </a:srgbClr>
              </a:solidFill>
              <a:ln w="19050">
                <a:solidFill>
                  <a:srgbClr val="34846F"/>
                </a:solidFill>
              </a:ln>
              <a:scene3d>
                <a:camera prst="isometricOffAxis1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Freeform: Shape 39">
                <a:extLst>
                  <a:ext uri="{FF2B5EF4-FFF2-40B4-BE49-F238E27FC236}">
                    <a16:creationId xmlns:a16="http://schemas.microsoft.com/office/drawing/2014/main" id="{140372D2-7D78-4F57-F1F9-EFE12DB85D07}"/>
                  </a:ext>
                </a:extLst>
              </p:cNvPr>
              <p:cNvSpPr/>
              <p:nvPr/>
            </p:nvSpPr>
            <p:spPr>
              <a:xfrm flipV="1">
                <a:off x="5848139" y="4347729"/>
                <a:ext cx="373732" cy="277942"/>
              </a:xfrm>
              <a:custGeom>
                <a:avLst/>
                <a:gdLst>
                  <a:gd name="connsiteX0" fmla="*/ 0 w 723014"/>
                  <a:gd name="connsiteY0" fmla="*/ 422942 h 427667"/>
                  <a:gd name="connsiteX1" fmla="*/ 349693 w 723014"/>
                  <a:gd name="connsiteY1" fmla="*/ 2 h 427667"/>
                  <a:gd name="connsiteX2" fmla="*/ 723014 w 723014"/>
                  <a:gd name="connsiteY2" fmla="*/ 427667 h 427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23014" h="427667">
                    <a:moveTo>
                      <a:pt x="0" y="422942"/>
                    </a:moveTo>
                    <a:cubicBezTo>
                      <a:pt x="114595" y="211078"/>
                      <a:pt x="229191" y="-785"/>
                      <a:pt x="349693" y="2"/>
                    </a:cubicBezTo>
                    <a:cubicBezTo>
                      <a:pt x="470195" y="789"/>
                      <a:pt x="596604" y="214228"/>
                      <a:pt x="723014" y="427667"/>
                    </a:cubicBezTo>
                  </a:path>
                </a:pathLst>
              </a:custGeom>
              <a:solidFill>
                <a:srgbClr val="34846F">
                  <a:alpha val="60000"/>
                </a:srgbClr>
              </a:solidFill>
              <a:ln w="19050">
                <a:solidFill>
                  <a:srgbClr val="34846F"/>
                </a:solidFill>
              </a:ln>
              <a:scene3d>
                <a:camera prst="isometricOffAxis1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Freeform: Shape 40">
                <a:extLst>
                  <a:ext uri="{FF2B5EF4-FFF2-40B4-BE49-F238E27FC236}">
                    <a16:creationId xmlns:a16="http://schemas.microsoft.com/office/drawing/2014/main" id="{32E29E8C-F778-683C-F213-08EF6945A6F4}"/>
                  </a:ext>
                </a:extLst>
              </p:cNvPr>
              <p:cNvSpPr/>
              <p:nvPr/>
            </p:nvSpPr>
            <p:spPr>
              <a:xfrm flipV="1">
                <a:off x="5905703" y="4255210"/>
                <a:ext cx="373732" cy="277942"/>
              </a:xfrm>
              <a:custGeom>
                <a:avLst/>
                <a:gdLst>
                  <a:gd name="connsiteX0" fmla="*/ 0 w 723014"/>
                  <a:gd name="connsiteY0" fmla="*/ 422942 h 427667"/>
                  <a:gd name="connsiteX1" fmla="*/ 349693 w 723014"/>
                  <a:gd name="connsiteY1" fmla="*/ 2 h 427667"/>
                  <a:gd name="connsiteX2" fmla="*/ 723014 w 723014"/>
                  <a:gd name="connsiteY2" fmla="*/ 427667 h 427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23014" h="427667">
                    <a:moveTo>
                      <a:pt x="0" y="422942"/>
                    </a:moveTo>
                    <a:cubicBezTo>
                      <a:pt x="114595" y="211078"/>
                      <a:pt x="229191" y="-785"/>
                      <a:pt x="349693" y="2"/>
                    </a:cubicBezTo>
                    <a:cubicBezTo>
                      <a:pt x="470195" y="789"/>
                      <a:pt x="596604" y="214228"/>
                      <a:pt x="723014" y="427667"/>
                    </a:cubicBezTo>
                  </a:path>
                </a:pathLst>
              </a:custGeom>
              <a:solidFill>
                <a:schemeClr val="accent6">
                  <a:lumMod val="40000"/>
                  <a:lumOff val="60000"/>
                  <a:alpha val="80000"/>
                </a:schemeClr>
              </a:solidFill>
              <a:ln w="28575">
                <a:solidFill>
                  <a:schemeClr val="accent6">
                    <a:lumMod val="7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ACE9737F-BFFC-AE70-2FB2-96D5DEB8EB3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60653" y="3998996"/>
              <a:ext cx="1520056" cy="236576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2447921F-8FF5-F489-CF11-10E156A05863}"/>
                </a:ext>
              </a:extLst>
            </p:cNvPr>
            <p:cNvCxnSpPr>
              <a:cxnSpLocks/>
            </p:cNvCxnSpPr>
            <p:nvPr/>
          </p:nvCxnSpPr>
          <p:spPr>
            <a:xfrm>
              <a:off x="8873886" y="3998375"/>
              <a:ext cx="197189" cy="8842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E1D139AD-A343-0E3E-2997-C8ACB6A29DD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873886" y="3692510"/>
              <a:ext cx="6823" cy="310516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139A326-C8A6-BBFB-2C7C-FCD6B54D01D0}"/>
                </a:ext>
              </a:extLst>
            </p:cNvPr>
            <p:cNvSpPr txBox="1"/>
            <p:nvPr/>
          </p:nvSpPr>
          <p:spPr>
            <a:xfrm>
              <a:off x="8880709" y="4035226"/>
              <a:ext cx="54053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B(</a:t>
              </a:r>
              <a:r>
                <a:rPr lang="en-US" sz="1400" dirty="0" err="1"/>
                <a:t>r,t</a:t>
              </a:r>
              <a:r>
                <a:rPr lang="en-US" sz="1400" dirty="0"/>
                <a:t>)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8B40A95-52B7-0298-1F3D-166DE486E477}"/>
                </a:ext>
              </a:extLst>
            </p:cNvPr>
            <p:cNvSpPr txBox="1"/>
            <p:nvPr/>
          </p:nvSpPr>
          <p:spPr>
            <a:xfrm>
              <a:off x="7299763" y="4188244"/>
              <a:ext cx="53091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E(</a:t>
              </a:r>
              <a:r>
                <a:rPr lang="en-US" sz="1400" dirty="0" err="1"/>
                <a:t>r,t</a:t>
              </a:r>
              <a:r>
                <a:rPr lang="en-US" sz="1400" dirty="0"/>
                <a:t>)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CB3CA8F8-AF1F-A12E-C324-72450CEF8522}"/>
              </a:ext>
            </a:extLst>
          </p:cNvPr>
          <p:cNvGrpSpPr/>
          <p:nvPr/>
        </p:nvGrpSpPr>
        <p:grpSpPr>
          <a:xfrm>
            <a:off x="8755429" y="5275372"/>
            <a:ext cx="950823" cy="715830"/>
            <a:chOff x="4485074" y="2282446"/>
            <a:chExt cx="1031939" cy="1582927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6520D3F8-1461-1024-EDDD-A40FB2351C9D}"/>
                </a:ext>
              </a:extLst>
            </p:cNvPr>
            <p:cNvSpPr/>
            <p:nvPr/>
          </p:nvSpPr>
          <p:spPr>
            <a:xfrm>
              <a:off x="5347911" y="2375795"/>
              <a:ext cx="169102" cy="1691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F71A4CF2-EB25-0788-14A1-C134AD9802A7}"/>
                </a:ext>
              </a:extLst>
            </p:cNvPr>
            <p:cNvSpPr/>
            <p:nvPr/>
          </p:nvSpPr>
          <p:spPr>
            <a:xfrm>
              <a:off x="5347911" y="3267290"/>
              <a:ext cx="169102" cy="1691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Freeform: Shape 44">
              <a:extLst>
                <a:ext uri="{FF2B5EF4-FFF2-40B4-BE49-F238E27FC236}">
                  <a16:creationId xmlns:a16="http://schemas.microsoft.com/office/drawing/2014/main" id="{2DBC48B8-D716-4C5E-385A-2AF489DA9A0A}"/>
                </a:ext>
              </a:extLst>
            </p:cNvPr>
            <p:cNvSpPr/>
            <p:nvPr/>
          </p:nvSpPr>
          <p:spPr>
            <a:xfrm>
              <a:off x="4554846" y="2998110"/>
              <a:ext cx="729231" cy="460615"/>
            </a:xfrm>
            <a:custGeom>
              <a:avLst/>
              <a:gdLst>
                <a:gd name="connsiteX0" fmla="*/ 0 w 786912"/>
                <a:gd name="connsiteY0" fmla="*/ 478527 h 1021476"/>
                <a:gd name="connsiteX1" fmla="*/ 263769 w 786912"/>
                <a:gd name="connsiteY1" fmla="*/ 16931 h 1021476"/>
                <a:gd name="connsiteX2" fmla="*/ 584688 w 786912"/>
                <a:gd name="connsiteY2" fmla="*/ 1010462 h 1021476"/>
                <a:gd name="connsiteX3" fmla="*/ 786912 w 786912"/>
                <a:gd name="connsiteY3" fmla="*/ 460942 h 1021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6912" h="1021476">
                  <a:moveTo>
                    <a:pt x="0" y="478527"/>
                  </a:moveTo>
                  <a:cubicBezTo>
                    <a:pt x="83160" y="203401"/>
                    <a:pt x="166321" y="-71725"/>
                    <a:pt x="263769" y="16931"/>
                  </a:cubicBezTo>
                  <a:cubicBezTo>
                    <a:pt x="361217" y="105587"/>
                    <a:pt x="497498" y="936460"/>
                    <a:pt x="584688" y="1010462"/>
                  </a:cubicBezTo>
                  <a:cubicBezTo>
                    <a:pt x="671878" y="1084464"/>
                    <a:pt x="729395" y="772703"/>
                    <a:pt x="786912" y="460942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Freeform: Shape 45">
              <a:extLst>
                <a:ext uri="{FF2B5EF4-FFF2-40B4-BE49-F238E27FC236}">
                  <a16:creationId xmlns:a16="http://schemas.microsoft.com/office/drawing/2014/main" id="{C6342551-A9A8-504F-329A-A679D0B8D986}"/>
                </a:ext>
              </a:extLst>
            </p:cNvPr>
            <p:cNvSpPr/>
            <p:nvPr/>
          </p:nvSpPr>
          <p:spPr>
            <a:xfrm>
              <a:off x="4568018" y="3460211"/>
              <a:ext cx="723014" cy="277942"/>
            </a:xfrm>
            <a:custGeom>
              <a:avLst/>
              <a:gdLst>
                <a:gd name="connsiteX0" fmla="*/ 0 w 723014"/>
                <a:gd name="connsiteY0" fmla="*/ 422942 h 427667"/>
                <a:gd name="connsiteX1" fmla="*/ 349693 w 723014"/>
                <a:gd name="connsiteY1" fmla="*/ 2 h 427667"/>
                <a:gd name="connsiteX2" fmla="*/ 723014 w 723014"/>
                <a:gd name="connsiteY2" fmla="*/ 427667 h 427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23014" h="427667">
                  <a:moveTo>
                    <a:pt x="0" y="422942"/>
                  </a:moveTo>
                  <a:cubicBezTo>
                    <a:pt x="114595" y="211078"/>
                    <a:pt x="229191" y="-785"/>
                    <a:pt x="349693" y="2"/>
                  </a:cubicBezTo>
                  <a:cubicBezTo>
                    <a:pt x="470195" y="789"/>
                    <a:pt x="596604" y="214228"/>
                    <a:pt x="723014" y="427667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Freeform: Shape 46">
              <a:extLst>
                <a:ext uri="{FF2B5EF4-FFF2-40B4-BE49-F238E27FC236}">
                  <a16:creationId xmlns:a16="http://schemas.microsoft.com/office/drawing/2014/main" id="{56030AEC-DE83-98AB-7ECA-2971BADD73A1}"/>
                </a:ext>
              </a:extLst>
            </p:cNvPr>
            <p:cNvSpPr/>
            <p:nvPr/>
          </p:nvSpPr>
          <p:spPr>
            <a:xfrm>
              <a:off x="4554845" y="2496100"/>
              <a:ext cx="729231" cy="414835"/>
            </a:xfrm>
            <a:custGeom>
              <a:avLst/>
              <a:gdLst>
                <a:gd name="connsiteX0" fmla="*/ 0 w 1119962"/>
                <a:gd name="connsiteY0" fmla="*/ 232378 h 478108"/>
                <a:gd name="connsiteX1" fmla="*/ 207925 w 1119962"/>
                <a:gd name="connsiteY1" fmla="*/ 7913 h 478108"/>
                <a:gd name="connsiteX2" fmla="*/ 559981 w 1119962"/>
                <a:gd name="connsiteY2" fmla="*/ 478108 h 478108"/>
                <a:gd name="connsiteX3" fmla="*/ 926214 w 1119962"/>
                <a:gd name="connsiteY3" fmla="*/ 7913 h 478108"/>
                <a:gd name="connsiteX4" fmla="*/ 1119962 w 1119962"/>
                <a:gd name="connsiteY4" fmla="*/ 227652 h 478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9962" h="478108">
                  <a:moveTo>
                    <a:pt x="0" y="232378"/>
                  </a:moveTo>
                  <a:cubicBezTo>
                    <a:pt x="57297" y="99668"/>
                    <a:pt x="114595" y="-33042"/>
                    <a:pt x="207925" y="7913"/>
                  </a:cubicBezTo>
                  <a:cubicBezTo>
                    <a:pt x="301255" y="48868"/>
                    <a:pt x="440266" y="478108"/>
                    <a:pt x="559981" y="478108"/>
                  </a:cubicBezTo>
                  <a:cubicBezTo>
                    <a:pt x="679696" y="478108"/>
                    <a:pt x="832884" y="49656"/>
                    <a:pt x="926214" y="7913"/>
                  </a:cubicBezTo>
                  <a:cubicBezTo>
                    <a:pt x="1019544" y="-33830"/>
                    <a:pt x="1069753" y="96911"/>
                    <a:pt x="1119962" y="227652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F0077E0-BCFF-0472-0021-4221EC1F37BF}"/>
                </a:ext>
              </a:extLst>
            </p:cNvPr>
            <p:cNvGrpSpPr/>
            <p:nvPr/>
          </p:nvGrpSpPr>
          <p:grpSpPr>
            <a:xfrm>
              <a:off x="4485074" y="2282446"/>
              <a:ext cx="885018" cy="1582927"/>
              <a:chOff x="6345717" y="2421751"/>
              <a:chExt cx="885018" cy="1327656"/>
            </a:xfrm>
          </p:grpSpPr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1D3A45BE-8B5C-03D7-965F-9A5194BCDA29}"/>
                  </a:ext>
                </a:extLst>
              </p:cNvPr>
              <p:cNvSpPr/>
              <p:nvPr/>
            </p:nvSpPr>
            <p:spPr>
              <a:xfrm>
                <a:off x="6415489" y="2503342"/>
                <a:ext cx="729231" cy="1246065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86A43DDE-6C89-DE24-1DF8-E1B1EE38E0EB}"/>
                  </a:ext>
                </a:extLst>
              </p:cNvPr>
              <p:cNvSpPr/>
              <p:nvPr/>
            </p:nvSpPr>
            <p:spPr>
              <a:xfrm>
                <a:off x="6345717" y="2421751"/>
                <a:ext cx="885018" cy="15725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BAEBF7B-2CC6-2BB7-7961-6D4063DC0C9D}"/>
              </a:ext>
            </a:extLst>
          </p:cNvPr>
          <p:cNvGrpSpPr/>
          <p:nvPr/>
        </p:nvGrpSpPr>
        <p:grpSpPr>
          <a:xfrm>
            <a:off x="7553752" y="5234352"/>
            <a:ext cx="1005247" cy="738132"/>
            <a:chOff x="4485073" y="2300049"/>
            <a:chExt cx="1031940" cy="1565331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5B53E3AC-0198-2B93-49D2-0CDD4D13F9DD}"/>
                </a:ext>
              </a:extLst>
            </p:cNvPr>
            <p:cNvSpPr/>
            <p:nvPr/>
          </p:nvSpPr>
          <p:spPr>
            <a:xfrm>
              <a:off x="5347911" y="2375795"/>
              <a:ext cx="169102" cy="1691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10849D32-982A-29FC-AFD8-1C1A416002FA}"/>
                </a:ext>
              </a:extLst>
            </p:cNvPr>
            <p:cNvSpPr/>
            <p:nvPr/>
          </p:nvSpPr>
          <p:spPr>
            <a:xfrm>
              <a:off x="5347911" y="3267290"/>
              <a:ext cx="169102" cy="1691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: Shape 53">
              <a:extLst>
                <a:ext uri="{FF2B5EF4-FFF2-40B4-BE49-F238E27FC236}">
                  <a16:creationId xmlns:a16="http://schemas.microsoft.com/office/drawing/2014/main" id="{5AA95057-107C-4A73-2FDE-F39C90DCAAC3}"/>
                </a:ext>
              </a:extLst>
            </p:cNvPr>
            <p:cNvSpPr/>
            <p:nvPr/>
          </p:nvSpPr>
          <p:spPr>
            <a:xfrm>
              <a:off x="4554846" y="3038254"/>
              <a:ext cx="729231" cy="460615"/>
            </a:xfrm>
            <a:custGeom>
              <a:avLst/>
              <a:gdLst>
                <a:gd name="connsiteX0" fmla="*/ 0 w 786912"/>
                <a:gd name="connsiteY0" fmla="*/ 478527 h 1021476"/>
                <a:gd name="connsiteX1" fmla="*/ 263769 w 786912"/>
                <a:gd name="connsiteY1" fmla="*/ 16931 h 1021476"/>
                <a:gd name="connsiteX2" fmla="*/ 584688 w 786912"/>
                <a:gd name="connsiteY2" fmla="*/ 1010462 h 1021476"/>
                <a:gd name="connsiteX3" fmla="*/ 786912 w 786912"/>
                <a:gd name="connsiteY3" fmla="*/ 460942 h 1021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6912" h="1021476">
                  <a:moveTo>
                    <a:pt x="0" y="478527"/>
                  </a:moveTo>
                  <a:cubicBezTo>
                    <a:pt x="83160" y="203401"/>
                    <a:pt x="166321" y="-71725"/>
                    <a:pt x="263769" y="16931"/>
                  </a:cubicBezTo>
                  <a:cubicBezTo>
                    <a:pt x="361217" y="105587"/>
                    <a:pt x="497498" y="936460"/>
                    <a:pt x="584688" y="1010462"/>
                  </a:cubicBezTo>
                  <a:cubicBezTo>
                    <a:pt x="671878" y="1084464"/>
                    <a:pt x="729395" y="772703"/>
                    <a:pt x="786912" y="460942"/>
                  </a:cubicBezTo>
                </a:path>
              </a:pathLst>
            </a:custGeom>
            <a:solidFill>
              <a:srgbClr val="8ABCB0"/>
            </a:solidFill>
            <a:ln>
              <a:solidFill>
                <a:srgbClr val="34846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: Shape 54">
              <a:extLst>
                <a:ext uri="{FF2B5EF4-FFF2-40B4-BE49-F238E27FC236}">
                  <a16:creationId xmlns:a16="http://schemas.microsoft.com/office/drawing/2014/main" id="{A6C8190A-2822-2749-F4D5-927A546FEFE1}"/>
                </a:ext>
              </a:extLst>
            </p:cNvPr>
            <p:cNvSpPr/>
            <p:nvPr/>
          </p:nvSpPr>
          <p:spPr>
            <a:xfrm>
              <a:off x="4568018" y="3567270"/>
              <a:ext cx="723015" cy="277943"/>
            </a:xfrm>
            <a:custGeom>
              <a:avLst/>
              <a:gdLst>
                <a:gd name="connsiteX0" fmla="*/ 0 w 723014"/>
                <a:gd name="connsiteY0" fmla="*/ 422942 h 427667"/>
                <a:gd name="connsiteX1" fmla="*/ 349693 w 723014"/>
                <a:gd name="connsiteY1" fmla="*/ 2 h 427667"/>
                <a:gd name="connsiteX2" fmla="*/ 723014 w 723014"/>
                <a:gd name="connsiteY2" fmla="*/ 427667 h 427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23014" h="427667">
                  <a:moveTo>
                    <a:pt x="0" y="422942"/>
                  </a:moveTo>
                  <a:cubicBezTo>
                    <a:pt x="114595" y="211078"/>
                    <a:pt x="229191" y="-785"/>
                    <a:pt x="349693" y="2"/>
                  </a:cubicBezTo>
                  <a:cubicBezTo>
                    <a:pt x="470195" y="789"/>
                    <a:pt x="596604" y="214228"/>
                    <a:pt x="723014" y="427667"/>
                  </a:cubicBezTo>
                </a:path>
              </a:pathLst>
            </a:custGeom>
            <a:solidFill>
              <a:srgbClr val="8ABCB0"/>
            </a:solidFill>
            <a:ln>
              <a:solidFill>
                <a:srgbClr val="34846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: Shape 55">
              <a:extLst>
                <a:ext uri="{FF2B5EF4-FFF2-40B4-BE49-F238E27FC236}">
                  <a16:creationId xmlns:a16="http://schemas.microsoft.com/office/drawing/2014/main" id="{D6E227B0-6B68-61F3-7AF9-44375F25AFE0}"/>
                </a:ext>
              </a:extLst>
            </p:cNvPr>
            <p:cNvSpPr/>
            <p:nvPr/>
          </p:nvSpPr>
          <p:spPr>
            <a:xfrm>
              <a:off x="4554845" y="2542936"/>
              <a:ext cx="729231" cy="414836"/>
            </a:xfrm>
            <a:custGeom>
              <a:avLst/>
              <a:gdLst>
                <a:gd name="connsiteX0" fmla="*/ 0 w 1119962"/>
                <a:gd name="connsiteY0" fmla="*/ 232378 h 478108"/>
                <a:gd name="connsiteX1" fmla="*/ 207925 w 1119962"/>
                <a:gd name="connsiteY1" fmla="*/ 7913 h 478108"/>
                <a:gd name="connsiteX2" fmla="*/ 559981 w 1119962"/>
                <a:gd name="connsiteY2" fmla="*/ 478108 h 478108"/>
                <a:gd name="connsiteX3" fmla="*/ 926214 w 1119962"/>
                <a:gd name="connsiteY3" fmla="*/ 7913 h 478108"/>
                <a:gd name="connsiteX4" fmla="*/ 1119962 w 1119962"/>
                <a:gd name="connsiteY4" fmla="*/ 227652 h 478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9962" h="478108">
                  <a:moveTo>
                    <a:pt x="0" y="232378"/>
                  </a:moveTo>
                  <a:cubicBezTo>
                    <a:pt x="57297" y="99668"/>
                    <a:pt x="114595" y="-33042"/>
                    <a:pt x="207925" y="7913"/>
                  </a:cubicBezTo>
                  <a:cubicBezTo>
                    <a:pt x="301255" y="48868"/>
                    <a:pt x="440266" y="478108"/>
                    <a:pt x="559981" y="478108"/>
                  </a:cubicBezTo>
                  <a:cubicBezTo>
                    <a:pt x="679696" y="478108"/>
                    <a:pt x="832884" y="49656"/>
                    <a:pt x="926214" y="7913"/>
                  </a:cubicBezTo>
                  <a:cubicBezTo>
                    <a:pt x="1019544" y="-33830"/>
                    <a:pt x="1069753" y="96911"/>
                    <a:pt x="1119962" y="227652"/>
                  </a:cubicBezTo>
                </a:path>
              </a:pathLst>
            </a:custGeom>
            <a:solidFill>
              <a:srgbClr val="8ABCB0"/>
            </a:solidFill>
            <a:ln>
              <a:solidFill>
                <a:srgbClr val="34846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C6AE743A-8C47-CF45-D903-E7CD36657D8F}"/>
                </a:ext>
              </a:extLst>
            </p:cNvPr>
            <p:cNvGrpSpPr/>
            <p:nvPr/>
          </p:nvGrpSpPr>
          <p:grpSpPr>
            <a:xfrm>
              <a:off x="4485073" y="2300049"/>
              <a:ext cx="885018" cy="1565331"/>
              <a:chOff x="6345716" y="2436511"/>
              <a:chExt cx="885018" cy="1312896"/>
            </a:xfrm>
          </p:grpSpPr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0A97C4FE-2BB4-9956-2167-76C16E840707}"/>
                  </a:ext>
                </a:extLst>
              </p:cNvPr>
              <p:cNvSpPr/>
              <p:nvPr/>
            </p:nvSpPr>
            <p:spPr>
              <a:xfrm>
                <a:off x="6415489" y="2503342"/>
                <a:ext cx="729231" cy="1246065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79AF42CB-62C3-3EEC-A376-4F89FFC8F6FD}"/>
                  </a:ext>
                </a:extLst>
              </p:cNvPr>
              <p:cNvSpPr/>
              <p:nvPr/>
            </p:nvSpPr>
            <p:spPr>
              <a:xfrm>
                <a:off x="6345716" y="2436511"/>
                <a:ext cx="885018" cy="15725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65EEC2DB-6FFF-A946-33AD-5DAE085A5F04}"/>
              </a:ext>
            </a:extLst>
          </p:cNvPr>
          <p:cNvSpPr txBox="1"/>
          <p:nvPr/>
        </p:nvSpPr>
        <p:spPr>
          <a:xfrm>
            <a:off x="8676642" y="6105225"/>
            <a:ext cx="10663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Montserrat" pitchFamily="2" charset="77"/>
              </a:rPr>
              <a:t>Quantum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BB940CE3-EF93-9D23-0493-7D3E1A014649}"/>
              </a:ext>
            </a:extLst>
          </p:cNvPr>
          <p:cNvSpPr txBox="1"/>
          <p:nvPr/>
        </p:nvSpPr>
        <p:spPr>
          <a:xfrm>
            <a:off x="7481410" y="6068137"/>
            <a:ext cx="9476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Montserrat" pitchFamily="2" charset="77"/>
              </a:rPr>
              <a:t>Classical</a:t>
            </a:r>
          </a:p>
          <a:p>
            <a:r>
              <a:rPr lang="en-US" sz="1400" dirty="0">
                <a:latin typeface="Montserrat" pitchFamily="2" charset="77"/>
              </a:rPr>
              <a:t>modes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18C045F2-926B-5CFB-A997-E4C8D1ED8694}"/>
              </a:ext>
            </a:extLst>
          </p:cNvPr>
          <p:cNvSpPr txBox="1"/>
          <p:nvPr/>
        </p:nvSpPr>
        <p:spPr>
          <a:xfrm>
            <a:off x="5521193" y="6052966"/>
            <a:ext cx="11528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Montserrat" pitchFamily="2" charset="77"/>
              </a:rPr>
              <a:t>Dynamical</a:t>
            </a:r>
          </a:p>
          <a:p>
            <a:r>
              <a:rPr lang="en-US" sz="1400" dirty="0">
                <a:latin typeface="Montserrat" pitchFamily="2" charset="77"/>
              </a:rPr>
              <a:t>E-Field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C6BB192C-E14E-2A8D-2F4B-57C12774CC89}"/>
              </a:ext>
            </a:extLst>
          </p:cNvPr>
          <p:cNvSpPr txBox="1"/>
          <p:nvPr/>
        </p:nvSpPr>
        <p:spPr>
          <a:xfrm>
            <a:off x="3673619" y="6052046"/>
            <a:ext cx="16818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Montserrat" pitchFamily="2" charset="77"/>
              </a:rPr>
              <a:t>Inhomogeneous</a:t>
            </a:r>
          </a:p>
          <a:p>
            <a:r>
              <a:rPr lang="en-US" sz="1400" dirty="0">
                <a:latin typeface="Montserrat" pitchFamily="2" charset="77"/>
              </a:rPr>
              <a:t>static E-Field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B2C13E45-8536-D42A-6B7E-5EBAB8FD6328}"/>
              </a:ext>
            </a:extLst>
          </p:cNvPr>
          <p:cNvSpPr txBox="1"/>
          <p:nvPr/>
        </p:nvSpPr>
        <p:spPr>
          <a:xfrm>
            <a:off x="2405700" y="5999009"/>
            <a:ext cx="8146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Montserrat" pitchFamily="2" charset="77"/>
              </a:rPr>
              <a:t>Static</a:t>
            </a:r>
          </a:p>
          <a:p>
            <a:r>
              <a:rPr lang="en-US" sz="1400" dirty="0">
                <a:latin typeface="Montserrat" pitchFamily="2" charset="77"/>
              </a:rPr>
              <a:t>E-Field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136210E-AE0B-27E6-A3B4-7AC989B0AC9D}"/>
              </a:ext>
            </a:extLst>
          </p:cNvPr>
          <p:cNvSpPr txBox="1"/>
          <p:nvPr/>
        </p:nvSpPr>
        <p:spPr>
          <a:xfrm>
            <a:off x="9986555" y="4872854"/>
            <a:ext cx="18902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latin typeface="Montserrat" pitchFamily="2" charset="77"/>
              </a:rPr>
              <a:t>Complexity of light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EBA60186-514C-160F-29B0-34FC783DC52C}"/>
              </a:ext>
            </a:extLst>
          </p:cNvPr>
          <p:cNvGrpSpPr/>
          <p:nvPr/>
        </p:nvGrpSpPr>
        <p:grpSpPr>
          <a:xfrm>
            <a:off x="3791922" y="4990271"/>
            <a:ext cx="1265274" cy="1065962"/>
            <a:chOff x="4598863" y="5165346"/>
            <a:chExt cx="1509841" cy="1469136"/>
          </a:xfrm>
        </p:grpSpPr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A5E5BF9E-E401-34AE-03F6-12E7615E0007}"/>
                </a:ext>
              </a:extLst>
            </p:cNvPr>
            <p:cNvSpPr txBox="1"/>
            <p:nvPr/>
          </p:nvSpPr>
          <p:spPr>
            <a:xfrm>
              <a:off x="5716727" y="5865041"/>
              <a:ext cx="30624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/>
                <a:t>-</a:t>
              </a:r>
            </a:p>
          </p:txBody>
        </p: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FFEC31A4-028E-E693-8C0A-B6CCC20ADCA6}"/>
                </a:ext>
              </a:extLst>
            </p:cNvPr>
            <p:cNvGrpSpPr/>
            <p:nvPr/>
          </p:nvGrpSpPr>
          <p:grpSpPr>
            <a:xfrm>
              <a:off x="4598863" y="5165346"/>
              <a:ext cx="1509841" cy="1369377"/>
              <a:chOff x="4598863" y="5165346"/>
              <a:chExt cx="1509841" cy="1369377"/>
            </a:xfrm>
          </p:grpSpPr>
          <p:pic>
            <p:nvPicPr>
              <p:cNvPr id="64" name="Picture 63">
                <a:extLst>
                  <a:ext uri="{FF2B5EF4-FFF2-40B4-BE49-F238E27FC236}">
                    <a16:creationId xmlns:a16="http://schemas.microsoft.com/office/drawing/2014/main" id="{C3639C80-DC34-BD8F-AA28-008BE66B5F8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1038" t="61079" r="17179" b="-138"/>
              <a:stretch/>
            </p:blipFill>
            <p:spPr>
              <a:xfrm flipH="1">
                <a:off x="4598863" y="5402901"/>
                <a:ext cx="1205778" cy="1131822"/>
              </a:xfrm>
              <a:prstGeom prst="roundRect">
                <a:avLst/>
              </a:prstGeom>
            </p:spPr>
          </p:pic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79404DDA-8A9B-2690-0C85-50855282D5E6}"/>
                  </a:ext>
                </a:extLst>
              </p:cNvPr>
              <p:cNvSpPr txBox="1"/>
              <p:nvPr/>
            </p:nvSpPr>
            <p:spPr>
              <a:xfrm>
                <a:off x="5718854" y="5165346"/>
                <a:ext cx="389850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/>
                  <a:t>+</a:t>
                </a:r>
              </a:p>
            </p:txBody>
          </p:sp>
          <p:cxnSp>
            <p:nvCxnSpPr>
              <p:cNvPr id="66" name="Straight Arrow Connector 65">
                <a:extLst>
                  <a:ext uri="{FF2B5EF4-FFF2-40B4-BE49-F238E27FC236}">
                    <a16:creationId xmlns:a16="http://schemas.microsoft.com/office/drawing/2014/main" id="{CEA127D6-6622-8FC5-61F0-E779365982A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934159" y="5792565"/>
                <a:ext cx="9914" cy="533959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prstDash val="sysDash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E93B7984-A1CC-6D1B-F85D-48A6EC9E5CFA}"/>
              </a:ext>
            </a:extLst>
          </p:cNvPr>
          <p:cNvGrpSpPr/>
          <p:nvPr/>
        </p:nvGrpSpPr>
        <p:grpSpPr>
          <a:xfrm>
            <a:off x="2412072" y="4988895"/>
            <a:ext cx="1010465" cy="1121558"/>
            <a:chOff x="7938174" y="5501814"/>
            <a:chExt cx="1289013" cy="1213770"/>
          </a:xfrm>
        </p:grpSpPr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10F8C4DE-8792-B1EA-5E5C-9C518CE4CAC7}"/>
                </a:ext>
              </a:extLst>
            </p:cNvPr>
            <p:cNvGrpSpPr/>
            <p:nvPr/>
          </p:nvGrpSpPr>
          <p:grpSpPr>
            <a:xfrm>
              <a:off x="7938174" y="5518294"/>
              <a:ext cx="1289013" cy="887062"/>
              <a:chOff x="7938174" y="5518294"/>
              <a:chExt cx="1289013" cy="887062"/>
            </a:xfrm>
          </p:grpSpPr>
          <p:grpSp>
            <p:nvGrpSpPr>
              <p:cNvPr id="71" name="Group 70">
                <a:extLst>
                  <a:ext uri="{FF2B5EF4-FFF2-40B4-BE49-F238E27FC236}">
                    <a16:creationId xmlns:a16="http://schemas.microsoft.com/office/drawing/2014/main" id="{ED749408-E875-FF70-260B-F0485B1B204E}"/>
                  </a:ext>
                </a:extLst>
              </p:cNvPr>
              <p:cNvGrpSpPr/>
              <p:nvPr/>
            </p:nvGrpSpPr>
            <p:grpSpPr>
              <a:xfrm>
                <a:off x="7938174" y="5518294"/>
                <a:ext cx="456950" cy="670421"/>
                <a:chOff x="7204117" y="884871"/>
                <a:chExt cx="533870" cy="672206"/>
              </a:xfrm>
            </p:grpSpPr>
            <p:sp>
              <p:nvSpPr>
                <p:cNvPr id="76" name="Cloud 75">
                  <a:extLst>
                    <a:ext uri="{FF2B5EF4-FFF2-40B4-BE49-F238E27FC236}">
                      <a16:creationId xmlns:a16="http://schemas.microsoft.com/office/drawing/2014/main" id="{70D977D9-BEE3-1D20-0ECD-D88A2156AFBA}"/>
                    </a:ext>
                  </a:extLst>
                </p:cNvPr>
                <p:cNvSpPr/>
                <p:nvPr/>
              </p:nvSpPr>
              <p:spPr>
                <a:xfrm>
                  <a:off x="7204117" y="1167865"/>
                  <a:ext cx="533870" cy="369333"/>
                </a:xfrm>
                <a:prstGeom prst="cloud">
                  <a:avLst/>
                </a:prstGeom>
                <a:solidFill>
                  <a:srgbClr val="FFA6A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66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7" name="TextBox 76">
                  <a:extLst>
                    <a:ext uri="{FF2B5EF4-FFF2-40B4-BE49-F238E27FC236}">
                      <a16:creationId xmlns:a16="http://schemas.microsoft.com/office/drawing/2014/main" id="{01279164-B0B1-0629-0D29-56AD84252F24}"/>
                    </a:ext>
                  </a:extLst>
                </p:cNvPr>
                <p:cNvSpPr txBox="1"/>
                <p:nvPr/>
              </p:nvSpPr>
              <p:spPr>
                <a:xfrm>
                  <a:off x="7224401" y="884871"/>
                  <a:ext cx="357790" cy="67220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4400" dirty="0"/>
                    <a:t>-</a:t>
                  </a:r>
                </a:p>
              </p:txBody>
            </p:sp>
          </p:grpSp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83B3392B-E53E-1C36-B4F6-2C1E29396C66}"/>
                  </a:ext>
                </a:extLst>
              </p:cNvPr>
              <p:cNvGrpSpPr/>
              <p:nvPr/>
            </p:nvGrpSpPr>
            <p:grpSpPr>
              <a:xfrm>
                <a:off x="8795585" y="5913689"/>
                <a:ext cx="431602" cy="491667"/>
                <a:chOff x="8370231" y="1516898"/>
                <a:chExt cx="504255" cy="564287"/>
              </a:xfrm>
            </p:grpSpPr>
            <p:sp>
              <p:nvSpPr>
                <p:cNvPr id="74" name="Cloud 73">
                  <a:extLst>
                    <a:ext uri="{FF2B5EF4-FFF2-40B4-BE49-F238E27FC236}">
                      <a16:creationId xmlns:a16="http://schemas.microsoft.com/office/drawing/2014/main" id="{D2773085-A6C6-E4CB-C635-A3D404CA81DF}"/>
                    </a:ext>
                  </a:extLst>
                </p:cNvPr>
                <p:cNvSpPr/>
                <p:nvPr/>
              </p:nvSpPr>
              <p:spPr>
                <a:xfrm>
                  <a:off x="8370231" y="1645291"/>
                  <a:ext cx="504255" cy="435894"/>
                </a:xfrm>
                <a:prstGeom prst="cloud">
                  <a:avLst/>
                </a:prstGeom>
                <a:solidFill>
                  <a:srgbClr val="D9D9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" name="TextBox 74">
                  <a:extLst>
                    <a:ext uri="{FF2B5EF4-FFF2-40B4-BE49-F238E27FC236}">
                      <a16:creationId xmlns:a16="http://schemas.microsoft.com/office/drawing/2014/main" id="{27BBAB6F-C0D1-836C-281A-56533214AA40}"/>
                    </a:ext>
                  </a:extLst>
                </p:cNvPr>
                <p:cNvSpPr txBox="1"/>
                <p:nvPr/>
              </p:nvSpPr>
              <p:spPr>
                <a:xfrm>
                  <a:off x="8378224" y="1516898"/>
                  <a:ext cx="420308" cy="52321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/>
                    <a:t>+</a:t>
                  </a:r>
                </a:p>
              </p:txBody>
            </p:sp>
          </p:grpSp>
          <p:cxnSp>
            <p:nvCxnSpPr>
              <p:cNvPr id="73" name="Straight Arrow Connector 72">
                <a:extLst>
                  <a:ext uri="{FF2B5EF4-FFF2-40B4-BE49-F238E27FC236}">
                    <a16:creationId xmlns:a16="http://schemas.microsoft.com/office/drawing/2014/main" id="{CB363075-BFF0-DE7C-3AE7-ABB3EEB6D73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8383489" y="6028920"/>
                <a:ext cx="394795" cy="133133"/>
              </a:xfrm>
              <a:prstGeom prst="straightConnector1">
                <a:avLst/>
              </a:prstGeom>
              <a:ln w="6350">
                <a:solidFill>
                  <a:schemeClr val="tx1"/>
                </a:solidFill>
                <a:prstDash val="sysDash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9" name="Arc 68">
              <a:extLst>
                <a:ext uri="{FF2B5EF4-FFF2-40B4-BE49-F238E27FC236}">
                  <a16:creationId xmlns:a16="http://schemas.microsoft.com/office/drawing/2014/main" id="{4DBACC8D-75C4-655C-3F2A-F91B3AAB6454}"/>
                </a:ext>
              </a:extLst>
            </p:cNvPr>
            <p:cNvSpPr/>
            <p:nvPr/>
          </p:nvSpPr>
          <p:spPr>
            <a:xfrm rot="19723473">
              <a:off x="8152034" y="5801184"/>
              <a:ext cx="914400" cy="914400"/>
            </a:xfrm>
            <a:prstGeom prst="arc">
              <a:avLst/>
            </a:prstGeom>
            <a:ln>
              <a:solidFill>
                <a:schemeClr val="tx1"/>
              </a:solidFill>
              <a:prstDash val="sysDash"/>
              <a:headEnd type="triangle" w="sm" len="sm"/>
              <a:tailEnd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Arc 69">
              <a:extLst>
                <a:ext uri="{FF2B5EF4-FFF2-40B4-BE49-F238E27FC236}">
                  <a16:creationId xmlns:a16="http://schemas.microsoft.com/office/drawing/2014/main" id="{AA94E31F-398E-B099-A49E-D8E41A95990F}"/>
                </a:ext>
              </a:extLst>
            </p:cNvPr>
            <p:cNvSpPr/>
            <p:nvPr/>
          </p:nvSpPr>
          <p:spPr>
            <a:xfrm rot="3833508" flipV="1">
              <a:off x="8189325" y="5501814"/>
              <a:ext cx="914400" cy="914400"/>
            </a:xfrm>
            <a:prstGeom prst="arc">
              <a:avLst/>
            </a:prstGeom>
            <a:ln>
              <a:solidFill>
                <a:schemeClr val="tx1"/>
              </a:solidFill>
              <a:prstDash val="sysDash"/>
              <a:headEnd type="triangle" w="sm" len="sm"/>
              <a:tailEnd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8" name="TextBox 77">
            <a:extLst>
              <a:ext uri="{FF2B5EF4-FFF2-40B4-BE49-F238E27FC236}">
                <a16:creationId xmlns:a16="http://schemas.microsoft.com/office/drawing/2014/main" id="{4821937D-A085-E183-47D8-33BA12D1FB1E}"/>
              </a:ext>
            </a:extLst>
          </p:cNvPr>
          <p:cNvSpPr txBox="1"/>
          <p:nvPr/>
        </p:nvSpPr>
        <p:spPr>
          <a:xfrm>
            <a:off x="2473747" y="227835"/>
            <a:ext cx="20986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latin typeface="Montserrat" pitchFamily="2" charset="77"/>
              </a:rPr>
              <a:t>Complexity of matter</a:t>
            </a:r>
          </a:p>
        </p:txBody>
      </p:sp>
      <p:pic>
        <p:nvPicPr>
          <p:cNvPr id="99" name="Graphic 98" descr="Question mark with solid fill">
            <a:extLst>
              <a:ext uri="{FF2B5EF4-FFF2-40B4-BE49-F238E27FC236}">
                <a16:creationId xmlns:a16="http://schemas.microsoft.com/office/drawing/2014/main" id="{3C810512-943A-AEDA-31E6-DB6D304793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414614" y="709455"/>
            <a:ext cx="1917473" cy="1894991"/>
          </a:xfrm>
          <a:prstGeom prst="rect">
            <a:avLst/>
          </a:prstGeom>
        </p:spPr>
      </p:pic>
      <p:pic>
        <p:nvPicPr>
          <p:cNvPr id="5" name="Picture 4" descr="A diagram of a physics experiment&#10;&#10;AI-generated content may be incorrect.">
            <a:extLst>
              <a:ext uri="{FF2B5EF4-FFF2-40B4-BE49-F238E27FC236}">
                <a16:creationId xmlns:a16="http://schemas.microsoft.com/office/drawing/2014/main" id="{61595C71-53DF-7BE6-B1AF-AC827546E62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125" y="490289"/>
            <a:ext cx="4165739" cy="4353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9524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9">
            <a:extLst>
              <a:ext uri="{FF2B5EF4-FFF2-40B4-BE49-F238E27FC236}">
                <a16:creationId xmlns:a16="http://schemas.microsoft.com/office/drawing/2014/main" id="{F4477BAC-FFDC-674A-7C30-417A6B890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57925" y="6310839"/>
            <a:ext cx="2743200" cy="365125"/>
          </a:xfrm>
        </p:spPr>
        <p:txBody>
          <a:bodyPr/>
          <a:lstStyle/>
          <a:p>
            <a:fld id="{46F8D5A7-9D75-4AFC-99FB-FFD20B05CA1B}" type="slidenum">
              <a:rPr lang="en-US" b="1" smtClean="0">
                <a:solidFill>
                  <a:srgbClr val="57058D"/>
                </a:solidFill>
                <a:latin typeface="Montserrat" pitchFamily="2" charset="77"/>
              </a:rPr>
              <a:t>19</a:t>
            </a:fld>
            <a:endParaRPr lang="en-US" b="1" dirty="0">
              <a:solidFill>
                <a:srgbClr val="57058D"/>
              </a:solidFill>
              <a:latin typeface="Montserrat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A3BDDA-EC56-FB7B-CAFE-0F9D2720679D}"/>
              </a:ext>
            </a:extLst>
          </p:cNvPr>
          <p:cNvSpPr txBox="1"/>
          <p:nvPr/>
        </p:nvSpPr>
        <p:spPr>
          <a:xfrm>
            <a:off x="89210" y="203267"/>
            <a:ext cx="33874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effectLst/>
                <a:latin typeface="Montserrat" pitchFamily="2" charset="77"/>
              </a:rPr>
              <a:t>Acknowledgements </a:t>
            </a:r>
            <a:endParaRPr lang="en-US" sz="2400" dirty="0">
              <a:latin typeface="Montserrat" pitchFamily="2" charset="77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10BEEDB-12D7-48F7-CBC8-FA08708136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14314" y="203266"/>
            <a:ext cx="1480561" cy="7073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1820ADC-53D5-738C-28BE-0AB232253A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9041" y="5050343"/>
            <a:ext cx="4282834" cy="141076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2E385FE-AB4D-48BE-947C-AA444B1DD68B}"/>
              </a:ext>
            </a:extLst>
          </p:cNvPr>
          <p:cNvSpPr txBox="1"/>
          <p:nvPr/>
        </p:nvSpPr>
        <p:spPr>
          <a:xfrm>
            <a:off x="6111302" y="1125506"/>
            <a:ext cx="2476960" cy="39594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Montserrat" pitchFamily="2" charset="77"/>
              </a:rPr>
              <a:t>Arianna Damiani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Montserrat" pitchFamily="2" charset="77"/>
              </a:rPr>
              <a:t>Muhammad Hasyim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Montserrat" pitchFamily="2" charset="77"/>
              </a:rPr>
              <a:t>Jillian </a:t>
            </a:r>
            <a:r>
              <a:rPr lang="en-US" sz="1600" dirty="0" err="1">
                <a:latin typeface="Montserrat" pitchFamily="2" charset="77"/>
              </a:rPr>
              <a:t>Hoffstadt</a:t>
            </a:r>
            <a:endParaRPr lang="en-US" sz="1600" dirty="0">
              <a:latin typeface="Montserrat" pitchFamily="2" charset="77"/>
            </a:endParaRP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Montserrat" pitchFamily="2" charset="77"/>
              </a:rPr>
              <a:t>Ekaterina </a:t>
            </a:r>
            <a:r>
              <a:rPr lang="en-US" sz="1600" dirty="0" err="1">
                <a:latin typeface="Montserrat" pitchFamily="2" charset="77"/>
              </a:rPr>
              <a:t>Maximova</a:t>
            </a:r>
            <a:endParaRPr lang="en-US" sz="1600" dirty="0">
              <a:latin typeface="Montserrat" pitchFamily="2" charset="77"/>
            </a:endParaRP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Montserrat" pitchFamily="2" charset="77"/>
              </a:rPr>
              <a:t>Iren </a:t>
            </a:r>
            <a:r>
              <a:rPr lang="en-US" sz="1600" dirty="0" err="1">
                <a:latin typeface="Montserrat" pitchFamily="2" charset="77"/>
              </a:rPr>
              <a:t>Simko</a:t>
            </a:r>
            <a:endParaRPr lang="en-US" sz="1600" dirty="0">
              <a:latin typeface="Montserrat" pitchFamily="2" charset="77"/>
            </a:endParaRP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Montserrat" pitchFamily="2" charset="77"/>
              </a:rPr>
              <a:t>Oliver Tan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Montserrat" pitchFamily="2" charset="77"/>
              </a:rPr>
              <a:t>Yuchen Wang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Montserrat" pitchFamily="2" charset="77"/>
              </a:rPr>
              <a:t>Rhiannon </a:t>
            </a:r>
            <a:r>
              <a:rPr lang="en-US" sz="1600" dirty="0" err="1">
                <a:latin typeface="Montserrat" pitchFamily="2" charset="77"/>
              </a:rPr>
              <a:t>Zarotiadis</a:t>
            </a:r>
            <a:endParaRPr lang="en-US" sz="1600" dirty="0">
              <a:latin typeface="Montserrat" pitchFamily="2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4640785-542A-DDA3-6C3F-675C6F39F8B4}"/>
              </a:ext>
            </a:extLst>
          </p:cNvPr>
          <p:cNvSpPr txBox="1"/>
          <p:nvPr/>
        </p:nvSpPr>
        <p:spPr>
          <a:xfrm>
            <a:off x="9170392" y="1125506"/>
            <a:ext cx="2653290" cy="29745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600" i="0" dirty="0">
                <a:effectLst/>
                <a:highlight>
                  <a:srgbClr val="FEFEFF"/>
                </a:highlight>
                <a:latin typeface="Montserrat" pitchFamily="2" charset="77"/>
              </a:rPr>
              <a:t>Davood </a:t>
            </a:r>
            <a:r>
              <a:rPr lang="en-US" sz="1600" i="0" dirty="0" err="1">
                <a:effectLst/>
                <a:highlight>
                  <a:srgbClr val="FEFEFF"/>
                </a:highlight>
                <a:latin typeface="Montserrat" pitchFamily="2" charset="77"/>
              </a:rPr>
              <a:t>Shahrjerdi</a:t>
            </a:r>
            <a:endParaRPr lang="en-US" sz="1600" dirty="0">
              <a:highlight>
                <a:srgbClr val="FEFEFF"/>
              </a:highlight>
              <a:latin typeface="Montserrat" pitchFamily="2" charset="77"/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600" i="0" u="none" strike="noStrike" dirty="0" err="1">
                <a:effectLst/>
                <a:latin typeface="Montserrat" pitchFamily="2" charset="77"/>
              </a:rPr>
              <a:t>Moeid</a:t>
            </a:r>
            <a:r>
              <a:rPr lang="en-US" sz="1600" i="0" u="none" strike="noStrike" dirty="0">
                <a:effectLst/>
                <a:latin typeface="Montserrat" pitchFamily="2" charset="77"/>
              </a:rPr>
              <a:t> </a:t>
            </a:r>
            <a:r>
              <a:rPr lang="en-US" sz="1600" i="0" u="none" strike="noStrike" dirty="0" err="1">
                <a:effectLst/>
                <a:latin typeface="Montserrat" pitchFamily="2" charset="77"/>
              </a:rPr>
              <a:t>Jamalzadeh</a:t>
            </a:r>
            <a:r>
              <a:rPr lang="en-US" sz="1600" i="0" u="none" strike="noStrike" dirty="0">
                <a:effectLst/>
                <a:latin typeface="Montserrat" pitchFamily="2" charset="77"/>
              </a:rPr>
              <a:t> 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Montserrat" pitchFamily="2" charset="77"/>
              </a:rPr>
              <a:t>Johannes Flick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Montserrat" pitchFamily="2" charset="77"/>
              </a:rPr>
              <a:t>Latha Venkataraman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222222"/>
                </a:solidFill>
                <a:highlight>
                  <a:srgbClr val="FFFFFF"/>
                </a:highlight>
                <a:latin typeface="Montserrat" pitchFamily="2" charset="77"/>
              </a:rPr>
              <a:t>Milan </a:t>
            </a:r>
            <a:r>
              <a:rPr lang="en-US" sz="1600" dirty="0" err="1">
                <a:solidFill>
                  <a:srgbClr val="222222"/>
                </a:solidFill>
                <a:highlight>
                  <a:srgbClr val="FFFFFF"/>
                </a:highlight>
                <a:latin typeface="Montserrat" pitchFamily="2" charset="77"/>
              </a:rPr>
              <a:t>Delor</a:t>
            </a:r>
            <a:endParaRPr lang="en-US" sz="1600" b="0" i="0" dirty="0">
              <a:solidFill>
                <a:srgbClr val="222222"/>
              </a:solidFill>
              <a:effectLst/>
              <a:highlight>
                <a:srgbClr val="FFFFFF"/>
              </a:highlight>
              <a:latin typeface="Montserrat" pitchFamily="2" charset="77"/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Montserrat" pitchFamily="2" charset="77"/>
              </a:rPr>
              <a:t>Angela Paoletta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E4606D4-9419-971F-DB6A-ECB78F662D3F}"/>
              </a:ext>
            </a:extLst>
          </p:cNvPr>
          <p:cNvSpPr txBox="1"/>
          <p:nvPr/>
        </p:nvSpPr>
        <p:spPr>
          <a:xfrm>
            <a:off x="1983021" y="5907880"/>
            <a:ext cx="18694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Montserrat" pitchFamily="2" charset="77"/>
              </a:rPr>
              <a:t>Thank you!</a:t>
            </a:r>
          </a:p>
        </p:txBody>
      </p:sp>
      <p:pic>
        <p:nvPicPr>
          <p:cNvPr id="9" name="Picture 8" descr="A group of people sitting around a table&#10;&#10;AI-generated content may be incorrect.">
            <a:extLst>
              <a:ext uri="{FF2B5EF4-FFF2-40B4-BE49-F238E27FC236}">
                <a16:creationId xmlns:a16="http://schemas.microsoft.com/office/drawing/2014/main" id="{68432031-C82B-DA1F-A26F-F33061DA5F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2" t="32564" r="17448"/>
          <a:stretch/>
        </p:blipFill>
        <p:spPr>
          <a:xfrm>
            <a:off x="357481" y="1263627"/>
            <a:ext cx="5162310" cy="3786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5532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9">
            <a:extLst>
              <a:ext uri="{FF2B5EF4-FFF2-40B4-BE49-F238E27FC236}">
                <a16:creationId xmlns:a16="http://schemas.microsoft.com/office/drawing/2014/main" id="{F4477BAC-FFDC-674A-7C30-417A6B890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57925" y="6310839"/>
            <a:ext cx="2743200" cy="365125"/>
          </a:xfrm>
        </p:spPr>
        <p:txBody>
          <a:bodyPr/>
          <a:lstStyle/>
          <a:p>
            <a:fld id="{46F8D5A7-9D75-4AFC-99FB-FFD20B05CA1B}" type="slidenum">
              <a:rPr lang="en-US" b="1" smtClean="0">
                <a:solidFill>
                  <a:srgbClr val="57058D"/>
                </a:solidFill>
                <a:latin typeface="Montserrat" pitchFamily="2" charset="77"/>
              </a:rPr>
              <a:t>2</a:t>
            </a:fld>
            <a:endParaRPr lang="en-US" b="1" dirty="0">
              <a:solidFill>
                <a:srgbClr val="57058D"/>
              </a:solidFill>
              <a:latin typeface="Montserrat" pitchFamily="2" charset="77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8AC3B21-7CDA-8198-1E8C-3ABDC47B8E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93" t="27721" r="43900" b="20272"/>
          <a:stretch/>
        </p:blipFill>
        <p:spPr>
          <a:xfrm>
            <a:off x="954302" y="1511056"/>
            <a:ext cx="866066" cy="7246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794EEAE-12FE-F7B5-EA0F-B80B6E1880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78" t="11730" r="22519" b="15103"/>
          <a:stretch/>
        </p:blipFill>
        <p:spPr>
          <a:xfrm>
            <a:off x="1014545" y="3558500"/>
            <a:ext cx="790426" cy="561823"/>
          </a:xfrm>
          <a:prstGeom prst="ellipse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F418F28-43B2-7268-BC03-62B94503C8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849"/>
          <a:stretch/>
        </p:blipFill>
        <p:spPr>
          <a:xfrm>
            <a:off x="703476" y="91548"/>
            <a:ext cx="1375051" cy="14286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FFF022F-4188-78BC-37E6-4ECA5D68191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59" t="14455" r="2101" b="6005"/>
          <a:stretch/>
        </p:blipFill>
        <p:spPr>
          <a:xfrm>
            <a:off x="862528" y="2553709"/>
            <a:ext cx="1062069" cy="75107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4EC35930-0071-55CD-D3CF-C38BBFC27209}"/>
              </a:ext>
            </a:extLst>
          </p:cNvPr>
          <p:cNvGrpSpPr/>
          <p:nvPr/>
        </p:nvGrpSpPr>
        <p:grpSpPr>
          <a:xfrm>
            <a:off x="1096689" y="4454997"/>
            <a:ext cx="504023" cy="275641"/>
            <a:chOff x="594186" y="4909800"/>
            <a:chExt cx="826828" cy="533305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D5CFCD4-39FE-0747-ABCE-460E5761E626}"/>
                </a:ext>
              </a:extLst>
            </p:cNvPr>
            <p:cNvCxnSpPr>
              <a:cxnSpLocks/>
            </p:cNvCxnSpPr>
            <p:nvPr/>
          </p:nvCxnSpPr>
          <p:spPr>
            <a:xfrm>
              <a:off x="594186" y="4909800"/>
              <a:ext cx="826828" cy="0"/>
            </a:xfrm>
            <a:prstGeom prst="line">
              <a:avLst/>
            </a:prstGeom>
            <a:ln w="38100">
              <a:solidFill>
                <a:srgbClr val="3737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FECB6F11-C4A9-400F-A2DB-0ED6B8B0068E}"/>
                </a:ext>
              </a:extLst>
            </p:cNvPr>
            <p:cNvCxnSpPr>
              <a:cxnSpLocks/>
            </p:cNvCxnSpPr>
            <p:nvPr/>
          </p:nvCxnSpPr>
          <p:spPr>
            <a:xfrm>
              <a:off x="594186" y="5443105"/>
              <a:ext cx="826828" cy="0"/>
            </a:xfrm>
            <a:prstGeom prst="line">
              <a:avLst/>
            </a:prstGeom>
            <a:ln w="38100">
              <a:solidFill>
                <a:srgbClr val="3737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55C1E98E-10C6-A0AA-63AA-3222FD653DD9}"/>
                </a:ext>
              </a:extLst>
            </p:cNvPr>
            <p:cNvCxnSpPr>
              <a:cxnSpLocks/>
            </p:cNvCxnSpPr>
            <p:nvPr/>
          </p:nvCxnSpPr>
          <p:spPr>
            <a:xfrm>
              <a:off x="594186" y="5164180"/>
              <a:ext cx="826828" cy="0"/>
            </a:xfrm>
            <a:prstGeom prst="line">
              <a:avLst/>
            </a:prstGeom>
            <a:ln w="38100">
              <a:solidFill>
                <a:srgbClr val="3737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4206B37C-6667-9247-FB8A-7F9F6372210A}"/>
              </a:ext>
            </a:extLst>
          </p:cNvPr>
          <p:cNvSpPr txBox="1"/>
          <p:nvPr/>
        </p:nvSpPr>
        <p:spPr>
          <a:xfrm>
            <a:off x="767816" y="4836019"/>
            <a:ext cx="14334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Montserrat" pitchFamily="2" charset="77"/>
              </a:rPr>
              <a:t>Energy Levels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0532C72-EC38-2E4B-5B7E-715C9B04A1C9}"/>
              </a:ext>
            </a:extLst>
          </p:cNvPr>
          <p:cNvSpPr txBox="1"/>
          <p:nvPr/>
        </p:nvSpPr>
        <p:spPr>
          <a:xfrm>
            <a:off x="927830" y="4061629"/>
            <a:ext cx="10038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Montserrat" pitchFamily="2" charset="77"/>
              </a:rPr>
              <a:t>Molecule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A184FA4-3E91-1FCE-7AE1-D7F2EEECF5D0}"/>
              </a:ext>
            </a:extLst>
          </p:cNvPr>
          <p:cNvSpPr txBox="1"/>
          <p:nvPr/>
        </p:nvSpPr>
        <p:spPr>
          <a:xfrm>
            <a:off x="886913" y="3248994"/>
            <a:ext cx="10919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Montserrat" pitchFamily="2" charset="77"/>
              </a:rPr>
              <a:t>Molecules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12356DB-E201-0F3D-3E1F-ECE1B558AFC0}"/>
              </a:ext>
            </a:extLst>
          </p:cNvPr>
          <p:cNvSpPr txBox="1"/>
          <p:nvPr/>
        </p:nvSpPr>
        <p:spPr>
          <a:xfrm>
            <a:off x="1003896" y="2209686"/>
            <a:ext cx="8242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Montserrat" pitchFamily="2" charset="77"/>
              </a:rPr>
              <a:t>Cluster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D00F477-0060-ED60-6147-64EF864745E4}"/>
              </a:ext>
            </a:extLst>
          </p:cNvPr>
          <p:cNvSpPr txBox="1"/>
          <p:nvPr/>
        </p:nvSpPr>
        <p:spPr>
          <a:xfrm>
            <a:off x="1096689" y="1234611"/>
            <a:ext cx="6254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Montserrat" pitchFamily="2" charset="77"/>
              </a:rPr>
              <a:t>Solid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9C6DAC6-55C6-8AF5-6F02-3D8A704D66C5}"/>
              </a:ext>
            </a:extLst>
          </p:cNvPr>
          <p:cNvCxnSpPr>
            <a:cxnSpLocks/>
          </p:cNvCxnSpPr>
          <p:nvPr/>
        </p:nvCxnSpPr>
        <p:spPr>
          <a:xfrm flipV="1">
            <a:off x="2340534" y="286309"/>
            <a:ext cx="0" cy="4791026"/>
          </a:xfrm>
          <a:prstGeom prst="straightConnector1">
            <a:avLst/>
          </a:prstGeom>
          <a:ln w="28575">
            <a:headEnd type="none" w="med" len="med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646C2D3-CFD1-65E4-8136-8D7F7E6A8405}"/>
              </a:ext>
            </a:extLst>
          </p:cNvPr>
          <p:cNvCxnSpPr>
            <a:cxnSpLocks/>
            <a:endCxn id="60" idx="1"/>
          </p:cNvCxnSpPr>
          <p:nvPr/>
        </p:nvCxnSpPr>
        <p:spPr>
          <a:xfrm flipV="1">
            <a:off x="2338919" y="5026743"/>
            <a:ext cx="7647636" cy="46164"/>
          </a:xfrm>
          <a:prstGeom prst="straightConnector1">
            <a:avLst/>
          </a:prstGeom>
          <a:ln w="28575">
            <a:headEnd type="none" w="med" len="med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F83FA6D-A911-6C2D-9098-548525D23EAF}"/>
              </a:ext>
            </a:extLst>
          </p:cNvPr>
          <p:cNvGrpSpPr/>
          <p:nvPr/>
        </p:nvGrpSpPr>
        <p:grpSpPr>
          <a:xfrm>
            <a:off x="5509147" y="5291170"/>
            <a:ext cx="1645001" cy="700558"/>
            <a:chOff x="7299763" y="3692510"/>
            <a:chExt cx="2121479" cy="803511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45F92C7E-FA6E-F868-DB90-3376CDCE7E3F}"/>
                </a:ext>
              </a:extLst>
            </p:cNvPr>
            <p:cNvGrpSpPr/>
            <p:nvPr/>
          </p:nvGrpSpPr>
          <p:grpSpPr>
            <a:xfrm>
              <a:off x="7456946" y="3816402"/>
              <a:ext cx="1495996" cy="589285"/>
              <a:chOff x="4783439" y="4143989"/>
              <a:chExt cx="1495996" cy="589285"/>
            </a:xfrm>
          </p:grpSpPr>
          <p:sp>
            <p:nvSpPr>
              <p:cNvPr id="29" name="Freeform: Shape 33">
                <a:extLst>
                  <a:ext uri="{FF2B5EF4-FFF2-40B4-BE49-F238E27FC236}">
                    <a16:creationId xmlns:a16="http://schemas.microsoft.com/office/drawing/2014/main" id="{83237546-9A56-ADF4-1151-43C37706CDA7}"/>
                  </a:ext>
                </a:extLst>
              </p:cNvPr>
              <p:cNvSpPr/>
              <p:nvPr/>
            </p:nvSpPr>
            <p:spPr>
              <a:xfrm>
                <a:off x="4783439" y="4341584"/>
                <a:ext cx="373732" cy="277942"/>
              </a:xfrm>
              <a:custGeom>
                <a:avLst/>
                <a:gdLst>
                  <a:gd name="connsiteX0" fmla="*/ 0 w 723014"/>
                  <a:gd name="connsiteY0" fmla="*/ 422942 h 427667"/>
                  <a:gd name="connsiteX1" fmla="*/ 349693 w 723014"/>
                  <a:gd name="connsiteY1" fmla="*/ 2 h 427667"/>
                  <a:gd name="connsiteX2" fmla="*/ 723014 w 723014"/>
                  <a:gd name="connsiteY2" fmla="*/ 427667 h 427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23014" h="427667">
                    <a:moveTo>
                      <a:pt x="0" y="422942"/>
                    </a:moveTo>
                    <a:cubicBezTo>
                      <a:pt x="114595" y="211078"/>
                      <a:pt x="229191" y="-785"/>
                      <a:pt x="349693" y="2"/>
                    </a:cubicBezTo>
                    <a:cubicBezTo>
                      <a:pt x="470195" y="789"/>
                      <a:pt x="596604" y="214228"/>
                      <a:pt x="723014" y="427667"/>
                    </a:cubicBezTo>
                  </a:path>
                </a:pathLst>
              </a:custGeom>
              <a:solidFill>
                <a:schemeClr val="accent6">
                  <a:lumMod val="40000"/>
                  <a:lumOff val="60000"/>
                </a:schemeClr>
              </a:solidFill>
              <a:ln w="28575">
                <a:solidFill>
                  <a:schemeClr val="accent6">
                    <a:lumMod val="7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Freeform: Shape 34">
                <a:extLst>
                  <a:ext uri="{FF2B5EF4-FFF2-40B4-BE49-F238E27FC236}">
                    <a16:creationId xmlns:a16="http://schemas.microsoft.com/office/drawing/2014/main" id="{F937EC8B-A62A-2A08-8149-5DFDF4DC2177}"/>
                  </a:ext>
                </a:extLst>
              </p:cNvPr>
              <p:cNvSpPr/>
              <p:nvPr/>
            </p:nvSpPr>
            <p:spPr>
              <a:xfrm>
                <a:off x="4841761" y="4247684"/>
                <a:ext cx="373732" cy="277942"/>
              </a:xfrm>
              <a:custGeom>
                <a:avLst/>
                <a:gdLst>
                  <a:gd name="connsiteX0" fmla="*/ 0 w 723014"/>
                  <a:gd name="connsiteY0" fmla="*/ 422942 h 427667"/>
                  <a:gd name="connsiteX1" fmla="*/ 349693 w 723014"/>
                  <a:gd name="connsiteY1" fmla="*/ 2 h 427667"/>
                  <a:gd name="connsiteX2" fmla="*/ 723014 w 723014"/>
                  <a:gd name="connsiteY2" fmla="*/ 427667 h 427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23014" h="427667">
                    <a:moveTo>
                      <a:pt x="0" y="422942"/>
                    </a:moveTo>
                    <a:cubicBezTo>
                      <a:pt x="114595" y="211078"/>
                      <a:pt x="229191" y="-785"/>
                      <a:pt x="349693" y="2"/>
                    </a:cubicBezTo>
                    <a:cubicBezTo>
                      <a:pt x="470195" y="789"/>
                      <a:pt x="596604" y="214228"/>
                      <a:pt x="723014" y="427667"/>
                    </a:cubicBezTo>
                  </a:path>
                </a:pathLst>
              </a:custGeom>
              <a:solidFill>
                <a:srgbClr val="34846F">
                  <a:alpha val="60000"/>
                </a:srgbClr>
              </a:solidFill>
              <a:ln w="19050">
                <a:solidFill>
                  <a:srgbClr val="34846F"/>
                </a:solidFill>
              </a:ln>
              <a:scene3d>
                <a:camera prst="isometricOffAxis1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Freeform: Shape 35">
                <a:extLst>
                  <a:ext uri="{FF2B5EF4-FFF2-40B4-BE49-F238E27FC236}">
                    <a16:creationId xmlns:a16="http://schemas.microsoft.com/office/drawing/2014/main" id="{6DABA7B7-8389-194D-1A71-DAAC37862E2F}"/>
                  </a:ext>
                </a:extLst>
              </p:cNvPr>
              <p:cNvSpPr/>
              <p:nvPr/>
            </p:nvSpPr>
            <p:spPr>
              <a:xfrm flipV="1">
                <a:off x="5179592" y="4455332"/>
                <a:ext cx="373732" cy="277942"/>
              </a:xfrm>
              <a:custGeom>
                <a:avLst/>
                <a:gdLst>
                  <a:gd name="connsiteX0" fmla="*/ 0 w 723014"/>
                  <a:gd name="connsiteY0" fmla="*/ 422942 h 427667"/>
                  <a:gd name="connsiteX1" fmla="*/ 349693 w 723014"/>
                  <a:gd name="connsiteY1" fmla="*/ 2 h 427667"/>
                  <a:gd name="connsiteX2" fmla="*/ 723014 w 723014"/>
                  <a:gd name="connsiteY2" fmla="*/ 427667 h 427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23014" h="427667">
                    <a:moveTo>
                      <a:pt x="0" y="422942"/>
                    </a:moveTo>
                    <a:cubicBezTo>
                      <a:pt x="114595" y="211078"/>
                      <a:pt x="229191" y="-785"/>
                      <a:pt x="349693" y="2"/>
                    </a:cubicBezTo>
                    <a:cubicBezTo>
                      <a:pt x="470195" y="789"/>
                      <a:pt x="596604" y="214228"/>
                      <a:pt x="723014" y="427667"/>
                    </a:cubicBezTo>
                  </a:path>
                </a:pathLst>
              </a:custGeom>
              <a:solidFill>
                <a:srgbClr val="34846F">
                  <a:alpha val="60000"/>
                </a:srgbClr>
              </a:solidFill>
              <a:ln w="19050">
                <a:solidFill>
                  <a:srgbClr val="34846F"/>
                </a:solidFill>
              </a:ln>
              <a:scene3d>
                <a:camera prst="isometricOffAxis1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Freeform: Shape 36">
                <a:extLst>
                  <a:ext uri="{FF2B5EF4-FFF2-40B4-BE49-F238E27FC236}">
                    <a16:creationId xmlns:a16="http://schemas.microsoft.com/office/drawing/2014/main" id="{2DAD3206-19C5-F366-B5FB-95461CCEE4B1}"/>
                  </a:ext>
                </a:extLst>
              </p:cNvPr>
              <p:cNvSpPr/>
              <p:nvPr/>
            </p:nvSpPr>
            <p:spPr>
              <a:xfrm flipV="1">
                <a:off x="5237156" y="4362813"/>
                <a:ext cx="373732" cy="277942"/>
              </a:xfrm>
              <a:custGeom>
                <a:avLst/>
                <a:gdLst>
                  <a:gd name="connsiteX0" fmla="*/ 0 w 723014"/>
                  <a:gd name="connsiteY0" fmla="*/ 422942 h 427667"/>
                  <a:gd name="connsiteX1" fmla="*/ 349693 w 723014"/>
                  <a:gd name="connsiteY1" fmla="*/ 2 h 427667"/>
                  <a:gd name="connsiteX2" fmla="*/ 723014 w 723014"/>
                  <a:gd name="connsiteY2" fmla="*/ 427667 h 427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23014" h="427667">
                    <a:moveTo>
                      <a:pt x="0" y="422942"/>
                    </a:moveTo>
                    <a:cubicBezTo>
                      <a:pt x="114595" y="211078"/>
                      <a:pt x="229191" y="-785"/>
                      <a:pt x="349693" y="2"/>
                    </a:cubicBezTo>
                    <a:cubicBezTo>
                      <a:pt x="470195" y="789"/>
                      <a:pt x="596604" y="214228"/>
                      <a:pt x="723014" y="427667"/>
                    </a:cubicBezTo>
                  </a:path>
                </a:pathLst>
              </a:custGeom>
              <a:solidFill>
                <a:schemeClr val="accent6">
                  <a:lumMod val="40000"/>
                  <a:lumOff val="60000"/>
                  <a:alpha val="80000"/>
                </a:schemeClr>
              </a:solidFill>
              <a:ln w="28575">
                <a:solidFill>
                  <a:schemeClr val="accent6">
                    <a:lumMod val="7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Freeform: Shape 37">
                <a:extLst>
                  <a:ext uri="{FF2B5EF4-FFF2-40B4-BE49-F238E27FC236}">
                    <a16:creationId xmlns:a16="http://schemas.microsoft.com/office/drawing/2014/main" id="{6B8403BE-E7A2-EFE4-0CBA-88092C97BFF8}"/>
                  </a:ext>
                </a:extLst>
              </p:cNvPr>
              <p:cNvSpPr/>
              <p:nvPr/>
            </p:nvSpPr>
            <p:spPr>
              <a:xfrm>
                <a:off x="5455894" y="4237889"/>
                <a:ext cx="373732" cy="277942"/>
              </a:xfrm>
              <a:custGeom>
                <a:avLst/>
                <a:gdLst>
                  <a:gd name="connsiteX0" fmla="*/ 0 w 723014"/>
                  <a:gd name="connsiteY0" fmla="*/ 422942 h 427667"/>
                  <a:gd name="connsiteX1" fmla="*/ 349693 w 723014"/>
                  <a:gd name="connsiteY1" fmla="*/ 2 h 427667"/>
                  <a:gd name="connsiteX2" fmla="*/ 723014 w 723014"/>
                  <a:gd name="connsiteY2" fmla="*/ 427667 h 427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23014" h="427667">
                    <a:moveTo>
                      <a:pt x="0" y="422942"/>
                    </a:moveTo>
                    <a:cubicBezTo>
                      <a:pt x="114595" y="211078"/>
                      <a:pt x="229191" y="-785"/>
                      <a:pt x="349693" y="2"/>
                    </a:cubicBezTo>
                    <a:cubicBezTo>
                      <a:pt x="470195" y="789"/>
                      <a:pt x="596604" y="214228"/>
                      <a:pt x="723014" y="427667"/>
                    </a:cubicBezTo>
                  </a:path>
                </a:pathLst>
              </a:custGeom>
              <a:solidFill>
                <a:schemeClr val="accent6">
                  <a:lumMod val="40000"/>
                  <a:lumOff val="60000"/>
                </a:schemeClr>
              </a:solidFill>
              <a:ln w="28575">
                <a:solidFill>
                  <a:schemeClr val="accent6">
                    <a:lumMod val="7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Freeform: Shape 38">
                <a:extLst>
                  <a:ext uri="{FF2B5EF4-FFF2-40B4-BE49-F238E27FC236}">
                    <a16:creationId xmlns:a16="http://schemas.microsoft.com/office/drawing/2014/main" id="{001A6091-7BAF-A926-2C27-B21E68E4A121}"/>
                  </a:ext>
                </a:extLst>
              </p:cNvPr>
              <p:cNvSpPr/>
              <p:nvPr/>
            </p:nvSpPr>
            <p:spPr>
              <a:xfrm>
                <a:off x="5514216" y="4143989"/>
                <a:ext cx="373732" cy="277942"/>
              </a:xfrm>
              <a:custGeom>
                <a:avLst/>
                <a:gdLst>
                  <a:gd name="connsiteX0" fmla="*/ 0 w 723014"/>
                  <a:gd name="connsiteY0" fmla="*/ 422942 h 427667"/>
                  <a:gd name="connsiteX1" fmla="*/ 349693 w 723014"/>
                  <a:gd name="connsiteY1" fmla="*/ 2 h 427667"/>
                  <a:gd name="connsiteX2" fmla="*/ 723014 w 723014"/>
                  <a:gd name="connsiteY2" fmla="*/ 427667 h 427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23014" h="427667">
                    <a:moveTo>
                      <a:pt x="0" y="422942"/>
                    </a:moveTo>
                    <a:cubicBezTo>
                      <a:pt x="114595" y="211078"/>
                      <a:pt x="229191" y="-785"/>
                      <a:pt x="349693" y="2"/>
                    </a:cubicBezTo>
                    <a:cubicBezTo>
                      <a:pt x="470195" y="789"/>
                      <a:pt x="596604" y="214228"/>
                      <a:pt x="723014" y="427667"/>
                    </a:cubicBezTo>
                  </a:path>
                </a:pathLst>
              </a:custGeom>
              <a:solidFill>
                <a:srgbClr val="34846F">
                  <a:alpha val="60000"/>
                </a:srgbClr>
              </a:solidFill>
              <a:ln w="19050">
                <a:solidFill>
                  <a:srgbClr val="34846F"/>
                </a:solidFill>
              </a:ln>
              <a:scene3d>
                <a:camera prst="isometricOffAxis1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Freeform: Shape 39">
                <a:extLst>
                  <a:ext uri="{FF2B5EF4-FFF2-40B4-BE49-F238E27FC236}">
                    <a16:creationId xmlns:a16="http://schemas.microsoft.com/office/drawing/2014/main" id="{140372D2-7D78-4F57-F1F9-EFE12DB85D07}"/>
                  </a:ext>
                </a:extLst>
              </p:cNvPr>
              <p:cNvSpPr/>
              <p:nvPr/>
            </p:nvSpPr>
            <p:spPr>
              <a:xfrm flipV="1">
                <a:off x="5848139" y="4347729"/>
                <a:ext cx="373732" cy="277942"/>
              </a:xfrm>
              <a:custGeom>
                <a:avLst/>
                <a:gdLst>
                  <a:gd name="connsiteX0" fmla="*/ 0 w 723014"/>
                  <a:gd name="connsiteY0" fmla="*/ 422942 h 427667"/>
                  <a:gd name="connsiteX1" fmla="*/ 349693 w 723014"/>
                  <a:gd name="connsiteY1" fmla="*/ 2 h 427667"/>
                  <a:gd name="connsiteX2" fmla="*/ 723014 w 723014"/>
                  <a:gd name="connsiteY2" fmla="*/ 427667 h 427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23014" h="427667">
                    <a:moveTo>
                      <a:pt x="0" y="422942"/>
                    </a:moveTo>
                    <a:cubicBezTo>
                      <a:pt x="114595" y="211078"/>
                      <a:pt x="229191" y="-785"/>
                      <a:pt x="349693" y="2"/>
                    </a:cubicBezTo>
                    <a:cubicBezTo>
                      <a:pt x="470195" y="789"/>
                      <a:pt x="596604" y="214228"/>
                      <a:pt x="723014" y="427667"/>
                    </a:cubicBezTo>
                  </a:path>
                </a:pathLst>
              </a:custGeom>
              <a:solidFill>
                <a:srgbClr val="34846F">
                  <a:alpha val="60000"/>
                </a:srgbClr>
              </a:solidFill>
              <a:ln w="19050">
                <a:solidFill>
                  <a:srgbClr val="34846F"/>
                </a:solidFill>
              </a:ln>
              <a:scene3d>
                <a:camera prst="isometricOffAxis1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Freeform: Shape 40">
                <a:extLst>
                  <a:ext uri="{FF2B5EF4-FFF2-40B4-BE49-F238E27FC236}">
                    <a16:creationId xmlns:a16="http://schemas.microsoft.com/office/drawing/2014/main" id="{32E29E8C-F778-683C-F213-08EF6945A6F4}"/>
                  </a:ext>
                </a:extLst>
              </p:cNvPr>
              <p:cNvSpPr/>
              <p:nvPr/>
            </p:nvSpPr>
            <p:spPr>
              <a:xfrm flipV="1">
                <a:off x="5905703" y="4255210"/>
                <a:ext cx="373732" cy="277942"/>
              </a:xfrm>
              <a:custGeom>
                <a:avLst/>
                <a:gdLst>
                  <a:gd name="connsiteX0" fmla="*/ 0 w 723014"/>
                  <a:gd name="connsiteY0" fmla="*/ 422942 h 427667"/>
                  <a:gd name="connsiteX1" fmla="*/ 349693 w 723014"/>
                  <a:gd name="connsiteY1" fmla="*/ 2 h 427667"/>
                  <a:gd name="connsiteX2" fmla="*/ 723014 w 723014"/>
                  <a:gd name="connsiteY2" fmla="*/ 427667 h 427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23014" h="427667">
                    <a:moveTo>
                      <a:pt x="0" y="422942"/>
                    </a:moveTo>
                    <a:cubicBezTo>
                      <a:pt x="114595" y="211078"/>
                      <a:pt x="229191" y="-785"/>
                      <a:pt x="349693" y="2"/>
                    </a:cubicBezTo>
                    <a:cubicBezTo>
                      <a:pt x="470195" y="789"/>
                      <a:pt x="596604" y="214228"/>
                      <a:pt x="723014" y="427667"/>
                    </a:cubicBezTo>
                  </a:path>
                </a:pathLst>
              </a:custGeom>
              <a:solidFill>
                <a:schemeClr val="accent6">
                  <a:lumMod val="40000"/>
                  <a:lumOff val="60000"/>
                  <a:alpha val="80000"/>
                </a:schemeClr>
              </a:solidFill>
              <a:ln w="28575">
                <a:solidFill>
                  <a:schemeClr val="accent6">
                    <a:lumMod val="7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ACE9737F-BFFC-AE70-2FB2-96D5DEB8EB3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60653" y="3998996"/>
              <a:ext cx="1520056" cy="236576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2447921F-8FF5-F489-CF11-10E156A05863}"/>
                </a:ext>
              </a:extLst>
            </p:cNvPr>
            <p:cNvCxnSpPr>
              <a:cxnSpLocks/>
            </p:cNvCxnSpPr>
            <p:nvPr/>
          </p:nvCxnSpPr>
          <p:spPr>
            <a:xfrm>
              <a:off x="8873886" y="3998375"/>
              <a:ext cx="197189" cy="8842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E1D139AD-A343-0E3E-2997-C8ACB6A29DD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873886" y="3692510"/>
              <a:ext cx="6823" cy="310516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139A326-C8A6-BBFB-2C7C-FCD6B54D01D0}"/>
                </a:ext>
              </a:extLst>
            </p:cNvPr>
            <p:cNvSpPr txBox="1"/>
            <p:nvPr/>
          </p:nvSpPr>
          <p:spPr>
            <a:xfrm>
              <a:off x="8880709" y="4035226"/>
              <a:ext cx="54053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B(</a:t>
              </a:r>
              <a:r>
                <a:rPr lang="en-US" sz="1400" dirty="0" err="1"/>
                <a:t>r,t</a:t>
              </a:r>
              <a:r>
                <a:rPr lang="en-US" sz="1400" dirty="0"/>
                <a:t>)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8B40A95-52B7-0298-1F3D-166DE486E477}"/>
                </a:ext>
              </a:extLst>
            </p:cNvPr>
            <p:cNvSpPr txBox="1"/>
            <p:nvPr/>
          </p:nvSpPr>
          <p:spPr>
            <a:xfrm>
              <a:off x="7299763" y="4188244"/>
              <a:ext cx="53091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E(</a:t>
              </a:r>
              <a:r>
                <a:rPr lang="en-US" sz="1400" dirty="0" err="1"/>
                <a:t>r,t</a:t>
              </a:r>
              <a:r>
                <a:rPr lang="en-US" sz="1400" dirty="0"/>
                <a:t>)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CB3CA8F8-AF1F-A12E-C324-72450CEF8522}"/>
              </a:ext>
            </a:extLst>
          </p:cNvPr>
          <p:cNvGrpSpPr/>
          <p:nvPr/>
        </p:nvGrpSpPr>
        <p:grpSpPr>
          <a:xfrm>
            <a:off x="8755429" y="5275372"/>
            <a:ext cx="950823" cy="715830"/>
            <a:chOff x="4485074" y="2282446"/>
            <a:chExt cx="1031939" cy="1582927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6520D3F8-1461-1024-EDDD-A40FB2351C9D}"/>
                </a:ext>
              </a:extLst>
            </p:cNvPr>
            <p:cNvSpPr/>
            <p:nvPr/>
          </p:nvSpPr>
          <p:spPr>
            <a:xfrm>
              <a:off x="5347911" y="2375795"/>
              <a:ext cx="169102" cy="1691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F71A4CF2-EB25-0788-14A1-C134AD9802A7}"/>
                </a:ext>
              </a:extLst>
            </p:cNvPr>
            <p:cNvSpPr/>
            <p:nvPr/>
          </p:nvSpPr>
          <p:spPr>
            <a:xfrm>
              <a:off x="5347911" y="3267290"/>
              <a:ext cx="169102" cy="1691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Freeform: Shape 44">
              <a:extLst>
                <a:ext uri="{FF2B5EF4-FFF2-40B4-BE49-F238E27FC236}">
                  <a16:creationId xmlns:a16="http://schemas.microsoft.com/office/drawing/2014/main" id="{2DBC48B8-D716-4C5E-385A-2AF489DA9A0A}"/>
                </a:ext>
              </a:extLst>
            </p:cNvPr>
            <p:cNvSpPr/>
            <p:nvPr/>
          </p:nvSpPr>
          <p:spPr>
            <a:xfrm>
              <a:off x="4554846" y="2998110"/>
              <a:ext cx="729231" cy="460615"/>
            </a:xfrm>
            <a:custGeom>
              <a:avLst/>
              <a:gdLst>
                <a:gd name="connsiteX0" fmla="*/ 0 w 786912"/>
                <a:gd name="connsiteY0" fmla="*/ 478527 h 1021476"/>
                <a:gd name="connsiteX1" fmla="*/ 263769 w 786912"/>
                <a:gd name="connsiteY1" fmla="*/ 16931 h 1021476"/>
                <a:gd name="connsiteX2" fmla="*/ 584688 w 786912"/>
                <a:gd name="connsiteY2" fmla="*/ 1010462 h 1021476"/>
                <a:gd name="connsiteX3" fmla="*/ 786912 w 786912"/>
                <a:gd name="connsiteY3" fmla="*/ 460942 h 1021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6912" h="1021476">
                  <a:moveTo>
                    <a:pt x="0" y="478527"/>
                  </a:moveTo>
                  <a:cubicBezTo>
                    <a:pt x="83160" y="203401"/>
                    <a:pt x="166321" y="-71725"/>
                    <a:pt x="263769" y="16931"/>
                  </a:cubicBezTo>
                  <a:cubicBezTo>
                    <a:pt x="361217" y="105587"/>
                    <a:pt x="497498" y="936460"/>
                    <a:pt x="584688" y="1010462"/>
                  </a:cubicBezTo>
                  <a:cubicBezTo>
                    <a:pt x="671878" y="1084464"/>
                    <a:pt x="729395" y="772703"/>
                    <a:pt x="786912" y="460942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Freeform: Shape 45">
              <a:extLst>
                <a:ext uri="{FF2B5EF4-FFF2-40B4-BE49-F238E27FC236}">
                  <a16:creationId xmlns:a16="http://schemas.microsoft.com/office/drawing/2014/main" id="{C6342551-A9A8-504F-329A-A679D0B8D986}"/>
                </a:ext>
              </a:extLst>
            </p:cNvPr>
            <p:cNvSpPr/>
            <p:nvPr/>
          </p:nvSpPr>
          <p:spPr>
            <a:xfrm>
              <a:off x="4568018" y="3460211"/>
              <a:ext cx="723014" cy="277942"/>
            </a:xfrm>
            <a:custGeom>
              <a:avLst/>
              <a:gdLst>
                <a:gd name="connsiteX0" fmla="*/ 0 w 723014"/>
                <a:gd name="connsiteY0" fmla="*/ 422942 h 427667"/>
                <a:gd name="connsiteX1" fmla="*/ 349693 w 723014"/>
                <a:gd name="connsiteY1" fmla="*/ 2 h 427667"/>
                <a:gd name="connsiteX2" fmla="*/ 723014 w 723014"/>
                <a:gd name="connsiteY2" fmla="*/ 427667 h 427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23014" h="427667">
                  <a:moveTo>
                    <a:pt x="0" y="422942"/>
                  </a:moveTo>
                  <a:cubicBezTo>
                    <a:pt x="114595" y="211078"/>
                    <a:pt x="229191" y="-785"/>
                    <a:pt x="349693" y="2"/>
                  </a:cubicBezTo>
                  <a:cubicBezTo>
                    <a:pt x="470195" y="789"/>
                    <a:pt x="596604" y="214228"/>
                    <a:pt x="723014" y="427667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Freeform: Shape 46">
              <a:extLst>
                <a:ext uri="{FF2B5EF4-FFF2-40B4-BE49-F238E27FC236}">
                  <a16:creationId xmlns:a16="http://schemas.microsoft.com/office/drawing/2014/main" id="{56030AEC-DE83-98AB-7ECA-2971BADD73A1}"/>
                </a:ext>
              </a:extLst>
            </p:cNvPr>
            <p:cNvSpPr/>
            <p:nvPr/>
          </p:nvSpPr>
          <p:spPr>
            <a:xfrm>
              <a:off x="4554845" y="2496100"/>
              <a:ext cx="729231" cy="414835"/>
            </a:xfrm>
            <a:custGeom>
              <a:avLst/>
              <a:gdLst>
                <a:gd name="connsiteX0" fmla="*/ 0 w 1119962"/>
                <a:gd name="connsiteY0" fmla="*/ 232378 h 478108"/>
                <a:gd name="connsiteX1" fmla="*/ 207925 w 1119962"/>
                <a:gd name="connsiteY1" fmla="*/ 7913 h 478108"/>
                <a:gd name="connsiteX2" fmla="*/ 559981 w 1119962"/>
                <a:gd name="connsiteY2" fmla="*/ 478108 h 478108"/>
                <a:gd name="connsiteX3" fmla="*/ 926214 w 1119962"/>
                <a:gd name="connsiteY3" fmla="*/ 7913 h 478108"/>
                <a:gd name="connsiteX4" fmla="*/ 1119962 w 1119962"/>
                <a:gd name="connsiteY4" fmla="*/ 227652 h 478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9962" h="478108">
                  <a:moveTo>
                    <a:pt x="0" y="232378"/>
                  </a:moveTo>
                  <a:cubicBezTo>
                    <a:pt x="57297" y="99668"/>
                    <a:pt x="114595" y="-33042"/>
                    <a:pt x="207925" y="7913"/>
                  </a:cubicBezTo>
                  <a:cubicBezTo>
                    <a:pt x="301255" y="48868"/>
                    <a:pt x="440266" y="478108"/>
                    <a:pt x="559981" y="478108"/>
                  </a:cubicBezTo>
                  <a:cubicBezTo>
                    <a:pt x="679696" y="478108"/>
                    <a:pt x="832884" y="49656"/>
                    <a:pt x="926214" y="7913"/>
                  </a:cubicBezTo>
                  <a:cubicBezTo>
                    <a:pt x="1019544" y="-33830"/>
                    <a:pt x="1069753" y="96911"/>
                    <a:pt x="1119962" y="227652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F0077E0-BCFF-0472-0021-4221EC1F37BF}"/>
                </a:ext>
              </a:extLst>
            </p:cNvPr>
            <p:cNvGrpSpPr/>
            <p:nvPr/>
          </p:nvGrpSpPr>
          <p:grpSpPr>
            <a:xfrm>
              <a:off x="4485074" y="2282446"/>
              <a:ext cx="885018" cy="1582927"/>
              <a:chOff x="6345717" y="2421751"/>
              <a:chExt cx="885018" cy="1327656"/>
            </a:xfrm>
          </p:grpSpPr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1D3A45BE-8B5C-03D7-965F-9A5194BCDA29}"/>
                  </a:ext>
                </a:extLst>
              </p:cNvPr>
              <p:cNvSpPr/>
              <p:nvPr/>
            </p:nvSpPr>
            <p:spPr>
              <a:xfrm>
                <a:off x="6415489" y="2503342"/>
                <a:ext cx="729231" cy="1246065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86A43DDE-6C89-DE24-1DF8-E1B1EE38E0EB}"/>
                  </a:ext>
                </a:extLst>
              </p:cNvPr>
              <p:cNvSpPr/>
              <p:nvPr/>
            </p:nvSpPr>
            <p:spPr>
              <a:xfrm>
                <a:off x="6345717" y="2421751"/>
                <a:ext cx="885018" cy="15725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BAEBF7B-2CC6-2BB7-7961-6D4063DC0C9D}"/>
              </a:ext>
            </a:extLst>
          </p:cNvPr>
          <p:cNvGrpSpPr/>
          <p:nvPr/>
        </p:nvGrpSpPr>
        <p:grpSpPr>
          <a:xfrm>
            <a:off x="7553752" y="5234352"/>
            <a:ext cx="1005247" cy="738132"/>
            <a:chOff x="4485073" y="2300049"/>
            <a:chExt cx="1031940" cy="1565331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5B53E3AC-0198-2B93-49D2-0CDD4D13F9DD}"/>
                </a:ext>
              </a:extLst>
            </p:cNvPr>
            <p:cNvSpPr/>
            <p:nvPr/>
          </p:nvSpPr>
          <p:spPr>
            <a:xfrm>
              <a:off x="5347911" y="2375795"/>
              <a:ext cx="169102" cy="1691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10849D32-982A-29FC-AFD8-1C1A416002FA}"/>
                </a:ext>
              </a:extLst>
            </p:cNvPr>
            <p:cNvSpPr/>
            <p:nvPr/>
          </p:nvSpPr>
          <p:spPr>
            <a:xfrm>
              <a:off x="5347911" y="3267290"/>
              <a:ext cx="169102" cy="1691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: Shape 53">
              <a:extLst>
                <a:ext uri="{FF2B5EF4-FFF2-40B4-BE49-F238E27FC236}">
                  <a16:creationId xmlns:a16="http://schemas.microsoft.com/office/drawing/2014/main" id="{5AA95057-107C-4A73-2FDE-F39C90DCAAC3}"/>
                </a:ext>
              </a:extLst>
            </p:cNvPr>
            <p:cNvSpPr/>
            <p:nvPr/>
          </p:nvSpPr>
          <p:spPr>
            <a:xfrm>
              <a:off x="4554846" y="3038254"/>
              <a:ext cx="729231" cy="460615"/>
            </a:xfrm>
            <a:custGeom>
              <a:avLst/>
              <a:gdLst>
                <a:gd name="connsiteX0" fmla="*/ 0 w 786912"/>
                <a:gd name="connsiteY0" fmla="*/ 478527 h 1021476"/>
                <a:gd name="connsiteX1" fmla="*/ 263769 w 786912"/>
                <a:gd name="connsiteY1" fmla="*/ 16931 h 1021476"/>
                <a:gd name="connsiteX2" fmla="*/ 584688 w 786912"/>
                <a:gd name="connsiteY2" fmla="*/ 1010462 h 1021476"/>
                <a:gd name="connsiteX3" fmla="*/ 786912 w 786912"/>
                <a:gd name="connsiteY3" fmla="*/ 460942 h 1021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6912" h="1021476">
                  <a:moveTo>
                    <a:pt x="0" y="478527"/>
                  </a:moveTo>
                  <a:cubicBezTo>
                    <a:pt x="83160" y="203401"/>
                    <a:pt x="166321" y="-71725"/>
                    <a:pt x="263769" y="16931"/>
                  </a:cubicBezTo>
                  <a:cubicBezTo>
                    <a:pt x="361217" y="105587"/>
                    <a:pt x="497498" y="936460"/>
                    <a:pt x="584688" y="1010462"/>
                  </a:cubicBezTo>
                  <a:cubicBezTo>
                    <a:pt x="671878" y="1084464"/>
                    <a:pt x="729395" y="772703"/>
                    <a:pt x="786912" y="460942"/>
                  </a:cubicBezTo>
                </a:path>
              </a:pathLst>
            </a:custGeom>
            <a:solidFill>
              <a:srgbClr val="8ABCB0"/>
            </a:solidFill>
            <a:ln>
              <a:solidFill>
                <a:srgbClr val="34846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: Shape 54">
              <a:extLst>
                <a:ext uri="{FF2B5EF4-FFF2-40B4-BE49-F238E27FC236}">
                  <a16:creationId xmlns:a16="http://schemas.microsoft.com/office/drawing/2014/main" id="{A6C8190A-2822-2749-F4D5-927A546FEFE1}"/>
                </a:ext>
              </a:extLst>
            </p:cNvPr>
            <p:cNvSpPr/>
            <p:nvPr/>
          </p:nvSpPr>
          <p:spPr>
            <a:xfrm>
              <a:off x="4568018" y="3567270"/>
              <a:ext cx="723015" cy="277943"/>
            </a:xfrm>
            <a:custGeom>
              <a:avLst/>
              <a:gdLst>
                <a:gd name="connsiteX0" fmla="*/ 0 w 723014"/>
                <a:gd name="connsiteY0" fmla="*/ 422942 h 427667"/>
                <a:gd name="connsiteX1" fmla="*/ 349693 w 723014"/>
                <a:gd name="connsiteY1" fmla="*/ 2 h 427667"/>
                <a:gd name="connsiteX2" fmla="*/ 723014 w 723014"/>
                <a:gd name="connsiteY2" fmla="*/ 427667 h 427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23014" h="427667">
                  <a:moveTo>
                    <a:pt x="0" y="422942"/>
                  </a:moveTo>
                  <a:cubicBezTo>
                    <a:pt x="114595" y="211078"/>
                    <a:pt x="229191" y="-785"/>
                    <a:pt x="349693" y="2"/>
                  </a:cubicBezTo>
                  <a:cubicBezTo>
                    <a:pt x="470195" y="789"/>
                    <a:pt x="596604" y="214228"/>
                    <a:pt x="723014" y="427667"/>
                  </a:cubicBezTo>
                </a:path>
              </a:pathLst>
            </a:custGeom>
            <a:solidFill>
              <a:srgbClr val="8ABCB0"/>
            </a:solidFill>
            <a:ln>
              <a:solidFill>
                <a:srgbClr val="34846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: Shape 55">
              <a:extLst>
                <a:ext uri="{FF2B5EF4-FFF2-40B4-BE49-F238E27FC236}">
                  <a16:creationId xmlns:a16="http://schemas.microsoft.com/office/drawing/2014/main" id="{D6E227B0-6B68-61F3-7AF9-44375F25AFE0}"/>
                </a:ext>
              </a:extLst>
            </p:cNvPr>
            <p:cNvSpPr/>
            <p:nvPr/>
          </p:nvSpPr>
          <p:spPr>
            <a:xfrm>
              <a:off x="4554845" y="2542936"/>
              <a:ext cx="729231" cy="414836"/>
            </a:xfrm>
            <a:custGeom>
              <a:avLst/>
              <a:gdLst>
                <a:gd name="connsiteX0" fmla="*/ 0 w 1119962"/>
                <a:gd name="connsiteY0" fmla="*/ 232378 h 478108"/>
                <a:gd name="connsiteX1" fmla="*/ 207925 w 1119962"/>
                <a:gd name="connsiteY1" fmla="*/ 7913 h 478108"/>
                <a:gd name="connsiteX2" fmla="*/ 559981 w 1119962"/>
                <a:gd name="connsiteY2" fmla="*/ 478108 h 478108"/>
                <a:gd name="connsiteX3" fmla="*/ 926214 w 1119962"/>
                <a:gd name="connsiteY3" fmla="*/ 7913 h 478108"/>
                <a:gd name="connsiteX4" fmla="*/ 1119962 w 1119962"/>
                <a:gd name="connsiteY4" fmla="*/ 227652 h 478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9962" h="478108">
                  <a:moveTo>
                    <a:pt x="0" y="232378"/>
                  </a:moveTo>
                  <a:cubicBezTo>
                    <a:pt x="57297" y="99668"/>
                    <a:pt x="114595" y="-33042"/>
                    <a:pt x="207925" y="7913"/>
                  </a:cubicBezTo>
                  <a:cubicBezTo>
                    <a:pt x="301255" y="48868"/>
                    <a:pt x="440266" y="478108"/>
                    <a:pt x="559981" y="478108"/>
                  </a:cubicBezTo>
                  <a:cubicBezTo>
                    <a:pt x="679696" y="478108"/>
                    <a:pt x="832884" y="49656"/>
                    <a:pt x="926214" y="7913"/>
                  </a:cubicBezTo>
                  <a:cubicBezTo>
                    <a:pt x="1019544" y="-33830"/>
                    <a:pt x="1069753" y="96911"/>
                    <a:pt x="1119962" y="227652"/>
                  </a:cubicBezTo>
                </a:path>
              </a:pathLst>
            </a:custGeom>
            <a:solidFill>
              <a:srgbClr val="8ABCB0"/>
            </a:solidFill>
            <a:ln>
              <a:solidFill>
                <a:srgbClr val="34846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C6AE743A-8C47-CF45-D903-E7CD36657D8F}"/>
                </a:ext>
              </a:extLst>
            </p:cNvPr>
            <p:cNvGrpSpPr/>
            <p:nvPr/>
          </p:nvGrpSpPr>
          <p:grpSpPr>
            <a:xfrm>
              <a:off x="4485073" y="2300049"/>
              <a:ext cx="885018" cy="1565331"/>
              <a:chOff x="6345716" y="2436511"/>
              <a:chExt cx="885018" cy="1312896"/>
            </a:xfrm>
          </p:grpSpPr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0A97C4FE-2BB4-9956-2167-76C16E840707}"/>
                  </a:ext>
                </a:extLst>
              </p:cNvPr>
              <p:cNvSpPr/>
              <p:nvPr/>
            </p:nvSpPr>
            <p:spPr>
              <a:xfrm>
                <a:off x="6415489" y="2503342"/>
                <a:ext cx="729231" cy="1246065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79AF42CB-62C3-3EEC-A376-4F89FFC8F6FD}"/>
                  </a:ext>
                </a:extLst>
              </p:cNvPr>
              <p:cNvSpPr/>
              <p:nvPr/>
            </p:nvSpPr>
            <p:spPr>
              <a:xfrm>
                <a:off x="6345716" y="2436511"/>
                <a:ext cx="885018" cy="15725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65EEC2DB-6FFF-A946-33AD-5DAE085A5F04}"/>
              </a:ext>
            </a:extLst>
          </p:cNvPr>
          <p:cNvSpPr txBox="1"/>
          <p:nvPr/>
        </p:nvSpPr>
        <p:spPr>
          <a:xfrm>
            <a:off x="8676642" y="6105225"/>
            <a:ext cx="10663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Montserrat" pitchFamily="2" charset="77"/>
              </a:rPr>
              <a:t>Quantum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BB940CE3-EF93-9D23-0493-7D3E1A014649}"/>
              </a:ext>
            </a:extLst>
          </p:cNvPr>
          <p:cNvSpPr txBox="1"/>
          <p:nvPr/>
        </p:nvSpPr>
        <p:spPr>
          <a:xfrm>
            <a:off x="7481410" y="6068137"/>
            <a:ext cx="9476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Montserrat" pitchFamily="2" charset="77"/>
              </a:rPr>
              <a:t>Classical</a:t>
            </a:r>
          </a:p>
          <a:p>
            <a:r>
              <a:rPr lang="en-US" sz="1400" dirty="0">
                <a:latin typeface="Montserrat" pitchFamily="2" charset="77"/>
              </a:rPr>
              <a:t>modes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18C045F2-926B-5CFB-A997-E4C8D1ED8694}"/>
              </a:ext>
            </a:extLst>
          </p:cNvPr>
          <p:cNvSpPr txBox="1"/>
          <p:nvPr/>
        </p:nvSpPr>
        <p:spPr>
          <a:xfrm>
            <a:off x="5521193" y="6052966"/>
            <a:ext cx="11528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Montserrat" pitchFamily="2" charset="77"/>
              </a:rPr>
              <a:t>Dynamical</a:t>
            </a:r>
          </a:p>
          <a:p>
            <a:r>
              <a:rPr lang="en-US" sz="1400" dirty="0">
                <a:latin typeface="Montserrat" pitchFamily="2" charset="77"/>
              </a:rPr>
              <a:t>E-Field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C6BB192C-E14E-2A8D-2F4B-57C12774CC89}"/>
              </a:ext>
            </a:extLst>
          </p:cNvPr>
          <p:cNvSpPr txBox="1"/>
          <p:nvPr/>
        </p:nvSpPr>
        <p:spPr>
          <a:xfrm>
            <a:off x="3673619" y="6052046"/>
            <a:ext cx="16818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Montserrat" pitchFamily="2" charset="77"/>
              </a:rPr>
              <a:t>Inhomogeneous</a:t>
            </a:r>
          </a:p>
          <a:p>
            <a:r>
              <a:rPr lang="en-US" sz="1400" dirty="0">
                <a:latin typeface="Montserrat" pitchFamily="2" charset="77"/>
              </a:rPr>
              <a:t>static E-Field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B2C13E45-8536-D42A-6B7E-5EBAB8FD6328}"/>
              </a:ext>
            </a:extLst>
          </p:cNvPr>
          <p:cNvSpPr txBox="1"/>
          <p:nvPr/>
        </p:nvSpPr>
        <p:spPr>
          <a:xfrm>
            <a:off x="2405700" y="5999009"/>
            <a:ext cx="8146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Montserrat" pitchFamily="2" charset="77"/>
              </a:rPr>
              <a:t>Static</a:t>
            </a:r>
          </a:p>
          <a:p>
            <a:r>
              <a:rPr lang="en-US" sz="1400" dirty="0">
                <a:latin typeface="Montserrat" pitchFamily="2" charset="77"/>
              </a:rPr>
              <a:t>E-Field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136210E-AE0B-27E6-A3B4-7AC989B0AC9D}"/>
              </a:ext>
            </a:extLst>
          </p:cNvPr>
          <p:cNvSpPr txBox="1"/>
          <p:nvPr/>
        </p:nvSpPr>
        <p:spPr>
          <a:xfrm>
            <a:off x="9986555" y="4872854"/>
            <a:ext cx="18902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latin typeface="Montserrat" pitchFamily="2" charset="77"/>
              </a:rPr>
              <a:t>Complexity of light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EBA60186-514C-160F-29B0-34FC783DC52C}"/>
              </a:ext>
            </a:extLst>
          </p:cNvPr>
          <p:cNvGrpSpPr/>
          <p:nvPr/>
        </p:nvGrpSpPr>
        <p:grpSpPr>
          <a:xfrm>
            <a:off x="3791922" y="4990271"/>
            <a:ext cx="1265274" cy="1065962"/>
            <a:chOff x="4598863" y="5165346"/>
            <a:chExt cx="1509841" cy="1469136"/>
          </a:xfrm>
        </p:grpSpPr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A5E5BF9E-E401-34AE-03F6-12E7615E0007}"/>
                </a:ext>
              </a:extLst>
            </p:cNvPr>
            <p:cNvSpPr txBox="1"/>
            <p:nvPr/>
          </p:nvSpPr>
          <p:spPr>
            <a:xfrm>
              <a:off x="5716727" y="5865041"/>
              <a:ext cx="30624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/>
                <a:t>-</a:t>
              </a:r>
            </a:p>
          </p:txBody>
        </p: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FFEC31A4-028E-E693-8C0A-B6CCC20ADCA6}"/>
                </a:ext>
              </a:extLst>
            </p:cNvPr>
            <p:cNvGrpSpPr/>
            <p:nvPr/>
          </p:nvGrpSpPr>
          <p:grpSpPr>
            <a:xfrm>
              <a:off x="4598863" y="5165346"/>
              <a:ext cx="1509841" cy="1369377"/>
              <a:chOff x="4598863" y="5165346"/>
              <a:chExt cx="1509841" cy="1369377"/>
            </a:xfrm>
          </p:grpSpPr>
          <p:pic>
            <p:nvPicPr>
              <p:cNvPr id="64" name="Picture 63">
                <a:extLst>
                  <a:ext uri="{FF2B5EF4-FFF2-40B4-BE49-F238E27FC236}">
                    <a16:creationId xmlns:a16="http://schemas.microsoft.com/office/drawing/2014/main" id="{C3639C80-DC34-BD8F-AA28-008BE66B5F8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1038" t="61079" r="17179" b="-138"/>
              <a:stretch/>
            </p:blipFill>
            <p:spPr>
              <a:xfrm flipH="1">
                <a:off x="4598863" y="5402901"/>
                <a:ext cx="1205778" cy="1131822"/>
              </a:xfrm>
              <a:prstGeom prst="roundRect">
                <a:avLst/>
              </a:prstGeom>
            </p:spPr>
          </p:pic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79404DDA-8A9B-2690-0C85-50855282D5E6}"/>
                  </a:ext>
                </a:extLst>
              </p:cNvPr>
              <p:cNvSpPr txBox="1"/>
              <p:nvPr/>
            </p:nvSpPr>
            <p:spPr>
              <a:xfrm>
                <a:off x="5718854" y="5165346"/>
                <a:ext cx="389850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/>
                  <a:t>+</a:t>
                </a:r>
              </a:p>
            </p:txBody>
          </p:sp>
          <p:cxnSp>
            <p:nvCxnSpPr>
              <p:cNvPr id="66" name="Straight Arrow Connector 65">
                <a:extLst>
                  <a:ext uri="{FF2B5EF4-FFF2-40B4-BE49-F238E27FC236}">
                    <a16:creationId xmlns:a16="http://schemas.microsoft.com/office/drawing/2014/main" id="{CEA127D6-6622-8FC5-61F0-E779365982A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934159" y="5792565"/>
                <a:ext cx="9914" cy="533959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prstDash val="sysDash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E93B7984-A1CC-6D1B-F85D-48A6EC9E5CFA}"/>
              </a:ext>
            </a:extLst>
          </p:cNvPr>
          <p:cNvGrpSpPr/>
          <p:nvPr/>
        </p:nvGrpSpPr>
        <p:grpSpPr>
          <a:xfrm>
            <a:off x="2412072" y="4988895"/>
            <a:ext cx="1010465" cy="1121558"/>
            <a:chOff x="7938174" y="5501814"/>
            <a:chExt cx="1289013" cy="1213770"/>
          </a:xfrm>
        </p:grpSpPr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10F8C4DE-8792-B1EA-5E5C-9C518CE4CAC7}"/>
                </a:ext>
              </a:extLst>
            </p:cNvPr>
            <p:cNvGrpSpPr/>
            <p:nvPr/>
          </p:nvGrpSpPr>
          <p:grpSpPr>
            <a:xfrm>
              <a:off x="7938174" y="5518294"/>
              <a:ext cx="1289013" cy="887062"/>
              <a:chOff x="7938174" y="5518294"/>
              <a:chExt cx="1289013" cy="887062"/>
            </a:xfrm>
          </p:grpSpPr>
          <p:grpSp>
            <p:nvGrpSpPr>
              <p:cNvPr id="71" name="Group 70">
                <a:extLst>
                  <a:ext uri="{FF2B5EF4-FFF2-40B4-BE49-F238E27FC236}">
                    <a16:creationId xmlns:a16="http://schemas.microsoft.com/office/drawing/2014/main" id="{ED749408-E875-FF70-260B-F0485B1B204E}"/>
                  </a:ext>
                </a:extLst>
              </p:cNvPr>
              <p:cNvGrpSpPr/>
              <p:nvPr/>
            </p:nvGrpSpPr>
            <p:grpSpPr>
              <a:xfrm>
                <a:off x="7938174" y="5518294"/>
                <a:ext cx="456950" cy="670421"/>
                <a:chOff x="7204117" y="884871"/>
                <a:chExt cx="533870" cy="672206"/>
              </a:xfrm>
            </p:grpSpPr>
            <p:sp>
              <p:nvSpPr>
                <p:cNvPr id="76" name="Cloud 75">
                  <a:extLst>
                    <a:ext uri="{FF2B5EF4-FFF2-40B4-BE49-F238E27FC236}">
                      <a16:creationId xmlns:a16="http://schemas.microsoft.com/office/drawing/2014/main" id="{70D977D9-BEE3-1D20-0ECD-D88A2156AFBA}"/>
                    </a:ext>
                  </a:extLst>
                </p:cNvPr>
                <p:cNvSpPr/>
                <p:nvPr/>
              </p:nvSpPr>
              <p:spPr>
                <a:xfrm>
                  <a:off x="7204117" y="1167865"/>
                  <a:ext cx="533870" cy="369333"/>
                </a:xfrm>
                <a:prstGeom prst="cloud">
                  <a:avLst/>
                </a:prstGeom>
                <a:solidFill>
                  <a:srgbClr val="FFA6A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66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7" name="TextBox 76">
                  <a:extLst>
                    <a:ext uri="{FF2B5EF4-FFF2-40B4-BE49-F238E27FC236}">
                      <a16:creationId xmlns:a16="http://schemas.microsoft.com/office/drawing/2014/main" id="{01279164-B0B1-0629-0D29-56AD84252F24}"/>
                    </a:ext>
                  </a:extLst>
                </p:cNvPr>
                <p:cNvSpPr txBox="1"/>
                <p:nvPr/>
              </p:nvSpPr>
              <p:spPr>
                <a:xfrm>
                  <a:off x="7224401" y="884871"/>
                  <a:ext cx="357790" cy="67220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4400" dirty="0"/>
                    <a:t>-</a:t>
                  </a:r>
                </a:p>
              </p:txBody>
            </p:sp>
          </p:grpSp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83B3392B-E53E-1C36-B4F6-2C1E29396C66}"/>
                  </a:ext>
                </a:extLst>
              </p:cNvPr>
              <p:cNvGrpSpPr/>
              <p:nvPr/>
            </p:nvGrpSpPr>
            <p:grpSpPr>
              <a:xfrm>
                <a:off x="8795585" y="5913689"/>
                <a:ext cx="431602" cy="491667"/>
                <a:chOff x="8370231" y="1516898"/>
                <a:chExt cx="504255" cy="564287"/>
              </a:xfrm>
            </p:grpSpPr>
            <p:sp>
              <p:nvSpPr>
                <p:cNvPr id="74" name="Cloud 73">
                  <a:extLst>
                    <a:ext uri="{FF2B5EF4-FFF2-40B4-BE49-F238E27FC236}">
                      <a16:creationId xmlns:a16="http://schemas.microsoft.com/office/drawing/2014/main" id="{D2773085-A6C6-E4CB-C635-A3D404CA81DF}"/>
                    </a:ext>
                  </a:extLst>
                </p:cNvPr>
                <p:cNvSpPr/>
                <p:nvPr/>
              </p:nvSpPr>
              <p:spPr>
                <a:xfrm>
                  <a:off x="8370231" y="1645291"/>
                  <a:ext cx="504255" cy="435894"/>
                </a:xfrm>
                <a:prstGeom prst="cloud">
                  <a:avLst/>
                </a:prstGeom>
                <a:solidFill>
                  <a:srgbClr val="D9D9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" name="TextBox 74">
                  <a:extLst>
                    <a:ext uri="{FF2B5EF4-FFF2-40B4-BE49-F238E27FC236}">
                      <a16:creationId xmlns:a16="http://schemas.microsoft.com/office/drawing/2014/main" id="{27BBAB6F-C0D1-836C-281A-56533214AA40}"/>
                    </a:ext>
                  </a:extLst>
                </p:cNvPr>
                <p:cNvSpPr txBox="1"/>
                <p:nvPr/>
              </p:nvSpPr>
              <p:spPr>
                <a:xfrm>
                  <a:off x="8378224" y="1516898"/>
                  <a:ext cx="420308" cy="52321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/>
                    <a:t>+</a:t>
                  </a:r>
                </a:p>
              </p:txBody>
            </p:sp>
          </p:grpSp>
          <p:cxnSp>
            <p:nvCxnSpPr>
              <p:cNvPr id="73" name="Straight Arrow Connector 72">
                <a:extLst>
                  <a:ext uri="{FF2B5EF4-FFF2-40B4-BE49-F238E27FC236}">
                    <a16:creationId xmlns:a16="http://schemas.microsoft.com/office/drawing/2014/main" id="{CB363075-BFF0-DE7C-3AE7-ABB3EEB6D73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8383489" y="6028920"/>
                <a:ext cx="394795" cy="133133"/>
              </a:xfrm>
              <a:prstGeom prst="straightConnector1">
                <a:avLst/>
              </a:prstGeom>
              <a:ln w="6350">
                <a:solidFill>
                  <a:schemeClr val="tx1"/>
                </a:solidFill>
                <a:prstDash val="sysDash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9" name="Arc 68">
              <a:extLst>
                <a:ext uri="{FF2B5EF4-FFF2-40B4-BE49-F238E27FC236}">
                  <a16:creationId xmlns:a16="http://schemas.microsoft.com/office/drawing/2014/main" id="{4DBACC8D-75C4-655C-3F2A-F91B3AAB6454}"/>
                </a:ext>
              </a:extLst>
            </p:cNvPr>
            <p:cNvSpPr/>
            <p:nvPr/>
          </p:nvSpPr>
          <p:spPr>
            <a:xfrm rot="19723473">
              <a:off x="8152034" y="5801184"/>
              <a:ext cx="914400" cy="914400"/>
            </a:xfrm>
            <a:prstGeom prst="arc">
              <a:avLst/>
            </a:prstGeom>
            <a:ln>
              <a:solidFill>
                <a:schemeClr val="tx1"/>
              </a:solidFill>
              <a:prstDash val="sysDash"/>
              <a:headEnd type="triangle" w="sm" len="sm"/>
              <a:tailEnd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Arc 69">
              <a:extLst>
                <a:ext uri="{FF2B5EF4-FFF2-40B4-BE49-F238E27FC236}">
                  <a16:creationId xmlns:a16="http://schemas.microsoft.com/office/drawing/2014/main" id="{AA94E31F-398E-B099-A49E-D8E41A95990F}"/>
                </a:ext>
              </a:extLst>
            </p:cNvPr>
            <p:cNvSpPr/>
            <p:nvPr/>
          </p:nvSpPr>
          <p:spPr>
            <a:xfrm rot="3833508" flipV="1">
              <a:off x="8189325" y="5501814"/>
              <a:ext cx="914400" cy="914400"/>
            </a:xfrm>
            <a:prstGeom prst="arc">
              <a:avLst/>
            </a:prstGeom>
            <a:ln>
              <a:solidFill>
                <a:schemeClr val="tx1"/>
              </a:solidFill>
              <a:prstDash val="sysDash"/>
              <a:headEnd type="triangle" w="sm" len="sm"/>
              <a:tailEnd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8" name="TextBox 77">
            <a:extLst>
              <a:ext uri="{FF2B5EF4-FFF2-40B4-BE49-F238E27FC236}">
                <a16:creationId xmlns:a16="http://schemas.microsoft.com/office/drawing/2014/main" id="{4821937D-A085-E183-47D8-33BA12D1FB1E}"/>
              </a:ext>
            </a:extLst>
          </p:cNvPr>
          <p:cNvSpPr txBox="1"/>
          <p:nvPr/>
        </p:nvSpPr>
        <p:spPr>
          <a:xfrm>
            <a:off x="2473747" y="227835"/>
            <a:ext cx="20986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latin typeface="Montserrat" pitchFamily="2" charset="77"/>
              </a:rPr>
              <a:t>Complexity of matter</a:t>
            </a:r>
          </a:p>
        </p:txBody>
      </p:sp>
      <p:sp>
        <p:nvSpPr>
          <p:cNvPr id="85" name="Freeform: Shape 23">
            <a:extLst>
              <a:ext uri="{FF2B5EF4-FFF2-40B4-BE49-F238E27FC236}">
                <a16:creationId xmlns:a16="http://schemas.microsoft.com/office/drawing/2014/main" id="{176ADDA0-F08E-5B5E-8C5D-79773B3BF6D7}"/>
              </a:ext>
            </a:extLst>
          </p:cNvPr>
          <p:cNvSpPr/>
          <p:nvPr/>
        </p:nvSpPr>
        <p:spPr>
          <a:xfrm>
            <a:off x="2386201" y="262104"/>
            <a:ext cx="7685922" cy="4780702"/>
          </a:xfrm>
          <a:custGeom>
            <a:avLst/>
            <a:gdLst>
              <a:gd name="connsiteX0" fmla="*/ 4932948 w 8807116"/>
              <a:gd name="connsiteY0" fmla="*/ 168442 h 5799221"/>
              <a:gd name="connsiteX1" fmla="*/ 0 w 8807116"/>
              <a:gd name="connsiteY1" fmla="*/ 5799221 h 5799221"/>
              <a:gd name="connsiteX2" fmla="*/ 6545179 w 8807116"/>
              <a:gd name="connsiteY2" fmla="*/ 3224463 h 5799221"/>
              <a:gd name="connsiteX3" fmla="*/ 8807116 w 8807116"/>
              <a:gd name="connsiteY3" fmla="*/ 3248526 h 5799221"/>
              <a:gd name="connsiteX4" fmla="*/ 8783053 w 8807116"/>
              <a:gd name="connsiteY4" fmla="*/ 0 h 5799221"/>
              <a:gd name="connsiteX5" fmla="*/ 5005137 w 8807116"/>
              <a:gd name="connsiteY5" fmla="*/ 72189 h 5799221"/>
              <a:gd name="connsiteX6" fmla="*/ 4932948 w 8807116"/>
              <a:gd name="connsiteY6" fmla="*/ 168442 h 5799221"/>
              <a:gd name="connsiteX0" fmla="*/ 4932948 w 8807116"/>
              <a:gd name="connsiteY0" fmla="*/ 168442 h 5799221"/>
              <a:gd name="connsiteX1" fmla="*/ 0 w 8807116"/>
              <a:gd name="connsiteY1" fmla="*/ 5799221 h 5799221"/>
              <a:gd name="connsiteX2" fmla="*/ 6552928 w 8807116"/>
              <a:gd name="connsiteY2" fmla="*/ 3263209 h 5799221"/>
              <a:gd name="connsiteX3" fmla="*/ 8807116 w 8807116"/>
              <a:gd name="connsiteY3" fmla="*/ 3248526 h 5799221"/>
              <a:gd name="connsiteX4" fmla="*/ 8783053 w 8807116"/>
              <a:gd name="connsiteY4" fmla="*/ 0 h 5799221"/>
              <a:gd name="connsiteX5" fmla="*/ 5005137 w 8807116"/>
              <a:gd name="connsiteY5" fmla="*/ 72189 h 5799221"/>
              <a:gd name="connsiteX6" fmla="*/ 4932948 w 8807116"/>
              <a:gd name="connsiteY6" fmla="*/ 168442 h 5799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807116" h="5799221">
                <a:moveTo>
                  <a:pt x="4932948" y="168442"/>
                </a:moveTo>
                <a:lnTo>
                  <a:pt x="0" y="5799221"/>
                </a:lnTo>
                <a:lnTo>
                  <a:pt x="6552928" y="3263209"/>
                </a:lnTo>
                <a:lnTo>
                  <a:pt x="8807116" y="3248526"/>
                </a:lnTo>
                <a:lnTo>
                  <a:pt x="8783053" y="0"/>
                </a:lnTo>
                <a:lnTo>
                  <a:pt x="5005137" y="72189"/>
                </a:lnTo>
                <a:lnTo>
                  <a:pt x="4932948" y="168442"/>
                </a:lnTo>
                <a:close/>
              </a:path>
            </a:pathLst>
          </a:custGeom>
          <a:gradFill flip="none" rotWithShape="1">
            <a:gsLst>
              <a:gs pos="0">
                <a:srgbClr val="650190">
                  <a:tint val="66000"/>
                  <a:satMod val="160000"/>
                </a:srgbClr>
              </a:gs>
              <a:gs pos="50000">
                <a:srgbClr val="650190">
                  <a:tint val="44500"/>
                  <a:satMod val="160000"/>
                </a:srgbClr>
              </a:gs>
              <a:gs pos="100000">
                <a:srgbClr val="650190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339D437-FF05-EED8-B0C5-99124C5AA9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4536" y="647830"/>
            <a:ext cx="749441" cy="771250"/>
          </a:xfrm>
          <a:prstGeom prst="rect">
            <a:avLst/>
          </a:prstGeom>
        </p:spPr>
      </p:pic>
      <p:sp>
        <p:nvSpPr>
          <p:cNvPr id="4" name="Freeform: Shape 7">
            <a:extLst>
              <a:ext uri="{FF2B5EF4-FFF2-40B4-BE49-F238E27FC236}">
                <a16:creationId xmlns:a16="http://schemas.microsoft.com/office/drawing/2014/main" id="{F7DC6BC7-5193-7050-F86D-4476CF9B1AC5}"/>
              </a:ext>
            </a:extLst>
          </p:cNvPr>
          <p:cNvSpPr/>
          <p:nvPr/>
        </p:nvSpPr>
        <p:spPr>
          <a:xfrm>
            <a:off x="3674291" y="1039942"/>
            <a:ext cx="2892155" cy="772591"/>
          </a:xfrm>
          <a:custGeom>
            <a:avLst/>
            <a:gdLst>
              <a:gd name="connsiteX0" fmla="*/ 119833 w 3518353"/>
              <a:gd name="connsiteY0" fmla="*/ 66623 h 999771"/>
              <a:gd name="connsiteX1" fmla="*/ 2207713 w 3518353"/>
              <a:gd name="connsiteY1" fmla="*/ 97103 h 999771"/>
              <a:gd name="connsiteX2" fmla="*/ 150313 w 3518353"/>
              <a:gd name="connsiteY2" fmla="*/ 996263 h 999771"/>
              <a:gd name="connsiteX3" fmla="*/ 378913 w 3518353"/>
              <a:gd name="connsiteY3" fmla="*/ 417143 h 999771"/>
              <a:gd name="connsiteX4" fmla="*/ 2146753 w 3518353"/>
              <a:gd name="connsiteY4" fmla="*/ 630503 h 999771"/>
              <a:gd name="connsiteX5" fmla="*/ 3061153 w 3518353"/>
              <a:gd name="connsiteY5" fmla="*/ 660983 h 999771"/>
              <a:gd name="connsiteX6" fmla="*/ 3518353 w 3518353"/>
              <a:gd name="connsiteY6" fmla="*/ 97103 h 999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18353" h="999771">
                <a:moveTo>
                  <a:pt x="119833" y="66623"/>
                </a:moveTo>
                <a:cubicBezTo>
                  <a:pt x="1161233" y="4393"/>
                  <a:pt x="2202633" y="-57837"/>
                  <a:pt x="2207713" y="97103"/>
                </a:cubicBezTo>
                <a:cubicBezTo>
                  <a:pt x="2212793" y="252043"/>
                  <a:pt x="455113" y="942923"/>
                  <a:pt x="150313" y="996263"/>
                </a:cubicBezTo>
                <a:cubicBezTo>
                  <a:pt x="-154487" y="1049603"/>
                  <a:pt x="46173" y="478103"/>
                  <a:pt x="378913" y="417143"/>
                </a:cubicBezTo>
                <a:cubicBezTo>
                  <a:pt x="711653" y="356183"/>
                  <a:pt x="1699713" y="589863"/>
                  <a:pt x="2146753" y="630503"/>
                </a:cubicBezTo>
                <a:cubicBezTo>
                  <a:pt x="2593793" y="671143"/>
                  <a:pt x="2832553" y="749883"/>
                  <a:pt x="3061153" y="660983"/>
                </a:cubicBezTo>
                <a:cubicBezTo>
                  <a:pt x="3289753" y="572083"/>
                  <a:pt x="3404053" y="334593"/>
                  <a:pt x="3518353" y="97103"/>
                </a:cubicBezTo>
              </a:path>
            </a:pathLst>
          </a:custGeom>
          <a:noFill/>
          <a:ln>
            <a:prstDash val="dashDot"/>
            <a:tailEnd type="triangle" w="lg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0F40B81-E9B9-1D85-9F45-86DC9C327D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19294" y="3146509"/>
            <a:ext cx="784119" cy="801633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14C845C5-799E-F7DA-719F-C5676CBD542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83908" y="3917827"/>
            <a:ext cx="784113" cy="795279"/>
          </a:xfrm>
          <a:prstGeom prst="rect">
            <a:avLst/>
          </a:prstGeom>
        </p:spPr>
      </p:pic>
      <p:sp>
        <p:nvSpPr>
          <p:cNvPr id="94" name="Freeform: Shape 22">
            <a:extLst>
              <a:ext uri="{FF2B5EF4-FFF2-40B4-BE49-F238E27FC236}">
                <a16:creationId xmlns:a16="http://schemas.microsoft.com/office/drawing/2014/main" id="{29A9BFFE-0A56-4AD3-74BC-F27725D63D9C}"/>
              </a:ext>
            </a:extLst>
          </p:cNvPr>
          <p:cNvSpPr/>
          <p:nvPr/>
        </p:nvSpPr>
        <p:spPr>
          <a:xfrm>
            <a:off x="9111892" y="2620738"/>
            <a:ext cx="369738" cy="1196006"/>
          </a:xfrm>
          <a:custGeom>
            <a:avLst/>
            <a:gdLst>
              <a:gd name="connsiteX0" fmla="*/ 476144 w 902869"/>
              <a:gd name="connsiteY0" fmla="*/ 1386840 h 1386840"/>
              <a:gd name="connsiteX1" fmla="*/ 857144 w 902869"/>
              <a:gd name="connsiteY1" fmla="*/ 990600 h 1386840"/>
              <a:gd name="connsiteX2" fmla="*/ 18944 w 902869"/>
              <a:gd name="connsiteY2" fmla="*/ 899160 h 1386840"/>
              <a:gd name="connsiteX3" fmla="*/ 902864 w 902869"/>
              <a:gd name="connsiteY3" fmla="*/ 533400 h 1386840"/>
              <a:gd name="connsiteX4" fmla="*/ 3704 w 902869"/>
              <a:gd name="connsiteY4" fmla="*/ 426720 h 1386840"/>
              <a:gd name="connsiteX5" fmla="*/ 643784 w 902869"/>
              <a:gd name="connsiteY5" fmla="*/ 0 h 1386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2869" h="1386840">
                <a:moveTo>
                  <a:pt x="476144" y="1386840"/>
                </a:moveTo>
                <a:cubicBezTo>
                  <a:pt x="704744" y="1229360"/>
                  <a:pt x="933344" y="1071880"/>
                  <a:pt x="857144" y="990600"/>
                </a:cubicBezTo>
                <a:cubicBezTo>
                  <a:pt x="780944" y="909320"/>
                  <a:pt x="11324" y="975360"/>
                  <a:pt x="18944" y="899160"/>
                </a:cubicBezTo>
                <a:cubicBezTo>
                  <a:pt x="26564" y="822960"/>
                  <a:pt x="905404" y="612140"/>
                  <a:pt x="902864" y="533400"/>
                </a:cubicBezTo>
                <a:cubicBezTo>
                  <a:pt x="900324" y="454660"/>
                  <a:pt x="46884" y="515620"/>
                  <a:pt x="3704" y="426720"/>
                </a:cubicBezTo>
                <a:cubicBezTo>
                  <a:pt x="-39476" y="337820"/>
                  <a:pt x="302154" y="168910"/>
                  <a:pt x="643784" y="0"/>
                </a:cubicBezTo>
              </a:path>
            </a:pathLst>
          </a:custGeom>
          <a:noFill/>
          <a:ln w="12700">
            <a:prstDash val="dashDot"/>
            <a:headEnd type="none"/>
            <a:tailEnd type="triangle" w="lg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Freeform: Shape 65">
            <a:extLst>
              <a:ext uri="{FF2B5EF4-FFF2-40B4-BE49-F238E27FC236}">
                <a16:creationId xmlns:a16="http://schemas.microsoft.com/office/drawing/2014/main" id="{D3B3CBA8-85C4-AAB8-3617-6C045180A8ED}"/>
              </a:ext>
            </a:extLst>
          </p:cNvPr>
          <p:cNvSpPr/>
          <p:nvPr/>
        </p:nvSpPr>
        <p:spPr>
          <a:xfrm rot="189242" flipH="1">
            <a:off x="8074290" y="787767"/>
            <a:ext cx="1077061" cy="2271477"/>
          </a:xfrm>
          <a:custGeom>
            <a:avLst/>
            <a:gdLst>
              <a:gd name="connsiteX0" fmla="*/ 3542034 w 5091295"/>
              <a:gd name="connsiteY0" fmla="*/ 6614160 h 6614160"/>
              <a:gd name="connsiteX1" fmla="*/ 4730754 w 5091295"/>
              <a:gd name="connsiteY1" fmla="*/ 4998720 h 6614160"/>
              <a:gd name="connsiteX2" fmla="*/ 2612394 w 5091295"/>
              <a:gd name="connsiteY2" fmla="*/ 2621280 h 6614160"/>
              <a:gd name="connsiteX3" fmla="*/ 3465834 w 5091295"/>
              <a:gd name="connsiteY3" fmla="*/ 1234440 h 6614160"/>
              <a:gd name="connsiteX4" fmla="*/ 4837434 w 5091295"/>
              <a:gd name="connsiteY4" fmla="*/ 1691640 h 6614160"/>
              <a:gd name="connsiteX5" fmla="*/ 4913634 w 5091295"/>
              <a:gd name="connsiteY5" fmla="*/ 3474720 h 6614160"/>
              <a:gd name="connsiteX6" fmla="*/ 2962914 w 5091295"/>
              <a:gd name="connsiteY6" fmla="*/ 3657600 h 6614160"/>
              <a:gd name="connsiteX7" fmla="*/ 1042674 w 5091295"/>
              <a:gd name="connsiteY7" fmla="*/ 2895600 h 6614160"/>
              <a:gd name="connsiteX8" fmla="*/ 859794 w 5091295"/>
              <a:gd name="connsiteY8" fmla="*/ 1615440 h 6614160"/>
              <a:gd name="connsiteX9" fmla="*/ 36834 w 5091295"/>
              <a:gd name="connsiteY9" fmla="*/ 1143000 h 6614160"/>
              <a:gd name="connsiteX10" fmla="*/ 219714 w 5091295"/>
              <a:gd name="connsiteY10" fmla="*/ 0 h 6614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091295" h="6614160">
                <a:moveTo>
                  <a:pt x="3542034" y="6614160"/>
                </a:moveTo>
                <a:cubicBezTo>
                  <a:pt x="4213864" y="6139180"/>
                  <a:pt x="4885694" y="5664200"/>
                  <a:pt x="4730754" y="4998720"/>
                </a:cubicBezTo>
                <a:cubicBezTo>
                  <a:pt x="4575814" y="4333240"/>
                  <a:pt x="2823214" y="3248660"/>
                  <a:pt x="2612394" y="2621280"/>
                </a:cubicBezTo>
                <a:cubicBezTo>
                  <a:pt x="2401574" y="1993900"/>
                  <a:pt x="3094994" y="1389380"/>
                  <a:pt x="3465834" y="1234440"/>
                </a:cubicBezTo>
                <a:cubicBezTo>
                  <a:pt x="3836674" y="1079500"/>
                  <a:pt x="4596134" y="1318260"/>
                  <a:pt x="4837434" y="1691640"/>
                </a:cubicBezTo>
                <a:cubicBezTo>
                  <a:pt x="5078734" y="2065020"/>
                  <a:pt x="5226054" y="3147060"/>
                  <a:pt x="4913634" y="3474720"/>
                </a:cubicBezTo>
                <a:cubicBezTo>
                  <a:pt x="4601214" y="3802380"/>
                  <a:pt x="3608074" y="3754120"/>
                  <a:pt x="2962914" y="3657600"/>
                </a:cubicBezTo>
                <a:cubicBezTo>
                  <a:pt x="2317754" y="3561080"/>
                  <a:pt x="1393194" y="3235960"/>
                  <a:pt x="1042674" y="2895600"/>
                </a:cubicBezTo>
                <a:cubicBezTo>
                  <a:pt x="692154" y="2555240"/>
                  <a:pt x="1027434" y="1907540"/>
                  <a:pt x="859794" y="1615440"/>
                </a:cubicBezTo>
                <a:cubicBezTo>
                  <a:pt x="692154" y="1323340"/>
                  <a:pt x="143514" y="1412240"/>
                  <a:pt x="36834" y="1143000"/>
                </a:cubicBezTo>
                <a:cubicBezTo>
                  <a:pt x="-69846" y="873760"/>
                  <a:pt x="74934" y="436880"/>
                  <a:pt x="219714" y="0"/>
                </a:cubicBezTo>
              </a:path>
            </a:pathLst>
          </a:custGeom>
          <a:noFill/>
          <a:ln w="12700">
            <a:prstDash val="dashDot"/>
            <a:tailEnd type="triangle" w="lg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E093ACC2-A2AB-0AE9-5608-EFACBB6D7AAF}"/>
              </a:ext>
            </a:extLst>
          </p:cNvPr>
          <p:cNvSpPr txBox="1"/>
          <p:nvPr/>
        </p:nvSpPr>
        <p:spPr>
          <a:xfrm>
            <a:off x="2448067" y="1414518"/>
            <a:ext cx="133252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Montserrat" pitchFamily="2" charset="77"/>
              </a:rPr>
              <a:t>Chemistry</a:t>
            </a:r>
          </a:p>
          <a:p>
            <a:pPr algn="ctr"/>
            <a:r>
              <a:rPr lang="en-US" sz="1400" dirty="0">
                <a:latin typeface="Montserrat" pitchFamily="2" charset="77"/>
              </a:rPr>
              <a:t>in electric</a:t>
            </a:r>
          </a:p>
          <a:p>
            <a:pPr algn="ctr"/>
            <a:r>
              <a:rPr lang="en-US" sz="1400" dirty="0">
                <a:latin typeface="Montserrat" pitchFamily="2" charset="77"/>
              </a:rPr>
              <a:t>fields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2E80EBF2-40B9-EAFD-90A1-E6C7A375C802}"/>
              </a:ext>
            </a:extLst>
          </p:cNvPr>
          <p:cNvSpPr txBox="1"/>
          <p:nvPr/>
        </p:nvSpPr>
        <p:spPr>
          <a:xfrm>
            <a:off x="7678539" y="3916405"/>
            <a:ext cx="14314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latin typeface="Montserrat" pitchFamily="2" charset="77"/>
              </a:rPr>
              <a:t>Polaritonics</a:t>
            </a:r>
            <a:endParaRPr lang="en-US" sz="1400" dirty="0">
              <a:latin typeface="Montserrat" pitchFamily="2" charset="77"/>
            </a:endParaRP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D9E3CE42-DA58-13D5-7398-D5EF7E194C87}"/>
              </a:ext>
            </a:extLst>
          </p:cNvPr>
          <p:cNvSpPr txBox="1"/>
          <p:nvPr/>
        </p:nvSpPr>
        <p:spPr>
          <a:xfrm>
            <a:off x="8351762" y="4673971"/>
            <a:ext cx="30670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Montserrat" pitchFamily="2" charset="77"/>
              </a:rPr>
              <a:t>Quantum Information</a:t>
            </a:r>
          </a:p>
        </p:txBody>
      </p:sp>
      <p:pic>
        <p:nvPicPr>
          <p:cNvPr id="99" name="Graphic 98" descr="Question mark with solid fill">
            <a:extLst>
              <a:ext uri="{FF2B5EF4-FFF2-40B4-BE49-F238E27FC236}">
                <a16:creationId xmlns:a16="http://schemas.microsoft.com/office/drawing/2014/main" id="{3C810512-943A-AEDA-31E6-DB6D3047936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414614" y="709455"/>
            <a:ext cx="1917473" cy="1894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357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 animBg="1"/>
      <p:bldP spid="4" grpId="0" animBg="1"/>
      <p:bldP spid="4" grpId="1" animBg="1"/>
      <p:bldP spid="94" grpId="0" animBg="1"/>
      <p:bldP spid="94" grpId="1" animBg="1"/>
      <p:bldP spid="95" grpId="0" animBg="1"/>
      <p:bldP spid="96" grpId="0"/>
      <p:bldP spid="96" grpId="1"/>
      <p:bldP spid="97" grpId="0"/>
      <p:bldP spid="98" grpId="0"/>
      <p:bldP spid="98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9FA46B-3E04-BBD4-1053-1378C11EED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9">
            <a:extLst>
              <a:ext uri="{FF2B5EF4-FFF2-40B4-BE49-F238E27FC236}">
                <a16:creationId xmlns:a16="http://schemas.microsoft.com/office/drawing/2014/main" id="{DD56DE8D-1564-14F9-4A4C-6D61C6DE8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57925" y="6310839"/>
            <a:ext cx="2743200" cy="365125"/>
          </a:xfrm>
        </p:spPr>
        <p:txBody>
          <a:bodyPr/>
          <a:lstStyle/>
          <a:p>
            <a:fld id="{46F8D5A7-9D75-4AFC-99FB-FFD20B05CA1B}" type="slidenum">
              <a:rPr lang="en-US" b="1" smtClean="0">
                <a:solidFill>
                  <a:srgbClr val="57058D"/>
                </a:solidFill>
                <a:latin typeface="Montserrat" pitchFamily="2" charset="77"/>
              </a:rPr>
              <a:t>3</a:t>
            </a:fld>
            <a:endParaRPr lang="en-US" b="1" dirty="0">
              <a:solidFill>
                <a:srgbClr val="57058D"/>
              </a:solidFill>
              <a:latin typeface="Montserrat" pitchFamily="2" charset="77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2A044CD-6B64-61A6-4BD1-8A64BD96A4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93" t="27721" r="43900" b="20272"/>
          <a:stretch/>
        </p:blipFill>
        <p:spPr>
          <a:xfrm>
            <a:off x="954302" y="1511056"/>
            <a:ext cx="866066" cy="7246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846D6E7-A09A-40E6-DB7F-FF24716902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78" t="11730" r="22519" b="15103"/>
          <a:stretch/>
        </p:blipFill>
        <p:spPr>
          <a:xfrm>
            <a:off x="1014545" y="3558500"/>
            <a:ext cx="790426" cy="561823"/>
          </a:xfrm>
          <a:prstGeom prst="ellipse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F4F05A1-6058-9EC5-618F-3B6D2E52C0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849"/>
          <a:stretch/>
        </p:blipFill>
        <p:spPr>
          <a:xfrm>
            <a:off x="703476" y="91548"/>
            <a:ext cx="1375051" cy="14286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8F6AB22-0963-7500-4271-1242C84CB65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59" t="14455" r="2101" b="6005"/>
          <a:stretch/>
        </p:blipFill>
        <p:spPr>
          <a:xfrm>
            <a:off x="862528" y="2553709"/>
            <a:ext cx="1062069" cy="75107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D6116A6E-7E16-D8F0-2CA7-AD96C6073757}"/>
              </a:ext>
            </a:extLst>
          </p:cNvPr>
          <p:cNvGrpSpPr/>
          <p:nvPr/>
        </p:nvGrpSpPr>
        <p:grpSpPr>
          <a:xfrm>
            <a:off x="1096689" y="4454997"/>
            <a:ext cx="504023" cy="275641"/>
            <a:chOff x="594186" y="4909800"/>
            <a:chExt cx="826828" cy="533305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155C2B08-0128-6D74-2A8F-7377ED15B690}"/>
                </a:ext>
              </a:extLst>
            </p:cNvPr>
            <p:cNvCxnSpPr>
              <a:cxnSpLocks/>
            </p:cNvCxnSpPr>
            <p:nvPr/>
          </p:nvCxnSpPr>
          <p:spPr>
            <a:xfrm>
              <a:off x="594186" y="4909800"/>
              <a:ext cx="826828" cy="0"/>
            </a:xfrm>
            <a:prstGeom prst="line">
              <a:avLst/>
            </a:prstGeom>
            <a:ln w="38100">
              <a:solidFill>
                <a:srgbClr val="3737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64D71C0D-2A7F-AB07-AA83-4A5306102C2F}"/>
                </a:ext>
              </a:extLst>
            </p:cNvPr>
            <p:cNvCxnSpPr>
              <a:cxnSpLocks/>
            </p:cNvCxnSpPr>
            <p:nvPr/>
          </p:nvCxnSpPr>
          <p:spPr>
            <a:xfrm>
              <a:off x="594186" y="5443105"/>
              <a:ext cx="826828" cy="0"/>
            </a:xfrm>
            <a:prstGeom prst="line">
              <a:avLst/>
            </a:prstGeom>
            <a:ln w="38100">
              <a:solidFill>
                <a:srgbClr val="3737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A852B21-D401-8E0E-3082-74CDD25FA396}"/>
                </a:ext>
              </a:extLst>
            </p:cNvPr>
            <p:cNvCxnSpPr>
              <a:cxnSpLocks/>
            </p:cNvCxnSpPr>
            <p:nvPr/>
          </p:nvCxnSpPr>
          <p:spPr>
            <a:xfrm>
              <a:off x="594186" y="5164180"/>
              <a:ext cx="826828" cy="0"/>
            </a:xfrm>
            <a:prstGeom prst="line">
              <a:avLst/>
            </a:prstGeom>
            <a:ln w="38100">
              <a:solidFill>
                <a:srgbClr val="3737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52D31ABB-8FBF-AFDD-56CD-C9209BA3CF3B}"/>
              </a:ext>
            </a:extLst>
          </p:cNvPr>
          <p:cNvSpPr txBox="1"/>
          <p:nvPr/>
        </p:nvSpPr>
        <p:spPr>
          <a:xfrm>
            <a:off x="767816" y="4836019"/>
            <a:ext cx="14334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Montserrat" pitchFamily="2" charset="77"/>
              </a:rPr>
              <a:t>Energy Levels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5AF5466-A3D0-E558-115E-1F6CC1DA381F}"/>
              </a:ext>
            </a:extLst>
          </p:cNvPr>
          <p:cNvSpPr txBox="1"/>
          <p:nvPr/>
        </p:nvSpPr>
        <p:spPr>
          <a:xfrm>
            <a:off x="927830" y="4061629"/>
            <a:ext cx="10038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Montserrat" pitchFamily="2" charset="77"/>
              </a:rPr>
              <a:t>Molecule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D326B38-C366-BB95-7381-B5B59EB3922A}"/>
              </a:ext>
            </a:extLst>
          </p:cNvPr>
          <p:cNvSpPr txBox="1"/>
          <p:nvPr/>
        </p:nvSpPr>
        <p:spPr>
          <a:xfrm>
            <a:off x="886913" y="3248994"/>
            <a:ext cx="10919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Montserrat" pitchFamily="2" charset="77"/>
              </a:rPr>
              <a:t>Molecules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64C57FC-420B-3608-32B9-46966DDFAFD4}"/>
              </a:ext>
            </a:extLst>
          </p:cNvPr>
          <p:cNvSpPr txBox="1"/>
          <p:nvPr/>
        </p:nvSpPr>
        <p:spPr>
          <a:xfrm>
            <a:off x="1003896" y="2209686"/>
            <a:ext cx="8242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Montserrat" pitchFamily="2" charset="77"/>
              </a:rPr>
              <a:t>Cluster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4C68A5C-2EC5-7BE6-8A06-5553FBE8E97B}"/>
              </a:ext>
            </a:extLst>
          </p:cNvPr>
          <p:cNvSpPr txBox="1"/>
          <p:nvPr/>
        </p:nvSpPr>
        <p:spPr>
          <a:xfrm>
            <a:off x="1096689" y="1234611"/>
            <a:ext cx="6254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Montserrat" pitchFamily="2" charset="77"/>
              </a:rPr>
              <a:t>Solid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15D9F32-A5A3-FEF0-E48D-A9A490BA1F9B}"/>
              </a:ext>
            </a:extLst>
          </p:cNvPr>
          <p:cNvCxnSpPr>
            <a:cxnSpLocks/>
          </p:cNvCxnSpPr>
          <p:nvPr/>
        </p:nvCxnSpPr>
        <p:spPr>
          <a:xfrm flipV="1">
            <a:off x="2340534" y="286309"/>
            <a:ext cx="0" cy="4791026"/>
          </a:xfrm>
          <a:prstGeom prst="straightConnector1">
            <a:avLst/>
          </a:prstGeom>
          <a:ln w="28575">
            <a:headEnd type="none" w="med" len="med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142440FD-EC24-9369-A925-730B1EA400B5}"/>
              </a:ext>
            </a:extLst>
          </p:cNvPr>
          <p:cNvCxnSpPr>
            <a:cxnSpLocks/>
            <a:endCxn id="60" idx="1"/>
          </p:cNvCxnSpPr>
          <p:nvPr/>
        </p:nvCxnSpPr>
        <p:spPr>
          <a:xfrm flipV="1">
            <a:off x="2338919" y="5026743"/>
            <a:ext cx="7647636" cy="46164"/>
          </a:xfrm>
          <a:prstGeom prst="straightConnector1">
            <a:avLst/>
          </a:prstGeom>
          <a:ln w="28575">
            <a:headEnd type="none" w="med" len="med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8D85D70-2420-F2F9-1CA0-8D368BFC663E}"/>
              </a:ext>
            </a:extLst>
          </p:cNvPr>
          <p:cNvGrpSpPr/>
          <p:nvPr/>
        </p:nvGrpSpPr>
        <p:grpSpPr>
          <a:xfrm>
            <a:off x="5509147" y="5291170"/>
            <a:ext cx="1645001" cy="700558"/>
            <a:chOff x="7299763" y="3692510"/>
            <a:chExt cx="2121479" cy="803511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DB55AFB2-7E87-FBC5-DBFB-775BA47F6F41}"/>
                </a:ext>
              </a:extLst>
            </p:cNvPr>
            <p:cNvGrpSpPr/>
            <p:nvPr/>
          </p:nvGrpSpPr>
          <p:grpSpPr>
            <a:xfrm>
              <a:off x="7456946" y="3816402"/>
              <a:ext cx="1495996" cy="589285"/>
              <a:chOff x="4783439" y="4143989"/>
              <a:chExt cx="1495996" cy="589285"/>
            </a:xfrm>
          </p:grpSpPr>
          <p:sp>
            <p:nvSpPr>
              <p:cNvPr id="29" name="Freeform: Shape 33">
                <a:extLst>
                  <a:ext uri="{FF2B5EF4-FFF2-40B4-BE49-F238E27FC236}">
                    <a16:creationId xmlns:a16="http://schemas.microsoft.com/office/drawing/2014/main" id="{82A68018-A77F-A624-A901-DA6E70902025}"/>
                  </a:ext>
                </a:extLst>
              </p:cNvPr>
              <p:cNvSpPr/>
              <p:nvPr/>
            </p:nvSpPr>
            <p:spPr>
              <a:xfrm>
                <a:off x="4783439" y="4341584"/>
                <a:ext cx="373732" cy="277942"/>
              </a:xfrm>
              <a:custGeom>
                <a:avLst/>
                <a:gdLst>
                  <a:gd name="connsiteX0" fmla="*/ 0 w 723014"/>
                  <a:gd name="connsiteY0" fmla="*/ 422942 h 427667"/>
                  <a:gd name="connsiteX1" fmla="*/ 349693 w 723014"/>
                  <a:gd name="connsiteY1" fmla="*/ 2 h 427667"/>
                  <a:gd name="connsiteX2" fmla="*/ 723014 w 723014"/>
                  <a:gd name="connsiteY2" fmla="*/ 427667 h 427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23014" h="427667">
                    <a:moveTo>
                      <a:pt x="0" y="422942"/>
                    </a:moveTo>
                    <a:cubicBezTo>
                      <a:pt x="114595" y="211078"/>
                      <a:pt x="229191" y="-785"/>
                      <a:pt x="349693" y="2"/>
                    </a:cubicBezTo>
                    <a:cubicBezTo>
                      <a:pt x="470195" y="789"/>
                      <a:pt x="596604" y="214228"/>
                      <a:pt x="723014" y="427667"/>
                    </a:cubicBezTo>
                  </a:path>
                </a:pathLst>
              </a:custGeom>
              <a:solidFill>
                <a:schemeClr val="accent6">
                  <a:lumMod val="40000"/>
                  <a:lumOff val="60000"/>
                </a:schemeClr>
              </a:solidFill>
              <a:ln w="28575">
                <a:solidFill>
                  <a:schemeClr val="accent6">
                    <a:lumMod val="7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Freeform: Shape 34">
                <a:extLst>
                  <a:ext uri="{FF2B5EF4-FFF2-40B4-BE49-F238E27FC236}">
                    <a16:creationId xmlns:a16="http://schemas.microsoft.com/office/drawing/2014/main" id="{8B78C05C-00EE-5EFE-B464-7678FAF6493D}"/>
                  </a:ext>
                </a:extLst>
              </p:cNvPr>
              <p:cNvSpPr/>
              <p:nvPr/>
            </p:nvSpPr>
            <p:spPr>
              <a:xfrm>
                <a:off x="4841761" y="4247684"/>
                <a:ext cx="373732" cy="277942"/>
              </a:xfrm>
              <a:custGeom>
                <a:avLst/>
                <a:gdLst>
                  <a:gd name="connsiteX0" fmla="*/ 0 w 723014"/>
                  <a:gd name="connsiteY0" fmla="*/ 422942 h 427667"/>
                  <a:gd name="connsiteX1" fmla="*/ 349693 w 723014"/>
                  <a:gd name="connsiteY1" fmla="*/ 2 h 427667"/>
                  <a:gd name="connsiteX2" fmla="*/ 723014 w 723014"/>
                  <a:gd name="connsiteY2" fmla="*/ 427667 h 427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23014" h="427667">
                    <a:moveTo>
                      <a:pt x="0" y="422942"/>
                    </a:moveTo>
                    <a:cubicBezTo>
                      <a:pt x="114595" y="211078"/>
                      <a:pt x="229191" y="-785"/>
                      <a:pt x="349693" y="2"/>
                    </a:cubicBezTo>
                    <a:cubicBezTo>
                      <a:pt x="470195" y="789"/>
                      <a:pt x="596604" y="214228"/>
                      <a:pt x="723014" y="427667"/>
                    </a:cubicBezTo>
                  </a:path>
                </a:pathLst>
              </a:custGeom>
              <a:solidFill>
                <a:srgbClr val="34846F">
                  <a:alpha val="60000"/>
                </a:srgbClr>
              </a:solidFill>
              <a:ln w="19050">
                <a:solidFill>
                  <a:srgbClr val="34846F"/>
                </a:solidFill>
              </a:ln>
              <a:scene3d>
                <a:camera prst="isometricOffAxis1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Freeform: Shape 35">
                <a:extLst>
                  <a:ext uri="{FF2B5EF4-FFF2-40B4-BE49-F238E27FC236}">
                    <a16:creationId xmlns:a16="http://schemas.microsoft.com/office/drawing/2014/main" id="{767AD2CC-EFA2-E401-653A-623FDC53D9B8}"/>
                  </a:ext>
                </a:extLst>
              </p:cNvPr>
              <p:cNvSpPr/>
              <p:nvPr/>
            </p:nvSpPr>
            <p:spPr>
              <a:xfrm flipV="1">
                <a:off x="5179592" y="4455332"/>
                <a:ext cx="373732" cy="277942"/>
              </a:xfrm>
              <a:custGeom>
                <a:avLst/>
                <a:gdLst>
                  <a:gd name="connsiteX0" fmla="*/ 0 w 723014"/>
                  <a:gd name="connsiteY0" fmla="*/ 422942 h 427667"/>
                  <a:gd name="connsiteX1" fmla="*/ 349693 w 723014"/>
                  <a:gd name="connsiteY1" fmla="*/ 2 h 427667"/>
                  <a:gd name="connsiteX2" fmla="*/ 723014 w 723014"/>
                  <a:gd name="connsiteY2" fmla="*/ 427667 h 427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23014" h="427667">
                    <a:moveTo>
                      <a:pt x="0" y="422942"/>
                    </a:moveTo>
                    <a:cubicBezTo>
                      <a:pt x="114595" y="211078"/>
                      <a:pt x="229191" y="-785"/>
                      <a:pt x="349693" y="2"/>
                    </a:cubicBezTo>
                    <a:cubicBezTo>
                      <a:pt x="470195" y="789"/>
                      <a:pt x="596604" y="214228"/>
                      <a:pt x="723014" y="427667"/>
                    </a:cubicBezTo>
                  </a:path>
                </a:pathLst>
              </a:custGeom>
              <a:solidFill>
                <a:srgbClr val="34846F">
                  <a:alpha val="60000"/>
                </a:srgbClr>
              </a:solidFill>
              <a:ln w="19050">
                <a:solidFill>
                  <a:srgbClr val="34846F"/>
                </a:solidFill>
              </a:ln>
              <a:scene3d>
                <a:camera prst="isometricOffAxis1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Freeform: Shape 36">
                <a:extLst>
                  <a:ext uri="{FF2B5EF4-FFF2-40B4-BE49-F238E27FC236}">
                    <a16:creationId xmlns:a16="http://schemas.microsoft.com/office/drawing/2014/main" id="{787DA736-4511-E537-B9BF-5D53EEAFC9D7}"/>
                  </a:ext>
                </a:extLst>
              </p:cNvPr>
              <p:cNvSpPr/>
              <p:nvPr/>
            </p:nvSpPr>
            <p:spPr>
              <a:xfrm flipV="1">
                <a:off x="5237156" y="4362813"/>
                <a:ext cx="373732" cy="277942"/>
              </a:xfrm>
              <a:custGeom>
                <a:avLst/>
                <a:gdLst>
                  <a:gd name="connsiteX0" fmla="*/ 0 w 723014"/>
                  <a:gd name="connsiteY0" fmla="*/ 422942 h 427667"/>
                  <a:gd name="connsiteX1" fmla="*/ 349693 w 723014"/>
                  <a:gd name="connsiteY1" fmla="*/ 2 h 427667"/>
                  <a:gd name="connsiteX2" fmla="*/ 723014 w 723014"/>
                  <a:gd name="connsiteY2" fmla="*/ 427667 h 427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23014" h="427667">
                    <a:moveTo>
                      <a:pt x="0" y="422942"/>
                    </a:moveTo>
                    <a:cubicBezTo>
                      <a:pt x="114595" y="211078"/>
                      <a:pt x="229191" y="-785"/>
                      <a:pt x="349693" y="2"/>
                    </a:cubicBezTo>
                    <a:cubicBezTo>
                      <a:pt x="470195" y="789"/>
                      <a:pt x="596604" y="214228"/>
                      <a:pt x="723014" y="427667"/>
                    </a:cubicBezTo>
                  </a:path>
                </a:pathLst>
              </a:custGeom>
              <a:solidFill>
                <a:schemeClr val="accent6">
                  <a:lumMod val="40000"/>
                  <a:lumOff val="60000"/>
                  <a:alpha val="80000"/>
                </a:schemeClr>
              </a:solidFill>
              <a:ln w="28575">
                <a:solidFill>
                  <a:schemeClr val="accent6">
                    <a:lumMod val="7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Freeform: Shape 37">
                <a:extLst>
                  <a:ext uri="{FF2B5EF4-FFF2-40B4-BE49-F238E27FC236}">
                    <a16:creationId xmlns:a16="http://schemas.microsoft.com/office/drawing/2014/main" id="{98170891-45DB-534E-1F4B-602860E3E994}"/>
                  </a:ext>
                </a:extLst>
              </p:cNvPr>
              <p:cNvSpPr/>
              <p:nvPr/>
            </p:nvSpPr>
            <p:spPr>
              <a:xfrm>
                <a:off x="5455894" y="4237889"/>
                <a:ext cx="373732" cy="277942"/>
              </a:xfrm>
              <a:custGeom>
                <a:avLst/>
                <a:gdLst>
                  <a:gd name="connsiteX0" fmla="*/ 0 w 723014"/>
                  <a:gd name="connsiteY0" fmla="*/ 422942 h 427667"/>
                  <a:gd name="connsiteX1" fmla="*/ 349693 w 723014"/>
                  <a:gd name="connsiteY1" fmla="*/ 2 h 427667"/>
                  <a:gd name="connsiteX2" fmla="*/ 723014 w 723014"/>
                  <a:gd name="connsiteY2" fmla="*/ 427667 h 427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23014" h="427667">
                    <a:moveTo>
                      <a:pt x="0" y="422942"/>
                    </a:moveTo>
                    <a:cubicBezTo>
                      <a:pt x="114595" y="211078"/>
                      <a:pt x="229191" y="-785"/>
                      <a:pt x="349693" y="2"/>
                    </a:cubicBezTo>
                    <a:cubicBezTo>
                      <a:pt x="470195" y="789"/>
                      <a:pt x="596604" y="214228"/>
                      <a:pt x="723014" y="427667"/>
                    </a:cubicBezTo>
                  </a:path>
                </a:pathLst>
              </a:custGeom>
              <a:solidFill>
                <a:schemeClr val="accent6">
                  <a:lumMod val="40000"/>
                  <a:lumOff val="60000"/>
                </a:schemeClr>
              </a:solidFill>
              <a:ln w="28575">
                <a:solidFill>
                  <a:schemeClr val="accent6">
                    <a:lumMod val="7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Freeform: Shape 38">
                <a:extLst>
                  <a:ext uri="{FF2B5EF4-FFF2-40B4-BE49-F238E27FC236}">
                    <a16:creationId xmlns:a16="http://schemas.microsoft.com/office/drawing/2014/main" id="{79658FFF-06CC-CFA1-530D-18FF63D53FA0}"/>
                  </a:ext>
                </a:extLst>
              </p:cNvPr>
              <p:cNvSpPr/>
              <p:nvPr/>
            </p:nvSpPr>
            <p:spPr>
              <a:xfrm>
                <a:off x="5514216" y="4143989"/>
                <a:ext cx="373732" cy="277942"/>
              </a:xfrm>
              <a:custGeom>
                <a:avLst/>
                <a:gdLst>
                  <a:gd name="connsiteX0" fmla="*/ 0 w 723014"/>
                  <a:gd name="connsiteY0" fmla="*/ 422942 h 427667"/>
                  <a:gd name="connsiteX1" fmla="*/ 349693 w 723014"/>
                  <a:gd name="connsiteY1" fmla="*/ 2 h 427667"/>
                  <a:gd name="connsiteX2" fmla="*/ 723014 w 723014"/>
                  <a:gd name="connsiteY2" fmla="*/ 427667 h 427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23014" h="427667">
                    <a:moveTo>
                      <a:pt x="0" y="422942"/>
                    </a:moveTo>
                    <a:cubicBezTo>
                      <a:pt x="114595" y="211078"/>
                      <a:pt x="229191" y="-785"/>
                      <a:pt x="349693" y="2"/>
                    </a:cubicBezTo>
                    <a:cubicBezTo>
                      <a:pt x="470195" y="789"/>
                      <a:pt x="596604" y="214228"/>
                      <a:pt x="723014" y="427667"/>
                    </a:cubicBezTo>
                  </a:path>
                </a:pathLst>
              </a:custGeom>
              <a:solidFill>
                <a:srgbClr val="34846F">
                  <a:alpha val="60000"/>
                </a:srgbClr>
              </a:solidFill>
              <a:ln w="19050">
                <a:solidFill>
                  <a:srgbClr val="34846F"/>
                </a:solidFill>
              </a:ln>
              <a:scene3d>
                <a:camera prst="isometricOffAxis1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Freeform: Shape 39">
                <a:extLst>
                  <a:ext uri="{FF2B5EF4-FFF2-40B4-BE49-F238E27FC236}">
                    <a16:creationId xmlns:a16="http://schemas.microsoft.com/office/drawing/2014/main" id="{CE2AC75F-1A7F-ADE4-D2F9-AFED7B87E671}"/>
                  </a:ext>
                </a:extLst>
              </p:cNvPr>
              <p:cNvSpPr/>
              <p:nvPr/>
            </p:nvSpPr>
            <p:spPr>
              <a:xfrm flipV="1">
                <a:off x="5848139" y="4347729"/>
                <a:ext cx="373732" cy="277942"/>
              </a:xfrm>
              <a:custGeom>
                <a:avLst/>
                <a:gdLst>
                  <a:gd name="connsiteX0" fmla="*/ 0 w 723014"/>
                  <a:gd name="connsiteY0" fmla="*/ 422942 h 427667"/>
                  <a:gd name="connsiteX1" fmla="*/ 349693 w 723014"/>
                  <a:gd name="connsiteY1" fmla="*/ 2 h 427667"/>
                  <a:gd name="connsiteX2" fmla="*/ 723014 w 723014"/>
                  <a:gd name="connsiteY2" fmla="*/ 427667 h 427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23014" h="427667">
                    <a:moveTo>
                      <a:pt x="0" y="422942"/>
                    </a:moveTo>
                    <a:cubicBezTo>
                      <a:pt x="114595" y="211078"/>
                      <a:pt x="229191" y="-785"/>
                      <a:pt x="349693" y="2"/>
                    </a:cubicBezTo>
                    <a:cubicBezTo>
                      <a:pt x="470195" y="789"/>
                      <a:pt x="596604" y="214228"/>
                      <a:pt x="723014" y="427667"/>
                    </a:cubicBezTo>
                  </a:path>
                </a:pathLst>
              </a:custGeom>
              <a:solidFill>
                <a:srgbClr val="34846F">
                  <a:alpha val="60000"/>
                </a:srgbClr>
              </a:solidFill>
              <a:ln w="19050">
                <a:solidFill>
                  <a:srgbClr val="34846F"/>
                </a:solidFill>
              </a:ln>
              <a:scene3d>
                <a:camera prst="isometricOffAxis1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Freeform: Shape 40">
                <a:extLst>
                  <a:ext uri="{FF2B5EF4-FFF2-40B4-BE49-F238E27FC236}">
                    <a16:creationId xmlns:a16="http://schemas.microsoft.com/office/drawing/2014/main" id="{4CDC8032-AEF7-7367-E42A-492C7EFC16B0}"/>
                  </a:ext>
                </a:extLst>
              </p:cNvPr>
              <p:cNvSpPr/>
              <p:nvPr/>
            </p:nvSpPr>
            <p:spPr>
              <a:xfrm flipV="1">
                <a:off x="5905703" y="4255210"/>
                <a:ext cx="373732" cy="277942"/>
              </a:xfrm>
              <a:custGeom>
                <a:avLst/>
                <a:gdLst>
                  <a:gd name="connsiteX0" fmla="*/ 0 w 723014"/>
                  <a:gd name="connsiteY0" fmla="*/ 422942 h 427667"/>
                  <a:gd name="connsiteX1" fmla="*/ 349693 w 723014"/>
                  <a:gd name="connsiteY1" fmla="*/ 2 h 427667"/>
                  <a:gd name="connsiteX2" fmla="*/ 723014 w 723014"/>
                  <a:gd name="connsiteY2" fmla="*/ 427667 h 427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23014" h="427667">
                    <a:moveTo>
                      <a:pt x="0" y="422942"/>
                    </a:moveTo>
                    <a:cubicBezTo>
                      <a:pt x="114595" y="211078"/>
                      <a:pt x="229191" y="-785"/>
                      <a:pt x="349693" y="2"/>
                    </a:cubicBezTo>
                    <a:cubicBezTo>
                      <a:pt x="470195" y="789"/>
                      <a:pt x="596604" y="214228"/>
                      <a:pt x="723014" y="427667"/>
                    </a:cubicBezTo>
                  </a:path>
                </a:pathLst>
              </a:custGeom>
              <a:solidFill>
                <a:schemeClr val="accent6">
                  <a:lumMod val="40000"/>
                  <a:lumOff val="60000"/>
                  <a:alpha val="80000"/>
                </a:schemeClr>
              </a:solidFill>
              <a:ln w="28575">
                <a:solidFill>
                  <a:schemeClr val="accent6">
                    <a:lumMod val="7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9B191BA0-7FBF-ED92-CDEF-B527379BCF9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60653" y="3998996"/>
              <a:ext cx="1520056" cy="236576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8A45F359-AD50-85C0-84AD-B4B4BD9DCAD1}"/>
                </a:ext>
              </a:extLst>
            </p:cNvPr>
            <p:cNvCxnSpPr>
              <a:cxnSpLocks/>
            </p:cNvCxnSpPr>
            <p:nvPr/>
          </p:nvCxnSpPr>
          <p:spPr>
            <a:xfrm>
              <a:off x="8873886" y="3998375"/>
              <a:ext cx="197189" cy="8842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6F04AB89-85A2-4B14-7964-10CC44A6751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873886" y="3692510"/>
              <a:ext cx="6823" cy="310516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27FDA66-BAA5-3084-8872-F597C9E9E75B}"/>
                </a:ext>
              </a:extLst>
            </p:cNvPr>
            <p:cNvSpPr txBox="1"/>
            <p:nvPr/>
          </p:nvSpPr>
          <p:spPr>
            <a:xfrm>
              <a:off x="8880709" y="4035226"/>
              <a:ext cx="54053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B(</a:t>
              </a:r>
              <a:r>
                <a:rPr lang="en-US" sz="1400" dirty="0" err="1"/>
                <a:t>r,t</a:t>
              </a:r>
              <a:r>
                <a:rPr lang="en-US" sz="1400" dirty="0"/>
                <a:t>)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B4460FB-121C-AB0D-53B7-CB12E4E83AF1}"/>
                </a:ext>
              </a:extLst>
            </p:cNvPr>
            <p:cNvSpPr txBox="1"/>
            <p:nvPr/>
          </p:nvSpPr>
          <p:spPr>
            <a:xfrm>
              <a:off x="7299763" y="4188244"/>
              <a:ext cx="53091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E(</a:t>
              </a:r>
              <a:r>
                <a:rPr lang="en-US" sz="1400" dirty="0" err="1"/>
                <a:t>r,t</a:t>
              </a:r>
              <a:r>
                <a:rPr lang="en-US" sz="1400" dirty="0"/>
                <a:t>)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FDD76FB4-158E-8DE8-3E0B-BB80EB1EDD01}"/>
              </a:ext>
            </a:extLst>
          </p:cNvPr>
          <p:cNvGrpSpPr/>
          <p:nvPr/>
        </p:nvGrpSpPr>
        <p:grpSpPr>
          <a:xfrm>
            <a:off x="8755429" y="5275372"/>
            <a:ext cx="950823" cy="715830"/>
            <a:chOff x="4485074" y="2282446"/>
            <a:chExt cx="1031939" cy="1582927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2270C70E-C8DC-58D9-224C-3135A8DD8F24}"/>
                </a:ext>
              </a:extLst>
            </p:cNvPr>
            <p:cNvSpPr/>
            <p:nvPr/>
          </p:nvSpPr>
          <p:spPr>
            <a:xfrm>
              <a:off x="5347911" y="2375795"/>
              <a:ext cx="169102" cy="1691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6D062BA4-F8B9-47AB-7345-8EBAF0E1C895}"/>
                </a:ext>
              </a:extLst>
            </p:cNvPr>
            <p:cNvSpPr/>
            <p:nvPr/>
          </p:nvSpPr>
          <p:spPr>
            <a:xfrm>
              <a:off x="5347911" y="3267290"/>
              <a:ext cx="169102" cy="1691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Freeform: Shape 44">
              <a:extLst>
                <a:ext uri="{FF2B5EF4-FFF2-40B4-BE49-F238E27FC236}">
                  <a16:creationId xmlns:a16="http://schemas.microsoft.com/office/drawing/2014/main" id="{AFC647E2-7F67-E9E0-FF6A-2C32210A85F1}"/>
                </a:ext>
              </a:extLst>
            </p:cNvPr>
            <p:cNvSpPr/>
            <p:nvPr/>
          </p:nvSpPr>
          <p:spPr>
            <a:xfrm>
              <a:off x="4554846" y="2998110"/>
              <a:ext cx="729231" cy="460615"/>
            </a:xfrm>
            <a:custGeom>
              <a:avLst/>
              <a:gdLst>
                <a:gd name="connsiteX0" fmla="*/ 0 w 786912"/>
                <a:gd name="connsiteY0" fmla="*/ 478527 h 1021476"/>
                <a:gd name="connsiteX1" fmla="*/ 263769 w 786912"/>
                <a:gd name="connsiteY1" fmla="*/ 16931 h 1021476"/>
                <a:gd name="connsiteX2" fmla="*/ 584688 w 786912"/>
                <a:gd name="connsiteY2" fmla="*/ 1010462 h 1021476"/>
                <a:gd name="connsiteX3" fmla="*/ 786912 w 786912"/>
                <a:gd name="connsiteY3" fmla="*/ 460942 h 1021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6912" h="1021476">
                  <a:moveTo>
                    <a:pt x="0" y="478527"/>
                  </a:moveTo>
                  <a:cubicBezTo>
                    <a:pt x="83160" y="203401"/>
                    <a:pt x="166321" y="-71725"/>
                    <a:pt x="263769" y="16931"/>
                  </a:cubicBezTo>
                  <a:cubicBezTo>
                    <a:pt x="361217" y="105587"/>
                    <a:pt x="497498" y="936460"/>
                    <a:pt x="584688" y="1010462"/>
                  </a:cubicBezTo>
                  <a:cubicBezTo>
                    <a:pt x="671878" y="1084464"/>
                    <a:pt x="729395" y="772703"/>
                    <a:pt x="786912" y="460942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Freeform: Shape 45">
              <a:extLst>
                <a:ext uri="{FF2B5EF4-FFF2-40B4-BE49-F238E27FC236}">
                  <a16:creationId xmlns:a16="http://schemas.microsoft.com/office/drawing/2014/main" id="{1E95A322-ACD3-3AC0-4718-2861BB415F5F}"/>
                </a:ext>
              </a:extLst>
            </p:cNvPr>
            <p:cNvSpPr/>
            <p:nvPr/>
          </p:nvSpPr>
          <p:spPr>
            <a:xfrm>
              <a:off x="4568018" y="3460211"/>
              <a:ext cx="723014" cy="277942"/>
            </a:xfrm>
            <a:custGeom>
              <a:avLst/>
              <a:gdLst>
                <a:gd name="connsiteX0" fmla="*/ 0 w 723014"/>
                <a:gd name="connsiteY0" fmla="*/ 422942 h 427667"/>
                <a:gd name="connsiteX1" fmla="*/ 349693 w 723014"/>
                <a:gd name="connsiteY1" fmla="*/ 2 h 427667"/>
                <a:gd name="connsiteX2" fmla="*/ 723014 w 723014"/>
                <a:gd name="connsiteY2" fmla="*/ 427667 h 427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23014" h="427667">
                  <a:moveTo>
                    <a:pt x="0" y="422942"/>
                  </a:moveTo>
                  <a:cubicBezTo>
                    <a:pt x="114595" y="211078"/>
                    <a:pt x="229191" y="-785"/>
                    <a:pt x="349693" y="2"/>
                  </a:cubicBezTo>
                  <a:cubicBezTo>
                    <a:pt x="470195" y="789"/>
                    <a:pt x="596604" y="214228"/>
                    <a:pt x="723014" y="427667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Freeform: Shape 46">
              <a:extLst>
                <a:ext uri="{FF2B5EF4-FFF2-40B4-BE49-F238E27FC236}">
                  <a16:creationId xmlns:a16="http://schemas.microsoft.com/office/drawing/2014/main" id="{BC742952-E988-E654-CB14-174EEE7E5775}"/>
                </a:ext>
              </a:extLst>
            </p:cNvPr>
            <p:cNvSpPr/>
            <p:nvPr/>
          </p:nvSpPr>
          <p:spPr>
            <a:xfrm>
              <a:off x="4554845" y="2496100"/>
              <a:ext cx="729231" cy="414835"/>
            </a:xfrm>
            <a:custGeom>
              <a:avLst/>
              <a:gdLst>
                <a:gd name="connsiteX0" fmla="*/ 0 w 1119962"/>
                <a:gd name="connsiteY0" fmla="*/ 232378 h 478108"/>
                <a:gd name="connsiteX1" fmla="*/ 207925 w 1119962"/>
                <a:gd name="connsiteY1" fmla="*/ 7913 h 478108"/>
                <a:gd name="connsiteX2" fmla="*/ 559981 w 1119962"/>
                <a:gd name="connsiteY2" fmla="*/ 478108 h 478108"/>
                <a:gd name="connsiteX3" fmla="*/ 926214 w 1119962"/>
                <a:gd name="connsiteY3" fmla="*/ 7913 h 478108"/>
                <a:gd name="connsiteX4" fmla="*/ 1119962 w 1119962"/>
                <a:gd name="connsiteY4" fmla="*/ 227652 h 478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9962" h="478108">
                  <a:moveTo>
                    <a:pt x="0" y="232378"/>
                  </a:moveTo>
                  <a:cubicBezTo>
                    <a:pt x="57297" y="99668"/>
                    <a:pt x="114595" y="-33042"/>
                    <a:pt x="207925" y="7913"/>
                  </a:cubicBezTo>
                  <a:cubicBezTo>
                    <a:pt x="301255" y="48868"/>
                    <a:pt x="440266" y="478108"/>
                    <a:pt x="559981" y="478108"/>
                  </a:cubicBezTo>
                  <a:cubicBezTo>
                    <a:pt x="679696" y="478108"/>
                    <a:pt x="832884" y="49656"/>
                    <a:pt x="926214" y="7913"/>
                  </a:cubicBezTo>
                  <a:cubicBezTo>
                    <a:pt x="1019544" y="-33830"/>
                    <a:pt x="1069753" y="96911"/>
                    <a:pt x="1119962" y="227652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1ACE41BE-234E-ADD5-6742-03689AB96BA5}"/>
                </a:ext>
              </a:extLst>
            </p:cNvPr>
            <p:cNvGrpSpPr/>
            <p:nvPr/>
          </p:nvGrpSpPr>
          <p:grpSpPr>
            <a:xfrm>
              <a:off x="4485074" y="2282446"/>
              <a:ext cx="885018" cy="1582927"/>
              <a:chOff x="6345717" y="2421751"/>
              <a:chExt cx="885018" cy="1327656"/>
            </a:xfrm>
          </p:grpSpPr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79C4708A-2CFC-E4C2-266C-F42118274357}"/>
                  </a:ext>
                </a:extLst>
              </p:cNvPr>
              <p:cNvSpPr/>
              <p:nvPr/>
            </p:nvSpPr>
            <p:spPr>
              <a:xfrm>
                <a:off x="6415489" y="2503342"/>
                <a:ext cx="729231" cy="1246065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CBF14DCE-FA54-4093-850D-4F88707824CA}"/>
                  </a:ext>
                </a:extLst>
              </p:cNvPr>
              <p:cNvSpPr/>
              <p:nvPr/>
            </p:nvSpPr>
            <p:spPr>
              <a:xfrm>
                <a:off x="6345717" y="2421751"/>
                <a:ext cx="885018" cy="15725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F21B65E1-EB5F-1073-33FC-952B2A79EB68}"/>
              </a:ext>
            </a:extLst>
          </p:cNvPr>
          <p:cNvGrpSpPr/>
          <p:nvPr/>
        </p:nvGrpSpPr>
        <p:grpSpPr>
          <a:xfrm>
            <a:off x="7553752" y="5234352"/>
            <a:ext cx="1005247" cy="738132"/>
            <a:chOff x="4485073" y="2300049"/>
            <a:chExt cx="1031940" cy="1565331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3E88F7AB-1C2F-0303-C81B-705885A32CD0}"/>
                </a:ext>
              </a:extLst>
            </p:cNvPr>
            <p:cNvSpPr/>
            <p:nvPr/>
          </p:nvSpPr>
          <p:spPr>
            <a:xfrm>
              <a:off x="5347911" y="2375795"/>
              <a:ext cx="169102" cy="1691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7FE5DD88-2D34-66F4-89A0-5A9A11426C8B}"/>
                </a:ext>
              </a:extLst>
            </p:cNvPr>
            <p:cNvSpPr/>
            <p:nvPr/>
          </p:nvSpPr>
          <p:spPr>
            <a:xfrm>
              <a:off x="5347911" y="3267290"/>
              <a:ext cx="169102" cy="1691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: Shape 53">
              <a:extLst>
                <a:ext uri="{FF2B5EF4-FFF2-40B4-BE49-F238E27FC236}">
                  <a16:creationId xmlns:a16="http://schemas.microsoft.com/office/drawing/2014/main" id="{6A1C6D1C-781D-828E-EA77-4592484C9464}"/>
                </a:ext>
              </a:extLst>
            </p:cNvPr>
            <p:cNvSpPr/>
            <p:nvPr/>
          </p:nvSpPr>
          <p:spPr>
            <a:xfrm>
              <a:off x="4554846" y="3038254"/>
              <a:ext cx="729231" cy="460615"/>
            </a:xfrm>
            <a:custGeom>
              <a:avLst/>
              <a:gdLst>
                <a:gd name="connsiteX0" fmla="*/ 0 w 786912"/>
                <a:gd name="connsiteY0" fmla="*/ 478527 h 1021476"/>
                <a:gd name="connsiteX1" fmla="*/ 263769 w 786912"/>
                <a:gd name="connsiteY1" fmla="*/ 16931 h 1021476"/>
                <a:gd name="connsiteX2" fmla="*/ 584688 w 786912"/>
                <a:gd name="connsiteY2" fmla="*/ 1010462 h 1021476"/>
                <a:gd name="connsiteX3" fmla="*/ 786912 w 786912"/>
                <a:gd name="connsiteY3" fmla="*/ 460942 h 1021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6912" h="1021476">
                  <a:moveTo>
                    <a:pt x="0" y="478527"/>
                  </a:moveTo>
                  <a:cubicBezTo>
                    <a:pt x="83160" y="203401"/>
                    <a:pt x="166321" y="-71725"/>
                    <a:pt x="263769" y="16931"/>
                  </a:cubicBezTo>
                  <a:cubicBezTo>
                    <a:pt x="361217" y="105587"/>
                    <a:pt x="497498" y="936460"/>
                    <a:pt x="584688" y="1010462"/>
                  </a:cubicBezTo>
                  <a:cubicBezTo>
                    <a:pt x="671878" y="1084464"/>
                    <a:pt x="729395" y="772703"/>
                    <a:pt x="786912" y="460942"/>
                  </a:cubicBezTo>
                </a:path>
              </a:pathLst>
            </a:custGeom>
            <a:solidFill>
              <a:srgbClr val="8ABCB0"/>
            </a:solidFill>
            <a:ln>
              <a:solidFill>
                <a:srgbClr val="34846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: Shape 54">
              <a:extLst>
                <a:ext uri="{FF2B5EF4-FFF2-40B4-BE49-F238E27FC236}">
                  <a16:creationId xmlns:a16="http://schemas.microsoft.com/office/drawing/2014/main" id="{A52DB347-3125-0654-B7AF-853B1E3CD82C}"/>
                </a:ext>
              </a:extLst>
            </p:cNvPr>
            <p:cNvSpPr/>
            <p:nvPr/>
          </p:nvSpPr>
          <p:spPr>
            <a:xfrm>
              <a:off x="4568018" y="3567270"/>
              <a:ext cx="723015" cy="277943"/>
            </a:xfrm>
            <a:custGeom>
              <a:avLst/>
              <a:gdLst>
                <a:gd name="connsiteX0" fmla="*/ 0 w 723014"/>
                <a:gd name="connsiteY0" fmla="*/ 422942 h 427667"/>
                <a:gd name="connsiteX1" fmla="*/ 349693 w 723014"/>
                <a:gd name="connsiteY1" fmla="*/ 2 h 427667"/>
                <a:gd name="connsiteX2" fmla="*/ 723014 w 723014"/>
                <a:gd name="connsiteY2" fmla="*/ 427667 h 427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23014" h="427667">
                  <a:moveTo>
                    <a:pt x="0" y="422942"/>
                  </a:moveTo>
                  <a:cubicBezTo>
                    <a:pt x="114595" y="211078"/>
                    <a:pt x="229191" y="-785"/>
                    <a:pt x="349693" y="2"/>
                  </a:cubicBezTo>
                  <a:cubicBezTo>
                    <a:pt x="470195" y="789"/>
                    <a:pt x="596604" y="214228"/>
                    <a:pt x="723014" y="427667"/>
                  </a:cubicBezTo>
                </a:path>
              </a:pathLst>
            </a:custGeom>
            <a:solidFill>
              <a:srgbClr val="8ABCB0"/>
            </a:solidFill>
            <a:ln>
              <a:solidFill>
                <a:srgbClr val="34846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: Shape 55">
              <a:extLst>
                <a:ext uri="{FF2B5EF4-FFF2-40B4-BE49-F238E27FC236}">
                  <a16:creationId xmlns:a16="http://schemas.microsoft.com/office/drawing/2014/main" id="{CE404A09-27F9-27B2-BC3E-5C7D8390EDFE}"/>
                </a:ext>
              </a:extLst>
            </p:cNvPr>
            <p:cNvSpPr/>
            <p:nvPr/>
          </p:nvSpPr>
          <p:spPr>
            <a:xfrm>
              <a:off x="4554845" y="2542936"/>
              <a:ext cx="729231" cy="414836"/>
            </a:xfrm>
            <a:custGeom>
              <a:avLst/>
              <a:gdLst>
                <a:gd name="connsiteX0" fmla="*/ 0 w 1119962"/>
                <a:gd name="connsiteY0" fmla="*/ 232378 h 478108"/>
                <a:gd name="connsiteX1" fmla="*/ 207925 w 1119962"/>
                <a:gd name="connsiteY1" fmla="*/ 7913 h 478108"/>
                <a:gd name="connsiteX2" fmla="*/ 559981 w 1119962"/>
                <a:gd name="connsiteY2" fmla="*/ 478108 h 478108"/>
                <a:gd name="connsiteX3" fmla="*/ 926214 w 1119962"/>
                <a:gd name="connsiteY3" fmla="*/ 7913 h 478108"/>
                <a:gd name="connsiteX4" fmla="*/ 1119962 w 1119962"/>
                <a:gd name="connsiteY4" fmla="*/ 227652 h 478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9962" h="478108">
                  <a:moveTo>
                    <a:pt x="0" y="232378"/>
                  </a:moveTo>
                  <a:cubicBezTo>
                    <a:pt x="57297" y="99668"/>
                    <a:pt x="114595" y="-33042"/>
                    <a:pt x="207925" y="7913"/>
                  </a:cubicBezTo>
                  <a:cubicBezTo>
                    <a:pt x="301255" y="48868"/>
                    <a:pt x="440266" y="478108"/>
                    <a:pt x="559981" y="478108"/>
                  </a:cubicBezTo>
                  <a:cubicBezTo>
                    <a:pt x="679696" y="478108"/>
                    <a:pt x="832884" y="49656"/>
                    <a:pt x="926214" y="7913"/>
                  </a:cubicBezTo>
                  <a:cubicBezTo>
                    <a:pt x="1019544" y="-33830"/>
                    <a:pt x="1069753" y="96911"/>
                    <a:pt x="1119962" y="227652"/>
                  </a:cubicBezTo>
                </a:path>
              </a:pathLst>
            </a:custGeom>
            <a:solidFill>
              <a:srgbClr val="8ABCB0"/>
            </a:solidFill>
            <a:ln>
              <a:solidFill>
                <a:srgbClr val="34846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614AA40C-C862-086E-6D85-F7693D7F9339}"/>
                </a:ext>
              </a:extLst>
            </p:cNvPr>
            <p:cNvGrpSpPr/>
            <p:nvPr/>
          </p:nvGrpSpPr>
          <p:grpSpPr>
            <a:xfrm>
              <a:off x="4485073" y="2300049"/>
              <a:ext cx="885018" cy="1565331"/>
              <a:chOff x="6345716" y="2436511"/>
              <a:chExt cx="885018" cy="1312896"/>
            </a:xfrm>
          </p:grpSpPr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4BBEADA1-13C2-A5FF-A6DD-3B15F2989593}"/>
                  </a:ext>
                </a:extLst>
              </p:cNvPr>
              <p:cNvSpPr/>
              <p:nvPr/>
            </p:nvSpPr>
            <p:spPr>
              <a:xfrm>
                <a:off x="6415489" y="2503342"/>
                <a:ext cx="729231" cy="1246065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5FBA1AC9-A2F2-B254-ECA6-BF6E63C094BB}"/>
                  </a:ext>
                </a:extLst>
              </p:cNvPr>
              <p:cNvSpPr/>
              <p:nvPr/>
            </p:nvSpPr>
            <p:spPr>
              <a:xfrm>
                <a:off x="6345716" y="2436511"/>
                <a:ext cx="885018" cy="15725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474D20E2-2D72-5509-782A-583F0388FDCB}"/>
              </a:ext>
            </a:extLst>
          </p:cNvPr>
          <p:cNvSpPr txBox="1"/>
          <p:nvPr/>
        </p:nvSpPr>
        <p:spPr>
          <a:xfrm>
            <a:off x="8676642" y="6105225"/>
            <a:ext cx="10663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Montserrat" pitchFamily="2" charset="77"/>
              </a:rPr>
              <a:t>Quantum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50A9070D-0D64-782E-6F78-835F8D5C17B8}"/>
              </a:ext>
            </a:extLst>
          </p:cNvPr>
          <p:cNvSpPr txBox="1"/>
          <p:nvPr/>
        </p:nvSpPr>
        <p:spPr>
          <a:xfrm>
            <a:off x="7481410" y="6068137"/>
            <a:ext cx="9476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Montserrat" pitchFamily="2" charset="77"/>
              </a:rPr>
              <a:t>Classical</a:t>
            </a:r>
          </a:p>
          <a:p>
            <a:r>
              <a:rPr lang="en-US" sz="1400" dirty="0">
                <a:latin typeface="Montserrat" pitchFamily="2" charset="77"/>
              </a:rPr>
              <a:t>modes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F61E718-7F57-3B80-876F-13453EC9250B}"/>
              </a:ext>
            </a:extLst>
          </p:cNvPr>
          <p:cNvSpPr txBox="1"/>
          <p:nvPr/>
        </p:nvSpPr>
        <p:spPr>
          <a:xfrm>
            <a:off x="5521193" y="6052966"/>
            <a:ext cx="11528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Montserrat" pitchFamily="2" charset="77"/>
              </a:rPr>
              <a:t>Dynamical</a:t>
            </a:r>
          </a:p>
          <a:p>
            <a:r>
              <a:rPr lang="en-US" sz="1400" dirty="0">
                <a:latin typeface="Montserrat" pitchFamily="2" charset="77"/>
              </a:rPr>
              <a:t>E-Field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09BDA2DD-AF10-74A8-F8EA-E123EE4B4965}"/>
              </a:ext>
            </a:extLst>
          </p:cNvPr>
          <p:cNvSpPr txBox="1"/>
          <p:nvPr/>
        </p:nvSpPr>
        <p:spPr>
          <a:xfrm>
            <a:off x="3673619" y="6052046"/>
            <a:ext cx="16818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Montserrat" pitchFamily="2" charset="77"/>
              </a:rPr>
              <a:t>Inhomogeneous</a:t>
            </a:r>
          </a:p>
          <a:p>
            <a:r>
              <a:rPr lang="en-US" sz="1400" dirty="0">
                <a:latin typeface="Montserrat" pitchFamily="2" charset="77"/>
              </a:rPr>
              <a:t>static E-Field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DB5101AF-778B-46C9-3456-D76B59604CD4}"/>
              </a:ext>
            </a:extLst>
          </p:cNvPr>
          <p:cNvSpPr txBox="1"/>
          <p:nvPr/>
        </p:nvSpPr>
        <p:spPr>
          <a:xfrm>
            <a:off x="2405700" y="5999009"/>
            <a:ext cx="8146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Montserrat" pitchFamily="2" charset="77"/>
              </a:rPr>
              <a:t>Static</a:t>
            </a:r>
          </a:p>
          <a:p>
            <a:r>
              <a:rPr lang="en-US" sz="1400" dirty="0">
                <a:latin typeface="Montserrat" pitchFamily="2" charset="77"/>
              </a:rPr>
              <a:t>E-Field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3DD8F00-7A2C-3F58-1690-C44A76405CBF}"/>
              </a:ext>
            </a:extLst>
          </p:cNvPr>
          <p:cNvSpPr txBox="1"/>
          <p:nvPr/>
        </p:nvSpPr>
        <p:spPr>
          <a:xfrm>
            <a:off x="9986555" y="4872854"/>
            <a:ext cx="18902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latin typeface="Montserrat" pitchFamily="2" charset="77"/>
              </a:rPr>
              <a:t>Complexity of light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8D1C6AD8-9940-A442-9C1A-A1714BF0DB95}"/>
              </a:ext>
            </a:extLst>
          </p:cNvPr>
          <p:cNvGrpSpPr/>
          <p:nvPr/>
        </p:nvGrpSpPr>
        <p:grpSpPr>
          <a:xfrm>
            <a:off x="3791922" y="4990271"/>
            <a:ext cx="1265274" cy="1065962"/>
            <a:chOff x="4598863" y="5165346"/>
            <a:chExt cx="1509841" cy="1469136"/>
          </a:xfrm>
        </p:grpSpPr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346C5E32-B80D-C0A4-583E-45005B20201A}"/>
                </a:ext>
              </a:extLst>
            </p:cNvPr>
            <p:cNvSpPr txBox="1"/>
            <p:nvPr/>
          </p:nvSpPr>
          <p:spPr>
            <a:xfrm>
              <a:off x="5716727" y="5865041"/>
              <a:ext cx="30624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/>
                <a:t>-</a:t>
              </a:r>
            </a:p>
          </p:txBody>
        </p: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DC180E23-80E9-60E6-0D7C-CC0A434341DC}"/>
                </a:ext>
              </a:extLst>
            </p:cNvPr>
            <p:cNvGrpSpPr/>
            <p:nvPr/>
          </p:nvGrpSpPr>
          <p:grpSpPr>
            <a:xfrm>
              <a:off x="4598863" y="5165346"/>
              <a:ext cx="1509841" cy="1369377"/>
              <a:chOff x="4598863" y="5165346"/>
              <a:chExt cx="1509841" cy="1369377"/>
            </a:xfrm>
          </p:grpSpPr>
          <p:pic>
            <p:nvPicPr>
              <p:cNvPr id="64" name="Picture 63">
                <a:extLst>
                  <a:ext uri="{FF2B5EF4-FFF2-40B4-BE49-F238E27FC236}">
                    <a16:creationId xmlns:a16="http://schemas.microsoft.com/office/drawing/2014/main" id="{EBBEBAEA-18DF-3467-E5A7-4E3C07B1D68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1038" t="61079" r="17179" b="-138"/>
              <a:stretch/>
            </p:blipFill>
            <p:spPr>
              <a:xfrm flipH="1">
                <a:off x="4598863" y="5402901"/>
                <a:ext cx="1205778" cy="1131822"/>
              </a:xfrm>
              <a:prstGeom prst="roundRect">
                <a:avLst/>
              </a:prstGeom>
            </p:spPr>
          </p:pic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E9968518-37F2-1913-73BC-C65ABFE44A93}"/>
                  </a:ext>
                </a:extLst>
              </p:cNvPr>
              <p:cNvSpPr txBox="1"/>
              <p:nvPr/>
            </p:nvSpPr>
            <p:spPr>
              <a:xfrm>
                <a:off x="5718854" y="5165346"/>
                <a:ext cx="389850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/>
                  <a:t>+</a:t>
                </a:r>
              </a:p>
            </p:txBody>
          </p:sp>
          <p:cxnSp>
            <p:nvCxnSpPr>
              <p:cNvPr id="66" name="Straight Arrow Connector 65">
                <a:extLst>
                  <a:ext uri="{FF2B5EF4-FFF2-40B4-BE49-F238E27FC236}">
                    <a16:creationId xmlns:a16="http://schemas.microsoft.com/office/drawing/2014/main" id="{43B60B48-FC83-6E27-E239-5CB5D37BFFF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934159" y="5792565"/>
                <a:ext cx="9914" cy="533959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prstDash val="sysDash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3022D6CB-90FC-76D2-F691-20F9F947F06D}"/>
              </a:ext>
            </a:extLst>
          </p:cNvPr>
          <p:cNvGrpSpPr/>
          <p:nvPr/>
        </p:nvGrpSpPr>
        <p:grpSpPr>
          <a:xfrm>
            <a:off x="2412072" y="4988895"/>
            <a:ext cx="1010465" cy="1121558"/>
            <a:chOff x="7938174" y="5501814"/>
            <a:chExt cx="1289013" cy="1213770"/>
          </a:xfrm>
        </p:grpSpPr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32684526-9EDA-3035-A405-B0F94C1A70BF}"/>
                </a:ext>
              </a:extLst>
            </p:cNvPr>
            <p:cNvGrpSpPr/>
            <p:nvPr/>
          </p:nvGrpSpPr>
          <p:grpSpPr>
            <a:xfrm>
              <a:off x="7938174" y="5518294"/>
              <a:ext cx="1289013" cy="887062"/>
              <a:chOff x="7938174" y="5518294"/>
              <a:chExt cx="1289013" cy="887062"/>
            </a:xfrm>
          </p:grpSpPr>
          <p:grpSp>
            <p:nvGrpSpPr>
              <p:cNvPr id="71" name="Group 70">
                <a:extLst>
                  <a:ext uri="{FF2B5EF4-FFF2-40B4-BE49-F238E27FC236}">
                    <a16:creationId xmlns:a16="http://schemas.microsoft.com/office/drawing/2014/main" id="{788251E5-EA9E-2F09-53A6-4BB1714E9707}"/>
                  </a:ext>
                </a:extLst>
              </p:cNvPr>
              <p:cNvGrpSpPr/>
              <p:nvPr/>
            </p:nvGrpSpPr>
            <p:grpSpPr>
              <a:xfrm>
                <a:off x="7938174" y="5518294"/>
                <a:ext cx="456950" cy="670421"/>
                <a:chOff x="7204117" y="884871"/>
                <a:chExt cx="533870" cy="672206"/>
              </a:xfrm>
            </p:grpSpPr>
            <p:sp>
              <p:nvSpPr>
                <p:cNvPr id="76" name="Cloud 75">
                  <a:extLst>
                    <a:ext uri="{FF2B5EF4-FFF2-40B4-BE49-F238E27FC236}">
                      <a16:creationId xmlns:a16="http://schemas.microsoft.com/office/drawing/2014/main" id="{48588E74-1865-EF93-C68E-60EB8305700A}"/>
                    </a:ext>
                  </a:extLst>
                </p:cNvPr>
                <p:cNvSpPr/>
                <p:nvPr/>
              </p:nvSpPr>
              <p:spPr>
                <a:xfrm>
                  <a:off x="7204117" y="1167865"/>
                  <a:ext cx="533870" cy="369333"/>
                </a:xfrm>
                <a:prstGeom prst="cloud">
                  <a:avLst/>
                </a:prstGeom>
                <a:solidFill>
                  <a:srgbClr val="FFA6A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66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7" name="TextBox 76">
                  <a:extLst>
                    <a:ext uri="{FF2B5EF4-FFF2-40B4-BE49-F238E27FC236}">
                      <a16:creationId xmlns:a16="http://schemas.microsoft.com/office/drawing/2014/main" id="{9C0CB0D4-4EE0-9739-347B-76D24D509616}"/>
                    </a:ext>
                  </a:extLst>
                </p:cNvPr>
                <p:cNvSpPr txBox="1"/>
                <p:nvPr/>
              </p:nvSpPr>
              <p:spPr>
                <a:xfrm>
                  <a:off x="7224401" y="884871"/>
                  <a:ext cx="357790" cy="67220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4400" dirty="0"/>
                    <a:t>-</a:t>
                  </a:r>
                </a:p>
              </p:txBody>
            </p:sp>
          </p:grpSp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50C6497A-E186-FF4E-51CB-73C154DB911B}"/>
                  </a:ext>
                </a:extLst>
              </p:cNvPr>
              <p:cNvGrpSpPr/>
              <p:nvPr/>
            </p:nvGrpSpPr>
            <p:grpSpPr>
              <a:xfrm>
                <a:off x="8795585" y="5913689"/>
                <a:ext cx="431602" cy="491667"/>
                <a:chOff x="8370231" y="1516898"/>
                <a:chExt cx="504255" cy="564287"/>
              </a:xfrm>
            </p:grpSpPr>
            <p:sp>
              <p:nvSpPr>
                <p:cNvPr id="74" name="Cloud 73">
                  <a:extLst>
                    <a:ext uri="{FF2B5EF4-FFF2-40B4-BE49-F238E27FC236}">
                      <a16:creationId xmlns:a16="http://schemas.microsoft.com/office/drawing/2014/main" id="{DFBB3A07-4705-718B-4E80-C300A951A26E}"/>
                    </a:ext>
                  </a:extLst>
                </p:cNvPr>
                <p:cNvSpPr/>
                <p:nvPr/>
              </p:nvSpPr>
              <p:spPr>
                <a:xfrm>
                  <a:off x="8370231" y="1645291"/>
                  <a:ext cx="504255" cy="435894"/>
                </a:xfrm>
                <a:prstGeom prst="cloud">
                  <a:avLst/>
                </a:prstGeom>
                <a:solidFill>
                  <a:srgbClr val="D9D9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" name="TextBox 74">
                  <a:extLst>
                    <a:ext uri="{FF2B5EF4-FFF2-40B4-BE49-F238E27FC236}">
                      <a16:creationId xmlns:a16="http://schemas.microsoft.com/office/drawing/2014/main" id="{9C59081F-680C-D864-B1F3-809D2A2F9A2D}"/>
                    </a:ext>
                  </a:extLst>
                </p:cNvPr>
                <p:cNvSpPr txBox="1"/>
                <p:nvPr/>
              </p:nvSpPr>
              <p:spPr>
                <a:xfrm>
                  <a:off x="8378224" y="1516898"/>
                  <a:ext cx="420308" cy="52321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/>
                    <a:t>+</a:t>
                  </a:r>
                </a:p>
              </p:txBody>
            </p:sp>
          </p:grpSp>
          <p:cxnSp>
            <p:nvCxnSpPr>
              <p:cNvPr id="73" name="Straight Arrow Connector 72">
                <a:extLst>
                  <a:ext uri="{FF2B5EF4-FFF2-40B4-BE49-F238E27FC236}">
                    <a16:creationId xmlns:a16="http://schemas.microsoft.com/office/drawing/2014/main" id="{74C92E3A-67EC-F36F-9D27-4D7ECA498A8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8383489" y="6028920"/>
                <a:ext cx="394795" cy="133133"/>
              </a:xfrm>
              <a:prstGeom prst="straightConnector1">
                <a:avLst/>
              </a:prstGeom>
              <a:ln w="6350">
                <a:solidFill>
                  <a:schemeClr val="tx1"/>
                </a:solidFill>
                <a:prstDash val="sysDash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9" name="Arc 68">
              <a:extLst>
                <a:ext uri="{FF2B5EF4-FFF2-40B4-BE49-F238E27FC236}">
                  <a16:creationId xmlns:a16="http://schemas.microsoft.com/office/drawing/2014/main" id="{179C5B67-D1AD-571D-21A2-E2972C11845B}"/>
                </a:ext>
              </a:extLst>
            </p:cNvPr>
            <p:cNvSpPr/>
            <p:nvPr/>
          </p:nvSpPr>
          <p:spPr>
            <a:xfrm rot="19723473">
              <a:off x="8152034" y="5801184"/>
              <a:ext cx="914400" cy="914400"/>
            </a:xfrm>
            <a:prstGeom prst="arc">
              <a:avLst/>
            </a:prstGeom>
            <a:ln>
              <a:solidFill>
                <a:schemeClr val="tx1"/>
              </a:solidFill>
              <a:prstDash val="sysDash"/>
              <a:headEnd type="triangle" w="sm" len="sm"/>
              <a:tailEnd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Arc 69">
              <a:extLst>
                <a:ext uri="{FF2B5EF4-FFF2-40B4-BE49-F238E27FC236}">
                  <a16:creationId xmlns:a16="http://schemas.microsoft.com/office/drawing/2014/main" id="{33C68F3F-7FB0-594A-18B8-838DABDAD615}"/>
                </a:ext>
              </a:extLst>
            </p:cNvPr>
            <p:cNvSpPr/>
            <p:nvPr/>
          </p:nvSpPr>
          <p:spPr>
            <a:xfrm rot="3833508" flipV="1">
              <a:off x="8189325" y="5501814"/>
              <a:ext cx="914400" cy="914400"/>
            </a:xfrm>
            <a:prstGeom prst="arc">
              <a:avLst/>
            </a:prstGeom>
            <a:ln>
              <a:solidFill>
                <a:schemeClr val="tx1"/>
              </a:solidFill>
              <a:prstDash val="sysDash"/>
              <a:headEnd type="triangle" w="sm" len="sm"/>
              <a:tailEnd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8" name="TextBox 77">
            <a:extLst>
              <a:ext uri="{FF2B5EF4-FFF2-40B4-BE49-F238E27FC236}">
                <a16:creationId xmlns:a16="http://schemas.microsoft.com/office/drawing/2014/main" id="{4AE20FE8-68FC-2A59-6664-0C2690CA69C6}"/>
              </a:ext>
            </a:extLst>
          </p:cNvPr>
          <p:cNvSpPr txBox="1"/>
          <p:nvPr/>
        </p:nvSpPr>
        <p:spPr>
          <a:xfrm>
            <a:off x="2473747" y="227835"/>
            <a:ext cx="20986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latin typeface="Montserrat" pitchFamily="2" charset="77"/>
              </a:rPr>
              <a:t>Complexity of matter</a:t>
            </a:r>
          </a:p>
        </p:txBody>
      </p:sp>
      <p:pic>
        <p:nvPicPr>
          <p:cNvPr id="99" name="Graphic 98" descr="Question mark with solid fill">
            <a:extLst>
              <a:ext uri="{FF2B5EF4-FFF2-40B4-BE49-F238E27FC236}">
                <a16:creationId xmlns:a16="http://schemas.microsoft.com/office/drawing/2014/main" id="{8072EA82-B4EB-32DC-67D6-2CD8018E53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414614" y="709455"/>
            <a:ext cx="1917473" cy="1894991"/>
          </a:xfrm>
          <a:prstGeom prst="rect">
            <a:avLst/>
          </a:prstGeom>
        </p:spPr>
      </p:pic>
      <p:pic>
        <p:nvPicPr>
          <p:cNvPr id="5" name="Picture 4" descr="A diagram of a physics experiment&#10;&#10;AI-generated content may be incorrect.">
            <a:extLst>
              <a:ext uri="{FF2B5EF4-FFF2-40B4-BE49-F238E27FC236}">
                <a16:creationId xmlns:a16="http://schemas.microsoft.com/office/drawing/2014/main" id="{522181F3-D9F1-B4FE-9243-0A063F2BD81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374" y="505019"/>
            <a:ext cx="4165739" cy="4353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1123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8769FE9-5CDF-24EF-55EC-A72086288218}"/>
              </a:ext>
            </a:extLst>
          </p:cNvPr>
          <p:cNvSpPr txBox="1">
            <a:spLocks/>
          </p:cNvSpPr>
          <p:nvPr/>
        </p:nvSpPr>
        <p:spPr>
          <a:xfrm>
            <a:off x="222010" y="287041"/>
            <a:ext cx="8076181" cy="51602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Montserrat" pitchFamily="2" charset="77"/>
              </a:rPr>
              <a:t>Polaritonic Chemistry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2B3356D-2CD4-F28B-84A5-871D02CBC2DA}"/>
              </a:ext>
            </a:extLst>
          </p:cNvPr>
          <p:cNvSpPr/>
          <p:nvPr/>
        </p:nvSpPr>
        <p:spPr>
          <a:xfrm>
            <a:off x="70649" y="853223"/>
            <a:ext cx="11840814" cy="458550"/>
          </a:xfrm>
          <a:prstGeom prst="rect">
            <a:avLst/>
          </a:prstGeom>
          <a:solidFill>
            <a:srgbClr val="EEE9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8">
            <a:extLst>
              <a:ext uri="{FF2B5EF4-FFF2-40B4-BE49-F238E27FC236}">
                <a16:creationId xmlns:a16="http://schemas.microsoft.com/office/drawing/2014/main" id="{FE106612-1C56-5B31-4301-5662BACB4141}"/>
              </a:ext>
            </a:extLst>
          </p:cNvPr>
          <p:cNvSpPr txBox="1">
            <a:spLocks/>
          </p:cNvSpPr>
          <p:nvPr/>
        </p:nvSpPr>
        <p:spPr>
          <a:xfrm>
            <a:off x="-101600" y="651531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chemeClr val="bg1"/>
                </a:solidFill>
                <a:latin typeface="Montserrat" pitchFamily="2" charset="77"/>
              </a:rPr>
              <a:t>Norah M. Hoffmann</a:t>
            </a:r>
          </a:p>
        </p:txBody>
      </p:sp>
      <p:sp>
        <p:nvSpPr>
          <p:cNvPr id="6" name="Footer Placeholder 8">
            <a:extLst>
              <a:ext uri="{FF2B5EF4-FFF2-40B4-BE49-F238E27FC236}">
                <a16:creationId xmlns:a16="http://schemas.microsoft.com/office/drawing/2014/main" id="{3ABF290A-9D7E-60E6-E30C-9E41A2803A2D}"/>
              </a:ext>
            </a:extLst>
          </p:cNvPr>
          <p:cNvSpPr txBox="1">
            <a:spLocks/>
          </p:cNvSpPr>
          <p:nvPr/>
        </p:nvSpPr>
        <p:spPr>
          <a:xfrm>
            <a:off x="3785346" y="65153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chemeClr val="bg1"/>
                </a:solidFill>
                <a:latin typeface="Montserrat" pitchFamily="2" charset="77"/>
              </a:rPr>
              <a:t>Columbia University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734F462-A494-EE8B-8892-5DFAEE1B6E70}"/>
              </a:ext>
            </a:extLst>
          </p:cNvPr>
          <p:cNvSpPr txBox="1"/>
          <p:nvPr/>
        </p:nvSpPr>
        <p:spPr>
          <a:xfrm>
            <a:off x="3348345" y="913221"/>
            <a:ext cx="52854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Montserrat" pitchFamily="2" charset="77"/>
              </a:rPr>
              <a:t>Idea: Change chemical reactivity with polaritons </a:t>
            </a:r>
          </a:p>
        </p:txBody>
      </p:sp>
      <p:sp>
        <p:nvSpPr>
          <p:cNvPr id="8" name="Slide Number Placeholder 9">
            <a:extLst>
              <a:ext uri="{FF2B5EF4-FFF2-40B4-BE49-F238E27FC236}">
                <a16:creationId xmlns:a16="http://schemas.microsoft.com/office/drawing/2014/main" id="{E1825747-62D9-A97B-0FEB-0AD67C107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57925" y="6310839"/>
            <a:ext cx="2743200" cy="365125"/>
          </a:xfrm>
        </p:spPr>
        <p:txBody>
          <a:bodyPr/>
          <a:lstStyle/>
          <a:p>
            <a:fld id="{46F8D5A7-9D75-4AFC-99FB-FFD20B05CA1B}" type="slidenum">
              <a:rPr lang="en-US" b="1" smtClean="0">
                <a:solidFill>
                  <a:srgbClr val="57058D"/>
                </a:solidFill>
                <a:latin typeface="Montserrat" pitchFamily="2" charset="77"/>
              </a:rPr>
              <a:t>4</a:t>
            </a:fld>
            <a:endParaRPr lang="en-US" b="1" dirty="0">
              <a:solidFill>
                <a:srgbClr val="57058D"/>
              </a:solidFill>
              <a:latin typeface="Montserrat" pitchFamily="2" charset="77"/>
            </a:endParaRPr>
          </a:p>
        </p:txBody>
      </p: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C7969E68-F585-04C8-9CF4-63C0ED910DE5}"/>
              </a:ext>
            </a:extLst>
          </p:cNvPr>
          <p:cNvGrpSpPr/>
          <p:nvPr/>
        </p:nvGrpSpPr>
        <p:grpSpPr>
          <a:xfrm>
            <a:off x="8836110" y="1801146"/>
            <a:ext cx="3355890" cy="3009244"/>
            <a:chOff x="8394140" y="1723543"/>
            <a:chExt cx="3355890" cy="3009244"/>
          </a:xfrm>
        </p:grpSpPr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35009810-0992-1343-6637-30C6CF8EE8D7}"/>
                </a:ext>
              </a:extLst>
            </p:cNvPr>
            <p:cNvGrpSpPr/>
            <p:nvPr/>
          </p:nvGrpSpPr>
          <p:grpSpPr>
            <a:xfrm>
              <a:off x="8394140" y="1723543"/>
              <a:ext cx="3253388" cy="2979059"/>
              <a:chOff x="8476260" y="2774438"/>
              <a:chExt cx="2901166" cy="2586975"/>
            </a:xfrm>
          </p:grpSpPr>
          <p:pic>
            <p:nvPicPr>
              <p:cNvPr id="124" name="Picture 123">
                <a:extLst>
                  <a:ext uri="{FF2B5EF4-FFF2-40B4-BE49-F238E27FC236}">
                    <a16:creationId xmlns:a16="http://schemas.microsoft.com/office/drawing/2014/main" id="{EEAE0771-CCB7-4E51-511D-279D70FA9C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76260" y="2774438"/>
                <a:ext cx="2901166" cy="2586975"/>
              </a:xfrm>
              <a:prstGeom prst="rect">
                <a:avLst/>
              </a:prstGeom>
            </p:spPr>
          </p:pic>
          <p:sp>
            <p:nvSpPr>
              <p:cNvPr id="125" name="Rectangle 124">
                <a:extLst>
                  <a:ext uri="{FF2B5EF4-FFF2-40B4-BE49-F238E27FC236}">
                    <a16:creationId xmlns:a16="http://schemas.microsoft.com/office/drawing/2014/main" id="{D267F1FB-516B-5249-5175-BE296BE5AD7D}"/>
                  </a:ext>
                </a:extLst>
              </p:cNvPr>
              <p:cNvSpPr/>
              <p:nvPr/>
            </p:nvSpPr>
            <p:spPr>
              <a:xfrm>
                <a:off x="9355505" y="3598598"/>
                <a:ext cx="230820" cy="20177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Montserrat" pitchFamily="2" charset="77"/>
                </a:endParaRPr>
              </a:p>
            </p:txBody>
          </p:sp>
          <p:sp>
            <p:nvSpPr>
              <p:cNvPr id="126" name="Rectangle 125">
                <a:extLst>
                  <a:ext uri="{FF2B5EF4-FFF2-40B4-BE49-F238E27FC236}">
                    <a16:creationId xmlns:a16="http://schemas.microsoft.com/office/drawing/2014/main" id="{C730F3F3-322C-0554-7760-1C1D17CAE242}"/>
                  </a:ext>
                </a:extLst>
              </p:cNvPr>
              <p:cNvSpPr/>
              <p:nvPr/>
            </p:nvSpPr>
            <p:spPr>
              <a:xfrm>
                <a:off x="10296538" y="3335598"/>
                <a:ext cx="363985" cy="263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Montserrat" pitchFamily="2" charset="77"/>
                </a:endParaRPr>
              </a:p>
            </p:txBody>
          </p:sp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252418E6-52AD-43A6-518E-060881917A30}"/>
                  </a:ext>
                </a:extLst>
              </p:cNvPr>
              <p:cNvSpPr txBox="1"/>
              <p:nvPr/>
            </p:nvSpPr>
            <p:spPr>
              <a:xfrm>
                <a:off x="10014806" y="3175978"/>
                <a:ext cx="440559" cy="2939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rgbClr val="C00000"/>
                    </a:solidFill>
                    <a:latin typeface="Montserrat" pitchFamily="2" charset="77"/>
                  </a:rPr>
                  <a:t>UP</a:t>
                </a:r>
              </a:p>
            </p:txBody>
          </p:sp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ACF0D812-8A03-1235-EE3B-D3B39BB01FAC}"/>
                  </a:ext>
                </a:extLst>
              </p:cNvPr>
              <p:cNvSpPr txBox="1"/>
              <p:nvPr/>
            </p:nvSpPr>
            <p:spPr>
              <a:xfrm>
                <a:off x="9459451" y="3413931"/>
                <a:ext cx="403393" cy="2939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rgbClr val="C00000"/>
                    </a:solidFill>
                    <a:latin typeface="Montserrat" pitchFamily="2" charset="77"/>
                  </a:rPr>
                  <a:t>LP</a:t>
                </a:r>
              </a:p>
            </p:txBody>
          </p:sp>
        </p:grpSp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948D9CF8-C9E6-3C3D-1763-55421FE4CC51}"/>
                </a:ext>
              </a:extLst>
            </p:cNvPr>
            <p:cNvSpPr/>
            <p:nvPr/>
          </p:nvSpPr>
          <p:spPr>
            <a:xfrm>
              <a:off x="8709454" y="4176296"/>
              <a:ext cx="2927274" cy="5564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Montserrat" pitchFamily="2" charset="77"/>
              </a:endParaRPr>
            </a:p>
          </p:txBody>
        </p:sp>
        <p:pic>
          <p:nvPicPr>
            <p:cNvPr id="123" name="Picture 122">
              <a:extLst>
                <a:ext uri="{FF2B5EF4-FFF2-40B4-BE49-F238E27FC236}">
                  <a16:creationId xmlns:a16="http://schemas.microsoft.com/office/drawing/2014/main" id="{32E7DEF6-A0F5-F2E3-F29F-7668A8491B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2200"/>
            <a:stretch/>
          </p:blipFill>
          <p:spPr>
            <a:xfrm>
              <a:off x="8496642" y="4211837"/>
              <a:ext cx="3253388" cy="232358"/>
            </a:xfrm>
            <a:prstGeom prst="rect">
              <a:avLst/>
            </a:prstGeom>
          </p:spPr>
        </p:pic>
      </p:grpSp>
      <p:sp>
        <p:nvSpPr>
          <p:cNvPr id="129" name="Rectangle 128">
            <a:extLst>
              <a:ext uri="{FF2B5EF4-FFF2-40B4-BE49-F238E27FC236}">
                <a16:creationId xmlns:a16="http://schemas.microsoft.com/office/drawing/2014/main" id="{966EB1C0-69C7-17AC-EC0D-5D3F1693D8EC}"/>
              </a:ext>
            </a:extLst>
          </p:cNvPr>
          <p:cNvSpPr/>
          <p:nvPr/>
        </p:nvSpPr>
        <p:spPr>
          <a:xfrm flipV="1">
            <a:off x="948147" y="2889628"/>
            <a:ext cx="160168" cy="2396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Montserrat" pitchFamily="2" charset="77"/>
            </a:endParaRPr>
          </a:p>
        </p:txBody>
      </p:sp>
      <p:pic>
        <p:nvPicPr>
          <p:cNvPr id="130" name="Picture 129">
            <a:extLst>
              <a:ext uri="{FF2B5EF4-FFF2-40B4-BE49-F238E27FC236}">
                <a16:creationId xmlns:a16="http://schemas.microsoft.com/office/drawing/2014/main" id="{468F4092-0A5D-10D1-8C24-656A4069D7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59" t="14455" r="2101" b="6005"/>
          <a:stretch/>
        </p:blipFill>
        <p:spPr>
          <a:xfrm>
            <a:off x="562683" y="2408581"/>
            <a:ext cx="1446005" cy="1201764"/>
          </a:xfrm>
          <a:prstGeom prst="rect">
            <a:avLst/>
          </a:prstGeom>
        </p:spPr>
      </p:pic>
      <p:sp>
        <p:nvSpPr>
          <p:cNvPr id="131" name="Freeform: Shape 15">
            <a:extLst>
              <a:ext uri="{FF2B5EF4-FFF2-40B4-BE49-F238E27FC236}">
                <a16:creationId xmlns:a16="http://schemas.microsoft.com/office/drawing/2014/main" id="{E31D0677-E8F2-DDB0-FBA9-A31D42741FE9}"/>
              </a:ext>
            </a:extLst>
          </p:cNvPr>
          <p:cNvSpPr/>
          <p:nvPr/>
        </p:nvSpPr>
        <p:spPr>
          <a:xfrm>
            <a:off x="367088" y="2754813"/>
            <a:ext cx="1837196" cy="393293"/>
          </a:xfrm>
          <a:custGeom>
            <a:avLst/>
            <a:gdLst>
              <a:gd name="connsiteX0" fmla="*/ 0 w 786912"/>
              <a:gd name="connsiteY0" fmla="*/ 478527 h 1021476"/>
              <a:gd name="connsiteX1" fmla="*/ 263769 w 786912"/>
              <a:gd name="connsiteY1" fmla="*/ 16931 h 1021476"/>
              <a:gd name="connsiteX2" fmla="*/ 584688 w 786912"/>
              <a:gd name="connsiteY2" fmla="*/ 1010462 h 1021476"/>
              <a:gd name="connsiteX3" fmla="*/ 786912 w 786912"/>
              <a:gd name="connsiteY3" fmla="*/ 460942 h 1021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6912" h="1021476">
                <a:moveTo>
                  <a:pt x="0" y="478527"/>
                </a:moveTo>
                <a:cubicBezTo>
                  <a:pt x="83160" y="203401"/>
                  <a:pt x="166321" y="-71725"/>
                  <a:pt x="263769" y="16931"/>
                </a:cubicBezTo>
                <a:cubicBezTo>
                  <a:pt x="361217" y="105587"/>
                  <a:pt x="497498" y="936460"/>
                  <a:pt x="584688" y="1010462"/>
                </a:cubicBezTo>
                <a:cubicBezTo>
                  <a:pt x="671878" y="1084464"/>
                  <a:pt x="729395" y="772703"/>
                  <a:pt x="786912" y="460942"/>
                </a:cubicBezTo>
              </a:path>
            </a:pathLst>
          </a:custGeom>
          <a:noFill/>
          <a:ln w="57150">
            <a:solidFill>
              <a:srgbClr val="2F5597">
                <a:alpha val="50196"/>
              </a:srgbClr>
            </a:solidFill>
          </a:ln>
          <a:effectLst>
            <a:glow rad="228600">
              <a:schemeClr val="accent1">
                <a:lumMod val="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Montserrat" pitchFamily="2" charset="77"/>
            </a:endParaRPr>
          </a:p>
        </p:txBody>
      </p:sp>
      <p:sp>
        <p:nvSpPr>
          <p:cNvPr id="132" name="Freeform: Shape 16">
            <a:extLst>
              <a:ext uri="{FF2B5EF4-FFF2-40B4-BE49-F238E27FC236}">
                <a16:creationId xmlns:a16="http://schemas.microsoft.com/office/drawing/2014/main" id="{4CCF2E78-CB20-D0AF-9582-D7BD815B5D5C}"/>
              </a:ext>
            </a:extLst>
          </p:cNvPr>
          <p:cNvSpPr/>
          <p:nvPr/>
        </p:nvSpPr>
        <p:spPr>
          <a:xfrm>
            <a:off x="439300" y="3302897"/>
            <a:ext cx="1696975" cy="312934"/>
          </a:xfrm>
          <a:custGeom>
            <a:avLst/>
            <a:gdLst>
              <a:gd name="connsiteX0" fmla="*/ 0 w 723014"/>
              <a:gd name="connsiteY0" fmla="*/ 422942 h 427667"/>
              <a:gd name="connsiteX1" fmla="*/ 349693 w 723014"/>
              <a:gd name="connsiteY1" fmla="*/ 2 h 427667"/>
              <a:gd name="connsiteX2" fmla="*/ 723014 w 723014"/>
              <a:gd name="connsiteY2" fmla="*/ 427667 h 427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3014" h="427667">
                <a:moveTo>
                  <a:pt x="0" y="422942"/>
                </a:moveTo>
                <a:cubicBezTo>
                  <a:pt x="114595" y="211078"/>
                  <a:pt x="229191" y="-785"/>
                  <a:pt x="349693" y="2"/>
                </a:cubicBezTo>
                <a:cubicBezTo>
                  <a:pt x="470195" y="789"/>
                  <a:pt x="596604" y="214228"/>
                  <a:pt x="723014" y="427667"/>
                </a:cubicBezTo>
              </a:path>
            </a:pathLst>
          </a:custGeom>
          <a:noFill/>
          <a:ln w="57150">
            <a:solidFill>
              <a:srgbClr val="2F5597">
                <a:alpha val="50196"/>
              </a:srgbClr>
            </a:solidFill>
          </a:ln>
          <a:effectLst>
            <a:glow rad="228600">
              <a:schemeClr val="accent1">
                <a:lumMod val="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Montserrat" pitchFamily="2" charset="77"/>
            </a:endParaRPr>
          </a:p>
        </p:txBody>
      </p:sp>
      <p:sp>
        <p:nvSpPr>
          <p:cNvPr id="133" name="Freeform: Shape 21">
            <a:extLst>
              <a:ext uri="{FF2B5EF4-FFF2-40B4-BE49-F238E27FC236}">
                <a16:creationId xmlns:a16="http://schemas.microsoft.com/office/drawing/2014/main" id="{A67389DF-16DB-977E-C3BE-CE3A381F828A}"/>
              </a:ext>
            </a:extLst>
          </p:cNvPr>
          <p:cNvSpPr/>
          <p:nvPr/>
        </p:nvSpPr>
        <p:spPr>
          <a:xfrm>
            <a:off x="439301" y="2249669"/>
            <a:ext cx="1764983" cy="410695"/>
          </a:xfrm>
          <a:custGeom>
            <a:avLst/>
            <a:gdLst>
              <a:gd name="connsiteX0" fmla="*/ 0 w 1119962"/>
              <a:gd name="connsiteY0" fmla="*/ 232378 h 478108"/>
              <a:gd name="connsiteX1" fmla="*/ 207925 w 1119962"/>
              <a:gd name="connsiteY1" fmla="*/ 7913 h 478108"/>
              <a:gd name="connsiteX2" fmla="*/ 559981 w 1119962"/>
              <a:gd name="connsiteY2" fmla="*/ 478108 h 478108"/>
              <a:gd name="connsiteX3" fmla="*/ 926214 w 1119962"/>
              <a:gd name="connsiteY3" fmla="*/ 7913 h 478108"/>
              <a:gd name="connsiteX4" fmla="*/ 1119962 w 1119962"/>
              <a:gd name="connsiteY4" fmla="*/ 227652 h 478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9962" h="478108">
                <a:moveTo>
                  <a:pt x="0" y="232378"/>
                </a:moveTo>
                <a:cubicBezTo>
                  <a:pt x="57297" y="99668"/>
                  <a:pt x="114595" y="-33042"/>
                  <a:pt x="207925" y="7913"/>
                </a:cubicBezTo>
                <a:cubicBezTo>
                  <a:pt x="301255" y="48868"/>
                  <a:pt x="440266" y="478108"/>
                  <a:pt x="559981" y="478108"/>
                </a:cubicBezTo>
                <a:cubicBezTo>
                  <a:pt x="679696" y="478108"/>
                  <a:pt x="832884" y="49656"/>
                  <a:pt x="926214" y="7913"/>
                </a:cubicBezTo>
                <a:cubicBezTo>
                  <a:pt x="1019544" y="-33830"/>
                  <a:pt x="1069753" y="96911"/>
                  <a:pt x="1119962" y="227652"/>
                </a:cubicBezTo>
              </a:path>
            </a:pathLst>
          </a:custGeom>
          <a:noFill/>
          <a:ln w="57150">
            <a:solidFill>
              <a:srgbClr val="2F5597">
                <a:alpha val="50196"/>
              </a:srgbClr>
            </a:solidFill>
          </a:ln>
          <a:effectLst>
            <a:glow rad="228600">
              <a:schemeClr val="accent1">
                <a:lumMod val="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Montserrat" pitchFamily="2" charset="77"/>
            </a:endParaRPr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F814C16C-452B-9370-20A4-783753B6074D}"/>
              </a:ext>
            </a:extLst>
          </p:cNvPr>
          <p:cNvSpPr/>
          <p:nvPr/>
        </p:nvSpPr>
        <p:spPr>
          <a:xfrm>
            <a:off x="270168" y="2025653"/>
            <a:ext cx="200673" cy="173472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  <a:softEdge rad="3175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Montserrat" pitchFamily="2" charset="77"/>
            </a:endParaRPr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id="{E252262A-F453-14F2-BB2B-1C55E96B9F7B}"/>
              </a:ext>
            </a:extLst>
          </p:cNvPr>
          <p:cNvSpPr/>
          <p:nvPr/>
        </p:nvSpPr>
        <p:spPr>
          <a:xfrm>
            <a:off x="2119376" y="2022267"/>
            <a:ext cx="175590" cy="173472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  <a:softEdge rad="3175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Montserrat" pitchFamily="2" charset="77"/>
            </a:endParaRPr>
          </a:p>
        </p:txBody>
      </p:sp>
      <p:cxnSp>
        <p:nvCxnSpPr>
          <p:cNvPr id="144" name="Straight Arrow Connector 143">
            <a:extLst>
              <a:ext uri="{FF2B5EF4-FFF2-40B4-BE49-F238E27FC236}">
                <a16:creationId xmlns:a16="http://schemas.microsoft.com/office/drawing/2014/main" id="{F01AF055-342F-70EA-0FA2-29D3247124EB}"/>
              </a:ext>
            </a:extLst>
          </p:cNvPr>
          <p:cNvCxnSpPr>
            <a:cxnSpLocks/>
          </p:cNvCxnSpPr>
          <p:nvPr/>
        </p:nvCxnSpPr>
        <p:spPr>
          <a:xfrm>
            <a:off x="2583569" y="3129220"/>
            <a:ext cx="2512447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TextBox 144">
            <a:extLst>
              <a:ext uri="{FF2B5EF4-FFF2-40B4-BE49-F238E27FC236}">
                <a16:creationId xmlns:a16="http://schemas.microsoft.com/office/drawing/2014/main" id="{E09F1670-CF15-BBA9-6B9C-23A259791E20}"/>
              </a:ext>
            </a:extLst>
          </p:cNvPr>
          <p:cNvSpPr txBox="1"/>
          <p:nvPr/>
        </p:nvSpPr>
        <p:spPr>
          <a:xfrm>
            <a:off x="2372578" y="3258323"/>
            <a:ext cx="28632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Montserrat" pitchFamily="2" charset="77"/>
              </a:rPr>
              <a:t>Hybrid light-matter states</a:t>
            </a:r>
          </a:p>
          <a:p>
            <a:pPr algn="ctr"/>
            <a:r>
              <a:rPr lang="en-US" sz="1600" dirty="0">
                <a:latin typeface="Montserrat" pitchFamily="2" charset="77"/>
              </a:rPr>
              <a:t>-</a:t>
            </a:r>
          </a:p>
          <a:p>
            <a:pPr algn="ctr"/>
            <a:r>
              <a:rPr lang="en-US" sz="1600" dirty="0">
                <a:solidFill>
                  <a:srgbClr val="C00000"/>
                </a:solidFill>
                <a:latin typeface="Montserrat" pitchFamily="2" charset="77"/>
              </a:rPr>
              <a:t>Polaritons</a:t>
            </a:r>
          </a:p>
        </p:txBody>
      </p:sp>
      <p:grpSp>
        <p:nvGrpSpPr>
          <p:cNvPr id="218" name="Group 217">
            <a:extLst>
              <a:ext uri="{FF2B5EF4-FFF2-40B4-BE49-F238E27FC236}">
                <a16:creationId xmlns:a16="http://schemas.microsoft.com/office/drawing/2014/main" id="{C80B50CF-FB8E-2E97-0E7A-6A63D77AAB9C}"/>
              </a:ext>
            </a:extLst>
          </p:cNvPr>
          <p:cNvGrpSpPr/>
          <p:nvPr/>
        </p:nvGrpSpPr>
        <p:grpSpPr>
          <a:xfrm>
            <a:off x="5467712" y="2167542"/>
            <a:ext cx="3166157" cy="1649335"/>
            <a:chOff x="5457374" y="2458396"/>
            <a:chExt cx="3166157" cy="1649335"/>
          </a:xfrm>
        </p:grpSpPr>
        <p:grpSp>
          <p:nvGrpSpPr>
            <p:cNvPr id="212" name="Group 211">
              <a:extLst>
                <a:ext uri="{FF2B5EF4-FFF2-40B4-BE49-F238E27FC236}">
                  <a16:creationId xmlns:a16="http://schemas.microsoft.com/office/drawing/2014/main" id="{0E7AF53D-AA3E-C13A-19FF-72636EB0E233}"/>
                </a:ext>
              </a:extLst>
            </p:cNvPr>
            <p:cNvGrpSpPr/>
            <p:nvPr/>
          </p:nvGrpSpPr>
          <p:grpSpPr>
            <a:xfrm>
              <a:off x="5457374" y="2458396"/>
              <a:ext cx="3166157" cy="1649335"/>
              <a:chOff x="2672730" y="4512107"/>
              <a:chExt cx="3166157" cy="1649335"/>
            </a:xfrm>
          </p:grpSpPr>
          <p:cxnSp>
            <p:nvCxnSpPr>
              <p:cNvPr id="184" name="Straight Connector 183">
                <a:extLst>
                  <a:ext uri="{FF2B5EF4-FFF2-40B4-BE49-F238E27FC236}">
                    <a16:creationId xmlns:a16="http://schemas.microsoft.com/office/drawing/2014/main" id="{9569B24B-7A31-8BDE-98AA-1EC721524C7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06556" y="5218162"/>
                <a:ext cx="68666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Straight Connector 189">
                <a:extLst>
                  <a:ext uri="{FF2B5EF4-FFF2-40B4-BE49-F238E27FC236}">
                    <a16:creationId xmlns:a16="http://schemas.microsoft.com/office/drawing/2014/main" id="{FBA46647-BB16-D3D0-889E-DB99DCFEB81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85346" y="4881696"/>
                <a:ext cx="862189" cy="0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Straight Connector 190">
                <a:extLst>
                  <a:ext uri="{FF2B5EF4-FFF2-40B4-BE49-F238E27FC236}">
                    <a16:creationId xmlns:a16="http://schemas.microsoft.com/office/drawing/2014/main" id="{3276722A-10DC-EBAA-7E9D-B793B883A53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85345" y="5557657"/>
                <a:ext cx="862189" cy="0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" name="Straight Connector 192">
                <a:extLst>
                  <a:ext uri="{FF2B5EF4-FFF2-40B4-BE49-F238E27FC236}">
                    <a16:creationId xmlns:a16="http://schemas.microsoft.com/office/drawing/2014/main" id="{3660F358-679C-2F95-D2E6-6402D61CA5B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693224" y="4878954"/>
                <a:ext cx="92121" cy="328270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Straight Connector 195">
                <a:extLst>
                  <a:ext uri="{FF2B5EF4-FFF2-40B4-BE49-F238E27FC236}">
                    <a16:creationId xmlns:a16="http://schemas.microsoft.com/office/drawing/2014/main" id="{9E98387D-DC68-1EEC-C831-2730E6FB837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693224" y="5234586"/>
                <a:ext cx="92121" cy="320634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Straight Connector 198">
                <a:extLst>
                  <a:ext uri="{FF2B5EF4-FFF2-40B4-BE49-F238E27FC236}">
                    <a16:creationId xmlns:a16="http://schemas.microsoft.com/office/drawing/2014/main" id="{D871EEF8-B085-B6B5-BF9C-66BD7FB431F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644823" y="4869744"/>
                <a:ext cx="92121" cy="328270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Straight Connector 199">
                <a:extLst>
                  <a:ext uri="{FF2B5EF4-FFF2-40B4-BE49-F238E27FC236}">
                    <a16:creationId xmlns:a16="http://schemas.microsoft.com/office/drawing/2014/main" id="{8ECBC0BB-F980-C6F9-AEE9-D131F8E53FA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644823" y="5225376"/>
                <a:ext cx="92121" cy="320634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01" name="TextBox 200">
                    <a:extLst>
                      <a:ext uri="{FF2B5EF4-FFF2-40B4-BE49-F238E27FC236}">
                        <a16:creationId xmlns:a16="http://schemas.microsoft.com/office/drawing/2014/main" id="{46609A51-0B38-FAC1-C808-1F2552A2DB08}"/>
                      </a:ext>
                    </a:extLst>
                  </p:cNvPr>
                  <p:cNvSpPr txBox="1"/>
                  <p:nvPr/>
                </p:nvSpPr>
                <p:spPr>
                  <a:xfrm>
                    <a:off x="2672730" y="5839513"/>
                    <a:ext cx="314509" cy="246221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⟨"/>
                              <m:endChr m:val=""/>
                              <m:ctrlP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</m:e>
                          </m:d>
                        </m:oMath>
                      </m:oMathPara>
                    </a14:m>
                    <a:endParaRPr lang="en-US" sz="1600" dirty="0"/>
                  </a:p>
                </p:txBody>
              </p:sp>
            </mc:Choice>
            <mc:Fallback xmlns="">
              <p:sp>
                <p:nvSpPr>
                  <p:cNvPr id="201" name="TextBox 200">
                    <a:extLst>
                      <a:ext uri="{FF2B5EF4-FFF2-40B4-BE49-F238E27FC236}">
                        <a16:creationId xmlns:a16="http://schemas.microsoft.com/office/drawing/2014/main" id="{46609A51-0B38-FAC1-C808-1F2552A2DB0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672730" y="5839513"/>
                    <a:ext cx="314509" cy="246221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107692" t="-170000" r="-26923" b="-2600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02" name="TextBox 201">
                    <a:extLst>
                      <a:ext uri="{FF2B5EF4-FFF2-40B4-BE49-F238E27FC236}">
                        <a16:creationId xmlns:a16="http://schemas.microsoft.com/office/drawing/2014/main" id="{AF04C25E-1D79-165A-C7EC-A2992F8F88E5}"/>
                      </a:ext>
                    </a:extLst>
                  </p:cNvPr>
                  <p:cNvSpPr txBox="1"/>
                  <p:nvPr/>
                </p:nvSpPr>
                <p:spPr>
                  <a:xfrm>
                    <a:off x="2685645" y="5046519"/>
                    <a:ext cx="293029" cy="246221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⟨"/>
                              <m:endChr m:val=""/>
                              <m:ctrlP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</m:e>
                          </m:d>
                        </m:oMath>
                      </m:oMathPara>
                    </a14:m>
                    <a:endParaRPr lang="en-US" sz="1600" dirty="0"/>
                  </a:p>
                </p:txBody>
              </p:sp>
            </mc:Choice>
            <mc:Fallback xmlns="">
              <p:sp>
                <p:nvSpPr>
                  <p:cNvPr id="202" name="TextBox 201">
                    <a:extLst>
                      <a:ext uri="{FF2B5EF4-FFF2-40B4-BE49-F238E27FC236}">
                        <a16:creationId xmlns:a16="http://schemas.microsoft.com/office/drawing/2014/main" id="{AF04C25E-1D79-165A-C7EC-A2992F8F88E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685645" y="5046519"/>
                    <a:ext cx="293029" cy="246221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116667" t="-157143" r="-37500" b="-247619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03" name="TextBox 202">
                    <a:extLst>
                      <a:ext uri="{FF2B5EF4-FFF2-40B4-BE49-F238E27FC236}">
                        <a16:creationId xmlns:a16="http://schemas.microsoft.com/office/drawing/2014/main" id="{628B7337-4E29-9EA0-7CA3-EBE66F60449F}"/>
                      </a:ext>
                    </a:extLst>
                  </p:cNvPr>
                  <p:cNvSpPr txBox="1"/>
                  <p:nvPr/>
                </p:nvSpPr>
                <p:spPr>
                  <a:xfrm>
                    <a:off x="5354460" y="5822888"/>
                    <a:ext cx="484427" cy="33855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"/>
                              <m:endChr m:val="⟩"/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|0</m:t>
                              </m:r>
                            </m:e>
                          </m:d>
                        </m:oMath>
                      </m:oMathPara>
                    </a14:m>
                    <a:endParaRPr lang="en-US" sz="1600" dirty="0"/>
                  </a:p>
                </p:txBody>
              </p:sp>
            </mc:Choice>
            <mc:Fallback xmlns="">
              <p:sp>
                <p:nvSpPr>
                  <p:cNvPr id="203" name="TextBox 202">
                    <a:extLst>
                      <a:ext uri="{FF2B5EF4-FFF2-40B4-BE49-F238E27FC236}">
                        <a16:creationId xmlns:a16="http://schemas.microsoft.com/office/drawing/2014/main" id="{628B7337-4E29-9EA0-7CA3-EBE66F60449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354460" y="5822888"/>
                    <a:ext cx="484427" cy="338554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l="-17949" t="-114815" r="-41026" b="-177778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04" name="TextBox 203">
                    <a:extLst>
                      <a:ext uri="{FF2B5EF4-FFF2-40B4-BE49-F238E27FC236}">
                        <a16:creationId xmlns:a16="http://schemas.microsoft.com/office/drawing/2014/main" id="{38F15E7C-B6E1-EA65-1D2D-769C8E1D0790}"/>
                      </a:ext>
                    </a:extLst>
                  </p:cNvPr>
                  <p:cNvSpPr txBox="1"/>
                  <p:nvPr/>
                </p:nvSpPr>
                <p:spPr>
                  <a:xfrm>
                    <a:off x="5344646" y="4998809"/>
                    <a:ext cx="466794" cy="33855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600" b="0" dirty="0"/>
                      <a:t>|</a:t>
                    </a:r>
                    <a14:m>
                      <m:oMath xmlns:m="http://schemas.openxmlformats.org/officeDocument/2006/math">
                        <m:d>
                          <m:dPr>
                            <m:begChr m:val=""/>
                            <m:endChr m:val="⟩"/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oMath>
                    </a14:m>
                    <a:endParaRPr lang="en-US" sz="1600" dirty="0"/>
                  </a:p>
                </p:txBody>
              </p:sp>
            </mc:Choice>
            <mc:Fallback xmlns="">
              <p:sp>
                <p:nvSpPr>
                  <p:cNvPr id="204" name="TextBox 203">
                    <a:extLst>
                      <a:ext uri="{FF2B5EF4-FFF2-40B4-BE49-F238E27FC236}">
                        <a16:creationId xmlns:a16="http://schemas.microsoft.com/office/drawing/2014/main" id="{38F15E7C-B6E1-EA65-1D2D-769C8E1D079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344646" y="4998809"/>
                    <a:ext cx="466794" cy="338554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l="-15789" t="-107143" r="-44737" b="-1750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206" name="Straight Arrow Connector 205">
                <a:extLst>
                  <a:ext uri="{FF2B5EF4-FFF2-40B4-BE49-F238E27FC236}">
                    <a16:creationId xmlns:a16="http://schemas.microsoft.com/office/drawing/2014/main" id="{89EF6F73-0D7B-B616-F791-960FCEFB423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039577" y="5253162"/>
                <a:ext cx="0" cy="689635"/>
              </a:xfrm>
              <a:prstGeom prst="straightConnector1">
                <a:avLst/>
              </a:prstGeom>
              <a:ln w="12700">
                <a:solidFill>
                  <a:srgbClr val="4472C3"/>
                </a:solidFill>
                <a:prstDash val="sys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09" name="TextBox 208">
                    <a:extLst>
                      <a:ext uri="{FF2B5EF4-FFF2-40B4-BE49-F238E27FC236}">
                        <a16:creationId xmlns:a16="http://schemas.microsoft.com/office/drawing/2014/main" id="{403B1663-7F9A-05C5-5434-60BE5272A219}"/>
                      </a:ext>
                    </a:extLst>
                  </p:cNvPr>
                  <p:cNvSpPr txBox="1"/>
                  <p:nvPr/>
                </p:nvSpPr>
                <p:spPr>
                  <a:xfrm>
                    <a:off x="5104856" y="5489475"/>
                    <a:ext cx="310405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4472C3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4472C3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4472C3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209" name="TextBox 208">
                    <a:extLst>
                      <a:ext uri="{FF2B5EF4-FFF2-40B4-BE49-F238E27FC236}">
                        <a16:creationId xmlns:a16="http://schemas.microsoft.com/office/drawing/2014/main" id="{403B1663-7F9A-05C5-5434-60BE5272A21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104856" y="5489475"/>
                    <a:ext cx="310405" cy="276999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l="-12000" b="-8696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10" name="TextBox 209">
                <a:extLst>
                  <a:ext uri="{FF2B5EF4-FFF2-40B4-BE49-F238E27FC236}">
                    <a16:creationId xmlns:a16="http://schemas.microsoft.com/office/drawing/2014/main" id="{C3D4ACE0-EBC9-76B6-219C-C8D66B9BADC2}"/>
                  </a:ext>
                </a:extLst>
              </p:cNvPr>
              <p:cNvSpPr txBox="1"/>
              <p:nvPr/>
            </p:nvSpPr>
            <p:spPr>
              <a:xfrm>
                <a:off x="3998157" y="4512107"/>
                <a:ext cx="49404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rgbClr val="C00000"/>
                    </a:solidFill>
                    <a:latin typeface="Montserrat" pitchFamily="2" charset="77"/>
                  </a:rPr>
                  <a:t>UP</a:t>
                </a:r>
              </a:p>
            </p:txBody>
          </p:sp>
          <p:sp>
            <p:nvSpPr>
              <p:cNvPr id="211" name="TextBox 210">
                <a:extLst>
                  <a:ext uri="{FF2B5EF4-FFF2-40B4-BE49-F238E27FC236}">
                    <a16:creationId xmlns:a16="http://schemas.microsoft.com/office/drawing/2014/main" id="{B72C77FE-0585-5F23-7679-3EDEE8720E04}"/>
                  </a:ext>
                </a:extLst>
              </p:cNvPr>
              <p:cNvSpPr txBox="1"/>
              <p:nvPr/>
            </p:nvSpPr>
            <p:spPr>
              <a:xfrm>
                <a:off x="3998157" y="5225376"/>
                <a:ext cx="45236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rgbClr val="C00000"/>
                    </a:solidFill>
                    <a:latin typeface="Montserrat" pitchFamily="2" charset="77"/>
                  </a:rPr>
                  <a:t>LP</a:t>
                </a:r>
              </a:p>
            </p:txBody>
          </p:sp>
        </p:grpSp>
        <p:cxnSp>
          <p:nvCxnSpPr>
            <p:cNvPr id="215" name="Straight Connector 214">
              <a:extLst>
                <a:ext uri="{FF2B5EF4-FFF2-40B4-BE49-F238E27FC236}">
                  <a16:creationId xmlns:a16="http://schemas.microsoft.com/office/drawing/2014/main" id="{5C86D0A2-39C3-A1F3-8BB5-3BAFB8086E39}"/>
                </a:ext>
              </a:extLst>
            </p:cNvPr>
            <p:cNvCxnSpPr>
              <a:cxnSpLocks/>
            </p:cNvCxnSpPr>
            <p:nvPr/>
          </p:nvCxnSpPr>
          <p:spPr>
            <a:xfrm>
              <a:off x="5791200" y="3935102"/>
              <a:ext cx="68666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>
              <a:extLst>
                <a:ext uri="{FF2B5EF4-FFF2-40B4-BE49-F238E27FC236}">
                  <a16:creationId xmlns:a16="http://schemas.microsoft.com/office/drawing/2014/main" id="{C4D87B84-E5B2-46B2-DA6B-7C29F8CF27FB}"/>
                </a:ext>
              </a:extLst>
            </p:cNvPr>
            <p:cNvCxnSpPr>
              <a:cxnSpLocks/>
            </p:cNvCxnSpPr>
            <p:nvPr/>
          </p:nvCxnSpPr>
          <p:spPr>
            <a:xfrm>
              <a:off x="7511864" y="3163572"/>
              <a:ext cx="68666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>
              <a:extLst>
                <a:ext uri="{FF2B5EF4-FFF2-40B4-BE49-F238E27FC236}">
                  <a16:creationId xmlns:a16="http://schemas.microsoft.com/office/drawing/2014/main" id="{306E4870-487B-02B7-9A0F-ABE716AD955B}"/>
                </a:ext>
              </a:extLst>
            </p:cNvPr>
            <p:cNvCxnSpPr>
              <a:cxnSpLocks/>
            </p:cNvCxnSpPr>
            <p:nvPr/>
          </p:nvCxnSpPr>
          <p:spPr>
            <a:xfrm>
              <a:off x="7511864" y="3936497"/>
              <a:ext cx="68666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9" name="Freeform: Shape 85">
            <a:extLst>
              <a:ext uri="{FF2B5EF4-FFF2-40B4-BE49-F238E27FC236}">
                <a16:creationId xmlns:a16="http://schemas.microsoft.com/office/drawing/2014/main" id="{695DC13D-675A-D2B6-3859-0454258A8C9A}"/>
              </a:ext>
            </a:extLst>
          </p:cNvPr>
          <p:cNvSpPr/>
          <p:nvPr/>
        </p:nvSpPr>
        <p:spPr>
          <a:xfrm>
            <a:off x="9774172" y="2925879"/>
            <a:ext cx="278821" cy="344733"/>
          </a:xfrm>
          <a:custGeom>
            <a:avLst/>
            <a:gdLst>
              <a:gd name="connsiteX0" fmla="*/ 0 w 581518"/>
              <a:gd name="connsiteY0" fmla="*/ 616480 h 618721"/>
              <a:gd name="connsiteX1" fmla="*/ 117126 w 581518"/>
              <a:gd name="connsiteY1" fmla="*/ 524013 h 618721"/>
              <a:gd name="connsiteX2" fmla="*/ 281512 w 581518"/>
              <a:gd name="connsiteY2" fmla="*/ 31 h 618721"/>
              <a:gd name="connsiteX3" fmla="*/ 470557 w 581518"/>
              <a:gd name="connsiteY3" fmla="*/ 499355 h 618721"/>
              <a:gd name="connsiteX4" fmla="*/ 581518 w 581518"/>
              <a:gd name="connsiteY4" fmla="*/ 600042 h 61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1518" h="618721">
                <a:moveTo>
                  <a:pt x="0" y="616480"/>
                </a:moveTo>
                <a:cubicBezTo>
                  <a:pt x="35103" y="621617"/>
                  <a:pt x="70207" y="626754"/>
                  <a:pt x="117126" y="524013"/>
                </a:cubicBezTo>
                <a:cubicBezTo>
                  <a:pt x="164045" y="421272"/>
                  <a:pt x="222607" y="4141"/>
                  <a:pt x="281512" y="31"/>
                </a:cubicBezTo>
                <a:cubicBezTo>
                  <a:pt x="340417" y="-4079"/>
                  <a:pt x="420556" y="399353"/>
                  <a:pt x="470557" y="499355"/>
                </a:cubicBezTo>
                <a:cubicBezTo>
                  <a:pt x="520558" y="599357"/>
                  <a:pt x="551038" y="599699"/>
                  <a:pt x="581518" y="600042"/>
                </a:cubicBezTo>
              </a:path>
            </a:pathLst>
          </a:custGeom>
          <a:solidFill>
            <a:srgbClr val="F4B183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Montserrat" pitchFamily="2" charset="77"/>
            </a:endParaRPr>
          </a:p>
        </p:txBody>
      </p:sp>
      <p:pic>
        <p:nvPicPr>
          <p:cNvPr id="220" name="Picture 219" descr="Benzene - Simple English Wikipedia, the free encyclopedia">
            <a:extLst>
              <a:ext uri="{FF2B5EF4-FFF2-40B4-BE49-F238E27FC236}">
                <a16:creationId xmlns:a16="http://schemas.microsoft.com/office/drawing/2014/main" id="{55B8560A-7A1F-A221-9AD8-B7DD4A5CFB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29219">
            <a:off x="9998040" y="1785068"/>
            <a:ext cx="691941" cy="822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1" name="Group 220">
            <a:extLst>
              <a:ext uri="{FF2B5EF4-FFF2-40B4-BE49-F238E27FC236}">
                <a16:creationId xmlns:a16="http://schemas.microsoft.com/office/drawing/2014/main" id="{24E0D430-DFD5-8BD0-1047-DF56173EE3DA}"/>
              </a:ext>
            </a:extLst>
          </p:cNvPr>
          <p:cNvGrpSpPr/>
          <p:nvPr/>
        </p:nvGrpSpPr>
        <p:grpSpPr>
          <a:xfrm>
            <a:off x="8653020" y="1801146"/>
            <a:ext cx="3059547" cy="2417722"/>
            <a:chOff x="312177" y="3842954"/>
            <a:chExt cx="3059547" cy="2417722"/>
          </a:xfrm>
        </p:grpSpPr>
        <p:sp>
          <p:nvSpPr>
            <p:cNvPr id="222" name="Freeform: Shape 88">
              <a:extLst>
                <a:ext uri="{FF2B5EF4-FFF2-40B4-BE49-F238E27FC236}">
                  <a16:creationId xmlns:a16="http://schemas.microsoft.com/office/drawing/2014/main" id="{421DA291-9328-64A5-9E5F-476AFB32B310}"/>
                </a:ext>
              </a:extLst>
            </p:cNvPr>
            <p:cNvSpPr/>
            <p:nvPr/>
          </p:nvSpPr>
          <p:spPr>
            <a:xfrm rot="21416739">
              <a:off x="911846" y="4266298"/>
              <a:ext cx="2163603" cy="1276481"/>
            </a:xfrm>
            <a:custGeom>
              <a:avLst/>
              <a:gdLst>
                <a:gd name="connsiteX0" fmla="*/ 0 w 2199068"/>
                <a:gd name="connsiteY0" fmla="*/ 22538 h 761761"/>
                <a:gd name="connsiteX1" fmla="*/ 157766 w 2199068"/>
                <a:gd name="connsiteY1" fmla="*/ 267237 h 761761"/>
                <a:gd name="connsiteX2" fmla="*/ 331631 w 2199068"/>
                <a:gd name="connsiteY2" fmla="*/ 437882 h 761761"/>
                <a:gd name="connsiteX3" fmla="*/ 605307 w 2199068"/>
                <a:gd name="connsiteY3" fmla="*/ 563451 h 761761"/>
                <a:gd name="connsiteX4" fmla="*/ 1023870 w 2199068"/>
                <a:gd name="connsiteY4" fmla="*/ 685800 h 761761"/>
                <a:gd name="connsiteX5" fmla="*/ 1352282 w 2199068"/>
                <a:gd name="connsiteY5" fmla="*/ 756634 h 761761"/>
                <a:gd name="connsiteX6" fmla="*/ 1439214 w 2199068"/>
                <a:gd name="connsiteY6" fmla="*/ 753414 h 761761"/>
                <a:gd name="connsiteX7" fmla="*/ 1513268 w 2199068"/>
                <a:gd name="connsiteY7" fmla="*/ 730876 h 761761"/>
                <a:gd name="connsiteX8" fmla="*/ 1690352 w 2199068"/>
                <a:gd name="connsiteY8" fmla="*/ 618186 h 761761"/>
                <a:gd name="connsiteX9" fmla="*/ 1864217 w 2199068"/>
                <a:gd name="connsiteY9" fmla="*/ 476519 h 761761"/>
                <a:gd name="connsiteX10" fmla="*/ 2050961 w 2199068"/>
                <a:gd name="connsiteY10" fmla="*/ 260797 h 761761"/>
                <a:gd name="connsiteX11" fmla="*/ 2199068 w 2199068"/>
                <a:gd name="connsiteY11" fmla="*/ 0 h 761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99068" h="761761">
                  <a:moveTo>
                    <a:pt x="0" y="22538"/>
                  </a:moveTo>
                  <a:cubicBezTo>
                    <a:pt x="51247" y="110275"/>
                    <a:pt x="102494" y="198013"/>
                    <a:pt x="157766" y="267237"/>
                  </a:cubicBezTo>
                  <a:cubicBezTo>
                    <a:pt x="213038" y="336461"/>
                    <a:pt x="257041" y="388513"/>
                    <a:pt x="331631" y="437882"/>
                  </a:cubicBezTo>
                  <a:cubicBezTo>
                    <a:pt x="406221" y="487251"/>
                    <a:pt x="489934" y="522131"/>
                    <a:pt x="605307" y="563451"/>
                  </a:cubicBezTo>
                  <a:cubicBezTo>
                    <a:pt x="720680" y="604771"/>
                    <a:pt x="899374" y="653603"/>
                    <a:pt x="1023870" y="685800"/>
                  </a:cubicBezTo>
                  <a:cubicBezTo>
                    <a:pt x="1148366" y="717997"/>
                    <a:pt x="1283058" y="745365"/>
                    <a:pt x="1352282" y="756634"/>
                  </a:cubicBezTo>
                  <a:cubicBezTo>
                    <a:pt x="1421506" y="767903"/>
                    <a:pt x="1412383" y="757707"/>
                    <a:pt x="1439214" y="753414"/>
                  </a:cubicBezTo>
                  <a:cubicBezTo>
                    <a:pt x="1466045" y="749121"/>
                    <a:pt x="1471412" y="753414"/>
                    <a:pt x="1513268" y="730876"/>
                  </a:cubicBezTo>
                  <a:cubicBezTo>
                    <a:pt x="1555124" y="708338"/>
                    <a:pt x="1631861" y="660579"/>
                    <a:pt x="1690352" y="618186"/>
                  </a:cubicBezTo>
                  <a:cubicBezTo>
                    <a:pt x="1748843" y="575793"/>
                    <a:pt x="1804116" y="536084"/>
                    <a:pt x="1864217" y="476519"/>
                  </a:cubicBezTo>
                  <a:cubicBezTo>
                    <a:pt x="1924319" y="416954"/>
                    <a:pt x="1995153" y="340217"/>
                    <a:pt x="2050961" y="260797"/>
                  </a:cubicBezTo>
                  <a:cubicBezTo>
                    <a:pt x="2106770" y="181377"/>
                    <a:pt x="2152919" y="90688"/>
                    <a:pt x="2199068" y="0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Montserrat" pitchFamily="2" charset="77"/>
              </a:endParaRPr>
            </a:p>
          </p:txBody>
        </p:sp>
        <p:sp>
          <p:nvSpPr>
            <p:cNvPr id="223" name="Freeform: Shape 89">
              <a:extLst>
                <a:ext uri="{FF2B5EF4-FFF2-40B4-BE49-F238E27FC236}">
                  <a16:creationId xmlns:a16="http://schemas.microsoft.com/office/drawing/2014/main" id="{127A5F01-B980-A89C-EC22-7A9AA30EA581}"/>
                </a:ext>
              </a:extLst>
            </p:cNvPr>
            <p:cNvSpPr/>
            <p:nvPr/>
          </p:nvSpPr>
          <p:spPr>
            <a:xfrm rot="21416739">
              <a:off x="915015" y="4904537"/>
              <a:ext cx="2160434" cy="1134288"/>
            </a:xfrm>
            <a:custGeom>
              <a:avLst/>
              <a:gdLst>
                <a:gd name="connsiteX0" fmla="*/ 0 w 2195847"/>
                <a:gd name="connsiteY0" fmla="*/ 315532 h 676905"/>
                <a:gd name="connsiteX1" fmla="*/ 109470 w 2195847"/>
                <a:gd name="connsiteY1" fmla="*/ 460420 h 676905"/>
                <a:gd name="connsiteX2" fmla="*/ 196402 w 2195847"/>
                <a:gd name="connsiteY2" fmla="*/ 547352 h 676905"/>
                <a:gd name="connsiteX3" fmla="*/ 334850 w 2195847"/>
                <a:gd name="connsiteY3" fmla="*/ 624625 h 676905"/>
                <a:gd name="connsiteX4" fmla="*/ 528033 w 2195847"/>
                <a:gd name="connsiteY4" fmla="*/ 676141 h 676905"/>
                <a:gd name="connsiteX5" fmla="*/ 824247 w 2195847"/>
                <a:gd name="connsiteY5" fmla="*/ 650383 h 676905"/>
                <a:gd name="connsiteX6" fmla="*/ 1072166 w 2195847"/>
                <a:gd name="connsiteY6" fmla="*/ 582769 h 676905"/>
                <a:gd name="connsiteX7" fmla="*/ 1326524 w 2195847"/>
                <a:gd name="connsiteY7" fmla="*/ 489397 h 676905"/>
                <a:gd name="connsiteX8" fmla="*/ 1435994 w 2195847"/>
                <a:gd name="connsiteY8" fmla="*/ 437882 h 676905"/>
                <a:gd name="connsiteX9" fmla="*/ 1532585 w 2195847"/>
                <a:gd name="connsiteY9" fmla="*/ 437882 h 676905"/>
                <a:gd name="connsiteX10" fmla="*/ 1722549 w 2195847"/>
                <a:gd name="connsiteY10" fmla="*/ 408904 h 676905"/>
                <a:gd name="connsiteX11" fmla="*/ 1909293 w 2195847"/>
                <a:gd name="connsiteY11" fmla="*/ 331631 h 676905"/>
                <a:gd name="connsiteX12" fmla="*/ 2102476 w 2195847"/>
                <a:gd name="connsiteY12" fmla="*/ 144887 h 676905"/>
                <a:gd name="connsiteX13" fmla="*/ 2195847 w 2195847"/>
                <a:gd name="connsiteY13" fmla="*/ 0 h 676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95847" h="676905">
                  <a:moveTo>
                    <a:pt x="0" y="315532"/>
                  </a:moveTo>
                  <a:cubicBezTo>
                    <a:pt x="38368" y="368657"/>
                    <a:pt x="76736" y="421783"/>
                    <a:pt x="109470" y="460420"/>
                  </a:cubicBezTo>
                  <a:cubicBezTo>
                    <a:pt x="142204" y="499057"/>
                    <a:pt x="158839" y="519985"/>
                    <a:pt x="196402" y="547352"/>
                  </a:cubicBezTo>
                  <a:cubicBezTo>
                    <a:pt x="233965" y="574719"/>
                    <a:pt x="279578" y="603160"/>
                    <a:pt x="334850" y="624625"/>
                  </a:cubicBezTo>
                  <a:cubicBezTo>
                    <a:pt x="390122" y="646090"/>
                    <a:pt x="446467" y="671848"/>
                    <a:pt x="528033" y="676141"/>
                  </a:cubicBezTo>
                  <a:cubicBezTo>
                    <a:pt x="609599" y="680434"/>
                    <a:pt x="733558" y="665945"/>
                    <a:pt x="824247" y="650383"/>
                  </a:cubicBezTo>
                  <a:cubicBezTo>
                    <a:pt x="914936" y="634821"/>
                    <a:pt x="988453" y="609600"/>
                    <a:pt x="1072166" y="582769"/>
                  </a:cubicBezTo>
                  <a:cubicBezTo>
                    <a:pt x="1155879" y="555938"/>
                    <a:pt x="1265886" y="513545"/>
                    <a:pt x="1326524" y="489397"/>
                  </a:cubicBezTo>
                  <a:cubicBezTo>
                    <a:pt x="1387162" y="465249"/>
                    <a:pt x="1401651" y="446468"/>
                    <a:pt x="1435994" y="437882"/>
                  </a:cubicBezTo>
                  <a:cubicBezTo>
                    <a:pt x="1470337" y="429296"/>
                    <a:pt x="1484826" y="442712"/>
                    <a:pt x="1532585" y="437882"/>
                  </a:cubicBezTo>
                  <a:cubicBezTo>
                    <a:pt x="1580344" y="433052"/>
                    <a:pt x="1659764" y="426612"/>
                    <a:pt x="1722549" y="408904"/>
                  </a:cubicBezTo>
                  <a:cubicBezTo>
                    <a:pt x="1785334" y="391196"/>
                    <a:pt x="1845972" y="375634"/>
                    <a:pt x="1909293" y="331631"/>
                  </a:cubicBezTo>
                  <a:cubicBezTo>
                    <a:pt x="1972614" y="287628"/>
                    <a:pt x="2054717" y="200159"/>
                    <a:pt x="2102476" y="144887"/>
                  </a:cubicBezTo>
                  <a:cubicBezTo>
                    <a:pt x="2150235" y="89615"/>
                    <a:pt x="2173041" y="44807"/>
                    <a:pt x="2195847" y="0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Montserrat" pitchFamily="2" charset="77"/>
              </a:endParaRPr>
            </a:p>
          </p:txBody>
        </p:sp>
        <p:cxnSp>
          <p:nvCxnSpPr>
            <p:cNvPr id="224" name="Straight Arrow Connector 223">
              <a:extLst>
                <a:ext uri="{FF2B5EF4-FFF2-40B4-BE49-F238E27FC236}">
                  <a16:creationId xmlns:a16="http://schemas.microsoft.com/office/drawing/2014/main" id="{81EC194C-FBFD-EA98-FDD7-903899E85D27}"/>
                </a:ext>
              </a:extLst>
            </p:cNvPr>
            <p:cNvCxnSpPr>
              <a:cxnSpLocks/>
            </p:cNvCxnSpPr>
            <p:nvPr/>
          </p:nvCxnSpPr>
          <p:spPr>
            <a:xfrm>
              <a:off x="751541" y="6260676"/>
              <a:ext cx="2376475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Arrow Connector 224">
              <a:extLst>
                <a:ext uri="{FF2B5EF4-FFF2-40B4-BE49-F238E27FC236}">
                  <a16:creationId xmlns:a16="http://schemas.microsoft.com/office/drawing/2014/main" id="{E16CBCFD-654E-BF9D-CBC9-A8905CC1E55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51541" y="4209562"/>
              <a:ext cx="0" cy="2051113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6" name="TextBox 225">
              <a:extLst>
                <a:ext uri="{FF2B5EF4-FFF2-40B4-BE49-F238E27FC236}">
                  <a16:creationId xmlns:a16="http://schemas.microsoft.com/office/drawing/2014/main" id="{35E09621-CEBB-F975-6F18-835EFB4998F4}"/>
                </a:ext>
              </a:extLst>
            </p:cNvPr>
            <p:cNvSpPr txBox="1"/>
            <p:nvPr/>
          </p:nvSpPr>
          <p:spPr>
            <a:xfrm>
              <a:off x="312177" y="3842954"/>
              <a:ext cx="91884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Montserrat" pitchFamily="2" charset="77"/>
                </a:rPr>
                <a:t>Energy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7" name="TextBox 226">
                  <a:extLst>
                    <a:ext uri="{FF2B5EF4-FFF2-40B4-BE49-F238E27FC236}">
                      <a16:creationId xmlns:a16="http://schemas.microsoft.com/office/drawing/2014/main" id="{623232B9-00F7-CA59-3FC0-B2A3C1B291A2}"/>
                    </a:ext>
                  </a:extLst>
                </p:cNvPr>
                <p:cNvSpPr txBox="1"/>
                <p:nvPr/>
              </p:nvSpPr>
              <p:spPr>
                <a:xfrm>
                  <a:off x="3049200" y="4783128"/>
                  <a:ext cx="322524" cy="24622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"/>
                            <m:endChr m:val="⟩"/>
                            <m:ctrlPr>
                              <a:rPr lang="en-US" sz="1600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600" b="0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|</m:t>
                            </m:r>
                            <m:r>
                              <a:rPr lang="en-US" sz="1600" b="0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</m:d>
                      </m:oMath>
                    </m:oMathPara>
                  </a14:m>
                  <a:endParaRPr lang="en-US" sz="1600" dirty="0">
                    <a:latin typeface="Montserrat" pitchFamily="2" charset="77"/>
                  </a:endParaRPr>
                </a:p>
              </p:txBody>
            </p:sp>
          </mc:Choice>
          <mc:Fallback xmlns="">
            <p:sp>
              <p:nvSpPr>
                <p:cNvPr id="227" name="TextBox 226">
                  <a:extLst>
                    <a:ext uri="{FF2B5EF4-FFF2-40B4-BE49-F238E27FC236}">
                      <a16:creationId xmlns:a16="http://schemas.microsoft.com/office/drawing/2014/main" id="{623232B9-00F7-CA59-3FC0-B2A3C1B291A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49200" y="4783128"/>
                  <a:ext cx="322524" cy="246221"/>
                </a:xfrm>
                <a:prstGeom prst="rect">
                  <a:avLst/>
                </a:prstGeom>
                <a:blipFill>
                  <a:blip r:embed="rId11"/>
                  <a:stretch>
                    <a:fillRect l="-44444" t="-175000" r="-81481" b="-26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8" name="TextBox 227">
                  <a:extLst>
                    <a:ext uri="{FF2B5EF4-FFF2-40B4-BE49-F238E27FC236}">
                      <a16:creationId xmlns:a16="http://schemas.microsoft.com/office/drawing/2014/main" id="{D351826C-20BD-4AB1-BB8E-8C0C6A81A830}"/>
                    </a:ext>
                  </a:extLst>
                </p:cNvPr>
                <p:cNvSpPr txBox="1"/>
                <p:nvPr/>
              </p:nvSpPr>
              <p:spPr>
                <a:xfrm>
                  <a:off x="3059484" y="4241933"/>
                  <a:ext cx="301043" cy="24622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"/>
                            <m:endChr m:val="⟩"/>
                            <m:ctrlPr>
                              <a:rPr lang="en-US" sz="1600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600" b="0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|</m:t>
                            </m:r>
                            <m:r>
                              <a:rPr lang="en-US" sz="1600" b="0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</m:d>
                      </m:oMath>
                    </m:oMathPara>
                  </a14:m>
                  <a:endParaRPr lang="en-US" sz="1600" dirty="0">
                    <a:latin typeface="Montserrat" pitchFamily="2" charset="77"/>
                  </a:endParaRPr>
                </a:p>
              </p:txBody>
            </p:sp>
          </mc:Choice>
          <mc:Fallback xmlns="">
            <p:sp>
              <p:nvSpPr>
                <p:cNvPr id="228" name="TextBox 227">
                  <a:extLst>
                    <a:ext uri="{FF2B5EF4-FFF2-40B4-BE49-F238E27FC236}">
                      <a16:creationId xmlns:a16="http://schemas.microsoft.com/office/drawing/2014/main" id="{D351826C-20BD-4AB1-BB8E-8C0C6A81A83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59484" y="4241933"/>
                  <a:ext cx="301043" cy="246221"/>
                </a:xfrm>
                <a:prstGeom prst="rect">
                  <a:avLst/>
                </a:prstGeom>
                <a:blipFill>
                  <a:blip r:embed="rId12"/>
                  <a:stretch>
                    <a:fillRect l="-56000" t="-170000" r="-88000" b="-26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29" name="Freeform: Shape 95">
            <a:extLst>
              <a:ext uri="{FF2B5EF4-FFF2-40B4-BE49-F238E27FC236}">
                <a16:creationId xmlns:a16="http://schemas.microsoft.com/office/drawing/2014/main" id="{5C0FD57C-D3BE-A939-6499-722946DA2F81}"/>
              </a:ext>
            </a:extLst>
          </p:cNvPr>
          <p:cNvSpPr/>
          <p:nvPr/>
        </p:nvSpPr>
        <p:spPr>
          <a:xfrm>
            <a:off x="9774172" y="2928355"/>
            <a:ext cx="278821" cy="344733"/>
          </a:xfrm>
          <a:custGeom>
            <a:avLst/>
            <a:gdLst>
              <a:gd name="connsiteX0" fmla="*/ 0 w 581518"/>
              <a:gd name="connsiteY0" fmla="*/ 616480 h 618721"/>
              <a:gd name="connsiteX1" fmla="*/ 117126 w 581518"/>
              <a:gd name="connsiteY1" fmla="*/ 524013 h 618721"/>
              <a:gd name="connsiteX2" fmla="*/ 281512 w 581518"/>
              <a:gd name="connsiteY2" fmla="*/ 31 h 618721"/>
              <a:gd name="connsiteX3" fmla="*/ 470557 w 581518"/>
              <a:gd name="connsiteY3" fmla="*/ 499355 h 618721"/>
              <a:gd name="connsiteX4" fmla="*/ 581518 w 581518"/>
              <a:gd name="connsiteY4" fmla="*/ 600042 h 61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1518" h="618721">
                <a:moveTo>
                  <a:pt x="0" y="616480"/>
                </a:moveTo>
                <a:cubicBezTo>
                  <a:pt x="35103" y="621617"/>
                  <a:pt x="70207" y="626754"/>
                  <a:pt x="117126" y="524013"/>
                </a:cubicBezTo>
                <a:cubicBezTo>
                  <a:pt x="164045" y="421272"/>
                  <a:pt x="222607" y="4141"/>
                  <a:pt x="281512" y="31"/>
                </a:cubicBezTo>
                <a:cubicBezTo>
                  <a:pt x="340417" y="-4079"/>
                  <a:pt x="420556" y="399353"/>
                  <a:pt x="470557" y="499355"/>
                </a:cubicBezTo>
                <a:cubicBezTo>
                  <a:pt x="520558" y="599357"/>
                  <a:pt x="551038" y="599699"/>
                  <a:pt x="581518" y="600042"/>
                </a:cubicBezTo>
              </a:path>
            </a:pathLst>
          </a:custGeom>
          <a:solidFill>
            <a:srgbClr val="F4B183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Montserrat" pitchFamily="2" charset="77"/>
            </a:endParaRPr>
          </a:p>
        </p:txBody>
      </p:sp>
      <p:sp>
        <p:nvSpPr>
          <p:cNvPr id="230" name="TextBox 229">
            <a:extLst>
              <a:ext uri="{FF2B5EF4-FFF2-40B4-BE49-F238E27FC236}">
                <a16:creationId xmlns:a16="http://schemas.microsoft.com/office/drawing/2014/main" id="{21E8BB4A-5E24-D12A-2B6A-19F26544CEA7}"/>
              </a:ext>
            </a:extLst>
          </p:cNvPr>
          <p:cNvSpPr txBox="1"/>
          <p:nvPr/>
        </p:nvSpPr>
        <p:spPr>
          <a:xfrm>
            <a:off x="11502183" y="4068465"/>
            <a:ext cx="3337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Montserrat" pitchFamily="2" charset="77"/>
              </a:rPr>
              <a:t>R</a:t>
            </a:r>
          </a:p>
        </p:txBody>
      </p:sp>
      <p:sp>
        <p:nvSpPr>
          <p:cNvPr id="231" name="Freeform: Shape 97">
            <a:extLst>
              <a:ext uri="{FF2B5EF4-FFF2-40B4-BE49-F238E27FC236}">
                <a16:creationId xmlns:a16="http://schemas.microsoft.com/office/drawing/2014/main" id="{86B3CB2B-C332-15F3-18A0-AE4E0B158023}"/>
              </a:ext>
            </a:extLst>
          </p:cNvPr>
          <p:cNvSpPr/>
          <p:nvPr/>
        </p:nvSpPr>
        <p:spPr>
          <a:xfrm>
            <a:off x="9625665" y="2784106"/>
            <a:ext cx="278821" cy="344733"/>
          </a:xfrm>
          <a:custGeom>
            <a:avLst/>
            <a:gdLst>
              <a:gd name="connsiteX0" fmla="*/ 0 w 581518"/>
              <a:gd name="connsiteY0" fmla="*/ 616480 h 618721"/>
              <a:gd name="connsiteX1" fmla="*/ 117126 w 581518"/>
              <a:gd name="connsiteY1" fmla="*/ 524013 h 618721"/>
              <a:gd name="connsiteX2" fmla="*/ 281512 w 581518"/>
              <a:gd name="connsiteY2" fmla="*/ 31 h 618721"/>
              <a:gd name="connsiteX3" fmla="*/ 470557 w 581518"/>
              <a:gd name="connsiteY3" fmla="*/ 499355 h 618721"/>
              <a:gd name="connsiteX4" fmla="*/ 581518 w 581518"/>
              <a:gd name="connsiteY4" fmla="*/ 600042 h 61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1518" h="618721">
                <a:moveTo>
                  <a:pt x="0" y="616480"/>
                </a:moveTo>
                <a:cubicBezTo>
                  <a:pt x="35103" y="621617"/>
                  <a:pt x="70207" y="626754"/>
                  <a:pt x="117126" y="524013"/>
                </a:cubicBezTo>
                <a:cubicBezTo>
                  <a:pt x="164045" y="421272"/>
                  <a:pt x="222607" y="4141"/>
                  <a:pt x="281512" y="31"/>
                </a:cubicBezTo>
                <a:cubicBezTo>
                  <a:pt x="340417" y="-4079"/>
                  <a:pt x="420556" y="399353"/>
                  <a:pt x="470557" y="499355"/>
                </a:cubicBezTo>
                <a:cubicBezTo>
                  <a:pt x="520558" y="599357"/>
                  <a:pt x="551038" y="599699"/>
                  <a:pt x="581518" y="600042"/>
                </a:cubicBezTo>
              </a:path>
            </a:pathLst>
          </a:custGeom>
          <a:solidFill>
            <a:srgbClr val="F4B183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Montserrat" pitchFamily="2" charset="77"/>
            </a:endParaRPr>
          </a:p>
        </p:txBody>
      </p:sp>
      <p:sp>
        <p:nvSpPr>
          <p:cNvPr id="232" name="Freeform: Shape 98">
            <a:extLst>
              <a:ext uri="{FF2B5EF4-FFF2-40B4-BE49-F238E27FC236}">
                <a16:creationId xmlns:a16="http://schemas.microsoft.com/office/drawing/2014/main" id="{10DE9197-1851-7A4B-5D0D-0C926DF8A1F6}"/>
              </a:ext>
            </a:extLst>
          </p:cNvPr>
          <p:cNvSpPr/>
          <p:nvPr/>
        </p:nvSpPr>
        <p:spPr>
          <a:xfrm>
            <a:off x="9625665" y="2784106"/>
            <a:ext cx="278821" cy="344733"/>
          </a:xfrm>
          <a:custGeom>
            <a:avLst/>
            <a:gdLst>
              <a:gd name="connsiteX0" fmla="*/ 0 w 581518"/>
              <a:gd name="connsiteY0" fmla="*/ 616480 h 618721"/>
              <a:gd name="connsiteX1" fmla="*/ 117126 w 581518"/>
              <a:gd name="connsiteY1" fmla="*/ 524013 h 618721"/>
              <a:gd name="connsiteX2" fmla="*/ 281512 w 581518"/>
              <a:gd name="connsiteY2" fmla="*/ 31 h 618721"/>
              <a:gd name="connsiteX3" fmla="*/ 470557 w 581518"/>
              <a:gd name="connsiteY3" fmla="*/ 499355 h 618721"/>
              <a:gd name="connsiteX4" fmla="*/ 581518 w 581518"/>
              <a:gd name="connsiteY4" fmla="*/ 600042 h 61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1518" h="618721">
                <a:moveTo>
                  <a:pt x="0" y="616480"/>
                </a:moveTo>
                <a:cubicBezTo>
                  <a:pt x="35103" y="621617"/>
                  <a:pt x="70207" y="626754"/>
                  <a:pt x="117126" y="524013"/>
                </a:cubicBezTo>
                <a:cubicBezTo>
                  <a:pt x="164045" y="421272"/>
                  <a:pt x="222607" y="4141"/>
                  <a:pt x="281512" y="31"/>
                </a:cubicBezTo>
                <a:cubicBezTo>
                  <a:pt x="340417" y="-4079"/>
                  <a:pt x="420556" y="399353"/>
                  <a:pt x="470557" y="499355"/>
                </a:cubicBezTo>
                <a:cubicBezTo>
                  <a:pt x="520558" y="599357"/>
                  <a:pt x="551038" y="599699"/>
                  <a:pt x="581518" y="600042"/>
                </a:cubicBezTo>
              </a:path>
            </a:pathLst>
          </a:custGeom>
          <a:solidFill>
            <a:srgbClr val="F4B183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Montserrat" pitchFamily="2" charset="77"/>
            </a:endParaRPr>
          </a:p>
        </p:txBody>
      </p:sp>
      <p:cxnSp>
        <p:nvCxnSpPr>
          <p:cNvPr id="233" name="Straight Arrow Connector 232">
            <a:extLst>
              <a:ext uri="{FF2B5EF4-FFF2-40B4-BE49-F238E27FC236}">
                <a16:creationId xmlns:a16="http://schemas.microsoft.com/office/drawing/2014/main" id="{0F11F521-E9D5-E6A4-AA1E-7DFFF81CFAFB}"/>
              </a:ext>
            </a:extLst>
          </p:cNvPr>
          <p:cNvCxnSpPr>
            <a:cxnSpLocks/>
          </p:cNvCxnSpPr>
          <p:nvPr/>
        </p:nvCxnSpPr>
        <p:spPr>
          <a:xfrm rot="10800000">
            <a:off x="9794886" y="3353777"/>
            <a:ext cx="0" cy="560000"/>
          </a:xfrm>
          <a:prstGeom prst="straightConnector1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4" name="TextBox 233">
                <a:extLst>
                  <a:ext uri="{FF2B5EF4-FFF2-40B4-BE49-F238E27FC236}">
                    <a16:creationId xmlns:a16="http://schemas.microsoft.com/office/drawing/2014/main" id="{814445A7-A037-E832-F5CE-1EF421467DDE}"/>
                  </a:ext>
                </a:extLst>
              </p:cNvPr>
              <p:cNvSpPr txBox="1"/>
              <p:nvPr/>
            </p:nvSpPr>
            <p:spPr>
              <a:xfrm>
                <a:off x="9807468" y="3554743"/>
                <a:ext cx="469424" cy="26520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𝑝h𝑡</m:t>
                          </m:r>
                        </m:sub>
                      </m:sSub>
                    </m:oMath>
                  </m:oMathPara>
                </a14:m>
                <a:endParaRPr lang="en-US" sz="1600" dirty="0">
                  <a:latin typeface="Montserrat" pitchFamily="2" charset="77"/>
                </a:endParaRPr>
              </a:p>
            </p:txBody>
          </p:sp>
        </mc:Choice>
        <mc:Fallback xmlns="">
          <p:sp>
            <p:nvSpPr>
              <p:cNvPr id="234" name="TextBox 233">
                <a:extLst>
                  <a:ext uri="{FF2B5EF4-FFF2-40B4-BE49-F238E27FC236}">
                    <a16:creationId xmlns:a16="http://schemas.microsoft.com/office/drawing/2014/main" id="{814445A7-A037-E832-F5CE-1EF421467D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07468" y="3554743"/>
                <a:ext cx="469424" cy="265201"/>
              </a:xfrm>
              <a:prstGeom prst="rect">
                <a:avLst/>
              </a:prstGeom>
              <a:blipFill>
                <a:blip r:embed="rId13"/>
                <a:stretch>
                  <a:fillRect l="-5263" r="-5263" b="-22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5" name="TextBox 234">
            <a:extLst>
              <a:ext uri="{FF2B5EF4-FFF2-40B4-BE49-F238E27FC236}">
                <a16:creationId xmlns:a16="http://schemas.microsoft.com/office/drawing/2014/main" id="{520D8636-99CC-F9A7-E66C-AD86F5BD6B42}"/>
              </a:ext>
            </a:extLst>
          </p:cNvPr>
          <p:cNvSpPr txBox="1"/>
          <p:nvPr/>
        </p:nvSpPr>
        <p:spPr>
          <a:xfrm>
            <a:off x="11499408" y="4057117"/>
            <a:ext cx="3337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Montserrat" pitchFamily="2" charset="77"/>
              </a:rPr>
              <a:t>R</a:t>
            </a:r>
          </a:p>
        </p:txBody>
      </p:sp>
      <p:sp>
        <p:nvSpPr>
          <p:cNvPr id="236" name="Freeform: Shape 102">
            <a:extLst>
              <a:ext uri="{FF2B5EF4-FFF2-40B4-BE49-F238E27FC236}">
                <a16:creationId xmlns:a16="http://schemas.microsoft.com/office/drawing/2014/main" id="{2D99143A-F631-E8EE-1DB0-AFC62E5160E2}"/>
              </a:ext>
            </a:extLst>
          </p:cNvPr>
          <p:cNvSpPr/>
          <p:nvPr/>
        </p:nvSpPr>
        <p:spPr>
          <a:xfrm rot="21416739">
            <a:off x="9255858" y="2849488"/>
            <a:ext cx="2160434" cy="1134288"/>
          </a:xfrm>
          <a:custGeom>
            <a:avLst/>
            <a:gdLst>
              <a:gd name="connsiteX0" fmla="*/ 0 w 2195847"/>
              <a:gd name="connsiteY0" fmla="*/ 315532 h 676905"/>
              <a:gd name="connsiteX1" fmla="*/ 109470 w 2195847"/>
              <a:gd name="connsiteY1" fmla="*/ 460420 h 676905"/>
              <a:gd name="connsiteX2" fmla="*/ 196402 w 2195847"/>
              <a:gd name="connsiteY2" fmla="*/ 547352 h 676905"/>
              <a:gd name="connsiteX3" fmla="*/ 334850 w 2195847"/>
              <a:gd name="connsiteY3" fmla="*/ 624625 h 676905"/>
              <a:gd name="connsiteX4" fmla="*/ 528033 w 2195847"/>
              <a:gd name="connsiteY4" fmla="*/ 676141 h 676905"/>
              <a:gd name="connsiteX5" fmla="*/ 824247 w 2195847"/>
              <a:gd name="connsiteY5" fmla="*/ 650383 h 676905"/>
              <a:gd name="connsiteX6" fmla="*/ 1072166 w 2195847"/>
              <a:gd name="connsiteY6" fmla="*/ 582769 h 676905"/>
              <a:gd name="connsiteX7" fmla="*/ 1326524 w 2195847"/>
              <a:gd name="connsiteY7" fmla="*/ 489397 h 676905"/>
              <a:gd name="connsiteX8" fmla="*/ 1435994 w 2195847"/>
              <a:gd name="connsiteY8" fmla="*/ 437882 h 676905"/>
              <a:gd name="connsiteX9" fmla="*/ 1532585 w 2195847"/>
              <a:gd name="connsiteY9" fmla="*/ 437882 h 676905"/>
              <a:gd name="connsiteX10" fmla="*/ 1722549 w 2195847"/>
              <a:gd name="connsiteY10" fmla="*/ 408904 h 676905"/>
              <a:gd name="connsiteX11" fmla="*/ 1909293 w 2195847"/>
              <a:gd name="connsiteY11" fmla="*/ 331631 h 676905"/>
              <a:gd name="connsiteX12" fmla="*/ 2102476 w 2195847"/>
              <a:gd name="connsiteY12" fmla="*/ 144887 h 676905"/>
              <a:gd name="connsiteX13" fmla="*/ 2195847 w 2195847"/>
              <a:gd name="connsiteY13" fmla="*/ 0 h 676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95847" h="676905">
                <a:moveTo>
                  <a:pt x="0" y="315532"/>
                </a:moveTo>
                <a:cubicBezTo>
                  <a:pt x="38368" y="368657"/>
                  <a:pt x="76736" y="421783"/>
                  <a:pt x="109470" y="460420"/>
                </a:cubicBezTo>
                <a:cubicBezTo>
                  <a:pt x="142204" y="499057"/>
                  <a:pt x="158839" y="519985"/>
                  <a:pt x="196402" y="547352"/>
                </a:cubicBezTo>
                <a:cubicBezTo>
                  <a:pt x="233965" y="574719"/>
                  <a:pt x="279578" y="603160"/>
                  <a:pt x="334850" y="624625"/>
                </a:cubicBezTo>
                <a:cubicBezTo>
                  <a:pt x="390122" y="646090"/>
                  <a:pt x="446467" y="671848"/>
                  <a:pt x="528033" y="676141"/>
                </a:cubicBezTo>
                <a:cubicBezTo>
                  <a:pt x="609599" y="680434"/>
                  <a:pt x="733558" y="665945"/>
                  <a:pt x="824247" y="650383"/>
                </a:cubicBezTo>
                <a:cubicBezTo>
                  <a:pt x="914936" y="634821"/>
                  <a:pt x="988453" y="609600"/>
                  <a:pt x="1072166" y="582769"/>
                </a:cubicBezTo>
                <a:cubicBezTo>
                  <a:pt x="1155879" y="555938"/>
                  <a:pt x="1265886" y="513545"/>
                  <a:pt x="1326524" y="489397"/>
                </a:cubicBezTo>
                <a:cubicBezTo>
                  <a:pt x="1387162" y="465249"/>
                  <a:pt x="1401651" y="446468"/>
                  <a:pt x="1435994" y="437882"/>
                </a:cubicBezTo>
                <a:cubicBezTo>
                  <a:pt x="1470337" y="429296"/>
                  <a:pt x="1484826" y="442712"/>
                  <a:pt x="1532585" y="437882"/>
                </a:cubicBezTo>
                <a:cubicBezTo>
                  <a:pt x="1580344" y="433052"/>
                  <a:pt x="1659764" y="426612"/>
                  <a:pt x="1722549" y="408904"/>
                </a:cubicBezTo>
                <a:cubicBezTo>
                  <a:pt x="1785334" y="391196"/>
                  <a:pt x="1845972" y="375634"/>
                  <a:pt x="1909293" y="331631"/>
                </a:cubicBezTo>
                <a:cubicBezTo>
                  <a:pt x="1972614" y="287628"/>
                  <a:pt x="2054717" y="200159"/>
                  <a:pt x="2102476" y="144887"/>
                </a:cubicBezTo>
                <a:cubicBezTo>
                  <a:pt x="2150235" y="89615"/>
                  <a:pt x="2173041" y="44807"/>
                  <a:pt x="2195847" y="0"/>
                </a:cubicBez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Montserrat" pitchFamily="2" charset="77"/>
            </a:endParaRPr>
          </a:p>
        </p:txBody>
      </p:sp>
      <p:sp>
        <p:nvSpPr>
          <p:cNvPr id="237" name="Freeform: Shape 103">
            <a:extLst>
              <a:ext uri="{FF2B5EF4-FFF2-40B4-BE49-F238E27FC236}">
                <a16:creationId xmlns:a16="http://schemas.microsoft.com/office/drawing/2014/main" id="{F78C2275-D694-7C4C-38F6-898E3ABC611A}"/>
              </a:ext>
            </a:extLst>
          </p:cNvPr>
          <p:cNvSpPr/>
          <p:nvPr/>
        </p:nvSpPr>
        <p:spPr>
          <a:xfrm rot="21416739">
            <a:off x="9252689" y="2211249"/>
            <a:ext cx="2163603" cy="1276481"/>
          </a:xfrm>
          <a:custGeom>
            <a:avLst/>
            <a:gdLst>
              <a:gd name="connsiteX0" fmla="*/ 0 w 2199068"/>
              <a:gd name="connsiteY0" fmla="*/ 22538 h 761761"/>
              <a:gd name="connsiteX1" fmla="*/ 157766 w 2199068"/>
              <a:gd name="connsiteY1" fmla="*/ 267237 h 761761"/>
              <a:gd name="connsiteX2" fmla="*/ 331631 w 2199068"/>
              <a:gd name="connsiteY2" fmla="*/ 437882 h 761761"/>
              <a:gd name="connsiteX3" fmla="*/ 605307 w 2199068"/>
              <a:gd name="connsiteY3" fmla="*/ 563451 h 761761"/>
              <a:gd name="connsiteX4" fmla="*/ 1023870 w 2199068"/>
              <a:gd name="connsiteY4" fmla="*/ 685800 h 761761"/>
              <a:gd name="connsiteX5" fmla="*/ 1352282 w 2199068"/>
              <a:gd name="connsiteY5" fmla="*/ 756634 h 761761"/>
              <a:gd name="connsiteX6" fmla="*/ 1439214 w 2199068"/>
              <a:gd name="connsiteY6" fmla="*/ 753414 h 761761"/>
              <a:gd name="connsiteX7" fmla="*/ 1513268 w 2199068"/>
              <a:gd name="connsiteY7" fmla="*/ 730876 h 761761"/>
              <a:gd name="connsiteX8" fmla="*/ 1690352 w 2199068"/>
              <a:gd name="connsiteY8" fmla="*/ 618186 h 761761"/>
              <a:gd name="connsiteX9" fmla="*/ 1864217 w 2199068"/>
              <a:gd name="connsiteY9" fmla="*/ 476519 h 761761"/>
              <a:gd name="connsiteX10" fmla="*/ 2050961 w 2199068"/>
              <a:gd name="connsiteY10" fmla="*/ 260797 h 761761"/>
              <a:gd name="connsiteX11" fmla="*/ 2199068 w 2199068"/>
              <a:gd name="connsiteY11" fmla="*/ 0 h 761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199068" h="761761">
                <a:moveTo>
                  <a:pt x="0" y="22538"/>
                </a:moveTo>
                <a:cubicBezTo>
                  <a:pt x="51247" y="110275"/>
                  <a:pt x="102494" y="198013"/>
                  <a:pt x="157766" y="267237"/>
                </a:cubicBezTo>
                <a:cubicBezTo>
                  <a:pt x="213038" y="336461"/>
                  <a:pt x="257041" y="388513"/>
                  <a:pt x="331631" y="437882"/>
                </a:cubicBezTo>
                <a:cubicBezTo>
                  <a:pt x="406221" y="487251"/>
                  <a:pt x="489934" y="522131"/>
                  <a:pt x="605307" y="563451"/>
                </a:cubicBezTo>
                <a:cubicBezTo>
                  <a:pt x="720680" y="604771"/>
                  <a:pt x="899374" y="653603"/>
                  <a:pt x="1023870" y="685800"/>
                </a:cubicBezTo>
                <a:cubicBezTo>
                  <a:pt x="1148366" y="717997"/>
                  <a:pt x="1283058" y="745365"/>
                  <a:pt x="1352282" y="756634"/>
                </a:cubicBezTo>
                <a:cubicBezTo>
                  <a:pt x="1421506" y="767903"/>
                  <a:pt x="1412383" y="757707"/>
                  <a:pt x="1439214" y="753414"/>
                </a:cubicBezTo>
                <a:cubicBezTo>
                  <a:pt x="1466045" y="749121"/>
                  <a:pt x="1471412" y="753414"/>
                  <a:pt x="1513268" y="730876"/>
                </a:cubicBezTo>
                <a:cubicBezTo>
                  <a:pt x="1555124" y="708338"/>
                  <a:pt x="1631861" y="660579"/>
                  <a:pt x="1690352" y="618186"/>
                </a:cubicBezTo>
                <a:cubicBezTo>
                  <a:pt x="1748843" y="575793"/>
                  <a:pt x="1804116" y="536084"/>
                  <a:pt x="1864217" y="476519"/>
                </a:cubicBezTo>
                <a:cubicBezTo>
                  <a:pt x="1924319" y="416954"/>
                  <a:pt x="1995153" y="340217"/>
                  <a:pt x="2050961" y="260797"/>
                </a:cubicBezTo>
                <a:cubicBezTo>
                  <a:pt x="2106770" y="181377"/>
                  <a:pt x="2152919" y="90688"/>
                  <a:pt x="2199068" y="0"/>
                </a:cubicBez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Montserrat" pitchFamily="2" charset="77"/>
            </a:endParaRPr>
          </a:p>
        </p:txBody>
      </p:sp>
      <p:sp>
        <p:nvSpPr>
          <p:cNvPr id="238" name="Freeform: Shape 104">
            <a:extLst>
              <a:ext uri="{FF2B5EF4-FFF2-40B4-BE49-F238E27FC236}">
                <a16:creationId xmlns:a16="http://schemas.microsoft.com/office/drawing/2014/main" id="{AF068700-FF46-E2CA-D54E-3FB7C452E7E8}"/>
              </a:ext>
            </a:extLst>
          </p:cNvPr>
          <p:cNvSpPr/>
          <p:nvPr/>
        </p:nvSpPr>
        <p:spPr>
          <a:xfrm rot="21416739">
            <a:off x="9255858" y="2101755"/>
            <a:ext cx="2160434" cy="1134288"/>
          </a:xfrm>
          <a:custGeom>
            <a:avLst/>
            <a:gdLst>
              <a:gd name="connsiteX0" fmla="*/ 0 w 2195847"/>
              <a:gd name="connsiteY0" fmla="*/ 315532 h 676905"/>
              <a:gd name="connsiteX1" fmla="*/ 109470 w 2195847"/>
              <a:gd name="connsiteY1" fmla="*/ 460420 h 676905"/>
              <a:gd name="connsiteX2" fmla="*/ 196402 w 2195847"/>
              <a:gd name="connsiteY2" fmla="*/ 547352 h 676905"/>
              <a:gd name="connsiteX3" fmla="*/ 334850 w 2195847"/>
              <a:gd name="connsiteY3" fmla="*/ 624625 h 676905"/>
              <a:gd name="connsiteX4" fmla="*/ 528033 w 2195847"/>
              <a:gd name="connsiteY4" fmla="*/ 676141 h 676905"/>
              <a:gd name="connsiteX5" fmla="*/ 824247 w 2195847"/>
              <a:gd name="connsiteY5" fmla="*/ 650383 h 676905"/>
              <a:gd name="connsiteX6" fmla="*/ 1072166 w 2195847"/>
              <a:gd name="connsiteY6" fmla="*/ 582769 h 676905"/>
              <a:gd name="connsiteX7" fmla="*/ 1326524 w 2195847"/>
              <a:gd name="connsiteY7" fmla="*/ 489397 h 676905"/>
              <a:gd name="connsiteX8" fmla="*/ 1435994 w 2195847"/>
              <a:gd name="connsiteY8" fmla="*/ 437882 h 676905"/>
              <a:gd name="connsiteX9" fmla="*/ 1532585 w 2195847"/>
              <a:gd name="connsiteY9" fmla="*/ 437882 h 676905"/>
              <a:gd name="connsiteX10" fmla="*/ 1722549 w 2195847"/>
              <a:gd name="connsiteY10" fmla="*/ 408904 h 676905"/>
              <a:gd name="connsiteX11" fmla="*/ 1909293 w 2195847"/>
              <a:gd name="connsiteY11" fmla="*/ 331631 h 676905"/>
              <a:gd name="connsiteX12" fmla="*/ 2102476 w 2195847"/>
              <a:gd name="connsiteY12" fmla="*/ 144887 h 676905"/>
              <a:gd name="connsiteX13" fmla="*/ 2195847 w 2195847"/>
              <a:gd name="connsiteY13" fmla="*/ 0 h 676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95847" h="676905">
                <a:moveTo>
                  <a:pt x="0" y="315532"/>
                </a:moveTo>
                <a:cubicBezTo>
                  <a:pt x="38368" y="368657"/>
                  <a:pt x="76736" y="421783"/>
                  <a:pt x="109470" y="460420"/>
                </a:cubicBezTo>
                <a:cubicBezTo>
                  <a:pt x="142204" y="499057"/>
                  <a:pt x="158839" y="519985"/>
                  <a:pt x="196402" y="547352"/>
                </a:cubicBezTo>
                <a:cubicBezTo>
                  <a:pt x="233965" y="574719"/>
                  <a:pt x="279578" y="603160"/>
                  <a:pt x="334850" y="624625"/>
                </a:cubicBezTo>
                <a:cubicBezTo>
                  <a:pt x="390122" y="646090"/>
                  <a:pt x="446467" y="671848"/>
                  <a:pt x="528033" y="676141"/>
                </a:cubicBezTo>
                <a:cubicBezTo>
                  <a:pt x="609599" y="680434"/>
                  <a:pt x="733558" y="665945"/>
                  <a:pt x="824247" y="650383"/>
                </a:cubicBezTo>
                <a:cubicBezTo>
                  <a:pt x="914936" y="634821"/>
                  <a:pt x="988453" y="609600"/>
                  <a:pt x="1072166" y="582769"/>
                </a:cubicBezTo>
                <a:cubicBezTo>
                  <a:pt x="1155879" y="555938"/>
                  <a:pt x="1265886" y="513545"/>
                  <a:pt x="1326524" y="489397"/>
                </a:cubicBezTo>
                <a:cubicBezTo>
                  <a:pt x="1387162" y="465249"/>
                  <a:pt x="1401651" y="446468"/>
                  <a:pt x="1435994" y="437882"/>
                </a:cubicBezTo>
                <a:cubicBezTo>
                  <a:pt x="1470337" y="429296"/>
                  <a:pt x="1484826" y="442712"/>
                  <a:pt x="1532585" y="437882"/>
                </a:cubicBezTo>
                <a:cubicBezTo>
                  <a:pt x="1580344" y="433052"/>
                  <a:pt x="1659764" y="426612"/>
                  <a:pt x="1722549" y="408904"/>
                </a:cubicBezTo>
                <a:cubicBezTo>
                  <a:pt x="1785334" y="391196"/>
                  <a:pt x="1845972" y="375634"/>
                  <a:pt x="1909293" y="331631"/>
                </a:cubicBezTo>
                <a:cubicBezTo>
                  <a:pt x="1972614" y="287628"/>
                  <a:pt x="2054717" y="200159"/>
                  <a:pt x="2102476" y="144887"/>
                </a:cubicBezTo>
                <a:cubicBezTo>
                  <a:pt x="2150235" y="89615"/>
                  <a:pt x="2173041" y="44807"/>
                  <a:pt x="2195847" y="0"/>
                </a:cubicBezTo>
              </a:path>
            </a:pathLst>
          </a:cu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Montserrat" pitchFamily="2" charset="77"/>
            </a:endParaRPr>
          </a:p>
        </p:txBody>
      </p:sp>
      <p:sp>
        <p:nvSpPr>
          <p:cNvPr id="239" name="Freeform: Shape 105">
            <a:extLst>
              <a:ext uri="{FF2B5EF4-FFF2-40B4-BE49-F238E27FC236}">
                <a16:creationId xmlns:a16="http://schemas.microsoft.com/office/drawing/2014/main" id="{7A1AF9BB-979C-4DC2-42D3-C0E899A27B70}"/>
              </a:ext>
            </a:extLst>
          </p:cNvPr>
          <p:cNvSpPr/>
          <p:nvPr/>
        </p:nvSpPr>
        <p:spPr>
          <a:xfrm rot="21416739">
            <a:off x="9259024" y="2265121"/>
            <a:ext cx="2166770" cy="1284075"/>
          </a:xfrm>
          <a:custGeom>
            <a:avLst/>
            <a:gdLst>
              <a:gd name="connsiteX0" fmla="*/ 0 w 2202288"/>
              <a:gd name="connsiteY0" fmla="*/ 241479 h 766293"/>
              <a:gd name="connsiteX1" fmla="*/ 112690 w 2202288"/>
              <a:gd name="connsiteY1" fmla="*/ 389586 h 766293"/>
              <a:gd name="connsiteX2" fmla="*/ 289775 w 2202288"/>
              <a:gd name="connsiteY2" fmla="*/ 528033 h 766293"/>
              <a:gd name="connsiteX3" fmla="*/ 540913 w 2202288"/>
              <a:gd name="connsiteY3" fmla="*/ 602087 h 766293"/>
              <a:gd name="connsiteX4" fmla="*/ 705119 w 2202288"/>
              <a:gd name="connsiteY4" fmla="*/ 605307 h 766293"/>
              <a:gd name="connsiteX5" fmla="*/ 782392 w 2202288"/>
              <a:gd name="connsiteY5" fmla="*/ 614966 h 766293"/>
              <a:gd name="connsiteX6" fmla="*/ 924059 w 2202288"/>
              <a:gd name="connsiteY6" fmla="*/ 660042 h 766293"/>
              <a:gd name="connsiteX7" fmla="*/ 1162319 w 2202288"/>
              <a:gd name="connsiteY7" fmla="*/ 714777 h 766293"/>
              <a:gd name="connsiteX8" fmla="*/ 1410237 w 2202288"/>
              <a:gd name="connsiteY8" fmla="*/ 766293 h 766293"/>
              <a:gd name="connsiteX9" fmla="*/ 1535806 w 2202288"/>
              <a:gd name="connsiteY9" fmla="*/ 714777 h 766293"/>
              <a:gd name="connsiteX10" fmla="*/ 1761186 w 2202288"/>
              <a:gd name="connsiteY10" fmla="*/ 553791 h 766293"/>
              <a:gd name="connsiteX11" fmla="*/ 1976907 w 2202288"/>
              <a:gd name="connsiteY11" fmla="*/ 347729 h 766293"/>
              <a:gd name="connsiteX12" fmla="*/ 2157212 w 2202288"/>
              <a:gd name="connsiteY12" fmla="*/ 74053 h 766293"/>
              <a:gd name="connsiteX13" fmla="*/ 2202288 w 2202288"/>
              <a:gd name="connsiteY13" fmla="*/ 0 h 766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202288" h="766293">
                <a:moveTo>
                  <a:pt x="0" y="241479"/>
                </a:moveTo>
                <a:cubicBezTo>
                  <a:pt x="32197" y="291653"/>
                  <a:pt x="64394" y="341827"/>
                  <a:pt x="112690" y="389586"/>
                </a:cubicBezTo>
                <a:cubicBezTo>
                  <a:pt x="160986" y="437345"/>
                  <a:pt x="218405" y="492616"/>
                  <a:pt x="289775" y="528033"/>
                </a:cubicBezTo>
                <a:cubicBezTo>
                  <a:pt x="361145" y="563450"/>
                  <a:pt x="471689" y="589208"/>
                  <a:pt x="540913" y="602087"/>
                </a:cubicBezTo>
                <a:cubicBezTo>
                  <a:pt x="610137" y="614966"/>
                  <a:pt x="664873" y="603161"/>
                  <a:pt x="705119" y="605307"/>
                </a:cubicBezTo>
                <a:cubicBezTo>
                  <a:pt x="745365" y="607453"/>
                  <a:pt x="745902" y="605844"/>
                  <a:pt x="782392" y="614966"/>
                </a:cubicBezTo>
                <a:cubicBezTo>
                  <a:pt x="818882" y="624088"/>
                  <a:pt x="860738" y="643407"/>
                  <a:pt x="924059" y="660042"/>
                </a:cubicBezTo>
                <a:cubicBezTo>
                  <a:pt x="987380" y="676677"/>
                  <a:pt x="1162319" y="714777"/>
                  <a:pt x="1162319" y="714777"/>
                </a:cubicBezTo>
                <a:cubicBezTo>
                  <a:pt x="1243349" y="732485"/>
                  <a:pt x="1347989" y="766293"/>
                  <a:pt x="1410237" y="766293"/>
                </a:cubicBezTo>
                <a:cubicBezTo>
                  <a:pt x="1472485" y="766293"/>
                  <a:pt x="1477315" y="750194"/>
                  <a:pt x="1535806" y="714777"/>
                </a:cubicBezTo>
                <a:cubicBezTo>
                  <a:pt x="1594297" y="679360"/>
                  <a:pt x="1687669" y="614966"/>
                  <a:pt x="1761186" y="553791"/>
                </a:cubicBezTo>
                <a:cubicBezTo>
                  <a:pt x="1834703" y="492616"/>
                  <a:pt x="1910903" y="427685"/>
                  <a:pt x="1976907" y="347729"/>
                </a:cubicBezTo>
                <a:cubicBezTo>
                  <a:pt x="2042911" y="267773"/>
                  <a:pt x="2119648" y="132008"/>
                  <a:pt x="2157212" y="74053"/>
                </a:cubicBezTo>
                <a:cubicBezTo>
                  <a:pt x="2194776" y="16098"/>
                  <a:pt x="2198532" y="8049"/>
                  <a:pt x="2202288" y="0"/>
                </a:cubicBezTo>
              </a:path>
            </a:pathLst>
          </a:custGeom>
          <a:noFill/>
          <a:ln w="28575"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Montserrat" pitchFamily="2" charset="77"/>
            </a:endParaRPr>
          </a:p>
        </p:txBody>
      </p:sp>
      <p:sp>
        <p:nvSpPr>
          <p:cNvPr id="240" name="Freeform: Shape 106">
            <a:extLst>
              <a:ext uri="{FF2B5EF4-FFF2-40B4-BE49-F238E27FC236}">
                <a16:creationId xmlns:a16="http://schemas.microsoft.com/office/drawing/2014/main" id="{3BF7DD65-ECAE-30F9-A1CC-DC6C9682AF14}"/>
              </a:ext>
            </a:extLst>
          </p:cNvPr>
          <p:cNvSpPr/>
          <p:nvPr/>
        </p:nvSpPr>
        <p:spPr>
          <a:xfrm rot="21416739">
            <a:off x="9271079" y="2011895"/>
            <a:ext cx="2158071" cy="1136401"/>
          </a:xfrm>
          <a:custGeom>
            <a:avLst/>
            <a:gdLst>
              <a:gd name="connsiteX0" fmla="*/ 0 w 2193446"/>
              <a:gd name="connsiteY0" fmla="*/ 146225 h 678166"/>
              <a:gd name="connsiteX1" fmla="*/ 154547 w 2193446"/>
              <a:gd name="connsiteY1" fmla="*/ 381264 h 678166"/>
              <a:gd name="connsiteX2" fmla="*/ 412124 w 2193446"/>
              <a:gd name="connsiteY2" fmla="*/ 587326 h 678166"/>
              <a:gd name="connsiteX3" fmla="*/ 679361 w 2193446"/>
              <a:gd name="connsiteY3" fmla="*/ 677479 h 678166"/>
              <a:gd name="connsiteX4" fmla="*/ 943378 w 2193446"/>
              <a:gd name="connsiteY4" fmla="*/ 622743 h 678166"/>
              <a:gd name="connsiteX5" fmla="*/ 1252471 w 2193446"/>
              <a:gd name="connsiteY5" fmla="*/ 513273 h 678166"/>
              <a:gd name="connsiteX6" fmla="*/ 1423116 w 2193446"/>
              <a:gd name="connsiteY6" fmla="*/ 439219 h 678166"/>
              <a:gd name="connsiteX7" fmla="*/ 1529366 w 2193446"/>
              <a:gd name="connsiteY7" fmla="*/ 442439 h 678166"/>
              <a:gd name="connsiteX8" fmla="*/ 1651716 w 2193446"/>
              <a:gd name="connsiteY8" fmla="*/ 429560 h 678166"/>
              <a:gd name="connsiteX9" fmla="*/ 1886755 w 2193446"/>
              <a:gd name="connsiteY9" fmla="*/ 352287 h 678166"/>
              <a:gd name="connsiteX10" fmla="*/ 2038082 w 2193446"/>
              <a:gd name="connsiteY10" fmla="*/ 207400 h 678166"/>
              <a:gd name="connsiteX11" fmla="*/ 2176530 w 2193446"/>
              <a:gd name="connsiteY11" fmla="*/ 23876 h 678166"/>
              <a:gd name="connsiteX12" fmla="*/ 2186189 w 2193446"/>
              <a:gd name="connsiteY12" fmla="*/ 7777 h 678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93446" h="678166">
                <a:moveTo>
                  <a:pt x="0" y="146225"/>
                </a:moveTo>
                <a:cubicBezTo>
                  <a:pt x="42930" y="226986"/>
                  <a:pt x="85860" y="307747"/>
                  <a:pt x="154547" y="381264"/>
                </a:cubicBezTo>
                <a:cubicBezTo>
                  <a:pt x="223234" y="454781"/>
                  <a:pt x="324655" y="537957"/>
                  <a:pt x="412124" y="587326"/>
                </a:cubicBezTo>
                <a:cubicBezTo>
                  <a:pt x="499593" y="636695"/>
                  <a:pt x="590819" y="671576"/>
                  <a:pt x="679361" y="677479"/>
                </a:cubicBezTo>
                <a:cubicBezTo>
                  <a:pt x="767903" y="683382"/>
                  <a:pt x="847860" y="650111"/>
                  <a:pt x="943378" y="622743"/>
                </a:cubicBezTo>
                <a:cubicBezTo>
                  <a:pt x="1038896" y="595375"/>
                  <a:pt x="1172515" y="543860"/>
                  <a:pt x="1252471" y="513273"/>
                </a:cubicBezTo>
                <a:cubicBezTo>
                  <a:pt x="1332427" y="482686"/>
                  <a:pt x="1376967" y="451025"/>
                  <a:pt x="1423116" y="439219"/>
                </a:cubicBezTo>
                <a:cubicBezTo>
                  <a:pt x="1469265" y="427413"/>
                  <a:pt x="1491266" y="444049"/>
                  <a:pt x="1529366" y="442439"/>
                </a:cubicBezTo>
                <a:cubicBezTo>
                  <a:pt x="1567466" y="440829"/>
                  <a:pt x="1592151" y="444585"/>
                  <a:pt x="1651716" y="429560"/>
                </a:cubicBezTo>
                <a:cubicBezTo>
                  <a:pt x="1711281" y="414535"/>
                  <a:pt x="1822361" y="389314"/>
                  <a:pt x="1886755" y="352287"/>
                </a:cubicBezTo>
                <a:cubicBezTo>
                  <a:pt x="1951149" y="315260"/>
                  <a:pt x="1989786" y="262135"/>
                  <a:pt x="2038082" y="207400"/>
                </a:cubicBezTo>
                <a:cubicBezTo>
                  <a:pt x="2086378" y="152665"/>
                  <a:pt x="2151846" y="57146"/>
                  <a:pt x="2176530" y="23876"/>
                </a:cubicBezTo>
                <a:cubicBezTo>
                  <a:pt x="2201214" y="-9394"/>
                  <a:pt x="2193701" y="-809"/>
                  <a:pt x="2186189" y="7777"/>
                </a:cubicBezTo>
              </a:path>
            </a:pathLst>
          </a:custGeom>
          <a:noFill/>
          <a:ln w="28575"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Montserrat" pitchFamily="2" charset="77"/>
            </a:endParaRPr>
          </a:p>
        </p:txBody>
      </p:sp>
      <p:cxnSp>
        <p:nvCxnSpPr>
          <p:cNvPr id="241" name="Straight Arrow Connector 240">
            <a:extLst>
              <a:ext uri="{FF2B5EF4-FFF2-40B4-BE49-F238E27FC236}">
                <a16:creationId xmlns:a16="http://schemas.microsoft.com/office/drawing/2014/main" id="{ADA25932-87AD-31C5-569A-85D883BC6E1B}"/>
              </a:ext>
            </a:extLst>
          </p:cNvPr>
          <p:cNvCxnSpPr>
            <a:cxnSpLocks/>
          </p:cNvCxnSpPr>
          <p:nvPr/>
        </p:nvCxnSpPr>
        <p:spPr>
          <a:xfrm>
            <a:off x="9092384" y="4205627"/>
            <a:ext cx="2376475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2" name="Straight Arrow Connector 241">
            <a:extLst>
              <a:ext uri="{FF2B5EF4-FFF2-40B4-BE49-F238E27FC236}">
                <a16:creationId xmlns:a16="http://schemas.microsoft.com/office/drawing/2014/main" id="{F7B71E6B-706E-321F-BB69-C3BF59BB4F57}"/>
              </a:ext>
            </a:extLst>
          </p:cNvPr>
          <p:cNvCxnSpPr>
            <a:cxnSpLocks/>
          </p:cNvCxnSpPr>
          <p:nvPr/>
        </p:nvCxnSpPr>
        <p:spPr>
          <a:xfrm flipV="1">
            <a:off x="9092384" y="2154513"/>
            <a:ext cx="0" cy="205111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3" name="TextBox 242">
            <a:extLst>
              <a:ext uri="{FF2B5EF4-FFF2-40B4-BE49-F238E27FC236}">
                <a16:creationId xmlns:a16="http://schemas.microsoft.com/office/drawing/2014/main" id="{D701E4D1-45B4-6851-B75B-A41970681562}"/>
              </a:ext>
            </a:extLst>
          </p:cNvPr>
          <p:cNvSpPr txBox="1"/>
          <p:nvPr/>
        </p:nvSpPr>
        <p:spPr>
          <a:xfrm>
            <a:off x="8653020" y="1787905"/>
            <a:ext cx="9188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Montserrat" pitchFamily="2" charset="77"/>
              </a:rPr>
              <a:t>Energy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4" name="TextBox 243">
                <a:extLst>
                  <a:ext uri="{FF2B5EF4-FFF2-40B4-BE49-F238E27FC236}">
                    <a16:creationId xmlns:a16="http://schemas.microsoft.com/office/drawing/2014/main" id="{5F3B457D-FE8F-0B6C-9949-40237C6F1D5A}"/>
                  </a:ext>
                </a:extLst>
              </p:cNvPr>
              <p:cNvSpPr txBox="1"/>
              <p:nvPr/>
            </p:nvSpPr>
            <p:spPr>
              <a:xfrm>
                <a:off x="11390043" y="2728079"/>
                <a:ext cx="322524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⟩"/>
                          <m:ctrlPr>
                            <a:rPr lang="en-US" sz="160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sz="16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</m:d>
                    </m:oMath>
                  </m:oMathPara>
                </a14:m>
                <a:endParaRPr lang="en-US" sz="1600" dirty="0">
                  <a:latin typeface="Montserrat" pitchFamily="2" charset="77"/>
                </a:endParaRPr>
              </a:p>
            </p:txBody>
          </p:sp>
        </mc:Choice>
        <mc:Fallback xmlns="">
          <p:sp>
            <p:nvSpPr>
              <p:cNvPr id="244" name="TextBox 243">
                <a:extLst>
                  <a:ext uri="{FF2B5EF4-FFF2-40B4-BE49-F238E27FC236}">
                    <a16:creationId xmlns:a16="http://schemas.microsoft.com/office/drawing/2014/main" id="{5F3B457D-FE8F-0B6C-9949-40237C6F1D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90043" y="2728079"/>
                <a:ext cx="322524" cy="246221"/>
              </a:xfrm>
              <a:prstGeom prst="rect">
                <a:avLst/>
              </a:prstGeom>
              <a:blipFill>
                <a:blip r:embed="rId11"/>
                <a:stretch>
                  <a:fillRect l="-44444" t="-175000" r="-81481" b="-26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5" name="TextBox 244">
                <a:extLst>
                  <a:ext uri="{FF2B5EF4-FFF2-40B4-BE49-F238E27FC236}">
                    <a16:creationId xmlns:a16="http://schemas.microsoft.com/office/drawing/2014/main" id="{D9537EB7-E834-7119-F1DC-F27AA495B897}"/>
                  </a:ext>
                </a:extLst>
              </p:cNvPr>
              <p:cNvSpPr txBox="1"/>
              <p:nvPr/>
            </p:nvSpPr>
            <p:spPr>
              <a:xfrm>
                <a:off x="11400327" y="2186884"/>
                <a:ext cx="301043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⟩"/>
                          <m:ctrlPr>
                            <a:rPr lang="en-US" sz="160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sz="16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</m:d>
                    </m:oMath>
                  </m:oMathPara>
                </a14:m>
                <a:endParaRPr lang="en-US" sz="1600" dirty="0">
                  <a:latin typeface="Montserrat" pitchFamily="2" charset="77"/>
                </a:endParaRPr>
              </a:p>
            </p:txBody>
          </p:sp>
        </mc:Choice>
        <mc:Fallback xmlns="">
          <p:sp>
            <p:nvSpPr>
              <p:cNvPr id="245" name="TextBox 244">
                <a:extLst>
                  <a:ext uri="{FF2B5EF4-FFF2-40B4-BE49-F238E27FC236}">
                    <a16:creationId xmlns:a16="http://schemas.microsoft.com/office/drawing/2014/main" id="{D9537EB7-E834-7119-F1DC-F27AA495B8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00327" y="2186884"/>
                <a:ext cx="301043" cy="246221"/>
              </a:xfrm>
              <a:prstGeom prst="rect">
                <a:avLst/>
              </a:prstGeom>
              <a:blipFill>
                <a:blip r:embed="rId14"/>
                <a:stretch>
                  <a:fillRect l="-56000" t="-170000" r="-88000" b="-26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6" name="TextBox 245">
            <a:extLst>
              <a:ext uri="{FF2B5EF4-FFF2-40B4-BE49-F238E27FC236}">
                <a16:creationId xmlns:a16="http://schemas.microsoft.com/office/drawing/2014/main" id="{EF2861E2-608E-C198-09A6-597D6D252FF0}"/>
              </a:ext>
            </a:extLst>
          </p:cNvPr>
          <p:cNvSpPr txBox="1"/>
          <p:nvPr/>
        </p:nvSpPr>
        <p:spPr>
          <a:xfrm>
            <a:off x="9301098" y="2280107"/>
            <a:ext cx="4940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  <a:latin typeface="Montserrat" pitchFamily="2" charset="77"/>
              </a:rPr>
              <a:t>UP</a:t>
            </a:r>
          </a:p>
        </p:txBody>
      </p:sp>
      <p:sp>
        <p:nvSpPr>
          <p:cNvPr id="247" name="TextBox 246">
            <a:extLst>
              <a:ext uri="{FF2B5EF4-FFF2-40B4-BE49-F238E27FC236}">
                <a16:creationId xmlns:a16="http://schemas.microsoft.com/office/drawing/2014/main" id="{D1B0E309-BEC1-1EC9-AD22-245FEB36920C}"/>
              </a:ext>
            </a:extLst>
          </p:cNvPr>
          <p:cNvSpPr txBox="1"/>
          <p:nvPr/>
        </p:nvSpPr>
        <p:spPr>
          <a:xfrm>
            <a:off x="9258911" y="3132856"/>
            <a:ext cx="4523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  <a:latin typeface="Montserrat" pitchFamily="2" charset="77"/>
              </a:rPr>
              <a:t>LP</a:t>
            </a:r>
          </a:p>
        </p:txBody>
      </p:sp>
      <p:sp>
        <p:nvSpPr>
          <p:cNvPr id="248" name="Freeform: Shape 115">
            <a:extLst>
              <a:ext uri="{FF2B5EF4-FFF2-40B4-BE49-F238E27FC236}">
                <a16:creationId xmlns:a16="http://schemas.microsoft.com/office/drawing/2014/main" id="{28A67D86-9CDD-F81C-674A-041E86AA1477}"/>
              </a:ext>
            </a:extLst>
          </p:cNvPr>
          <p:cNvSpPr/>
          <p:nvPr/>
        </p:nvSpPr>
        <p:spPr>
          <a:xfrm>
            <a:off x="9630287" y="2789244"/>
            <a:ext cx="278821" cy="344733"/>
          </a:xfrm>
          <a:custGeom>
            <a:avLst/>
            <a:gdLst>
              <a:gd name="connsiteX0" fmla="*/ 0 w 581518"/>
              <a:gd name="connsiteY0" fmla="*/ 616480 h 618721"/>
              <a:gd name="connsiteX1" fmla="*/ 117126 w 581518"/>
              <a:gd name="connsiteY1" fmla="*/ 524013 h 618721"/>
              <a:gd name="connsiteX2" fmla="*/ 281512 w 581518"/>
              <a:gd name="connsiteY2" fmla="*/ 31 h 618721"/>
              <a:gd name="connsiteX3" fmla="*/ 470557 w 581518"/>
              <a:gd name="connsiteY3" fmla="*/ 499355 h 618721"/>
              <a:gd name="connsiteX4" fmla="*/ 581518 w 581518"/>
              <a:gd name="connsiteY4" fmla="*/ 600042 h 61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1518" h="618721">
                <a:moveTo>
                  <a:pt x="0" y="616480"/>
                </a:moveTo>
                <a:cubicBezTo>
                  <a:pt x="35103" y="621617"/>
                  <a:pt x="70207" y="626754"/>
                  <a:pt x="117126" y="524013"/>
                </a:cubicBezTo>
                <a:cubicBezTo>
                  <a:pt x="164045" y="421272"/>
                  <a:pt x="222607" y="4141"/>
                  <a:pt x="281512" y="31"/>
                </a:cubicBezTo>
                <a:cubicBezTo>
                  <a:pt x="340417" y="-4079"/>
                  <a:pt x="420556" y="399353"/>
                  <a:pt x="470557" y="499355"/>
                </a:cubicBezTo>
                <a:cubicBezTo>
                  <a:pt x="520558" y="599357"/>
                  <a:pt x="551038" y="599699"/>
                  <a:pt x="581518" y="600042"/>
                </a:cubicBezTo>
              </a:path>
            </a:pathLst>
          </a:custGeom>
          <a:solidFill>
            <a:srgbClr val="F4B183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Montserrat" pitchFamily="2" charset="77"/>
            </a:endParaRPr>
          </a:p>
        </p:txBody>
      </p:sp>
      <p:pic>
        <p:nvPicPr>
          <p:cNvPr id="249" name="Picture 2" descr="Benzene - Simple English Wikipedia, the free encyclopedia">
            <a:extLst>
              <a:ext uri="{FF2B5EF4-FFF2-40B4-BE49-F238E27FC236}">
                <a16:creationId xmlns:a16="http://schemas.microsoft.com/office/drawing/2014/main" id="{2D85F7B6-9372-6A44-3CBA-6A905EA378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29219">
            <a:off x="9986392" y="1783765"/>
            <a:ext cx="691941" cy="822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0" name="Freeform: Shape 117">
            <a:extLst>
              <a:ext uri="{FF2B5EF4-FFF2-40B4-BE49-F238E27FC236}">
                <a16:creationId xmlns:a16="http://schemas.microsoft.com/office/drawing/2014/main" id="{86CEBE79-F097-6795-E868-2A98A8A34CEB}"/>
              </a:ext>
            </a:extLst>
          </p:cNvPr>
          <p:cNvSpPr/>
          <p:nvPr/>
        </p:nvSpPr>
        <p:spPr>
          <a:xfrm>
            <a:off x="9837732" y="1910505"/>
            <a:ext cx="971162" cy="304721"/>
          </a:xfrm>
          <a:custGeom>
            <a:avLst/>
            <a:gdLst>
              <a:gd name="connsiteX0" fmla="*/ 0 w 723014"/>
              <a:gd name="connsiteY0" fmla="*/ 422942 h 427667"/>
              <a:gd name="connsiteX1" fmla="*/ 349693 w 723014"/>
              <a:gd name="connsiteY1" fmla="*/ 2 h 427667"/>
              <a:gd name="connsiteX2" fmla="*/ 723014 w 723014"/>
              <a:gd name="connsiteY2" fmla="*/ 427667 h 427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3014" h="427667">
                <a:moveTo>
                  <a:pt x="0" y="422942"/>
                </a:moveTo>
                <a:cubicBezTo>
                  <a:pt x="114595" y="211078"/>
                  <a:pt x="229191" y="-785"/>
                  <a:pt x="349693" y="2"/>
                </a:cubicBezTo>
                <a:cubicBezTo>
                  <a:pt x="470195" y="789"/>
                  <a:pt x="596604" y="214228"/>
                  <a:pt x="723014" y="427667"/>
                </a:cubicBezTo>
              </a:path>
            </a:pathLst>
          </a:custGeom>
          <a:noFill/>
          <a:ln w="57150">
            <a:solidFill>
              <a:srgbClr val="8FAADC">
                <a:alpha val="69804"/>
              </a:srgbClr>
            </a:solidFill>
          </a:ln>
          <a:effectLst>
            <a:glow rad="139700">
              <a:srgbClr val="8FAADC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Montserrat" pitchFamily="2" charset="77"/>
            </a:endParaRPr>
          </a:p>
        </p:txBody>
      </p:sp>
      <p:sp>
        <p:nvSpPr>
          <p:cNvPr id="251" name="Rectangle 250">
            <a:extLst>
              <a:ext uri="{FF2B5EF4-FFF2-40B4-BE49-F238E27FC236}">
                <a16:creationId xmlns:a16="http://schemas.microsoft.com/office/drawing/2014/main" id="{7748D415-C2BF-537A-E61B-A502BD6AEDF8}"/>
              </a:ext>
            </a:extLst>
          </p:cNvPr>
          <p:cNvSpPr/>
          <p:nvPr/>
        </p:nvSpPr>
        <p:spPr>
          <a:xfrm>
            <a:off x="9749628" y="1792628"/>
            <a:ext cx="125622" cy="832937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  <a:softEdge rad="3175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Montserrat" pitchFamily="2" charset="77"/>
            </a:endParaRPr>
          </a:p>
        </p:txBody>
      </p:sp>
      <p:sp>
        <p:nvSpPr>
          <p:cNvPr id="252" name="Rectangle 251">
            <a:extLst>
              <a:ext uri="{FF2B5EF4-FFF2-40B4-BE49-F238E27FC236}">
                <a16:creationId xmlns:a16="http://schemas.microsoft.com/office/drawing/2014/main" id="{23102C57-9456-880B-1483-6199F172E8CC}"/>
              </a:ext>
            </a:extLst>
          </p:cNvPr>
          <p:cNvSpPr/>
          <p:nvPr/>
        </p:nvSpPr>
        <p:spPr>
          <a:xfrm>
            <a:off x="10781451" y="1790977"/>
            <a:ext cx="125622" cy="832937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  <a:softEdge rad="3175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Montserrat" pitchFamily="2" charset="77"/>
            </a:endParaRPr>
          </a:p>
        </p:txBody>
      </p:sp>
      <p:sp>
        <p:nvSpPr>
          <p:cNvPr id="253" name="Rectangle 252">
            <a:extLst>
              <a:ext uri="{FF2B5EF4-FFF2-40B4-BE49-F238E27FC236}">
                <a16:creationId xmlns:a16="http://schemas.microsoft.com/office/drawing/2014/main" id="{E98D980D-98BA-62A2-9D54-D2CEA992FC8C}"/>
              </a:ext>
            </a:extLst>
          </p:cNvPr>
          <p:cNvSpPr/>
          <p:nvPr/>
        </p:nvSpPr>
        <p:spPr>
          <a:xfrm>
            <a:off x="76715" y="4718520"/>
            <a:ext cx="11840814" cy="458550"/>
          </a:xfrm>
          <a:prstGeom prst="rect">
            <a:avLst/>
          </a:prstGeom>
          <a:solidFill>
            <a:srgbClr val="EEE9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4" name="TextBox 253">
            <a:extLst>
              <a:ext uri="{FF2B5EF4-FFF2-40B4-BE49-F238E27FC236}">
                <a16:creationId xmlns:a16="http://schemas.microsoft.com/office/drawing/2014/main" id="{4E0090DA-1E16-7C4C-7791-0C2E5D26EA5F}"/>
              </a:ext>
            </a:extLst>
          </p:cNvPr>
          <p:cNvSpPr txBox="1"/>
          <p:nvPr/>
        </p:nvSpPr>
        <p:spPr>
          <a:xfrm>
            <a:off x="483282" y="4796276"/>
            <a:ext cx="111460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Montserrat" pitchFamily="2" charset="77"/>
              </a:rPr>
              <a:t>Changing something macroscopically (mirrors) changes something microscopically (molecular properties)</a:t>
            </a:r>
          </a:p>
        </p:txBody>
      </p:sp>
      <p:grpSp>
        <p:nvGrpSpPr>
          <p:cNvPr id="255" name="Group 254">
            <a:extLst>
              <a:ext uri="{FF2B5EF4-FFF2-40B4-BE49-F238E27FC236}">
                <a16:creationId xmlns:a16="http://schemas.microsoft.com/office/drawing/2014/main" id="{E7A6EFD0-DC95-959F-1A6C-58BF6D587A7F}"/>
              </a:ext>
            </a:extLst>
          </p:cNvPr>
          <p:cNvGrpSpPr/>
          <p:nvPr/>
        </p:nvGrpSpPr>
        <p:grpSpPr>
          <a:xfrm>
            <a:off x="385541" y="5359083"/>
            <a:ext cx="3140517" cy="1324186"/>
            <a:chOff x="1955800" y="1120216"/>
            <a:chExt cx="2478542" cy="986857"/>
          </a:xfrm>
        </p:grpSpPr>
        <p:pic>
          <p:nvPicPr>
            <p:cNvPr id="256" name="Picture 255">
              <a:extLst>
                <a:ext uri="{FF2B5EF4-FFF2-40B4-BE49-F238E27FC236}">
                  <a16:creationId xmlns:a16="http://schemas.microsoft.com/office/drawing/2014/main" id="{D5EA40F9-FA8E-42C3-4B98-CE8E722F1E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5800" y="1159707"/>
              <a:ext cx="2478542" cy="947366"/>
            </a:xfrm>
            <a:prstGeom prst="rect">
              <a:avLst/>
            </a:prstGeom>
          </p:spPr>
        </p:pic>
        <p:pic>
          <p:nvPicPr>
            <p:cNvPr id="257" name="Picture 256">
              <a:extLst>
                <a:ext uri="{FF2B5EF4-FFF2-40B4-BE49-F238E27FC236}">
                  <a16:creationId xmlns:a16="http://schemas.microsoft.com/office/drawing/2014/main" id="{50B27DDE-A943-AE8D-EA8B-52E8AC0759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6887" y="1120216"/>
              <a:ext cx="512126" cy="167955"/>
            </a:xfrm>
            <a:prstGeom prst="rect">
              <a:avLst/>
            </a:prstGeom>
          </p:spPr>
        </p:pic>
      </p:grpSp>
      <p:sp>
        <p:nvSpPr>
          <p:cNvPr id="258" name="TextBox 257">
            <a:extLst>
              <a:ext uri="{FF2B5EF4-FFF2-40B4-BE49-F238E27FC236}">
                <a16:creationId xmlns:a16="http://schemas.microsoft.com/office/drawing/2014/main" id="{71B6197D-4D5B-4DC0-4A18-F5539D75717F}"/>
              </a:ext>
            </a:extLst>
          </p:cNvPr>
          <p:cNvSpPr txBox="1"/>
          <p:nvPr/>
        </p:nvSpPr>
        <p:spPr>
          <a:xfrm>
            <a:off x="3728775" y="5783981"/>
            <a:ext cx="26132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Montserrat" pitchFamily="2" charset="77"/>
              </a:rPr>
              <a:t>Vacuum-field catalysis?</a:t>
            </a:r>
          </a:p>
        </p:txBody>
      </p:sp>
    </p:spTree>
    <p:extLst>
      <p:ext uri="{BB962C8B-B14F-4D97-AF65-F5344CB8AC3E}">
        <p14:creationId xmlns:p14="http://schemas.microsoft.com/office/powerpoint/2010/main" val="712921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 tmFilter="0, 0; .2, .5; .8, .5; 1, 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000" autoRev="1" fill="hold"/>
                                        <p:tgtEl>
                                          <p:spTgt spid="1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9 -0.00115 L 0.06133 0.04607 L 0.06641 0.04144 L 0.08685 -0.00439 " pathEditMode="relative" rAng="0" ptsTypes="AAAA">
                                      <p:cBhvr>
                                        <p:cTn id="55" dur="30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23" y="2199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26 -0.00069 L 0.06016 0.0456 L 0.06628 0.04607 L 0.07578 0.04884 L 0.08516 0.05046 L 0.0918 0.0412 L 0.09609 0.03125 L 0.10143 0.0162 " pathEditMode="relative" rAng="0" ptsTypes="AAAAAAAA">
                                      <p:cBhvr>
                                        <p:cTn id="57" dur="30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52" y="2546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26 0.00532 L 0.07227 0.06018 L 0.08008 0.05741 L 0.09909 0.01227 " pathEditMode="relative" rAng="0" ptsTypes="AAAA">
                                      <p:cBhvr>
                                        <p:cTn id="127" dur="30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35" y="2731"/>
                                    </p:animMotion>
                                  </p:childTnLst>
                                </p:cTn>
                              </p:par>
                              <p:par>
                                <p:cTn id="128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91 0.00602 L 0.07149 0.05972 L 0.08034 0.06088 L 0.10052 0.06875 L 0.1138 0.03588 " pathEditMode="relative" rAng="0" ptsTypes="AAAAA">
                                      <p:cBhvr>
                                        <p:cTn id="129" dur="30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8" y="3125"/>
                                    </p:animMotion>
                                  </p:childTnLst>
                                </p:cTn>
                              </p:par>
                              <p:par>
                                <p:cTn id="130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26 0.00556 L 0.01419 0.02153 L 0.03633 0.00602 L 0.05117 -0.01041 L 0.02084 0.0206 L 0.0056 0.01366 L -0.00651 -0.00254 L -0.00651 -0.00231 " pathEditMode="relative" rAng="0" ptsTypes="AAAAAAAA">
                                      <p:cBhvr>
                                        <p:cTn id="131" dur="30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45" grpId="0"/>
      <p:bldP spid="219" grpId="0" animBg="1"/>
      <p:bldP spid="219" grpId="1" animBg="1"/>
      <p:bldP spid="219" grpId="2" animBg="1"/>
      <p:bldP spid="219" grpId="3" animBg="1"/>
      <p:bldP spid="229" grpId="0" animBg="1"/>
      <p:bldP spid="229" grpId="1" animBg="1"/>
      <p:bldP spid="229" grpId="2" animBg="1"/>
      <p:bldP spid="229" grpId="3" animBg="1"/>
      <p:bldP spid="230" grpId="0"/>
      <p:bldP spid="230" grpId="1"/>
      <p:bldP spid="230" grpId="2"/>
      <p:bldP spid="230" grpId="3"/>
      <p:bldP spid="231" grpId="0" animBg="1"/>
      <p:bldP spid="231" grpId="1" animBg="1"/>
      <p:bldP spid="232" grpId="0" animBg="1"/>
      <p:bldP spid="232" grpId="1" animBg="1"/>
      <p:bldP spid="234" grpId="0"/>
      <p:bldP spid="235" grpId="0"/>
      <p:bldP spid="236" grpId="0" animBg="1"/>
      <p:bldP spid="237" grpId="0" animBg="1"/>
      <p:bldP spid="238" grpId="0" animBg="1"/>
      <p:bldP spid="239" grpId="0" animBg="1"/>
      <p:bldP spid="240" grpId="0" animBg="1"/>
      <p:bldP spid="243" grpId="0"/>
      <p:bldP spid="244" grpId="0"/>
      <p:bldP spid="245" grpId="0"/>
      <p:bldP spid="246" grpId="0"/>
      <p:bldP spid="247" grpId="0"/>
      <p:bldP spid="248" grpId="0" animBg="1"/>
      <p:bldP spid="248" grpId="1" animBg="1"/>
      <p:bldP spid="250" grpId="0" animBg="1"/>
      <p:bldP spid="251" grpId="0" animBg="1"/>
      <p:bldP spid="252" grpId="0" animBg="1"/>
      <p:bldP spid="253" grpId="0" animBg="1"/>
      <p:bldP spid="254" grpId="0"/>
      <p:bldP spid="25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49D1D2-C6E7-A8E1-8F1B-4F95DE9506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9">
            <a:extLst>
              <a:ext uri="{FF2B5EF4-FFF2-40B4-BE49-F238E27FC236}">
                <a16:creationId xmlns:a16="http://schemas.microsoft.com/office/drawing/2014/main" id="{10A497A3-04B3-43FA-8D96-14159CBE29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57925" y="6310839"/>
            <a:ext cx="2743200" cy="365125"/>
          </a:xfrm>
        </p:spPr>
        <p:txBody>
          <a:bodyPr/>
          <a:lstStyle/>
          <a:p>
            <a:fld id="{46F8D5A7-9D75-4AFC-99FB-FFD20B05CA1B}" type="slidenum">
              <a:rPr lang="en-US" b="1" smtClean="0">
                <a:solidFill>
                  <a:srgbClr val="57058D"/>
                </a:solidFill>
                <a:latin typeface="Montserrat" pitchFamily="2" charset="77"/>
              </a:rPr>
              <a:t>5</a:t>
            </a:fld>
            <a:endParaRPr lang="en-US" b="1" dirty="0">
              <a:solidFill>
                <a:srgbClr val="57058D"/>
              </a:solidFill>
              <a:latin typeface="Montserrat" pitchFamily="2" charset="77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C40F13B-C817-779C-1EE4-4693A72B08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93" t="27721" r="43900" b="20272"/>
          <a:stretch/>
        </p:blipFill>
        <p:spPr>
          <a:xfrm>
            <a:off x="954302" y="1511056"/>
            <a:ext cx="866066" cy="7246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075A63E-B412-AFEC-19D8-8836514DD6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78" t="11730" r="22519" b="15103"/>
          <a:stretch/>
        </p:blipFill>
        <p:spPr>
          <a:xfrm>
            <a:off x="1014545" y="3558500"/>
            <a:ext cx="790426" cy="561823"/>
          </a:xfrm>
          <a:prstGeom prst="ellipse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F787E3E-C25D-9A41-16C2-5C1C07942F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849"/>
          <a:stretch/>
        </p:blipFill>
        <p:spPr>
          <a:xfrm>
            <a:off x="703476" y="91548"/>
            <a:ext cx="1375051" cy="14286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49C648A-3D78-73F5-6706-F7395D8F42D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59" t="14455" r="2101" b="6005"/>
          <a:stretch/>
        </p:blipFill>
        <p:spPr>
          <a:xfrm>
            <a:off x="862528" y="2553709"/>
            <a:ext cx="1062069" cy="75107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C5AC0189-6456-8747-3854-86B87BAF6DB5}"/>
              </a:ext>
            </a:extLst>
          </p:cNvPr>
          <p:cNvGrpSpPr/>
          <p:nvPr/>
        </p:nvGrpSpPr>
        <p:grpSpPr>
          <a:xfrm>
            <a:off x="1096689" y="4454997"/>
            <a:ext cx="504023" cy="275641"/>
            <a:chOff x="594186" y="4909800"/>
            <a:chExt cx="826828" cy="533305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E522779-31D0-F7E1-6549-F5C0D59245F6}"/>
                </a:ext>
              </a:extLst>
            </p:cNvPr>
            <p:cNvCxnSpPr>
              <a:cxnSpLocks/>
            </p:cNvCxnSpPr>
            <p:nvPr/>
          </p:nvCxnSpPr>
          <p:spPr>
            <a:xfrm>
              <a:off x="594186" y="4909800"/>
              <a:ext cx="826828" cy="0"/>
            </a:xfrm>
            <a:prstGeom prst="line">
              <a:avLst/>
            </a:prstGeom>
            <a:ln w="38100">
              <a:solidFill>
                <a:srgbClr val="3737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BBF87CA-4734-B6DE-3CF3-B8AE4A1F0EDA}"/>
                </a:ext>
              </a:extLst>
            </p:cNvPr>
            <p:cNvCxnSpPr>
              <a:cxnSpLocks/>
            </p:cNvCxnSpPr>
            <p:nvPr/>
          </p:nvCxnSpPr>
          <p:spPr>
            <a:xfrm>
              <a:off x="594186" y="5443105"/>
              <a:ext cx="826828" cy="0"/>
            </a:xfrm>
            <a:prstGeom prst="line">
              <a:avLst/>
            </a:prstGeom>
            <a:ln w="38100">
              <a:solidFill>
                <a:srgbClr val="3737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432CB33-327D-A5BE-BB7F-12184C20496F}"/>
                </a:ext>
              </a:extLst>
            </p:cNvPr>
            <p:cNvCxnSpPr>
              <a:cxnSpLocks/>
            </p:cNvCxnSpPr>
            <p:nvPr/>
          </p:nvCxnSpPr>
          <p:spPr>
            <a:xfrm>
              <a:off x="594186" y="5164180"/>
              <a:ext cx="826828" cy="0"/>
            </a:xfrm>
            <a:prstGeom prst="line">
              <a:avLst/>
            </a:prstGeom>
            <a:ln w="38100">
              <a:solidFill>
                <a:srgbClr val="3737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BBBCB090-59CC-A312-AF87-87448399CFE9}"/>
              </a:ext>
            </a:extLst>
          </p:cNvPr>
          <p:cNvSpPr txBox="1"/>
          <p:nvPr/>
        </p:nvSpPr>
        <p:spPr>
          <a:xfrm>
            <a:off x="767816" y="4836019"/>
            <a:ext cx="14334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Montserrat" pitchFamily="2" charset="77"/>
              </a:rPr>
              <a:t>Energy Levels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3656499-DEEE-6ACB-7A0C-69A2D2D835A6}"/>
              </a:ext>
            </a:extLst>
          </p:cNvPr>
          <p:cNvSpPr txBox="1"/>
          <p:nvPr/>
        </p:nvSpPr>
        <p:spPr>
          <a:xfrm>
            <a:off x="927830" y="4061629"/>
            <a:ext cx="10038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Montserrat" pitchFamily="2" charset="77"/>
              </a:rPr>
              <a:t>Molecule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BCFF22B-E9A3-CE2B-5F19-5317371698AA}"/>
              </a:ext>
            </a:extLst>
          </p:cNvPr>
          <p:cNvSpPr txBox="1"/>
          <p:nvPr/>
        </p:nvSpPr>
        <p:spPr>
          <a:xfrm>
            <a:off x="886913" y="3248994"/>
            <a:ext cx="10919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Montserrat" pitchFamily="2" charset="77"/>
              </a:rPr>
              <a:t>Molecules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E6A7307-D1E6-A371-59B2-69CC615EC71D}"/>
              </a:ext>
            </a:extLst>
          </p:cNvPr>
          <p:cNvSpPr txBox="1"/>
          <p:nvPr/>
        </p:nvSpPr>
        <p:spPr>
          <a:xfrm>
            <a:off x="1003896" y="2209686"/>
            <a:ext cx="8242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Montserrat" pitchFamily="2" charset="77"/>
              </a:rPr>
              <a:t>Cluster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08C8A50-1B89-C315-0497-10513050881B}"/>
              </a:ext>
            </a:extLst>
          </p:cNvPr>
          <p:cNvSpPr txBox="1"/>
          <p:nvPr/>
        </p:nvSpPr>
        <p:spPr>
          <a:xfrm>
            <a:off x="1096689" y="1234611"/>
            <a:ext cx="6254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Montserrat" pitchFamily="2" charset="77"/>
              </a:rPr>
              <a:t>Solid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D18C83D-96E1-5619-44EB-6668DAB57DFD}"/>
              </a:ext>
            </a:extLst>
          </p:cNvPr>
          <p:cNvCxnSpPr>
            <a:cxnSpLocks/>
          </p:cNvCxnSpPr>
          <p:nvPr/>
        </p:nvCxnSpPr>
        <p:spPr>
          <a:xfrm flipV="1">
            <a:off x="2340534" y="286309"/>
            <a:ext cx="0" cy="4791026"/>
          </a:xfrm>
          <a:prstGeom prst="straightConnector1">
            <a:avLst/>
          </a:prstGeom>
          <a:ln w="28575">
            <a:headEnd type="none" w="med" len="med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115574D1-50A2-04E6-504D-58FE6B9732AF}"/>
              </a:ext>
            </a:extLst>
          </p:cNvPr>
          <p:cNvCxnSpPr>
            <a:cxnSpLocks/>
            <a:endCxn id="60" idx="1"/>
          </p:cNvCxnSpPr>
          <p:nvPr/>
        </p:nvCxnSpPr>
        <p:spPr>
          <a:xfrm flipV="1">
            <a:off x="2338919" y="5026743"/>
            <a:ext cx="7647636" cy="46164"/>
          </a:xfrm>
          <a:prstGeom prst="straightConnector1">
            <a:avLst/>
          </a:prstGeom>
          <a:ln w="28575">
            <a:headEnd type="none" w="med" len="med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C95CA3D-4681-CC51-BA46-03C04FB7F0B4}"/>
              </a:ext>
            </a:extLst>
          </p:cNvPr>
          <p:cNvGrpSpPr/>
          <p:nvPr/>
        </p:nvGrpSpPr>
        <p:grpSpPr>
          <a:xfrm>
            <a:off x="5509147" y="5291170"/>
            <a:ext cx="1645001" cy="700558"/>
            <a:chOff x="7299763" y="3692510"/>
            <a:chExt cx="2121479" cy="803511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5951E36C-75E4-B994-FF78-8B54D7649E92}"/>
                </a:ext>
              </a:extLst>
            </p:cNvPr>
            <p:cNvGrpSpPr/>
            <p:nvPr/>
          </p:nvGrpSpPr>
          <p:grpSpPr>
            <a:xfrm>
              <a:off x="7456946" y="3816402"/>
              <a:ext cx="1495996" cy="589285"/>
              <a:chOff x="4783439" y="4143989"/>
              <a:chExt cx="1495996" cy="589285"/>
            </a:xfrm>
          </p:grpSpPr>
          <p:sp>
            <p:nvSpPr>
              <p:cNvPr id="29" name="Freeform: Shape 33">
                <a:extLst>
                  <a:ext uri="{FF2B5EF4-FFF2-40B4-BE49-F238E27FC236}">
                    <a16:creationId xmlns:a16="http://schemas.microsoft.com/office/drawing/2014/main" id="{248D5C47-7963-2DD1-87BF-8152E5257D17}"/>
                  </a:ext>
                </a:extLst>
              </p:cNvPr>
              <p:cNvSpPr/>
              <p:nvPr/>
            </p:nvSpPr>
            <p:spPr>
              <a:xfrm>
                <a:off x="4783439" y="4341584"/>
                <a:ext cx="373732" cy="277942"/>
              </a:xfrm>
              <a:custGeom>
                <a:avLst/>
                <a:gdLst>
                  <a:gd name="connsiteX0" fmla="*/ 0 w 723014"/>
                  <a:gd name="connsiteY0" fmla="*/ 422942 h 427667"/>
                  <a:gd name="connsiteX1" fmla="*/ 349693 w 723014"/>
                  <a:gd name="connsiteY1" fmla="*/ 2 h 427667"/>
                  <a:gd name="connsiteX2" fmla="*/ 723014 w 723014"/>
                  <a:gd name="connsiteY2" fmla="*/ 427667 h 427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23014" h="427667">
                    <a:moveTo>
                      <a:pt x="0" y="422942"/>
                    </a:moveTo>
                    <a:cubicBezTo>
                      <a:pt x="114595" y="211078"/>
                      <a:pt x="229191" y="-785"/>
                      <a:pt x="349693" y="2"/>
                    </a:cubicBezTo>
                    <a:cubicBezTo>
                      <a:pt x="470195" y="789"/>
                      <a:pt x="596604" y="214228"/>
                      <a:pt x="723014" y="427667"/>
                    </a:cubicBezTo>
                  </a:path>
                </a:pathLst>
              </a:custGeom>
              <a:solidFill>
                <a:schemeClr val="accent6">
                  <a:lumMod val="40000"/>
                  <a:lumOff val="60000"/>
                </a:schemeClr>
              </a:solidFill>
              <a:ln w="28575">
                <a:solidFill>
                  <a:schemeClr val="accent6">
                    <a:lumMod val="7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Freeform: Shape 34">
                <a:extLst>
                  <a:ext uri="{FF2B5EF4-FFF2-40B4-BE49-F238E27FC236}">
                    <a16:creationId xmlns:a16="http://schemas.microsoft.com/office/drawing/2014/main" id="{8430DCD4-53A5-6AE9-4A21-CE325BF15A3D}"/>
                  </a:ext>
                </a:extLst>
              </p:cNvPr>
              <p:cNvSpPr/>
              <p:nvPr/>
            </p:nvSpPr>
            <p:spPr>
              <a:xfrm>
                <a:off x="4841761" y="4247684"/>
                <a:ext cx="373732" cy="277942"/>
              </a:xfrm>
              <a:custGeom>
                <a:avLst/>
                <a:gdLst>
                  <a:gd name="connsiteX0" fmla="*/ 0 w 723014"/>
                  <a:gd name="connsiteY0" fmla="*/ 422942 h 427667"/>
                  <a:gd name="connsiteX1" fmla="*/ 349693 w 723014"/>
                  <a:gd name="connsiteY1" fmla="*/ 2 h 427667"/>
                  <a:gd name="connsiteX2" fmla="*/ 723014 w 723014"/>
                  <a:gd name="connsiteY2" fmla="*/ 427667 h 427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23014" h="427667">
                    <a:moveTo>
                      <a:pt x="0" y="422942"/>
                    </a:moveTo>
                    <a:cubicBezTo>
                      <a:pt x="114595" y="211078"/>
                      <a:pt x="229191" y="-785"/>
                      <a:pt x="349693" y="2"/>
                    </a:cubicBezTo>
                    <a:cubicBezTo>
                      <a:pt x="470195" y="789"/>
                      <a:pt x="596604" y="214228"/>
                      <a:pt x="723014" y="427667"/>
                    </a:cubicBezTo>
                  </a:path>
                </a:pathLst>
              </a:custGeom>
              <a:solidFill>
                <a:srgbClr val="34846F">
                  <a:alpha val="60000"/>
                </a:srgbClr>
              </a:solidFill>
              <a:ln w="19050">
                <a:solidFill>
                  <a:srgbClr val="34846F"/>
                </a:solidFill>
              </a:ln>
              <a:scene3d>
                <a:camera prst="isometricOffAxis1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Freeform: Shape 35">
                <a:extLst>
                  <a:ext uri="{FF2B5EF4-FFF2-40B4-BE49-F238E27FC236}">
                    <a16:creationId xmlns:a16="http://schemas.microsoft.com/office/drawing/2014/main" id="{4D69366D-E70C-0A62-6047-2BFF1F07777D}"/>
                  </a:ext>
                </a:extLst>
              </p:cNvPr>
              <p:cNvSpPr/>
              <p:nvPr/>
            </p:nvSpPr>
            <p:spPr>
              <a:xfrm flipV="1">
                <a:off x="5179592" y="4455332"/>
                <a:ext cx="373732" cy="277942"/>
              </a:xfrm>
              <a:custGeom>
                <a:avLst/>
                <a:gdLst>
                  <a:gd name="connsiteX0" fmla="*/ 0 w 723014"/>
                  <a:gd name="connsiteY0" fmla="*/ 422942 h 427667"/>
                  <a:gd name="connsiteX1" fmla="*/ 349693 w 723014"/>
                  <a:gd name="connsiteY1" fmla="*/ 2 h 427667"/>
                  <a:gd name="connsiteX2" fmla="*/ 723014 w 723014"/>
                  <a:gd name="connsiteY2" fmla="*/ 427667 h 427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23014" h="427667">
                    <a:moveTo>
                      <a:pt x="0" y="422942"/>
                    </a:moveTo>
                    <a:cubicBezTo>
                      <a:pt x="114595" y="211078"/>
                      <a:pt x="229191" y="-785"/>
                      <a:pt x="349693" y="2"/>
                    </a:cubicBezTo>
                    <a:cubicBezTo>
                      <a:pt x="470195" y="789"/>
                      <a:pt x="596604" y="214228"/>
                      <a:pt x="723014" y="427667"/>
                    </a:cubicBezTo>
                  </a:path>
                </a:pathLst>
              </a:custGeom>
              <a:solidFill>
                <a:srgbClr val="34846F">
                  <a:alpha val="60000"/>
                </a:srgbClr>
              </a:solidFill>
              <a:ln w="19050">
                <a:solidFill>
                  <a:srgbClr val="34846F"/>
                </a:solidFill>
              </a:ln>
              <a:scene3d>
                <a:camera prst="isometricOffAxis1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Freeform: Shape 36">
                <a:extLst>
                  <a:ext uri="{FF2B5EF4-FFF2-40B4-BE49-F238E27FC236}">
                    <a16:creationId xmlns:a16="http://schemas.microsoft.com/office/drawing/2014/main" id="{8FF5FB02-76BF-B6E4-1D19-3CF67260CA58}"/>
                  </a:ext>
                </a:extLst>
              </p:cNvPr>
              <p:cNvSpPr/>
              <p:nvPr/>
            </p:nvSpPr>
            <p:spPr>
              <a:xfrm flipV="1">
                <a:off x="5237156" y="4362813"/>
                <a:ext cx="373732" cy="277942"/>
              </a:xfrm>
              <a:custGeom>
                <a:avLst/>
                <a:gdLst>
                  <a:gd name="connsiteX0" fmla="*/ 0 w 723014"/>
                  <a:gd name="connsiteY0" fmla="*/ 422942 h 427667"/>
                  <a:gd name="connsiteX1" fmla="*/ 349693 w 723014"/>
                  <a:gd name="connsiteY1" fmla="*/ 2 h 427667"/>
                  <a:gd name="connsiteX2" fmla="*/ 723014 w 723014"/>
                  <a:gd name="connsiteY2" fmla="*/ 427667 h 427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23014" h="427667">
                    <a:moveTo>
                      <a:pt x="0" y="422942"/>
                    </a:moveTo>
                    <a:cubicBezTo>
                      <a:pt x="114595" y="211078"/>
                      <a:pt x="229191" y="-785"/>
                      <a:pt x="349693" y="2"/>
                    </a:cubicBezTo>
                    <a:cubicBezTo>
                      <a:pt x="470195" y="789"/>
                      <a:pt x="596604" y="214228"/>
                      <a:pt x="723014" y="427667"/>
                    </a:cubicBezTo>
                  </a:path>
                </a:pathLst>
              </a:custGeom>
              <a:solidFill>
                <a:schemeClr val="accent6">
                  <a:lumMod val="40000"/>
                  <a:lumOff val="60000"/>
                  <a:alpha val="80000"/>
                </a:schemeClr>
              </a:solidFill>
              <a:ln w="28575">
                <a:solidFill>
                  <a:schemeClr val="accent6">
                    <a:lumMod val="7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Freeform: Shape 37">
                <a:extLst>
                  <a:ext uri="{FF2B5EF4-FFF2-40B4-BE49-F238E27FC236}">
                    <a16:creationId xmlns:a16="http://schemas.microsoft.com/office/drawing/2014/main" id="{833FE3C5-F433-E0C7-A48F-68AAE61F8869}"/>
                  </a:ext>
                </a:extLst>
              </p:cNvPr>
              <p:cNvSpPr/>
              <p:nvPr/>
            </p:nvSpPr>
            <p:spPr>
              <a:xfrm>
                <a:off x="5455894" y="4237889"/>
                <a:ext cx="373732" cy="277942"/>
              </a:xfrm>
              <a:custGeom>
                <a:avLst/>
                <a:gdLst>
                  <a:gd name="connsiteX0" fmla="*/ 0 w 723014"/>
                  <a:gd name="connsiteY0" fmla="*/ 422942 h 427667"/>
                  <a:gd name="connsiteX1" fmla="*/ 349693 w 723014"/>
                  <a:gd name="connsiteY1" fmla="*/ 2 h 427667"/>
                  <a:gd name="connsiteX2" fmla="*/ 723014 w 723014"/>
                  <a:gd name="connsiteY2" fmla="*/ 427667 h 427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23014" h="427667">
                    <a:moveTo>
                      <a:pt x="0" y="422942"/>
                    </a:moveTo>
                    <a:cubicBezTo>
                      <a:pt x="114595" y="211078"/>
                      <a:pt x="229191" y="-785"/>
                      <a:pt x="349693" y="2"/>
                    </a:cubicBezTo>
                    <a:cubicBezTo>
                      <a:pt x="470195" y="789"/>
                      <a:pt x="596604" y="214228"/>
                      <a:pt x="723014" y="427667"/>
                    </a:cubicBezTo>
                  </a:path>
                </a:pathLst>
              </a:custGeom>
              <a:solidFill>
                <a:schemeClr val="accent6">
                  <a:lumMod val="40000"/>
                  <a:lumOff val="60000"/>
                </a:schemeClr>
              </a:solidFill>
              <a:ln w="28575">
                <a:solidFill>
                  <a:schemeClr val="accent6">
                    <a:lumMod val="7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Freeform: Shape 38">
                <a:extLst>
                  <a:ext uri="{FF2B5EF4-FFF2-40B4-BE49-F238E27FC236}">
                    <a16:creationId xmlns:a16="http://schemas.microsoft.com/office/drawing/2014/main" id="{8D114E4C-53B6-A27B-01CC-DB42A106CC3B}"/>
                  </a:ext>
                </a:extLst>
              </p:cNvPr>
              <p:cNvSpPr/>
              <p:nvPr/>
            </p:nvSpPr>
            <p:spPr>
              <a:xfrm>
                <a:off x="5514216" y="4143989"/>
                <a:ext cx="373732" cy="277942"/>
              </a:xfrm>
              <a:custGeom>
                <a:avLst/>
                <a:gdLst>
                  <a:gd name="connsiteX0" fmla="*/ 0 w 723014"/>
                  <a:gd name="connsiteY0" fmla="*/ 422942 h 427667"/>
                  <a:gd name="connsiteX1" fmla="*/ 349693 w 723014"/>
                  <a:gd name="connsiteY1" fmla="*/ 2 h 427667"/>
                  <a:gd name="connsiteX2" fmla="*/ 723014 w 723014"/>
                  <a:gd name="connsiteY2" fmla="*/ 427667 h 427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23014" h="427667">
                    <a:moveTo>
                      <a:pt x="0" y="422942"/>
                    </a:moveTo>
                    <a:cubicBezTo>
                      <a:pt x="114595" y="211078"/>
                      <a:pt x="229191" y="-785"/>
                      <a:pt x="349693" y="2"/>
                    </a:cubicBezTo>
                    <a:cubicBezTo>
                      <a:pt x="470195" y="789"/>
                      <a:pt x="596604" y="214228"/>
                      <a:pt x="723014" y="427667"/>
                    </a:cubicBezTo>
                  </a:path>
                </a:pathLst>
              </a:custGeom>
              <a:solidFill>
                <a:srgbClr val="34846F">
                  <a:alpha val="60000"/>
                </a:srgbClr>
              </a:solidFill>
              <a:ln w="19050">
                <a:solidFill>
                  <a:srgbClr val="34846F"/>
                </a:solidFill>
              </a:ln>
              <a:scene3d>
                <a:camera prst="isometricOffAxis1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Freeform: Shape 39">
                <a:extLst>
                  <a:ext uri="{FF2B5EF4-FFF2-40B4-BE49-F238E27FC236}">
                    <a16:creationId xmlns:a16="http://schemas.microsoft.com/office/drawing/2014/main" id="{FFCD2E10-4FA1-430B-9092-AF2C0B207291}"/>
                  </a:ext>
                </a:extLst>
              </p:cNvPr>
              <p:cNvSpPr/>
              <p:nvPr/>
            </p:nvSpPr>
            <p:spPr>
              <a:xfrm flipV="1">
                <a:off x="5848139" y="4347729"/>
                <a:ext cx="373732" cy="277942"/>
              </a:xfrm>
              <a:custGeom>
                <a:avLst/>
                <a:gdLst>
                  <a:gd name="connsiteX0" fmla="*/ 0 w 723014"/>
                  <a:gd name="connsiteY0" fmla="*/ 422942 h 427667"/>
                  <a:gd name="connsiteX1" fmla="*/ 349693 w 723014"/>
                  <a:gd name="connsiteY1" fmla="*/ 2 h 427667"/>
                  <a:gd name="connsiteX2" fmla="*/ 723014 w 723014"/>
                  <a:gd name="connsiteY2" fmla="*/ 427667 h 427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23014" h="427667">
                    <a:moveTo>
                      <a:pt x="0" y="422942"/>
                    </a:moveTo>
                    <a:cubicBezTo>
                      <a:pt x="114595" y="211078"/>
                      <a:pt x="229191" y="-785"/>
                      <a:pt x="349693" y="2"/>
                    </a:cubicBezTo>
                    <a:cubicBezTo>
                      <a:pt x="470195" y="789"/>
                      <a:pt x="596604" y="214228"/>
                      <a:pt x="723014" y="427667"/>
                    </a:cubicBezTo>
                  </a:path>
                </a:pathLst>
              </a:custGeom>
              <a:solidFill>
                <a:srgbClr val="34846F">
                  <a:alpha val="60000"/>
                </a:srgbClr>
              </a:solidFill>
              <a:ln w="19050">
                <a:solidFill>
                  <a:srgbClr val="34846F"/>
                </a:solidFill>
              </a:ln>
              <a:scene3d>
                <a:camera prst="isometricOffAxis1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Freeform: Shape 40">
                <a:extLst>
                  <a:ext uri="{FF2B5EF4-FFF2-40B4-BE49-F238E27FC236}">
                    <a16:creationId xmlns:a16="http://schemas.microsoft.com/office/drawing/2014/main" id="{BA9E3DC2-D9C0-63BE-33FD-C8A3726A44BC}"/>
                  </a:ext>
                </a:extLst>
              </p:cNvPr>
              <p:cNvSpPr/>
              <p:nvPr/>
            </p:nvSpPr>
            <p:spPr>
              <a:xfrm flipV="1">
                <a:off x="5905703" y="4255210"/>
                <a:ext cx="373732" cy="277942"/>
              </a:xfrm>
              <a:custGeom>
                <a:avLst/>
                <a:gdLst>
                  <a:gd name="connsiteX0" fmla="*/ 0 w 723014"/>
                  <a:gd name="connsiteY0" fmla="*/ 422942 h 427667"/>
                  <a:gd name="connsiteX1" fmla="*/ 349693 w 723014"/>
                  <a:gd name="connsiteY1" fmla="*/ 2 h 427667"/>
                  <a:gd name="connsiteX2" fmla="*/ 723014 w 723014"/>
                  <a:gd name="connsiteY2" fmla="*/ 427667 h 427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23014" h="427667">
                    <a:moveTo>
                      <a:pt x="0" y="422942"/>
                    </a:moveTo>
                    <a:cubicBezTo>
                      <a:pt x="114595" y="211078"/>
                      <a:pt x="229191" y="-785"/>
                      <a:pt x="349693" y="2"/>
                    </a:cubicBezTo>
                    <a:cubicBezTo>
                      <a:pt x="470195" y="789"/>
                      <a:pt x="596604" y="214228"/>
                      <a:pt x="723014" y="427667"/>
                    </a:cubicBezTo>
                  </a:path>
                </a:pathLst>
              </a:custGeom>
              <a:solidFill>
                <a:schemeClr val="accent6">
                  <a:lumMod val="40000"/>
                  <a:lumOff val="60000"/>
                  <a:alpha val="80000"/>
                </a:schemeClr>
              </a:solidFill>
              <a:ln w="28575">
                <a:solidFill>
                  <a:schemeClr val="accent6">
                    <a:lumMod val="7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EFEA5E0C-3A7C-3C39-29BA-AE053EE825C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60653" y="3998996"/>
              <a:ext cx="1520056" cy="236576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DF6327A5-B85A-33C1-64C0-7D3DAC245AFA}"/>
                </a:ext>
              </a:extLst>
            </p:cNvPr>
            <p:cNvCxnSpPr>
              <a:cxnSpLocks/>
            </p:cNvCxnSpPr>
            <p:nvPr/>
          </p:nvCxnSpPr>
          <p:spPr>
            <a:xfrm>
              <a:off x="8873886" y="3998375"/>
              <a:ext cx="197189" cy="8842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7A4DD922-EC8B-7378-23AF-4D0586DAECD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873886" y="3692510"/>
              <a:ext cx="6823" cy="310516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111C9B8-59BA-2FB9-D079-A77BF0F8FFB0}"/>
                </a:ext>
              </a:extLst>
            </p:cNvPr>
            <p:cNvSpPr txBox="1"/>
            <p:nvPr/>
          </p:nvSpPr>
          <p:spPr>
            <a:xfrm>
              <a:off x="8880709" y="4035226"/>
              <a:ext cx="54053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B(</a:t>
              </a:r>
              <a:r>
                <a:rPr lang="en-US" sz="1400" dirty="0" err="1"/>
                <a:t>r,t</a:t>
              </a:r>
              <a:r>
                <a:rPr lang="en-US" sz="1400" dirty="0"/>
                <a:t>)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9F7ACE9-98CD-CF55-49F2-28CD14BCA86B}"/>
                </a:ext>
              </a:extLst>
            </p:cNvPr>
            <p:cNvSpPr txBox="1"/>
            <p:nvPr/>
          </p:nvSpPr>
          <p:spPr>
            <a:xfrm>
              <a:off x="7299763" y="4188244"/>
              <a:ext cx="53091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E(</a:t>
              </a:r>
              <a:r>
                <a:rPr lang="en-US" sz="1400" dirty="0" err="1"/>
                <a:t>r,t</a:t>
              </a:r>
              <a:r>
                <a:rPr lang="en-US" sz="1400" dirty="0"/>
                <a:t>)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BEFB347-E6E7-AD0C-3D7A-CD1ED42B349C}"/>
              </a:ext>
            </a:extLst>
          </p:cNvPr>
          <p:cNvGrpSpPr/>
          <p:nvPr/>
        </p:nvGrpSpPr>
        <p:grpSpPr>
          <a:xfrm>
            <a:off x="8755429" y="5275372"/>
            <a:ext cx="950823" cy="715830"/>
            <a:chOff x="4485074" y="2282446"/>
            <a:chExt cx="1031939" cy="1582927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ADA5554D-6D1F-1F72-7BD9-A2583ABD9972}"/>
                </a:ext>
              </a:extLst>
            </p:cNvPr>
            <p:cNvSpPr/>
            <p:nvPr/>
          </p:nvSpPr>
          <p:spPr>
            <a:xfrm>
              <a:off x="5347911" y="2375795"/>
              <a:ext cx="169102" cy="1691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4E25A7C6-AAAE-5B12-3F84-E37DE5C71CCA}"/>
                </a:ext>
              </a:extLst>
            </p:cNvPr>
            <p:cNvSpPr/>
            <p:nvPr/>
          </p:nvSpPr>
          <p:spPr>
            <a:xfrm>
              <a:off x="5347911" y="3267290"/>
              <a:ext cx="169102" cy="1691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Freeform: Shape 44">
              <a:extLst>
                <a:ext uri="{FF2B5EF4-FFF2-40B4-BE49-F238E27FC236}">
                  <a16:creationId xmlns:a16="http://schemas.microsoft.com/office/drawing/2014/main" id="{9FBCD222-4A0D-5841-5170-7E410D0003C0}"/>
                </a:ext>
              </a:extLst>
            </p:cNvPr>
            <p:cNvSpPr/>
            <p:nvPr/>
          </p:nvSpPr>
          <p:spPr>
            <a:xfrm>
              <a:off x="4554846" y="2998110"/>
              <a:ext cx="729231" cy="460615"/>
            </a:xfrm>
            <a:custGeom>
              <a:avLst/>
              <a:gdLst>
                <a:gd name="connsiteX0" fmla="*/ 0 w 786912"/>
                <a:gd name="connsiteY0" fmla="*/ 478527 h 1021476"/>
                <a:gd name="connsiteX1" fmla="*/ 263769 w 786912"/>
                <a:gd name="connsiteY1" fmla="*/ 16931 h 1021476"/>
                <a:gd name="connsiteX2" fmla="*/ 584688 w 786912"/>
                <a:gd name="connsiteY2" fmla="*/ 1010462 h 1021476"/>
                <a:gd name="connsiteX3" fmla="*/ 786912 w 786912"/>
                <a:gd name="connsiteY3" fmla="*/ 460942 h 1021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6912" h="1021476">
                  <a:moveTo>
                    <a:pt x="0" y="478527"/>
                  </a:moveTo>
                  <a:cubicBezTo>
                    <a:pt x="83160" y="203401"/>
                    <a:pt x="166321" y="-71725"/>
                    <a:pt x="263769" y="16931"/>
                  </a:cubicBezTo>
                  <a:cubicBezTo>
                    <a:pt x="361217" y="105587"/>
                    <a:pt x="497498" y="936460"/>
                    <a:pt x="584688" y="1010462"/>
                  </a:cubicBezTo>
                  <a:cubicBezTo>
                    <a:pt x="671878" y="1084464"/>
                    <a:pt x="729395" y="772703"/>
                    <a:pt x="786912" y="460942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Freeform: Shape 45">
              <a:extLst>
                <a:ext uri="{FF2B5EF4-FFF2-40B4-BE49-F238E27FC236}">
                  <a16:creationId xmlns:a16="http://schemas.microsoft.com/office/drawing/2014/main" id="{41E3B0C3-3E86-C051-1D8B-43108F38BBB3}"/>
                </a:ext>
              </a:extLst>
            </p:cNvPr>
            <p:cNvSpPr/>
            <p:nvPr/>
          </p:nvSpPr>
          <p:spPr>
            <a:xfrm>
              <a:off x="4568018" y="3460211"/>
              <a:ext cx="723014" cy="277942"/>
            </a:xfrm>
            <a:custGeom>
              <a:avLst/>
              <a:gdLst>
                <a:gd name="connsiteX0" fmla="*/ 0 w 723014"/>
                <a:gd name="connsiteY0" fmla="*/ 422942 h 427667"/>
                <a:gd name="connsiteX1" fmla="*/ 349693 w 723014"/>
                <a:gd name="connsiteY1" fmla="*/ 2 h 427667"/>
                <a:gd name="connsiteX2" fmla="*/ 723014 w 723014"/>
                <a:gd name="connsiteY2" fmla="*/ 427667 h 427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23014" h="427667">
                  <a:moveTo>
                    <a:pt x="0" y="422942"/>
                  </a:moveTo>
                  <a:cubicBezTo>
                    <a:pt x="114595" y="211078"/>
                    <a:pt x="229191" y="-785"/>
                    <a:pt x="349693" y="2"/>
                  </a:cubicBezTo>
                  <a:cubicBezTo>
                    <a:pt x="470195" y="789"/>
                    <a:pt x="596604" y="214228"/>
                    <a:pt x="723014" y="427667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Freeform: Shape 46">
              <a:extLst>
                <a:ext uri="{FF2B5EF4-FFF2-40B4-BE49-F238E27FC236}">
                  <a16:creationId xmlns:a16="http://schemas.microsoft.com/office/drawing/2014/main" id="{D860195E-AB99-EE14-9720-4C72E0A0FA72}"/>
                </a:ext>
              </a:extLst>
            </p:cNvPr>
            <p:cNvSpPr/>
            <p:nvPr/>
          </p:nvSpPr>
          <p:spPr>
            <a:xfrm>
              <a:off x="4554845" y="2496100"/>
              <a:ext cx="729231" cy="414835"/>
            </a:xfrm>
            <a:custGeom>
              <a:avLst/>
              <a:gdLst>
                <a:gd name="connsiteX0" fmla="*/ 0 w 1119962"/>
                <a:gd name="connsiteY0" fmla="*/ 232378 h 478108"/>
                <a:gd name="connsiteX1" fmla="*/ 207925 w 1119962"/>
                <a:gd name="connsiteY1" fmla="*/ 7913 h 478108"/>
                <a:gd name="connsiteX2" fmla="*/ 559981 w 1119962"/>
                <a:gd name="connsiteY2" fmla="*/ 478108 h 478108"/>
                <a:gd name="connsiteX3" fmla="*/ 926214 w 1119962"/>
                <a:gd name="connsiteY3" fmla="*/ 7913 h 478108"/>
                <a:gd name="connsiteX4" fmla="*/ 1119962 w 1119962"/>
                <a:gd name="connsiteY4" fmla="*/ 227652 h 478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9962" h="478108">
                  <a:moveTo>
                    <a:pt x="0" y="232378"/>
                  </a:moveTo>
                  <a:cubicBezTo>
                    <a:pt x="57297" y="99668"/>
                    <a:pt x="114595" y="-33042"/>
                    <a:pt x="207925" y="7913"/>
                  </a:cubicBezTo>
                  <a:cubicBezTo>
                    <a:pt x="301255" y="48868"/>
                    <a:pt x="440266" y="478108"/>
                    <a:pt x="559981" y="478108"/>
                  </a:cubicBezTo>
                  <a:cubicBezTo>
                    <a:pt x="679696" y="478108"/>
                    <a:pt x="832884" y="49656"/>
                    <a:pt x="926214" y="7913"/>
                  </a:cubicBezTo>
                  <a:cubicBezTo>
                    <a:pt x="1019544" y="-33830"/>
                    <a:pt x="1069753" y="96911"/>
                    <a:pt x="1119962" y="227652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3E443543-05E7-F6BE-7C5E-C026F1B79062}"/>
                </a:ext>
              </a:extLst>
            </p:cNvPr>
            <p:cNvGrpSpPr/>
            <p:nvPr/>
          </p:nvGrpSpPr>
          <p:grpSpPr>
            <a:xfrm>
              <a:off x="4485074" y="2282446"/>
              <a:ext cx="885018" cy="1582927"/>
              <a:chOff x="6345717" y="2421751"/>
              <a:chExt cx="885018" cy="1327656"/>
            </a:xfrm>
          </p:grpSpPr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D400326E-DF9A-95B3-6BF7-BA870CA3341D}"/>
                  </a:ext>
                </a:extLst>
              </p:cNvPr>
              <p:cNvSpPr/>
              <p:nvPr/>
            </p:nvSpPr>
            <p:spPr>
              <a:xfrm>
                <a:off x="6415489" y="2503342"/>
                <a:ext cx="729231" cy="1246065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19F7E4EB-AFF0-224B-D4F8-ACF1AB7D3D1D}"/>
                  </a:ext>
                </a:extLst>
              </p:cNvPr>
              <p:cNvSpPr/>
              <p:nvPr/>
            </p:nvSpPr>
            <p:spPr>
              <a:xfrm>
                <a:off x="6345717" y="2421751"/>
                <a:ext cx="885018" cy="15725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0FE0E8A5-5503-808B-DBD8-E27D3C47BE09}"/>
              </a:ext>
            </a:extLst>
          </p:cNvPr>
          <p:cNvGrpSpPr/>
          <p:nvPr/>
        </p:nvGrpSpPr>
        <p:grpSpPr>
          <a:xfrm>
            <a:off x="7553752" y="5234352"/>
            <a:ext cx="1005247" cy="738132"/>
            <a:chOff x="4485073" y="2300049"/>
            <a:chExt cx="1031940" cy="1565331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907086FF-B63A-B048-D6A8-605D021D285D}"/>
                </a:ext>
              </a:extLst>
            </p:cNvPr>
            <p:cNvSpPr/>
            <p:nvPr/>
          </p:nvSpPr>
          <p:spPr>
            <a:xfrm>
              <a:off x="5347911" y="2375795"/>
              <a:ext cx="169102" cy="1691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E9BC52B7-7FE7-2244-21AF-435F2C751742}"/>
                </a:ext>
              </a:extLst>
            </p:cNvPr>
            <p:cNvSpPr/>
            <p:nvPr/>
          </p:nvSpPr>
          <p:spPr>
            <a:xfrm>
              <a:off x="5347911" y="3267290"/>
              <a:ext cx="169102" cy="1691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: Shape 53">
              <a:extLst>
                <a:ext uri="{FF2B5EF4-FFF2-40B4-BE49-F238E27FC236}">
                  <a16:creationId xmlns:a16="http://schemas.microsoft.com/office/drawing/2014/main" id="{39472413-F4DD-1C30-5FC1-ACE712C46A4E}"/>
                </a:ext>
              </a:extLst>
            </p:cNvPr>
            <p:cNvSpPr/>
            <p:nvPr/>
          </p:nvSpPr>
          <p:spPr>
            <a:xfrm>
              <a:off x="4554846" y="3038254"/>
              <a:ext cx="729231" cy="460615"/>
            </a:xfrm>
            <a:custGeom>
              <a:avLst/>
              <a:gdLst>
                <a:gd name="connsiteX0" fmla="*/ 0 w 786912"/>
                <a:gd name="connsiteY0" fmla="*/ 478527 h 1021476"/>
                <a:gd name="connsiteX1" fmla="*/ 263769 w 786912"/>
                <a:gd name="connsiteY1" fmla="*/ 16931 h 1021476"/>
                <a:gd name="connsiteX2" fmla="*/ 584688 w 786912"/>
                <a:gd name="connsiteY2" fmla="*/ 1010462 h 1021476"/>
                <a:gd name="connsiteX3" fmla="*/ 786912 w 786912"/>
                <a:gd name="connsiteY3" fmla="*/ 460942 h 1021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6912" h="1021476">
                  <a:moveTo>
                    <a:pt x="0" y="478527"/>
                  </a:moveTo>
                  <a:cubicBezTo>
                    <a:pt x="83160" y="203401"/>
                    <a:pt x="166321" y="-71725"/>
                    <a:pt x="263769" y="16931"/>
                  </a:cubicBezTo>
                  <a:cubicBezTo>
                    <a:pt x="361217" y="105587"/>
                    <a:pt x="497498" y="936460"/>
                    <a:pt x="584688" y="1010462"/>
                  </a:cubicBezTo>
                  <a:cubicBezTo>
                    <a:pt x="671878" y="1084464"/>
                    <a:pt x="729395" y="772703"/>
                    <a:pt x="786912" y="460942"/>
                  </a:cubicBezTo>
                </a:path>
              </a:pathLst>
            </a:custGeom>
            <a:solidFill>
              <a:srgbClr val="8ABCB0"/>
            </a:solidFill>
            <a:ln>
              <a:solidFill>
                <a:srgbClr val="34846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: Shape 54">
              <a:extLst>
                <a:ext uri="{FF2B5EF4-FFF2-40B4-BE49-F238E27FC236}">
                  <a16:creationId xmlns:a16="http://schemas.microsoft.com/office/drawing/2014/main" id="{FFC2A0E8-24C6-182D-2A03-79BECC7BB8E3}"/>
                </a:ext>
              </a:extLst>
            </p:cNvPr>
            <p:cNvSpPr/>
            <p:nvPr/>
          </p:nvSpPr>
          <p:spPr>
            <a:xfrm>
              <a:off x="4568018" y="3567270"/>
              <a:ext cx="723015" cy="277943"/>
            </a:xfrm>
            <a:custGeom>
              <a:avLst/>
              <a:gdLst>
                <a:gd name="connsiteX0" fmla="*/ 0 w 723014"/>
                <a:gd name="connsiteY0" fmla="*/ 422942 h 427667"/>
                <a:gd name="connsiteX1" fmla="*/ 349693 w 723014"/>
                <a:gd name="connsiteY1" fmla="*/ 2 h 427667"/>
                <a:gd name="connsiteX2" fmla="*/ 723014 w 723014"/>
                <a:gd name="connsiteY2" fmla="*/ 427667 h 427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23014" h="427667">
                  <a:moveTo>
                    <a:pt x="0" y="422942"/>
                  </a:moveTo>
                  <a:cubicBezTo>
                    <a:pt x="114595" y="211078"/>
                    <a:pt x="229191" y="-785"/>
                    <a:pt x="349693" y="2"/>
                  </a:cubicBezTo>
                  <a:cubicBezTo>
                    <a:pt x="470195" y="789"/>
                    <a:pt x="596604" y="214228"/>
                    <a:pt x="723014" y="427667"/>
                  </a:cubicBezTo>
                </a:path>
              </a:pathLst>
            </a:custGeom>
            <a:solidFill>
              <a:srgbClr val="8ABCB0"/>
            </a:solidFill>
            <a:ln>
              <a:solidFill>
                <a:srgbClr val="34846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: Shape 55">
              <a:extLst>
                <a:ext uri="{FF2B5EF4-FFF2-40B4-BE49-F238E27FC236}">
                  <a16:creationId xmlns:a16="http://schemas.microsoft.com/office/drawing/2014/main" id="{E4C4BA55-29B2-2F1A-0199-E1544393B287}"/>
                </a:ext>
              </a:extLst>
            </p:cNvPr>
            <p:cNvSpPr/>
            <p:nvPr/>
          </p:nvSpPr>
          <p:spPr>
            <a:xfrm>
              <a:off x="4554845" y="2542936"/>
              <a:ext cx="729231" cy="414836"/>
            </a:xfrm>
            <a:custGeom>
              <a:avLst/>
              <a:gdLst>
                <a:gd name="connsiteX0" fmla="*/ 0 w 1119962"/>
                <a:gd name="connsiteY0" fmla="*/ 232378 h 478108"/>
                <a:gd name="connsiteX1" fmla="*/ 207925 w 1119962"/>
                <a:gd name="connsiteY1" fmla="*/ 7913 h 478108"/>
                <a:gd name="connsiteX2" fmla="*/ 559981 w 1119962"/>
                <a:gd name="connsiteY2" fmla="*/ 478108 h 478108"/>
                <a:gd name="connsiteX3" fmla="*/ 926214 w 1119962"/>
                <a:gd name="connsiteY3" fmla="*/ 7913 h 478108"/>
                <a:gd name="connsiteX4" fmla="*/ 1119962 w 1119962"/>
                <a:gd name="connsiteY4" fmla="*/ 227652 h 478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9962" h="478108">
                  <a:moveTo>
                    <a:pt x="0" y="232378"/>
                  </a:moveTo>
                  <a:cubicBezTo>
                    <a:pt x="57297" y="99668"/>
                    <a:pt x="114595" y="-33042"/>
                    <a:pt x="207925" y="7913"/>
                  </a:cubicBezTo>
                  <a:cubicBezTo>
                    <a:pt x="301255" y="48868"/>
                    <a:pt x="440266" y="478108"/>
                    <a:pt x="559981" y="478108"/>
                  </a:cubicBezTo>
                  <a:cubicBezTo>
                    <a:pt x="679696" y="478108"/>
                    <a:pt x="832884" y="49656"/>
                    <a:pt x="926214" y="7913"/>
                  </a:cubicBezTo>
                  <a:cubicBezTo>
                    <a:pt x="1019544" y="-33830"/>
                    <a:pt x="1069753" y="96911"/>
                    <a:pt x="1119962" y="227652"/>
                  </a:cubicBezTo>
                </a:path>
              </a:pathLst>
            </a:custGeom>
            <a:solidFill>
              <a:srgbClr val="8ABCB0"/>
            </a:solidFill>
            <a:ln>
              <a:solidFill>
                <a:srgbClr val="34846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0EEFD6E4-14E8-CAC5-8735-9916E60B83DC}"/>
                </a:ext>
              </a:extLst>
            </p:cNvPr>
            <p:cNvGrpSpPr/>
            <p:nvPr/>
          </p:nvGrpSpPr>
          <p:grpSpPr>
            <a:xfrm>
              <a:off x="4485073" y="2300049"/>
              <a:ext cx="885018" cy="1565331"/>
              <a:chOff x="6345716" y="2436511"/>
              <a:chExt cx="885018" cy="1312896"/>
            </a:xfrm>
          </p:grpSpPr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059AD3EE-970F-BFEC-6399-C98A55FCD358}"/>
                  </a:ext>
                </a:extLst>
              </p:cNvPr>
              <p:cNvSpPr/>
              <p:nvPr/>
            </p:nvSpPr>
            <p:spPr>
              <a:xfrm>
                <a:off x="6415489" y="2503342"/>
                <a:ext cx="729231" cy="1246065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33EF26B9-23C7-90D4-4976-03DE95F76393}"/>
                  </a:ext>
                </a:extLst>
              </p:cNvPr>
              <p:cNvSpPr/>
              <p:nvPr/>
            </p:nvSpPr>
            <p:spPr>
              <a:xfrm>
                <a:off x="6345716" y="2436511"/>
                <a:ext cx="885018" cy="15725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CB0E28D3-4DFF-7475-9548-1DECF911EDB8}"/>
              </a:ext>
            </a:extLst>
          </p:cNvPr>
          <p:cNvSpPr txBox="1"/>
          <p:nvPr/>
        </p:nvSpPr>
        <p:spPr>
          <a:xfrm>
            <a:off x="8676642" y="6105225"/>
            <a:ext cx="10663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Montserrat" pitchFamily="2" charset="77"/>
              </a:rPr>
              <a:t>Quantum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26BE890C-C2DD-B52B-15E2-68121D97868F}"/>
              </a:ext>
            </a:extLst>
          </p:cNvPr>
          <p:cNvSpPr txBox="1"/>
          <p:nvPr/>
        </p:nvSpPr>
        <p:spPr>
          <a:xfrm>
            <a:off x="7481410" y="6068137"/>
            <a:ext cx="9476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Montserrat" pitchFamily="2" charset="77"/>
              </a:rPr>
              <a:t>Classical</a:t>
            </a:r>
          </a:p>
          <a:p>
            <a:r>
              <a:rPr lang="en-US" sz="1400" dirty="0">
                <a:latin typeface="Montserrat" pitchFamily="2" charset="77"/>
              </a:rPr>
              <a:t>modes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F417D833-8451-AC39-8F43-20DFE2528CFD}"/>
              </a:ext>
            </a:extLst>
          </p:cNvPr>
          <p:cNvSpPr txBox="1"/>
          <p:nvPr/>
        </p:nvSpPr>
        <p:spPr>
          <a:xfrm>
            <a:off x="5521193" y="6052966"/>
            <a:ext cx="11528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Montserrat" pitchFamily="2" charset="77"/>
              </a:rPr>
              <a:t>Dynamical</a:t>
            </a:r>
          </a:p>
          <a:p>
            <a:r>
              <a:rPr lang="en-US" sz="1400" dirty="0">
                <a:latin typeface="Montserrat" pitchFamily="2" charset="77"/>
              </a:rPr>
              <a:t>E-Field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8E4EEE8-FCE5-2C64-8374-87D2A874AECB}"/>
              </a:ext>
            </a:extLst>
          </p:cNvPr>
          <p:cNvSpPr txBox="1"/>
          <p:nvPr/>
        </p:nvSpPr>
        <p:spPr>
          <a:xfrm>
            <a:off x="3673619" y="6052046"/>
            <a:ext cx="16818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Montserrat" pitchFamily="2" charset="77"/>
              </a:rPr>
              <a:t>Inhomogeneous</a:t>
            </a:r>
          </a:p>
          <a:p>
            <a:r>
              <a:rPr lang="en-US" sz="1400" dirty="0">
                <a:latin typeface="Montserrat" pitchFamily="2" charset="77"/>
              </a:rPr>
              <a:t>static E-Field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E352E14F-AD9C-3863-D11E-79BAFB99A696}"/>
              </a:ext>
            </a:extLst>
          </p:cNvPr>
          <p:cNvSpPr txBox="1"/>
          <p:nvPr/>
        </p:nvSpPr>
        <p:spPr>
          <a:xfrm>
            <a:off x="2405700" y="5999009"/>
            <a:ext cx="8146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Montserrat" pitchFamily="2" charset="77"/>
              </a:rPr>
              <a:t>Static</a:t>
            </a:r>
          </a:p>
          <a:p>
            <a:r>
              <a:rPr lang="en-US" sz="1400" dirty="0">
                <a:latin typeface="Montserrat" pitchFamily="2" charset="77"/>
              </a:rPr>
              <a:t>E-Field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A3A5D270-3369-48AB-D796-D8D246550B3C}"/>
              </a:ext>
            </a:extLst>
          </p:cNvPr>
          <p:cNvSpPr txBox="1"/>
          <p:nvPr/>
        </p:nvSpPr>
        <p:spPr>
          <a:xfrm>
            <a:off x="9986555" y="4872854"/>
            <a:ext cx="18902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latin typeface="Montserrat" pitchFamily="2" charset="77"/>
              </a:rPr>
              <a:t>Complexity of light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0C0FD9C6-5D54-2277-C539-35C9B6F14154}"/>
              </a:ext>
            </a:extLst>
          </p:cNvPr>
          <p:cNvGrpSpPr/>
          <p:nvPr/>
        </p:nvGrpSpPr>
        <p:grpSpPr>
          <a:xfrm>
            <a:off x="3791922" y="4990271"/>
            <a:ext cx="1265274" cy="1065962"/>
            <a:chOff x="4598863" y="5165346"/>
            <a:chExt cx="1509841" cy="1469136"/>
          </a:xfrm>
        </p:grpSpPr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F1FEDB28-0A21-3E97-1D8C-382D700D5D8B}"/>
                </a:ext>
              </a:extLst>
            </p:cNvPr>
            <p:cNvSpPr txBox="1"/>
            <p:nvPr/>
          </p:nvSpPr>
          <p:spPr>
            <a:xfrm>
              <a:off x="5716727" y="5865041"/>
              <a:ext cx="30624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/>
                <a:t>-</a:t>
              </a:r>
            </a:p>
          </p:txBody>
        </p: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8EEF0711-2311-E0D5-D90E-DCC64CB65CF0}"/>
                </a:ext>
              </a:extLst>
            </p:cNvPr>
            <p:cNvGrpSpPr/>
            <p:nvPr/>
          </p:nvGrpSpPr>
          <p:grpSpPr>
            <a:xfrm>
              <a:off x="4598863" y="5165346"/>
              <a:ext cx="1509841" cy="1369377"/>
              <a:chOff x="4598863" y="5165346"/>
              <a:chExt cx="1509841" cy="1369377"/>
            </a:xfrm>
          </p:grpSpPr>
          <p:pic>
            <p:nvPicPr>
              <p:cNvPr id="64" name="Picture 63">
                <a:extLst>
                  <a:ext uri="{FF2B5EF4-FFF2-40B4-BE49-F238E27FC236}">
                    <a16:creationId xmlns:a16="http://schemas.microsoft.com/office/drawing/2014/main" id="{0BE7CB7D-059C-3ECA-19B4-D27F65AFFAB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1038" t="61079" r="17179" b="-138"/>
              <a:stretch/>
            </p:blipFill>
            <p:spPr>
              <a:xfrm flipH="1">
                <a:off x="4598863" y="5402901"/>
                <a:ext cx="1205778" cy="1131822"/>
              </a:xfrm>
              <a:prstGeom prst="roundRect">
                <a:avLst/>
              </a:prstGeom>
            </p:spPr>
          </p:pic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B3A2AD9B-1D4B-0D04-F758-2EF029BB5EC6}"/>
                  </a:ext>
                </a:extLst>
              </p:cNvPr>
              <p:cNvSpPr txBox="1"/>
              <p:nvPr/>
            </p:nvSpPr>
            <p:spPr>
              <a:xfrm>
                <a:off x="5718854" y="5165346"/>
                <a:ext cx="389850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/>
                  <a:t>+</a:t>
                </a:r>
              </a:p>
            </p:txBody>
          </p:sp>
          <p:cxnSp>
            <p:nvCxnSpPr>
              <p:cNvPr id="66" name="Straight Arrow Connector 65">
                <a:extLst>
                  <a:ext uri="{FF2B5EF4-FFF2-40B4-BE49-F238E27FC236}">
                    <a16:creationId xmlns:a16="http://schemas.microsoft.com/office/drawing/2014/main" id="{A0790BF9-5E24-04E6-4D49-98BBC3BB2D4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934159" y="5792565"/>
                <a:ext cx="9914" cy="533959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prstDash val="sysDash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6038171E-58D3-30F7-5A51-029178D9D1DB}"/>
              </a:ext>
            </a:extLst>
          </p:cNvPr>
          <p:cNvGrpSpPr/>
          <p:nvPr/>
        </p:nvGrpSpPr>
        <p:grpSpPr>
          <a:xfrm>
            <a:off x="2412072" y="4988895"/>
            <a:ext cx="1010465" cy="1121558"/>
            <a:chOff x="7938174" y="5501814"/>
            <a:chExt cx="1289013" cy="1213770"/>
          </a:xfrm>
        </p:grpSpPr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812A9C1E-9503-97AE-5C66-D48E4632AF5D}"/>
                </a:ext>
              </a:extLst>
            </p:cNvPr>
            <p:cNvGrpSpPr/>
            <p:nvPr/>
          </p:nvGrpSpPr>
          <p:grpSpPr>
            <a:xfrm>
              <a:off x="7938174" y="5518294"/>
              <a:ext cx="1289013" cy="887062"/>
              <a:chOff x="7938174" y="5518294"/>
              <a:chExt cx="1289013" cy="887062"/>
            </a:xfrm>
          </p:grpSpPr>
          <p:grpSp>
            <p:nvGrpSpPr>
              <p:cNvPr id="71" name="Group 70">
                <a:extLst>
                  <a:ext uri="{FF2B5EF4-FFF2-40B4-BE49-F238E27FC236}">
                    <a16:creationId xmlns:a16="http://schemas.microsoft.com/office/drawing/2014/main" id="{8F147703-27F3-F156-7931-5E20CD13607B}"/>
                  </a:ext>
                </a:extLst>
              </p:cNvPr>
              <p:cNvGrpSpPr/>
              <p:nvPr/>
            </p:nvGrpSpPr>
            <p:grpSpPr>
              <a:xfrm>
                <a:off x="7938174" y="5518294"/>
                <a:ext cx="456950" cy="670421"/>
                <a:chOff x="7204117" y="884871"/>
                <a:chExt cx="533870" cy="672206"/>
              </a:xfrm>
            </p:grpSpPr>
            <p:sp>
              <p:nvSpPr>
                <p:cNvPr id="76" name="Cloud 75">
                  <a:extLst>
                    <a:ext uri="{FF2B5EF4-FFF2-40B4-BE49-F238E27FC236}">
                      <a16:creationId xmlns:a16="http://schemas.microsoft.com/office/drawing/2014/main" id="{3BD27E13-F4C6-C9A8-E7D3-3D1A490A20CC}"/>
                    </a:ext>
                  </a:extLst>
                </p:cNvPr>
                <p:cNvSpPr/>
                <p:nvPr/>
              </p:nvSpPr>
              <p:spPr>
                <a:xfrm>
                  <a:off x="7204117" y="1167865"/>
                  <a:ext cx="533870" cy="369333"/>
                </a:xfrm>
                <a:prstGeom prst="cloud">
                  <a:avLst/>
                </a:prstGeom>
                <a:solidFill>
                  <a:srgbClr val="FFA6A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66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7" name="TextBox 76">
                  <a:extLst>
                    <a:ext uri="{FF2B5EF4-FFF2-40B4-BE49-F238E27FC236}">
                      <a16:creationId xmlns:a16="http://schemas.microsoft.com/office/drawing/2014/main" id="{135CE451-98EB-D4A3-3288-DDBCD8632237}"/>
                    </a:ext>
                  </a:extLst>
                </p:cNvPr>
                <p:cNvSpPr txBox="1"/>
                <p:nvPr/>
              </p:nvSpPr>
              <p:spPr>
                <a:xfrm>
                  <a:off x="7224401" y="884871"/>
                  <a:ext cx="357790" cy="67220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4400" dirty="0"/>
                    <a:t>-</a:t>
                  </a:r>
                </a:p>
              </p:txBody>
            </p:sp>
          </p:grpSp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2DD09BD3-D672-9F11-C025-C1F44B0D9885}"/>
                  </a:ext>
                </a:extLst>
              </p:cNvPr>
              <p:cNvGrpSpPr/>
              <p:nvPr/>
            </p:nvGrpSpPr>
            <p:grpSpPr>
              <a:xfrm>
                <a:off x="8795585" y="5913689"/>
                <a:ext cx="431602" cy="491667"/>
                <a:chOff x="8370231" y="1516898"/>
                <a:chExt cx="504255" cy="564287"/>
              </a:xfrm>
            </p:grpSpPr>
            <p:sp>
              <p:nvSpPr>
                <p:cNvPr id="74" name="Cloud 73">
                  <a:extLst>
                    <a:ext uri="{FF2B5EF4-FFF2-40B4-BE49-F238E27FC236}">
                      <a16:creationId xmlns:a16="http://schemas.microsoft.com/office/drawing/2014/main" id="{74DB835A-7E21-8F4C-C689-28035E500496}"/>
                    </a:ext>
                  </a:extLst>
                </p:cNvPr>
                <p:cNvSpPr/>
                <p:nvPr/>
              </p:nvSpPr>
              <p:spPr>
                <a:xfrm>
                  <a:off x="8370231" y="1645291"/>
                  <a:ext cx="504255" cy="435894"/>
                </a:xfrm>
                <a:prstGeom prst="cloud">
                  <a:avLst/>
                </a:prstGeom>
                <a:solidFill>
                  <a:srgbClr val="D9D9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" name="TextBox 74">
                  <a:extLst>
                    <a:ext uri="{FF2B5EF4-FFF2-40B4-BE49-F238E27FC236}">
                      <a16:creationId xmlns:a16="http://schemas.microsoft.com/office/drawing/2014/main" id="{CA482FC8-80EC-0072-28A5-3CE7B5E405E3}"/>
                    </a:ext>
                  </a:extLst>
                </p:cNvPr>
                <p:cNvSpPr txBox="1"/>
                <p:nvPr/>
              </p:nvSpPr>
              <p:spPr>
                <a:xfrm>
                  <a:off x="8378224" y="1516898"/>
                  <a:ext cx="420308" cy="52321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/>
                    <a:t>+</a:t>
                  </a:r>
                </a:p>
              </p:txBody>
            </p:sp>
          </p:grpSp>
          <p:cxnSp>
            <p:nvCxnSpPr>
              <p:cNvPr id="73" name="Straight Arrow Connector 72">
                <a:extLst>
                  <a:ext uri="{FF2B5EF4-FFF2-40B4-BE49-F238E27FC236}">
                    <a16:creationId xmlns:a16="http://schemas.microsoft.com/office/drawing/2014/main" id="{3D2F3542-B67A-4780-E9D2-298C6F342A4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8383489" y="6028920"/>
                <a:ext cx="394795" cy="133133"/>
              </a:xfrm>
              <a:prstGeom prst="straightConnector1">
                <a:avLst/>
              </a:prstGeom>
              <a:ln w="6350">
                <a:solidFill>
                  <a:schemeClr val="tx1"/>
                </a:solidFill>
                <a:prstDash val="sysDash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9" name="Arc 68">
              <a:extLst>
                <a:ext uri="{FF2B5EF4-FFF2-40B4-BE49-F238E27FC236}">
                  <a16:creationId xmlns:a16="http://schemas.microsoft.com/office/drawing/2014/main" id="{9C541FCD-9B87-0CD8-D744-D17ABB94FB15}"/>
                </a:ext>
              </a:extLst>
            </p:cNvPr>
            <p:cNvSpPr/>
            <p:nvPr/>
          </p:nvSpPr>
          <p:spPr>
            <a:xfrm rot="19723473">
              <a:off x="8152034" y="5801184"/>
              <a:ext cx="914400" cy="914400"/>
            </a:xfrm>
            <a:prstGeom prst="arc">
              <a:avLst/>
            </a:prstGeom>
            <a:ln>
              <a:solidFill>
                <a:schemeClr val="tx1"/>
              </a:solidFill>
              <a:prstDash val="sysDash"/>
              <a:headEnd type="triangle" w="sm" len="sm"/>
              <a:tailEnd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Arc 69">
              <a:extLst>
                <a:ext uri="{FF2B5EF4-FFF2-40B4-BE49-F238E27FC236}">
                  <a16:creationId xmlns:a16="http://schemas.microsoft.com/office/drawing/2014/main" id="{CBB31F58-0828-C082-7B08-EC2DA01DD19F}"/>
                </a:ext>
              </a:extLst>
            </p:cNvPr>
            <p:cNvSpPr/>
            <p:nvPr/>
          </p:nvSpPr>
          <p:spPr>
            <a:xfrm rot="3833508" flipV="1">
              <a:off x="8189325" y="5501814"/>
              <a:ext cx="914400" cy="914400"/>
            </a:xfrm>
            <a:prstGeom prst="arc">
              <a:avLst/>
            </a:prstGeom>
            <a:ln>
              <a:solidFill>
                <a:schemeClr val="tx1"/>
              </a:solidFill>
              <a:prstDash val="sysDash"/>
              <a:headEnd type="triangle" w="sm" len="sm"/>
              <a:tailEnd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8" name="TextBox 77">
            <a:extLst>
              <a:ext uri="{FF2B5EF4-FFF2-40B4-BE49-F238E27FC236}">
                <a16:creationId xmlns:a16="http://schemas.microsoft.com/office/drawing/2014/main" id="{C17F1CE7-80E1-9044-D9A4-8D80A2F55A55}"/>
              </a:ext>
            </a:extLst>
          </p:cNvPr>
          <p:cNvSpPr txBox="1"/>
          <p:nvPr/>
        </p:nvSpPr>
        <p:spPr>
          <a:xfrm>
            <a:off x="2473747" y="227835"/>
            <a:ext cx="20986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latin typeface="Montserrat" pitchFamily="2" charset="77"/>
              </a:rPr>
              <a:t>Complexity of matter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742DEA-096A-ADEB-8B72-E64F1A15A92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888"/>
          <a:stretch/>
        </p:blipFill>
        <p:spPr>
          <a:xfrm>
            <a:off x="6254414" y="1647421"/>
            <a:ext cx="3202072" cy="3208992"/>
          </a:xfrm>
          <a:prstGeom prst="rect">
            <a:avLst/>
          </a:prstGeom>
        </p:spPr>
      </p:pic>
      <p:pic>
        <p:nvPicPr>
          <p:cNvPr id="79" name="Graphic 78" descr="Close with solid fill">
            <a:extLst>
              <a:ext uri="{FF2B5EF4-FFF2-40B4-BE49-F238E27FC236}">
                <a16:creationId xmlns:a16="http://schemas.microsoft.com/office/drawing/2014/main" id="{E45C868D-1845-05A1-08D8-7949ED762D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367375" y="3312337"/>
            <a:ext cx="568422" cy="568422"/>
          </a:xfrm>
          <a:prstGeom prst="rect">
            <a:avLst/>
          </a:prstGeom>
        </p:spPr>
      </p:pic>
      <p:grpSp>
        <p:nvGrpSpPr>
          <p:cNvPr id="80" name="Group 79">
            <a:extLst>
              <a:ext uri="{FF2B5EF4-FFF2-40B4-BE49-F238E27FC236}">
                <a16:creationId xmlns:a16="http://schemas.microsoft.com/office/drawing/2014/main" id="{61DFE40F-3F0C-04ED-80D4-F06E0F83794B}"/>
              </a:ext>
            </a:extLst>
          </p:cNvPr>
          <p:cNvGrpSpPr/>
          <p:nvPr/>
        </p:nvGrpSpPr>
        <p:grpSpPr>
          <a:xfrm>
            <a:off x="5992386" y="1563626"/>
            <a:ext cx="4089148" cy="3365098"/>
            <a:chOff x="6113298" y="1563626"/>
            <a:chExt cx="4089148" cy="3365098"/>
          </a:xfrm>
        </p:grpSpPr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id="{7E9B109B-875E-6087-F590-BBB83C341F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6600"/>
            <a:stretch/>
          </p:blipFill>
          <p:spPr>
            <a:xfrm>
              <a:off x="6285462" y="1563626"/>
              <a:ext cx="3916984" cy="3365098"/>
            </a:xfrm>
            <a:prstGeom prst="rect">
              <a:avLst/>
            </a:prstGeom>
          </p:spPr>
        </p:pic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id="{C9059D2A-DAE8-1464-D7AF-8BD3B94A25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65" t="13506" r="74402" b="78343"/>
            <a:stretch/>
          </p:blipFill>
          <p:spPr>
            <a:xfrm>
              <a:off x="6113298" y="1975579"/>
              <a:ext cx="1182173" cy="615143"/>
            </a:xfrm>
            <a:prstGeom prst="rect">
              <a:avLst/>
            </a:prstGeom>
          </p:spPr>
        </p:pic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id="{2529C6B7-FEC1-06C2-BB9A-73C34B5B7F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257" t="51989" r="29470" b="39314"/>
            <a:stretch/>
          </p:blipFill>
          <p:spPr>
            <a:xfrm>
              <a:off x="7887386" y="3732332"/>
              <a:ext cx="1162227" cy="613852"/>
            </a:xfrm>
            <a:prstGeom prst="rect">
              <a:avLst/>
            </a:prstGeom>
          </p:spPr>
        </p:pic>
      </p:grpSp>
      <p:sp>
        <p:nvSpPr>
          <p:cNvPr id="84" name="Freeform 83">
            <a:extLst>
              <a:ext uri="{FF2B5EF4-FFF2-40B4-BE49-F238E27FC236}">
                <a16:creationId xmlns:a16="http://schemas.microsoft.com/office/drawing/2014/main" id="{33AEB3F4-C9EE-0B44-1F2A-5594ACE03970}"/>
              </a:ext>
            </a:extLst>
          </p:cNvPr>
          <p:cNvSpPr/>
          <p:nvPr/>
        </p:nvSpPr>
        <p:spPr>
          <a:xfrm>
            <a:off x="8877366" y="2816061"/>
            <a:ext cx="372282" cy="295085"/>
          </a:xfrm>
          <a:custGeom>
            <a:avLst/>
            <a:gdLst>
              <a:gd name="connsiteX0" fmla="*/ 150057 w 372282"/>
              <a:gd name="connsiteY0" fmla="*/ 25501 h 295085"/>
              <a:gd name="connsiteX1" fmla="*/ 124556 w 372282"/>
              <a:gd name="connsiteY1" fmla="*/ 29144 h 295085"/>
              <a:gd name="connsiteX2" fmla="*/ 109984 w 372282"/>
              <a:gd name="connsiteY2" fmla="*/ 25501 h 295085"/>
              <a:gd name="connsiteX3" fmla="*/ 73554 w 372282"/>
              <a:gd name="connsiteY3" fmla="*/ 18215 h 295085"/>
              <a:gd name="connsiteX4" fmla="*/ 48052 w 372282"/>
              <a:gd name="connsiteY4" fmla="*/ 21858 h 295085"/>
              <a:gd name="connsiteX5" fmla="*/ 33480 w 372282"/>
              <a:gd name="connsiteY5" fmla="*/ 61931 h 295085"/>
              <a:gd name="connsiteX6" fmla="*/ 26194 w 372282"/>
              <a:gd name="connsiteY6" fmla="*/ 72860 h 295085"/>
              <a:gd name="connsiteX7" fmla="*/ 22551 w 372282"/>
              <a:gd name="connsiteY7" fmla="*/ 83789 h 295085"/>
              <a:gd name="connsiteX8" fmla="*/ 15265 w 372282"/>
              <a:gd name="connsiteY8" fmla="*/ 94718 h 295085"/>
              <a:gd name="connsiteX9" fmla="*/ 4336 w 372282"/>
              <a:gd name="connsiteY9" fmla="*/ 116576 h 295085"/>
              <a:gd name="connsiteX10" fmla="*/ 4336 w 372282"/>
              <a:gd name="connsiteY10" fmla="*/ 167579 h 295085"/>
              <a:gd name="connsiteX11" fmla="*/ 7979 w 372282"/>
              <a:gd name="connsiteY11" fmla="*/ 178508 h 295085"/>
              <a:gd name="connsiteX12" fmla="*/ 18908 w 372282"/>
              <a:gd name="connsiteY12" fmla="*/ 189437 h 295085"/>
              <a:gd name="connsiteX13" fmla="*/ 44409 w 372282"/>
              <a:gd name="connsiteY13" fmla="*/ 218581 h 295085"/>
              <a:gd name="connsiteX14" fmla="*/ 62624 w 372282"/>
              <a:gd name="connsiteY14" fmla="*/ 236796 h 295085"/>
              <a:gd name="connsiteX15" fmla="*/ 80840 w 372282"/>
              <a:gd name="connsiteY15" fmla="*/ 251368 h 295085"/>
              <a:gd name="connsiteX16" fmla="*/ 99055 w 372282"/>
              <a:gd name="connsiteY16" fmla="*/ 262298 h 295085"/>
              <a:gd name="connsiteX17" fmla="*/ 142771 w 372282"/>
              <a:gd name="connsiteY17" fmla="*/ 284156 h 295085"/>
              <a:gd name="connsiteX18" fmla="*/ 164629 w 372282"/>
              <a:gd name="connsiteY18" fmla="*/ 291442 h 295085"/>
              <a:gd name="connsiteX19" fmla="*/ 175558 w 372282"/>
              <a:gd name="connsiteY19" fmla="*/ 295085 h 295085"/>
              <a:gd name="connsiteX20" fmla="*/ 222918 w 372282"/>
              <a:gd name="connsiteY20" fmla="*/ 291442 h 295085"/>
              <a:gd name="connsiteX21" fmla="*/ 259348 w 372282"/>
              <a:gd name="connsiteY21" fmla="*/ 280513 h 295085"/>
              <a:gd name="connsiteX22" fmla="*/ 270277 w 372282"/>
              <a:gd name="connsiteY22" fmla="*/ 276870 h 295085"/>
              <a:gd name="connsiteX23" fmla="*/ 281206 w 372282"/>
              <a:gd name="connsiteY23" fmla="*/ 269584 h 295085"/>
              <a:gd name="connsiteX24" fmla="*/ 313993 w 372282"/>
              <a:gd name="connsiteY24" fmla="*/ 255012 h 295085"/>
              <a:gd name="connsiteX25" fmla="*/ 328565 w 372282"/>
              <a:gd name="connsiteY25" fmla="*/ 236796 h 295085"/>
              <a:gd name="connsiteX26" fmla="*/ 335852 w 372282"/>
              <a:gd name="connsiteY26" fmla="*/ 229510 h 295085"/>
              <a:gd name="connsiteX27" fmla="*/ 346781 w 372282"/>
              <a:gd name="connsiteY27" fmla="*/ 204009 h 295085"/>
              <a:gd name="connsiteX28" fmla="*/ 350424 w 372282"/>
              <a:gd name="connsiteY28" fmla="*/ 193080 h 295085"/>
              <a:gd name="connsiteX29" fmla="*/ 357710 w 372282"/>
              <a:gd name="connsiteY29" fmla="*/ 182151 h 295085"/>
              <a:gd name="connsiteX30" fmla="*/ 364996 w 372282"/>
              <a:gd name="connsiteY30" fmla="*/ 160293 h 295085"/>
              <a:gd name="connsiteX31" fmla="*/ 368639 w 372282"/>
              <a:gd name="connsiteY31" fmla="*/ 149364 h 295085"/>
              <a:gd name="connsiteX32" fmla="*/ 372282 w 372282"/>
              <a:gd name="connsiteY32" fmla="*/ 138435 h 295085"/>
              <a:gd name="connsiteX33" fmla="*/ 368639 w 372282"/>
              <a:gd name="connsiteY33" fmla="*/ 123863 h 295085"/>
              <a:gd name="connsiteX34" fmla="*/ 357710 w 372282"/>
              <a:gd name="connsiteY34" fmla="*/ 102004 h 295085"/>
              <a:gd name="connsiteX35" fmla="*/ 335852 w 372282"/>
              <a:gd name="connsiteY35" fmla="*/ 91075 h 295085"/>
              <a:gd name="connsiteX36" fmla="*/ 328565 w 372282"/>
              <a:gd name="connsiteY36" fmla="*/ 83789 h 295085"/>
              <a:gd name="connsiteX37" fmla="*/ 324922 w 372282"/>
              <a:gd name="connsiteY37" fmla="*/ 72860 h 295085"/>
              <a:gd name="connsiteX38" fmla="*/ 313993 w 372282"/>
              <a:gd name="connsiteY38" fmla="*/ 65574 h 295085"/>
              <a:gd name="connsiteX39" fmla="*/ 306707 w 372282"/>
              <a:gd name="connsiteY39" fmla="*/ 54645 h 295085"/>
              <a:gd name="connsiteX40" fmla="*/ 295778 w 372282"/>
              <a:gd name="connsiteY40" fmla="*/ 47359 h 295085"/>
              <a:gd name="connsiteX41" fmla="*/ 292135 w 372282"/>
              <a:gd name="connsiteY41" fmla="*/ 36430 h 295085"/>
              <a:gd name="connsiteX42" fmla="*/ 281206 w 372282"/>
              <a:gd name="connsiteY42" fmla="*/ 32787 h 295085"/>
              <a:gd name="connsiteX43" fmla="*/ 259348 w 372282"/>
              <a:gd name="connsiteY43" fmla="*/ 18215 h 295085"/>
              <a:gd name="connsiteX44" fmla="*/ 226561 w 372282"/>
              <a:gd name="connsiteY44" fmla="*/ 3643 h 295085"/>
              <a:gd name="connsiteX45" fmla="*/ 179201 w 372282"/>
              <a:gd name="connsiteY45" fmla="*/ 0 h 295085"/>
              <a:gd name="connsiteX46" fmla="*/ 135485 w 372282"/>
              <a:gd name="connsiteY46" fmla="*/ 21858 h 295085"/>
              <a:gd name="connsiteX47" fmla="*/ 150057 w 372282"/>
              <a:gd name="connsiteY47" fmla="*/ 25501 h 295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72282" h="295085">
                <a:moveTo>
                  <a:pt x="150057" y="25501"/>
                </a:moveTo>
                <a:cubicBezTo>
                  <a:pt x="141557" y="26715"/>
                  <a:pt x="133143" y="29144"/>
                  <a:pt x="124556" y="29144"/>
                </a:cubicBezTo>
                <a:cubicBezTo>
                  <a:pt x="119549" y="29144"/>
                  <a:pt x="114894" y="26483"/>
                  <a:pt x="109984" y="25501"/>
                </a:cubicBezTo>
                <a:cubicBezTo>
                  <a:pt x="65323" y="16569"/>
                  <a:pt x="107401" y="26677"/>
                  <a:pt x="73554" y="18215"/>
                </a:cubicBezTo>
                <a:cubicBezTo>
                  <a:pt x="65053" y="19429"/>
                  <a:pt x="56025" y="18669"/>
                  <a:pt x="48052" y="21858"/>
                </a:cubicBezTo>
                <a:cubicBezTo>
                  <a:pt x="30490" y="28883"/>
                  <a:pt x="37211" y="48250"/>
                  <a:pt x="33480" y="61931"/>
                </a:cubicBezTo>
                <a:cubicBezTo>
                  <a:pt x="32328" y="66155"/>
                  <a:pt x="28152" y="68944"/>
                  <a:pt x="26194" y="72860"/>
                </a:cubicBezTo>
                <a:cubicBezTo>
                  <a:pt x="24477" y="76295"/>
                  <a:pt x="24268" y="80354"/>
                  <a:pt x="22551" y="83789"/>
                </a:cubicBezTo>
                <a:cubicBezTo>
                  <a:pt x="20593" y="87705"/>
                  <a:pt x="17223" y="90802"/>
                  <a:pt x="15265" y="94718"/>
                </a:cubicBezTo>
                <a:cubicBezTo>
                  <a:pt x="182" y="124883"/>
                  <a:pt x="25217" y="85255"/>
                  <a:pt x="4336" y="116576"/>
                </a:cubicBezTo>
                <a:cubicBezTo>
                  <a:pt x="-1700" y="140723"/>
                  <a:pt x="-1186" y="131689"/>
                  <a:pt x="4336" y="167579"/>
                </a:cubicBezTo>
                <a:cubicBezTo>
                  <a:pt x="4920" y="171374"/>
                  <a:pt x="5849" y="175313"/>
                  <a:pt x="7979" y="178508"/>
                </a:cubicBezTo>
                <a:cubicBezTo>
                  <a:pt x="10837" y="182795"/>
                  <a:pt x="15745" y="185370"/>
                  <a:pt x="18908" y="189437"/>
                </a:cubicBezTo>
                <a:cubicBezTo>
                  <a:pt x="41794" y="218861"/>
                  <a:pt x="23252" y="204476"/>
                  <a:pt x="44409" y="218581"/>
                </a:cubicBezTo>
                <a:cubicBezTo>
                  <a:pt x="63838" y="247725"/>
                  <a:pt x="38337" y="212509"/>
                  <a:pt x="62624" y="236796"/>
                </a:cubicBezTo>
                <a:cubicBezTo>
                  <a:pt x="79102" y="253274"/>
                  <a:pt x="59562" y="244276"/>
                  <a:pt x="80840" y="251368"/>
                </a:cubicBezTo>
                <a:cubicBezTo>
                  <a:pt x="97185" y="267715"/>
                  <a:pt x="77776" y="250476"/>
                  <a:pt x="99055" y="262298"/>
                </a:cubicBezTo>
                <a:cubicBezTo>
                  <a:pt x="141427" y="285838"/>
                  <a:pt x="100218" y="269972"/>
                  <a:pt x="142771" y="284156"/>
                </a:cubicBezTo>
                <a:lnTo>
                  <a:pt x="164629" y="291442"/>
                </a:lnTo>
                <a:lnTo>
                  <a:pt x="175558" y="295085"/>
                </a:lnTo>
                <a:cubicBezTo>
                  <a:pt x="191345" y="293871"/>
                  <a:pt x="207193" y="293292"/>
                  <a:pt x="222918" y="291442"/>
                </a:cubicBezTo>
                <a:cubicBezTo>
                  <a:pt x="231427" y="290441"/>
                  <a:pt x="253470" y="282472"/>
                  <a:pt x="259348" y="280513"/>
                </a:cubicBezTo>
                <a:cubicBezTo>
                  <a:pt x="262991" y="279299"/>
                  <a:pt x="267082" y="279000"/>
                  <a:pt x="270277" y="276870"/>
                </a:cubicBezTo>
                <a:cubicBezTo>
                  <a:pt x="273920" y="274441"/>
                  <a:pt x="277205" y="271362"/>
                  <a:pt x="281206" y="269584"/>
                </a:cubicBezTo>
                <a:cubicBezTo>
                  <a:pt x="303950" y="259476"/>
                  <a:pt x="298537" y="267378"/>
                  <a:pt x="313993" y="255012"/>
                </a:cubicBezTo>
                <a:cubicBezTo>
                  <a:pt x="323766" y="247193"/>
                  <a:pt x="320150" y="247314"/>
                  <a:pt x="328565" y="236796"/>
                </a:cubicBezTo>
                <a:cubicBezTo>
                  <a:pt x="330711" y="234114"/>
                  <a:pt x="333423" y="231939"/>
                  <a:pt x="335852" y="229510"/>
                </a:cubicBezTo>
                <a:cubicBezTo>
                  <a:pt x="343434" y="199183"/>
                  <a:pt x="334202" y="229167"/>
                  <a:pt x="346781" y="204009"/>
                </a:cubicBezTo>
                <a:cubicBezTo>
                  <a:pt x="348498" y="200574"/>
                  <a:pt x="348707" y="196515"/>
                  <a:pt x="350424" y="193080"/>
                </a:cubicBezTo>
                <a:cubicBezTo>
                  <a:pt x="352382" y="189164"/>
                  <a:pt x="355932" y="186152"/>
                  <a:pt x="357710" y="182151"/>
                </a:cubicBezTo>
                <a:cubicBezTo>
                  <a:pt x="360829" y="175133"/>
                  <a:pt x="362567" y="167579"/>
                  <a:pt x="364996" y="160293"/>
                </a:cubicBezTo>
                <a:lnTo>
                  <a:pt x="368639" y="149364"/>
                </a:lnTo>
                <a:lnTo>
                  <a:pt x="372282" y="138435"/>
                </a:lnTo>
                <a:cubicBezTo>
                  <a:pt x="371068" y="133578"/>
                  <a:pt x="370014" y="128677"/>
                  <a:pt x="368639" y="123863"/>
                </a:cubicBezTo>
                <a:cubicBezTo>
                  <a:pt x="366268" y="115566"/>
                  <a:pt x="364097" y="108391"/>
                  <a:pt x="357710" y="102004"/>
                </a:cubicBezTo>
                <a:cubicBezTo>
                  <a:pt x="350648" y="94942"/>
                  <a:pt x="344741" y="94038"/>
                  <a:pt x="335852" y="91075"/>
                </a:cubicBezTo>
                <a:cubicBezTo>
                  <a:pt x="333423" y="88646"/>
                  <a:pt x="330332" y="86734"/>
                  <a:pt x="328565" y="83789"/>
                </a:cubicBezTo>
                <a:cubicBezTo>
                  <a:pt x="326589" y="80496"/>
                  <a:pt x="327321" y="75859"/>
                  <a:pt x="324922" y="72860"/>
                </a:cubicBezTo>
                <a:cubicBezTo>
                  <a:pt x="322187" y="69441"/>
                  <a:pt x="317636" y="68003"/>
                  <a:pt x="313993" y="65574"/>
                </a:cubicBezTo>
                <a:cubicBezTo>
                  <a:pt x="311564" y="61931"/>
                  <a:pt x="309803" y="57741"/>
                  <a:pt x="306707" y="54645"/>
                </a:cubicBezTo>
                <a:cubicBezTo>
                  <a:pt x="303611" y="51549"/>
                  <a:pt x="298513" y="50778"/>
                  <a:pt x="295778" y="47359"/>
                </a:cubicBezTo>
                <a:cubicBezTo>
                  <a:pt x="293379" y="44360"/>
                  <a:pt x="294850" y="39145"/>
                  <a:pt x="292135" y="36430"/>
                </a:cubicBezTo>
                <a:cubicBezTo>
                  <a:pt x="289420" y="33715"/>
                  <a:pt x="284563" y="34652"/>
                  <a:pt x="281206" y="32787"/>
                </a:cubicBezTo>
                <a:cubicBezTo>
                  <a:pt x="273551" y="28534"/>
                  <a:pt x="266634" y="23072"/>
                  <a:pt x="259348" y="18215"/>
                </a:cubicBezTo>
                <a:cubicBezTo>
                  <a:pt x="248476" y="10967"/>
                  <a:pt x="241263" y="4774"/>
                  <a:pt x="226561" y="3643"/>
                </a:cubicBezTo>
                <a:lnTo>
                  <a:pt x="179201" y="0"/>
                </a:lnTo>
                <a:cubicBezTo>
                  <a:pt x="173811" y="1797"/>
                  <a:pt x="135485" y="12442"/>
                  <a:pt x="135485" y="21858"/>
                </a:cubicBezTo>
                <a:lnTo>
                  <a:pt x="150057" y="2550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tserrat" pitchFamily="2" charset="77"/>
            </a:endParaRPr>
          </a:p>
        </p:txBody>
      </p:sp>
      <p:pic>
        <p:nvPicPr>
          <p:cNvPr id="86" name="Picture 85">
            <a:extLst>
              <a:ext uri="{FF2B5EF4-FFF2-40B4-BE49-F238E27FC236}">
                <a16:creationId xmlns:a16="http://schemas.microsoft.com/office/drawing/2014/main" id="{3DB76F76-3619-9534-06C4-77719F72F3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59" t="14455" r="2101" b="6005"/>
          <a:stretch/>
        </p:blipFill>
        <p:spPr>
          <a:xfrm>
            <a:off x="8829296" y="2814024"/>
            <a:ext cx="468421" cy="331256"/>
          </a:xfrm>
          <a:prstGeom prst="rect">
            <a:avLst/>
          </a:prstGeom>
        </p:spPr>
      </p:pic>
      <p:sp>
        <p:nvSpPr>
          <p:cNvPr id="87" name="TextBox 86">
            <a:extLst>
              <a:ext uri="{FF2B5EF4-FFF2-40B4-BE49-F238E27FC236}">
                <a16:creationId xmlns:a16="http://schemas.microsoft.com/office/drawing/2014/main" id="{74336FC8-DC01-DD36-9A23-4CB12C9C6742}"/>
              </a:ext>
            </a:extLst>
          </p:cNvPr>
          <p:cNvSpPr txBox="1"/>
          <p:nvPr/>
        </p:nvSpPr>
        <p:spPr>
          <a:xfrm>
            <a:off x="9493399" y="3312337"/>
            <a:ext cx="974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Montserrat" pitchFamily="2" charset="77"/>
              </a:rPr>
              <a:t>Theory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84BF9DD4-E3C6-2753-741E-CAF4D3E108FB}"/>
              </a:ext>
            </a:extLst>
          </p:cNvPr>
          <p:cNvSpPr txBox="1"/>
          <p:nvPr/>
        </p:nvSpPr>
        <p:spPr>
          <a:xfrm>
            <a:off x="5391967" y="1430082"/>
            <a:ext cx="1547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Montserrat" pitchFamily="2" charset="77"/>
              </a:rPr>
              <a:t>Experiment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AF46E93-1C7E-1E37-84BD-02F48391D2F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49128" y="812105"/>
            <a:ext cx="2170104" cy="174437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4E21420-B73E-3483-339E-40582AC4B36D}"/>
              </a:ext>
            </a:extLst>
          </p:cNvPr>
          <p:cNvSpPr txBox="1"/>
          <p:nvPr/>
        </p:nvSpPr>
        <p:spPr>
          <a:xfrm>
            <a:off x="2564597" y="2739333"/>
            <a:ext cx="69858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800" b="1" i="0" dirty="0">
                <a:effectLst/>
                <a:latin typeface="Montserrat" pitchFamily="2" charset="77"/>
              </a:rPr>
              <a:t>NMH</a:t>
            </a:r>
            <a:r>
              <a:rPr lang="en-US" sz="800" b="0" i="0" dirty="0">
                <a:effectLst/>
                <a:latin typeface="Montserrat" pitchFamily="2" charset="77"/>
              </a:rPr>
              <a:t>, Wang, </a:t>
            </a:r>
            <a:r>
              <a:rPr lang="en-US" sz="800" b="0" i="0" dirty="0" err="1">
                <a:effectLst/>
                <a:latin typeface="Montserrat" pitchFamily="2" charset="77"/>
              </a:rPr>
              <a:t>Berkelbach</a:t>
            </a:r>
            <a:r>
              <a:rPr lang="en-US" sz="800" b="0" i="0" dirty="0">
                <a:effectLst/>
                <a:latin typeface="Montserrat" pitchFamily="2" charset="77"/>
              </a:rPr>
              <a:t>,</a:t>
            </a:r>
            <a:r>
              <a:rPr lang="en-US" sz="800" dirty="0">
                <a:latin typeface="Montserrat" pitchFamily="2" charset="77"/>
              </a:rPr>
              <a:t> </a:t>
            </a:r>
            <a:r>
              <a:rPr lang="en-US" sz="800" b="1" i="0" dirty="0">
                <a:effectLst/>
                <a:latin typeface="Montserrat" pitchFamily="2" charset="77"/>
              </a:rPr>
              <a:t>ACS Catalysis</a:t>
            </a:r>
            <a:r>
              <a:rPr lang="en-US" sz="800" b="0" i="0" dirty="0">
                <a:effectLst/>
                <a:latin typeface="Montserrat" pitchFamily="2" charset="77"/>
              </a:rPr>
              <a:t>, 2022</a:t>
            </a:r>
          </a:p>
          <a:p>
            <a:endParaRPr lang="en-US" sz="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FD4E33-97A2-ECB2-5167-6C784B1A652A}"/>
              </a:ext>
            </a:extLst>
          </p:cNvPr>
          <p:cNvSpPr txBox="1"/>
          <p:nvPr/>
        </p:nvSpPr>
        <p:spPr>
          <a:xfrm>
            <a:off x="2545625" y="2891962"/>
            <a:ext cx="3827013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0" i="0" dirty="0">
                <a:solidFill>
                  <a:srgbClr val="222222"/>
                </a:solidFill>
                <a:effectLst/>
                <a:latin typeface="Montserrat" pitchFamily="2" charset="77"/>
              </a:rPr>
              <a:t>Stone, Starr, </a:t>
            </a:r>
            <a:r>
              <a:rPr lang="en-US" sz="800" b="1" i="0" dirty="0">
                <a:solidFill>
                  <a:srgbClr val="222222"/>
                </a:solidFill>
                <a:effectLst/>
                <a:latin typeface="Montserrat" pitchFamily="2" charset="77"/>
              </a:rPr>
              <a:t>NMH</a:t>
            </a:r>
            <a:r>
              <a:rPr lang="en-US" sz="800" b="0" i="0" dirty="0">
                <a:solidFill>
                  <a:srgbClr val="222222"/>
                </a:solidFill>
                <a:effectLst/>
                <a:latin typeface="Montserrat" pitchFamily="2" charset="77"/>
              </a:rPr>
              <a:t>, Wang, et. </a:t>
            </a:r>
            <a:r>
              <a:rPr lang="en-US" sz="800" dirty="0">
                <a:solidFill>
                  <a:srgbClr val="222222"/>
                </a:solidFill>
                <a:latin typeface="Montserrat" pitchFamily="2" charset="77"/>
              </a:rPr>
              <a:t>al</a:t>
            </a:r>
            <a:r>
              <a:rPr lang="en-US" sz="800" b="0" i="0" dirty="0">
                <a:solidFill>
                  <a:srgbClr val="222222"/>
                </a:solidFill>
                <a:effectLst/>
                <a:latin typeface="Montserrat" pitchFamily="2" charset="77"/>
              </a:rPr>
              <a:t>. ,</a:t>
            </a:r>
            <a:r>
              <a:rPr lang="en-US" sz="800" b="1" i="0" dirty="0">
                <a:effectLst/>
                <a:latin typeface="Montserrat" pitchFamily="2" charset="77"/>
              </a:rPr>
              <a:t> Chemical Science </a:t>
            </a:r>
            <a:r>
              <a:rPr lang="en-US" sz="800" b="0" i="0" dirty="0">
                <a:effectLst/>
                <a:latin typeface="Montserrat" pitchFamily="2" charset="77"/>
              </a:rPr>
              <a:t>2022</a:t>
            </a:r>
            <a:endParaRPr lang="en-US" sz="800" dirty="0">
              <a:latin typeface="Montserrat" pitchFamily="2" charset="77"/>
            </a:endParaRPr>
          </a:p>
        </p:txBody>
      </p:sp>
      <p:pic>
        <p:nvPicPr>
          <p:cNvPr id="85" name="Picture 84">
            <a:extLst>
              <a:ext uri="{FF2B5EF4-FFF2-40B4-BE49-F238E27FC236}">
                <a16:creationId xmlns:a16="http://schemas.microsoft.com/office/drawing/2014/main" id="{40FFADA9-47D3-0B9E-A8C5-62563A3CD37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33155" y="711506"/>
            <a:ext cx="2296831" cy="1875959"/>
          </a:xfrm>
          <a:prstGeom prst="rect">
            <a:avLst/>
          </a:prstGeom>
        </p:spPr>
      </p:pic>
      <p:sp>
        <p:nvSpPr>
          <p:cNvPr id="89" name="TextBox 88">
            <a:extLst>
              <a:ext uri="{FF2B5EF4-FFF2-40B4-BE49-F238E27FC236}">
                <a16:creationId xmlns:a16="http://schemas.microsoft.com/office/drawing/2014/main" id="{EAA99E38-CB28-559D-D97B-EAF552E3F497}"/>
              </a:ext>
            </a:extLst>
          </p:cNvPr>
          <p:cNvSpPr txBox="1"/>
          <p:nvPr/>
        </p:nvSpPr>
        <p:spPr>
          <a:xfrm>
            <a:off x="1975681" y="2751965"/>
            <a:ext cx="3990362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/>
            <a:r>
              <a:rPr lang="en-US" sz="800" dirty="0">
                <a:solidFill>
                  <a:srgbClr val="000000"/>
                </a:solidFill>
                <a:effectLst/>
                <a:latin typeface="Montserrat" pitchFamily="2" charset="77"/>
                <a:ea typeface="Times New Roman" panose="02020603050405020304" pitchFamily="18" charset="0"/>
              </a:rPr>
              <a:t>A. L. Paoletta, </a:t>
            </a:r>
            <a:r>
              <a:rPr lang="en-US" sz="800" b="1" dirty="0">
                <a:solidFill>
                  <a:srgbClr val="000000"/>
                </a:solidFill>
                <a:effectLst/>
                <a:latin typeface="Montserrat" pitchFamily="2" charset="77"/>
                <a:ea typeface="Times New Roman" panose="02020603050405020304" pitchFamily="18" charset="0"/>
              </a:rPr>
              <a:t>NMH</a:t>
            </a:r>
            <a:r>
              <a:rPr lang="en-US" sz="800" dirty="0">
                <a:solidFill>
                  <a:srgbClr val="000000"/>
                </a:solidFill>
                <a:effectLst/>
                <a:latin typeface="Montserrat" pitchFamily="2" charset="77"/>
                <a:ea typeface="Times New Roman" panose="02020603050405020304" pitchFamily="18" charset="0"/>
              </a:rPr>
              <a:t>, D. W. Cheng, et. al., </a:t>
            </a:r>
            <a:r>
              <a:rPr lang="en-US" sz="800" b="1" dirty="0">
                <a:solidFill>
                  <a:srgbClr val="000000"/>
                </a:solidFill>
                <a:effectLst/>
                <a:latin typeface="Montserrat" pitchFamily="2" charset="77"/>
                <a:ea typeface="Times New Roman" panose="02020603050405020304" pitchFamily="18" charset="0"/>
              </a:rPr>
              <a:t>JACS </a:t>
            </a:r>
            <a:r>
              <a:rPr lang="en-US" sz="800" dirty="0">
                <a:solidFill>
                  <a:srgbClr val="000000"/>
                </a:solidFill>
                <a:effectLst/>
                <a:latin typeface="Montserrat" pitchFamily="2" charset="77"/>
                <a:ea typeface="Times New Roman" panose="02020603050405020304" pitchFamily="18" charset="0"/>
              </a:rPr>
              <a:t>(2024)</a:t>
            </a:r>
            <a:endParaRPr lang="en-US" sz="800" dirty="0">
              <a:effectLst/>
              <a:latin typeface="Montserrat" pitchFamily="2" charset="77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5218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animBg="1"/>
      <p:bldP spid="4" grpId="0"/>
      <p:bldP spid="4" grpId="1"/>
      <p:bldP spid="6" grpId="0"/>
      <p:bldP spid="6" grpId="1"/>
      <p:bldP spid="8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B964C6-D777-8716-E648-C1C9380F5C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58"/>
          <a:stretch/>
        </p:blipFill>
        <p:spPr>
          <a:xfrm>
            <a:off x="1033405" y="1206089"/>
            <a:ext cx="2042512" cy="5349704"/>
          </a:xfrm>
          <a:prstGeom prst="rect">
            <a:avLst/>
          </a:prstGeom>
        </p:spPr>
      </p:pic>
      <p:sp>
        <p:nvSpPr>
          <p:cNvPr id="20" name="Arc 19">
            <a:extLst>
              <a:ext uri="{FF2B5EF4-FFF2-40B4-BE49-F238E27FC236}">
                <a16:creationId xmlns:a16="http://schemas.microsoft.com/office/drawing/2014/main" id="{8B198285-01A3-1762-1694-F5B31C80C9E5}"/>
              </a:ext>
            </a:extLst>
          </p:cNvPr>
          <p:cNvSpPr/>
          <p:nvPr/>
        </p:nvSpPr>
        <p:spPr>
          <a:xfrm rot="1366642">
            <a:off x="1910588" y="1844144"/>
            <a:ext cx="917363" cy="1256912"/>
          </a:xfrm>
          <a:prstGeom prst="arc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600">
              <a:latin typeface="Montserrat" pitchFamily="2" charset="77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1881A8D-48CA-A55C-DDA0-9152A4785ECA}"/>
              </a:ext>
            </a:extLst>
          </p:cNvPr>
          <p:cNvSpPr txBox="1"/>
          <p:nvPr/>
        </p:nvSpPr>
        <p:spPr>
          <a:xfrm>
            <a:off x="2856479" y="2056817"/>
            <a:ext cx="4716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  <a:latin typeface="Montserrat" pitchFamily="2" charset="77"/>
              </a:rPr>
              <a:t>e</a:t>
            </a:r>
            <a:r>
              <a:rPr lang="en-US" sz="1600" baseline="30000" dirty="0">
                <a:solidFill>
                  <a:srgbClr val="C00000"/>
                </a:solidFill>
                <a:latin typeface="Montserrat" pitchFamily="2" charset="77"/>
              </a:rPr>
              <a:t>-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650E224-DCD9-C9F3-6A98-51703B0BA8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898"/>
          <a:stretch/>
        </p:blipFill>
        <p:spPr>
          <a:xfrm>
            <a:off x="205507" y="1206089"/>
            <a:ext cx="828765" cy="5349704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D35CC4B-365A-56B2-19F4-0472EE5BBBD3}"/>
              </a:ext>
            </a:extLst>
          </p:cNvPr>
          <p:cNvCxnSpPr>
            <a:cxnSpLocks/>
          </p:cNvCxnSpPr>
          <p:nvPr/>
        </p:nvCxnSpPr>
        <p:spPr>
          <a:xfrm flipV="1">
            <a:off x="4315979" y="1871077"/>
            <a:ext cx="0" cy="4409802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1778126-DAAD-405F-8068-D5C60AA23429}"/>
              </a:ext>
            </a:extLst>
          </p:cNvPr>
          <p:cNvCxnSpPr>
            <a:cxnSpLocks/>
          </p:cNvCxnSpPr>
          <p:nvPr/>
        </p:nvCxnSpPr>
        <p:spPr>
          <a:xfrm>
            <a:off x="5559002" y="3775472"/>
            <a:ext cx="900786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515765C-9F58-F73A-755C-2BB059354AC5}"/>
              </a:ext>
            </a:extLst>
          </p:cNvPr>
          <p:cNvSpPr txBox="1"/>
          <p:nvPr/>
        </p:nvSpPr>
        <p:spPr>
          <a:xfrm>
            <a:off x="3903814" y="1501745"/>
            <a:ext cx="10565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Montserrat" pitchFamily="2" charset="77"/>
              </a:rPr>
              <a:t>Energy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D154EEA-F74D-0DE5-BBB6-5A1953B5FB01}"/>
              </a:ext>
            </a:extLst>
          </p:cNvPr>
          <p:cNvSpPr txBox="1"/>
          <p:nvPr/>
        </p:nvSpPr>
        <p:spPr>
          <a:xfrm>
            <a:off x="5836140" y="2125026"/>
            <a:ext cx="4716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  <a:latin typeface="Montserrat" pitchFamily="2" charset="77"/>
              </a:rPr>
              <a:t>e</a:t>
            </a:r>
            <a:r>
              <a:rPr lang="en-US" sz="1600" baseline="30000" dirty="0">
                <a:solidFill>
                  <a:srgbClr val="C00000"/>
                </a:solidFill>
                <a:latin typeface="Montserrat" pitchFamily="2" charset="77"/>
              </a:rPr>
              <a:t>-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FB979A5-543B-E04F-D5F1-A2110DFBFC13}"/>
              </a:ext>
            </a:extLst>
          </p:cNvPr>
          <p:cNvCxnSpPr>
            <a:cxnSpLocks/>
          </p:cNvCxnSpPr>
          <p:nvPr/>
        </p:nvCxnSpPr>
        <p:spPr>
          <a:xfrm>
            <a:off x="5577274" y="2676493"/>
            <a:ext cx="900786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Oval 16">
            <a:extLst>
              <a:ext uri="{FF2B5EF4-FFF2-40B4-BE49-F238E27FC236}">
                <a16:creationId xmlns:a16="http://schemas.microsoft.com/office/drawing/2014/main" id="{3B8AA4F7-6477-A44B-87F5-3DD027703C3C}"/>
              </a:ext>
            </a:extLst>
          </p:cNvPr>
          <p:cNvSpPr/>
          <p:nvPr/>
        </p:nvSpPr>
        <p:spPr>
          <a:xfrm>
            <a:off x="5887522" y="2543891"/>
            <a:ext cx="258765" cy="234454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Montserrat" pitchFamily="2" charset="77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5E95740-9B7A-D76E-1D6E-821A8B4207DC}"/>
              </a:ext>
            </a:extLst>
          </p:cNvPr>
          <p:cNvCxnSpPr>
            <a:cxnSpLocks/>
          </p:cNvCxnSpPr>
          <p:nvPr/>
        </p:nvCxnSpPr>
        <p:spPr>
          <a:xfrm>
            <a:off x="6009677" y="2847515"/>
            <a:ext cx="0" cy="713325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2C9239D-0764-C6E8-47C6-66B35D6077C3}"/>
                  </a:ext>
                </a:extLst>
              </p:cNvPr>
              <p:cNvSpPr txBox="1"/>
              <p:nvPr/>
            </p:nvSpPr>
            <p:spPr>
              <a:xfrm>
                <a:off x="5457906" y="3088481"/>
                <a:ext cx="511237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𝜟</m:t>
                      </m:r>
                      <m:r>
                        <a:rPr lang="en-US" sz="1600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𝑬</m:t>
                      </m:r>
                    </m:oMath>
                  </m:oMathPara>
                </a14:m>
                <a:endParaRPr lang="en-US" sz="1600" b="1" dirty="0">
                  <a:latin typeface="Montserrat" pitchFamily="2" charset="77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2C9239D-0764-C6E8-47C6-66B35D6077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57906" y="3088481"/>
                <a:ext cx="511237" cy="246221"/>
              </a:xfrm>
              <a:prstGeom prst="rect">
                <a:avLst/>
              </a:prstGeom>
              <a:blipFill>
                <a:blip r:embed="rId4"/>
                <a:stretch>
                  <a:fillRect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ectangle 23">
            <a:extLst>
              <a:ext uri="{FF2B5EF4-FFF2-40B4-BE49-F238E27FC236}">
                <a16:creationId xmlns:a16="http://schemas.microsoft.com/office/drawing/2014/main" id="{39E9F6BC-6B25-3643-737A-060C0EF958D6}"/>
              </a:ext>
            </a:extLst>
          </p:cNvPr>
          <p:cNvSpPr/>
          <p:nvPr/>
        </p:nvSpPr>
        <p:spPr>
          <a:xfrm>
            <a:off x="4594470" y="3745699"/>
            <a:ext cx="694154" cy="2318017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75000"/>
                  <a:shade val="30000"/>
                  <a:satMod val="115000"/>
                </a:schemeClr>
              </a:gs>
              <a:gs pos="50000">
                <a:schemeClr val="accent4">
                  <a:lumMod val="75000"/>
                  <a:shade val="67500"/>
                  <a:satMod val="115000"/>
                </a:schemeClr>
              </a:gs>
              <a:gs pos="100000">
                <a:schemeClr val="accent4">
                  <a:lumMod val="75000"/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noFill/>
          </a:ln>
          <a:effectLst>
            <a:softEdge rad="3175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Montserrat" pitchFamily="2" charset="77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0EE19A0-C36D-0295-DB9E-DEC764BBBBA4}"/>
              </a:ext>
            </a:extLst>
          </p:cNvPr>
          <p:cNvSpPr/>
          <p:nvPr/>
        </p:nvSpPr>
        <p:spPr>
          <a:xfrm>
            <a:off x="6755257" y="3745699"/>
            <a:ext cx="694154" cy="2318017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75000"/>
                  <a:shade val="30000"/>
                  <a:satMod val="115000"/>
                </a:schemeClr>
              </a:gs>
              <a:gs pos="50000">
                <a:schemeClr val="accent4">
                  <a:lumMod val="75000"/>
                  <a:shade val="67500"/>
                  <a:satMod val="115000"/>
                </a:schemeClr>
              </a:gs>
              <a:gs pos="100000">
                <a:schemeClr val="accent4">
                  <a:lumMod val="75000"/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noFill/>
          </a:ln>
          <a:effectLst>
            <a:softEdge rad="3175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Montserrat" pitchFamily="2" charset="77"/>
            </a:endParaRPr>
          </a:p>
        </p:txBody>
      </p:sp>
      <p:sp>
        <p:nvSpPr>
          <p:cNvPr id="26" name="Arc 25">
            <a:extLst>
              <a:ext uri="{FF2B5EF4-FFF2-40B4-BE49-F238E27FC236}">
                <a16:creationId xmlns:a16="http://schemas.microsoft.com/office/drawing/2014/main" id="{50592F6E-EC0A-49BF-DE8E-F340EA84D737}"/>
              </a:ext>
            </a:extLst>
          </p:cNvPr>
          <p:cNvSpPr/>
          <p:nvPr/>
        </p:nvSpPr>
        <p:spPr>
          <a:xfrm rot="18727613">
            <a:off x="5155882" y="2171312"/>
            <a:ext cx="917363" cy="1256912"/>
          </a:xfrm>
          <a:prstGeom prst="arc">
            <a:avLst>
              <a:gd name="adj1" fmla="val 15031040"/>
              <a:gd name="adj2" fmla="val 0"/>
            </a:avLst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600">
              <a:latin typeface="Montserrat" pitchFamily="2" charset="77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1353E83F-AE88-1DD6-0F27-B1623A7410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5" r="79898" b="3571"/>
          <a:stretch/>
        </p:blipFill>
        <p:spPr>
          <a:xfrm flipH="1">
            <a:off x="7681284" y="2601849"/>
            <a:ext cx="547543" cy="3558084"/>
          </a:xfrm>
          <a:prstGeom prst="rect">
            <a:avLst/>
          </a:prstGeom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7E1157A3-83DB-5F3E-A1CF-5BB34478D649}"/>
              </a:ext>
            </a:extLst>
          </p:cNvPr>
          <p:cNvSpPr/>
          <p:nvPr/>
        </p:nvSpPr>
        <p:spPr>
          <a:xfrm>
            <a:off x="5869249" y="3669313"/>
            <a:ext cx="258765" cy="234454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Montserrat" pitchFamily="2" charset="77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0010079-0F50-3613-632B-EC61F1BF6903}"/>
              </a:ext>
            </a:extLst>
          </p:cNvPr>
          <p:cNvGrpSpPr/>
          <p:nvPr/>
        </p:nvGrpSpPr>
        <p:grpSpPr>
          <a:xfrm>
            <a:off x="6785714" y="2940782"/>
            <a:ext cx="922654" cy="336238"/>
            <a:chOff x="3019178" y="1382852"/>
            <a:chExt cx="759504" cy="269345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6F7C1EF-A2BC-31F6-D841-4BCE48684D12}"/>
                </a:ext>
              </a:extLst>
            </p:cNvPr>
            <p:cNvSpPr/>
            <p:nvPr/>
          </p:nvSpPr>
          <p:spPr>
            <a:xfrm flipV="1">
              <a:off x="3019178" y="1382852"/>
              <a:ext cx="633407" cy="269345"/>
            </a:xfrm>
            <a:custGeom>
              <a:avLst/>
              <a:gdLst>
                <a:gd name="connsiteX0" fmla="*/ 0 w 807685"/>
                <a:gd name="connsiteY0" fmla="*/ 163211 h 340576"/>
                <a:gd name="connsiteX1" fmla="*/ 39414 w 807685"/>
                <a:gd name="connsiteY1" fmla="*/ 5555 h 340576"/>
                <a:gd name="connsiteX2" fmla="*/ 165538 w 807685"/>
                <a:gd name="connsiteY2" fmla="*/ 340573 h 340576"/>
                <a:gd name="connsiteX3" fmla="*/ 275897 w 807685"/>
                <a:gd name="connsiteY3" fmla="*/ 13438 h 340576"/>
                <a:gd name="connsiteX4" fmla="*/ 398080 w 807685"/>
                <a:gd name="connsiteY4" fmla="*/ 336631 h 340576"/>
                <a:gd name="connsiteX5" fmla="*/ 512380 w 807685"/>
                <a:gd name="connsiteY5" fmla="*/ 9497 h 340576"/>
                <a:gd name="connsiteX6" fmla="*/ 618797 w 807685"/>
                <a:gd name="connsiteY6" fmla="*/ 332690 h 340576"/>
                <a:gd name="connsiteX7" fmla="*/ 721273 w 807685"/>
                <a:gd name="connsiteY7" fmla="*/ 17379 h 340576"/>
                <a:gd name="connsiteX8" fmla="*/ 800100 w 807685"/>
                <a:gd name="connsiteY8" fmla="*/ 178976 h 340576"/>
                <a:gd name="connsiteX9" fmla="*/ 800100 w 807685"/>
                <a:gd name="connsiteY9" fmla="*/ 182917 h 340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07685" h="340576">
                  <a:moveTo>
                    <a:pt x="0" y="163211"/>
                  </a:moveTo>
                  <a:cubicBezTo>
                    <a:pt x="5912" y="69603"/>
                    <a:pt x="11825" y="-24005"/>
                    <a:pt x="39414" y="5555"/>
                  </a:cubicBezTo>
                  <a:cubicBezTo>
                    <a:pt x="67003" y="35115"/>
                    <a:pt x="126124" y="339259"/>
                    <a:pt x="165538" y="340573"/>
                  </a:cubicBezTo>
                  <a:cubicBezTo>
                    <a:pt x="204952" y="341887"/>
                    <a:pt x="237140" y="14095"/>
                    <a:pt x="275897" y="13438"/>
                  </a:cubicBezTo>
                  <a:cubicBezTo>
                    <a:pt x="314654" y="12781"/>
                    <a:pt x="358666" y="337288"/>
                    <a:pt x="398080" y="336631"/>
                  </a:cubicBezTo>
                  <a:cubicBezTo>
                    <a:pt x="437494" y="335974"/>
                    <a:pt x="475594" y="10154"/>
                    <a:pt x="512380" y="9497"/>
                  </a:cubicBezTo>
                  <a:cubicBezTo>
                    <a:pt x="549166" y="8840"/>
                    <a:pt x="583982" y="331376"/>
                    <a:pt x="618797" y="332690"/>
                  </a:cubicBezTo>
                  <a:cubicBezTo>
                    <a:pt x="653612" y="334004"/>
                    <a:pt x="691056" y="42998"/>
                    <a:pt x="721273" y="17379"/>
                  </a:cubicBezTo>
                  <a:cubicBezTo>
                    <a:pt x="751490" y="-8240"/>
                    <a:pt x="786962" y="151386"/>
                    <a:pt x="800100" y="178976"/>
                  </a:cubicBezTo>
                  <a:cubicBezTo>
                    <a:pt x="813238" y="206566"/>
                    <a:pt x="806669" y="194741"/>
                    <a:pt x="800100" y="182917"/>
                  </a:cubicBezTo>
                </a:path>
              </a:pathLst>
            </a:custGeom>
            <a:noFill/>
            <a:ln w="38100">
              <a:solidFill>
                <a:schemeClr val="accent5">
                  <a:lumMod val="75000"/>
                </a:schemeClr>
              </a:solidFill>
              <a:tailEnd w="sm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Montserrat" pitchFamily="2" charset="77"/>
              </a:endParaRPr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AE5E4728-9074-A016-8F33-9DE619677630}"/>
                </a:ext>
              </a:extLst>
            </p:cNvPr>
            <p:cNvCxnSpPr>
              <a:cxnSpLocks/>
              <a:stCxn id="30" idx="8"/>
            </p:cNvCxnSpPr>
            <p:nvPr/>
          </p:nvCxnSpPr>
          <p:spPr>
            <a:xfrm flipV="1">
              <a:off x="3646637" y="1501167"/>
              <a:ext cx="132045" cy="9487"/>
            </a:xfrm>
            <a:prstGeom prst="straightConnector1">
              <a:avLst/>
            </a:prstGeom>
            <a:ln w="57150">
              <a:solidFill>
                <a:schemeClr val="accent5">
                  <a:lumMod val="75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14B4A363-EDB6-2D6C-FF28-26071C2DACE8}"/>
              </a:ext>
            </a:extLst>
          </p:cNvPr>
          <p:cNvSpPr txBox="1"/>
          <p:nvPr/>
        </p:nvSpPr>
        <p:spPr>
          <a:xfrm>
            <a:off x="8269354" y="2888220"/>
            <a:ext cx="3320954" cy="604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50000"/>
              </a:lnSpc>
            </a:pPr>
            <a:r>
              <a:rPr lang="en-US" sz="1600" dirty="0">
                <a:solidFill>
                  <a:srgbClr val="2E75B6"/>
                </a:solidFill>
                <a:latin typeface="Montserrat" pitchFamily="2" charset="77"/>
              </a:rPr>
              <a:t>Electroluminescence</a:t>
            </a:r>
            <a:r>
              <a:rPr lang="en-US" sz="1600" dirty="0">
                <a:latin typeface="Montserrat" pitchFamily="2" charset="77"/>
              </a:rPr>
              <a:t> spectra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E605846-5638-FD09-ADA9-6907CE9FF1CA}"/>
              </a:ext>
            </a:extLst>
          </p:cNvPr>
          <p:cNvSpPr txBox="1"/>
          <p:nvPr/>
        </p:nvSpPr>
        <p:spPr>
          <a:xfrm>
            <a:off x="5252953" y="1425969"/>
            <a:ext cx="3610952" cy="6046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50000"/>
              </a:lnSpc>
            </a:pPr>
            <a:r>
              <a:rPr lang="en-US" sz="1600" dirty="0">
                <a:latin typeface="Montserrat" pitchFamily="2" charset="77"/>
              </a:rPr>
              <a:t>Excitation:</a:t>
            </a:r>
            <a:r>
              <a:rPr lang="en-US" sz="1600" dirty="0">
                <a:solidFill>
                  <a:srgbClr val="C00000"/>
                </a:solidFill>
                <a:latin typeface="Montserrat" pitchFamily="2" charset="77"/>
              </a:rPr>
              <a:t> </a:t>
            </a:r>
            <a:r>
              <a:rPr lang="en-US" sz="1600" b="1" dirty="0">
                <a:solidFill>
                  <a:srgbClr val="C00000"/>
                </a:solidFill>
                <a:latin typeface="Montserrat" pitchFamily="2" charset="77"/>
              </a:rPr>
              <a:t>resonant transport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89CD7C8-7F10-6CA2-1D02-1260D1F0C025}"/>
              </a:ext>
            </a:extLst>
          </p:cNvPr>
          <p:cNvSpPr txBox="1"/>
          <p:nvPr/>
        </p:nvSpPr>
        <p:spPr>
          <a:xfrm>
            <a:off x="-150689" y="6544632"/>
            <a:ext cx="399036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/>
            <a:r>
              <a:rPr lang="en-US" sz="1000" dirty="0">
                <a:solidFill>
                  <a:srgbClr val="000000"/>
                </a:solidFill>
                <a:effectLst/>
                <a:latin typeface="Montserrat" pitchFamily="2" charset="77"/>
                <a:ea typeface="Times New Roman" panose="02020603050405020304" pitchFamily="18" charset="0"/>
              </a:rPr>
              <a:t>A. L. Paoletta, </a:t>
            </a:r>
            <a:r>
              <a:rPr lang="en-US" sz="1000" b="1" dirty="0">
                <a:solidFill>
                  <a:srgbClr val="000000"/>
                </a:solidFill>
                <a:effectLst/>
                <a:latin typeface="Montserrat" pitchFamily="2" charset="77"/>
                <a:ea typeface="Times New Roman" panose="02020603050405020304" pitchFamily="18" charset="0"/>
              </a:rPr>
              <a:t>NMH</a:t>
            </a:r>
            <a:r>
              <a:rPr lang="en-US" sz="1000" dirty="0">
                <a:solidFill>
                  <a:srgbClr val="000000"/>
                </a:solidFill>
                <a:effectLst/>
                <a:latin typeface="Montserrat" pitchFamily="2" charset="77"/>
                <a:ea typeface="Times New Roman" panose="02020603050405020304" pitchFamily="18" charset="0"/>
              </a:rPr>
              <a:t>, D. W. Cheng, et. al., </a:t>
            </a:r>
            <a:r>
              <a:rPr lang="en-US" sz="1000" b="1" dirty="0">
                <a:solidFill>
                  <a:srgbClr val="000000"/>
                </a:solidFill>
                <a:effectLst/>
                <a:latin typeface="Montserrat" pitchFamily="2" charset="77"/>
                <a:ea typeface="Times New Roman" panose="02020603050405020304" pitchFamily="18" charset="0"/>
              </a:rPr>
              <a:t>JACS </a:t>
            </a:r>
            <a:r>
              <a:rPr lang="en-US" sz="1000" dirty="0">
                <a:solidFill>
                  <a:srgbClr val="000000"/>
                </a:solidFill>
                <a:effectLst/>
                <a:latin typeface="Montserrat" pitchFamily="2" charset="77"/>
                <a:ea typeface="Times New Roman" panose="02020603050405020304" pitchFamily="18" charset="0"/>
              </a:rPr>
              <a:t>(2024)</a:t>
            </a:r>
            <a:endParaRPr lang="en-US" sz="1000" dirty="0">
              <a:effectLst/>
              <a:latin typeface="Montserrat" pitchFamily="2" charset="77"/>
              <a:ea typeface="Times New Roman" panose="02020603050405020304" pitchFamily="18" charset="0"/>
            </a:endParaRPr>
          </a:p>
        </p:txBody>
      </p:sp>
      <p:sp>
        <p:nvSpPr>
          <p:cNvPr id="13" name="Slide Number Placeholder 9">
            <a:extLst>
              <a:ext uri="{FF2B5EF4-FFF2-40B4-BE49-F238E27FC236}">
                <a16:creationId xmlns:a16="http://schemas.microsoft.com/office/drawing/2014/main" id="{7FD26577-A56C-BC8F-7209-E2B89A06C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57925" y="6310839"/>
            <a:ext cx="2743200" cy="365125"/>
          </a:xfrm>
        </p:spPr>
        <p:txBody>
          <a:bodyPr/>
          <a:lstStyle/>
          <a:p>
            <a:fld id="{46F8D5A7-9D75-4AFC-99FB-FFD20B05CA1B}" type="slidenum">
              <a:rPr lang="en-US" b="1" smtClean="0">
                <a:solidFill>
                  <a:srgbClr val="57058D"/>
                </a:solidFill>
                <a:latin typeface="Montserrat" pitchFamily="2" charset="77"/>
              </a:rPr>
              <a:t>6</a:t>
            </a:fld>
            <a:endParaRPr lang="en-US" b="1" dirty="0">
              <a:solidFill>
                <a:srgbClr val="57058D"/>
              </a:solidFill>
              <a:latin typeface="Montserrat" pitchFamily="2" charset="77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369C514-E07C-A26D-F254-B7EBFD090511}"/>
              </a:ext>
            </a:extLst>
          </p:cNvPr>
          <p:cNvSpPr txBox="1">
            <a:spLocks/>
          </p:cNvSpPr>
          <p:nvPr/>
        </p:nvSpPr>
        <p:spPr>
          <a:xfrm>
            <a:off x="222010" y="287041"/>
            <a:ext cx="9722090" cy="51602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Montserrat" pitchFamily="2" charset="77"/>
              </a:rPr>
              <a:t>STM-BJ as Plasmonic Cavities</a:t>
            </a:r>
          </a:p>
        </p:txBody>
      </p:sp>
    </p:spTree>
    <p:extLst>
      <p:ext uri="{BB962C8B-B14F-4D97-AF65-F5344CB8AC3E}">
        <p14:creationId xmlns:p14="http://schemas.microsoft.com/office/powerpoint/2010/main" val="2929852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6 L 1.66667E-6 -0.1636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  <p:bldP spid="12" grpId="0"/>
      <p:bldP spid="14" grpId="0"/>
      <p:bldP spid="17" grpId="0" animBg="1"/>
      <p:bldP spid="19" grpId="0"/>
      <p:bldP spid="24" grpId="0" animBg="1"/>
      <p:bldP spid="24" grpId="1" animBg="1"/>
      <p:bldP spid="25" grpId="0" animBg="1"/>
      <p:bldP spid="26" grpId="0" animBg="1"/>
      <p:bldP spid="28" grpId="0" animBg="1"/>
      <p:bldP spid="33" grpId="0"/>
      <p:bldP spid="3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C4B2871E-F439-491B-FA2E-3DB303C21880}"/>
              </a:ext>
            </a:extLst>
          </p:cNvPr>
          <p:cNvGrpSpPr/>
          <p:nvPr/>
        </p:nvGrpSpPr>
        <p:grpSpPr>
          <a:xfrm>
            <a:off x="5861464" y="1401991"/>
            <a:ext cx="1567482" cy="4250452"/>
            <a:chOff x="4563302" y="1912645"/>
            <a:chExt cx="1567482" cy="4250452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CFA99AA7-B921-AC58-6B31-CEF8E992C2C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65306" y="2281977"/>
              <a:ext cx="0" cy="388112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40ECC0BE-6D5A-2554-6097-D97ADE285657}"/>
                </a:ext>
              </a:extLst>
            </p:cNvPr>
            <p:cNvCxnSpPr>
              <a:cxnSpLocks/>
            </p:cNvCxnSpPr>
            <p:nvPr/>
          </p:nvCxnSpPr>
          <p:spPr>
            <a:xfrm>
              <a:off x="5229998" y="5167416"/>
              <a:ext cx="900786" cy="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94576A6-231F-A5B9-3BE0-96F19A8A08B6}"/>
                </a:ext>
              </a:extLst>
            </p:cNvPr>
            <p:cNvSpPr txBox="1"/>
            <p:nvPr/>
          </p:nvSpPr>
          <p:spPr>
            <a:xfrm>
              <a:off x="4563302" y="1912645"/>
              <a:ext cx="91884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Montserrat" pitchFamily="2" charset="77"/>
                </a:rPr>
                <a:t>Energy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788F746-765E-1BBB-BD2D-90FB890A8F6A}"/>
                </a:ext>
              </a:extLst>
            </p:cNvPr>
            <p:cNvSpPr txBox="1"/>
            <p:nvPr/>
          </p:nvSpPr>
          <p:spPr>
            <a:xfrm>
              <a:off x="5517438" y="3247873"/>
              <a:ext cx="3834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  <a:latin typeface="Montserrat" pitchFamily="2" charset="77"/>
                </a:rPr>
                <a:t>e</a:t>
              </a:r>
              <a:r>
                <a:rPr lang="en-US" baseline="30000" dirty="0">
                  <a:solidFill>
                    <a:srgbClr val="C00000"/>
                  </a:solidFill>
                  <a:latin typeface="Montserrat" pitchFamily="2" charset="77"/>
                </a:rPr>
                <a:t>-</a:t>
              </a: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109BEEB-A684-FFD8-14C3-9D0A548DAC4D}"/>
                </a:ext>
              </a:extLst>
            </p:cNvPr>
            <p:cNvCxnSpPr>
              <a:cxnSpLocks/>
            </p:cNvCxnSpPr>
            <p:nvPr/>
          </p:nvCxnSpPr>
          <p:spPr>
            <a:xfrm>
              <a:off x="5229998" y="3724696"/>
              <a:ext cx="900786" cy="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2189D3B-76CB-A874-84D3-59468258FBCC}"/>
                </a:ext>
              </a:extLst>
            </p:cNvPr>
            <p:cNvSpPr/>
            <p:nvPr/>
          </p:nvSpPr>
          <p:spPr>
            <a:xfrm>
              <a:off x="5540246" y="3607469"/>
              <a:ext cx="258765" cy="234454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Montserrat" pitchFamily="2" charset="77"/>
              </a:endParaRP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A74D3AAF-04DA-1F4C-E941-00AFEEB243C2}"/>
                </a:ext>
              </a:extLst>
            </p:cNvPr>
            <p:cNvCxnSpPr>
              <a:cxnSpLocks/>
            </p:cNvCxnSpPr>
            <p:nvPr/>
          </p:nvCxnSpPr>
          <p:spPr>
            <a:xfrm>
              <a:off x="5662401" y="4014256"/>
              <a:ext cx="0" cy="1006226"/>
            </a:xfrm>
            <a:prstGeom prst="straightConnector1">
              <a:avLst/>
            </a:prstGeom>
            <a:ln w="28575">
              <a:solidFill>
                <a:schemeClr val="accent6">
                  <a:lumMod val="75000"/>
                </a:schemeClr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72C6BB3B-EA65-0BA8-5344-C468B71112EE}"/>
                    </a:ext>
                  </a:extLst>
                </p:cNvPr>
                <p:cNvSpPr txBox="1"/>
                <p:nvPr/>
              </p:nvSpPr>
              <p:spPr>
                <a:xfrm>
                  <a:off x="5724687" y="4270207"/>
                  <a:ext cx="371897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𝜟</m:t>
                        </m:r>
                        <m:r>
                          <a:rPr lang="en-US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𝑬</m:t>
                        </m:r>
                      </m:oMath>
                    </m:oMathPara>
                  </a14:m>
                  <a:endParaRPr lang="en-US" b="1" dirty="0">
                    <a:latin typeface="Montserrat" pitchFamily="2" charset="77"/>
                  </a:endParaRPr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72C6BB3B-EA65-0BA8-5344-C468B71112E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24687" y="4270207"/>
                  <a:ext cx="371897" cy="276999"/>
                </a:xfrm>
                <a:prstGeom prst="rect">
                  <a:avLst/>
                </a:prstGeom>
                <a:blipFill>
                  <a:blip r:embed="rId3"/>
                  <a:stretch>
                    <a:fillRect l="-9677" r="-9677" b="-909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CEF943B-F5DC-8FFB-3AB2-C49DA1E749A7}"/>
              </a:ext>
            </a:extLst>
          </p:cNvPr>
          <p:cNvGrpSpPr/>
          <p:nvPr/>
        </p:nvGrpSpPr>
        <p:grpSpPr>
          <a:xfrm>
            <a:off x="7387757" y="2378854"/>
            <a:ext cx="1544445" cy="2279290"/>
            <a:chOff x="6056507" y="2882876"/>
            <a:chExt cx="1544445" cy="2279290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67FD087-FFED-24E4-9843-16EA7FD7D3A4}"/>
                </a:ext>
              </a:extLst>
            </p:cNvPr>
            <p:cNvSpPr txBox="1"/>
            <p:nvPr/>
          </p:nvSpPr>
          <p:spPr>
            <a:xfrm>
              <a:off x="6997233" y="2882876"/>
              <a:ext cx="3834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  <a:latin typeface="Montserrat" pitchFamily="2" charset="77"/>
                </a:rPr>
                <a:t>e</a:t>
              </a:r>
              <a:r>
                <a:rPr lang="en-US" baseline="30000" dirty="0">
                  <a:solidFill>
                    <a:srgbClr val="C00000"/>
                  </a:solidFill>
                  <a:latin typeface="Montserrat" pitchFamily="2" charset="77"/>
                </a:rPr>
                <a:t>-</a:t>
              </a: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9F7782F-4C7F-E2C3-6411-5FC05AF48DD2}"/>
                </a:ext>
              </a:extLst>
            </p:cNvPr>
            <p:cNvCxnSpPr>
              <a:cxnSpLocks/>
            </p:cNvCxnSpPr>
            <p:nvPr/>
          </p:nvCxnSpPr>
          <p:spPr>
            <a:xfrm>
              <a:off x="6700166" y="5162166"/>
              <a:ext cx="900786" cy="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FB19447-284A-0E77-B445-A1A84405E505}"/>
                </a:ext>
              </a:extLst>
            </p:cNvPr>
            <p:cNvCxnSpPr>
              <a:cxnSpLocks/>
            </p:cNvCxnSpPr>
            <p:nvPr/>
          </p:nvCxnSpPr>
          <p:spPr>
            <a:xfrm>
              <a:off x="6690006" y="4034406"/>
              <a:ext cx="900786" cy="0"/>
            </a:xfrm>
            <a:prstGeom prst="line">
              <a:avLst/>
            </a:prstGeom>
            <a:ln w="57150">
              <a:solidFill>
                <a:srgbClr val="2E75B6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479F586-7CE7-C1C9-0FA8-21F82178BC1B}"/>
                </a:ext>
              </a:extLst>
            </p:cNvPr>
            <p:cNvCxnSpPr>
              <a:cxnSpLocks/>
            </p:cNvCxnSpPr>
            <p:nvPr/>
          </p:nvCxnSpPr>
          <p:spPr>
            <a:xfrm>
              <a:off x="6690006" y="3360935"/>
              <a:ext cx="900786" cy="0"/>
            </a:xfrm>
            <a:prstGeom prst="line">
              <a:avLst/>
            </a:prstGeom>
            <a:ln w="57150">
              <a:solidFill>
                <a:srgbClr val="2E75B6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9AA18D1-270D-8D33-6608-CD67114E2865}"/>
                </a:ext>
              </a:extLst>
            </p:cNvPr>
            <p:cNvSpPr/>
            <p:nvPr/>
          </p:nvSpPr>
          <p:spPr>
            <a:xfrm>
              <a:off x="7011016" y="3229626"/>
              <a:ext cx="258765" cy="234454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Montserrat" pitchFamily="2" charset="77"/>
              </a:endParaRP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56FAE8B3-620F-83F0-D41F-D9D6D9A844D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17633" y="3360935"/>
              <a:ext cx="588091" cy="363761"/>
            </a:xfrm>
            <a:prstGeom prst="line">
              <a:avLst/>
            </a:prstGeom>
            <a:ln w="9525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C8E0A828-71B8-8BCB-511B-9A9D16A91310}"/>
                </a:ext>
              </a:extLst>
            </p:cNvPr>
            <p:cNvCxnSpPr>
              <a:cxnSpLocks/>
            </p:cNvCxnSpPr>
            <p:nvPr/>
          </p:nvCxnSpPr>
          <p:spPr>
            <a:xfrm>
              <a:off x="6056507" y="3716956"/>
              <a:ext cx="688434" cy="317450"/>
            </a:xfrm>
            <a:prstGeom prst="line">
              <a:avLst/>
            </a:prstGeom>
            <a:ln w="9525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241CE015-22E8-20F4-BB2E-60980E0788E7}"/>
                  </a:ext>
                </a:extLst>
              </p:cNvPr>
              <p:cNvSpPr txBox="1"/>
              <p:nvPr/>
            </p:nvSpPr>
            <p:spPr>
              <a:xfrm>
                <a:off x="7545878" y="1424680"/>
                <a:ext cx="1880685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600" dirty="0">
                    <a:latin typeface="Montserrat" pitchFamily="2" charset="77"/>
                  </a:rPr>
                  <a:t>Plasmon mode</a:t>
                </a:r>
              </a:p>
              <a:p>
                <a:r>
                  <a:rPr lang="en-US" sz="1600" dirty="0">
                    <a:solidFill>
                      <a:srgbClr val="2E75B6"/>
                    </a:solidFill>
                    <a:latin typeface="Montserrat" pitchFamily="2" charset="77"/>
                  </a:rPr>
                  <a:t> </a:t>
                </a:r>
                <a14:m>
                  <m:oMath xmlns:m="http://schemas.openxmlformats.org/officeDocument/2006/math">
                    <m:r>
                      <a:rPr lang="en-US" sz="1600" b="1" i="1" smtClean="0">
                        <a:solidFill>
                          <a:srgbClr val="2E75B6"/>
                        </a:solidFill>
                        <a:latin typeface="Cambria Math" panose="02040503050406030204" pitchFamily="18" charset="0"/>
                      </a:rPr>
                      <m:t>𝝎</m:t>
                    </m:r>
                    <m:r>
                      <a:rPr lang="en-US" sz="1600" b="1" dirty="0">
                        <a:solidFill>
                          <a:srgbClr val="2E75B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n-US" sz="1600" b="1" i="0" dirty="0" smtClean="0">
                        <a:solidFill>
                          <a:srgbClr val="2E75B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𝟕𝟓𝟎𝐧𝐦</m:t>
                    </m:r>
                  </m:oMath>
                </a14:m>
                <a:endParaRPr lang="en-US" sz="1600" b="1" dirty="0">
                  <a:solidFill>
                    <a:srgbClr val="2E75B6"/>
                  </a:solidFill>
                  <a:latin typeface="Montserrat" pitchFamily="2" charset="77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241CE015-22E8-20F4-BB2E-60980E0788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45878" y="1424680"/>
                <a:ext cx="1880685" cy="584775"/>
              </a:xfrm>
              <a:prstGeom prst="rect">
                <a:avLst/>
              </a:prstGeom>
              <a:blipFill>
                <a:blip r:embed="rId4"/>
                <a:stretch>
                  <a:fillRect l="-2013" t="-42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23">
            <a:extLst>
              <a:ext uri="{FF2B5EF4-FFF2-40B4-BE49-F238E27FC236}">
                <a16:creationId xmlns:a16="http://schemas.microsoft.com/office/drawing/2014/main" id="{A4AE7F5C-5D10-66A9-7201-A256943CD0D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22" t="7464" r="-264" b="10963"/>
          <a:stretch/>
        </p:blipFill>
        <p:spPr>
          <a:xfrm>
            <a:off x="9606823" y="1395546"/>
            <a:ext cx="2042512" cy="4363905"/>
          </a:xfrm>
          <a:prstGeom prst="rect">
            <a:avLst/>
          </a:prstGeom>
        </p:spPr>
      </p:pic>
      <p:sp>
        <p:nvSpPr>
          <p:cNvPr id="4" name="Freeform: Shape 24">
            <a:extLst>
              <a:ext uri="{FF2B5EF4-FFF2-40B4-BE49-F238E27FC236}">
                <a16:creationId xmlns:a16="http://schemas.microsoft.com/office/drawing/2014/main" id="{B0B7E62B-F025-8E9A-71A4-A4BFE5C0EC30}"/>
              </a:ext>
            </a:extLst>
          </p:cNvPr>
          <p:cNvSpPr/>
          <p:nvPr/>
        </p:nvSpPr>
        <p:spPr>
          <a:xfrm rot="5400000">
            <a:off x="9559192" y="3373917"/>
            <a:ext cx="2274255" cy="312934"/>
          </a:xfrm>
          <a:custGeom>
            <a:avLst/>
            <a:gdLst>
              <a:gd name="connsiteX0" fmla="*/ 0 w 723014"/>
              <a:gd name="connsiteY0" fmla="*/ 422942 h 427667"/>
              <a:gd name="connsiteX1" fmla="*/ 349693 w 723014"/>
              <a:gd name="connsiteY1" fmla="*/ 2 h 427667"/>
              <a:gd name="connsiteX2" fmla="*/ 723014 w 723014"/>
              <a:gd name="connsiteY2" fmla="*/ 427667 h 427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3014" h="427667">
                <a:moveTo>
                  <a:pt x="0" y="422942"/>
                </a:moveTo>
                <a:cubicBezTo>
                  <a:pt x="114595" y="211078"/>
                  <a:pt x="229191" y="-785"/>
                  <a:pt x="349693" y="2"/>
                </a:cubicBezTo>
                <a:cubicBezTo>
                  <a:pt x="470195" y="789"/>
                  <a:pt x="596604" y="214228"/>
                  <a:pt x="723014" y="427667"/>
                </a:cubicBezTo>
              </a:path>
            </a:pathLst>
          </a:custGeom>
          <a:noFill/>
          <a:ln w="76200">
            <a:solidFill>
              <a:srgbClr val="2F5597">
                <a:alpha val="6275"/>
              </a:srgbClr>
            </a:solidFill>
          </a:ln>
          <a:effectLst>
            <a:glow rad="622300">
              <a:schemeClr val="accent1">
                <a:lumMod val="75000"/>
                <a:alpha val="56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24">
            <a:extLst>
              <a:ext uri="{FF2B5EF4-FFF2-40B4-BE49-F238E27FC236}">
                <a16:creationId xmlns:a16="http://schemas.microsoft.com/office/drawing/2014/main" id="{9DC60B39-13CC-F27B-19F0-698C951A27EB}"/>
              </a:ext>
            </a:extLst>
          </p:cNvPr>
          <p:cNvSpPr/>
          <p:nvPr/>
        </p:nvSpPr>
        <p:spPr>
          <a:xfrm rot="16200000" flipH="1">
            <a:off x="9123707" y="3377329"/>
            <a:ext cx="2274255" cy="312934"/>
          </a:xfrm>
          <a:custGeom>
            <a:avLst/>
            <a:gdLst>
              <a:gd name="connsiteX0" fmla="*/ 0 w 723014"/>
              <a:gd name="connsiteY0" fmla="*/ 422942 h 427667"/>
              <a:gd name="connsiteX1" fmla="*/ 349693 w 723014"/>
              <a:gd name="connsiteY1" fmla="*/ 2 h 427667"/>
              <a:gd name="connsiteX2" fmla="*/ 723014 w 723014"/>
              <a:gd name="connsiteY2" fmla="*/ 427667 h 427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3014" h="427667">
                <a:moveTo>
                  <a:pt x="0" y="422942"/>
                </a:moveTo>
                <a:cubicBezTo>
                  <a:pt x="114595" y="211078"/>
                  <a:pt x="229191" y="-785"/>
                  <a:pt x="349693" y="2"/>
                </a:cubicBezTo>
                <a:cubicBezTo>
                  <a:pt x="470195" y="789"/>
                  <a:pt x="596604" y="214228"/>
                  <a:pt x="723014" y="427667"/>
                </a:cubicBezTo>
              </a:path>
            </a:pathLst>
          </a:custGeom>
          <a:noFill/>
          <a:ln w="76200">
            <a:solidFill>
              <a:srgbClr val="2F5597">
                <a:alpha val="7451"/>
              </a:srgbClr>
            </a:solidFill>
          </a:ln>
          <a:effectLst>
            <a:glow rad="622300">
              <a:schemeClr val="accent1">
                <a:lumMod val="75000"/>
                <a:alpha val="56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B6362D2-08D3-EFDA-B070-483E303BA38A}"/>
              </a:ext>
            </a:extLst>
          </p:cNvPr>
          <p:cNvGrpSpPr/>
          <p:nvPr/>
        </p:nvGrpSpPr>
        <p:grpSpPr>
          <a:xfrm>
            <a:off x="385678" y="1669011"/>
            <a:ext cx="4894200" cy="4683387"/>
            <a:chOff x="7010400" y="1474838"/>
            <a:chExt cx="4894200" cy="4683387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C1767A6C-E24C-EA40-4B41-A237F8C355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70"/>
            <a:stretch/>
          </p:blipFill>
          <p:spPr>
            <a:xfrm>
              <a:off x="7167387" y="1474838"/>
              <a:ext cx="4628626" cy="4637457"/>
            </a:xfrm>
            <a:prstGeom prst="rect">
              <a:avLst/>
            </a:prstGeom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A6F780F7-F542-175A-3B87-5CD572C9B437}"/>
                </a:ext>
              </a:extLst>
            </p:cNvPr>
            <p:cNvSpPr/>
            <p:nvPr/>
          </p:nvSpPr>
          <p:spPr>
            <a:xfrm>
              <a:off x="10205884" y="1740681"/>
              <a:ext cx="1386348" cy="191694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Montserrat" pitchFamily="2" charset="77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70B6804-610F-5449-7BA6-8DC198BFC484}"/>
                </a:ext>
              </a:extLst>
            </p:cNvPr>
            <p:cNvSpPr/>
            <p:nvPr/>
          </p:nvSpPr>
          <p:spPr>
            <a:xfrm>
              <a:off x="7010400" y="1871077"/>
              <a:ext cx="688432" cy="373330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Montserrat" pitchFamily="2" charset="77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7374AD80-ADF0-1C4D-21B7-4B6F12D182C4}"/>
                </a:ext>
              </a:extLst>
            </p:cNvPr>
            <p:cNvSpPr/>
            <p:nvPr/>
          </p:nvSpPr>
          <p:spPr>
            <a:xfrm>
              <a:off x="7698832" y="5547551"/>
              <a:ext cx="4205768" cy="61067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Montserrat" pitchFamily="2" charset="77"/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14ECB0FE-890F-4AA6-75DC-92E7B608A6E6}"/>
              </a:ext>
            </a:extLst>
          </p:cNvPr>
          <p:cNvSpPr txBox="1"/>
          <p:nvPr/>
        </p:nvSpPr>
        <p:spPr>
          <a:xfrm>
            <a:off x="981681" y="5613893"/>
            <a:ext cx="39485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Montserrat" pitchFamily="2" charset="77"/>
              </a:rPr>
              <a:t>500                 700                 900                1100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B76EBE8-D688-F8BD-F665-5E7D422E5E01}"/>
              </a:ext>
            </a:extLst>
          </p:cNvPr>
          <p:cNvSpPr txBox="1"/>
          <p:nvPr/>
        </p:nvSpPr>
        <p:spPr>
          <a:xfrm>
            <a:off x="579230" y="4762950"/>
            <a:ext cx="4443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Montserrat" pitchFamily="2" charset="77"/>
              </a:rPr>
              <a:t>0.2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A9BCB62-8BF3-A840-E1A1-0FA7D35E7AA3}"/>
              </a:ext>
            </a:extLst>
          </p:cNvPr>
          <p:cNvSpPr txBox="1"/>
          <p:nvPr/>
        </p:nvSpPr>
        <p:spPr>
          <a:xfrm>
            <a:off x="584147" y="4109101"/>
            <a:ext cx="4603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Montserrat" pitchFamily="2" charset="77"/>
              </a:rPr>
              <a:t>0.4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D8F5F98-1A33-9C35-72C0-DC6A3B5929CA}"/>
              </a:ext>
            </a:extLst>
          </p:cNvPr>
          <p:cNvSpPr txBox="1"/>
          <p:nvPr/>
        </p:nvSpPr>
        <p:spPr>
          <a:xfrm>
            <a:off x="584146" y="3450339"/>
            <a:ext cx="4507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Montserrat" pitchFamily="2" charset="77"/>
              </a:rPr>
              <a:t>0.6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F741506-551B-7571-0427-2EF1CC628692}"/>
              </a:ext>
            </a:extLst>
          </p:cNvPr>
          <p:cNvSpPr txBox="1"/>
          <p:nvPr/>
        </p:nvSpPr>
        <p:spPr>
          <a:xfrm>
            <a:off x="590922" y="2789659"/>
            <a:ext cx="4555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Montserrat" pitchFamily="2" charset="77"/>
              </a:rPr>
              <a:t>0.8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72C2052-C865-F299-D5CF-F564F2A8B8E7}"/>
              </a:ext>
            </a:extLst>
          </p:cNvPr>
          <p:cNvSpPr txBox="1"/>
          <p:nvPr/>
        </p:nvSpPr>
        <p:spPr>
          <a:xfrm>
            <a:off x="590922" y="2096039"/>
            <a:ext cx="4058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Montserrat" pitchFamily="2" charset="77"/>
              </a:rPr>
              <a:t>1.0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94E385D8-3F57-3F8D-BD43-6639AEE0FF45}"/>
                  </a:ext>
                </a:extLst>
              </p:cNvPr>
              <p:cNvSpPr txBox="1"/>
              <p:nvPr/>
            </p:nvSpPr>
            <p:spPr>
              <a:xfrm>
                <a:off x="2136234" y="5937136"/>
                <a:ext cx="167212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0" dirty="0">
                    <a:latin typeface="Montserrat" pitchFamily="2" charset="77"/>
                  </a:rPr>
                  <a:t>wavelength</a:t>
                </a:r>
                <a14:m>
                  <m:oMath xmlns:m="http://schemas.openxmlformats.org/officeDocument/2006/math">
                    <m:r>
                      <a:rPr lang="en-US" sz="14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𝑛𝑚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US" sz="1400" dirty="0">
                  <a:latin typeface="Montserrat" pitchFamily="2" charset="77"/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94E385D8-3F57-3F8D-BD43-6639AEE0FF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6234" y="5937136"/>
                <a:ext cx="1672124" cy="307777"/>
              </a:xfrm>
              <a:prstGeom prst="rect">
                <a:avLst/>
              </a:prstGeom>
              <a:blipFill>
                <a:blip r:embed="rId7"/>
                <a:stretch>
                  <a:fillRect l="-1515" t="-4000" b="-1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258489CA-ABB7-64FA-04F9-E536B90C51C0}"/>
                  </a:ext>
                </a:extLst>
              </p:cNvPr>
              <p:cNvSpPr txBox="1"/>
              <p:nvPr/>
            </p:nvSpPr>
            <p:spPr>
              <a:xfrm rot="16200000">
                <a:off x="-1265455" y="3538048"/>
                <a:ext cx="341574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latin typeface="Montserrat" pitchFamily="2" charset="77"/>
                  </a:rPr>
                  <a:t>Intensity/Total current passed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[10</m:t>
                        </m:r>
                      </m:e>
                      <m:sup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−6</m:t>
                        </m:r>
                      </m:sup>
                    </m:sSup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US" sz="1400" dirty="0">
                  <a:latin typeface="Montserrat" pitchFamily="2" charset="77"/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258489CA-ABB7-64FA-04F9-E536B90C51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-1265455" y="3538048"/>
                <a:ext cx="3415743" cy="307777"/>
              </a:xfrm>
              <a:prstGeom prst="rect">
                <a:avLst/>
              </a:prstGeom>
              <a:blipFill>
                <a:blip r:embed="rId8"/>
                <a:stretch>
                  <a:fillRect l="-3846" r="-11538" b="-3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Box 36">
            <a:extLst>
              <a:ext uri="{FF2B5EF4-FFF2-40B4-BE49-F238E27FC236}">
                <a16:creationId xmlns:a16="http://schemas.microsoft.com/office/drawing/2014/main" id="{CD6D720C-0C80-56FF-465B-1C6CDC493971}"/>
              </a:ext>
            </a:extLst>
          </p:cNvPr>
          <p:cNvSpPr txBox="1"/>
          <p:nvPr/>
        </p:nvSpPr>
        <p:spPr>
          <a:xfrm>
            <a:off x="981681" y="1278713"/>
            <a:ext cx="40639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Montserrat" pitchFamily="2" charset="77"/>
              </a:rPr>
              <a:t>Resonant transport: </a:t>
            </a:r>
            <a:r>
              <a:rPr lang="en-US" sz="1400" dirty="0">
                <a:solidFill>
                  <a:srgbClr val="5D5DFF"/>
                </a:solidFill>
                <a:latin typeface="Montserrat" pitchFamily="2" charset="77"/>
              </a:rPr>
              <a:t>1.9V</a:t>
            </a:r>
            <a:r>
              <a:rPr lang="en-US" sz="1400" dirty="0">
                <a:latin typeface="Montserrat" pitchFamily="2" charset="77"/>
              </a:rPr>
              <a:t> (solid)</a:t>
            </a:r>
          </a:p>
          <a:p>
            <a:r>
              <a:rPr lang="en-US" sz="1400" dirty="0">
                <a:latin typeface="Montserrat" pitchFamily="2" charset="77"/>
              </a:rPr>
              <a:t>Off resonant: </a:t>
            </a:r>
            <a:r>
              <a:rPr lang="en-US" sz="1400" dirty="0">
                <a:solidFill>
                  <a:srgbClr val="FF5757"/>
                </a:solidFill>
                <a:latin typeface="Montserrat" pitchFamily="2" charset="77"/>
              </a:rPr>
              <a:t>1.4V</a:t>
            </a:r>
            <a:r>
              <a:rPr lang="en-US" sz="1400" dirty="0">
                <a:latin typeface="Montserrat" pitchFamily="2" charset="77"/>
              </a:rPr>
              <a:t>, </a:t>
            </a:r>
            <a:r>
              <a:rPr lang="en-US" sz="1400" dirty="0">
                <a:solidFill>
                  <a:srgbClr val="78C978"/>
                </a:solidFill>
                <a:latin typeface="Montserrat" pitchFamily="2" charset="77"/>
              </a:rPr>
              <a:t>1.6V</a:t>
            </a:r>
            <a:r>
              <a:rPr lang="en-US" sz="1400" dirty="0">
                <a:latin typeface="Montserrat" pitchFamily="2" charset="77"/>
              </a:rPr>
              <a:t>, 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Montserrat" pitchFamily="2" charset="77"/>
              </a:rPr>
              <a:t>2.25V, </a:t>
            </a:r>
            <a:r>
              <a:rPr lang="en-US" sz="1400" dirty="0">
                <a:latin typeface="Montserrat" pitchFamily="2" charset="77"/>
              </a:rPr>
              <a:t>2.4V (dashed) </a:t>
            </a:r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25D4B301-3420-A308-A831-356257AB7690}"/>
              </a:ext>
            </a:extLst>
          </p:cNvPr>
          <p:cNvSpPr txBox="1">
            <a:spLocks/>
          </p:cNvSpPr>
          <p:nvPr/>
        </p:nvSpPr>
        <p:spPr>
          <a:xfrm>
            <a:off x="222010" y="287041"/>
            <a:ext cx="9722090" cy="51602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Montserrat" pitchFamily="2" charset="77"/>
              </a:rPr>
              <a:t>STM-BJ as Plasmonic Cavities</a:t>
            </a:r>
          </a:p>
        </p:txBody>
      </p:sp>
      <p:sp>
        <p:nvSpPr>
          <p:cNvPr id="39" name="Slide Number Placeholder 9">
            <a:extLst>
              <a:ext uri="{FF2B5EF4-FFF2-40B4-BE49-F238E27FC236}">
                <a16:creationId xmlns:a16="http://schemas.microsoft.com/office/drawing/2014/main" id="{47449F10-CC50-180B-3A2C-FD44FC764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57925" y="6310839"/>
            <a:ext cx="2743200" cy="365125"/>
          </a:xfrm>
        </p:spPr>
        <p:txBody>
          <a:bodyPr/>
          <a:lstStyle/>
          <a:p>
            <a:fld id="{46F8D5A7-9D75-4AFC-99FB-FFD20B05CA1B}" type="slidenum">
              <a:rPr lang="en-US" b="1" smtClean="0">
                <a:solidFill>
                  <a:srgbClr val="57058D"/>
                </a:solidFill>
                <a:latin typeface="Montserrat" pitchFamily="2" charset="77"/>
              </a:rPr>
              <a:t>7</a:t>
            </a:fld>
            <a:endParaRPr lang="en-US" b="1" dirty="0">
              <a:solidFill>
                <a:srgbClr val="57058D"/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262733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4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CF7D794-4869-6299-94E1-117899CBCE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47" y="2192148"/>
            <a:ext cx="5449139" cy="39270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9BC81F3-98B2-1EB2-2568-39FADE0E1876}"/>
              </a:ext>
            </a:extLst>
          </p:cNvPr>
          <p:cNvSpPr/>
          <p:nvPr/>
        </p:nvSpPr>
        <p:spPr>
          <a:xfrm>
            <a:off x="3374937" y="2467198"/>
            <a:ext cx="979733" cy="22919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3E0B587-9A1E-C10D-5805-73863A9693F7}"/>
              </a:ext>
            </a:extLst>
          </p:cNvPr>
          <p:cNvSpPr/>
          <p:nvPr/>
        </p:nvSpPr>
        <p:spPr>
          <a:xfrm>
            <a:off x="1392378" y="3768817"/>
            <a:ext cx="1756467" cy="17930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 descr="A molecule structure with black and blue balls&#10;&#10;Description automatically generated">
            <a:extLst>
              <a:ext uri="{FF2B5EF4-FFF2-40B4-BE49-F238E27FC236}">
                <a16:creationId xmlns:a16="http://schemas.microsoft.com/office/drawing/2014/main" id="{2277F461-F5AB-E263-DCA2-0C82ED8055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499" y="2502913"/>
            <a:ext cx="1446273" cy="1935154"/>
          </a:xfrm>
          <a:prstGeom prst="rect">
            <a:avLst/>
          </a:prstGeom>
        </p:spPr>
      </p:pic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73220B06-2D75-F88B-35E7-AD73BE30259E}"/>
              </a:ext>
            </a:extLst>
          </p:cNvPr>
          <p:cNvCxnSpPr>
            <a:cxnSpLocks/>
          </p:cNvCxnSpPr>
          <p:nvPr/>
        </p:nvCxnSpPr>
        <p:spPr>
          <a:xfrm>
            <a:off x="1496887" y="4308022"/>
            <a:ext cx="566671" cy="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C1E92D6-3335-1B60-99B0-36B6F68AF38A}"/>
                  </a:ext>
                </a:extLst>
              </p:cNvPr>
              <p:cNvSpPr txBox="1"/>
              <p:nvPr/>
            </p:nvSpPr>
            <p:spPr>
              <a:xfrm>
                <a:off x="930026" y="4026696"/>
                <a:ext cx="662297" cy="3942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solidFill>
                                <a:srgbClr val="2E75B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solidFill>
                                <a:srgbClr val="2E75B6"/>
                              </a:solidFill>
                              <a:latin typeface="Cambria Math" panose="02040503050406030204" pitchFamily="18" charset="0"/>
                            </a:rPr>
                            <m:t>𝝎</m:t>
                          </m:r>
                        </m:e>
                        <m:sub>
                          <m:r>
                            <a:rPr lang="en-US" b="1" i="0" smtClean="0">
                              <a:solidFill>
                                <a:srgbClr val="2E75B6"/>
                              </a:solidFill>
                              <a:latin typeface="Cambria Math" panose="02040503050406030204" pitchFamily="18" charset="0"/>
                            </a:rPr>
                            <m:t>𝐩𝐥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C1E92D6-3335-1B60-99B0-36B6F68AF3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0026" y="4026696"/>
                <a:ext cx="662297" cy="394210"/>
              </a:xfrm>
              <a:prstGeom prst="rect">
                <a:avLst/>
              </a:prstGeom>
              <a:blipFill>
                <a:blip r:embed="rId5"/>
                <a:stretch>
                  <a:fillRect b="-96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19357B3-2E65-961B-CB7C-8D9DA6CAA379}"/>
              </a:ext>
            </a:extLst>
          </p:cNvPr>
          <p:cNvCxnSpPr>
            <a:cxnSpLocks/>
          </p:cNvCxnSpPr>
          <p:nvPr/>
        </p:nvCxnSpPr>
        <p:spPr>
          <a:xfrm>
            <a:off x="1780223" y="3180208"/>
            <a:ext cx="0" cy="2381699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A0DB4364-EB68-4414-7AC9-BF57442CF0F5}"/>
              </a:ext>
            </a:extLst>
          </p:cNvPr>
          <p:cNvSpPr txBox="1"/>
          <p:nvPr/>
        </p:nvSpPr>
        <p:spPr>
          <a:xfrm>
            <a:off x="1232074" y="2003407"/>
            <a:ext cx="41216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Montserrat" pitchFamily="2" charset="77"/>
              </a:rPr>
              <a:t>Theory: TDDFT Linear Response (Orca)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657A2DC-53E6-E0E7-3E74-CC5F1E86FC35}"/>
              </a:ext>
            </a:extLst>
          </p:cNvPr>
          <p:cNvSpPr/>
          <p:nvPr/>
        </p:nvSpPr>
        <p:spPr>
          <a:xfrm>
            <a:off x="3047725" y="2688370"/>
            <a:ext cx="1179422" cy="1682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1F959E7-FFF0-683E-A83C-3FCC48307B2D}"/>
              </a:ext>
            </a:extLst>
          </p:cNvPr>
          <p:cNvGrpSpPr/>
          <p:nvPr/>
        </p:nvGrpSpPr>
        <p:grpSpPr>
          <a:xfrm>
            <a:off x="3040322" y="2467198"/>
            <a:ext cx="1327074" cy="2905039"/>
            <a:chOff x="6342342" y="2159477"/>
            <a:chExt cx="1356893" cy="304153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AAD7BFC-2353-AA65-2A5F-FC376A4A35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144" t="45618" r="24678" b="35792"/>
            <a:stretch/>
          </p:blipFill>
          <p:spPr>
            <a:xfrm>
              <a:off x="6353800" y="4261095"/>
              <a:ext cx="1345435" cy="93991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</p:pic>
        <p:pic>
          <p:nvPicPr>
            <p:cNvPr id="6" name="Picture 5" descr="A molecule structure with black and blue balls&#10;&#10;Description automatically generated">
              <a:extLst>
                <a:ext uri="{FF2B5EF4-FFF2-40B4-BE49-F238E27FC236}">
                  <a16:creationId xmlns:a16="http://schemas.microsoft.com/office/drawing/2014/main" id="{7CE64E17-FB22-2A3F-55A5-BFB952D300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8336" y="2965455"/>
              <a:ext cx="987847" cy="1321766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95A8BB6-5C35-2D0C-A6A7-2360BF5161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144" t="7365" r="24678" b="71235"/>
            <a:stretch/>
          </p:blipFill>
          <p:spPr>
            <a:xfrm>
              <a:off x="6342342" y="2159477"/>
              <a:ext cx="1168802" cy="93991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41585EA6-A21B-04F8-BF4C-B2ED10FD544B}"/>
              </a:ext>
            </a:extLst>
          </p:cNvPr>
          <p:cNvSpPr txBox="1"/>
          <p:nvPr/>
        </p:nvSpPr>
        <p:spPr>
          <a:xfrm>
            <a:off x="220147" y="1117035"/>
            <a:ext cx="3501280" cy="4609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Montserrat" pitchFamily="2" charset="77"/>
              </a:rPr>
              <a:t>Plasmon mode vs Bipyridine</a:t>
            </a:r>
          </a:p>
        </p:txBody>
      </p:sp>
      <p:sp>
        <p:nvSpPr>
          <p:cNvPr id="19" name="Slide Number Placeholder 9">
            <a:extLst>
              <a:ext uri="{FF2B5EF4-FFF2-40B4-BE49-F238E27FC236}">
                <a16:creationId xmlns:a16="http://schemas.microsoft.com/office/drawing/2014/main" id="{09DB00FF-2BA5-EA69-F56F-C1603742A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57925" y="6310839"/>
            <a:ext cx="2743200" cy="365125"/>
          </a:xfrm>
        </p:spPr>
        <p:txBody>
          <a:bodyPr/>
          <a:lstStyle/>
          <a:p>
            <a:fld id="{46F8D5A7-9D75-4AFC-99FB-FFD20B05CA1B}" type="slidenum">
              <a:rPr lang="en-US" b="1" smtClean="0">
                <a:solidFill>
                  <a:srgbClr val="57058D"/>
                </a:solidFill>
                <a:latin typeface="Montserrat" pitchFamily="2" charset="77"/>
              </a:rPr>
              <a:t>8</a:t>
            </a:fld>
            <a:endParaRPr lang="en-US" b="1" dirty="0">
              <a:solidFill>
                <a:srgbClr val="57058D"/>
              </a:solidFill>
              <a:latin typeface="Montserrat" pitchFamily="2" charset="77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8410CAB7-76C6-690A-E8D0-B2637C0237E4}"/>
              </a:ext>
            </a:extLst>
          </p:cNvPr>
          <p:cNvSpPr txBox="1">
            <a:spLocks/>
          </p:cNvSpPr>
          <p:nvPr/>
        </p:nvSpPr>
        <p:spPr>
          <a:xfrm>
            <a:off x="222010" y="287041"/>
            <a:ext cx="9722090" cy="51602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Montserrat" pitchFamily="2" charset="77"/>
              </a:rPr>
              <a:t>The Open Questions</a:t>
            </a:r>
          </a:p>
        </p:txBody>
      </p:sp>
      <p:pic>
        <p:nvPicPr>
          <p:cNvPr id="25" name="Graphic 24" descr="Checkmark with solid fill">
            <a:extLst>
              <a:ext uri="{FF2B5EF4-FFF2-40B4-BE49-F238E27FC236}">
                <a16:creationId xmlns:a16="http://schemas.microsoft.com/office/drawing/2014/main" id="{F76902C9-5DE0-C11D-7B53-456FE79682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28044" y="1141506"/>
            <a:ext cx="378385" cy="51973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EAEAF16-3101-4EF3-2F90-7B599EA5E42A}"/>
                  </a:ext>
                </a:extLst>
              </p:cNvPr>
              <p:cNvSpPr txBox="1"/>
              <p:nvPr/>
            </p:nvSpPr>
            <p:spPr>
              <a:xfrm>
                <a:off x="3584372" y="1044076"/>
                <a:ext cx="2643672" cy="5666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dirty="0">
                    <a:latin typeface="Montserrat" pitchFamily="2" charset="77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>
                    <a:latin typeface="Montserrat" pitchFamily="2" charset="77"/>
                  </a:rPr>
                  <a:t> Interfacial Exciton</a:t>
                </a: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EAEAF16-3101-4EF3-2F90-7B599EA5E4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4372" y="1044076"/>
                <a:ext cx="2643672" cy="566630"/>
              </a:xfrm>
              <a:prstGeom prst="rect">
                <a:avLst/>
              </a:prstGeom>
              <a:blipFill>
                <a:blip r:embed="rId8"/>
                <a:stretch>
                  <a:fillRect r="-957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TextBox 31">
            <a:extLst>
              <a:ext uri="{FF2B5EF4-FFF2-40B4-BE49-F238E27FC236}">
                <a16:creationId xmlns:a16="http://schemas.microsoft.com/office/drawing/2014/main" id="{170C4892-678E-C271-C3EA-E403B359BF4E}"/>
              </a:ext>
            </a:extLst>
          </p:cNvPr>
          <p:cNvSpPr txBox="1"/>
          <p:nvPr/>
        </p:nvSpPr>
        <p:spPr>
          <a:xfrm>
            <a:off x="-214959" y="6544746"/>
            <a:ext cx="399036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/>
            <a:r>
              <a:rPr lang="en-US" sz="1000" dirty="0">
                <a:solidFill>
                  <a:srgbClr val="000000"/>
                </a:solidFill>
                <a:effectLst/>
                <a:latin typeface="Montserrat" pitchFamily="2" charset="77"/>
                <a:ea typeface="Times New Roman" panose="02020603050405020304" pitchFamily="18" charset="0"/>
              </a:rPr>
              <a:t>A. L. Paoletta, </a:t>
            </a:r>
            <a:r>
              <a:rPr lang="en-US" sz="1000" b="1" dirty="0">
                <a:solidFill>
                  <a:srgbClr val="000000"/>
                </a:solidFill>
                <a:effectLst/>
                <a:latin typeface="Montserrat" pitchFamily="2" charset="77"/>
                <a:ea typeface="Times New Roman" panose="02020603050405020304" pitchFamily="18" charset="0"/>
              </a:rPr>
              <a:t>NMH</a:t>
            </a:r>
            <a:r>
              <a:rPr lang="en-US" sz="1000" dirty="0">
                <a:solidFill>
                  <a:srgbClr val="000000"/>
                </a:solidFill>
                <a:effectLst/>
                <a:latin typeface="Montserrat" pitchFamily="2" charset="77"/>
                <a:ea typeface="Times New Roman" panose="02020603050405020304" pitchFamily="18" charset="0"/>
              </a:rPr>
              <a:t>, D. W. Cheng, et. al., </a:t>
            </a:r>
            <a:r>
              <a:rPr lang="en-US" sz="1000" b="1" dirty="0">
                <a:solidFill>
                  <a:srgbClr val="000000"/>
                </a:solidFill>
                <a:effectLst/>
                <a:latin typeface="Montserrat" pitchFamily="2" charset="77"/>
                <a:ea typeface="Times New Roman" panose="02020603050405020304" pitchFamily="18" charset="0"/>
              </a:rPr>
              <a:t>JACS </a:t>
            </a:r>
            <a:r>
              <a:rPr lang="en-US" sz="1000" dirty="0">
                <a:solidFill>
                  <a:srgbClr val="000000"/>
                </a:solidFill>
                <a:effectLst/>
                <a:latin typeface="Montserrat" pitchFamily="2" charset="77"/>
                <a:ea typeface="Times New Roman" panose="02020603050405020304" pitchFamily="18" charset="0"/>
              </a:rPr>
              <a:t>(2024)</a:t>
            </a:r>
            <a:endParaRPr lang="en-US" sz="1000" dirty="0">
              <a:effectLst/>
              <a:latin typeface="Montserrat" pitchFamily="2" charset="77"/>
              <a:ea typeface="Times New Roman" panose="02020603050405020304" pitchFamily="18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987E43E0-7D7B-3961-9F11-397DD10B558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55424" y="2386970"/>
            <a:ext cx="5287705" cy="2863460"/>
          </a:xfrm>
          <a:prstGeom prst="rect">
            <a:avLst/>
          </a:prstGeom>
        </p:spPr>
      </p:pic>
      <p:sp>
        <p:nvSpPr>
          <p:cNvPr id="34" name="Freeform 33">
            <a:extLst>
              <a:ext uri="{FF2B5EF4-FFF2-40B4-BE49-F238E27FC236}">
                <a16:creationId xmlns:a16="http://schemas.microsoft.com/office/drawing/2014/main" id="{89F83717-AF30-6CEA-5D42-721A11D0BDB5}"/>
              </a:ext>
            </a:extLst>
          </p:cNvPr>
          <p:cNvSpPr/>
          <p:nvPr/>
        </p:nvSpPr>
        <p:spPr>
          <a:xfrm>
            <a:off x="3620277" y="5150498"/>
            <a:ext cx="5747658" cy="1509943"/>
          </a:xfrm>
          <a:custGeom>
            <a:avLst/>
            <a:gdLst>
              <a:gd name="connsiteX0" fmla="*/ 0 w 5710335"/>
              <a:gd name="connsiteY0" fmla="*/ 1474237 h 1561161"/>
              <a:gd name="connsiteX1" fmla="*/ 4273420 w 5710335"/>
              <a:gd name="connsiteY1" fmla="*/ 1399592 h 1561161"/>
              <a:gd name="connsiteX2" fmla="*/ 5710335 w 5710335"/>
              <a:gd name="connsiteY2" fmla="*/ 0 h 1561161"/>
              <a:gd name="connsiteX0" fmla="*/ 0 w 5747658"/>
              <a:gd name="connsiteY0" fmla="*/ 1474237 h 1561161"/>
              <a:gd name="connsiteX1" fmla="*/ 4310743 w 5747658"/>
              <a:gd name="connsiteY1" fmla="*/ 1399592 h 1561161"/>
              <a:gd name="connsiteX2" fmla="*/ 5747658 w 5747658"/>
              <a:gd name="connsiteY2" fmla="*/ 0 h 1561161"/>
              <a:gd name="connsiteX0" fmla="*/ 0 w 5747658"/>
              <a:gd name="connsiteY0" fmla="*/ 1474237 h 1509943"/>
              <a:gd name="connsiteX1" fmla="*/ 4310743 w 5747658"/>
              <a:gd name="connsiteY1" fmla="*/ 1399592 h 1509943"/>
              <a:gd name="connsiteX2" fmla="*/ 5747658 w 5747658"/>
              <a:gd name="connsiteY2" fmla="*/ 0 h 1509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747658" h="1509943">
                <a:moveTo>
                  <a:pt x="0" y="1474237"/>
                </a:moveTo>
                <a:cubicBezTo>
                  <a:pt x="1735494" y="1391816"/>
                  <a:pt x="3359021" y="1645298"/>
                  <a:pt x="4310743" y="1399592"/>
                </a:cubicBezTo>
                <a:cubicBezTo>
                  <a:pt x="5262465" y="1153886"/>
                  <a:pt x="5505061" y="576943"/>
                  <a:pt x="5747658" y="0"/>
                </a:cubicBezTo>
              </a:path>
            </a:pathLst>
          </a:custGeom>
          <a:noFill/>
          <a:ln w="28575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DA96C45-84F0-02B9-53DD-BC69FA5C4FE9}"/>
              </a:ext>
            </a:extLst>
          </p:cNvPr>
          <p:cNvSpPr txBox="1"/>
          <p:nvPr/>
        </p:nvSpPr>
        <p:spPr>
          <a:xfrm>
            <a:off x="8113338" y="1422973"/>
            <a:ext cx="2957861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latin typeface="Montserrat" pitchFamily="2" charset="77"/>
              </a:rPr>
              <a:t>Strong coupling regime</a:t>
            </a:r>
          </a:p>
        </p:txBody>
      </p:sp>
      <p:pic>
        <p:nvPicPr>
          <p:cNvPr id="37" name="Graphic 36" descr="Checkmark with solid fill">
            <a:extLst>
              <a:ext uri="{FF2B5EF4-FFF2-40B4-BE49-F238E27FC236}">
                <a16:creationId xmlns:a16="http://schemas.microsoft.com/office/drawing/2014/main" id="{B952ACB8-3E8C-140B-DDFB-ABA60905A29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018002" y="1792305"/>
            <a:ext cx="527356" cy="654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448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6" grpId="0" animBg="1"/>
      <p:bldP spid="26" grpId="1" animBg="1"/>
      <p:bldP spid="29" grpId="0"/>
      <p:bldP spid="35" grpId="0"/>
      <p:bldP spid="9" grpId="0" animBg="1"/>
      <p:bldP spid="30" grpId="0"/>
      <p:bldP spid="32" grpId="0"/>
      <p:bldP spid="34" grpId="0" animBg="1"/>
      <p:bldP spid="3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7E90BA-0F17-17F1-EA9C-702BD212AB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D11DC092-7F3A-7861-481A-7ED8A539A1A0}"/>
              </a:ext>
            </a:extLst>
          </p:cNvPr>
          <p:cNvSpPr txBox="1"/>
          <p:nvPr/>
        </p:nvSpPr>
        <p:spPr>
          <a:xfrm>
            <a:off x="210073" y="837963"/>
            <a:ext cx="5729454" cy="8764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Montserrat" pitchFamily="2" charset="77"/>
              </a:rPr>
              <a:t>Why do we have such long Exciton lifetime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Montserrat" pitchFamily="2" charset="77"/>
              </a:rPr>
              <a:t>What is the difference to laser driven systems</a:t>
            </a:r>
          </a:p>
        </p:txBody>
      </p:sp>
      <p:sp>
        <p:nvSpPr>
          <p:cNvPr id="19" name="Slide Number Placeholder 9">
            <a:extLst>
              <a:ext uri="{FF2B5EF4-FFF2-40B4-BE49-F238E27FC236}">
                <a16:creationId xmlns:a16="http://schemas.microsoft.com/office/drawing/2014/main" id="{95402FB7-5653-CB57-35AF-C344A3D2A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57925" y="6310839"/>
            <a:ext cx="2743200" cy="365125"/>
          </a:xfrm>
        </p:spPr>
        <p:txBody>
          <a:bodyPr/>
          <a:lstStyle/>
          <a:p>
            <a:fld id="{46F8D5A7-9D75-4AFC-99FB-FFD20B05CA1B}" type="slidenum">
              <a:rPr lang="en-US" b="1" smtClean="0">
                <a:solidFill>
                  <a:srgbClr val="57058D"/>
                </a:solidFill>
                <a:latin typeface="Montserrat" pitchFamily="2" charset="77"/>
              </a:rPr>
              <a:t>9</a:t>
            </a:fld>
            <a:endParaRPr lang="en-US" b="1" dirty="0">
              <a:solidFill>
                <a:srgbClr val="57058D"/>
              </a:solidFill>
              <a:latin typeface="Montserrat" pitchFamily="2" charset="77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33B063F8-F128-1765-2B95-2454C1F67439}"/>
              </a:ext>
            </a:extLst>
          </p:cNvPr>
          <p:cNvSpPr txBox="1">
            <a:spLocks/>
          </p:cNvSpPr>
          <p:nvPr/>
        </p:nvSpPr>
        <p:spPr>
          <a:xfrm>
            <a:off x="222010" y="287041"/>
            <a:ext cx="9722090" cy="51602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Montserrat" pitchFamily="2" charset="77"/>
              </a:rPr>
              <a:t>The Open Questions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EBD993F-6D7F-A390-9E3A-71F9AD26B92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b="20481"/>
          <a:stretch/>
        </p:blipFill>
        <p:spPr>
          <a:xfrm>
            <a:off x="10029951" y="106460"/>
            <a:ext cx="1400476" cy="13500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A1DDC91-513A-2B70-F262-4DCAF35FD3F6}"/>
              </a:ext>
            </a:extLst>
          </p:cNvPr>
          <p:cNvSpPr txBox="1"/>
          <p:nvPr/>
        </p:nvSpPr>
        <p:spPr>
          <a:xfrm>
            <a:off x="10129646" y="1422164"/>
            <a:ext cx="12875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Montserrat" pitchFamily="2" charset="77"/>
              </a:rPr>
              <a:t>Yuchen Wang</a:t>
            </a:r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396BEDB6-7968-2788-5349-6EF22AC42A9C}"/>
              </a:ext>
            </a:extLst>
          </p:cNvPr>
          <p:cNvGrpSpPr/>
          <p:nvPr/>
        </p:nvGrpSpPr>
        <p:grpSpPr>
          <a:xfrm>
            <a:off x="362135" y="1882500"/>
            <a:ext cx="2570915" cy="2687446"/>
            <a:chOff x="362135" y="1882500"/>
            <a:chExt cx="2570915" cy="268744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C0CD4E0-3E80-BA13-4E23-2865201D763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81829" y="2556996"/>
              <a:ext cx="673297" cy="2012950"/>
            </a:xfrm>
            <a:prstGeom prst="rect">
              <a:avLst/>
            </a:prstGeom>
          </p:spPr>
        </p:pic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2AC005B-7250-8005-388F-6FA97ED2D6B0}"/>
                </a:ext>
              </a:extLst>
            </p:cNvPr>
            <p:cNvGrpSpPr/>
            <p:nvPr/>
          </p:nvGrpSpPr>
          <p:grpSpPr>
            <a:xfrm rot="19332095" flipH="1">
              <a:off x="1861364" y="2570681"/>
              <a:ext cx="922654" cy="336238"/>
              <a:chOff x="3019178" y="1382852"/>
              <a:chExt cx="759505" cy="269345"/>
            </a:xfrm>
          </p:grpSpPr>
          <p:sp>
            <p:nvSpPr>
              <p:cNvPr id="6" name="Freeform: Shape 29">
                <a:extLst>
                  <a:ext uri="{FF2B5EF4-FFF2-40B4-BE49-F238E27FC236}">
                    <a16:creationId xmlns:a16="http://schemas.microsoft.com/office/drawing/2014/main" id="{E1955F88-7F14-3C75-B72A-5F14F51859EC}"/>
                  </a:ext>
                </a:extLst>
              </p:cNvPr>
              <p:cNvSpPr/>
              <p:nvPr/>
            </p:nvSpPr>
            <p:spPr>
              <a:xfrm flipV="1">
                <a:off x="3019178" y="1382852"/>
                <a:ext cx="633407" cy="269345"/>
              </a:xfrm>
              <a:custGeom>
                <a:avLst/>
                <a:gdLst>
                  <a:gd name="connsiteX0" fmla="*/ 0 w 807685"/>
                  <a:gd name="connsiteY0" fmla="*/ 163211 h 340576"/>
                  <a:gd name="connsiteX1" fmla="*/ 39414 w 807685"/>
                  <a:gd name="connsiteY1" fmla="*/ 5555 h 340576"/>
                  <a:gd name="connsiteX2" fmla="*/ 165538 w 807685"/>
                  <a:gd name="connsiteY2" fmla="*/ 340573 h 340576"/>
                  <a:gd name="connsiteX3" fmla="*/ 275897 w 807685"/>
                  <a:gd name="connsiteY3" fmla="*/ 13438 h 340576"/>
                  <a:gd name="connsiteX4" fmla="*/ 398080 w 807685"/>
                  <a:gd name="connsiteY4" fmla="*/ 336631 h 340576"/>
                  <a:gd name="connsiteX5" fmla="*/ 512380 w 807685"/>
                  <a:gd name="connsiteY5" fmla="*/ 9497 h 340576"/>
                  <a:gd name="connsiteX6" fmla="*/ 618797 w 807685"/>
                  <a:gd name="connsiteY6" fmla="*/ 332690 h 340576"/>
                  <a:gd name="connsiteX7" fmla="*/ 721273 w 807685"/>
                  <a:gd name="connsiteY7" fmla="*/ 17379 h 340576"/>
                  <a:gd name="connsiteX8" fmla="*/ 800100 w 807685"/>
                  <a:gd name="connsiteY8" fmla="*/ 178976 h 340576"/>
                  <a:gd name="connsiteX9" fmla="*/ 800100 w 807685"/>
                  <a:gd name="connsiteY9" fmla="*/ 182917 h 3405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07685" h="340576">
                    <a:moveTo>
                      <a:pt x="0" y="163211"/>
                    </a:moveTo>
                    <a:cubicBezTo>
                      <a:pt x="5912" y="69603"/>
                      <a:pt x="11825" y="-24005"/>
                      <a:pt x="39414" y="5555"/>
                    </a:cubicBezTo>
                    <a:cubicBezTo>
                      <a:pt x="67003" y="35115"/>
                      <a:pt x="126124" y="339259"/>
                      <a:pt x="165538" y="340573"/>
                    </a:cubicBezTo>
                    <a:cubicBezTo>
                      <a:pt x="204952" y="341887"/>
                      <a:pt x="237140" y="14095"/>
                      <a:pt x="275897" y="13438"/>
                    </a:cubicBezTo>
                    <a:cubicBezTo>
                      <a:pt x="314654" y="12781"/>
                      <a:pt x="358666" y="337288"/>
                      <a:pt x="398080" y="336631"/>
                    </a:cubicBezTo>
                    <a:cubicBezTo>
                      <a:pt x="437494" y="335974"/>
                      <a:pt x="475594" y="10154"/>
                      <a:pt x="512380" y="9497"/>
                    </a:cubicBezTo>
                    <a:cubicBezTo>
                      <a:pt x="549166" y="8840"/>
                      <a:pt x="583982" y="331376"/>
                      <a:pt x="618797" y="332690"/>
                    </a:cubicBezTo>
                    <a:cubicBezTo>
                      <a:pt x="653612" y="334004"/>
                      <a:pt x="691056" y="42998"/>
                      <a:pt x="721273" y="17379"/>
                    </a:cubicBezTo>
                    <a:cubicBezTo>
                      <a:pt x="751490" y="-8240"/>
                      <a:pt x="786962" y="151386"/>
                      <a:pt x="800100" y="178976"/>
                    </a:cubicBezTo>
                    <a:cubicBezTo>
                      <a:pt x="813238" y="206566"/>
                      <a:pt x="806669" y="194741"/>
                      <a:pt x="800100" y="182917"/>
                    </a:cubicBezTo>
                  </a:path>
                </a:pathLst>
              </a:custGeom>
              <a:noFill/>
              <a:ln w="38100">
                <a:solidFill>
                  <a:srgbClr val="C00000"/>
                </a:solidFill>
                <a:tailEnd w="sm" len="sm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Montserrat" pitchFamily="2" charset="77"/>
                </a:endParaRPr>
              </a:p>
            </p:txBody>
          </p:sp>
          <p:cxnSp>
            <p:nvCxnSpPr>
              <p:cNvPr id="7" name="Straight Arrow Connector 6">
                <a:extLst>
                  <a:ext uri="{FF2B5EF4-FFF2-40B4-BE49-F238E27FC236}">
                    <a16:creationId xmlns:a16="http://schemas.microsoft.com/office/drawing/2014/main" id="{6C2B8F42-06F4-0208-D9B9-214C21397B50}"/>
                  </a:ext>
                </a:extLst>
              </p:cNvPr>
              <p:cNvCxnSpPr>
                <a:cxnSpLocks/>
                <a:stCxn id="6" idx="8"/>
              </p:cNvCxnSpPr>
              <p:nvPr/>
            </p:nvCxnSpPr>
            <p:spPr>
              <a:xfrm flipV="1">
                <a:off x="3646638" y="1501167"/>
                <a:ext cx="132045" cy="9487"/>
              </a:xfrm>
              <a:prstGeom prst="straightConnector1">
                <a:avLst/>
              </a:prstGeom>
              <a:ln w="57150">
                <a:solidFill>
                  <a:srgbClr val="C00000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D1ECFE2E-E8DA-6905-7AE7-9F8159772EB5}"/>
                </a:ext>
              </a:extLst>
            </p:cNvPr>
            <p:cNvCxnSpPr>
              <a:cxnSpLocks/>
            </p:cNvCxnSpPr>
            <p:nvPr/>
          </p:nvCxnSpPr>
          <p:spPr>
            <a:xfrm>
              <a:off x="925511" y="2556996"/>
              <a:ext cx="0" cy="201295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E5891C8-B1E5-9612-C835-C7952E49802A}"/>
                </a:ext>
              </a:extLst>
            </p:cNvPr>
            <p:cNvSpPr txBox="1"/>
            <p:nvPr/>
          </p:nvSpPr>
          <p:spPr>
            <a:xfrm rot="19090792">
              <a:off x="2131227" y="2684651"/>
              <a:ext cx="801823" cy="4610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dirty="0">
                  <a:solidFill>
                    <a:srgbClr val="C00000"/>
                  </a:solidFill>
                  <a:latin typeface="Montserrat" pitchFamily="2" charset="77"/>
                </a:rPr>
                <a:t>Laser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1D1CDF2-42E2-D075-A383-B38555221EFA}"/>
                </a:ext>
              </a:extLst>
            </p:cNvPr>
            <p:cNvSpPr txBox="1"/>
            <p:nvPr/>
          </p:nvSpPr>
          <p:spPr>
            <a:xfrm rot="16200000">
              <a:off x="52274" y="3068833"/>
              <a:ext cx="1080745" cy="4610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dirty="0">
                  <a:solidFill>
                    <a:srgbClr val="4472C3"/>
                  </a:solidFill>
                  <a:latin typeface="Montserrat" pitchFamily="2" charset="77"/>
                </a:rPr>
                <a:t>Voltage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2A121BF-3D08-7F0D-BDB3-45D2916E9731}"/>
                </a:ext>
              </a:extLst>
            </p:cNvPr>
            <p:cNvSpPr txBox="1"/>
            <p:nvPr/>
          </p:nvSpPr>
          <p:spPr>
            <a:xfrm>
              <a:off x="364154" y="1882500"/>
              <a:ext cx="2308645" cy="4610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dirty="0">
                  <a:latin typeface="Montserrat" pitchFamily="2" charset="77"/>
                </a:rPr>
                <a:t>Real-time TDDFT 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E1DD6B8E-DBC9-AD0E-9AF4-517FEBF66317}"/>
              </a:ext>
            </a:extLst>
          </p:cNvPr>
          <p:cNvGrpSpPr/>
          <p:nvPr/>
        </p:nvGrpSpPr>
        <p:grpSpPr>
          <a:xfrm>
            <a:off x="4090839" y="2011923"/>
            <a:ext cx="7334244" cy="4687995"/>
            <a:chOff x="4090839" y="2011923"/>
            <a:chExt cx="7334244" cy="4687995"/>
          </a:xfrm>
        </p:grpSpPr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B990A238-AD16-8022-847F-07BB4FEF2BA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27523" y="2011923"/>
              <a:ext cx="3538755" cy="2294591"/>
            </a:xfrm>
            <a:prstGeom prst="rect">
              <a:avLst/>
            </a:prstGeom>
          </p:spPr>
        </p:pic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A9BA05CB-FCBF-E2EB-847D-9D1C74D339B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090839" y="4418145"/>
              <a:ext cx="3593737" cy="2281773"/>
            </a:xfrm>
            <a:prstGeom prst="rect">
              <a:avLst/>
            </a:prstGeom>
          </p:spPr>
        </p:pic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B10D9D4E-4F8A-61C0-2404-E63CC2030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886329" y="2047724"/>
              <a:ext cx="3538754" cy="2258790"/>
            </a:xfrm>
            <a:prstGeom prst="rect">
              <a:avLst/>
            </a:prstGeom>
          </p:spPr>
        </p:pic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AAABB480-EA46-35B5-F618-A15635ABE2F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831346" y="4418145"/>
              <a:ext cx="3593737" cy="2281773"/>
            </a:xfrm>
            <a:prstGeom prst="rect">
              <a:avLst/>
            </a:prstGeom>
          </p:spPr>
        </p:pic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id="{DBCF3A33-8703-D984-CAA3-19087737CC7C}"/>
                </a:ext>
              </a:extLst>
            </p:cNvPr>
            <p:cNvSpPr/>
            <p:nvPr/>
          </p:nvSpPr>
          <p:spPr>
            <a:xfrm>
              <a:off x="4426226" y="2107096"/>
              <a:ext cx="3140765" cy="278295"/>
            </a:xfrm>
            <a:custGeom>
              <a:avLst/>
              <a:gdLst>
                <a:gd name="connsiteX0" fmla="*/ 0 w 3140765"/>
                <a:gd name="connsiteY0" fmla="*/ 0 h 278295"/>
                <a:gd name="connsiteX1" fmla="*/ 689113 w 3140765"/>
                <a:gd name="connsiteY1" fmla="*/ 145774 h 278295"/>
                <a:gd name="connsiteX2" fmla="*/ 3140765 w 3140765"/>
                <a:gd name="connsiteY2" fmla="*/ 278295 h 278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40765" h="278295">
                  <a:moveTo>
                    <a:pt x="0" y="0"/>
                  </a:moveTo>
                  <a:cubicBezTo>
                    <a:pt x="82826" y="49696"/>
                    <a:pt x="165652" y="99392"/>
                    <a:pt x="689113" y="145774"/>
                  </a:cubicBezTo>
                  <a:cubicBezTo>
                    <a:pt x="1212574" y="192156"/>
                    <a:pt x="2176669" y="235225"/>
                    <a:pt x="3140765" y="278295"/>
                  </a:cubicBezTo>
                </a:path>
              </a:pathLst>
            </a:cu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6F1347AF-BAB9-D451-F7BE-8103B0621E46}"/>
                </a:ext>
              </a:extLst>
            </p:cNvPr>
            <p:cNvSpPr/>
            <p:nvPr/>
          </p:nvSpPr>
          <p:spPr>
            <a:xfrm>
              <a:off x="8203096" y="2080591"/>
              <a:ext cx="3127513" cy="251792"/>
            </a:xfrm>
            <a:custGeom>
              <a:avLst/>
              <a:gdLst>
                <a:gd name="connsiteX0" fmla="*/ 0 w 3127513"/>
                <a:gd name="connsiteY0" fmla="*/ 0 h 251792"/>
                <a:gd name="connsiteX1" fmla="*/ 622852 w 3127513"/>
                <a:gd name="connsiteY1" fmla="*/ 106018 h 251792"/>
                <a:gd name="connsiteX2" fmla="*/ 3127513 w 3127513"/>
                <a:gd name="connsiteY2" fmla="*/ 251792 h 251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27513" h="251792">
                  <a:moveTo>
                    <a:pt x="0" y="0"/>
                  </a:moveTo>
                  <a:cubicBezTo>
                    <a:pt x="50800" y="32026"/>
                    <a:pt x="101600" y="64053"/>
                    <a:pt x="622852" y="106018"/>
                  </a:cubicBezTo>
                  <a:cubicBezTo>
                    <a:pt x="1144104" y="147983"/>
                    <a:pt x="2135808" y="199887"/>
                    <a:pt x="3127513" y="251792"/>
                  </a:cubicBezTo>
                </a:path>
              </a:pathLst>
            </a:cu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id="{FB410993-7C7D-79B9-95ED-8229B3510C3F}"/>
                </a:ext>
              </a:extLst>
            </p:cNvPr>
            <p:cNvSpPr/>
            <p:nvPr/>
          </p:nvSpPr>
          <p:spPr>
            <a:xfrm>
              <a:off x="8176591" y="4452730"/>
              <a:ext cx="3140766" cy="225287"/>
            </a:xfrm>
            <a:custGeom>
              <a:avLst/>
              <a:gdLst>
                <a:gd name="connsiteX0" fmla="*/ 0 w 3140766"/>
                <a:gd name="connsiteY0" fmla="*/ 0 h 225287"/>
                <a:gd name="connsiteX1" fmla="*/ 795131 w 3140766"/>
                <a:gd name="connsiteY1" fmla="*/ 159027 h 225287"/>
                <a:gd name="connsiteX2" fmla="*/ 3140766 w 3140766"/>
                <a:gd name="connsiteY2" fmla="*/ 225287 h 225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40766" h="225287">
                  <a:moveTo>
                    <a:pt x="0" y="0"/>
                  </a:moveTo>
                  <a:cubicBezTo>
                    <a:pt x="135835" y="60739"/>
                    <a:pt x="271670" y="121479"/>
                    <a:pt x="795131" y="159027"/>
                  </a:cubicBezTo>
                  <a:cubicBezTo>
                    <a:pt x="1318592" y="196575"/>
                    <a:pt x="2229679" y="210931"/>
                    <a:pt x="3140766" y="225287"/>
                  </a:cubicBezTo>
                </a:path>
              </a:pathLst>
            </a:cu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5A0F5EDF-492F-22EE-9DCF-772C97C05B9D}"/>
                </a:ext>
              </a:extLst>
            </p:cNvPr>
            <p:cNvSpPr/>
            <p:nvPr/>
          </p:nvSpPr>
          <p:spPr>
            <a:xfrm>
              <a:off x="5743575" y="4530651"/>
              <a:ext cx="73025" cy="7858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6CED76DB-AD60-1313-3E23-7AE221691E68}"/>
                </a:ext>
              </a:extLst>
            </p:cNvPr>
            <p:cNvSpPr/>
            <p:nvPr/>
          </p:nvSpPr>
          <p:spPr>
            <a:xfrm>
              <a:off x="6600825" y="4530651"/>
              <a:ext cx="73025" cy="7858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45995BAD-E91F-B589-F843-CE546E3564C8}"/>
                </a:ext>
              </a:extLst>
            </p:cNvPr>
            <p:cNvSpPr/>
            <p:nvPr/>
          </p:nvSpPr>
          <p:spPr>
            <a:xfrm>
              <a:off x="7311413" y="4513950"/>
              <a:ext cx="73025" cy="7858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39F6A058-EFA7-EB6C-3BE0-F31F49FEE7B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26225" y="4599705"/>
              <a:ext cx="3140765" cy="0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8" name="TextBox 87">
                  <a:extLst>
                    <a:ext uri="{FF2B5EF4-FFF2-40B4-BE49-F238E27FC236}">
                      <a16:creationId xmlns:a16="http://schemas.microsoft.com/office/drawing/2014/main" id="{B6A8F32C-1CC2-337E-31AF-A3B98040C684}"/>
                    </a:ext>
                  </a:extLst>
                </p:cNvPr>
                <p:cNvSpPr txBox="1"/>
                <p:nvPr/>
              </p:nvSpPr>
              <p:spPr>
                <a:xfrm>
                  <a:off x="10127544" y="3607243"/>
                  <a:ext cx="1189813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.5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𝑛𝑚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88" name="TextBox 87">
                  <a:extLst>
                    <a:ext uri="{FF2B5EF4-FFF2-40B4-BE49-F238E27FC236}">
                      <a16:creationId xmlns:a16="http://schemas.microsoft.com/office/drawing/2014/main" id="{B6A8F32C-1CC2-337E-31AF-A3B98040C68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127544" y="3607243"/>
                  <a:ext cx="1189813" cy="369332"/>
                </a:xfrm>
                <a:prstGeom prst="rect">
                  <a:avLst/>
                </a:prstGeom>
                <a:blipFill>
                  <a:blip r:embed="rId9"/>
                  <a:stretch>
                    <a:fillRect b="-1724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9" name="TextBox 88">
                  <a:extLst>
                    <a:ext uri="{FF2B5EF4-FFF2-40B4-BE49-F238E27FC236}">
                      <a16:creationId xmlns:a16="http://schemas.microsoft.com/office/drawing/2014/main" id="{16724809-9E5C-B360-3DD0-423267E73A21}"/>
                    </a:ext>
                  </a:extLst>
                </p:cNvPr>
                <p:cNvSpPr txBox="1"/>
                <p:nvPr/>
              </p:nvSpPr>
              <p:spPr>
                <a:xfrm>
                  <a:off x="6312677" y="6024600"/>
                  <a:ext cx="1048749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𝑛𝑚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89" name="TextBox 88">
                  <a:extLst>
                    <a:ext uri="{FF2B5EF4-FFF2-40B4-BE49-F238E27FC236}">
                      <a16:creationId xmlns:a16="http://schemas.microsoft.com/office/drawing/2014/main" id="{16724809-9E5C-B360-3DD0-423267E73A2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12677" y="6024600"/>
                  <a:ext cx="1048749" cy="369332"/>
                </a:xfrm>
                <a:prstGeom prst="rect">
                  <a:avLst/>
                </a:prstGeom>
                <a:blipFill>
                  <a:blip r:embed="rId10"/>
                  <a:stretch>
                    <a:fillRect b="-1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0" name="TextBox 89">
                  <a:extLst>
                    <a:ext uri="{FF2B5EF4-FFF2-40B4-BE49-F238E27FC236}">
                      <a16:creationId xmlns:a16="http://schemas.microsoft.com/office/drawing/2014/main" id="{826CEC93-3EC6-D816-B3FF-F36311E7D13D}"/>
                    </a:ext>
                  </a:extLst>
                </p:cNvPr>
                <p:cNvSpPr txBox="1"/>
                <p:nvPr/>
              </p:nvSpPr>
              <p:spPr>
                <a:xfrm>
                  <a:off x="6740866" y="3594249"/>
                  <a:ext cx="826124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𝐿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𝑎𝑠𝑒𝑟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0" name="TextBox 89">
                  <a:extLst>
                    <a:ext uri="{FF2B5EF4-FFF2-40B4-BE49-F238E27FC236}">
                      <a16:creationId xmlns:a16="http://schemas.microsoft.com/office/drawing/2014/main" id="{826CEC93-3EC6-D816-B3FF-F36311E7D13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40866" y="3594249"/>
                  <a:ext cx="826124" cy="36933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1" name="TextBox 90">
                  <a:extLst>
                    <a:ext uri="{FF2B5EF4-FFF2-40B4-BE49-F238E27FC236}">
                      <a16:creationId xmlns:a16="http://schemas.microsoft.com/office/drawing/2014/main" id="{AFCDB95F-69CE-25C9-8ADE-0AD15026809D}"/>
                    </a:ext>
                  </a:extLst>
                </p:cNvPr>
                <p:cNvSpPr txBox="1"/>
                <p:nvPr/>
              </p:nvSpPr>
              <p:spPr>
                <a:xfrm>
                  <a:off x="10055645" y="5990946"/>
                  <a:ext cx="1189813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1.6 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𝑛𝑚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1" name="TextBox 90">
                  <a:extLst>
                    <a:ext uri="{FF2B5EF4-FFF2-40B4-BE49-F238E27FC236}">
                      <a16:creationId xmlns:a16="http://schemas.microsoft.com/office/drawing/2014/main" id="{AFCDB95F-69CE-25C9-8ADE-0AD15026809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55645" y="5990946"/>
                  <a:ext cx="1189813" cy="369332"/>
                </a:xfrm>
                <a:prstGeom prst="rect">
                  <a:avLst/>
                </a:prstGeom>
                <a:blipFill>
                  <a:blip r:embed="rId12"/>
                  <a:stretch>
                    <a:fillRect b="-1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83BEC8F0-68B5-824C-754F-6F21F060B8EC}"/>
              </a:ext>
            </a:extLst>
          </p:cNvPr>
          <p:cNvGrpSpPr/>
          <p:nvPr/>
        </p:nvGrpSpPr>
        <p:grpSpPr>
          <a:xfrm>
            <a:off x="113027" y="4734686"/>
            <a:ext cx="3629230" cy="1983246"/>
            <a:chOff x="113027" y="4734686"/>
            <a:chExt cx="3629230" cy="1983246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6662B7A2-E0E2-4ADB-6A74-D748AED31B3D}"/>
                </a:ext>
              </a:extLst>
            </p:cNvPr>
            <p:cNvGrpSpPr/>
            <p:nvPr/>
          </p:nvGrpSpPr>
          <p:grpSpPr>
            <a:xfrm>
              <a:off x="246811" y="5280773"/>
              <a:ext cx="753595" cy="541734"/>
              <a:chOff x="209925" y="5319308"/>
              <a:chExt cx="753595" cy="541734"/>
            </a:xfrm>
          </p:grpSpPr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32B3E66B-B4AF-0051-DF48-EA075240991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2010" y="5319308"/>
                <a:ext cx="74151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C5C592AB-10D5-9EB4-859E-EEB3913C8AF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9925" y="5743366"/>
                <a:ext cx="74151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4A0E968D-088E-D22C-AA2D-16F78B463076}"/>
                  </a:ext>
                </a:extLst>
              </p:cNvPr>
              <p:cNvSpPr/>
              <p:nvPr/>
            </p:nvSpPr>
            <p:spPr>
              <a:xfrm>
                <a:off x="487155" y="5625689"/>
                <a:ext cx="220718" cy="235353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DD9072ED-61E7-27CE-438A-EBF6408A8E0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92765" y="5367157"/>
                <a:ext cx="2339" cy="194723"/>
              </a:xfrm>
              <a:prstGeom prst="straightConnector1">
                <a:avLst/>
              </a:prstGeom>
              <a:ln w="28575">
                <a:solidFill>
                  <a:schemeClr val="accent6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97E23DB-F085-2B7D-F458-285BBD03ABCE}"/>
                </a:ext>
              </a:extLst>
            </p:cNvPr>
            <p:cNvSpPr txBox="1"/>
            <p:nvPr/>
          </p:nvSpPr>
          <p:spPr>
            <a:xfrm>
              <a:off x="113027" y="6330586"/>
              <a:ext cx="9592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1. Excite</a:t>
              </a:r>
            </a:p>
          </p:txBody>
        </p: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CF088E15-7CE8-72B8-2604-6428F123BF0B}"/>
                </a:ext>
              </a:extLst>
            </p:cNvPr>
            <p:cNvGrpSpPr/>
            <p:nvPr/>
          </p:nvGrpSpPr>
          <p:grpSpPr>
            <a:xfrm>
              <a:off x="1316513" y="4734686"/>
              <a:ext cx="1149209" cy="1525699"/>
              <a:chOff x="1894345" y="4825587"/>
              <a:chExt cx="1149209" cy="1525699"/>
            </a:xfrm>
          </p:grpSpPr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13D8FDA6-84C9-6147-FE16-A9AE76CBD2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 flipH="1">
                <a:off x="1894345" y="4909140"/>
                <a:ext cx="934603" cy="519224"/>
              </a:xfrm>
              <a:prstGeom prst="rect">
                <a:avLst/>
              </a:prstGeom>
            </p:spPr>
          </p:pic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98D2BD72-778C-21CB-B336-BD6C28BA37E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2044" y="5754958"/>
                <a:ext cx="74151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38E2FCAC-6F4B-8D24-D8BB-88C899D2FEB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2044" y="6131002"/>
                <a:ext cx="74151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A9426FA8-752C-0600-B6B2-6EAB87A1C50C}"/>
                  </a:ext>
                </a:extLst>
              </p:cNvPr>
              <p:cNvSpPr/>
              <p:nvPr/>
            </p:nvSpPr>
            <p:spPr>
              <a:xfrm>
                <a:off x="2590517" y="5637281"/>
                <a:ext cx="220718" cy="235353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8" name="Straight Arrow Connector 37">
                <a:extLst>
                  <a:ext uri="{FF2B5EF4-FFF2-40B4-BE49-F238E27FC236}">
                    <a16:creationId xmlns:a16="http://schemas.microsoft.com/office/drawing/2014/main" id="{9DF924E0-0455-0198-CDE9-C4E61727C9C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80354" y="5637281"/>
                <a:ext cx="0" cy="714005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8A7340C8-7D60-ADA7-FE10-C20CFCF8C19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2044" y="4943264"/>
                <a:ext cx="74151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5AAF44CE-F76B-0C4B-E574-5BB635B5B35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2044" y="5319308"/>
                <a:ext cx="74151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47EEFC8C-AFB2-7B8C-8FAB-4BAD5F8C100D}"/>
                  </a:ext>
                </a:extLst>
              </p:cNvPr>
              <p:cNvSpPr/>
              <p:nvPr/>
            </p:nvSpPr>
            <p:spPr>
              <a:xfrm>
                <a:off x="2590517" y="4825587"/>
                <a:ext cx="220718" cy="235353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EA7F69FA-4145-CE05-EA3A-50B6364C10CD}"/>
                </a:ext>
              </a:extLst>
            </p:cNvPr>
            <p:cNvSpPr txBox="1"/>
            <p:nvPr/>
          </p:nvSpPr>
          <p:spPr>
            <a:xfrm>
              <a:off x="1541448" y="6334087"/>
              <a:ext cx="9053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2. Drive</a:t>
              </a:r>
            </a:p>
          </p:txBody>
        </p: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0EE33CB6-92B1-4DA7-0413-F40128491872}"/>
                </a:ext>
              </a:extLst>
            </p:cNvPr>
            <p:cNvGrpSpPr/>
            <p:nvPr/>
          </p:nvGrpSpPr>
          <p:grpSpPr>
            <a:xfrm>
              <a:off x="2891883" y="4767256"/>
              <a:ext cx="741510" cy="1305415"/>
              <a:chOff x="2302044" y="4825587"/>
              <a:chExt cx="741510" cy="1305415"/>
            </a:xfrm>
          </p:grpSpPr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A477320B-E23A-9514-5E4E-3F13D057D06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2044" y="5754958"/>
                <a:ext cx="74151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259C5491-7440-E571-D887-8174478E098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2044" y="6131002"/>
                <a:ext cx="74151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C5CF7C5D-66C3-1ABC-9FB3-01E2BDF53F72}"/>
                  </a:ext>
                </a:extLst>
              </p:cNvPr>
              <p:cNvSpPr/>
              <p:nvPr/>
            </p:nvSpPr>
            <p:spPr>
              <a:xfrm>
                <a:off x="2590517" y="5637281"/>
                <a:ext cx="220718" cy="235353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B4A58E68-FEB6-4985-142F-5B2728F7628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2044" y="4943264"/>
                <a:ext cx="74151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8B41F9F1-6568-DBD5-8C7E-1AC92DE7B63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2044" y="5319308"/>
                <a:ext cx="74151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E992E15D-A8A2-60F7-8176-941BEB9B3F0F}"/>
                  </a:ext>
                </a:extLst>
              </p:cNvPr>
              <p:cNvSpPr/>
              <p:nvPr/>
            </p:nvSpPr>
            <p:spPr>
              <a:xfrm>
                <a:off x="2590517" y="4825587"/>
                <a:ext cx="220718" cy="235353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530A2472-42B2-D45F-5530-79EF16140EA6}"/>
                </a:ext>
              </a:extLst>
            </p:cNvPr>
            <p:cNvSpPr txBox="1"/>
            <p:nvPr/>
          </p:nvSpPr>
          <p:spPr>
            <a:xfrm>
              <a:off x="2765515" y="6348600"/>
              <a:ext cx="9767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2. Decay</a:t>
              </a:r>
            </a:p>
          </p:txBody>
        </p:sp>
        <p:cxnSp>
          <p:nvCxnSpPr>
            <p:cNvPr id="92" name="Straight Arrow Connector 91">
              <a:extLst>
                <a:ext uri="{FF2B5EF4-FFF2-40B4-BE49-F238E27FC236}">
                  <a16:creationId xmlns:a16="http://schemas.microsoft.com/office/drawing/2014/main" id="{D593ABC0-9CEC-E1E7-1290-753F26A88CF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89277" y="5023822"/>
              <a:ext cx="2339" cy="194723"/>
            </a:xfrm>
            <a:prstGeom prst="straightConnector1">
              <a:avLst/>
            </a:prstGeom>
            <a:ln w="28575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Arrow Connector 92">
              <a:extLst>
                <a:ext uri="{FF2B5EF4-FFF2-40B4-BE49-F238E27FC236}">
                  <a16:creationId xmlns:a16="http://schemas.microsoft.com/office/drawing/2014/main" id="{11862EFB-4809-CEE7-514A-22330FC702B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79445" y="5854648"/>
              <a:ext cx="2339" cy="194723"/>
            </a:xfrm>
            <a:prstGeom prst="straightConnector1">
              <a:avLst/>
            </a:prstGeom>
            <a:ln w="28575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803DA076-AE0A-CA16-747D-EF0EFE15CE0B}"/>
              </a:ext>
            </a:extLst>
          </p:cNvPr>
          <p:cNvSpPr/>
          <p:nvPr/>
        </p:nvSpPr>
        <p:spPr>
          <a:xfrm>
            <a:off x="4123745" y="4418145"/>
            <a:ext cx="7438603" cy="23333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246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19574</TotalTime>
  <Words>943</Words>
  <Application>Microsoft Macintosh PowerPoint</Application>
  <PresentationFormat>Widescreen</PresentationFormat>
  <Paragraphs>343</Paragraphs>
  <Slides>19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Calibri</vt:lpstr>
      <vt:lpstr>Calibri Light</vt:lpstr>
      <vt:lpstr>Cambria Math</vt:lpstr>
      <vt:lpstr>Montserrat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Norah Hoffmann</dc:creator>
  <cp:lastModifiedBy>Norah Hoffmann</cp:lastModifiedBy>
  <cp:revision>218</cp:revision>
  <dcterms:created xsi:type="dcterms:W3CDTF">2022-10-23T17:45:27Z</dcterms:created>
  <dcterms:modified xsi:type="dcterms:W3CDTF">2025-02-17T16:12:44Z</dcterms:modified>
</cp:coreProperties>
</file>