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3"/>
  </p:notesMasterIdLst>
  <p:sldIdLst>
    <p:sldId id="256" r:id="rId2"/>
    <p:sldId id="272" r:id="rId3"/>
    <p:sldId id="297" r:id="rId4"/>
    <p:sldId id="296" r:id="rId5"/>
    <p:sldId id="258" r:id="rId6"/>
    <p:sldId id="299" r:id="rId7"/>
    <p:sldId id="274" r:id="rId8"/>
    <p:sldId id="276" r:id="rId9"/>
    <p:sldId id="278" r:id="rId10"/>
    <p:sldId id="300" r:id="rId11"/>
    <p:sldId id="261" r:id="rId12"/>
    <p:sldId id="280" r:id="rId13"/>
    <p:sldId id="279" r:id="rId14"/>
    <p:sldId id="282" r:id="rId15"/>
    <p:sldId id="302" r:id="rId16"/>
    <p:sldId id="301" r:id="rId17"/>
    <p:sldId id="263" r:id="rId18"/>
    <p:sldId id="285" r:id="rId19"/>
    <p:sldId id="284" r:id="rId20"/>
    <p:sldId id="287" r:id="rId21"/>
    <p:sldId id="304" r:id="rId22"/>
    <p:sldId id="303" r:id="rId23"/>
    <p:sldId id="265" r:id="rId24"/>
    <p:sldId id="288" r:id="rId25"/>
    <p:sldId id="266" r:id="rId26"/>
    <p:sldId id="289" r:id="rId27"/>
    <p:sldId id="267" r:id="rId28"/>
    <p:sldId id="292" r:id="rId29"/>
    <p:sldId id="291" r:id="rId30"/>
    <p:sldId id="290" r:id="rId31"/>
    <p:sldId id="26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60" autoAdjust="0"/>
  </p:normalViewPr>
  <p:slideViewPr>
    <p:cSldViewPr snapToGrid="0">
      <p:cViewPr>
        <p:scale>
          <a:sx n="75" d="100"/>
          <a:sy n="75" d="100"/>
        </p:scale>
        <p:origin x="324"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55495-7522-44C5-8879-D37D57AC6348}"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12B53-D073-42FE-85DE-2D198E7A3166}" type="slidenum">
              <a:rPr lang="en-US" smtClean="0"/>
              <a:t>‹#›</a:t>
            </a:fld>
            <a:endParaRPr lang="en-US"/>
          </a:p>
        </p:txBody>
      </p:sp>
    </p:spTree>
    <p:extLst>
      <p:ext uri="{BB962C8B-B14F-4D97-AF65-F5344CB8AC3E}">
        <p14:creationId xmlns:p14="http://schemas.microsoft.com/office/powerpoint/2010/main" val="344594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A7A45-5B74-E3B0-681A-6DBFF403B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18663-57EC-30F9-4029-1A8A3425F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52961-CE85-DCDE-B1EC-D85B2C611F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5B8669-AE26-27C3-DA76-65883EC4E1AE}"/>
              </a:ext>
            </a:extLst>
          </p:cNvPr>
          <p:cNvSpPr>
            <a:spLocks noGrp="1"/>
          </p:cNvSpPr>
          <p:nvPr>
            <p:ph type="sldNum" sz="quarter" idx="5"/>
          </p:nvPr>
        </p:nvSpPr>
        <p:spPr/>
        <p:txBody>
          <a:bodyPr/>
          <a:lstStyle/>
          <a:p>
            <a:fld id="{92E12B53-D073-42FE-85DE-2D198E7A3166}" type="slidenum">
              <a:rPr lang="en-US" smtClean="0"/>
              <a:t>2</a:t>
            </a:fld>
            <a:endParaRPr lang="en-US"/>
          </a:p>
        </p:txBody>
      </p:sp>
    </p:spTree>
    <p:extLst>
      <p:ext uri="{BB962C8B-B14F-4D97-AF65-F5344CB8AC3E}">
        <p14:creationId xmlns:p14="http://schemas.microsoft.com/office/powerpoint/2010/main" val="24753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0248-6276-EBFA-31D7-E6428B2DE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AC541-DA97-923A-EB16-21F2F80AF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54314-C83F-9BC9-5B00-F5A7A905D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E5EA68-AF83-8BEA-D0C7-2B17F4750EBC}"/>
              </a:ext>
            </a:extLst>
          </p:cNvPr>
          <p:cNvSpPr>
            <a:spLocks noGrp="1"/>
          </p:cNvSpPr>
          <p:nvPr>
            <p:ph type="sldNum" sz="quarter" idx="5"/>
          </p:nvPr>
        </p:nvSpPr>
        <p:spPr/>
        <p:txBody>
          <a:bodyPr/>
          <a:lstStyle/>
          <a:p>
            <a:fld id="{92E12B53-D073-42FE-85DE-2D198E7A3166}" type="slidenum">
              <a:rPr lang="en-US" smtClean="0"/>
              <a:t>3</a:t>
            </a:fld>
            <a:endParaRPr lang="en-US"/>
          </a:p>
        </p:txBody>
      </p:sp>
    </p:spTree>
    <p:extLst>
      <p:ext uri="{BB962C8B-B14F-4D97-AF65-F5344CB8AC3E}">
        <p14:creationId xmlns:p14="http://schemas.microsoft.com/office/powerpoint/2010/main" val="32601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77E0-8557-A82B-DE3C-A52AD99A3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8F222-13C7-194A-D8A6-543DE9760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1DE7C-3A58-C751-6221-B9FA168E8B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95F6-379F-636C-1F56-C4AF29F91649}"/>
              </a:ext>
            </a:extLst>
          </p:cNvPr>
          <p:cNvSpPr>
            <a:spLocks noGrp="1"/>
          </p:cNvSpPr>
          <p:nvPr>
            <p:ph type="sldNum" sz="quarter" idx="5"/>
          </p:nvPr>
        </p:nvSpPr>
        <p:spPr/>
        <p:txBody>
          <a:bodyPr/>
          <a:lstStyle/>
          <a:p>
            <a:fld id="{92E12B53-D073-42FE-85DE-2D198E7A3166}" type="slidenum">
              <a:rPr lang="en-US" smtClean="0"/>
              <a:t>4</a:t>
            </a:fld>
            <a:endParaRPr lang="en-US"/>
          </a:p>
        </p:txBody>
      </p:sp>
    </p:spTree>
    <p:extLst>
      <p:ext uri="{BB962C8B-B14F-4D97-AF65-F5344CB8AC3E}">
        <p14:creationId xmlns:p14="http://schemas.microsoft.com/office/powerpoint/2010/main" val="332942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7DF8F-F3EC-3131-B43A-5F014BAAF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61D2E-0896-2EB9-8BC5-B06CC63EB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FC1F3-7156-9155-3BEC-C2B4497F81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4A4725-4EEA-2712-EE55-112B94CE1811}"/>
              </a:ext>
            </a:extLst>
          </p:cNvPr>
          <p:cNvSpPr>
            <a:spLocks noGrp="1"/>
          </p:cNvSpPr>
          <p:nvPr>
            <p:ph type="sldNum" sz="quarter" idx="5"/>
          </p:nvPr>
        </p:nvSpPr>
        <p:spPr/>
        <p:txBody>
          <a:bodyPr/>
          <a:lstStyle/>
          <a:p>
            <a:fld id="{92E12B53-D073-42FE-85DE-2D198E7A3166}" type="slidenum">
              <a:rPr lang="en-US" smtClean="0"/>
              <a:t>5</a:t>
            </a:fld>
            <a:endParaRPr lang="en-US"/>
          </a:p>
        </p:txBody>
      </p:sp>
    </p:spTree>
    <p:extLst>
      <p:ext uri="{BB962C8B-B14F-4D97-AF65-F5344CB8AC3E}">
        <p14:creationId xmlns:p14="http://schemas.microsoft.com/office/powerpoint/2010/main" val="117056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B64C-AD2F-77B9-EAF0-7B028957E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4CB01-1D18-249F-9476-CD3F72ED7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927B1-F0B8-544A-4E64-E93B6F33A8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CA8B5E-E1A1-F33D-2EE9-E8EF18F6C247}"/>
              </a:ext>
            </a:extLst>
          </p:cNvPr>
          <p:cNvSpPr>
            <a:spLocks noGrp="1"/>
          </p:cNvSpPr>
          <p:nvPr>
            <p:ph type="sldNum" sz="quarter" idx="5"/>
          </p:nvPr>
        </p:nvSpPr>
        <p:spPr/>
        <p:txBody>
          <a:bodyPr/>
          <a:lstStyle/>
          <a:p>
            <a:fld id="{92E12B53-D073-42FE-85DE-2D198E7A3166}" type="slidenum">
              <a:rPr lang="en-US" smtClean="0"/>
              <a:t>6</a:t>
            </a:fld>
            <a:endParaRPr lang="en-US"/>
          </a:p>
        </p:txBody>
      </p:sp>
    </p:spTree>
    <p:extLst>
      <p:ext uri="{BB962C8B-B14F-4D97-AF65-F5344CB8AC3E}">
        <p14:creationId xmlns:p14="http://schemas.microsoft.com/office/powerpoint/2010/main" val="315716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323C-9FCE-41C1-9032-A626CA5FF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BB0F2-0276-AD9C-F84D-0EA8A826B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8D4C2-8FA6-5B91-4A4B-E6CC5FAC09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B32DFC-C681-F39A-A2FA-E594993720F3}"/>
              </a:ext>
            </a:extLst>
          </p:cNvPr>
          <p:cNvSpPr>
            <a:spLocks noGrp="1"/>
          </p:cNvSpPr>
          <p:nvPr>
            <p:ph type="sldNum" sz="quarter" idx="5"/>
          </p:nvPr>
        </p:nvSpPr>
        <p:spPr/>
        <p:txBody>
          <a:bodyPr/>
          <a:lstStyle/>
          <a:p>
            <a:fld id="{92E12B53-D073-42FE-85DE-2D198E7A3166}" type="slidenum">
              <a:rPr lang="en-US" smtClean="0"/>
              <a:t>7</a:t>
            </a:fld>
            <a:endParaRPr lang="en-US"/>
          </a:p>
        </p:txBody>
      </p:sp>
    </p:spTree>
    <p:extLst>
      <p:ext uri="{BB962C8B-B14F-4D97-AF65-F5344CB8AC3E}">
        <p14:creationId xmlns:p14="http://schemas.microsoft.com/office/powerpoint/2010/main" val="1088708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168111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BBE0EE-3823-48CF-8327-FD16FAD7895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115626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355578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54850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419170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BBE0EE-3823-48CF-8327-FD16FAD7895B}"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400231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BBE0EE-3823-48CF-8327-FD16FAD7895B}" type="datetimeFigureOut">
              <a:rPr lang="en-US" smtClean="0"/>
              <a:t>12/9/2024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1345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328033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397117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193879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BBE0EE-3823-48CF-8327-FD16FAD7895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111054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BBE0EE-3823-48CF-8327-FD16FAD7895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395282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BBE0EE-3823-48CF-8327-FD16FAD7895B}"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55082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BBE0EE-3823-48CF-8327-FD16FAD7895B}"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253278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BE0EE-3823-48CF-8327-FD16FAD7895B}"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297968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BBE0EE-3823-48CF-8327-FD16FAD7895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190941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BBE0EE-3823-48CF-8327-FD16FAD7895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D848A69-042F-4E6E-8A25-79A694DEDB04}" type="slidenum">
              <a:rPr lang="en-US" smtClean="0"/>
              <a:t>‹#›</a:t>
            </a:fld>
            <a:endParaRPr lang="en-US"/>
          </a:p>
        </p:txBody>
      </p:sp>
    </p:spTree>
    <p:extLst>
      <p:ext uri="{BB962C8B-B14F-4D97-AF65-F5344CB8AC3E}">
        <p14:creationId xmlns:p14="http://schemas.microsoft.com/office/powerpoint/2010/main" val="273211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7BBE0EE-3823-48CF-8327-FD16FAD7895B}" type="datetimeFigureOut">
              <a:rPr lang="en-US" smtClean="0"/>
              <a:t>12/9/2024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D848A69-042F-4E6E-8A25-79A694DEDB04}" type="slidenum">
              <a:rPr lang="en-US" smtClean="0"/>
              <a:t>‹#›</a:t>
            </a:fld>
            <a:endParaRPr lang="en-US"/>
          </a:p>
        </p:txBody>
      </p:sp>
    </p:spTree>
    <p:extLst>
      <p:ext uri="{BB962C8B-B14F-4D97-AF65-F5344CB8AC3E}">
        <p14:creationId xmlns:p14="http://schemas.microsoft.com/office/powerpoint/2010/main" val="18587059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599C-E2F6-0DD1-60F9-5252875B3D41}"/>
              </a:ext>
            </a:extLst>
          </p:cNvPr>
          <p:cNvSpPr>
            <a:spLocks noGrp="1"/>
          </p:cNvSpPr>
          <p:nvPr>
            <p:ph type="ctrTitle"/>
          </p:nvPr>
        </p:nvSpPr>
        <p:spPr/>
        <p:txBody>
          <a:bodyPr>
            <a:normAutofit fontScale="90000"/>
          </a:bodyPr>
          <a:lstStyle/>
          <a:p>
            <a:r>
              <a:rPr lang="en-US" dirty="0"/>
              <a:t>Intermolecular Coulombic Decay in Water Dimers: A Computational Study</a:t>
            </a:r>
          </a:p>
        </p:txBody>
      </p:sp>
      <p:sp>
        <p:nvSpPr>
          <p:cNvPr id="3" name="Subtitle 2">
            <a:extLst>
              <a:ext uri="{FF2B5EF4-FFF2-40B4-BE49-F238E27FC236}">
                <a16:creationId xmlns:a16="http://schemas.microsoft.com/office/drawing/2014/main" id="{293875C7-6CED-BC18-E504-2B4342778198}"/>
              </a:ext>
            </a:extLst>
          </p:cNvPr>
          <p:cNvSpPr>
            <a:spLocks noGrp="1"/>
          </p:cNvSpPr>
          <p:nvPr>
            <p:ph type="subTitle" idx="1"/>
          </p:nvPr>
        </p:nvSpPr>
        <p:spPr/>
        <p:txBody>
          <a:bodyPr>
            <a:normAutofit fontScale="77500" lnSpcReduction="20000"/>
          </a:bodyPr>
          <a:lstStyle/>
          <a:p>
            <a:r>
              <a:rPr lang="en-US" dirty="0"/>
              <a:t>Victor Suarez</a:t>
            </a:r>
          </a:p>
          <a:p>
            <a:r>
              <a:rPr lang="en-US" dirty="0"/>
              <a:t>Georgia Institute of Technology</a:t>
            </a:r>
          </a:p>
          <a:p>
            <a:r>
              <a:rPr lang="en-US" dirty="0"/>
              <a:t>Kretchmer Group</a:t>
            </a:r>
          </a:p>
        </p:txBody>
      </p:sp>
    </p:spTree>
    <p:extLst>
      <p:ext uri="{BB962C8B-B14F-4D97-AF65-F5344CB8AC3E}">
        <p14:creationId xmlns:p14="http://schemas.microsoft.com/office/powerpoint/2010/main" val="63480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0F4F9-6685-4844-A439-CB5A1F212C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92E5468-DB2C-586C-08C1-E2426F1BCF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331195">
            <a:off x="2450474" y="4597932"/>
            <a:ext cx="3225235" cy="2320839"/>
          </a:xfrm>
          <a:prstGeom prst="rect">
            <a:avLst/>
          </a:prstGeom>
          <a:ln>
            <a:noFill/>
          </a:ln>
        </p:spPr>
      </p:pic>
      <p:sp>
        <p:nvSpPr>
          <p:cNvPr id="2" name="Title 1">
            <a:extLst>
              <a:ext uri="{FF2B5EF4-FFF2-40B4-BE49-F238E27FC236}">
                <a16:creationId xmlns:a16="http://schemas.microsoft.com/office/drawing/2014/main" id="{A9D9FA6D-4F62-5150-5B36-7F3294D40131}"/>
              </a:ext>
            </a:extLst>
          </p:cNvPr>
          <p:cNvSpPr>
            <a:spLocks noGrp="1"/>
          </p:cNvSpPr>
          <p:nvPr>
            <p:ph type="title"/>
          </p:nvPr>
        </p:nvSpPr>
        <p:spPr/>
        <p:txBody>
          <a:bodyPr/>
          <a:lstStyle/>
          <a:p>
            <a:r>
              <a:rPr lang="en-US" dirty="0"/>
              <a:t>Collaboration: Water Dimer Project</a:t>
            </a:r>
          </a:p>
        </p:txBody>
      </p:sp>
      <p:sp>
        <p:nvSpPr>
          <p:cNvPr id="3" name="Content Placeholder 2">
            <a:extLst>
              <a:ext uri="{FF2B5EF4-FFF2-40B4-BE49-F238E27FC236}">
                <a16:creationId xmlns:a16="http://schemas.microsoft.com/office/drawing/2014/main" id="{68773374-69F3-87E0-7C96-9A8E7296CBFA}"/>
              </a:ext>
            </a:extLst>
          </p:cNvPr>
          <p:cNvSpPr>
            <a:spLocks noGrp="1"/>
          </p:cNvSpPr>
          <p:nvPr>
            <p:ph idx="1"/>
          </p:nvPr>
        </p:nvSpPr>
        <p:spPr>
          <a:xfrm>
            <a:off x="1784660" y="3107818"/>
            <a:ext cx="8825659" cy="3416300"/>
          </a:xfrm>
        </p:spPr>
        <p:txBody>
          <a:bodyPr>
            <a:normAutofit/>
          </a:bodyPr>
          <a:lstStyle/>
          <a:p>
            <a:pPr marL="0" indent="0">
              <a:buNone/>
            </a:pPr>
            <a:r>
              <a:rPr lang="en-US" sz="2000" b="1" dirty="0"/>
              <a:t>	Our goal is to predict the non-radiative pathways and downstream fragmentation products along with kinetic energy release through our RT-TDDFT + CAP + </a:t>
            </a:r>
            <a:r>
              <a:rPr lang="en-US" sz="2000" b="1" dirty="0" err="1"/>
              <a:t>Ehrenfest</a:t>
            </a:r>
            <a:r>
              <a:rPr lang="en-US" sz="2000" b="1" dirty="0"/>
              <a:t> methodology</a:t>
            </a:r>
          </a:p>
        </p:txBody>
      </p:sp>
      <p:pic>
        <p:nvPicPr>
          <p:cNvPr id="6" name="Picture 5">
            <a:extLst>
              <a:ext uri="{FF2B5EF4-FFF2-40B4-BE49-F238E27FC236}">
                <a16:creationId xmlns:a16="http://schemas.microsoft.com/office/drawing/2014/main" id="{C044845A-113B-926E-C80B-6F87C8F77646}"/>
              </a:ext>
            </a:extLst>
          </p:cNvPr>
          <p:cNvPicPr>
            <a:picLocks noChangeAspect="1"/>
          </p:cNvPicPr>
          <p:nvPr/>
        </p:nvPicPr>
        <p:blipFill>
          <a:blip r:embed="rId3"/>
          <a:stretch>
            <a:fillRect/>
          </a:stretch>
        </p:blipFill>
        <p:spPr>
          <a:xfrm>
            <a:off x="8406409" y="4815968"/>
            <a:ext cx="3571984" cy="1884769"/>
          </a:xfrm>
          <a:prstGeom prst="rect">
            <a:avLst/>
          </a:prstGeom>
        </p:spPr>
      </p:pic>
    </p:spTree>
    <p:extLst>
      <p:ext uri="{BB962C8B-B14F-4D97-AF65-F5344CB8AC3E}">
        <p14:creationId xmlns:p14="http://schemas.microsoft.com/office/powerpoint/2010/main" val="78481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70563-5E6C-9607-032F-81F3E1F3E7A9}"/>
              </a:ext>
            </a:extLst>
          </p:cNvPr>
          <p:cNvSpPr>
            <a:spLocks noGrp="1"/>
          </p:cNvSpPr>
          <p:nvPr>
            <p:ph type="title"/>
          </p:nvPr>
        </p:nvSpPr>
        <p:spPr/>
        <p:txBody>
          <a:bodyPr/>
          <a:lstStyle/>
          <a:p>
            <a:r>
              <a:rPr lang="en-US" dirty="0"/>
              <a:t>Methods: Computational Workflow</a:t>
            </a:r>
          </a:p>
        </p:txBody>
      </p:sp>
      <p:sp>
        <p:nvSpPr>
          <p:cNvPr id="3" name="Content Placeholder 2">
            <a:extLst>
              <a:ext uri="{FF2B5EF4-FFF2-40B4-BE49-F238E27FC236}">
                <a16:creationId xmlns:a16="http://schemas.microsoft.com/office/drawing/2014/main" id="{0CB5C3F7-DBBE-2E7B-E642-FCE854CBC616}"/>
              </a:ext>
            </a:extLst>
          </p:cNvPr>
          <p:cNvSpPr>
            <a:spLocks noGrp="1"/>
          </p:cNvSpPr>
          <p:nvPr>
            <p:ph idx="1"/>
          </p:nvPr>
        </p:nvSpPr>
        <p:spPr/>
        <p:txBody>
          <a:bodyPr/>
          <a:lstStyle/>
          <a:p>
            <a:r>
              <a:rPr lang="en-US" dirty="0"/>
              <a:t>Motivated by our experimental collaborators looking at ICD within water dimers, the full calculation can be separated into three distinct parts:</a:t>
            </a:r>
          </a:p>
          <a:p>
            <a:pPr marL="800100" lvl="1" indent="-342900">
              <a:buAutoNum type="arabicPeriod"/>
            </a:pPr>
            <a:r>
              <a:rPr lang="en-US" dirty="0"/>
              <a:t>NVT </a:t>
            </a:r>
            <a:r>
              <a:rPr lang="en-US" dirty="0" err="1"/>
              <a:t>thermostated</a:t>
            </a:r>
            <a:r>
              <a:rPr lang="en-US" dirty="0"/>
              <a:t> ab-initio molecular dynamics at 30 K</a:t>
            </a:r>
          </a:p>
        </p:txBody>
      </p:sp>
      <p:pic>
        <p:nvPicPr>
          <p:cNvPr id="5" name="Picture 4">
            <a:extLst>
              <a:ext uri="{FF2B5EF4-FFF2-40B4-BE49-F238E27FC236}">
                <a16:creationId xmlns:a16="http://schemas.microsoft.com/office/drawing/2014/main" id="{506B3F0C-3EEB-086B-0698-2C4EC7968FE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791542">
            <a:off x="3923042" y="4503908"/>
            <a:ext cx="3225235" cy="2320839"/>
          </a:xfrm>
          <a:prstGeom prst="rect">
            <a:avLst/>
          </a:prstGeom>
          <a:ln>
            <a:noFill/>
          </a:ln>
        </p:spPr>
      </p:pic>
    </p:spTree>
    <p:extLst>
      <p:ext uri="{BB962C8B-B14F-4D97-AF65-F5344CB8AC3E}">
        <p14:creationId xmlns:p14="http://schemas.microsoft.com/office/powerpoint/2010/main" val="318247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D6F2-0D3D-1307-03A3-EBC59609B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1581B-44E7-D2E7-75C9-A33BB928FC5A}"/>
              </a:ext>
            </a:extLst>
          </p:cNvPr>
          <p:cNvSpPr>
            <a:spLocks noGrp="1"/>
          </p:cNvSpPr>
          <p:nvPr>
            <p:ph type="title"/>
          </p:nvPr>
        </p:nvSpPr>
        <p:spPr/>
        <p:txBody>
          <a:bodyPr/>
          <a:lstStyle/>
          <a:p>
            <a:r>
              <a:rPr lang="en-US" dirty="0"/>
              <a:t>Methods: Computational Workflow</a:t>
            </a:r>
          </a:p>
        </p:txBody>
      </p:sp>
      <p:sp>
        <p:nvSpPr>
          <p:cNvPr id="3" name="Content Placeholder 2">
            <a:extLst>
              <a:ext uri="{FF2B5EF4-FFF2-40B4-BE49-F238E27FC236}">
                <a16:creationId xmlns:a16="http://schemas.microsoft.com/office/drawing/2014/main" id="{C63793A8-753A-CC5A-8FE6-3596A5926625}"/>
              </a:ext>
            </a:extLst>
          </p:cNvPr>
          <p:cNvSpPr>
            <a:spLocks noGrp="1"/>
          </p:cNvSpPr>
          <p:nvPr>
            <p:ph idx="1"/>
          </p:nvPr>
        </p:nvSpPr>
        <p:spPr/>
        <p:txBody>
          <a:bodyPr/>
          <a:lstStyle/>
          <a:p>
            <a:r>
              <a:rPr lang="en-US" dirty="0"/>
              <a:t>Motivated by our experimental collaborators looking at ICD within water dimers, the full calculation can be separated into three distinct parts:</a:t>
            </a:r>
          </a:p>
          <a:p>
            <a:pPr marL="800100" lvl="1" indent="-342900">
              <a:buAutoNum type="arabicPeriod"/>
            </a:pPr>
            <a:r>
              <a:rPr lang="en-US" dirty="0"/>
              <a:t>NVT </a:t>
            </a:r>
            <a:r>
              <a:rPr lang="en-US" dirty="0" err="1"/>
              <a:t>thermostated</a:t>
            </a:r>
            <a:r>
              <a:rPr lang="en-US" dirty="0"/>
              <a:t> ab-initio molecular dynamics at 30 K</a:t>
            </a:r>
          </a:p>
          <a:p>
            <a:pPr marL="800100" lvl="1" indent="-342900">
              <a:buAutoNum type="arabicPeriod"/>
            </a:pPr>
            <a:r>
              <a:rPr lang="en-US" dirty="0"/>
              <a:t>Remove inner-valence 2a1 electron, run RT-TDDFT + CAP + </a:t>
            </a:r>
            <a:r>
              <a:rPr lang="en-US" dirty="0" err="1"/>
              <a:t>Ehrenfest</a:t>
            </a:r>
            <a:endParaRPr lang="en-US" dirty="0"/>
          </a:p>
          <a:p>
            <a:pPr marL="457200" lvl="1"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50E0C832-2CEF-B12F-8AE1-D3E8BBB4EB80}"/>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791542">
            <a:off x="3923042" y="4503908"/>
            <a:ext cx="3225235" cy="2320839"/>
          </a:xfrm>
          <a:prstGeom prst="rect">
            <a:avLst/>
          </a:prstGeom>
          <a:ln>
            <a:noFill/>
          </a:ln>
        </p:spPr>
      </p:pic>
    </p:spTree>
    <p:extLst>
      <p:ext uri="{BB962C8B-B14F-4D97-AF65-F5344CB8AC3E}">
        <p14:creationId xmlns:p14="http://schemas.microsoft.com/office/powerpoint/2010/main" val="285324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C52A0-50FD-8FF8-A4EF-0CB1D34D1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00217-9EA7-9BA6-CDB0-07743959964E}"/>
              </a:ext>
            </a:extLst>
          </p:cNvPr>
          <p:cNvSpPr>
            <a:spLocks noGrp="1"/>
          </p:cNvSpPr>
          <p:nvPr>
            <p:ph type="title"/>
          </p:nvPr>
        </p:nvSpPr>
        <p:spPr/>
        <p:txBody>
          <a:bodyPr/>
          <a:lstStyle/>
          <a:p>
            <a:r>
              <a:rPr lang="en-US" dirty="0"/>
              <a:t>Methods: Computational Workflow</a:t>
            </a:r>
          </a:p>
        </p:txBody>
      </p:sp>
      <p:sp>
        <p:nvSpPr>
          <p:cNvPr id="3" name="Content Placeholder 2">
            <a:extLst>
              <a:ext uri="{FF2B5EF4-FFF2-40B4-BE49-F238E27FC236}">
                <a16:creationId xmlns:a16="http://schemas.microsoft.com/office/drawing/2014/main" id="{88D6AEB2-1983-AB25-86D3-D725C42A9F03}"/>
              </a:ext>
            </a:extLst>
          </p:cNvPr>
          <p:cNvSpPr>
            <a:spLocks noGrp="1"/>
          </p:cNvSpPr>
          <p:nvPr>
            <p:ph idx="1"/>
          </p:nvPr>
        </p:nvSpPr>
        <p:spPr/>
        <p:txBody>
          <a:bodyPr/>
          <a:lstStyle/>
          <a:p>
            <a:r>
              <a:rPr lang="en-US" dirty="0"/>
              <a:t>Motivated by our experimental collaborators looking at ICD within water dimers, the full calculation can be separated into three distinct parts:</a:t>
            </a:r>
          </a:p>
          <a:p>
            <a:pPr marL="800100" lvl="1" indent="-342900">
              <a:buAutoNum type="arabicPeriod"/>
            </a:pPr>
            <a:r>
              <a:rPr lang="en-US" dirty="0"/>
              <a:t>NVT </a:t>
            </a:r>
            <a:r>
              <a:rPr lang="en-US" dirty="0" err="1"/>
              <a:t>thermostated</a:t>
            </a:r>
            <a:r>
              <a:rPr lang="en-US" dirty="0"/>
              <a:t> ab-initio molecular dynamics at 30 K</a:t>
            </a:r>
          </a:p>
          <a:p>
            <a:pPr marL="800100" lvl="1" indent="-342900">
              <a:buAutoNum type="arabicPeriod"/>
            </a:pPr>
            <a:r>
              <a:rPr lang="en-US" dirty="0"/>
              <a:t>Remove inner-valence 2a1 electron, run RT-TDDFT + CAP + </a:t>
            </a:r>
            <a:r>
              <a:rPr lang="en-US" dirty="0" err="1"/>
              <a:t>Ehrenfest</a:t>
            </a:r>
            <a:endParaRPr lang="en-US" dirty="0"/>
          </a:p>
          <a:p>
            <a:pPr marL="800100" lvl="1" indent="-342900">
              <a:buAutoNum type="arabicPeriod"/>
            </a:pPr>
            <a:r>
              <a:rPr lang="en-US" dirty="0"/>
              <a:t>After ultrafast mechanism switch over to Born-Oppenheimer Molecular Dynamics (BOMD) for bifurcation and fragmentation</a:t>
            </a:r>
          </a:p>
          <a:p>
            <a:pPr marL="0" indent="0">
              <a:buNone/>
            </a:pPr>
            <a:endParaRPr lang="en-US" dirty="0"/>
          </a:p>
        </p:txBody>
      </p:sp>
      <p:pic>
        <p:nvPicPr>
          <p:cNvPr id="5" name="Picture 4">
            <a:extLst>
              <a:ext uri="{FF2B5EF4-FFF2-40B4-BE49-F238E27FC236}">
                <a16:creationId xmlns:a16="http://schemas.microsoft.com/office/drawing/2014/main" id="{6BCBB6FA-2ED5-7838-1654-26D94E2359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791542">
            <a:off x="3923042" y="4503908"/>
            <a:ext cx="3225235" cy="2320839"/>
          </a:xfrm>
          <a:prstGeom prst="rect">
            <a:avLst/>
          </a:prstGeom>
          <a:ln>
            <a:noFill/>
          </a:ln>
        </p:spPr>
      </p:pic>
    </p:spTree>
    <p:extLst>
      <p:ext uri="{BB962C8B-B14F-4D97-AF65-F5344CB8AC3E}">
        <p14:creationId xmlns:p14="http://schemas.microsoft.com/office/powerpoint/2010/main" val="127381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1B1F0-F57F-EE03-788D-684932AABDF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2BF3810-0777-8B29-4EF8-9E2EFAB7393E}"/>
              </a:ext>
            </a:extLst>
          </p:cNvPr>
          <p:cNvPicPr>
            <a:picLocks noChangeAspect="1"/>
          </p:cNvPicPr>
          <p:nvPr/>
        </p:nvPicPr>
        <p:blipFill>
          <a:blip r:embed="rId2"/>
          <a:stretch>
            <a:fillRect/>
          </a:stretch>
        </p:blipFill>
        <p:spPr>
          <a:xfrm rot="20665167">
            <a:off x="4135607" y="2718634"/>
            <a:ext cx="2659335" cy="1171759"/>
          </a:xfrm>
          <a:prstGeom prst="rect">
            <a:avLst/>
          </a:prstGeom>
        </p:spPr>
      </p:pic>
      <p:sp>
        <p:nvSpPr>
          <p:cNvPr id="2" name="Title 1">
            <a:extLst>
              <a:ext uri="{FF2B5EF4-FFF2-40B4-BE49-F238E27FC236}">
                <a16:creationId xmlns:a16="http://schemas.microsoft.com/office/drawing/2014/main" id="{36E79669-0F9D-5C17-82E1-1BA7542F4920}"/>
              </a:ext>
            </a:extLst>
          </p:cNvPr>
          <p:cNvSpPr>
            <a:spLocks noGrp="1"/>
          </p:cNvSpPr>
          <p:nvPr>
            <p:ph type="title"/>
          </p:nvPr>
        </p:nvSpPr>
        <p:spPr/>
        <p:txBody>
          <a:bodyPr/>
          <a:lstStyle/>
          <a:p>
            <a:r>
              <a:rPr lang="en-US" dirty="0"/>
              <a:t>Results: Proton Acceptor Ionization </a:t>
            </a:r>
          </a:p>
        </p:txBody>
      </p:sp>
      <p:pic>
        <p:nvPicPr>
          <p:cNvPr id="8" name="Picture 7">
            <a:extLst>
              <a:ext uri="{FF2B5EF4-FFF2-40B4-BE49-F238E27FC236}">
                <a16:creationId xmlns:a16="http://schemas.microsoft.com/office/drawing/2014/main" id="{714F1C47-AC1D-F54F-1576-4F024768773E}"/>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6990">
            <a:off x="6029735" y="2322885"/>
            <a:ext cx="3225235" cy="2320839"/>
          </a:xfrm>
          <a:prstGeom prst="rect">
            <a:avLst/>
          </a:prstGeom>
          <a:ln>
            <a:noFill/>
          </a:ln>
        </p:spPr>
      </p:pic>
    </p:spTree>
    <p:extLst>
      <p:ext uri="{BB962C8B-B14F-4D97-AF65-F5344CB8AC3E}">
        <p14:creationId xmlns:p14="http://schemas.microsoft.com/office/powerpoint/2010/main" val="370888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27291-9C5F-5D18-B58A-C8B450EA3C2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7CF3E25-DCDD-DD7B-0341-49F7423E90E8}"/>
              </a:ext>
            </a:extLst>
          </p:cNvPr>
          <p:cNvPicPr>
            <a:picLocks noChangeAspect="1"/>
          </p:cNvPicPr>
          <p:nvPr/>
        </p:nvPicPr>
        <p:blipFill>
          <a:blip r:embed="rId2"/>
          <a:stretch>
            <a:fillRect/>
          </a:stretch>
        </p:blipFill>
        <p:spPr>
          <a:xfrm rot="20665167">
            <a:off x="4135607" y="2718634"/>
            <a:ext cx="2659335" cy="1171759"/>
          </a:xfrm>
          <a:prstGeom prst="rect">
            <a:avLst/>
          </a:prstGeom>
        </p:spPr>
      </p:pic>
      <p:sp>
        <p:nvSpPr>
          <p:cNvPr id="2" name="Title 1">
            <a:extLst>
              <a:ext uri="{FF2B5EF4-FFF2-40B4-BE49-F238E27FC236}">
                <a16:creationId xmlns:a16="http://schemas.microsoft.com/office/drawing/2014/main" id="{EBCAC9DE-3C92-E759-8853-7300EC0F7FDA}"/>
              </a:ext>
            </a:extLst>
          </p:cNvPr>
          <p:cNvSpPr>
            <a:spLocks noGrp="1"/>
          </p:cNvSpPr>
          <p:nvPr>
            <p:ph type="title"/>
          </p:nvPr>
        </p:nvSpPr>
        <p:spPr/>
        <p:txBody>
          <a:bodyPr/>
          <a:lstStyle/>
          <a:p>
            <a:r>
              <a:rPr lang="en-US" dirty="0"/>
              <a:t>Results: Proton Acceptor Ionization </a:t>
            </a:r>
          </a:p>
        </p:txBody>
      </p:sp>
      <p:pic>
        <p:nvPicPr>
          <p:cNvPr id="6" name="Picture 5">
            <a:extLst>
              <a:ext uri="{FF2B5EF4-FFF2-40B4-BE49-F238E27FC236}">
                <a16:creationId xmlns:a16="http://schemas.microsoft.com/office/drawing/2014/main" id="{D6436AC2-D39F-DC33-D62E-224AC20D533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6810" y="2136270"/>
            <a:ext cx="3216188" cy="4721730"/>
          </a:xfrm>
          <a:prstGeom prst="rect">
            <a:avLst/>
          </a:prstGeom>
        </p:spPr>
      </p:pic>
      <p:pic>
        <p:nvPicPr>
          <p:cNvPr id="8" name="Picture 7">
            <a:extLst>
              <a:ext uri="{FF2B5EF4-FFF2-40B4-BE49-F238E27FC236}">
                <a16:creationId xmlns:a16="http://schemas.microsoft.com/office/drawing/2014/main" id="{F275D86E-BD66-FCEC-C575-E39CD188C18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956990">
            <a:off x="6029735" y="2322885"/>
            <a:ext cx="3225235" cy="2320839"/>
          </a:xfrm>
          <a:prstGeom prst="rect">
            <a:avLst/>
          </a:prstGeom>
          <a:ln>
            <a:noFill/>
          </a:ln>
        </p:spPr>
      </p:pic>
      <p:pic>
        <p:nvPicPr>
          <p:cNvPr id="47" name="Picture 46">
            <a:extLst>
              <a:ext uri="{FF2B5EF4-FFF2-40B4-BE49-F238E27FC236}">
                <a16:creationId xmlns:a16="http://schemas.microsoft.com/office/drawing/2014/main" id="{A377CD94-95B9-CE41-5400-F381056F2ADA}"/>
              </a:ext>
            </a:extLst>
          </p:cNvPr>
          <p:cNvPicPr>
            <a:picLocks noChangeAspect="1"/>
          </p:cNvPicPr>
          <p:nvPr/>
        </p:nvPicPr>
        <p:blipFill>
          <a:blip r:embed="rId5"/>
          <a:stretch>
            <a:fillRect/>
          </a:stretch>
        </p:blipFill>
        <p:spPr>
          <a:xfrm>
            <a:off x="5915063" y="5610979"/>
            <a:ext cx="1727289" cy="571529"/>
          </a:xfrm>
          <a:prstGeom prst="rect">
            <a:avLst/>
          </a:prstGeom>
        </p:spPr>
      </p:pic>
    </p:spTree>
    <p:extLst>
      <p:ext uri="{BB962C8B-B14F-4D97-AF65-F5344CB8AC3E}">
        <p14:creationId xmlns:p14="http://schemas.microsoft.com/office/powerpoint/2010/main" val="386020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78BCF-6016-7271-CDD5-FE5F860F84F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272C577-A147-F037-DB83-C7B4D86240CC}"/>
              </a:ext>
            </a:extLst>
          </p:cNvPr>
          <p:cNvPicPr>
            <a:picLocks noChangeAspect="1"/>
          </p:cNvPicPr>
          <p:nvPr/>
        </p:nvPicPr>
        <p:blipFill>
          <a:blip r:embed="rId2"/>
          <a:stretch>
            <a:fillRect/>
          </a:stretch>
        </p:blipFill>
        <p:spPr>
          <a:xfrm rot="20665167">
            <a:off x="4135607" y="2718634"/>
            <a:ext cx="2659335" cy="1171759"/>
          </a:xfrm>
          <a:prstGeom prst="rect">
            <a:avLst/>
          </a:prstGeom>
        </p:spPr>
      </p:pic>
      <p:sp>
        <p:nvSpPr>
          <p:cNvPr id="2" name="Title 1">
            <a:extLst>
              <a:ext uri="{FF2B5EF4-FFF2-40B4-BE49-F238E27FC236}">
                <a16:creationId xmlns:a16="http://schemas.microsoft.com/office/drawing/2014/main" id="{20EB8E55-4A77-9B36-D65A-B007E15ECA16}"/>
              </a:ext>
            </a:extLst>
          </p:cNvPr>
          <p:cNvSpPr>
            <a:spLocks noGrp="1"/>
          </p:cNvSpPr>
          <p:nvPr>
            <p:ph type="title"/>
          </p:nvPr>
        </p:nvSpPr>
        <p:spPr/>
        <p:txBody>
          <a:bodyPr/>
          <a:lstStyle/>
          <a:p>
            <a:r>
              <a:rPr lang="en-US" dirty="0"/>
              <a:t>Results: Proton Acceptor Ionization </a:t>
            </a:r>
          </a:p>
        </p:txBody>
      </p:sp>
      <p:pic>
        <p:nvPicPr>
          <p:cNvPr id="6" name="Picture 5">
            <a:extLst>
              <a:ext uri="{FF2B5EF4-FFF2-40B4-BE49-F238E27FC236}">
                <a16:creationId xmlns:a16="http://schemas.microsoft.com/office/drawing/2014/main" id="{7136A87B-44F1-2B91-E3B0-795DC72EEB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6810" y="2136270"/>
            <a:ext cx="3216188" cy="472173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DC05625-375D-49A9-7880-F74CA385FE37}"/>
                  </a:ext>
                </a:extLst>
              </p:cNvPr>
              <p:cNvSpPr txBox="1"/>
              <p:nvPr/>
            </p:nvSpPr>
            <p:spPr>
              <a:xfrm>
                <a:off x="4653381" y="4756239"/>
                <a:ext cx="4497223" cy="4212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m:rPr>
                              <m:sty m:val="p"/>
                            </m:rPr>
                            <a:rPr lang="en-US" sz="2000">
                              <a:solidFill>
                                <a:srgbClr val="FF0000"/>
                              </a:solidFill>
                              <a:latin typeface="Cambria Math" panose="02040503050406030204" pitchFamily="18" charset="0"/>
                            </a:rPr>
                            <m:t>D</m:t>
                          </m:r>
                        </m:e>
                        <m:sub>
                          <m:r>
                            <a:rPr lang="en-US" sz="2000">
                              <a:solidFill>
                                <a:srgbClr val="FF0000"/>
                              </a:solidFill>
                              <a:latin typeface="Cambria Math" panose="02040503050406030204" pitchFamily="18" charset="0"/>
                            </a:rPr>
                            <m:t>2</m:t>
                          </m:r>
                        </m:sub>
                      </m:sSub>
                      <m:sSup>
                        <m:sSupPr>
                          <m:ctrlPr>
                            <a:rPr lang="en-US" sz="2000" i="1">
                              <a:solidFill>
                                <a:srgbClr val="FF0000"/>
                              </a:solidFill>
                              <a:latin typeface="Cambria Math" panose="02040503050406030204" pitchFamily="18" charset="0"/>
                            </a:rPr>
                          </m:ctrlPr>
                        </m:sSupPr>
                        <m:e>
                          <m:r>
                            <m:rPr>
                              <m:sty m:val="p"/>
                            </m:rPr>
                            <a:rPr lang="en-US" sz="2000">
                              <a:solidFill>
                                <a:srgbClr val="FF0000"/>
                              </a:solidFill>
                              <a:latin typeface="Cambria Math" panose="02040503050406030204" pitchFamily="18" charset="0"/>
                            </a:rPr>
                            <m:t>O</m:t>
                          </m:r>
                        </m:e>
                        <m:sup>
                          <m:r>
                            <a:rPr lang="en-US" sz="200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m:t>
                          </m:r>
                        </m:sup>
                      </m:sSup>
                      <m:r>
                        <a:rPr lang="en-US" sz="2000">
                          <a:latin typeface="Cambria Math" panose="02040503050406030204" pitchFamily="18" charset="0"/>
                        </a:rPr>
                        <m:t>+</m:t>
                      </m:r>
                      <m:sSub>
                        <m:sSubPr>
                          <m:ctrlPr>
                            <a:rPr lang="en-US" sz="2000" i="1" smtClean="0">
                              <a:solidFill>
                                <a:srgbClr val="0000FF"/>
                              </a:solidFill>
                              <a:latin typeface="Cambria Math" panose="02040503050406030204" pitchFamily="18" charset="0"/>
                            </a:rPr>
                          </m:ctrlPr>
                        </m:sSubPr>
                        <m:e>
                          <m:r>
                            <m:rPr>
                              <m:sty m:val="p"/>
                            </m:rPr>
                            <a:rPr lang="en-US" sz="2000">
                              <a:solidFill>
                                <a:srgbClr val="0000FF"/>
                              </a:solidFill>
                              <a:latin typeface="Cambria Math" panose="02040503050406030204" pitchFamily="18" charset="0"/>
                            </a:rPr>
                            <m:t>D</m:t>
                          </m:r>
                        </m:e>
                        <m:sub>
                          <m:r>
                            <a:rPr lang="en-US" sz="2000">
                              <a:solidFill>
                                <a:srgbClr val="0000FF"/>
                              </a:solidFill>
                              <a:latin typeface="Cambria Math" panose="02040503050406030204" pitchFamily="18" charset="0"/>
                            </a:rPr>
                            <m:t>2</m:t>
                          </m:r>
                        </m:sub>
                      </m:sSub>
                      <m:r>
                        <m:rPr>
                          <m:sty m:val="p"/>
                        </m:rPr>
                        <a:rPr lang="en-US" sz="2000">
                          <a:solidFill>
                            <a:srgbClr val="0000FF"/>
                          </a:solidFill>
                          <a:latin typeface="Cambria Math" panose="02040503050406030204" pitchFamily="18" charset="0"/>
                        </a:rPr>
                        <m:t>O</m:t>
                      </m:r>
                      <m:box>
                        <m:boxPr>
                          <m:ctrlPr>
                            <a:rPr lang="en-US" sz="2000" i="1">
                              <a:latin typeface="Cambria Math" panose="02040503050406030204" pitchFamily="18" charset="0"/>
                            </a:rPr>
                          </m:ctrlPr>
                        </m:boxPr>
                        <m:e>
                          <m:groupChr>
                            <m:groupChrPr>
                              <m:chr m:val="→"/>
                              <m:vertJc m:val="bot"/>
                              <m:ctrlPr>
                                <a:rPr lang="en-US" sz="2000" i="1">
                                  <a:latin typeface="Cambria Math" panose="02040503050406030204" pitchFamily="18" charset="0"/>
                                </a:rPr>
                              </m:ctrlPr>
                            </m:groupChrPr>
                            <m:e>
                              <m:r>
                                <a:rPr lang="en-US" sz="2000">
                                  <a:latin typeface="Cambria Math" panose="02040503050406030204" pitchFamily="18" charset="0"/>
                                </a:rPr>
                                <m:t>  </m:t>
                              </m:r>
                              <m:r>
                                <m:rPr>
                                  <m:sty m:val="p"/>
                                </m:rPr>
                                <a:rPr lang="en-US" sz="2000">
                                  <a:latin typeface="Cambria Math" panose="02040503050406030204" pitchFamily="18" charset="0"/>
                                </a:rPr>
                                <m:t>ICD</m:t>
                              </m:r>
                              <m:r>
                                <a:rPr lang="en-US" sz="2000">
                                  <a:latin typeface="Cambria Math" panose="02040503050406030204" pitchFamily="18" charset="0"/>
                                </a:rPr>
                                <m:t>  </m:t>
                              </m:r>
                            </m:e>
                          </m:groupChr>
                        </m:e>
                      </m:box>
                      <m:sSub>
                        <m:sSubPr>
                          <m:ctrlPr>
                            <a:rPr lang="en-US" sz="2000" i="1" smtClean="0">
                              <a:solidFill>
                                <a:srgbClr val="FF0000"/>
                              </a:solidFill>
                              <a:latin typeface="Cambria Math" panose="02040503050406030204" pitchFamily="18" charset="0"/>
                            </a:rPr>
                          </m:ctrlPr>
                        </m:sSubPr>
                        <m:e>
                          <m:r>
                            <m:rPr>
                              <m:sty m:val="p"/>
                            </m:rPr>
                            <a:rPr lang="en-US" sz="2000">
                              <a:solidFill>
                                <a:srgbClr val="FF0000"/>
                              </a:solidFill>
                              <a:latin typeface="Cambria Math" panose="02040503050406030204" pitchFamily="18" charset="0"/>
                            </a:rPr>
                            <m:t>D</m:t>
                          </m:r>
                        </m:e>
                        <m:sub>
                          <m:r>
                            <a:rPr lang="en-US" sz="2000">
                              <a:solidFill>
                                <a:srgbClr val="FF0000"/>
                              </a:solidFill>
                              <a:latin typeface="Cambria Math" panose="02040503050406030204" pitchFamily="18" charset="0"/>
                            </a:rPr>
                            <m:t>2</m:t>
                          </m:r>
                        </m:sub>
                      </m:sSub>
                      <m:sSup>
                        <m:sSupPr>
                          <m:ctrlPr>
                            <a:rPr lang="en-US" sz="2000" i="1">
                              <a:solidFill>
                                <a:srgbClr val="FF0000"/>
                              </a:solidFill>
                              <a:latin typeface="Cambria Math" panose="02040503050406030204" pitchFamily="18" charset="0"/>
                            </a:rPr>
                          </m:ctrlPr>
                        </m:sSupPr>
                        <m:e>
                          <m:r>
                            <m:rPr>
                              <m:sty m:val="p"/>
                            </m:rPr>
                            <a:rPr lang="en-US" sz="2000">
                              <a:solidFill>
                                <a:srgbClr val="FF0000"/>
                              </a:solidFill>
                              <a:latin typeface="Cambria Math" panose="02040503050406030204" pitchFamily="18" charset="0"/>
                            </a:rPr>
                            <m:t>O</m:t>
                          </m:r>
                        </m:e>
                        <m:sup>
                          <m:r>
                            <a:rPr lang="en-US" sz="2000">
                              <a:solidFill>
                                <a:srgbClr val="FF0000"/>
                              </a:solidFill>
                              <a:latin typeface="Cambria Math" panose="02040503050406030204" pitchFamily="18" charset="0"/>
                            </a:rPr>
                            <m:t>+</m:t>
                          </m:r>
                        </m:sup>
                      </m:sSup>
                      <m:r>
                        <a:rPr lang="en-US" sz="2000">
                          <a:latin typeface="Cambria Math" panose="02040503050406030204" pitchFamily="18" charset="0"/>
                        </a:rPr>
                        <m:t>+</m:t>
                      </m:r>
                      <m:sSub>
                        <m:sSubPr>
                          <m:ctrlPr>
                            <a:rPr lang="en-US" sz="2000" i="1" smtClean="0">
                              <a:solidFill>
                                <a:srgbClr val="0000FF"/>
                              </a:solidFill>
                              <a:latin typeface="Cambria Math" panose="02040503050406030204" pitchFamily="18" charset="0"/>
                            </a:rPr>
                          </m:ctrlPr>
                        </m:sSubPr>
                        <m:e>
                          <m:r>
                            <m:rPr>
                              <m:sty m:val="p"/>
                            </m:rPr>
                            <a:rPr lang="en-US" sz="2000">
                              <a:solidFill>
                                <a:srgbClr val="0000FF"/>
                              </a:solidFill>
                              <a:latin typeface="Cambria Math" panose="02040503050406030204" pitchFamily="18" charset="0"/>
                            </a:rPr>
                            <m:t>D</m:t>
                          </m:r>
                        </m:e>
                        <m:sub>
                          <m:r>
                            <a:rPr lang="en-US" sz="2000">
                              <a:solidFill>
                                <a:srgbClr val="0000FF"/>
                              </a:solidFill>
                              <a:latin typeface="Cambria Math" panose="02040503050406030204" pitchFamily="18" charset="0"/>
                            </a:rPr>
                            <m:t>2</m:t>
                          </m:r>
                        </m:sub>
                      </m:sSub>
                      <m:sSup>
                        <m:sSupPr>
                          <m:ctrlPr>
                            <a:rPr lang="en-US" sz="2000" i="1">
                              <a:solidFill>
                                <a:srgbClr val="0000FF"/>
                              </a:solidFill>
                              <a:latin typeface="Cambria Math" panose="02040503050406030204" pitchFamily="18" charset="0"/>
                            </a:rPr>
                          </m:ctrlPr>
                        </m:sSupPr>
                        <m:e>
                          <m:r>
                            <m:rPr>
                              <m:sty m:val="p"/>
                            </m:rPr>
                            <a:rPr lang="en-US" sz="2000">
                              <a:solidFill>
                                <a:srgbClr val="0000FF"/>
                              </a:solidFill>
                              <a:latin typeface="Cambria Math" panose="02040503050406030204" pitchFamily="18" charset="0"/>
                            </a:rPr>
                            <m:t>O</m:t>
                          </m:r>
                        </m:e>
                        <m:sup>
                          <m:r>
                            <a:rPr lang="en-US" sz="2000">
                              <a:solidFill>
                                <a:srgbClr val="0000FF"/>
                              </a:solidFill>
                              <a:latin typeface="Cambria Math" panose="02040503050406030204" pitchFamily="18" charset="0"/>
                            </a:rPr>
                            <m:t>+</m:t>
                          </m:r>
                        </m:sup>
                      </m:sSup>
                    </m:oMath>
                  </m:oMathPara>
                </a14:m>
                <a:endParaRPr lang="en-US" sz="2000" dirty="0"/>
              </a:p>
            </p:txBody>
          </p:sp>
        </mc:Choice>
        <mc:Fallback>
          <p:sp>
            <p:nvSpPr>
              <p:cNvPr id="7" name="TextBox 6">
                <a:extLst>
                  <a:ext uri="{FF2B5EF4-FFF2-40B4-BE49-F238E27FC236}">
                    <a16:creationId xmlns:a16="http://schemas.microsoft.com/office/drawing/2014/main" id="{FDC05625-375D-49A9-7880-F74CA385FE37}"/>
                  </a:ext>
                </a:extLst>
              </p:cNvPr>
              <p:cNvSpPr txBox="1">
                <a:spLocks noRot="1" noChangeAspect="1" noMove="1" noResize="1" noEditPoints="1" noAdjustHandles="1" noChangeArrowheads="1" noChangeShapeType="1" noTextEdit="1"/>
              </p:cNvSpPr>
              <p:nvPr/>
            </p:nvSpPr>
            <p:spPr>
              <a:xfrm>
                <a:off x="4653381" y="4756239"/>
                <a:ext cx="4497223" cy="421206"/>
              </a:xfrm>
              <a:prstGeom prst="rect">
                <a:avLst/>
              </a:prstGeom>
              <a:blipFill>
                <a:blip r:embed="rId4"/>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A6FCFA4-8A88-F792-4695-BD15CBD94CCE}"/>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956990">
            <a:off x="6029735" y="2322885"/>
            <a:ext cx="3225235" cy="2320839"/>
          </a:xfrm>
          <a:prstGeom prst="rect">
            <a:avLst/>
          </a:prstGeom>
          <a:ln>
            <a:noFill/>
          </a:ln>
        </p:spPr>
      </p:pic>
      <p:grpSp>
        <p:nvGrpSpPr>
          <p:cNvPr id="3" name="Group 2">
            <a:extLst>
              <a:ext uri="{FF2B5EF4-FFF2-40B4-BE49-F238E27FC236}">
                <a16:creationId xmlns:a16="http://schemas.microsoft.com/office/drawing/2014/main" id="{DF8ECA80-9155-6F9F-CA49-7EFFB3AF2257}"/>
              </a:ext>
            </a:extLst>
          </p:cNvPr>
          <p:cNvGrpSpPr/>
          <p:nvPr/>
        </p:nvGrpSpPr>
        <p:grpSpPr>
          <a:xfrm>
            <a:off x="9790158" y="2864622"/>
            <a:ext cx="2093000" cy="3265026"/>
            <a:chOff x="1899128" y="2244631"/>
            <a:chExt cx="2093000" cy="3265026"/>
          </a:xfrm>
        </p:grpSpPr>
        <p:sp>
          <p:nvSpPr>
            <p:cNvPr id="4" name="Rounded Rectangle 20">
              <a:extLst>
                <a:ext uri="{FF2B5EF4-FFF2-40B4-BE49-F238E27FC236}">
                  <a16:creationId xmlns:a16="http://schemas.microsoft.com/office/drawing/2014/main" id="{61318EC3-7C92-ECF7-1B7B-5AD6E0056759}"/>
                </a:ext>
              </a:extLst>
            </p:cNvPr>
            <p:cNvSpPr/>
            <p:nvPr/>
          </p:nvSpPr>
          <p:spPr>
            <a:xfrm>
              <a:off x="1899128" y="2244631"/>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cxnSp>
          <p:nvCxnSpPr>
            <p:cNvPr id="5" name="Straight Arrow Connector 4">
              <a:extLst>
                <a:ext uri="{FF2B5EF4-FFF2-40B4-BE49-F238E27FC236}">
                  <a16:creationId xmlns:a16="http://schemas.microsoft.com/office/drawing/2014/main" id="{918A7C6C-6310-2CBA-809F-BEF1C8E810A6}"/>
                </a:ext>
              </a:extLst>
            </p:cNvPr>
            <p:cNvCxnSpPr>
              <a:cxnSpLocks/>
            </p:cNvCxnSpPr>
            <p:nvPr/>
          </p:nvCxnSpPr>
          <p:spPr>
            <a:xfrm flipH="1" flipV="1">
              <a:off x="2219638" y="501325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5D40C4-6F45-EBFF-C52E-73643DE2FFEC}"/>
                </a:ext>
              </a:extLst>
            </p:cNvPr>
            <p:cNvCxnSpPr>
              <a:cxnSpLocks/>
            </p:cNvCxnSpPr>
            <p:nvPr/>
          </p:nvCxnSpPr>
          <p:spPr>
            <a:xfrm>
              <a:off x="2098450" y="518109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2D6-B1B9-7BBB-6FDA-A184C6C64432}"/>
                </a:ext>
              </a:extLst>
            </p:cNvPr>
            <p:cNvCxnSpPr>
              <a:cxnSpLocks/>
            </p:cNvCxnSpPr>
            <p:nvPr/>
          </p:nvCxnSpPr>
          <p:spPr>
            <a:xfrm>
              <a:off x="2098450" y="40110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3B643A-737A-0489-EB59-CA040BAA051C}"/>
                </a:ext>
              </a:extLst>
            </p:cNvPr>
            <p:cNvCxnSpPr>
              <a:cxnSpLocks/>
            </p:cNvCxnSpPr>
            <p:nvPr/>
          </p:nvCxnSpPr>
          <p:spPr>
            <a:xfrm>
              <a:off x="2098450" y="44222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FE9535-A030-D000-9A93-B922DEAFB928}"/>
                </a:ext>
              </a:extLst>
            </p:cNvPr>
            <p:cNvCxnSpPr>
              <a:cxnSpLocks/>
            </p:cNvCxnSpPr>
            <p:nvPr/>
          </p:nvCxnSpPr>
          <p:spPr>
            <a:xfrm>
              <a:off x="2098450" y="481786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804EFB3-66A0-DB36-042A-1087B83F5E64}"/>
                </a:ext>
              </a:extLst>
            </p:cNvPr>
            <p:cNvCxnSpPr>
              <a:cxnSpLocks/>
            </p:cNvCxnSpPr>
            <p:nvPr/>
          </p:nvCxnSpPr>
          <p:spPr>
            <a:xfrm>
              <a:off x="2499325" y="5023439"/>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F02A91-1E8D-4E80-9C9F-A51DAE160184}"/>
                </a:ext>
              </a:extLst>
            </p:cNvPr>
            <p:cNvCxnSpPr>
              <a:cxnSpLocks/>
            </p:cNvCxnSpPr>
            <p:nvPr/>
          </p:nvCxnSpPr>
          <p:spPr>
            <a:xfrm>
              <a:off x="2098450" y="3347375"/>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A0E68F-FDA8-E5A4-9AF6-C0FC2F198444}"/>
                </a:ext>
              </a:extLst>
            </p:cNvPr>
            <p:cNvCxnSpPr>
              <a:cxnSpLocks/>
            </p:cNvCxnSpPr>
            <p:nvPr/>
          </p:nvCxnSpPr>
          <p:spPr>
            <a:xfrm>
              <a:off x="2098450" y="31398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76AEC1-EEA0-BF7D-817C-95ACF5CD481C}"/>
                </a:ext>
              </a:extLst>
            </p:cNvPr>
            <p:cNvCxnSpPr>
              <a:cxnSpLocks/>
            </p:cNvCxnSpPr>
            <p:nvPr/>
          </p:nvCxnSpPr>
          <p:spPr>
            <a:xfrm>
              <a:off x="2098450" y="32426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83BC75-CB43-6B0F-6C17-18A82ED67AB1}"/>
                </a:ext>
              </a:extLst>
            </p:cNvPr>
            <p:cNvSpPr txBox="1"/>
            <p:nvPr/>
          </p:nvSpPr>
          <p:spPr>
            <a:xfrm>
              <a:off x="1985382" y="2261109"/>
              <a:ext cx="1862180" cy="523220"/>
            </a:xfrm>
            <a:prstGeom prst="rect">
              <a:avLst/>
            </a:prstGeom>
            <a:noFill/>
          </p:spPr>
          <p:txBody>
            <a:bodyPr wrap="square" rtlCol="0">
              <a:spAutoFit/>
            </a:bodyPr>
            <a:lstStyle/>
            <a:p>
              <a:pPr algn="ctr"/>
              <a:r>
                <a:rPr lang="en-US" sz="1400" b="1" dirty="0"/>
                <a:t>Intermolecular Coulomb Decay</a:t>
              </a:r>
            </a:p>
          </p:txBody>
        </p:sp>
        <p:sp>
          <p:nvSpPr>
            <p:cNvPr id="19" name="Curved Left Arrow 85">
              <a:extLst>
                <a:ext uri="{FF2B5EF4-FFF2-40B4-BE49-F238E27FC236}">
                  <a16:creationId xmlns:a16="http://schemas.microsoft.com/office/drawing/2014/main" id="{A8D8CEC7-F3F6-AC0C-1D6B-264620252E7C}"/>
                </a:ext>
              </a:extLst>
            </p:cNvPr>
            <p:cNvSpPr/>
            <p:nvPr/>
          </p:nvSpPr>
          <p:spPr>
            <a:xfrm rot="218003">
              <a:off x="3714000" y="3934983"/>
              <a:ext cx="278128" cy="852895"/>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sp>
          <p:nvSpPr>
            <p:cNvPr id="20" name="Curved Left Arrow 87">
              <a:extLst>
                <a:ext uri="{FF2B5EF4-FFF2-40B4-BE49-F238E27FC236}">
                  <a16:creationId xmlns:a16="http://schemas.microsoft.com/office/drawing/2014/main" id="{D6140BB6-F862-8E3D-3D0F-9A767ABE9CA0}"/>
                </a:ext>
              </a:extLst>
            </p:cNvPr>
            <p:cNvSpPr/>
            <p:nvPr/>
          </p:nvSpPr>
          <p:spPr>
            <a:xfrm rot="11203299" flipH="1">
              <a:off x="2687371" y="3171573"/>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21" name="Straight Arrow Connector 20">
              <a:extLst>
                <a:ext uri="{FF2B5EF4-FFF2-40B4-BE49-F238E27FC236}">
                  <a16:creationId xmlns:a16="http://schemas.microsoft.com/office/drawing/2014/main" id="{460F4F5E-59B8-CA9A-176B-F86AEB3794DE}"/>
                </a:ext>
              </a:extLst>
            </p:cNvPr>
            <p:cNvCxnSpPr>
              <a:cxnSpLocks/>
            </p:cNvCxnSpPr>
            <p:nvPr/>
          </p:nvCxnSpPr>
          <p:spPr>
            <a:xfrm flipH="1" flipV="1">
              <a:off x="2235739" y="462569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995EC0A-AC08-93CD-DA97-8E9879F9DA0E}"/>
                </a:ext>
              </a:extLst>
            </p:cNvPr>
            <p:cNvCxnSpPr>
              <a:cxnSpLocks/>
            </p:cNvCxnSpPr>
            <p:nvPr/>
          </p:nvCxnSpPr>
          <p:spPr>
            <a:xfrm>
              <a:off x="2515426" y="463588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23C8C3D-3A80-65C9-5699-692A6A121C30}"/>
                </a:ext>
              </a:extLst>
            </p:cNvPr>
            <p:cNvCxnSpPr>
              <a:cxnSpLocks/>
            </p:cNvCxnSpPr>
            <p:nvPr/>
          </p:nvCxnSpPr>
          <p:spPr>
            <a:xfrm flipH="1" flipV="1">
              <a:off x="2235739" y="4226257"/>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CC596F3-D28D-7AA2-9B8E-DD32FC489AAC}"/>
                </a:ext>
              </a:extLst>
            </p:cNvPr>
            <p:cNvCxnSpPr>
              <a:cxnSpLocks/>
            </p:cNvCxnSpPr>
            <p:nvPr/>
          </p:nvCxnSpPr>
          <p:spPr>
            <a:xfrm>
              <a:off x="2515426" y="4236443"/>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9337F7F-B1DC-B8F6-7092-1AF269DF9EE2}"/>
                </a:ext>
              </a:extLst>
            </p:cNvPr>
            <p:cNvCxnSpPr>
              <a:cxnSpLocks/>
            </p:cNvCxnSpPr>
            <p:nvPr/>
          </p:nvCxnSpPr>
          <p:spPr>
            <a:xfrm flipH="1" flipV="1">
              <a:off x="2235739" y="3830139"/>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E4292E-5FE0-1B9E-C61E-03CD82D7FDB3}"/>
                </a:ext>
              </a:extLst>
            </p:cNvPr>
            <p:cNvCxnSpPr>
              <a:cxnSpLocks/>
            </p:cNvCxnSpPr>
            <p:nvPr/>
          </p:nvCxnSpPr>
          <p:spPr>
            <a:xfrm>
              <a:off x="2515426" y="3840325"/>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B77506-D2A9-673B-FADD-7306E44E60E0}"/>
                </a:ext>
              </a:extLst>
            </p:cNvPr>
            <p:cNvCxnSpPr>
              <a:cxnSpLocks/>
            </p:cNvCxnSpPr>
            <p:nvPr/>
          </p:nvCxnSpPr>
          <p:spPr>
            <a:xfrm>
              <a:off x="2099543" y="304251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4335C-DD84-FD67-47B5-519149D73555}"/>
                </a:ext>
              </a:extLst>
            </p:cNvPr>
            <p:cNvCxnSpPr>
              <a:cxnSpLocks/>
            </p:cNvCxnSpPr>
            <p:nvPr/>
          </p:nvCxnSpPr>
          <p:spPr>
            <a:xfrm>
              <a:off x="2099543" y="294748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580CF6D-4A99-7E06-DEFD-5FFBE11453D0}"/>
                </a:ext>
              </a:extLst>
            </p:cNvPr>
            <p:cNvCxnSpPr>
              <a:cxnSpLocks/>
            </p:cNvCxnSpPr>
            <p:nvPr/>
          </p:nvCxnSpPr>
          <p:spPr>
            <a:xfrm flipH="1" flipV="1">
              <a:off x="3258709" y="501325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ED088C-16D4-F7D2-9D74-1CACF9F4BBE4}"/>
                </a:ext>
              </a:extLst>
            </p:cNvPr>
            <p:cNvCxnSpPr>
              <a:cxnSpLocks/>
            </p:cNvCxnSpPr>
            <p:nvPr/>
          </p:nvCxnSpPr>
          <p:spPr>
            <a:xfrm>
              <a:off x="3137521" y="518109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5ECDCA-1BF4-8A63-4B7D-D6E527021A25}"/>
                </a:ext>
              </a:extLst>
            </p:cNvPr>
            <p:cNvCxnSpPr>
              <a:cxnSpLocks/>
            </p:cNvCxnSpPr>
            <p:nvPr/>
          </p:nvCxnSpPr>
          <p:spPr>
            <a:xfrm>
              <a:off x="3137521" y="40110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2867DB-5441-E54E-86D2-41AFA797C49F}"/>
                </a:ext>
              </a:extLst>
            </p:cNvPr>
            <p:cNvCxnSpPr>
              <a:cxnSpLocks/>
            </p:cNvCxnSpPr>
            <p:nvPr/>
          </p:nvCxnSpPr>
          <p:spPr>
            <a:xfrm>
              <a:off x="3137521" y="44222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827494-7855-FCF4-71A5-FC2A9CFBEE57}"/>
                </a:ext>
              </a:extLst>
            </p:cNvPr>
            <p:cNvCxnSpPr>
              <a:cxnSpLocks/>
            </p:cNvCxnSpPr>
            <p:nvPr/>
          </p:nvCxnSpPr>
          <p:spPr>
            <a:xfrm>
              <a:off x="3137521" y="481786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D72D38-EA64-AB52-2FE8-E652876192D9}"/>
                </a:ext>
              </a:extLst>
            </p:cNvPr>
            <p:cNvCxnSpPr>
              <a:cxnSpLocks/>
            </p:cNvCxnSpPr>
            <p:nvPr/>
          </p:nvCxnSpPr>
          <p:spPr>
            <a:xfrm>
              <a:off x="3538396" y="5023439"/>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D792C86-7F86-22DD-AEA6-8C4D07898872}"/>
                </a:ext>
              </a:extLst>
            </p:cNvPr>
            <p:cNvCxnSpPr>
              <a:cxnSpLocks/>
            </p:cNvCxnSpPr>
            <p:nvPr/>
          </p:nvCxnSpPr>
          <p:spPr>
            <a:xfrm>
              <a:off x="3137521" y="3347375"/>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2304F4-B8AA-E1BC-CB3B-48331B86C220}"/>
                </a:ext>
              </a:extLst>
            </p:cNvPr>
            <p:cNvCxnSpPr>
              <a:cxnSpLocks/>
            </p:cNvCxnSpPr>
            <p:nvPr/>
          </p:nvCxnSpPr>
          <p:spPr>
            <a:xfrm>
              <a:off x="3137521" y="31398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BCB452-34A3-0BE4-C874-A3DAF7515B2A}"/>
                </a:ext>
              </a:extLst>
            </p:cNvPr>
            <p:cNvCxnSpPr>
              <a:cxnSpLocks/>
            </p:cNvCxnSpPr>
            <p:nvPr/>
          </p:nvCxnSpPr>
          <p:spPr>
            <a:xfrm>
              <a:off x="3137521" y="32426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9ECE0A6-595C-8C90-0D0E-FD57ED7757A3}"/>
                </a:ext>
              </a:extLst>
            </p:cNvPr>
            <p:cNvCxnSpPr>
              <a:cxnSpLocks/>
            </p:cNvCxnSpPr>
            <p:nvPr/>
          </p:nvCxnSpPr>
          <p:spPr>
            <a:xfrm flipH="1" flipV="1">
              <a:off x="3274810" y="462569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FA31533-5FD9-BC45-8B41-2D2E33CCEB27}"/>
                </a:ext>
              </a:extLst>
            </p:cNvPr>
            <p:cNvCxnSpPr>
              <a:cxnSpLocks/>
            </p:cNvCxnSpPr>
            <p:nvPr/>
          </p:nvCxnSpPr>
          <p:spPr>
            <a:xfrm flipH="1" flipV="1">
              <a:off x="3274810" y="4226257"/>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31728AA-44A6-A153-4D10-35A70B732FB8}"/>
                </a:ext>
              </a:extLst>
            </p:cNvPr>
            <p:cNvCxnSpPr>
              <a:cxnSpLocks/>
            </p:cNvCxnSpPr>
            <p:nvPr/>
          </p:nvCxnSpPr>
          <p:spPr>
            <a:xfrm>
              <a:off x="3554497" y="4236443"/>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DC79674-552D-340F-96DC-F085849C9249}"/>
                </a:ext>
              </a:extLst>
            </p:cNvPr>
            <p:cNvCxnSpPr>
              <a:cxnSpLocks/>
            </p:cNvCxnSpPr>
            <p:nvPr/>
          </p:nvCxnSpPr>
          <p:spPr>
            <a:xfrm flipH="1" flipV="1">
              <a:off x="3274810" y="3830139"/>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C8F26B5-916F-BE64-5B6B-0A5B1B3CC536}"/>
                </a:ext>
              </a:extLst>
            </p:cNvPr>
            <p:cNvCxnSpPr>
              <a:cxnSpLocks/>
            </p:cNvCxnSpPr>
            <p:nvPr/>
          </p:nvCxnSpPr>
          <p:spPr>
            <a:xfrm>
              <a:off x="3554497" y="3840325"/>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7DFFF15-CAC3-DEEA-3C62-F15B78EC0C0D}"/>
                </a:ext>
              </a:extLst>
            </p:cNvPr>
            <p:cNvCxnSpPr>
              <a:cxnSpLocks/>
            </p:cNvCxnSpPr>
            <p:nvPr/>
          </p:nvCxnSpPr>
          <p:spPr>
            <a:xfrm>
              <a:off x="3138614" y="304251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3E8570-EA57-D195-2E55-520E380E879A}"/>
                </a:ext>
              </a:extLst>
            </p:cNvPr>
            <p:cNvCxnSpPr>
              <a:cxnSpLocks/>
            </p:cNvCxnSpPr>
            <p:nvPr/>
          </p:nvCxnSpPr>
          <p:spPr>
            <a:xfrm>
              <a:off x="3138614" y="294748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266ECBB0-2F6E-99C7-D101-900861F445C5}"/>
                </a:ext>
              </a:extLst>
            </p:cNvPr>
            <p:cNvSpPr>
              <a:spLocks noChangeAspect="1"/>
            </p:cNvSpPr>
            <p:nvPr/>
          </p:nvSpPr>
          <p:spPr>
            <a:xfrm>
              <a:off x="3432761" y="4615532"/>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7" name="Picture 46">
            <a:extLst>
              <a:ext uri="{FF2B5EF4-FFF2-40B4-BE49-F238E27FC236}">
                <a16:creationId xmlns:a16="http://schemas.microsoft.com/office/drawing/2014/main" id="{C8CF75E7-3113-4147-08B1-0987B85BDC1A}"/>
              </a:ext>
            </a:extLst>
          </p:cNvPr>
          <p:cNvPicPr>
            <a:picLocks noChangeAspect="1"/>
          </p:cNvPicPr>
          <p:nvPr/>
        </p:nvPicPr>
        <p:blipFill>
          <a:blip r:embed="rId6"/>
          <a:stretch>
            <a:fillRect/>
          </a:stretch>
        </p:blipFill>
        <p:spPr>
          <a:xfrm>
            <a:off x="5915063" y="5610979"/>
            <a:ext cx="1727289" cy="571529"/>
          </a:xfrm>
          <a:prstGeom prst="rect">
            <a:avLst/>
          </a:prstGeom>
        </p:spPr>
      </p:pic>
    </p:spTree>
    <p:extLst>
      <p:ext uri="{BB962C8B-B14F-4D97-AF65-F5344CB8AC3E}">
        <p14:creationId xmlns:p14="http://schemas.microsoft.com/office/powerpoint/2010/main" val="65889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BA289-E5FB-761A-CF1C-298B9FC29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24E27-87AA-E2F8-491C-73C565EF4B4E}"/>
              </a:ext>
            </a:extLst>
          </p:cNvPr>
          <p:cNvSpPr>
            <a:spLocks noGrp="1"/>
          </p:cNvSpPr>
          <p:nvPr>
            <p:ph type="title"/>
          </p:nvPr>
        </p:nvSpPr>
        <p:spPr/>
        <p:txBody>
          <a:bodyPr/>
          <a:lstStyle/>
          <a:p>
            <a:r>
              <a:rPr lang="en-US" dirty="0"/>
              <a:t>Results: Proton Acceptor Ionization </a:t>
            </a:r>
          </a:p>
        </p:txBody>
      </p:sp>
      <p:pic>
        <p:nvPicPr>
          <p:cNvPr id="11" name="Picture 10">
            <a:extLst>
              <a:ext uri="{FF2B5EF4-FFF2-40B4-BE49-F238E27FC236}">
                <a16:creationId xmlns:a16="http://schemas.microsoft.com/office/drawing/2014/main" id="{4103A3CC-39B1-9D07-427D-C3713048B876}"/>
              </a:ext>
            </a:extLst>
          </p:cNvPr>
          <p:cNvPicPr>
            <a:picLocks noChangeAspect="1"/>
          </p:cNvPicPr>
          <p:nvPr/>
        </p:nvPicPr>
        <p:blipFill>
          <a:blip r:embed="rId2"/>
          <a:stretch>
            <a:fillRect/>
          </a:stretch>
        </p:blipFill>
        <p:spPr>
          <a:xfrm>
            <a:off x="650595" y="2632340"/>
            <a:ext cx="10890810" cy="4038808"/>
          </a:xfrm>
          <a:prstGeom prst="rect">
            <a:avLst/>
          </a:prstGeom>
        </p:spPr>
      </p:pic>
      <p:sp>
        <p:nvSpPr>
          <p:cNvPr id="3" name="Rectangle 2">
            <a:extLst>
              <a:ext uri="{FF2B5EF4-FFF2-40B4-BE49-F238E27FC236}">
                <a16:creationId xmlns:a16="http://schemas.microsoft.com/office/drawing/2014/main" id="{3E7BA0DA-2E12-6744-F950-15AFE394B1B3}"/>
              </a:ext>
            </a:extLst>
          </p:cNvPr>
          <p:cNvSpPr/>
          <p:nvPr/>
        </p:nvSpPr>
        <p:spPr>
          <a:xfrm>
            <a:off x="6425738" y="2632341"/>
            <a:ext cx="2552007" cy="3884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45AED4-B2F4-FE0C-DDA3-B0243EB6F5C4}"/>
              </a:ext>
            </a:extLst>
          </p:cNvPr>
          <p:cNvSpPr/>
          <p:nvPr/>
        </p:nvSpPr>
        <p:spPr>
          <a:xfrm>
            <a:off x="9105207" y="2709325"/>
            <a:ext cx="2552007" cy="3884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0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190E-39A0-7A0E-E711-9A26DA153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36F3-0AD8-71E0-76C0-2CB05D465F73}"/>
              </a:ext>
            </a:extLst>
          </p:cNvPr>
          <p:cNvSpPr>
            <a:spLocks noGrp="1"/>
          </p:cNvSpPr>
          <p:nvPr>
            <p:ph type="title"/>
          </p:nvPr>
        </p:nvSpPr>
        <p:spPr/>
        <p:txBody>
          <a:bodyPr/>
          <a:lstStyle/>
          <a:p>
            <a:r>
              <a:rPr lang="en-US" dirty="0"/>
              <a:t>Results: Proton Acceptor Ionization </a:t>
            </a:r>
          </a:p>
        </p:txBody>
      </p:sp>
      <p:pic>
        <p:nvPicPr>
          <p:cNvPr id="11" name="Picture 10">
            <a:extLst>
              <a:ext uri="{FF2B5EF4-FFF2-40B4-BE49-F238E27FC236}">
                <a16:creationId xmlns:a16="http://schemas.microsoft.com/office/drawing/2014/main" id="{0D06E024-8E7D-7404-9C8D-B85E824500F2}"/>
              </a:ext>
            </a:extLst>
          </p:cNvPr>
          <p:cNvPicPr>
            <a:picLocks noChangeAspect="1"/>
          </p:cNvPicPr>
          <p:nvPr/>
        </p:nvPicPr>
        <p:blipFill>
          <a:blip r:embed="rId2"/>
          <a:stretch>
            <a:fillRect/>
          </a:stretch>
        </p:blipFill>
        <p:spPr>
          <a:xfrm>
            <a:off x="650595" y="2632340"/>
            <a:ext cx="10890810" cy="4038808"/>
          </a:xfrm>
          <a:prstGeom prst="rect">
            <a:avLst/>
          </a:prstGeom>
        </p:spPr>
      </p:pic>
      <p:sp>
        <p:nvSpPr>
          <p:cNvPr id="3" name="Rectangle 2">
            <a:extLst>
              <a:ext uri="{FF2B5EF4-FFF2-40B4-BE49-F238E27FC236}">
                <a16:creationId xmlns:a16="http://schemas.microsoft.com/office/drawing/2014/main" id="{7A14E699-9535-A3E8-95EF-1A658A03B918}"/>
              </a:ext>
            </a:extLst>
          </p:cNvPr>
          <p:cNvSpPr/>
          <p:nvPr/>
        </p:nvSpPr>
        <p:spPr>
          <a:xfrm>
            <a:off x="6425738" y="2632341"/>
            <a:ext cx="2552007" cy="3884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14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6A218-D9E4-C5BF-ABF8-C5A0BB77F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ACD21-7EE3-246A-71D0-CCB0B990AA37}"/>
              </a:ext>
            </a:extLst>
          </p:cNvPr>
          <p:cNvSpPr>
            <a:spLocks noGrp="1"/>
          </p:cNvSpPr>
          <p:nvPr>
            <p:ph type="title"/>
          </p:nvPr>
        </p:nvSpPr>
        <p:spPr/>
        <p:txBody>
          <a:bodyPr/>
          <a:lstStyle/>
          <a:p>
            <a:r>
              <a:rPr lang="en-US" dirty="0"/>
              <a:t>Results: Proton Acceptor Ionization </a:t>
            </a:r>
          </a:p>
        </p:txBody>
      </p:sp>
      <p:pic>
        <p:nvPicPr>
          <p:cNvPr id="11" name="Picture 10">
            <a:extLst>
              <a:ext uri="{FF2B5EF4-FFF2-40B4-BE49-F238E27FC236}">
                <a16:creationId xmlns:a16="http://schemas.microsoft.com/office/drawing/2014/main" id="{43907A72-2BB9-426C-4164-9A26999B6831}"/>
              </a:ext>
            </a:extLst>
          </p:cNvPr>
          <p:cNvPicPr>
            <a:picLocks noChangeAspect="1"/>
          </p:cNvPicPr>
          <p:nvPr/>
        </p:nvPicPr>
        <p:blipFill>
          <a:blip r:embed="rId2"/>
          <a:stretch>
            <a:fillRect/>
          </a:stretch>
        </p:blipFill>
        <p:spPr>
          <a:xfrm>
            <a:off x="650595" y="2632340"/>
            <a:ext cx="10890810" cy="4038808"/>
          </a:xfrm>
          <a:prstGeom prst="rect">
            <a:avLst/>
          </a:prstGeom>
        </p:spPr>
      </p:pic>
    </p:spTree>
    <p:extLst>
      <p:ext uri="{BB962C8B-B14F-4D97-AF65-F5344CB8AC3E}">
        <p14:creationId xmlns:p14="http://schemas.microsoft.com/office/powerpoint/2010/main" val="184750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8F8B-EE27-8588-B93E-7920E14F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61D53-21D8-9B6A-25B1-442C50E015DC}"/>
              </a:ext>
            </a:extLst>
          </p:cNvPr>
          <p:cNvSpPr>
            <a:spLocks noGrp="1"/>
          </p:cNvSpPr>
          <p:nvPr>
            <p:ph type="title"/>
          </p:nvPr>
        </p:nvSpPr>
        <p:spPr/>
        <p:txBody>
          <a:bodyPr/>
          <a:lstStyle/>
          <a:p>
            <a:r>
              <a:rPr lang="en-US" dirty="0"/>
              <a:t>Background &amp; Motivation</a:t>
            </a:r>
          </a:p>
        </p:txBody>
      </p:sp>
      <p:sp>
        <p:nvSpPr>
          <p:cNvPr id="3" name="Content Placeholder 2">
            <a:extLst>
              <a:ext uri="{FF2B5EF4-FFF2-40B4-BE49-F238E27FC236}">
                <a16:creationId xmlns:a16="http://schemas.microsoft.com/office/drawing/2014/main" id="{890061B6-FFED-73C5-5290-FBB782585474}"/>
              </a:ext>
            </a:extLst>
          </p:cNvPr>
          <p:cNvSpPr>
            <a:spLocks noGrp="1"/>
          </p:cNvSpPr>
          <p:nvPr>
            <p:ph idx="1"/>
          </p:nvPr>
        </p:nvSpPr>
        <p:spPr/>
        <p:txBody>
          <a:bodyPr/>
          <a:lstStyle/>
          <a:p>
            <a:r>
              <a:rPr lang="en-US" sz="1800" dirty="0">
                <a:effectLst/>
                <a:latin typeface="Times New Roman" panose="02020603050405020304" pitchFamily="18" charset="0"/>
                <a:ea typeface="Aptos" panose="020B0004020202020204" pitchFamily="34" charset="0"/>
              </a:rPr>
              <a:t>Following inner-shell </a:t>
            </a:r>
            <a:r>
              <a:rPr lang="en-US" dirty="0">
                <a:latin typeface="Times New Roman" panose="02020603050405020304" pitchFamily="18" charset="0"/>
                <a:ea typeface="Aptos" panose="020B0004020202020204" pitchFamily="34" charset="0"/>
              </a:rPr>
              <a:t>ionization</a:t>
            </a:r>
            <a:r>
              <a:rPr lang="en-US" sz="1800" dirty="0">
                <a:effectLst/>
                <a:latin typeface="Times New Roman" panose="02020603050405020304" pitchFamily="18" charset="0"/>
                <a:ea typeface="Aptos" panose="020B0004020202020204" pitchFamily="34" charset="0"/>
              </a:rPr>
              <a:t> within molecular systems, electrons can undergo competing ultrafast relaxation pathways:</a:t>
            </a:r>
          </a:p>
        </p:txBody>
      </p:sp>
      <p:sp>
        <p:nvSpPr>
          <p:cNvPr id="45" name="Rounded Rectangle 158">
            <a:extLst>
              <a:ext uri="{FF2B5EF4-FFF2-40B4-BE49-F238E27FC236}">
                <a16:creationId xmlns:a16="http://schemas.microsoft.com/office/drawing/2014/main" id="{328419C3-66FA-F1E7-23AA-005BE4568B1A}"/>
              </a:ext>
            </a:extLst>
          </p:cNvPr>
          <p:cNvSpPr/>
          <p:nvPr/>
        </p:nvSpPr>
        <p:spPr>
          <a:xfrm>
            <a:off x="760940" y="3410712"/>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sp>
        <p:nvSpPr>
          <p:cNvPr id="46" name="TextBox 45">
            <a:extLst>
              <a:ext uri="{FF2B5EF4-FFF2-40B4-BE49-F238E27FC236}">
                <a16:creationId xmlns:a16="http://schemas.microsoft.com/office/drawing/2014/main" id="{76B5A98F-5744-E737-E55B-69D297A03F52}"/>
              </a:ext>
            </a:extLst>
          </p:cNvPr>
          <p:cNvSpPr txBox="1"/>
          <p:nvPr/>
        </p:nvSpPr>
        <p:spPr>
          <a:xfrm>
            <a:off x="847194" y="3492008"/>
            <a:ext cx="1862180" cy="523220"/>
          </a:xfrm>
          <a:prstGeom prst="rect">
            <a:avLst/>
          </a:prstGeom>
          <a:noFill/>
        </p:spPr>
        <p:txBody>
          <a:bodyPr wrap="square" rtlCol="0">
            <a:spAutoFit/>
          </a:bodyPr>
          <a:lstStyle/>
          <a:p>
            <a:pPr algn="ctr"/>
            <a:r>
              <a:rPr lang="en-US" sz="1400" b="1" dirty="0"/>
              <a:t>Auger-Meitner Decay</a:t>
            </a:r>
          </a:p>
        </p:txBody>
      </p:sp>
      <p:sp>
        <p:nvSpPr>
          <p:cNvPr id="47" name="Curved Left Arrow 170">
            <a:extLst>
              <a:ext uri="{FF2B5EF4-FFF2-40B4-BE49-F238E27FC236}">
                <a16:creationId xmlns:a16="http://schemas.microsoft.com/office/drawing/2014/main" id="{1A5AF460-F0E9-1349-70A3-75726E217EF8}"/>
              </a:ext>
            </a:extLst>
          </p:cNvPr>
          <p:cNvSpPr/>
          <p:nvPr/>
        </p:nvSpPr>
        <p:spPr>
          <a:xfrm rot="218003">
            <a:off x="2037927" y="5101064"/>
            <a:ext cx="278128" cy="852895"/>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48" name="Straight Arrow Connector 47">
            <a:extLst>
              <a:ext uri="{FF2B5EF4-FFF2-40B4-BE49-F238E27FC236}">
                <a16:creationId xmlns:a16="http://schemas.microsoft.com/office/drawing/2014/main" id="{25447A8C-E6B6-3794-9419-B8233D4B9D0F}"/>
              </a:ext>
            </a:extLst>
          </p:cNvPr>
          <p:cNvCxnSpPr>
            <a:cxnSpLocks/>
          </p:cNvCxnSpPr>
          <p:nvPr/>
        </p:nvCxnSpPr>
        <p:spPr>
          <a:xfrm flipH="1" flipV="1">
            <a:off x="1582636" y="617933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659D9C-27DC-3324-4771-9012EC336B9E}"/>
              </a:ext>
            </a:extLst>
          </p:cNvPr>
          <p:cNvCxnSpPr>
            <a:cxnSpLocks/>
          </p:cNvCxnSpPr>
          <p:nvPr/>
        </p:nvCxnSpPr>
        <p:spPr>
          <a:xfrm>
            <a:off x="1461448" y="634717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8D2B66-FFDA-7A5F-EC79-D7218A480410}"/>
              </a:ext>
            </a:extLst>
          </p:cNvPr>
          <p:cNvCxnSpPr>
            <a:cxnSpLocks/>
          </p:cNvCxnSpPr>
          <p:nvPr/>
        </p:nvCxnSpPr>
        <p:spPr>
          <a:xfrm>
            <a:off x="1461448" y="51771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05CFDD7-0CE2-27DE-2E3F-B566CDA48D75}"/>
              </a:ext>
            </a:extLst>
          </p:cNvPr>
          <p:cNvCxnSpPr>
            <a:cxnSpLocks/>
          </p:cNvCxnSpPr>
          <p:nvPr/>
        </p:nvCxnSpPr>
        <p:spPr>
          <a:xfrm>
            <a:off x="1461448" y="558828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C4F70E8-B9C5-EFFA-80D3-1D3C88ACFD84}"/>
              </a:ext>
            </a:extLst>
          </p:cNvPr>
          <p:cNvCxnSpPr>
            <a:cxnSpLocks/>
          </p:cNvCxnSpPr>
          <p:nvPr/>
        </p:nvCxnSpPr>
        <p:spPr>
          <a:xfrm>
            <a:off x="1461448" y="598394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7E2A03A-7685-8282-31F8-66104B59CB5B}"/>
              </a:ext>
            </a:extLst>
          </p:cNvPr>
          <p:cNvCxnSpPr>
            <a:cxnSpLocks/>
          </p:cNvCxnSpPr>
          <p:nvPr/>
        </p:nvCxnSpPr>
        <p:spPr>
          <a:xfrm>
            <a:off x="1862323" y="618952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755172-F405-A919-6398-E1E10DE59657}"/>
              </a:ext>
            </a:extLst>
          </p:cNvPr>
          <p:cNvCxnSpPr>
            <a:cxnSpLocks/>
          </p:cNvCxnSpPr>
          <p:nvPr/>
        </p:nvCxnSpPr>
        <p:spPr>
          <a:xfrm>
            <a:off x="1461448" y="451345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DBE10E-4CF8-FB48-72AC-2C146F1B13F6}"/>
              </a:ext>
            </a:extLst>
          </p:cNvPr>
          <p:cNvCxnSpPr>
            <a:cxnSpLocks/>
          </p:cNvCxnSpPr>
          <p:nvPr/>
        </p:nvCxnSpPr>
        <p:spPr>
          <a:xfrm>
            <a:off x="1461448" y="43059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D702E8-6E49-1628-EDA6-731180A56207}"/>
              </a:ext>
            </a:extLst>
          </p:cNvPr>
          <p:cNvCxnSpPr>
            <a:cxnSpLocks/>
          </p:cNvCxnSpPr>
          <p:nvPr/>
        </p:nvCxnSpPr>
        <p:spPr>
          <a:xfrm>
            <a:off x="1461448" y="440869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64CADAD-B21D-998D-CF17-6815CC54BDC5}"/>
              </a:ext>
            </a:extLst>
          </p:cNvPr>
          <p:cNvCxnSpPr>
            <a:cxnSpLocks/>
          </p:cNvCxnSpPr>
          <p:nvPr/>
        </p:nvCxnSpPr>
        <p:spPr>
          <a:xfrm flipH="1" flipV="1">
            <a:off x="1598737" y="5791775"/>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6528A50-8ADD-67BD-6FD2-0CDD92282497}"/>
              </a:ext>
            </a:extLst>
          </p:cNvPr>
          <p:cNvCxnSpPr>
            <a:cxnSpLocks/>
          </p:cNvCxnSpPr>
          <p:nvPr/>
        </p:nvCxnSpPr>
        <p:spPr>
          <a:xfrm flipH="1" flipV="1">
            <a:off x="1598737" y="5392338"/>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374CCCC-564C-9519-C35A-300CFEF15587}"/>
              </a:ext>
            </a:extLst>
          </p:cNvPr>
          <p:cNvCxnSpPr>
            <a:cxnSpLocks/>
          </p:cNvCxnSpPr>
          <p:nvPr/>
        </p:nvCxnSpPr>
        <p:spPr>
          <a:xfrm>
            <a:off x="1878424" y="5402524"/>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7B3CED2-32C8-2228-F132-5AB24FFE7FF2}"/>
              </a:ext>
            </a:extLst>
          </p:cNvPr>
          <p:cNvCxnSpPr>
            <a:cxnSpLocks/>
          </p:cNvCxnSpPr>
          <p:nvPr/>
        </p:nvCxnSpPr>
        <p:spPr>
          <a:xfrm flipH="1" flipV="1">
            <a:off x="1598737" y="4996220"/>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A8A5C77-8A1C-B0C3-86CF-0BDBA07F4444}"/>
              </a:ext>
            </a:extLst>
          </p:cNvPr>
          <p:cNvCxnSpPr>
            <a:cxnSpLocks/>
          </p:cNvCxnSpPr>
          <p:nvPr/>
        </p:nvCxnSpPr>
        <p:spPr>
          <a:xfrm>
            <a:off x="1878424" y="5006406"/>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2205D81-F97D-180C-46DE-81668DED99EE}"/>
              </a:ext>
            </a:extLst>
          </p:cNvPr>
          <p:cNvCxnSpPr>
            <a:cxnSpLocks/>
          </p:cNvCxnSpPr>
          <p:nvPr/>
        </p:nvCxnSpPr>
        <p:spPr>
          <a:xfrm>
            <a:off x="1462541" y="4208594"/>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D72D994-6119-7B28-6A5B-6ECD2AE6B2D8}"/>
              </a:ext>
            </a:extLst>
          </p:cNvPr>
          <p:cNvCxnSpPr>
            <a:cxnSpLocks/>
          </p:cNvCxnSpPr>
          <p:nvPr/>
        </p:nvCxnSpPr>
        <p:spPr>
          <a:xfrm>
            <a:off x="1462541" y="411356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2F5ED5F-CCBB-1D5F-F963-BFDF75CEB476}"/>
              </a:ext>
            </a:extLst>
          </p:cNvPr>
          <p:cNvSpPr>
            <a:spLocks noChangeAspect="1"/>
          </p:cNvSpPr>
          <p:nvPr/>
        </p:nvSpPr>
        <p:spPr>
          <a:xfrm>
            <a:off x="1756688" y="5781613"/>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rved Left Arrow 214">
            <a:extLst>
              <a:ext uri="{FF2B5EF4-FFF2-40B4-BE49-F238E27FC236}">
                <a16:creationId xmlns:a16="http://schemas.microsoft.com/office/drawing/2014/main" id="{F4ED6E84-BD9C-D054-D85A-0559CAEEE920}"/>
              </a:ext>
            </a:extLst>
          </p:cNvPr>
          <p:cNvSpPr/>
          <p:nvPr/>
        </p:nvSpPr>
        <p:spPr>
          <a:xfrm rot="10396701">
            <a:off x="1089024" y="4425093"/>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mc:AlternateContent xmlns:mc="http://schemas.openxmlformats.org/markup-compatibility/2006">
        <mc:Choice xmlns:a14="http://schemas.microsoft.com/office/drawing/2010/main" Requires="a14">
          <p:sp>
            <p:nvSpPr>
              <p:cNvPr id="158" name="TextBox 157">
                <a:extLst>
                  <a:ext uri="{FF2B5EF4-FFF2-40B4-BE49-F238E27FC236}">
                    <a16:creationId xmlns:a16="http://schemas.microsoft.com/office/drawing/2014/main" id="{8AF82B41-F0A4-F754-763A-B7BD9475C3BD}"/>
                  </a:ext>
                </a:extLst>
              </p:cNvPr>
              <p:cNvSpPr txBox="1"/>
              <p:nvPr/>
            </p:nvSpPr>
            <p:spPr>
              <a:xfrm>
                <a:off x="7662671" y="3880399"/>
                <a:ext cx="4239015" cy="4212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i="0">
                              <a:latin typeface="Cambria Math" panose="02040503050406030204" pitchFamily="18" charset="0"/>
                            </a:rPr>
                            <m:t>+∗</m:t>
                          </m:r>
                        </m:sup>
                      </m:sSup>
                      <m:box>
                        <m:boxPr>
                          <m:ctrlPr>
                            <a:rPr lang="en-US" sz="2000" i="1">
                              <a:solidFill>
                                <a:schemeClr val="tx1"/>
                              </a:solidFill>
                              <a:latin typeface="Cambria Math" panose="02040503050406030204" pitchFamily="18" charset="0"/>
                            </a:rPr>
                          </m:ctrlPr>
                        </m:boxPr>
                        <m:e>
                          <m:groupChr>
                            <m:groupChrPr>
                              <m:chr m:val="→"/>
                              <m:vertJc m:val="bot"/>
                              <m:ctrlPr>
                                <a:rPr lang="en-US" sz="2000" i="1">
                                  <a:solidFill>
                                    <a:schemeClr val="tx1"/>
                                  </a:solidFill>
                                  <a:latin typeface="Cambria Math" panose="02040503050406030204" pitchFamily="18" charset="0"/>
                                </a:rPr>
                              </m:ctrlPr>
                            </m:groupChrPr>
                            <m:e>
                              <m:r>
                                <m:rPr>
                                  <m:sty m:val="p"/>
                                </m:rPr>
                                <a:rPr lang="en-US" sz="2000" b="0" i="0" smtClean="0">
                                  <a:solidFill>
                                    <a:schemeClr val="tx1"/>
                                  </a:solidFill>
                                  <a:latin typeface="Cambria Math" panose="02040503050406030204" pitchFamily="18" charset="0"/>
                                </a:rPr>
                                <m:t>Auger</m:t>
                              </m:r>
                            </m:e>
                          </m:groupChr>
                        </m:e>
                      </m:box>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b="0" i="0" smtClean="0">
                              <a:latin typeface="Cambria Math" panose="02040503050406030204" pitchFamily="18" charset="0"/>
                            </a:rPr>
                            <m:t>2</m:t>
                          </m:r>
                          <m:r>
                            <a:rPr lang="en-US" sz="2000" i="0">
                              <a:latin typeface="Cambria Math" panose="02040503050406030204" pitchFamily="18" charset="0"/>
                            </a:rPr>
                            <m:t>+</m:t>
                          </m:r>
                        </m:sup>
                      </m:sSup>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e</m:t>
                          </m:r>
                        </m:e>
                        <m:sup>
                          <m:r>
                            <a:rPr lang="en-US" sz="2000" b="0" i="0" smtClean="0">
                              <a:latin typeface="Cambria Math" panose="02040503050406030204" pitchFamily="18" charset="0"/>
                            </a:rPr>
                            <m:t>−</m:t>
                          </m:r>
                        </m:sup>
                      </m:sSup>
                    </m:oMath>
                  </m:oMathPara>
                </a14:m>
                <a:endParaRPr lang="en-US" sz="2000" dirty="0">
                  <a:solidFill>
                    <a:schemeClr val="tx1"/>
                  </a:solidFill>
                </a:endParaRPr>
              </a:p>
            </p:txBody>
          </p:sp>
        </mc:Choice>
        <mc:Fallback>
          <p:sp>
            <p:nvSpPr>
              <p:cNvPr id="158" name="TextBox 157">
                <a:extLst>
                  <a:ext uri="{FF2B5EF4-FFF2-40B4-BE49-F238E27FC236}">
                    <a16:creationId xmlns:a16="http://schemas.microsoft.com/office/drawing/2014/main" id="{8AF82B41-F0A4-F754-763A-B7BD9475C3BD}"/>
                  </a:ext>
                </a:extLst>
              </p:cNvPr>
              <p:cNvSpPr txBox="1">
                <a:spLocks noRot="1" noChangeAspect="1" noMove="1" noResize="1" noEditPoints="1" noAdjustHandles="1" noChangeArrowheads="1" noChangeShapeType="1" noTextEdit="1"/>
              </p:cNvSpPr>
              <p:nvPr/>
            </p:nvSpPr>
            <p:spPr>
              <a:xfrm>
                <a:off x="7662671" y="3880399"/>
                <a:ext cx="4239015" cy="4212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857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DF42B-395B-BA53-798D-1CCE68A7C81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5817F9C-06DC-AE38-C392-AB7498F16D43}"/>
              </a:ext>
            </a:extLst>
          </p:cNvPr>
          <p:cNvPicPr>
            <a:picLocks noChangeAspect="1"/>
          </p:cNvPicPr>
          <p:nvPr/>
        </p:nvPicPr>
        <p:blipFill>
          <a:blip r:embed="rId2"/>
          <a:stretch>
            <a:fillRect/>
          </a:stretch>
        </p:blipFill>
        <p:spPr>
          <a:xfrm rot="832529">
            <a:off x="6927186" y="2585554"/>
            <a:ext cx="2659336" cy="1171759"/>
          </a:xfrm>
          <a:prstGeom prst="rect">
            <a:avLst/>
          </a:prstGeom>
        </p:spPr>
      </p:pic>
      <p:sp>
        <p:nvSpPr>
          <p:cNvPr id="2" name="Title 1">
            <a:extLst>
              <a:ext uri="{FF2B5EF4-FFF2-40B4-BE49-F238E27FC236}">
                <a16:creationId xmlns:a16="http://schemas.microsoft.com/office/drawing/2014/main" id="{00C6BFD3-743B-F246-2280-8FA2231FB9D2}"/>
              </a:ext>
            </a:extLst>
          </p:cNvPr>
          <p:cNvSpPr>
            <a:spLocks noGrp="1"/>
          </p:cNvSpPr>
          <p:nvPr>
            <p:ph type="title"/>
          </p:nvPr>
        </p:nvSpPr>
        <p:spPr/>
        <p:txBody>
          <a:bodyPr/>
          <a:lstStyle/>
          <a:p>
            <a:r>
              <a:rPr lang="en-US" dirty="0"/>
              <a:t>Results: Proton Donor Ionization </a:t>
            </a:r>
          </a:p>
        </p:txBody>
      </p:sp>
      <p:pic>
        <p:nvPicPr>
          <p:cNvPr id="8" name="Picture 7">
            <a:extLst>
              <a:ext uri="{FF2B5EF4-FFF2-40B4-BE49-F238E27FC236}">
                <a16:creationId xmlns:a16="http://schemas.microsoft.com/office/drawing/2014/main" id="{BBE626A1-01CA-2657-8F63-E9C5C3AF6A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6990">
            <a:off x="4259796" y="2011015"/>
            <a:ext cx="3225235" cy="2320839"/>
          </a:xfrm>
          <a:prstGeom prst="rect">
            <a:avLst/>
          </a:prstGeom>
          <a:ln>
            <a:noFill/>
          </a:ln>
        </p:spPr>
      </p:pic>
    </p:spTree>
    <p:extLst>
      <p:ext uri="{BB962C8B-B14F-4D97-AF65-F5344CB8AC3E}">
        <p14:creationId xmlns:p14="http://schemas.microsoft.com/office/powerpoint/2010/main" val="147106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4F3C0-C2B0-CABA-D001-9F96A6EA228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E3EFB87-21A6-6BD9-886F-9712A37DC2A3}"/>
              </a:ext>
            </a:extLst>
          </p:cNvPr>
          <p:cNvPicPr>
            <a:picLocks noChangeAspect="1"/>
          </p:cNvPicPr>
          <p:nvPr/>
        </p:nvPicPr>
        <p:blipFill>
          <a:blip r:embed="rId2"/>
          <a:stretch>
            <a:fillRect/>
          </a:stretch>
        </p:blipFill>
        <p:spPr>
          <a:xfrm rot="832529">
            <a:off x="6927186" y="2585554"/>
            <a:ext cx="2659336" cy="1171759"/>
          </a:xfrm>
          <a:prstGeom prst="rect">
            <a:avLst/>
          </a:prstGeom>
        </p:spPr>
      </p:pic>
      <p:sp>
        <p:nvSpPr>
          <p:cNvPr id="2" name="Title 1">
            <a:extLst>
              <a:ext uri="{FF2B5EF4-FFF2-40B4-BE49-F238E27FC236}">
                <a16:creationId xmlns:a16="http://schemas.microsoft.com/office/drawing/2014/main" id="{3B388916-232F-E723-910F-D81B081813F8}"/>
              </a:ext>
            </a:extLst>
          </p:cNvPr>
          <p:cNvSpPr>
            <a:spLocks noGrp="1"/>
          </p:cNvSpPr>
          <p:nvPr>
            <p:ph type="title"/>
          </p:nvPr>
        </p:nvSpPr>
        <p:spPr/>
        <p:txBody>
          <a:bodyPr/>
          <a:lstStyle/>
          <a:p>
            <a:r>
              <a:rPr lang="en-US" dirty="0"/>
              <a:t>Results: Proton Donor Ionization </a:t>
            </a:r>
          </a:p>
        </p:txBody>
      </p:sp>
      <p:pic>
        <p:nvPicPr>
          <p:cNvPr id="8" name="Picture 7">
            <a:extLst>
              <a:ext uri="{FF2B5EF4-FFF2-40B4-BE49-F238E27FC236}">
                <a16:creationId xmlns:a16="http://schemas.microsoft.com/office/drawing/2014/main" id="{2121AB8C-7C61-9017-F907-B4289C3EF204}"/>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6990">
            <a:off x="4259796" y="2011015"/>
            <a:ext cx="3225235" cy="2320839"/>
          </a:xfrm>
          <a:prstGeom prst="rect">
            <a:avLst/>
          </a:prstGeom>
          <a:ln>
            <a:noFill/>
          </a:ln>
        </p:spPr>
      </p:pic>
      <p:pic>
        <p:nvPicPr>
          <p:cNvPr id="13" name="Picture 12">
            <a:extLst>
              <a:ext uri="{FF2B5EF4-FFF2-40B4-BE49-F238E27FC236}">
                <a16:creationId xmlns:a16="http://schemas.microsoft.com/office/drawing/2014/main" id="{911D1899-54ED-8686-6BB7-D34927CDB53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5031" y="2136270"/>
            <a:ext cx="3217967" cy="4721730"/>
          </a:xfrm>
          <a:prstGeom prst="rect">
            <a:avLst/>
          </a:prstGeom>
        </p:spPr>
      </p:pic>
      <p:pic>
        <p:nvPicPr>
          <p:cNvPr id="109" name="Picture 108">
            <a:extLst>
              <a:ext uri="{FF2B5EF4-FFF2-40B4-BE49-F238E27FC236}">
                <a16:creationId xmlns:a16="http://schemas.microsoft.com/office/drawing/2014/main" id="{9332A87F-CD33-E34E-77AC-E8C14228F6DB}"/>
              </a:ext>
            </a:extLst>
          </p:cNvPr>
          <p:cNvPicPr>
            <a:picLocks noChangeAspect="1"/>
          </p:cNvPicPr>
          <p:nvPr/>
        </p:nvPicPr>
        <p:blipFill>
          <a:blip r:embed="rId5"/>
          <a:stretch>
            <a:fillRect/>
          </a:stretch>
        </p:blipFill>
        <p:spPr>
          <a:xfrm>
            <a:off x="5915063" y="5610979"/>
            <a:ext cx="1727289" cy="571529"/>
          </a:xfrm>
          <a:prstGeom prst="rect">
            <a:avLst/>
          </a:prstGeom>
        </p:spPr>
      </p:pic>
    </p:spTree>
    <p:extLst>
      <p:ext uri="{BB962C8B-B14F-4D97-AF65-F5344CB8AC3E}">
        <p14:creationId xmlns:p14="http://schemas.microsoft.com/office/powerpoint/2010/main" val="415043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4F91-B129-2B80-3D1A-D2119902A8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E828C3-1111-A3BA-7FA9-586588F3F598}"/>
              </a:ext>
            </a:extLst>
          </p:cNvPr>
          <p:cNvPicPr>
            <a:picLocks noChangeAspect="1"/>
          </p:cNvPicPr>
          <p:nvPr/>
        </p:nvPicPr>
        <p:blipFill>
          <a:blip r:embed="rId2"/>
          <a:stretch>
            <a:fillRect/>
          </a:stretch>
        </p:blipFill>
        <p:spPr>
          <a:xfrm rot="832529">
            <a:off x="6927186" y="2585554"/>
            <a:ext cx="2659336" cy="1171759"/>
          </a:xfrm>
          <a:prstGeom prst="rect">
            <a:avLst/>
          </a:prstGeom>
        </p:spPr>
      </p:pic>
      <p:sp>
        <p:nvSpPr>
          <p:cNvPr id="2" name="Title 1">
            <a:extLst>
              <a:ext uri="{FF2B5EF4-FFF2-40B4-BE49-F238E27FC236}">
                <a16:creationId xmlns:a16="http://schemas.microsoft.com/office/drawing/2014/main" id="{8B79F25E-E6F2-54CB-ED13-68AC6F3E6756}"/>
              </a:ext>
            </a:extLst>
          </p:cNvPr>
          <p:cNvSpPr>
            <a:spLocks noGrp="1"/>
          </p:cNvSpPr>
          <p:nvPr>
            <p:ph type="title"/>
          </p:nvPr>
        </p:nvSpPr>
        <p:spPr/>
        <p:txBody>
          <a:bodyPr/>
          <a:lstStyle/>
          <a:p>
            <a:r>
              <a:rPr lang="en-US" dirty="0"/>
              <a:t>Results: Proton Donor Ionization </a:t>
            </a:r>
          </a:p>
        </p:txBody>
      </p:sp>
      <p:pic>
        <p:nvPicPr>
          <p:cNvPr id="8" name="Picture 7">
            <a:extLst>
              <a:ext uri="{FF2B5EF4-FFF2-40B4-BE49-F238E27FC236}">
                <a16:creationId xmlns:a16="http://schemas.microsoft.com/office/drawing/2014/main" id="{3726FFBE-1C96-39C6-BDBF-36D39ADFC853}"/>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6990">
            <a:off x="4259796" y="2011015"/>
            <a:ext cx="3225235" cy="2320839"/>
          </a:xfrm>
          <a:prstGeom prst="rect">
            <a:avLst/>
          </a:prstGeom>
          <a:ln>
            <a:noFill/>
          </a:ln>
        </p:spPr>
      </p:pic>
      <p:pic>
        <p:nvPicPr>
          <p:cNvPr id="13" name="Picture 12">
            <a:extLst>
              <a:ext uri="{FF2B5EF4-FFF2-40B4-BE49-F238E27FC236}">
                <a16:creationId xmlns:a16="http://schemas.microsoft.com/office/drawing/2014/main" id="{26B815A5-06A7-B82C-E152-235CB140AAE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5031" y="2136270"/>
            <a:ext cx="3217967" cy="4721730"/>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E7803DD-E8FD-8B99-8F3D-18CC69310B48}"/>
                  </a:ext>
                </a:extLst>
              </p:cNvPr>
              <p:cNvSpPr txBox="1"/>
              <p:nvPr/>
            </p:nvSpPr>
            <p:spPr>
              <a:xfrm>
                <a:off x="3458161" y="4519719"/>
                <a:ext cx="6750895" cy="4212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m:rPr>
                              <m:sty m:val="p"/>
                            </m:rPr>
                            <a:rPr lang="en-US" sz="2000">
                              <a:solidFill>
                                <a:srgbClr val="FF0000"/>
                              </a:solidFill>
                              <a:latin typeface="Cambria Math" panose="02040503050406030204" pitchFamily="18" charset="0"/>
                            </a:rPr>
                            <m:t>D</m:t>
                          </m:r>
                        </m:e>
                        <m:sub>
                          <m:r>
                            <a:rPr lang="en-US" sz="2000">
                              <a:solidFill>
                                <a:srgbClr val="FF0000"/>
                              </a:solidFill>
                              <a:latin typeface="Cambria Math" panose="02040503050406030204" pitchFamily="18" charset="0"/>
                            </a:rPr>
                            <m:t>2</m:t>
                          </m:r>
                        </m:sub>
                      </m:sSub>
                      <m:r>
                        <m:rPr>
                          <m:sty m:val="p"/>
                        </m:rPr>
                        <a:rPr lang="en-US" sz="2000">
                          <a:solidFill>
                            <a:srgbClr val="FF0000"/>
                          </a:solidFill>
                          <a:latin typeface="Cambria Math" panose="02040503050406030204" pitchFamily="18" charset="0"/>
                        </a:rPr>
                        <m:t>O</m:t>
                      </m:r>
                      <m:r>
                        <a:rPr lang="en-US" sz="2000">
                          <a:latin typeface="Cambria Math" panose="02040503050406030204" pitchFamily="18" charset="0"/>
                        </a:rPr>
                        <m:t>+</m:t>
                      </m:r>
                      <m:sSup>
                        <m:sSupPr>
                          <m:ctrlPr>
                            <a:rPr lang="en-US" sz="2000" i="1" smtClean="0">
                              <a:solidFill>
                                <a:srgbClr val="0000FF"/>
                              </a:solidFill>
                              <a:latin typeface="Cambria Math" panose="02040503050406030204" pitchFamily="18" charset="0"/>
                            </a:rPr>
                          </m:ctrlPr>
                        </m:sSupPr>
                        <m:e>
                          <m:r>
                            <m:rPr>
                              <m:sty m:val="p"/>
                            </m:rPr>
                            <a:rPr lang="en-US" sz="2000">
                              <a:solidFill>
                                <a:srgbClr val="0000FF"/>
                              </a:solidFill>
                              <a:latin typeface="Cambria Math" panose="02040503050406030204" pitchFamily="18" charset="0"/>
                            </a:rPr>
                            <m:t>DOD</m:t>
                          </m:r>
                        </m:e>
                        <m:sup>
                          <m:r>
                            <a:rPr lang="en-US" sz="2000">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m:t>
                          </m:r>
                        </m:sup>
                      </m:sSup>
                      <m:box>
                        <m:boxPr>
                          <m:ctrlPr>
                            <a:rPr lang="en-US" sz="2000" i="1">
                              <a:latin typeface="Cambria Math" panose="02040503050406030204" pitchFamily="18" charset="0"/>
                            </a:rPr>
                          </m:ctrlPr>
                        </m:boxPr>
                        <m:e>
                          <m:groupChr>
                            <m:groupChrPr>
                              <m:chr m:val="→"/>
                              <m:vertJc m:val="bot"/>
                              <m:ctrlPr>
                                <a:rPr lang="en-US" sz="2000" i="1">
                                  <a:latin typeface="Cambria Math" panose="02040503050406030204" pitchFamily="18" charset="0"/>
                                </a:rPr>
                              </m:ctrlPr>
                            </m:groupChrPr>
                            <m:e>
                              <m:r>
                                <a:rPr lang="en-US" sz="2000">
                                  <a:latin typeface="Cambria Math" panose="02040503050406030204" pitchFamily="18" charset="0"/>
                                </a:rPr>
                                <m:t>  </m:t>
                              </m:r>
                              <m:r>
                                <m:rPr>
                                  <m:sty m:val="p"/>
                                </m:rPr>
                                <a:rPr lang="en-US" sz="2000">
                                  <a:latin typeface="Cambria Math" panose="02040503050406030204" pitchFamily="18" charset="0"/>
                                </a:rPr>
                                <m:t>PT</m:t>
                              </m:r>
                              <m:r>
                                <a:rPr lang="en-US" sz="2000">
                                  <a:latin typeface="Cambria Math" panose="02040503050406030204" pitchFamily="18" charset="0"/>
                                </a:rPr>
                                <m:t>   </m:t>
                              </m:r>
                            </m:e>
                          </m:groupChr>
                        </m:e>
                      </m:box>
                      <m:sSup>
                        <m:sSupPr>
                          <m:ctrlPr>
                            <a:rPr lang="en-US" sz="2000" i="1" smtClean="0">
                              <a:solidFill>
                                <a:srgbClr val="FF0000"/>
                              </a:solidFill>
                              <a:latin typeface="Cambria Math" panose="02040503050406030204" pitchFamily="18" charset="0"/>
                            </a:rPr>
                          </m:ctrlPr>
                        </m:sSupPr>
                        <m:e>
                          <m:sSub>
                            <m:sSubPr>
                              <m:ctrlPr>
                                <a:rPr lang="en-US" sz="2000" i="1">
                                  <a:solidFill>
                                    <a:srgbClr val="FF0000"/>
                                  </a:solidFill>
                                  <a:latin typeface="Cambria Math" panose="02040503050406030204" pitchFamily="18" charset="0"/>
                                </a:rPr>
                              </m:ctrlPr>
                            </m:sSubPr>
                            <m:e>
                              <m:r>
                                <m:rPr>
                                  <m:sty m:val="p"/>
                                </m:rPr>
                                <a:rPr lang="en-US" sz="2000">
                                  <a:solidFill>
                                    <a:srgbClr val="FF0000"/>
                                  </a:solidFill>
                                  <a:latin typeface="Cambria Math" panose="02040503050406030204" pitchFamily="18" charset="0"/>
                                </a:rPr>
                                <m:t>D</m:t>
                              </m:r>
                            </m:e>
                            <m:sub>
                              <m:r>
                                <a:rPr lang="en-US" sz="2000">
                                  <a:solidFill>
                                    <a:srgbClr val="FF0000"/>
                                  </a:solidFill>
                                  <a:latin typeface="Cambria Math" panose="02040503050406030204" pitchFamily="18" charset="0"/>
                                </a:rPr>
                                <m:t>3</m:t>
                              </m:r>
                            </m:sub>
                          </m:sSub>
                          <m:r>
                            <m:rPr>
                              <m:sty m:val="p"/>
                            </m:rPr>
                            <a:rPr lang="en-US" sz="2000">
                              <a:solidFill>
                                <a:srgbClr val="FF0000"/>
                              </a:solidFill>
                              <a:latin typeface="Cambria Math" panose="02040503050406030204" pitchFamily="18" charset="0"/>
                            </a:rPr>
                            <m:t>O</m:t>
                          </m:r>
                        </m:e>
                        <m:sup>
                          <m:r>
                            <a:rPr lang="en-US" sz="2000">
                              <a:solidFill>
                                <a:srgbClr val="FF0000"/>
                              </a:solidFill>
                              <a:latin typeface="Cambria Math" panose="02040503050406030204" pitchFamily="18" charset="0"/>
                            </a:rPr>
                            <m:t>+</m:t>
                          </m:r>
                        </m:sup>
                      </m:sSup>
                      <m:r>
                        <a:rPr lang="en-US" sz="2000">
                          <a:latin typeface="Cambria Math" panose="02040503050406030204" pitchFamily="18" charset="0"/>
                        </a:rPr>
                        <m:t>+</m:t>
                      </m:r>
                      <m:sSup>
                        <m:sSupPr>
                          <m:ctrlPr>
                            <a:rPr lang="en-US" sz="2000" i="1" smtClean="0">
                              <a:solidFill>
                                <a:srgbClr val="0000FF"/>
                              </a:solidFill>
                              <a:latin typeface="Cambria Math" panose="02040503050406030204" pitchFamily="18" charset="0"/>
                            </a:rPr>
                          </m:ctrlPr>
                        </m:sSupPr>
                        <m:e>
                          <m:r>
                            <m:rPr>
                              <m:sty m:val="p"/>
                            </m:rPr>
                            <a:rPr lang="en-US" sz="2000">
                              <a:solidFill>
                                <a:srgbClr val="0000FF"/>
                              </a:solidFill>
                              <a:latin typeface="Cambria Math" panose="02040503050406030204" pitchFamily="18" charset="0"/>
                            </a:rPr>
                            <m:t>OD</m:t>
                          </m:r>
                        </m:e>
                        <m:sup>
                          <m:r>
                            <a:rPr lang="en-US" sz="2000" i="1">
                              <a:solidFill>
                                <a:srgbClr val="0000FF"/>
                              </a:solidFill>
                              <a:latin typeface="Cambria Math" panose="02040503050406030204" pitchFamily="18" charset="0"/>
                            </a:rPr>
                            <m:t>∗</m:t>
                          </m:r>
                        </m:sup>
                      </m:sSup>
                      <m:box>
                        <m:boxPr>
                          <m:ctrlPr>
                            <a:rPr lang="en-US" sz="2000" i="1">
                              <a:latin typeface="Cambria Math" panose="02040503050406030204" pitchFamily="18" charset="0"/>
                            </a:rPr>
                          </m:ctrlPr>
                        </m:boxPr>
                        <m:e>
                          <m:groupChr>
                            <m:groupChrPr>
                              <m:chr m:val="→"/>
                              <m:vertJc m:val="bot"/>
                              <m:ctrlPr>
                                <a:rPr lang="en-US" sz="2000" i="1">
                                  <a:latin typeface="Cambria Math" panose="02040503050406030204" pitchFamily="18" charset="0"/>
                                </a:rPr>
                              </m:ctrlPr>
                            </m:groupChrPr>
                            <m:e>
                              <m:r>
                                <m:rPr>
                                  <m:sty m:val="p"/>
                                </m:rPr>
                                <a:rPr lang="en-US" sz="2000">
                                  <a:latin typeface="Cambria Math" panose="02040503050406030204" pitchFamily="18" charset="0"/>
                                </a:rPr>
                                <m:t>Auger</m:t>
                              </m:r>
                            </m:e>
                          </m:groupChr>
                        </m:e>
                      </m:box>
                      <m:sSup>
                        <m:sSupPr>
                          <m:ctrlPr>
                            <a:rPr lang="en-US" sz="2000" i="1" smtClean="0">
                              <a:solidFill>
                                <a:srgbClr val="FF0000"/>
                              </a:solidFill>
                              <a:latin typeface="Cambria Math" panose="02040503050406030204" pitchFamily="18" charset="0"/>
                            </a:rPr>
                          </m:ctrlPr>
                        </m:sSupPr>
                        <m:e>
                          <m:sSub>
                            <m:sSubPr>
                              <m:ctrlPr>
                                <a:rPr lang="en-US" sz="2000" i="1">
                                  <a:solidFill>
                                    <a:srgbClr val="FF0000"/>
                                  </a:solidFill>
                                  <a:latin typeface="Cambria Math" panose="02040503050406030204" pitchFamily="18" charset="0"/>
                                </a:rPr>
                              </m:ctrlPr>
                            </m:sSubPr>
                            <m:e>
                              <m:r>
                                <m:rPr>
                                  <m:sty m:val="p"/>
                                </m:rPr>
                                <a:rPr lang="en-US" sz="2000">
                                  <a:solidFill>
                                    <a:srgbClr val="FF0000"/>
                                  </a:solidFill>
                                  <a:latin typeface="Cambria Math" panose="02040503050406030204" pitchFamily="18" charset="0"/>
                                </a:rPr>
                                <m:t>D</m:t>
                              </m:r>
                            </m:e>
                            <m:sub>
                              <m:r>
                                <a:rPr lang="en-US" sz="2000">
                                  <a:solidFill>
                                    <a:srgbClr val="FF0000"/>
                                  </a:solidFill>
                                  <a:latin typeface="Cambria Math" panose="02040503050406030204" pitchFamily="18" charset="0"/>
                                </a:rPr>
                                <m:t>3</m:t>
                              </m:r>
                            </m:sub>
                          </m:sSub>
                          <m:r>
                            <m:rPr>
                              <m:sty m:val="p"/>
                            </m:rPr>
                            <a:rPr lang="en-US" sz="2000">
                              <a:solidFill>
                                <a:srgbClr val="FF0000"/>
                              </a:solidFill>
                              <a:latin typeface="Cambria Math" panose="02040503050406030204" pitchFamily="18" charset="0"/>
                            </a:rPr>
                            <m:t>O</m:t>
                          </m:r>
                        </m:e>
                        <m:sup>
                          <m:r>
                            <a:rPr lang="en-US" sz="2000">
                              <a:solidFill>
                                <a:srgbClr val="FF0000"/>
                              </a:solidFill>
                              <a:latin typeface="Cambria Math" panose="02040503050406030204" pitchFamily="18" charset="0"/>
                            </a:rPr>
                            <m:t>+</m:t>
                          </m:r>
                        </m:sup>
                      </m:sSup>
                      <m:r>
                        <a:rPr lang="en-US" sz="2000">
                          <a:latin typeface="Cambria Math" panose="02040503050406030204" pitchFamily="18" charset="0"/>
                        </a:rPr>
                        <m:t>+</m:t>
                      </m:r>
                      <m:sSup>
                        <m:sSupPr>
                          <m:ctrlPr>
                            <a:rPr lang="en-US" sz="2000" i="1" smtClean="0">
                              <a:solidFill>
                                <a:srgbClr val="0000FF"/>
                              </a:solidFill>
                              <a:latin typeface="Cambria Math" panose="02040503050406030204" pitchFamily="18" charset="0"/>
                            </a:rPr>
                          </m:ctrlPr>
                        </m:sSupPr>
                        <m:e>
                          <m:r>
                            <m:rPr>
                              <m:sty m:val="p"/>
                            </m:rPr>
                            <a:rPr lang="en-US" sz="2000">
                              <a:solidFill>
                                <a:srgbClr val="0000FF"/>
                              </a:solidFill>
                              <a:latin typeface="Cambria Math" panose="02040503050406030204" pitchFamily="18" charset="0"/>
                            </a:rPr>
                            <m:t>OD</m:t>
                          </m:r>
                        </m:e>
                        <m:sup>
                          <m:r>
                            <a:rPr lang="en-US" sz="2000">
                              <a:solidFill>
                                <a:srgbClr val="0000FF"/>
                              </a:solidFill>
                              <a:latin typeface="Cambria Math" panose="02040503050406030204" pitchFamily="18" charset="0"/>
                            </a:rPr>
                            <m:t>+</m:t>
                          </m:r>
                        </m:sup>
                      </m:sSup>
                    </m:oMath>
                  </m:oMathPara>
                </a14:m>
                <a:endParaRPr lang="en-US" sz="2000" dirty="0"/>
              </a:p>
            </p:txBody>
          </p:sp>
        </mc:Choice>
        <mc:Fallback>
          <p:sp>
            <p:nvSpPr>
              <p:cNvPr id="14" name="TextBox 13">
                <a:extLst>
                  <a:ext uri="{FF2B5EF4-FFF2-40B4-BE49-F238E27FC236}">
                    <a16:creationId xmlns:a16="http://schemas.microsoft.com/office/drawing/2014/main" id="{3E7803DD-E8FD-8B99-8F3D-18CC69310B48}"/>
                  </a:ext>
                </a:extLst>
              </p:cNvPr>
              <p:cNvSpPr txBox="1">
                <a:spLocks noRot="1" noChangeAspect="1" noMove="1" noResize="1" noEditPoints="1" noAdjustHandles="1" noChangeArrowheads="1" noChangeShapeType="1" noTextEdit="1"/>
              </p:cNvSpPr>
              <p:nvPr/>
            </p:nvSpPr>
            <p:spPr>
              <a:xfrm>
                <a:off x="3458161" y="4519719"/>
                <a:ext cx="6750895" cy="421206"/>
              </a:xfrm>
              <a:prstGeom prst="rect">
                <a:avLst/>
              </a:prstGeom>
              <a:blipFill>
                <a:blip r:embed="rId5"/>
                <a:stretch>
                  <a:fillRect/>
                </a:stretch>
              </a:blipFill>
            </p:spPr>
            <p:txBody>
              <a:bodyPr/>
              <a:lstStyle/>
              <a:p>
                <a:r>
                  <a:rPr lang="en-US">
                    <a:noFill/>
                  </a:rPr>
                  <a:t> </a:t>
                </a:r>
              </a:p>
            </p:txBody>
          </p:sp>
        </mc:Fallback>
      </mc:AlternateContent>
      <p:sp>
        <p:nvSpPr>
          <p:cNvPr id="88" name="Rounded Rectangle 158">
            <a:extLst>
              <a:ext uri="{FF2B5EF4-FFF2-40B4-BE49-F238E27FC236}">
                <a16:creationId xmlns:a16="http://schemas.microsoft.com/office/drawing/2014/main" id="{32EF7B6A-958E-E0F9-714B-D0278B8D1DC5}"/>
              </a:ext>
            </a:extLst>
          </p:cNvPr>
          <p:cNvSpPr/>
          <p:nvPr/>
        </p:nvSpPr>
        <p:spPr>
          <a:xfrm>
            <a:off x="9790158" y="2874756"/>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sp>
        <p:nvSpPr>
          <p:cNvPr id="89" name="TextBox 88">
            <a:extLst>
              <a:ext uri="{FF2B5EF4-FFF2-40B4-BE49-F238E27FC236}">
                <a16:creationId xmlns:a16="http://schemas.microsoft.com/office/drawing/2014/main" id="{7DE82BA5-BDB1-3484-3FE4-8132DF843F63}"/>
              </a:ext>
            </a:extLst>
          </p:cNvPr>
          <p:cNvSpPr txBox="1"/>
          <p:nvPr/>
        </p:nvSpPr>
        <p:spPr>
          <a:xfrm>
            <a:off x="9876412" y="2956052"/>
            <a:ext cx="1862180" cy="523220"/>
          </a:xfrm>
          <a:prstGeom prst="rect">
            <a:avLst/>
          </a:prstGeom>
          <a:noFill/>
        </p:spPr>
        <p:txBody>
          <a:bodyPr wrap="square" rtlCol="0">
            <a:spAutoFit/>
          </a:bodyPr>
          <a:lstStyle/>
          <a:p>
            <a:pPr algn="ctr"/>
            <a:r>
              <a:rPr lang="en-US" sz="1400" b="1" dirty="0"/>
              <a:t>Auger-Meitner Decay</a:t>
            </a:r>
          </a:p>
        </p:txBody>
      </p:sp>
      <p:sp>
        <p:nvSpPr>
          <p:cNvPr id="90" name="Curved Left Arrow 170">
            <a:extLst>
              <a:ext uri="{FF2B5EF4-FFF2-40B4-BE49-F238E27FC236}">
                <a16:creationId xmlns:a16="http://schemas.microsoft.com/office/drawing/2014/main" id="{92DF0958-6D41-793D-C612-F4B9E22155FF}"/>
              </a:ext>
            </a:extLst>
          </p:cNvPr>
          <p:cNvSpPr/>
          <p:nvPr/>
        </p:nvSpPr>
        <p:spPr>
          <a:xfrm rot="218003">
            <a:off x="11067145" y="4565108"/>
            <a:ext cx="278128" cy="852895"/>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91" name="Straight Arrow Connector 90">
            <a:extLst>
              <a:ext uri="{FF2B5EF4-FFF2-40B4-BE49-F238E27FC236}">
                <a16:creationId xmlns:a16="http://schemas.microsoft.com/office/drawing/2014/main" id="{2AC28974-BB2E-372F-8CE9-E75232B8DB62}"/>
              </a:ext>
            </a:extLst>
          </p:cNvPr>
          <p:cNvCxnSpPr>
            <a:cxnSpLocks/>
          </p:cNvCxnSpPr>
          <p:nvPr/>
        </p:nvCxnSpPr>
        <p:spPr>
          <a:xfrm flipH="1" flipV="1">
            <a:off x="10611854" y="5643378"/>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5EE29CF-FA85-327A-9BEE-1728E53936E9}"/>
              </a:ext>
            </a:extLst>
          </p:cNvPr>
          <p:cNvCxnSpPr>
            <a:cxnSpLocks/>
          </p:cNvCxnSpPr>
          <p:nvPr/>
        </p:nvCxnSpPr>
        <p:spPr>
          <a:xfrm>
            <a:off x="10490666" y="581121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BD4D77-8279-5B33-4B3C-1D270760C033}"/>
              </a:ext>
            </a:extLst>
          </p:cNvPr>
          <p:cNvCxnSpPr>
            <a:cxnSpLocks/>
          </p:cNvCxnSpPr>
          <p:nvPr/>
        </p:nvCxnSpPr>
        <p:spPr>
          <a:xfrm>
            <a:off x="10490666" y="464116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A52417F-C527-2DFB-E210-761C0AB4AF59}"/>
              </a:ext>
            </a:extLst>
          </p:cNvPr>
          <p:cNvCxnSpPr>
            <a:cxnSpLocks/>
          </p:cNvCxnSpPr>
          <p:nvPr/>
        </p:nvCxnSpPr>
        <p:spPr>
          <a:xfrm>
            <a:off x="10490666" y="5052325"/>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ED8113-AAE4-D483-A20E-9E090D1E047B}"/>
              </a:ext>
            </a:extLst>
          </p:cNvPr>
          <p:cNvCxnSpPr>
            <a:cxnSpLocks/>
          </p:cNvCxnSpPr>
          <p:nvPr/>
        </p:nvCxnSpPr>
        <p:spPr>
          <a:xfrm>
            <a:off x="10490666" y="544798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DF2DC0E-CB82-DB4D-1847-5F1DAA99E8E5}"/>
              </a:ext>
            </a:extLst>
          </p:cNvPr>
          <p:cNvCxnSpPr>
            <a:cxnSpLocks/>
          </p:cNvCxnSpPr>
          <p:nvPr/>
        </p:nvCxnSpPr>
        <p:spPr>
          <a:xfrm>
            <a:off x="10891541" y="5653564"/>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9781BF8-8345-78C3-8EDB-85C9CFB810E7}"/>
              </a:ext>
            </a:extLst>
          </p:cNvPr>
          <p:cNvCxnSpPr>
            <a:cxnSpLocks/>
          </p:cNvCxnSpPr>
          <p:nvPr/>
        </p:nvCxnSpPr>
        <p:spPr>
          <a:xfrm>
            <a:off x="10490666" y="39775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ACC66E-62E5-A905-7F7A-8650612B120F}"/>
              </a:ext>
            </a:extLst>
          </p:cNvPr>
          <p:cNvCxnSpPr>
            <a:cxnSpLocks/>
          </p:cNvCxnSpPr>
          <p:nvPr/>
        </p:nvCxnSpPr>
        <p:spPr>
          <a:xfrm>
            <a:off x="10490666" y="3769944"/>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89DFE0B-76E7-645C-A7A5-821A90756CE3}"/>
              </a:ext>
            </a:extLst>
          </p:cNvPr>
          <p:cNvCxnSpPr>
            <a:cxnSpLocks/>
          </p:cNvCxnSpPr>
          <p:nvPr/>
        </p:nvCxnSpPr>
        <p:spPr>
          <a:xfrm>
            <a:off x="10490666" y="387274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A3FB229-5028-CB58-7799-43985EE34A95}"/>
              </a:ext>
            </a:extLst>
          </p:cNvPr>
          <p:cNvCxnSpPr>
            <a:cxnSpLocks/>
          </p:cNvCxnSpPr>
          <p:nvPr/>
        </p:nvCxnSpPr>
        <p:spPr>
          <a:xfrm flipH="1" flipV="1">
            <a:off x="10627955" y="5255819"/>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B825537-1B32-0D4D-8E50-19DE63B8309B}"/>
              </a:ext>
            </a:extLst>
          </p:cNvPr>
          <p:cNvCxnSpPr>
            <a:cxnSpLocks/>
          </p:cNvCxnSpPr>
          <p:nvPr/>
        </p:nvCxnSpPr>
        <p:spPr>
          <a:xfrm flipH="1" flipV="1">
            <a:off x="10627955" y="4856382"/>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3D3E159-4309-509E-9E57-25FC99E0E2FD}"/>
              </a:ext>
            </a:extLst>
          </p:cNvPr>
          <p:cNvCxnSpPr>
            <a:cxnSpLocks/>
          </p:cNvCxnSpPr>
          <p:nvPr/>
        </p:nvCxnSpPr>
        <p:spPr>
          <a:xfrm>
            <a:off x="10907642" y="4866568"/>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0928CCF-5BC4-9A53-5A79-FFBC2EFDE5AE}"/>
              </a:ext>
            </a:extLst>
          </p:cNvPr>
          <p:cNvCxnSpPr>
            <a:cxnSpLocks/>
          </p:cNvCxnSpPr>
          <p:nvPr/>
        </p:nvCxnSpPr>
        <p:spPr>
          <a:xfrm flipH="1" flipV="1">
            <a:off x="10627955" y="446026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FBFF138-0B1B-D281-711B-264C03C169B2}"/>
              </a:ext>
            </a:extLst>
          </p:cNvPr>
          <p:cNvCxnSpPr>
            <a:cxnSpLocks/>
          </p:cNvCxnSpPr>
          <p:nvPr/>
        </p:nvCxnSpPr>
        <p:spPr>
          <a:xfrm>
            <a:off x="10907642" y="447045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B60F1F6-DED8-A7A7-C5F6-E8431A3372D1}"/>
              </a:ext>
            </a:extLst>
          </p:cNvPr>
          <p:cNvCxnSpPr>
            <a:cxnSpLocks/>
          </p:cNvCxnSpPr>
          <p:nvPr/>
        </p:nvCxnSpPr>
        <p:spPr>
          <a:xfrm>
            <a:off x="10491759" y="367263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3035AA3-453A-32E7-B12F-1FA99C2BE5AE}"/>
              </a:ext>
            </a:extLst>
          </p:cNvPr>
          <p:cNvCxnSpPr>
            <a:cxnSpLocks/>
          </p:cNvCxnSpPr>
          <p:nvPr/>
        </p:nvCxnSpPr>
        <p:spPr>
          <a:xfrm>
            <a:off x="10491759" y="357761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DF4A4FB1-2B19-67CB-C70D-B0B1ED8064B0}"/>
              </a:ext>
            </a:extLst>
          </p:cNvPr>
          <p:cNvSpPr>
            <a:spLocks noChangeAspect="1"/>
          </p:cNvSpPr>
          <p:nvPr/>
        </p:nvSpPr>
        <p:spPr>
          <a:xfrm>
            <a:off x="10785906" y="5245657"/>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rved Left Arrow 214">
            <a:extLst>
              <a:ext uri="{FF2B5EF4-FFF2-40B4-BE49-F238E27FC236}">
                <a16:creationId xmlns:a16="http://schemas.microsoft.com/office/drawing/2014/main" id="{78D7924E-C620-98B6-D2D5-E3C088294B17}"/>
              </a:ext>
            </a:extLst>
          </p:cNvPr>
          <p:cNvSpPr/>
          <p:nvPr/>
        </p:nvSpPr>
        <p:spPr>
          <a:xfrm rot="10396701">
            <a:off x="10118242" y="3889137"/>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pic>
        <p:nvPicPr>
          <p:cNvPr id="109" name="Picture 108">
            <a:extLst>
              <a:ext uri="{FF2B5EF4-FFF2-40B4-BE49-F238E27FC236}">
                <a16:creationId xmlns:a16="http://schemas.microsoft.com/office/drawing/2014/main" id="{857ACAF1-780E-40A2-F9D8-A09C325CBDFB}"/>
              </a:ext>
            </a:extLst>
          </p:cNvPr>
          <p:cNvPicPr>
            <a:picLocks noChangeAspect="1"/>
          </p:cNvPicPr>
          <p:nvPr/>
        </p:nvPicPr>
        <p:blipFill>
          <a:blip r:embed="rId6"/>
          <a:stretch>
            <a:fillRect/>
          </a:stretch>
        </p:blipFill>
        <p:spPr>
          <a:xfrm>
            <a:off x="5915063" y="5610979"/>
            <a:ext cx="1727289" cy="571529"/>
          </a:xfrm>
          <a:prstGeom prst="rect">
            <a:avLst/>
          </a:prstGeom>
        </p:spPr>
      </p:pic>
    </p:spTree>
    <p:extLst>
      <p:ext uri="{BB962C8B-B14F-4D97-AF65-F5344CB8AC3E}">
        <p14:creationId xmlns:p14="http://schemas.microsoft.com/office/powerpoint/2010/main" val="146791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777D-448D-0E88-10E4-58B2EA358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E3334-0BCC-E99A-6949-05CE9635C5EF}"/>
              </a:ext>
            </a:extLst>
          </p:cNvPr>
          <p:cNvSpPr>
            <a:spLocks noGrp="1"/>
          </p:cNvSpPr>
          <p:nvPr>
            <p:ph type="title"/>
          </p:nvPr>
        </p:nvSpPr>
        <p:spPr/>
        <p:txBody>
          <a:bodyPr/>
          <a:lstStyle/>
          <a:p>
            <a:r>
              <a:rPr lang="en-US" dirty="0"/>
              <a:t>Results: Proton Donor Ionization </a:t>
            </a:r>
          </a:p>
        </p:txBody>
      </p:sp>
      <p:pic>
        <p:nvPicPr>
          <p:cNvPr id="7" name="Picture 6">
            <a:extLst>
              <a:ext uri="{FF2B5EF4-FFF2-40B4-BE49-F238E27FC236}">
                <a16:creationId xmlns:a16="http://schemas.microsoft.com/office/drawing/2014/main" id="{7FC8E1B0-A5B1-7910-F399-BB9A363074CB}"/>
              </a:ext>
            </a:extLst>
          </p:cNvPr>
          <p:cNvPicPr>
            <a:picLocks noChangeAspect="1"/>
          </p:cNvPicPr>
          <p:nvPr/>
        </p:nvPicPr>
        <p:blipFill>
          <a:blip r:embed="rId2"/>
          <a:stretch>
            <a:fillRect/>
          </a:stretch>
        </p:blipFill>
        <p:spPr>
          <a:xfrm>
            <a:off x="606143" y="2632340"/>
            <a:ext cx="10935262" cy="4038808"/>
          </a:xfrm>
          <a:prstGeom prst="rect">
            <a:avLst/>
          </a:prstGeom>
        </p:spPr>
      </p:pic>
      <p:sp>
        <p:nvSpPr>
          <p:cNvPr id="3" name="Rectangle 2">
            <a:extLst>
              <a:ext uri="{FF2B5EF4-FFF2-40B4-BE49-F238E27FC236}">
                <a16:creationId xmlns:a16="http://schemas.microsoft.com/office/drawing/2014/main" id="{44DD76A9-2198-0254-DEB7-4B390AEBD639}"/>
              </a:ext>
            </a:extLst>
          </p:cNvPr>
          <p:cNvSpPr/>
          <p:nvPr/>
        </p:nvSpPr>
        <p:spPr>
          <a:xfrm>
            <a:off x="6483927" y="3009205"/>
            <a:ext cx="2552007" cy="3316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53DEEDA-B997-3513-F036-7CBA952E8483}"/>
              </a:ext>
            </a:extLst>
          </p:cNvPr>
          <p:cNvSpPr/>
          <p:nvPr/>
        </p:nvSpPr>
        <p:spPr>
          <a:xfrm>
            <a:off x="8465127" y="3009206"/>
            <a:ext cx="3280040" cy="1319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14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0176-0C1D-8A30-B23B-36951175D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DBC31-A7F1-A4EB-9112-BDD5EFE8EC16}"/>
              </a:ext>
            </a:extLst>
          </p:cNvPr>
          <p:cNvSpPr>
            <a:spLocks noGrp="1"/>
          </p:cNvSpPr>
          <p:nvPr>
            <p:ph type="title"/>
          </p:nvPr>
        </p:nvSpPr>
        <p:spPr/>
        <p:txBody>
          <a:bodyPr/>
          <a:lstStyle/>
          <a:p>
            <a:r>
              <a:rPr lang="en-US" dirty="0"/>
              <a:t>Results: Proton Donor Ionization </a:t>
            </a:r>
          </a:p>
        </p:txBody>
      </p:sp>
      <p:pic>
        <p:nvPicPr>
          <p:cNvPr id="7" name="Picture 6">
            <a:extLst>
              <a:ext uri="{FF2B5EF4-FFF2-40B4-BE49-F238E27FC236}">
                <a16:creationId xmlns:a16="http://schemas.microsoft.com/office/drawing/2014/main" id="{2E151264-BEB3-9AC6-C634-9E50234E2BC3}"/>
              </a:ext>
            </a:extLst>
          </p:cNvPr>
          <p:cNvPicPr>
            <a:picLocks noChangeAspect="1"/>
          </p:cNvPicPr>
          <p:nvPr/>
        </p:nvPicPr>
        <p:blipFill>
          <a:blip r:embed="rId2"/>
          <a:stretch>
            <a:fillRect/>
          </a:stretch>
        </p:blipFill>
        <p:spPr>
          <a:xfrm>
            <a:off x="606143" y="2640807"/>
            <a:ext cx="10935262" cy="4038808"/>
          </a:xfrm>
          <a:prstGeom prst="rect">
            <a:avLst/>
          </a:prstGeom>
        </p:spPr>
      </p:pic>
    </p:spTree>
    <p:extLst>
      <p:ext uri="{BB962C8B-B14F-4D97-AF65-F5344CB8AC3E}">
        <p14:creationId xmlns:p14="http://schemas.microsoft.com/office/powerpoint/2010/main" val="308082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3638-83CD-D202-AD56-5FB7D41A2A4E}"/>
              </a:ext>
            </a:extLst>
          </p:cNvPr>
          <p:cNvSpPr>
            <a:spLocks noGrp="1"/>
          </p:cNvSpPr>
          <p:nvPr>
            <p:ph type="title"/>
          </p:nvPr>
        </p:nvSpPr>
        <p:spPr>
          <a:xfrm>
            <a:off x="1154954" y="973668"/>
            <a:ext cx="8990073" cy="706964"/>
          </a:xfrm>
        </p:spPr>
        <p:txBody>
          <a:bodyPr/>
          <a:lstStyle/>
          <a:p>
            <a:r>
              <a:rPr lang="en-US" dirty="0"/>
              <a:t>Results: Decoherence &amp; Fragmentation</a:t>
            </a:r>
          </a:p>
        </p:txBody>
      </p:sp>
      <p:sp>
        <p:nvSpPr>
          <p:cNvPr id="3" name="Content Placeholder 2">
            <a:extLst>
              <a:ext uri="{FF2B5EF4-FFF2-40B4-BE49-F238E27FC236}">
                <a16:creationId xmlns:a16="http://schemas.microsoft.com/office/drawing/2014/main" id="{39A795BC-2F94-4840-0FB1-9B57D1663578}"/>
              </a:ext>
            </a:extLst>
          </p:cNvPr>
          <p:cNvSpPr>
            <a:spLocks noGrp="1"/>
          </p:cNvSpPr>
          <p:nvPr>
            <p:ph idx="1"/>
          </p:nvPr>
        </p:nvSpPr>
        <p:spPr/>
        <p:txBody>
          <a:bodyPr/>
          <a:lstStyle/>
          <a:p>
            <a:r>
              <a:rPr lang="en-US" dirty="0"/>
              <a:t>After ultrafast mechanism, we switch over to BOMD to account for lack of decoherence and bifurcation within </a:t>
            </a:r>
            <a:r>
              <a:rPr lang="en-US" dirty="0" err="1"/>
              <a:t>Ehrenfest</a:t>
            </a:r>
            <a:endParaRPr lang="en-US" dirty="0"/>
          </a:p>
        </p:txBody>
      </p:sp>
    </p:spTree>
    <p:extLst>
      <p:ext uri="{BB962C8B-B14F-4D97-AF65-F5344CB8AC3E}">
        <p14:creationId xmlns:p14="http://schemas.microsoft.com/office/powerpoint/2010/main" val="391949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D960E-96B2-6B8E-5D97-0E8F215725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42EC5-CB9B-CBD0-28FE-187587014359}"/>
              </a:ext>
            </a:extLst>
          </p:cNvPr>
          <p:cNvSpPr>
            <a:spLocks noGrp="1"/>
          </p:cNvSpPr>
          <p:nvPr>
            <p:ph type="title"/>
          </p:nvPr>
        </p:nvSpPr>
        <p:spPr>
          <a:xfrm>
            <a:off x="1154954" y="973668"/>
            <a:ext cx="8990073" cy="706964"/>
          </a:xfrm>
        </p:spPr>
        <p:txBody>
          <a:bodyPr/>
          <a:lstStyle/>
          <a:p>
            <a:r>
              <a:rPr lang="en-US" dirty="0"/>
              <a:t>Results: Decoherence &amp; Fragmentation</a:t>
            </a:r>
          </a:p>
        </p:txBody>
      </p:sp>
      <p:sp>
        <p:nvSpPr>
          <p:cNvPr id="3" name="Content Placeholder 2">
            <a:extLst>
              <a:ext uri="{FF2B5EF4-FFF2-40B4-BE49-F238E27FC236}">
                <a16:creationId xmlns:a16="http://schemas.microsoft.com/office/drawing/2014/main" id="{14271395-08BF-DE02-37F8-D585C568AB5A}"/>
              </a:ext>
            </a:extLst>
          </p:cNvPr>
          <p:cNvSpPr>
            <a:spLocks noGrp="1"/>
          </p:cNvSpPr>
          <p:nvPr>
            <p:ph idx="1"/>
          </p:nvPr>
        </p:nvSpPr>
        <p:spPr/>
        <p:txBody>
          <a:bodyPr/>
          <a:lstStyle/>
          <a:p>
            <a:r>
              <a:rPr lang="en-US" dirty="0"/>
              <a:t>After ultrafast mechanism, we switch over to BOMD to account for lack of decoherence and bifurcation within </a:t>
            </a:r>
            <a:r>
              <a:rPr lang="en-US" dirty="0" err="1"/>
              <a:t>Ehrenfest</a:t>
            </a:r>
            <a:endParaRPr lang="en-US" dirty="0"/>
          </a:p>
          <a:p>
            <a:r>
              <a:rPr lang="en-US" dirty="0"/>
              <a:t>From BOMD we predict final fragmentation products and kinetic energy release (KER) of the fragments</a:t>
            </a:r>
          </a:p>
          <a:p>
            <a:endParaRPr lang="en-US" dirty="0"/>
          </a:p>
        </p:txBody>
      </p:sp>
      <p:sp>
        <p:nvSpPr>
          <p:cNvPr id="7" name="TextBox 6">
            <a:extLst>
              <a:ext uri="{FF2B5EF4-FFF2-40B4-BE49-F238E27FC236}">
                <a16:creationId xmlns:a16="http://schemas.microsoft.com/office/drawing/2014/main" id="{12CA2456-8BDA-3422-E1F1-76914A8FDEFD}"/>
              </a:ext>
            </a:extLst>
          </p:cNvPr>
          <p:cNvSpPr txBox="1"/>
          <p:nvPr/>
        </p:nvSpPr>
        <p:spPr>
          <a:xfrm>
            <a:off x="8865989" y="4126984"/>
            <a:ext cx="3215945" cy="369332"/>
          </a:xfrm>
          <a:prstGeom prst="rect">
            <a:avLst/>
          </a:prstGeom>
          <a:noFill/>
        </p:spPr>
        <p:txBody>
          <a:bodyPr wrap="none" rtlCol="0">
            <a:spAutoFit/>
          </a:bodyPr>
          <a:lstStyle/>
          <a:p>
            <a:r>
              <a:rPr lang="en-US" dirty="0"/>
              <a:t>Credit to Dr. Yi-Siang Wang</a:t>
            </a:r>
          </a:p>
        </p:txBody>
      </p:sp>
      <p:pic>
        <p:nvPicPr>
          <p:cNvPr id="5" name="Picture 4">
            <a:extLst>
              <a:ext uri="{FF2B5EF4-FFF2-40B4-BE49-F238E27FC236}">
                <a16:creationId xmlns:a16="http://schemas.microsoft.com/office/drawing/2014/main" id="{E29CF3C3-D1B3-7143-2792-84B31D7420FC}"/>
              </a:ext>
            </a:extLst>
          </p:cNvPr>
          <p:cNvPicPr>
            <a:picLocks noChangeAspect="1"/>
          </p:cNvPicPr>
          <p:nvPr/>
        </p:nvPicPr>
        <p:blipFill>
          <a:blip r:embed="rId2"/>
          <a:stretch>
            <a:fillRect/>
          </a:stretch>
        </p:blipFill>
        <p:spPr>
          <a:xfrm>
            <a:off x="1446005" y="3983882"/>
            <a:ext cx="7239000" cy="2874118"/>
          </a:xfrm>
          <a:prstGeom prst="rect">
            <a:avLst/>
          </a:prstGeom>
        </p:spPr>
      </p:pic>
    </p:spTree>
    <p:extLst>
      <p:ext uri="{BB962C8B-B14F-4D97-AF65-F5344CB8AC3E}">
        <p14:creationId xmlns:p14="http://schemas.microsoft.com/office/powerpoint/2010/main" val="1572358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FD5C-2186-758B-77AA-9ACF364B2E0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65B4DC7-E85B-5334-DCD5-6BEEA3577D91}"/>
              </a:ext>
            </a:extLst>
          </p:cNvPr>
          <p:cNvSpPr>
            <a:spLocks noGrp="1"/>
          </p:cNvSpPr>
          <p:nvPr>
            <p:ph idx="1"/>
          </p:nvPr>
        </p:nvSpPr>
        <p:spPr/>
        <p:txBody>
          <a:bodyPr>
            <a:normAutofit/>
          </a:bodyPr>
          <a:lstStyle/>
          <a:p>
            <a:r>
              <a:rPr lang="en-US" dirty="0"/>
              <a:t>Through RT-TDDFT + CAP + </a:t>
            </a:r>
            <a:r>
              <a:rPr lang="en-US" dirty="0" err="1"/>
              <a:t>Ehrenfest</a:t>
            </a:r>
            <a:r>
              <a:rPr lang="en-US" dirty="0"/>
              <a:t> we were able to predict two distinct pathways depending on which water molecule is excited:</a:t>
            </a:r>
          </a:p>
        </p:txBody>
      </p:sp>
    </p:spTree>
    <p:extLst>
      <p:ext uri="{BB962C8B-B14F-4D97-AF65-F5344CB8AC3E}">
        <p14:creationId xmlns:p14="http://schemas.microsoft.com/office/powerpoint/2010/main" val="280840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69F64-41AD-F442-59F6-D61BA83CE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EB5AF-33A2-5F5F-C64C-20A6FDAFBF4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7B66374-4FBE-E9D3-CC44-4B15D34B3CBF}"/>
              </a:ext>
            </a:extLst>
          </p:cNvPr>
          <p:cNvSpPr>
            <a:spLocks noGrp="1"/>
          </p:cNvSpPr>
          <p:nvPr>
            <p:ph idx="1"/>
          </p:nvPr>
        </p:nvSpPr>
        <p:spPr/>
        <p:txBody>
          <a:bodyPr>
            <a:normAutofit/>
          </a:bodyPr>
          <a:lstStyle/>
          <a:p>
            <a:r>
              <a:rPr lang="en-US" dirty="0"/>
              <a:t>Through RT-TDDFT + CAP + </a:t>
            </a:r>
            <a:r>
              <a:rPr lang="en-US" dirty="0" err="1"/>
              <a:t>Ehrenfest</a:t>
            </a:r>
            <a:r>
              <a:rPr lang="en-US" dirty="0"/>
              <a:t> we were able to predict two distinct pathways depending on which water molecule is excited:</a:t>
            </a:r>
          </a:p>
          <a:p>
            <a:pPr marL="0" indent="0">
              <a:buNone/>
            </a:pPr>
            <a:r>
              <a:rPr lang="en-US" dirty="0"/>
              <a:t>	</a:t>
            </a:r>
            <a:r>
              <a:rPr lang="en-US" b="1" dirty="0"/>
              <a:t>Acceptor:</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4BA30EA-F3C0-C35A-6BDC-B839D6B2F53C}"/>
                  </a:ext>
                </a:extLst>
              </p:cNvPr>
              <p:cNvSpPr txBox="1"/>
              <p:nvPr/>
            </p:nvSpPr>
            <p:spPr>
              <a:xfrm>
                <a:off x="2285164" y="3200695"/>
                <a:ext cx="4497223" cy="379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sSup>
                        <m:sSupPr>
                          <m:ctrlPr>
                            <a:rPr lang="en-US" i="1">
                              <a:solidFill>
                                <a:srgbClr val="FF0000"/>
                              </a:solidFill>
                              <a:latin typeface="Cambria Math" panose="02040503050406030204" pitchFamily="18" charset="0"/>
                            </a:rPr>
                          </m:ctrlPr>
                        </m:sSupPr>
                        <m:e>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sup>
                      </m:sSup>
                      <m:r>
                        <a:rPr lang="en-US">
                          <a:latin typeface="Cambria Math" panose="02040503050406030204" pitchFamily="18" charset="0"/>
                        </a:rPr>
                        <m:t>+</m:t>
                      </m:r>
                      <m:sSub>
                        <m:sSubPr>
                          <m:ctrlPr>
                            <a:rPr lang="en-US" i="1" smtClean="0">
                              <a:solidFill>
                                <a:srgbClr val="0000FF"/>
                              </a:solidFill>
                              <a:latin typeface="Cambria Math" panose="02040503050406030204" pitchFamily="18" charset="0"/>
                            </a:rPr>
                          </m:ctrlPr>
                        </m:sSubPr>
                        <m:e>
                          <m:r>
                            <m:rPr>
                              <m:sty m:val="p"/>
                            </m:rPr>
                            <a:rPr lang="en-US">
                              <a:solidFill>
                                <a:srgbClr val="0000FF"/>
                              </a:solidFill>
                              <a:latin typeface="Cambria Math" panose="02040503050406030204" pitchFamily="18" charset="0"/>
                            </a:rPr>
                            <m:t>D</m:t>
                          </m:r>
                        </m:e>
                        <m:sub>
                          <m:r>
                            <a:rPr lang="en-US">
                              <a:solidFill>
                                <a:srgbClr val="0000FF"/>
                              </a:solidFill>
                              <a:latin typeface="Cambria Math" panose="02040503050406030204" pitchFamily="18" charset="0"/>
                            </a:rPr>
                            <m:t>2</m:t>
                          </m:r>
                        </m:sub>
                      </m:sSub>
                      <m:r>
                        <m:rPr>
                          <m:sty m:val="p"/>
                        </m:rPr>
                        <a:rPr lang="en-US">
                          <a:solidFill>
                            <a:srgbClr val="0000FF"/>
                          </a:solidFill>
                          <a:latin typeface="Cambria Math" panose="02040503050406030204" pitchFamily="18" charset="0"/>
                        </a:rPr>
                        <m:t>O</m:t>
                      </m:r>
                      <m:box>
                        <m:boxPr>
                          <m:ctrlPr>
                            <a:rPr lang="en-US" i="1">
                              <a:latin typeface="Cambria Math" panose="02040503050406030204" pitchFamily="18" charset="0"/>
                            </a:rPr>
                          </m:ctrlPr>
                        </m:boxPr>
                        <m:e>
                          <m:groupChr>
                            <m:groupChrPr>
                              <m:chr m:val="→"/>
                              <m:vertJc m:val="bot"/>
                              <m:ctrlPr>
                                <a:rPr lang="en-US" i="1">
                                  <a:latin typeface="Cambria Math" panose="02040503050406030204" pitchFamily="18" charset="0"/>
                                </a:rPr>
                              </m:ctrlPr>
                            </m:groupChrPr>
                            <m:e>
                              <m:r>
                                <a:rPr lang="en-US">
                                  <a:latin typeface="Cambria Math" panose="02040503050406030204" pitchFamily="18" charset="0"/>
                                </a:rPr>
                                <m:t>  </m:t>
                              </m:r>
                              <m:r>
                                <m:rPr>
                                  <m:sty m:val="p"/>
                                </m:rPr>
                                <a:rPr lang="en-US">
                                  <a:latin typeface="Cambria Math" panose="02040503050406030204" pitchFamily="18" charset="0"/>
                                </a:rPr>
                                <m:t>ICD</m:t>
                              </m:r>
                              <m:r>
                                <a:rPr lang="en-US">
                                  <a:latin typeface="Cambria Math" panose="02040503050406030204" pitchFamily="18" charset="0"/>
                                </a:rPr>
                                <m:t>  </m:t>
                              </m:r>
                            </m:e>
                          </m:groupChr>
                        </m:e>
                      </m:box>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sSup>
                        <m:sSupPr>
                          <m:ctrlPr>
                            <a:rPr lang="en-US" i="1">
                              <a:solidFill>
                                <a:srgbClr val="FF0000"/>
                              </a:solidFill>
                              <a:latin typeface="Cambria Math" panose="02040503050406030204" pitchFamily="18" charset="0"/>
                            </a:rPr>
                          </m:ctrlPr>
                        </m:sSupPr>
                        <m:e>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sup>
                      </m:sSup>
                      <m:r>
                        <a:rPr lang="en-US">
                          <a:latin typeface="Cambria Math" panose="02040503050406030204" pitchFamily="18" charset="0"/>
                        </a:rPr>
                        <m:t>+</m:t>
                      </m:r>
                      <m:sSub>
                        <m:sSubPr>
                          <m:ctrlPr>
                            <a:rPr lang="en-US" i="1" smtClean="0">
                              <a:solidFill>
                                <a:srgbClr val="0000FF"/>
                              </a:solidFill>
                              <a:latin typeface="Cambria Math" panose="02040503050406030204" pitchFamily="18" charset="0"/>
                            </a:rPr>
                          </m:ctrlPr>
                        </m:sSubPr>
                        <m:e>
                          <m:r>
                            <m:rPr>
                              <m:sty m:val="p"/>
                            </m:rPr>
                            <a:rPr lang="en-US">
                              <a:solidFill>
                                <a:srgbClr val="0000FF"/>
                              </a:solidFill>
                              <a:latin typeface="Cambria Math" panose="02040503050406030204" pitchFamily="18" charset="0"/>
                            </a:rPr>
                            <m:t>D</m:t>
                          </m:r>
                        </m:e>
                        <m:sub>
                          <m:r>
                            <a:rPr lang="en-US">
                              <a:solidFill>
                                <a:srgbClr val="0000FF"/>
                              </a:solidFill>
                              <a:latin typeface="Cambria Math" panose="02040503050406030204" pitchFamily="18" charset="0"/>
                            </a:rPr>
                            <m:t>2</m:t>
                          </m:r>
                        </m:sub>
                      </m:sSub>
                      <m:sSup>
                        <m:sSupPr>
                          <m:ctrlPr>
                            <a:rPr lang="en-US" i="1">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O</m:t>
                          </m:r>
                        </m:e>
                        <m:sup>
                          <m:r>
                            <a:rPr lang="en-US">
                              <a:solidFill>
                                <a:srgbClr val="0000FF"/>
                              </a:solidFill>
                              <a:latin typeface="Cambria Math" panose="02040503050406030204" pitchFamily="18" charset="0"/>
                            </a:rPr>
                            <m:t>+</m:t>
                          </m:r>
                        </m:sup>
                      </m:sSup>
                    </m:oMath>
                  </m:oMathPara>
                </a14:m>
                <a:endParaRPr lang="en-US" dirty="0"/>
              </a:p>
            </p:txBody>
          </p:sp>
        </mc:Choice>
        <mc:Fallback>
          <p:sp>
            <p:nvSpPr>
              <p:cNvPr id="5" name="TextBox 4">
                <a:extLst>
                  <a:ext uri="{FF2B5EF4-FFF2-40B4-BE49-F238E27FC236}">
                    <a16:creationId xmlns:a16="http://schemas.microsoft.com/office/drawing/2014/main" id="{14BA30EA-F3C0-C35A-6BDC-B839D6B2F53C}"/>
                  </a:ext>
                </a:extLst>
              </p:cNvPr>
              <p:cNvSpPr txBox="1">
                <a:spLocks noRot="1" noChangeAspect="1" noMove="1" noResize="1" noEditPoints="1" noAdjustHandles="1" noChangeArrowheads="1" noChangeShapeType="1" noTextEdit="1"/>
              </p:cNvSpPr>
              <p:nvPr/>
            </p:nvSpPr>
            <p:spPr>
              <a:xfrm>
                <a:off x="2285164" y="3200695"/>
                <a:ext cx="4497223" cy="37939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294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E5F80-8DF9-5C45-6F67-823DC1F1D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5FFA8-193B-A1F4-B369-D89075B0072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E839CFC-45B4-3477-1136-43CCF19EF377}"/>
              </a:ext>
            </a:extLst>
          </p:cNvPr>
          <p:cNvSpPr>
            <a:spLocks noGrp="1"/>
          </p:cNvSpPr>
          <p:nvPr>
            <p:ph idx="1"/>
          </p:nvPr>
        </p:nvSpPr>
        <p:spPr/>
        <p:txBody>
          <a:bodyPr>
            <a:normAutofit/>
          </a:bodyPr>
          <a:lstStyle/>
          <a:p>
            <a:r>
              <a:rPr lang="en-US" dirty="0"/>
              <a:t>Through RT-TDDFT + CAP + </a:t>
            </a:r>
            <a:r>
              <a:rPr lang="en-US" dirty="0" err="1"/>
              <a:t>Ehrenfest</a:t>
            </a:r>
            <a:r>
              <a:rPr lang="en-US" dirty="0"/>
              <a:t> we were able to predict two distinct pathways depending on which water molecule is excited:</a:t>
            </a:r>
          </a:p>
          <a:p>
            <a:pPr marL="0" indent="0">
              <a:buNone/>
            </a:pPr>
            <a:r>
              <a:rPr lang="en-US" dirty="0"/>
              <a:t>	</a:t>
            </a:r>
            <a:r>
              <a:rPr lang="en-US" b="1" dirty="0"/>
              <a:t>Acceptor:</a:t>
            </a:r>
          </a:p>
          <a:p>
            <a:pPr marL="0" indent="0">
              <a:buNone/>
            </a:pPr>
            <a:r>
              <a:rPr lang="en-US" b="1" dirty="0"/>
              <a:t>	Donor:</a:t>
            </a:r>
            <a:endParaRPr lang="en-US" dirty="0"/>
          </a:p>
          <a:p>
            <a:pPr marL="0" indent="0">
              <a:buNone/>
            </a:pPr>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E193118-F0D2-364E-3AEA-5E3DC3792E36}"/>
                  </a:ext>
                </a:extLst>
              </p:cNvPr>
              <p:cNvSpPr txBox="1"/>
              <p:nvPr/>
            </p:nvSpPr>
            <p:spPr>
              <a:xfrm>
                <a:off x="1553301" y="3617263"/>
                <a:ext cx="6750895" cy="3790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r>
                        <m:rPr>
                          <m:sty m:val="p"/>
                        </m:rPr>
                        <a:rPr lang="en-US">
                          <a:solidFill>
                            <a:srgbClr val="FF0000"/>
                          </a:solidFill>
                          <a:latin typeface="Cambria Math" panose="02040503050406030204" pitchFamily="18" charset="0"/>
                        </a:rPr>
                        <m:t>O</m:t>
                      </m:r>
                      <m:r>
                        <a:rPr lang="en-US">
                          <a:latin typeface="Cambria Math" panose="02040503050406030204" pitchFamily="18" charset="0"/>
                        </a:rPr>
                        <m:t>+</m:t>
                      </m:r>
                      <m:sSup>
                        <m:sSupPr>
                          <m:ctrlPr>
                            <a:rPr lang="en-US" i="1" smtClean="0">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DOD</m:t>
                          </m:r>
                        </m:e>
                        <m:sup>
                          <m:r>
                            <a:rPr lang="en-US">
                              <a:solidFill>
                                <a:srgbClr val="0000FF"/>
                              </a:solidFill>
                              <a:latin typeface="Cambria Math" panose="02040503050406030204" pitchFamily="18" charset="0"/>
                            </a:rPr>
                            <m:t>+</m:t>
                          </m:r>
                          <m:r>
                            <a:rPr lang="en-US" i="1">
                              <a:solidFill>
                                <a:srgbClr val="0000FF"/>
                              </a:solidFill>
                              <a:latin typeface="Cambria Math" panose="02040503050406030204" pitchFamily="18" charset="0"/>
                            </a:rPr>
                            <m:t>∗</m:t>
                          </m:r>
                        </m:sup>
                      </m:sSup>
                      <m:box>
                        <m:boxPr>
                          <m:ctrlPr>
                            <a:rPr lang="en-US" i="1">
                              <a:latin typeface="Cambria Math" panose="02040503050406030204" pitchFamily="18" charset="0"/>
                            </a:rPr>
                          </m:ctrlPr>
                        </m:boxPr>
                        <m:e>
                          <m:groupChr>
                            <m:groupChrPr>
                              <m:chr m:val="→"/>
                              <m:vertJc m:val="bot"/>
                              <m:ctrlPr>
                                <a:rPr lang="en-US" i="1">
                                  <a:latin typeface="Cambria Math" panose="02040503050406030204" pitchFamily="18" charset="0"/>
                                </a:rPr>
                              </m:ctrlPr>
                            </m:groupChrPr>
                            <m:e>
                              <m:r>
                                <a:rPr lang="en-US">
                                  <a:latin typeface="Cambria Math" panose="02040503050406030204" pitchFamily="18" charset="0"/>
                                </a:rPr>
                                <m:t>  </m:t>
                              </m:r>
                              <m:r>
                                <m:rPr>
                                  <m:sty m:val="p"/>
                                </m:rPr>
                                <a:rPr lang="en-US">
                                  <a:latin typeface="Cambria Math" panose="02040503050406030204" pitchFamily="18" charset="0"/>
                                </a:rPr>
                                <m:t>PT</m:t>
                              </m:r>
                              <m:r>
                                <a:rPr lang="en-US">
                                  <a:latin typeface="Cambria Math" panose="02040503050406030204" pitchFamily="18" charset="0"/>
                                </a:rPr>
                                <m:t>   </m:t>
                              </m:r>
                            </m:e>
                          </m:groupChr>
                        </m:e>
                      </m:box>
                      <m:sSup>
                        <m:sSupPr>
                          <m:ctrlPr>
                            <a:rPr lang="en-US" i="1" smtClean="0">
                              <a:solidFill>
                                <a:srgbClr val="FF0000"/>
                              </a:solidFill>
                              <a:latin typeface="Cambria Math" panose="02040503050406030204" pitchFamily="18" charset="0"/>
                            </a:rPr>
                          </m:ctrlPr>
                        </m:sSupPr>
                        <m:e>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3</m:t>
                              </m:r>
                            </m:sub>
                          </m:sSub>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sup>
                      </m:sSup>
                      <m:r>
                        <a:rPr lang="en-US">
                          <a:latin typeface="Cambria Math" panose="02040503050406030204" pitchFamily="18" charset="0"/>
                        </a:rPr>
                        <m:t>+</m:t>
                      </m:r>
                      <m:sSup>
                        <m:sSupPr>
                          <m:ctrlPr>
                            <a:rPr lang="en-US" i="1" smtClean="0">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OD</m:t>
                          </m:r>
                        </m:e>
                        <m:sup>
                          <m:r>
                            <a:rPr lang="en-US" i="1">
                              <a:solidFill>
                                <a:srgbClr val="0000FF"/>
                              </a:solidFill>
                              <a:latin typeface="Cambria Math" panose="02040503050406030204" pitchFamily="18" charset="0"/>
                            </a:rPr>
                            <m:t>∗</m:t>
                          </m:r>
                        </m:sup>
                      </m:sSup>
                      <m:box>
                        <m:boxPr>
                          <m:ctrlPr>
                            <a:rPr lang="en-US" i="1">
                              <a:latin typeface="Cambria Math" panose="02040503050406030204" pitchFamily="18" charset="0"/>
                            </a:rPr>
                          </m:ctrlPr>
                        </m:boxPr>
                        <m:e>
                          <m:groupChr>
                            <m:groupChrPr>
                              <m:chr m:val="→"/>
                              <m:vertJc m:val="bot"/>
                              <m:ctrlPr>
                                <a:rPr lang="en-US" i="1">
                                  <a:latin typeface="Cambria Math" panose="02040503050406030204" pitchFamily="18" charset="0"/>
                                </a:rPr>
                              </m:ctrlPr>
                            </m:groupChrPr>
                            <m:e>
                              <m:r>
                                <m:rPr>
                                  <m:sty m:val="p"/>
                                </m:rPr>
                                <a:rPr lang="en-US">
                                  <a:latin typeface="Cambria Math" panose="02040503050406030204" pitchFamily="18" charset="0"/>
                                </a:rPr>
                                <m:t>Auger</m:t>
                              </m:r>
                            </m:e>
                          </m:groupChr>
                        </m:e>
                      </m:box>
                      <m:sSup>
                        <m:sSupPr>
                          <m:ctrlPr>
                            <a:rPr lang="en-US" i="1" smtClean="0">
                              <a:solidFill>
                                <a:srgbClr val="FF0000"/>
                              </a:solidFill>
                              <a:latin typeface="Cambria Math" panose="02040503050406030204" pitchFamily="18" charset="0"/>
                            </a:rPr>
                          </m:ctrlPr>
                        </m:sSupPr>
                        <m:e>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3</m:t>
                              </m:r>
                            </m:sub>
                          </m:sSub>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sup>
                      </m:sSup>
                      <m:r>
                        <a:rPr lang="en-US">
                          <a:latin typeface="Cambria Math" panose="02040503050406030204" pitchFamily="18" charset="0"/>
                        </a:rPr>
                        <m:t>+</m:t>
                      </m:r>
                      <m:sSup>
                        <m:sSupPr>
                          <m:ctrlPr>
                            <a:rPr lang="en-US" i="1" smtClean="0">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OD</m:t>
                          </m:r>
                        </m:e>
                        <m:sup>
                          <m:r>
                            <a:rPr lang="en-US">
                              <a:solidFill>
                                <a:srgbClr val="0000FF"/>
                              </a:solidFill>
                              <a:latin typeface="Cambria Math" panose="02040503050406030204" pitchFamily="18" charset="0"/>
                            </a:rPr>
                            <m:t>+</m:t>
                          </m:r>
                        </m:sup>
                      </m:sSup>
                    </m:oMath>
                  </m:oMathPara>
                </a14:m>
                <a:endParaRPr lang="en-US" dirty="0"/>
              </a:p>
            </p:txBody>
          </p:sp>
        </mc:Choice>
        <mc:Fallback>
          <p:sp>
            <p:nvSpPr>
              <p:cNvPr id="4" name="TextBox 3">
                <a:extLst>
                  <a:ext uri="{FF2B5EF4-FFF2-40B4-BE49-F238E27FC236}">
                    <a16:creationId xmlns:a16="http://schemas.microsoft.com/office/drawing/2014/main" id="{3E193118-F0D2-364E-3AEA-5E3DC3792E36}"/>
                  </a:ext>
                </a:extLst>
              </p:cNvPr>
              <p:cNvSpPr txBox="1">
                <a:spLocks noRot="1" noChangeAspect="1" noMove="1" noResize="1" noEditPoints="1" noAdjustHandles="1" noChangeArrowheads="1" noChangeShapeType="1" noTextEdit="1"/>
              </p:cNvSpPr>
              <p:nvPr/>
            </p:nvSpPr>
            <p:spPr>
              <a:xfrm>
                <a:off x="1553301" y="3617263"/>
                <a:ext cx="6750895" cy="37907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8AF2F2-B3D2-938A-58A1-C7BC7E6F2153}"/>
                  </a:ext>
                </a:extLst>
              </p:cNvPr>
              <p:cNvSpPr txBox="1"/>
              <p:nvPr/>
            </p:nvSpPr>
            <p:spPr>
              <a:xfrm>
                <a:off x="2285164" y="3200695"/>
                <a:ext cx="4497223" cy="379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sSup>
                        <m:sSupPr>
                          <m:ctrlPr>
                            <a:rPr lang="en-US" i="1">
                              <a:solidFill>
                                <a:srgbClr val="FF0000"/>
                              </a:solidFill>
                              <a:latin typeface="Cambria Math" panose="02040503050406030204" pitchFamily="18" charset="0"/>
                            </a:rPr>
                          </m:ctrlPr>
                        </m:sSupPr>
                        <m:e>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sup>
                      </m:sSup>
                      <m:r>
                        <a:rPr lang="en-US">
                          <a:latin typeface="Cambria Math" panose="02040503050406030204" pitchFamily="18" charset="0"/>
                        </a:rPr>
                        <m:t>+</m:t>
                      </m:r>
                      <m:sSub>
                        <m:sSubPr>
                          <m:ctrlPr>
                            <a:rPr lang="en-US" i="1" smtClean="0">
                              <a:solidFill>
                                <a:srgbClr val="0000FF"/>
                              </a:solidFill>
                              <a:latin typeface="Cambria Math" panose="02040503050406030204" pitchFamily="18" charset="0"/>
                            </a:rPr>
                          </m:ctrlPr>
                        </m:sSubPr>
                        <m:e>
                          <m:r>
                            <m:rPr>
                              <m:sty m:val="p"/>
                            </m:rPr>
                            <a:rPr lang="en-US">
                              <a:solidFill>
                                <a:srgbClr val="0000FF"/>
                              </a:solidFill>
                              <a:latin typeface="Cambria Math" panose="02040503050406030204" pitchFamily="18" charset="0"/>
                            </a:rPr>
                            <m:t>D</m:t>
                          </m:r>
                        </m:e>
                        <m:sub>
                          <m:r>
                            <a:rPr lang="en-US">
                              <a:solidFill>
                                <a:srgbClr val="0000FF"/>
                              </a:solidFill>
                              <a:latin typeface="Cambria Math" panose="02040503050406030204" pitchFamily="18" charset="0"/>
                            </a:rPr>
                            <m:t>2</m:t>
                          </m:r>
                        </m:sub>
                      </m:sSub>
                      <m:r>
                        <m:rPr>
                          <m:sty m:val="p"/>
                        </m:rPr>
                        <a:rPr lang="en-US">
                          <a:solidFill>
                            <a:srgbClr val="0000FF"/>
                          </a:solidFill>
                          <a:latin typeface="Cambria Math" panose="02040503050406030204" pitchFamily="18" charset="0"/>
                        </a:rPr>
                        <m:t>O</m:t>
                      </m:r>
                      <m:box>
                        <m:boxPr>
                          <m:ctrlPr>
                            <a:rPr lang="en-US" i="1">
                              <a:latin typeface="Cambria Math" panose="02040503050406030204" pitchFamily="18" charset="0"/>
                            </a:rPr>
                          </m:ctrlPr>
                        </m:boxPr>
                        <m:e>
                          <m:groupChr>
                            <m:groupChrPr>
                              <m:chr m:val="→"/>
                              <m:vertJc m:val="bot"/>
                              <m:ctrlPr>
                                <a:rPr lang="en-US" i="1">
                                  <a:latin typeface="Cambria Math" panose="02040503050406030204" pitchFamily="18" charset="0"/>
                                </a:rPr>
                              </m:ctrlPr>
                            </m:groupChrPr>
                            <m:e>
                              <m:r>
                                <a:rPr lang="en-US">
                                  <a:latin typeface="Cambria Math" panose="02040503050406030204" pitchFamily="18" charset="0"/>
                                </a:rPr>
                                <m:t>  </m:t>
                              </m:r>
                              <m:r>
                                <m:rPr>
                                  <m:sty m:val="p"/>
                                </m:rPr>
                                <a:rPr lang="en-US">
                                  <a:latin typeface="Cambria Math" panose="02040503050406030204" pitchFamily="18" charset="0"/>
                                </a:rPr>
                                <m:t>ICD</m:t>
                              </m:r>
                              <m:r>
                                <a:rPr lang="en-US">
                                  <a:latin typeface="Cambria Math" panose="02040503050406030204" pitchFamily="18" charset="0"/>
                                </a:rPr>
                                <m:t>  </m:t>
                              </m:r>
                            </m:e>
                          </m:groupChr>
                        </m:e>
                      </m:box>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sSup>
                        <m:sSupPr>
                          <m:ctrlPr>
                            <a:rPr lang="en-US" i="1">
                              <a:solidFill>
                                <a:srgbClr val="FF0000"/>
                              </a:solidFill>
                              <a:latin typeface="Cambria Math" panose="02040503050406030204" pitchFamily="18" charset="0"/>
                            </a:rPr>
                          </m:ctrlPr>
                        </m:sSupPr>
                        <m:e>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sup>
                      </m:sSup>
                      <m:r>
                        <a:rPr lang="en-US">
                          <a:latin typeface="Cambria Math" panose="02040503050406030204" pitchFamily="18" charset="0"/>
                        </a:rPr>
                        <m:t>+</m:t>
                      </m:r>
                      <m:sSub>
                        <m:sSubPr>
                          <m:ctrlPr>
                            <a:rPr lang="en-US" i="1" smtClean="0">
                              <a:solidFill>
                                <a:srgbClr val="0000FF"/>
                              </a:solidFill>
                              <a:latin typeface="Cambria Math" panose="02040503050406030204" pitchFamily="18" charset="0"/>
                            </a:rPr>
                          </m:ctrlPr>
                        </m:sSubPr>
                        <m:e>
                          <m:r>
                            <m:rPr>
                              <m:sty m:val="p"/>
                            </m:rPr>
                            <a:rPr lang="en-US">
                              <a:solidFill>
                                <a:srgbClr val="0000FF"/>
                              </a:solidFill>
                              <a:latin typeface="Cambria Math" panose="02040503050406030204" pitchFamily="18" charset="0"/>
                            </a:rPr>
                            <m:t>D</m:t>
                          </m:r>
                        </m:e>
                        <m:sub>
                          <m:r>
                            <a:rPr lang="en-US">
                              <a:solidFill>
                                <a:srgbClr val="0000FF"/>
                              </a:solidFill>
                              <a:latin typeface="Cambria Math" panose="02040503050406030204" pitchFamily="18" charset="0"/>
                            </a:rPr>
                            <m:t>2</m:t>
                          </m:r>
                        </m:sub>
                      </m:sSub>
                      <m:sSup>
                        <m:sSupPr>
                          <m:ctrlPr>
                            <a:rPr lang="en-US" i="1">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O</m:t>
                          </m:r>
                        </m:e>
                        <m:sup>
                          <m:r>
                            <a:rPr lang="en-US">
                              <a:solidFill>
                                <a:srgbClr val="0000FF"/>
                              </a:solidFill>
                              <a:latin typeface="Cambria Math" panose="02040503050406030204" pitchFamily="18" charset="0"/>
                            </a:rPr>
                            <m:t>+</m:t>
                          </m:r>
                        </m:sup>
                      </m:sSup>
                    </m:oMath>
                  </m:oMathPara>
                </a14:m>
                <a:endParaRPr lang="en-US" dirty="0"/>
              </a:p>
            </p:txBody>
          </p:sp>
        </mc:Choice>
        <mc:Fallback>
          <p:sp>
            <p:nvSpPr>
              <p:cNvPr id="5" name="TextBox 4">
                <a:extLst>
                  <a:ext uri="{FF2B5EF4-FFF2-40B4-BE49-F238E27FC236}">
                    <a16:creationId xmlns:a16="http://schemas.microsoft.com/office/drawing/2014/main" id="{938AF2F2-B3D2-938A-58A1-C7BC7E6F2153}"/>
                  </a:ext>
                </a:extLst>
              </p:cNvPr>
              <p:cNvSpPr txBox="1">
                <a:spLocks noRot="1" noChangeAspect="1" noMove="1" noResize="1" noEditPoints="1" noAdjustHandles="1" noChangeArrowheads="1" noChangeShapeType="1" noTextEdit="1"/>
              </p:cNvSpPr>
              <p:nvPr/>
            </p:nvSpPr>
            <p:spPr>
              <a:xfrm>
                <a:off x="2285164" y="3200695"/>
                <a:ext cx="4497223" cy="3793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8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149C1-1C67-DFD3-A83F-566FB6966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4A010-CF15-C333-E9A9-C555891944F1}"/>
              </a:ext>
            </a:extLst>
          </p:cNvPr>
          <p:cNvSpPr>
            <a:spLocks noGrp="1"/>
          </p:cNvSpPr>
          <p:nvPr>
            <p:ph type="title"/>
          </p:nvPr>
        </p:nvSpPr>
        <p:spPr/>
        <p:txBody>
          <a:bodyPr/>
          <a:lstStyle/>
          <a:p>
            <a:r>
              <a:rPr lang="en-US" dirty="0"/>
              <a:t>Background &amp; Motivation</a:t>
            </a:r>
          </a:p>
        </p:txBody>
      </p:sp>
      <p:sp>
        <p:nvSpPr>
          <p:cNvPr id="3" name="Content Placeholder 2">
            <a:extLst>
              <a:ext uri="{FF2B5EF4-FFF2-40B4-BE49-F238E27FC236}">
                <a16:creationId xmlns:a16="http://schemas.microsoft.com/office/drawing/2014/main" id="{F1A02A6B-4783-921A-C665-E25B99344FA5}"/>
              </a:ext>
            </a:extLst>
          </p:cNvPr>
          <p:cNvSpPr>
            <a:spLocks noGrp="1"/>
          </p:cNvSpPr>
          <p:nvPr>
            <p:ph idx="1"/>
          </p:nvPr>
        </p:nvSpPr>
        <p:spPr/>
        <p:txBody>
          <a:bodyPr/>
          <a:lstStyle/>
          <a:p>
            <a:r>
              <a:rPr lang="en-US" sz="1800" dirty="0">
                <a:effectLst/>
                <a:latin typeface="Times New Roman" panose="02020603050405020304" pitchFamily="18" charset="0"/>
                <a:ea typeface="Aptos" panose="020B0004020202020204" pitchFamily="34" charset="0"/>
              </a:rPr>
              <a:t>Following inner-shell </a:t>
            </a:r>
            <a:r>
              <a:rPr lang="en-US" dirty="0">
                <a:latin typeface="Times New Roman" panose="02020603050405020304" pitchFamily="18" charset="0"/>
                <a:ea typeface="Aptos" panose="020B0004020202020204" pitchFamily="34" charset="0"/>
              </a:rPr>
              <a:t>ionization</a:t>
            </a:r>
            <a:r>
              <a:rPr lang="en-US" sz="1800" dirty="0">
                <a:effectLst/>
                <a:latin typeface="Times New Roman" panose="02020603050405020304" pitchFamily="18" charset="0"/>
                <a:ea typeface="Aptos" panose="020B0004020202020204" pitchFamily="34" charset="0"/>
              </a:rPr>
              <a:t> within molecular systems, electrons can undergo competing ultrafast relaxation pathways:</a:t>
            </a:r>
          </a:p>
        </p:txBody>
      </p:sp>
      <p:grpSp>
        <p:nvGrpSpPr>
          <p:cNvPr id="4" name="Group 3">
            <a:extLst>
              <a:ext uri="{FF2B5EF4-FFF2-40B4-BE49-F238E27FC236}">
                <a16:creationId xmlns:a16="http://schemas.microsoft.com/office/drawing/2014/main" id="{4502B530-1F27-7927-CDEC-BEEFBBC40C57}"/>
              </a:ext>
            </a:extLst>
          </p:cNvPr>
          <p:cNvGrpSpPr/>
          <p:nvPr/>
        </p:nvGrpSpPr>
        <p:grpSpPr>
          <a:xfrm>
            <a:off x="2938279" y="3421018"/>
            <a:ext cx="2093000" cy="3265026"/>
            <a:chOff x="1899128" y="2244631"/>
            <a:chExt cx="2093000" cy="3265026"/>
          </a:xfrm>
        </p:grpSpPr>
        <p:sp>
          <p:nvSpPr>
            <p:cNvPr id="5" name="Rounded Rectangle 20">
              <a:extLst>
                <a:ext uri="{FF2B5EF4-FFF2-40B4-BE49-F238E27FC236}">
                  <a16:creationId xmlns:a16="http://schemas.microsoft.com/office/drawing/2014/main" id="{F2F8897C-B096-770B-0146-FCDF7C672D90}"/>
                </a:ext>
              </a:extLst>
            </p:cNvPr>
            <p:cNvSpPr/>
            <p:nvPr/>
          </p:nvSpPr>
          <p:spPr>
            <a:xfrm>
              <a:off x="1899128" y="2244631"/>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cxnSp>
          <p:nvCxnSpPr>
            <p:cNvPr id="6" name="Straight Arrow Connector 5">
              <a:extLst>
                <a:ext uri="{FF2B5EF4-FFF2-40B4-BE49-F238E27FC236}">
                  <a16:creationId xmlns:a16="http://schemas.microsoft.com/office/drawing/2014/main" id="{3DAAD0E2-9369-BB74-5E7D-F6667B35ABB0}"/>
                </a:ext>
              </a:extLst>
            </p:cNvPr>
            <p:cNvCxnSpPr>
              <a:cxnSpLocks/>
            </p:cNvCxnSpPr>
            <p:nvPr/>
          </p:nvCxnSpPr>
          <p:spPr>
            <a:xfrm flipH="1" flipV="1">
              <a:off x="2219638" y="501325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272235-4644-F55D-CB8F-CD0A6A22438B}"/>
                </a:ext>
              </a:extLst>
            </p:cNvPr>
            <p:cNvCxnSpPr>
              <a:cxnSpLocks/>
            </p:cNvCxnSpPr>
            <p:nvPr/>
          </p:nvCxnSpPr>
          <p:spPr>
            <a:xfrm>
              <a:off x="2098450" y="518109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B69723-A194-C1A2-E6BE-ED8A7D946BE6}"/>
                </a:ext>
              </a:extLst>
            </p:cNvPr>
            <p:cNvCxnSpPr>
              <a:cxnSpLocks/>
            </p:cNvCxnSpPr>
            <p:nvPr/>
          </p:nvCxnSpPr>
          <p:spPr>
            <a:xfrm>
              <a:off x="2098450" y="40110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5B5E95-49D9-57EE-9396-B19779A5E881}"/>
                </a:ext>
              </a:extLst>
            </p:cNvPr>
            <p:cNvCxnSpPr>
              <a:cxnSpLocks/>
            </p:cNvCxnSpPr>
            <p:nvPr/>
          </p:nvCxnSpPr>
          <p:spPr>
            <a:xfrm>
              <a:off x="2098450" y="44222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368577-AAA8-B078-9D8E-CBBD23EFFBCF}"/>
                </a:ext>
              </a:extLst>
            </p:cNvPr>
            <p:cNvCxnSpPr>
              <a:cxnSpLocks/>
            </p:cNvCxnSpPr>
            <p:nvPr/>
          </p:nvCxnSpPr>
          <p:spPr>
            <a:xfrm>
              <a:off x="2098450" y="481786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8B82438-0001-6CC5-E859-34BBA48BB417}"/>
                </a:ext>
              </a:extLst>
            </p:cNvPr>
            <p:cNvCxnSpPr>
              <a:cxnSpLocks/>
            </p:cNvCxnSpPr>
            <p:nvPr/>
          </p:nvCxnSpPr>
          <p:spPr>
            <a:xfrm>
              <a:off x="2499325" y="5023439"/>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117619-759B-7775-7199-9E9D87C15200}"/>
                </a:ext>
              </a:extLst>
            </p:cNvPr>
            <p:cNvCxnSpPr>
              <a:cxnSpLocks/>
            </p:cNvCxnSpPr>
            <p:nvPr/>
          </p:nvCxnSpPr>
          <p:spPr>
            <a:xfrm>
              <a:off x="2098450" y="3347375"/>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CCE84A-2AF3-7E24-F377-756BE35BFF66}"/>
                </a:ext>
              </a:extLst>
            </p:cNvPr>
            <p:cNvCxnSpPr>
              <a:cxnSpLocks/>
            </p:cNvCxnSpPr>
            <p:nvPr/>
          </p:nvCxnSpPr>
          <p:spPr>
            <a:xfrm>
              <a:off x="2098450" y="31398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534772-ED9A-4DBF-25E6-9D629CC47DAD}"/>
                </a:ext>
              </a:extLst>
            </p:cNvPr>
            <p:cNvCxnSpPr>
              <a:cxnSpLocks/>
            </p:cNvCxnSpPr>
            <p:nvPr/>
          </p:nvCxnSpPr>
          <p:spPr>
            <a:xfrm>
              <a:off x="2098450" y="32426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38968B7-DC2D-D389-3ED1-B63550CCCC16}"/>
                </a:ext>
              </a:extLst>
            </p:cNvPr>
            <p:cNvSpPr txBox="1"/>
            <p:nvPr/>
          </p:nvSpPr>
          <p:spPr>
            <a:xfrm>
              <a:off x="1985382" y="2261109"/>
              <a:ext cx="1862180" cy="523220"/>
            </a:xfrm>
            <a:prstGeom prst="rect">
              <a:avLst/>
            </a:prstGeom>
            <a:noFill/>
          </p:spPr>
          <p:txBody>
            <a:bodyPr wrap="square" rtlCol="0">
              <a:spAutoFit/>
            </a:bodyPr>
            <a:lstStyle/>
            <a:p>
              <a:pPr algn="ctr"/>
              <a:r>
                <a:rPr lang="en-US" sz="1400" b="1" dirty="0"/>
                <a:t>Intermolecular Coulomb Decay</a:t>
              </a:r>
            </a:p>
          </p:txBody>
        </p:sp>
        <p:sp>
          <p:nvSpPr>
            <p:cNvPr id="17" name="Curved Left Arrow 85">
              <a:extLst>
                <a:ext uri="{FF2B5EF4-FFF2-40B4-BE49-F238E27FC236}">
                  <a16:creationId xmlns:a16="http://schemas.microsoft.com/office/drawing/2014/main" id="{1A548369-AB75-BDC6-40B0-CA51B712EA48}"/>
                </a:ext>
              </a:extLst>
            </p:cNvPr>
            <p:cNvSpPr/>
            <p:nvPr/>
          </p:nvSpPr>
          <p:spPr>
            <a:xfrm rot="218003">
              <a:off x="3714000" y="3934983"/>
              <a:ext cx="278128" cy="852895"/>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sp>
          <p:nvSpPr>
            <p:cNvPr id="18" name="Curved Left Arrow 87">
              <a:extLst>
                <a:ext uri="{FF2B5EF4-FFF2-40B4-BE49-F238E27FC236}">
                  <a16:creationId xmlns:a16="http://schemas.microsoft.com/office/drawing/2014/main" id="{F392475D-8897-6F51-B3F4-721046CD525B}"/>
                </a:ext>
              </a:extLst>
            </p:cNvPr>
            <p:cNvSpPr/>
            <p:nvPr/>
          </p:nvSpPr>
          <p:spPr>
            <a:xfrm rot="11203299" flipH="1">
              <a:off x="2687371" y="3171573"/>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20" name="Straight Arrow Connector 19">
              <a:extLst>
                <a:ext uri="{FF2B5EF4-FFF2-40B4-BE49-F238E27FC236}">
                  <a16:creationId xmlns:a16="http://schemas.microsoft.com/office/drawing/2014/main" id="{C7451FC2-B863-B19C-452B-5E11F40A2429}"/>
                </a:ext>
              </a:extLst>
            </p:cNvPr>
            <p:cNvCxnSpPr>
              <a:cxnSpLocks/>
            </p:cNvCxnSpPr>
            <p:nvPr/>
          </p:nvCxnSpPr>
          <p:spPr>
            <a:xfrm flipH="1" flipV="1">
              <a:off x="2235739" y="462569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C7E4355-26EA-FE53-66FD-44EA249923B5}"/>
                </a:ext>
              </a:extLst>
            </p:cNvPr>
            <p:cNvCxnSpPr>
              <a:cxnSpLocks/>
            </p:cNvCxnSpPr>
            <p:nvPr/>
          </p:nvCxnSpPr>
          <p:spPr>
            <a:xfrm>
              <a:off x="2515426" y="463588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5339859-8C90-70E3-BBF3-6B37DCDB6658}"/>
                </a:ext>
              </a:extLst>
            </p:cNvPr>
            <p:cNvCxnSpPr>
              <a:cxnSpLocks/>
            </p:cNvCxnSpPr>
            <p:nvPr/>
          </p:nvCxnSpPr>
          <p:spPr>
            <a:xfrm flipH="1" flipV="1">
              <a:off x="2235739" y="4226257"/>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73A1CAD-5471-4CE3-9637-BCF2B0D075AC}"/>
                </a:ext>
              </a:extLst>
            </p:cNvPr>
            <p:cNvCxnSpPr>
              <a:cxnSpLocks/>
            </p:cNvCxnSpPr>
            <p:nvPr/>
          </p:nvCxnSpPr>
          <p:spPr>
            <a:xfrm>
              <a:off x="2515426" y="4236443"/>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5FA8057-057E-6D76-A081-C9C8CD36E042}"/>
                </a:ext>
              </a:extLst>
            </p:cNvPr>
            <p:cNvCxnSpPr>
              <a:cxnSpLocks/>
            </p:cNvCxnSpPr>
            <p:nvPr/>
          </p:nvCxnSpPr>
          <p:spPr>
            <a:xfrm flipH="1" flipV="1">
              <a:off x="2235739" y="3830139"/>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30D8CA5-025E-2D67-0017-F2FDFD902D61}"/>
                </a:ext>
              </a:extLst>
            </p:cNvPr>
            <p:cNvCxnSpPr>
              <a:cxnSpLocks/>
            </p:cNvCxnSpPr>
            <p:nvPr/>
          </p:nvCxnSpPr>
          <p:spPr>
            <a:xfrm>
              <a:off x="2515426" y="3840325"/>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514474-3463-3B58-1B26-0D7FFF90A3F2}"/>
                </a:ext>
              </a:extLst>
            </p:cNvPr>
            <p:cNvCxnSpPr>
              <a:cxnSpLocks/>
            </p:cNvCxnSpPr>
            <p:nvPr/>
          </p:nvCxnSpPr>
          <p:spPr>
            <a:xfrm>
              <a:off x="2099543" y="304251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8A7FA2-E83E-9AF7-FAB1-81757DA16BE0}"/>
                </a:ext>
              </a:extLst>
            </p:cNvPr>
            <p:cNvCxnSpPr>
              <a:cxnSpLocks/>
            </p:cNvCxnSpPr>
            <p:nvPr/>
          </p:nvCxnSpPr>
          <p:spPr>
            <a:xfrm>
              <a:off x="2099543" y="294748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7FFF8B1-C7D4-59E5-0FDB-CDFFDDD2C1CE}"/>
                </a:ext>
              </a:extLst>
            </p:cNvPr>
            <p:cNvCxnSpPr>
              <a:cxnSpLocks/>
            </p:cNvCxnSpPr>
            <p:nvPr/>
          </p:nvCxnSpPr>
          <p:spPr>
            <a:xfrm flipH="1" flipV="1">
              <a:off x="3258709" y="501325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3E5572-5591-1E9C-21F0-204A579E8C08}"/>
                </a:ext>
              </a:extLst>
            </p:cNvPr>
            <p:cNvCxnSpPr>
              <a:cxnSpLocks/>
            </p:cNvCxnSpPr>
            <p:nvPr/>
          </p:nvCxnSpPr>
          <p:spPr>
            <a:xfrm>
              <a:off x="3137521" y="518109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3804EC-2BE2-8120-590B-EE2D79885947}"/>
                </a:ext>
              </a:extLst>
            </p:cNvPr>
            <p:cNvCxnSpPr>
              <a:cxnSpLocks/>
            </p:cNvCxnSpPr>
            <p:nvPr/>
          </p:nvCxnSpPr>
          <p:spPr>
            <a:xfrm>
              <a:off x="3137521" y="40110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EA5D10-8A82-41E9-45FB-93493EF4343B}"/>
                </a:ext>
              </a:extLst>
            </p:cNvPr>
            <p:cNvCxnSpPr>
              <a:cxnSpLocks/>
            </p:cNvCxnSpPr>
            <p:nvPr/>
          </p:nvCxnSpPr>
          <p:spPr>
            <a:xfrm>
              <a:off x="3137521" y="44222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041C43-58D0-7677-5274-3FCF634FFB9E}"/>
                </a:ext>
              </a:extLst>
            </p:cNvPr>
            <p:cNvCxnSpPr>
              <a:cxnSpLocks/>
            </p:cNvCxnSpPr>
            <p:nvPr/>
          </p:nvCxnSpPr>
          <p:spPr>
            <a:xfrm>
              <a:off x="3137521" y="481786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4F86602-B5EA-7B5A-5CD4-AF735C5EB735}"/>
                </a:ext>
              </a:extLst>
            </p:cNvPr>
            <p:cNvCxnSpPr>
              <a:cxnSpLocks/>
            </p:cNvCxnSpPr>
            <p:nvPr/>
          </p:nvCxnSpPr>
          <p:spPr>
            <a:xfrm>
              <a:off x="3538396" y="5023439"/>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597C9B-9A0D-FCE6-D69B-5D4211ABF2C5}"/>
                </a:ext>
              </a:extLst>
            </p:cNvPr>
            <p:cNvCxnSpPr>
              <a:cxnSpLocks/>
            </p:cNvCxnSpPr>
            <p:nvPr/>
          </p:nvCxnSpPr>
          <p:spPr>
            <a:xfrm>
              <a:off x="3137521" y="3347375"/>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7C4B87-240E-B069-D208-FC4929944768}"/>
                </a:ext>
              </a:extLst>
            </p:cNvPr>
            <p:cNvCxnSpPr>
              <a:cxnSpLocks/>
            </p:cNvCxnSpPr>
            <p:nvPr/>
          </p:nvCxnSpPr>
          <p:spPr>
            <a:xfrm>
              <a:off x="3137521" y="31398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85BE4B-6035-9C2C-9646-10F7CC0DDC22}"/>
                </a:ext>
              </a:extLst>
            </p:cNvPr>
            <p:cNvCxnSpPr>
              <a:cxnSpLocks/>
            </p:cNvCxnSpPr>
            <p:nvPr/>
          </p:nvCxnSpPr>
          <p:spPr>
            <a:xfrm>
              <a:off x="3137521" y="32426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3B0CEB1-6138-F7EB-0EB4-770CEAEE08C1}"/>
                </a:ext>
              </a:extLst>
            </p:cNvPr>
            <p:cNvCxnSpPr>
              <a:cxnSpLocks/>
            </p:cNvCxnSpPr>
            <p:nvPr/>
          </p:nvCxnSpPr>
          <p:spPr>
            <a:xfrm flipH="1" flipV="1">
              <a:off x="3274810" y="462569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C434CF0-4945-2A2F-4AC8-7440586F57DE}"/>
                </a:ext>
              </a:extLst>
            </p:cNvPr>
            <p:cNvCxnSpPr>
              <a:cxnSpLocks/>
            </p:cNvCxnSpPr>
            <p:nvPr/>
          </p:nvCxnSpPr>
          <p:spPr>
            <a:xfrm flipH="1" flipV="1">
              <a:off x="3274810" y="4226257"/>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5ABC917-5958-A19E-1EC4-059F71704588}"/>
                </a:ext>
              </a:extLst>
            </p:cNvPr>
            <p:cNvCxnSpPr>
              <a:cxnSpLocks/>
            </p:cNvCxnSpPr>
            <p:nvPr/>
          </p:nvCxnSpPr>
          <p:spPr>
            <a:xfrm>
              <a:off x="3554497" y="4236443"/>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0CD035-3E34-71F0-DF59-EDFA92E9AF18}"/>
                </a:ext>
              </a:extLst>
            </p:cNvPr>
            <p:cNvCxnSpPr>
              <a:cxnSpLocks/>
            </p:cNvCxnSpPr>
            <p:nvPr/>
          </p:nvCxnSpPr>
          <p:spPr>
            <a:xfrm flipH="1" flipV="1">
              <a:off x="3274810" y="3830139"/>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4F8192-5AFF-EE85-9C05-83E74322F28F}"/>
                </a:ext>
              </a:extLst>
            </p:cNvPr>
            <p:cNvCxnSpPr>
              <a:cxnSpLocks/>
            </p:cNvCxnSpPr>
            <p:nvPr/>
          </p:nvCxnSpPr>
          <p:spPr>
            <a:xfrm>
              <a:off x="3554497" y="3840325"/>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8FD713-2754-2644-08D7-5EAFD0494377}"/>
                </a:ext>
              </a:extLst>
            </p:cNvPr>
            <p:cNvCxnSpPr>
              <a:cxnSpLocks/>
            </p:cNvCxnSpPr>
            <p:nvPr/>
          </p:nvCxnSpPr>
          <p:spPr>
            <a:xfrm>
              <a:off x="3138614" y="304251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F8A67B-44A9-4B69-B7CF-4136B81F2608}"/>
                </a:ext>
              </a:extLst>
            </p:cNvPr>
            <p:cNvCxnSpPr>
              <a:cxnSpLocks/>
            </p:cNvCxnSpPr>
            <p:nvPr/>
          </p:nvCxnSpPr>
          <p:spPr>
            <a:xfrm>
              <a:off x="3138614" y="294748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122D7AAC-62A8-D399-90D1-065211D38057}"/>
                </a:ext>
              </a:extLst>
            </p:cNvPr>
            <p:cNvSpPr>
              <a:spLocks noChangeAspect="1"/>
            </p:cNvSpPr>
            <p:nvPr/>
          </p:nvSpPr>
          <p:spPr>
            <a:xfrm>
              <a:off x="3432761" y="4615532"/>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158">
            <a:extLst>
              <a:ext uri="{FF2B5EF4-FFF2-40B4-BE49-F238E27FC236}">
                <a16:creationId xmlns:a16="http://schemas.microsoft.com/office/drawing/2014/main" id="{E6D7BA01-6FD2-82E4-F8A1-D5A05357FA16}"/>
              </a:ext>
            </a:extLst>
          </p:cNvPr>
          <p:cNvSpPr/>
          <p:nvPr/>
        </p:nvSpPr>
        <p:spPr>
          <a:xfrm>
            <a:off x="760940" y="3410712"/>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sp>
        <p:nvSpPr>
          <p:cNvPr id="46" name="TextBox 45">
            <a:extLst>
              <a:ext uri="{FF2B5EF4-FFF2-40B4-BE49-F238E27FC236}">
                <a16:creationId xmlns:a16="http://schemas.microsoft.com/office/drawing/2014/main" id="{624AF36D-8A01-DFF5-05A9-DA4720BFDBCE}"/>
              </a:ext>
            </a:extLst>
          </p:cNvPr>
          <p:cNvSpPr txBox="1"/>
          <p:nvPr/>
        </p:nvSpPr>
        <p:spPr>
          <a:xfrm>
            <a:off x="847194" y="3492008"/>
            <a:ext cx="1862180" cy="523220"/>
          </a:xfrm>
          <a:prstGeom prst="rect">
            <a:avLst/>
          </a:prstGeom>
          <a:noFill/>
        </p:spPr>
        <p:txBody>
          <a:bodyPr wrap="square" rtlCol="0">
            <a:spAutoFit/>
          </a:bodyPr>
          <a:lstStyle/>
          <a:p>
            <a:pPr algn="ctr"/>
            <a:r>
              <a:rPr lang="en-US" sz="1400" b="1" dirty="0"/>
              <a:t>Auger-Meitner Decay</a:t>
            </a:r>
          </a:p>
        </p:txBody>
      </p:sp>
      <p:sp>
        <p:nvSpPr>
          <p:cNvPr id="47" name="Curved Left Arrow 170">
            <a:extLst>
              <a:ext uri="{FF2B5EF4-FFF2-40B4-BE49-F238E27FC236}">
                <a16:creationId xmlns:a16="http://schemas.microsoft.com/office/drawing/2014/main" id="{99369CA0-878A-A021-CA03-91F79FD4DBC2}"/>
              </a:ext>
            </a:extLst>
          </p:cNvPr>
          <p:cNvSpPr/>
          <p:nvPr/>
        </p:nvSpPr>
        <p:spPr>
          <a:xfrm rot="218003">
            <a:off x="2037927" y="5101064"/>
            <a:ext cx="278128" cy="852895"/>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48" name="Straight Arrow Connector 47">
            <a:extLst>
              <a:ext uri="{FF2B5EF4-FFF2-40B4-BE49-F238E27FC236}">
                <a16:creationId xmlns:a16="http://schemas.microsoft.com/office/drawing/2014/main" id="{E1F3A767-6E46-36A6-DDC0-03827FF35AA0}"/>
              </a:ext>
            </a:extLst>
          </p:cNvPr>
          <p:cNvCxnSpPr>
            <a:cxnSpLocks/>
          </p:cNvCxnSpPr>
          <p:nvPr/>
        </p:nvCxnSpPr>
        <p:spPr>
          <a:xfrm flipH="1" flipV="1">
            <a:off x="1582636" y="617933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D157C7-0998-B978-DFD5-3048182422BF}"/>
              </a:ext>
            </a:extLst>
          </p:cNvPr>
          <p:cNvCxnSpPr>
            <a:cxnSpLocks/>
          </p:cNvCxnSpPr>
          <p:nvPr/>
        </p:nvCxnSpPr>
        <p:spPr>
          <a:xfrm>
            <a:off x="1461448" y="634717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8A8953-E8F0-C1C5-D029-68D1B8CB391D}"/>
              </a:ext>
            </a:extLst>
          </p:cNvPr>
          <p:cNvCxnSpPr>
            <a:cxnSpLocks/>
          </p:cNvCxnSpPr>
          <p:nvPr/>
        </p:nvCxnSpPr>
        <p:spPr>
          <a:xfrm>
            <a:off x="1461448" y="51771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45183AC-14CA-EFD9-D5B7-C0EAAB002B9C}"/>
              </a:ext>
            </a:extLst>
          </p:cNvPr>
          <p:cNvCxnSpPr>
            <a:cxnSpLocks/>
          </p:cNvCxnSpPr>
          <p:nvPr/>
        </p:nvCxnSpPr>
        <p:spPr>
          <a:xfrm>
            <a:off x="1461448" y="558828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E04BD12-7952-5AEC-40AC-C3DCE5F0F1C0}"/>
              </a:ext>
            </a:extLst>
          </p:cNvPr>
          <p:cNvCxnSpPr>
            <a:cxnSpLocks/>
          </p:cNvCxnSpPr>
          <p:nvPr/>
        </p:nvCxnSpPr>
        <p:spPr>
          <a:xfrm>
            <a:off x="1461448" y="598394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7D168D4-B8ED-85BF-15B8-28D8AAC875DE}"/>
              </a:ext>
            </a:extLst>
          </p:cNvPr>
          <p:cNvCxnSpPr>
            <a:cxnSpLocks/>
          </p:cNvCxnSpPr>
          <p:nvPr/>
        </p:nvCxnSpPr>
        <p:spPr>
          <a:xfrm>
            <a:off x="1862323" y="618952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2AC11DB-B326-A7BB-8AC1-6D7EA2C08B04}"/>
              </a:ext>
            </a:extLst>
          </p:cNvPr>
          <p:cNvCxnSpPr>
            <a:cxnSpLocks/>
          </p:cNvCxnSpPr>
          <p:nvPr/>
        </p:nvCxnSpPr>
        <p:spPr>
          <a:xfrm>
            <a:off x="1461448" y="451345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F1CD35B-D8EA-878D-31CC-5EFEDC2E1FAF}"/>
              </a:ext>
            </a:extLst>
          </p:cNvPr>
          <p:cNvCxnSpPr>
            <a:cxnSpLocks/>
          </p:cNvCxnSpPr>
          <p:nvPr/>
        </p:nvCxnSpPr>
        <p:spPr>
          <a:xfrm>
            <a:off x="1461448" y="43059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7184BA-AEF4-BA4C-5817-11EE4459195A}"/>
              </a:ext>
            </a:extLst>
          </p:cNvPr>
          <p:cNvCxnSpPr>
            <a:cxnSpLocks/>
          </p:cNvCxnSpPr>
          <p:nvPr/>
        </p:nvCxnSpPr>
        <p:spPr>
          <a:xfrm>
            <a:off x="1461448" y="440869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6023E70-547D-27A8-13DA-5FD9939CD8FE}"/>
              </a:ext>
            </a:extLst>
          </p:cNvPr>
          <p:cNvCxnSpPr>
            <a:cxnSpLocks/>
          </p:cNvCxnSpPr>
          <p:nvPr/>
        </p:nvCxnSpPr>
        <p:spPr>
          <a:xfrm flipH="1" flipV="1">
            <a:off x="1598737" y="5791775"/>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C8590B5-7992-FEBF-F5F9-02D3220F463C}"/>
              </a:ext>
            </a:extLst>
          </p:cNvPr>
          <p:cNvCxnSpPr>
            <a:cxnSpLocks/>
          </p:cNvCxnSpPr>
          <p:nvPr/>
        </p:nvCxnSpPr>
        <p:spPr>
          <a:xfrm flipH="1" flipV="1">
            <a:off x="1598737" y="5392338"/>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3809335-BF8B-1C0B-FA4F-20933D2729D4}"/>
              </a:ext>
            </a:extLst>
          </p:cNvPr>
          <p:cNvCxnSpPr>
            <a:cxnSpLocks/>
          </p:cNvCxnSpPr>
          <p:nvPr/>
        </p:nvCxnSpPr>
        <p:spPr>
          <a:xfrm>
            <a:off x="1878424" y="5402524"/>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E66595B-CB54-0D75-1AFF-2F0331595414}"/>
              </a:ext>
            </a:extLst>
          </p:cNvPr>
          <p:cNvCxnSpPr>
            <a:cxnSpLocks/>
          </p:cNvCxnSpPr>
          <p:nvPr/>
        </p:nvCxnSpPr>
        <p:spPr>
          <a:xfrm flipH="1" flipV="1">
            <a:off x="1598737" y="4996220"/>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8B74F9D-6002-22F3-CE57-33115CF9C0E7}"/>
              </a:ext>
            </a:extLst>
          </p:cNvPr>
          <p:cNvCxnSpPr>
            <a:cxnSpLocks/>
          </p:cNvCxnSpPr>
          <p:nvPr/>
        </p:nvCxnSpPr>
        <p:spPr>
          <a:xfrm>
            <a:off x="1878424" y="5006406"/>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ED33B3B-3CA0-1942-7099-1D7DB6EF82B8}"/>
              </a:ext>
            </a:extLst>
          </p:cNvPr>
          <p:cNvCxnSpPr>
            <a:cxnSpLocks/>
          </p:cNvCxnSpPr>
          <p:nvPr/>
        </p:nvCxnSpPr>
        <p:spPr>
          <a:xfrm>
            <a:off x="1462541" y="4208594"/>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983B0D8-C4C4-EB7D-3F34-3236BDF9622A}"/>
              </a:ext>
            </a:extLst>
          </p:cNvPr>
          <p:cNvCxnSpPr>
            <a:cxnSpLocks/>
          </p:cNvCxnSpPr>
          <p:nvPr/>
        </p:nvCxnSpPr>
        <p:spPr>
          <a:xfrm>
            <a:off x="1462541" y="411356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A8A433B0-4FF7-395C-CBD2-D9A47630D3D6}"/>
              </a:ext>
            </a:extLst>
          </p:cNvPr>
          <p:cNvSpPr>
            <a:spLocks noChangeAspect="1"/>
          </p:cNvSpPr>
          <p:nvPr/>
        </p:nvSpPr>
        <p:spPr>
          <a:xfrm>
            <a:off x="1756688" y="5781613"/>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rved Left Arrow 214">
            <a:extLst>
              <a:ext uri="{FF2B5EF4-FFF2-40B4-BE49-F238E27FC236}">
                <a16:creationId xmlns:a16="http://schemas.microsoft.com/office/drawing/2014/main" id="{05F47B3C-D677-24AB-68A4-3D360C47BA75}"/>
              </a:ext>
            </a:extLst>
          </p:cNvPr>
          <p:cNvSpPr/>
          <p:nvPr/>
        </p:nvSpPr>
        <p:spPr>
          <a:xfrm rot="10396701">
            <a:off x="1089024" y="4425093"/>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mc:AlternateContent xmlns:mc="http://schemas.openxmlformats.org/markup-compatibility/2006">
        <mc:Choice xmlns:a14="http://schemas.microsoft.com/office/drawing/2010/main" Requires="a14">
          <p:sp>
            <p:nvSpPr>
              <p:cNvPr id="155" name="TextBox 154">
                <a:extLst>
                  <a:ext uri="{FF2B5EF4-FFF2-40B4-BE49-F238E27FC236}">
                    <a16:creationId xmlns:a16="http://schemas.microsoft.com/office/drawing/2014/main" id="{0A0EEFC4-5E16-BC18-4DF0-3AA6DD5E2B87}"/>
                  </a:ext>
                </a:extLst>
              </p:cNvPr>
              <p:cNvSpPr txBox="1"/>
              <p:nvPr/>
            </p:nvSpPr>
            <p:spPr>
              <a:xfrm>
                <a:off x="7667180" y="4673378"/>
                <a:ext cx="4239015" cy="4197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H</m:t>
                          </m:r>
                        </m:e>
                        <m:sub>
                          <m:r>
                            <a:rPr lang="en-US" sz="2000" i="0">
                              <a:solidFill>
                                <a:schemeClr val="tx1"/>
                              </a:solidFill>
                              <a:latin typeface="Cambria Math" panose="02040503050406030204" pitchFamily="18" charset="0"/>
                            </a:rPr>
                            <m:t>2</m:t>
                          </m:r>
                        </m:sub>
                      </m:sSub>
                      <m:r>
                        <m:rPr>
                          <m:sty m:val="p"/>
                        </m:rPr>
                        <a:rPr lang="en-US" sz="2000" i="0">
                          <a:solidFill>
                            <a:schemeClr val="tx1"/>
                          </a:solidFill>
                          <a:latin typeface="Cambria Math" panose="02040503050406030204" pitchFamily="18" charset="0"/>
                        </a:rPr>
                        <m:t>O</m:t>
                      </m:r>
                      <m:r>
                        <a:rPr lang="en-US" sz="2000" b="0" i="0" smtClean="0">
                          <a:solidFill>
                            <a:schemeClr val="tx1"/>
                          </a:solidFill>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H</m:t>
                              </m:r>
                            </m:e>
                            <m:sub>
                              <m:r>
                                <a:rPr lang="en-US" sz="2000">
                                  <a:latin typeface="Cambria Math" panose="02040503050406030204" pitchFamily="18" charset="0"/>
                                </a:rPr>
                                <m:t>2</m:t>
                              </m:r>
                            </m:sub>
                          </m:sSub>
                          <m:r>
                            <m:rPr>
                              <m:sty m:val="p"/>
                            </m:rPr>
                            <a:rPr lang="en-US" sz="2000">
                              <a:latin typeface="Cambria Math" panose="02040503050406030204" pitchFamily="18" charset="0"/>
                            </a:rPr>
                            <m:t>O</m:t>
                          </m:r>
                        </m:e>
                        <m:sup>
                          <m:r>
                            <a:rPr lang="en-US" sz="2000">
                              <a:latin typeface="Cambria Math" panose="02040503050406030204" pitchFamily="18" charset="0"/>
                            </a:rPr>
                            <m:t>+∗</m:t>
                          </m:r>
                        </m:sup>
                      </m:sSup>
                      <m:box>
                        <m:boxPr>
                          <m:ctrlPr>
                            <a:rPr lang="en-US" sz="2000" i="1">
                              <a:solidFill>
                                <a:schemeClr val="tx1"/>
                              </a:solidFill>
                              <a:latin typeface="Cambria Math" panose="02040503050406030204" pitchFamily="18" charset="0"/>
                            </a:rPr>
                          </m:ctrlPr>
                        </m:boxPr>
                        <m:e>
                          <m:groupChr>
                            <m:groupChrPr>
                              <m:chr m:val="→"/>
                              <m:vertJc m:val="bot"/>
                              <m:ctrlPr>
                                <a:rPr lang="en-US" sz="2000" i="1">
                                  <a:solidFill>
                                    <a:schemeClr val="tx1"/>
                                  </a:solidFill>
                                  <a:latin typeface="Cambria Math" panose="02040503050406030204" pitchFamily="18" charset="0"/>
                                </a:rPr>
                              </m:ctrlPr>
                            </m:groupChrPr>
                            <m:e>
                              <m:r>
                                <a:rPr lang="en-US" sz="2000" i="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ICD</m:t>
                              </m:r>
                              <m:r>
                                <a:rPr lang="en-US" sz="2000" i="0">
                                  <a:solidFill>
                                    <a:schemeClr val="tx1"/>
                                  </a:solidFill>
                                  <a:latin typeface="Cambria Math" panose="02040503050406030204" pitchFamily="18" charset="0"/>
                                </a:rPr>
                                <m:t>   </m:t>
                              </m:r>
                            </m:e>
                          </m:groupChr>
                        </m:e>
                      </m:box>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i="0">
                              <a:latin typeface="Cambria Math" panose="02040503050406030204" pitchFamily="18" charset="0"/>
                            </a:rPr>
                            <m:t>+</m:t>
                          </m:r>
                        </m:sup>
                      </m:sSup>
                      <m:r>
                        <a:rPr lang="en-US" sz="2000" i="0">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i="0">
                              <a:latin typeface="Cambria Math" panose="02040503050406030204" pitchFamily="18" charset="0"/>
                            </a:rPr>
                            <m:t>+</m:t>
                          </m:r>
                        </m:sup>
                      </m:sSup>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e</m:t>
                          </m:r>
                        </m:e>
                        <m:sup>
                          <m:r>
                            <a:rPr lang="en-US" sz="2000" b="0" i="0" smtClean="0">
                              <a:latin typeface="Cambria Math" panose="02040503050406030204" pitchFamily="18" charset="0"/>
                            </a:rPr>
                            <m:t>−</m:t>
                          </m:r>
                        </m:sup>
                      </m:sSup>
                    </m:oMath>
                  </m:oMathPara>
                </a14:m>
                <a:endParaRPr lang="en-US" sz="2000" dirty="0">
                  <a:solidFill>
                    <a:schemeClr val="tx1"/>
                  </a:solidFill>
                </a:endParaRPr>
              </a:p>
            </p:txBody>
          </p:sp>
        </mc:Choice>
        <mc:Fallback>
          <p:sp>
            <p:nvSpPr>
              <p:cNvPr id="155" name="TextBox 154">
                <a:extLst>
                  <a:ext uri="{FF2B5EF4-FFF2-40B4-BE49-F238E27FC236}">
                    <a16:creationId xmlns:a16="http://schemas.microsoft.com/office/drawing/2014/main" id="{0A0EEFC4-5E16-BC18-4DF0-3AA6DD5E2B87}"/>
                  </a:ext>
                </a:extLst>
              </p:cNvPr>
              <p:cNvSpPr txBox="1">
                <a:spLocks noRot="1" noChangeAspect="1" noMove="1" noResize="1" noEditPoints="1" noAdjustHandles="1" noChangeArrowheads="1" noChangeShapeType="1" noTextEdit="1"/>
              </p:cNvSpPr>
              <p:nvPr/>
            </p:nvSpPr>
            <p:spPr>
              <a:xfrm>
                <a:off x="7667180" y="4673378"/>
                <a:ext cx="4239015" cy="4197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8" name="TextBox 157">
                <a:extLst>
                  <a:ext uri="{FF2B5EF4-FFF2-40B4-BE49-F238E27FC236}">
                    <a16:creationId xmlns:a16="http://schemas.microsoft.com/office/drawing/2014/main" id="{309AE442-69D1-7875-9CDB-0BDCFCE7EE0C}"/>
                  </a:ext>
                </a:extLst>
              </p:cNvPr>
              <p:cNvSpPr txBox="1"/>
              <p:nvPr/>
            </p:nvSpPr>
            <p:spPr>
              <a:xfrm>
                <a:off x="7662671" y="3880399"/>
                <a:ext cx="4239015" cy="4212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i="0">
                              <a:latin typeface="Cambria Math" panose="02040503050406030204" pitchFamily="18" charset="0"/>
                            </a:rPr>
                            <m:t>+∗</m:t>
                          </m:r>
                        </m:sup>
                      </m:sSup>
                      <m:box>
                        <m:boxPr>
                          <m:ctrlPr>
                            <a:rPr lang="en-US" sz="2000" i="1">
                              <a:solidFill>
                                <a:schemeClr val="tx1"/>
                              </a:solidFill>
                              <a:latin typeface="Cambria Math" panose="02040503050406030204" pitchFamily="18" charset="0"/>
                            </a:rPr>
                          </m:ctrlPr>
                        </m:boxPr>
                        <m:e>
                          <m:groupChr>
                            <m:groupChrPr>
                              <m:chr m:val="→"/>
                              <m:vertJc m:val="bot"/>
                              <m:ctrlPr>
                                <a:rPr lang="en-US" sz="2000" i="1">
                                  <a:solidFill>
                                    <a:schemeClr val="tx1"/>
                                  </a:solidFill>
                                  <a:latin typeface="Cambria Math" panose="02040503050406030204" pitchFamily="18" charset="0"/>
                                </a:rPr>
                              </m:ctrlPr>
                            </m:groupChrPr>
                            <m:e>
                              <m:r>
                                <m:rPr>
                                  <m:sty m:val="p"/>
                                </m:rPr>
                                <a:rPr lang="en-US" sz="2000" b="0" i="0" smtClean="0">
                                  <a:solidFill>
                                    <a:schemeClr val="tx1"/>
                                  </a:solidFill>
                                  <a:latin typeface="Cambria Math" panose="02040503050406030204" pitchFamily="18" charset="0"/>
                                </a:rPr>
                                <m:t>Auger</m:t>
                              </m:r>
                            </m:e>
                          </m:groupChr>
                        </m:e>
                      </m:box>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b="0" i="0" smtClean="0">
                              <a:latin typeface="Cambria Math" panose="02040503050406030204" pitchFamily="18" charset="0"/>
                            </a:rPr>
                            <m:t>2</m:t>
                          </m:r>
                          <m:r>
                            <a:rPr lang="en-US" sz="2000" i="0">
                              <a:latin typeface="Cambria Math" panose="02040503050406030204" pitchFamily="18" charset="0"/>
                            </a:rPr>
                            <m:t>+</m:t>
                          </m:r>
                        </m:sup>
                      </m:sSup>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e</m:t>
                          </m:r>
                        </m:e>
                        <m:sup>
                          <m:r>
                            <a:rPr lang="en-US" sz="2000" b="0" i="0" smtClean="0">
                              <a:latin typeface="Cambria Math" panose="02040503050406030204" pitchFamily="18" charset="0"/>
                            </a:rPr>
                            <m:t>−</m:t>
                          </m:r>
                        </m:sup>
                      </m:sSup>
                    </m:oMath>
                  </m:oMathPara>
                </a14:m>
                <a:endParaRPr lang="en-US" sz="2000" dirty="0">
                  <a:solidFill>
                    <a:schemeClr val="tx1"/>
                  </a:solidFill>
                </a:endParaRPr>
              </a:p>
            </p:txBody>
          </p:sp>
        </mc:Choice>
        <mc:Fallback>
          <p:sp>
            <p:nvSpPr>
              <p:cNvPr id="158" name="TextBox 157">
                <a:extLst>
                  <a:ext uri="{FF2B5EF4-FFF2-40B4-BE49-F238E27FC236}">
                    <a16:creationId xmlns:a16="http://schemas.microsoft.com/office/drawing/2014/main" id="{309AE442-69D1-7875-9CDB-0BDCFCE7EE0C}"/>
                  </a:ext>
                </a:extLst>
              </p:cNvPr>
              <p:cNvSpPr txBox="1">
                <a:spLocks noRot="1" noChangeAspect="1" noMove="1" noResize="1" noEditPoints="1" noAdjustHandles="1" noChangeArrowheads="1" noChangeShapeType="1" noTextEdit="1"/>
              </p:cNvSpPr>
              <p:nvPr/>
            </p:nvSpPr>
            <p:spPr>
              <a:xfrm>
                <a:off x="7662671" y="3880399"/>
                <a:ext cx="4239015" cy="42120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0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096B-0ABE-FA64-F862-362FD4CED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1B746-B7C3-D235-12C8-9F63BCF891A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AB764DD-6619-5802-CCC6-79E69793B3E1}"/>
              </a:ext>
            </a:extLst>
          </p:cNvPr>
          <p:cNvSpPr>
            <a:spLocks noGrp="1"/>
          </p:cNvSpPr>
          <p:nvPr>
            <p:ph idx="1"/>
          </p:nvPr>
        </p:nvSpPr>
        <p:spPr/>
        <p:txBody>
          <a:bodyPr>
            <a:normAutofit/>
          </a:bodyPr>
          <a:lstStyle/>
          <a:p>
            <a:r>
              <a:rPr lang="en-US" dirty="0"/>
              <a:t>Through RT-TDDFT + CAP + </a:t>
            </a:r>
            <a:r>
              <a:rPr lang="en-US" dirty="0" err="1"/>
              <a:t>Ehrenfest</a:t>
            </a:r>
            <a:r>
              <a:rPr lang="en-US" dirty="0"/>
              <a:t> we were able to predict two distinct pathways depending on which water molecule is excited:</a:t>
            </a:r>
          </a:p>
          <a:p>
            <a:pPr marL="0" indent="0">
              <a:buNone/>
            </a:pPr>
            <a:r>
              <a:rPr lang="en-US" dirty="0"/>
              <a:t>	</a:t>
            </a:r>
            <a:r>
              <a:rPr lang="en-US" b="1" dirty="0"/>
              <a:t>Acceptor:</a:t>
            </a:r>
          </a:p>
          <a:p>
            <a:pPr marL="0" indent="0">
              <a:buNone/>
            </a:pPr>
            <a:r>
              <a:rPr lang="en-US" b="1" dirty="0"/>
              <a:t>	Donor:</a:t>
            </a:r>
            <a:endParaRPr lang="en-US" dirty="0"/>
          </a:p>
          <a:p>
            <a:r>
              <a:rPr lang="en-US" dirty="0"/>
              <a:t>We predict a new plausible mechanism for ICD within water dimers in the case of proton donor excitation consistent with our experimental collaborators and the literature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AE9EA00-FE4B-33DC-1A33-E00CE1BAF25F}"/>
                  </a:ext>
                </a:extLst>
              </p:cNvPr>
              <p:cNvSpPr txBox="1"/>
              <p:nvPr/>
            </p:nvSpPr>
            <p:spPr>
              <a:xfrm>
                <a:off x="1553301" y="3617263"/>
                <a:ext cx="6750895" cy="3790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r>
                        <m:rPr>
                          <m:sty m:val="p"/>
                        </m:rPr>
                        <a:rPr lang="en-US">
                          <a:solidFill>
                            <a:srgbClr val="FF0000"/>
                          </a:solidFill>
                          <a:latin typeface="Cambria Math" panose="02040503050406030204" pitchFamily="18" charset="0"/>
                        </a:rPr>
                        <m:t>O</m:t>
                      </m:r>
                      <m:r>
                        <a:rPr lang="en-US">
                          <a:latin typeface="Cambria Math" panose="02040503050406030204" pitchFamily="18" charset="0"/>
                        </a:rPr>
                        <m:t>+</m:t>
                      </m:r>
                      <m:sSup>
                        <m:sSupPr>
                          <m:ctrlPr>
                            <a:rPr lang="en-US" i="1" smtClean="0">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DOD</m:t>
                          </m:r>
                        </m:e>
                        <m:sup>
                          <m:r>
                            <a:rPr lang="en-US">
                              <a:solidFill>
                                <a:srgbClr val="0000FF"/>
                              </a:solidFill>
                              <a:latin typeface="Cambria Math" panose="02040503050406030204" pitchFamily="18" charset="0"/>
                            </a:rPr>
                            <m:t>+</m:t>
                          </m:r>
                          <m:r>
                            <a:rPr lang="en-US" i="1">
                              <a:solidFill>
                                <a:srgbClr val="0000FF"/>
                              </a:solidFill>
                              <a:latin typeface="Cambria Math" panose="02040503050406030204" pitchFamily="18" charset="0"/>
                            </a:rPr>
                            <m:t>∗</m:t>
                          </m:r>
                        </m:sup>
                      </m:sSup>
                      <m:box>
                        <m:boxPr>
                          <m:ctrlPr>
                            <a:rPr lang="en-US" i="1">
                              <a:latin typeface="Cambria Math" panose="02040503050406030204" pitchFamily="18" charset="0"/>
                            </a:rPr>
                          </m:ctrlPr>
                        </m:boxPr>
                        <m:e>
                          <m:groupChr>
                            <m:groupChrPr>
                              <m:chr m:val="→"/>
                              <m:vertJc m:val="bot"/>
                              <m:ctrlPr>
                                <a:rPr lang="en-US" i="1">
                                  <a:latin typeface="Cambria Math" panose="02040503050406030204" pitchFamily="18" charset="0"/>
                                </a:rPr>
                              </m:ctrlPr>
                            </m:groupChrPr>
                            <m:e>
                              <m:r>
                                <a:rPr lang="en-US">
                                  <a:latin typeface="Cambria Math" panose="02040503050406030204" pitchFamily="18" charset="0"/>
                                </a:rPr>
                                <m:t>  </m:t>
                              </m:r>
                              <m:r>
                                <m:rPr>
                                  <m:sty m:val="p"/>
                                </m:rPr>
                                <a:rPr lang="en-US">
                                  <a:latin typeface="Cambria Math" panose="02040503050406030204" pitchFamily="18" charset="0"/>
                                </a:rPr>
                                <m:t>PT</m:t>
                              </m:r>
                              <m:r>
                                <a:rPr lang="en-US">
                                  <a:latin typeface="Cambria Math" panose="02040503050406030204" pitchFamily="18" charset="0"/>
                                </a:rPr>
                                <m:t>   </m:t>
                              </m:r>
                            </m:e>
                          </m:groupChr>
                        </m:e>
                      </m:box>
                      <m:sSup>
                        <m:sSupPr>
                          <m:ctrlPr>
                            <a:rPr lang="en-US" i="1" smtClean="0">
                              <a:solidFill>
                                <a:srgbClr val="FF0000"/>
                              </a:solidFill>
                              <a:latin typeface="Cambria Math" panose="02040503050406030204" pitchFamily="18" charset="0"/>
                            </a:rPr>
                          </m:ctrlPr>
                        </m:sSupPr>
                        <m:e>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3</m:t>
                              </m:r>
                            </m:sub>
                          </m:sSub>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sup>
                      </m:sSup>
                      <m:r>
                        <a:rPr lang="en-US">
                          <a:latin typeface="Cambria Math" panose="02040503050406030204" pitchFamily="18" charset="0"/>
                        </a:rPr>
                        <m:t>+</m:t>
                      </m:r>
                      <m:sSup>
                        <m:sSupPr>
                          <m:ctrlPr>
                            <a:rPr lang="en-US" i="1" smtClean="0">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OD</m:t>
                          </m:r>
                        </m:e>
                        <m:sup>
                          <m:r>
                            <a:rPr lang="en-US" i="1">
                              <a:solidFill>
                                <a:srgbClr val="0000FF"/>
                              </a:solidFill>
                              <a:latin typeface="Cambria Math" panose="02040503050406030204" pitchFamily="18" charset="0"/>
                            </a:rPr>
                            <m:t>∗</m:t>
                          </m:r>
                        </m:sup>
                      </m:sSup>
                      <m:box>
                        <m:boxPr>
                          <m:ctrlPr>
                            <a:rPr lang="en-US" i="1">
                              <a:latin typeface="Cambria Math" panose="02040503050406030204" pitchFamily="18" charset="0"/>
                            </a:rPr>
                          </m:ctrlPr>
                        </m:boxPr>
                        <m:e>
                          <m:groupChr>
                            <m:groupChrPr>
                              <m:chr m:val="→"/>
                              <m:vertJc m:val="bot"/>
                              <m:ctrlPr>
                                <a:rPr lang="en-US" i="1">
                                  <a:latin typeface="Cambria Math" panose="02040503050406030204" pitchFamily="18" charset="0"/>
                                </a:rPr>
                              </m:ctrlPr>
                            </m:groupChrPr>
                            <m:e>
                              <m:r>
                                <m:rPr>
                                  <m:sty m:val="p"/>
                                </m:rPr>
                                <a:rPr lang="en-US">
                                  <a:latin typeface="Cambria Math" panose="02040503050406030204" pitchFamily="18" charset="0"/>
                                </a:rPr>
                                <m:t>Auger</m:t>
                              </m:r>
                            </m:e>
                          </m:groupChr>
                        </m:e>
                      </m:box>
                      <m:sSup>
                        <m:sSupPr>
                          <m:ctrlPr>
                            <a:rPr lang="en-US" i="1" smtClean="0">
                              <a:solidFill>
                                <a:srgbClr val="FF0000"/>
                              </a:solidFill>
                              <a:latin typeface="Cambria Math" panose="02040503050406030204" pitchFamily="18" charset="0"/>
                            </a:rPr>
                          </m:ctrlPr>
                        </m:sSupPr>
                        <m:e>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3</m:t>
                              </m:r>
                            </m:sub>
                          </m:sSub>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sup>
                      </m:sSup>
                      <m:r>
                        <a:rPr lang="en-US">
                          <a:latin typeface="Cambria Math" panose="02040503050406030204" pitchFamily="18" charset="0"/>
                        </a:rPr>
                        <m:t>+</m:t>
                      </m:r>
                      <m:sSup>
                        <m:sSupPr>
                          <m:ctrlPr>
                            <a:rPr lang="en-US" i="1" smtClean="0">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OD</m:t>
                          </m:r>
                        </m:e>
                        <m:sup>
                          <m:r>
                            <a:rPr lang="en-US">
                              <a:solidFill>
                                <a:srgbClr val="0000FF"/>
                              </a:solidFill>
                              <a:latin typeface="Cambria Math" panose="02040503050406030204" pitchFamily="18" charset="0"/>
                            </a:rPr>
                            <m:t>+</m:t>
                          </m:r>
                        </m:sup>
                      </m:sSup>
                    </m:oMath>
                  </m:oMathPara>
                </a14:m>
                <a:endParaRPr lang="en-US" dirty="0"/>
              </a:p>
            </p:txBody>
          </p:sp>
        </mc:Choice>
        <mc:Fallback>
          <p:sp>
            <p:nvSpPr>
              <p:cNvPr id="4" name="TextBox 3">
                <a:extLst>
                  <a:ext uri="{FF2B5EF4-FFF2-40B4-BE49-F238E27FC236}">
                    <a16:creationId xmlns:a16="http://schemas.microsoft.com/office/drawing/2014/main" id="{4AE9EA00-FE4B-33DC-1A33-E00CE1BAF25F}"/>
                  </a:ext>
                </a:extLst>
              </p:cNvPr>
              <p:cNvSpPr txBox="1">
                <a:spLocks noRot="1" noChangeAspect="1" noMove="1" noResize="1" noEditPoints="1" noAdjustHandles="1" noChangeArrowheads="1" noChangeShapeType="1" noTextEdit="1"/>
              </p:cNvSpPr>
              <p:nvPr/>
            </p:nvSpPr>
            <p:spPr>
              <a:xfrm>
                <a:off x="1553301" y="3617263"/>
                <a:ext cx="6750895" cy="37907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705D6FC-9836-8D17-EED1-5CD3C7B9A0E2}"/>
                  </a:ext>
                </a:extLst>
              </p:cNvPr>
              <p:cNvSpPr txBox="1"/>
              <p:nvPr/>
            </p:nvSpPr>
            <p:spPr>
              <a:xfrm>
                <a:off x="2285164" y="3200695"/>
                <a:ext cx="4497223" cy="379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sSup>
                        <m:sSupPr>
                          <m:ctrlPr>
                            <a:rPr lang="en-US" i="1">
                              <a:solidFill>
                                <a:srgbClr val="FF0000"/>
                              </a:solidFill>
                              <a:latin typeface="Cambria Math" panose="02040503050406030204" pitchFamily="18" charset="0"/>
                            </a:rPr>
                          </m:ctrlPr>
                        </m:sSupPr>
                        <m:e>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sup>
                      </m:sSup>
                      <m:r>
                        <a:rPr lang="en-US">
                          <a:latin typeface="Cambria Math" panose="02040503050406030204" pitchFamily="18" charset="0"/>
                        </a:rPr>
                        <m:t>+</m:t>
                      </m:r>
                      <m:sSub>
                        <m:sSubPr>
                          <m:ctrlPr>
                            <a:rPr lang="en-US" i="1" smtClean="0">
                              <a:solidFill>
                                <a:srgbClr val="0000FF"/>
                              </a:solidFill>
                              <a:latin typeface="Cambria Math" panose="02040503050406030204" pitchFamily="18" charset="0"/>
                            </a:rPr>
                          </m:ctrlPr>
                        </m:sSubPr>
                        <m:e>
                          <m:r>
                            <m:rPr>
                              <m:sty m:val="p"/>
                            </m:rPr>
                            <a:rPr lang="en-US">
                              <a:solidFill>
                                <a:srgbClr val="0000FF"/>
                              </a:solidFill>
                              <a:latin typeface="Cambria Math" panose="02040503050406030204" pitchFamily="18" charset="0"/>
                            </a:rPr>
                            <m:t>D</m:t>
                          </m:r>
                        </m:e>
                        <m:sub>
                          <m:r>
                            <a:rPr lang="en-US">
                              <a:solidFill>
                                <a:srgbClr val="0000FF"/>
                              </a:solidFill>
                              <a:latin typeface="Cambria Math" panose="02040503050406030204" pitchFamily="18" charset="0"/>
                            </a:rPr>
                            <m:t>2</m:t>
                          </m:r>
                        </m:sub>
                      </m:sSub>
                      <m:r>
                        <m:rPr>
                          <m:sty m:val="p"/>
                        </m:rPr>
                        <a:rPr lang="en-US">
                          <a:solidFill>
                            <a:srgbClr val="0000FF"/>
                          </a:solidFill>
                          <a:latin typeface="Cambria Math" panose="02040503050406030204" pitchFamily="18" charset="0"/>
                        </a:rPr>
                        <m:t>O</m:t>
                      </m:r>
                      <m:box>
                        <m:boxPr>
                          <m:ctrlPr>
                            <a:rPr lang="en-US" i="1">
                              <a:latin typeface="Cambria Math" panose="02040503050406030204" pitchFamily="18" charset="0"/>
                            </a:rPr>
                          </m:ctrlPr>
                        </m:boxPr>
                        <m:e>
                          <m:groupChr>
                            <m:groupChrPr>
                              <m:chr m:val="→"/>
                              <m:vertJc m:val="bot"/>
                              <m:ctrlPr>
                                <a:rPr lang="en-US" i="1">
                                  <a:latin typeface="Cambria Math" panose="02040503050406030204" pitchFamily="18" charset="0"/>
                                </a:rPr>
                              </m:ctrlPr>
                            </m:groupChrPr>
                            <m:e>
                              <m:r>
                                <a:rPr lang="en-US">
                                  <a:latin typeface="Cambria Math" panose="02040503050406030204" pitchFamily="18" charset="0"/>
                                </a:rPr>
                                <m:t>  </m:t>
                              </m:r>
                              <m:r>
                                <m:rPr>
                                  <m:sty m:val="p"/>
                                </m:rPr>
                                <a:rPr lang="en-US">
                                  <a:latin typeface="Cambria Math" panose="02040503050406030204" pitchFamily="18" charset="0"/>
                                </a:rPr>
                                <m:t>ICD</m:t>
                              </m:r>
                              <m:r>
                                <a:rPr lang="en-US">
                                  <a:latin typeface="Cambria Math" panose="02040503050406030204" pitchFamily="18" charset="0"/>
                                </a:rPr>
                                <m:t>  </m:t>
                              </m:r>
                            </m:e>
                          </m:groupChr>
                        </m:e>
                      </m:box>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2</m:t>
                          </m:r>
                        </m:sub>
                      </m:sSub>
                      <m:sSup>
                        <m:sSupPr>
                          <m:ctrlPr>
                            <a:rPr lang="en-US" i="1">
                              <a:solidFill>
                                <a:srgbClr val="FF0000"/>
                              </a:solidFill>
                              <a:latin typeface="Cambria Math" panose="02040503050406030204" pitchFamily="18" charset="0"/>
                            </a:rPr>
                          </m:ctrlPr>
                        </m:sSupPr>
                        <m:e>
                          <m:r>
                            <m:rPr>
                              <m:sty m:val="p"/>
                            </m:rPr>
                            <a:rPr lang="en-US">
                              <a:solidFill>
                                <a:srgbClr val="FF0000"/>
                              </a:solidFill>
                              <a:latin typeface="Cambria Math" panose="02040503050406030204" pitchFamily="18" charset="0"/>
                            </a:rPr>
                            <m:t>O</m:t>
                          </m:r>
                        </m:e>
                        <m:sup>
                          <m:r>
                            <a:rPr lang="en-US">
                              <a:solidFill>
                                <a:srgbClr val="FF0000"/>
                              </a:solidFill>
                              <a:latin typeface="Cambria Math" panose="02040503050406030204" pitchFamily="18" charset="0"/>
                            </a:rPr>
                            <m:t>+</m:t>
                          </m:r>
                        </m:sup>
                      </m:sSup>
                      <m:r>
                        <a:rPr lang="en-US">
                          <a:latin typeface="Cambria Math" panose="02040503050406030204" pitchFamily="18" charset="0"/>
                        </a:rPr>
                        <m:t>+</m:t>
                      </m:r>
                      <m:sSub>
                        <m:sSubPr>
                          <m:ctrlPr>
                            <a:rPr lang="en-US" i="1" smtClean="0">
                              <a:solidFill>
                                <a:srgbClr val="0000FF"/>
                              </a:solidFill>
                              <a:latin typeface="Cambria Math" panose="02040503050406030204" pitchFamily="18" charset="0"/>
                            </a:rPr>
                          </m:ctrlPr>
                        </m:sSubPr>
                        <m:e>
                          <m:r>
                            <m:rPr>
                              <m:sty m:val="p"/>
                            </m:rPr>
                            <a:rPr lang="en-US">
                              <a:solidFill>
                                <a:srgbClr val="0000FF"/>
                              </a:solidFill>
                              <a:latin typeface="Cambria Math" panose="02040503050406030204" pitchFamily="18" charset="0"/>
                            </a:rPr>
                            <m:t>D</m:t>
                          </m:r>
                        </m:e>
                        <m:sub>
                          <m:r>
                            <a:rPr lang="en-US">
                              <a:solidFill>
                                <a:srgbClr val="0000FF"/>
                              </a:solidFill>
                              <a:latin typeface="Cambria Math" panose="02040503050406030204" pitchFamily="18" charset="0"/>
                            </a:rPr>
                            <m:t>2</m:t>
                          </m:r>
                        </m:sub>
                      </m:sSub>
                      <m:sSup>
                        <m:sSupPr>
                          <m:ctrlPr>
                            <a:rPr lang="en-US" i="1">
                              <a:solidFill>
                                <a:srgbClr val="0000FF"/>
                              </a:solidFill>
                              <a:latin typeface="Cambria Math" panose="02040503050406030204" pitchFamily="18" charset="0"/>
                            </a:rPr>
                          </m:ctrlPr>
                        </m:sSupPr>
                        <m:e>
                          <m:r>
                            <m:rPr>
                              <m:sty m:val="p"/>
                            </m:rPr>
                            <a:rPr lang="en-US">
                              <a:solidFill>
                                <a:srgbClr val="0000FF"/>
                              </a:solidFill>
                              <a:latin typeface="Cambria Math" panose="02040503050406030204" pitchFamily="18" charset="0"/>
                            </a:rPr>
                            <m:t>O</m:t>
                          </m:r>
                        </m:e>
                        <m:sup>
                          <m:r>
                            <a:rPr lang="en-US">
                              <a:solidFill>
                                <a:srgbClr val="0000FF"/>
                              </a:solidFill>
                              <a:latin typeface="Cambria Math" panose="02040503050406030204" pitchFamily="18" charset="0"/>
                            </a:rPr>
                            <m:t>+</m:t>
                          </m:r>
                        </m:sup>
                      </m:sSup>
                    </m:oMath>
                  </m:oMathPara>
                </a14:m>
                <a:endParaRPr lang="en-US" dirty="0"/>
              </a:p>
            </p:txBody>
          </p:sp>
        </mc:Choice>
        <mc:Fallback>
          <p:sp>
            <p:nvSpPr>
              <p:cNvPr id="5" name="TextBox 4">
                <a:extLst>
                  <a:ext uri="{FF2B5EF4-FFF2-40B4-BE49-F238E27FC236}">
                    <a16:creationId xmlns:a16="http://schemas.microsoft.com/office/drawing/2014/main" id="{A705D6FC-9836-8D17-EED1-5CD3C7B9A0E2}"/>
                  </a:ext>
                </a:extLst>
              </p:cNvPr>
              <p:cNvSpPr txBox="1">
                <a:spLocks noRot="1" noChangeAspect="1" noMove="1" noResize="1" noEditPoints="1" noAdjustHandles="1" noChangeArrowheads="1" noChangeShapeType="1" noTextEdit="1"/>
              </p:cNvSpPr>
              <p:nvPr/>
            </p:nvSpPr>
            <p:spPr>
              <a:xfrm>
                <a:off x="2285164" y="3200695"/>
                <a:ext cx="4497223" cy="3793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9529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ED02-DE07-077A-DB72-92C2B2CBEE26}"/>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9CFAB80-46A4-EE15-F353-4DE1230CF418}"/>
              </a:ext>
            </a:extLst>
          </p:cNvPr>
          <p:cNvSpPr>
            <a:spLocks noGrp="1"/>
          </p:cNvSpPr>
          <p:nvPr>
            <p:ph idx="1"/>
          </p:nvPr>
        </p:nvSpPr>
        <p:spPr/>
        <p:txBody>
          <a:bodyPr/>
          <a:lstStyle/>
          <a:p>
            <a:r>
              <a:rPr lang="en-US" dirty="0"/>
              <a:t>Project members: Yi-Siang Wang, Matthew Rohan</a:t>
            </a:r>
          </a:p>
          <a:p>
            <a:r>
              <a:rPr lang="en-US" dirty="0"/>
              <a:t>Code developers: Matthew Rohan, </a:t>
            </a:r>
            <a:r>
              <a:rPr lang="en-US" dirty="0" err="1"/>
              <a:t>Mikhayla</a:t>
            </a:r>
            <a:r>
              <a:rPr lang="en-US" dirty="0"/>
              <a:t> Clothier</a:t>
            </a:r>
          </a:p>
          <a:p>
            <a:r>
              <a:rPr lang="en-US" dirty="0"/>
              <a:t>Our code called TIDES is currently available on </a:t>
            </a:r>
            <a:r>
              <a:rPr lang="en-US" dirty="0" err="1"/>
              <a:t>github</a:t>
            </a:r>
            <a:r>
              <a:rPr lang="en-US" dirty="0"/>
              <a:t>, plans to implement our methodology directly into PSI4 are underway.</a:t>
            </a:r>
          </a:p>
          <a:p>
            <a:endParaRPr lang="en-US" dirty="0"/>
          </a:p>
          <a:p>
            <a:endParaRPr lang="en-US" dirty="0"/>
          </a:p>
        </p:txBody>
      </p:sp>
      <p:pic>
        <p:nvPicPr>
          <p:cNvPr id="1026" name="Picture 2">
            <a:extLst>
              <a:ext uri="{FF2B5EF4-FFF2-40B4-BE49-F238E27FC236}">
                <a16:creationId xmlns:a16="http://schemas.microsoft.com/office/drawing/2014/main" id="{81BE5490-8A6B-000A-77FC-25AFF331A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4" y="4160694"/>
            <a:ext cx="9591675"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2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56E1E-A541-7697-AA98-4065E8777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4D61C-8EB3-5072-7503-14769F37DE83}"/>
              </a:ext>
            </a:extLst>
          </p:cNvPr>
          <p:cNvSpPr>
            <a:spLocks noGrp="1"/>
          </p:cNvSpPr>
          <p:nvPr>
            <p:ph type="title"/>
          </p:nvPr>
        </p:nvSpPr>
        <p:spPr/>
        <p:txBody>
          <a:bodyPr/>
          <a:lstStyle/>
          <a:p>
            <a:r>
              <a:rPr lang="en-US" dirty="0"/>
              <a:t>Background &amp; Motivation</a:t>
            </a:r>
          </a:p>
        </p:txBody>
      </p:sp>
      <p:sp>
        <p:nvSpPr>
          <p:cNvPr id="3" name="Content Placeholder 2">
            <a:extLst>
              <a:ext uri="{FF2B5EF4-FFF2-40B4-BE49-F238E27FC236}">
                <a16:creationId xmlns:a16="http://schemas.microsoft.com/office/drawing/2014/main" id="{43AE428F-0590-8A02-93D4-ADCE03B94891}"/>
              </a:ext>
            </a:extLst>
          </p:cNvPr>
          <p:cNvSpPr>
            <a:spLocks noGrp="1"/>
          </p:cNvSpPr>
          <p:nvPr>
            <p:ph idx="1"/>
          </p:nvPr>
        </p:nvSpPr>
        <p:spPr/>
        <p:txBody>
          <a:bodyPr/>
          <a:lstStyle/>
          <a:p>
            <a:r>
              <a:rPr lang="en-US" sz="1800" dirty="0">
                <a:effectLst/>
                <a:latin typeface="Times New Roman" panose="02020603050405020304" pitchFamily="18" charset="0"/>
                <a:ea typeface="Aptos" panose="020B0004020202020204" pitchFamily="34" charset="0"/>
              </a:rPr>
              <a:t>Following inner-shell </a:t>
            </a:r>
            <a:r>
              <a:rPr lang="en-US" dirty="0">
                <a:latin typeface="Times New Roman" panose="02020603050405020304" pitchFamily="18" charset="0"/>
                <a:ea typeface="Aptos" panose="020B0004020202020204" pitchFamily="34" charset="0"/>
              </a:rPr>
              <a:t>ionization</a:t>
            </a:r>
            <a:r>
              <a:rPr lang="en-US" sz="1800" dirty="0">
                <a:effectLst/>
                <a:latin typeface="Times New Roman" panose="02020603050405020304" pitchFamily="18" charset="0"/>
                <a:ea typeface="Aptos" panose="020B0004020202020204" pitchFamily="34" charset="0"/>
              </a:rPr>
              <a:t> within molecular systems, electrons can undergo competing ultrafast relaxation pathways:</a:t>
            </a:r>
          </a:p>
        </p:txBody>
      </p:sp>
      <p:grpSp>
        <p:nvGrpSpPr>
          <p:cNvPr id="4" name="Group 3">
            <a:extLst>
              <a:ext uri="{FF2B5EF4-FFF2-40B4-BE49-F238E27FC236}">
                <a16:creationId xmlns:a16="http://schemas.microsoft.com/office/drawing/2014/main" id="{41449E9B-ECDC-6139-6A65-10B09E86C6BF}"/>
              </a:ext>
            </a:extLst>
          </p:cNvPr>
          <p:cNvGrpSpPr/>
          <p:nvPr/>
        </p:nvGrpSpPr>
        <p:grpSpPr>
          <a:xfrm>
            <a:off x="2938279" y="3421018"/>
            <a:ext cx="2093000" cy="3265026"/>
            <a:chOff x="1899128" y="2244631"/>
            <a:chExt cx="2093000" cy="3265026"/>
          </a:xfrm>
        </p:grpSpPr>
        <p:sp>
          <p:nvSpPr>
            <p:cNvPr id="5" name="Rounded Rectangle 20">
              <a:extLst>
                <a:ext uri="{FF2B5EF4-FFF2-40B4-BE49-F238E27FC236}">
                  <a16:creationId xmlns:a16="http://schemas.microsoft.com/office/drawing/2014/main" id="{DF173C25-B588-21A1-C3ED-6FE8CCB33629}"/>
                </a:ext>
              </a:extLst>
            </p:cNvPr>
            <p:cNvSpPr/>
            <p:nvPr/>
          </p:nvSpPr>
          <p:spPr>
            <a:xfrm>
              <a:off x="1899128" y="2244631"/>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cxnSp>
          <p:nvCxnSpPr>
            <p:cNvPr id="6" name="Straight Arrow Connector 5">
              <a:extLst>
                <a:ext uri="{FF2B5EF4-FFF2-40B4-BE49-F238E27FC236}">
                  <a16:creationId xmlns:a16="http://schemas.microsoft.com/office/drawing/2014/main" id="{09D16A94-B31B-DE35-632A-770CA55FFF73}"/>
                </a:ext>
              </a:extLst>
            </p:cNvPr>
            <p:cNvCxnSpPr>
              <a:cxnSpLocks/>
            </p:cNvCxnSpPr>
            <p:nvPr/>
          </p:nvCxnSpPr>
          <p:spPr>
            <a:xfrm flipH="1" flipV="1">
              <a:off x="2219638" y="501325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AC77331-336B-A9FD-C7C7-6A88524D34AB}"/>
                </a:ext>
              </a:extLst>
            </p:cNvPr>
            <p:cNvCxnSpPr>
              <a:cxnSpLocks/>
            </p:cNvCxnSpPr>
            <p:nvPr/>
          </p:nvCxnSpPr>
          <p:spPr>
            <a:xfrm>
              <a:off x="2098450" y="518109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F2DAE5-07C5-1EE4-5E49-0EBBB820480F}"/>
                </a:ext>
              </a:extLst>
            </p:cNvPr>
            <p:cNvCxnSpPr>
              <a:cxnSpLocks/>
            </p:cNvCxnSpPr>
            <p:nvPr/>
          </p:nvCxnSpPr>
          <p:spPr>
            <a:xfrm>
              <a:off x="2098450" y="40110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AAC54E-1575-B6A4-8408-83282FE2CE35}"/>
                </a:ext>
              </a:extLst>
            </p:cNvPr>
            <p:cNvCxnSpPr>
              <a:cxnSpLocks/>
            </p:cNvCxnSpPr>
            <p:nvPr/>
          </p:nvCxnSpPr>
          <p:spPr>
            <a:xfrm>
              <a:off x="2098450" y="44222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61E13F-87FB-1037-1284-91FA4D2CA6DA}"/>
                </a:ext>
              </a:extLst>
            </p:cNvPr>
            <p:cNvCxnSpPr>
              <a:cxnSpLocks/>
            </p:cNvCxnSpPr>
            <p:nvPr/>
          </p:nvCxnSpPr>
          <p:spPr>
            <a:xfrm>
              <a:off x="2098450" y="481786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6A194E-FDE3-B7FE-8867-0B943B04FC96}"/>
                </a:ext>
              </a:extLst>
            </p:cNvPr>
            <p:cNvCxnSpPr>
              <a:cxnSpLocks/>
            </p:cNvCxnSpPr>
            <p:nvPr/>
          </p:nvCxnSpPr>
          <p:spPr>
            <a:xfrm>
              <a:off x="2499325" y="5023439"/>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C92B73-3E9A-A06F-C253-69B46D87FC9A}"/>
                </a:ext>
              </a:extLst>
            </p:cNvPr>
            <p:cNvCxnSpPr>
              <a:cxnSpLocks/>
            </p:cNvCxnSpPr>
            <p:nvPr/>
          </p:nvCxnSpPr>
          <p:spPr>
            <a:xfrm>
              <a:off x="2098450" y="3347375"/>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A777F3-45C8-8306-E271-89233856B97D}"/>
                </a:ext>
              </a:extLst>
            </p:cNvPr>
            <p:cNvCxnSpPr>
              <a:cxnSpLocks/>
            </p:cNvCxnSpPr>
            <p:nvPr/>
          </p:nvCxnSpPr>
          <p:spPr>
            <a:xfrm>
              <a:off x="2098450" y="31398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8A5422-A7A3-4090-23D2-D350BDFEFDE6}"/>
                </a:ext>
              </a:extLst>
            </p:cNvPr>
            <p:cNvCxnSpPr>
              <a:cxnSpLocks/>
            </p:cNvCxnSpPr>
            <p:nvPr/>
          </p:nvCxnSpPr>
          <p:spPr>
            <a:xfrm>
              <a:off x="2098450" y="32426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BCAEFD1-A3F5-AB32-037C-04FAE5496E23}"/>
                </a:ext>
              </a:extLst>
            </p:cNvPr>
            <p:cNvSpPr txBox="1"/>
            <p:nvPr/>
          </p:nvSpPr>
          <p:spPr>
            <a:xfrm>
              <a:off x="1985382" y="2261109"/>
              <a:ext cx="1862180" cy="523220"/>
            </a:xfrm>
            <a:prstGeom prst="rect">
              <a:avLst/>
            </a:prstGeom>
            <a:noFill/>
          </p:spPr>
          <p:txBody>
            <a:bodyPr wrap="square" rtlCol="0">
              <a:spAutoFit/>
            </a:bodyPr>
            <a:lstStyle/>
            <a:p>
              <a:pPr algn="ctr"/>
              <a:r>
                <a:rPr lang="en-US" sz="1400" b="1" dirty="0"/>
                <a:t>Intermolecular Coulomb Decay</a:t>
              </a:r>
            </a:p>
          </p:txBody>
        </p:sp>
        <p:sp>
          <p:nvSpPr>
            <p:cNvPr id="17" name="Curved Left Arrow 85">
              <a:extLst>
                <a:ext uri="{FF2B5EF4-FFF2-40B4-BE49-F238E27FC236}">
                  <a16:creationId xmlns:a16="http://schemas.microsoft.com/office/drawing/2014/main" id="{13E71197-B78D-2BE1-60D2-F017304FD396}"/>
                </a:ext>
              </a:extLst>
            </p:cNvPr>
            <p:cNvSpPr/>
            <p:nvPr/>
          </p:nvSpPr>
          <p:spPr>
            <a:xfrm rot="218003">
              <a:off x="3714000" y="3934983"/>
              <a:ext cx="278128" cy="852895"/>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sp>
          <p:nvSpPr>
            <p:cNvPr id="18" name="Curved Left Arrow 87">
              <a:extLst>
                <a:ext uri="{FF2B5EF4-FFF2-40B4-BE49-F238E27FC236}">
                  <a16:creationId xmlns:a16="http://schemas.microsoft.com/office/drawing/2014/main" id="{EE26B332-0263-C33E-60E6-AAAC7802E1AF}"/>
                </a:ext>
              </a:extLst>
            </p:cNvPr>
            <p:cNvSpPr/>
            <p:nvPr/>
          </p:nvSpPr>
          <p:spPr>
            <a:xfrm rot="11203299" flipH="1">
              <a:off x="2687371" y="3171573"/>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20" name="Straight Arrow Connector 19">
              <a:extLst>
                <a:ext uri="{FF2B5EF4-FFF2-40B4-BE49-F238E27FC236}">
                  <a16:creationId xmlns:a16="http://schemas.microsoft.com/office/drawing/2014/main" id="{5439B3C5-2E2F-A564-9FD6-E7B213229C93}"/>
                </a:ext>
              </a:extLst>
            </p:cNvPr>
            <p:cNvCxnSpPr>
              <a:cxnSpLocks/>
            </p:cNvCxnSpPr>
            <p:nvPr/>
          </p:nvCxnSpPr>
          <p:spPr>
            <a:xfrm flipH="1" flipV="1">
              <a:off x="2235739" y="462569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B03BC55-D568-93E0-C20D-EBD5FC2527D7}"/>
                </a:ext>
              </a:extLst>
            </p:cNvPr>
            <p:cNvCxnSpPr>
              <a:cxnSpLocks/>
            </p:cNvCxnSpPr>
            <p:nvPr/>
          </p:nvCxnSpPr>
          <p:spPr>
            <a:xfrm>
              <a:off x="2515426" y="463588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0E26FB4-0EE5-B5B3-7E7C-77CE5A7D58C2}"/>
                </a:ext>
              </a:extLst>
            </p:cNvPr>
            <p:cNvCxnSpPr>
              <a:cxnSpLocks/>
            </p:cNvCxnSpPr>
            <p:nvPr/>
          </p:nvCxnSpPr>
          <p:spPr>
            <a:xfrm flipH="1" flipV="1">
              <a:off x="2235739" y="4226257"/>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87167B-E646-9FEA-0CCB-BE18CB656502}"/>
                </a:ext>
              </a:extLst>
            </p:cNvPr>
            <p:cNvCxnSpPr>
              <a:cxnSpLocks/>
            </p:cNvCxnSpPr>
            <p:nvPr/>
          </p:nvCxnSpPr>
          <p:spPr>
            <a:xfrm>
              <a:off x="2515426" y="4236443"/>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3DC2C5-0124-ECCA-B62E-3555657FE42E}"/>
                </a:ext>
              </a:extLst>
            </p:cNvPr>
            <p:cNvCxnSpPr>
              <a:cxnSpLocks/>
            </p:cNvCxnSpPr>
            <p:nvPr/>
          </p:nvCxnSpPr>
          <p:spPr>
            <a:xfrm flipH="1" flipV="1">
              <a:off x="2235739" y="3830139"/>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9269E22-CF2A-E1C9-4E88-C738B26669FF}"/>
                </a:ext>
              </a:extLst>
            </p:cNvPr>
            <p:cNvCxnSpPr>
              <a:cxnSpLocks/>
            </p:cNvCxnSpPr>
            <p:nvPr/>
          </p:nvCxnSpPr>
          <p:spPr>
            <a:xfrm>
              <a:off x="2515426" y="3840325"/>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98F9EF-937A-89CF-DED7-DF504CD25DE6}"/>
                </a:ext>
              </a:extLst>
            </p:cNvPr>
            <p:cNvCxnSpPr>
              <a:cxnSpLocks/>
            </p:cNvCxnSpPr>
            <p:nvPr/>
          </p:nvCxnSpPr>
          <p:spPr>
            <a:xfrm>
              <a:off x="2099543" y="304251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29B89C-37BD-1867-7E71-F9AC1E348CC7}"/>
                </a:ext>
              </a:extLst>
            </p:cNvPr>
            <p:cNvCxnSpPr>
              <a:cxnSpLocks/>
            </p:cNvCxnSpPr>
            <p:nvPr/>
          </p:nvCxnSpPr>
          <p:spPr>
            <a:xfrm>
              <a:off x="2099543" y="294748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2A84A2E-B8F4-4E1D-A445-176A309DD544}"/>
                </a:ext>
              </a:extLst>
            </p:cNvPr>
            <p:cNvCxnSpPr>
              <a:cxnSpLocks/>
            </p:cNvCxnSpPr>
            <p:nvPr/>
          </p:nvCxnSpPr>
          <p:spPr>
            <a:xfrm flipH="1" flipV="1">
              <a:off x="3258709" y="501325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66674F-DF26-3E58-D260-ED4503D0E350}"/>
                </a:ext>
              </a:extLst>
            </p:cNvPr>
            <p:cNvCxnSpPr>
              <a:cxnSpLocks/>
            </p:cNvCxnSpPr>
            <p:nvPr/>
          </p:nvCxnSpPr>
          <p:spPr>
            <a:xfrm>
              <a:off x="3137521" y="518109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A740D2-7CAC-BAB0-DECB-771B8E4735DF}"/>
                </a:ext>
              </a:extLst>
            </p:cNvPr>
            <p:cNvCxnSpPr>
              <a:cxnSpLocks/>
            </p:cNvCxnSpPr>
            <p:nvPr/>
          </p:nvCxnSpPr>
          <p:spPr>
            <a:xfrm>
              <a:off x="3137521" y="40110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4297D7-8BD1-D1BB-68F5-70BA3B06B368}"/>
                </a:ext>
              </a:extLst>
            </p:cNvPr>
            <p:cNvCxnSpPr>
              <a:cxnSpLocks/>
            </p:cNvCxnSpPr>
            <p:nvPr/>
          </p:nvCxnSpPr>
          <p:spPr>
            <a:xfrm>
              <a:off x="3137521" y="44222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BF1DD8-0CAC-6E7F-9AC9-23117F93BB00}"/>
                </a:ext>
              </a:extLst>
            </p:cNvPr>
            <p:cNvCxnSpPr>
              <a:cxnSpLocks/>
            </p:cNvCxnSpPr>
            <p:nvPr/>
          </p:nvCxnSpPr>
          <p:spPr>
            <a:xfrm>
              <a:off x="3137521" y="481786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8BBB0DF-A61E-96BA-8BE3-B050EE311153}"/>
                </a:ext>
              </a:extLst>
            </p:cNvPr>
            <p:cNvCxnSpPr>
              <a:cxnSpLocks/>
            </p:cNvCxnSpPr>
            <p:nvPr/>
          </p:nvCxnSpPr>
          <p:spPr>
            <a:xfrm>
              <a:off x="3538396" y="5023439"/>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4362D6-DC8F-EF63-F464-566DDD3FF2A4}"/>
                </a:ext>
              </a:extLst>
            </p:cNvPr>
            <p:cNvCxnSpPr>
              <a:cxnSpLocks/>
            </p:cNvCxnSpPr>
            <p:nvPr/>
          </p:nvCxnSpPr>
          <p:spPr>
            <a:xfrm>
              <a:off x="3137521" y="3347375"/>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492548-D8BE-44C6-3424-BE74A30F1451}"/>
                </a:ext>
              </a:extLst>
            </p:cNvPr>
            <p:cNvCxnSpPr>
              <a:cxnSpLocks/>
            </p:cNvCxnSpPr>
            <p:nvPr/>
          </p:nvCxnSpPr>
          <p:spPr>
            <a:xfrm>
              <a:off x="3137521" y="31398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E9B280-0952-D234-E719-B8538A25BD80}"/>
                </a:ext>
              </a:extLst>
            </p:cNvPr>
            <p:cNvCxnSpPr>
              <a:cxnSpLocks/>
            </p:cNvCxnSpPr>
            <p:nvPr/>
          </p:nvCxnSpPr>
          <p:spPr>
            <a:xfrm>
              <a:off x="3137521" y="32426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562DD5B-F34F-B60E-F558-CC4A2890F3D2}"/>
                </a:ext>
              </a:extLst>
            </p:cNvPr>
            <p:cNvCxnSpPr>
              <a:cxnSpLocks/>
            </p:cNvCxnSpPr>
            <p:nvPr/>
          </p:nvCxnSpPr>
          <p:spPr>
            <a:xfrm flipH="1" flipV="1">
              <a:off x="3274810" y="462569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6B45806-8145-6994-1B16-B02E1B2CF6E1}"/>
                </a:ext>
              </a:extLst>
            </p:cNvPr>
            <p:cNvCxnSpPr>
              <a:cxnSpLocks/>
            </p:cNvCxnSpPr>
            <p:nvPr/>
          </p:nvCxnSpPr>
          <p:spPr>
            <a:xfrm flipH="1" flipV="1">
              <a:off x="3274810" y="4226257"/>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E66E564-DEC3-B2ED-9A19-652A249D2563}"/>
                </a:ext>
              </a:extLst>
            </p:cNvPr>
            <p:cNvCxnSpPr>
              <a:cxnSpLocks/>
            </p:cNvCxnSpPr>
            <p:nvPr/>
          </p:nvCxnSpPr>
          <p:spPr>
            <a:xfrm>
              <a:off x="3554497" y="4236443"/>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E27C9D4-242A-045A-D345-9C60CE5B6172}"/>
                </a:ext>
              </a:extLst>
            </p:cNvPr>
            <p:cNvCxnSpPr>
              <a:cxnSpLocks/>
            </p:cNvCxnSpPr>
            <p:nvPr/>
          </p:nvCxnSpPr>
          <p:spPr>
            <a:xfrm flipH="1" flipV="1">
              <a:off x="3274810" y="3830139"/>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3A66087-1901-681C-EFDF-73CF72BD257B}"/>
                </a:ext>
              </a:extLst>
            </p:cNvPr>
            <p:cNvCxnSpPr>
              <a:cxnSpLocks/>
            </p:cNvCxnSpPr>
            <p:nvPr/>
          </p:nvCxnSpPr>
          <p:spPr>
            <a:xfrm>
              <a:off x="3554497" y="3840325"/>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133196-7233-A539-5531-71F51F60BB15}"/>
                </a:ext>
              </a:extLst>
            </p:cNvPr>
            <p:cNvCxnSpPr>
              <a:cxnSpLocks/>
            </p:cNvCxnSpPr>
            <p:nvPr/>
          </p:nvCxnSpPr>
          <p:spPr>
            <a:xfrm>
              <a:off x="3138614" y="304251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6DF793B-8F18-DB46-C426-2CED4BC8E503}"/>
                </a:ext>
              </a:extLst>
            </p:cNvPr>
            <p:cNvCxnSpPr>
              <a:cxnSpLocks/>
            </p:cNvCxnSpPr>
            <p:nvPr/>
          </p:nvCxnSpPr>
          <p:spPr>
            <a:xfrm>
              <a:off x="3138614" y="294748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45E9C37F-948A-8EAC-3878-1F63093C466C}"/>
                </a:ext>
              </a:extLst>
            </p:cNvPr>
            <p:cNvSpPr>
              <a:spLocks noChangeAspect="1"/>
            </p:cNvSpPr>
            <p:nvPr/>
          </p:nvSpPr>
          <p:spPr>
            <a:xfrm>
              <a:off x="3432761" y="4615532"/>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158">
            <a:extLst>
              <a:ext uri="{FF2B5EF4-FFF2-40B4-BE49-F238E27FC236}">
                <a16:creationId xmlns:a16="http://schemas.microsoft.com/office/drawing/2014/main" id="{60F2B3D3-4C72-77BE-B0C7-71A51E417E96}"/>
              </a:ext>
            </a:extLst>
          </p:cNvPr>
          <p:cNvSpPr/>
          <p:nvPr/>
        </p:nvSpPr>
        <p:spPr>
          <a:xfrm>
            <a:off x="760940" y="3410712"/>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sp>
        <p:nvSpPr>
          <p:cNvPr id="46" name="TextBox 45">
            <a:extLst>
              <a:ext uri="{FF2B5EF4-FFF2-40B4-BE49-F238E27FC236}">
                <a16:creationId xmlns:a16="http://schemas.microsoft.com/office/drawing/2014/main" id="{72A78B7D-0E65-7A72-3E10-B99A11934CF0}"/>
              </a:ext>
            </a:extLst>
          </p:cNvPr>
          <p:cNvSpPr txBox="1"/>
          <p:nvPr/>
        </p:nvSpPr>
        <p:spPr>
          <a:xfrm>
            <a:off x="847194" y="3492008"/>
            <a:ext cx="1862180" cy="523220"/>
          </a:xfrm>
          <a:prstGeom prst="rect">
            <a:avLst/>
          </a:prstGeom>
          <a:noFill/>
        </p:spPr>
        <p:txBody>
          <a:bodyPr wrap="square" rtlCol="0">
            <a:spAutoFit/>
          </a:bodyPr>
          <a:lstStyle/>
          <a:p>
            <a:pPr algn="ctr"/>
            <a:r>
              <a:rPr lang="en-US" sz="1400" b="1" dirty="0"/>
              <a:t>Auger-Meitner Decay</a:t>
            </a:r>
          </a:p>
        </p:txBody>
      </p:sp>
      <p:sp>
        <p:nvSpPr>
          <p:cNvPr id="47" name="Curved Left Arrow 170">
            <a:extLst>
              <a:ext uri="{FF2B5EF4-FFF2-40B4-BE49-F238E27FC236}">
                <a16:creationId xmlns:a16="http://schemas.microsoft.com/office/drawing/2014/main" id="{C6C37B16-15C8-3962-72C9-E57CE07A754B}"/>
              </a:ext>
            </a:extLst>
          </p:cNvPr>
          <p:cNvSpPr/>
          <p:nvPr/>
        </p:nvSpPr>
        <p:spPr>
          <a:xfrm rot="218003">
            <a:off x="2037927" y="5101064"/>
            <a:ext cx="278128" cy="852895"/>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48" name="Straight Arrow Connector 47">
            <a:extLst>
              <a:ext uri="{FF2B5EF4-FFF2-40B4-BE49-F238E27FC236}">
                <a16:creationId xmlns:a16="http://schemas.microsoft.com/office/drawing/2014/main" id="{EB6DF090-4B83-9C3E-AAAC-F788057DAA52}"/>
              </a:ext>
            </a:extLst>
          </p:cNvPr>
          <p:cNvCxnSpPr>
            <a:cxnSpLocks/>
          </p:cNvCxnSpPr>
          <p:nvPr/>
        </p:nvCxnSpPr>
        <p:spPr>
          <a:xfrm flipH="1" flipV="1">
            <a:off x="1582636" y="617933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6A7817-50DB-0C8B-A254-0B8598D6B50E}"/>
              </a:ext>
            </a:extLst>
          </p:cNvPr>
          <p:cNvCxnSpPr>
            <a:cxnSpLocks/>
          </p:cNvCxnSpPr>
          <p:nvPr/>
        </p:nvCxnSpPr>
        <p:spPr>
          <a:xfrm>
            <a:off x="1461448" y="634717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5A354E-6507-22C5-9017-5D064F6B4A30}"/>
              </a:ext>
            </a:extLst>
          </p:cNvPr>
          <p:cNvCxnSpPr>
            <a:cxnSpLocks/>
          </p:cNvCxnSpPr>
          <p:nvPr/>
        </p:nvCxnSpPr>
        <p:spPr>
          <a:xfrm>
            <a:off x="1461448" y="517711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58A613-570F-8235-4C1F-AC30E8CE72D0}"/>
              </a:ext>
            </a:extLst>
          </p:cNvPr>
          <p:cNvCxnSpPr>
            <a:cxnSpLocks/>
          </p:cNvCxnSpPr>
          <p:nvPr/>
        </p:nvCxnSpPr>
        <p:spPr>
          <a:xfrm>
            <a:off x="1461448" y="558828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57796B3-AB29-394F-062E-86234A5426B9}"/>
              </a:ext>
            </a:extLst>
          </p:cNvPr>
          <p:cNvCxnSpPr>
            <a:cxnSpLocks/>
          </p:cNvCxnSpPr>
          <p:nvPr/>
        </p:nvCxnSpPr>
        <p:spPr>
          <a:xfrm>
            <a:off x="1461448" y="598394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58D0B1E-3903-E31E-33E9-E15E1D649236}"/>
              </a:ext>
            </a:extLst>
          </p:cNvPr>
          <p:cNvCxnSpPr>
            <a:cxnSpLocks/>
          </p:cNvCxnSpPr>
          <p:nvPr/>
        </p:nvCxnSpPr>
        <p:spPr>
          <a:xfrm>
            <a:off x="1862323" y="618952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56869C-5631-3463-5DA6-C9CFB026FE8E}"/>
              </a:ext>
            </a:extLst>
          </p:cNvPr>
          <p:cNvCxnSpPr>
            <a:cxnSpLocks/>
          </p:cNvCxnSpPr>
          <p:nvPr/>
        </p:nvCxnSpPr>
        <p:spPr>
          <a:xfrm>
            <a:off x="1461448" y="451345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3752E21-D9DF-0EB1-8C92-2800B3CB6682}"/>
              </a:ext>
            </a:extLst>
          </p:cNvPr>
          <p:cNvCxnSpPr>
            <a:cxnSpLocks/>
          </p:cNvCxnSpPr>
          <p:nvPr/>
        </p:nvCxnSpPr>
        <p:spPr>
          <a:xfrm>
            <a:off x="1461448" y="430590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6B7F700-62FD-FFEC-7A4C-E7F620F58B71}"/>
              </a:ext>
            </a:extLst>
          </p:cNvPr>
          <p:cNvCxnSpPr>
            <a:cxnSpLocks/>
          </p:cNvCxnSpPr>
          <p:nvPr/>
        </p:nvCxnSpPr>
        <p:spPr>
          <a:xfrm>
            <a:off x="1461448" y="440869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0D84D23-24BF-8250-88F2-4089C7DE311E}"/>
              </a:ext>
            </a:extLst>
          </p:cNvPr>
          <p:cNvCxnSpPr>
            <a:cxnSpLocks/>
          </p:cNvCxnSpPr>
          <p:nvPr/>
        </p:nvCxnSpPr>
        <p:spPr>
          <a:xfrm flipH="1" flipV="1">
            <a:off x="1598737" y="5791775"/>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9305A56-DE2E-2C5D-6C66-BBE5F9513776}"/>
              </a:ext>
            </a:extLst>
          </p:cNvPr>
          <p:cNvCxnSpPr>
            <a:cxnSpLocks/>
          </p:cNvCxnSpPr>
          <p:nvPr/>
        </p:nvCxnSpPr>
        <p:spPr>
          <a:xfrm flipH="1" flipV="1">
            <a:off x="1598737" y="5392338"/>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2293931-7ACB-1E32-BE9D-27139D8DF647}"/>
              </a:ext>
            </a:extLst>
          </p:cNvPr>
          <p:cNvCxnSpPr>
            <a:cxnSpLocks/>
          </p:cNvCxnSpPr>
          <p:nvPr/>
        </p:nvCxnSpPr>
        <p:spPr>
          <a:xfrm>
            <a:off x="1878424" y="5402524"/>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3BD5F85-B488-F5CA-0737-19419CA2CB41}"/>
              </a:ext>
            </a:extLst>
          </p:cNvPr>
          <p:cNvCxnSpPr>
            <a:cxnSpLocks/>
          </p:cNvCxnSpPr>
          <p:nvPr/>
        </p:nvCxnSpPr>
        <p:spPr>
          <a:xfrm flipH="1" flipV="1">
            <a:off x="1598737" y="4996220"/>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F7AF18C-903A-AEBA-46F8-8780DA7B0F89}"/>
              </a:ext>
            </a:extLst>
          </p:cNvPr>
          <p:cNvCxnSpPr>
            <a:cxnSpLocks/>
          </p:cNvCxnSpPr>
          <p:nvPr/>
        </p:nvCxnSpPr>
        <p:spPr>
          <a:xfrm>
            <a:off x="1878424" y="5006406"/>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059135C-A45F-8704-C936-D69955C04E74}"/>
              </a:ext>
            </a:extLst>
          </p:cNvPr>
          <p:cNvCxnSpPr>
            <a:cxnSpLocks/>
          </p:cNvCxnSpPr>
          <p:nvPr/>
        </p:nvCxnSpPr>
        <p:spPr>
          <a:xfrm>
            <a:off x="1462541" y="4208594"/>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205BBB8-1241-4060-6600-AB912CBA70B0}"/>
              </a:ext>
            </a:extLst>
          </p:cNvPr>
          <p:cNvCxnSpPr>
            <a:cxnSpLocks/>
          </p:cNvCxnSpPr>
          <p:nvPr/>
        </p:nvCxnSpPr>
        <p:spPr>
          <a:xfrm>
            <a:off x="1462541" y="411356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4782546D-57C0-04C1-255D-4C818CA6F4F8}"/>
              </a:ext>
            </a:extLst>
          </p:cNvPr>
          <p:cNvSpPr>
            <a:spLocks noChangeAspect="1"/>
          </p:cNvSpPr>
          <p:nvPr/>
        </p:nvSpPr>
        <p:spPr>
          <a:xfrm>
            <a:off x="1756688" y="5781613"/>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9DEBF9C-99F8-BC9D-54DC-30D5FE4C6CED}"/>
              </a:ext>
            </a:extLst>
          </p:cNvPr>
          <p:cNvGrpSpPr/>
          <p:nvPr/>
        </p:nvGrpSpPr>
        <p:grpSpPr>
          <a:xfrm>
            <a:off x="5046030" y="3421018"/>
            <a:ext cx="2104971" cy="3265026"/>
            <a:chOff x="6555676" y="1903350"/>
            <a:chExt cx="2104971" cy="3265026"/>
          </a:xfrm>
        </p:grpSpPr>
        <p:sp>
          <p:nvSpPr>
            <p:cNvPr id="66" name="Rounded Rectangle 116">
              <a:extLst>
                <a:ext uri="{FF2B5EF4-FFF2-40B4-BE49-F238E27FC236}">
                  <a16:creationId xmlns:a16="http://schemas.microsoft.com/office/drawing/2014/main" id="{7F90F88B-7B69-2D9E-E7EB-6D3607E42C73}"/>
                </a:ext>
              </a:extLst>
            </p:cNvPr>
            <p:cNvSpPr/>
            <p:nvPr/>
          </p:nvSpPr>
          <p:spPr>
            <a:xfrm>
              <a:off x="6625958" y="1903350"/>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cxnSp>
          <p:nvCxnSpPr>
            <p:cNvPr id="67" name="Straight Arrow Connector 66">
              <a:extLst>
                <a:ext uri="{FF2B5EF4-FFF2-40B4-BE49-F238E27FC236}">
                  <a16:creationId xmlns:a16="http://schemas.microsoft.com/office/drawing/2014/main" id="{3DC1E5DD-1A37-3E6A-805E-64D82CB11A06}"/>
                </a:ext>
              </a:extLst>
            </p:cNvPr>
            <p:cNvCxnSpPr>
              <a:cxnSpLocks/>
            </p:cNvCxnSpPr>
            <p:nvPr/>
          </p:nvCxnSpPr>
          <p:spPr>
            <a:xfrm flipH="1" flipV="1">
              <a:off x="6946468" y="4671972"/>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88BCF78-48D1-7199-77C9-66095E1B8A0F}"/>
                </a:ext>
              </a:extLst>
            </p:cNvPr>
            <p:cNvCxnSpPr>
              <a:cxnSpLocks/>
            </p:cNvCxnSpPr>
            <p:nvPr/>
          </p:nvCxnSpPr>
          <p:spPr>
            <a:xfrm>
              <a:off x="6825280" y="483981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64B1634-D074-9A79-9C8E-FE87AC0EC9E5}"/>
                </a:ext>
              </a:extLst>
            </p:cNvPr>
            <p:cNvCxnSpPr>
              <a:cxnSpLocks/>
            </p:cNvCxnSpPr>
            <p:nvPr/>
          </p:nvCxnSpPr>
          <p:spPr>
            <a:xfrm>
              <a:off x="6825280" y="366975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4450FF-2094-9334-1B8D-FFDE63233FC8}"/>
                </a:ext>
              </a:extLst>
            </p:cNvPr>
            <p:cNvCxnSpPr>
              <a:cxnSpLocks/>
            </p:cNvCxnSpPr>
            <p:nvPr/>
          </p:nvCxnSpPr>
          <p:spPr>
            <a:xfrm>
              <a:off x="6825280" y="40809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1A6A0-3B55-862B-E659-09B8D8327057}"/>
                </a:ext>
              </a:extLst>
            </p:cNvPr>
            <p:cNvCxnSpPr>
              <a:cxnSpLocks/>
            </p:cNvCxnSpPr>
            <p:nvPr/>
          </p:nvCxnSpPr>
          <p:spPr>
            <a:xfrm>
              <a:off x="6825280" y="447658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5F295AA-BD00-7D5D-BF14-A44642FACE0B}"/>
                </a:ext>
              </a:extLst>
            </p:cNvPr>
            <p:cNvCxnSpPr>
              <a:cxnSpLocks/>
            </p:cNvCxnSpPr>
            <p:nvPr/>
          </p:nvCxnSpPr>
          <p:spPr>
            <a:xfrm>
              <a:off x="7226155" y="4682158"/>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953E995-C94C-8DED-8E36-71B1095BBB2B}"/>
                </a:ext>
              </a:extLst>
            </p:cNvPr>
            <p:cNvCxnSpPr>
              <a:cxnSpLocks/>
            </p:cNvCxnSpPr>
            <p:nvPr/>
          </p:nvCxnSpPr>
          <p:spPr>
            <a:xfrm>
              <a:off x="6825280" y="3006094"/>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31D6120-6036-9DFB-D5E3-135091CD076D}"/>
                </a:ext>
              </a:extLst>
            </p:cNvPr>
            <p:cNvCxnSpPr>
              <a:cxnSpLocks/>
            </p:cNvCxnSpPr>
            <p:nvPr/>
          </p:nvCxnSpPr>
          <p:spPr>
            <a:xfrm>
              <a:off x="6825280" y="279853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E9A7DB8-0FA8-0843-93D3-50AA1FB20360}"/>
                </a:ext>
              </a:extLst>
            </p:cNvPr>
            <p:cNvCxnSpPr>
              <a:cxnSpLocks/>
            </p:cNvCxnSpPr>
            <p:nvPr/>
          </p:nvCxnSpPr>
          <p:spPr>
            <a:xfrm>
              <a:off x="6825280" y="29013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D01F408-F3C7-685B-0BE5-B8E5420E9C74}"/>
                </a:ext>
              </a:extLst>
            </p:cNvPr>
            <p:cNvSpPr txBox="1"/>
            <p:nvPr/>
          </p:nvSpPr>
          <p:spPr>
            <a:xfrm>
              <a:off x="6712212" y="1919828"/>
              <a:ext cx="1862180" cy="523220"/>
            </a:xfrm>
            <a:prstGeom prst="rect">
              <a:avLst/>
            </a:prstGeom>
            <a:noFill/>
          </p:spPr>
          <p:txBody>
            <a:bodyPr wrap="square" rtlCol="0">
              <a:spAutoFit/>
            </a:bodyPr>
            <a:lstStyle/>
            <a:p>
              <a:pPr algn="ctr"/>
              <a:r>
                <a:rPr lang="en-US" sz="1400" b="1" dirty="0"/>
                <a:t>Electron-Transfer Mediated Decay</a:t>
              </a:r>
            </a:p>
          </p:txBody>
        </p:sp>
        <p:sp>
          <p:nvSpPr>
            <p:cNvPr id="78" name="Curved Left Arrow 130">
              <a:extLst>
                <a:ext uri="{FF2B5EF4-FFF2-40B4-BE49-F238E27FC236}">
                  <a16:creationId xmlns:a16="http://schemas.microsoft.com/office/drawing/2014/main" id="{E071C12C-77AB-7212-AF30-0A5271C3B592}"/>
                </a:ext>
              </a:extLst>
            </p:cNvPr>
            <p:cNvSpPr/>
            <p:nvPr/>
          </p:nvSpPr>
          <p:spPr>
            <a:xfrm rot="10396701">
              <a:off x="6555676" y="2893266"/>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p:cxnSp>
          <p:nvCxnSpPr>
            <p:cNvPr id="80" name="Straight Arrow Connector 79">
              <a:extLst>
                <a:ext uri="{FF2B5EF4-FFF2-40B4-BE49-F238E27FC236}">
                  <a16:creationId xmlns:a16="http://schemas.microsoft.com/office/drawing/2014/main" id="{928CA230-DABD-545A-534B-C1C04A17FC4E}"/>
                </a:ext>
              </a:extLst>
            </p:cNvPr>
            <p:cNvCxnSpPr>
              <a:cxnSpLocks/>
            </p:cNvCxnSpPr>
            <p:nvPr/>
          </p:nvCxnSpPr>
          <p:spPr>
            <a:xfrm flipH="1" flipV="1">
              <a:off x="6962569" y="428441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9A0115C-7D28-271D-CDD0-A434BA8D460B}"/>
                </a:ext>
              </a:extLst>
            </p:cNvPr>
            <p:cNvCxnSpPr>
              <a:cxnSpLocks/>
            </p:cNvCxnSpPr>
            <p:nvPr/>
          </p:nvCxnSpPr>
          <p:spPr>
            <a:xfrm>
              <a:off x="7242256" y="4294599"/>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87CBC55-1DD7-7E3D-0258-1FBCF541FBC7}"/>
                </a:ext>
              </a:extLst>
            </p:cNvPr>
            <p:cNvCxnSpPr>
              <a:cxnSpLocks/>
            </p:cNvCxnSpPr>
            <p:nvPr/>
          </p:nvCxnSpPr>
          <p:spPr>
            <a:xfrm flipH="1" flipV="1">
              <a:off x="6962569" y="3884976"/>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F9E2616-7C16-CCE2-ABD9-4402A04F1B02}"/>
                </a:ext>
              </a:extLst>
            </p:cNvPr>
            <p:cNvCxnSpPr>
              <a:cxnSpLocks/>
            </p:cNvCxnSpPr>
            <p:nvPr/>
          </p:nvCxnSpPr>
          <p:spPr>
            <a:xfrm>
              <a:off x="7242256" y="3895162"/>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888E110-6FCE-92F7-2401-C913A62CBECF}"/>
                </a:ext>
              </a:extLst>
            </p:cNvPr>
            <p:cNvCxnSpPr>
              <a:cxnSpLocks/>
            </p:cNvCxnSpPr>
            <p:nvPr/>
          </p:nvCxnSpPr>
          <p:spPr>
            <a:xfrm flipH="1" flipV="1">
              <a:off x="6962569" y="3488858"/>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5B22D39-ECB9-DC9F-6634-6B0E3CB0E633}"/>
                </a:ext>
              </a:extLst>
            </p:cNvPr>
            <p:cNvCxnSpPr>
              <a:cxnSpLocks/>
            </p:cNvCxnSpPr>
            <p:nvPr/>
          </p:nvCxnSpPr>
          <p:spPr>
            <a:xfrm>
              <a:off x="7242256" y="3499044"/>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EDC64A2-7779-CF6A-B116-9D20D47C1340}"/>
                </a:ext>
              </a:extLst>
            </p:cNvPr>
            <p:cNvCxnSpPr>
              <a:cxnSpLocks/>
            </p:cNvCxnSpPr>
            <p:nvPr/>
          </p:nvCxnSpPr>
          <p:spPr>
            <a:xfrm>
              <a:off x="6826373" y="270123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62D4823-24C6-1BD8-F6C1-80CB8CD1EE6C}"/>
                </a:ext>
              </a:extLst>
            </p:cNvPr>
            <p:cNvCxnSpPr>
              <a:cxnSpLocks/>
            </p:cNvCxnSpPr>
            <p:nvPr/>
          </p:nvCxnSpPr>
          <p:spPr>
            <a:xfrm>
              <a:off x="6826373" y="260620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4197327-2E6D-CC19-C55A-9D0B43C34FDE}"/>
                </a:ext>
              </a:extLst>
            </p:cNvPr>
            <p:cNvCxnSpPr>
              <a:cxnSpLocks/>
            </p:cNvCxnSpPr>
            <p:nvPr/>
          </p:nvCxnSpPr>
          <p:spPr>
            <a:xfrm flipH="1" flipV="1">
              <a:off x="7985539" y="4671972"/>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93A857A-129B-E5FC-D6BD-81F6FD176CAF}"/>
                </a:ext>
              </a:extLst>
            </p:cNvPr>
            <p:cNvCxnSpPr>
              <a:cxnSpLocks/>
            </p:cNvCxnSpPr>
            <p:nvPr/>
          </p:nvCxnSpPr>
          <p:spPr>
            <a:xfrm>
              <a:off x="7864351" y="483981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A22EF3D-974E-456A-7033-FA8B914A754F}"/>
                </a:ext>
              </a:extLst>
            </p:cNvPr>
            <p:cNvCxnSpPr>
              <a:cxnSpLocks/>
            </p:cNvCxnSpPr>
            <p:nvPr/>
          </p:nvCxnSpPr>
          <p:spPr>
            <a:xfrm>
              <a:off x="7864351" y="366975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282480-2436-17AB-9820-A7335DC16504}"/>
                </a:ext>
              </a:extLst>
            </p:cNvPr>
            <p:cNvCxnSpPr>
              <a:cxnSpLocks/>
            </p:cNvCxnSpPr>
            <p:nvPr/>
          </p:nvCxnSpPr>
          <p:spPr>
            <a:xfrm>
              <a:off x="7864351" y="4080919"/>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8147296-990D-7000-584E-0C1B7BB27B4F}"/>
                </a:ext>
              </a:extLst>
            </p:cNvPr>
            <p:cNvCxnSpPr>
              <a:cxnSpLocks/>
            </p:cNvCxnSpPr>
            <p:nvPr/>
          </p:nvCxnSpPr>
          <p:spPr>
            <a:xfrm>
              <a:off x="7864351" y="4476580"/>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14FE07BB-D657-4C8A-A4C2-9FBB13FB555D}"/>
                </a:ext>
              </a:extLst>
            </p:cNvPr>
            <p:cNvCxnSpPr>
              <a:cxnSpLocks/>
            </p:cNvCxnSpPr>
            <p:nvPr/>
          </p:nvCxnSpPr>
          <p:spPr>
            <a:xfrm>
              <a:off x="8265226" y="4682158"/>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21B49C8-5485-1114-A1D4-893D0F1D7A96}"/>
                </a:ext>
              </a:extLst>
            </p:cNvPr>
            <p:cNvCxnSpPr>
              <a:cxnSpLocks/>
            </p:cNvCxnSpPr>
            <p:nvPr/>
          </p:nvCxnSpPr>
          <p:spPr>
            <a:xfrm>
              <a:off x="7864351" y="3006094"/>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402B36E-5D2B-40D6-6A78-7DE19C62A89A}"/>
                </a:ext>
              </a:extLst>
            </p:cNvPr>
            <p:cNvCxnSpPr>
              <a:cxnSpLocks/>
            </p:cNvCxnSpPr>
            <p:nvPr/>
          </p:nvCxnSpPr>
          <p:spPr>
            <a:xfrm>
              <a:off x="7864351" y="279853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B9B5CAF-347A-061B-BBA6-31325C1ABB48}"/>
                </a:ext>
              </a:extLst>
            </p:cNvPr>
            <p:cNvCxnSpPr>
              <a:cxnSpLocks/>
            </p:cNvCxnSpPr>
            <p:nvPr/>
          </p:nvCxnSpPr>
          <p:spPr>
            <a:xfrm>
              <a:off x="7864351" y="290133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0818E90-FF67-BC74-5160-98E4245F5E05}"/>
                </a:ext>
              </a:extLst>
            </p:cNvPr>
            <p:cNvCxnSpPr>
              <a:cxnSpLocks/>
            </p:cNvCxnSpPr>
            <p:nvPr/>
          </p:nvCxnSpPr>
          <p:spPr>
            <a:xfrm flipH="1" flipV="1">
              <a:off x="8001640" y="4284413"/>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C88212E-45B6-287A-E8E6-E68346746959}"/>
                </a:ext>
              </a:extLst>
            </p:cNvPr>
            <p:cNvCxnSpPr>
              <a:cxnSpLocks/>
            </p:cNvCxnSpPr>
            <p:nvPr/>
          </p:nvCxnSpPr>
          <p:spPr>
            <a:xfrm flipH="1" flipV="1">
              <a:off x="8001640" y="3884976"/>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F1F5BE8-F01C-4BB3-2915-60BEAE0609E9}"/>
                </a:ext>
              </a:extLst>
            </p:cNvPr>
            <p:cNvCxnSpPr>
              <a:cxnSpLocks/>
            </p:cNvCxnSpPr>
            <p:nvPr/>
          </p:nvCxnSpPr>
          <p:spPr>
            <a:xfrm>
              <a:off x="8281327" y="3895162"/>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34CEF27-06F5-7A52-C1F7-E948A6A30622}"/>
                </a:ext>
              </a:extLst>
            </p:cNvPr>
            <p:cNvCxnSpPr>
              <a:cxnSpLocks/>
            </p:cNvCxnSpPr>
            <p:nvPr/>
          </p:nvCxnSpPr>
          <p:spPr>
            <a:xfrm flipH="1" flipV="1">
              <a:off x="8001640" y="3488858"/>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C75F288-A106-07B6-A272-ECF4D053C39A}"/>
                </a:ext>
              </a:extLst>
            </p:cNvPr>
            <p:cNvCxnSpPr>
              <a:cxnSpLocks/>
            </p:cNvCxnSpPr>
            <p:nvPr/>
          </p:nvCxnSpPr>
          <p:spPr>
            <a:xfrm>
              <a:off x="8281327" y="3499044"/>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9B266D0-6B92-8CAF-4B36-8DDFB4D53181}"/>
                </a:ext>
              </a:extLst>
            </p:cNvPr>
            <p:cNvCxnSpPr>
              <a:cxnSpLocks/>
            </p:cNvCxnSpPr>
            <p:nvPr/>
          </p:nvCxnSpPr>
          <p:spPr>
            <a:xfrm>
              <a:off x="7865444" y="270123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8415DC1-B9BB-CDCB-3340-BA4A629D9B79}"/>
                </a:ext>
              </a:extLst>
            </p:cNvPr>
            <p:cNvCxnSpPr>
              <a:cxnSpLocks/>
            </p:cNvCxnSpPr>
            <p:nvPr/>
          </p:nvCxnSpPr>
          <p:spPr>
            <a:xfrm>
              <a:off x="7865444" y="260620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D58FC5F4-B4CA-5731-46EE-3F635625A40B}"/>
                </a:ext>
              </a:extLst>
            </p:cNvPr>
            <p:cNvSpPr>
              <a:spLocks noChangeAspect="1"/>
            </p:cNvSpPr>
            <p:nvPr/>
          </p:nvSpPr>
          <p:spPr>
            <a:xfrm>
              <a:off x="8159591" y="4274251"/>
              <a:ext cx="197286" cy="320040"/>
            </a:xfrm>
            <a:prstGeom prst="ellipse">
              <a:avLst/>
            </a:prstGeom>
            <a:noFill/>
            <a:ln w="381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Arrow 212">
              <a:extLst>
                <a:ext uri="{FF2B5EF4-FFF2-40B4-BE49-F238E27FC236}">
                  <a16:creationId xmlns:a16="http://schemas.microsoft.com/office/drawing/2014/main" id="{4B1B6B83-E025-869A-2E19-EDBBC6BC231D}"/>
                </a:ext>
              </a:extLst>
            </p:cNvPr>
            <p:cNvSpPr/>
            <p:nvPr/>
          </p:nvSpPr>
          <p:spPr>
            <a:xfrm rot="2618372">
              <a:off x="7275730" y="3909609"/>
              <a:ext cx="740575" cy="16910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6" name="Curved Left Arrow 214">
            <a:extLst>
              <a:ext uri="{FF2B5EF4-FFF2-40B4-BE49-F238E27FC236}">
                <a16:creationId xmlns:a16="http://schemas.microsoft.com/office/drawing/2014/main" id="{D0616047-EE1F-8A65-B11E-27ADE48F0036}"/>
              </a:ext>
            </a:extLst>
          </p:cNvPr>
          <p:cNvSpPr/>
          <p:nvPr/>
        </p:nvSpPr>
        <p:spPr>
          <a:xfrm rot="10396701">
            <a:off x="1089024" y="4425093"/>
            <a:ext cx="254415" cy="703232"/>
          </a:xfrm>
          <a:prstGeom prst="curvedLeftArrow">
            <a:avLst>
              <a:gd name="adj1" fmla="val 25000"/>
              <a:gd name="adj2" fmla="val 50000"/>
              <a:gd name="adj3" fmla="val 23068"/>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a:solidFill>
                <a:schemeClr val="tx1"/>
              </a:solidFill>
            </a:endParaRPr>
          </a:p>
        </p:txBody>
      </p:sp>
      <mc:AlternateContent xmlns:mc="http://schemas.openxmlformats.org/markup-compatibility/2006">
        <mc:Choice xmlns:a14="http://schemas.microsoft.com/office/drawing/2010/main" Requires="a14">
          <p:sp>
            <p:nvSpPr>
              <p:cNvPr id="155" name="TextBox 154">
                <a:extLst>
                  <a:ext uri="{FF2B5EF4-FFF2-40B4-BE49-F238E27FC236}">
                    <a16:creationId xmlns:a16="http://schemas.microsoft.com/office/drawing/2014/main" id="{326A3D5F-BE6B-D8E9-4C89-77B21104786C}"/>
                  </a:ext>
                </a:extLst>
              </p:cNvPr>
              <p:cNvSpPr txBox="1"/>
              <p:nvPr/>
            </p:nvSpPr>
            <p:spPr>
              <a:xfrm>
                <a:off x="7667180" y="4673378"/>
                <a:ext cx="4239015" cy="4197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H</m:t>
                          </m:r>
                        </m:e>
                        <m:sub>
                          <m:r>
                            <a:rPr lang="en-US" sz="2000" i="0">
                              <a:solidFill>
                                <a:schemeClr val="tx1"/>
                              </a:solidFill>
                              <a:latin typeface="Cambria Math" panose="02040503050406030204" pitchFamily="18" charset="0"/>
                            </a:rPr>
                            <m:t>2</m:t>
                          </m:r>
                        </m:sub>
                      </m:sSub>
                      <m:r>
                        <m:rPr>
                          <m:sty m:val="p"/>
                        </m:rPr>
                        <a:rPr lang="en-US" sz="2000" i="0">
                          <a:solidFill>
                            <a:schemeClr val="tx1"/>
                          </a:solidFill>
                          <a:latin typeface="Cambria Math" panose="02040503050406030204" pitchFamily="18" charset="0"/>
                        </a:rPr>
                        <m:t>O</m:t>
                      </m:r>
                      <m:r>
                        <a:rPr lang="en-US" sz="2000" b="0" i="0" smtClean="0">
                          <a:solidFill>
                            <a:schemeClr val="tx1"/>
                          </a:solidFill>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H</m:t>
                              </m:r>
                            </m:e>
                            <m:sub>
                              <m:r>
                                <a:rPr lang="en-US" sz="2000">
                                  <a:latin typeface="Cambria Math" panose="02040503050406030204" pitchFamily="18" charset="0"/>
                                </a:rPr>
                                <m:t>2</m:t>
                              </m:r>
                            </m:sub>
                          </m:sSub>
                          <m:r>
                            <m:rPr>
                              <m:sty m:val="p"/>
                            </m:rPr>
                            <a:rPr lang="en-US" sz="2000">
                              <a:latin typeface="Cambria Math" panose="02040503050406030204" pitchFamily="18" charset="0"/>
                            </a:rPr>
                            <m:t>O</m:t>
                          </m:r>
                        </m:e>
                        <m:sup>
                          <m:r>
                            <a:rPr lang="en-US" sz="2000">
                              <a:latin typeface="Cambria Math" panose="02040503050406030204" pitchFamily="18" charset="0"/>
                            </a:rPr>
                            <m:t>+∗</m:t>
                          </m:r>
                        </m:sup>
                      </m:sSup>
                      <m:box>
                        <m:boxPr>
                          <m:ctrlPr>
                            <a:rPr lang="en-US" sz="2000" i="1">
                              <a:solidFill>
                                <a:schemeClr val="tx1"/>
                              </a:solidFill>
                              <a:latin typeface="Cambria Math" panose="02040503050406030204" pitchFamily="18" charset="0"/>
                            </a:rPr>
                          </m:ctrlPr>
                        </m:boxPr>
                        <m:e>
                          <m:groupChr>
                            <m:groupChrPr>
                              <m:chr m:val="→"/>
                              <m:vertJc m:val="bot"/>
                              <m:ctrlPr>
                                <a:rPr lang="en-US" sz="2000" i="1">
                                  <a:solidFill>
                                    <a:schemeClr val="tx1"/>
                                  </a:solidFill>
                                  <a:latin typeface="Cambria Math" panose="02040503050406030204" pitchFamily="18" charset="0"/>
                                </a:rPr>
                              </m:ctrlPr>
                            </m:groupChrPr>
                            <m:e>
                              <m:r>
                                <a:rPr lang="en-US" sz="2000" i="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ICD</m:t>
                              </m:r>
                              <m:r>
                                <a:rPr lang="en-US" sz="2000" i="0">
                                  <a:solidFill>
                                    <a:schemeClr val="tx1"/>
                                  </a:solidFill>
                                  <a:latin typeface="Cambria Math" panose="02040503050406030204" pitchFamily="18" charset="0"/>
                                </a:rPr>
                                <m:t>   </m:t>
                              </m:r>
                            </m:e>
                          </m:groupChr>
                        </m:e>
                      </m:box>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i="0">
                              <a:latin typeface="Cambria Math" panose="02040503050406030204" pitchFamily="18" charset="0"/>
                            </a:rPr>
                            <m:t>+</m:t>
                          </m:r>
                        </m:sup>
                      </m:sSup>
                      <m:r>
                        <a:rPr lang="en-US" sz="2000" i="0">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i="0">
                              <a:latin typeface="Cambria Math" panose="02040503050406030204" pitchFamily="18" charset="0"/>
                            </a:rPr>
                            <m:t>+</m:t>
                          </m:r>
                        </m:sup>
                      </m:sSup>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e</m:t>
                          </m:r>
                        </m:e>
                        <m:sup>
                          <m:r>
                            <a:rPr lang="en-US" sz="2000" b="0" i="0" smtClean="0">
                              <a:latin typeface="Cambria Math" panose="02040503050406030204" pitchFamily="18" charset="0"/>
                            </a:rPr>
                            <m:t>−</m:t>
                          </m:r>
                        </m:sup>
                      </m:sSup>
                    </m:oMath>
                  </m:oMathPara>
                </a14:m>
                <a:endParaRPr lang="en-US" sz="2000" dirty="0">
                  <a:solidFill>
                    <a:schemeClr val="tx1"/>
                  </a:solidFill>
                </a:endParaRPr>
              </a:p>
            </p:txBody>
          </p:sp>
        </mc:Choice>
        <mc:Fallback>
          <p:sp>
            <p:nvSpPr>
              <p:cNvPr id="155" name="TextBox 154">
                <a:extLst>
                  <a:ext uri="{FF2B5EF4-FFF2-40B4-BE49-F238E27FC236}">
                    <a16:creationId xmlns:a16="http://schemas.microsoft.com/office/drawing/2014/main" id="{326A3D5F-BE6B-D8E9-4C89-77B21104786C}"/>
                  </a:ext>
                </a:extLst>
              </p:cNvPr>
              <p:cNvSpPr txBox="1">
                <a:spLocks noRot="1" noChangeAspect="1" noMove="1" noResize="1" noEditPoints="1" noAdjustHandles="1" noChangeArrowheads="1" noChangeShapeType="1" noTextEdit="1"/>
              </p:cNvSpPr>
              <p:nvPr/>
            </p:nvSpPr>
            <p:spPr>
              <a:xfrm>
                <a:off x="7667180" y="4673378"/>
                <a:ext cx="4239015" cy="4197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8" name="TextBox 157">
                <a:extLst>
                  <a:ext uri="{FF2B5EF4-FFF2-40B4-BE49-F238E27FC236}">
                    <a16:creationId xmlns:a16="http://schemas.microsoft.com/office/drawing/2014/main" id="{1156C0E4-9824-8340-B850-40BCE7A93B05}"/>
                  </a:ext>
                </a:extLst>
              </p:cNvPr>
              <p:cNvSpPr txBox="1"/>
              <p:nvPr/>
            </p:nvSpPr>
            <p:spPr>
              <a:xfrm>
                <a:off x="7662671" y="3880399"/>
                <a:ext cx="4239015" cy="4212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i="0">
                              <a:latin typeface="Cambria Math" panose="02040503050406030204" pitchFamily="18" charset="0"/>
                            </a:rPr>
                            <m:t>+∗</m:t>
                          </m:r>
                        </m:sup>
                      </m:sSup>
                      <m:box>
                        <m:boxPr>
                          <m:ctrlPr>
                            <a:rPr lang="en-US" sz="2000" i="1">
                              <a:solidFill>
                                <a:schemeClr val="tx1"/>
                              </a:solidFill>
                              <a:latin typeface="Cambria Math" panose="02040503050406030204" pitchFamily="18" charset="0"/>
                            </a:rPr>
                          </m:ctrlPr>
                        </m:boxPr>
                        <m:e>
                          <m:groupChr>
                            <m:groupChrPr>
                              <m:chr m:val="→"/>
                              <m:vertJc m:val="bot"/>
                              <m:ctrlPr>
                                <a:rPr lang="en-US" sz="2000" i="1">
                                  <a:solidFill>
                                    <a:schemeClr val="tx1"/>
                                  </a:solidFill>
                                  <a:latin typeface="Cambria Math" panose="02040503050406030204" pitchFamily="18" charset="0"/>
                                </a:rPr>
                              </m:ctrlPr>
                            </m:groupChrPr>
                            <m:e>
                              <m:r>
                                <m:rPr>
                                  <m:sty m:val="p"/>
                                </m:rPr>
                                <a:rPr lang="en-US" sz="2000" b="0" i="0" smtClean="0">
                                  <a:solidFill>
                                    <a:schemeClr val="tx1"/>
                                  </a:solidFill>
                                  <a:latin typeface="Cambria Math" panose="02040503050406030204" pitchFamily="18" charset="0"/>
                                </a:rPr>
                                <m:t>Auger</m:t>
                              </m:r>
                            </m:e>
                          </m:groupChr>
                        </m:e>
                      </m:box>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b="0" i="0" smtClean="0">
                              <a:latin typeface="Cambria Math" panose="02040503050406030204" pitchFamily="18" charset="0"/>
                            </a:rPr>
                            <m:t>2</m:t>
                          </m:r>
                          <m:r>
                            <a:rPr lang="en-US" sz="2000" i="0">
                              <a:latin typeface="Cambria Math" panose="02040503050406030204" pitchFamily="18" charset="0"/>
                            </a:rPr>
                            <m:t>+</m:t>
                          </m:r>
                        </m:sup>
                      </m:sSup>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e</m:t>
                          </m:r>
                        </m:e>
                        <m:sup>
                          <m:r>
                            <a:rPr lang="en-US" sz="2000" b="0" i="0" smtClean="0">
                              <a:latin typeface="Cambria Math" panose="02040503050406030204" pitchFamily="18" charset="0"/>
                            </a:rPr>
                            <m:t>−</m:t>
                          </m:r>
                        </m:sup>
                      </m:sSup>
                    </m:oMath>
                  </m:oMathPara>
                </a14:m>
                <a:endParaRPr lang="en-US" sz="2000" dirty="0">
                  <a:solidFill>
                    <a:schemeClr val="tx1"/>
                  </a:solidFill>
                </a:endParaRPr>
              </a:p>
            </p:txBody>
          </p:sp>
        </mc:Choice>
        <mc:Fallback>
          <p:sp>
            <p:nvSpPr>
              <p:cNvPr id="158" name="TextBox 157">
                <a:extLst>
                  <a:ext uri="{FF2B5EF4-FFF2-40B4-BE49-F238E27FC236}">
                    <a16:creationId xmlns:a16="http://schemas.microsoft.com/office/drawing/2014/main" id="{1156C0E4-9824-8340-B850-40BCE7A93B05}"/>
                  </a:ext>
                </a:extLst>
              </p:cNvPr>
              <p:cNvSpPr txBox="1">
                <a:spLocks noRot="1" noChangeAspect="1" noMove="1" noResize="1" noEditPoints="1" noAdjustHandles="1" noChangeArrowheads="1" noChangeShapeType="1" noTextEdit="1"/>
              </p:cNvSpPr>
              <p:nvPr/>
            </p:nvSpPr>
            <p:spPr>
              <a:xfrm>
                <a:off x="7662671" y="3880399"/>
                <a:ext cx="4239015" cy="4212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9" name="TextBox 158">
                <a:extLst>
                  <a:ext uri="{FF2B5EF4-FFF2-40B4-BE49-F238E27FC236}">
                    <a16:creationId xmlns:a16="http://schemas.microsoft.com/office/drawing/2014/main" id="{34D98643-C716-E6A3-F50A-834D21FCAFFF}"/>
                  </a:ext>
                </a:extLst>
              </p:cNvPr>
              <p:cNvSpPr txBox="1"/>
              <p:nvPr/>
            </p:nvSpPr>
            <p:spPr>
              <a:xfrm>
                <a:off x="7662671" y="5571748"/>
                <a:ext cx="4239015" cy="4197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H</m:t>
                          </m:r>
                        </m:e>
                        <m:sub>
                          <m:r>
                            <a:rPr lang="en-US" sz="2000" i="0">
                              <a:solidFill>
                                <a:schemeClr val="tx1"/>
                              </a:solidFill>
                              <a:latin typeface="Cambria Math" panose="02040503050406030204" pitchFamily="18" charset="0"/>
                            </a:rPr>
                            <m:t>2</m:t>
                          </m:r>
                        </m:sub>
                      </m:sSub>
                      <m:r>
                        <m:rPr>
                          <m:sty m:val="p"/>
                        </m:rPr>
                        <a:rPr lang="en-US" sz="2000" i="0">
                          <a:solidFill>
                            <a:schemeClr val="tx1"/>
                          </a:solidFill>
                          <a:latin typeface="Cambria Math" panose="02040503050406030204" pitchFamily="18" charset="0"/>
                        </a:rPr>
                        <m:t>O</m:t>
                      </m:r>
                      <m:r>
                        <a:rPr lang="en-US" sz="2000" b="0" i="0" smtClean="0">
                          <a:solidFill>
                            <a:schemeClr val="tx1"/>
                          </a:solidFill>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H</m:t>
                              </m:r>
                            </m:e>
                            <m:sub>
                              <m:r>
                                <a:rPr lang="en-US" sz="2000">
                                  <a:latin typeface="Cambria Math" panose="02040503050406030204" pitchFamily="18" charset="0"/>
                                </a:rPr>
                                <m:t>2</m:t>
                              </m:r>
                            </m:sub>
                          </m:sSub>
                          <m:r>
                            <m:rPr>
                              <m:sty m:val="p"/>
                            </m:rPr>
                            <a:rPr lang="en-US" sz="2000">
                              <a:latin typeface="Cambria Math" panose="02040503050406030204" pitchFamily="18" charset="0"/>
                            </a:rPr>
                            <m:t>O</m:t>
                          </m:r>
                        </m:e>
                        <m:sup>
                          <m:r>
                            <a:rPr lang="en-US" sz="2000">
                              <a:latin typeface="Cambria Math" panose="02040503050406030204" pitchFamily="18" charset="0"/>
                            </a:rPr>
                            <m:t>+∗</m:t>
                          </m:r>
                        </m:sup>
                      </m:sSup>
                      <m:box>
                        <m:boxPr>
                          <m:ctrlPr>
                            <a:rPr lang="en-US" sz="2000" i="1">
                              <a:solidFill>
                                <a:schemeClr val="tx1"/>
                              </a:solidFill>
                              <a:latin typeface="Cambria Math" panose="02040503050406030204" pitchFamily="18" charset="0"/>
                            </a:rPr>
                          </m:ctrlPr>
                        </m:boxPr>
                        <m:e>
                          <m:groupChr>
                            <m:groupChrPr>
                              <m:chr m:val="→"/>
                              <m:vertJc m:val="bot"/>
                              <m:ctrlPr>
                                <a:rPr lang="en-US" sz="2000" i="1">
                                  <a:solidFill>
                                    <a:schemeClr val="tx1"/>
                                  </a:solidFill>
                                  <a:latin typeface="Cambria Math" panose="02040503050406030204" pitchFamily="18" charset="0"/>
                                </a:rPr>
                              </m:ctrlPr>
                            </m:groupChrPr>
                            <m:e>
                              <m:r>
                                <a:rPr lang="en-US" sz="2000" i="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ETMD</m:t>
                              </m:r>
                              <m:r>
                                <a:rPr lang="en-US" sz="2000" i="0">
                                  <a:solidFill>
                                    <a:schemeClr val="tx1"/>
                                  </a:solidFill>
                                  <a:latin typeface="Cambria Math" panose="02040503050406030204" pitchFamily="18" charset="0"/>
                                </a:rPr>
                                <m:t> </m:t>
                              </m:r>
                            </m:e>
                          </m:groupChr>
                        </m:e>
                      </m:box>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H</m:t>
                              </m:r>
                            </m:e>
                            <m:sub>
                              <m:r>
                                <a:rPr lang="en-US" sz="2000" i="0">
                                  <a:latin typeface="Cambria Math" panose="02040503050406030204" pitchFamily="18" charset="0"/>
                                </a:rPr>
                                <m:t>2</m:t>
                              </m:r>
                            </m:sub>
                          </m:sSub>
                          <m:r>
                            <m:rPr>
                              <m:sty m:val="p"/>
                            </m:rPr>
                            <a:rPr lang="en-US" sz="2000" i="0">
                              <a:latin typeface="Cambria Math" panose="02040503050406030204" pitchFamily="18" charset="0"/>
                            </a:rPr>
                            <m:t>O</m:t>
                          </m:r>
                        </m:e>
                        <m:sup>
                          <m:r>
                            <a:rPr lang="en-US" sz="2000" b="0" i="0" smtClean="0">
                              <a:latin typeface="Cambria Math" panose="02040503050406030204" pitchFamily="18" charset="0"/>
                            </a:rPr>
                            <m:t>2</m:t>
                          </m:r>
                          <m:r>
                            <a:rPr lang="en-US" sz="2000" i="0">
                              <a:latin typeface="Cambria Math" panose="02040503050406030204" pitchFamily="18" charset="0"/>
                            </a:rPr>
                            <m:t>+</m:t>
                          </m:r>
                        </m:sup>
                      </m:sSup>
                      <m:r>
                        <a:rPr lang="en-US" sz="2000" i="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H</m:t>
                          </m:r>
                        </m:e>
                        <m:sub>
                          <m:r>
                            <a:rPr lang="en-US" sz="2000">
                              <a:latin typeface="Cambria Math" panose="02040503050406030204" pitchFamily="18" charset="0"/>
                            </a:rPr>
                            <m:t>2</m:t>
                          </m:r>
                        </m:sub>
                      </m:sSub>
                      <m:r>
                        <m:rPr>
                          <m:sty m:val="p"/>
                        </m:rPr>
                        <a:rPr lang="en-US" sz="2000">
                          <a:latin typeface="Cambria Math" panose="02040503050406030204" pitchFamily="18" charset="0"/>
                        </a:rPr>
                        <m:t>O</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e</m:t>
                          </m:r>
                        </m:e>
                        <m:sup>
                          <m:r>
                            <a:rPr lang="en-US" sz="2000" b="0" i="0" smtClean="0">
                              <a:latin typeface="Cambria Math" panose="02040503050406030204" pitchFamily="18" charset="0"/>
                            </a:rPr>
                            <m:t>−</m:t>
                          </m:r>
                        </m:sup>
                      </m:sSup>
                    </m:oMath>
                  </m:oMathPara>
                </a14:m>
                <a:endParaRPr lang="en-US" sz="2000" dirty="0">
                  <a:solidFill>
                    <a:schemeClr val="tx1"/>
                  </a:solidFill>
                </a:endParaRPr>
              </a:p>
            </p:txBody>
          </p:sp>
        </mc:Choice>
        <mc:Fallback>
          <p:sp>
            <p:nvSpPr>
              <p:cNvPr id="159" name="TextBox 158">
                <a:extLst>
                  <a:ext uri="{FF2B5EF4-FFF2-40B4-BE49-F238E27FC236}">
                    <a16:creationId xmlns:a16="http://schemas.microsoft.com/office/drawing/2014/main" id="{34D98643-C716-E6A3-F50A-834D21FCAFFF}"/>
                  </a:ext>
                </a:extLst>
              </p:cNvPr>
              <p:cNvSpPr txBox="1">
                <a:spLocks noRot="1" noChangeAspect="1" noMove="1" noResize="1" noEditPoints="1" noAdjustHandles="1" noChangeArrowheads="1" noChangeShapeType="1" noTextEdit="1"/>
              </p:cNvSpPr>
              <p:nvPr/>
            </p:nvSpPr>
            <p:spPr>
              <a:xfrm>
                <a:off x="7662671" y="5571748"/>
                <a:ext cx="4239015" cy="41973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356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E9EE-4FB0-553A-D8F9-F87ECBE46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CC3A4-3F56-AC83-EF91-90549BB3C498}"/>
              </a:ext>
            </a:extLst>
          </p:cNvPr>
          <p:cNvSpPr>
            <a:spLocks noGrp="1"/>
          </p:cNvSpPr>
          <p:nvPr>
            <p:ph type="title"/>
          </p:nvPr>
        </p:nvSpPr>
        <p:spPr/>
        <p:txBody>
          <a:bodyPr/>
          <a:lstStyle/>
          <a:p>
            <a:r>
              <a:rPr lang="en-US" dirty="0"/>
              <a:t>Background &amp; Motivation</a:t>
            </a:r>
          </a:p>
        </p:txBody>
      </p:sp>
      <p:sp>
        <p:nvSpPr>
          <p:cNvPr id="3" name="Content Placeholder 2">
            <a:extLst>
              <a:ext uri="{FF2B5EF4-FFF2-40B4-BE49-F238E27FC236}">
                <a16:creationId xmlns:a16="http://schemas.microsoft.com/office/drawing/2014/main" id="{D8D70EBB-0B1A-50E4-01CA-A6DBC95EB913}"/>
              </a:ext>
            </a:extLst>
          </p:cNvPr>
          <p:cNvSpPr>
            <a:spLocks noGrp="1"/>
          </p:cNvSpPr>
          <p:nvPr>
            <p:ph idx="1"/>
          </p:nvPr>
        </p:nvSpPr>
        <p:spPr/>
        <p:txBody>
          <a:bodyPr/>
          <a:lstStyle/>
          <a:p>
            <a:r>
              <a:rPr lang="en-US" sz="1800" dirty="0">
                <a:effectLst/>
                <a:latin typeface="Times New Roman" panose="02020603050405020304" pitchFamily="18" charset="0"/>
                <a:ea typeface="Aptos" panose="020B0004020202020204" pitchFamily="34" charset="0"/>
              </a:rPr>
              <a:t>These relaxation pathways generate secondary ionized low-energy electrons (LEEs), which can perform highly reactive downstream chemistry</a:t>
            </a:r>
          </a:p>
          <a:p>
            <a:r>
              <a:rPr lang="en-US" dirty="0">
                <a:latin typeface="Times New Roman" panose="02020603050405020304" pitchFamily="18" charset="0"/>
                <a:ea typeface="Aptos" panose="020B0004020202020204" pitchFamily="34" charset="0"/>
              </a:rPr>
              <a:t>Understanding these ultrafast mechanisms could lead to new technologies for cancer prevention and targeted destruction of biomolecules</a:t>
            </a:r>
            <a:endParaRPr lang="en-US" sz="1800" dirty="0">
              <a:effectLst/>
              <a:latin typeface="Times New Roman" panose="02020603050405020304" pitchFamily="18" charset="0"/>
              <a:ea typeface="Aptos" panose="020B0004020202020204" pitchFamily="34" charset="0"/>
            </a:endParaRPr>
          </a:p>
          <a:p>
            <a:endParaRPr lang="en-US" sz="1800" dirty="0">
              <a:effectLst/>
              <a:latin typeface="Times New Roman" panose="02020603050405020304" pitchFamily="18" charset="0"/>
              <a:ea typeface="Aptos" panose="020B0004020202020204" pitchFamily="34" charset="0"/>
            </a:endParaRPr>
          </a:p>
        </p:txBody>
      </p:sp>
      <p:pic>
        <p:nvPicPr>
          <p:cNvPr id="12" name="Picture 2">
            <a:extLst>
              <a:ext uri="{FF2B5EF4-FFF2-40B4-BE49-F238E27FC236}">
                <a16:creationId xmlns:a16="http://schemas.microsoft.com/office/drawing/2014/main" id="{EA9702C2-72B4-EACB-92B6-B7A3FC64F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54" y="3988626"/>
            <a:ext cx="4192473" cy="2869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irect damage: Ionising rays such as electrons can break bonds between molecules, such as those present in DNA (right in the picture), through intermolecular coulomb decay. In this process, both molecules are ionised so that they repel each other (centre).">
            <a:extLst>
              <a:ext uri="{FF2B5EF4-FFF2-40B4-BE49-F238E27FC236}">
                <a16:creationId xmlns:a16="http://schemas.microsoft.com/office/drawing/2014/main" id="{64C962F7-1A1E-2E08-5835-36CDE2651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2868" y="3823472"/>
            <a:ext cx="4297476" cy="23881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2B0ECB72-9D04-10D9-29AC-FC1927DD910A}"/>
              </a:ext>
            </a:extLst>
          </p:cNvPr>
          <p:cNvSpPr txBox="1"/>
          <p:nvPr/>
        </p:nvSpPr>
        <p:spPr>
          <a:xfrm>
            <a:off x="6844575" y="6211669"/>
            <a:ext cx="3614364" cy="646331"/>
          </a:xfrm>
          <a:prstGeom prst="rect">
            <a:avLst/>
          </a:prstGeom>
          <a:noFill/>
        </p:spPr>
        <p:txBody>
          <a:bodyPr wrap="square">
            <a:spAutoFit/>
          </a:bodyPr>
          <a:lstStyle/>
          <a:p>
            <a:r>
              <a:rPr lang="en-US" sz="1200" b="0" i="0" dirty="0">
                <a:solidFill>
                  <a:srgbClr val="222222"/>
                </a:solidFill>
                <a:effectLst/>
                <a:latin typeface="Calibri" panose="020F0502020204030204" pitchFamily="34" charset="0"/>
                <a:cs typeface="Calibri" panose="020F0502020204030204" pitchFamily="34" charset="0"/>
              </a:rPr>
              <a:t>Ren, X., Zhou, J., Wang, E. </a:t>
            </a:r>
            <a:r>
              <a:rPr lang="en-US" sz="1200" b="0" i="1" dirty="0">
                <a:solidFill>
                  <a:srgbClr val="222222"/>
                </a:solidFill>
                <a:effectLst/>
                <a:latin typeface="Calibri" panose="020F0502020204030204" pitchFamily="34" charset="0"/>
                <a:cs typeface="Calibri" panose="020F0502020204030204" pitchFamily="34" charset="0"/>
              </a:rPr>
              <a:t>et al.</a:t>
            </a:r>
            <a:r>
              <a:rPr lang="en-US" sz="1200" b="0" i="0" dirty="0">
                <a:solidFill>
                  <a:srgbClr val="222222"/>
                </a:solidFill>
                <a:effectLst/>
                <a:latin typeface="Calibri" panose="020F0502020204030204" pitchFamily="34" charset="0"/>
                <a:cs typeface="Calibri" panose="020F0502020204030204" pitchFamily="34" charset="0"/>
              </a:rPr>
              <a:t> Ultrafast energy transfer between </a:t>
            </a:r>
            <a:r>
              <a:rPr lang="el-GR" sz="1200" b="0" i="1" dirty="0">
                <a:solidFill>
                  <a:srgbClr val="222222"/>
                </a:solidFill>
                <a:effectLst/>
                <a:latin typeface="Calibri" panose="020F0502020204030204" pitchFamily="34" charset="0"/>
                <a:cs typeface="Calibri" panose="020F0502020204030204" pitchFamily="34" charset="0"/>
              </a:rPr>
              <a:t>π</a:t>
            </a:r>
            <a:r>
              <a:rPr lang="el-GR" sz="1200" b="0" i="0" dirty="0">
                <a:solidFill>
                  <a:srgbClr val="222222"/>
                </a:solidFill>
                <a:effectLst/>
                <a:latin typeface="Calibri" panose="020F0502020204030204" pitchFamily="34" charset="0"/>
                <a:cs typeface="Calibri" panose="020F0502020204030204" pitchFamily="34" charset="0"/>
              </a:rPr>
              <a:t>-</a:t>
            </a:r>
            <a:r>
              <a:rPr lang="en-US" sz="1200" b="0" i="0" dirty="0">
                <a:solidFill>
                  <a:srgbClr val="222222"/>
                </a:solidFill>
                <a:effectLst/>
                <a:latin typeface="Calibri" panose="020F0502020204030204" pitchFamily="34" charset="0"/>
                <a:cs typeface="Calibri" panose="020F0502020204030204" pitchFamily="34" charset="0"/>
              </a:rPr>
              <a:t>stacked aromatic rings upon inner-valence ionization. </a:t>
            </a:r>
            <a:r>
              <a:rPr lang="en-US" sz="1200" b="0" i="1" dirty="0">
                <a:solidFill>
                  <a:srgbClr val="222222"/>
                </a:solidFill>
                <a:effectLst/>
                <a:latin typeface="Calibri" panose="020F0502020204030204" pitchFamily="34" charset="0"/>
                <a:cs typeface="Calibri" panose="020F0502020204030204" pitchFamily="34" charset="0"/>
              </a:rPr>
              <a:t>Nat. Chem.</a:t>
            </a:r>
            <a:r>
              <a:rPr lang="en-US" sz="1200" b="0" i="0" dirty="0">
                <a:solidFill>
                  <a:srgbClr val="222222"/>
                </a:solidFill>
                <a:effectLst/>
                <a:latin typeface="Calibri" panose="020F0502020204030204" pitchFamily="34" charset="0"/>
                <a:cs typeface="Calibri" panose="020F0502020204030204" pitchFamily="34" charset="0"/>
              </a:rPr>
              <a:t> </a:t>
            </a:r>
            <a:r>
              <a:rPr lang="en-US" sz="1200" b="1" i="0" dirty="0">
                <a:solidFill>
                  <a:srgbClr val="222222"/>
                </a:solidFill>
                <a:effectLst/>
                <a:latin typeface="Calibri" panose="020F0502020204030204" pitchFamily="34" charset="0"/>
                <a:cs typeface="Calibri" panose="020F0502020204030204" pitchFamily="34" charset="0"/>
              </a:rPr>
              <a:t>14</a:t>
            </a:r>
            <a:r>
              <a:rPr lang="en-US" sz="1200" b="0" i="0" dirty="0">
                <a:solidFill>
                  <a:srgbClr val="222222"/>
                </a:solidFill>
                <a:effectLst/>
                <a:latin typeface="Calibri" panose="020F0502020204030204" pitchFamily="34" charset="0"/>
                <a:cs typeface="Calibri" panose="020F0502020204030204" pitchFamily="34" charset="0"/>
              </a:rPr>
              <a:t>, 232–238 (2022).</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343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EB350-0636-6A29-8B94-2FC2BB084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80FB9-F738-C94E-2C0C-6B8B0EF8D98E}"/>
              </a:ext>
            </a:extLst>
          </p:cNvPr>
          <p:cNvSpPr>
            <a:spLocks noGrp="1"/>
          </p:cNvSpPr>
          <p:nvPr>
            <p:ph type="title"/>
          </p:nvPr>
        </p:nvSpPr>
        <p:spPr/>
        <p:txBody>
          <a:bodyPr/>
          <a:lstStyle/>
          <a:p>
            <a:r>
              <a:rPr lang="en-US" dirty="0"/>
              <a:t>Methods: RT-TDDFT + CAP</a:t>
            </a:r>
          </a:p>
        </p:txBody>
      </p:sp>
      <p:sp>
        <p:nvSpPr>
          <p:cNvPr id="3" name="Content Placeholder 2">
            <a:extLst>
              <a:ext uri="{FF2B5EF4-FFF2-40B4-BE49-F238E27FC236}">
                <a16:creationId xmlns:a16="http://schemas.microsoft.com/office/drawing/2014/main" id="{A533AAA4-C404-64AB-4D14-E8380F6F23D4}"/>
              </a:ext>
            </a:extLst>
          </p:cNvPr>
          <p:cNvSpPr>
            <a:spLocks noGrp="1"/>
          </p:cNvSpPr>
          <p:nvPr>
            <p:ph idx="1"/>
          </p:nvPr>
        </p:nvSpPr>
        <p:spPr>
          <a:xfrm>
            <a:off x="1154955" y="2603500"/>
            <a:ext cx="8619982" cy="3416300"/>
          </a:xfrm>
        </p:spPr>
        <p:txBody>
          <a:bodyPr/>
          <a:lstStyle/>
          <a:p>
            <a:r>
              <a:rPr lang="en-US" dirty="0"/>
              <a:t>Real-Time Time Dependent Density Functional Theory (RT-TDDFT) solves for the time evolution of the 1 electron reduced density matrix</a:t>
            </a:r>
          </a:p>
          <a:p>
            <a:endParaRPr lang="en-US" dirty="0"/>
          </a:p>
          <a:p>
            <a:endParaRPr lang="en-US"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9741E1B-1CEF-C3D4-767D-98F6E31DFB1C}"/>
                  </a:ext>
                </a:extLst>
              </p:cNvPr>
              <p:cNvSpPr txBox="1"/>
              <p:nvPr/>
            </p:nvSpPr>
            <p:spPr>
              <a:xfrm>
                <a:off x="3716133" y="3305286"/>
                <a:ext cx="1572769" cy="583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panose="02040503050406030204" pitchFamily="18" charset="0"/>
                        </a:rPr>
                        <m:t>i</m:t>
                      </m:r>
                      <m:f>
                        <m:fPr>
                          <m:ctrlPr>
                            <a:rPr lang="en-US" sz="2000" b="0" i="1" smtClean="0">
                              <a:solidFill>
                                <a:schemeClr val="tx1"/>
                              </a:solidFill>
                              <a:latin typeface="Cambria Math" panose="02040503050406030204" pitchFamily="18" charset="0"/>
                            </a:rPr>
                          </m:ctrlPr>
                        </m:fPr>
                        <m:num>
                          <m:r>
                            <a:rPr lang="en-US" sz="2000" b="0"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𝐏</m:t>
                          </m:r>
                        </m:num>
                        <m:den>
                          <m:r>
                            <a:rPr lang="en-US" sz="2000" i="0">
                              <a:latin typeface="Cambria Math" panose="02040503050406030204" pitchFamily="18" charset="0"/>
                            </a:rPr>
                            <m:t>𝜕</m:t>
                          </m:r>
                          <m:r>
                            <m:rPr>
                              <m:sty m:val="p"/>
                            </m:rPr>
                            <a:rPr lang="en-US" sz="2000" b="0" i="0" smtClean="0">
                              <a:latin typeface="Cambria Math" panose="02040503050406030204" pitchFamily="18" charset="0"/>
                            </a:rPr>
                            <m:t>t</m:t>
                          </m:r>
                        </m:den>
                      </m:f>
                      <m:r>
                        <a:rPr lang="en-US" sz="2000" b="0" i="0"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1" i="0" smtClean="0">
                              <a:latin typeface="Cambria Math" panose="02040503050406030204" pitchFamily="18" charset="0"/>
                            </a:rPr>
                            <m:t>𝐅</m:t>
                          </m:r>
                          <m:r>
                            <a:rPr lang="en-US" sz="2000" b="0" i="0" smtClean="0">
                              <a:latin typeface="Cambria Math" panose="02040503050406030204" pitchFamily="18" charset="0"/>
                            </a:rPr>
                            <m:t>,</m:t>
                          </m:r>
                          <m:r>
                            <a:rPr lang="en-US" sz="2000" b="1" i="0" smtClean="0">
                              <a:latin typeface="Cambria Math" panose="02040503050406030204" pitchFamily="18" charset="0"/>
                            </a:rPr>
                            <m:t>𝐏</m:t>
                          </m:r>
                        </m:e>
                      </m:d>
                    </m:oMath>
                  </m:oMathPara>
                </a14:m>
                <a:endParaRPr lang="en-US" sz="2000" dirty="0">
                  <a:solidFill>
                    <a:schemeClr val="tx1"/>
                  </a:solidFill>
                </a:endParaRPr>
              </a:p>
            </p:txBody>
          </p:sp>
        </mc:Choice>
        <mc:Fallback>
          <p:sp>
            <p:nvSpPr>
              <p:cNvPr id="6" name="TextBox 5">
                <a:extLst>
                  <a:ext uri="{FF2B5EF4-FFF2-40B4-BE49-F238E27FC236}">
                    <a16:creationId xmlns:a16="http://schemas.microsoft.com/office/drawing/2014/main" id="{D9741E1B-1CEF-C3D4-767D-98F6E31DFB1C}"/>
                  </a:ext>
                </a:extLst>
              </p:cNvPr>
              <p:cNvSpPr txBox="1">
                <a:spLocks noRot="1" noChangeAspect="1" noMove="1" noResize="1" noEditPoints="1" noAdjustHandles="1" noChangeArrowheads="1" noChangeShapeType="1" noTextEdit="1"/>
              </p:cNvSpPr>
              <p:nvPr/>
            </p:nvSpPr>
            <p:spPr>
              <a:xfrm>
                <a:off x="3716133" y="3305286"/>
                <a:ext cx="1572769" cy="5832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471FAB1-7007-4964-F832-1CD3137D9E1F}"/>
                  </a:ext>
                </a:extLst>
              </p:cNvPr>
              <p:cNvSpPr txBox="1"/>
              <p:nvPr/>
            </p:nvSpPr>
            <p:spPr>
              <a:xfrm>
                <a:off x="1114627" y="3305286"/>
                <a:ext cx="2020825" cy="5331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P</m:t>
                          </m:r>
                        </m:e>
                        <m:sub>
                          <m:r>
                            <m:rPr>
                              <m:sty m:val="p"/>
                            </m:rPr>
                            <a:rPr lang="en-US" sz="2000" b="0" i="0" smtClean="0">
                              <a:latin typeface="Cambria Math" panose="02040503050406030204" pitchFamily="18" charset="0"/>
                            </a:rPr>
                            <m:t>ij</m:t>
                          </m:r>
                        </m:sub>
                      </m:sSub>
                      <m:r>
                        <a:rPr lang="en-US" sz="2000" b="1" i="0" smtClean="0">
                          <a:latin typeface="Cambria Math" panose="02040503050406030204" pitchFamily="18" charset="0"/>
                        </a:rPr>
                        <m:t>=</m:t>
                      </m:r>
                      <m:d>
                        <m:dPr>
                          <m:begChr m:val="⟨"/>
                          <m:endChr m:val="⟩"/>
                          <m:ctrlPr>
                            <a:rPr lang="en-US" sz="2000" b="1" i="1" smtClean="0">
                              <a:latin typeface="Cambria Math" panose="02040503050406030204" pitchFamily="18" charset="0"/>
                            </a:rPr>
                          </m:ctrlPr>
                        </m:dPr>
                        <m:e>
                          <m:r>
                            <m:rPr>
                              <m:sty m:val="p"/>
                            </m:rPr>
                            <a:rPr lang="en-US" sz="2000" b="0" i="0" smtClean="0">
                              <a:latin typeface="Cambria Math" panose="02040503050406030204" pitchFamily="18" charset="0"/>
                            </a:rPr>
                            <m:t>ψ</m:t>
                          </m:r>
                        </m:e>
                        <m:e>
                          <m:sSubSup>
                            <m:sSubSupPr>
                              <m:ctrlPr>
                                <a:rPr lang="en-US" sz="2000" b="0" i="1" smtClean="0">
                                  <a:latin typeface="Cambria Math" panose="02040503050406030204" pitchFamily="18" charset="0"/>
                                </a:rPr>
                              </m:ctrlPr>
                            </m:sSubSupPr>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a</m:t>
                                  </m:r>
                                </m:e>
                              </m:acc>
                            </m:e>
                            <m:sub>
                              <m:r>
                                <m:rPr>
                                  <m:sty m:val="p"/>
                                </m:rPr>
                                <a:rPr lang="en-US" sz="2000" b="0" i="0" smtClean="0">
                                  <a:latin typeface="Cambria Math" panose="02040503050406030204" pitchFamily="18" charset="0"/>
                                </a:rPr>
                                <m:t>j</m:t>
                              </m:r>
                            </m:sub>
                            <m:sup>
                              <m:r>
                                <a:rPr lang="en-US" sz="2000" b="0" i="0" smtClean="0">
                                  <a:latin typeface="Cambria Math" panose="02040503050406030204" pitchFamily="18" charset="0"/>
                                  <a:ea typeface="Cambria Math" panose="02040503050406030204" pitchFamily="18" charset="0"/>
                                </a:rPr>
                                <m:t>†</m:t>
                              </m:r>
                            </m:sup>
                          </m:sSubSup>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m:rPr>
                                      <m:sty m:val="p"/>
                                    </m:rPr>
                                    <a:rPr lang="en-US" sz="2000" i="0" smtClean="0">
                                      <a:latin typeface="Cambria Math" panose="02040503050406030204" pitchFamily="18" charset="0"/>
                                    </a:rPr>
                                    <m:t>a</m:t>
                                  </m:r>
                                </m:e>
                              </m:acc>
                            </m:e>
                            <m:sub>
                              <m:r>
                                <m:rPr>
                                  <m:sty m:val="p"/>
                                </m:rPr>
                                <a:rPr lang="en-US" sz="2000" b="0" i="0" smtClean="0">
                                  <a:latin typeface="Cambria Math" panose="02040503050406030204" pitchFamily="18" charset="0"/>
                                </a:rPr>
                                <m:t>i</m:t>
                              </m:r>
                            </m:sub>
                          </m:sSub>
                        </m:e>
                        <m:e>
                          <m:r>
                            <m:rPr>
                              <m:sty m:val="p"/>
                            </m:rPr>
                            <a:rPr lang="en-US" sz="2000" i="0">
                              <a:latin typeface="Cambria Math" panose="02040503050406030204" pitchFamily="18" charset="0"/>
                            </a:rPr>
                            <m:t>ψ</m:t>
                          </m:r>
                        </m:e>
                      </m:d>
                    </m:oMath>
                  </m:oMathPara>
                </a14:m>
                <a:endParaRPr lang="en-US" sz="2000" dirty="0">
                  <a:solidFill>
                    <a:schemeClr val="tx1"/>
                  </a:solidFill>
                </a:endParaRPr>
              </a:p>
            </p:txBody>
          </p:sp>
        </mc:Choice>
        <mc:Fallback>
          <p:sp>
            <p:nvSpPr>
              <p:cNvPr id="7" name="TextBox 6">
                <a:extLst>
                  <a:ext uri="{FF2B5EF4-FFF2-40B4-BE49-F238E27FC236}">
                    <a16:creationId xmlns:a16="http://schemas.microsoft.com/office/drawing/2014/main" id="{3471FAB1-7007-4964-F832-1CD3137D9E1F}"/>
                  </a:ext>
                </a:extLst>
              </p:cNvPr>
              <p:cNvSpPr txBox="1">
                <a:spLocks noRot="1" noChangeAspect="1" noMove="1" noResize="1" noEditPoints="1" noAdjustHandles="1" noChangeArrowheads="1" noChangeShapeType="1" noTextEdit="1"/>
              </p:cNvSpPr>
              <p:nvPr/>
            </p:nvSpPr>
            <p:spPr>
              <a:xfrm>
                <a:off x="1114627" y="3305286"/>
                <a:ext cx="2020825" cy="5331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B10BDA4-0143-93BA-32A8-0CA99956A147}"/>
                  </a:ext>
                </a:extLst>
              </p:cNvPr>
              <p:cNvSpPr txBox="1"/>
              <p:nvPr/>
            </p:nvSpPr>
            <p:spPr>
              <a:xfrm>
                <a:off x="5892906" y="3305286"/>
                <a:ext cx="3425551" cy="615553"/>
              </a:xfrm>
              <a:prstGeom prst="rect">
                <a:avLst/>
              </a:prstGeom>
              <a:noFill/>
            </p:spPr>
            <p:txBody>
              <a:bodyPr wrap="square" lIns="0" tIns="0" rIns="0" bIns="0" rtlCol="0">
                <a:spAutoFit/>
              </a:bodyPr>
              <a:lstStyle/>
              <a:p>
                <a14:m>
                  <m:oMath xmlns:m="http://schemas.openxmlformats.org/officeDocument/2006/math">
                    <m:r>
                      <a:rPr lang="en-US" sz="2000" b="1" i="0" smtClean="0">
                        <a:latin typeface="Cambria Math" panose="02040503050406030204" pitchFamily="18" charset="0"/>
                      </a:rPr>
                      <m:t>𝐏</m:t>
                    </m:r>
                  </m:oMath>
                </a14:m>
                <a:r>
                  <a:rPr lang="en-US" sz="2000" dirty="0"/>
                  <a:t> – 1 electron density matrix</a:t>
                </a:r>
              </a:p>
              <a:p>
                <a14:m>
                  <m:oMath xmlns:m="http://schemas.openxmlformats.org/officeDocument/2006/math">
                    <m:r>
                      <a:rPr lang="en-US" sz="2000" b="1" i="0" smtClean="0">
                        <a:latin typeface="Cambria Math" panose="02040503050406030204" pitchFamily="18" charset="0"/>
                      </a:rPr>
                      <m:t>𝐅</m:t>
                    </m:r>
                  </m:oMath>
                </a14:m>
                <a:r>
                  <a:rPr lang="en-US" sz="2000" dirty="0">
                    <a:solidFill>
                      <a:schemeClr val="tx1"/>
                    </a:solidFill>
                  </a:rPr>
                  <a:t> – Kohn-Sham matrix</a:t>
                </a:r>
              </a:p>
            </p:txBody>
          </p:sp>
        </mc:Choice>
        <mc:Fallback>
          <p:sp>
            <p:nvSpPr>
              <p:cNvPr id="8" name="TextBox 7">
                <a:extLst>
                  <a:ext uri="{FF2B5EF4-FFF2-40B4-BE49-F238E27FC236}">
                    <a16:creationId xmlns:a16="http://schemas.microsoft.com/office/drawing/2014/main" id="{AB10BDA4-0143-93BA-32A8-0CA99956A147}"/>
                  </a:ext>
                </a:extLst>
              </p:cNvPr>
              <p:cNvSpPr txBox="1">
                <a:spLocks noRot="1" noChangeAspect="1" noMove="1" noResize="1" noEditPoints="1" noAdjustHandles="1" noChangeArrowheads="1" noChangeShapeType="1" noTextEdit="1"/>
              </p:cNvSpPr>
              <p:nvPr/>
            </p:nvSpPr>
            <p:spPr>
              <a:xfrm>
                <a:off x="5892906" y="3305286"/>
                <a:ext cx="3425551" cy="615553"/>
              </a:xfrm>
              <a:prstGeom prst="rect">
                <a:avLst/>
              </a:prstGeom>
              <a:blipFill>
                <a:blip r:embed="rId5"/>
                <a:stretch>
                  <a:fillRect l="-2669" t="-12871" r="-4448" b="-24752"/>
                </a:stretch>
              </a:blipFill>
            </p:spPr>
            <p:txBody>
              <a:bodyPr/>
              <a:lstStyle/>
              <a:p>
                <a:r>
                  <a:rPr lang="en-US">
                    <a:noFill/>
                  </a:rPr>
                  <a:t> </a:t>
                </a:r>
              </a:p>
            </p:txBody>
          </p:sp>
        </mc:Fallback>
      </mc:AlternateContent>
    </p:spTree>
    <p:extLst>
      <p:ext uri="{BB962C8B-B14F-4D97-AF65-F5344CB8AC3E}">
        <p14:creationId xmlns:p14="http://schemas.microsoft.com/office/powerpoint/2010/main" val="250169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DBD53-7506-0ECF-DB9F-067984542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87520-2FD6-446F-C18A-A6D2D3ACE034}"/>
              </a:ext>
            </a:extLst>
          </p:cNvPr>
          <p:cNvSpPr>
            <a:spLocks noGrp="1"/>
          </p:cNvSpPr>
          <p:nvPr>
            <p:ph type="title"/>
          </p:nvPr>
        </p:nvSpPr>
        <p:spPr/>
        <p:txBody>
          <a:bodyPr/>
          <a:lstStyle/>
          <a:p>
            <a:r>
              <a:rPr lang="en-US" dirty="0"/>
              <a:t>Methods: RT-TDDFT + CAP</a:t>
            </a:r>
          </a:p>
        </p:txBody>
      </p:sp>
      <p:sp>
        <p:nvSpPr>
          <p:cNvPr id="3" name="Content Placeholder 2">
            <a:extLst>
              <a:ext uri="{FF2B5EF4-FFF2-40B4-BE49-F238E27FC236}">
                <a16:creationId xmlns:a16="http://schemas.microsoft.com/office/drawing/2014/main" id="{6DF8E5F8-B319-1A18-BF0C-24B56DA7D64D}"/>
              </a:ext>
            </a:extLst>
          </p:cNvPr>
          <p:cNvSpPr>
            <a:spLocks noGrp="1"/>
          </p:cNvSpPr>
          <p:nvPr>
            <p:ph idx="1"/>
          </p:nvPr>
        </p:nvSpPr>
        <p:spPr>
          <a:xfrm>
            <a:off x="1154955" y="2603500"/>
            <a:ext cx="8619982" cy="3416300"/>
          </a:xfrm>
        </p:spPr>
        <p:txBody>
          <a:bodyPr/>
          <a:lstStyle/>
          <a:p>
            <a:r>
              <a:rPr lang="en-US" dirty="0"/>
              <a:t>Real-Time Time Dependent Density Functional Theory (RT-TDDFT) solves for the time evolution of the 1 electron reduced density matrix</a:t>
            </a:r>
          </a:p>
          <a:p>
            <a:endParaRPr lang="en-US" dirty="0"/>
          </a:p>
          <a:p>
            <a:endParaRPr lang="en-US" dirty="0"/>
          </a:p>
          <a:p>
            <a:r>
              <a:rPr lang="en-US" dirty="0"/>
              <a:t>Ionization of an electron to the free particle continuum is approximately treated using a complex absorbing potential (CAP)</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500FC74-DD19-F50B-8C43-8B6B654CEB59}"/>
                  </a:ext>
                </a:extLst>
              </p:cNvPr>
              <p:cNvSpPr txBox="1"/>
              <p:nvPr/>
            </p:nvSpPr>
            <p:spPr>
              <a:xfrm>
                <a:off x="3716133" y="3305286"/>
                <a:ext cx="1572769" cy="583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panose="02040503050406030204" pitchFamily="18" charset="0"/>
                        </a:rPr>
                        <m:t>i</m:t>
                      </m:r>
                      <m:f>
                        <m:fPr>
                          <m:ctrlPr>
                            <a:rPr lang="en-US" sz="2000" b="0" i="1" smtClean="0">
                              <a:solidFill>
                                <a:schemeClr val="tx1"/>
                              </a:solidFill>
                              <a:latin typeface="Cambria Math" panose="02040503050406030204" pitchFamily="18" charset="0"/>
                            </a:rPr>
                          </m:ctrlPr>
                        </m:fPr>
                        <m:num>
                          <m:r>
                            <a:rPr lang="en-US" sz="2000" b="0"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𝐏</m:t>
                          </m:r>
                        </m:num>
                        <m:den>
                          <m:r>
                            <a:rPr lang="en-US" sz="2000" i="0">
                              <a:latin typeface="Cambria Math" panose="02040503050406030204" pitchFamily="18" charset="0"/>
                            </a:rPr>
                            <m:t>𝜕</m:t>
                          </m:r>
                          <m:r>
                            <m:rPr>
                              <m:sty m:val="p"/>
                            </m:rPr>
                            <a:rPr lang="en-US" sz="2000" b="0" i="0" smtClean="0">
                              <a:latin typeface="Cambria Math" panose="02040503050406030204" pitchFamily="18" charset="0"/>
                            </a:rPr>
                            <m:t>t</m:t>
                          </m:r>
                        </m:den>
                      </m:f>
                      <m:r>
                        <a:rPr lang="en-US" sz="2000" b="0" i="0"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1" i="0" smtClean="0">
                              <a:latin typeface="Cambria Math" panose="02040503050406030204" pitchFamily="18" charset="0"/>
                            </a:rPr>
                            <m:t>𝐅</m:t>
                          </m:r>
                          <m:r>
                            <a:rPr lang="en-US" sz="2000" b="0" i="0" smtClean="0">
                              <a:latin typeface="Cambria Math" panose="02040503050406030204" pitchFamily="18" charset="0"/>
                            </a:rPr>
                            <m:t>,</m:t>
                          </m:r>
                          <m:r>
                            <a:rPr lang="en-US" sz="2000" b="1" i="0" smtClean="0">
                              <a:latin typeface="Cambria Math" panose="02040503050406030204" pitchFamily="18" charset="0"/>
                            </a:rPr>
                            <m:t>𝐏</m:t>
                          </m:r>
                        </m:e>
                      </m:d>
                    </m:oMath>
                  </m:oMathPara>
                </a14:m>
                <a:endParaRPr lang="en-US" sz="2000" dirty="0">
                  <a:solidFill>
                    <a:schemeClr val="tx1"/>
                  </a:solidFill>
                </a:endParaRPr>
              </a:p>
            </p:txBody>
          </p:sp>
        </mc:Choice>
        <mc:Fallback>
          <p:sp>
            <p:nvSpPr>
              <p:cNvPr id="6" name="TextBox 5">
                <a:extLst>
                  <a:ext uri="{FF2B5EF4-FFF2-40B4-BE49-F238E27FC236}">
                    <a16:creationId xmlns:a16="http://schemas.microsoft.com/office/drawing/2014/main" id="{3500FC74-DD19-F50B-8C43-8B6B654CEB59}"/>
                  </a:ext>
                </a:extLst>
              </p:cNvPr>
              <p:cNvSpPr txBox="1">
                <a:spLocks noRot="1" noChangeAspect="1" noMove="1" noResize="1" noEditPoints="1" noAdjustHandles="1" noChangeArrowheads="1" noChangeShapeType="1" noTextEdit="1"/>
              </p:cNvSpPr>
              <p:nvPr/>
            </p:nvSpPr>
            <p:spPr>
              <a:xfrm>
                <a:off x="3716133" y="3305286"/>
                <a:ext cx="1572769" cy="5832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10F5706-A566-35AE-C195-9571CABB1A7A}"/>
                  </a:ext>
                </a:extLst>
              </p:cNvPr>
              <p:cNvSpPr txBox="1"/>
              <p:nvPr/>
            </p:nvSpPr>
            <p:spPr>
              <a:xfrm>
                <a:off x="1114627" y="3305286"/>
                <a:ext cx="2020825" cy="5331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smtClean="0">
                              <a:latin typeface="Cambria Math" panose="02040503050406030204" pitchFamily="18" charset="0"/>
                            </a:rPr>
                          </m:ctrlPr>
                        </m:sSubPr>
                        <m:e>
                          <m:r>
                            <m:rPr>
                              <m:sty m:val="p"/>
                            </m:rPr>
                            <a:rPr lang="en-US" sz="2000" b="0" i="0" smtClean="0">
                              <a:latin typeface="Cambria Math" panose="02040503050406030204" pitchFamily="18" charset="0"/>
                            </a:rPr>
                            <m:t>P</m:t>
                          </m:r>
                        </m:e>
                        <m:sub>
                          <m:r>
                            <m:rPr>
                              <m:sty m:val="p"/>
                            </m:rPr>
                            <a:rPr lang="en-US" sz="2000" b="0" i="0" smtClean="0">
                              <a:latin typeface="Cambria Math" panose="02040503050406030204" pitchFamily="18" charset="0"/>
                            </a:rPr>
                            <m:t>ij</m:t>
                          </m:r>
                        </m:sub>
                      </m:sSub>
                      <m:r>
                        <a:rPr lang="en-US" sz="2000" b="1" i="0" smtClean="0">
                          <a:latin typeface="Cambria Math" panose="02040503050406030204" pitchFamily="18" charset="0"/>
                        </a:rPr>
                        <m:t>=</m:t>
                      </m:r>
                      <m:d>
                        <m:dPr>
                          <m:begChr m:val="⟨"/>
                          <m:endChr m:val="⟩"/>
                          <m:ctrlPr>
                            <a:rPr lang="en-US" sz="2000" b="1" smtClean="0">
                              <a:latin typeface="Cambria Math" panose="02040503050406030204" pitchFamily="18" charset="0"/>
                            </a:rPr>
                          </m:ctrlPr>
                        </m:dPr>
                        <m:e>
                          <m:r>
                            <m:rPr>
                              <m:sty m:val="p"/>
                            </m:rPr>
                            <a:rPr lang="en-US" sz="2000" b="0" i="0" smtClean="0">
                              <a:latin typeface="Cambria Math" panose="02040503050406030204" pitchFamily="18" charset="0"/>
                            </a:rPr>
                            <m:t>ψ</m:t>
                          </m:r>
                        </m:e>
                        <m:e>
                          <m:sSubSup>
                            <m:sSubSupPr>
                              <m:ctrlPr>
                                <a:rPr lang="en-US" sz="2000" b="0" smtClean="0">
                                  <a:latin typeface="Cambria Math" panose="02040503050406030204" pitchFamily="18" charset="0"/>
                                </a:rPr>
                              </m:ctrlPr>
                            </m:sSubSupPr>
                            <m:e>
                              <m:acc>
                                <m:accPr>
                                  <m:chr m:val="̂"/>
                                  <m:ctrlPr>
                                    <a:rPr lang="en-US" sz="2000" b="0" smtClean="0">
                                      <a:latin typeface="Cambria Math" panose="02040503050406030204" pitchFamily="18" charset="0"/>
                                    </a:rPr>
                                  </m:ctrlPr>
                                </m:accPr>
                                <m:e>
                                  <m:r>
                                    <m:rPr>
                                      <m:sty m:val="p"/>
                                    </m:rPr>
                                    <a:rPr lang="en-US" sz="2000" b="0" i="0" smtClean="0">
                                      <a:latin typeface="Cambria Math" panose="02040503050406030204" pitchFamily="18" charset="0"/>
                                    </a:rPr>
                                    <m:t>a</m:t>
                                  </m:r>
                                </m:e>
                              </m:acc>
                            </m:e>
                            <m:sub>
                              <m:r>
                                <m:rPr>
                                  <m:sty m:val="p"/>
                                </m:rPr>
                                <a:rPr lang="en-US" sz="2000" b="0" i="0" smtClean="0">
                                  <a:latin typeface="Cambria Math" panose="02040503050406030204" pitchFamily="18" charset="0"/>
                                </a:rPr>
                                <m:t>j</m:t>
                              </m:r>
                            </m:sub>
                            <m:sup>
                              <m:r>
                                <a:rPr lang="en-US" sz="2000" b="0" i="0" smtClean="0">
                                  <a:latin typeface="Cambria Math" panose="02040503050406030204" pitchFamily="18" charset="0"/>
                                  <a:ea typeface="Cambria Math" panose="02040503050406030204" pitchFamily="18" charset="0"/>
                                </a:rPr>
                                <m:t>†</m:t>
                              </m:r>
                            </m:sup>
                          </m:sSubSup>
                          <m:sSub>
                            <m:sSubPr>
                              <m:ctrlPr>
                                <a:rPr lang="en-US" sz="2000" b="0" smtClean="0">
                                  <a:latin typeface="Cambria Math" panose="02040503050406030204" pitchFamily="18" charset="0"/>
                                </a:rPr>
                              </m:ctrlPr>
                            </m:sSubPr>
                            <m:e>
                              <m:acc>
                                <m:accPr>
                                  <m:chr m:val="̂"/>
                                  <m:ctrlPr>
                                    <a:rPr lang="en-US" sz="2000" b="0" smtClean="0">
                                      <a:latin typeface="Cambria Math" panose="02040503050406030204" pitchFamily="18" charset="0"/>
                                    </a:rPr>
                                  </m:ctrlPr>
                                </m:accPr>
                                <m:e>
                                  <m:r>
                                    <m:rPr>
                                      <m:sty m:val="p"/>
                                    </m:rPr>
                                    <a:rPr lang="en-US" sz="2000" i="0" smtClean="0">
                                      <a:latin typeface="Cambria Math" panose="02040503050406030204" pitchFamily="18" charset="0"/>
                                    </a:rPr>
                                    <m:t>a</m:t>
                                  </m:r>
                                </m:e>
                              </m:acc>
                            </m:e>
                            <m:sub>
                              <m:r>
                                <m:rPr>
                                  <m:sty m:val="p"/>
                                </m:rPr>
                                <a:rPr lang="en-US" sz="2000" b="0" i="0" smtClean="0">
                                  <a:latin typeface="Cambria Math" panose="02040503050406030204" pitchFamily="18" charset="0"/>
                                </a:rPr>
                                <m:t>i</m:t>
                              </m:r>
                            </m:sub>
                          </m:sSub>
                        </m:e>
                        <m:e>
                          <m:r>
                            <m:rPr>
                              <m:sty m:val="p"/>
                            </m:rPr>
                            <a:rPr lang="en-US" sz="2000" i="0">
                              <a:latin typeface="Cambria Math" panose="02040503050406030204" pitchFamily="18" charset="0"/>
                            </a:rPr>
                            <m:t>ψ</m:t>
                          </m:r>
                        </m:e>
                      </m:d>
                    </m:oMath>
                  </m:oMathPara>
                </a14:m>
                <a:endParaRPr lang="en-US" sz="2000" dirty="0">
                  <a:solidFill>
                    <a:schemeClr val="tx1"/>
                  </a:solidFill>
                </a:endParaRPr>
              </a:p>
            </p:txBody>
          </p:sp>
        </mc:Choice>
        <mc:Fallback>
          <p:sp>
            <p:nvSpPr>
              <p:cNvPr id="7" name="TextBox 6">
                <a:extLst>
                  <a:ext uri="{FF2B5EF4-FFF2-40B4-BE49-F238E27FC236}">
                    <a16:creationId xmlns:a16="http://schemas.microsoft.com/office/drawing/2014/main" id="{D10F5706-A566-35AE-C195-9571CABB1A7A}"/>
                  </a:ext>
                </a:extLst>
              </p:cNvPr>
              <p:cNvSpPr txBox="1">
                <a:spLocks noRot="1" noChangeAspect="1" noMove="1" noResize="1" noEditPoints="1" noAdjustHandles="1" noChangeArrowheads="1" noChangeShapeType="1" noTextEdit="1"/>
              </p:cNvSpPr>
              <p:nvPr/>
            </p:nvSpPr>
            <p:spPr>
              <a:xfrm>
                <a:off x="1114627" y="3305286"/>
                <a:ext cx="2020825" cy="5331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126EB62-871B-49F8-729B-047421237550}"/>
                  </a:ext>
                </a:extLst>
              </p:cNvPr>
              <p:cNvSpPr txBox="1"/>
              <p:nvPr/>
            </p:nvSpPr>
            <p:spPr>
              <a:xfrm>
                <a:off x="5892906" y="3305286"/>
                <a:ext cx="3425551" cy="615553"/>
              </a:xfrm>
              <a:prstGeom prst="rect">
                <a:avLst/>
              </a:prstGeom>
              <a:noFill/>
            </p:spPr>
            <p:txBody>
              <a:bodyPr wrap="square" lIns="0" tIns="0" rIns="0" bIns="0" rtlCol="0">
                <a:spAutoFit/>
              </a:bodyPr>
              <a:lstStyle/>
              <a:p>
                <a14:m>
                  <m:oMath xmlns:m="http://schemas.openxmlformats.org/officeDocument/2006/math">
                    <m:r>
                      <a:rPr lang="en-US" sz="2000" b="1" i="0" smtClean="0">
                        <a:latin typeface="Cambria Math" panose="02040503050406030204" pitchFamily="18" charset="0"/>
                      </a:rPr>
                      <m:t>𝐏</m:t>
                    </m:r>
                  </m:oMath>
                </a14:m>
                <a:r>
                  <a:rPr lang="en-US" sz="2000" dirty="0"/>
                  <a:t> – 1 electron density matrix</a:t>
                </a:r>
              </a:p>
              <a:p>
                <a14:m>
                  <m:oMath xmlns:m="http://schemas.openxmlformats.org/officeDocument/2006/math">
                    <m:r>
                      <a:rPr lang="en-US" sz="2000" b="1" i="0" smtClean="0">
                        <a:latin typeface="Cambria Math" panose="02040503050406030204" pitchFamily="18" charset="0"/>
                      </a:rPr>
                      <m:t>𝐅</m:t>
                    </m:r>
                  </m:oMath>
                </a14:m>
                <a:r>
                  <a:rPr lang="en-US" sz="2000" dirty="0">
                    <a:solidFill>
                      <a:schemeClr val="tx1"/>
                    </a:solidFill>
                  </a:rPr>
                  <a:t> – Kohn-Sham matrix</a:t>
                </a:r>
              </a:p>
            </p:txBody>
          </p:sp>
        </mc:Choice>
        <mc:Fallback>
          <p:sp>
            <p:nvSpPr>
              <p:cNvPr id="8" name="TextBox 7">
                <a:extLst>
                  <a:ext uri="{FF2B5EF4-FFF2-40B4-BE49-F238E27FC236}">
                    <a16:creationId xmlns:a16="http://schemas.microsoft.com/office/drawing/2014/main" id="{9126EB62-871B-49F8-729B-047421237550}"/>
                  </a:ext>
                </a:extLst>
              </p:cNvPr>
              <p:cNvSpPr txBox="1">
                <a:spLocks noRot="1" noChangeAspect="1" noMove="1" noResize="1" noEditPoints="1" noAdjustHandles="1" noChangeArrowheads="1" noChangeShapeType="1" noTextEdit="1"/>
              </p:cNvSpPr>
              <p:nvPr/>
            </p:nvSpPr>
            <p:spPr>
              <a:xfrm>
                <a:off x="5892906" y="3305286"/>
                <a:ext cx="3425551" cy="615553"/>
              </a:xfrm>
              <a:prstGeom prst="rect">
                <a:avLst/>
              </a:prstGeom>
              <a:blipFill>
                <a:blip r:embed="rId5"/>
                <a:stretch>
                  <a:fillRect l="-2669" t="-12871" r="-4448" b="-247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DA44BEF-8A58-EEE5-487B-A805D5A80F72}"/>
                  </a:ext>
                </a:extLst>
              </p:cNvPr>
              <p:cNvSpPr txBox="1"/>
              <p:nvPr/>
            </p:nvSpPr>
            <p:spPr>
              <a:xfrm>
                <a:off x="4962903" y="4750240"/>
                <a:ext cx="2774499" cy="10516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b="1" i="0" smtClean="0">
                          <a:latin typeface="Cambria Math" panose="02040503050406030204" pitchFamily="18" charset="0"/>
                          <a:ea typeface="Cambria Math" panose="02040503050406030204" pitchFamily="18" charset="0"/>
                        </a:rPr>
                        <m:t>𝚪</m:t>
                      </m:r>
                      <m:r>
                        <a:rPr lang="en-US" b="0" i="0" smtClean="0">
                          <a:latin typeface="Cambria Math" panose="02040503050406030204" pitchFamily="18" charset="0"/>
                          <a:ea typeface="Cambria Math" panose="02040503050406030204" pitchFamily="18" charset="0"/>
                        </a:rPr>
                        <m:t>=</m:t>
                      </m:r>
                      <m:d>
                        <m:dPr>
                          <m:begChr m:val="["/>
                          <m:endChr m:val="]"/>
                          <m:ctrlPr>
                            <a:rPr lang="en-TW" i="1" smtClean="0">
                              <a:latin typeface="Cambria Math" panose="02040503050406030204" pitchFamily="18" charset="0"/>
                            </a:rPr>
                          </m:ctrlPr>
                        </m:dPr>
                        <m:e>
                          <m:eqArr>
                            <m:eqArrPr>
                              <m:ctrlPr>
                                <a:rPr lang="en-TW" i="1" smtClean="0">
                                  <a:latin typeface="Cambria Math" panose="02040503050406030204" pitchFamily="18" charset="0"/>
                                </a:rPr>
                              </m:ctrlPr>
                            </m:eqArrPr>
                            <m:e>
                              <m:m>
                                <m:mPr>
                                  <m:mcs>
                                    <m:mc>
                                      <m:mcPr>
                                        <m:count m:val="2"/>
                                        <m:mcJc m:val="center"/>
                                      </m:mcPr>
                                    </m:mc>
                                  </m:mcs>
                                  <m:ctrlPr>
                                    <a:rPr lang="en-TW" i="1" smtClean="0">
                                      <a:latin typeface="Cambria Math" panose="02040503050406030204" pitchFamily="18" charset="0"/>
                                    </a:rPr>
                                  </m:ctrlPr>
                                </m:mPr>
                                <m:mr>
                                  <m:e>
                                    <m:sSub>
                                      <m:sSubPr>
                                        <m:ctrlPr>
                                          <a:rPr lang="en-TW" i="1" smtClean="0">
                                            <a:latin typeface="Cambria Math" panose="02040503050406030204" pitchFamily="18" charset="0"/>
                                          </a:rPr>
                                        </m:ctrlPr>
                                      </m:sSubPr>
                                      <m:e>
                                        <m:r>
                                          <m:rPr>
                                            <m:sty m:val="p"/>
                                          </m:rPr>
                                          <a:rPr lang="en-TW" b="0" i="0" smtClean="0">
                                            <a:latin typeface="Cambria Math" panose="02040503050406030204" pitchFamily="18" charset="0"/>
                                            <a:ea typeface="Cambria Math" panose="02040503050406030204" pitchFamily="18" charset="0"/>
                                          </a:rPr>
                                          <m:t>γ</m:t>
                                        </m:r>
                                      </m:e>
                                      <m:sub>
                                        <m:r>
                                          <a:rPr lang="en-US" b="0" i="0" smtClean="0">
                                            <a:latin typeface="Cambria Math" panose="02040503050406030204" pitchFamily="18" charset="0"/>
                                          </a:rPr>
                                          <m:t>1</m:t>
                                        </m:r>
                                      </m:sub>
                                    </m:sSub>
                                  </m:e>
                                  <m:e>
                                    <m:r>
                                      <a:rPr lang="en-US" b="0" i="0" smtClean="0">
                                        <a:latin typeface="Cambria Math" panose="02040503050406030204" pitchFamily="18" charset="0"/>
                                      </a:rPr>
                                      <m:t>0</m:t>
                                    </m:r>
                                  </m:e>
                                </m:mr>
                                <m:mr>
                                  <m:e>
                                    <m:r>
                                      <a:rPr lang="en-US" b="0" i="0" smtClean="0">
                                        <a:latin typeface="Cambria Math" panose="02040503050406030204" pitchFamily="18" charset="0"/>
                                      </a:rPr>
                                      <m:t>0</m:t>
                                    </m:r>
                                  </m:e>
                                  <m:e>
                                    <m:sSub>
                                      <m:sSubPr>
                                        <m:ctrlPr>
                                          <a:rPr lang="en-TW" i="1">
                                            <a:latin typeface="Cambria Math" panose="02040503050406030204" pitchFamily="18" charset="0"/>
                                          </a:rPr>
                                        </m:ctrlPr>
                                      </m:sSubPr>
                                      <m:e>
                                        <m:r>
                                          <m:rPr>
                                            <m:sty m:val="p"/>
                                          </m:rPr>
                                          <a:rPr lang="en-TW" b="0" i="0">
                                            <a:latin typeface="Cambria Math" panose="02040503050406030204" pitchFamily="18" charset="0"/>
                                            <a:ea typeface="Cambria Math" panose="02040503050406030204" pitchFamily="18" charset="0"/>
                                          </a:rPr>
                                          <m:t>γ</m:t>
                                        </m:r>
                                      </m:e>
                                      <m:sub>
                                        <m:r>
                                          <a:rPr lang="en-US" b="0" i="0" smtClean="0">
                                            <a:latin typeface="Cambria Math" panose="02040503050406030204" pitchFamily="18" charset="0"/>
                                            <a:ea typeface="Cambria Math" panose="02040503050406030204" pitchFamily="18" charset="0"/>
                                          </a:rPr>
                                          <m:t>2</m:t>
                                        </m:r>
                                      </m:sub>
                                    </m:sSub>
                                  </m:e>
                                </m:mr>
                              </m:m>
                              <m:r>
                                <a:rPr lang="en-US" b="0" i="0" smtClean="0">
                                  <a:latin typeface="Cambria Math" panose="02040503050406030204" pitchFamily="18" charset="0"/>
                                </a:rPr>
                                <m:t>   </m:t>
                              </m:r>
                              <m:m>
                                <m:mPr>
                                  <m:mcs>
                                    <m:mc>
                                      <m:mcPr>
                                        <m:count m:val="2"/>
                                        <m:mcJc m:val="center"/>
                                      </m:mcPr>
                                    </m:mc>
                                  </m:mcs>
                                  <m:ctrlPr>
                                    <a:rPr lang="en-TW" i="1" smtClean="0">
                                      <a:latin typeface="Cambria Math" panose="02040503050406030204" pitchFamily="18" charset="0"/>
                                    </a:rPr>
                                  </m:ctrlPr>
                                </m:mPr>
                                <m:mr>
                                  <m:e>
                                    <m:r>
                                      <m:rPr>
                                        <m:brk m:alnAt="7"/>
                                      </m:rPr>
                                      <a:rPr lang="en-TW" b="0" i="0" smtClean="0">
                                        <a:latin typeface="Cambria Math" panose="02040503050406030204" pitchFamily="18" charset="0"/>
                                      </a:rPr>
                                      <m:t>…</m:t>
                                    </m:r>
                                  </m:e>
                                  <m:e>
                                    <m:r>
                                      <a:rPr lang="en-US" b="0" i="0" smtClean="0">
                                        <a:latin typeface="Cambria Math" panose="02040503050406030204" pitchFamily="18" charset="0"/>
                                      </a:rPr>
                                      <m:t>0</m:t>
                                    </m:r>
                                  </m:e>
                                </m:mr>
                                <m:mr>
                                  <m:e>
                                    <m:r>
                                      <a:rPr lang="en-TW" b="0" i="0" smtClean="0">
                                        <a:latin typeface="Cambria Math" panose="02040503050406030204" pitchFamily="18" charset="0"/>
                                      </a:rPr>
                                      <m:t>…</m:t>
                                    </m:r>
                                  </m:e>
                                  <m:e>
                                    <m:r>
                                      <a:rPr lang="en-US" b="0" i="0" smtClean="0">
                                        <a:latin typeface="Cambria Math" panose="02040503050406030204" pitchFamily="18" charset="0"/>
                                      </a:rPr>
                                      <m:t>0</m:t>
                                    </m:r>
                                  </m:e>
                                </m:mr>
                              </m:m>
                            </m:e>
                            <m:e>
                              <m:m>
                                <m:mPr>
                                  <m:mcs>
                                    <m:mc>
                                      <m:mcPr>
                                        <m:count m:val="2"/>
                                        <m:mcJc m:val="center"/>
                                      </m:mcPr>
                                    </m:mc>
                                  </m:mcs>
                                  <m:ctrlPr>
                                    <a:rPr lang="en-TW" i="1" smtClean="0">
                                      <a:latin typeface="Cambria Math" panose="02040503050406030204" pitchFamily="18" charset="0"/>
                                    </a:rPr>
                                  </m:ctrlPr>
                                </m:mPr>
                                <m:mr>
                                  <m:e>
                                    <m:r>
                                      <a:rPr lang="en-TW" b="0" i="0">
                                        <a:latin typeface="Cambria Math" panose="02040503050406030204" pitchFamily="18" charset="0"/>
                                      </a:rPr>
                                      <m:t>⋮</m:t>
                                    </m:r>
                                  </m:e>
                                  <m:e>
                                    <m:r>
                                      <a:rPr lang="en-TW" b="0" i="0" smtClean="0">
                                        <a:latin typeface="Cambria Math" panose="02040503050406030204" pitchFamily="18" charset="0"/>
                                      </a:rPr>
                                      <m:t>⋮</m:t>
                                    </m:r>
                                  </m:e>
                                </m:mr>
                                <m:mr>
                                  <m:e>
                                    <m:r>
                                      <a:rPr lang="en-US" b="0" i="0" smtClean="0">
                                        <a:latin typeface="Cambria Math" panose="02040503050406030204" pitchFamily="18" charset="0"/>
                                      </a:rPr>
                                      <m:t>0</m:t>
                                    </m:r>
                                  </m:e>
                                  <m:e>
                                    <m:r>
                                      <a:rPr lang="en-US" b="0" i="0" smtClean="0">
                                        <a:latin typeface="Cambria Math" panose="02040503050406030204" pitchFamily="18" charset="0"/>
                                      </a:rPr>
                                      <m:t>0</m:t>
                                    </m:r>
                                  </m:e>
                                </m:mr>
                              </m:m>
                              <m:r>
                                <a:rPr lang="en-US" b="0" i="0" smtClean="0">
                                  <a:latin typeface="Cambria Math" panose="02040503050406030204" pitchFamily="18" charset="0"/>
                                </a:rPr>
                                <m:t>   </m:t>
                              </m:r>
                              <m:m>
                                <m:mPr>
                                  <m:mcs>
                                    <m:mc>
                                      <m:mcPr>
                                        <m:count m:val="2"/>
                                        <m:mcJc m:val="center"/>
                                      </m:mcPr>
                                    </m:mc>
                                  </m:mcs>
                                  <m:ctrlPr>
                                    <a:rPr lang="en-US" i="1" smtClean="0">
                                      <a:latin typeface="Cambria Math" panose="02040503050406030204" pitchFamily="18" charset="0"/>
                                    </a:rPr>
                                  </m:ctrlPr>
                                </m:mPr>
                                <m:mr>
                                  <m:e>
                                    <m:r>
                                      <m:rPr>
                                        <m:brk m:alnAt="7"/>
                                      </m:rPr>
                                      <a:rPr lang="en-US" b="0" i="0" smtClean="0">
                                        <a:latin typeface="Cambria Math" panose="02040503050406030204" pitchFamily="18" charset="0"/>
                                      </a:rPr>
                                      <m:t>⋱</m:t>
                                    </m:r>
                                  </m:e>
                                  <m:e>
                                    <m:r>
                                      <a:rPr lang="en-TW" b="0" i="0">
                                        <a:latin typeface="Cambria Math" panose="02040503050406030204" pitchFamily="18" charset="0"/>
                                      </a:rPr>
                                      <m:t>⋮</m:t>
                                    </m:r>
                                  </m:e>
                                </m:mr>
                                <m:mr>
                                  <m:e>
                                    <m:r>
                                      <a:rPr lang="en-TW" b="0" i="0">
                                        <a:latin typeface="Cambria Math" panose="02040503050406030204" pitchFamily="18" charset="0"/>
                                      </a:rPr>
                                      <m:t>…</m:t>
                                    </m:r>
                                  </m:e>
                                  <m:e>
                                    <m:sSub>
                                      <m:sSubPr>
                                        <m:ctrlPr>
                                          <a:rPr lang="en-TW" i="1">
                                            <a:latin typeface="Cambria Math" panose="02040503050406030204" pitchFamily="18" charset="0"/>
                                          </a:rPr>
                                        </m:ctrlPr>
                                      </m:sSubPr>
                                      <m:e>
                                        <m:r>
                                          <m:rPr>
                                            <m:sty m:val="p"/>
                                          </m:rPr>
                                          <a:rPr lang="en-TW" b="0" i="0">
                                            <a:latin typeface="Cambria Math" panose="02040503050406030204" pitchFamily="18" charset="0"/>
                                            <a:ea typeface="Cambria Math" panose="02040503050406030204" pitchFamily="18" charset="0"/>
                                          </a:rPr>
                                          <m:t>γ</m:t>
                                        </m:r>
                                      </m:e>
                                      <m:sub>
                                        <m:r>
                                          <m:rPr>
                                            <m:sty m:val="p"/>
                                          </m:rPr>
                                          <a:rPr lang="en-US" b="0" i="0" smtClean="0">
                                            <a:latin typeface="Cambria Math" panose="02040503050406030204" pitchFamily="18" charset="0"/>
                                            <a:ea typeface="Cambria Math" panose="02040503050406030204" pitchFamily="18" charset="0"/>
                                          </a:rPr>
                                          <m:t>i</m:t>
                                        </m:r>
                                      </m:sub>
                                    </m:sSub>
                                  </m:e>
                                </m:mr>
                              </m:m>
                            </m:e>
                          </m:eqArr>
                        </m:e>
                      </m:d>
                    </m:oMath>
                  </m:oMathPara>
                </a14:m>
                <a:endParaRPr lang="en-TW" dirty="0"/>
              </a:p>
            </p:txBody>
          </p:sp>
        </mc:Choice>
        <mc:Fallback>
          <p:sp>
            <p:nvSpPr>
              <p:cNvPr id="9" name="TextBox 8">
                <a:extLst>
                  <a:ext uri="{FF2B5EF4-FFF2-40B4-BE49-F238E27FC236}">
                    <a16:creationId xmlns:a16="http://schemas.microsoft.com/office/drawing/2014/main" id="{CDA44BEF-8A58-EEE5-487B-A805D5A80F72}"/>
                  </a:ext>
                </a:extLst>
              </p:cNvPr>
              <p:cNvSpPr txBox="1">
                <a:spLocks noRot="1" noChangeAspect="1" noMove="1" noResize="1" noEditPoints="1" noAdjustHandles="1" noChangeArrowheads="1" noChangeShapeType="1" noTextEdit="1"/>
              </p:cNvSpPr>
              <p:nvPr/>
            </p:nvSpPr>
            <p:spPr>
              <a:xfrm>
                <a:off x="4962903" y="4750240"/>
                <a:ext cx="2774499" cy="1051635"/>
              </a:xfrm>
              <a:prstGeom prst="rect">
                <a:avLst/>
              </a:prstGeom>
              <a:blipFill>
                <a:blip r:embed="rId6"/>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C415C10-66B9-DB9B-77E4-0A2C234C37B6}"/>
              </a:ext>
            </a:extLst>
          </p:cNvPr>
          <p:cNvGrpSpPr/>
          <p:nvPr/>
        </p:nvGrpSpPr>
        <p:grpSpPr>
          <a:xfrm>
            <a:off x="9636057" y="2802162"/>
            <a:ext cx="2484018" cy="3986056"/>
            <a:chOff x="7198211" y="2520372"/>
            <a:chExt cx="2034689" cy="3265026"/>
          </a:xfrm>
        </p:grpSpPr>
        <p:sp>
          <p:nvSpPr>
            <p:cNvPr id="32" name="Rounded Rectangle 13">
              <a:extLst>
                <a:ext uri="{FF2B5EF4-FFF2-40B4-BE49-F238E27FC236}">
                  <a16:creationId xmlns:a16="http://schemas.microsoft.com/office/drawing/2014/main" id="{ECA77547-39BC-160D-2E41-828D3507B356}"/>
                </a:ext>
              </a:extLst>
            </p:cNvPr>
            <p:cNvSpPr/>
            <p:nvPr/>
          </p:nvSpPr>
          <p:spPr>
            <a:xfrm>
              <a:off x="7198211" y="2520372"/>
              <a:ext cx="2034689" cy="3265026"/>
            </a:xfrm>
            <a:prstGeom prst="roundRect">
              <a:avLst/>
            </a:prstGeom>
            <a:gradFill>
              <a:gsLst>
                <a:gs pos="0">
                  <a:schemeClr val="accent1">
                    <a:lumMod val="5000"/>
                    <a:lumOff val="95000"/>
                  </a:schemeClr>
                </a:gs>
                <a:gs pos="100000">
                  <a:schemeClr val="accent1">
                    <a:lumMod val="75000"/>
                  </a:schemeClr>
                </a:gs>
                <a:gs pos="100000">
                  <a:schemeClr val="accent1">
                    <a:lumMod val="75000"/>
                  </a:schemeClr>
                </a:gs>
                <a:gs pos="83000">
                  <a:schemeClr val="accent1">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sz="1243" dirty="0"/>
            </a:p>
          </p:txBody>
        </p:sp>
        <p:cxnSp>
          <p:nvCxnSpPr>
            <p:cNvPr id="33" name="Straight Arrow Connector 32">
              <a:extLst>
                <a:ext uri="{FF2B5EF4-FFF2-40B4-BE49-F238E27FC236}">
                  <a16:creationId xmlns:a16="http://schemas.microsoft.com/office/drawing/2014/main" id="{20B369FC-2E97-A789-B2A4-8A8BB4061F45}"/>
                </a:ext>
              </a:extLst>
            </p:cNvPr>
            <p:cNvCxnSpPr>
              <a:cxnSpLocks/>
            </p:cNvCxnSpPr>
            <p:nvPr/>
          </p:nvCxnSpPr>
          <p:spPr>
            <a:xfrm flipH="1" flipV="1">
              <a:off x="8019907" y="5288994"/>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C4427FF-9418-83B6-5558-02E490CE3F44}"/>
                </a:ext>
              </a:extLst>
            </p:cNvPr>
            <p:cNvCxnSpPr>
              <a:cxnSpLocks/>
            </p:cNvCxnSpPr>
            <p:nvPr/>
          </p:nvCxnSpPr>
          <p:spPr>
            <a:xfrm>
              <a:off x="7898719" y="545683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A38B9C-BEBA-573D-877B-8187C0BED437}"/>
                </a:ext>
              </a:extLst>
            </p:cNvPr>
            <p:cNvCxnSpPr>
              <a:cxnSpLocks/>
            </p:cNvCxnSpPr>
            <p:nvPr/>
          </p:nvCxnSpPr>
          <p:spPr>
            <a:xfrm>
              <a:off x="7898719" y="4286778"/>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8792E34-6191-C391-833C-F78C87796E1E}"/>
                </a:ext>
              </a:extLst>
            </p:cNvPr>
            <p:cNvCxnSpPr>
              <a:cxnSpLocks/>
            </p:cNvCxnSpPr>
            <p:nvPr/>
          </p:nvCxnSpPr>
          <p:spPr>
            <a:xfrm>
              <a:off x="7898719" y="4697941"/>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CEA30A-7143-84BB-095E-E86682B43256}"/>
                </a:ext>
              </a:extLst>
            </p:cNvPr>
            <p:cNvCxnSpPr>
              <a:cxnSpLocks/>
            </p:cNvCxnSpPr>
            <p:nvPr/>
          </p:nvCxnSpPr>
          <p:spPr>
            <a:xfrm>
              <a:off x="7898719" y="5093602"/>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5D21FA-0BF0-1A10-C586-E736AC9506C4}"/>
                </a:ext>
              </a:extLst>
            </p:cNvPr>
            <p:cNvCxnSpPr>
              <a:cxnSpLocks/>
            </p:cNvCxnSpPr>
            <p:nvPr/>
          </p:nvCxnSpPr>
          <p:spPr>
            <a:xfrm>
              <a:off x="8299594" y="5299180"/>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712843C-D174-FBB7-A017-C8B5A70E7AAF}"/>
                </a:ext>
              </a:extLst>
            </p:cNvPr>
            <p:cNvCxnSpPr>
              <a:cxnSpLocks/>
            </p:cNvCxnSpPr>
            <p:nvPr/>
          </p:nvCxnSpPr>
          <p:spPr>
            <a:xfrm flipH="1" flipV="1">
              <a:off x="8036008" y="4901435"/>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3AF1624-7914-D42C-18B4-49BF21186893}"/>
                </a:ext>
              </a:extLst>
            </p:cNvPr>
            <p:cNvCxnSpPr>
              <a:cxnSpLocks/>
            </p:cNvCxnSpPr>
            <p:nvPr/>
          </p:nvCxnSpPr>
          <p:spPr>
            <a:xfrm flipH="1" flipV="1">
              <a:off x="8036008" y="4501998"/>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F76DB91-F618-7416-F944-557B2104BA97}"/>
                </a:ext>
              </a:extLst>
            </p:cNvPr>
            <p:cNvCxnSpPr>
              <a:cxnSpLocks/>
            </p:cNvCxnSpPr>
            <p:nvPr/>
          </p:nvCxnSpPr>
          <p:spPr>
            <a:xfrm>
              <a:off x="8315695" y="4512184"/>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CCE1E4B-0817-4899-CE71-B2330D5C8888}"/>
                </a:ext>
              </a:extLst>
            </p:cNvPr>
            <p:cNvCxnSpPr>
              <a:cxnSpLocks/>
            </p:cNvCxnSpPr>
            <p:nvPr/>
          </p:nvCxnSpPr>
          <p:spPr>
            <a:xfrm flipH="1" flipV="1">
              <a:off x="8036008" y="4105880"/>
              <a:ext cx="0" cy="32004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BB4113F-9657-F88D-9F20-A81D720D1EAD}"/>
                </a:ext>
              </a:extLst>
            </p:cNvPr>
            <p:cNvCxnSpPr>
              <a:cxnSpLocks/>
            </p:cNvCxnSpPr>
            <p:nvPr/>
          </p:nvCxnSpPr>
          <p:spPr>
            <a:xfrm>
              <a:off x="8315695" y="4116066"/>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353228-2352-1EBF-F93C-55537911C327}"/>
                </a:ext>
              </a:extLst>
            </p:cNvPr>
            <p:cNvCxnSpPr>
              <a:cxnSpLocks/>
            </p:cNvCxnSpPr>
            <p:nvPr/>
          </p:nvCxnSpPr>
          <p:spPr>
            <a:xfrm>
              <a:off x="8296789" y="4906171"/>
              <a:ext cx="0" cy="31530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E70A2B1-E815-107D-CD37-D83D1C447272}"/>
                </a:ext>
              </a:extLst>
            </p:cNvPr>
            <p:cNvCxnSpPr>
              <a:cxnSpLocks/>
            </p:cNvCxnSpPr>
            <p:nvPr/>
          </p:nvCxnSpPr>
          <p:spPr>
            <a:xfrm>
              <a:off x="7898719" y="389295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F38BB0-48FA-5357-71FB-9CDE5E1734E6}"/>
                </a:ext>
              </a:extLst>
            </p:cNvPr>
            <p:cNvCxnSpPr>
              <a:cxnSpLocks/>
            </p:cNvCxnSpPr>
            <p:nvPr/>
          </p:nvCxnSpPr>
          <p:spPr>
            <a:xfrm>
              <a:off x="7898719" y="2722903"/>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92151EF-BD5F-127C-3B7A-258C90FEA775}"/>
                </a:ext>
              </a:extLst>
            </p:cNvPr>
            <p:cNvCxnSpPr>
              <a:cxnSpLocks/>
            </p:cNvCxnSpPr>
            <p:nvPr/>
          </p:nvCxnSpPr>
          <p:spPr>
            <a:xfrm>
              <a:off x="7898719" y="3134066"/>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252302-9959-C766-885A-A3739C756B8D}"/>
                </a:ext>
              </a:extLst>
            </p:cNvPr>
            <p:cNvCxnSpPr>
              <a:cxnSpLocks/>
            </p:cNvCxnSpPr>
            <p:nvPr/>
          </p:nvCxnSpPr>
          <p:spPr>
            <a:xfrm>
              <a:off x="7898719" y="3529727"/>
              <a:ext cx="548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8D00E36B-78CA-0FDD-A559-24F2EE25A884}"/>
              </a:ext>
            </a:extLst>
          </p:cNvPr>
          <p:cNvCxnSpPr>
            <a:cxnSpLocks/>
          </p:cNvCxnSpPr>
          <p:nvPr/>
        </p:nvCxnSpPr>
        <p:spPr>
          <a:xfrm>
            <a:off x="10355618" y="3816406"/>
            <a:ext cx="129545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A6774871-FDB7-4AEF-05E0-1972867AF3E6}"/>
                  </a:ext>
                </a:extLst>
              </p:cNvPr>
              <p:cNvSpPr txBox="1"/>
              <p:nvPr/>
            </p:nvSpPr>
            <p:spPr>
              <a:xfrm>
                <a:off x="9676619" y="3590951"/>
                <a:ext cx="75519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n-US" sz="2000" b="1" i="1">
                              <a:solidFill>
                                <a:srgbClr val="FF0000"/>
                              </a:solidFill>
                              <a:latin typeface="Cambria Math" panose="02040503050406030204" pitchFamily="18" charset="0"/>
                              <a:ea typeface="Cambria Math" panose="02040503050406030204" pitchFamily="18" charset="0"/>
                            </a:rPr>
                            <m:t>𝜺</m:t>
                          </m:r>
                        </m:e>
                        <m:sub>
                          <m:r>
                            <a:rPr lang="en-US" sz="2000" b="1" i="1">
                              <a:solidFill>
                                <a:srgbClr val="FF0000"/>
                              </a:solidFill>
                              <a:latin typeface="Cambria Math" panose="02040503050406030204" pitchFamily="18" charset="0"/>
                              <a:ea typeface="Cambria Math" panose="02040503050406030204" pitchFamily="18" charset="0"/>
                            </a:rPr>
                            <m:t>𝒄𝒖𝒕</m:t>
                          </m:r>
                        </m:sub>
                      </m:sSub>
                    </m:oMath>
                  </m:oMathPara>
                </a14:m>
                <a:endParaRPr lang="en-US" sz="2000" dirty="0">
                  <a:solidFill>
                    <a:srgbClr val="FF0000"/>
                  </a:solidFill>
                </a:endParaRPr>
              </a:p>
            </p:txBody>
          </p:sp>
        </mc:Choice>
        <mc:Fallback>
          <p:sp>
            <p:nvSpPr>
              <p:cNvPr id="50" name="TextBox 49">
                <a:extLst>
                  <a:ext uri="{FF2B5EF4-FFF2-40B4-BE49-F238E27FC236}">
                    <a16:creationId xmlns:a16="http://schemas.microsoft.com/office/drawing/2014/main" id="{A6774871-FDB7-4AEF-05E0-1972867AF3E6}"/>
                  </a:ext>
                </a:extLst>
              </p:cNvPr>
              <p:cNvSpPr txBox="1">
                <a:spLocks noRot="1" noChangeAspect="1" noMove="1" noResize="1" noEditPoints="1" noAdjustHandles="1" noChangeArrowheads="1" noChangeShapeType="1" noTextEdit="1"/>
              </p:cNvSpPr>
              <p:nvPr/>
            </p:nvSpPr>
            <p:spPr>
              <a:xfrm>
                <a:off x="9676619" y="3590951"/>
                <a:ext cx="755199" cy="400110"/>
              </a:xfrm>
              <a:prstGeom prst="rect">
                <a:avLst/>
              </a:prstGeom>
              <a:blipFill>
                <a:blip r:embed="rId7"/>
                <a:stretch>
                  <a:fillRect b="-3030"/>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AB415299-8C30-904D-17A2-98C2950DB5FD}"/>
              </a:ext>
            </a:extLst>
          </p:cNvPr>
          <p:cNvGrpSpPr/>
          <p:nvPr/>
        </p:nvGrpSpPr>
        <p:grpSpPr>
          <a:xfrm>
            <a:off x="1773330" y="6030135"/>
            <a:ext cx="6638290" cy="710194"/>
            <a:chOff x="2482850" y="5217977"/>
            <a:chExt cx="6638290" cy="710194"/>
          </a:xfrm>
        </p:grpSpPr>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A2755D4E-F926-623E-08B1-8D8A158E015D}"/>
                    </a:ext>
                  </a:extLst>
                </p:cNvPr>
                <p:cNvSpPr txBox="1"/>
                <p:nvPr/>
              </p:nvSpPr>
              <p:spPr>
                <a:xfrm>
                  <a:off x="2482850" y="5217977"/>
                  <a:ext cx="4349750" cy="7101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panose="02040503050406030204" pitchFamily="18" charset="0"/>
                              </a:rPr>
                              <m:t>γ</m:t>
                            </m:r>
                          </m:e>
                          <m:sub>
                            <m:r>
                              <m:rPr>
                                <m:sty m:val="p"/>
                              </m:rPr>
                              <a:rPr lang="en-US" b="0" i="0" dirty="0" smtClean="0">
                                <a:latin typeface="Cambria Math" panose="02040503050406030204" pitchFamily="18" charset="0"/>
                              </a:rPr>
                              <m:t>i</m:t>
                            </m:r>
                          </m:sub>
                        </m:sSub>
                        <m:r>
                          <a:rPr lang="en-US" b="0" i="0" dirty="0" smtClean="0">
                            <a:latin typeface="Cambria Math" panose="02040503050406030204" pitchFamily="18" charset="0"/>
                          </a:rPr>
                          <m:t>= </m:t>
                        </m:r>
                        <m:d>
                          <m:dPr>
                            <m:begChr m:val="{"/>
                            <m:endChr m:val=""/>
                            <m:ctrlPr>
                              <a:rPr lang="en-TW" i="1" dirty="0" smtClean="0">
                                <a:latin typeface="Cambria Math" panose="02040503050406030204" pitchFamily="18" charset="0"/>
                              </a:rPr>
                            </m:ctrlPr>
                          </m:dPr>
                          <m:e>
                            <m:m>
                              <m:mPr>
                                <m:mcs>
                                  <m:mc>
                                    <m:mcPr>
                                      <m:count m:val="1"/>
                                      <m:mcJc m:val="center"/>
                                    </m:mcPr>
                                  </m:mc>
                                </m:mcs>
                                <m:ctrlPr>
                                  <a:rPr lang="en-TW" i="1" dirty="0" smtClean="0">
                                    <a:latin typeface="Cambria Math" panose="02040503050406030204" pitchFamily="18" charset="0"/>
                                  </a:rPr>
                                </m:ctrlPr>
                              </m:mPr>
                              <m:mr>
                                <m:e>
                                  <m:r>
                                    <a:rPr lang="en-US" b="0" i="0" dirty="0" smtClean="0">
                                      <a:latin typeface="Cambria Math" panose="02040503050406030204" pitchFamily="18" charset="0"/>
                                    </a:rPr>
                                    <m:t>0</m:t>
                                  </m:r>
                                </m:e>
                              </m:mr>
                              <m:mr>
                                <m:e>
                                  <m:sSub>
                                    <m:sSubPr>
                                      <m:ctrlPr>
                                        <a:rPr lang="en-TW" i="1">
                                          <a:latin typeface="Cambria Math" panose="02040503050406030204" pitchFamily="18" charset="0"/>
                                        </a:rPr>
                                      </m:ctrlPr>
                                    </m:sSubPr>
                                    <m:e>
                                      <m:r>
                                        <m:rPr>
                                          <m:sty m:val="p"/>
                                        </m:rPr>
                                        <a:rPr lang="en-TW" b="0" i="0">
                                          <a:latin typeface="Cambria Math" panose="02040503050406030204" pitchFamily="18" charset="0"/>
                                          <a:ea typeface="Cambria Math" panose="02040503050406030204" pitchFamily="18" charset="0"/>
                                        </a:rPr>
                                        <m:t>γ</m:t>
                                      </m:r>
                                    </m:e>
                                    <m:sub>
                                      <m:r>
                                        <a:rPr lang="en-US" b="0" i="0" smtClean="0">
                                          <a:latin typeface="Cambria Math" panose="02040503050406030204" pitchFamily="18" charset="0"/>
                                          <a:ea typeface="Cambria Math" panose="02040503050406030204" pitchFamily="18" charset="0"/>
                                        </a:rPr>
                                        <m:t>0</m:t>
                                      </m:r>
                                    </m:sub>
                                  </m:sSub>
                                  <m:r>
                                    <a:rPr lang="en-US" b="0" i="0" smtClean="0">
                                      <a:latin typeface="Cambria Math" panose="02040503050406030204" pitchFamily="18" charset="0"/>
                                      <a:ea typeface="Cambria Math" panose="02040503050406030204" pitchFamily="18" charset="0"/>
                                    </a:rPr>
                                    <m:t> </m:t>
                                  </m:r>
                                  <m:d>
                                    <m:dPr>
                                      <m:begChr m:val="["/>
                                      <m:endChr m:val="]"/>
                                      <m:ctrlPr>
                                        <a:rPr lang="en-US"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exp</m:t>
                                      </m:r>
                                      <m:d>
                                        <m:dPr>
                                          <m:begChr m:val="["/>
                                          <m:endChr m:val="]"/>
                                          <m:ctrlPr>
                                            <a:rPr lang="en-US" i="1" smtClean="0">
                                              <a:latin typeface="Cambria Math" panose="02040503050406030204" pitchFamily="18" charset="0"/>
                                              <a:ea typeface="Cambria Math" panose="02040503050406030204" pitchFamily="18" charset="0"/>
                                            </a:rPr>
                                          </m:ctrlPr>
                                        </m:dPr>
                                        <m:e>
                                          <m:r>
                                            <a:rPr lang="en-US" b="0" i="0" smtClean="0">
                                              <a:latin typeface="Cambria Math" panose="02040503050406030204" pitchFamily="18" charset="0"/>
                                              <a:ea typeface="Cambria Math" panose="02040503050406030204" pitchFamily="18" charset="0"/>
                                            </a:rPr>
                                            <m:t> </m:t>
                                          </m:r>
                                          <m:r>
                                            <m:rPr>
                                              <m:sty m:val="p"/>
                                            </m:rPr>
                                            <a:rPr lang="en-US" b="0" i="0">
                                              <a:latin typeface="Cambria Math" panose="02040503050406030204" pitchFamily="18" charset="0"/>
                                              <a:ea typeface="Cambria Math" panose="02040503050406030204" pitchFamily="18" charset="0"/>
                                            </a:rPr>
                                            <m:t>ξ</m:t>
                                          </m:r>
                                          <m:r>
                                            <a:rPr lang="en-US" b="0" i="0" smtClean="0">
                                              <a:latin typeface="Cambria Math" panose="02040503050406030204" pitchFamily="18" charset="0"/>
                                              <a:ea typeface="Cambria Math" panose="02040503050406030204" pitchFamily="18" charset="0"/>
                                            </a:rPr>
                                            <m:t> </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ε</m:t>
                                                  </m:r>
                                                </m:e>
                                                <m:sub>
                                                  <m:r>
                                                    <m:rPr>
                                                      <m:sty m:val="p"/>
                                                    </m:rPr>
                                                    <a:rPr lang="en-US" b="0" i="0" smtClean="0">
                                                      <a:latin typeface="Cambria Math" panose="02040503050406030204" pitchFamily="18" charset="0"/>
                                                      <a:ea typeface="Cambria Math" panose="02040503050406030204" pitchFamily="18" charset="0"/>
                                                    </a:rPr>
                                                    <m:t>i</m:t>
                                                  </m:r>
                                                </m:sub>
                                              </m:sSub>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ε</m:t>
                                                  </m:r>
                                                </m:e>
                                                <m:sub>
                                                  <m:r>
                                                    <m:rPr>
                                                      <m:sty m:val="p"/>
                                                    </m:rPr>
                                                    <a:rPr lang="en-US" b="0" i="0" smtClean="0">
                                                      <a:latin typeface="Cambria Math" panose="02040503050406030204" pitchFamily="18" charset="0"/>
                                                      <a:ea typeface="Cambria Math" panose="02040503050406030204" pitchFamily="18" charset="0"/>
                                                    </a:rPr>
                                                    <m:t>cut</m:t>
                                                  </m:r>
                                                </m:sub>
                                              </m:sSub>
                                            </m:e>
                                          </m:d>
                                          <m:r>
                                            <a:rPr lang="en-US" b="0" i="0" smtClean="0">
                                              <a:latin typeface="Cambria Math" panose="02040503050406030204" pitchFamily="18" charset="0"/>
                                              <a:ea typeface="Cambria Math" panose="02040503050406030204" pitchFamily="18" charset="0"/>
                                            </a:rPr>
                                            <m:t> </m:t>
                                          </m:r>
                                        </m:e>
                                      </m:d>
                                      <m:r>
                                        <a:rPr lang="en-US" b="0" i="0" smtClean="0">
                                          <a:latin typeface="Cambria Math" panose="02040503050406030204" pitchFamily="18" charset="0"/>
                                          <a:ea typeface="Cambria Math" panose="02040503050406030204" pitchFamily="18" charset="0"/>
                                        </a:rPr>
                                        <m:t>−1</m:t>
                                      </m:r>
                                    </m:e>
                                  </m:d>
                                </m:e>
                              </m:mr>
                            </m:m>
                          </m:e>
                        </m:d>
                      </m:oMath>
                    </m:oMathPara>
                  </a14:m>
                  <a:endParaRPr lang="en-TW" dirty="0"/>
                </a:p>
              </p:txBody>
            </p:sp>
          </mc:Choice>
          <mc:Fallback>
            <p:sp>
              <p:nvSpPr>
                <p:cNvPr id="58" name="TextBox 57">
                  <a:extLst>
                    <a:ext uri="{FF2B5EF4-FFF2-40B4-BE49-F238E27FC236}">
                      <a16:creationId xmlns:a16="http://schemas.microsoft.com/office/drawing/2014/main" id="{A2755D4E-F926-623E-08B1-8D8A158E015D}"/>
                    </a:ext>
                  </a:extLst>
                </p:cNvPr>
                <p:cNvSpPr txBox="1">
                  <a:spLocks noRot="1" noChangeAspect="1" noMove="1" noResize="1" noEditPoints="1" noAdjustHandles="1" noChangeArrowheads="1" noChangeShapeType="1" noTextEdit="1"/>
                </p:cNvSpPr>
                <p:nvPr/>
              </p:nvSpPr>
              <p:spPr>
                <a:xfrm>
                  <a:off x="2482850" y="5217977"/>
                  <a:ext cx="4349750" cy="71019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E73DEFE0-2F6E-1ECE-C152-EC1A941F2B1B}"/>
                    </a:ext>
                  </a:extLst>
                </p:cNvPr>
                <p:cNvSpPr txBox="1"/>
                <p:nvPr/>
              </p:nvSpPr>
              <p:spPr>
                <a:xfrm>
                  <a:off x="6883400" y="5258522"/>
                  <a:ext cx="2237740" cy="646331"/>
                </a:xfrm>
                <a:prstGeom prst="rect">
                  <a:avLst/>
                </a:prstGeom>
                <a:noFill/>
              </p:spPr>
              <p:txBody>
                <a:bodyPr wrap="square" rtlCol="0">
                  <a:spAutoFit/>
                </a:bodyPr>
                <a:lstStyle/>
                <a:p>
                  <a:r>
                    <a:rPr lang="en-US" dirty="0">
                      <a:ea typeface="Cambria Math" panose="02040503050406030204" pitchFamily="18" charset="0"/>
                    </a:rPr>
                    <a:t>if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m:rPr>
                              <m:sty m:val="p"/>
                            </m:rPr>
                            <a:rPr lang="en-US" b="0" i="0">
                              <a:latin typeface="Cambria Math" panose="02040503050406030204" pitchFamily="18" charset="0"/>
                              <a:ea typeface="Cambria Math" panose="02040503050406030204" pitchFamily="18" charset="0"/>
                            </a:rPr>
                            <m:t>ε</m:t>
                          </m:r>
                        </m:e>
                        <m:sub>
                          <m:r>
                            <m:rPr>
                              <m:sty m:val="p"/>
                            </m:rPr>
                            <a:rPr lang="en-US" b="0" i="0">
                              <a:latin typeface="Cambria Math" panose="02040503050406030204" pitchFamily="18" charset="0"/>
                              <a:ea typeface="Cambria Math" panose="02040503050406030204" pitchFamily="18" charset="0"/>
                            </a:rPr>
                            <m:t>i</m:t>
                          </m:r>
                        </m:sub>
                      </m:sSub>
                      <m:r>
                        <a:rPr lang="en-US" b="0" i="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b="0" i="0">
                              <a:latin typeface="Cambria Math" panose="02040503050406030204" pitchFamily="18" charset="0"/>
                              <a:ea typeface="Cambria Math" panose="02040503050406030204" pitchFamily="18" charset="0"/>
                            </a:rPr>
                            <m:t>ε</m:t>
                          </m:r>
                        </m:e>
                        <m:sub>
                          <m:r>
                            <m:rPr>
                              <m:sty m:val="p"/>
                            </m:rPr>
                            <a:rPr lang="en-US" b="0" i="0">
                              <a:latin typeface="Cambria Math" panose="02040503050406030204" pitchFamily="18" charset="0"/>
                              <a:ea typeface="Cambria Math" panose="02040503050406030204" pitchFamily="18" charset="0"/>
                            </a:rPr>
                            <m:t>cut</m:t>
                          </m:r>
                        </m:sub>
                      </m:sSub>
                      <m:r>
                        <a:rPr lang="en-US" b="0" i="0" smtClean="0">
                          <a:latin typeface="Cambria Math" panose="02040503050406030204" pitchFamily="18" charset="0"/>
                          <a:ea typeface="Cambria Math" panose="02040503050406030204" pitchFamily="18" charset="0"/>
                        </a:rPr>
                        <m:t>&lt;0</m:t>
                      </m:r>
                    </m:oMath>
                  </a14:m>
                  <a:endParaRPr lang="en-US" dirty="0">
                    <a:latin typeface="Cambria Math" panose="02040503050406030204" pitchFamily="18" charset="0"/>
                    <a:ea typeface="Cambria Math" panose="02040503050406030204" pitchFamily="18" charset="0"/>
                  </a:endParaRPr>
                </a:p>
                <a:p>
                  <a:r>
                    <a:rPr lang="en-US" dirty="0">
                      <a:ea typeface="Cambria Math" panose="02040503050406030204" pitchFamily="18" charset="0"/>
                    </a:rPr>
                    <a:t>if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US" b="0" i="0">
                              <a:latin typeface="Cambria Math" panose="02040503050406030204" pitchFamily="18" charset="0"/>
                              <a:ea typeface="Cambria Math" panose="02040503050406030204" pitchFamily="18" charset="0"/>
                            </a:rPr>
                            <m:t>ε</m:t>
                          </m:r>
                        </m:e>
                        <m:sub>
                          <m:r>
                            <m:rPr>
                              <m:sty m:val="p"/>
                            </m:rPr>
                            <a:rPr lang="en-US" b="0" i="0">
                              <a:latin typeface="Cambria Math" panose="02040503050406030204" pitchFamily="18" charset="0"/>
                              <a:ea typeface="Cambria Math" panose="02040503050406030204" pitchFamily="18" charset="0"/>
                            </a:rPr>
                            <m:t>i</m:t>
                          </m:r>
                        </m:sub>
                      </m:sSub>
                      <m:r>
                        <a:rPr lang="en-US" b="0" i="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b="0" i="0">
                              <a:latin typeface="Cambria Math" panose="02040503050406030204" pitchFamily="18" charset="0"/>
                              <a:ea typeface="Cambria Math" panose="02040503050406030204" pitchFamily="18" charset="0"/>
                            </a:rPr>
                            <m:t>ε</m:t>
                          </m:r>
                        </m:e>
                        <m:sub>
                          <m:r>
                            <m:rPr>
                              <m:sty m:val="p"/>
                            </m:rPr>
                            <a:rPr lang="en-US" b="0" i="0">
                              <a:latin typeface="Cambria Math" panose="02040503050406030204" pitchFamily="18" charset="0"/>
                              <a:ea typeface="Cambria Math" panose="02040503050406030204" pitchFamily="18" charset="0"/>
                            </a:rPr>
                            <m:t>cut</m:t>
                          </m:r>
                        </m:sub>
                      </m:sSub>
                      <m:r>
                        <a:rPr lang="en-US" b="0" i="0" smtClean="0">
                          <a:latin typeface="Cambria Math" panose="02040503050406030204" pitchFamily="18" charset="0"/>
                          <a:ea typeface="Cambria Math" panose="02040503050406030204" pitchFamily="18" charset="0"/>
                        </a:rPr>
                        <m:t>&gt;</m:t>
                      </m:r>
                      <m:r>
                        <a:rPr lang="en-US" b="0" i="0">
                          <a:latin typeface="Cambria Math" panose="02040503050406030204" pitchFamily="18" charset="0"/>
                          <a:ea typeface="Cambria Math" panose="02040503050406030204" pitchFamily="18" charset="0"/>
                        </a:rPr>
                        <m:t>0</m:t>
                      </m:r>
                    </m:oMath>
                  </a14:m>
                  <a:endParaRPr lang="en-US" dirty="0">
                    <a:latin typeface="Cambria Math" panose="02040503050406030204" pitchFamily="18" charset="0"/>
                    <a:ea typeface="Cambria Math" panose="02040503050406030204" pitchFamily="18" charset="0"/>
                  </a:endParaRPr>
                </a:p>
              </p:txBody>
            </p:sp>
          </mc:Choice>
          <mc:Fallback>
            <p:sp>
              <p:nvSpPr>
                <p:cNvPr id="59" name="TextBox 58">
                  <a:extLst>
                    <a:ext uri="{FF2B5EF4-FFF2-40B4-BE49-F238E27FC236}">
                      <a16:creationId xmlns:a16="http://schemas.microsoft.com/office/drawing/2014/main" id="{E73DEFE0-2F6E-1ECE-C152-EC1A941F2B1B}"/>
                    </a:ext>
                  </a:extLst>
                </p:cNvPr>
                <p:cNvSpPr txBox="1">
                  <a:spLocks noRot="1" noChangeAspect="1" noMove="1" noResize="1" noEditPoints="1" noAdjustHandles="1" noChangeArrowheads="1" noChangeShapeType="1" noTextEdit="1"/>
                </p:cNvSpPr>
                <p:nvPr/>
              </p:nvSpPr>
              <p:spPr>
                <a:xfrm>
                  <a:off x="6883400" y="5258522"/>
                  <a:ext cx="2237740" cy="646331"/>
                </a:xfrm>
                <a:prstGeom prst="rect">
                  <a:avLst/>
                </a:prstGeom>
                <a:blipFill>
                  <a:blip r:embed="rId9"/>
                  <a:stretch>
                    <a:fillRect l="-2452" t="-5660" b="-14151"/>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B6CCAD3E-7D68-4A16-1654-5451F936B0E6}"/>
                  </a:ext>
                </a:extLst>
              </p:cNvPr>
              <p:cNvSpPr txBox="1"/>
              <p:nvPr/>
            </p:nvSpPr>
            <p:spPr>
              <a:xfrm>
                <a:off x="2617765" y="4826483"/>
                <a:ext cx="206960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1" i="0" smtClean="0">
                              <a:latin typeface="Cambria Math" panose="02040503050406030204" pitchFamily="18" charset="0"/>
                            </a:rPr>
                            <m:t>𝐅</m:t>
                          </m:r>
                        </m:e>
                        <m:sup>
                          <m:r>
                            <a:rPr lang="en-US" sz="1800" b="0" i="0" smtClean="0">
                              <a:latin typeface="Cambria Math" panose="02040503050406030204" pitchFamily="18" charset="0"/>
                            </a:rPr>
                            <m:t>′</m:t>
                          </m:r>
                        </m:sup>
                      </m:sSup>
                      <m:r>
                        <a:rPr lang="en-US" sz="1800" b="0" i="0" smtClean="0">
                          <a:latin typeface="Cambria Math" panose="02040503050406030204" pitchFamily="18" charset="0"/>
                        </a:rPr>
                        <m:t>=</m:t>
                      </m:r>
                      <m:r>
                        <a:rPr lang="en-US" sz="1800" b="1" i="0" smtClean="0">
                          <a:latin typeface="Cambria Math" panose="02040503050406030204" pitchFamily="18" charset="0"/>
                        </a:rPr>
                        <m:t>𝐅</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i</m:t>
                      </m:r>
                      <m:r>
                        <a:rPr lang="el-GR" b="1" i="0">
                          <a:latin typeface="Cambria Math" panose="02040503050406030204" pitchFamily="18" charset="0"/>
                          <a:ea typeface="Cambria Math" panose="02040503050406030204" pitchFamily="18" charset="0"/>
                        </a:rPr>
                        <m:t>𝚪</m:t>
                      </m:r>
                    </m:oMath>
                  </m:oMathPara>
                </a14:m>
                <a:endParaRPr lang="en-US" dirty="0"/>
              </a:p>
            </p:txBody>
          </p:sp>
        </mc:Choice>
        <mc:Fallback>
          <p:sp>
            <p:nvSpPr>
              <p:cNvPr id="61" name="TextBox 60">
                <a:extLst>
                  <a:ext uri="{FF2B5EF4-FFF2-40B4-BE49-F238E27FC236}">
                    <a16:creationId xmlns:a16="http://schemas.microsoft.com/office/drawing/2014/main" id="{B6CCAD3E-7D68-4A16-1654-5451F936B0E6}"/>
                  </a:ext>
                </a:extLst>
              </p:cNvPr>
              <p:cNvSpPr txBox="1">
                <a:spLocks noRot="1" noChangeAspect="1" noMove="1" noResize="1" noEditPoints="1" noAdjustHandles="1" noChangeArrowheads="1" noChangeShapeType="1" noTextEdit="1"/>
              </p:cNvSpPr>
              <p:nvPr/>
            </p:nvSpPr>
            <p:spPr>
              <a:xfrm>
                <a:off x="2617765" y="4826483"/>
                <a:ext cx="2069603"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DC482BC-BB99-4809-C361-6217C2B855B7}"/>
                  </a:ext>
                </a:extLst>
              </p:cNvPr>
              <p:cNvSpPr txBox="1"/>
              <p:nvPr/>
            </p:nvSpPr>
            <p:spPr>
              <a:xfrm>
                <a:off x="2491492" y="5247719"/>
                <a:ext cx="2173943" cy="585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panose="02040503050406030204" pitchFamily="18" charset="0"/>
                        </a:rPr>
                        <m:t>i</m:t>
                      </m:r>
                      <m:f>
                        <m:fPr>
                          <m:ctrlPr>
                            <a:rPr lang="en-US" sz="2000" b="0" smtClean="0">
                              <a:solidFill>
                                <a:schemeClr val="tx1"/>
                              </a:solidFill>
                              <a:latin typeface="Cambria Math" panose="02040503050406030204" pitchFamily="18" charset="0"/>
                            </a:rPr>
                          </m:ctrlPr>
                        </m:fPr>
                        <m:num>
                          <m:r>
                            <a:rPr lang="en-US" sz="2000" b="0"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𝐏</m:t>
                          </m:r>
                        </m:num>
                        <m:den>
                          <m:r>
                            <a:rPr lang="en-US" sz="2000" i="0">
                              <a:latin typeface="Cambria Math" panose="02040503050406030204" pitchFamily="18" charset="0"/>
                            </a:rPr>
                            <m:t>∂</m:t>
                          </m:r>
                          <m:r>
                            <m:rPr>
                              <m:sty m:val="p"/>
                            </m:rPr>
                            <a:rPr lang="en-US" sz="2000" b="0" i="0" smtClean="0">
                              <a:latin typeface="Cambria Math" panose="02040503050406030204" pitchFamily="18" charset="0"/>
                            </a:rPr>
                            <m:t>t</m:t>
                          </m:r>
                        </m:den>
                      </m:f>
                      <m:r>
                        <a:rPr lang="en-US" sz="2000" b="0" i="0" smtClean="0">
                          <a:latin typeface="Cambria Math" panose="02040503050406030204" pitchFamily="18" charset="0"/>
                        </a:rPr>
                        <m:t>=</m:t>
                      </m:r>
                      <m:d>
                        <m:dPr>
                          <m:begChr m:val="["/>
                          <m:endChr m:val="]"/>
                          <m:ctrlPr>
                            <a:rPr lang="en-US" sz="2000" b="0" smtClean="0">
                              <a:latin typeface="Cambria Math" panose="02040503050406030204" pitchFamily="18" charset="0"/>
                            </a:rPr>
                          </m:ctrlPr>
                        </m:dPr>
                        <m:e>
                          <m:sSup>
                            <m:sSupPr>
                              <m:ctrlPr>
                                <a:rPr lang="en-US" sz="2000" b="1" smtClean="0">
                                  <a:latin typeface="Cambria Math" panose="02040503050406030204" pitchFamily="18" charset="0"/>
                                </a:rPr>
                              </m:ctrlPr>
                            </m:sSupPr>
                            <m:e>
                              <m:r>
                                <a:rPr lang="en-US" sz="2000" b="1" i="0" smtClean="0">
                                  <a:latin typeface="Cambria Math" panose="02040503050406030204" pitchFamily="18" charset="0"/>
                                </a:rPr>
                                <m:t>𝐅</m:t>
                              </m:r>
                            </m:e>
                            <m:sup>
                              <m:r>
                                <a:rPr lang="en-US" sz="2000" b="1" i="0" smtClean="0">
                                  <a:latin typeface="Cambria Math" panose="02040503050406030204" pitchFamily="18" charset="0"/>
                                </a:rPr>
                                <m:t>′</m:t>
                              </m:r>
                            </m:sup>
                          </m:sSup>
                          <m:r>
                            <a:rPr lang="en-US" sz="2000" b="1" i="0" smtClean="0">
                              <a:latin typeface="Cambria Math" panose="02040503050406030204" pitchFamily="18" charset="0"/>
                            </a:rPr>
                            <m:t>𝐏</m:t>
                          </m:r>
                          <m:r>
                            <a:rPr lang="en-US" sz="2000" b="1" i="0" smtClean="0">
                              <a:latin typeface="Cambria Math" panose="02040503050406030204" pitchFamily="18" charset="0"/>
                            </a:rPr>
                            <m:t>−</m:t>
                          </m:r>
                          <m:r>
                            <a:rPr lang="en-US" sz="2000" b="1" i="0" smtClean="0">
                              <a:latin typeface="Cambria Math" panose="02040503050406030204" pitchFamily="18" charset="0"/>
                            </a:rPr>
                            <m:t>𝐏</m:t>
                          </m:r>
                          <m:sSup>
                            <m:sSupPr>
                              <m:ctrlPr>
                                <a:rPr lang="en-US" sz="2000" b="1">
                                  <a:latin typeface="Cambria Math" panose="02040503050406030204" pitchFamily="18" charset="0"/>
                                </a:rPr>
                              </m:ctrlPr>
                            </m:sSupPr>
                            <m:e>
                              <m:r>
                                <a:rPr lang="en-US" sz="2000" b="1" i="0">
                                  <a:latin typeface="Cambria Math" panose="02040503050406030204" pitchFamily="18" charset="0"/>
                                </a:rPr>
                                <m:t>𝐅</m:t>
                              </m:r>
                            </m:e>
                            <m:sup>
                              <m:r>
                                <a:rPr lang="en-US" sz="2000" b="1" i="0">
                                  <a:latin typeface="Cambria Math" panose="02040503050406030204" pitchFamily="18" charset="0"/>
                                </a:rPr>
                                <m:t>′</m:t>
                              </m:r>
                              <m:r>
                                <a:rPr lang="en-US" sz="2000" i="0">
                                  <a:latin typeface="Cambria Math" panose="02040503050406030204" pitchFamily="18" charset="0"/>
                                  <a:ea typeface="Cambria Math" panose="02040503050406030204" pitchFamily="18" charset="0"/>
                                </a:rPr>
                                <m:t>†</m:t>
                              </m:r>
                            </m:sup>
                          </m:sSup>
                        </m:e>
                      </m:d>
                    </m:oMath>
                  </m:oMathPara>
                </a14:m>
                <a:endParaRPr lang="en-US" sz="2000" dirty="0">
                  <a:solidFill>
                    <a:schemeClr val="tx1"/>
                  </a:solidFill>
                </a:endParaRPr>
              </a:p>
            </p:txBody>
          </p:sp>
        </mc:Choice>
        <mc:Fallback>
          <p:sp>
            <p:nvSpPr>
              <p:cNvPr id="4" name="TextBox 3">
                <a:extLst>
                  <a:ext uri="{FF2B5EF4-FFF2-40B4-BE49-F238E27FC236}">
                    <a16:creationId xmlns:a16="http://schemas.microsoft.com/office/drawing/2014/main" id="{4DC482BC-BB99-4809-C361-6217C2B855B7}"/>
                  </a:ext>
                </a:extLst>
              </p:cNvPr>
              <p:cNvSpPr txBox="1">
                <a:spLocks noRot="1" noChangeAspect="1" noMove="1" noResize="1" noEditPoints="1" noAdjustHandles="1" noChangeArrowheads="1" noChangeShapeType="1" noTextEdit="1"/>
              </p:cNvSpPr>
              <p:nvPr/>
            </p:nvSpPr>
            <p:spPr>
              <a:xfrm>
                <a:off x="2491492" y="5247719"/>
                <a:ext cx="2173943" cy="58522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734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DDD2E-9192-6816-F1F0-E3305CBC4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6D1B0-CFBF-D78B-9EA9-E6757BB8234E}"/>
              </a:ext>
            </a:extLst>
          </p:cNvPr>
          <p:cNvSpPr>
            <a:spLocks noGrp="1"/>
          </p:cNvSpPr>
          <p:nvPr>
            <p:ph type="title"/>
          </p:nvPr>
        </p:nvSpPr>
        <p:spPr/>
        <p:txBody>
          <a:bodyPr/>
          <a:lstStyle/>
          <a:p>
            <a:r>
              <a:rPr lang="en-US" dirty="0"/>
              <a:t>Methods: RT-TDDFT + </a:t>
            </a:r>
            <a:r>
              <a:rPr lang="en-US" dirty="0" err="1"/>
              <a:t>Ehrenfest</a:t>
            </a:r>
            <a:endParaRPr lang="en-US" dirty="0"/>
          </a:p>
        </p:txBody>
      </p:sp>
      <p:sp>
        <p:nvSpPr>
          <p:cNvPr id="3" name="Content Placeholder 2">
            <a:extLst>
              <a:ext uri="{FF2B5EF4-FFF2-40B4-BE49-F238E27FC236}">
                <a16:creationId xmlns:a16="http://schemas.microsoft.com/office/drawing/2014/main" id="{1A2AF30A-89F8-92EE-A21A-F7DE50399138}"/>
              </a:ext>
            </a:extLst>
          </p:cNvPr>
          <p:cNvSpPr>
            <a:spLocks noGrp="1"/>
          </p:cNvSpPr>
          <p:nvPr>
            <p:ph idx="1"/>
          </p:nvPr>
        </p:nvSpPr>
        <p:spPr/>
        <p:txBody>
          <a:bodyPr/>
          <a:lstStyle/>
          <a:p>
            <a:r>
              <a:rPr lang="en-US" dirty="0" err="1"/>
              <a:t>Ehrenfest</a:t>
            </a:r>
            <a:r>
              <a:rPr lang="en-US" dirty="0"/>
              <a:t> dynamics assumes nuclear motion follows the expectation value of the electronic energy</a:t>
            </a:r>
          </a:p>
          <a:p>
            <a:endParaRPr lang="en-US" dirty="0"/>
          </a:p>
          <a:p>
            <a:r>
              <a:rPr lang="en-US" dirty="0"/>
              <a:t>The mean-field nuclear gradients are: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C8D495A-B3F3-EB46-0C44-8D66BCC9C073}"/>
                  </a:ext>
                </a:extLst>
              </p:cNvPr>
              <p:cNvSpPr txBox="1"/>
              <p:nvPr/>
            </p:nvSpPr>
            <p:spPr>
              <a:xfrm>
                <a:off x="4356330" y="3255298"/>
                <a:ext cx="2814554" cy="3474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m:t>
                          </m:r>
                        </m:fName>
                        <m:e>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𝐑</m:t>
                              </m:r>
                            </m:e>
                          </m:d>
                        </m:e>
                      </m:func>
                      <m:r>
                        <a:rPr lang="en-US" sz="2000" b="1" i="0" smtClean="0">
                          <a:latin typeface="Cambria Math" panose="02040503050406030204" pitchFamily="18" charset="0"/>
                        </a:rPr>
                        <m:t>=</m:t>
                      </m:r>
                      <m:d>
                        <m:dPr>
                          <m:begChr m:val="⟨"/>
                          <m:endChr m:val="⟩"/>
                          <m:ctrlPr>
                            <a:rPr lang="en-US" sz="2000" b="1" i="1" smtClean="0">
                              <a:latin typeface="Cambria Math" panose="02040503050406030204" pitchFamily="18" charset="0"/>
                            </a:rPr>
                          </m:ctrlPr>
                        </m:dPr>
                        <m:e>
                          <m:r>
                            <m:rPr>
                              <m:sty m:val="p"/>
                            </m:rPr>
                            <a:rPr lang="en-US" sz="2000" i="0">
                              <a:latin typeface="Cambria Math" panose="02040503050406030204" pitchFamily="18" charset="0"/>
                            </a:rPr>
                            <m:t>ψ</m:t>
                          </m:r>
                        </m:e>
                        <m:e>
                          <m:func>
                            <m:funcPr>
                              <m:ctrlPr>
                                <a:rPr lang="en-US" sz="2000" b="1" i="1">
                                  <a:latin typeface="Cambria Math" panose="02040503050406030204" pitchFamily="18" charset="0"/>
                                </a:rPr>
                              </m:ctrlPr>
                            </m:funcPr>
                            <m:fNa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H</m:t>
                                  </m:r>
                                </m:e>
                              </m:acc>
                            </m:fName>
                            <m:e>
                              <m:d>
                                <m:dPr>
                                  <m:ctrlPr>
                                    <a:rPr lang="en-US" sz="2000" i="1">
                                      <a:latin typeface="Cambria Math" panose="02040503050406030204" pitchFamily="18" charset="0"/>
                                    </a:rPr>
                                  </m:ctrlPr>
                                </m:dPr>
                                <m:e>
                                  <m:r>
                                    <a:rPr lang="en-US" sz="2000" b="1" i="0" smtClean="0">
                                      <a:latin typeface="Cambria Math" panose="02040503050406030204" pitchFamily="18" charset="0"/>
                                    </a:rPr>
                                    <m:t>𝐑</m:t>
                                  </m:r>
                                </m:e>
                              </m:d>
                            </m:e>
                          </m:func>
                        </m:e>
                        <m:e>
                          <m:r>
                            <m:rPr>
                              <m:sty m:val="p"/>
                            </m:rPr>
                            <a:rPr lang="en-US" sz="2000" i="0">
                              <a:latin typeface="Cambria Math" panose="02040503050406030204" pitchFamily="18" charset="0"/>
                            </a:rPr>
                            <m:t>ψ</m:t>
                          </m:r>
                        </m:e>
                      </m:d>
                    </m:oMath>
                  </m:oMathPara>
                </a14:m>
                <a:endParaRPr lang="en-US" sz="2000" dirty="0">
                  <a:solidFill>
                    <a:schemeClr val="tx1"/>
                  </a:solidFill>
                </a:endParaRPr>
              </a:p>
            </p:txBody>
          </p:sp>
        </mc:Choice>
        <mc:Fallback>
          <p:sp>
            <p:nvSpPr>
              <p:cNvPr id="4" name="TextBox 3">
                <a:extLst>
                  <a:ext uri="{FF2B5EF4-FFF2-40B4-BE49-F238E27FC236}">
                    <a16:creationId xmlns:a16="http://schemas.microsoft.com/office/drawing/2014/main" id="{4C8D495A-B3F3-EB46-0C44-8D66BCC9C073}"/>
                  </a:ext>
                </a:extLst>
              </p:cNvPr>
              <p:cNvSpPr txBox="1">
                <a:spLocks noRot="1" noChangeAspect="1" noMove="1" noResize="1" noEditPoints="1" noAdjustHandles="1" noChangeArrowheads="1" noChangeShapeType="1" noTextEdit="1"/>
              </p:cNvSpPr>
              <p:nvPr/>
            </p:nvSpPr>
            <p:spPr>
              <a:xfrm>
                <a:off x="4356330" y="3255298"/>
                <a:ext cx="2814554" cy="347403"/>
              </a:xfrm>
              <a:prstGeom prst="rect">
                <a:avLst/>
              </a:prstGeom>
              <a:blipFill>
                <a:blip r:embed="rId2"/>
                <a:stretch>
                  <a:fillRect t="-19298" b="-245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A0A4619-0469-7023-9749-AB52545DF3E4}"/>
                  </a:ext>
                </a:extLst>
              </p:cNvPr>
              <p:cNvSpPr txBox="1"/>
              <p:nvPr/>
            </p:nvSpPr>
            <p:spPr>
              <a:xfrm>
                <a:off x="4635038" y="4175691"/>
                <a:ext cx="2053938" cy="6355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F</m:t>
                          </m:r>
                        </m:e>
                        <m:sub>
                          <m:r>
                            <m:rPr>
                              <m:sty m:val="p"/>
                            </m:rPr>
                            <a:rPr lang="en-US" sz="2000" b="0" i="0" smtClean="0">
                              <a:latin typeface="Cambria Math" panose="02040503050406030204" pitchFamily="18" charset="0"/>
                            </a:rPr>
                            <m:t>A</m:t>
                          </m:r>
                        </m:sub>
                      </m:sSub>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m:t>
                          </m:r>
                        </m:num>
                        <m:den>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R</m:t>
                              </m:r>
                            </m:e>
                            <m:sub>
                              <m:r>
                                <m:rPr>
                                  <m:sty m:val="p"/>
                                </m:rPr>
                                <a:rPr lang="en-US" sz="2000" b="0" i="0" smtClean="0">
                                  <a:latin typeface="Cambria Math" panose="02040503050406030204" pitchFamily="18" charset="0"/>
                                </a:rPr>
                                <m:t>A</m:t>
                              </m:r>
                            </m:sub>
                          </m:sSub>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m:t>
                          </m:r>
                        </m:fName>
                        <m:e>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𝐑</m:t>
                              </m:r>
                            </m:e>
                          </m:d>
                        </m:e>
                      </m:func>
                    </m:oMath>
                  </m:oMathPara>
                </a14:m>
                <a:endParaRPr lang="en-US" sz="2000" dirty="0">
                  <a:solidFill>
                    <a:schemeClr val="tx1"/>
                  </a:solidFill>
                </a:endParaRPr>
              </a:p>
            </p:txBody>
          </p:sp>
        </mc:Choice>
        <mc:Fallback>
          <p:sp>
            <p:nvSpPr>
              <p:cNvPr id="9" name="TextBox 8">
                <a:extLst>
                  <a:ext uri="{FF2B5EF4-FFF2-40B4-BE49-F238E27FC236}">
                    <a16:creationId xmlns:a16="http://schemas.microsoft.com/office/drawing/2014/main" id="{EA0A4619-0469-7023-9749-AB52545DF3E4}"/>
                  </a:ext>
                </a:extLst>
              </p:cNvPr>
              <p:cNvSpPr txBox="1">
                <a:spLocks noRot="1" noChangeAspect="1" noMove="1" noResize="1" noEditPoints="1" noAdjustHandles="1" noChangeArrowheads="1" noChangeShapeType="1" noTextEdit="1"/>
              </p:cNvSpPr>
              <p:nvPr/>
            </p:nvSpPr>
            <p:spPr>
              <a:xfrm>
                <a:off x="4635038" y="4175691"/>
                <a:ext cx="2053938" cy="63555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182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0B07-94F6-A580-C487-6BF1788291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793D66-23EC-6350-5D3A-B730917AF9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331195">
            <a:off x="2450474" y="4597932"/>
            <a:ext cx="3225235" cy="2320839"/>
          </a:xfrm>
          <a:prstGeom prst="rect">
            <a:avLst/>
          </a:prstGeom>
          <a:ln>
            <a:noFill/>
          </a:ln>
        </p:spPr>
      </p:pic>
      <p:sp>
        <p:nvSpPr>
          <p:cNvPr id="2" name="Title 1">
            <a:extLst>
              <a:ext uri="{FF2B5EF4-FFF2-40B4-BE49-F238E27FC236}">
                <a16:creationId xmlns:a16="http://schemas.microsoft.com/office/drawing/2014/main" id="{7A1E3B9E-9699-929B-FF8F-401B668C5FAE}"/>
              </a:ext>
            </a:extLst>
          </p:cNvPr>
          <p:cNvSpPr>
            <a:spLocks noGrp="1"/>
          </p:cNvSpPr>
          <p:nvPr>
            <p:ph type="title"/>
          </p:nvPr>
        </p:nvSpPr>
        <p:spPr/>
        <p:txBody>
          <a:bodyPr/>
          <a:lstStyle/>
          <a:p>
            <a:r>
              <a:rPr lang="en-US" dirty="0"/>
              <a:t>Collaboration: Water Dimer Project</a:t>
            </a:r>
          </a:p>
        </p:txBody>
      </p:sp>
      <p:sp>
        <p:nvSpPr>
          <p:cNvPr id="3" name="Content Placeholder 2">
            <a:extLst>
              <a:ext uri="{FF2B5EF4-FFF2-40B4-BE49-F238E27FC236}">
                <a16:creationId xmlns:a16="http://schemas.microsoft.com/office/drawing/2014/main" id="{464FB3AB-8524-2F0B-2080-27F456E4CAA6}"/>
              </a:ext>
            </a:extLst>
          </p:cNvPr>
          <p:cNvSpPr>
            <a:spLocks noGrp="1"/>
          </p:cNvSpPr>
          <p:nvPr>
            <p:ph idx="1"/>
          </p:nvPr>
        </p:nvSpPr>
        <p:spPr/>
        <p:txBody>
          <a:bodyPr/>
          <a:lstStyle/>
          <a:p>
            <a:r>
              <a:rPr lang="en-US" dirty="0"/>
              <a:t>Our experimental collaborators are looking at the fragmentation products of water dimers following ionization of the 2a1 inner-valence orbital on the oxygen atom</a:t>
            </a:r>
          </a:p>
          <a:p>
            <a:r>
              <a:rPr lang="en-US" dirty="0"/>
              <a:t>Following excitation, water is expected to undergo ICD followed by coulomb explosion of the dimer</a:t>
            </a:r>
          </a:p>
          <a:p>
            <a:r>
              <a:rPr lang="en-US" dirty="0"/>
              <a:t>Experimental data includes kinetic energy releases of the ionized electrons as well as the nuclear fragments following coulomb explosion</a:t>
            </a:r>
          </a:p>
          <a:p>
            <a:endParaRPr lang="en-US" dirty="0"/>
          </a:p>
        </p:txBody>
      </p:sp>
      <p:pic>
        <p:nvPicPr>
          <p:cNvPr id="6" name="Picture 5">
            <a:extLst>
              <a:ext uri="{FF2B5EF4-FFF2-40B4-BE49-F238E27FC236}">
                <a16:creationId xmlns:a16="http://schemas.microsoft.com/office/drawing/2014/main" id="{941CF9CE-75DF-0F7B-03F3-B64844CA6AA3}"/>
              </a:ext>
            </a:extLst>
          </p:cNvPr>
          <p:cNvPicPr>
            <a:picLocks noChangeAspect="1"/>
          </p:cNvPicPr>
          <p:nvPr/>
        </p:nvPicPr>
        <p:blipFill>
          <a:blip r:embed="rId3"/>
          <a:stretch>
            <a:fillRect/>
          </a:stretch>
        </p:blipFill>
        <p:spPr>
          <a:xfrm>
            <a:off x="8406409" y="4815968"/>
            <a:ext cx="3571984" cy="1884769"/>
          </a:xfrm>
          <a:prstGeom prst="rect">
            <a:avLst/>
          </a:prstGeom>
        </p:spPr>
      </p:pic>
    </p:spTree>
    <p:extLst>
      <p:ext uri="{BB962C8B-B14F-4D97-AF65-F5344CB8AC3E}">
        <p14:creationId xmlns:p14="http://schemas.microsoft.com/office/powerpoint/2010/main" val="3396610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4842</TotalTime>
  <Words>1000</Words>
  <Application>Microsoft Office PowerPoint</Application>
  <PresentationFormat>Widescreen</PresentationFormat>
  <Paragraphs>122</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Cambria Math</vt:lpstr>
      <vt:lpstr>Century Gothic</vt:lpstr>
      <vt:lpstr>Times New Roman</vt:lpstr>
      <vt:lpstr>Wingdings 3</vt:lpstr>
      <vt:lpstr>Ion Boardroom</vt:lpstr>
      <vt:lpstr>Intermolecular Coulombic Decay in Water Dimers: A Computational Study</vt:lpstr>
      <vt:lpstr>Background &amp; Motivation</vt:lpstr>
      <vt:lpstr>Background &amp; Motivation</vt:lpstr>
      <vt:lpstr>Background &amp; Motivation</vt:lpstr>
      <vt:lpstr>Background &amp; Motivation</vt:lpstr>
      <vt:lpstr>Methods: RT-TDDFT + CAP</vt:lpstr>
      <vt:lpstr>Methods: RT-TDDFT + CAP</vt:lpstr>
      <vt:lpstr>Methods: RT-TDDFT + Ehrenfest</vt:lpstr>
      <vt:lpstr>Collaboration: Water Dimer Project</vt:lpstr>
      <vt:lpstr>Collaboration: Water Dimer Project</vt:lpstr>
      <vt:lpstr>Methods: Computational Workflow</vt:lpstr>
      <vt:lpstr>Methods: Computational Workflow</vt:lpstr>
      <vt:lpstr>Methods: Computational Workflow</vt:lpstr>
      <vt:lpstr>Results: Proton Acceptor Ionization </vt:lpstr>
      <vt:lpstr>Results: Proton Acceptor Ionization </vt:lpstr>
      <vt:lpstr>Results: Proton Acceptor Ionization </vt:lpstr>
      <vt:lpstr>Results: Proton Acceptor Ionization </vt:lpstr>
      <vt:lpstr>Results: Proton Acceptor Ionization </vt:lpstr>
      <vt:lpstr>Results: Proton Acceptor Ionization </vt:lpstr>
      <vt:lpstr>Results: Proton Donor Ionization </vt:lpstr>
      <vt:lpstr>Results: Proton Donor Ionization </vt:lpstr>
      <vt:lpstr>Results: Proton Donor Ionization </vt:lpstr>
      <vt:lpstr>Results: Proton Donor Ionization </vt:lpstr>
      <vt:lpstr>Results: Proton Donor Ionization </vt:lpstr>
      <vt:lpstr>Results: Decoherence &amp; Fragmentation</vt:lpstr>
      <vt:lpstr>Results: Decoherence &amp; Fragmentation</vt:lpstr>
      <vt:lpstr>Conclusions</vt:lpstr>
      <vt:lpstr>Conclusions</vt:lpstr>
      <vt:lpstr>Conclusions</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Suarez, Victor A</dc:creator>
  <cp:lastModifiedBy>Suarez, Victor A</cp:lastModifiedBy>
  <cp:revision>108</cp:revision>
  <dcterms:created xsi:type="dcterms:W3CDTF">2024-12-07T10:20:03Z</dcterms:created>
  <dcterms:modified xsi:type="dcterms:W3CDTF">2024-12-11T16:26:32Z</dcterms:modified>
</cp:coreProperties>
</file>