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60" r:id="rId3"/>
    <p:sldId id="261" r:id="rId4"/>
    <p:sldId id="343" r:id="rId5"/>
    <p:sldId id="356" r:id="rId6"/>
    <p:sldId id="340" r:id="rId7"/>
    <p:sldId id="342" r:id="rId8"/>
    <p:sldId id="341" r:id="rId9"/>
    <p:sldId id="262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4" r:id="rId19"/>
    <p:sldId id="355" r:id="rId20"/>
    <p:sldId id="317" r:id="rId21"/>
    <p:sldId id="31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hmood, Arshad" initials="MA" lastIdx="1" clrIdx="0">
    <p:extLst>
      <p:ext uri="{19B8F6BF-5375-455C-9EA6-DF929625EA0E}">
        <p15:presenceInfo xmlns:p15="http://schemas.microsoft.com/office/powerpoint/2012/main" userId="Mehmood, Arsh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61720"/>
    <a:srgbClr val="FF00FF"/>
    <a:srgbClr val="FF0066"/>
    <a:srgbClr val="65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664" autoAdjust="0"/>
  </p:normalViewPr>
  <p:slideViewPr>
    <p:cSldViewPr snapToGrid="0">
      <p:cViewPr varScale="1">
        <p:scale>
          <a:sx n="73" d="100"/>
          <a:sy n="73" d="100"/>
        </p:scale>
        <p:origin x="259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EB5B0-D6CD-4101-922B-43E409124135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DC1C6-3A54-4F39-A266-63CEAD370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3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78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4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45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1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3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0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87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0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22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6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C1C6-3A54-4F39-A266-63CEAD3704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2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229" y="2870200"/>
            <a:ext cx="898190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9501" y="3429000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4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6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7E88-F088-44FD-967D-88D61670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C63B5-FF4D-4487-8CB1-89325087C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7409-1FFA-4B60-8A01-382E0DCE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EA644-2612-45B7-A33A-E1C1730E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F8789-FCA9-4F0C-82CB-30705B41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98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E464-B7A0-471D-8B09-3236EB72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36988-5F15-43C3-BDDD-6F51EC31C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AA46F-C185-448E-8BAC-D2BEF9C3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9CB3B-A1BD-46E0-839C-49433E79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228A0-B8DC-40CC-BB8E-32EC0CAC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66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1212-609C-45F5-AC70-E8D804AE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8B9F-15AD-4972-AD96-819692499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D8222-F251-4977-8AB4-0FAE48E0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DADD-BB9B-4A5D-8595-CB666F70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17290-598C-4621-9331-83FC5E1B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32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0FAD8-EE94-4FDC-B786-DF793CAE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2067-4658-4D2F-8525-F7CDD0854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BC095-E581-4702-B2BF-6200FB75D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08D7B-4EAF-405F-89DD-DFAFFCA6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AE677-2F3B-4709-BFEB-E183FD2F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9D7B-2948-406A-A9B9-7035076E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F404-1A5C-42D2-9D6F-DB90F58B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2884D-2CAE-4940-8674-319791C30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3FA55-075D-4776-BFE1-36968D638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8BE86-7351-4501-8714-BDEF21AF3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FA175-07A4-4DE7-9A7E-3BF58FCD0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B6F82F-CFD9-4003-8254-7BA59575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CA001D-DBC5-44A1-BBA4-E4491C42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45BF4-292A-4B34-8BD8-418C2561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52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1081-0E42-4E22-AB49-1057D1F22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43C4-BE8B-4633-B034-1E557D0E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18FA2-A7E7-4E0D-8BEF-683D8D64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A750C-F2D8-419E-A001-7A3C28D5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50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CCE39-BE88-4A92-B31E-299E05346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6AE49-3A4C-4E49-B233-3EAE3C39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B4B35-CCC6-4D6B-925B-F7B4C218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1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D7D6-86F8-4192-BB13-6DA68D98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9D8F6-983B-43DC-A472-ED3F6CB1B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CC675-3F89-46E3-BE06-87C752288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07270-08BD-4C3D-8862-15DB97007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9F261-034C-48C1-9953-6A0D68BE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A4A45-A47C-4C3E-A095-EA707296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0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274581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B387B-512D-4C61-B03E-19F411E7CF89}"/>
              </a:ext>
            </a:extLst>
          </p:cNvPr>
          <p:cNvSpPr/>
          <p:nvPr userDrawn="1"/>
        </p:nvSpPr>
        <p:spPr>
          <a:xfrm>
            <a:off x="199504" y="41561"/>
            <a:ext cx="8753134" cy="614537"/>
          </a:xfrm>
          <a:prstGeom prst="rect">
            <a:avLst/>
          </a:prstGeom>
          <a:noFill/>
          <a:ln>
            <a:solidFill>
              <a:srgbClr val="B617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28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464A-1627-45A9-8108-829D386B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1BC737-1E6B-4B74-9672-29805C6A3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51EA0-EDFC-4E24-800F-8B664AAFF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52EC2-FCF0-4669-8FF2-403AE156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9BBFB-FBA3-4C14-A5D9-94CA6368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14B5D-C0E5-4CB1-8B40-7B2A4A4D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83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B84F-9F5F-4435-91F7-EC9AC8E1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88A21-A8DD-4208-A964-B70765652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6DEA-C612-444A-8842-8FDAC32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D6740-A448-4D46-AD4D-4A6972CC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55BF9-8F3C-4B6B-AE5B-25AB1833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43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B9787-AB36-4ADA-B2BF-1F2B463DB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1390C-D9E7-437C-8B74-D239EBB1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D68AE-0A50-42A7-942C-5FE9387C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A7841-50FA-4DBC-AB4C-F155F6B3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FF1A9-B40D-44BF-8AB0-1817BB18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6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7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6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1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9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0177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E9F2-C9E8-49E3-A4B3-057AE5CA5A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F99E6-66F7-4028-AB9E-8257B3B909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-4"/>
            <a:ext cx="108065" cy="6858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AA2254-CFB1-42D5-B495-D7605636DA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35935" y="-5"/>
            <a:ext cx="108065" cy="68580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61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09A0B3-1614-430C-983F-F904F122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02758-BCDB-4A22-A0AD-E817198C1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382E-9E25-41AF-BD37-B7874989D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6EB88-462C-400D-96A6-7FE773DD08E2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76C4-B65E-45CE-B87B-9BF21411B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DE84-E076-4DC8-B650-2FEB5676F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F52B-18DD-4226-A4FE-4E918590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6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"/><Relationship Id="rId4" Type="http://schemas.openxmlformats.org/officeDocument/2006/relationships/image" Target="../media/image35.t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ev.ee/blog/2016/07/16/some-stuff-about-colo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2.jfif"/><Relationship Id="rId7" Type="http://schemas.openxmlformats.org/officeDocument/2006/relationships/oleObject" Target="../embeddings/oleObject1.bin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ev.ee/blog/2016/07/16/some-stuff-about-color/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pixabay.com/en/rainbow-colors-circle-color-spectrum-154569/" TargetMode="External"/><Relationship Id="rId4" Type="http://schemas.openxmlformats.org/officeDocument/2006/relationships/image" Target="../media/image23.jp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F6A41-BA30-4EE4-B458-554EE892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F0CF43-4C13-4BCF-A66F-F8267CB5C558}"/>
              </a:ext>
            </a:extLst>
          </p:cNvPr>
          <p:cNvSpPr txBox="1">
            <a:spLocks/>
          </p:cNvSpPr>
          <p:nvPr/>
        </p:nvSpPr>
        <p:spPr>
          <a:xfrm>
            <a:off x="725285" y="4484281"/>
            <a:ext cx="7693428" cy="2076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100" dirty="0">
                <a:latin typeface="cmbx12" panose="020B0500000000000000" pitchFamily="34" charset="0"/>
              </a:rPr>
              <a:t>Arshad Mehmood* and Benjamin G. Levine</a:t>
            </a:r>
          </a:p>
          <a:p>
            <a:endParaRPr lang="de-DE" sz="2400" dirty="0">
              <a:latin typeface="cmbx12" panose="020B0500000000000000" pitchFamily="34" charset="0"/>
            </a:endParaRPr>
          </a:p>
          <a:p>
            <a:endParaRPr lang="de-DE" sz="1000" dirty="0">
              <a:latin typeface="cmbx12" panose="020B0500000000000000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latin typeface="cmbx12" panose="020B0500000000000000" pitchFamily="34" charset="0"/>
              </a:rPr>
              <a:t>Institute for Advanced Computational Science (IACS)</a:t>
            </a:r>
          </a:p>
          <a:p>
            <a:pPr>
              <a:lnSpc>
                <a:spcPct val="120000"/>
              </a:lnSpc>
            </a:pPr>
            <a:r>
              <a:rPr lang="de-DE" sz="2100" dirty="0">
                <a:latin typeface="cmbx12" panose="020B0500000000000000" pitchFamily="34" charset="0"/>
              </a:rPr>
              <a:t> and </a:t>
            </a:r>
          </a:p>
          <a:p>
            <a:pPr>
              <a:lnSpc>
                <a:spcPct val="120000"/>
              </a:lnSpc>
            </a:pPr>
            <a:r>
              <a:rPr lang="de-DE" sz="2100" dirty="0">
                <a:latin typeface="cmbx12" panose="020B0500000000000000" pitchFamily="34" charset="0"/>
              </a:rPr>
              <a:t>Department of Chemistry</a:t>
            </a:r>
          </a:p>
          <a:p>
            <a:pPr>
              <a:lnSpc>
                <a:spcPct val="120000"/>
              </a:lnSpc>
            </a:pPr>
            <a:r>
              <a:rPr lang="de-DE" sz="2100" dirty="0">
                <a:latin typeface="cmbx12" panose="020B0500000000000000" pitchFamily="34" charset="0"/>
              </a:rPr>
              <a:t>Stony Brook University, NY.</a:t>
            </a:r>
          </a:p>
          <a:p>
            <a:pPr>
              <a:lnSpc>
                <a:spcPct val="120000"/>
              </a:lnSpc>
            </a:pPr>
            <a:r>
              <a:rPr lang="de-DE" sz="2000" dirty="0">
                <a:latin typeface="cmbx12" panose="020B0500000000000000" pitchFamily="34" charset="0"/>
              </a:rPr>
              <a:t> </a:t>
            </a:r>
          </a:p>
        </p:txBody>
      </p:sp>
      <p:pic>
        <p:nvPicPr>
          <p:cNvPr id="42" name="Picture 41" descr="A diagram of a molecule&#10;&#10;Description automatically generated">
            <a:extLst>
              <a:ext uri="{FF2B5EF4-FFF2-40B4-BE49-F238E27FC236}">
                <a16:creationId xmlns:a16="http://schemas.microsoft.com/office/drawing/2014/main" id="{DE11D765-EB87-3C0C-B598-613B4131C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50" y="2269136"/>
            <a:ext cx="7220898" cy="17221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4" name="Picture 43" descr="A red rectangle with black lines&#10;&#10;Description automatically generated">
            <a:extLst>
              <a:ext uri="{FF2B5EF4-FFF2-40B4-BE49-F238E27FC236}">
                <a16:creationId xmlns:a16="http://schemas.microsoft.com/office/drawing/2014/main" id="{78669004-C066-6A03-492B-FBCDBA5EC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20762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7FD41-D9C7-49C9-BF50-8DA05EA4A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022655"/>
          </a:xfrm>
        </p:spPr>
        <p:txBody>
          <a:bodyPr>
            <a:noAutofit/>
          </a:bodyPr>
          <a:lstStyle/>
          <a:p>
            <a:r>
              <a:rPr lang="en-US" sz="3100" b="1" dirty="0">
                <a:solidFill>
                  <a:schemeClr val="bg1"/>
                </a:solidFill>
                <a:latin typeface="cmbx12" panose="020B0500000000000000" pitchFamily="34" charset="0"/>
              </a:rPr>
              <a:t>Simulations of Ultrafast Spectroscopy Observables Using the GPU-accelerated Time-dependent Complete Active Space Configuration Interaction Method</a:t>
            </a:r>
          </a:p>
        </p:txBody>
      </p:sp>
      <p:pic>
        <p:nvPicPr>
          <p:cNvPr id="6" name="Picture 5" descr="A logo for a university&#10;&#10;Description automatically generated">
            <a:extLst>
              <a:ext uri="{FF2B5EF4-FFF2-40B4-BE49-F238E27FC236}">
                <a16:creationId xmlns:a16="http://schemas.microsoft.com/office/drawing/2014/main" id="{A827C8B0-5C56-73B3-295A-F939B56AA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9" y="5906406"/>
            <a:ext cx="979932" cy="809674"/>
          </a:xfrm>
          <a:prstGeom prst="rect">
            <a:avLst/>
          </a:prstGeom>
        </p:spPr>
      </p:pic>
      <p:pic>
        <p:nvPicPr>
          <p:cNvPr id="8" name="Picture 7" descr="A logo for a institute for advanced computing&#10;&#10;Description automatically generated">
            <a:extLst>
              <a:ext uri="{FF2B5EF4-FFF2-40B4-BE49-F238E27FC236}">
                <a16:creationId xmlns:a16="http://schemas.microsoft.com/office/drawing/2014/main" id="{3FCB1666-0A14-8C42-47CD-8518DE0592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9540" r="8753" b="19540"/>
          <a:stretch/>
        </p:blipFill>
        <p:spPr>
          <a:xfrm>
            <a:off x="6672527" y="6013967"/>
            <a:ext cx="2305050" cy="7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Simulated TAS of SA</a:t>
            </a:r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8410ADD7-51B4-D18E-E2DC-13319DF59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3"/>
          <a:stretch/>
        </p:blipFill>
        <p:spPr>
          <a:xfrm>
            <a:off x="1918656" y="890256"/>
            <a:ext cx="5306687" cy="2745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E5D53-9614-46E9-76F2-1628720FD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164"/>
          <a:stretch/>
        </p:blipFill>
        <p:spPr>
          <a:xfrm>
            <a:off x="1918657" y="4096747"/>
            <a:ext cx="5306686" cy="2761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2EF0C-35C9-C8BF-8BF5-7A86FE709EA2}"/>
              </a:ext>
            </a:extLst>
          </p:cNvPr>
          <p:cNvSpPr txBox="1"/>
          <p:nvPr/>
        </p:nvSpPr>
        <p:spPr>
          <a:xfrm>
            <a:off x="2598821" y="3775538"/>
            <a:ext cx="3597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 Experimental Magic Angle CE-TAS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4C9C3-6208-6AFE-C499-57A5C69FDC5F}"/>
              </a:ext>
            </a:extLst>
          </p:cNvPr>
          <p:cNvSpPr txBox="1"/>
          <p:nvPr/>
        </p:nvSpPr>
        <p:spPr>
          <a:xfrm>
            <a:off x="2809374" y="635913"/>
            <a:ext cx="3031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 Simulated Magic Angle TAS</a:t>
            </a:r>
          </a:p>
        </p:txBody>
      </p:sp>
    </p:spTree>
    <p:extLst>
      <p:ext uri="{BB962C8B-B14F-4D97-AF65-F5344CB8AC3E}">
        <p14:creationId xmlns:p14="http://schemas.microsoft.com/office/powerpoint/2010/main" val="45365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Simulation of TAS Along Different Relaxation Paths</a:t>
            </a:r>
          </a:p>
        </p:txBody>
      </p:sp>
      <p:pic>
        <p:nvPicPr>
          <p:cNvPr id="8" name="Picture 7" descr="A red and blue gradient&#10;&#10;Description automatically generated">
            <a:extLst>
              <a:ext uri="{FF2B5EF4-FFF2-40B4-BE49-F238E27FC236}">
                <a16:creationId xmlns:a16="http://schemas.microsoft.com/office/drawing/2014/main" id="{830EA6C4-CBC8-440D-FAA5-129044BA0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42" y="1065990"/>
            <a:ext cx="5278373" cy="2559212"/>
          </a:xfrm>
          <a:prstGeom prst="rect">
            <a:avLst/>
          </a:prstGeom>
        </p:spPr>
      </p:pic>
      <p:pic>
        <p:nvPicPr>
          <p:cNvPr id="11" name="Picture 10" descr="A blue and white graph&#10;&#10;Description automatically generated">
            <a:extLst>
              <a:ext uri="{FF2B5EF4-FFF2-40B4-BE49-F238E27FC236}">
                <a16:creationId xmlns:a16="http://schemas.microsoft.com/office/drawing/2014/main" id="{C14271B1-B9B1-12AD-D811-D1D60A8B6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38" y="4263809"/>
            <a:ext cx="5278377" cy="2559213"/>
          </a:xfrm>
          <a:prstGeom prst="rect">
            <a:avLst/>
          </a:prstGeom>
        </p:spPr>
      </p:pic>
      <p:pic>
        <p:nvPicPr>
          <p:cNvPr id="13" name="Picture 12" descr="A molecule model of a molecule&#10;&#10;Description automatically generated with medium confidence">
            <a:extLst>
              <a:ext uri="{FF2B5EF4-FFF2-40B4-BE49-F238E27FC236}">
                <a16:creationId xmlns:a16="http://schemas.microsoft.com/office/drawing/2014/main" id="{D4B18ABF-65DD-86E9-12DE-9D1D3BF09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6" y="4419277"/>
            <a:ext cx="2880366" cy="1725172"/>
          </a:xfrm>
          <a:prstGeom prst="rect">
            <a:avLst/>
          </a:prstGeom>
        </p:spPr>
      </p:pic>
      <p:pic>
        <p:nvPicPr>
          <p:cNvPr id="15" name="Picture 14" descr="A molecule model of a molecule&#10;&#10;Description automatically generated with medium confidence">
            <a:extLst>
              <a:ext uri="{FF2B5EF4-FFF2-40B4-BE49-F238E27FC236}">
                <a16:creationId xmlns:a16="http://schemas.microsoft.com/office/drawing/2014/main" id="{CB211863-36ED-1959-B953-262C97504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6" y="1222404"/>
            <a:ext cx="2688094" cy="25592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3CB529-77DE-A237-5A1E-3DA299BB3316}"/>
              </a:ext>
            </a:extLst>
          </p:cNvPr>
          <p:cNvSpPr txBox="1"/>
          <p:nvPr/>
        </p:nvSpPr>
        <p:spPr>
          <a:xfrm>
            <a:off x="4186989" y="768849"/>
            <a:ext cx="3344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TAS of </a:t>
            </a:r>
            <a:r>
              <a:rPr lang="en-US" sz="1800" b="1" i="0" u="none" strike="noStrike" baseline="0" dirty="0">
                <a:solidFill>
                  <a:srgbClr val="FF00FF"/>
                </a:solidFill>
                <a:latin typeface="Calibri" panose="020F0502020204030204" pitchFamily="34" charset="0"/>
              </a:rPr>
              <a:t>Primary Relaxation Path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BA33F0-9699-6A5E-D45B-54CB54A5B284}"/>
              </a:ext>
            </a:extLst>
          </p:cNvPr>
          <p:cNvSpPr txBox="1"/>
          <p:nvPr/>
        </p:nvSpPr>
        <p:spPr>
          <a:xfrm>
            <a:off x="4294756" y="3990348"/>
            <a:ext cx="3400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TAS of </a:t>
            </a:r>
            <a:r>
              <a:rPr lang="en-US" sz="1800" b="1" i="0" u="none" strike="noStrike" baseline="0" dirty="0">
                <a:solidFill>
                  <a:srgbClr val="B61720"/>
                </a:solidFill>
                <a:latin typeface="Calibri" panose="020F0502020204030204" pitchFamily="34" charset="0"/>
              </a:rPr>
              <a:t>Secondary Relaxation Path</a:t>
            </a:r>
          </a:p>
        </p:txBody>
      </p:sp>
    </p:spTree>
    <p:extLst>
      <p:ext uri="{BB962C8B-B14F-4D97-AF65-F5344CB8AC3E}">
        <p14:creationId xmlns:p14="http://schemas.microsoft.com/office/powerpoint/2010/main" val="7096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Dynamic Visualization of TAS Evolution on ESIPT Path</a:t>
            </a:r>
          </a:p>
        </p:txBody>
      </p:sp>
      <p:pic>
        <p:nvPicPr>
          <p:cNvPr id="4" name="Picture 3" descr="A diagram of a molecule&#10;&#10;Description automatically generated">
            <a:extLst>
              <a:ext uri="{FF2B5EF4-FFF2-40B4-BE49-F238E27FC236}">
                <a16:creationId xmlns:a16="http://schemas.microsoft.com/office/drawing/2014/main" id="{643614F0-D1C5-4E86-7438-2D861750C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2" y="757592"/>
            <a:ext cx="7685315" cy="60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25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Dynamic Visualization of TAS Evolution on Twist Path</a:t>
            </a:r>
          </a:p>
        </p:txBody>
      </p:sp>
      <p:pic>
        <p:nvPicPr>
          <p:cNvPr id="3" name="Picture 2" descr="A graph of a molecule&#10;&#10;Description automatically generated with medium confidence">
            <a:extLst>
              <a:ext uri="{FF2B5EF4-FFF2-40B4-BE49-F238E27FC236}">
                <a16:creationId xmlns:a16="http://schemas.microsoft.com/office/drawing/2014/main" id="{AE861AD3-9DCD-1E3A-E828-39E7579EC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1" y="710224"/>
            <a:ext cx="7844658" cy="6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8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65CE8-A814-0059-050A-4D814F18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2A489-BE07-8EEC-3CF6-8D0B22A50FE0}"/>
              </a:ext>
            </a:extLst>
          </p:cNvPr>
          <p:cNvSpPr txBox="1"/>
          <p:nvPr/>
        </p:nvSpPr>
        <p:spPr>
          <a:xfrm>
            <a:off x="326750" y="5386475"/>
            <a:ext cx="8357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TD-CASCI Simulations (the probe):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164 time slices (each slice 12.1 fs) of 2ps NAMD trajectories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80 representative geometries from each slice on S</a:t>
            </a:r>
            <a:r>
              <a:rPr lang="en-US" sz="1800" baseline="-25000" dirty="0"/>
              <a:t>1</a:t>
            </a:r>
            <a:r>
              <a:rPr lang="en-US" sz="1800" dirty="0"/>
              <a:t> electronic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fs TD-CASCI electronic dynamics by applying field along </a:t>
            </a:r>
            <a:r>
              <a:rPr lang="en-US" i="1" dirty="0"/>
              <a:t>x, y, z </a:t>
            </a:r>
            <a:r>
              <a:rPr lang="en-US" dirty="0"/>
              <a:t>axis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1-Hydroxy-2-acetonaphthone (HAN) </a:t>
            </a:r>
          </a:p>
        </p:txBody>
      </p:sp>
      <p:pic>
        <p:nvPicPr>
          <p:cNvPr id="3" name="Picture 2" descr="A diagram of a molecule and a diagram of a molecule&#10;&#10;Description automatically generated">
            <a:extLst>
              <a:ext uri="{FF2B5EF4-FFF2-40B4-BE49-F238E27FC236}">
                <a16:creationId xmlns:a16="http://schemas.microsoft.com/office/drawing/2014/main" id="{9E983917-38DA-6BDC-3E8C-6CD99C554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1" y="825194"/>
            <a:ext cx="8225477" cy="2923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A60560-A6DF-FB17-8DE1-D698869784ED}"/>
              </a:ext>
            </a:extLst>
          </p:cNvPr>
          <p:cNvSpPr txBox="1"/>
          <p:nvPr/>
        </p:nvSpPr>
        <p:spPr>
          <a:xfrm>
            <a:off x="326750" y="3898137"/>
            <a:ext cx="835798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66"/>
                </a:solidFill>
              </a:rPr>
              <a:t>Non-adiabatic Dynamics Simulations (the pump):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2ps AIMS simulations with 45 initial conditions at FOMO-CAS(10,10)CI/6-31G**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proton transfer time (542 fs) and S1 lifetime (1686 fs) are significantly distinct in NAMD which allows the assignment of the components of CE-TAS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F3FC6-9EB7-8FEB-78CC-562EE8C69A7F}"/>
              </a:ext>
            </a:extLst>
          </p:cNvPr>
          <p:cNvSpPr txBox="1"/>
          <p:nvPr/>
        </p:nvSpPr>
        <p:spPr>
          <a:xfrm>
            <a:off x="125616" y="6541342"/>
            <a:ext cx="66522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Mehmood, A.; </a:t>
            </a:r>
            <a:r>
              <a:rPr lang="en-US" sz="1300" dirty="0" err="1"/>
              <a:t>Silfies</a:t>
            </a:r>
            <a:r>
              <a:rPr lang="en-US" sz="1300" dirty="0"/>
              <a:t>, M. C.; Durden, S. A.; Allison, T. K. .; Levine, B. G. </a:t>
            </a:r>
            <a:r>
              <a:rPr lang="en-US" sz="1300" i="1" dirty="0"/>
              <a:t>J. Chem. Phys</a:t>
            </a:r>
            <a:r>
              <a:rPr lang="en-US" sz="1300" dirty="0"/>
              <a:t>. </a:t>
            </a:r>
            <a:r>
              <a:rPr lang="en-US" sz="1300" b="1" dirty="0"/>
              <a:t>submitted</a:t>
            </a:r>
            <a:r>
              <a:rPr lang="en-US" sz="1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24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Simulated TAS of HAN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2EF0C-35C9-C8BF-8BF5-7A86FE709EA2}"/>
              </a:ext>
            </a:extLst>
          </p:cNvPr>
          <p:cNvSpPr txBox="1"/>
          <p:nvPr/>
        </p:nvSpPr>
        <p:spPr>
          <a:xfrm>
            <a:off x="2598821" y="3775538"/>
            <a:ext cx="3597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 Experimental Magic Angle CE-TAS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4C9C3-6208-6AFE-C499-57A5C69FDC5F}"/>
              </a:ext>
            </a:extLst>
          </p:cNvPr>
          <p:cNvSpPr txBox="1"/>
          <p:nvPr/>
        </p:nvSpPr>
        <p:spPr>
          <a:xfrm>
            <a:off x="2881562" y="623256"/>
            <a:ext cx="3031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 Simulated Magic Angle TAS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5BA16798-025D-22C0-B7E1-C630AFF69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9"/>
          <a:stretch/>
        </p:blipFill>
        <p:spPr>
          <a:xfrm>
            <a:off x="1918657" y="939567"/>
            <a:ext cx="5321493" cy="2761253"/>
          </a:xfrm>
          <a:prstGeom prst="rect">
            <a:avLst/>
          </a:prstGeom>
        </p:spPr>
      </p:pic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61314D24-864C-46AD-BB12-E645F37C7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918657" y="4096747"/>
            <a:ext cx="5439969" cy="276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Simulation of TAS Along Different Relaxation Paths</a:t>
            </a:r>
          </a:p>
        </p:txBody>
      </p:sp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82684F7E-299B-9181-10DB-203C201BE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1"/>
          <a:stretch/>
        </p:blipFill>
        <p:spPr>
          <a:xfrm>
            <a:off x="3597438" y="1087809"/>
            <a:ext cx="5085756" cy="26561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3CB529-77DE-A237-5A1E-3DA299BB3316}"/>
              </a:ext>
            </a:extLst>
          </p:cNvPr>
          <p:cNvSpPr txBox="1"/>
          <p:nvPr/>
        </p:nvSpPr>
        <p:spPr>
          <a:xfrm>
            <a:off x="4247147" y="818212"/>
            <a:ext cx="3332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Calibri" panose="020F0502020204030204" pitchFamily="34" charset="0"/>
              </a:rPr>
              <a:t>TAS of </a:t>
            </a:r>
            <a:r>
              <a:rPr lang="en-US" sz="1800" b="1" i="0" u="none" strike="noStrike" baseline="0" dirty="0">
                <a:solidFill>
                  <a:srgbClr val="FF00FF"/>
                </a:solidFill>
                <a:latin typeface="Calibri" panose="020F0502020204030204" pitchFamily="34" charset="0"/>
              </a:rPr>
              <a:t>Enol Components</a:t>
            </a:r>
          </a:p>
        </p:txBody>
      </p:sp>
      <p:pic>
        <p:nvPicPr>
          <p:cNvPr id="5" name="Picture 4" descr="A close-up of a diagram&#10;&#10;Description automatically generated">
            <a:extLst>
              <a:ext uri="{FF2B5EF4-FFF2-40B4-BE49-F238E27FC236}">
                <a16:creationId xmlns:a16="http://schemas.microsoft.com/office/drawing/2014/main" id="{EAE114B2-E714-BDA1-CFE8-0092305DC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0"/>
          <a:stretch/>
        </p:blipFill>
        <p:spPr>
          <a:xfrm>
            <a:off x="3597438" y="4202687"/>
            <a:ext cx="5085756" cy="2684048"/>
          </a:xfrm>
          <a:prstGeom prst="rect">
            <a:avLst/>
          </a:prstGeom>
        </p:spPr>
      </p:pic>
      <p:pic>
        <p:nvPicPr>
          <p:cNvPr id="7" name="Picture 6" descr="A molecule structure with red and green balls&#10;&#10;Description automatically generated">
            <a:extLst>
              <a:ext uri="{FF2B5EF4-FFF2-40B4-BE49-F238E27FC236}">
                <a16:creationId xmlns:a16="http://schemas.microsoft.com/office/drawing/2014/main" id="{72C2E596-4BFF-5377-3A39-5E2AE40C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1" y="1285774"/>
            <a:ext cx="2991771" cy="1874843"/>
          </a:xfrm>
          <a:prstGeom prst="rect">
            <a:avLst/>
          </a:prstGeom>
        </p:spPr>
      </p:pic>
      <p:pic>
        <p:nvPicPr>
          <p:cNvPr id="10" name="Picture 9" descr="A molecule structure with white and red balls&#10;&#10;Description automatically generated with medium confidence">
            <a:extLst>
              <a:ext uri="{FF2B5EF4-FFF2-40B4-BE49-F238E27FC236}">
                <a16:creationId xmlns:a16="http://schemas.microsoft.com/office/drawing/2014/main" id="{7F921C85-F159-EAB2-C938-59A5D68B5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4269672"/>
            <a:ext cx="3067852" cy="19020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BA33F0-9699-6A5E-D45B-54CB54A5B284}"/>
              </a:ext>
            </a:extLst>
          </p:cNvPr>
          <p:cNvSpPr txBox="1"/>
          <p:nvPr/>
        </p:nvSpPr>
        <p:spPr>
          <a:xfrm>
            <a:off x="4247147" y="3933063"/>
            <a:ext cx="3332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Calibri" panose="020F0502020204030204" pitchFamily="34" charset="0"/>
              </a:rPr>
              <a:t>TAS of </a:t>
            </a:r>
            <a:r>
              <a:rPr lang="en-US" sz="1800" b="1" i="0" u="none" strike="noStrike" baseline="0" dirty="0">
                <a:solidFill>
                  <a:srgbClr val="B61720"/>
                </a:solidFill>
                <a:latin typeface="Calibri" panose="020F0502020204030204" pitchFamily="34" charset="0"/>
              </a:rPr>
              <a:t>Keto Components</a:t>
            </a:r>
          </a:p>
        </p:txBody>
      </p:sp>
    </p:spTree>
    <p:extLst>
      <p:ext uri="{BB962C8B-B14F-4D97-AF65-F5344CB8AC3E}">
        <p14:creationId xmlns:p14="http://schemas.microsoft.com/office/powerpoint/2010/main" val="2047154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Dynamic Visualization of TAS on HAN ESIPT Path</a:t>
            </a:r>
          </a:p>
        </p:txBody>
      </p:sp>
      <p:pic>
        <p:nvPicPr>
          <p:cNvPr id="3" name="Picture 2" descr="A diagram of a molecule&#10;&#10;Description automatically generated">
            <a:extLst>
              <a:ext uri="{FF2B5EF4-FFF2-40B4-BE49-F238E27FC236}">
                <a16:creationId xmlns:a16="http://schemas.microsoft.com/office/drawing/2014/main" id="{D5458A62-53E9-32BB-789E-60EE41D85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0" y="797323"/>
            <a:ext cx="7628659" cy="59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81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Dynamic Visualization of TAS on HAN Twist Path</a:t>
            </a:r>
          </a:p>
        </p:txBody>
      </p:sp>
      <p:pic>
        <p:nvPicPr>
          <p:cNvPr id="3" name="Picture 2" descr="A diagram of a molecule&#10;&#10;Description automatically generated with medium confidence">
            <a:extLst>
              <a:ext uri="{FF2B5EF4-FFF2-40B4-BE49-F238E27FC236}">
                <a16:creationId xmlns:a16="http://schemas.microsoft.com/office/drawing/2014/main" id="{CD814D17-E034-78E4-81D0-319290DFF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3" y="792655"/>
            <a:ext cx="7854553" cy="59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73C50-9840-4471-A037-F6F3A5B5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8978A-5479-49BD-B6CC-1D6377A7F3AC}"/>
              </a:ext>
            </a:extLst>
          </p:cNvPr>
          <p:cNvSpPr txBox="1"/>
          <p:nvPr/>
        </p:nvSpPr>
        <p:spPr>
          <a:xfrm>
            <a:off x="220532" y="90875"/>
            <a:ext cx="870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Conclusions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2A2CD-2B9F-43D3-9987-1087F65B9097}"/>
              </a:ext>
            </a:extLst>
          </p:cNvPr>
          <p:cNvSpPr txBox="1"/>
          <p:nvPr/>
        </p:nvSpPr>
        <p:spPr>
          <a:xfrm>
            <a:off x="438057" y="1160543"/>
            <a:ext cx="8267885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combination of non-adiabatic dynamic simulations such as AIMS, and TD-CASCI provides a power tool to simulate the TAS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The simulated spectrum can be used to correctly assign the experimental TAS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Splitting the simulated TAS signal into individual components can provide rich information about excited state chemistry of each competing photochemical path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The methodology can be used to study the excited state chemical reactions including but not limited to ESIPT and photoisomerization etc.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271108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>
            <a:extLst>
              <a:ext uri="{FF2B5EF4-FFF2-40B4-BE49-F238E27FC236}">
                <a16:creationId xmlns:a16="http://schemas.microsoft.com/office/drawing/2014/main" id="{094123FA-829A-99A5-392A-595035079500}"/>
              </a:ext>
            </a:extLst>
          </p:cNvPr>
          <p:cNvSpPr/>
          <p:nvPr/>
        </p:nvSpPr>
        <p:spPr>
          <a:xfrm>
            <a:off x="4958035" y="1462872"/>
            <a:ext cx="382772" cy="1185530"/>
          </a:xfrm>
          <a:prstGeom prst="cube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65CE8-A814-0059-050A-4D814F18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2</a:t>
            </a:fld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42E8A2C-3AF1-564D-780C-6A3F78884849}"/>
              </a:ext>
            </a:extLst>
          </p:cNvPr>
          <p:cNvSpPr/>
          <p:nvPr/>
        </p:nvSpPr>
        <p:spPr>
          <a:xfrm rot="5845983">
            <a:off x="3420526" y="283891"/>
            <a:ext cx="129894" cy="3274828"/>
          </a:xfrm>
          <a:prstGeom prst="triangle">
            <a:avLst/>
          </a:pr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10000" r="1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4201C5-46EE-CCF1-4A24-52FBD54584D3}"/>
              </a:ext>
            </a:extLst>
          </p:cNvPr>
          <p:cNvSpPr/>
          <p:nvPr/>
        </p:nvSpPr>
        <p:spPr>
          <a:xfrm rot="517172">
            <a:off x="2393595" y="1306642"/>
            <a:ext cx="362856" cy="433121"/>
          </a:xfrm>
          <a:custGeom>
            <a:avLst/>
            <a:gdLst>
              <a:gd name="connsiteX0" fmla="*/ 0 w 7143142"/>
              <a:gd name="connsiteY0" fmla="*/ 3817321 h 3828135"/>
              <a:gd name="connsiteX1" fmla="*/ 346842 w 7143142"/>
              <a:gd name="connsiteY1" fmla="*/ 3817321 h 3828135"/>
              <a:gd name="connsiteX2" fmla="*/ 683173 w 7143142"/>
              <a:gd name="connsiteY2" fmla="*/ 3806811 h 3828135"/>
              <a:gd name="connsiteX3" fmla="*/ 1093076 w 7143142"/>
              <a:gd name="connsiteY3" fmla="*/ 3743749 h 3828135"/>
              <a:gd name="connsiteX4" fmla="*/ 1608083 w 7143142"/>
              <a:gd name="connsiteY4" fmla="*/ 3480990 h 3828135"/>
              <a:gd name="connsiteX5" fmla="*/ 1996966 w 7143142"/>
              <a:gd name="connsiteY5" fmla="*/ 2987004 h 3828135"/>
              <a:gd name="connsiteX6" fmla="*/ 2406869 w 7143142"/>
              <a:gd name="connsiteY6" fmla="*/ 2146177 h 3828135"/>
              <a:gd name="connsiteX7" fmla="*/ 2743200 w 7143142"/>
              <a:gd name="connsiteY7" fmla="*/ 1263308 h 3828135"/>
              <a:gd name="connsiteX8" fmla="*/ 2953407 w 7143142"/>
              <a:gd name="connsiteY8" fmla="*/ 769321 h 3828135"/>
              <a:gd name="connsiteX9" fmla="*/ 3195145 w 7143142"/>
              <a:gd name="connsiteY9" fmla="*/ 275335 h 3828135"/>
              <a:gd name="connsiteX10" fmla="*/ 3405352 w 7143142"/>
              <a:gd name="connsiteY10" fmla="*/ 44108 h 3828135"/>
              <a:gd name="connsiteX11" fmla="*/ 3541986 w 7143142"/>
              <a:gd name="connsiteY11" fmla="*/ 2066 h 3828135"/>
              <a:gd name="connsiteX12" fmla="*/ 3752193 w 7143142"/>
              <a:gd name="connsiteY12" fmla="*/ 75639 h 3828135"/>
              <a:gd name="connsiteX13" fmla="*/ 4025462 w 7143142"/>
              <a:gd name="connsiteY13" fmla="*/ 517073 h 3828135"/>
              <a:gd name="connsiteX14" fmla="*/ 4424855 w 7143142"/>
              <a:gd name="connsiteY14" fmla="*/ 1484025 h 3828135"/>
              <a:gd name="connsiteX15" fmla="*/ 4771697 w 7143142"/>
              <a:gd name="connsiteY15" fmla="*/ 2345873 h 3828135"/>
              <a:gd name="connsiteX16" fmla="*/ 5044966 w 7143142"/>
              <a:gd name="connsiteY16" fmla="*/ 2913432 h 3828135"/>
              <a:gd name="connsiteX17" fmla="*/ 5307724 w 7143142"/>
              <a:gd name="connsiteY17" fmla="*/ 3291804 h 3828135"/>
              <a:gd name="connsiteX18" fmla="*/ 5602014 w 7143142"/>
              <a:gd name="connsiteY18" fmla="*/ 3565073 h 3828135"/>
              <a:gd name="connsiteX19" fmla="*/ 6001407 w 7143142"/>
              <a:gd name="connsiteY19" fmla="*/ 3754259 h 3828135"/>
              <a:gd name="connsiteX20" fmla="*/ 6505904 w 7143142"/>
              <a:gd name="connsiteY20" fmla="*/ 3806811 h 3828135"/>
              <a:gd name="connsiteX21" fmla="*/ 7083973 w 7143142"/>
              <a:gd name="connsiteY21" fmla="*/ 3827832 h 3828135"/>
              <a:gd name="connsiteX22" fmla="*/ 7094483 w 7143142"/>
              <a:gd name="connsiteY22" fmla="*/ 3817321 h 3828135"/>
              <a:gd name="connsiteX0" fmla="*/ 0 w 7083974"/>
              <a:gd name="connsiteY0" fmla="*/ 3817321 h 3827831"/>
              <a:gd name="connsiteX1" fmla="*/ 346842 w 7083974"/>
              <a:gd name="connsiteY1" fmla="*/ 3817321 h 3827831"/>
              <a:gd name="connsiteX2" fmla="*/ 683173 w 7083974"/>
              <a:gd name="connsiteY2" fmla="*/ 3806811 h 3827831"/>
              <a:gd name="connsiteX3" fmla="*/ 1093076 w 7083974"/>
              <a:gd name="connsiteY3" fmla="*/ 3743749 h 3827831"/>
              <a:gd name="connsiteX4" fmla="*/ 1608083 w 7083974"/>
              <a:gd name="connsiteY4" fmla="*/ 3480990 h 3827831"/>
              <a:gd name="connsiteX5" fmla="*/ 1996966 w 7083974"/>
              <a:gd name="connsiteY5" fmla="*/ 2987004 h 3827831"/>
              <a:gd name="connsiteX6" fmla="*/ 2406869 w 7083974"/>
              <a:gd name="connsiteY6" fmla="*/ 2146177 h 3827831"/>
              <a:gd name="connsiteX7" fmla="*/ 2743200 w 7083974"/>
              <a:gd name="connsiteY7" fmla="*/ 1263308 h 3827831"/>
              <a:gd name="connsiteX8" fmla="*/ 2953407 w 7083974"/>
              <a:gd name="connsiteY8" fmla="*/ 769321 h 3827831"/>
              <a:gd name="connsiteX9" fmla="*/ 3195145 w 7083974"/>
              <a:gd name="connsiteY9" fmla="*/ 275335 h 3827831"/>
              <a:gd name="connsiteX10" fmla="*/ 3405352 w 7083974"/>
              <a:gd name="connsiteY10" fmla="*/ 44108 h 3827831"/>
              <a:gd name="connsiteX11" fmla="*/ 3541986 w 7083974"/>
              <a:gd name="connsiteY11" fmla="*/ 2066 h 3827831"/>
              <a:gd name="connsiteX12" fmla="*/ 3752193 w 7083974"/>
              <a:gd name="connsiteY12" fmla="*/ 75639 h 3827831"/>
              <a:gd name="connsiteX13" fmla="*/ 4025462 w 7083974"/>
              <a:gd name="connsiteY13" fmla="*/ 517073 h 3827831"/>
              <a:gd name="connsiteX14" fmla="*/ 4424855 w 7083974"/>
              <a:gd name="connsiteY14" fmla="*/ 1484025 h 3827831"/>
              <a:gd name="connsiteX15" fmla="*/ 4771697 w 7083974"/>
              <a:gd name="connsiteY15" fmla="*/ 2345873 h 3827831"/>
              <a:gd name="connsiteX16" fmla="*/ 5044966 w 7083974"/>
              <a:gd name="connsiteY16" fmla="*/ 2913432 h 3827831"/>
              <a:gd name="connsiteX17" fmla="*/ 5307724 w 7083974"/>
              <a:gd name="connsiteY17" fmla="*/ 3291804 h 3827831"/>
              <a:gd name="connsiteX18" fmla="*/ 5602014 w 7083974"/>
              <a:gd name="connsiteY18" fmla="*/ 3565073 h 3827831"/>
              <a:gd name="connsiteX19" fmla="*/ 6001407 w 7083974"/>
              <a:gd name="connsiteY19" fmla="*/ 3754259 h 3827831"/>
              <a:gd name="connsiteX20" fmla="*/ 6505904 w 7083974"/>
              <a:gd name="connsiteY20" fmla="*/ 3806811 h 3827831"/>
              <a:gd name="connsiteX21" fmla="*/ 7083973 w 7083974"/>
              <a:gd name="connsiteY21" fmla="*/ 3827832 h 3827831"/>
              <a:gd name="connsiteX0" fmla="*/ 1 w 6737131"/>
              <a:gd name="connsiteY0" fmla="*/ 3817321 h 3827832"/>
              <a:gd name="connsiteX1" fmla="*/ 336332 w 6737131"/>
              <a:gd name="connsiteY1" fmla="*/ 3806811 h 3827832"/>
              <a:gd name="connsiteX2" fmla="*/ 746235 w 6737131"/>
              <a:gd name="connsiteY2" fmla="*/ 3743749 h 3827832"/>
              <a:gd name="connsiteX3" fmla="*/ 1261242 w 6737131"/>
              <a:gd name="connsiteY3" fmla="*/ 3480990 h 3827832"/>
              <a:gd name="connsiteX4" fmla="*/ 1650125 w 6737131"/>
              <a:gd name="connsiteY4" fmla="*/ 2987004 h 3827832"/>
              <a:gd name="connsiteX5" fmla="*/ 2060028 w 6737131"/>
              <a:gd name="connsiteY5" fmla="*/ 2146177 h 3827832"/>
              <a:gd name="connsiteX6" fmla="*/ 2396359 w 6737131"/>
              <a:gd name="connsiteY6" fmla="*/ 1263308 h 3827832"/>
              <a:gd name="connsiteX7" fmla="*/ 2606566 w 6737131"/>
              <a:gd name="connsiteY7" fmla="*/ 769321 h 3827832"/>
              <a:gd name="connsiteX8" fmla="*/ 2848304 w 6737131"/>
              <a:gd name="connsiteY8" fmla="*/ 275335 h 3827832"/>
              <a:gd name="connsiteX9" fmla="*/ 3058511 w 6737131"/>
              <a:gd name="connsiteY9" fmla="*/ 44108 h 3827832"/>
              <a:gd name="connsiteX10" fmla="*/ 3195145 w 6737131"/>
              <a:gd name="connsiteY10" fmla="*/ 2066 h 3827832"/>
              <a:gd name="connsiteX11" fmla="*/ 3405352 w 6737131"/>
              <a:gd name="connsiteY11" fmla="*/ 75639 h 3827832"/>
              <a:gd name="connsiteX12" fmla="*/ 3678621 w 6737131"/>
              <a:gd name="connsiteY12" fmla="*/ 517073 h 3827832"/>
              <a:gd name="connsiteX13" fmla="*/ 4078014 w 6737131"/>
              <a:gd name="connsiteY13" fmla="*/ 1484025 h 3827832"/>
              <a:gd name="connsiteX14" fmla="*/ 4424856 w 6737131"/>
              <a:gd name="connsiteY14" fmla="*/ 2345873 h 3827832"/>
              <a:gd name="connsiteX15" fmla="*/ 4698125 w 6737131"/>
              <a:gd name="connsiteY15" fmla="*/ 2913432 h 3827832"/>
              <a:gd name="connsiteX16" fmla="*/ 4960883 w 6737131"/>
              <a:gd name="connsiteY16" fmla="*/ 3291804 h 3827832"/>
              <a:gd name="connsiteX17" fmla="*/ 5255173 w 6737131"/>
              <a:gd name="connsiteY17" fmla="*/ 3565073 h 3827832"/>
              <a:gd name="connsiteX18" fmla="*/ 5654566 w 6737131"/>
              <a:gd name="connsiteY18" fmla="*/ 3754259 h 3827832"/>
              <a:gd name="connsiteX19" fmla="*/ 6159063 w 6737131"/>
              <a:gd name="connsiteY19" fmla="*/ 3806811 h 3827832"/>
              <a:gd name="connsiteX20" fmla="*/ 6737132 w 6737131"/>
              <a:gd name="connsiteY20" fmla="*/ 3827832 h 3827832"/>
              <a:gd name="connsiteX0" fmla="*/ 0 w 6159061"/>
              <a:gd name="connsiteY0" fmla="*/ 3817321 h 3817321"/>
              <a:gd name="connsiteX1" fmla="*/ 336331 w 6159061"/>
              <a:gd name="connsiteY1" fmla="*/ 3806811 h 3817321"/>
              <a:gd name="connsiteX2" fmla="*/ 746234 w 6159061"/>
              <a:gd name="connsiteY2" fmla="*/ 3743749 h 3817321"/>
              <a:gd name="connsiteX3" fmla="*/ 1261241 w 6159061"/>
              <a:gd name="connsiteY3" fmla="*/ 3480990 h 3817321"/>
              <a:gd name="connsiteX4" fmla="*/ 1650124 w 6159061"/>
              <a:gd name="connsiteY4" fmla="*/ 2987004 h 3817321"/>
              <a:gd name="connsiteX5" fmla="*/ 2060027 w 6159061"/>
              <a:gd name="connsiteY5" fmla="*/ 2146177 h 3817321"/>
              <a:gd name="connsiteX6" fmla="*/ 2396358 w 6159061"/>
              <a:gd name="connsiteY6" fmla="*/ 1263308 h 3817321"/>
              <a:gd name="connsiteX7" fmla="*/ 2606565 w 6159061"/>
              <a:gd name="connsiteY7" fmla="*/ 769321 h 3817321"/>
              <a:gd name="connsiteX8" fmla="*/ 2848303 w 6159061"/>
              <a:gd name="connsiteY8" fmla="*/ 275335 h 3817321"/>
              <a:gd name="connsiteX9" fmla="*/ 3058510 w 6159061"/>
              <a:gd name="connsiteY9" fmla="*/ 44108 h 3817321"/>
              <a:gd name="connsiteX10" fmla="*/ 3195144 w 6159061"/>
              <a:gd name="connsiteY10" fmla="*/ 2066 h 3817321"/>
              <a:gd name="connsiteX11" fmla="*/ 3405351 w 6159061"/>
              <a:gd name="connsiteY11" fmla="*/ 75639 h 3817321"/>
              <a:gd name="connsiteX12" fmla="*/ 3678620 w 6159061"/>
              <a:gd name="connsiteY12" fmla="*/ 517073 h 3817321"/>
              <a:gd name="connsiteX13" fmla="*/ 4078013 w 6159061"/>
              <a:gd name="connsiteY13" fmla="*/ 1484025 h 3817321"/>
              <a:gd name="connsiteX14" fmla="*/ 4424855 w 6159061"/>
              <a:gd name="connsiteY14" fmla="*/ 2345873 h 3817321"/>
              <a:gd name="connsiteX15" fmla="*/ 4698124 w 6159061"/>
              <a:gd name="connsiteY15" fmla="*/ 2913432 h 3817321"/>
              <a:gd name="connsiteX16" fmla="*/ 4960882 w 6159061"/>
              <a:gd name="connsiteY16" fmla="*/ 3291804 h 3817321"/>
              <a:gd name="connsiteX17" fmla="*/ 5255172 w 6159061"/>
              <a:gd name="connsiteY17" fmla="*/ 3565073 h 3817321"/>
              <a:gd name="connsiteX18" fmla="*/ 5654565 w 6159061"/>
              <a:gd name="connsiteY18" fmla="*/ 3754259 h 3817321"/>
              <a:gd name="connsiteX19" fmla="*/ 6159062 w 6159061"/>
              <a:gd name="connsiteY19" fmla="*/ 3806811 h 3817321"/>
              <a:gd name="connsiteX0" fmla="*/ 1 w 5822732"/>
              <a:gd name="connsiteY0" fmla="*/ 3806811 h 3806811"/>
              <a:gd name="connsiteX1" fmla="*/ 409904 w 5822732"/>
              <a:gd name="connsiteY1" fmla="*/ 3743749 h 3806811"/>
              <a:gd name="connsiteX2" fmla="*/ 924911 w 5822732"/>
              <a:gd name="connsiteY2" fmla="*/ 3480990 h 3806811"/>
              <a:gd name="connsiteX3" fmla="*/ 1313794 w 5822732"/>
              <a:gd name="connsiteY3" fmla="*/ 2987004 h 3806811"/>
              <a:gd name="connsiteX4" fmla="*/ 1723697 w 5822732"/>
              <a:gd name="connsiteY4" fmla="*/ 2146177 h 3806811"/>
              <a:gd name="connsiteX5" fmla="*/ 2060028 w 5822732"/>
              <a:gd name="connsiteY5" fmla="*/ 1263308 h 3806811"/>
              <a:gd name="connsiteX6" fmla="*/ 2270235 w 5822732"/>
              <a:gd name="connsiteY6" fmla="*/ 769321 h 3806811"/>
              <a:gd name="connsiteX7" fmla="*/ 2511973 w 5822732"/>
              <a:gd name="connsiteY7" fmla="*/ 275335 h 3806811"/>
              <a:gd name="connsiteX8" fmla="*/ 2722180 w 5822732"/>
              <a:gd name="connsiteY8" fmla="*/ 44108 h 3806811"/>
              <a:gd name="connsiteX9" fmla="*/ 2858814 w 5822732"/>
              <a:gd name="connsiteY9" fmla="*/ 2066 h 3806811"/>
              <a:gd name="connsiteX10" fmla="*/ 3069021 w 5822732"/>
              <a:gd name="connsiteY10" fmla="*/ 75639 h 3806811"/>
              <a:gd name="connsiteX11" fmla="*/ 3342290 w 5822732"/>
              <a:gd name="connsiteY11" fmla="*/ 517073 h 3806811"/>
              <a:gd name="connsiteX12" fmla="*/ 3741683 w 5822732"/>
              <a:gd name="connsiteY12" fmla="*/ 1484025 h 3806811"/>
              <a:gd name="connsiteX13" fmla="*/ 4088525 w 5822732"/>
              <a:gd name="connsiteY13" fmla="*/ 2345873 h 3806811"/>
              <a:gd name="connsiteX14" fmla="*/ 4361794 w 5822732"/>
              <a:gd name="connsiteY14" fmla="*/ 2913432 h 3806811"/>
              <a:gd name="connsiteX15" fmla="*/ 4624552 w 5822732"/>
              <a:gd name="connsiteY15" fmla="*/ 3291804 h 3806811"/>
              <a:gd name="connsiteX16" fmla="*/ 4918842 w 5822732"/>
              <a:gd name="connsiteY16" fmla="*/ 3565073 h 3806811"/>
              <a:gd name="connsiteX17" fmla="*/ 5318235 w 5822732"/>
              <a:gd name="connsiteY17" fmla="*/ 3754259 h 3806811"/>
              <a:gd name="connsiteX18" fmla="*/ 5822732 w 5822732"/>
              <a:gd name="connsiteY18" fmla="*/ 3806811 h 3806811"/>
              <a:gd name="connsiteX0" fmla="*/ 0 w 5882763"/>
              <a:gd name="connsiteY0" fmla="*/ 3806811 h 3806811"/>
              <a:gd name="connsiteX1" fmla="*/ 469935 w 5882763"/>
              <a:gd name="connsiteY1" fmla="*/ 3743749 h 3806811"/>
              <a:gd name="connsiteX2" fmla="*/ 984942 w 5882763"/>
              <a:gd name="connsiteY2" fmla="*/ 3480990 h 3806811"/>
              <a:gd name="connsiteX3" fmla="*/ 1373825 w 5882763"/>
              <a:gd name="connsiteY3" fmla="*/ 2987004 h 3806811"/>
              <a:gd name="connsiteX4" fmla="*/ 1783728 w 5882763"/>
              <a:gd name="connsiteY4" fmla="*/ 2146177 h 3806811"/>
              <a:gd name="connsiteX5" fmla="*/ 2120059 w 5882763"/>
              <a:gd name="connsiteY5" fmla="*/ 1263308 h 3806811"/>
              <a:gd name="connsiteX6" fmla="*/ 2330266 w 5882763"/>
              <a:gd name="connsiteY6" fmla="*/ 769321 h 3806811"/>
              <a:gd name="connsiteX7" fmla="*/ 2572004 w 5882763"/>
              <a:gd name="connsiteY7" fmla="*/ 275335 h 3806811"/>
              <a:gd name="connsiteX8" fmla="*/ 2782211 w 5882763"/>
              <a:gd name="connsiteY8" fmla="*/ 44108 h 3806811"/>
              <a:gd name="connsiteX9" fmla="*/ 2918845 w 5882763"/>
              <a:gd name="connsiteY9" fmla="*/ 2066 h 3806811"/>
              <a:gd name="connsiteX10" fmla="*/ 3129052 w 5882763"/>
              <a:gd name="connsiteY10" fmla="*/ 75639 h 3806811"/>
              <a:gd name="connsiteX11" fmla="*/ 3402321 w 5882763"/>
              <a:gd name="connsiteY11" fmla="*/ 517073 h 3806811"/>
              <a:gd name="connsiteX12" fmla="*/ 3801714 w 5882763"/>
              <a:gd name="connsiteY12" fmla="*/ 1484025 h 3806811"/>
              <a:gd name="connsiteX13" fmla="*/ 4148556 w 5882763"/>
              <a:gd name="connsiteY13" fmla="*/ 2345873 h 3806811"/>
              <a:gd name="connsiteX14" fmla="*/ 4421825 w 5882763"/>
              <a:gd name="connsiteY14" fmla="*/ 2913432 h 3806811"/>
              <a:gd name="connsiteX15" fmla="*/ 4684583 w 5882763"/>
              <a:gd name="connsiteY15" fmla="*/ 3291804 h 3806811"/>
              <a:gd name="connsiteX16" fmla="*/ 4978873 w 5882763"/>
              <a:gd name="connsiteY16" fmla="*/ 3565073 h 3806811"/>
              <a:gd name="connsiteX17" fmla="*/ 5378266 w 5882763"/>
              <a:gd name="connsiteY17" fmla="*/ 3754259 h 3806811"/>
              <a:gd name="connsiteX18" fmla="*/ 5882763 w 5882763"/>
              <a:gd name="connsiteY18" fmla="*/ 3806811 h 380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82763" h="3806811">
                <a:moveTo>
                  <a:pt x="0" y="3806811"/>
                </a:moveTo>
                <a:cubicBezTo>
                  <a:pt x="124372" y="3794549"/>
                  <a:pt x="305778" y="3798052"/>
                  <a:pt x="469935" y="3743749"/>
                </a:cubicBezTo>
                <a:cubicBezTo>
                  <a:pt x="634092" y="3689446"/>
                  <a:pt x="834294" y="3607114"/>
                  <a:pt x="984942" y="3480990"/>
                </a:cubicBezTo>
                <a:cubicBezTo>
                  <a:pt x="1135590" y="3354866"/>
                  <a:pt x="1240694" y="3209473"/>
                  <a:pt x="1373825" y="2987004"/>
                </a:cubicBezTo>
                <a:cubicBezTo>
                  <a:pt x="1506956" y="2764535"/>
                  <a:pt x="1659356" y="2433460"/>
                  <a:pt x="1783728" y="2146177"/>
                </a:cubicBezTo>
                <a:cubicBezTo>
                  <a:pt x="1908100" y="1858894"/>
                  <a:pt x="2028969" y="1492784"/>
                  <a:pt x="2120059" y="1263308"/>
                </a:cubicBezTo>
                <a:cubicBezTo>
                  <a:pt x="2211149" y="1033832"/>
                  <a:pt x="2254942" y="933983"/>
                  <a:pt x="2330266" y="769321"/>
                </a:cubicBezTo>
                <a:cubicBezTo>
                  <a:pt x="2405590" y="604659"/>
                  <a:pt x="2496680" y="396204"/>
                  <a:pt x="2572004" y="275335"/>
                </a:cubicBezTo>
                <a:cubicBezTo>
                  <a:pt x="2647328" y="154466"/>
                  <a:pt x="2724404" y="89653"/>
                  <a:pt x="2782211" y="44108"/>
                </a:cubicBezTo>
                <a:cubicBezTo>
                  <a:pt x="2840018" y="-1437"/>
                  <a:pt x="2861038" y="-3189"/>
                  <a:pt x="2918845" y="2066"/>
                </a:cubicBezTo>
                <a:cubicBezTo>
                  <a:pt x="2976652" y="7321"/>
                  <a:pt x="3048473" y="-10195"/>
                  <a:pt x="3129052" y="75639"/>
                </a:cubicBezTo>
                <a:cubicBezTo>
                  <a:pt x="3209631" y="161473"/>
                  <a:pt x="3290211" y="282342"/>
                  <a:pt x="3402321" y="517073"/>
                </a:cubicBezTo>
                <a:cubicBezTo>
                  <a:pt x="3514431" y="751804"/>
                  <a:pt x="3677342" y="1179225"/>
                  <a:pt x="3801714" y="1484025"/>
                </a:cubicBezTo>
                <a:cubicBezTo>
                  <a:pt x="3926086" y="1788825"/>
                  <a:pt x="4045204" y="2107639"/>
                  <a:pt x="4148556" y="2345873"/>
                </a:cubicBezTo>
                <a:cubicBezTo>
                  <a:pt x="4251908" y="2584107"/>
                  <a:pt x="4332487" y="2755777"/>
                  <a:pt x="4421825" y="2913432"/>
                </a:cubicBezTo>
                <a:cubicBezTo>
                  <a:pt x="4511163" y="3071087"/>
                  <a:pt x="4591742" y="3183197"/>
                  <a:pt x="4684583" y="3291804"/>
                </a:cubicBezTo>
                <a:cubicBezTo>
                  <a:pt x="4777424" y="3400411"/>
                  <a:pt x="4863259" y="3487997"/>
                  <a:pt x="4978873" y="3565073"/>
                </a:cubicBezTo>
                <a:cubicBezTo>
                  <a:pt x="5094487" y="3642149"/>
                  <a:pt x="5227618" y="3713969"/>
                  <a:pt x="5378266" y="3754259"/>
                </a:cubicBezTo>
                <a:cubicBezTo>
                  <a:pt x="5528914" y="3794549"/>
                  <a:pt x="5702335" y="3794549"/>
                  <a:pt x="5882763" y="3806811"/>
                </a:cubicBezTo>
              </a:path>
            </a:pathLst>
          </a:cu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10000" r="1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A98522A-8891-20E9-6E1E-3444CDBE1568}"/>
              </a:ext>
            </a:extLst>
          </p:cNvPr>
          <p:cNvSpPr/>
          <p:nvPr/>
        </p:nvSpPr>
        <p:spPr>
          <a:xfrm rot="16596918">
            <a:off x="6069345" y="1462800"/>
            <a:ext cx="122293" cy="1575774"/>
          </a:xfrm>
          <a:prstGeom prst="triangle">
            <a:avLst/>
          </a:pr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10000" r="1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5B9A3C1-A511-EEE7-EE3B-2ACAA6970106}"/>
              </a:ext>
            </a:extLst>
          </p:cNvPr>
          <p:cNvSpPr/>
          <p:nvPr/>
        </p:nvSpPr>
        <p:spPr>
          <a:xfrm rot="4965761">
            <a:off x="3421234" y="708046"/>
            <a:ext cx="129894" cy="3274828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29BB8A7-43B2-9175-02CB-19A6213ACA91}"/>
              </a:ext>
            </a:extLst>
          </p:cNvPr>
          <p:cNvSpPr/>
          <p:nvPr/>
        </p:nvSpPr>
        <p:spPr>
          <a:xfrm rot="15552403">
            <a:off x="6062467" y="1164304"/>
            <a:ext cx="122293" cy="1575774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DFD30F-35E9-BE09-96EA-96225D0B017A}"/>
              </a:ext>
            </a:extLst>
          </p:cNvPr>
          <p:cNvCxnSpPr/>
          <p:nvPr/>
        </p:nvCxnSpPr>
        <p:spPr>
          <a:xfrm>
            <a:off x="6910944" y="2006252"/>
            <a:ext cx="0" cy="59276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93A658A-CD35-33C9-DF52-AE27DF8EEAF8}"/>
              </a:ext>
            </a:extLst>
          </p:cNvPr>
          <p:cNvSpPr/>
          <p:nvPr/>
        </p:nvSpPr>
        <p:spPr>
          <a:xfrm rot="21270939">
            <a:off x="2799722" y="1935786"/>
            <a:ext cx="362856" cy="433121"/>
          </a:xfrm>
          <a:custGeom>
            <a:avLst/>
            <a:gdLst>
              <a:gd name="connsiteX0" fmla="*/ 0 w 7143142"/>
              <a:gd name="connsiteY0" fmla="*/ 3817321 h 3828135"/>
              <a:gd name="connsiteX1" fmla="*/ 346842 w 7143142"/>
              <a:gd name="connsiteY1" fmla="*/ 3817321 h 3828135"/>
              <a:gd name="connsiteX2" fmla="*/ 683173 w 7143142"/>
              <a:gd name="connsiteY2" fmla="*/ 3806811 h 3828135"/>
              <a:gd name="connsiteX3" fmla="*/ 1093076 w 7143142"/>
              <a:gd name="connsiteY3" fmla="*/ 3743749 h 3828135"/>
              <a:gd name="connsiteX4" fmla="*/ 1608083 w 7143142"/>
              <a:gd name="connsiteY4" fmla="*/ 3480990 h 3828135"/>
              <a:gd name="connsiteX5" fmla="*/ 1996966 w 7143142"/>
              <a:gd name="connsiteY5" fmla="*/ 2987004 h 3828135"/>
              <a:gd name="connsiteX6" fmla="*/ 2406869 w 7143142"/>
              <a:gd name="connsiteY6" fmla="*/ 2146177 h 3828135"/>
              <a:gd name="connsiteX7" fmla="*/ 2743200 w 7143142"/>
              <a:gd name="connsiteY7" fmla="*/ 1263308 h 3828135"/>
              <a:gd name="connsiteX8" fmla="*/ 2953407 w 7143142"/>
              <a:gd name="connsiteY8" fmla="*/ 769321 h 3828135"/>
              <a:gd name="connsiteX9" fmla="*/ 3195145 w 7143142"/>
              <a:gd name="connsiteY9" fmla="*/ 275335 h 3828135"/>
              <a:gd name="connsiteX10" fmla="*/ 3405352 w 7143142"/>
              <a:gd name="connsiteY10" fmla="*/ 44108 h 3828135"/>
              <a:gd name="connsiteX11" fmla="*/ 3541986 w 7143142"/>
              <a:gd name="connsiteY11" fmla="*/ 2066 h 3828135"/>
              <a:gd name="connsiteX12" fmla="*/ 3752193 w 7143142"/>
              <a:gd name="connsiteY12" fmla="*/ 75639 h 3828135"/>
              <a:gd name="connsiteX13" fmla="*/ 4025462 w 7143142"/>
              <a:gd name="connsiteY13" fmla="*/ 517073 h 3828135"/>
              <a:gd name="connsiteX14" fmla="*/ 4424855 w 7143142"/>
              <a:gd name="connsiteY14" fmla="*/ 1484025 h 3828135"/>
              <a:gd name="connsiteX15" fmla="*/ 4771697 w 7143142"/>
              <a:gd name="connsiteY15" fmla="*/ 2345873 h 3828135"/>
              <a:gd name="connsiteX16" fmla="*/ 5044966 w 7143142"/>
              <a:gd name="connsiteY16" fmla="*/ 2913432 h 3828135"/>
              <a:gd name="connsiteX17" fmla="*/ 5307724 w 7143142"/>
              <a:gd name="connsiteY17" fmla="*/ 3291804 h 3828135"/>
              <a:gd name="connsiteX18" fmla="*/ 5602014 w 7143142"/>
              <a:gd name="connsiteY18" fmla="*/ 3565073 h 3828135"/>
              <a:gd name="connsiteX19" fmla="*/ 6001407 w 7143142"/>
              <a:gd name="connsiteY19" fmla="*/ 3754259 h 3828135"/>
              <a:gd name="connsiteX20" fmla="*/ 6505904 w 7143142"/>
              <a:gd name="connsiteY20" fmla="*/ 3806811 h 3828135"/>
              <a:gd name="connsiteX21" fmla="*/ 7083973 w 7143142"/>
              <a:gd name="connsiteY21" fmla="*/ 3827832 h 3828135"/>
              <a:gd name="connsiteX22" fmla="*/ 7094483 w 7143142"/>
              <a:gd name="connsiteY22" fmla="*/ 3817321 h 3828135"/>
              <a:gd name="connsiteX0" fmla="*/ 0 w 7083974"/>
              <a:gd name="connsiteY0" fmla="*/ 3817321 h 3827831"/>
              <a:gd name="connsiteX1" fmla="*/ 346842 w 7083974"/>
              <a:gd name="connsiteY1" fmla="*/ 3817321 h 3827831"/>
              <a:gd name="connsiteX2" fmla="*/ 683173 w 7083974"/>
              <a:gd name="connsiteY2" fmla="*/ 3806811 h 3827831"/>
              <a:gd name="connsiteX3" fmla="*/ 1093076 w 7083974"/>
              <a:gd name="connsiteY3" fmla="*/ 3743749 h 3827831"/>
              <a:gd name="connsiteX4" fmla="*/ 1608083 w 7083974"/>
              <a:gd name="connsiteY4" fmla="*/ 3480990 h 3827831"/>
              <a:gd name="connsiteX5" fmla="*/ 1996966 w 7083974"/>
              <a:gd name="connsiteY5" fmla="*/ 2987004 h 3827831"/>
              <a:gd name="connsiteX6" fmla="*/ 2406869 w 7083974"/>
              <a:gd name="connsiteY6" fmla="*/ 2146177 h 3827831"/>
              <a:gd name="connsiteX7" fmla="*/ 2743200 w 7083974"/>
              <a:gd name="connsiteY7" fmla="*/ 1263308 h 3827831"/>
              <a:gd name="connsiteX8" fmla="*/ 2953407 w 7083974"/>
              <a:gd name="connsiteY8" fmla="*/ 769321 h 3827831"/>
              <a:gd name="connsiteX9" fmla="*/ 3195145 w 7083974"/>
              <a:gd name="connsiteY9" fmla="*/ 275335 h 3827831"/>
              <a:gd name="connsiteX10" fmla="*/ 3405352 w 7083974"/>
              <a:gd name="connsiteY10" fmla="*/ 44108 h 3827831"/>
              <a:gd name="connsiteX11" fmla="*/ 3541986 w 7083974"/>
              <a:gd name="connsiteY11" fmla="*/ 2066 h 3827831"/>
              <a:gd name="connsiteX12" fmla="*/ 3752193 w 7083974"/>
              <a:gd name="connsiteY12" fmla="*/ 75639 h 3827831"/>
              <a:gd name="connsiteX13" fmla="*/ 4025462 w 7083974"/>
              <a:gd name="connsiteY13" fmla="*/ 517073 h 3827831"/>
              <a:gd name="connsiteX14" fmla="*/ 4424855 w 7083974"/>
              <a:gd name="connsiteY14" fmla="*/ 1484025 h 3827831"/>
              <a:gd name="connsiteX15" fmla="*/ 4771697 w 7083974"/>
              <a:gd name="connsiteY15" fmla="*/ 2345873 h 3827831"/>
              <a:gd name="connsiteX16" fmla="*/ 5044966 w 7083974"/>
              <a:gd name="connsiteY16" fmla="*/ 2913432 h 3827831"/>
              <a:gd name="connsiteX17" fmla="*/ 5307724 w 7083974"/>
              <a:gd name="connsiteY17" fmla="*/ 3291804 h 3827831"/>
              <a:gd name="connsiteX18" fmla="*/ 5602014 w 7083974"/>
              <a:gd name="connsiteY18" fmla="*/ 3565073 h 3827831"/>
              <a:gd name="connsiteX19" fmla="*/ 6001407 w 7083974"/>
              <a:gd name="connsiteY19" fmla="*/ 3754259 h 3827831"/>
              <a:gd name="connsiteX20" fmla="*/ 6505904 w 7083974"/>
              <a:gd name="connsiteY20" fmla="*/ 3806811 h 3827831"/>
              <a:gd name="connsiteX21" fmla="*/ 7083973 w 7083974"/>
              <a:gd name="connsiteY21" fmla="*/ 3827832 h 3827831"/>
              <a:gd name="connsiteX0" fmla="*/ 1 w 6737131"/>
              <a:gd name="connsiteY0" fmla="*/ 3817321 h 3827832"/>
              <a:gd name="connsiteX1" fmla="*/ 336332 w 6737131"/>
              <a:gd name="connsiteY1" fmla="*/ 3806811 h 3827832"/>
              <a:gd name="connsiteX2" fmla="*/ 746235 w 6737131"/>
              <a:gd name="connsiteY2" fmla="*/ 3743749 h 3827832"/>
              <a:gd name="connsiteX3" fmla="*/ 1261242 w 6737131"/>
              <a:gd name="connsiteY3" fmla="*/ 3480990 h 3827832"/>
              <a:gd name="connsiteX4" fmla="*/ 1650125 w 6737131"/>
              <a:gd name="connsiteY4" fmla="*/ 2987004 h 3827832"/>
              <a:gd name="connsiteX5" fmla="*/ 2060028 w 6737131"/>
              <a:gd name="connsiteY5" fmla="*/ 2146177 h 3827832"/>
              <a:gd name="connsiteX6" fmla="*/ 2396359 w 6737131"/>
              <a:gd name="connsiteY6" fmla="*/ 1263308 h 3827832"/>
              <a:gd name="connsiteX7" fmla="*/ 2606566 w 6737131"/>
              <a:gd name="connsiteY7" fmla="*/ 769321 h 3827832"/>
              <a:gd name="connsiteX8" fmla="*/ 2848304 w 6737131"/>
              <a:gd name="connsiteY8" fmla="*/ 275335 h 3827832"/>
              <a:gd name="connsiteX9" fmla="*/ 3058511 w 6737131"/>
              <a:gd name="connsiteY9" fmla="*/ 44108 h 3827832"/>
              <a:gd name="connsiteX10" fmla="*/ 3195145 w 6737131"/>
              <a:gd name="connsiteY10" fmla="*/ 2066 h 3827832"/>
              <a:gd name="connsiteX11" fmla="*/ 3405352 w 6737131"/>
              <a:gd name="connsiteY11" fmla="*/ 75639 h 3827832"/>
              <a:gd name="connsiteX12" fmla="*/ 3678621 w 6737131"/>
              <a:gd name="connsiteY12" fmla="*/ 517073 h 3827832"/>
              <a:gd name="connsiteX13" fmla="*/ 4078014 w 6737131"/>
              <a:gd name="connsiteY13" fmla="*/ 1484025 h 3827832"/>
              <a:gd name="connsiteX14" fmla="*/ 4424856 w 6737131"/>
              <a:gd name="connsiteY14" fmla="*/ 2345873 h 3827832"/>
              <a:gd name="connsiteX15" fmla="*/ 4698125 w 6737131"/>
              <a:gd name="connsiteY15" fmla="*/ 2913432 h 3827832"/>
              <a:gd name="connsiteX16" fmla="*/ 4960883 w 6737131"/>
              <a:gd name="connsiteY16" fmla="*/ 3291804 h 3827832"/>
              <a:gd name="connsiteX17" fmla="*/ 5255173 w 6737131"/>
              <a:gd name="connsiteY17" fmla="*/ 3565073 h 3827832"/>
              <a:gd name="connsiteX18" fmla="*/ 5654566 w 6737131"/>
              <a:gd name="connsiteY18" fmla="*/ 3754259 h 3827832"/>
              <a:gd name="connsiteX19" fmla="*/ 6159063 w 6737131"/>
              <a:gd name="connsiteY19" fmla="*/ 3806811 h 3827832"/>
              <a:gd name="connsiteX20" fmla="*/ 6737132 w 6737131"/>
              <a:gd name="connsiteY20" fmla="*/ 3827832 h 3827832"/>
              <a:gd name="connsiteX0" fmla="*/ 0 w 6159061"/>
              <a:gd name="connsiteY0" fmla="*/ 3817321 h 3817321"/>
              <a:gd name="connsiteX1" fmla="*/ 336331 w 6159061"/>
              <a:gd name="connsiteY1" fmla="*/ 3806811 h 3817321"/>
              <a:gd name="connsiteX2" fmla="*/ 746234 w 6159061"/>
              <a:gd name="connsiteY2" fmla="*/ 3743749 h 3817321"/>
              <a:gd name="connsiteX3" fmla="*/ 1261241 w 6159061"/>
              <a:gd name="connsiteY3" fmla="*/ 3480990 h 3817321"/>
              <a:gd name="connsiteX4" fmla="*/ 1650124 w 6159061"/>
              <a:gd name="connsiteY4" fmla="*/ 2987004 h 3817321"/>
              <a:gd name="connsiteX5" fmla="*/ 2060027 w 6159061"/>
              <a:gd name="connsiteY5" fmla="*/ 2146177 h 3817321"/>
              <a:gd name="connsiteX6" fmla="*/ 2396358 w 6159061"/>
              <a:gd name="connsiteY6" fmla="*/ 1263308 h 3817321"/>
              <a:gd name="connsiteX7" fmla="*/ 2606565 w 6159061"/>
              <a:gd name="connsiteY7" fmla="*/ 769321 h 3817321"/>
              <a:gd name="connsiteX8" fmla="*/ 2848303 w 6159061"/>
              <a:gd name="connsiteY8" fmla="*/ 275335 h 3817321"/>
              <a:gd name="connsiteX9" fmla="*/ 3058510 w 6159061"/>
              <a:gd name="connsiteY9" fmla="*/ 44108 h 3817321"/>
              <a:gd name="connsiteX10" fmla="*/ 3195144 w 6159061"/>
              <a:gd name="connsiteY10" fmla="*/ 2066 h 3817321"/>
              <a:gd name="connsiteX11" fmla="*/ 3405351 w 6159061"/>
              <a:gd name="connsiteY11" fmla="*/ 75639 h 3817321"/>
              <a:gd name="connsiteX12" fmla="*/ 3678620 w 6159061"/>
              <a:gd name="connsiteY12" fmla="*/ 517073 h 3817321"/>
              <a:gd name="connsiteX13" fmla="*/ 4078013 w 6159061"/>
              <a:gd name="connsiteY13" fmla="*/ 1484025 h 3817321"/>
              <a:gd name="connsiteX14" fmla="*/ 4424855 w 6159061"/>
              <a:gd name="connsiteY14" fmla="*/ 2345873 h 3817321"/>
              <a:gd name="connsiteX15" fmla="*/ 4698124 w 6159061"/>
              <a:gd name="connsiteY15" fmla="*/ 2913432 h 3817321"/>
              <a:gd name="connsiteX16" fmla="*/ 4960882 w 6159061"/>
              <a:gd name="connsiteY16" fmla="*/ 3291804 h 3817321"/>
              <a:gd name="connsiteX17" fmla="*/ 5255172 w 6159061"/>
              <a:gd name="connsiteY17" fmla="*/ 3565073 h 3817321"/>
              <a:gd name="connsiteX18" fmla="*/ 5654565 w 6159061"/>
              <a:gd name="connsiteY18" fmla="*/ 3754259 h 3817321"/>
              <a:gd name="connsiteX19" fmla="*/ 6159062 w 6159061"/>
              <a:gd name="connsiteY19" fmla="*/ 3806811 h 3817321"/>
              <a:gd name="connsiteX0" fmla="*/ 1 w 5822732"/>
              <a:gd name="connsiteY0" fmla="*/ 3806811 h 3806811"/>
              <a:gd name="connsiteX1" fmla="*/ 409904 w 5822732"/>
              <a:gd name="connsiteY1" fmla="*/ 3743749 h 3806811"/>
              <a:gd name="connsiteX2" fmla="*/ 924911 w 5822732"/>
              <a:gd name="connsiteY2" fmla="*/ 3480990 h 3806811"/>
              <a:gd name="connsiteX3" fmla="*/ 1313794 w 5822732"/>
              <a:gd name="connsiteY3" fmla="*/ 2987004 h 3806811"/>
              <a:gd name="connsiteX4" fmla="*/ 1723697 w 5822732"/>
              <a:gd name="connsiteY4" fmla="*/ 2146177 h 3806811"/>
              <a:gd name="connsiteX5" fmla="*/ 2060028 w 5822732"/>
              <a:gd name="connsiteY5" fmla="*/ 1263308 h 3806811"/>
              <a:gd name="connsiteX6" fmla="*/ 2270235 w 5822732"/>
              <a:gd name="connsiteY6" fmla="*/ 769321 h 3806811"/>
              <a:gd name="connsiteX7" fmla="*/ 2511973 w 5822732"/>
              <a:gd name="connsiteY7" fmla="*/ 275335 h 3806811"/>
              <a:gd name="connsiteX8" fmla="*/ 2722180 w 5822732"/>
              <a:gd name="connsiteY8" fmla="*/ 44108 h 3806811"/>
              <a:gd name="connsiteX9" fmla="*/ 2858814 w 5822732"/>
              <a:gd name="connsiteY9" fmla="*/ 2066 h 3806811"/>
              <a:gd name="connsiteX10" fmla="*/ 3069021 w 5822732"/>
              <a:gd name="connsiteY10" fmla="*/ 75639 h 3806811"/>
              <a:gd name="connsiteX11" fmla="*/ 3342290 w 5822732"/>
              <a:gd name="connsiteY11" fmla="*/ 517073 h 3806811"/>
              <a:gd name="connsiteX12" fmla="*/ 3741683 w 5822732"/>
              <a:gd name="connsiteY12" fmla="*/ 1484025 h 3806811"/>
              <a:gd name="connsiteX13" fmla="*/ 4088525 w 5822732"/>
              <a:gd name="connsiteY13" fmla="*/ 2345873 h 3806811"/>
              <a:gd name="connsiteX14" fmla="*/ 4361794 w 5822732"/>
              <a:gd name="connsiteY14" fmla="*/ 2913432 h 3806811"/>
              <a:gd name="connsiteX15" fmla="*/ 4624552 w 5822732"/>
              <a:gd name="connsiteY15" fmla="*/ 3291804 h 3806811"/>
              <a:gd name="connsiteX16" fmla="*/ 4918842 w 5822732"/>
              <a:gd name="connsiteY16" fmla="*/ 3565073 h 3806811"/>
              <a:gd name="connsiteX17" fmla="*/ 5318235 w 5822732"/>
              <a:gd name="connsiteY17" fmla="*/ 3754259 h 3806811"/>
              <a:gd name="connsiteX18" fmla="*/ 5822732 w 5822732"/>
              <a:gd name="connsiteY18" fmla="*/ 3806811 h 3806811"/>
              <a:gd name="connsiteX0" fmla="*/ 0 w 5882763"/>
              <a:gd name="connsiteY0" fmla="*/ 3806811 h 3806811"/>
              <a:gd name="connsiteX1" fmla="*/ 469935 w 5882763"/>
              <a:gd name="connsiteY1" fmla="*/ 3743749 h 3806811"/>
              <a:gd name="connsiteX2" fmla="*/ 984942 w 5882763"/>
              <a:gd name="connsiteY2" fmla="*/ 3480990 h 3806811"/>
              <a:gd name="connsiteX3" fmla="*/ 1373825 w 5882763"/>
              <a:gd name="connsiteY3" fmla="*/ 2987004 h 3806811"/>
              <a:gd name="connsiteX4" fmla="*/ 1783728 w 5882763"/>
              <a:gd name="connsiteY4" fmla="*/ 2146177 h 3806811"/>
              <a:gd name="connsiteX5" fmla="*/ 2120059 w 5882763"/>
              <a:gd name="connsiteY5" fmla="*/ 1263308 h 3806811"/>
              <a:gd name="connsiteX6" fmla="*/ 2330266 w 5882763"/>
              <a:gd name="connsiteY6" fmla="*/ 769321 h 3806811"/>
              <a:gd name="connsiteX7" fmla="*/ 2572004 w 5882763"/>
              <a:gd name="connsiteY7" fmla="*/ 275335 h 3806811"/>
              <a:gd name="connsiteX8" fmla="*/ 2782211 w 5882763"/>
              <a:gd name="connsiteY8" fmla="*/ 44108 h 3806811"/>
              <a:gd name="connsiteX9" fmla="*/ 2918845 w 5882763"/>
              <a:gd name="connsiteY9" fmla="*/ 2066 h 3806811"/>
              <a:gd name="connsiteX10" fmla="*/ 3129052 w 5882763"/>
              <a:gd name="connsiteY10" fmla="*/ 75639 h 3806811"/>
              <a:gd name="connsiteX11" fmla="*/ 3402321 w 5882763"/>
              <a:gd name="connsiteY11" fmla="*/ 517073 h 3806811"/>
              <a:gd name="connsiteX12" fmla="*/ 3801714 w 5882763"/>
              <a:gd name="connsiteY12" fmla="*/ 1484025 h 3806811"/>
              <a:gd name="connsiteX13" fmla="*/ 4148556 w 5882763"/>
              <a:gd name="connsiteY13" fmla="*/ 2345873 h 3806811"/>
              <a:gd name="connsiteX14" fmla="*/ 4421825 w 5882763"/>
              <a:gd name="connsiteY14" fmla="*/ 2913432 h 3806811"/>
              <a:gd name="connsiteX15" fmla="*/ 4684583 w 5882763"/>
              <a:gd name="connsiteY15" fmla="*/ 3291804 h 3806811"/>
              <a:gd name="connsiteX16" fmla="*/ 4978873 w 5882763"/>
              <a:gd name="connsiteY16" fmla="*/ 3565073 h 3806811"/>
              <a:gd name="connsiteX17" fmla="*/ 5378266 w 5882763"/>
              <a:gd name="connsiteY17" fmla="*/ 3754259 h 3806811"/>
              <a:gd name="connsiteX18" fmla="*/ 5882763 w 5882763"/>
              <a:gd name="connsiteY18" fmla="*/ 3806811 h 380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82763" h="3806811">
                <a:moveTo>
                  <a:pt x="0" y="3806811"/>
                </a:moveTo>
                <a:cubicBezTo>
                  <a:pt x="124372" y="3794549"/>
                  <a:pt x="305778" y="3798052"/>
                  <a:pt x="469935" y="3743749"/>
                </a:cubicBezTo>
                <a:cubicBezTo>
                  <a:pt x="634092" y="3689446"/>
                  <a:pt x="834294" y="3607114"/>
                  <a:pt x="984942" y="3480990"/>
                </a:cubicBezTo>
                <a:cubicBezTo>
                  <a:pt x="1135590" y="3354866"/>
                  <a:pt x="1240694" y="3209473"/>
                  <a:pt x="1373825" y="2987004"/>
                </a:cubicBezTo>
                <a:cubicBezTo>
                  <a:pt x="1506956" y="2764535"/>
                  <a:pt x="1659356" y="2433460"/>
                  <a:pt x="1783728" y="2146177"/>
                </a:cubicBezTo>
                <a:cubicBezTo>
                  <a:pt x="1908100" y="1858894"/>
                  <a:pt x="2028969" y="1492784"/>
                  <a:pt x="2120059" y="1263308"/>
                </a:cubicBezTo>
                <a:cubicBezTo>
                  <a:pt x="2211149" y="1033832"/>
                  <a:pt x="2254942" y="933983"/>
                  <a:pt x="2330266" y="769321"/>
                </a:cubicBezTo>
                <a:cubicBezTo>
                  <a:pt x="2405590" y="604659"/>
                  <a:pt x="2496680" y="396204"/>
                  <a:pt x="2572004" y="275335"/>
                </a:cubicBezTo>
                <a:cubicBezTo>
                  <a:pt x="2647328" y="154466"/>
                  <a:pt x="2724404" y="89653"/>
                  <a:pt x="2782211" y="44108"/>
                </a:cubicBezTo>
                <a:cubicBezTo>
                  <a:pt x="2840018" y="-1437"/>
                  <a:pt x="2861038" y="-3189"/>
                  <a:pt x="2918845" y="2066"/>
                </a:cubicBezTo>
                <a:cubicBezTo>
                  <a:pt x="2976652" y="7321"/>
                  <a:pt x="3048473" y="-10195"/>
                  <a:pt x="3129052" y="75639"/>
                </a:cubicBezTo>
                <a:cubicBezTo>
                  <a:pt x="3209631" y="161473"/>
                  <a:pt x="3290211" y="282342"/>
                  <a:pt x="3402321" y="517073"/>
                </a:cubicBezTo>
                <a:cubicBezTo>
                  <a:pt x="3514431" y="751804"/>
                  <a:pt x="3677342" y="1179225"/>
                  <a:pt x="3801714" y="1484025"/>
                </a:cubicBezTo>
                <a:cubicBezTo>
                  <a:pt x="3926086" y="1788825"/>
                  <a:pt x="4045204" y="2107639"/>
                  <a:pt x="4148556" y="2345873"/>
                </a:cubicBezTo>
                <a:cubicBezTo>
                  <a:pt x="4251908" y="2584107"/>
                  <a:pt x="4332487" y="2755777"/>
                  <a:pt x="4421825" y="2913432"/>
                </a:cubicBezTo>
                <a:cubicBezTo>
                  <a:pt x="4511163" y="3071087"/>
                  <a:pt x="4591742" y="3183197"/>
                  <a:pt x="4684583" y="3291804"/>
                </a:cubicBezTo>
                <a:cubicBezTo>
                  <a:pt x="4777424" y="3400411"/>
                  <a:pt x="4863259" y="3487997"/>
                  <a:pt x="4978873" y="3565073"/>
                </a:cubicBezTo>
                <a:cubicBezTo>
                  <a:pt x="5094487" y="3642149"/>
                  <a:pt x="5227618" y="3713969"/>
                  <a:pt x="5378266" y="3754259"/>
                </a:cubicBezTo>
                <a:cubicBezTo>
                  <a:pt x="5528914" y="3794549"/>
                  <a:pt x="5702335" y="3794549"/>
                  <a:pt x="5882763" y="3806811"/>
                </a:cubicBezTo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91EBE8-17E2-5734-5C57-4894718E42B3}"/>
              </a:ext>
            </a:extLst>
          </p:cNvPr>
          <p:cNvCxnSpPr>
            <a:cxnSpLocks/>
          </p:cNvCxnSpPr>
          <p:nvPr/>
        </p:nvCxnSpPr>
        <p:spPr>
          <a:xfrm>
            <a:off x="2575023" y="1764509"/>
            <a:ext cx="0" cy="96363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9B0329-E5E0-1E11-AF92-4D72460929DA}"/>
              </a:ext>
            </a:extLst>
          </p:cNvPr>
          <p:cNvCxnSpPr>
            <a:cxnSpLocks/>
          </p:cNvCxnSpPr>
          <p:nvPr/>
        </p:nvCxnSpPr>
        <p:spPr>
          <a:xfrm>
            <a:off x="2981150" y="2340863"/>
            <a:ext cx="0" cy="38728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B08908-8127-FD67-B4B7-069E4E01069E}"/>
              </a:ext>
            </a:extLst>
          </p:cNvPr>
          <p:cNvSpPr txBox="1"/>
          <p:nvPr/>
        </p:nvSpPr>
        <p:spPr>
          <a:xfrm>
            <a:off x="2582359" y="2728147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B63288-6BCA-D115-1304-F9C16DD51818}"/>
              </a:ext>
            </a:extLst>
          </p:cNvPr>
          <p:cNvCxnSpPr/>
          <p:nvPr/>
        </p:nvCxnSpPr>
        <p:spPr>
          <a:xfrm>
            <a:off x="2575023" y="2728147"/>
            <a:ext cx="40612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9B4803A7-9D09-1388-ADB0-567C3E9D556B}"/>
              </a:ext>
            </a:extLst>
          </p:cNvPr>
          <p:cNvSpPr/>
          <p:nvPr/>
        </p:nvSpPr>
        <p:spPr>
          <a:xfrm rot="3492837">
            <a:off x="4532435" y="2170369"/>
            <a:ext cx="482033" cy="843599"/>
          </a:xfrm>
          <a:prstGeom prst="triangle">
            <a:avLst/>
          </a:prstGeom>
          <a:gradFill flip="none" rotWithShape="1">
            <a:gsLst>
              <a:gs pos="0">
                <a:schemeClr val="accent3">
                  <a:lumMod val="67000"/>
                  <a:alpha val="44000"/>
                </a:schemeClr>
              </a:gs>
              <a:gs pos="48000">
                <a:schemeClr val="accent3">
                  <a:lumMod val="97000"/>
                  <a:lumOff val="3000"/>
                  <a:alpha val="46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522481-BB2F-EBF4-F94F-F4B09C35EE37}"/>
              </a:ext>
            </a:extLst>
          </p:cNvPr>
          <p:cNvSpPr/>
          <p:nvPr/>
        </p:nvSpPr>
        <p:spPr>
          <a:xfrm>
            <a:off x="4022122" y="2597452"/>
            <a:ext cx="546344" cy="54142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AB68AF-F363-4E63-0731-3273449901FE}"/>
              </a:ext>
            </a:extLst>
          </p:cNvPr>
          <p:cNvSpPr/>
          <p:nvPr/>
        </p:nvSpPr>
        <p:spPr>
          <a:xfrm rot="13947229">
            <a:off x="4379037" y="2756813"/>
            <a:ext cx="148856" cy="1488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E220DF0-D3C5-CF24-A296-937A9C2A1FE7}"/>
              </a:ext>
            </a:extLst>
          </p:cNvPr>
          <p:cNvSpPr/>
          <p:nvPr/>
        </p:nvSpPr>
        <p:spPr>
          <a:xfrm rot="13947229">
            <a:off x="4352308" y="2698044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C72E8C1-23E4-F83F-F001-CFC6135EA533}"/>
              </a:ext>
            </a:extLst>
          </p:cNvPr>
          <p:cNvSpPr/>
          <p:nvPr/>
        </p:nvSpPr>
        <p:spPr>
          <a:xfrm>
            <a:off x="4106377" y="2700242"/>
            <a:ext cx="148856" cy="1488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2B20E37-E797-E04B-D2CF-9FC42A307BCA}"/>
              </a:ext>
            </a:extLst>
          </p:cNvPr>
          <p:cNvSpPr/>
          <p:nvPr/>
        </p:nvSpPr>
        <p:spPr>
          <a:xfrm>
            <a:off x="4216245" y="2799477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BCDCDC5-7680-C329-6BF2-EBF59661AC1F}"/>
              </a:ext>
            </a:extLst>
          </p:cNvPr>
          <p:cNvSpPr/>
          <p:nvPr/>
        </p:nvSpPr>
        <p:spPr>
          <a:xfrm>
            <a:off x="4185060" y="2972127"/>
            <a:ext cx="148856" cy="1488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8F1FDD-9E39-DF84-EE31-610C9836A061}"/>
              </a:ext>
            </a:extLst>
          </p:cNvPr>
          <p:cNvSpPr/>
          <p:nvPr/>
        </p:nvSpPr>
        <p:spPr>
          <a:xfrm>
            <a:off x="4288196" y="295440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67FAF13-F00C-7BDC-5262-8AD137D82517}"/>
              </a:ext>
            </a:extLst>
          </p:cNvPr>
          <p:cNvSpPr/>
          <p:nvPr/>
        </p:nvSpPr>
        <p:spPr>
          <a:xfrm>
            <a:off x="5092730" y="2361132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B6D463-5A6F-3354-5488-33BE5E1A0FDF}"/>
              </a:ext>
            </a:extLst>
          </p:cNvPr>
          <p:cNvSpPr txBox="1"/>
          <p:nvPr/>
        </p:nvSpPr>
        <p:spPr>
          <a:xfrm rot="21120498">
            <a:off x="1766676" y="249443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8CA102-D5F9-3CCC-FC96-BB73C8136385}"/>
              </a:ext>
            </a:extLst>
          </p:cNvPr>
          <p:cNvSpPr txBox="1"/>
          <p:nvPr/>
        </p:nvSpPr>
        <p:spPr>
          <a:xfrm rot="269083">
            <a:off x="1738905" y="1714906"/>
            <a:ext cx="73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C6B583-403E-D289-3025-78AC7CA8AA4C}"/>
              </a:ext>
            </a:extLst>
          </p:cNvPr>
          <p:cNvSpPr txBox="1"/>
          <p:nvPr/>
        </p:nvSpPr>
        <p:spPr>
          <a:xfrm>
            <a:off x="4762589" y="264593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E23D47-B430-B44C-80E4-8080627A274E}"/>
              </a:ext>
            </a:extLst>
          </p:cNvPr>
          <p:cNvSpPr txBox="1"/>
          <p:nvPr/>
        </p:nvSpPr>
        <p:spPr>
          <a:xfrm>
            <a:off x="329613" y="3901453"/>
            <a:ext cx="8559206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u="none" strike="noStrike" baseline="0" dirty="0">
                <a:solidFill>
                  <a:srgbClr val="FF00FF"/>
                </a:solidFill>
                <a:latin typeface="Arial" panose="020B0604020202020204" pitchFamily="34" charset="0"/>
              </a:rPr>
              <a:t>Characteristics</a:t>
            </a:r>
          </a:p>
          <a:p>
            <a:pPr algn="just"/>
            <a:endParaRPr lang="en-US" sz="10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Time Resolution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TAS offers extremely high time resolution allows to monitor ultrafast processes in femtoseconds scale</a:t>
            </a:r>
          </a:p>
          <a:p>
            <a:pPr algn="just"/>
            <a:r>
              <a:rPr lang="en-US" sz="1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Versatility: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This technique is versatile and can be applied to a wide range of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Sensitivity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highly sensitive to changes in electronic and structural properties of molecules or materials</a:t>
            </a:r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E8694F-3D7B-67D5-56DA-00808ABB9683}"/>
              </a:ext>
            </a:extLst>
          </p:cNvPr>
          <p:cNvSpPr txBox="1"/>
          <p:nvPr/>
        </p:nvSpPr>
        <p:spPr>
          <a:xfrm>
            <a:off x="268185" y="95138"/>
            <a:ext cx="860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Transient Absorption Spectroscopy (TAS)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18347-D45D-3258-E765-87A9C9685DC1}"/>
              </a:ext>
            </a:extLst>
          </p:cNvPr>
          <p:cNvSpPr txBox="1"/>
          <p:nvPr/>
        </p:nvSpPr>
        <p:spPr>
          <a:xfrm>
            <a:off x="125616" y="6510520"/>
            <a:ext cx="6091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Berera, R., van Grondelle, R. &amp; Kennis, J.T.M., </a:t>
            </a:r>
            <a:r>
              <a:rPr lang="sv-SE" sz="1400" i="1" dirty="0"/>
              <a:t>Photosynth Res </a:t>
            </a:r>
            <a:r>
              <a:rPr lang="sv-SE" sz="1400" b="1" dirty="0"/>
              <a:t>2009</a:t>
            </a:r>
            <a:r>
              <a:rPr lang="sv-SE" sz="1400" dirty="0"/>
              <a:t>, </a:t>
            </a:r>
            <a:r>
              <a:rPr lang="sv-SE" sz="1400" i="1" dirty="0"/>
              <a:t>101</a:t>
            </a:r>
            <a:r>
              <a:rPr lang="sv-SE" sz="1400" dirty="0"/>
              <a:t>, 105-118.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62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73C50-9840-4471-A037-F6F3A5B5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8978A-5479-49BD-B6CC-1D6377A7F3AC}"/>
              </a:ext>
            </a:extLst>
          </p:cNvPr>
          <p:cNvSpPr txBox="1"/>
          <p:nvPr/>
        </p:nvSpPr>
        <p:spPr>
          <a:xfrm>
            <a:off x="220532" y="90875"/>
            <a:ext cx="870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Acknowledgements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F2C671-44B7-4550-923D-3389D6822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70" y="821361"/>
            <a:ext cx="4285898" cy="2975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03B82-D63E-4F0E-B56A-BF250F09D406}"/>
              </a:ext>
            </a:extLst>
          </p:cNvPr>
          <p:cNvSpPr txBox="1"/>
          <p:nvPr/>
        </p:nvSpPr>
        <p:spPr>
          <a:xfrm>
            <a:off x="220531" y="928723"/>
            <a:ext cx="435146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b="1" dirty="0"/>
              <a:t>Levine Group</a:t>
            </a:r>
          </a:p>
          <a:p>
            <a:pPr algn="just">
              <a:lnSpc>
                <a:spcPct val="100000"/>
              </a:lnSpc>
            </a:pPr>
            <a:r>
              <a:rPr lang="en-US" dirty="0"/>
              <a:t>Institute for Advanced Computational Science and Department of Chemistry at Stony Brook University.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CC7E1-E6A1-4912-A4A4-035C716F9B0C}"/>
              </a:ext>
            </a:extLst>
          </p:cNvPr>
          <p:cNvSpPr txBox="1"/>
          <p:nvPr/>
        </p:nvSpPr>
        <p:spPr>
          <a:xfrm>
            <a:off x="220530" y="2611820"/>
            <a:ext cx="435146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b="1" dirty="0"/>
              <a:t>Thomas Allison Group (Collaborative)</a:t>
            </a:r>
          </a:p>
          <a:p>
            <a:pPr algn="just">
              <a:lnSpc>
                <a:spcPct val="100000"/>
              </a:lnSpc>
            </a:pPr>
            <a:r>
              <a:rPr lang="en-US" dirty="0"/>
              <a:t>Department of Chemistry and the Physics Department at Stony Brook University.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0BDF89-BA61-4BA1-AB95-7A0E46107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05" y="5337704"/>
            <a:ext cx="1446519" cy="1446519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9B9C091-2871-4FC3-825B-463CF65088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/>
          <a:stretch/>
        </p:blipFill>
        <p:spPr>
          <a:xfrm>
            <a:off x="220530" y="5774340"/>
            <a:ext cx="3751885" cy="938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7B2019-EDC2-4DCC-A6D4-14CF035179EB}"/>
              </a:ext>
            </a:extLst>
          </p:cNvPr>
          <p:cNvSpPr txBox="1"/>
          <p:nvPr/>
        </p:nvSpPr>
        <p:spPr>
          <a:xfrm>
            <a:off x="220530" y="4424789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NSF Grant Number : CHE-2102319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08F5F818-88E4-557C-D699-11A517524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50" y="6015813"/>
            <a:ext cx="3017520" cy="4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9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65CE8-A814-0059-050A-4D814F18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3</a:t>
            </a:fld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E23D47-B430-B44C-80E4-8080627A274E}"/>
              </a:ext>
            </a:extLst>
          </p:cNvPr>
          <p:cNvSpPr txBox="1"/>
          <p:nvPr/>
        </p:nvSpPr>
        <p:spPr>
          <a:xfrm>
            <a:off x="268185" y="706039"/>
            <a:ext cx="8559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interpretation of the TA spectrum (TAS) is inherently indirect:</a:t>
            </a:r>
            <a:r>
              <a:rPr lang="en-US" sz="1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just"/>
            <a:endParaRPr lang="en-US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Lower-dimensional Observables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E8694F-3D7B-67D5-56DA-00808ABB9683}"/>
              </a:ext>
            </a:extLst>
          </p:cNvPr>
          <p:cNvSpPr txBox="1"/>
          <p:nvPr/>
        </p:nvSpPr>
        <p:spPr>
          <a:xfrm>
            <a:off x="268185" y="95138"/>
            <a:ext cx="860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Limitations of TAS – The Motivation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B803A-186B-35CC-9B78-3D6894054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r="265"/>
          <a:stretch/>
        </p:blipFill>
        <p:spPr>
          <a:xfrm>
            <a:off x="4825726" y="1967353"/>
            <a:ext cx="4001665" cy="2086403"/>
          </a:xfrm>
          <a:prstGeom prst="rect">
            <a:avLst/>
          </a:prstGeom>
        </p:spPr>
      </p:pic>
      <p:pic>
        <p:nvPicPr>
          <p:cNvPr id="12" name="Picture 11" descr="A molecule structure with white and red balls&#10;&#10;Description automatically generated">
            <a:extLst>
              <a:ext uri="{FF2B5EF4-FFF2-40B4-BE49-F238E27FC236}">
                <a16:creationId xmlns:a16="http://schemas.microsoft.com/office/drawing/2014/main" id="{7812AA17-8891-A6BE-2381-F3B6CED89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6705">
            <a:off x="738479" y="1478975"/>
            <a:ext cx="2757270" cy="244707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58A1C8F7-68AD-C339-C717-DBB3EB66F231}"/>
              </a:ext>
            </a:extLst>
          </p:cNvPr>
          <p:cNvSpPr/>
          <p:nvPr/>
        </p:nvSpPr>
        <p:spPr>
          <a:xfrm>
            <a:off x="3944803" y="2688946"/>
            <a:ext cx="552876" cy="2817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174AE7-9D99-13A5-B112-013BFD7D766D}"/>
              </a:ext>
            </a:extLst>
          </p:cNvPr>
          <p:cNvCxnSpPr>
            <a:cxnSpLocks/>
          </p:cNvCxnSpPr>
          <p:nvPr/>
        </p:nvCxnSpPr>
        <p:spPr>
          <a:xfrm flipH="1">
            <a:off x="2031651" y="2329576"/>
            <a:ext cx="213457" cy="21088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B99B9C0-F7D8-E276-8F18-49FD2C6473CD}"/>
              </a:ext>
            </a:extLst>
          </p:cNvPr>
          <p:cNvSpPr txBox="1"/>
          <p:nvPr/>
        </p:nvSpPr>
        <p:spPr>
          <a:xfrm>
            <a:off x="161925" y="6312976"/>
            <a:ext cx="9244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Silfies, M. C.; Mehmood, A.; Kowzan, G.; Hohenstein, E. G.; Levine, B. G.; Allison, T. K. </a:t>
            </a:r>
            <a:r>
              <a:rPr lang="fi-FI" sz="1400" i="1" dirty="0"/>
              <a:t>J. Chem. Phys. </a:t>
            </a:r>
            <a:r>
              <a:rPr lang="fi-FI" sz="1400" b="1" dirty="0"/>
              <a:t>2023</a:t>
            </a:r>
            <a:r>
              <a:rPr lang="fi-FI" sz="1400" dirty="0"/>
              <a:t>, </a:t>
            </a:r>
            <a:r>
              <a:rPr lang="fi-FI" sz="1400" i="1" dirty="0"/>
              <a:t>159, </a:t>
            </a:r>
            <a:r>
              <a:rPr lang="fi-FI" sz="1400" dirty="0"/>
              <a:t>104304. </a:t>
            </a:r>
          </a:p>
          <a:p>
            <a:r>
              <a:rPr lang="fi-FI" sz="1400" dirty="0"/>
              <a:t>Silfies, M. C.; Kowzan, G.; Lewis, N.; Allison, T. K.</a:t>
            </a:r>
            <a:r>
              <a:rPr lang="en-US" sz="1400" dirty="0"/>
              <a:t>, </a:t>
            </a:r>
            <a:r>
              <a:rPr lang="en-US" sz="1400" i="1" dirty="0"/>
              <a:t>Phys. Chem. Chem. Phys</a:t>
            </a:r>
            <a:r>
              <a:rPr lang="en-US" sz="1400" dirty="0"/>
              <a:t>., </a:t>
            </a:r>
            <a:r>
              <a:rPr lang="en-US" sz="1400" b="1" dirty="0"/>
              <a:t>2021</a:t>
            </a:r>
            <a:r>
              <a:rPr lang="en-US" sz="1400" dirty="0"/>
              <a:t>, </a:t>
            </a:r>
            <a:r>
              <a:rPr lang="en-US" sz="1400" i="1" dirty="0"/>
              <a:t>23</a:t>
            </a:r>
            <a:r>
              <a:rPr lang="en-US" sz="1400" dirty="0"/>
              <a:t>, 9743-9752.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3875BC-F466-1A74-AEC9-E3DC3F873D27}"/>
              </a:ext>
            </a:extLst>
          </p:cNvPr>
          <p:cNvSpPr/>
          <p:nvPr/>
        </p:nvSpPr>
        <p:spPr>
          <a:xfrm>
            <a:off x="1765325" y="2465897"/>
            <a:ext cx="101575" cy="343907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3BFA1D2-5473-9892-AB56-0C1FBB72538F}"/>
              </a:ext>
            </a:extLst>
          </p:cNvPr>
          <p:cNvSpPr/>
          <p:nvPr/>
        </p:nvSpPr>
        <p:spPr>
          <a:xfrm>
            <a:off x="1724672" y="2540459"/>
            <a:ext cx="91440" cy="13716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077087-E735-8F6C-8332-648D0C2E9CDB}"/>
              </a:ext>
            </a:extLst>
          </p:cNvPr>
          <p:cNvSpPr/>
          <p:nvPr/>
        </p:nvSpPr>
        <p:spPr>
          <a:xfrm>
            <a:off x="2346350" y="2688946"/>
            <a:ext cx="101575" cy="343907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95E273B-9EF5-616E-50AF-E95264259573}"/>
              </a:ext>
            </a:extLst>
          </p:cNvPr>
          <p:cNvSpPr/>
          <p:nvPr/>
        </p:nvSpPr>
        <p:spPr>
          <a:xfrm rot="10800000">
            <a:off x="2404337" y="2807315"/>
            <a:ext cx="91440" cy="13716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135EA-4321-AAA5-F76B-050353A05946}"/>
              </a:ext>
            </a:extLst>
          </p:cNvPr>
          <p:cNvSpPr txBox="1"/>
          <p:nvPr/>
        </p:nvSpPr>
        <p:spPr>
          <a:xfrm>
            <a:off x="268185" y="4277258"/>
            <a:ext cx="85592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Overlap of </a:t>
            </a:r>
            <a:r>
              <a:rPr lang="en-US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positive (excited state absorbance) </a:t>
            </a:r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and </a:t>
            </a:r>
            <a:r>
              <a:rPr lang="en-US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negative (stimulated emission and ground state bleach)</a:t>
            </a:r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signals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lang="en-US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ltrafast theory has become an essential partner to experiment and is a standard requirement to correctly assign the ultrafast signals.</a:t>
            </a:r>
          </a:p>
        </p:txBody>
      </p:sp>
    </p:spTree>
    <p:extLst>
      <p:ext uri="{BB962C8B-B14F-4D97-AF65-F5344CB8AC3E}">
        <p14:creationId xmlns:p14="http://schemas.microsoft.com/office/powerpoint/2010/main" val="1872868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65CE8-A814-0059-050A-4D814F18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AE23D47-B430-B44C-80E4-8080627A274E}"/>
                  </a:ext>
                </a:extLst>
              </p:cNvPr>
              <p:cNvSpPr txBox="1"/>
              <p:nvPr/>
            </p:nvSpPr>
            <p:spPr>
              <a:xfrm>
                <a:off x="161925" y="746469"/>
                <a:ext cx="8559206" cy="410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The AIMD provides</a:t>
                </a:r>
                <a:r>
                  <a:rPr lang="en-US" i="0" u="none" strike="noStrike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i="1" u="none" strike="noStrike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i="1" u="none" strike="noStrike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u="none" strike="noStrike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 u="none" strike="noStrike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u="none" strike="noStrike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approx</m:t>
                                </m:r>
                              </m:sub>
                            </m:sSub>
                            <m:r>
                              <a:rPr lang="en-US" b="0" i="1" u="none" strike="noStrike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u="none" strike="noStrike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u="none" strike="noStrike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00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that can be used to assign ultrafast experiment 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AE23D47-B430-B44C-80E4-8080627A2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5" y="746469"/>
                <a:ext cx="8559206" cy="410497"/>
              </a:xfrm>
              <a:prstGeom prst="rect">
                <a:avLst/>
              </a:prstGeom>
              <a:blipFill>
                <a:blip r:embed="rId3"/>
                <a:stretch>
                  <a:fillRect l="-499" t="-151471" b="-2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35E8694F-3D7B-67D5-56DA-00808ABB9683}"/>
              </a:ext>
            </a:extLst>
          </p:cNvPr>
          <p:cNvSpPr txBox="1"/>
          <p:nvPr/>
        </p:nvSpPr>
        <p:spPr>
          <a:xfrm>
            <a:off x="268185" y="95138"/>
            <a:ext cx="860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Why to Simulate Ultrafast Signals…?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B013F9-1837-8E90-4681-714CAE81DDCF}"/>
              </a:ext>
            </a:extLst>
          </p:cNvPr>
          <p:cNvSpPr txBox="1"/>
          <p:nvPr/>
        </p:nvSpPr>
        <p:spPr>
          <a:xfrm>
            <a:off x="268185" y="4483533"/>
            <a:ext cx="86076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Our Approach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We combined 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non-adiabatic molecular dynamics </a:t>
            </a:r>
            <a:r>
              <a:rPr lang="en-US" i="0" u="none" strike="noStrike" baseline="0" dirty="0">
                <a:solidFill>
                  <a:srgbClr val="FF00FF"/>
                </a:solidFill>
                <a:latin typeface="Arial" panose="020B0604020202020204" pitchFamily="34" charset="0"/>
              </a:rPr>
              <a:t>(NAMD) simulations (a pump) </a:t>
            </a:r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with our GPU-accelerated Time-dependent Complete Active Space Configuration Interaction (</a:t>
            </a:r>
            <a:r>
              <a:rPr lang="en-US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TD-CASCI) method (a probe)</a:t>
            </a:r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for simulating both the ultrafast dynamics and TAS.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9B9C0-F7D8-E276-8F18-49FD2C6473CD}"/>
              </a:ext>
            </a:extLst>
          </p:cNvPr>
          <p:cNvSpPr txBox="1"/>
          <p:nvPr/>
        </p:nvSpPr>
        <p:spPr>
          <a:xfrm>
            <a:off x="161925" y="6312976"/>
            <a:ext cx="9244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Silfies, M. C.; Mehmood, A.; Kowzan, G.; Hohenstein, E. G.; Levine, B. G.; Allison, T. K. </a:t>
            </a:r>
            <a:r>
              <a:rPr lang="fi-FI" sz="1400" i="1" dirty="0"/>
              <a:t>J. Chem. Phys. </a:t>
            </a:r>
            <a:r>
              <a:rPr lang="fi-FI" sz="1400" b="1" dirty="0"/>
              <a:t>2023</a:t>
            </a:r>
            <a:r>
              <a:rPr lang="fi-FI" sz="1400" dirty="0"/>
              <a:t>, </a:t>
            </a:r>
            <a:r>
              <a:rPr lang="fi-FI" sz="1400" i="1" dirty="0"/>
              <a:t>159, </a:t>
            </a:r>
            <a:r>
              <a:rPr lang="fi-FI" sz="1400" dirty="0"/>
              <a:t>104304. </a:t>
            </a:r>
          </a:p>
          <a:p>
            <a:r>
              <a:rPr lang="fi-FI" sz="1400" dirty="0"/>
              <a:t>Silfies, M. C.; Kowzan, G.; Lewis, N.; Allison, T. K.</a:t>
            </a:r>
            <a:r>
              <a:rPr lang="en-US" sz="1400" dirty="0"/>
              <a:t>, </a:t>
            </a:r>
            <a:r>
              <a:rPr lang="en-US" sz="1400" i="1" dirty="0"/>
              <a:t>Phys. Chem. Chem. Phys</a:t>
            </a:r>
            <a:r>
              <a:rPr lang="en-US" sz="1400" dirty="0"/>
              <a:t>., </a:t>
            </a:r>
            <a:r>
              <a:rPr lang="en-US" sz="1400" b="1" dirty="0"/>
              <a:t>2021</a:t>
            </a:r>
            <a:r>
              <a:rPr lang="en-US" sz="1400" dirty="0"/>
              <a:t>, </a:t>
            </a:r>
            <a:r>
              <a:rPr lang="en-US" sz="1400" i="1" dirty="0"/>
              <a:t>23</a:t>
            </a:r>
            <a:r>
              <a:rPr lang="en-US" sz="1400" dirty="0"/>
              <a:t>, 9743-9752.</a:t>
            </a:r>
          </a:p>
        </p:txBody>
      </p:sp>
      <p:pic>
        <p:nvPicPr>
          <p:cNvPr id="3" name="Picture 2" descr="A diagram of a molecule and a diagram of a molecule&#10;&#10;Description automatically generated">
            <a:extLst>
              <a:ext uri="{FF2B5EF4-FFF2-40B4-BE49-F238E27FC236}">
                <a16:creationId xmlns:a16="http://schemas.microsoft.com/office/drawing/2014/main" id="{896C792D-FB3A-0E77-1F2E-1C3B73386C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8"/>
          <a:stretch/>
        </p:blipFill>
        <p:spPr>
          <a:xfrm>
            <a:off x="5296740" y="1336864"/>
            <a:ext cx="3579075" cy="2923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575BE4-C252-01E0-9899-98E224CF80E5}"/>
              </a:ext>
            </a:extLst>
          </p:cNvPr>
          <p:cNvSpPr txBox="1"/>
          <p:nvPr/>
        </p:nvSpPr>
        <p:spPr>
          <a:xfrm>
            <a:off x="268185" y="1406968"/>
            <a:ext cx="45781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Common procedure involve comparing experimental and AIMD time constants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Due to the exponential relation, error in rates are amplified due to a small error in the barrier height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Direct comparison of experimental and simulated observables provide a more accurate solution.</a:t>
            </a:r>
          </a:p>
        </p:txBody>
      </p:sp>
    </p:spTree>
    <p:extLst>
      <p:ext uri="{BB962C8B-B14F-4D97-AF65-F5344CB8AC3E}">
        <p14:creationId xmlns:p14="http://schemas.microsoft.com/office/powerpoint/2010/main" val="89331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80FD81-A5DF-4D71-BD8B-9606149B37A8}"/>
              </a:ext>
            </a:extLst>
          </p:cNvPr>
          <p:cNvSpPr txBox="1"/>
          <p:nvPr/>
        </p:nvSpPr>
        <p:spPr>
          <a:xfrm>
            <a:off x="268185" y="95138"/>
            <a:ext cx="860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Simulation Protocol</a:t>
            </a:r>
          </a:p>
        </p:txBody>
      </p:sp>
      <p:pic>
        <p:nvPicPr>
          <p:cNvPr id="3" name="Picture 2" descr="A diagram of a cluster of molecules&#10;&#10;Description automatically generated with medium confidence">
            <a:extLst>
              <a:ext uri="{FF2B5EF4-FFF2-40B4-BE49-F238E27FC236}">
                <a16:creationId xmlns:a16="http://schemas.microsoft.com/office/drawing/2014/main" id="{162B7137-0664-3A6E-742E-EBD127D29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90" y="810616"/>
            <a:ext cx="5961359" cy="40860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E9A20A-C79B-367E-BBE5-A85CC52CCEFA}"/>
              </a:ext>
            </a:extLst>
          </p:cNvPr>
          <p:cNvSpPr txBox="1"/>
          <p:nvPr/>
        </p:nvSpPr>
        <p:spPr>
          <a:xfrm>
            <a:off x="275328" y="5218770"/>
            <a:ext cx="85933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TD-CASCI electronic dynamics are run on each selected conformation derived from the time-slices of NAMD trajectories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-kick with a field polarized along the 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and 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axes of the molecular axis.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204B2-C82B-27BB-0B2A-5185710D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0177" y="6492874"/>
            <a:ext cx="2057400" cy="365125"/>
          </a:xfrm>
        </p:spPr>
        <p:txBody>
          <a:bodyPr/>
          <a:lstStyle/>
          <a:p>
            <a:fld id="{0BB3E9F2-C9E8-49E3-A4B3-057AE5CA5A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40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80FD81-A5DF-4D71-BD8B-9606149B37A8}"/>
              </a:ext>
            </a:extLst>
          </p:cNvPr>
          <p:cNvSpPr txBox="1"/>
          <p:nvPr/>
        </p:nvSpPr>
        <p:spPr>
          <a:xfrm>
            <a:off x="268185" y="95138"/>
            <a:ext cx="860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Time-dependent CASCI (TD-CASCI): </a:t>
            </a:r>
            <a:r>
              <a:rPr lang="en-US" sz="3200" b="1" dirty="0">
                <a:solidFill>
                  <a:srgbClr val="0000FF"/>
                </a:solidFill>
              </a:rPr>
              <a:t>The Probe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6BE8F-11EA-4430-7AFC-067195FCC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88" y="4304495"/>
            <a:ext cx="6790499" cy="439917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EAD6C62-B472-B6AC-0702-C94CB686F5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35" y="4954094"/>
            <a:ext cx="1519765" cy="439917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D22EE4-5717-4149-63E3-18C35E37E9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35" y="5584868"/>
            <a:ext cx="1701673" cy="266700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94F991-9DF2-7382-22E8-CD96790D78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04" y="5979510"/>
            <a:ext cx="1650120" cy="435685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F6464CF-04C2-1D65-FC10-D6929860D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04" y="5978873"/>
            <a:ext cx="1506077" cy="436322"/>
          </a:xfrm>
          <a:prstGeom prst="rect">
            <a:avLst/>
          </a:prstGeom>
        </p:spPr>
      </p:pic>
      <p:sp>
        <p:nvSpPr>
          <p:cNvPr id="16" name="Moon 18">
            <a:extLst>
              <a:ext uri="{FF2B5EF4-FFF2-40B4-BE49-F238E27FC236}">
                <a16:creationId xmlns:a16="http://schemas.microsoft.com/office/drawing/2014/main" id="{75CBB080-3B67-413F-6573-0690407D7618}"/>
              </a:ext>
            </a:extLst>
          </p:cNvPr>
          <p:cNvSpPr/>
          <p:nvPr/>
        </p:nvSpPr>
        <p:spPr>
          <a:xfrm rot="10800000">
            <a:off x="4887261" y="1408698"/>
            <a:ext cx="163423" cy="2651131"/>
          </a:xfrm>
          <a:custGeom>
            <a:avLst/>
            <a:gdLst>
              <a:gd name="connsiteX0" fmla="*/ 523875 w 523875"/>
              <a:gd name="connsiteY0" fmla="*/ 1666875 h 1666875"/>
              <a:gd name="connsiteX1" fmla="*/ 0 w 523875"/>
              <a:gd name="connsiteY1" fmla="*/ 833437 h 1666875"/>
              <a:gd name="connsiteX2" fmla="*/ 523875 w 523875"/>
              <a:gd name="connsiteY2" fmla="*/ -1 h 1666875"/>
              <a:gd name="connsiteX3" fmla="*/ 366713 w 523875"/>
              <a:gd name="connsiteY3" fmla="*/ 833436 h 1666875"/>
              <a:gd name="connsiteX4" fmla="*/ 523875 w 523875"/>
              <a:gd name="connsiteY4" fmla="*/ 1666873 h 1666875"/>
              <a:gd name="connsiteX5" fmla="*/ 523875 w 523875"/>
              <a:gd name="connsiteY5" fmla="*/ 1666875 h 1666875"/>
              <a:gd name="connsiteX0" fmla="*/ 189863 w 189863"/>
              <a:gd name="connsiteY0" fmla="*/ 1666876 h 1666876"/>
              <a:gd name="connsiteX1" fmla="*/ 27938 w 189863"/>
              <a:gd name="connsiteY1" fmla="*/ 804863 h 1666876"/>
              <a:gd name="connsiteX2" fmla="*/ 189863 w 189863"/>
              <a:gd name="connsiteY2" fmla="*/ 0 h 1666876"/>
              <a:gd name="connsiteX3" fmla="*/ 32701 w 189863"/>
              <a:gd name="connsiteY3" fmla="*/ 833437 h 1666876"/>
              <a:gd name="connsiteX4" fmla="*/ 189863 w 189863"/>
              <a:gd name="connsiteY4" fmla="*/ 1666874 h 1666876"/>
              <a:gd name="connsiteX5" fmla="*/ 189863 w 189863"/>
              <a:gd name="connsiteY5" fmla="*/ 1666876 h 1666876"/>
              <a:gd name="connsiteX0" fmla="*/ 254132 w 254132"/>
              <a:gd name="connsiteY0" fmla="*/ 1666876 h 1666876"/>
              <a:gd name="connsiteX1" fmla="*/ 92207 w 254132"/>
              <a:gd name="connsiteY1" fmla="*/ 804863 h 1666876"/>
              <a:gd name="connsiteX2" fmla="*/ 254132 w 254132"/>
              <a:gd name="connsiteY2" fmla="*/ 0 h 1666876"/>
              <a:gd name="connsiteX3" fmla="*/ 96970 w 254132"/>
              <a:gd name="connsiteY3" fmla="*/ 833437 h 1666876"/>
              <a:gd name="connsiteX4" fmla="*/ 254132 w 254132"/>
              <a:gd name="connsiteY4" fmla="*/ 1666874 h 1666876"/>
              <a:gd name="connsiteX5" fmla="*/ 254132 w 254132"/>
              <a:gd name="connsiteY5" fmla="*/ 1666876 h 1666876"/>
              <a:gd name="connsiteX0" fmla="*/ 258276 w 258276"/>
              <a:gd name="connsiteY0" fmla="*/ 1668441 h 1668466"/>
              <a:gd name="connsiteX1" fmla="*/ 96351 w 258276"/>
              <a:gd name="connsiteY1" fmla="*/ 806428 h 1668466"/>
              <a:gd name="connsiteX2" fmla="*/ 258276 w 258276"/>
              <a:gd name="connsiteY2" fmla="*/ 1565 h 1668466"/>
              <a:gd name="connsiteX3" fmla="*/ 101114 w 258276"/>
              <a:gd name="connsiteY3" fmla="*/ 835002 h 1668466"/>
              <a:gd name="connsiteX4" fmla="*/ 258276 w 258276"/>
              <a:gd name="connsiteY4" fmla="*/ 1668439 h 1668466"/>
              <a:gd name="connsiteX5" fmla="*/ 258276 w 258276"/>
              <a:gd name="connsiteY5" fmla="*/ 1668441 h 1668466"/>
              <a:gd name="connsiteX0" fmla="*/ 157162 w 157162"/>
              <a:gd name="connsiteY0" fmla="*/ 0 h 1666907"/>
              <a:gd name="connsiteX1" fmla="*/ 0 w 157162"/>
              <a:gd name="connsiteY1" fmla="*/ 833437 h 1666907"/>
              <a:gd name="connsiteX2" fmla="*/ 157162 w 157162"/>
              <a:gd name="connsiteY2" fmla="*/ 1666874 h 1666907"/>
              <a:gd name="connsiteX3" fmla="*/ 157162 w 157162"/>
              <a:gd name="connsiteY3" fmla="*/ 1666876 h 1666907"/>
              <a:gd name="connsiteX4" fmla="*/ 86677 w 157162"/>
              <a:gd name="connsiteY4" fmla="*/ 896303 h 1666907"/>
              <a:gd name="connsiteX0" fmla="*/ 157162 w 157162"/>
              <a:gd name="connsiteY0" fmla="*/ 0 h 1666876"/>
              <a:gd name="connsiteX1" fmla="*/ 0 w 157162"/>
              <a:gd name="connsiteY1" fmla="*/ 833437 h 1666876"/>
              <a:gd name="connsiteX2" fmla="*/ 157162 w 157162"/>
              <a:gd name="connsiteY2" fmla="*/ 1666874 h 1666876"/>
              <a:gd name="connsiteX3" fmla="*/ 157162 w 157162"/>
              <a:gd name="connsiteY3" fmla="*/ 1666876 h 1666876"/>
              <a:gd name="connsiteX4" fmla="*/ 10477 w 157162"/>
              <a:gd name="connsiteY4" fmla="*/ 810578 h 1666876"/>
              <a:gd name="connsiteX0" fmla="*/ 157162 w 157162"/>
              <a:gd name="connsiteY0" fmla="*/ 0 h 1666876"/>
              <a:gd name="connsiteX1" fmla="*/ 0 w 157162"/>
              <a:gd name="connsiteY1" fmla="*/ 833437 h 1666876"/>
              <a:gd name="connsiteX2" fmla="*/ 157162 w 157162"/>
              <a:gd name="connsiteY2" fmla="*/ 1666874 h 1666876"/>
              <a:gd name="connsiteX3" fmla="*/ 157162 w 157162"/>
              <a:gd name="connsiteY3" fmla="*/ 1666876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62" h="1666876">
                <a:moveTo>
                  <a:pt x="157162" y="0"/>
                </a:moveTo>
                <a:cubicBezTo>
                  <a:pt x="54644" y="247364"/>
                  <a:pt x="0" y="537145"/>
                  <a:pt x="0" y="833437"/>
                </a:cubicBezTo>
                <a:cubicBezTo>
                  <a:pt x="0" y="1129730"/>
                  <a:pt x="54644" y="1419511"/>
                  <a:pt x="157162" y="1666874"/>
                </a:cubicBezTo>
                <a:lnTo>
                  <a:pt x="157162" y="1666876"/>
                </a:lnTo>
              </a:path>
            </a:pathLst>
          </a:custGeom>
          <a:noFill/>
          <a:ln w="19050">
            <a:solidFill>
              <a:srgbClr val="A8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0241F6-BEC5-5F0F-C755-B7472D2FD4C1}"/>
              </a:ext>
            </a:extLst>
          </p:cNvPr>
          <p:cNvCxnSpPr/>
          <p:nvPr/>
        </p:nvCxnSpPr>
        <p:spPr>
          <a:xfrm>
            <a:off x="4017376" y="3921851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85349E-86AC-5B5C-828A-497010E58684}"/>
              </a:ext>
            </a:extLst>
          </p:cNvPr>
          <p:cNvCxnSpPr>
            <a:cxnSpLocks/>
          </p:cNvCxnSpPr>
          <p:nvPr/>
        </p:nvCxnSpPr>
        <p:spPr>
          <a:xfrm rot="10800000">
            <a:off x="4185110" y="3803761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FC3DC1-BC7A-3FE4-2ADE-0862CFBDC658}"/>
              </a:ext>
            </a:extLst>
          </p:cNvPr>
          <p:cNvCxnSpPr>
            <a:cxnSpLocks/>
          </p:cNvCxnSpPr>
          <p:nvPr/>
        </p:nvCxnSpPr>
        <p:spPr>
          <a:xfrm>
            <a:off x="4352918" y="3830228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5E190D-8215-ACA6-1CEE-42A9F7ED7D3A}"/>
              </a:ext>
            </a:extLst>
          </p:cNvPr>
          <p:cNvCxnSpPr/>
          <p:nvPr/>
        </p:nvCxnSpPr>
        <p:spPr>
          <a:xfrm>
            <a:off x="4017376" y="3670468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DA3EF1-EC7D-CD90-17D1-AE72C54B79DA}"/>
              </a:ext>
            </a:extLst>
          </p:cNvPr>
          <p:cNvCxnSpPr>
            <a:cxnSpLocks/>
          </p:cNvCxnSpPr>
          <p:nvPr/>
        </p:nvCxnSpPr>
        <p:spPr>
          <a:xfrm rot="10800000">
            <a:off x="4185110" y="3552378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EFE30-DEC5-34BA-DCE1-75372B43A81D}"/>
              </a:ext>
            </a:extLst>
          </p:cNvPr>
          <p:cNvCxnSpPr>
            <a:cxnSpLocks/>
          </p:cNvCxnSpPr>
          <p:nvPr/>
        </p:nvCxnSpPr>
        <p:spPr>
          <a:xfrm>
            <a:off x="4352918" y="3578845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8236AF-D76A-6AFA-D8EA-D919A0C2F805}"/>
              </a:ext>
            </a:extLst>
          </p:cNvPr>
          <p:cNvCxnSpPr/>
          <p:nvPr/>
        </p:nvCxnSpPr>
        <p:spPr>
          <a:xfrm>
            <a:off x="4012036" y="3431825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15B0FF-AF7F-C1BA-B143-8B68ED96634B}"/>
              </a:ext>
            </a:extLst>
          </p:cNvPr>
          <p:cNvCxnSpPr>
            <a:cxnSpLocks/>
          </p:cNvCxnSpPr>
          <p:nvPr/>
        </p:nvCxnSpPr>
        <p:spPr>
          <a:xfrm rot="10800000">
            <a:off x="4179770" y="3313735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DB4278-1766-680F-BBB9-88EEC19519EF}"/>
              </a:ext>
            </a:extLst>
          </p:cNvPr>
          <p:cNvCxnSpPr>
            <a:cxnSpLocks/>
          </p:cNvCxnSpPr>
          <p:nvPr/>
        </p:nvCxnSpPr>
        <p:spPr>
          <a:xfrm>
            <a:off x="4347578" y="3340202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1D78E3-1350-1B7B-ED40-D70B6EE7684A}"/>
              </a:ext>
            </a:extLst>
          </p:cNvPr>
          <p:cNvCxnSpPr/>
          <p:nvPr/>
        </p:nvCxnSpPr>
        <p:spPr>
          <a:xfrm>
            <a:off x="4017301" y="3086744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A52F7E-0C65-B88B-7EEE-54678581E165}"/>
              </a:ext>
            </a:extLst>
          </p:cNvPr>
          <p:cNvCxnSpPr>
            <a:cxnSpLocks/>
          </p:cNvCxnSpPr>
          <p:nvPr/>
        </p:nvCxnSpPr>
        <p:spPr>
          <a:xfrm rot="10800000">
            <a:off x="4185035" y="2968654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0B66EE-C777-DDE5-108C-D6C9106E1D63}"/>
              </a:ext>
            </a:extLst>
          </p:cNvPr>
          <p:cNvCxnSpPr/>
          <p:nvPr/>
        </p:nvCxnSpPr>
        <p:spPr>
          <a:xfrm>
            <a:off x="4017301" y="2835361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7C0AF61-487A-C009-D31C-089A2A571E01}"/>
              </a:ext>
            </a:extLst>
          </p:cNvPr>
          <p:cNvCxnSpPr>
            <a:cxnSpLocks/>
          </p:cNvCxnSpPr>
          <p:nvPr/>
        </p:nvCxnSpPr>
        <p:spPr>
          <a:xfrm>
            <a:off x="4352843" y="2743738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2F0B47-9966-5381-68C9-505E1ACCC80D}"/>
              </a:ext>
            </a:extLst>
          </p:cNvPr>
          <p:cNvCxnSpPr/>
          <p:nvPr/>
        </p:nvCxnSpPr>
        <p:spPr>
          <a:xfrm>
            <a:off x="4011961" y="2596718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71A649-B45A-CED1-7734-DC222A96F5AE}"/>
              </a:ext>
            </a:extLst>
          </p:cNvPr>
          <p:cNvCxnSpPr>
            <a:cxnSpLocks/>
          </p:cNvCxnSpPr>
          <p:nvPr/>
        </p:nvCxnSpPr>
        <p:spPr>
          <a:xfrm>
            <a:off x="4347503" y="2505095"/>
            <a:ext cx="0" cy="212176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7DEEF37-F63B-D840-36B9-CBFA0C3866EC}"/>
              </a:ext>
            </a:extLst>
          </p:cNvPr>
          <p:cNvCxnSpPr/>
          <p:nvPr/>
        </p:nvCxnSpPr>
        <p:spPr>
          <a:xfrm>
            <a:off x="4011961" y="2348570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3EF14F-E0F2-2FE9-36C2-9013AB4FE576}"/>
              </a:ext>
            </a:extLst>
          </p:cNvPr>
          <p:cNvCxnSpPr/>
          <p:nvPr/>
        </p:nvCxnSpPr>
        <p:spPr>
          <a:xfrm>
            <a:off x="4017301" y="2016814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EE2E84-44AF-F518-B111-13529831ECA8}"/>
              </a:ext>
            </a:extLst>
          </p:cNvPr>
          <p:cNvCxnSpPr/>
          <p:nvPr/>
        </p:nvCxnSpPr>
        <p:spPr>
          <a:xfrm>
            <a:off x="4017301" y="1765431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49AA9BE-AE59-7047-94F3-D05023CF701E}"/>
              </a:ext>
            </a:extLst>
          </p:cNvPr>
          <p:cNvCxnSpPr/>
          <p:nvPr/>
        </p:nvCxnSpPr>
        <p:spPr>
          <a:xfrm>
            <a:off x="4011961" y="1526788"/>
            <a:ext cx="502636" cy="0"/>
          </a:xfrm>
          <a:prstGeom prst="line">
            <a:avLst/>
          </a:prstGeom>
          <a:ln w="1905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oon 18">
            <a:extLst>
              <a:ext uri="{FF2B5EF4-FFF2-40B4-BE49-F238E27FC236}">
                <a16:creationId xmlns:a16="http://schemas.microsoft.com/office/drawing/2014/main" id="{3E608628-9A40-8A41-D152-7E4EBBE3C423}"/>
              </a:ext>
            </a:extLst>
          </p:cNvPr>
          <p:cNvSpPr/>
          <p:nvPr/>
        </p:nvSpPr>
        <p:spPr>
          <a:xfrm>
            <a:off x="3470424" y="1408357"/>
            <a:ext cx="163423" cy="2651131"/>
          </a:xfrm>
          <a:custGeom>
            <a:avLst/>
            <a:gdLst>
              <a:gd name="connsiteX0" fmla="*/ 523875 w 523875"/>
              <a:gd name="connsiteY0" fmla="*/ 1666875 h 1666875"/>
              <a:gd name="connsiteX1" fmla="*/ 0 w 523875"/>
              <a:gd name="connsiteY1" fmla="*/ 833437 h 1666875"/>
              <a:gd name="connsiteX2" fmla="*/ 523875 w 523875"/>
              <a:gd name="connsiteY2" fmla="*/ -1 h 1666875"/>
              <a:gd name="connsiteX3" fmla="*/ 366713 w 523875"/>
              <a:gd name="connsiteY3" fmla="*/ 833436 h 1666875"/>
              <a:gd name="connsiteX4" fmla="*/ 523875 w 523875"/>
              <a:gd name="connsiteY4" fmla="*/ 1666873 h 1666875"/>
              <a:gd name="connsiteX5" fmla="*/ 523875 w 523875"/>
              <a:gd name="connsiteY5" fmla="*/ 1666875 h 1666875"/>
              <a:gd name="connsiteX0" fmla="*/ 189863 w 189863"/>
              <a:gd name="connsiteY0" fmla="*/ 1666876 h 1666876"/>
              <a:gd name="connsiteX1" fmla="*/ 27938 w 189863"/>
              <a:gd name="connsiteY1" fmla="*/ 804863 h 1666876"/>
              <a:gd name="connsiteX2" fmla="*/ 189863 w 189863"/>
              <a:gd name="connsiteY2" fmla="*/ 0 h 1666876"/>
              <a:gd name="connsiteX3" fmla="*/ 32701 w 189863"/>
              <a:gd name="connsiteY3" fmla="*/ 833437 h 1666876"/>
              <a:gd name="connsiteX4" fmla="*/ 189863 w 189863"/>
              <a:gd name="connsiteY4" fmla="*/ 1666874 h 1666876"/>
              <a:gd name="connsiteX5" fmla="*/ 189863 w 189863"/>
              <a:gd name="connsiteY5" fmla="*/ 1666876 h 1666876"/>
              <a:gd name="connsiteX0" fmla="*/ 254132 w 254132"/>
              <a:gd name="connsiteY0" fmla="*/ 1666876 h 1666876"/>
              <a:gd name="connsiteX1" fmla="*/ 92207 w 254132"/>
              <a:gd name="connsiteY1" fmla="*/ 804863 h 1666876"/>
              <a:gd name="connsiteX2" fmla="*/ 254132 w 254132"/>
              <a:gd name="connsiteY2" fmla="*/ 0 h 1666876"/>
              <a:gd name="connsiteX3" fmla="*/ 96970 w 254132"/>
              <a:gd name="connsiteY3" fmla="*/ 833437 h 1666876"/>
              <a:gd name="connsiteX4" fmla="*/ 254132 w 254132"/>
              <a:gd name="connsiteY4" fmla="*/ 1666874 h 1666876"/>
              <a:gd name="connsiteX5" fmla="*/ 254132 w 254132"/>
              <a:gd name="connsiteY5" fmla="*/ 1666876 h 1666876"/>
              <a:gd name="connsiteX0" fmla="*/ 258276 w 258276"/>
              <a:gd name="connsiteY0" fmla="*/ 1668441 h 1668466"/>
              <a:gd name="connsiteX1" fmla="*/ 96351 w 258276"/>
              <a:gd name="connsiteY1" fmla="*/ 806428 h 1668466"/>
              <a:gd name="connsiteX2" fmla="*/ 258276 w 258276"/>
              <a:gd name="connsiteY2" fmla="*/ 1565 h 1668466"/>
              <a:gd name="connsiteX3" fmla="*/ 101114 w 258276"/>
              <a:gd name="connsiteY3" fmla="*/ 835002 h 1668466"/>
              <a:gd name="connsiteX4" fmla="*/ 258276 w 258276"/>
              <a:gd name="connsiteY4" fmla="*/ 1668439 h 1668466"/>
              <a:gd name="connsiteX5" fmla="*/ 258276 w 258276"/>
              <a:gd name="connsiteY5" fmla="*/ 1668441 h 1668466"/>
              <a:gd name="connsiteX0" fmla="*/ 157162 w 157162"/>
              <a:gd name="connsiteY0" fmla="*/ 0 h 1666907"/>
              <a:gd name="connsiteX1" fmla="*/ 0 w 157162"/>
              <a:gd name="connsiteY1" fmla="*/ 833437 h 1666907"/>
              <a:gd name="connsiteX2" fmla="*/ 157162 w 157162"/>
              <a:gd name="connsiteY2" fmla="*/ 1666874 h 1666907"/>
              <a:gd name="connsiteX3" fmla="*/ 157162 w 157162"/>
              <a:gd name="connsiteY3" fmla="*/ 1666876 h 1666907"/>
              <a:gd name="connsiteX4" fmla="*/ 86677 w 157162"/>
              <a:gd name="connsiteY4" fmla="*/ 896303 h 1666907"/>
              <a:gd name="connsiteX0" fmla="*/ 157162 w 157162"/>
              <a:gd name="connsiteY0" fmla="*/ 0 h 1666876"/>
              <a:gd name="connsiteX1" fmla="*/ 0 w 157162"/>
              <a:gd name="connsiteY1" fmla="*/ 833437 h 1666876"/>
              <a:gd name="connsiteX2" fmla="*/ 157162 w 157162"/>
              <a:gd name="connsiteY2" fmla="*/ 1666874 h 1666876"/>
              <a:gd name="connsiteX3" fmla="*/ 157162 w 157162"/>
              <a:gd name="connsiteY3" fmla="*/ 1666876 h 1666876"/>
              <a:gd name="connsiteX4" fmla="*/ 10477 w 157162"/>
              <a:gd name="connsiteY4" fmla="*/ 810578 h 1666876"/>
              <a:gd name="connsiteX0" fmla="*/ 157162 w 157162"/>
              <a:gd name="connsiteY0" fmla="*/ 0 h 1666876"/>
              <a:gd name="connsiteX1" fmla="*/ 0 w 157162"/>
              <a:gd name="connsiteY1" fmla="*/ 833437 h 1666876"/>
              <a:gd name="connsiteX2" fmla="*/ 157162 w 157162"/>
              <a:gd name="connsiteY2" fmla="*/ 1666874 h 1666876"/>
              <a:gd name="connsiteX3" fmla="*/ 157162 w 157162"/>
              <a:gd name="connsiteY3" fmla="*/ 1666876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62" h="1666876">
                <a:moveTo>
                  <a:pt x="157162" y="0"/>
                </a:moveTo>
                <a:cubicBezTo>
                  <a:pt x="54644" y="247364"/>
                  <a:pt x="0" y="537145"/>
                  <a:pt x="0" y="833437"/>
                </a:cubicBezTo>
                <a:cubicBezTo>
                  <a:pt x="0" y="1129730"/>
                  <a:pt x="54644" y="1419511"/>
                  <a:pt x="157162" y="1666874"/>
                </a:cubicBezTo>
                <a:lnTo>
                  <a:pt x="157162" y="1666876"/>
                </a:lnTo>
              </a:path>
            </a:pathLst>
          </a:custGeom>
          <a:noFill/>
          <a:ln w="19050">
            <a:solidFill>
              <a:srgbClr val="A8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08381302-CA03-1203-5FDE-EB06723AC3A1}"/>
              </a:ext>
            </a:extLst>
          </p:cNvPr>
          <p:cNvSpPr/>
          <p:nvPr/>
        </p:nvSpPr>
        <p:spPr>
          <a:xfrm>
            <a:off x="5187892" y="3304324"/>
            <a:ext cx="230040" cy="75516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A81FD1FD-F74C-A288-DEBA-5FB84B1C4A15}"/>
              </a:ext>
            </a:extLst>
          </p:cNvPr>
          <p:cNvSpPr/>
          <p:nvPr/>
        </p:nvSpPr>
        <p:spPr>
          <a:xfrm>
            <a:off x="5168887" y="2272360"/>
            <a:ext cx="251509" cy="889822"/>
          </a:xfrm>
          <a:prstGeom prst="rightBrace">
            <a:avLst/>
          </a:prstGeom>
          <a:ln w="12700">
            <a:solidFill>
              <a:srgbClr val="A80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C40BF604-FA39-0439-AED5-F87A692972BB}"/>
              </a:ext>
            </a:extLst>
          </p:cNvPr>
          <p:cNvSpPr/>
          <p:nvPr/>
        </p:nvSpPr>
        <p:spPr>
          <a:xfrm>
            <a:off x="5163828" y="1387849"/>
            <a:ext cx="230040" cy="75516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7706AD-1B02-496B-86CD-AEAB06242D81}"/>
              </a:ext>
            </a:extLst>
          </p:cNvPr>
          <p:cNvCxnSpPr/>
          <p:nvPr/>
        </p:nvCxnSpPr>
        <p:spPr>
          <a:xfrm>
            <a:off x="3098461" y="2212200"/>
            <a:ext cx="2646948" cy="0"/>
          </a:xfrm>
          <a:prstGeom prst="line">
            <a:avLst/>
          </a:prstGeom>
          <a:ln w="19050">
            <a:solidFill>
              <a:srgbClr val="A80010">
                <a:alpha val="2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6DA434-1D13-045F-4F4C-8AC4183BF306}"/>
              </a:ext>
            </a:extLst>
          </p:cNvPr>
          <p:cNvCxnSpPr/>
          <p:nvPr/>
        </p:nvCxnSpPr>
        <p:spPr>
          <a:xfrm>
            <a:off x="3117479" y="3240369"/>
            <a:ext cx="2646948" cy="0"/>
          </a:xfrm>
          <a:prstGeom prst="line">
            <a:avLst/>
          </a:prstGeom>
          <a:ln w="19050">
            <a:solidFill>
              <a:srgbClr val="A80010">
                <a:alpha val="2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1471CEC-D65B-034A-E830-F077ED09664F}"/>
              </a:ext>
            </a:extLst>
          </p:cNvPr>
          <p:cNvSpPr txBox="1"/>
          <p:nvPr/>
        </p:nvSpPr>
        <p:spPr>
          <a:xfrm>
            <a:off x="5505576" y="3484328"/>
            <a:ext cx="150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Inactive space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C9AC61-44A9-8429-7CD2-F75A66D964E7}"/>
              </a:ext>
            </a:extLst>
          </p:cNvPr>
          <p:cNvSpPr txBox="1"/>
          <p:nvPr/>
        </p:nvSpPr>
        <p:spPr>
          <a:xfrm>
            <a:off x="5417932" y="2505095"/>
            <a:ext cx="135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Active space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901A73-DC7B-C663-7976-1146572C4D71}"/>
              </a:ext>
            </a:extLst>
          </p:cNvPr>
          <p:cNvSpPr txBox="1"/>
          <p:nvPr/>
        </p:nvSpPr>
        <p:spPr>
          <a:xfrm>
            <a:off x="5417932" y="1560510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 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19A03-BD00-63ED-3C95-626E50CB8506}"/>
              </a:ext>
            </a:extLst>
          </p:cNvPr>
          <p:cNvSpPr txBox="1"/>
          <p:nvPr/>
        </p:nvSpPr>
        <p:spPr>
          <a:xfrm>
            <a:off x="268185" y="699994"/>
            <a:ext cx="859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Linear variational method for solving the Schrödinger equation using a wave function that is a linear combination of configuration state functions: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563E1BC-5A9F-4C5F-8520-8996C455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0177" y="6492874"/>
            <a:ext cx="2057400" cy="365125"/>
          </a:xfrm>
        </p:spPr>
        <p:txBody>
          <a:bodyPr/>
          <a:lstStyle/>
          <a:p>
            <a:fld id="{0BB3E9F2-C9E8-49E3-A4B3-057AE5CA5AC2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6121A-8D9F-E00E-FD9F-DCD79BCC2AD6}"/>
              </a:ext>
            </a:extLst>
          </p:cNvPr>
          <p:cNvSpPr txBox="1"/>
          <p:nvPr/>
        </p:nvSpPr>
        <p:spPr>
          <a:xfrm>
            <a:off x="125616" y="6541342"/>
            <a:ext cx="6285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Peng, W.-T.; Fales, B. S.; Levine, B. G., </a:t>
            </a:r>
            <a:r>
              <a:rPr lang="en-US" sz="1400" i="1" dirty="0"/>
              <a:t>J. Chem. Theory </a:t>
            </a:r>
            <a:r>
              <a:rPr lang="en-US" sz="1400" i="1" dirty="0" err="1"/>
              <a:t>Comput</a:t>
            </a:r>
            <a:r>
              <a:rPr lang="en-US" sz="1400" dirty="0"/>
              <a:t>.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14</a:t>
            </a:r>
            <a:r>
              <a:rPr lang="en-US" sz="1400" dirty="0"/>
              <a:t>, 4129-4138.</a:t>
            </a:r>
          </a:p>
        </p:txBody>
      </p:sp>
    </p:spTree>
    <p:extLst>
      <p:ext uri="{BB962C8B-B14F-4D97-AF65-F5344CB8AC3E}">
        <p14:creationId xmlns:p14="http://schemas.microsoft.com/office/powerpoint/2010/main" val="217697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80FD81-A5DF-4D71-BD8B-9606149B37A8}"/>
              </a:ext>
            </a:extLst>
          </p:cNvPr>
          <p:cNvSpPr txBox="1"/>
          <p:nvPr/>
        </p:nvSpPr>
        <p:spPr>
          <a:xfrm>
            <a:off x="268185" y="95138"/>
            <a:ext cx="860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Time-dependent CASCI (TD-CASCI): </a:t>
            </a:r>
            <a:r>
              <a:rPr lang="en-US" sz="3200" b="1" dirty="0">
                <a:solidFill>
                  <a:srgbClr val="0000FF"/>
                </a:solidFill>
              </a:rPr>
              <a:t>The Probe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C288EA7-02D3-8E50-9DB7-7060E3893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14" y="1129465"/>
            <a:ext cx="2169084" cy="373447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85EE0A0-46FF-6BD1-5563-2D5AB83FE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14" y="1787579"/>
            <a:ext cx="2115067" cy="297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6AD6C-EDA0-3E89-7CE3-83AA5A28C7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91" y="2768226"/>
            <a:ext cx="3104594" cy="274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ECEEAB-C153-B8F7-BDDF-87BA1842C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84" y="3431700"/>
            <a:ext cx="4070058" cy="293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F6328-49C8-CD89-C9F1-EA3019CA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84" y="4100059"/>
            <a:ext cx="4064831" cy="2897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33E0CAE-B273-9335-1987-7A557941068B}"/>
              </a:ext>
            </a:extLst>
          </p:cNvPr>
          <p:cNvSpPr txBox="1"/>
          <p:nvPr/>
        </p:nvSpPr>
        <p:spPr>
          <a:xfrm>
            <a:off x="268185" y="699994"/>
            <a:ext cx="859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Electric field excitation are included by using the electric dipole approximation: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21B4FD-9958-E5FC-B573-545C6DD7E946}"/>
              </a:ext>
            </a:extLst>
          </p:cNvPr>
          <p:cNvSpPr txBox="1"/>
          <p:nvPr/>
        </p:nvSpPr>
        <p:spPr>
          <a:xfrm>
            <a:off x="268185" y="4475114"/>
            <a:ext cx="8593344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0" dirty="0">
                <a:solidFill>
                  <a:srgbClr val="FF00FF"/>
                </a:solidFill>
                <a:latin typeface="Arial" panose="020B0604020202020204" pitchFamily="34" charset="0"/>
              </a:rPr>
              <a:t>Salient Features</a:t>
            </a:r>
            <a:endParaRPr lang="en-US" b="0" i="0" u="none" strike="noStrike" baseline="0" dirty="0">
              <a:solidFill>
                <a:srgbClr val="FF00FF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It gives the TAS without the need to calculate all higher excited states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It allows a large complete active space configuration expansions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No need to explicitly build, store, and diagonalize of the Hamiltonian matrix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GPU-accelerated implementation allows cost-effective simulation of TAS.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7D3BF7-8D56-3A64-4A07-B838499E17D9}"/>
              </a:ext>
            </a:extLst>
          </p:cNvPr>
          <p:cNvSpPr txBox="1"/>
          <p:nvPr/>
        </p:nvSpPr>
        <p:spPr>
          <a:xfrm>
            <a:off x="268184" y="2309447"/>
            <a:ext cx="859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Pump-probe orientations: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CEFBFA7-D310-28FC-5EA6-6D25EDDA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0177" y="6492874"/>
            <a:ext cx="2057400" cy="365125"/>
          </a:xfrm>
        </p:spPr>
        <p:txBody>
          <a:bodyPr/>
          <a:lstStyle/>
          <a:p>
            <a:fld id="{0BB3E9F2-C9E8-49E3-A4B3-057AE5CA5AC2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FA14C-5D70-871C-7ACA-1C2B6A50E06A}"/>
              </a:ext>
            </a:extLst>
          </p:cNvPr>
          <p:cNvSpPr txBox="1"/>
          <p:nvPr/>
        </p:nvSpPr>
        <p:spPr>
          <a:xfrm>
            <a:off x="125616" y="6541342"/>
            <a:ext cx="6285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Peng, W.-T.; Fales, B. S.; Levine, B. G., </a:t>
            </a:r>
            <a:r>
              <a:rPr lang="en-US" sz="1400" i="1" dirty="0"/>
              <a:t>J. Chem. Theory </a:t>
            </a:r>
            <a:r>
              <a:rPr lang="en-US" sz="1400" i="1" dirty="0" err="1"/>
              <a:t>Comput</a:t>
            </a:r>
            <a:r>
              <a:rPr lang="en-US" sz="1400" dirty="0"/>
              <a:t>. </a:t>
            </a:r>
            <a:r>
              <a:rPr lang="en-US" sz="1400" b="1" dirty="0"/>
              <a:t>2018</a:t>
            </a:r>
            <a:r>
              <a:rPr lang="en-US" sz="1400" dirty="0"/>
              <a:t>, </a:t>
            </a:r>
            <a:r>
              <a:rPr lang="en-US" sz="1400" i="1" dirty="0"/>
              <a:t>14</a:t>
            </a:r>
            <a:r>
              <a:rPr lang="en-US" sz="1400" dirty="0"/>
              <a:t>, 4129-4138.</a:t>
            </a:r>
          </a:p>
        </p:txBody>
      </p:sp>
    </p:spTree>
    <p:extLst>
      <p:ext uri="{BB962C8B-B14F-4D97-AF65-F5344CB8AC3E}">
        <p14:creationId xmlns:p14="http://schemas.microsoft.com/office/powerpoint/2010/main" val="7260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65CE8-A814-0059-050A-4D814F18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30521B-B8CD-FDD4-AA50-C8B9C7006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021" y="725352"/>
            <a:ext cx="5776556" cy="2936773"/>
          </a:xfrm>
          <a:prstGeom prst="rect">
            <a:avLst/>
          </a:prstGeom>
        </p:spPr>
      </p:pic>
      <p:pic>
        <p:nvPicPr>
          <p:cNvPr id="15" name="Picture 14" descr="A molecule structure with white and red balls&#10;&#10;Description automatically generated">
            <a:extLst>
              <a:ext uri="{FF2B5EF4-FFF2-40B4-BE49-F238E27FC236}">
                <a16:creationId xmlns:a16="http://schemas.microsoft.com/office/drawing/2014/main" id="{816C27AE-EFE5-2CA7-85DB-E62EC9ACC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1" y="988614"/>
            <a:ext cx="2637073" cy="23404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Salicylideneaniline</a:t>
            </a:r>
            <a:r>
              <a:rPr lang="en-US" sz="2800" b="1" dirty="0"/>
              <a:t> (SA)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CB436-20E3-42BE-4C87-28CE825EDC15}"/>
              </a:ext>
            </a:extLst>
          </p:cNvPr>
          <p:cNvSpPr txBox="1"/>
          <p:nvPr/>
        </p:nvSpPr>
        <p:spPr>
          <a:xfrm>
            <a:off x="125616" y="6345397"/>
            <a:ext cx="82474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/>
              <a:t>Silfies</a:t>
            </a:r>
            <a:r>
              <a:rPr lang="en-US" sz="1300" dirty="0"/>
              <a:t>, M. C.; Mehmood, A.; </a:t>
            </a:r>
            <a:r>
              <a:rPr lang="en-US" sz="1300" dirty="0" err="1"/>
              <a:t>Kowzan</a:t>
            </a:r>
            <a:r>
              <a:rPr lang="en-US" sz="1300" dirty="0"/>
              <a:t>, G.; Hohenstein, E. G.; Levine, B. G.; Allison, T. K. </a:t>
            </a:r>
            <a:r>
              <a:rPr lang="en-US" sz="1300" i="1" dirty="0"/>
              <a:t>J. Chem. Phys</a:t>
            </a:r>
            <a:r>
              <a:rPr lang="en-US" sz="1300" dirty="0"/>
              <a:t>. </a:t>
            </a:r>
            <a:r>
              <a:rPr lang="en-US" sz="1300" b="1" dirty="0"/>
              <a:t>2023</a:t>
            </a:r>
            <a:r>
              <a:rPr lang="en-US" sz="1300" dirty="0"/>
              <a:t>, </a:t>
            </a:r>
            <a:r>
              <a:rPr lang="en-US" sz="1300" i="1" dirty="0"/>
              <a:t>159</a:t>
            </a:r>
            <a:r>
              <a:rPr lang="en-US" sz="1300" dirty="0"/>
              <a:t>, 104304.</a:t>
            </a:r>
          </a:p>
          <a:p>
            <a:r>
              <a:rPr lang="en-US" sz="1300" dirty="0" err="1"/>
              <a:t>Pijeau</a:t>
            </a:r>
            <a:r>
              <a:rPr lang="en-US" sz="1300" dirty="0"/>
              <a:t>, S.; Foster, D.; Hohenstein, E. G. </a:t>
            </a:r>
            <a:r>
              <a:rPr lang="en-US" sz="1300" i="1" dirty="0"/>
              <a:t>J. Phys. Chem. A </a:t>
            </a:r>
            <a:r>
              <a:rPr lang="en-US" sz="1300" b="1" dirty="0"/>
              <a:t>2018</a:t>
            </a:r>
            <a:r>
              <a:rPr lang="en-US" sz="1300" dirty="0"/>
              <a:t>, 122 (25), 5555-5562.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4683B-A6A3-0D89-8A83-F8F0012F91FB}"/>
              </a:ext>
            </a:extLst>
          </p:cNvPr>
          <p:cNvSpPr txBox="1"/>
          <p:nvPr/>
        </p:nvSpPr>
        <p:spPr>
          <a:xfrm>
            <a:off x="326750" y="5092425"/>
            <a:ext cx="8357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TD-CASCI Simulations (the probe):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84 time slices (each slice 24.2 fs) of 2ps NAMD trajectories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80 representative geometries from each slice on S</a:t>
            </a:r>
            <a:r>
              <a:rPr lang="en-US" sz="1800" baseline="-25000" dirty="0"/>
              <a:t>1</a:t>
            </a:r>
            <a:r>
              <a:rPr lang="en-US" sz="1800" dirty="0"/>
              <a:t> electronic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fs TD-CASCI electronic dynamics by applying field along </a:t>
            </a:r>
            <a:r>
              <a:rPr lang="en-US" i="1" dirty="0"/>
              <a:t>x, y, z </a:t>
            </a:r>
            <a:r>
              <a:rPr lang="en-US" dirty="0"/>
              <a:t>axis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5C6CC-8B14-A8AF-2639-2D5F705359D0}"/>
              </a:ext>
            </a:extLst>
          </p:cNvPr>
          <p:cNvSpPr txBox="1"/>
          <p:nvPr/>
        </p:nvSpPr>
        <p:spPr>
          <a:xfrm>
            <a:off x="326750" y="4032381"/>
            <a:ext cx="835798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66"/>
                </a:solidFill>
              </a:rPr>
              <a:t>Non-adiabatic Dynamics Simulations (the pump):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2ps AIMS simulations with 360 initial conditions at </a:t>
            </a:r>
            <a:r>
              <a:rPr lang="en-US" dirty="0" err="1"/>
              <a:t>ωPBEh</a:t>
            </a:r>
            <a:r>
              <a:rPr lang="en-US" dirty="0"/>
              <a:t>-CAS(2,2)CI/6-31G** </a:t>
            </a:r>
          </a:p>
        </p:txBody>
      </p:sp>
    </p:spTree>
    <p:extLst>
      <p:ext uri="{BB962C8B-B14F-4D97-AF65-F5344CB8AC3E}">
        <p14:creationId xmlns:p14="http://schemas.microsoft.com/office/powerpoint/2010/main" val="344810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65CE8-A814-0059-050A-4D814F18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E9F2-C9E8-49E3-A4B3-057AE5CA5AC2}" type="slidenum">
              <a:rPr lang="en-US" smtClean="0"/>
              <a:t>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452D6-8C00-F375-5742-CD8D3CA01052}"/>
              </a:ext>
            </a:extLst>
          </p:cNvPr>
          <p:cNvSpPr txBox="1"/>
          <p:nvPr/>
        </p:nvSpPr>
        <p:spPr>
          <a:xfrm>
            <a:off x="268185" y="95138"/>
            <a:ext cx="8607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SA Experimental Cavity-Enhanced TAS (CE-TAS)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23AE9-49CC-A867-B4C9-79686D9E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331"/>
          <a:stretch/>
        </p:blipFill>
        <p:spPr>
          <a:xfrm>
            <a:off x="130888" y="1859900"/>
            <a:ext cx="4456118" cy="2326464"/>
          </a:xfrm>
          <a:prstGeom prst="rect">
            <a:avLst/>
          </a:prstGeom>
        </p:spPr>
      </p:pic>
      <p:pic>
        <p:nvPicPr>
          <p:cNvPr id="6" name="Picture 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CFFDAC4B-C835-97F2-2896-5CF6A509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15" y="693296"/>
            <a:ext cx="1143000" cy="1143000"/>
          </a:xfrm>
          <a:prstGeom prst="rect">
            <a:avLst/>
          </a:prstGeom>
        </p:spPr>
      </p:pic>
      <p:pic>
        <p:nvPicPr>
          <p:cNvPr id="9" name="Picture 8" descr="A person wearing glasses and holding a yellow tube&#10;&#10;Description automatically generated">
            <a:extLst>
              <a:ext uri="{FF2B5EF4-FFF2-40B4-BE49-F238E27FC236}">
                <a16:creationId xmlns:a16="http://schemas.microsoft.com/office/drawing/2014/main" id="{8C866B14-8A79-ECF4-0CEB-F3FA195E3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20246"/>
          <a:stretch/>
        </p:blipFill>
        <p:spPr>
          <a:xfrm>
            <a:off x="7836300" y="693296"/>
            <a:ext cx="1103506" cy="114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118C7A-9A2E-467E-D523-F7875D45C896}"/>
              </a:ext>
            </a:extLst>
          </p:cNvPr>
          <p:cNvSpPr txBox="1"/>
          <p:nvPr/>
        </p:nvSpPr>
        <p:spPr>
          <a:xfrm>
            <a:off x="6408834" y="1743245"/>
            <a:ext cx="1022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M.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Silfies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BE0B9A-2317-C113-70C5-C4C6DFE4B9CD}"/>
              </a:ext>
            </a:extLst>
          </p:cNvPr>
          <p:cNvSpPr txBox="1"/>
          <p:nvPr/>
        </p:nvSpPr>
        <p:spPr>
          <a:xfrm>
            <a:off x="7836299" y="1743245"/>
            <a:ext cx="1141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 T. Allison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2FB340A-E8D3-0718-C832-9C2B10EA21CF}"/>
              </a:ext>
            </a:extLst>
          </p:cNvPr>
          <p:cNvSpPr/>
          <p:nvPr/>
        </p:nvSpPr>
        <p:spPr>
          <a:xfrm rot="10800000">
            <a:off x="6204062" y="2212919"/>
            <a:ext cx="1432230" cy="154127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F0848C-5F9C-9BAC-6D17-73EBA18C7701}"/>
              </a:ext>
            </a:extLst>
          </p:cNvPr>
          <p:cNvSpPr/>
          <p:nvPr/>
        </p:nvSpPr>
        <p:spPr>
          <a:xfrm>
            <a:off x="5624613" y="2885717"/>
            <a:ext cx="2895600" cy="34034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A92FA-9AEA-CB81-3AEF-F68ADC47CEB3}"/>
              </a:ext>
            </a:extLst>
          </p:cNvPr>
          <p:cNvSpPr/>
          <p:nvPr/>
        </p:nvSpPr>
        <p:spPr>
          <a:xfrm>
            <a:off x="5035314" y="2653847"/>
            <a:ext cx="568105" cy="612856"/>
          </a:xfrm>
          <a:custGeom>
            <a:avLst/>
            <a:gdLst>
              <a:gd name="connsiteX0" fmla="*/ 0 w 7143142"/>
              <a:gd name="connsiteY0" fmla="*/ 3817321 h 3828135"/>
              <a:gd name="connsiteX1" fmla="*/ 346842 w 7143142"/>
              <a:gd name="connsiteY1" fmla="*/ 3817321 h 3828135"/>
              <a:gd name="connsiteX2" fmla="*/ 683173 w 7143142"/>
              <a:gd name="connsiteY2" fmla="*/ 3806811 h 3828135"/>
              <a:gd name="connsiteX3" fmla="*/ 1093076 w 7143142"/>
              <a:gd name="connsiteY3" fmla="*/ 3743749 h 3828135"/>
              <a:gd name="connsiteX4" fmla="*/ 1608083 w 7143142"/>
              <a:gd name="connsiteY4" fmla="*/ 3480990 h 3828135"/>
              <a:gd name="connsiteX5" fmla="*/ 1996966 w 7143142"/>
              <a:gd name="connsiteY5" fmla="*/ 2987004 h 3828135"/>
              <a:gd name="connsiteX6" fmla="*/ 2406869 w 7143142"/>
              <a:gd name="connsiteY6" fmla="*/ 2146177 h 3828135"/>
              <a:gd name="connsiteX7" fmla="*/ 2743200 w 7143142"/>
              <a:gd name="connsiteY7" fmla="*/ 1263308 h 3828135"/>
              <a:gd name="connsiteX8" fmla="*/ 2953407 w 7143142"/>
              <a:gd name="connsiteY8" fmla="*/ 769321 h 3828135"/>
              <a:gd name="connsiteX9" fmla="*/ 3195145 w 7143142"/>
              <a:gd name="connsiteY9" fmla="*/ 275335 h 3828135"/>
              <a:gd name="connsiteX10" fmla="*/ 3405352 w 7143142"/>
              <a:gd name="connsiteY10" fmla="*/ 44108 h 3828135"/>
              <a:gd name="connsiteX11" fmla="*/ 3541986 w 7143142"/>
              <a:gd name="connsiteY11" fmla="*/ 2066 h 3828135"/>
              <a:gd name="connsiteX12" fmla="*/ 3752193 w 7143142"/>
              <a:gd name="connsiteY12" fmla="*/ 75639 h 3828135"/>
              <a:gd name="connsiteX13" fmla="*/ 4025462 w 7143142"/>
              <a:gd name="connsiteY13" fmla="*/ 517073 h 3828135"/>
              <a:gd name="connsiteX14" fmla="*/ 4424855 w 7143142"/>
              <a:gd name="connsiteY14" fmla="*/ 1484025 h 3828135"/>
              <a:gd name="connsiteX15" fmla="*/ 4771697 w 7143142"/>
              <a:gd name="connsiteY15" fmla="*/ 2345873 h 3828135"/>
              <a:gd name="connsiteX16" fmla="*/ 5044966 w 7143142"/>
              <a:gd name="connsiteY16" fmla="*/ 2913432 h 3828135"/>
              <a:gd name="connsiteX17" fmla="*/ 5307724 w 7143142"/>
              <a:gd name="connsiteY17" fmla="*/ 3291804 h 3828135"/>
              <a:gd name="connsiteX18" fmla="*/ 5602014 w 7143142"/>
              <a:gd name="connsiteY18" fmla="*/ 3565073 h 3828135"/>
              <a:gd name="connsiteX19" fmla="*/ 6001407 w 7143142"/>
              <a:gd name="connsiteY19" fmla="*/ 3754259 h 3828135"/>
              <a:gd name="connsiteX20" fmla="*/ 6505904 w 7143142"/>
              <a:gd name="connsiteY20" fmla="*/ 3806811 h 3828135"/>
              <a:gd name="connsiteX21" fmla="*/ 7083973 w 7143142"/>
              <a:gd name="connsiteY21" fmla="*/ 3827832 h 3828135"/>
              <a:gd name="connsiteX22" fmla="*/ 7094483 w 7143142"/>
              <a:gd name="connsiteY22" fmla="*/ 3817321 h 3828135"/>
              <a:gd name="connsiteX0" fmla="*/ 0 w 7083974"/>
              <a:gd name="connsiteY0" fmla="*/ 3817321 h 3827831"/>
              <a:gd name="connsiteX1" fmla="*/ 346842 w 7083974"/>
              <a:gd name="connsiteY1" fmla="*/ 3817321 h 3827831"/>
              <a:gd name="connsiteX2" fmla="*/ 683173 w 7083974"/>
              <a:gd name="connsiteY2" fmla="*/ 3806811 h 3827831"/>
              <a:gd name="connsiteX3" fmla="*/ 1093076 w 7083974"/>
              <a:gd name="connsiteY3" fmla="*/ 3743749 h 3827831"/>
              <a:gd name="connsiteX4" fmla="*/ 1608083 w 7083974"/>
              <a:gd name="connsiteY4" fmla="*/ 3480990 h 3827831"/>
              <a:gd name="connsiteX5" fmla="*/ 1996966 w 7083974"/>
              <a:gd name="connsiteY5" fmla="*/ 2987004 h 3827831"/>
              <a:gd name="connsiteX6" fmla="*/ 2406869 w 7083974"/>
              <a:gd name="connsiteY6" fmla="*/ 2146177 h 3827831"/>
              <a:gd name="connsiteX7" fmla="*/ 2743200 w 7083974"/>
              <a:gd name="connsiteY7" fmla="*/ 1263308 h 3827831"/>
              <a:gd name="connsiteX8" fmla="*/ 2953407 w 7083974"/>
              <a:gd name="connsiteY8" fmla="*/ 769321 h 3827831"/>
              <a:gd name="connsiteX9" fmla="*/ 3195145 w 7083974"/>
              <a:gd name="connsiteY9" fmla="*/ 275335 h 3827831"/>
              <a:gd name="connsiteX10" fmla="*/ 3405352 w 7083974"/>
              <a:gd name="connsiteY10" fmla="*/ 44108 h 3827831"/>
              <a:gd name="connsiteX11" fmla="*/ 3541986 w 7083974"/>
              <a:gd name="connsiteY11" fmla="*/ 2066 h 3827831"/>
              <a:gd name="connsiteX12" fmla="*/ 3752193 w 7083974"/>
              <a:gd name="connsiteY12" fmla="*/ 75639 h 3827831"/>
              <a:gd name="connsiteX13" fmla="*/ 4025462 w 7083974"/>
              <a:gd name="connsiteY13" fmla="*/ 517073 h 3827831"/>
              <a:gd name="connsiteX14" fmla="*/ 4424855 w 7083974"/>
              <a:gd name="connsiteY14" fmla="*/ 1484025 h 3827831"/>
              <a:gd name="connsiteX15" fmla="*/ 4771697 w 7083974"/>
              <a:gd name="connsiteY15" fmla="*/ 2345873 h 3827831"/>
              <a:gd name="connsiteX16" fmla="*/ 5044966 w 7083974"/>
              <a:gd name="connsiteY16" fmla="*/ 2913432 h 3827831"/>
              <a:gd name="connsiteX17" fmla="*/ 5307724 w 7083974"/>
              <a:gd name="connsiteY17" fmla="*/ 3291804 h 3827831"/>
              <a:gd name="connsiteX18" fmla="*/ 5602014 w 7083974"/>
              <a:gd name="connsiteY18" fmla="*/ 3565073 h 3827831"/>
              <a:gd name="connsiteX19" fmla="*/ 6001407 w 7083974"/>
              <a:gd name="connsiteY19" fmla="*/ 3754259 h 3827831"/>
              <a:gd name="connsiteX20" fmla="*/ 6505904 w 7083974"/>
              <a:gd name="connsiteY20" fmla="*/ 3806811 h 3827831"/>
              <a:gd name="connsiteX21" fmla="*/ 7083973 w 7083974"/>
              <a:gd name="connsiteY21" fmla="*/ 3827832 h 3827831"/>
              <a:gd name="connsiteX0" fmla="*/ 1 w 6737131"/>
              <a:gd name="connsiteY0" fmla="*/ 3817321 h 3827832"/>
              <a:gd name="connsiteX1" fmla="*/ 336332 w 6737131"/>
              <a:gd name="connsiteY1" fmla="*/ 3806811 h 3827832"/>
              <a:gd name="connsiteX2" fmla="*/ 746235 w 6737131"/>
              <a:gd name="connsiteY2" fmla="*/ 3743749 h 3827832"/>
              <a:gd name="connsiteX3" fmla="*/ 1261242 w 6737131"/>
              <a:gd name="connsiteY3" fmla="*/ 3480990 h 3827832"/>
              <a:gd name="connsiteX4" fmla="*/ 1650125 w 6737131"/>
              <a:gd name="connsiteY4" fmla="*/ 2987004 h 3827832"/>
              <a:gd name="connsiteX5" fmla="*/ 2060028 w 6737131"/>
              <a:gd name="connsiteY5" fmla="*/ 2146177 h 3827832"/>
              <a:gd name="connsiteX6" fmla="*/ 2396359 w 6737131"/>
              <a:gd name="connsiteY6" fmla="*/ 1263308 h 3827832"/>
              <a:gd name="connsiteX7" fmla="*/ 2606566 w 6737131"/>
              <a:gd name="connsiteY7" fmla="*/ 769321 h 3827832"/>
              <a:gd name="connsiteX8" fmla="*/ 2848304 w 6737131"/>
              <a:gd name="connsiteY8" fmla="*/ 275335 h 3827832"/>
              <a:gd name="connsiteX9" fmla="*/ 3058511 w 6737131"/>
              <a:gd name="connsiteY9" fmla="*/ 44108 h 3827832"/>
              <a:gd name="connsiteX10" fmla="*/ 3195145 w 6737131"/>
              <a:gd name="connsiteY10" fmla="*/ 2066 h 3827832"/>
              <a:gd name="connsiteX11" fmla="*/ 3405352 w 6737131"/>
              <a:gd name="connsiteY11" fmla="*/ 75639 h 3827832"/>
              <a:gd name="connsiteX12" fmla="*/ 3678621 w 6737131"/>
              <a:gd name="connsiteY12" fmla="*/ 517073 h 3827832"/>
              <a:gd name="connsiteX13" fmla="*/ 4078014 w 6737131"/>
              <a:gd name="connsiteY13" fmla="*/ 1484025 h 3827832"/>
              <a:gd name="connsiteX14" fmla="*/ 4424856 w 6737131"/>
              <a:gd name="connsiteY14" fmla="*/ 2345873 h 3827832"/>
              <a:gd name="connsiteX15" fmla="*/ 4698125 w 6737131"/>
              <a:gd name="connsiteY15" fmla="*/ 2913432 h 3827832"/>
              <a:gd name="connsiteX16" fmla="*/ 4960883 w 6737131"/>
              <a:gd name="connsiteY16" fmla="*/ 3291804 h 3827832"/>
              <a:gd name="connsiteX17" fmla="*/ 5255173 w 6737131"/>
              <a:gd name="connsiteY17" fmla="*/ 3565073 h 3827832"/>
              <a:gd name="connsiteX18" fmla="*/ 5654566 w 6737131"/>
              <a:gd name="connsiteY18" fmla="*/ 3754259 h 3827832"/>
              <a:gd name="connsiteX19" fmla="*/ 6159063 w 6737131"/>
              <a:gd name="connsiteY19" fmla="*/ 3806811 h 3827832"/>
              <a:gd name="connsiteX20" fmla="*/ 6737132 w 6737131"/>
              <a:gd name="connsiteY20" fmla="*/ 3827832 h 3827832"/>
              <a:gd name="connsiteX0" fmla="*/ 0 w 6159061"/>
              <a:gd name="connsiteY0" fmla="*/ 3817321 h 3817321"/>
              <a:gd name="connsiteX1" fmla="*/ 336331 w 6159061"/>
              <a:gd name="connsiteY1" fmla="*/ 3806811 h 3817321"/>
              <a:gd name="connsiteX2" fmla="*/ 746234 w 6159061"/>
              <a:gd name="connsiteY2" fmla="*/ 3743749 h 3817321"/>
              <a:gd name="connsiteX3" fmla="*/ 1261241 w 6159061"/>
              <a:gd name="connsiteY3" fmla="*/ 3480990 h 3817321"/>
              <a:gd name="connsiteX4" fmla="*/ 1650124 w 6159061"/>
              <a:gd name="connsiteY4" fmla="*/ 2987004 h 3817321"/>
              <a:gd name="connsiteX5" fmla="*/ 2060027 w 6159061"/>
              <a:gd name="connsiteY5" fmla="*/ 2146177 h 3817321"/>
              <a:gd name="connsiteX6" fmla="*/ 2396358 w 6159061"/>
              <a:gd name="connsiteY6" fmla="*/ 1263308 h 3817321"/>
              <a:gd name="connsiteX7" fmla="*/ 2606565 w 6159061"/>
              <a:gd name="connsiteY7" fmla="*/ 769321 h 3817321"/>
              <a:gd name="connsiteX8" fmla="*/ 2848303 w 6159061"/>
              <a:gd name="connsiteY8" fmla="*/ 275335 h 3817321"/>
              <a:gd name="connsiteX9" fmla="*/ 3058510 w 6159061"/>
              <a:gd name="connsiteY9" fmla="*/ 44108 h 3817321"/>
              <a:gd name="connsiteX10" fmla="*/ 3195144 w 6159061"/>
              <a:gd name="connsiteY10" fmla="*/ 2066 h 3817321"/>
              <a:gd name="connsiteX11" fmla="*/ 3405351 w 6159061"/>
              <a:gd name="connsiteY11" fmla="*/ 75639 h 3817321"/>
              <a:gd name="connsiteX12" fmla="*/ 3678620 w 6159061"/>
              <a:gd name="connsiteY12" fmla="*/ 517073 h 3817321"/>
              <a:gd name="connsiteX13" fmla="*/ 4078013 w 6159061"/>
              <a:gd name="connsiteY13" fmla="*/ 1484025 h 3817321"/>
              <a:gd name="connsiteX14" fmla="*/ 4424855 w 6159061"/>
              <a:gd name="connsiteY14" fmla="*/ 2345873 h 3817321"/>
              <a:gd name="connsiteX15" fmla="*/ 4698124 w 6159061"/>
              <a:gd name="connsiteY15" fmla="*/ 2913432 h 3817321"/>
              <a:gd name="connsiteX16" fmla="*/ 4960882 w 6159061"/>
              <a:gd name="connsiteY16" fmla="*/ 3291804 h 3817321"/>
              <a:gd name="connsiteX17" fmla="*/ 5255172 w 6159061"/>
              <a:gd name="connsiteY17" fmla="*/ 3565073 h 3817321"/>
              <a:gd name="connsiteX18" fmla="*/ 5654565 w 6159061"/>
              <a:gd name="connsiteY18" fmla="*/ 3754259 h 3817321"/>
              <a:gd name="connsiteX19" fmla="*/ 6159062 w 6159061"/>
              <a:gd name="connsiteY19" fmla="*/ 3806811 h 3817321"/>
              <a:gd name="connsiteX0" fmla="*/ 1 w 5822732"/>
              <a:gd name="connsiteY0" fmla="*/ 3806811 h 3806811"/>
              <a:gd name="connsiteX1" fmla="*/ 409904 w 5822732"/>
              <a:gd name="connsiteY1" fmla="*/ 3743749 h 3806811"/>
              <a:gd name="connsiteX2" fmla="*/ 924911 w 5822732"/>
              <a:gd name="connsiteY2" fmla="*/ 3480990 h 3806811"/>
              <a:gd name="connsiteX3" fmla="*/ 1313794 w 5822732"/>
              <a:gd name="connsiteY3" fmla="*/ 2987004 h 3806811"/>
              <a:gd name="connsiteX4" fmla="*/ 1723697 w 5822732"/>
              <a:gd name="connsiteY4" fmla="*/ 2146177 h 3806811"/>
              <a:gd name="connsiteX5" fmla="*/ 2060028 w 5822732"/>
              <a:gd name="connsiteY5" fmla="*/ 1263308 h 3806811"/>
              <a:gd name="connsiteX6" fmla="*/ 2270235 w 5822732"/>
              <a:gd name="connsiteY6" fmla="*/ 769321 h 3806811"/>
              <a:gd name="connsiteX7" fmla="*/ 2511973 w 5822732"/>
              <a:gd name="connsiteY7" fmla="*/ 275335 h 3806811"/>
              <a:gd name="connsiteX8" fmla="*/ 2722180 w 5822732"/>
              <a:gd name="connsiteY8" fmla="*/ 44108 h 3806811"/>
              <a:gd name="connsiteX9" fmla="*/ 2858814 w 5822732"/>
              <a:gd name="connsiteY9" fmla="*/ 2066 h 3806811"/>
              <a:gd name="connsiteX10" fmla="*/ 3069021 w 5822732"/>
              <a:gd name="connsiteY10" fmla="*/ 75639 h 3806811"/>
              <a:gd name="connsiteX11" fmla="*/ 3342290 w 5822732"/>
              <a:gd name="connsiteY11" fmla="*/ 517073 h 3806811"/>
              <a:gd name="connsiteX12" fmla="*/ 3741683 w 5822732"/>
              <a:gd name="connsiteY12" fmla="*/ 1484025 h 3806811"/>
              <a:gd name="connsiteX13" fmla="*/ 4088525 w 5822732"/>
              <a:gd name="connsiteY13" fmla="*/ 2345873 h 3806811"/>
              <a:gd name="connsiteX14" fmla="*/ 4361794 w 5822732"/>
              <a:gd name="connsiteY14" fmla="*/ 2913432 h 3806811"/>
              <a:gd name="connsiteX15" fmla="*/ 4624552 w 5822732"/>
              <a:gd name="connsiteY15" fmla="*/ 3291804 h 3806811"/>
              <a:gd name="connsiteX16" fmla="*/ 4918842 w 5822732"/>
              <a:gd name="connsiteY16" fmla="*/ 3565073 h 3806811"/>
              <a:gd name="connsiteX17" fmla="*/ 5318235 w 5822732"/>
              <a:gd name="connsiteY17" fmla="*/ 3754259 h 3806811"/>
              <a:gd name="connsiteX18" fmla="*/ 5822732 w 5822732"/>
              <a:gd name="connsiteY18" fmla="*/ 3806811 h 3806811"/>
              <a:gd name="connsiteX0" fmla="*/ 0 w 5882763"/>
              <a:gd name="connsiteY0" fmla="*/ 3806811 h 3806811"/>
              <a:gd name="connsiteX1" fmla="*/ 469935 w 5882763"/>
              <a:gd name="connsiteY1" fmla="*/ 3743749 h 3806811"/>
              <a:gd name="connsiteX2" fmla="*/ 984942 w 5882763"/>
              <a:gd name="connsiteY2" fmla="*/ 3480990 h 3806811"/>
              <a:gd name="connsiteX3" fmla="*/ 1373825 w 5882763"/>
              <a:gd name="connsiteY3" fmla="*/ 2987004 h 3806811"/>
              <a:gd name="connsiteX4" fmla="*/ 1783728 w 5882763"/>
              <a:gd name="connsiteY4" fmla="*/ 2146177 h 3806811"/>
              <a:gd name="connsiteX5" fmla="*/ 2120059 w 5882763"/>
              <a:gd name="connsiteY5" fmla="*/ 1263308 h 3806811"/>
              <a:gd name="connsiteX6" fmla="*/ 2330266 w 5882763"/>
              <a:gd name="connsiteY6" fmla="*/ 769321 h 3806811"/>
              <a:gd name="connsiteX7" fmla="*/ 2572004 w 5882763"/>
              <a:gd name="connsiteY7" fmla="*/ 275335 h 3806811"/>
              <a:gd name="connsiteX8" fmla="*/ 2782211 w 5882763"/>
              <a:gd name="connsiteY8" fmla="*/ 44108 h 3806811"/>
              <a:gd name="connsiteX9" fmla="*/ 2918845 w 5882763"/>
              <a:gd name="connsiteY9" fmla="*/ 2066 h 3806811"/>
              <a:gd name="connsiteX10" fmla="*/ 3129052 w 5882763"/>
              <a:gd name="connsiteY10" fmla="*/ 75639 h 3806811"/>
              <a:gd name="connsiteX11" fmla="*/ 3402321 w 5882763"/>
              <a:gd name="connsiteY11" fmla="*/ 517073 h 3806811"/>
              <a:gd name="connsiteX12" fmla="*/ 3801714 w 5882763"/>
              <a:gd name="connsiteY12" fmla="*/ 1484025 h 3806811"/>
              <a:gd name="connsiteX13" fmla="*/ 4148556 w 5882763"/>
              <a:gd name="connsiteY13" fmla="*/ 2345873 h 3806811"/>
              <a:gd name="connsiteX14" fmla="*/ 4421825 w 5882763"/>
              <a:gd name="connsiteY14" fmla="*/ 2913432 h 3806811"/>
              <a:gd name="connsiteX15" fmla="*/ 4684583 w 5882763"/>
              <a:gd name="connsiteY15" fmla="*/ 3291804 h 3806811"/>
              <a:gd name="connsiteX16" fmla="*/ 4978873 w 5882763"/>
              <a:gd name="connsiteY16" fmla="*/ 3565073 h 3806811"/>
              <a:gd name="connsiteX17" fmla="*/ 5378266 w 5882763"/>
              <a:gd name="connsiteY17" fmla="*/ 3754259 h 3806811"/>
              <a:gd name="connsiteX18" fmla="*/ 5882763 w 5882763"/>
              <a:gd name="connsiteY18" fmla="*/ 3806811 h 380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82763" h="3806811">
                <a:moveTo>
                  <a:pt x="0" y="3806811"/>
                </a:moveTo>
                <a:cubicBezTo>
                  <a:pt x="124372" y="3794549"/>
                  <a:pt x="305778" y="3798052"/>
                  <a:pt x="469935" y="3743749"/>
                </a:cubicBezTo>
                <a:cubicBezTo>
                  <a:pt x="634092" y="3689446"/>
                  <a:pt x="834294" y="3607114"/>
                  <a:pt x="984942" y="3480990"/>
                </a:cubicBezTo>
                <a:cubicBezTo>
                  <a:pt x="1135590" y="3354866"/>
                  <a:pt x="1240694" y="3209473"/>
                  <a:pt x="1373825" y="2987004"/>
                </a:cubicBezTo>
                <a:cubicBezTo>
                  <a:pt x="1506956" y="2764535"/>
                  <a:pt x="1659356" y="2433460"/>
                  <a:pt x="1783728" y="2146177"/>
                </a:cubicBezTo>
                <a:cubicBezTo>
                  <a:pt x="1908100" y="1858894"/>
                  <a:pt x="2028969" y="1492784"/>
                  <a:pt x="2120059" y="1263308"/>
                </a:cubicBezTo>
                <a:cubicBezTo>
                  <a:pt x="2211149" y="1033832"/>
                  <a:pt x="2254942" y="933983"/>
                  <a:pt x="2330266" y="769321"/>
                </a:cubicBezTo>
                <a:cubicBezTo>
                  <a:pt x="2405590" y="604659"/>
                  <a:pt x="2496680" y="396204"/>
                  <a:pt x="2572004" y="275335"/>
                </a:cubicBezTo>
                <a:cubicBezTo>
                  <a:pt x="2647328" y="154466"/>
                  <a:pt x="2724404" y="89653"/>
                  <a:pt x="2782211" y="44108"/>
                </a:cubicBezTo>
                <a:cubicBezTo>
                  <a:pt x="2840018" y="-1437"/>
                  <a:pt x="2861038" y="-3189"/>
                  <a:pt x="2918845" y="2066"/>
                </a:cubicBezTo>
                <a:cubicBezTo>
                  <a:pt x="2976652" y="7321"/>
                  <a:pt x="3048473" y="-10195"/>
                  <a:pt x="3129052" y="75639"/>
                </a:cubicBezTo>
                <a:cubicBezTo>
                  <a:pt x="3209631" y="161473"/>
                  <a:pt x="3290211" y="282342"/>
                  <a:pt x="3402321" y="517073"/>
                </a:cubicBezTo>
                <a:cubicBezTo>
                  <a:pt x="3514431" y="751804"/>
                  <a:pt x="3677342" y="1179225"/>
                  <a:pt x="3801714" y="1484025"/>
                </a:cubicBezTo>
                <a:cubicBezTo>
                  <a:pt x="3926086" y="1788825"/>
                  <a:pt x="4045204" y="2107639"/>
                  <a:pt x="4148556" y="2345873"/>
                </a:cubicBezTo>
                <a:cubicBezTo>
                  <a:pt x="4251908" y="2584107"/>
                  <a:pt x="4332487" y="2755777"/>
                  <a:pt x="4421825" y="2913432"/>
                </a:cubicBezTo>
                <a:cubicBezTo>
                  <a:pt x="4511163" y="3071087"/>
                  <a:pt x="4591742" y="3183197"/>
                  <a:pt x="4684583" y="3291804"/>
                </a:cubicBezTo>
                <a:cubicBezTo>
                  <a:pt x="4777424" y="3400411"/>
                  <a:pt x="4863259" y="3487997"/>
                  <a:pt x="4978873" y="3565073"/>
                </a:cubicBezTo>
                <a:cubicBezTo>
                  <a:pt x="5094487" y="3642149"/>
                  <a:pt x="5227618" y="3713969"/>
                  <a:pt x="5378266" y="3754259"/>
                </a:cubicBezTo>
                <a:cubicBezTo>
                  <a:pt x="5528914" y="3794549"/>
                  <a:pt x="5702335" y="3794549"/>
                  <a:pt x="5882763" y="3806811"/>
                </a:cubicBezTo>
              </a:path>
            </a:pathLst>
          </a:custGeom>
          <a:solidFill>
            <a:srgbClr val="FF0119"/>
          </a:solidFill>
          <a:ln>
            <a:solidFill>
              <a:srgbClr val="65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EA12FF-D25A-F691-C8A4-2A0EE7AB6C15}"/>
              </a:ext>
            </a:extLst>
          </p:cNvPr>
          <p:cNvSpPr/>
          <p:nvPr/>
        </p:nvSpPr>
        <p:spPr>
          <a:xfrm>
            <a:off x="6854280" y="3756615"/>
            <a:ext cx="132080" cy="340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F3F5B86-5C9C-809E-725D-F2D993143151}"/>
              </a:ext>
            </a:extLst>
          </p:cNvPr>
          <p:cNvSpPr/>
          <p:nvPr/>
        </p:nvSpPr>
        <p:spPr>
          <a:xfrm rot="19623298">
            <a:off x="5849931" y="3254506"/>
            <a:ext cx="568105" cy="612856"/>
          </a:xfrm>
          <a:custGeom>
            <a:avLst/>
            <a:gdLst>
              <a:gd name="connsiteX0" fmla="*/ 0 w 7143142"/>
              <a:gd name="connsiteY0" fmla="*/ 3817321 h 3828135"/>
              <a:gd name="connsiteX1" fmla="*/ 346842 w 7143142"/>
              <a:gd name="connsiteY1" fmla="*/ 3817321 h 3828135"/>
              <a:gd name="connsiteX2" fmla="*/ 683173 w 7143142"/>
              <a:gd name="connsiteY2" fmla="*/ 3806811 h 3828135"/>
              <a:gd name="connsiteX3" fmla="*/ 1093076 w 7143142"/>
              <a:gd name="connsiteY3" fmla="*/ 3743749 h 3828135"/>
              <a:gd name="connsiteX4" fmla="*/ 1608083 w 7143142"/>
              <a:gd name="connsiteY4" fmla="*/ 3480990 h 3828135"/>
              <a:gd name="connsiteX5" fmla="*/ 1996966 w 7143142"/>
              <a:gd name="connsiteY5" fmla="*/ 2987004 h 3828135"/>
              <a:gd name="connsiteX6" fmla="*/ 2406869 w 7143142"/>
              <a:gd name="connsiteY6" fmla="*/ 2146177 h 3828135"/>
              <a:gd name="connsiteX7" fmla="*/ 2743200 w 7143142"/>
              <a:gd name="connsiteY7" fmla="*/ 1263308 h 3828135"/>
              <a:gd name="connsiteX8" fmla="*/ 2953407 w 7143142"/>
              <a:gd name="connsiteY8" fmla="*/ 769321 h 3828135"/>
              <a:gd name="connsiteX9" fmla="*/ 3195145 w 7143142"/>
              <a:gd name="connsiteY9" fmla="*/ 275335 h 3828135"/>
              <a:gd name="connsiteX10" fmla="*/ 3405352 w 7143142"/>
              <a:gd name="connsiteY10" fmla="*/ 44108 h 3828135"/>
              <a:gd name="connsiteX11" fmla="*/ 3541986 w 7143142"/>
              <a:gd name="connsiteY11" fmla="*/ 2066 h 3828135"/>
              <a:gd name="connsiteX12" fmla="*/ 3752193 w 7143142"/>
              <a:gd name="connsiteY12" fmla="*/ 75639 h 3828135"/>
              <a:gd name="connsiteX13" fmla="*/ 4025462 w 7143142"/>
              <a:gd name="connsiteY13" fmla="*/ 517073 h 3828135"/>
              <a:gd name="connsiteX14" fmla="*/ 4424855 w 7143142"/>
              <a:gd name="connsiteY14" fmla="*/ 1484025 h 3828135"/>
              <a:gd name="connsiteX15" fmla="*/ 4771697 w 7143142"/>
              <a:gd name="connsiteY15" fmla="*/ 2345873 h 3828135"/>
              <a:gd name="connsiteX16" fmla="*/ 5044966 w 7143142"/>
              <a:gd name="connsiteY16" fmla="*/ 2913432 h 3828135"/>
              <a:gd name="connsiteX17" fmla="*/ 5307724 w 7143142"/>
              <a:gd name="connsiteY17" fmla="*/ 3291804 h 3828135"/>
              <a:gd name="connsiteX18" fmla="*/ 5602014 w 7143142"/>
              <a:gd name="connsiteY18" fmla="*/ 3565073 h 3828135"/>
              <a:gd name="connsiteX19" fmla="*/ 6001407 w 7143142"/>
              <a:gd name="connsiteY19" fmla="*/ 3754259 h 3828135"/>
              <a:gd name="connsiteX20" fmla="*/ 6505904 w 7143142"/>
              <a:gd name="connsiteY20" fmla="*/ 3806811 h 3828135"/>
              <a:gd name="connsiteX21" fmla="*/ 7083973 w 7143142"/>
              <a:gd name="connsiteY21" fmla="*/ 3827832 h 3828135"/>
              <a:gd name="connsiteX22" fmla="*/ 7094483 w 7143142"/>
              <a:gd name="connsiteY22" fmla="*/ 3817321 h 3828135"/>
              <a:gd name="connsiteX0" fmla="*/ 0 w 7083974"/>
              <a:gd name="connsiteY0" fmla="*/ 3817321 h 3827831"/>
              <a:gd name="connsiteX1" fmla="*/ 346842 w 7083974"/>
              <a:gd name="connsiteY1" fmla="*/ 3817321 h 3827831"/>
              <a:gd name="connsiteX2" fmla="*/ 683173 w 7083974"/>
              <a:gd name="connsiteY2" fmla="*/ 3806811 h 3827831"/>
              <a:gd name="connsiteX3" fmla="*/ 1093076 w 7083974"/>
              <a:gd name="connsiteY3" fmla="*/ 3743749 h 3827831"/>
              <a:gd name="connsiteX4" fmla="*/ 1608083 w 7083974"/>
              <a:gd name="connsiteY4" fmla="*/ 3480990 h 3827831"/>
              <a:gd name="connsiteX5" fmla="*/ 1996966 w 7083974"/>
              <a:gd name="connsiteY5" fmla="*/ 2987004 h 3827831"/>
              <a:gd name="connsiteX6" fmla="*/ 2406869 w 7083974"/>
              <a:gd name="connsiteY6" fmla="*/ 2146177 h 3827831"/>
              <a:gd name="connsiteX7" fmla="*/ 2743200 w 7083974"/>
              <a:gd name="connsiteY7" fmla="*/ 1263308 h 3827831"/>
              <a:gd name="connsiteX8" fmla="*/ 2953407 w 7083974"/>
              <a:gd name="connsiteY8" fmla="*/ 769321 h 3827831"/>
              <a:gd name="connsiteX9" fmla="*/ 3195145 w 7083974"/>
              <a:gd name="connsiteY9" fmla="*/ 275335 h 3827831"/>
              <a:gd name="connsiteX10" fmla="*/ 3405352 w 7083974"/>
              <a:gd name="connsiteY10" fmla="*/ 44108 h 3827831"/>
              <a:gd name="connsiteX11" fmla="*/ 3541986 w 7083974"/>
              <a:gd name="connsiteY11" fmla="*/ 2066 h 3827831"/>
              <a:gd name="connsiteX12" fmla="*/ 3752193 w 7083974"/>
              <a:gd name="connsiteY12" fmla="*/ 75639 h 3827831"/>
              <a:gd name="connsiteX13" fmla="*/ 4025462 w 7083974"/>
              <a:gd name="connsiteY13" fmla="*/ 517073 h 3827831"/>
              <a:gd name="connsiteX14" fmla="*/ 4424855 w 7083974"/>
              <a:gd name="connsiteY14" fmla="*/ 1484025 h 3827831"/>
              <a:gd name="connsiteX15" fmla="*/ 4771697 w 7083974"/>
              <a:gd name="connsiteY15" fmla="*/ 2345873 h 3827831"/>
              <a:gd name="connsiteX16" fmla="*/ 5044966 w 7083974"/>
              <a:gd name="connsiteY16" fmla="*/ 2913432 h 3827831"/>
              <a:gd name="connsiteX17" fmla="*/ 5307724 w 7083974"/>
              <a:gd name="connsiteY17" fmla="*/ 3291804 h 3827831"/>
              <a:gd name="connsiteX18" fmla="*/ 5602014 w 7083974"/>
              <a:gd name="connsiteY18" fmla="*/ 3565073 h 3827831"/>
              <a:gd name="connsiteX19" fmla="*/ 6001407 w 7083974"/>
              <a:gd name="connsiteY19" fmla="*/ 3754259 h 3827831"/>
              <a:gd name="connsiteX20" fmla="*/ 6505904 w 7083974"/>
              <a:gd name="connsiteY20" fmla="*/ 3806811 h 3827831"/>
              <a:gd name="connsiteX21" fmla="*/ 7083973 w 7083974"/>
              <a:gd name="connsiteY21" fmla="*/ 3827832 h 3827831"/>
              <a:gd name="connsiteX0" fmla="*/ 1 w 6737131"/>
              <a:gd name="connsiteY0" fmla="*/ 3817321 h 3827832"/>
              <a:gd name="connsiteX1" fmla="*/ 336332 w 6737131"/>
              <a:gd name="connsiteY1" fmla="*/ 3806811 h 3827832"/>
              <a:gd name="connsiteX2" fmla="*/ 746235 w 6737131"/>
              <a:gd name="connsiteY2" fmla="*/ 3743749 h 3827832"/>
              <a:gd name="connsiteX3" fmla="*/ 1261242 w 6737131"/>
              <a:gd name="connsiteY3" fmla="*/ 3480990 h 3827832"/>
              <a:gd name="connsiteX4" fmla="*/ 1650125 w 6737131"/>
              <a:gd name="connsiteY4" fmla="*/ 2987004 h 3827832"/>
              <a:gd name="connsiteX5" fmla="*/ 2060028 w 6737131"/>
              <a:gd name="connsiteY5" fmla="*/ 2146177 h 3827832"/>
              <a:gd name="connsiteX6" fmla="*/ 2396359 w 6737131"/>
              <a:gd name="connsiteY6" fmla="*/ 1263308 h 3827832"/>
              <a:gd name="connsiteX7" fmla="*/ 2606566 w 6737131"/>
              <a:gd name="connsiteY7" fmla="*/ 769321 h 3827832"/>
              <a:gd name="connsiteX8" fmla="*/ 2848304 w 6737131"/>
              <a:gd name="connsiteY8" fmla="*/ 275335 h 3827832"/>
              <a:gd name="connsiteX9" fmla="*/ 3058511 w 6737131"/>
              <a:gd name="connsiteY9" fmla="*/ 44108 h 3827832"/>
              <a:gd name="connsiteX10" fmla="*/ 3195145 w 6737131"/>
              <a:gd name="connsiteY10" fmla="*/ 2066 h 3827832"/>
              <a:gd name="connsiteX11" fmla="*/ 3405352 w 6737131"/>
              <a:gd name="connsiteY11" fmla="*/ 75639 h 3827832"/>
              <a:gd name="connsiteX12" fmla="*/ 3678621 w 6737131"/>
              <a:gd name="connsiteY12" fmla="*/ 517073 h 3827832"/>
              <a:gd name="connsiteX13" fmla="*/ 4078014 w 6737131"/>
              <a:gd name="connsiteY13" fmla="*/ 1484025 h 3827832"/>
              <a:gd name="connsiteX14" fmla="*/ 4424856 w 6737131"/>
              <a:gd name="connsiteY14" fmla="*/ 2345873 h 3827832"/>
              <a:gd name="connsiteX15" fmla="*/ 4698125 w 6737131"/>
              <a:gd name="connsiteY15" fmla="*/ 2913432 h 3827832"/>
              <a:gd name="connsiteX16" fmla="*/ 4960883 w 6737131"/>
              <a:gd name="connsiteY16" fmla="*/ 3291804 h 3827832"/>
              <a:gd name="connsiteX17" fmla="*/ 5255173 w 6737131"/>
              <a:gd name="connsiteY17" fmla="*/ 3565073 h 3827832"/>
              <a:gd name="connsiteX18" fmla="*/ 5654566 w 6737131"/>
              <a:gd name="connsiteY18" fmla="*/ 3754259 h 3827832"/>
              <a:gd name="connsiteX19" fmla="*/ 6159063 w 6737131"/>
              <a:gd name="connsiteY19" fmla="*/ 3806811 h 3827832"/>
              <a:gd name="connsiteX20" fmla="*/ 6737132 w 6737131"/>
              <a:gd name="connsiteY20" fmla="*/ 3827832 h 3827832"/>
              <a:gd name="connsiteX0" fmla="*/ 0 w 6159061"/>
              <a:gd name="connsiteY0" fmla="*/ 3817321 h 3817321"/>
              <a:gd name="connsiteX1" fmla="*/ 336331 w 6159061"/>
              <a:gd name="connsiteY1" fmla="*/ 3806811 h 3817321"/>
              <a:gd name="connsiteX2" fmla="*/ 746234 w 6159061"/>
              <a:gd name="connsiteY2" fmla="*/ 3743749 h 3817321"/>
              <a:gd name="connsiteX3" fmla="*/ 1261241 w 6159061"/>
              <a:gd name="connsiteY3" fmla="*/ 3480990 h 3817321"/>
              <a:gd name="connsiteX4" fmla="*/ 1650124 w 6159061"/>
              <a:gd name="connsiteY4" fmla="*/ 2987004 h 3817321"/>
              <a:gd name="connsiteX5" fmla="*/ 2060027 w 6159061"/>
              <a:gd name="connsiteY5" fmla="*/ 2146177 h 3817321"/>
              <a:gd name="connsiteX6" fmla="*/ 2396358 w 6159061"/>
              <a:gd name="connsiteY6" fmla="*/ 1263308 h 3817321"/>
              <a:gd name="connsiteX7" fmla="*/ 2606565 w 6159061"/>
              <a:gd name="connsiteY7" fmla="*/ 769321 h 3817321"/>
              <a:gd name="connsiteX8" fmla="*/ 2848303 w 6159061"/>
              <a:gd name="connsiteY8" fmla="*/ 275335 h 3817321"/>
              <a:gd name="connsiteX9" fmla="*/ 3058510 w 6159061"/>
              <a:gd name="connsiteY9" fmla="*/ 44108 h 3817321"/>
              <a:gd name="connsiteX10" fmla="*/ 3195144 w 6159061"/>
              <a:gd name="connsiteY10" fmla="*/ 2066 h 3817321"/>
              <a:gd name="connsiteX11" fmla="*/ 3405351 w 6159061"/>
              <a:gd name="connsiteY11" fmla="*/ 75639 h 3817321"/>
              <a:gd name="connsiteX12" fmla="*/ 3678620 w 6159061"/>
              <a:gd name="connsiteY12" fmla="*/ 517073 h 3817321"/>
              <a:gd name="connsiteX13" fmla="*/ 4078013 w 6159061"/>
              <a:gd name="connsiteY13" fmla="*/ 1484025 h 3817321"/>
              <a:gd name="connsiteX14" fmla="*/ 4424855 w 6159061"/>
              <a:gd name="connsiteY14" fmla="*/ 2345873 h 3817321"/>
              <a:gd name="connsiteX15" fmla="*/ 4698124 w 6159061"/>
              <a:gd name="connsiteY15" fmla="*/ 2913432 h 3817321"/>
              <a:gd name="connsiteX16" fmla="*/ 4960882 w 6159061"/>
              <a:gd name="connsiteY16" fmla="*/ 3291804 h 3817321"/>
              <a:gd name="connsiteX17" fmla="*/ 5255172 w 6159061"/>
              <a:gd name="connsiteY17" fmla="*/ 3565073 h 3817321"/>
              <a:gd name="connsiteX18" fmla="*/ 5654565 w 6159061"/>
              <a:gd name="connsiteY18" fmla="*/ 3754259 h 3817321"/>
              <a:gd name="connsiteX19" fmla="*/ 6159062 w 6159061"/>
              <a:gd name="connsiteY19" fmla="*/ 3806811 h 3817321"/>
              <a:gd name="connsiteX0" fmla="*/ 1 w 5822732"/>
              <a:gd name="connsiteY0" fmla="*/ 3806811 h 3806811"/>
              <a:gd name="connsiteX1" fmla="*/ 409904 w 5822732"/>
              <a:gd name="connsiteY1" fmla="*/ 3743749 h 3806811"/>
              <a:gd name="connsiteX2" fmla="*/ 924911 w 5822732"/>
              <a:gd name="connsiteY2" fmla="*/ 3480990 h 3806811"/>
              <a:gd name="connsiteX3" fmla="*/ 1313794 w 5822732"/>
              <a:gd name="connsiteY3" fmla="*/ 2987004 h 3806811"/>
              <a:gd name="connsiteX4" fmla="*/ 1723697 w 5822732"/>
              <a:gd name="connsiteY4" fmla="*/ 2146177 h 3806811"/>
              <a:gd name="connsiteX5" fmla="*/ 2060028 w 5822732"/>
              <a:gd name="connsiteY5" fmla="*/ 1263308 h 3806811"/>
              <a:gd name="connsiteX6" fmla="*/ 2270235 w 5822732"/>
              <a:gd name="connsiteY6" fmla="*/ 769321 h 3806811"/>
              <a:gd name="connsiteX7" fmla="*/ 2511973 w 5822732"/>
              <a:gd name="connsiteY7" fmla="*/ 275335 h 3806811"/>
              <a:gd name="connsiteX8" fmla="*/ 2722180 w 5822732"/>
              <a:gd name="connsiteY8" fmla="*/ 44108 h 3806811"/>
              <a:gd name="connsiteX9" fmla="*/ 2858814 w 5822732"/>
              <a:gd name="connsiteY9" fmla="*/ 2066 h 3806811"/>
              <a:gd name="connsiteX10" fmla="*/ 3069021 w 5822732"/>
              <a:gd name="connsiteY10" fmla="*/ 75639 h 3806811"/>
              <a:gd name="connsiteX11" fmla="*/ 3342290 w 5822732"/>
              <a:gd name="connsiteY11" fmla="*/ 517073 h 3806811"/>
              <a:gd name="connsiteX12" fmla="*/ 3741683 w 5822732"/>
              <a:gd name="connsiteY12" fmla="*/ 1484025 h 3806811"/>
              <a:gd name="connsiteX13" fmla="*/ 4088525 w 5822732"/>
              <a:gd name="connsiteY13" fmla="*/ 2345873 h 3806811"/>
              <a:gd name="connsiteX14" fmla="*/ 4361794 w 5822732"/>
              <a:gd name="connsiteY14" fmla="*/ 2913432 h 3806811"/>
              <a:gd name="connsiteX15" fmla="*/ 4624552 w 5822732"/>
              <a:gd name="connsiteY15" fmla="*/ 3291804 h 3806811"/>
              <a:gd name="connsiteX16" fmla="*/ 4918842 w 5822732"/>
              <a:gd name="connsiteY16" fmla="*/ 3565073 h 3806811"/>
              <a:gd name="connsiteX17" fmla="*/ 5318235 w 5822732"/>
              <a:gd name="connsiteY17" fmla="*/ 3754259 h 3806811"/>
              <a:gd name="connsiteX18" fmla="*/ 5822732 w 5822732"/>
              <a:gd name="connsiteY18" fmla="*/ 3806811 h 3806811"/>
              <a:gd name="connsiteX0" fmla="*/ 0 w 5882763"/>
              <a:gd name="connsiteY0" fmla="*/ 3806811 h 3806811"/>
              <a:gd name="connsiteX1" fmla="*/ 469935 w 5882763"/>
              <a:gd name="connsiteY1" fmla="*/ 3743749 h 3806811"/>
              <a:gd name="connsiteX2" fmla="*/ 984942 w 5882763"/>
              <a:gd name="connsiteY2" fmla="*/ 3480990 h 3806811"/>
              <a:gd name="connsiteX3" fmla="*/ 1373825 w 5882763"/>
              <a:gd name="connsiteY3" fmla="*/ 2987004 h 3806811"/>
              <a:gd name="connsiteX4" fmla="*/ 1783728 w 5882763"/>
              <a:gd name="connsiteY4" fmla="*/ 2146177 h 3806811"/>
              <a:gd name="connsiteX5" fmla="*/ 2120059 w 5882763"/>
              <a:gd name="connsiteY5" fmla="*/ 1263308 h 3806811"/>
              <a:gd name="connsiteX6" fmla="*/ 2330266 w 5882763"/>
              <a:gd name="connsiteY6" fmla="*/ 769321 h 3806811"/>
              <a:gd name="connsiteX7" fmla="*/ 2572004 w 5882763"/>
              <a:gd name="connsiteY7" fmla="*/ 275335 h 3806811"/>
              <a:gd name="connsiteX8" fmla="*/ 2782211 w 5882763"/>
              <a:gd name="connsiteY8" fmla="*/ 44108 h 3806811"/>
              <a:gd name="connsiteX9" fmla="*/ 2918845 w 5882763"/>
              <a:gd name="connsiteY9" fmla="*/ 2066 h 3806811"/>
              <a:gd name="connsiteX10" fmla="*/ 3129052 w 5882763"/>
              <a:gd name="connsiteY10" fmla="*/ 75639 h 3806811"/>
              <a:gd name="connsiteX11" fmla="*/ 3402321 w 5882763"/>
              <a:gd name="connsiteY11" fmla="*/ 517073 h 3806811"/>
              <a:gd name="connsiteX12" fmla="*/ 3801714 w 5882763"/>
              <a:gd name="connsiteY12" fmla="*/ 1484025 h 3806811"/>
              <a:gd name="connsiteX13" fmla="*/ 4148556 w 5882763"/>
              <a:gd name="connsiteY13" fmla="*/ 2345873 h 3806811"/>
              <a:gd name="connsiteX14" fmla="*/ 4421825 w 5882763"/>
              <a:gd name="connsiteY14" fmla="*/ 2913432 h 3806811"/>
              <a:gd name="connsiteX15" fmla="*/ 4684583 w 5882763"/>
              <a:gd name="connsiteY15" fmla="*/ 3291804 h 3806811"/>
              <a:gd name="connsiteX16" fmla="*/ 4978873 w 5882763"/>
              <a:gd name="connsiteY16" fmla="*/ 3565073 h 3806811"/>
              <a:gd name="connsiteX17" fmla="*/ 5378266 w 5882763"/>
              <a:gd name="connsiteY17" fmla="*/ 3754259 h 3806811"/>
              <a:gd name="connsiteX18" fmla="*/ 5882763 w 5882763"/>
              <a:gd name="connsiteY18" fmla="*/ 3806811 h 380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882763" h="3806811">
                <a:moveTo>
                  <a:pt x="0" y="3806811"/>
                </a:moveTo>
                <a:cubicBezTo>
                  <a:pt x="124372" y="3794549"/>
                  <a:pt x="305778" y="3798052"/>
                  <a:pt x="469935" y="3743749"/>
                </a:cubicBezTo>
                <a:cubicBezTo>
                  <a:pt x="634092" y="3689446"/>
                  <a:pt x="834294" y="3607114"/>
                  <a:pt x="984942" y="3480990"/>
                </a:cubicBezTo>
                <a:cubicBezTo>
                  <a:pt x="1135590" y="3354866"/>
                  <a:pt x="1240694" y="3209473"/>
                  <a:pt x="1373825" y="2987004"/>
                </a:cubicBezTo>
                <a:cubicBezTo>
                  <a:pt x="1506956" y="2764535"/>
                  <a:pt x="1659356" y="2433460"/>
                  <a:pt x="1783728" y="2146177"/>
                </a:cubicBezTo>
                <a:cubicBezTo>
                  <a:pt x="1908100" y="1858894"/>
                  <a:pt x="2028969" y="1492784"/>
                  <a:pt x="2120059" y="1263308"/>
                </a:cubicBezTo>
                <a:cubicBezTo>
                  <a:pt x="2211149" y="1033832"/>
                  <a:pt x="2254942" y="933983"/>
                  <a:pt x="2330266" y="769321"/>
                </a:cubicBezTo>
                <a:cubicBezTo>
                  <a:pt x="2405590" y="604659"/>
                  <a:pt x="2496680" y="396204"/>
                  <a:pt x="2572004" y="275335"/>
                </a:cubicBezTo>
                <a:cubicBezTo>
                  <a:pt x="2647328" y="154466"/>
                  <a:pt x="2724404" y="89653"/>
                  <a:pt x="2782211" y="44108"/>
                </a:cubicBezTo>
                <a:cubicBezTo>
                  <a:pt x="2840018" y="-1437"/>
                  <a:pt x="2861038" y="-3189"/>
                  <a:pt x="2918845" y="2066"/>
                </a:cubicBezTo>
                <a:cubicBezTo>
                  <a:pt x="2976652" y="7321"/>
                  <a:pt x="3048473" y="-10195"/>
                  <a:pt x="3129052" y="75639"/>
                </a:cubicBezTo>
                <a:cubicBezTo>
                  <a:pt x="3209631" y="161473"/>
                  <a:pt x="3290211" y="282342"/>
                  <a:pt x="3402321" y="517073"/>
                </a:cubicBezTo>
                <a:cubicBezTo>
                  <a:pt x="3514431" y="751804"/>
                  <a:pt x="3677342" y="1179225"/>
                  <a:pt x="3801714" y="1484025"/>
                </a:cubicBezTo>
                <a:cubicBezTo>
                  <a:pt x="3926086" y="1788825"/>
                  <a:pt x="4045204" y="2107639"/>
                  <a:pt x="4148556" y="2345873"/>
                </a:cubicBezTo>
                <a:cubicBezTo>
                  <a:pt x="4251908" y="2584107"/>
                  <a:pt x="4332487" y="2755777"/>
                  <a:pt x="4421825" y="2913432"/>
                </a:cubicBezTo>
                <a:cubicBezTo>
                  <a:pt x="4511163" y="3071087"/>
                  <a:pt x="4591742" y="3183197"/>
                  <a:pt x="4684583" y="3291804"/>
                </a:cubicBezTo>
                <a:cubicBezTo>
                  <a:pt x="4777424" y="3400411"/>
                  <a:pt x="4863259" y="3487997"/>
                  <a:pt x="4978873" y="3565073"/>
                </a:cubicBezTo>
                <a:cubicBezTo>
                  <a:pt x="5094487" y="3642149"/>
                  <a:pt x="5227618" y="3713969"/>
                  <a:pt x="5378266" y="3754259"/>
                </a:cubicBezTo>
                <a:cubicBezTo>
                  <a:pt x="5528914" y="3794549"/>
                  <a:pt x="5702335" y="3794549"/>
                  <a:pt x="5882763" y="3806811"/>
                </a:cubicBezTo>
              </a:path>
            </a:pathLst>
          </a:custGeom>
          <a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 l="10000" r="10000"/>
            </a:stretch>
          </a:blipFill>
          <a:ln>
            <a:solidFill>
              <a:srgbClr val="65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lowchart: Direct Access Storage 23">
            <a:extLst>
              <a:ext uri="{FF2B5EF4-FFF2-40B4-BE49-F238E27FC236}">
                <a16:creationId xmlns:a16="http://schemas.microsoft.com/office/drawing/2014/main" id="{241C5027-C11B-EC56-272D-D09E18DABAC1}"/>
              </a:ext>
            </a:extLst>
          </p:cNvPr>
          <p:cNvSpPr/>
          <p:nvPr/>
        </p:nvSpPr>
        <p:spPr>
          <a:xfrm>
            <a:off x="4743510" y="2677127"/>
            <a:ext cx="275255" cy="612856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3DD642-3BB6-C289-D1A9-6E141948D8A7}"/>
              </a:ext>
            </a:extLst>
          </p:cNvPr>
          <p:cNvCxnSpPr/>
          <p:nvPr/>
        </p:nvCxnSpPr>
        <p:spPr>
          <a:xfrm flipV="1">
            <a:off x="5779357" y="2445418"/>
            <a:ext cx="2038882" cy="14431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Direct Access Storage 25">
            <a:extLst>
              <a:ext uri="{FF2B5EF4-FFF2-40B4-BE49-F238E27FC236}">
                <a16:creationId xmlns:a16="http://schemas.microsoft.com/office/drawing/2014/main" id="{92619F92-2E6C-9E2D-4875-FB746990BEDB}"/>
              </a:ext>
            </a:extLst>
          </p:cNvPr>
          <p:cNvSpPr/>
          <p:nvPr/>
        </p:nvSpPr>
        <p:spPr>
          <a:xfrm rot="10800000">
            <a:off x="8679490" y="2749462"/>
            <a:ext cx="275255" cy="612856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7993BF-BD68-CEF7-2185-5C05361E9B8D}"/>
              </a:ext>
            </a:extLst>
          </p:cNvPr>
          <p:cNvCxnSpPr>
            <a:cxnSpLocks/>
          </p:cNvCxnSpPr>
          <p:nvPr/>
        </p:nvCxnSpPr>
        <p:spPr>
          <a:xfrm flipH="1" flipV="1">
            <a:off x="7747119" y="3217583"/>
            <a:ext cx="723880" cy="3090"/>
          </a:xfrm>
          <a:prstGeom prst="straightConnector1">
            <a:avLst/>
          </a:prstGeom>
          <a:noFill/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0E5447-926E-43D4-4330-9C658D1072B5}"/>
              </a:ext>
            </a:extLst>
          </p:cNvPr>
          <p:cNvCxnSpPr>
            <a:cxnSpLocks/>
          </p:cNvCxnSpPr>
          <p:nvPr/>
        </p:nvCxnSpPr>
        <p:spPr>
          <a:xfrm>
            <a:off x="5695733" y="2885717"/>
            <a:ext cx="627574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4280AC-E7E4-D256-FCBE-F79F192ADC2B}"/>
              </a:ext>
            </a:extLst>
          </p:cNvPr>
          <p:cNvSpPr txBox="1"/>
          <p:nvPr/>
        </p:nvSpPr>
        <p:spPr>
          <a:xfrm>
            <a:off x="4949362" y="3226063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Pump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3763CB-B02E-1E04-5085-620E3A9F9346}"/>
              </a:ext>
            </a:extLst>
          </p:cNvPr>
          <p:cNvSpPr txBox="1"/>
          <p:nvPr/>
        </p:nvSpPr>
        <p:spPr>
          <a:xfrm rot="19499519">
            <a:off x="6037946" y="3701111"/>
            <a:ext cx="67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Probe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AC8CBC-81F6-E986-9515-EBCFBE99862A}"/>
              </a:ext>
            </a:extLst>
          </p:cNvPr>
          <p:cNvCxnSpPr/>
          <p:nvPr/>
        </p:nvCxnSpPr>
        <p:spPr>
          <a:xfrm>
            <a:off x="5328412" y="2539967"/>
            <a:ext cx="8612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1187B8-BE19-750B-95E6-69FBC53A9BF2}"/>
              </a:ext>
            </a:extLst>
          </p:cNvPr>
          <p:cNvCxnSpPr/>
          <p:nvPr/>
        </p:nvCxnSpPr>
        <p:spPr>
          <a:xfrm>
            <a:off x="5325574" y="2423127"/>
            <a:ext cx="0" cy="203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9938AF-53DE-8E45-83D6-03DCD72FDF13}"/>
              </a:ext>
            </a:extLst>
          </p:cNvPr>
          <p:cNvCxnSpPr/>
          <p:nvPr/>
        </p:nvCxnSpPr>
        <p:spPr>
          <a:xfrm>
            <a:off x="6204061" y="2438262"/>
            <a:ext cx="0" cy="203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8F20A8B-8F13-EA03-32D2-F540495042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024451"/>
              </p:ext>
            </p:extLst>
          </p:nvPr>
        </p:nvGraphicFramePr>
        <p:xfrm>
          <a:off x="6476172" y="2268923"/>
          <a:ext cx="838021" cy="37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1654543" imgH="744549" progId="ChemDraw.Document.6.0">
                  <p:embed/>
                </p:oleObj>
              </mc:Choice>
              <mc:Fallback>
                <p:oleObj name="CS ChemDraw Drawing" r:id="rId7" imgW="1654543" imgH="744549" progId="ChemDraw.Document.6.0">
                  <p:embed/>
                  <p:pic>
                    <p:nvPicPr>
                      <p:cNvPr id="91" name="Object 90">
                        <a:extLst>
                          <a:ext uri="{FF2B5EF4-FFF2-40B4-BE49-F238E27FC236}">
                            <a16:creationId xmlns:a16="http://schemas.microsoft.com/office/drawing/2014/main" id="{7DB07D87-18BE-4F65-BBDC-B7B2633A5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6172" y="2268923"/>
                        <a:ext cx="838021" cy="377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9C8B4A8-FFC3-E3DD-DCD5-99C9D4619098}"/>
              </a:ext>
            </a:extLst>
          </p:cNvPr>
          <p:cNvSpPr txBox="1"/>
          <p:nvPr/>
        </p:nvSpPr>
        <p:spPr>
          <a:xfrm>
            <a:off x="5441139" y="2237041"/>
            <a:ext cx="647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Delay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530ECE-26CF-B947-6770-57F6D572B1F8}"/>
              </a:ext>
            </a:extLst>
          </p:cNvPr>
          <p:cNvCxnSpPr/>
          <p:nvPr/>
        </p:nvCxnSpPr>
        <p:spPr>
          <a:xfrm>
            <a:off x="1058779" y="4765617"/>
            <a:ext cx="14317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4A336B-C2E9-DF30-7D85-3286410C0762}"/>
              </a:ext>
            </a:extLst>
          </p:cNvPr>
          <p:cNvCxnSpPr/>
          <p:nvPr/>
        </p:nvCxnSpPr>
        <p:spPr>
          <a:xfrm>
            <a:off x="1058779" y="5339121"/>
            <a:ext cx="143175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2D3A4E-6B90-937E-C439-D6F48DB3679A}"/>
              </a:ext>
            </a:extLst>
          </p:cNvPr>
          <p:cNvCxnSpPr/>
          <p:nvPr/>
        </p:nvCxnSpPr>
        <p:spPr>
          <a:xfrm>
            <a:off x="1058779" y="5900596"/>
            <a:ext cx="143175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B2FED3-621B-8094-DE94-FF309FC8A199}"/>
              </a:ext>
            </a:extLst>
          </p:cNvPr>
          <p:cNvCxnSpPr/>
          <p:nvPr/>
        </p:nvCxnSpPr>
        <p:spPr>
          <a:xfrm>
            <a:off x="4675483" y="4765617"/>
            <a:ext cx="14317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5F7242-D97E-333D-6C3E-684B53698430}"/>
              </a:ext>
            </a:extLst>
          </p:cNvPr>
          <p:cNvCxnSpPr/>
          <p:nvPr/>
        </p:nvCxnSpPr>
        <p:spPr>
          <a:xfrm>
            <a:off x="4675483" y="5339121"/>
            <a:ext cx="143175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A0A10EF-4733-BED0-BEE6-4BD5B3601FD5}"/>
              </a:ext>
            </a:extLst>
          </p:cNvPr>
          <p:cNvCxnSpPr/>
          <p:nvPr/>
        </p:nvCxnSpPr>
        <p:spPr>
          <a:xfrm>
            <a:off x="4675483" y="5900596"/>
            <a:ext cx="143175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row: Down 50">
            <a:extLst>
              <a:ext uri="{FF2B5EF4-FFF2-40B4-BE49-F238E27FC236}">
                <a16:creationId xmlns:a16="http://schemas.microsoft.com/office/drawing/2014/main" id="{F47598AB-156B-6E4B-E9D3-E972BF6835F1}"/>
              </a:ext>
            </a:extLst>
          </p:cNvPr>
          <p:cNvSpPr/>
          <p:nvPr/>
        </p:nvSpPr>
        <p:spPr>
          <a:xfrm rot="10800000" flipH="1">
            <a:off x="1690437" y="5412381"/>
            <a:ext cx="168441" cy="4149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2216ACB7-6446-89CF-1D9D-D6875F90363D}"/>
              </a:ext>
            </a:extLst>
          </p:cNvPr>
          <p:cNvSpPr/>
          <p:nvPr/>
        </p:nvSpPr>
        <p:spPr>
          <a:xfrm rot="10800000" flipH="1">
            <a:off x="1690438" y="4842350"/>
            <a:ext cx="168441" cy="414956"/>
          </a:xfrm>
          <a:prstGeom prst="downArrow">
            <a:avLst/>
          </a:prstGeom>
          <a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 l="10000" r="10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CB1D790-F564-5800-884E-DA49F85DE3B2}"/>
              </a:ext>
            </a:extLst>
          </p:cNvPr>
          <p:cNvSpPr/>
          <p:nvPr/>
        </p:nvSpPr>
        <p:spPr>
          <a:xfrm>
            <a:off x="697832" y="1921183"/>
            <a:ext cx="791131" cy="17504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C340FD2-D565-7BCB-17D7-943391AF3929}"/>
              </a:ext>
            </a:extLst>
          </p:cNvPr>
          <p:cNvCxnSpPr/>
          <p:nvPr/>
        </p:nvCxnSpPr>
        <p:spPr>
          <a:xfrm>
            <a:off x="878305" y="3671631"/>
            <a:ext cx="360947" cy="8063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04C82A3-C478-B4CA-9FE0-9675199ABFA0}"/>
              </a:ext>
            </a:extLst>
          </p:cNvPr>
          <p:cNvSpPr/>
          <p:nvPr/>
        </p:nvSpPr>
        <p:spPr>
          <a:xfrm>
            <a:off x="1560083" y="1921183"/>
            <a:ext cx="1983217" cy="175044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CA6B59-EF13-747C-2D83-F4B8B1669C10}"/>
              </a:ext>
            </a:extLst>
          </p:cNvPr>
          <p:cNvCxnSpPr>
            <a:cxnSpLocks/>
          </p:cNvCxnSpPr>
          <p:nvPr/>
        </p:nvCxnSpPr>
        <p:spPr>
          <a:xfrm>
            <a:off x="3340086" y="3642558"/>
            <a:ext cx="1391741" cy="835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row: Down 58">
            <a:extLst>
              <a:ext uri="{FF2B5EF4-FFF2-40B4-BE49-F238E27FC236}">
                <a16:creationId xmlns:a16="http://schemas.microsoft.com/office/drawing/2014/main" id="{83C81CE9-CA89-ACFB-A358-81A63328F47E}"/>
              </a:ext>
            </a:extLst>
          </p:cNvPr>
          <p:cNvSpPr/>
          <p:nvPr/>
        </p:nvSpPr>
        <p:spPr>
          <a:xfrm rot="10800000" flipH="1">
            <a:off x="4899882" y="5409134"/>
            <a:ext cx="168441" cy="4149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ECF1FA72-F5BC-3089-947B-6BE6397846B2}"/>
              </a:ext>
            </a:extLst>
          </p:cNvPr>
          <p:cNvSpPr/>
          <p:nvPr/>
        </p:nvSpPr>
        <p:spPr>
          <a:xfrm flipH="1">
            <a:off x="5552659" y="5409134"/>
            <a:ext cx="168441" cy="414956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02843B-425E-5642-3B14-7AD14EC4C446}"/>
              </a:ext>
            </a:extLst>
          </p:cNvPr>
          <p:cNvSpPr txBox="1"/>
          <p:nvPr/>
        </p:nvSpPr>
        <p:spPr>
          <a:xfrm>
            <a:off x="1031103" y="5488783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Pump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5EB419-D87A-63C8-E683-F1039BAD4FEB}"/>
              </a:ext>
            </a:extLst>
          </p:cNvPr>
          <p:cNvSpPr txBox="1"/>
          <p:nvPr/>
        </p:nvSpPr>
        <p:spPr>
          <a:xfrm>
            <a:off x="1031103" y="4904453"/>
            <a:ext cx="67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Probe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F699DA-8177-187A-6207-42C58BC6BA24}"/>
              </a:ext>
            </a:extLst>
          </p:cNvPr>
          <p:cNvSpPr txBox="1"/>
          <p:nvPr/>
        </p:nvSpPr>
        <p:spPr>
          <a:xfrm>
            <a:off x="724385" y="567721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</a:t>
            </a:r>
            <a:r>
              <a:rPr lang="en-US" b="1" baseline="-25000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54AC203-726F-CCF7-06D5-6A094FA24962}"/>
              </a:ext>
            </a:extLst>
          </p:cNvPr>
          <p:cNvSpPr txBox="1"/>
          <p:nvPr/>
        </p:nvSpPr>
        <p:spPr>
          <a:xfrm>
            <a:off x="732804" y="510639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S</a:t>
            </a:r>
            <a:r>
              <a:rPr lang="en-US" b="1" baseline="-25000" dirty="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60D2C1-AE0A-BF40-CEF3-1061CEBD5F51}"/>
              </a:ext>
            </a:extLst>
          </p:cNvPr>
          <p:cNvSpPr txBox="1"/>
          <p:nvPr/>
        </p:nvSpPr>
        <p:spPr>
          <a:xfrm>
            <a:off x="732803" y="453512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S</a:t>
            </a:r>
            <a:r>
              <a:rPr lang="en-US" b="1" baseline="-25000" dirty="0">
                <a:solidFill>
                  <a:srgbClr val="FF0066"/>
                </a:solidFill>
              </a:rPr>
              <a:t>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F36478-9DF1-A0C6-0107-1AC927FC522C}"/>
              </a:ext>
            </a:extLst>
          </p:cNvPr>
          <p:cNvSpPr txBox="1"/>
          <p:nvPr/>
        </p:nvSpPr>
        <p:spPr>
          <a:xfrm>
            <a:off x="4351782" y="571593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</a:t>
            </a:r>
            <a:r>
              <a:rPr lang="en-US" b="1" baseline="-25000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A5D760-2225-40DA-F7CB-D1A4013798C7}"/>
              </a:ext>
            </a:extLst>
          </p:cNvPr>
          <p:cNvSpPr txBox="1"/>
          <p:nvPr/>
        </p:nvSpPr>
        <p:spPr>
          <a:xfrm>
            <a:off x="4360201" y="514511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S</a:t>
            </a:r>
            <a:r>
              <a:rPr lang="en-US" b="1" baseline="-25000" dirty="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5E9B4B-5FE9-2B11-696B-28B943F25FCC}"/>
              </a:ext>
            </a:extLst>
          </p:cNvPr>
          <p:cNvSpPr txBox="1"/>
          <p:nvPr/>
        </p:nvSpPr>
        <p:spPr>
          <a:xfrm>
            <a:off x="4360200" y="45738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S</a:t>
            </a:r>
            <a:r>
              <a:rPr lang="en-US" b="1" baseline="-25000" dirty="0">
                <a:solidFill>
                  <a:srgbClr val="FF0066"/>
                </a:solidFill>
              </a:rPr>
              <a:t>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066C422-4F35-6202-3B06-D000FEE7FA28}"/>
              </a:ext>
            </a:extLst>
          </p:cNvPr>
          <p:cNvSpPr txBox="1"/>
          <p:nvPr/>
        </p:nvSpPr>
        <p:spPr>
          <a:xfrm>
            <a:off x="491294" y="6129743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Excited State Absorbance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944053-E639-05B8-CF75-A128C7B3E8C5}"/>
              </a:ext>
            </a:extLst>
          </p:cNvPr>
          <p:cNvSpPr txBox="1"/>
          <p:nvPr/>
        </p:nvSpPr>
        <p:spPr>
          <a:xfrm>
            <a:off x="4360200" y="6124679"/>
            <a:ext cx="207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Stimulated Emission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E018728-D387-807F-D025-24A966547F23}"/>
              </a:ext>
            </a:extLst>
          </p:cNvPr>
          <p:cNvSpPr txBox="1"/>
          <p:nvPr/>
        </p:nvSpPr>
        <p:spPr>
          <a:xfrm>
            <a:off x="204194" y="987690"/>
            <a:ext cx="579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Gas phase TAS provides an opportunity to compare with theory as complexity of model is reduced significantly.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53DFF-DDCF-A9A3-7DF0-E09D22784FD2}"/>
              </a:ext>
            </a:extLst>
          </p:cNvPr>
          <p:cNvSpPr txBox="1"/>
          <p:nvPr/>
        </p:nvSpPr>
        <p:spPr>
          <a:xfrm>
            <a:off x="125616" y="6541342"/>
            <a:ext cx="82798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/>
              <a:t>Silfies</a:t>
            </a:r>
            <a:r>
              <a:rPr lang="en-US" sz="1300" dirty="0"/>
              <a:t>, M. C.; Mehmood, A.; </a:t>
            </a:r>
            <a:r>
              <a:rPr lang="en-US" sz="1300" dirty="0" err="1"/>
              <a:t>Kowzan</a:t>
            </a:r>
            <a:r>
              <a:rPr lang="en-US" sz="1300" dirty="0"/>
              <a:t>, G.; Hohenstein, E. G.; Levine, B. G.; Allison, T. K. </a:t>
            </a:r>
            <a:r>
              <a:rPr lang="en-US" sz="1300" i="1" dirty="0"/>
              <a:t>J. Chem. Phys</a:t>
            </a:r>
            <a:r>
              <a:rPr lang="en-US" sz="1300" dirty="0"/>
              <a:t>. </a:t>
            </a:r>
            <a:r>
              <a:rPr lang="en-US" sz="1300" b="1" dirty="0"/>
              <a:t>2023</a:t>
            </a:r>
            <a:r>
              <a:rPr lang="en-US" sz="1300" dirty="0"/>
              <a:t>, </a:t>
            </a:r>
            <a:r>
              <a:rPr lang="en-US" sz="1300" i="1" dirty="0"/>
              <a:t>159</a:t>
            </a:r>
            <a:r>
              <a:rPr lang="en-US" sz="1300" dirty="0"/>
              <a:t>, 104304.</a:t>
            </a:r>
          </a:p>
        </p:txBody>
      </p:sp>
    </p:spTree>
    <p:extLst>
      <p:ext uri="{BB962C8B-B14F-4D97-AF65-F5344CB8AC3E}">
        <p14:creationId xmlns:p14="http://schemas.microsoft.com/office/powerpoint/2010/main" val="346150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  <p:bldP spid="53" grpId="0" animBg="1"/>
      <p:bldP spid="56" grpId="0" animBg="1"/>
      <p:bldP spid="59" grpId="0" animBg="1"/>
      <p:bldP spid="60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18827</TotalTime>
  <Words>1260</Words>
  <Application>Microsoft Office PowerPoint</Application>
  <PresentationFormat>On-screen Show (4:3)</PresentationFormat>
  <Paragraphs>155</Paragraphs>
  <Slides>20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cmbx12</vt:lpstr>
      <vt:lpstr>Söhne</vt:lpstr>
      <vt:lpstr>Office Theme</vt:lpstr>
      <vt:lpstr>Custom Design</vt:lpstr>
      <vt:lpstr>CS ChemDraw Drawing</vt:lpstr>
      <vt:lpstr>Simulations of Ultrafast Spectroscopy Observables Using the GPU-accelerated Time-dependent Complete Active Space Configuration Interaction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Mehmood, Arshad</dc:creator>
  <cp:lastModifiedBy>Arshad Mehmood</cp:lastModifiedBy>
  <cp:revision>330</cp:revision>
  <dcterms:created xsi:type="dcterms:W3CDTF">2021-02-10T03:52:12Z</dcterms:created>
  <dcterms:modified xsi:type="dcterms:W3CDTF">2024-05-24T16:10:52Z</dcterms:modified>
</cp:coreProperties>
</file>