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omments/modernComment_355_75FA8A6.xml" ContentType="application/vnd.ms-powerpoint.comment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95" r:id="rId1"/>
  </p:sldMasterIdLst>
  <p:notesMasterIdLst>
    <p:notesMasterId r:id="rId17"/>
  </p:notesMasterIdLst>
  <p:sldIdLst>
    <p:sldId id="262" r:id="rId2"/>
    <p:sldId id="838" r:id="rId3"/>
    <p:sldId id="269" r:id="rId4"/>
    <p:sldId id="321" r:id="rId5"/>
    <p:sldId id="853" r:id="rId6"/>
    <p:sldId id="856" r:id="rId7"/>
    <p:sldId id="832" r:id="rId8"/>
    <p:sldId id="841" r:id="rId9"/>
    <p:sldId id="858" r:id="rId10"/>
    <p:sldId id="843" r:id="rId11"/>
    <p:sldId id="847" r:id="rId12"/>
    <p:sldId id="859" r:id="rId13"/>
    <p:sldId id="848" r:id="rId14"/>
    <p:sldId id="837" r:id="rId15"/>
    <p:sldId id="835" r:id="rId1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2EDE8315-B325-FBC0-05E2-8711E15E63D6}" name="Wickramasinghe, Mohotigge" initials="MW" userId="S::SACHITH@email.sc.edu::86bfecc9-3d05-46dd-a8b0-03325932216f" providerId="AD"/>
  <p188:author id="{461A434E-AADA-E698-B45A-973D0B31F47D}" name="Garashchuk, Sophya" initials="SG" userId="S::GARASHCH@mailbox.sc.edu::e5d677bd-ad93-4fea-9eb8-c631287e977d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1B653"/>
    <a:srgbClr val="FFC000"/>
    <a:srgbClr val="FF9933"/>
    <a:srgbClr val="66FFCC"/>
    <a:srgbClr val="99FF66"/>
    <a:srgbClr val="01B854"/>
    <a:srgbClr val="385723"/>
    <a:srgbClr val="FF8A15"/>
    <a:srgbClr val="FDF9B2"/>
    <a:srgbClr val="A8AFB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5103" autoAdjust="0"/>
  </p:normalViewPr>
  <p:slideViewPr>
    <p:cSldViewPr snapToGrid="0">
      <p:cViewPr varScale="1">
        <p:scale>
          <a:sx n="79" d="100"/>
          <a:sy n="79" d="100"/>
        </p:scale>
        <p:origin x="1598" y="77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8/10/relationships/authors" Target="authors.xml"/></Relationships>
</file>

<file path=ppt/comments/modernComment_355_75FA8A6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FE034434-AC97-4AF3-9E10-F810EA37FD09}" authorId="{461A434E-AADA-E698-B45A-973D0B31F47D}" created="2023-07-31T17:46:22.645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123709606" sldId="853"/>
      <ac:picMk id="5" creationId="{86E84271-9C46-EBAA-DEA6-D9116DF7AB37}"/>
    </ac:deMkLst>
    <p188:txBody>
      <a:bodyPr/>
      <a:lstStyle/>
      <a:p>
        <a:r>
          <a:rPr lang="en-US"/>
          <a:t>What is N?</a:t>
        </a:r>
      </a:p>
    </p188:txBody>
    <p188:extLst>
      <p:ext xmlns:p="http://schemas.openxmlformats.org/presentationml/2006/main" uri="{57CB4572-C831-44C2-8A1C-0ADB6CCDFE69}">
        <p223:reactions xmlns:p223="http://schemas.microsoft.com/office/powerpoint/2022/03/main">
          <p223:rxn type="👍">
            <p223:instance time="2023-11-22T00:33:02.884" authorId="{461A434E-AADA-E698-B45A-973D0B31F47D}"/>
          </p223:rxn>
        </p223:reactions>
      </p:ext>
    </p188:extLst>
  </p188:cm>
</p188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A5B785-CF71-47D1-8FAB-E75CD1D0794E}" type="datetimeFigureOut">
              <a:rPr lang="en-US" smtClean="0"/>
              <a:t>12/4/2023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6F34C2-CF39-4063-959C-7BDAE91E02F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39700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6F34C2-CF39-4063-959C-7BDAE91E02FA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25802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dirty="0">
                <a:effectLst/>
                <a:latin typeface="Calibri" panose="020F0502020204030204" pitchFamily="34" charset="0"/>
                <a:ea typeface="DengXian" panose="02010600030101010101" pitchFamily="2" charset="-122"/>
              </a:rPr>
              <a:t>phase-separated morphology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 performed on-the-fly Molecular Dynamics (</a:t>
            </a:r>
            <a:r>
              <a:rPr lang="en-US" sz="1200" b="1" i="0" u="none" strike="noStrike" baseline="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MD</a:t>
            </a:r>
            <a:r>
              <a:rPr lang="en-US" sz="120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simulations at the </a:t>
            </a:r>
            <a:r>
              <a:rPr lang="en-US" sz="1200" b="1" i="0" u="none" strike="noStrike" baseline="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DFTB</a:t>
            </a:r>
            <a:r>
              <a:rPr lang="en-US" sz="120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level of theory with </a:t>
            </a:r>
            <a:r>
              <a:rPr lang="en-US" sz="1200" i="0" u="none" strike="noStrike" baseline="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periodic boundary conditions</a:t>
            </a:r>
            <a:r>
              <a:rPr lang="en-US" sz="120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6F34C2-CF39-4063-959C-7BDAE91E02FA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77015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rgbClr val="3741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Hoping contributions to the D is more significant at higher and law water densities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6F34C2-CF39-4063-959C-7BDAE91E02FA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53665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The initial oscillatory behavior of the reactant probability correlates with disappearing and reappearing of the PES reactant well induced by environment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6F34C2-CF39-4063-959C-7BDAE91E02FA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00378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6F34C2-CF39-4063-959C-7BDAE91E02FA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6639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7B0FC4-9B49-CE79-AB77-709E1E525E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9DB40DB-42CF-FF20-A535-6A08BAA2331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BA4827-39A2-DCA1-7089-BB6B738CAB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A83E0-CA0E-4BED-8157-FC13062DE9A8}" type="datetimeFigureOut">
              <a:rPr lang="en-US" smtClean="0"/>
              <a:t>12/4/2023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FEE59E-EBB6-3E23-F1FC-E387604066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983879-B076-B745-B77C-0202D1CB75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C290C8-3F7A-427D-B8FC-0703CDB815E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89382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BF6D76-BB20-01DD-BAF4-63525C7D0E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BF76AC4-D79D-767A-C8EB-A7B919763F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51861F-6D3D-A2C2-446F-6619CA63DF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A83E0-CA0E-4BED-8157-FC13062DE9A8}" type="datetimeFigureOut">
              <a:rPr lang="en-US" smtClean="0"/>
              <a:t>12/4/2023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318F69-6580-0511-D4DF-0035A6970D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D38577-570A-DC68-B0A6-AE04745FA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C290C8-3F7A-427D-B8FC-0703CDB815E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47102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D9A1B00-B427-4755-B6F9-3B6C1DA3294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174D21F-D3DC-A517-9E42-AC5A0CEDA3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5A8795-76B7-1FC2-8F05-691F423077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A83E0-CA0E-4BED-8157-FC13062DE9A8}" type="datetimeFigureOut">
              <a:rPr lang="en-US" smtClean="0"/>
              <a:t>12/4/2023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0A1B9E-9A8C-27A7-D481-80073FACEA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523510-E562-3568-80A0-3A8E08C407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C290C8-3F7A-427D-B8FC-0703CDB815E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86466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5E3174-5F98-5B48-4293-1C49251F06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FB2A69-59AD-DF0E-ABD9-BB90246815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CF004F-172F-6B90-7246-D79583F825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A83E0-CA0E-4BED-8157-FC13062DE9A8}" type="datetimeFigureOut">
              <a:rPr lang="en-US" smtClean="0"/>
              <a:t>12/4/2023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ABFB68-56FB-978F-1E40-47B5EBF1AB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A2865A-7CBB-CD1B-2144-86AAEDB760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C290C8-3F7A-427D-B8FC-0703CDB815E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05649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23C8AF-0307-6C46-9CD1-FE906542B5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84771B-39B6-E48D-A09A-2B9DBFE100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9F3A6C-DA8A-D7EA-E96D-0F371A0CBE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A83E0-CA0E-4BED-8157-FC13062DE9A8}" type="datetimeFigureOut">
              <a:rPr lang="en-US" smtClean="0"/>
              <a:t>12/4/2023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62B858-D00C-BEB0-409F-34D3B54BD5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992B11-3500-2281-B03B-732284997A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C290C8-3F7A-427D-B8FC-0703CDB815E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17663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D818F0-1F7A-A91D-92DA-9CC83FF383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9EAB7A-CF1F-43F5-A17A-861D1EFF8BA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B7853BA-5942-39F1-1805-E4EA7F09E1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7EEFA4-CE92-8D69-5179-0A7D2CD2AB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A83E0-CA0E-4BED-8157-FC13062DE9A8}" type="datetimeFigureOut">
              <a:rPr lang="en-US" smtClean="0"/>
              <a:t>12/4/2023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B955565-6098-7DE9-332B-515B412369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5B9DCE-8D5A-AA99-7DC1-D11C2CC807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C290C8-3F7A-427D-B8FC-0703CDB815E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16190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FCB1A5-845F-B33D-9C67-9FC0B5E460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512533-7A7B-52A9-D969-0A6A51C154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769289A-F8F4-376E-7D5E-47735436EC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47641A4-02B6-6B8B-E0FD-B62E44D5D6B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48F17E2-8C73-67E4-F555-2679D938920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F0AC28B-8627-BF04-7848-C4E831F96E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A83E0-CA0E-4BED-8157-FC13062DE9A8}" type="datetimeFigureOut">
              <a:rPr lang="en-US" smtClean="0"/>
              <a:t>12/4/2023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5D38B28-6718-5E06-EA68-8FE6AD10EF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80DCF10-A397-0A00-DE95-3CD14F0622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C290C8-3F7A-427D-B8FC-0703CDB815E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38743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85FAAA-8DF4-9D92-6C3C-B66720AC8E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A1116E7-1642-5145-1F55-1452B0DE8C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A83E0-CA0E-4BED-8157-FC13062DE9A8}" type="datetimeFigureOut">
              <a:rPr lang="en-US" smtClean="0"/>
              <a:t>12/4/2023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675D1B1-C7D5-B3D3-93D9-8646518EFA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03371D-2390-3324-2163-DA9C86357D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C290C8-3F7A-427D-B8FC-0703CDB815E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19900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486B119-FB30-3AEE-BB2B-3D710908A2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A83E0-CA0E-4BED-8157-FC13062DE9A8}" type="datetimeFigureOut">
              <a:rPr lang="en-US" smtClean="0"/>
              <a:t>12/4/2023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4CBB7C6-CC1E-C313-08A2-97427DCFD3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EC2BE2-7824-6E53-A53C-C19F5EDCBB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C290C8-3F7A-427D-B8FC-0703CDB815E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22931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454958-D92B-5490-C465-76A176996D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81185C-7E5A-4E63-0256-51E890D90D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17E1C25-DA67-DFFA-E112-3D56CFC627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42E9E7-635C-06B0-7109-ECCC4E5607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A83E0-CA0E-4BED-8157-FC13062DE9A8}" type="datetimeFigureOut">
              <a:rPr lang="en-US" smtClean="0"/>
              <a:t>12/4/2023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E96C40B-034F-D43C-E130-7A00A15678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8B0EEF-0584-1CD5-13C0-901CAA417C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C290C8-3F7A-427D-B8FC-0703CDB815E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07300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DBF39C-C565-8735-0C1D-6AC008DAC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55CDFAC-5749-AE53-EDA4-FE2FF4F24CA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1BCD9A-D757-A7F6-F168-975AB49DDB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B0F9E5-9B2E-DB99-B0AD-A6BE17823F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A83E0-CA0E-4BED-8157-FC13062DE9A8}" type="datetimeFigureOut">
              <a:rPr lang="en-US" smtClean="0"/>
              <a:t>12/4/2023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D056B2-A120-F9DC-9DA7-C893DE49AF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B88AF7-2200-D43A-1868-A3447B745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C290C8-3F7A-427D-B8FC-0703CDB815E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17951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82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7C81249-8528-31C6-FC43-A6C89F67B2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7CC084-65C5-B1FF-20DE-D86E4F108C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3ED1D1-CC29-DD25-F325-98FD3B4A21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CA83E0-CA0E-4BED-8157-FC13062DE9A8}" type="datetimeFigureOut">
              <a:rPr lang="en-US" smtClean="0"/>
              <a:t>12/4/2023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8E321D-068A-2059-4665-20A8925F7FC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A69C11-54E8-B238-08CD-9BCA0914E0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C290C8-3F7A-427D-B8FC-0703CDB815E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79312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6" r:id="rId1"/>
    <p:sldLayoutId id="2147483897" r:id="rId2"/>
    <p:sldLayoutId id="2147483898" r:id="rId3"/>
    <p:sldLayoutId id="2147483899" r:id="rId4"/>
    <p:sldLayoutId id="2147483900" r:id="rId5"/>
    <p:sldLayoutId id="2147483901" r:id="rId6"/>
    <p:sldLayoutId id="2147483902" r:id="rId7"/>
    <p:sldLayoutId id="2147483903" r:id="rId8"/>
    <p:sldLayoutId id="2147483904" r:id="rId9"/>
    <p:sldLayoutId id="2147483905" r:id="rId10"/>
    <p:sldLayoutId id="2147483906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emf"/><Relationship Id="rId4" Type="http://schemas.openxmlformats.org/officeDocument/2006/relationships/image" Target="../media/image9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g"/><Relationship Id="rId3" Type="http://schemas.openxmlformats.org/officeDocument/2006/relationships/image" Target="../media/image15.jpg"/><Relationship Id="rId7" Type="http://schemas.openxmlformats.org/officeDocument/2006/relationships/image" Target="../media/image19.jpg"/><Relationship Id="rId2" Type="http://schemas.microsoft.com/office/2018/10/relationships/comments" Target="../comments/modernComment_355_75FA8A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2.jpg"/><Relationship Id="rId12" Type="http://schemas.openxmlformats.org/officeDocument/2006/relationships/image" Target="../media/image36.png"/><Relationship Id="rId2" Type="http://schemas.openxmlformats.org/officeDocument/2006/relationships/image" Target="../media/image21.png"/><Relationship Id="rId16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290.png"/><Relationship Id="rId15" Type="http://schemas.openxmlformats.org/officeDocument/2006/relationships/image" Target="../media/image23.png"/><Relationship Id="rId10" Type="http://schemas.openxmlformats.org/officeDocument/2006/relationships/image" Target="../media/image41.png"/><Relationship Id="rId9" Type="http://schemas.openxmlformats.org/officeDocument/2006/relationships/image" Target="../media/image40.png"/><Relationship Id="rId14" Type="http://schemas.openxmlformats.org/officeDocument/2006/relationships/image" Target="../media/image1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08A0802A-2144-456F-B16C-EDD4AD2E88D6}"/>
              </a:ext>
            </a:extLst>
          </p:cNvPr>
          <p:cNvSpPr txBox="1"/>
          <p:nvPr/>
        </p:nvSpPr>
        <p:spPr>
          <a:xfrm>
            <a:off x="255620" y="5377221"/>
            <a:ext cx="3796232" cy="16619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758952">
              <a:spcAft>
                <a:spcPts val="600"/>
              </a:spcAft>
            </a:pPr>
            <a:r>
              <a:rPr lang="en-US" sz="16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Sachith Wickramasinghe</a:t>
            </a:r>
          </a:p>
          <a:p>
            <a:pPr defTabSz="758952">
              <a:spcAft>
                <a:spcPts val="600"/>
              </a:spcAft>
            </a:pPr>
            <a:r>
              <a:rPr lang="en-US" sz="16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Department of Chemistry and Biochemistry</a:t>
            </a:r>
          </a:p>
          <a:p>
            <a:pPr defTabSz="758952">
              <a:spcAft>
                <a:spcPts val="600"/>
              </a:spcAft>
            </a:pPr>
            <a:r>
              <a:rPr lang="en-US" sz="16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University of South Carolina </a:t>
            </a:r>
          </a:p>
          <a:p>
            <a:pPr defTabSz="758952">
              <a:spcAft>
                <a:spcPts val="600"/>
              </a:spcAft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November 22</a:t>
            </a:r>
            <a:r>
              <a:rPr lang="en-US" sz="16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nd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2023 </a:t>
            </a:r>
          </a:p>
          <a:p>
            <a:pPr defTabSz="758952">
              <a:spcAft>
                <a:spcPts val="600"/>
              </a:spcAft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2" descr="Image result for university of south carolina logo">
            <a:extLst>
              <a:ext uri="{FF2B5EF4-FFF2-40B4-BE49-F238E27FC236}">
                <a16:creationId xmlns:a16="http://schemas.microsoft.com/office/drawing/2014/main" id="{4DE014D6-BC3C-4E03-BCCC-2D99EE52A8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5703" y="5065323"/>
            <a:ext cx="1792677" cy="1792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A diagram of anion and anion diffusion&#10;&#10;Description automatically generated">
            <a:extLst>
              <a:ext uri="{FF2B5EF4-FFF2-40B4-BE49-F238E27FC236}">
                <a16:creationId xmlns:a16="http://schemas.microsoft.com/office/drawing/2014/main" id="{1B215344-DA37-070C-35E9-4A9A86F63B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1135" y="1819333"/>
            <a:ext cx="5961730" cy="321933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C71ED96-2C25-4EAE-8701-D3F3BC6DF585}"/>
              </a:ext>
            </a:extLst>
          </p:cNvPr>
          <p:cNvSpPr/>
          <p:nvPr/>
        </p:nvSpPr>
        <p:spPr>
          <a:xfrm>
            <a:off x="0" y="346814"/>
            <a:ext cx="9117605" cy="11339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758952">
              <a:lnSpc>
                <a:spcPct val="150000"/>
              </a:lnSpc>
              <a:spcAft>
                <a:spcPts val="600"/>
              </a:spcAft>
            </a:pPr>
            <a:r>
              <a:rPr lang="en-US" sz="1992" b="1" kern="1200" dirty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lang="en-US" sz="2400" b="1" kern="1200" cap="small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Theoretical Examination of the Hydroxide Transport in Cobaltocenium-Containing Polyelectrolytes</a:t>
            </a:r>
            <a:endParaRPr lang="en-US" sz="2000" b="1" cap="small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517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diagram of lumo&#10;&#10;Description automatically generated">
            <a:extLst>
              <a:ext uri="{FF2B5EF4-FFF2-40B4-BE49-F238E27FC236}">
                <a16:creationId xmlns:a16="http://schemas.microsoft.com/office/drawing/2014/main" id="{4DC338EA-A158-6361-5555-EC395DBF93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3419" y="2903460"/>
            <a:ext cx="3688345" cy="2074693"/>
          </a:xfrm>
          <a:prstGeom prst="rect">
            <a:avLst/>
          </a:prstGeom>
        </p:spPr>
      </p:pic>
      <p:pic>
        <p:nvPicPr>
          <p:cNvPr id="2" name="Picture 1" descr="A picture containing company name&#10;&#10;Description automatically generated">
            <a:extLst>
              <a:ext uri="{FF2B5EF4-FFF2-40B4-BE49-F238E27FC236}">
                <a16:creationId xmlns:a16="http://schemas.microsoft.com/office/drawing/2014/main" id="{2E69AE1B-D710-9FEE-B9B0-3017B66FBC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78153"/>
            <a:ext cx="2864962" cy="1828800"/>
          </a:xfrm>
          <a:prstGeom prst="rect">
            <a:avLst/>
          </a:prstGeom>
        </p:spPr>
      </p:pic>
      <p:pic>
        <p:nvPicPr>
          <p:cNvPr id="9" name="Picture 8" descr="A table of chemical formulas&#10;&#10;Description automatically generated">
            <a:extLst>
              <a:ext uri="{FF2B5EF4-FFF2-40B4-BE49-F238E27FC236}">
                <a16:creationId xmlns:a16="http://schemas.microsoft.com/office/drawing/2014/main" id="{8EA186CD-4234-4F52-65B6-0C8F2DBDF4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470" y="776275"/>
            <a:ext cx="1957771" cy="2728599"/>
          </a:xfrm>
          <a:prstGeom prst="rect">
            <a:avLst/>
          </a:prstGeom>
        </p:spPr>
      </p:pic>
      <p:pic>
        <p:nvPicPr>
          <p:cNvPr id="7" name="Picture 6" descr="A diagram of a molecule&#10;&#10;Description automatically generated">
            <a:extLst>
              <a:ext uri="{FF2B5EF4-FFF2-40B4-BE49-F238E27FC236}">
                <a16:creationId xmlns:a16="http://schemas.microsoft.com/office/drawing/2014/main" id="{A0993705-08D3-6521-BFF6-959B95FDB9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3029" y="617197"/>
            <a:ext cx="2047731" cy="159722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A6D4362-94F5-964A-D448-652494ED1C6D}"/>
              </a:ext>
            </a:extLst>
          </p:cNvPr>
          <p:cNvSpPr txBox="1"/>
          <p:nvPr/>
        </p:nvSpPr>
        <p:spPr>
          <a:xfrm>
            <a:off x="5249913" y="634244"/>
            <a:ext cx="3509319" cy="45895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6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1600" b="0" i="0" baseline="-25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OH</a:t>
            </a:r>
            <a:r>
              <a:rPr lang="en-US" sz="16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highly correlates with ESP max, cation LUMO, and BDE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1600" b="0" i="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6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No correlation with dipole moment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1600" b="0" i="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6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Positive ESP max indicates strong surface charges attracting hydroxyl ions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1600" b="0" i="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6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Lower LUMO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attracts</a:t>
            </a:r>
            <a:r>
              <a:rPr lang="en-US" sz="16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the hydroxide electrons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1600" b="0" i="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6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High BDE values indicate stronger hydroxide binding to cation, reducing mobility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b="0" i="0" dirty="0">
              <a:effectLst/>
            </a:endParaRP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74239C2D-DD2A-3EBF-2D99-B7743429F2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318" y="6282610"/>
            <a:ext cx="437828" cy="365125"/>
          </a:xfrm>
        </p:spPr>
        <p:txBody>
          <a:bodyPr/>
          <a:lstStyle/>
          <a:p>
            <a:fld id="{208E59E2-84D7-4EF5-A8DD-F7BD4756668C}" type="slidenum">
              <a:rPr lang="en-US" smtClean="0">
                <a:solidFill>
                  <a:schemeClr val="accent2">
                    <a:lumMod val="50000"/>
                  </a:schemeClr>
                </a:solidFill>
              </a:rPr>
              <a:t>10</a:t>
            </a:fld>
            <a:endParaRPr lang="en-US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069F9BB-C280-53B3-2A17-55BAA154F7E5}"/>
              </a:ext>
            </a:extLst>
          </p:cNvPr>
          <p:cNvSpPr txBox="1"/>
          <p:nvPr/>
        </p:nvSpPr>
        <p:spPr>
          <a:xfrm>
            <a:off x="3594639" y="5268874"/>
            <a:ext cx="35664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BDE = (E</a:t>
            </a:r>
            <a:r>
              <a:rPr lang="en-US" sz="2000" b="1" baseline="-25000" dirty="0"/>
              <a:t>cation</a:t>
            </a:r>
            <a:r>
              <a:rPr lang="en-US" sz="2000" b="1" dirty="0"/>
              <a:t> + E</a:t>
            </a:r>
            <a:r>
              <a:rPr lang="en-US" sz="2000" b="1" baseline="-25000" dirty="0"/>
              <a:t>hydroxide</a:t>
            </a:r>
            <a:r>
              <a:rPr lang="en-US" sz="2000" b="1" dirty="0"/>
              <a:t>) - E</a:t>
            </a:r>
            <a:r>
              <a:rPr lang="en-US" sz="2000" b="1" baseline="-25000" dirty="0"/>
              <a:t>complex</a:t>
            </a:r>
            <a:endParaRPr lang="en-US" sz="2000" b="1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CECC0B9-8720-383A-8D40-9A154077BEC9}"/>
              </a:ext>
            </a:extLst>
          </p:cNvPr>
          <p:cNvSpPr txBox="1"/>
          <p:nvPr/>
        </p:nvSpPr>
        <p:spPr>
          <a:xfrm>
            <a:off x="3175148" y="5992488"/>
            <a:ext cx="511660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b="1" i="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Modifying the cation can enhance anion mobility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749A66C-4B42-57C3-D505-76C2D36BCCC6}"/>
              </a:ext>
            </a:extLst>
          </p:cNvPr>
          <p:cNvSpPr txBox="1"/>
          <p:nvPr/>
        </p:nvSpPr>
        <p:spPr>
          <a:xfrm>
            <a:off x="730239" y="81487"/>
            <a:ext cx="7604204" cy="4247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fr-FR" sz="2400" b="1" u="sng" cap="small" dirty="0">
                <a:uFill>
                  <a:solidFill>
                    <a:srgbClr val="A50021"/>
                  </a:solidFill>
                </a:u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Substituent </a:t>
            </a:r>
            <a:r>
              <a:rPr lang="fr-FR" sz="2400" b="1" u="sng" cap="small" dirty="0" err="1">
                <a:uFill>
                  <a:solidFill>
                    <a:srgbClr val="A50021"/>
                  </a:solidFill>
                </a:u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Iffect</a:t>
            </a:r>
            <a:r>
              <a:rPr lang="fr-FR" sz="2400" b="1" u="sng" cap="small" dirty="0">
                <a:uFill>
                  <a:solidFill>
                    <a:srgbClr val="A50021"/>
                  </a:solidFill>
                </a:u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on </a:t>
            </a:r>
            <a:r>
              <a:rPr lang="en-US" sz="2400" b="1" u="sng" cap="small" dirty="0">
                <a:uFill>
                  <a:solidFill>
                    <a:srgbClr val="A50021"/>
                  </a:solidFill>
                </a:u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Hydroxide</a:t>
            </a:r>
            <a:r>
              <a:rPr lang="fr-FR" sz="2400" b="1" u="sng" cap="small" dirty="0">
                <a:uFill>
                  <a:solidFill>
                    <a:srgbClr val="A50021"/>
                  </a:solidFill>
                </a:u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Diffusion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C4B5225-BF84-03E5-33AB-58F059D31A22}"/>
              </a:ext>
            </a:extLst>
          </p:cNvPr>
          <p:cNvSpPr txBox="1"/>
          <p:nvPr/>
        </p:nvSpPr>
        <p:spPr>
          <a:xfrm>
            <a:off x="-33539" y="6633144"/>
            <a:ext cx="892877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Wickramasinghe, Sachith, et al. "Theoretical Examination of the Hydroxide Transport in Cobaltocenium-Containing Polyelectrolytes." </a:t>
            </a:r>
            <a:r>
              <a:rPr lang="en-US" sz="1000" b="1" i="0" dirty="0">
                <a:solidFill>
                  <a:srgbClr val="202124"/>
                </a:solidFill>
                <a:effectLst/>
                <a:latin typeface="Google Sans"/>
              </a:rPr>
              <a:t>J.</a:t>
            </a:r>
            <a:r>
              <a:rPr lang="en-US" sz="1000" b="0" i="0" dirty="0">
                <a:solidFill>
                  <a:srgbClr val="202124"/>
                </a:solidFill>
                <a:effectLst/>
                <a:latin typeface="Google Sans"/>
              </a:rPr>
              <a:t> </a:t>
            </a:r>
            <a:r>
              <a:rPr lang="en-US" sz="1000" b="1" i="0" dirty="0">
                <a:solidFill>
                  <a:srgbClr val="202124"/>
                </a:solidFill>
                <a:effectLst/>
                <a:latin typeface="Google Sans"/>
              </a:rPr>
              <a:t>Phys.</a:t>
            </a:r>
            <a:r>
              <a:rPr lang="en-US" sz="1000" b="0" i="0" dirty="0">
                <a:solidFill>
                  <a:srgbClr val="202124"/>
                </a:solidFill>
                <a:effectLst/>
                <a:latin typeface="Google Sans"/>
              </a:rPr>
              <a:t> </a:t>
            </a:r>
            <a:r>
              <a:rPr lang="en-US" sz="1000" b="1" i="0" dirty="0">
                <a:solidFill>
                  <a:srgbClr val="202124"/>
                </a:solidFill>
                <a:effectLst/>
                <a:latin typeface="Google Sans"/>
              </a:rPr>
              <a:t>Chem.</a:t>
            </a:r>
            <a:r>
              <a:rPr lang="en-US" sz="1000" b="0" i="0" dirty="0">
                <a:solidFill>
                  <a:srgbClr val="202124"/>
                </a:solidFill>
                <a:effectLst/>
                <a:latin typeface="Google Sans"/>
              </a:rPr>
              <a:t> </a:t>
            </a:r>
            <a:r>
              <a:rPr lang="en-US" sz="1000" b="1" i="0" dirty="0">
                <a:solidFill>
                  <a:srgbClr val="202124"/>
                </a:solidFill>
                <a:effectLst/>
                <a:latin typeface="Google Sans"/>
              </a:rPr>
              <a:t>B </a:t>
            </a:r>
            <a:r>
              <a:rPr lang="en-US" sz="10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(2023).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2767499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74CEC645-8280-57FF-EC12-FE9BEFB54D5C}"/>
              </a:ext>
            </a:extLst>
          </p:cNvPr>
          <p:cNvSpPr txBox="1"/>
          <p:nvPr/>
        </p:nvSpPr>
        <p:spPr>
          <a:xfrm>
            <a:off x="240558" y="-584793"/>
            <a:ext cx="8417523" cy="116958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3000" dirty="0">
              <a:latin typeface="+mj-lt"/>
              <a:ea typeface="+mj-ea"/>
              <a:cs typeface="+mj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3A436F4-0F47-A182-F713-28E904594F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52146"/>
            <a:ext cx="4641244" cy="293558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1C1A0E4-5C53-65E8-24ED-C284D3C69EB4}"/>
              </a:ext>
            </a:extLst>
          </p:cNvPr>
          <p:cNvSpPr txBox="1"/>
          <p:nvPr/>
        </p:nvSpPr>
        <p:spPr>
          <a:xfrm>
            <a:off x="5057959" y="1429993"/>
            <a:ext cx="3551295" cy="36324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just">
              <a:lnSpc>
                <a:spcPct val="90000"/>
              </a:lnSpc>
              <a:spcAft>
                <a:spcPts val="600"/>
              </a:spcAft>
            </a:pPr>
            <a:r>
              <a:rPr lang="en-US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Hopping is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ffected  by </a:t>
            </a:r>
            <a:r>
              <a:rPr lang="en-US" b="0" i="0" dirty="0">
                <a:effectLst/>
                <a:highlight>
                  <a:srgbClr val="66FFCC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nuclear quantum effects</a:t>
            </a:r>
            <a:r>
              <a:rPr lang="en-US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(NQEs)</a:t>
            </a:r>
          </a:p>
          <a:p>
            <a:pPr indent="-228600" algn="just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90000"/>
              </a:lnSpc>
              <a:spcAft>
                <a:spcPts val="600"/>
              </a:spcAft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Time-dependent PES is constructed using </a:t>
            </a:r>
            <a:r>
              <a:rPr lang="en-US" dirty="0">
                <a:highlight>
                  <a:srgbClr val="66FFCC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13 snapshots</a:t>
            </a:r>
          </a:p>
          <a:p>
            <a:pPr indent="-228600" algn="just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90000"/>
              </a:lnSpc>
              <a:spcAft>
                <a:spcPts val="600"/>
              </a:spcAft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PES is obtained from the </a:t>
            </a:r>
            <a:r>
              <a:rPr lang="en-US" dirty="0">
                <a:highlight>
                  <a:srgbClr val="66FFCC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partial energy minimization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with respect to the positions of the hydrogen atoms attached to the donor and acceptor oxygens</a:t>
            </a:r>
          </a:p>
        </p:txBody>
      </p:sp>
      <p:sp>
        <p:nvSpPr>
          <p:cNvPr id="12" name="Slide Number Placeholder 3">
            <a:extLst>
              <a:ext uri="{FF2B5EF4-FFF2-40B4-BE49-F238E27FC236}">
                <a16:creationId xmlns:a16="http://schemas.microsoft.com/office/drawing/2014/main" id="{500F4EB1-6825-E8F5-C239-C30785F8B5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318" y="6282610"/>
            <a:ext cx="437828" cy="365125"/>
          </a:xfrm>
        </p:spPr>
        <p:txBody>
          <a:bodyPr/>
          <a:lstStyle/>
          <a:p>
            <a:fld id="{208E59E2-84D7-4EF5-A8DD-F7BD4756668C}" type="slidenum">
              <a:rPr lang="en-US" smtClean="0">
                <a:solidFill>
                  <a:schemeClr val="accent2">
                    <a:lumMod val="50000"/>
                  </a:schemeClr>
                </a:solidFill>
              </a:rPr>
              <a:t>11</a:t>
            </a:fld>
            <a:endParaRPr lang="en-US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4EFD8FD-079C-21E2-2F19-671E36E7FF33}"/>
              </a:ext>
            </a:extLst>
          </p:cNvPr>
          <p:cNvSpPr txBox="1"/>
          <p:nvPr/>
        </p:nvSpPr>
        <p:spPr>
          <a:xfrm>
            <a:off x="1026266" y="118595"/>
            <a:ext cx="7227651" cy="4247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400" b="1" i="0" u="sng" cap="small" dirty="0">
                <a:effectLst/>
                <a:uFill>
                  <a:solidFill>
                    <a:srgbClr val="A50021"/>
                  </a:solidFill>
                </a:u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Nuclear Quantum Effects on Proton Hopping</a:t>
            </a:r>
            <a:endParaRPr lang="en-US" sz="2400" u="sng" cap="small" dirty="0">
              <a:uFill>
                <a:solidFill>
                  <a:srgbClr val="A50021"/>
                </a:solidFill>
              </a:u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A8C3CBD-0933-2CF6-C678-1146E1920301}"/>
              </a:ext>
            </a:extLst>
          </p:cNvPr>
          <p:cNvGrpSpPr/>
          <p:nvPr/>
        </p:nvGrpSpPr>
        <p:grpSpPr>
          <a:xfrm>
            <a:off x="750138" y="5235551"/>
            <a:ext cx="3171217" cy="914400"/>
            <a:chOff x="3054484" y="5169101"/>
            <a:chExt cx="3171217" cy="91440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2579AF39-415B-FD40-D9F1-6F39A552EFB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400136" y="5377281"/>
              <a:ext cx="2343727" cy="498041"/>
            </a:xfrm>
            <a:prstGeom prst="rect">
              <a:avLst/>
            </a:prstGeom>
          </p:spPr>
        </p:pic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98F8820D-53E6-1A75-DAA0-B3458BBC490D}"/>
                </a:ext>
              </a:extLst>
            </p:cNvPr>
            <p:cNvSpPr/>
            <p:nvPr/>
          </p:nvSpPr>
          <p:spPr>
            <a:xfrm>
              <a:off x="3054484" y="5169101"/>
              <a:ext cx="3171217" cy="914400"/>
            </a:xfrm>
            <a:prstGeom prst="roundRect">
              <a:avLst/>
            </a:prstGeom>
            <a:solidFill>
              <a:srgbClr val="99FF66">
                <a:alpha val="29000"/>
              </a:srgbClr>
            </a:solidFill>
            <a:ln w="28575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2368221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6B2C1030-1D32-072E-F07A-F3EE459753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0990" y="3287354"/>
            <a:ext cx="4727156" cy="336038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4C7D2E6-FB46-FF89-03E3-03CF46282B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62285" y="565709"/>
            <a:ext cx="4304793" cy="250018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66DC4CA-2B51-2C58-411A-5E2E8B083D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6138" y="863584"/>
            <a:ext cx="4406147" cy="86629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B72D207-33F5-2E5F-0E0F-9262AB1DB67A}"/>
              </a:ext>
            </a:extLst>
          </p:cNvPr>
          <p:cNvSpPr txBox="1"/>
          <p:nvPr/>
        </p:nvSpPr>
        <p:spPr>
          <a:xfrm>
            <a:off x="389592" y="3656511"/>
            <a:ext cx="3382443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600" b="1" i="0" dirty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2000</a:t>
            </a:r>
            <a:r>
              <a:rPr lang="en-US" sz="16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classical trajectories sampled from the </a:t>
            </a:r>
            <a:r>
              <a:rPr lang="en-US" sz="1600" b="0" i="0" dirty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Wigner distribution</a:t>
            </a:r>
          </a:p>
          <a:p>
            <a:pPr algn="just"/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en-US" sz="1600" b="0" i="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1600" b="0" i="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16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60%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the quantum proton wavefunction enters potential energy well</a:t>
            </a:r>
          </a:p>
          <a:p>
            <a:pPr algn="just"/>
            <a:r>
              <a:rPr lang="en-US" sz="16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30%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the classical trajectories</a:t>
            </a:r>
          </a:p>
        </p:txBody>
      </p:sp>
      <p:sp>
        <p:nvSpPr>
          <p:cNvPr id="12" name="Slide Number Placeholder 3">
            <a:extLst>
              <a:ext uri="{FF2B5EF4-FFF2-40B4-BE49-F238E27FC236}">
                <a16:creationId xmlns:a16="http://schemas.microsoft.com/office/drawing/2014/main" id="{1DCCE731-952D-C9FD-C523-370DC1504D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318" y="6282610"/>
            <a:ext cx="437828" cy="365125"/>
          </a:xfrm>
        </p:spPr>
        <p:txBody>
          <a:bodyPr/>
          <a:lstStyle/>
          <a:p>
            <a:fld id="{208E59E2-84D7-4EF5-A8DD-F7BD4756668C}" type="slidenum">
              <a:rPr lang="en-US" smtClean="0">
                <a:solidFill>
                  <a:schemeClr val="accent2">
                    <a:lumMod val="50000"/>
                  </a:schemeClr>
                </a:solidFill>
              </a:rPr>
              <a:t>12</a:t>
            </a:fld>
            <a:endParaRPr lang="en-US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3EE23CF-6E56-031A-8247-AFF35BBFA3E8}"/>
              </a:ext>
            </a:extLst>
          </p:cNvPr>
          <p:cNvSpPr/>
          <p:nvPr/>
        </p:nvSpPr>
        <p:spPr>
          <a:xfrm>
            <a:off x="7684851" y="3357072"/>
            <a:ext cx="1237166" cy="2975633"/>
          </a:xfrm>
          <a:prstGeom prst="rect">
            <a:avLst/>
          </a:prstGeom>
          <a:solidFill>
            <a:schemeClr val="accent6">
              <a:lumMod val="60000"/>
              <a:lumOff val="40000"/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534A7E4-85B5-26D3-2F6C-8022795622D3}"/>
              </a:ext>
            </a:extLst>
          </p:cNvPr>
          <p:cNvSpPr txBox="1"/>
          <p:nvPr/>
        </p:nvSpPr>
        <p:spPr>
          <a:xfrm>
            <a:off x="2832988" y="773035"/>
            <a:ext cx="458172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200" dirty="0">
                <a:latin typeface="Arial" panose="020B0604020202020204" pitchFamily="34" charset="0"/>
              </a:rPr>
              <a:t> </a:t>
            </a:r>
            <a:endParaRPr lang="en-US" sz="1200" b="0" i="0" dirty="0">
              <a:effectLst/>
              <a:latin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27E5766-2D45-5CC5-9983-47AEE988A42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5405" t="38800" r="19423" b="24470"/>
          <a:stretch/>
        </p:blipFill>
        <p:spPr>
          <a:xfrm>
            <a:off x="389594" y="2330208"/>
            <a:ext cx="155640" cy="21725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CAB83FF-AFAC-EA23-F8F7-7986EE8757E1}"/>
              </a:ext>
            </a:extLst>
          </p:cNvPr>
          <p:cNvSpPr txBox="1"/>
          <p:nvPr/>
        </p:nvSpPr>
        <p:spPr>
          <a:xfrm>
            <a:off x="493570" y="2258317"/>
            <a:ext cx="375742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translational energy corresponds to 300 K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F35F5E9-0D33-7AA1-B4D4-BABD3C20710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4002" t="46158" r="52177" b="35162"/>
          <a:stretch/>
        </p:blipFill>
        <p:spPr>
          <a:xfrm>
            <a:off x="389592" y="2049817"/>
            <a:ext cx="155640" cy="14961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1226EF8-8E53-FE1D-B516-4A3962D6B9F9}"/>
              </a:ext>
            </a:extLst>
          </p:cNvPr>
          <p:cNvSpPr txBox="1"/>
          <p:nvPr/>
        </p:nvSpPr>
        <p:spPr>
          <a:xfrm>
            <a:off x="493570" y="1964967"/>
            <a:ext cx="404598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harmonic approximation at the initial position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08A1BDC-7E96-FF45-B013-7AA3338295AF}"/>
              </a:ext>
            </a:extLst>
          </p:cNvPr>
          <p:cNvSpPr txBox="1"/>
          <p:nvPr/>
        </p:nvSpPr>
        <p:spPr>
          <a:xfrm>
            <a:off x="1026266" y="118595"/>
            <a:ext cx="7227651" cy="4247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400" b="1" i="0" u="sng" cap="small" dirty="0">
                <a:effectLst/>
                <a:uFill>
                  <a:solidFill>
                    <a:srgbClr val="A50021"/>
                  </a:solidFill>
                </a:u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Nuclear Quantum Effects on Proton Hopping</a:t>
            </a:r>
            <a:endParaRPr lang="en-US" sz="2400" u="sng" cap="small" dirty="0">
              <a:uFill>
                <a:solidFill>
                  <a:srgbClr val="A50021"/>
                </a:solidFill>
              </a:u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9E005836-BC54-CADD-EAF7-36ED95DDDE8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62285" y="5303304"/>
            <a:ext cx="1566346" cy="57220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8A504DA-A015-F3A8-D5C2-D18765AD8A5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14562" y="6486680"/>
            <a:ext cx="1203993" cy="26755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FF91EBFC-65F0-8918-B371-7FD795130E9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69933" y="3051774"/>
            <a:ext cx="959389" cy="213198"/>
          </a:xfrm>
          <a:prstGeom prst="rect">
            <a:avLst/>
          </a:prstGeom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32214C3F-4054-6838-B78A-CC54DD567572}"/>
              </a:ext>
            </a:extLst>
          </p:cNvPr>
          <p:cNvCxnSpPr>
            <a:cxnSpLocks/>
          </p:cNvCxnSpPr>
          <p:nvPr/>
        </p:nvCxnSpPr>
        <p:spPr>
          <a:xfrm>
            <a:off x="5009745" y="1799596"/>
            <a:ext cx="3253900" cy="0"/>
          </a:xfrm>
          <a:prstGeom prst="line">
            <a:avLst/>
          </a:prstGeom>
          <a:ln w="28575">
            <a:solidFill>
              <a:srgbClr val="7030A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0AD33E53-12A5-0B14-B530-6701492C3CB2}"/>
              </a:ext>
            </a:extLst>
          </p:cNvPr>
          <p:cNvSpPr txBox="1"/>
          <p:nvPr/>
        </p:nvSpPr>
        <p:spPr>
          <a:xfrm>
            <a:off x="6384595" y="872304"/>
            <a:ext cx="10159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Reactant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838BE12-72D2-A4AA-C8C8-EC1FE23558B9}"/>
              </a:ext>
            </a:extLst>
          </p:cNvPr>
          <p:cNvSpPr txBox="1"/>
          <p:nvPr/>
        </p:nvSpPr>
        <p:spPr>
          <a:xfrm>
            <a:off x="6444187" y="2197678"/>
            <a:ext cx="9199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Product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7AB6E98F-2D61-E9C3-D67B-DB6C7329F88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55186" y="3656511"/>
            <a:ext cx="313508" cy="2429685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B50266BA-61AF-97E2-AB1A-F595EDC918C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11928" y="1663347"/>
            <a:ext cx="87714" cy="14597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B9A3488-39C5-624C-7B0C-D6F0DE547A21}"/>
              </a:ext>
            </a:extLst>
          </p:cNvPr>
          <p:cNvSpPr/>
          <p:nvPr/>
        </p:nvSpPr>
        <p:spPr>
          <a:xfrm>
            <a:off x="7333984" y="701435"/>
            <a:ext cx="938385" cy="2158495"/>
          </a:xfrm>
          <a:prstGeom prst="rect">
            <a:avLst/>
          </a:prstGeom>
          <a:solidFill>
            <a:schemeClr val="accent6">
              <a:lumMod val="60000"/>
              <a:lumOff val="40000"/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999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893DA32-FB19-8662-92D1-57F967621A93}"/>
              </a:ext>
            </a:extLst>
          </p:cNvPr>
          <p:cNvSpPr txBox="1"/>
          <p:nvPr/>
        </p:nvSpPr>
        <p:spPr>
          <a:xfrm>
            <a:off x="844921" y="534597"/>
            <a:ext cx="7695397" cy="59093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buClr>
                <a:srgbClr val="385723"/>
              </a:buClr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0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oth vehicular and structural diffusion mechanisms are important.</a:t>
            </a:r>
          </a:p>
          <a:p>
            <a:pPr algn="just">
              <a:buClr>
                <a:srgbClr val="385723"/>
              </a:buClr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0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Hopping can  incurrences D</a:t>
            </a:r>
            <a:r>
              <a:rPr lang="en-US" sz="2000" baseline="-250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OH</a:t>
            </a:r>
            <a:r>
              <a:rPr lang="en-US" sz="20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by ~2</a:t>
            </a:r>
          </a:p>
          <a:p>
            <a:pPr algn="just">
              <a:buClr>
                <a:srgbClr val="385723"/>
              </a:buClr>
            </a:pPr>
            <a:endParaRPr lang="en-US" sz="2000" b="0" i="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Clr>
                <a:srgbClr val="385723"/>
              </a:buClr>
            </a:pP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Clr>
                <a:srgbClr val="385723"/>
              </a:buClr>
            </a:pP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Clr>
                <a:srgbClr val="385723"/>
              </a:buClr>
            </a:pPr>
            <a:r>
              <a:rPr lang="en-US" sz="20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The highest diffusion coefficients (~0.7 Å</a:t>
            </a:r>
            <a:r>
              <a:rPr lang="en-US" sz="2000" b="0" i="0" baseline="30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0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/ps)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 at</a:t>
            </a:r>
            <a:r>
              <a:rPr lang="en-US" sz="20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moderate hydration levels (~60% liquid water density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pPr algn="just">
              <a:buClr>
                <a:srgbClr val="385723"/>
              </a:buClr>
            </a:pPr>
            <a:r>
              <a:rPr lang="en-US" sz="20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000" b="0" i="0" dirty="0">
                <a:solidFill>
                  <a:schemeClr val="accent4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Sufficient water molecules and space for proton hopping.</a:t>
            </a:r>
          </a:p>
          <a:p>
            <a:pPr algn="just">
              <a:buClr>
                <a:srgbClr val="385723"/>
              </a:buClr>
            </a:pP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Clr>
                <a:srgbClr val="385723"/>
              </a:buClr>
            </a:pP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Clr>
                <a:srgbClr val="385723"/>
              </a:buClr>
            </a:pP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Clr>
                <a:srgbClr val="385723"/>
              </a:buClr>
            </a:pPr>
            <a:r>
              <a:rPr lang="en-US" sz="20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Hydroxide diffusion correlates with electrostatic potential maximum, complex dissociation energy, and energy of the cation LUMO. </a:t>
            </a:r>
          </a:p>
          <a:p>
            <a:pPr algn="just">
              <a:buClr>
                <a:srgbClr val="385723"/>
              </a:buClr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000" b="0" i="0" dirty="0">
                <a:solidFill>
                  <a:schemeClr val="accent4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Chemical modification of  the cation can enhance anion mobility </a:t>
            </a:r>
          </a:p>
          <a:p>
            <a:pPr algn="just">
              <a:buClr>
                <a:srgbClr val="385723"/>
              </a:buClr>
            </a:pPr>
            <a:endParaRPr lang="en-US" sz="2000" b="0" i="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Clr>
                <a:srgbClr val="385723"/>
              </a:buClr>
            </a:pP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Clr>
                <a:srgbClr val="385723"/>
              </a:buClr>
            </a:pPr>
            <a:r>
              <a:rPr lang="en-US" sz="20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The NQE increases hopping probability  by ~ 2 compared to the classical probability.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29BED4BD-5A07-4589-949D-10F434F004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318" y="6282610"/>
            <a:ext cx="437828" cy="365125"/>
          </a:xfrm>
        </p:spPr>
        <p:txBody>
          <a:bodyPr/>
          <a:lstStyle/>
          <a:p>
            <a:fld id="{208E59E2-84D7-4EF5-A8DD-F7BD4756668C}" type="slidenum">
              <a:rPr lang="en-US" smtClean="0">
                <a:solidFill>
                  <a:schemeClr val="accent2">
                    <a:lumMod val="50000"/>
                  </a:schemeClr>
                </a:solidFill>
              </a:rPr>
              <a:t>13</a:t>
            </a:fld>
            <a:endParaRPr lang="en-US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E8B0E1C-8018-F1DF-A40F-01FBA6273499}"/>
              </a:ext>
            </a:extLst>
          </p:cNvPr>
          <p:cNvSpPr txBox="1"/>
          <p:nvPr/>
        </p:nvSpPr>
        <p:spPr>
          <a:xfrm>
            <a:off x="1026266" y="118595"/>
            <a:ext cx="7227651" cy="4247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400" b="1" i="0" u="sng" cap="small" dirty="0">
                <a:effectLst/>
                <a:uFill>
                  <a:solidFill>
                    <a:srgbClr val="A50021"/>
                  </a:solidFill>
                </a:u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Summary</a:t>
            </a:r>
            <a:endParaRPr lang="en-US" sz="2400" u="sng" cap="small" dirty="0">
              <a:uFill>
                <a:solidFill>
                  <a:srgbClr val="A50021"/>
                </a:solidFill>
              </a:u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2058" name="Picture 10" descr="Our Board — Livelihood NW">
            <a:extLst>
              <a:ext uri="{FF2B5EF4-FFF2-40B4-BE49-F238E27FC236}">
                <a16:creationId xmlns:a16="http://schemas.microsoft.com/office/drawing/2014/main" id="{5E244E26-D2F3-0508-14DF-56DE2BF887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973" y="534597"/>
            <a:ext cx="631948" cy="631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0" descr="Our Board — Livelihood NW">
            <a:extLst>
              <a:ext uri="{FF2B5EF4-FFF2-40B4-BE49-F238E27FC236}">
                <a16:creationId xmlns:a16="http://schemas.microsoft.com/office/drawing/2014/main" id="{89F2C705-23AC-8219-8D38-77BC83188B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973" y="2058479"/>
            <a:ext cx="631948" cy="631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0" descr="Our Board — Livelihood NW">
            <a:extLst>
              <a:ext uri="{FF2B5EF4-FFF2-40B4-BE49-F238E27FC236}">
                <a16:creationId xmlns:a16="http://schemas.microsoft.com/office/drawing/2014/main" id="{3938B605-B307-7ED4-B438-EEBE0DBDEB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973" y="3868255"/>
            <a:ext cx="631948" cy="631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0" descr="Our Board — Livelihood NW">
            <a:extLst>
              <a:ext uri="{FF2B5EF4-FFF2-40B4-BE49-F238E27FC236}">
                <a16:creationId xmlns:a16="http://schemas.microsoft.com/office/drawing/2014/main" id="{5A354065-360E-66A1-1365-AFDC54DE72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973" y="5400969"/>
            <a:ext cx="631948" cy="631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92782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Image result for university of south carolina logo">
            <a:extLst>
              <a:ext uri="{FF2B5EF4-FFF2-40B4-BE49-F238E27FC236}">
                <a16:creationId xmlns:a16="http://schemas.microsoft.com/office/drawing/2014/main" id="{1D1F97A5-DB8A-4F9A-A53C-AAC3AA3895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512"/>
          <a:stretch/>
        </p:blipFill>
        <p:spPr bwMode="auto">
          <a:xfrm>
            <a:off x="4939083" y="4020688"/>
            <a:ext cx="3146628" cy="2627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Department of Energy (DOE) - University of Houston">
            <a:extLst>
              <a:ext uri="{FF2B5EF4-FFF2-40B4-BE49-F238E27FC236}">
                <a16:creationId xmlns:a16="http://schemas.microsoft.com/office/drawing/2014/main" id="{AA5881A5-44EA-4BC2-BD7D-24FCA67EAF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5372" y="4845250"/>
            <a:ext cx="1950125" cy="1931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81F3FB9A-104D-42BB-9DD7-567449D8B790}"/>
              </a:ext>
            </a:extLst>
          </p:cNvPr>
          <p:cNvSpPr/>
          <p:nvPr/>
        </p:nvSpPr>
        <p:spPr>
          <a:xfrm>
            <a:off x="2558243" y="81401"/>
            <a:ext cx="4027514" cy="584775"/>
          </a:xfrm>
          <a:prstGeom prst="rect">
            <a:avLst/>
          </a:prstGeom>
          <a:noFill/>
          <a:effectLst>
            <a:glow>
              <a:schemeClr val="accent1">
                <a:alpha val="38000"/>
              </a:schemeClr>
            </a:glow>
          </a:effectLst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3200" b="1" cap="small" spc="0" dirty="0">
                <a:ln/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Acknowledgement</a:t>
            </a:r>
            <a:r>
              <a:rPr lang="en-US" sz="3200" b="1" cap="none" spc="0" dirty="0">
                <a:ln/>
                <a:solidFill>
                  <a:srgbClr val="00B05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7FA8AF5-2EE6-ED7A-3C43-1397D0133C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598" y="763452"/>
            <a:ext cx="6104404" cy="3693319"/>
          </a:xfrm>
          <a:prstGeom prst="rect">
            <a:avLst/>
          </a:prstGeom>
        </p:spPr>
      </p:pic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6BFD6EE4-C18B-46F2-CC50-BF2AF1639E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318" y="6282610"/>
            <a:ext cx="437828" cy="365125"/>
          </a:xfrm>
        </p:spPr>
        <p:txBody>
          <a:bodyPr/>
          <a:lstStyle/>
          <a:p>
            <a:fld id="{208E59E2-84D7-4EF5-A8DD-F7BD4756668C}" type="slidenum">
              <a:rPr lang="en-US" smtClean="0">
                <a:solidFill>
                  <a:schemeClr val="accent2">
                    <a:lumMod val="50000"/>
                  </a:schemeClr>
                </a:solidFill>
              </a:rPr>
              <a:t>14</a:t>
            </a:fld>
            <a:endParaRPr lang="en-US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135B6EF-DFEA-B957-5670-BAFA1DB5763B}"/>
              </a:ext>
            </a:extLst>
          </p:cNvPr>
          <p:cNvSpPr txBox="1"/>
          <p:nvPr/>
        </p:nvSpPr>
        <p:spPr>
          <a:xfrm>
            <a:off x="6331060" y="890259"/>
            <a:ext cx="2694840" cy="36933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Special thanks to: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Prof. Sophya Garashchuk</a:t>
            </a:r>
            <a:endParaRPr lang="en-US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Prof. Vitaly Rassolov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Collaborators: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Prof. Chuanbing Tang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Prof. Qi Wang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Dr. Jacek Jakowski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Dr. Shehani Weththasinghe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Alexandria Hoehn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C5823EC-8A9A-0B4A-E339-ACE708F74D68}"/>
              </a:ext>
            </a:extLst>
          </p:cNvPr>
          <p:cNvSpPr txBox="1"/>
          <p:nvPr/>
        </p:nvSpPr>
        <p:spPr>
          <a:xfrm>
            <a:off x="118100" y="4935558"/>
            <a:ext cx="11418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Funding:</a:t>
            </a:r>
          </a:p>
        </p:txBody>
      </p:sp>
    </p:spTree>
    <p:extLst>
      <p:ext uri="{BB962C8B-B14F-4D97-AF65-F5344CB8AC3E}">
        <p14:creationId xmlns:p14="http://schemas.microsoft.com/office/powerpoint/2010/main" val="2708615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32" name="Picture 12" descr="No, science does not provide all the answers to the big questions |  Footnotes to Plato">
            <a:extLst>
              <a:ext uri="{FF2B5EF4-FFF2-40B4-BE49-F238E27FC236}">
                <a16:creationId xmlns:a16="http://schemas.microsoft.com/office/drawing/2014/main" id="{892775C4-E111-6265-2E1A-35F3125568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3393" y="2598152"/>
            <a:ext cx="3667373" cy="2710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3F1EAD5-0CFC-42AD-E330-6E0EB6CFDC30}"/>
              </a:ext>
            </a:extLst>
          </p:cNvPr>
          <p:cNvSpPr txBox="1"/>
          <p:nvPr/>
        </p:nvSpPr>
        <p:spPr>
          <a:xfrm>
            <a:off x="736379" y="803364"/>
            <a:ext cx="446789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38686943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Picture 130" descr="A diagram of a molecule&#10;&#10;Description automatically generated">
            <a:extLst>
              <a:ext uri="{FF2B5EF4-FFF2-40B4-BE49-F238E27FC236}">
                <a16:creationId xmlns:a16="http://schemas.microsoft.com/office/drawing/2014/main" id="{A41C71D9-73A9-CA84-BDAF-6AFE555E36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26941" y="3891397"/>
            <a:ext cx="3131823" cy="2322327"/>
          </a:xfrm>
          <a:prstGeom prst="roundRect">
            <a:avLst/>
          </a:prstGeom>
        </p:spPr>
      </p:pic>
      <p:sp>
        <p:nvSpPr>
          <p:cNvPr id="143" name="TextBox 142">
            <a:extLst>
              <a:ext uri="{FF2B5EF4-FFF2-40B4-BE49-F238E27FC236}">
                <a16:creationId xmlns:a16="http://schemas.microsoft.com/office/drawing/2014/main" id="{E9F4B18C-C331-F0F7-E265-345CCA662CAF}"/>
              </a:ext>
            </a:extLst>
          </p:cNvPr>
          <p:cNvSpPr txBox="1"/>
          <p:nvPr/>
        </p:nvSpPr>
        <p:spPr>
          <a:xfrm>
            <a:off x="-1620" y="3805053"/>
            <a:ext cx="6710645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/>
              <a:t>Enhance the ionic conductivity</a:t>
            </a:r>
          </a:p>
          <a:p>
            <a:r>
              <a:rPr lang="en-US" sz="2400" dirty="0"/>
              <a:t>	Examine the mechanisms and the pathways </a:t>
            </a:r>
          </a:p>
          <a:p>
            <a:r>
              <a:rPr lang="en-US" sz="2400" dirty="0"/>
              <a:t>	Vehicular and structural diffusion</a:t>
            </a:r>
          </a:p>
          <a:p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		NQE</a:t>
            </a:r>
          </a:p>
          <a:p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		Hydration level</a:t>
            </a:r>
          </a:p>
          <a:p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		Substituent on the cation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A37D76D2-924E-EFCC-91B2-76D0810E7709}"/>
              </a:ext>
            </a:extLst>
          </p:cNvPr>
          <p:cNvGrpSpPr/>
          <p:nvPr/>
        </p:nvGrpSpPr>
        <p:grpSpPr>
          <a:xfrm>
            <a:off x="138539" y="758316"/>
            <a:ext cx="6427632" cy="2169709"/>
            <a:chOff x="3799828" y="1491193"/>
            <a:chExt cx="7755127" cy="2255359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E6B7E231-4264-D53D-AE47-1D0EBE7D0D81}"/>
                </a:ext>
              </a:extLst>
            </p:cNvPr>
            <p:cNvGrpSpPr/>
            <p:nvPr/>
          </p:nvGrpSpPr>
          <p:grpSpPr>
            <a:xfrm>
              <a:off x="3799828" y="1532383"/>
              <a:ext cx="2033550" cy="1984442"/>
              <a:chOff x="259664" y="2497140"/>
              <a:chExt cx="2033550" cy="1984442"/>
            </a:xfrm>
          </p:grpSpPr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9F09F005-1222-1BE2-8581-BE7F8204E459}"/>
                  </a:ext>
                </a:extLst>
              </p:cNvPr>
              <p:cNvGrpSpPr/>
              <p:nvPr/>
            </p:nvGrpSpPr>
            <p:grpSpPr>
              <a:xfrm>
                <a:off x="260132" y="2497140"/>
                <a:ext cx="2033082" cy="1984442"/>
                <a:chOff x="2373548" y="447472"/>
                <a:chExt cx="3404681" cy="4046707"/>
              </a:xfrm>
            </p:grpSpPr>
            <p:pic>
              <p:nvPicPr>
                <p:cNvPr id="14" name="Picture 13" descr="A cube with black and white designs&#10;&#10;Description automatically generated">
                  <a:extLst>
                    <a:ext uri="{FF2B5EF4-FFF2-40B4-BE49-F238E27FC236}">
                      <a16:creationId xmlns:a16="http://schemas.microsoft.com/office/drawing/2014/main" id="{6CD3CE31-702C-50BF-EE27-2DF0247814A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3365" t="5834" r="22118" b="20116"/>
                <a:stretch/>
              </p:blipFill>
              <p:spPr>
                <a:xfrm>
                  <a:off x="2373548" y="447472"/>
                  <a:ext cx="3404681" cy="4046707"/>
                </a:xfrm>
                <a:prstGeom prst="ellipse">
                  <a:avLst/>
                </a:prstGeom>
              </p:spPr>
            </p:pic>
            <p:sp>
              <p:nvSpPr>
                <p:cNvPr id="15" name="Oval 14">
                  <a:extLst>
                    <a:ext uri="{FF2B5EF4-FFF2-40B4-BE49-F238E27FC236}">
                      <a16:creationId xmlns:a16="http://schemas.microsoft.com/office/drawing/2014/main" id="{24401BEC-61F2-E770-218F-D944E9216C80}"/>
                    </a:ext>
                  </a:extLst>
                </p:cNvPr>
                <p:cNvSpPr/>
                <p:nvPr/>
              </p:nvSpPr>
              <p:spPr>
                <a:xfrm>
                  <a:off x="2373548" y="447472"/>
                  <a:ext cx="3404681" cy="4046707"/>
                </a:xfrm>
                <a:prstGeom prst="ellipse">
                  <a:avLst/>
                </a:prstGeom>
                <a:noFill/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F41DE0A0-0ED5-FF8B-8B4C-FFDFB5F07A4D}"/>
                  </a:ext>
                </a:extLst>
              </p:cNvPr>
              <p:cNvSpPr/>
              <p:nvPr/>
            </p:nvSpPr>
            <p:spPr>
              <a:xfrm>
                <a:off x="259664" y="2514060"/>
                <a:ext cx="2033082" cy="1967521"/>
              </a:xfrm>
              <a:prstGeom prst="ellipse">
                <a:avLst/>
              </a:prstGeom>
              <a:noFill/>
              <a:ln w="57150">
                <a:solidFill>
                  <a:schemeClr val="bg1">
                    <a:lumMod val="50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01B653"/>
                  </a:solidFill>
                </a:endParaRPr>
              </a:p>
            </p:txBody>
          </p:sp>
        </p:grp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38B5C22F-0B60-5F05-081C-C38081F0D75A}"/>
                </a:ext>
              </a:extLst>
            </p:cNvPr>
            <p:cNvGrpSpPr/>
            <p:nvPr/>
          </p:nvGrpSpPr>
          <p:grpSpPr>
            <a:xfrm>
              <a:off x="4724240" y="1491193"/>
              <a:ext cx="6830715" cy="2255359"/>
              <a:chOff x="2567636" y="1805459"/>
              <a:chExt cx="8648567" cy="2765484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8D75973E-B0B1-7401-3CED-2D74036434E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177157" y="1805459"/>
                <a:ext cx="4919190" cy="2765484"/>
              </a:xfrm>
              <a:prstGeom prst="rect">
                <a:avLst/>
              </a:prstGeom>
            </p:spPr>
          </p:pic>
          <p:cxnSp>
            <p:nvCxnSpPr>
              <p:cNvPr id="7" name="Straight Connector 6">
                <a:extLst>
                  <a:ext uri="{FF2B5EF4-FFF2-40B4-BE49-F238E27FC236}">
                    <a16:creationId xmlns:a16="http://schemas.microsoft.com/office/drawing/2014/main" id="{5F6B6ECD-3A68-D1DB-752C-BA0B6CAE866A}"/>
                  </a:ext>
                </a:extLst>
              </p:cNvPr>
              <p:cNvCxnSpPr>
                <a:cxnSpLocks/>
                <a:endCxn id="10" idx="4"/>
              </p:cNvCxnSpPr>
              <p:nvPr/>
            </p:nvCxnSpPr>
            <p:spPr>
              <a:xfrm flipH="1" flipV="1">
                <a:off x="2777947" y="3138344"/>
                <a:ext cx="3106884" cy="1197667"/>
              </a:xfrm>
              <a:prstGeom prst="line">
                <a:avLst/>
              </a:prstGeom>
              <a:ln w="57150">
                <a:solidFill>
                  <a:srgbClr val="F3C999"/>
                </a:solidFill>
                <a:prstDash val="sysDot"/>
              </a:ln>
              <a:scene3d>
                <a:camera prst="orthographicFront"/>
                <a:lightRig rig="threePt" dir="t"/>
              </a:scene3d>
              <a:sp3d>
                <a:bevelT prst="angle"/>
              </a:sp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Straight Connector 7">
                <a:extLst>
                  <a:ext uri="{FF2B5EF4-FFF2-40B4-BE49-F238E27FC236}">
                    <a16:creationId xmlns:a16="http://schemas.microsoft.com/office/drawing/2014/main" id="{AF7BB87E-57AE-642B-E7BC-E5DB164CC5D1}"/>
                  </a:ext>
                </a:extLst>
              </p:cNvPr>
              <p:cNvCxnSpPr>
                <a:cxnSpLocks/>
                <a:endCxn id="10" idx="0"/>
              </p:cNvCxnSpPr>
              <p:nvPr/>
            </p:nvCxnSpPr>
            <p:spPr>
              <a:xfrm flipH="1">
                <a:off x="2777947" y="1887994"/>
                <a:ext cx="3537711" cy="907092"/>
              </a:xfrm>
              <a:prstGeom prst="line">
                <a:avLst/>
              </a:prstGeom>
              <a:ln w="57150">
                <a:solidFill>
                  <a:srgbClr val="F3C999"/>
                </a:solidFill>
                <a:prstDash val="sysDash"/>
              </a:ln>
              <a:scene3d>
                <a:camera prst="orthographicFront"/>
                <a:lightRig rig="threePt" dir="t"/>
              </a:scene3d>
              <a:sp3d>
                <a:bevelT prst="angle"/>
              </a:sp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4AD25171-0B7B-11CB-BE48-5F294A9F4D7E}"/>
                  </a:ext>
                </a:extLst>
              </p:cNvPr>
              <p:cNvSpPr/>
              <p:nvPr/>
            </p:nvSpPr>
            <p:spPr>
              <a:xfrm>
                <a:off x="5210758" y="1876714"/>
                <a:ext cx="2667000" cy="2628900"/>
              </a:xfrm>
              <a:prstGeom prst="ellipse">
                <a:avLst/>
              </a:prstGeom>
              <a:noFill/>
              <a:ln w="76200">
                <a:solidFill>
                  <a:srgbClr val="F3C999"/>
                </a:solidFill>
              </a:ln>
              <a:scene3d>
                <a:camera prst="orthographicFront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AF6521F7-2425-A16F-C770-941D81991F65}"/>
                  </a:ext>
                </a:extLst>
              </p:cNvPr>
              <p:cNvSpPr/>
              <p:nvPr/>
            </p:nvSpPr>
            <p:spPr>
              <a:xfrm>
                <a:off x="2567636" y="2795086"/>
                <a:ext cx="420622" cy="343258"/>
              </a:xfrm>
              <a:prstGeom prst="ellipse">
                <a:avLst/>
              </a:prstGeom>
              <a:noFill/>
              <a:ln w="57150">
                <a:solidFill>
                  <a:srgbClr val="F3C999"/>
                </a:solidFill>
              </a:ln>
              <a:scene3d>
                <a:camera prst="orthographicFront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1DD28820-8611-0079-CB48-92238780E61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263199" y="2098328"/>
                <a:ext cx="1953004" cy="1555892"/>
              </a:xfrm>
              <a:prstGeom prst="rect">
                <a:avLst/>
              </a:prstGeom>
            </p:spPr>
          </p:pic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08BC89FF-CE00-2757-0204-40C6BABCCAB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6976270" y="3250308"/>
                <a:ext cx="2384581" cy="315209"/>
              </a:xfrm>
              <a:prstGeom prst="line">
                <a:avLst/>
              </a:prstGeom>
              <a:ln w="57150">
                <a:solidFill>
                  <a:schemeClr val="accent6">
                    <a:lumMod val="75000"/>
                  </a:schemeClr>
                </a:solidFill>
                <a:prstDash val="sysDot"/>
              </a:ln>
              <a:scene3d>
                <a:camera prst="orthographicFront"/>
                <a:lightRig rig="threePt" dir="t"/>
              </a:scene3d>
              <a:sp3d>
                <a:bevelT prst="angle"/>
              </a:sp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3810A930-7120-73EB-E4F5-3D19DBB3E0E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976270" y="2098329"/>
                <a:ext cx="2384581" cy="777946"/>
              </a:xfrm>
              <a:prstGeom prst="line">
                <a:avLst/>
              </a:prstGeom>
              <a:ln w="57150">
                <a:solidFill>
                  <a:schemeClr val="accent6">
                    <a:lumMod val="75000"/>
                  </a:schemeClr>
                </a:solidFill>
                <a:prstDash val="sysDot"/>
              </a:ln>
              <a:scene3d>
                <a:camera prst="orthographicFront"/>
                <a:lightRig rig="threePt" dir="t"/>
              </a:scene3d>
              <a:sp3d>
                <a:bevelT prst="angle"/>
              </a:sp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9" name="Rectangle: Rounded Corners 28">
                <a:extLst>
                  <a:ext uri="{FF2B5EF4-FFF2-40B4-BE49-F238E27FC236}">
                    <a16:creationId xmlns:a16="http://schemas.microsoft.com/office/drawing/2014/main" id="{2635ABFC-E155-F1D7-60E4-0EF3A15894C7}"/>
                  </a:ext>
                </a:extLst>
              </p:cNvPr>
              <p:cNvSpPr/>
              <p:nvPr/>
            </p:nvSpPr>
            <p:spPr>
              <a:xfrm>
                <a:off x="9263199" y="2049073"/>
                <a:ext cx="1953004" cy="1545878"/>
              </a:xfrm>
              <a:prstGeom prst="roundRect">
                <a:avLst/>
              </a:prstGeom>
              <a:noFill/>
              <a:ln w="76200">
                <a:solidFill>
                  <a:schemeClr val="accent6">
                    <a:lumMod val="7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2" name="Rectangle: Rounded Corners 21">
                <a:extLst>
                  <a:ext uri="{FF2B5EF4-FFF2-40B4-BE49-F238E27FC236}">
                    <a16:creationId xmlns:a16="http://schemas.microsoft.com/office/drawing/2014/main" id="{8BAD6F37-07BD-99B2-5CD2-AD268B4A78FA}"/>
                  </a:ext>
                </a:extLst>
              </p:cNvPr>
              <p:cNvSpPr/>
              <p:nvPr/>
            </p:nvSpPr>
            <p:spPr>
              <a:xfrm>
                <a:off x="6243667" y="2876275"/>
                <a:ext cx="732603" cy="374032"/>
              </a:xfrm>
              <a:prstGeom prst="roundRect">
                <a:avLst/>
              </a:prstGeom>
              <a:noFill/>
              <a:ln w="57150">
                <a:solidFill>
                  <a:schemeClr val="accent6">
                    <a:lumMod val="7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sp>
        <p:nvSpPr>
          <p:cNvPr id="32" name="Slide Number Placeholder 3">
            <a:extLst>
              <a:ext uri="{FF2B5EF4-FFF2-40B4-BE49-F238E27FC236}">
                <a16:creationId xmlns:a16="http://schemas.microsoft.com/office/drawing/2014/main" id="{63AE6B5E-D8BF-5ADB-6E2E-3B0CC10D66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318" y="6288327"/>
            <a:ext cx="437828" cy="365125"/>
          </a:xfrm>
        </p:spPr>
        <p:txBody>
          <a:bodyPr/>
          <a:lstStyle/>
          <a:p>
            <a:fld id="{208E59E2-84D7-4EF5-A8DD-F7BD4756668C}" type="slidenum">
              <a:rPr lang="en-US" smtClean="0">
                <a:solidFill>
                  <a:schemeClr val="accent2">
                    <a:lumMod val="50000"/>
                  </a:schemeClr>
                </a:solidFill>
              </a:rPr>
              <a:t>2</a:t>
            </a:fld>
            <a:endParaRPr lang="en-US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0D8E3FA-D6B7-BD5F-AE15-24CB0F2EDBDF}"/>
              </a:ext>
            </a:extLst>
          </p:cNvPr>
          <p:cNvSpPr txBox="1"/>
          <p:nvPr/>
        </p:nvSpPr>
        <p:spPr>
          <a:xfrm>
            <a:off x="6468895" y="1114289"/>
            <a:ext cx="27651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Focus on hydroxyl transport 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D3DD429-7D52-ED08-D76A-986586952E24}"/>
              </a:ext>
            </a:extLst>
          </p:cNvPr>
          <p:cNvSpPr txBox="1"/>
          <p:nvPr/>
        </p:nvSpPr>
        <p:spPr>
          <a:xfrm>
            <a:off x="-116732" y="81487"/>
            <a:ext cx="9260732" cy="4247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400" b="1" u="sng" cap="small" dirty="0">
                <a:uFill>
                  <a:solidFill>
                    <a:srgbClr val="A50021"/>
                  </a:solidFill>
                </a:u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Metallo-Polyelectrolytes For hydroxyl Ion Transport</a:t>
            </a:r>
          </a:p>
        </p:txBody>
      </p:sp>
    </p:spTree>
    <p:extLst>
      <p:ext uri="{BB962C8B-B14F-4D97-AF65-F5344CB8AC3E}">
        <p14:creationId xmlns:p14="http://schemas.microsoft.com/office/powerpoint/2010/main" val="647678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44ED124F-1841-4602-A857-D3E677F9B908}"/>
              </a:ext>
            </a:extLst>
          </p:cNvPr>
          <p:cNvSpPr txBox="1"/>
          <p:nvPr/>
        </p:nvSpPr>
        <p:spPr>
          <a:xfrm>
            <a:off x="523271" y="583455"/>
            <a:ext cx="210319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Vehicular diffusion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EA3D10C-B6B4-4913-AB33-30B5A811DB17}"/>
              </a:ext>
            </a:extLst>
          </p:cNvPr>
          <p:cNvSpPr txBox="1"/>
          <p:nvPr/>
        </p:nvSpPr>
        <p:spPr>
          <a:xfrm>
            <a:off x="6165503" y="569696"/>
            <a:ext cx="135652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Hopping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A3EB0CA-C409-EBE3-1D37-3A56A65043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834" y="932976"/>
            <a:ext cx="2491096" cy="1897514"/>
          </a:xfrm>
          <a:prstGeom prst="rect">
            <a:avLst/>
          </a:prstGeom>
        </p:spPr>
      </p:pic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513B182A-1CC6-94AE-45A9-0EB24A3EDE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318" y="6282610"/>
            <a:ext cx="437828" cy="365125"/>
          </a:xfrm>
        </p:spPr>
        <p:txBody>
          <a:bodyPr/>
          <a:lstStyle/>
          <a:p>
            <a:fld id="{208E59E2-84D7-4EF5-A8DD-F7BD4756668C}" type="slidenum">
              <a:rPr lang="en-US" smtClean="0">
                <a:solidFill>
                  <a:schemeClr val="accent2">
                    <a:lumMod val="50000"/>
                  </a:schemeClr>
                </a:solidFill>
              </a:rPr>
              <a:t>3</a:t>
            </a:fld>
            <a:endParaRPr lang="en-US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6774BDC-859E-49ED-BC39-C7B1DACB59CF}"/>
              </a:ext>
            </a:extLst>
          </p:cNvPr>
          <p:cNvSpPr txBox="1"/>
          <p:nvPr/>
        </p:nvSpPr>
        <p:spPr>
          <a:xfrm>
            <a:off x="730239" y="81487"/>
            <a:ext cx="7604204" cy="4247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400" b="1" u="sng" cap="small" dirty="0">
                <a:uFill>
                  <a:solidFill>
                    <a:srgbClr val="A50021"/>
                  </a:solidFill>
                </a:u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Mechanisms of Diffusion 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1B6F789-726D-A160-F185-8A653C7B0391}"/>
              </a:ext>
            </a:extLst>
          </p:cNvPr>
          <p:cNvGrpSpPr/>
          <p:nvPr/>
        </p:nvGrpSpPr>
        <p:grpSpPr>
          <a:xfrm>
            <a:off x="4609330" y="768121"/>
            <a:ext cx="4468869" cy="1669136"/>
            <a:chOff x="4244785" y="2236763"/>
            <a:chExt cx="5212757" cy="1753943"/>
          </a:xfrm>
        </p:grpSpPr>
        <p:pic>
          <p:nvPicPr>
            <p:cNvPr id="10" name="Picture 9" descr="A group of light bulbs&#10;&#10;Description automatically generated with low confidence">
              <a:extLst>
                <a:ext uri="{FF2B5EF4-FFF2-40B4-BE49-F238E27FC236}">
                  <a16:creationId xmlns:a16="http://schemas.microsoft.com/office/drawing/2014/main" id="{261FE84D-481D-925B-F053-5CC260C639D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44785" y="2236763"/>
              <a:ext cx="3115000" cy="1753943"/>
            </a:xfrm>
            <a:prstGeom prst="rect">
              <a:avLst/>
            </a:prstGeom>
          </p:spPr>
        </p:pic>
        <p:pic>
          <p:nvPicPr>
            <p:cNvPr id="12" name="Picture 11" descr="A group of light bulbs&#10;&#10;Description automatically generated with low confidence">
              <a:extLst>
                <a:ext uri="{FF2B5EF4-FFF2-40B4-BE49-F238E27FC236}">
                  <a16:creationId xmlns:a16="http://schemas.microsoft.com/office/drawing/2014/main" id="{ABFDB6DE-D413-269D-66E1-1A0F37A9533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466242" y="2306414"/>
              <a:ext cx="2991300" cy="1684292"/>
            </a:xfrm>
            <a:prstGeom prst="rect">
              <a:avLst/>
            </a:prstGeom>
          </p:spPr>
        </p:pic>
        <p:sp>
          <p:nvSpPr>
            <p:cNvPr id="13" name="Arrow: Curved Up 12">
              <a:extLst>
                <a:ext uri="{FF2B5EF4-FFF2-40B4-BE49-F238E27FC236}">
                  <a16:creationId xmlns:a16="http://schemas.microsoft.com/office/drawing/2014/main" id="{F9F05828-2E76-7D76-49A8-E61CBF28F1AD}"/>
                </a:ext>
              </a:extLst>
            </p:cNvPr>
            <p:cNvSpPr/>
            <p:nvPr/>
          </p:nvSpPr>
          <p:spPr>
            <a:xfrm flipH="1">
              <a:off x="5031910" y="3596482"/>
              <a:ext cx="627179" cy="335268"/>
            </a:xfrm>
            <a:prstGeom prst="curvedUp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4" name="Arrow: Right 13">
              <a:extLst>
                <a:ext uri="{FF2B5EF4-FFF2-40B4-BE49-F238E27FC236}">
                  <a16:creationId xmlns:a16="http://schemas.microsoft.com/office/drawing/2014/main" id="{322CB9E8-0FB5-A31C-6517-0D956DEA485A}"/>
                </a:ext>
              </a:extLst>
            </p:cNvPr>
            <p:cNvSpPr/>
            <p:nvPr/>
          </p:nvSpPr>
          <p:spPr>
            <a:xfrm>
              <a:off x="6478186" y="3235422"/>
              <a:ext cx="731160" cy="220152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9EF4680D-7512-C140-F8F8-B3C4B8B0C0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5098" y="3976714"/>
            <a:ext cx="2179544" cy="165469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4C1826C-8488-D860-8CE3-67796DBB8F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24158" y="3716450"/>
            <a:ext cx="2416160" cy="2175219"/>
          </a:xfrm>
          <a:prstGeom prst="flowChartPunchedCard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97C99A6-4AFC-4873-D392-EB12C00DDF2F}"/>
              </a:ext>
            </a:extLst>
          </p:cNvPr>
          <p:cNvSpPr txBox="1"/>
          <p:nvPr/>
        </p:nvSpPr>
        <p:spPr>
          <a:xfrm>
            <a:off x="1691904" y="3135366"/>
            <a:ext cx="5587899" cy="4247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400" b="1" u="sng" cap="small" dirty="0">
                <a:uFill>
                  <a:solidFill>
                    <a:srgbClr val="A50021"/>
                  </a:solidFill>
                </a:u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Hydroxide vs proton hopping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F2999C5-22AE-984D-BF53-26A7E8290B32}"/>
              </a:ext>
            </a:extLst>
          </p:cNvPr>
          <p:cNvSpPr txBox="1"/>
          <p:nvPr/>
        </p:nvSpPr>
        <p:spPr>
          <a:xfrm>
            <a:off x="-1" y="6361015"/>
            <a:ext cx="8540319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Tuckerman, Mark E., Dominik Marx, and Michele Parrinello. "The nature and transport mechanism of hydrated hydroxide ions in aqueous solution. " </a:t>
            </a:r>
            <a:r>
              <a:rPr lang="en-US" sz="1000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Nature</a:t>
            </a:r>
            <a:r>
              <a:rPr lang="en-US" sz="10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 417.6892 (2002): 925-929.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7139452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" name="Group 68">
            <a:extLst>
              <a:ext uri="{FF2B5EF4-FFF2-40B4-BE49-F238E27FC236}">
                <a16:creationId xmlns:a16="http://schemas.microsoft.com/office/drawing/2014/main" id="{915B1CD1-A2A9-A015-639A-A9E2E264511B}"/>
              </a:ext>
            </a:extLst>
          </p:cNvPr>
          <p:cNvGrpSpPr/>
          <p:nvPr/>
        </p:nvGrpSpPr>
        <p:grpSpPr>
          <a:xfrm>
            <a:off x="1" y="708250"/>
            <a:ext cx="4990734" cy="3863750"/>
            <a:chOff x="71168" y="2461136"/>
            <a:chExt cx="4817679" cy="4122772"/>
          </a:xfrm>
        </p:grpSpPr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id="{4A48AAD5-6614-580E-6F16-B751EE10FFBF}"/>
                </a:ext>
              </a:extLst>
            </p:cNvPr>
            <p:cNvGrpSpPr/>
            <p:nvPr/>
          </p:nvGrpSpPr>
          <p:grpSpPr>
            <a:xfrm>
              <a:off x="86625" y="2461136"/>
              <a:ext cx="4802222" cy="4122772"/>
              <a:chOff x="72750" y="1843002"/>
              <a:chExt cx="4907349" cy="3365848"/>
            </a:xfrm>
          </p:grpSpPr>
          <p:pic>
            <p:nvPicPr>
              <p:cNvPr id="63" name="Picture 62">
                <a:extLst>
                  <a:ext uri="{FF2B5EF4-FFF2-40B4-BE49-F238E27FC236}">
                    <a16:creationId xmlns:a16="http://schemas.microsoft.com/office/drawing/2014/main" id="{418F00AE-0BFD-18D5-5129-FC9CE65C108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2750" y="1843002"/>
                <a:ext cx="4907349" cy="3365848"/>
              </a:xfrm>
              <a:prstGeom prst="rect">
                <a:avLst/>
              </a:prstGeom>
            </p:spPr>
          </p:pic>
          <p:cxnSp>
            <p:nvCxnSpPr>
              <p:cNvPr id="64" name="Straight Connector 63">
                <a:extLst>
                  <a:ext uri="{FF2B5EF4-FFF2-40B4-BE49-F238E27FC236}">
                    <a16:creationId xmlns:a16="http://schemas.microsoft.com/office/drawing/2014/main" id="{559F0A1B-DDF7-B3C4-6A6B-39B048391FD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745676" y="4599707"/>
                <a:ext cx="1631817" cy="110837"/>
              </a:xfrm>
              <a:prstGeom prst="line">
                <a:avLst/>
              </a:prstGeom>
              <a:ln w="57150">
                <a:solidFill>
                  <a:srgbClr val="F3C999"/>
                </a:solidFill>
                <a:prstDash val="sysDot"/>
              </a:ln>
              <a:scene3d>
                <a:camera prst="orthographicFront"/>
                <a:lightRig rig="threePt" dir="t"/>
              </a:scene3d>
              <a:sp3d>
                <a:bevelT prst="angle"/>
              </a:sp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Straight Connector 64">
                <a:extLst>
                  <a:ext uri="{FF2B5EF4-FFF2-40B4-BE49-F238E27FC236}">
                    <a16:creationId xmlns:a16="http://schemas.microsoft.com/office/drawing/2014/main" id="{3FC59CB2-72ED-3C48-A0C4-335147A5402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611748" y="3364624"/>
                <a:ext cx="560243" cy="1031290"/>
              </a:xfrm>
              <a:prstGeom prst="line">
                <a:avLst/>
              </a:prstGeom>
              <a:ln w="57150">
                <a:solidFill>
                  <a:srgbClr val="F3C999"/>
                </a:solidFill>
                <a:prstDash val="sysDot"/>
              </a:ln>
              <a:scene3d>
                <a:camera prst="orthographicFront"/>
                <a:lightRig rig="threePt" dir="t"/>
              </a:scene3d>
              <a:sp3d>
                <a:bevelT prst="angle"/>
              </a:sp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6" name="Oval 65">
                <a:extLst>
                  <a:ext uri="{FF2B5EF4-FFF2-40B4-BE49-F238E27FC236}">
                    <a16:creationId xmlns:a16="http://schemas.microsoft.com/office/drawing/2014/main" id="{159C516E-1F72-78BF-92DF-A199E1EFCA31}"/>
                  </a:ext>
                </a:extLst>
              </p:cNvPr>
              <p:cNvSpPr/>
              <p:nvPr/>
            </p:nvSpPr>
            <p:spPr>
              <a:xfrm>
                <a:off x="1471247" y="4395914"/>
                <a:ext cx="420622" cy="343258"/>
              </a:xfrm>
              <a:prstGeom prst="ellipse">
                <a:avLst/>
              </a:prstGeom>
              <a:noFill/>
              <a:ln w="57150">
                <a:solidFill>
                  <a:srgbClr val="F3C999"/>
                </a:solidFill>
              </a:ln>
              <a:scene3d>
                <a:camera prst="orthographicFront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7" name="Oval 66">
                <a:extLst>
                  <a:ext uri="{FF2B5EF4-FFF2-40B4-BE49-F238E27FC236}">
                    <a16:creationId xmlns:a16="http://schemas.microsoft.com/office/drawing/2014/main" id="{3A345F09-AEB1-9BF2-C748-688C92576FC9}"/>
                  </a:ext>
                </a:extLst>
              </p:cNvPr>
              <p:cNvSpPr/>
              <p:nvPr/>
            </p:nvSpPr>
            <p:spPr>
              <a:xfrm>
                <a:off x="2171991" y="2129542"/>
                <a:ext cx="2667000" cy="2470165"/>
              </a:xfrm>
              <a:prstGeom prst="ellipse">
                <a:avLst/>
              </a:prstGeom>
              <a:noFill/>
              <a:ln w="76200">
                <a:solidFill>
                  <a:srgbClr val="F3C999"/>
                </a:solidFill>
              </a:ln>
              <a:scene3d>
                <a:camera prst="orthographicFront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0CF62CA5-ED72-A11F-E195-769BD4AEA00C}"/>
                </a:ext>
              </a:extLst>
            </p:cNvPr>
            <p:cNvSpPr/>
            <p:nvPr/>
          </p:nvSpPr>
          <p:spPr>
            <a:xfrm>
              <a:off x="71168" y="2562287"/>
              <a:ext cx="1126654" cy="72818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id="{35DBA13D-E4E2-4AEE-1C32-7F337986B9B6}"/>
              </a:ext>
            </a:extLst>
          </p:cNvPr>
          <p:cNvSpPr/>
          <p:nvPr/>
        </p:nvSpPr>
        <p:spPr>
          <a:xfrm>
            <a:off x="5537229" y="5712904"/>
            <a:ext cx="3329445" cy="700959"/>
          </a:xfrm>
          <a:prstGeom prst="roundRect">
            <a:avLst/>
          </a:prstGeom>
          <a:solidFill>
            <a:srgbClr val="FDF9B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9EB6E84-839C-4B79-9585-8188F050FEFB}"/>
              </a:ext>
            </a:extLst>
          </p:cNvPr>
          <p:cNvSpPr txBox="1"/>
          <p:nvPr/>
        </p:nvSpPr>
        <p:spPr>
          <a:xfrm>
            <a:off x="6040166" y="449117"/>
            <a:ext cx="24072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Molecular model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4394B5D-C09D-4AD4-A5D8-4A01122998FF}"/>
              </a:ext>
            </a:extLst>
          </p:cNvPr>
          <p:cNvSpPr txBox="1"/>
          <p:nvPr/>
        </p:nvSpPr>
        <p:spPr>
          <a:xfrm>
            <a:off x="325463" y="932590"/>
            <a:ext cx="11256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System</a:t>
            </a:r>
          </a:p>
        </p:txBody>
      </p:sp>
      <p:pic>
        <p:nvPicPr>
          <p:cNvPr id="14" name="Picture 13" descr="A group of molecules with red and grey balls&#10;&#10;Description automatically generated">
            <a:extLst>
              <a:ext uri="{FF2B5EF4-FFF2-40B4-BE49-F238E27FC236}">
                <a16:creationId xmlns:a16="http://schemas.microsoft.com/office/drawing/2014/main" id="{52E49A18-BB85-2FC1-69F1-707AD1F9FC9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20" r="15524"/>
          <a:stretch/>
        </p:blipFill>
        <p:spPr>
          <a:xfrm flipH="1">
            <a:off x="5519202" y="1933488"/>
            <a:ext cx="3474401" cy="3565721"/>
          </a:xfrm>
          <a:prstGeom prst="roundRect">
            <a:avLst/>
          </a:prstGeom>
        </p:spPr>
      </p:pic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BD061C3A-E75F-53EC-C0BA-015ADCD76AB4}"/>
              </a:ext>
            </a:extLst>
          </p:cNvPr>
          <p:cNvSpPr txBox="1">
            <a:spLocks/>
          </p:cNvSpPr>
          <p:nvPr/>
        </p:nvSpPr>
        <p:spPr>
          <a:xfrm>
            <a:off x="8540318" y="6282610"/>
            <a:ext cx="4378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08E59E2-84D7-4EF5-A8DD-F7BD4756668C}" type="slidenum">
              <a:rPr lang="en-US" smtClean="0">
                <a:solidFill>
                  <a:schemeClr val="accent2">
                    <a:lumMod val="50000"/>
                  </a:schemeClr>
                </a:solidFill>
              </a:rPr>
              <a:pPr/>
              <a:t>4</a:t>
            </a:fld>
            <a:endParaRPr lang="en-US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7029AA3D-A7A8-9434-A3B8-8CC658CE2B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318" y="6288327"/>
            <a:ext cx="437828" cy="365125"/>
          </a:xfrm>
        </p:spPr>
        <p:txBody>
          <a:bodyPr/>
          <a:lstStyle/>
          <a:p>
            <a:fld id="{208E59E2-84D7-4EF5-A8DD-F7BD4756668C}" type="slidenum">
              <a:rPr lang="en-US" smtClean="0">
                <a:solidFill>
                  <a:schemeClr val="accent2">
                    <a:lumMod val="50000"/>
                  </a:schemeClr>
                </a:solidFill>
              </a:rPr>
              <a:t>4</a:t>
            </a:fld>
            <a:endParaRPr lang="en-US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90F23E7-2B8D-3C63-4534-86BA9B4F5E5D}"/>
              </a:ext>
            </a:extLst>
          </p:cNvPr>
          <p:cNvSpPr txBox="1"/>
          <p:nvPr/>
        </p:nvSpPr>
        <p:spPr>
          <a:xfrm>
            <a:off x="5484309" y="5712982"/>
            <a:ext cx="16480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2121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1800" i="0" dirty="0">
                <a:solidFill>
                  <a:srgbClr val="21212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obaltocenium cation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7705471-8ECA-7B16-4357-8B88FC2018CD}"/>
              </a:ext>
            </a:extLst>
          </p:cNvPr>
          <p:cNvSpPr txBox="1"/>
          <p:nvPr/>
        </p:nvSpPr>
        <p:spPr>
          <a:xfrm>
            <a:off x="6838144" y="5989981"/>
            <a:ext cx="11208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2121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1800" i="0" dirty="0">
                <a:solidFill>
                  <a:srgbClr val="21212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ydroxide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A771E5C-BA4D-28A3-D567-92807CA088BF}"/>
              </a:ext>
            </a:extLst>
          </p:cNvPr>
          <p:cNvSpPr txBox="1"/>
          <p:nvPr/>
        </p:nvSpPr>
        <p:spPr>
          <a:xfrm>
            <a:off x="8063718" y="5977579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i="0" dirty="0">
                <a:solidFill>
                  <a:srgbClr val="21212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water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E894D31E-C068-4B8A-F99E-706075E7AB8B}"/>
              </a:ext>
            </a:extLst>
          </p:cNvPr>
          <p:cNvCxnSpPr>
            <a:cxnSpLocks/>
          </p:cNvCxnSpPr>
          <p:nvPr/>
        </p:nvCxnSpPr>
        <p:spPr>
          <a:xfrm flipH="1" flipV="1">
            <a:off x="7163622" y="3970333"/>
            <a:ext cx="16471" cy="2085577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860E6174-4370-7944-8C8C-C163735A7D38}"/>
              </a:ext>
            </a:extLst>
          </p:cNvPr>
          <p:cNvCxnSpPr>
            <a:cxnSpLocks/>
          </p:cNvCxnSpPr>
          <p:nvPr/>
        </p:nvCxnSpPr>
        <p:spPr>
          <a:xfrm flipH="1" flipV="1">
            <a:off x="8412531" y="4101737"/>
            <a:ext cx="69794" cy="1901772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189709D9-5196-9A43-8633-5E4BFD6DBC0C}"/>
              </a:ext>
            </a:extLst>
          </p:cNvPr>
          <p:cNvSpPr txBox="1"/>
          <p:nvPr/>
        </p:nvSpPr>
        <p:spPr>
          <a:xfrm>
            <a:off x="769898" y="52162"/>
            <a:ext cx="7604204" cy="4247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400" b="1" u="sng" cap="small" dirty="0">
                <a:uFill>
                  <a:solidFill>
                    <a:srgbClr val="A50021"/>
                  </a:solidFill>
                </a:u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Modeling </a:t>
            </a:r>
          </a:p>
        </p:txBody>
      </p:sp>
      <p:grpSp>
        <p:nvGrpSpPr>
          <p:cNvPr id="74" name="Group 73">
            <a:extLst>
              <a:ext uri="{FF2B5EF4-FFF2-40B4-BE49-F238E27FC236}">
                <a16:creationId xmlns:a16="http://schemas.microsoft.com/office/drawing/2014/main" id="{B751A412-FD8C-83C5-4D8F-23120A112DF6}"/>
              </a:ext>
            </a:extLst>
          </p:cNvPr>
          <p:cNvGrpSpPr/>
          <p:nvPr/>
        </p:nvGrpSpPr>
        <p:grpSpPr>
          <a:xfrm>
            <a:off x="4640096" y="1117721"/>
            <a:ext cx="3082596" cy="642447"/>
            <a:chOff x="5009505" y="837075"/>
            <a:chExt cx="3082596" cy="642447"/>
          </a:xfrm>
        </p:grpSpPr>
        <p:sp>
          <p:nvSpPr>
            <p:cNvPr id="73" name="Rectangle: Rounded Corners 72">
              <a:extLst>
                <a:ext uri="{FF2B5EF4-FFF2-40B4-BE49-F238E27FC236}">
                  <a16:creationId xmlns:a16="http://schemas.microsoft.com/office/drawing/2014/main" id="{272EDD77-4B78-3BB0-B811-61C89A6E415F}"/>
                </a:ext>
              </a:extLst>
            </p:cNvPr>
            <p:cNvSpPr/>
            <p:nvPr/>
          </p:nvSpPr>
          <p:spPr>
            <a:xfrm>
              <a:off x="5228142" y="837075"/>
              <a:ext cx="2710363" cy="642447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0E40A6B-29EA-7C7F-5AAE-D6733F0424FB}"/>
                </a:ext>
              </a:extLst>
            </p:cNvPr>
            <p:cNvSpPr txBox="1"/>
            <p:nvPr/>
          </p:nvSpPr>
          <p:spPr>
            <a:xfrm>
              <a:off x="5009505" y="863969"/>
              <a:ext cx="3082596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graphane sheets </a:t>
              </a:r>
            </a:p>
            <a:p>
              <a:pPr algn="ctr"/>
              <a:r>
                <a:rPr lang="en-US" sz="1600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mimic polymeric back bone </a:t>
              </a:r>
            </a:p>
          </p:txBody>
        </p:sp>
      </p:grp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33F6553D-FE7A-CBB6-442C-87A192BC6937}"/>
              </a:ext>
            </a:extLst>
          </p:cNvPr>
          <p:cNvCxnSpPr>
            <a:cxnSpLocks/>
          </p:cNvCxnSpPr>
          <p:nvPr/>
        </p:nvCxnSpPr>
        <p:spPr>
          <a:xfrm flipV="1">
            <a:off x="5787271" y="3716348"/>
            <a:ext cx="443981" cy="2096212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054708F3-1943-F5D3-DDEF-921007CF0A6D}"/>
              </a:ext>
            </a:extLst>
          </p:cNvPr>
          <p:cNvCxnSpPr>
            <a:cxnSpLocks/>
          </p:cNvCxnSpPr>
          <p:nvPr/>
        </p:nvCxnSpPr>
        <p:spPr>
          <a:xfrm>
            <a:off x="6391899" y="1760207"/>
            <a:ext cx="351619" cy="466243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Bulletfont, bulletpoint, direction, finger, hand, listicon, right icon -  Download on Iconfinder">
            <a:extLst>
              <a:ext uri="{FF2B5EF4-FFF2-40B4-BE49-F238E27FC236}">
                <a16:creationId xmlns:a16="http://schemas.microsoft.com/office/drawing/2014/main" id="{CE806C57-3C1E-1CAF-5EC8-CEEFF65DC1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426" y="7273203"/>
            <a:ext cx="51754" cy="51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7483634B-3141-2B23-1474-EDC99B69F6A0}"/>
              </a:ext>
            </a:extLst>
          </p:cNvPr>
          <p:cNvGrpSpPr/>
          <p:nvPr/>
        </p:nvGrpSpPr>
        <p:grpSpPr>
          <a:xfrm>
            <a:off x="651113" y="5011558"/>
            <a:ext cx="3317768" cy="1015663"/>
            <a:chOff x="651113" y="5011558"/>
            <a:chExt cx="3317768" cy="1015663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89362D5-AE69-BF3C-A3DD-977382159A99}"/>
                </a:ext>
              </a:extLst>
            </p:cNvPr>
            <p:cNvSpPr txBox="1"/>
            <p:nvPr/>
          </p:nvSpPr>
          <p:spPr>
            <a:xfrm>
              <a:off x="875032" y="5011558"/>
              <a:ext cx="3093849" cy="10156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000" i="0" u="none" strike="noStrike" baseline="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Molecular Dynamics (</a:t>
              </a:r>
              <a:r>
                <a:rPr lang="en-US" sz="2000" b="1" i="0" u="none" strike="noStrike" baseline="0" dirty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MD</a:t>
              </a:r>
              <a:r>
                <a:rPr lang="en-US" sz="2000" i="0" u="none" strike="noStrike" baseline="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</a:p>
            <a:p>
              <a:endParaRPr lang="en-US" sz="2000" b="1" i="0" u="none" strike="noStrike" baseline="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000" b="1" i="0" u="none" strike="noStrike" baseline="0" dirty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DFTB</a:t>
              </a:r>
              <a:endParaRPr lang="en-US" sz="200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038" name="Picture 14" descr="bullet point Icon - Free PNG &amp; SVG 4084301 - Noun Project">
              <a:extLst>
                <a:ext uri="{FF2B5EF4-FFF2-40B4-BE49-F238E27FC236}">
                  <a16:creationId xmlns:a16="http://schemas.microsoft.com/office/drawing/2014/main" id="{F8491BA6-F667-89B9-58FB-8FF76D7423F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2239" y="5106822"/>
              <a:ext cx="258679" cy="2586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14" descr="bullet point Icon - Free PNG &amp; SVG 4084301 - Noun Project">
              <a:extLst>
                <a:ext uri="{FF2B5EF4-FFF2-40B4-BE49-F238E27FC236}">
                  <a16:creationId xmlns:a16="http://schemas.microsoft.com/office/drawing/2014/main" id="{19CE0135-B257-6AD9-D04D-CF20A7C9390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1113" y="5696280"/>
              <a:ext cx="258679" cy="2586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369700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/>
      <p:bldP spid="8" grpId="0"/>
      <p:bldP spid="18" grpId="0"/>
      <p:bldP spid="21" grpId="0"/>
      <p:bldP spid="2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aph showing the number of steps&#10;&#10;Description automatically generated">
            <a:extLst>
              <a:ext uri="{FF2B5EF4-FFF2-40B4-BE49-F238E27FC236}">
                <a16:creationId xmlns:a16="http://schemas.microsoft.com/office/drawing/2014/main" id="{326B4C6E-DFB3-481A-8EA4-F415854530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44" y="3321309"/>
            <a:ext cx="4651732" cy="3105030"/>
          </a:xfrm>
          <a:prstGeom prst="rect">
            <a:avLst/>
          </a:prstGeom>
        </p:spPr>
      </p:pic>
      <p:pic>
        <p:nvPicPr>
          <p:cNvPr id="7" name="Picture 6" descr="A black and white math equation&#10;&#10;Description automatically generated">
            <a:extLst>
              <a:ext uri="{FF2B5EF4-FFF2-40B4-BE49-F238E27FC236}">
                <a16:creationId xmlns:a16="http://schemas.microsoft.com/office/drawing/2014/main" id="{29779ACB-75A5-3C7D-4DD3-69DAAF5F8B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55008" y="3834118"/>
            <a:ext cx="4488992" cy="88657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E031901-0925-ECD1-4A3C-BFE536352EA6}"/>
              </a:ext>
            </a:extLst>
          </p:cNvPr>
          <p:cNvSpPr txBox="1"/>
          <p:nvPr/>
        </p:nvSpPr>
        <p:spPr>
          <a:xfrm>
            <a:off x="3041387" y="6293376"/>
            <a:ext cx="29819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Long trajectory is needed</a:t>
            </a:r>
          </a:p>
        </p:txBody>
      </p:sp>
      <p:pic>
        <p:nvPicPr>
          <p:cNvPr id="6" name="Picture 5" descr="A number and a number&#10;&#10;Description automatically generated">
            <a:extLst>
              <a:ext uri="{FF2B5EF4-FFF2-40B4-BE49-F238E27FC236}">
                <a16:creationId xmlns:a16="http://schemas.microsoft.com/office/drawing/2014/main" id="{D6959709-5AD8-03B3-4A72-A4CDB5FC2D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18890" y="4996489"/>
            <a:ext cx="2915553" cy="899720"/>
          </a:xfrm>
          <a:prstGeom prst="rect">
            <a:avLst/>
          </a:prstGeom>
        </p:spPr>
      </p:pic>
      <p:sp>
        <p:nvSpPr>
          <p:cNvPr id="11" name="Slide Number Placeholder 3">
            <a:extLst>
              <a:ext uri="{FF2B5EF4-FFF2-40B4-BE49-F238E27FC236}">
                <a16:creationId xmlns:a16="http://schemas.microsoft.com/office/drawing/2014/main" id="{A4C3D5E9-54AA-B726-96FD-C57DD98E9D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318" y="6282610"/>
            <a:ext cx="437828" cy="365125"/>
          </a:xfrm>
        </p:spPr>
        <p:txBody>
          <a:bodyPr/>
          <a:lstStyle/>
          <a:p>
            <a:fld id="{208E59E2-84D7-4EF5-A8DD-F7BD4756668C}" type="slidenum">
              <a:rPr lang="en-US" smtClean="0">
                <a:solidFill>
                  <a:schemeClr val="accent2">
                    <a:lumMod val="50000"/>
                  </a:schemeClr>
                </a:solidFill>
              </a:rPr>
              <a:t>5</a:t>
            </a:fld>
            <a:endParaRPr lang="en-US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8E7FF66-23F8-81F8-E30A-2348BB3A386E}"/>
              </a:ext>
            </a:extLst>
          </p:cNvPr>
          <p:cNvSpPr txBox="1"/>
          <p:nvPr/>
        </p:nvSpPr>
        <p:spPr>
          <a:xfrm>
            <a:off x="730239" y="81487"/>
            <a:ext cx="7604204" cy="4247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400" b="1" u="sng" cap="small" dirty="0">
                <a:uFill>
                  <a:solidFill>
                    <a:srgbClr val="A50021"/>
                  </a:solidFill>
                </a:u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Estimation of Diffusion Coefficient</a:t>
            </a:r>
          </a:p>
        </p:txBody>
      </p:sp>
      <p:pic>
        <p:nvPicPr>
          <p:cNvPr id="4" name="Picture 3" descr="A graph showing a number of steps&#10;&#10;Description automatically generated">
            <a:extLst>
              <a:ext uri="{FF2B5EF4-FFF2-40B4-BE49-F238E27FC236}">
                <a16:creationId xmlns:a16="http://schemas.microsoft.com/office/drawing/2014/main" id="{7EFA80BB-ECFC-C8C5-7852-9F4837272B6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7" t="44567" r="91215" b="43662"/>
          <a:stretch/>
        </p:blipFill>
        <p:spPr>
          <a:xfrm>
            <a:off x="133011" y="4640018"/>
            <a:ext cx="379380" cy="659656"/>
          </a:xfrm>
          <a:prstGeom prst="rect">
            <a:avLst/>
          </a:prstGeom>
        </p:spPr>
      </p:pic>
      <p:pic>
        <p:nvPicPr>
          <p:cNvPr id="10" name="Picture 9" descr="A graph showing the different steps&#10;&#10;Description automatically generated">
            <a:extLst>
              <a:ext uri="{FF2B5EF4-FFF2-40B4-BE49-F238E27FC236}">
                <a16:creationId xmlns:a16="http://schemas.microsoft.com/office/drawing/2014/main" id="{F6F80194-2395-9410-BE1B-F304CC46F38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932" t="92574" r="43102" b="1811"/>
          <a:stretch/>
        </p:blipFill>
        <p:spPr>
          <a:xfrm>
            <a:off x="2048824" y="6182502"/>
            <a:ext cx="901290" cy="338554"/>
          </a:xfrm>
          <a:prstGeom prst="rect">
            <a:avLst/>
          </a:prstGeom>
        </p:spPr>
      </p:pic>
      <p:pic>
        <p:nvPicPr>
          <p:cNvPr id="12" name="Picture 11" descr="A graph showing a line&#10;&#10;Description automatically generated">
            <a:extLst>
              <a:ext uri="{FF2B5EF4-FFF2-40B4-BE49-F238E27FC236}">
                <a16:creationId xmlns:a16="http://schemas.microsoft.com/office/drawing/2014/main" id="{5DF89D42-23BA-745B-2D0B-D48CE1BD5B2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6145" y="500196"/>
            <a:ext cx="4137855" cy="2758570"/>
          </a:xfrm>
          <a:prstGeom prst="rect">
            <a:avLst/>
          </a:prstGeom>
        </p:spPr>
      </p:pic>
      <p:pic>
        <p:nvPicPr>
          <p:cNvPr id="14" name="Picture 13" descr="A graph showing a line&#10;&#10;Description automatically generated">
            <a:extLst>
              <a:ext uri="{FF2B5EF4-FFF2-40B4-BE49-F238E27FC236}">
                <a16:creationId xmlns:a16="http://schemas.microsoft.com/office/drawing/2014/main" id="{8F46519D-0D7B-FB40-0DD2-5C0F27006F1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" t="37666" r="94992" b="38683"/>
          <a:stretch/>
        </p:blipFill>
        <p:spPr>
          <a:xfrm>
            <a:off x="4830826" y="1406387"/>
            <a:ext cx="350637" cy="1115802"/>
          </a:xfrm>
          <a:prstGeom prst="rect">
            <a:avLst/>
          </a:prstGeom>
        </p:spPr>
      </p:pic>
      <p:pic>
        <p:nvPicPr>
          <p:cNvPr id="15" name="Picture 14" descr="A graph showing the different steps&#10;&#10;Description automatically generated">
            <a:extLst>
              <a:ext uri="{FF2B5EF4-FFF2-40B4-BE49-F238E27FC236}">
                <a16:creationId xmlns:a16="http://schemas.microsoft.com/office/drawing/2014/main" id="{82E4A213-245C-9042-DC84-3A884117D27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932" t="92574" r="43102" b="1811"/>
          <a:stretch/>
        </p:blipFill>
        <p:spPr>
          <a:xfrm>
            <a:off x="6804249" y="3031369"/>
            <a:ext cx="771871" cy="28994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D247058-CD6C-08FB-CE5A-558A2E12761E}"/>
              </a:ext>
            </a:extLst>
          </p:cNvPr>
          <p:cNvSpPr txBox="1"/>
          <p:nvPr/>
        </p:nvSpPr>
        <p:spPr>
          <a:xfrm>
            <a:off x="730584" y="845464"/>
            <a:ext cx="36345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10-40 water molecules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Xbox = 12.66 Å                  dt = 1fs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Ybox = 13.36 Å                  20 ps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40A640E-86F4-102E-822B-27493B22427E}"/>
              </a:ext>
            </a:extLst>
          </p:cNvPr>
          <p:cNvSpPr txBox="1"/>
          <p:nvPr/>
        </p:nvSpPr>
        <p:spPr>
          <a:xfrm>
            <a:off x="52306" y="1964288"/>
            <a:ext cx="4866179" cy="1261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Hydroxide moves between cobaltocenium groups </a:t>
            </a:r>
          </a:p>
          <a:p>
            <a:pPr algn="just"/>
            <a:endParaRPr lang="en-US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Multiple hops occur</a:t>
            </a:r>
          </a:p>
          <a:p>
            <a:pPr algn="just"/>
            <a:endParaRPr lang="en-US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Rattling is removed from the analysis</a:t>
            </a:r>
          </a:p>
        </p:txBody>
      </p:sp>
    </p:spTree>
    <p:extLst>
      <p:ext uri="{BB962C8B-B14F-4D97-AF65-F5344CB8AC3E}">
        <p14:creationId xmlns:p14="http://schemas.microsoft.com/office/powerpoint/2010/main" val="123709606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D89035CF-33BA-29C3-D8CE-C74F44B7FB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2645" y="2748674"/>
            <a:ext cx="3629368" cy="700651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AC0EEA9C-A7E1-CC39-4B9A-7508F9AAEB3B}"/>
              </a:ext>
            </a:extLst>
          </p:cNvPr>
          <p:cNvGrpSpPr/>
          <p:nvPr/>
        </p:nvGrpSpPr>
        <p:grpSpPr>
          <a:xfrm>
            <a:off x="120662" y="822286"/>
            <a:ext cx="8881351" cy="1232778"/>
            <a:chOff x="5106621" y="4107064"/>
            <a:chExt cx="6412267" cy="1304888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D8550A2F-3CFE-8353-A8B4-C7C03625F33B}"/>
                </a:ext>
              </a:extLst>
            </p:cNvPr>
            <p:cNvCxnSpPr>
              <a:cxnSpLocks/>
            </p:cNvCxnSpPr>
            <p:nvPr/>
          </p:nvCxnSpPr>
          <p:spPr>
            <a:xfrm>
              <a:off x="5181600" y="4790902"/>
              <a:ext cx="6337288" cy="0"/>
            </a:xfrm>
            <a:prstGeom prst="line">
              <a:avLst/>
            </a:prstGeom>
            <a:ln w="381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Left Brace 16">
              <a:extLst>
                <a:ext uri="{FF2B5EF4-FFF2-40B4-BE49-F238E27FC236}">
                  <a16:creationId xmlns:a16="http://schemas.microsoft.com/office/drawing/2014/main" id="{CCF9333C-0088-30AA-EFF9-EEB3C23AC1A1}"/>
                </a:ext>
              </a:extLst>
            </p:cNvPr>
            <p:cNvSpPr/>
            <p:nvPr/>
          </p:nvSpPr>
          <p:spPr>
            <a:xfrm rot="5400000">
              <a:off x="5614215" y="4021613"/>
              <a:ext cx="269298" cy="1151467"/>
            </a:xfrm>
            <a:prstGeom prst="leftBrac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19" name="Left Brace 18">
              <a:extLst>
                <a:ext uri="{FF2B5EF4-FFF2-40B4-BE49-F238E27FC236}">
                  <a16:creationId xmlns:a16="http://schemas.microsoft.com/office/drawing/2014/main" id="{D1F01CC7-94E4-B33C-8E8F-C029BA48400A}"/>
                </a:ext>
              </a:extLst>
            </p:cNvPr>
            <p:cNvSpPr/>
            <p:nvPr/>
          </p:nvSpPr>
          <p:spPr>
            <a:xfrm rot="16200000">
              <a:off x="6488403" y="4450393"/>
              <a:ext cx="269298" cy="1151467"/>
            </a:xfrm>
            <a:prstGeom prst="leftBrac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E6D3BD80-9000-DE99-C463-9494C4C62CE4}"/>
                    </a:ext>
                  </a:extLst>
                </p:cNvPr>
                <p:cNvSpPr txBox="1"/>
                <p:nvPr/>
              </p:nvSpPr>
              <p:spPr>
                <a:xfrm>
                  <a:off x="5626098" y="4107064"/>
                  <a:ext cx="262468" cy="400109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350" i="1">
                            <a:latin typeface="Cambria Math" panose="02040503050406030204" pitchFamily="18" charset="0"/>
                          </a:rPr>
                          <m:t>𝜏</m:t>
                        </m:r>
                      </m:oMath>
                    </m:oMathPara>
                  </a14:m>
                  <a:endParaRPr lang="en-US" sz="1350" dirty="0"/>
                </a:p>
              </p:txBody>
            </p:sp>
          </mc:Choice>
          <mc:Fallback xmlns="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FA9E6FD7-D310-D58F-E4C9-7BAEBCFE8D6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26098" y="4107064"/>
                  <a:ext cx="262468" cy="400109"/>
                </a:xfrm>
                <a:prstGeom prst="rect">
                  <a:avLst/>
                </a:prstGeom>
                <a:blipFill>
                  <a:blip r:embed="rId9"/>
                  <a:stretch>
                    <a:fillRect r="-937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2" name="Left Brace 21">
              <a:extLst>
                <a:ext uri="{FF2B5EF4-FFF2-40B4-BE49-F238E27FC236}">
                  <a16:creationId xmlns:a16="http://schemas.microsoft.com/office/drawing/2014/main" id="{98569A35-40A0-F94E-C959-2E501784D509}"/>
                </a:ext>
              </a:extLst>
            </p:cNvPr>
            <p:cNvSpPr/>
            <p:nvPr/>
          </p:nvSpPr>
          <p:spPr>
            <a:xfrm rot="5400000">
              <a:off x="7344019" y="4014082"/>
              <a:ext cx="269298" cy="1151467"/>
            </a:xfrm>
            <a:prstGeom prst="leftBrace">
              <a:avLst>
                <a:gd name="adj1" fmla="val 0"/>
                <a:gd name="adj2" fmla="val 50000"/>
              </a:avLst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24" name="Left Brace 23">
              <a:extLst>
                <a:ext uri="{FF2B5EF4-FFF2-40B4-BE49-F238E27FC236}">
                  <a16:creationId xmlns:a16="http://schemas.microsoft.com/office/drawing/2014/main" id="{7EB42110-3E44-65E5-EB5A-A055ACFBB917}"/>
                </a:ext>
              </a:extLst>
            </p:cNvPr>
            <p:cNvSpPr/>
            <p:nvPr/>
          </p:nvSpPr>
          <p:spPr>
            <a:xfrm rot="16200000">
              <a:off x="8211368" y="4422432"/>
              <a:ext cx="269298" cy="1151467"/>
            </a:xfrm>
            <a:prstGeom prst="leftBrac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26" name="Left Brace 25">
              <a:extLst>
                <a:ext uri="{FF2B5EF4-FFF2-40B4-BE49-F238E27FC236}">
                  <a16:creationId xmlns:a16="http://schemas.microsoft.com/office/drawing/2014/main" id="{ABACC60E-FDD5-5D44-33C4-296E8086FEE0}"/>
                </a:ext>
              </a:extLst>
            </p:cNvPr>
            <p:cNvSpPr/>
            <p:nvPr/>
          </p:nvSpPr>
          <p:spPr>
            <a:xfrm rot="16200000">
              <a:off x="9912941" y="4393834"/>
              <a:ext cx="269298" cy="1151467"/>
            </a:xfrm>
            <a:prstGeom prst="leftBrac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28" name="Left Brace 27">
              <a:extLst>
                <a:ext uri="{FF2B5EF4-FFF2-40B4-BE49-F238E27FC236}">
                  <a16:creationId xmlns:a16="http://schemas.microsoft.com/office/drawing/2014/main" id="{F3BA0587-8B41-3AC8-7A1F-7F3126E7338E}"/>
                </a:ext>
              </a:extLst>
            </p:cNvPr>
            <p:cNvSpPr/>
            <p:nvPr/>
          </p:nvSpPr>
          <p:spPr>
            <a:xfrm rot="5400000">
              <a:off x="9071221" y="3976144"/>
              <a:ext cx="269298" cy="1151467"/>
            </a:xfrm>
            <a:prstGeom prst="leftBrace">
              <a:avLst>
                <a:gd name="adj1" fmla="val 0"/>
                <a:gd name="adj2" fmla="val 50000"/>
              </a:avLst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30" name="Left Brace 29">
              <a:extLst>
                <a:ext uri="{FF2B5EF4-FFF2-40B4-BE49-F238E27FC236}">
                  <a16:creationId xmlns:a16="http://schemas.microsoft.com/office/drawing/2014/main" id="{D7331A6E-E6B3-933E-DED4-045EE7C99CDF}"/>
                </a:ext>
              </a:extLst>
            </p:cNvPr>
            <p:cNvSpPr/>
            <p:nvPr/>
          </p:nvSpPr>
          <p:spPr>
            <a:xfrm rot="5400000">
              <a:off x="10771882" y="3960572"/>
              <a:ext cx="269298" cy="1151467"/>
            </a:xfrm>
            <a:prstGeom prst="leftBrace">
              <a:avLst>
                <a:gd name="adj1" fmla="val 0"/>
                <a:gd name="adj2" fmla="val 50000"/>
              </a:avLst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0D224B06-EDCA-A7D7-E9A3-FD0C754D7270}"/>
                </a:ext>
              </a:extLst>
            </p:cNvPr>
            <p:cNvCxnSpPr>
              <a:cxnSpLocks/>
            </p:cNvCxnSpPr>
            <p:nvPr/>
          </p:nvCxnSpPr>
          <p:spPr>
            <a:xfrm>
              <a:off x="5181599" y="4708570"/>
              <a:ext cx="0" cy="169272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AB219BAD-5FA2-5CC4-2203-AA17AC26996B}"/>
                </a:ext>
              </a:extLst>
            </p:cNvPr>
            <p:cNvCxnSpPr>
              <a:cxnSpLocks/>
            </p:cNvCxnSpPr>
            <p:nvPr/>
          </p:nvCxnSpPr>
          <p:spPr>
            <a:xfrm>
              <a:off x="5472071" y="4710153"/>
              <a:ext cx="0" cy="169272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17DD8D54-54FC-60F5-534C-83ACC94DB4E1}"/>
                </a:ext>
              </a:extLst>
            </p:cNvPr>
            <p:cNvCxnSpPr>
              <a:cxnSpLocks/>
            </p:cNvCxnSpPr>
            <p:nvPr/>
          </p:nvCxnSpPr>
          <p:spPr>
            <a:xfrm>
              <a:off x="6335671" y="4711817"/>
              <a:ext cx="0" cy="169272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686B9630-6291-3A65-3645-49EC495F4E92}"/>
                </a:ext>
              </a:extLst>
            </p:cNvPr>
            <p:cNvCxnSpPr>
              <a:cxnSpLocks/>
            </p:cNvCxnSpPr>
            <p:nvPr/>
          </p:nvCxnSpPr>
          <p:spPr>
            <a:xfrm>
              <a:off x="6044225" y="4704291"/>
              <a:ext cx="0" cy="169272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F2BA59D4-8C1C-57B8-2B14-1F593862F798}"/>
                </a:ext>
              </a:extLst>
            </p:cNvPr>
            <p:cNvCxnSpPr>
              <a:cxnSpLocks/>
            </p:cNvCxnSpPr>
            <p:nvPr/>
          </p:nvCxnSpPr>
          <p:spPr>
            <a:xfrm>
              <a:off x="5756682" y="4705956"/>
              <a:ext cx="0" cy="169272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C692DF2D-9DE7-76F7-5A47-669FDFE9EAAD}"/>
                </a:ext>
              </a:extLst>
            </p:cNvPr>
            <p:cNvCxnSpPr>
              <a:cxnSpLocks/>
            </p:cNvCxnSpPr>
            <p:nvPr/>
          </p:nvCxnSpPr>
          <p:spPr>
            <a:xfrm>
              <a:off x="6610349" y="4708570"/>
              <a:ext cx="0" cy="169272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A57CF5EC-E037-F017-8901-9EDC5AB65E83}"/>
                </a:ext>
              </a:extLst>
            </p:cNvPr>
            <p:cNvCxnSpPr>
              <a:cxnSpLocks/>
            </p:cNvCxnSpPr>
            <p:nvPr/>
          </p:nvCxnSpPr>
          <p:spPr>
            <a:xfrm>
              <a:off x="6900821" y="4710153"/>
              <a:ext cx="0" cy="169272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67985191-3259-5E33-8060-9AB801FACFDB}"/>
                </a:ext>
              </a:extLst>
            </p:cNvPr>
            <p:cNvCxnSpPr>
              <a:cxnSpLocks/>
            </p:cNvCxnSpPr>
            <p:nvPr/>
          </p:nvCxnSpPr>
          <p:spPr>
            <a:xfrm>
              <a:off x="7764421" y="4711817"/>
              <a:ext cx="0" cy="169272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BDE339A9-9BB5-3818-60D4-781BA70F16FC}"/>
                </a:ext>
              </a:extLst>
            </p:cNvPr>
            <p:cNvCxnSpPr>
              <a:cxnSpLocks/>
            </p:cNvCxnSpPr>
            <p:nvPr/>
          </p:nvCxnSpPr>
          <p:spPr>
            <a:xfrm>
              <a:off x="7472975" y="4704291"/>
              <a:ext cx="0" cy="169272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8AB1EC9A-5760-9AD7-5FC7-A3812B0C58C4}"/>
                </a:ext>
              </a:extLst>
            </p:cNvPr>
            <p:cNvCxnSpPr>
              <a:cxnSpLocks/>
            </p:cNvCxnSpPr>
            <p:nvPr/>
          </p:nvCxnSpPr>
          <p:spPr>
            <a:xfrm>
              <a:off x="7185432" y="4705956"/>
              <a:ext cx="0" cy="169272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FC426CDD-71BF-9EEA-9EF9-D453776A66F7}"/>
                </a:ext>
              </a:extLst>
            </p:cNvPr>
            <p:cNvCxnSpPr>
              <a:cxnSpLocks/>
            </p:cNvCxnSpPr>
            <p:nvPr/>
          </p:nvCxnSpPr>
          <p:spPr>
            <a:xfrm>
              <a:off x="8051799" y="4727620"/>
              <a:ext cx="0" cy="169272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216F8E6D-13FC-9990-8C1B-7B02744A82EF}"/>
                </a:ext>
              </a:extLst>
            </p:cNvPr>
            <p:cNvCxnSpPr>
              <a:cxnSpLocks/>
            </p:cNvCxnSpPr>
            <p:nvPr/>
          </p:nvCxnSpPr>
          <p:spPr>
            <a:xfrm>
              <a:off x="8342271" y="4716503"/>
              <a:ext cx="0" cy="169272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56691714-F84E-F3DA-0423-769CDDC5584D}"/>
                </a:ext>
              </a:extLst>
            </p:cNvPr>
            <p:cNvCxnSpPr>
              <a:cxnSpLocks/>
            </p:cNvCxnSpPr>
            <p:nvPr/>
          </p:nvCxnSpPr>
          <p:spPr>
            <a:xfrm>
              <a:off x="9205871" y="4718167"/>
              <a:ext cx="0" cy="169272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E12BB4C7-1777-E0D2-2C70-5603C006BF68}"/>
                </a:ext>
              </a:extLst>
            </p:cNvPr>
            <p:cNvCxnSpPr>
              <a:cxnSpLocks/>
            </p:cNvCxnSpPr>
            <p:nvPr/>
          </p:nvCxnSpPr>
          <p:spPr>
            <a:xfrm>
              <a:off x="8914425" y="4710641"/>
              <a:ext cx="0" cy="169272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2D8DE202-A169-2E41-56BB-088599ADD76E}"/>
                </a:ext>
              </a:extLst>
            </p:cNvPr>
            <p:cNvCxnSpPr>
              <a:cxnSpLocks/>
            </p:cNvCxnSpPr>
            <p:nvPr/>
          </p:nvCxnSpPr>
          <p:spPr>
            <a:xfrm>
              <a:off x="8626882" y="4712306"/>
              <a:ext cx="0" cy="169272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48148D50-F044-9EAB-102C-1A210EDD12E5}"/>
                </a:ext>
              </a:extLst>
            </p:cNvPr>
            <p:cNvCxnSpPr>
              <a:cxnSpLocks/>
            </p:cNvCxnSpPr>
            <p:nvPr/>
          </p:nvCxnSpPr>
          <p:spPr>
            <a:xfrm>
              <a:off x="9478921" y="4703803"/>
              <a:ext cx="0" cy="169272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87102DA6-BED2-36C0-2063-D98C924814C2}"/>
                </a:ext>
              </a:extLst>
            </p:cNvPr>
            <p:cNvCxnSpPr>
              <a:cxnSpLocks/>
            </p:cNvCxnSpPr>
            <p:nvPr/>
          </p:nvCxnSpPr>
          <p:spPr>
            <a:xfrm>
              <a:off x="10342521" y="4705467"/>
              <a:ext cx="0" cy="169272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F48F5A1E-1829-83C6-0B9A-7749563DE2EF}"/>
                </a:ext>
              </a:extLst>
            </p:cNvPr>
            <p:cNvCxnSpPr>
              <a:cxnSpLocks/>
            </p:cNvCxnSpPr>
            <p:nvPr/>
          </p:nvCxnSpPr>
          <p:spPr>
            <a:xfrm>
              <a:off x="10051075" y="4697941"/>
              <a:ext cx="0" cy="169272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15E830E3-2E7E-F94A-0EE1-36887DFAB1EA}"/>
                </a:ext>
              </a:extLst>
            </p:cNvPr>
            <p:cNvCxnSpPr>
              <a:cxnSpLocks/>
            </p:cNvCxnSpPr>
            <p:nvPr/>
          </p:nvCxnSpPr>
          <p:spPr>
            <a:xfrm>
              <a:off x="9763532" y="4699606"/>
              <a:ext cx="0" cy="169272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8C79E9D9-802B-E512-3F92-69116F53DD2C}"/>
                </a:ext>
              </a:extLst>
            </p:cNvPr>
            <p:cNvCxnSpPr>
              <a:cxnSpLocks/>
            </p:cNvCxnSpPr>
            <p:nvPr/>
          </p:nvCxnSpPr>
          <p:spPr>
            <a:xfrm>
              <a:off x="10621921" y="4703803"/>
              <a:ext cx="0" cy="169272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71F0AB37-22B7-3232-4A10-A00C1CEC784A}"/>
                </a:ext>
              </a:extLst>
            </p:cNvPr>
            <p:cNvCxnSpPr>
              <a:cxnSpLocks/>
            </p:cNvCxnSpPr>
            <p:nvPr/>
          </p:nvCxnSpPr>
          <p:spPr>
            <a:xfrm>
              <a:off x="11505841" y="4705467"/>
              <a:ext cx="0" cy="169272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C504CCB0-26CE-6E79-519F-8C8EC32AFE54}"/>
                </a:ext>
              </a:extLst>
            </p:cNvPr>
            <p:cNvCxnSpPr>
              <a:cxnSpLocks/>
            </p:cNvCxnSpPr>
            <p:nvPr/>
          </p:nvCxnSpPr>
          <p:spPr>
            <a:xfrm>
              <a:off x="11194075" y="4697941"/>
              <a:ext cx="0" cy="169272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B8A8A89D-A333-41C1-D2D3-4CB0724A5CC3}"/>
                </a:ext>
              </a:extLst>
            </p:cNvPr>
            <p:cNvCxnSpPr>
              <a:cxnSpLocks/>
            </p:cNvCxnSpPr>
            <p:nvPr/>
          </p:nvCxnSpPr>
          <p:spPr>
            <a:xfrm>
              <a:off x="10906532" y="4699606"/>
              <a:ext cx="0" cy="169272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Arrow Connector 54">
              <a:extLst>
                <a:ext uri="{FF2B5EF4-FFF2-40B4-BE49-F238E27FC236}">
                  <a16:creationId xmlns:a16="http://schemas.microsoft.com/office/drawing/2014/main" id="{24911C32-D1F1-13E4-C48D-489E2D433B72}"/>
                </a:ext>
              </a:extLst>
            </p:cNvPr>
            <p:cNvCxnSpPr>
              <a:cxnSpLocks/>
            </p:cNvCxnSpPr>
            <p:nvPr/>
          </p:nvCxnSpPr>
          <p:spPr>
            <a:xfrm>
              <a:off x="5106621" y="5007645"/>
              <a:ext cx="950922" cy="8586"/>
            </a:xfrm>
            <a:prstGeom prst="straightConnector1">
              <a:avLst/>
            </a:prstGeom>
            <a:ln w="50800">
              <a:solidFill>
                <a:srgbClr val="FFC000"/>
              </a:solidFill>
              <a:prstDash val="sysDot"/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6" name="TextBox 55">
                  <a:extLst>
                    <a:ext uri="{FF2B5EF4-FFF2-40B4-BE49-F238E27FC236}">
                      <a16:creationId xmlns:a16="http://schemas.microsoft.com/office/drawing/2014/main" id="{88CA1231-A21F-11EF-06D7-A02643AAD671}"/>
                    </a:ext>
                  </a:extLst>
                </p:cNvPr>
                <p:cNvSpPr txBox="1"/>
                <p:nvPr/>
              </p:nvSpPr>
              <p:spPr>
                <a:xfrm>
                  <a:off x="5290822" y="5011843"/>
                  <a:ext cx="538480" cy="400109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350" i="1">
                            <a:latin typeface="Cambria Math" panose="02040503050406030204" pitchFamily="18" charset="0"/>
                          </a:rPr>
                          <m:t>𝛿</m:t>
                        </m:r>
                      </m:oMath>
                    </m:oMathPara>
                  </a14:m>
                  <a:endParaRPr lang="en-US" sz="1350" dirty="0"/>
                </a:p>
              </p:txBody>
            </p:sp>
          </mc:Choice>
          <mc:Fallback xmlns="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A6BF35B2-7BD9-B046-8147-9662E7F9F41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90822" y="5011843"/>
                  <a:ext cx="538480" cy="400109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57" name="Straight Arrow Connector 56">
              <a:extLst>
                <a:ext uri="{FF2B5EF4-FFF2-40B4-BE49-F238E27FC236}">
                  <a16:creationId xmlns:a16="http://schemas.microsoft.com/office/drawing/2014/main" id="{1D2797D8-260E-D59B-3469-808F2EF4660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042911" y="4674127"/>
              <a:ext cx="875044" cy="12250"/>
            </a:xfrm>
            <a:prstGeom prst="straightConnector1">
              <a:avLst/>
            </a:prstGeom>
            <a:ln w="50800">
              <a:solidFill>
                <a:srgbClr val="FFC000"/>
              </a:solidFill>
              <a:prstDash val="sysDot"/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3" name="Slide Number Placeholder 3">
            <a:extLst>
              <a:ext uri="{FF2B5EF4-FFF2-40B4-BE49-F238E27FC236}">
                <a16:creationId xmlns:a16="http://schemas.microsoft.com/office/drawing/2014/main" id="{23D9DD09-9D76-F5B6-32AE-D013AF788B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318" y="6282610"/>
            <a:ext cx="437828" cy="365125"/>
          </a:xfrm>
        </p:spPr>
        <p:txBody>
          <a:bodyPr/>
          <a:lstStyle/>
          <a:p>
            <a:fld id="{208E59E2-84D7-4EF5-A8DD-F7BD4756668C}" type="slidenum">
              <a:rPr lang="en-US" smtClean="0">
                <a:solidFill>
                  <a:schemeClr val="accent2">
                    <a:lumMod val="50000"/>
                  </a:schemeClr>
                </a:solidFill>
              </a:rPr>
              <a:t>6</a:t>
            </a:fld>
            <a:endParaRPr lang="en-US" dirty="0">
              <a:solidFill>
                <a:schemeClr val="accent2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2B6BB32-77F8-1D14-4ED7-FD6FF1C11B65}"/>
                  </a:ext>
                </a:extLst>
              </p:cNvPr>
              <p:cNvSpPr txBox="1"/>
              <p:nvPr/>
            </p:nvSpPr>
            <p:spPr>
              <a:xfrm>
                <a:off x="235173" y="1970348"/>
                <a:ext cx="7513189" cy="66902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1600" i="1" smtClean="0">
                        <a:latin typeface="Cambria Math" panose="02040503050406030204" pitchFamily="18" charset="0"/>
                      </a:rPr>
                      <m:t>𝜏</m:t>
                    </m:r>
                  </m:oMath>
                </a14:m>
                <a:r>
                  <a:rPr lang="en-US" sz="1600" dirty="0"/>
                  <a:t> : </a:t>
                </a:r>
                <a:r>
                  <a:rPr 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length of a </a:t>
                </a:r>
                <a:r>
                  <a:rPr lang="en-US" sz="1600" b="0" i="0" u="none" strike="noStrike" baseline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time interval</a:t>
                </a:r>
              </a:p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sz="1600" i="1" smtClean="0">
                        <a:latin typeface="Cambria Math" panose="02040503050406030204" pitchFamily="18" charset="0"/>
                      </a:rPr>
                      <m:t>𝛿</m:t>
                    </m:r>
                  </m:oMath>
                </a14:m>
                <a:r>
                  <a:rPr lang="en-US" sz="1600" dirty="0"/>
                  <a:t> : </a:t>
                </a:r>
                <a:r>
                  <a:rPr 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 distance between the time origins of two consecutive time intervals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2B6BB32-77F8-1D14-4ED7-FD6FF1C11B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5173" y="1970348"/>
                <a:ext cx="7513189" cy="669029"/>
              </a:xfrm>
              <a:prstGeom prst="rect">
                <a:avLst/>
              </a:prstGeom>
              <a:blipFill>
                <a:blip r:embed="rId11"/>
                <a:stretch>
                  <a:fillRect t="-3636" b="-109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8488C9E-AB18-FA69-D61B-8F76809B6049}"/>
                  </a:ext>
                </a:extLst>
              </p:cNvPr>
              <p:cNvSpPr txBox="1"/>
              <p:nvPr/>
            </p:nvSpPr>
            <p:spPr>
              <a:xfrm>
                <a:off x="7275922" y="2068639"/>
                <a:ext cx="944879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800" b="1" i="1" smtClean="0">
                        <a:latin typeface="Cambria Math" panose="02040503050406030204" pitchFamily="18" charset="0"/>
                      </a:rPr>
                      <m:t>𝜹</m:t>
                    </m:r>
                  </m:oMath>
                </a14:m>
                <a:r>
                  <a:rPr lang="en-US" sz="2800" b="1" dirty="0"/>
                  <a:t> ≥ </a:t>
                </a:r>
                <a14:m>
                  <m:oMath xmlns:m="http://schemas.openxmlformats.org/officeDocument/2006/math">
                    <m:r>
                      <a:rPr lang="en-US" sz="2800" b="1" i="1">
                        <a:latin typeface="Cambria Math" panose="02040503050406030204" pitchFamily="18" charset="0"/>
                      </a:rPr>
                      <m:t>𝝉</m:t>
                    </m:r>
                  </m:oMath>
                </a14:m>
                <a:endParaRPr lang="en-US" sz="2800" b="1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8488C9E-AB18-FA69-D61B-8F76809B60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75922" y="2068639"/>
                <a:ext cx="944879" cy="523220"/>
              </a:xfrm>
              <a:prstGeom prst="rect">
                <a:avLst/>
              </a:prstGeom>
              <a:blipFill>
                <a:blip r:embed="rId12"/>
                <a:stretch>
                  <a:fillRect t="-10465" b="-325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004F4A25-6B4D-560C-4665-D6BF40863D10}"/>
              </a:ext>
            </a:extLst>
          </p:cNvPr>
          <p:cNvSpPr txBox="1"/>
          <p:nvPr/>
        </p:nvSpPr>
        <p:spPr>
          <a:xfrm>
            <a:off x="34937" y="540659"/>
            <a:ext cx="654647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000" cap="small" dirty="0">
                <a:uFill>
                  <a:solidFill>
                    <a:srgbClr val="A50021"/>
                  </a:solidFill>
                </a:u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Time-averaged method of calculating 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B3DA8AE-EAB1-1F0E-4CCD-A3D2BFD66F8D}"/>
              </a:ext>
            </a:extLst>
          </p:cNvPr>
          <p:cNvSpPr txBox="1"/>
          <p:nvPr/>
        </p:nvSpPr>
        <p:spPr>
          <a:xfrm>
            <a:off x="730239" y="81487"/>
            <a:ext cx="7604204" cy="4247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400" b="1" u="sng" cap="small" dirty="0">
                <a:uFill>
                  <a:solidFill>
                    <a:srgbClr val="A50021"/>
                  </a:solidFill>
                </a:u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Estimation of Diffusion Coefficient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79A3B92-13F2-3691-E1E1-D5FB3AA1AFE9}"/>
              </a:ext>
            </a:extLst>
          </p:cNvPr>
          <p:cNvSpPr txBox="1"/>
          <p:nvPr/>
        </p:nvSpPr>
        <p:spPr>
          <a:xfrm>
            <a:off x="30220" y="6424833"/>
            <a:ext cx="8618480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50" b="0" i="0" dirty="0">
                <a:effectLst/>
                <a:latin typeface="Arial" panose="020B0604020202020204" pitchFamily="34" charset="0"/>
              </a:rPr>
              <a:t>Pranami, G.; Lamm, M. H. Estimating error in diffusion coefficients derived from molecular dynamics simulations. </a:t>
            </a:r>
            <a:r>
              <a:rPr lang="en-US" sz="1050" b="0" i="1" dirty="0">
                <a:effectLst/>
                <a:latin typeface="Arial" panose="020B0604020202020204" pitchFamily="34" charset="0"/>
              </a:rPr>
              <a:t>J. Chem. Theory Comput. </a:t>
            </a:r>
            <a:r>
              <a:rPr lang="en-US" sz="1050" b="1" i="0" dirty="0">
                <a:effectLst/>
                <a:latin typeface="Arial" panose="020B0604020202020204" pitchFamily="34" charset="0"/>
              </a:rPr>
              <a:t>2015</a:t>
            </a:r>
            <a:r>
              <a:rPr lang="en-US" sz="1050" b="0" i="0" dirty="0">
                <a:effectLst/>
                <a:latin typeface="Arial" panose="020B0604020202020204" pitchFamily="34" charset="0"/>
              </a:rPr>
              <a:t>,11, 4586–4592.</a:t>
            </a:r>
            <a:endParaRPr lang="en-US" sz="1050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18E7659-F437-B47A-D181-8634250214F9}"/>
              </a:ext>
            </a:extLst>
          </p:cNvPr>
          <p:cNvGrpSpPr/>
          <p:nvPr/>
        </p:nvGrpSpPr>
        <p:grpSpPr>
          <a:xfrm>
            <a:off x="11776" y="3256200"/>
            <a:ext cx="4813616" cy="3209078"/>
            <a:chOff x="11776" y="3256200"/>
            <a:chExt cx="4813616" cy="3209078"/>
          </a:xfrm>
        </p:grpSpPr>
        <p:pic>
          <p:nvPicPr>
            <p:cNvPr id="2" name="Picture 1" descr="A graph showing the value of a stock market&#10;&#10;Description automatically generated">
              <a:extLst>
                <a:ext uri="{FF2B5EF4-FFF2-40B4-BE49-F238E27FC236}">
                  <a16:creationId xmlns:a16="http://schemas.microsoft.com/office/drawing/2014/main" id="{A6C19106-BD48-A190-F2D9-96EB5A4D235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76" y="3256200"/>
              <a:ext cx="4813616" cy="3209078"/>
            </a:xfrm>
            <a:prstGeom prst="rect">
              <a:avLst/>
            </a:prstGeom>
          </p:spPr>
        </p:pic>
        <p:pic>
          <p:nvPicPr>
            <p:cNvPr id="8" name="Picture 7" descr="A graph showing a number of steps&#10;&#10;Description automatically generated">
              <a:extLst>
                <a:ext uri="{FF2B5EF4-FFF2-40B4-BE49-F238E27FC236}">
                  <a16:creationId xmlns:a16="http://schemas.microsoft.com/office/drawing/2014/main" id="{65908165-EA43-27C5-256C-6E36C71D9A5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77" t="44567" r="91215" b="43662"/>
            <a:stretch/>
          </p:blipFill>
          <p:spPr>
            <a:xfrm>
              <a:off x="34405" y="4590756"/>
              <a:ext cx="364015" cy="632941"/>
            </a:xfrm>
            <a:prstGeom prst="rect">
              <a:avLst/>
            </a:prstGeom>
          </p:spPr>
        </p:pic>
        <p:pic>
          <p:nvPicPr>
            <p:cNvPr id="9" name="Picture 8" descr="A graph showing the value of a stock market&#10;&#10;Description automatically generated">
              <a:extLst>
                <a:ext uri="{FF2B5EF4-FFF2-40B4-BE49-F238E27FC236}">
                  <a16:creationId xmlns:a16="http://schemas.microsoft.com/office/drawing/2014/main" id="{992F2DE5-63F4-71A1-4CF3-044881DC1E6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180" t="14786" r="77354" b="70277"/>
            <a:stretch/>
          </p:blipFill>
          <p:spPr>
            <a:xfrm>
              <a:off x="652508" y="3663341"/>
              <a:ext cx="764967" cy="899741"/>
            </a:xfrm>
            <a:prstGeom prst="rect">
              <a:avLst/>
            </a:prstGeom>
          </p:spPr>
        </p:pic>
        <p:pic>
          <p:nvPicPr>
            <p:cNvPr id="12" name="Picture 11" descr="A graph showing the value of a stock market&#10;&#10;Description automatically generated">
              <a:extLst>
                <a:ext uri="{FF2B5EF4-FFF2-40B4-BE49-F238E27FC236}">
                  <a16:creationId xmlns:a16="http://schemas.microsoft.com/office/drawing/2014/main" id="{A8E9D949-3B57-DAFD-C37A-2FCF98F981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660" t="92673" r="44847" b="2719"/>
            <a:stretch/>
          </p:blipFill>
          <p:spPr>
            <a:xfrm>
              <a:off x="2229449" y="6198298"/>
              <a:ext cx="580718" cy="238085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8A2D4341-C456-B7A3-711D-5F7646D8746E}"/>
              </a:ext>
            </a:extLst>
          </p:cNvPr>
          <p:cNvGrpSpPr/>
          <p:nvPr/>
        </p:nvGrpSpPr>
        <p:grpSpPr>
          <a:xfrm>
            <a:off x="4716468" y="3572378"/>
            <a:ext cx="4042764" cy="2710232"/>
            <a:chOff x="4716468" y="3572378"/>
            <a:chExt cx="4042764" cy="2710232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452AFFC-4904-DBFA-044A-7EACE423FC84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4728938" y="3572378"/>
              <a:ext cx="4030294" cy="2680481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6A7AFB3C-61EB-5152-9AC7-DC92E6FB41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/>
            <a:srcRect l="581" t="31704" r="95341" b="39774"/>
            <a:stretch/>
          </p:blipFill>
          <p:spPr>
            <a:xfrm>
              <a:off x="4716468" y="4332463"/>
              <a:ext cx="217848" cy="1013589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3736570F-161D-22B1-E4E9-BCC5380A077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/>
            <a:srcRect l="46985" t="93117" r="39665" b="1912"/>
            <a:stretch/>
          </p:blipFill>
          <p:spPr>
            <a:xfrm>
              <a:off x="6389411" y="6063069"/>
              <a:ext cx="886511" cy="219541"/>
            </a:xfrm>
            <a:prstGeom prst="rect">
              <a:avLst/>
            </a:prstGeom>
          </p:spPr>
        </p:pic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361EBAA4-A578-4027-78B6-46A13AAAE2EE}"/>
              </a:ext>
            </a:extLst>
          </p:cNvPr>
          <p:cNvGrpSpPr/>
          <p:nvPr/>
        </p:nvGrpSpPr>
        <p:grpSpPr>
          <a:xfrm>
            <a:off x="6426941" y="5633677"/>
            <a:ext cx="730742" cy="619182"/>
            <a:chOff x="8183366" y="1692226"/>
            <a:chExt cx="730742" cy="619182"/>
          </a:xfrm>
        </p:grpSpPr>
        <p:pic>
          <p:nvPicPr>
            <p:cNvPr id="63" name="Picture 62">
              <a:extLst>
                <a:ext uri="{FF2B5EF4-FFF2-40B4-BE49-F238E27FC236}">
                  <a16:creationId xmlns:a16="http://schemas.microsoft.com/office/drawing/2014/main" id="{162F38A6-73EC-F994-4AEF-65AA396127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/>
            <a:srcRect l="46705" t="83165" r="43042" b="4703"/>
            <a:stretch/>
          </p:blipFill>
          <p:spPr>
            <a:xfrm>
              <a:off x="8183366" y="1714464"/>
              <a:ext cx="730742" cy="575078"/>
            </a:xfrm>
            <a:prstGeom prst="ellipse">
              <a:avLst/>
            </a:prstGeom>
          </p:spPr>
        </p:pic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A5CA305C-E1DD-8C69-45C2-D000C6E4B8C8}"/>
                </a:ext>
              </a:extLst>
            </p:cNvPr>
            <p:cNvSpPr/>
            <p:nvPr/>
          </p:nvSpPr>
          <p:spPr>
            <a:xfrm>
              <a:off x="8220801" y="1692226"/>
              <a:ext cx="688022" cy="619182"/>
            </a:xfrm>
            <a:prstGeom prst="ellipse">
              <a:avLst/>
            </a:prstGeom>
            <a:solidFill>
              <a:schemeClr val="accent6">
                <a:lumMod val="40000"/>
                <a:lumOff val="60000"/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F26EC72B-690D-8B5D-4BD0-68AB28CF3D0F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35173" y="2718613"/>
            <a:ext cx="4714393" cy="836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2138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F38D332-F9CD-423C-B709-BFD33F476C65}"/>
              </a:ext>
            </a:extLst>
          </p:cNvPr>
          <p:cNvSpPr txBox="1"/>
          <p:nvPr/>
        </p:nvSpPr>
        <p:spPr>
          <a:xfrm>
            <a:off x="150567" y="853821"/>
            <a:ext cx="494530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cap="small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MSD of single molecule is noisy</a:t>
            </a:r>
            <a:r>
              <a:rPr lang="en-US" sz="2400" b="1" cap="small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B31BF9E-8383-4E89-BEAA-99FE11B79595}"/>
              </a:ext>
            </a:extLst>
          </p:cNvPr>
          <p:cNvSpPr txBox="1"/>
          <p:nvPr/>
        </p:nvSpPr>
        <p:spPr>
          <a:xfrm>
            <a:off x="0" y="1605631"/>
            <a:ext cx="2920992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Same cell geometry 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Same cation separation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Same number of water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8563348-8F9A-4159-9E16-19B3211DA3F1}"/>
              </a:ext>
            </a:extLst>
          </p:cNvPr>
          <p:cNvSpPr txBox="1"/>
          <p:nvPr/>
        </p:nvSpPr>
        <p:spPr>
          <a:xfrm>
            <a:off x="5666284" y="845465"/>
            <a:ext cx="215868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Use Replicas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7DCABF4-092C-4471-9746-4A35309AF516}"/>
              </a:ext>
            </a:extLst>
          </p:cNvPr>
          <p:cNvSpPr txBox="1"/>
          <p:nvPr/>
        </p:nvSpPr>
        <p:spPr>
          <a:xfrm>
            <a:off x="4019539" y="1663088"/>
            <a:ext cx="468814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Different initial position of water and OH</a:t>
            </a:r>
            <a:r>
              <a:rPr lang="en-US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baseline="3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Different initial velocities for thermalization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45A9047-7D54-069C-0D02-87B90A48AB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961" y="4799666"/>
            <a:ext cx="3536790" cy="120647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8C84D7F-22AA-4C83-388C-0B09D34FFD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239" y="3805566"/>
            <a:ext cx="2184534" cy="94195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82D6CC0-4381-37E8-0C58-5E40D4094D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01751" y="2665377"/>
            <a:ext cx="5342249" cy="3463163"/>
          </a:xfrm>
          <a:prstGeom prst="rect">
            <a:avLst/>
          </a:prstGeom>
        </p:spPr>
      </p:pic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22C63F3F-0EBF-321E-D110-70C5E5FA45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318" y="6282610"/>
            <a:ext cx="437828" cy="365125"/>
          </a:xfrm>
        </p:spPr>
        <p:txBody>
          <a:bodyPr/>
          <a:lstStyle/>
          <a:p>
            <a:fld id="{208E59E2-84D7-4EF5-A8DD-F7BD4756668C}" type="slidenum">
              <a:rPr lang="en-US" smtClean="0">
                <a:solidFill>
                  <a:schemeClr val="accent2">
                    <a:lumMod val="50000"/>
                  </a:schemeClr>
                </a:solidFill>
              </a:rPr>
              <a:t>7</a:t>
            </a:fld>
            <a:endParaRPr lang="en-US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3F5CFB6-7BC2-120B-9066-9869DA0823EA}"/>
              </a:ext>
            </a:extLst>
          </p:cNvPr>
          <p:cNvSpPr txBox="1"/>
          <p:nvPr/>
        </p:nvSpPr>
        <p:spPr>
          <a:xfrm>
            <a:off x="2015595" y="6321017"/>
            <a:ext cx="44909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cap="small" dirty="0">
                <a:solidFill>
                  <a:srgbClr val="01B85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Run trajectories in parallel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64F39B3-FA58-FEE2-DC7F-D181409E62D2}"/>
              </a:ext>
            </a:extLst>
          </p:cNvPr>
          <p:cNvSpPr txBox="1"/>
          <p:nvPr/>
        </p:nvSpPr>
        <p:spPr>
          <a:xfrm>
            <a:off x="730239" y="81487"/>
            <a:ext cx="7604204" cy="4247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fr-FR" sz="2400" b="1" u="sng" cap="small" dirty="0">
                <a:uFill>
                  <a:solidFill>
                    <a:srgbClr val="A50021"/>
                  </a:solidFill>
                </a:u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Use of Replicas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9FF4FED-3480-ADC4-07D9-00EF07EC96A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8603" t="3893" r="12474" b="89207"/>
          <a:stretch/>
        </p:blipFill>
        <p:spPr>
          <a:xfrm>
            <a:off x="7568118" y="2781584"/>
            <a:ext cx="922213" cy="462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24123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123B21EB-56A3-A7A7-5C10-AAD5CA9DBA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318" y="6282610"/>
            <a:ext cx="437828" cy="365125"/>
          </a:xfrm>
        </p:spPr>
        <p:txBody>
          <a:bodyPr/>
          <a:lstStyle/>
          <a:p>
            <a:fld id="{208E59E2-84D7-4EF5-A8DD-F7BD4756668C}" type="slidenum">
              <a:rPr lang="en-US" smtClean="0">
                <a:solidFill>
                  <a:schemeClr val="accent2">
                    <a:lumMod val="50000"/>
                  </a:schemeClr>
                </a:solidFill>
              </a:rPr>
              <a:t>8</a:t>
            </a:fld>
            <a:endParaRPr lang="en-US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9536194-E264-0137-6092-86C0CD0E7A05}"/>
              </a:ext>
            </a:extLst>
          </p:cNvPr>
          <p:cNvSpPr txBox="1"/>
          <p:nvPr/>
        </p:nvSpPr>
        <p:spPr>
          <a:xfrm>
            <a:off x="1553578" y="5866409"/>
            <a:ext cx="57680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Low densities: electrostatic interaction </a:t>
            </a:r>
          </a:p>
          <a:p>
            <a:pPr algn="ctr"/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Hopping incurrences D</a:t>
            </a:r>
            <a:r>
              <a:rPr lang="en-US" b="1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OH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by ~2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30B13B1-65A9-5419-6373-2618FEB068FA}"/>
              </a:ext>
            </a:extLst>
          </p:cNvPr>
          <p:cNvSpPr txBox="1"/>
          <p:nvPr/>
        </p:nvSpPr>
        <p:spPr>
          <a:xfrm>
            <a:off x="381000" y="81487"/>
            <a:ext cx="8597145" cy="4247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fr-FR" sz="2400" b="1" u="sng" cap="small" dirty="0">
                <a:uFill>
                  <a:solidFill>
                    <a:srgbClr val="A50021"/>
                  </a:solidFill>
                </a:u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Diffusion Coefficient at Different Hydration Levels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C893B95D-97ED-6624-F68D-516046182372}"/>
              </a:ext>
            </a:extLst>
          </p:cNvPr>
          <p:cNvGrpSpPr/>
          <p:nvPr/>
        </p:nvGrpSpPr>
        <p:grpSpPr>
          <a:xfrm>
            <a:off x="3840241" y="539946"/>
            <a:ext cx="5255386" cy="3521460"/>
            <a:chOff x="3898553" y="2800908"/>
            <a:chExt cx="5255386" cy="352146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69B9E22-E2DF-0A82-C53D-B641156CEB7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042259" y="2800908"/>
              <a:ext cx="5111680" cy="3514279"/>
            </a:xfrm>
            <a:prstGeom prst="rect">
              <a:avLst/>
            </a:prstGeom>
            <a:solidFill>
              <a:srgbClr val="FFC000"/>
            </a:solidFill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45396A38-5ACC-3F30-A9F2-1909B93C499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495899" y="2967548"/>
              <a:ext cx="1769801" cy="724285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F23C47CD-901D-353F-D3B4-6AFA4DADAB8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795506" y="6047951"/>
              <a:ext cx="3447366" cy="274417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E6D1CF27-FD8A-117B-FEA0-50576D2B1F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947" t="33994" r="95171" b="42759"/>
            <a:stretch/>
          </p:blipFill>
          <p:spPr>
            <a:xfrm>
              <a:off x="3898553" y="3443225"/>
              <a:ext cx="352000" cy="1449065"/>
            </a:xfrm>
            <a:prstGeom prst="rect">
              <a:avLst/>
            </a:prstGeom>
            <a:solidFill>
              <a:srgbClr val="FFC000"/>
            </a:solidFill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64B33893-86AE-3496-98A9-F29BFCDF103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94537" t="33221" r="1024" b="41752"/>
            <a:stretch/>
          </p:blipFill>
          <p:spPr>
            <a:xfrm>
              <a:off x="8760091" y="3517635"/>
              <a:ext cx="359924" cy="1395139"/>
            </a:xfrm>
            <a:prstGeom prst="rect">
              <a:avLst/>
            </a:prstGeom>
            <a:solidFill>
              <a:srgbClr val="FFC000"/>
            </a:solidFill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76F184A6-51C4-54D0-C47A-D1CE3B432C3B}"/>
              </a:ext>
            </a:extLst>
          </p:cNvPr>
          <p:cNvSpPr txBox="1"/>
          <p:nvPr/>
        </p:nvSpPr>
        <p:spPr>
          <a:xfrm>
            <a:off x="-33539" y="6633144"/>
            <a:ext cx="892877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Wickramasinghe, Sachith, et al. "Theoretical Examination of the Hydroxide Transport in Cobaltocenium-Containing Polyelectrolytes." </a:t>
            </a:r>
            <a:r>
              <a:rPr lang="en-US" sz="1000" b="1" i="0" dirty="0">
                <a:solidFill>
                  <a:srgbClr val="202124"/>
                </a:solidFill>
                <a:effectLst/>
                <a:latin typeface="Google Sans"/>
              </a:rPr>
              <a:t>J.</a:t>
            </a:r>
            <a:r>
              <a:rPr lang="en-US" sz="1000" b="0" i="0" dirty="0">
                <a:solidFill>
                  <a:srgbClr val="202124"/>
                </a:solidFill>
                <a:effectLst/>
                <a:latin typeface="Google Sans"/>
              </a:rPr>
              <a:t> </a:t>
            </a:r>
            <a:r>
              <a:rPr lang="en-US" sz="1000" b="1" i="0" dirty="0">
                <a:solidFill>
                  <a:srgbClr val="202124"/>
                </a:solidFill>
                <a:effectLst/>
                <a:latin typeface="Google Sans"/>
              </a:rPr>
              <a:t>Phys.</a:t>
            </a:r>
            <a:r>
              <a:rPr lang="en-US" sz="1000" b="0" i="0" dirty="0">
                <a:solidFill>
                  <a:srgbClr val="202124"/>
                </a:solidFill>
                <a:effectLst/>
                <a:latin typeface="Google Sans"/>
              </a:rPr>
              <a:t> </a:t>
            </a:r>
            <a:r>
              <a:rPr lang="en-US" sz="1000" b="1" i="0" dirty="0">
                <a:solidFill>
                  <a:srgbClr val="202124"/>
                </a:solidFill>
                <a:effectLst/>
                <a:latin typeface="Google Sans"/>
              </a:rPr>
              <a:t>Chem.</a:t>
            </a:r>
            <a:r>
              <a:rPr lang="en-US" sz="1000" b="0" i="0" dirty="0">
                <a:solidFill>
                  <a:srgbClr val="202124"/>
                </a:solidFill>
                <a:effectLst/>
                <a:latin typeface="Google Sans"/>
              </a:rPr>
              <a:t> </a:t>
            </a:r>
            <a:r>
              <a:rPr lang="en-US" sz="1000" b="1" i="0" dirty="0">
                <a:solidFill>
                  <a:srgbClr val="202124"/>
                </a:solidFill>
                <a:effectLst/>
                <a:latin typeface="Google Sans"/>
              </a:rPr>
              <a:t>B </a:t>
            </a:r>
            <a:r>
              <a:rPr lang="en-US" sz="10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(2023).</a:t>
            </a:r>
            <a:endParaRPr lang="en-US" sz="1000" dirty="0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C93C50BC-07B6-4190-3165-EC7145F56927}"/>
              </a:ext>
            </a:extLst>
          </p:cNvPr>
          <p:cNvGrpSpPr/>
          <p:nvPr/>
        </p:nvGrpSpPr>
        <p:grpSpPr>
          <a:xfrm>
            <a:off x="267393" y="1208571"/>
            <a:ext cx="3010827" cy="2386366"/>
            <a:chOff x="248764" y="3054449"/>
            <a:chExt cx="2865094" cy="2195328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0E0BD429-D392-C07B-9C71-DB1FDFAC9750}"/>
                </a:ext>
              </a:extLst>
            </p:cNvPr>
            <p:cNvGrpSpPr/>
            <p:nvPr/>
          </p:nvGrpSpPr>
          <p:grpSpPr>
            <a:xfrm>
              <a:off x="248764" y="3054449"/>
              <a:ext cx="2865094" cy="2195328"/>
              <a:chOff x="248764" y="3054449"/>
              <a:chExt cx="2865094" cy="2195328"/>
            </a:xfrm>
          </p:grpSpPr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8BA36A9D-24CA-78A8-5E11-2F494083684D}"/>
                  </a:ext>
                </a:extLst>
              </p:cNvPr>
              <p:cNvGrpSpPr/>
              <p:nvPr/>
            </p:nvGrpSpPr>
            <p:grpSpPr>
              <a:xfrm>
                <a:off x="248764" y="3054449"/>
                <a:ext cx="2737628" cy="2195328"/>
                <a:chOff x="224913" y="3261889"/>
                <a:chExt cx="1800313" cy="1540830"/>
              </a:xfrm>
            </p:grpSpPr>
            <p:pic>
              <p:nvPicPr>
                <p:cNvPr id="13" name="Picture 12">
                  <a:extLst>
                    <a:ext uri="{FF2B5EF4-FFF2-40B4-BE49-F238E27FC236}">
                      <a16:creationId xmlns:a16="http://schemas.microsoft.com/office/drawing/2014/main" id="{29CA4D06-A37F-CD42-9C8A-EEB934BB625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/>
                <a:srcRect r="71929"/>
                <a:stretch/>
              </p:blipFill>
              <p:spPr>
                <a:xfrm>
                  <a:off x="224913" y="3261889"/>
                  <a:ext cx="1253692" cy="1540830"/>
                </a:xfrm>
                <a:prstGeom prst="rect">
                  <a:avLst/>
                </a:prstGeom>
              </p:spPr>
            </p:pic>
            <p:pic>
              <p:nvPicPr>
                <p:cNvPr id="15" name="Picture 14">
                  <a:extLst>
                    <a:ext uri="{FF2B5EF4-FFF2-40B4-BE49-F238E27FC236}">
                      <a16:creationId xmlns:a16="http://schemas.microsoft.com/office/drawing/2014/main" id="{0564071B-BF63-C99D-B247-BE595CA81A5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/>
                <a:srcRect l="65659" r="21952"/>
                <a:stretch/>
              </p:blipFill>
              <p:spPr>
                <a:xfrm>
                  <a:off x="1471931" y="3261889"/>
                  <a:ext cx="553295" cy="1540830"/>
                </a:xfrm>
                <a:prstGeom prst="rect">
                  <a:avLst/>
                </a:prstGeom>
              </p:spPr>
            </p:pic>
          </p:grpSp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4F4D020F-B873-32E8-5176-5884DCEE3CF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l="95830"/>
              <a:stretch/>
            </p:blipFill>
            <p:spPr>
              <a:xfrm>
                <a:off x="2795571" y="3054449"/>
                <a:ext cx="318287" cy="2195328"/>
              </a:xfrm>
              <a:prstGeom prst="rect">
                <a:avLst/>
              </a:prstGeom>
            </p:spPr>
          </p:pic>
        </p:grp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B267D7E9-BA4C-56B5-EAB8-642C5185FAC9}"/>
                </a:ext>
              </a:extLst>
            </p:cNvPr>
            <p:cNvSpPr/>
            <p:nvPr/>
          </p:nvSpPr>
          <p:spPr>
            <a:xfrm>
              <a:off x="2731210" y="3232597"/>
              <a:ext cx="190821" cy="12098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A4303FC5-0F2B-12B6-EF9D-05AE192C9710}"/>
              </a:ext>
            </a:extLst>
          </p:cNvPr>
          <p:cNvSpPr txBox="1"/>
          <p:nvPr/>
        </p:nvSpPr>
        <p:spPr>
          <a:xfrm>
            <a:off x="304154" y="4145898"/>
            <a:ext cx="249884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0" i="0" dirty="0">
                <a:solidFill>
                  <a:srgbClr val="37415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1600" b="0" i="0" baseline="-25000" dirty="0">
                <a:solidFill>
                  <a:srgbClr val="37415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OH  </a:t>
            </a:r>
            <a:r>
              <a:rPr lang="en-US" sz="1600" b="0" i="0" dirty="0">
                <a:solidFill>
                  <a:srgbClr val="37415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changes significantly with water density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8F57572-8978-D898-F0C3-499796D1D28A}"/>
              </a:ext>
            </a:extLst>
          </p:cNvPr>
          <p:cNvSpPr txBox="1"/>
          <p:nvPr/>
        </p:nvSpPr>
        <p:spPr>
          <a:xfrm>
            <a:off x="5607664" y="4220865"/>
            <a:ext cx="302384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0" i="0" dirty="0">
                <a:solidFill>
                  <a:srgbClr val="37415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Lowest and highest densities exhibit low D</a:t>
            </a:r>
            <a:r>
              <a:rPr lang="en-US" sz="1600" b="0" i="0" baseline="-25000" dirty="0">
                <a:solidFill>
                  <a:srgbClr val="37415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OH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8190B40-F316-8758-F107-F9D85D177ADA}"/>
              </a:ext>
            </a:extLst>
          </p:cNvPr>
          <p:cNvSpPr txBox="1"/>
          <p:nvPr/>
        </p:nvSpPr>
        <p:spPr>
          <a:xfrm>
            <a:off x="4994254" y="5055108"/>
            <a:ext cx="370752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0" i="0" dirty="0">
                <a:solidFill>
                  <a:srgbClr val="37415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1600" b="0" i="0" baseline="-25000" dirty="0">
                <a:solidFill>
                  <a:srgbClr val="37415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OH  </a:t>
            </a:r>
            <a:r>
              <a:rPr lang="en-US" sz="1600" b="0" i="0" dirty="0">
                <a:solidFill>
                  <a:srgbClr val="37415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correlates with </a:t>
            </a:r>
            <a:r>
              <a:rPr lang="en-US" sz="1600" dirty="0">
                <a:solidFill>
                  <a:srgbClr val="3741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number </a:t>
            </a:r>
            <a:r>
              <a:rPr lang="en-US" sz="1600" b="0" i="0" dirty="0">
                <a:solidFill>
                  <a:srgbClr val="37415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of hops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E95E635-F82C-9B42-244E-BB76B7881336}"/>
              </a:ext>
            </a:extLst>
          </p:cNvPr>
          <p:cNvSpPr txBox="1"/>
          <p:nvPr/>
        </p:nvSpPr>
        <p:spPr>
          <a:xfrm>
            <a:off x="381000" y="5061062"/>
            <a:ext cx="317772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0" i="0" dirty="0">
                <a:solidFill>
                  <a:srgbClr val="37415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Maximum D</a:t>
            </a:r>
            <a:r>
              <a:rPr lang="en-US" sz="1600" b="0" i="0" baseline="-25000" dirty="0">
                <a:solidFill>
                  <a:srgbClr val="37415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OH </a:t>
            </a:r>
            <a:r>
              <a:rPr lang="en-US" sz="1600" b="0" i="0" dirty="0">
                <a:solidFill>
                  <a:srgbClr val="37415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(~0.7Å</a:t>
            </a:r>
            <a:r>
              <a:rPr lang="en-US" sz="1600" b="0" i="0" baseline="30000" dirty="0">
                <a:solidFill>
                  <a:srgbClr val="37415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1600" b="0" i="0" dirty="0">
                <a:solidFill>
                  <a:srgbClr val="37415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/ps) at ~60% of bulk</a:t>
            </a:r>
          </a:p>
        </p:txBody>
      </p:sp>
    </p:spTree>
    <p:extLst>
      <p:ext uri="{BB962C8B-B14F-4D97-AF65-F5344CB8AC3E}">
        <p14:creationId xmlns:p14="http://schemas.microsoft.com/office/powerpoint/2010/main" val="272585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3DFAC497-9A98-4BF9-9479-E6F94BF680F0}"/>
              </a:ext>
            </a:extLst>
          </p:cNvPr>
          <p:cNvSpPr txBox="1"/>
          <p:nvPr/>
        </p:nvSpPr>
        <p:spPr>
          <a:xfrm>
            <a:off x="3218809" y="3590037"/>
            <a:ext cx="27063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795528">
              <a:spcAft>
                <a:spcPts val="600"/>
              </a:spcAft>
            </a:pPr>
            <a:r>
              <a:rPr lang="en-US" sz="2000" b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Medium water density 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D3AE20C-5F1B-4909-9511-9D2B2E456DD5}"/>
              </a:ext>
            </a:extLst>
          </p:cNvPr>
          <p:cNvSpPr txBox="1"/>
          <p:nvPr/>
        </p:nvSpPr>
        <p:spPr>
          <a:xfrm>
            <a:off x="5970597" y="575447"/>
            <a:ext cx="23216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795528">
              <a:spcAft>
                <a:spcPts val="600"/>
              </a:spcAft>
            </a:pPr>
            <a:r>
              <a:rPr lang="en-US" sz="2000" b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High water density 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CC98993-4583-A5ED-8FBE-8BB10EE38BC0}"/>
              </a:ext>
            </a:extLst>
          </p:cNvPr>
          <p:cNvSpPr txBox="1"/>
          <p:nvPr/>
        </p:nvSpPr>
        <p:spPr>
          <a:xfrm>
            <a:off x="2180459" y="1393596"/>
            <a:ext cx="2054369" cy="1692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0" i="0" dirty="0">
                <a:solidFill>
                  <a:srgbClr val="37415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Water molecules are nearly free</a:t>
            </a:r>
          </a:p>
          <a:p>
            <a:endParaRPr lang="en-US" sz="1400" b="0" i="0" dirty="0">
              <a:solidFill>
                <a:srgbClr val="37415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400" b="0" i="0" dirty="0">
                <a:solidFill>
                  <a:srgbClr val="37415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Hydroxide lacks a well-formed solvation shell, thus low diffusion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b="0" i="0" dirty="0">
              <a:solidFill>
                <a:srgbClr val="37415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FD9EFA75-E1FF-50A9-B76D-956EAB654C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318" y="6282610"/>
            <a:ext cx="437828" cy="365125"/>
          </a:xfrm>
        </p:spPr>
        <p:txBody>
          <a:bodyPr/>
          <a:lstStyle/>
          <a:p>
            <a:fld id="{208E59E2-84D7-4EF5-A8DD-F7BD4756668C}" type="slidenum">
              <a:rPr lang="en-US" smtClean="0">
                <a:solidFill>
                  <a:schemeClr val="accent2">
                    <a:lumMod val="50000"/>
                  </a:schemeClr>
                </a:solidFill>
              </a:rPr>
              <a:t>9</a:t>
            </a:fld>
            <a:endParaRPr lang="en-US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80F8902-2C0B-09F2-2283-7F0F57D6DCE4}"/>
              </a:ext>
            </a:extLst>
          </p:cNvPr>
          <p:cNvSpPr txBox="1"/>
          <p:nvPr/>
        </p:nvSpPr>
        <p:spPr>
          <a:xfrm>
            <a:off x="6626370" y="1375566"/>
            <a:ext cx="2268868" cy="16466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0" i="0" dirty="0">
                <a:solidFill>
                  <a:srgbClr val="37415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Water molecules form two layers</a:t>
            </a:r>
          </a:p>
          <a:p>
            <a:endParaRPr lang="en-US" sz="700" b="0" i="0" dirty="0">
              <a:solidFill>
                <a:srgbClr val="37415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400" b="0" i="0" dirty="0">
                <a:solidFill>
                  <a:srgbClr val="37415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Domain size and mobility are reduced</a:t>
            </a:r>
          </a:p>
          <a:p>
            <a:endParaRPr lang="en-US" sz="1000" b="0" i="0" dirty="0">
              <a:solidFill>
                <a:srgbClr val="37415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400" b="0" i="0" dirty="0">
                <a:solidFill>
                  <a:srgbClr val="37415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Diffusion rates decrease due to increased confinement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D49A490-CF43-88C8-B886-A8F6EC57EAA9}"/>
              </a:ext>
            </a:extLst>
          </p:cNvPr>
          <p:cNvSpPr txBox="1"/>
          <p:nvPr/>
        </p:nvSpPr>
        <p:spPr>
          <a:xfrm>
            <a:off x="730239" y="81487"/>
            <a:ext cx="76042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fr-FR" sz="2000" b="1" u="sng" cap="small" dirty="0">
                <a:uFill>
                  <a:solidFill>
                    <a:srgbClr val="A50021"/>
                  </a:solidFill>
                </a:u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Diffusion Coefficient with Different Hydration Levels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ED3F8A0-EEA3-F7A5-1F9A-C90F5E238D02}"/>
              </a:ext>
            </a:extLst>
          </p:cNvPr>
          <p:cNvSpPr txBox="1"/>
          <p:nvPr/>
        </p:nvSpPr>
        <p:spPr>
          <a:xfrm>
            <a:off x="-33539" y="6633144"/>
            <a:ext cx="892877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Wickramasinghe, Sachith, et al. "Theoretical Examination of the Hydroxide Transport in Cobaltocenium-Containing Polyelectrolytes." </a:t>
            </a:r>
            <a:r>
              <a:rPr lang="en-US" sz="1000" b="1" i="0" dirty="0">
                <a:solidFill>
                  <a:srgbClr val="202124"/>
                </a:solidFill>
                <a:effectLst/>
                <a:latin typeface="Google Sans"/>
              </a:rPr>
              <a:t>J.</a:t>
            </a:r>
            <a:r>
              <a:rPr lang="en-US" sz="1000" b="0" i="0" dirty="0">
                <a:solidFill>
                  <a:srgbClr val="202124"/>
                </a:solidFill>
                <a:effectLst/>
                <a:latin typeface="Google Sans"/>
              </a:rPr>
              <a:t> </a:t>
            </a:r>
            <a:r>
              <a:rPr lang="en-US" sz="1000" b="1" i="0" dirty="0">
                <a:solidFill>
                  <a:srgbClr val="202124"/>
                </a:solidFill>
                <a:effectLst/>
                <a:latin typeface="Google Sans"/>
              </a:rPr>
              <a:t>Phys.</a:t>
            </a:r>
            <a:r>
              <a:rPr lang="en-US" sz="1000" b="0" i="0" dirty="0">
                <a:solidFill>
                  <a:srgbClr val="202124"/>
                </a:solidFill>
                <a:effectLst/>
                <a:latin typeface="Google Sans"/>
              </a:rPr>
              <a:t> </a:t>
            </a:r>
            <a:r>
              <a:rPr lang="en-US" sz="1000" b="1" i="0" dirty="0">
                <a:solidFill>
                  <a:srgbClr val="202124"/>
                </a:solidFill>
                <a:effectLst/>
                <a:latin typeface="Google Sans"/>
              </a:rPr>
              <a:t>Chem.</a:t>
            </a:r>
            <a:r>
              <a:rPr lang="en-US" sz="1000" b="0" i="0" dirty="0">
                <a:solidFill>
                  <a:srgbClr val="202124"/>
                </a:solidFill>
                <a:effectLst/>
                <a:latin typeface="Google Sans"/>
              </a:rPr>
              <a:t> </a:t>
            </a:r>
            <a:r>
              <a:rPr lang="en-US" sz="1000" b="1" i="0" dirty="0">
                <a:solidFill>
                  <a:srgbClr val="202124"/>
                </a:solidFill>
                <a:effectLst/>
                <a:latin typeface="Google Sans"/>
              </a:rPr>
              <a:t>B </a:t>
            </a:r>
            <a:r>
              <a:rPr lang="en-US" sz="10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(2023).</a:t>
            </a:r>
            <a:endParaRPr lang="en-US" sz="10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3C33A8E-1F8A-DFC5-AAE8-6F8105906747}"/>
              </a:ext>
            </a:extLst>
          </p:cNvPr>
          <p:cNvSpPr txBox="1"/>
          <p:nvPr/>
        </p:nvSpPr>
        <p:spPr>
          <a:xfrm>
            <a:off x="410061" y="642952"/>
            <a:ext cx="22671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795528">
              <a:spcAft>
                <a:spcPts val="600"/>
              </a:spcAft>
            </a:pPr>
            <a:r>
              <a:rPr lang="en-US" sz="2000" b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Low water density 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 descr="A group of molecules with red and black balls&#10;&#10;Description automatically generated">
            <a:extLst>
              <a:ext uri="{FF2B5EF4-FFF2-40B4-BE49-F238E27FC236}">
                <a16:creationId xmlns:a16="http://schemas.microsoft.com/office/drawing/2014/main" id="{002567ED-1333-12C6-FA6E-3C4EF919F60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17" r="21714" b="7342"/>
          <a:stretch/>
        </p:blipFill>
        <p:spPr>
          <a:xfrm>
            <a:off x="0" y="1179732"/>
            <a:ext cx="2180459" cy="2300646"/>
          </a:xfrm>
          <a:prstGeom prst="rect">
            <a:avLst/>
          </a:prstGeom>
        </p:spPr>
      </p:pic>
      <p:pic>
        <p:nvPicPr>
          <p:cNvPr id="15" name="Picture 14" descr="A structure of a molecule&#10;&#10;Description automatically generated with medium confidence">
            <a:extLst>
              <a:ext uri="{FF2B5EF4-FFF2-40B4-BE49-F238E27FC236}">
                <a16:creationId xmlns:a16="http://schemas.microsoft.com/office/drawing/2014/main" id="{95553AD0-E5AC-1930-B7A7-FE634FAE533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13" t="6919" r="21923" b="7210"/>
          <a:stretch/>
        </p:blipFill>
        <p:spPr>
          <a:xfrm>
            <a:off x="4572000" y="1248053"/>
            <a:ext cx="2054369" cy="2072319"/>
          </a:xfrm>
          <a:prstGeom prst="rect">
            <a:avLst/>
          </a:prstGeom>
        </p:spPr>
      </p:pic>
      <p:pic>
        <p:nvPicPr>
          <p:cNvPr id="17" name="Picture 16" descr="A group of molecules with red and grey balls&#10;&#10;Description automatically generated">
            <a:extLst>
              <a:ext uri="{FF2B5EF4-FFF2-40B4-BE49-F238E27FC236}">
                <a16:creationId xmlns:a16="http://schemas.microsoft.com/office/drawing/2014/main" id="{22F913B0-7271-B58D-44D9-5EAD7EC2A4F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26" t="5446" r="17815"/>
          <a:stretch/>
        </p:blipFill>
        <p:spPr>
          <a:xfrm>
            <a:off x="565703" y="4029144"/>
            <a:ext cx="2569890" cy="250885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3B4D5EE4-6B29-EBA8-C8A8-916FAA45DCD1}"/>
              </a:ext>
            </a:extLst>
          </p:cNvPr>
          <p:cNvSpPr txBox="1"/>
          <p:nvPr/>
        </p:nvSpPr>
        <p:spPr>
          <a:xfrm>
            <a:off x="4360918" y="4376285"/>
            <a:ext cx="317455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i="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Hydroxide is well solvated</a:t>
            </a:r>
          </a:p>
          <a:p>
            <a:endParaRPr lang="en-US" sz="20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b="1" i="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Less coulombic attraction</a:t>
            </a:r>
          </a:p>
          <a:p>
            <a:endParaRPr lang="en-US" sz="2000" b="1" i="0" dirty="0">
              <a:solidFill>
                <a:schemeClr val="accent6">
                  <a:lumMod val="5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b="1" i="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Highest hopping rate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b="0" i="0" dirty="0">
              <a:solidFill>
                <a:srgbClr val="37415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61213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23044</TotalTime>
  <Words>829</Words>
  <Application>Microsoft Office PowerPoint</Application>
  <PresentationFormat>On-screen Show (4:3)</PresentationFormat>
  <Paragraphs>169</Paragraphs>
  <Slides>15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3" baseType="lpstr">
      <vt:lpstr>Arial</vt:lpstr>
      <vt:lpstr>Calibri</vt:lpstr>
      <vt:lpstr>Calibri Light</vt:lpstr>
      <vt:lpstr>Cambria Math</vt:lpstr>
      <vt:lpstr>Google Sans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Sachith Wickramasinghe</dc:creator>
  <cp:lastModifiedBy>Wickramasinghe, Mohotigge</cp:lastModifiedBy>
  <cp:revision>808</cp:revision>
  <dcterms:created xsi:type="dcterms:W3CDTF">2020-09-23T16:55:46Z</dcterms:created>
  <dcterms:modified xsi:type="dcterms:W3CDTF">2023-12-04T23:46:21Z</dcterms:modified>
</cp:coreProperties>
</file>