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5" r:id="rId2"/>
    <p:sldId id="258" r:id="rId3"/>
    <p:sldId id="259" r:id="rId4"/>
    <p:sldId id="260" r:id="rId5"/>
    <p:sldId id="262" r:id="rId6"/>
    <p:sldId id="280" r:id="rId7"/>
    <p:sldId id="282" r:id="rId8"/>
    <p:sldId id="263" r:id="rId9"/>
    <p:sldId id="334" r:id="rId10"/>
    <p:sldId id="332" r:id="rId11"/>
    <p:sldId id="267" r:id="rId12"/>
    <p:sldId id="276" r:id="rId13"/>
    <p:sldId id="271" r:id="rId14"/>
    <p:sldId id="272" r:id="rId15"/>
    <p:sldId id="269" r:id="rId16"/>
    <p:sldId id="318" r:id="rId17"/>
    <p:sldId id="31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701"/>
  </p:normalViewPr>
  <p:slideViewPr>
    <p:cSldViewPr snapToGrid="0">
      <p:cViewPr varScale="1">
        <p:scale>
          <a:sx n="79" d="100"/>
          <a:sy n="79" d="100"/>
        </p:scale>
        <p:origin x="7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0256-5A54-7885-142B-7CB79BB30D9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D1A287C-CB90-7173-4337-C1A3FC468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539C859-4713-CC95-796C-4C4D65A6A0BF}"/>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5" name="Footer Placeholder 4">
            <a:extLst>
              <a:ext uri="{FF2B5EF4-FFF2-40B4-BE49-F238E27FC236}">
                <a16:creationId xmlns:a16="http://schemas.microsoft.com/office/drawing/2014/main" id="{DC9184AC-C734-43F7-3490-4AD47F912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EE785-6E38-95DA-403B-F82D76F7DD57}"/>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59878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8CE33-F6EB-F2FB-5DE0-F9BB95F0B2E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2B8900-5039-63CB-3CE3-EE9778ADC1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B0131F-4DBA-9E25-31DE-C7D0A6B7B5B1}"/>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5" name="Footer Placeholder 4">
            <a:extLst>
              <a:ext uri="{FF2B5EF4-FFF2-40B4-BE49-F238E27FC236}">
                <a16:creationId xmlns:a16="http://schemas.microsoft.com/office/drawing/2014/main" id="{1E8F0244-5986-9692-0410-70092A66D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7CF52-2442-6306-89CE-BACEE3795312}"/>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379792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F97CC-5FBC-9C96-B078-2BD7A93816B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C0D83-7B96-C31A-1C7D-67C2C6C732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675D25-D241-23F3-BFD4-4E9C8EC0FFAE}"/>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5" name="Footer Placeholder 4">
            <a:extLst>
              <a:ext uri="{FF2B5EF4-FFF2-40B4-BE49-F238E27FC236}">
                <a16:creationId xmlns:a16="http://schemas.microsoft.com/office/drawing/2014/main" id="{982F0C20-BA80-EF7F-C366-BA6482566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2E72A-93D0-2E85-054D-89A6D45C03DC}"/>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202587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A52A-FD74-00D7-F1A4-8253C33AB3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F91CAB-CC8F-9DE3-CB17-7DC9943BCD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329CF9-46C2-006F-280B-A2E556184281}"/>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5" name="Footer Placeholder 4">
            <a:extLst>
              <a:ext uri="{FF2B5EF4-FFF2-40B4-BE49-F238E27FC236}">
                <a16:creationId xmlns:a16="http://schemas.microsoft.com/office/drawing/2014/main" id="{006343D0-6387-3A03-3048-6A96CBF2D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1BCE1-6FC5-3309-2C23-E0E846A559D7}"/>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76122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050B-4293-EF6E-5BCA-2615D8BD9D3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6860FD-8F8D-1E84-65BA-55C3B2731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B28836-DD19-BCD4-2F85-31E10329266D}"/>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5" name="Footer Placeholder 4">
            <a:extLst>
              <a:ext uri="{FF2B5EF4-FFF2-40B4-BE49-F238E27FC236}">
                <a16:creationId xmlns:a16="http://schemas.microsoft.com/office/drawing/2014/main" id="{7D07168F-23B7-CE8E-5FCA-DB38DA231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9E2E3-D740-886E-48BC-71EFB77A17A0}"/>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177765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05A55-2151-B2F8-83C1-FF1281FDCC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BB42ED-553C-81D4-F114-00E01F23F17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0239A83-D79E-B042-5B49-0E8633995F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3FACD58-727B-18CC-7178-6778B4FF43F2}"/>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6" name="Footer Placeholder 5">
            <a:extLst>
              <a:ext uri="{FF2B5EF4-FFF2-40B4-BE49-F238E27FC236}">
                <a16:creationId xmlns:a16="http://schemas.microsoft.com/office/drawing/2014/main" id="{04C00ED9-008C-2804-CEE0-777157474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BE971-B026-4B70-E445-50FB08DB110F}"/>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22095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4DBE-4DC4-B772-8C8D-D6C9A81CBC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CEF1AF-3BFF-5C62-72E5-5031FF0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8C2339-1CA7-58C7-3E54-C0021578F63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A9E5378-6038-333C-FFAD-44461383D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461899-BAE1-94AE-2C3B-5C29F49A6C4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018E0AD-C35F-BB41-59D4-645525F3B159}"/>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8" name="Footer Placeholder 7">
            <a:extLst>
              <a:ext uri="{FF2B5EF4-FFF2-40B4-BE49-F238E27FC236}">
                <a16:creationId xmlns:a16="http://schemas.microsoft.com/office/drawing/2014/main" id="{E8994C29-DA58-5ECA-1C44-7F671AAFFF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D278A-2530-A64F-1CB1-5C0C4F57662B}"/>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148035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9EB22-05CE-4A0C-8936-50A04790B7F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0D77CEB-FAB2-02BB-E330-4493E4BF5F2B}"/>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4" name="Footer Placeholder 3">
            <a:extLst>
              <a:ext uri="{FF2B5EF4-FFF2-40B4-BE49-F238E27FC236}">
                <a16:creationId xmlns:a16="http://schemas.microsoft.com/office/drawing/2014/main" id="{0F48583F-5FE3-09A3-FB88-98DFDC534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D94B44-DD6D-784D-31E9-CC2A5F5B9415}"/>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123866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8A8148-5AD7-626F-A8A3-7479A1FFB443}"/>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3" name="Footer Placeholder 2">
            <a:extLst>
              <a:ext uri="{FF2B5EF4-FFF2-40B4-BE49-F238E27FC236}">
                <a16:creationId xmlns:a16="http://schemas.microsoft.com/office/drawing/2014/main" id="{B11D765C-E0CB-C485-7BF9-02B47F276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D4C05C-BE8D-E3B3-3F6A-E22A677DD4AC}"/>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3695011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DDF90-EBD3-B758-A5BE-8B1141613E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443999F-2F9A-D434-5F06-85F6D2284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D3A44FA-37F6-91EC-3C0C-48D99CB7A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C0A7AC-7B5A-EC91-F842-FFC8512F1B1D}"/>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6" name="Footer Placeholder 5">
            <a:extLst>
              <a:ext uri="{FF2B5EF4-FFF2-40B4-BE49-F238E27FC236}">
                <a16:creationId xmlns:a16="http://schemas.microsoft.com/office/drawing/2014/main" id="{AB074C79-4B21-6AC8-2F78-B29D20B1E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374FC-BF76-9DAF-3D5C-DC01FCDC90A9}"/>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179840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D509-2DF6-3195-3B18-7A116A20C3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8AA9F64-5E00-5A58-898F-CDB12925C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86244E-F8AD-C48D-C55E-4EAF22608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568174-3EB7-053D-BD3A-A7AFCC20A267}"/>
              </a:ext>
            </a:extLst>
          </p:cNvPr>
          <p:cNvSpPr>
            <a:spLocks noGrp="1"/>
          </p:cNvSpPr>
          <p:nvPr>
            <p:ph type="dt" sz="half" idx="10"/>
          </p:nvPr>
        </p:nvSpPr>
        <p:spPr/>
        <p:txBody>
          <a:bodyPr/>
          <a:lstStyle/>
          <a:p>
            <a:fld id="{D005926D-CE3B-D249-B881-7C1A8A13BE3F}" type="datetimeFigureOut">
              <a:rPr lang="en-US" smtClean="0"/>
              <a:t>11/1/2023</a:t>
            </a:fld>
            <a:endParaRPr lang="en-US"/>
          </a:p>
        </p:txBody>
      </p:sp>
      <p:sp>
        <p:nvSpPr>
          <p:cNvPr id="6" name="Footer Placeholder 5">
            <a:extLst>
              <a:ext uri="{FF2B5EF4-FFF2-40B4-BE49-F238E27FC236}">
                <a16:creationId xmlns:a16="http://schemas.microsoft.com/office/drawing/2014/main" id="{8FC660AA-24E4-C1BD-B2CA-4EA4017D5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FF4E7-6E40-247E-3236-2A5FBDF73F52}"/>
              </a:ext>
            </a:extLst>
          </p:cNvPr>
          <p:cNvSpPr>
            <a:spLocks noGrp="1"/>
          </p:cNvSpPr>
          <p:nvPr>
            <p:ph type="sldNum" sz="quarter" idx="12"/>
          </p:nvPr>
        </p:nvSpPr>
        <p:spPr/>
        <p:txBody>
          <a:bodyPr/>
          <a:lstStyle/>
          <a:p>
            <a:fld id="{4911F113-261B-3C40-AC92-48CD7601ECB9}" type="slidenum">
              <a:rPr lang="en-US" smtClean="0"/>
              <a:t>‹#›</a:t>
            </a:fld>
            <a:endParaRPr lang="en-US"/>
          </a:p>
        </p:txBody>
      </p:sp>
    </p:spTree>
    <p:extLst>
      <p:ext uri="{BB962C8B-B14F-4D97-AF65-F5344CB8AC3E}">
        <p14:creationId xmlns:p14="http://schemas.microsoft.com/office/powerpoint/2010/main" val="2245334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EDA757-4FB6-16F4-7DD0-CBDF63D1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D6A9C2-3C6D-2F1B-C16A-255832966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7034A7-7673-AE68-5253-78E20C73D8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5926D-CE3B-D249-B881-7C1A8A13BE3F}" type="datetimeFigureOut">
              <a:rPr lang="en-US" smtClean="0"/>
              <a:t>11/1/2023</a:t>
            </a:fld>
            <a:endParaRPr lang="en-US"/>
          </a:p>
        </p:txBody>
      </p:sp>
      <p:sp>
        <p:nvSpPr>
          <p:cNvPr id="5" name="Footer Placeholder 4">
            <a:extLst>
              <a:ext uri="{FF2B5EF4-FFF2-40B4-BE49-F238E27FC236}">
                <a16:creationId xmlns:a16="http://schemas.microsoft.com/office/drawing/2014/main" id="{A705CB0C-24A2-1845-41C0-FF8D25441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30CDD6-A4AB-8745-6190-2D6E602D0D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1F113-261B-3C40-AC92-48CD7601ECB9}" type="slidenum">
              <a:rPr lang="en-US" smtClean="0"/>
              <a:t>‹#›</a:t>
            </a:fld>
            <a:endParaRPr lang="en-US"/>
          </a:p>
        </p:txBody>
      </p:sp>
    </p:spTree>
    <p:extLst>
      <p:ext uri="{BB962C8B-B14F-4D97-AF65-F5344CB8AC3E}">
        <p14:creationId xmlns:p14="http://schemas.microsoft.com/office/powerpoint/2010/main" val="2736095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Image result for cycloparaphenylene"/>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0"/>
                    </a14:imgEffect>
                    <a14:imgEffect>
                      <a14:brightnessContrast bright="85000" contrast="49000"/>
                    </a14:imgEffect>
                  </a14:imgLayer>
                </a14:imgProps>
              </a:ext>
              <a:ext uri="{28A0092B-C50C-407E-A947-70E740481C1C}">
                <a14:useLocalDpi xmlns:a14="http://schemas.microsoft.com/office/drawing/2010/main" val="0"/>
              </a:ext>
            </a:extLst>
          </a:blip>
          <a:srcRect/>
          <a:stretch>
            <a:fillRect/>
          </a:stretch>
        </p:blipFill>
        <p:spPr bwMode="auto">
          <a:xfrm>
            <a:off x="2682529" y="729049"/>
            <a:ext cx="7332194" cy="5777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Google Shape;54;p13"/>
          <p:cNvSpPr txBox="1">
            <a:spLocks noGrp="1"/>
          </p:cNvSpPr>
          <p:nvPr>
            <p:ph type="ctrTitle"/>
          </p:nvPr>
        </p:nvSpPr>
        <p:spPr>
          <a:xfrm>
            <a:off x="1989622" y="335258"/>
            <a:ext cx="8718008" cy="112830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b="1" dirty="0">
                <a:solidFill>
                  <a:schemeClr val="tx2">
                    <a:lumMod val="75000"/>
                  </a:schemeClr>
                </a:solidFill>
                <a:latin typeface="Arial" panose="020B0604020202020204" pitchFamily="34" charset="0"/>
                <a:cs typeface="Arial" panose="020B0604020202020204" pitchFamily="34" charset="0"/>
              </a:rPr>
              <a:t>Investigating the theoretical optical properties of neutral Cycloparaphenylenes (CPPs)</a:t>
            </a:r>
            <a:endParaRPr sz="3000" b="1" dirty="0">
              <a:solidFill>
                <a:schemeClr val="tx2">
                  <a:lumMod val="75000"/>
                </a:schemeClr>
              </a:solidFill>
              <a:latin typeface="Arial" panose="020B0604020202020204" pitchFamily="34" charset="0"/>
              <a:cs typeface="Arial" panose="020B0604020202020204" pitchFamily="34" charset="0"/>
            </a:endParaRPr>
          </a:p>
        </p:txBody>
      </p:sp>
      <p:sp>
        <p:nvSpPr>
          <p:cNvPr id="6" name="Google Shape;55;p13"/>
          <p:cNvSpPr txBox="1">
            <a:spLocks noGrp="1"/>
          </p:cNvSpPr>
          <p:nvPr>
            <p:ph type="subTitle" idx="1"/>
          </p:nvPr>
        </p:nvSpPr>
        <p:spPr>
          <a:xfrm>
            <a:off x="2316954" y="1679300"/>
            <a:ext cx="7558087"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latin typeface="Arial" panose="020B0604020202020204" pitchFamily="34" charset="0"/>
                <a:cs typeface="Arial" panose="020B0604020202020204" pitchFamily="34" charset="0"/>
              </a:rPr>
              <a:t>By</a:t>
            </a:r>
            <a:r>
              <a:rPr lang="en-US" dirty="0">
                <a:latin typeface="Arial" panose="020B0604020202020204" pitchFamily="34" charset="0"/>
                <a:cs typeface="Arial" panose="020B0604020202020204" pitchFamily="34" charset="0"/>
              </a:rPr>
              <a:t> </a:t>
            </a:r>
          </a:p>
          <a:p>
            <a:pPr marL="0" lvl="0" indent="0" algn="ctr" rtl="0">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sz="1800" b="1" dirty="0" err="1">
                <a:solidFill>
                  <a:schemeClr val="accent1">
                    <a:lumMod val="75000"/>
                  </a:schemeClr>
                </a:solidFill>
                <a:latin typeface="Arial" panose="020B0604020202020204" pitchFamily="34" charset="0"/>
                <a:cs typeface="Arial" panose="020B0604020202020204" pitchFamily="34" charset="0"/>
              </a:rPr>
              <a:t>Kakarlamudi</a:t>
            </a:r>
            <a:r>
              <a:rPr lang="en-US" sz="1800" b="1" dirty="0">
                <a:solidFill>
                  <a:schemeClr val="accent1">
                    <a:lumMod val="75000"/>
                  </a:schemeClr>
                </a:solidFill>
                <a:latin typeface="Arial" panose="020B0604020202020204" pitchFamily="34" charset="0"/>
                <a:cs typeface="Arial" panose="020B0604020202020204" pitchFamily="34" charset="0"/>
              </a:rPr>
              <a:t> Akhil Chakravarthy</a:t>
            </a:r>
          </a:p>
          <a:p>
            <a:pPr marL="0" lvl="0" indent="0" algn="ctr" rtl="0">
              <a:spcBef>
                <a:spcPts val="0"/>
              </a:spcBef>
              <a:spcAft>
                <a:spcPts val="0"/>
              </a:spcAft>
              <a:buNone/>
            </a:pPr>
            <a:r>
              <a:rPr lang="en-US" sz="1800" b="1" dirty="0">
                <a:solidFill>
                  <a:schemeClr val="accent1">
                    <a:lumMod val="75000"/>
                  </a:schemeClr>
                </a:solidFill>
                <a:latin typeface="Arial" panose="020B0604020202020204" pitchFamily="34" charset="0"/>
                <a:cs typeface="Arial" panose="020B0604020202020204" pitchFamily="34" charset="0"/>
              </a:rPr>
              <a:t>Postdoc </a:t>
            </a:r>
          </a:p>
          <a:p>
            <a:pPr marL="0" lvl="0" indent="0" algn="ctr" rtl="0">
              <a:spcBef>
                <a:spcPts val="0"/>
              </a:spcBef>
              <a:spcAft>
                <a:spcPts val="0"/>
              </a:spcAft>
              <a:buNone/>
            </a:pPr>
            <a:r>
              <a:rPr lang="en-US" sz="1800" b="1" dirty="0">
                <a:solidFill>
                  <a:schemeClr val="accent1">
                    <a:lumMod val="75000"/>
                  </a:schemeClr>
                </a:solidFill>
                <a:latin typeface="Arial" panose="020B0604020202020204" pitchFamily="34" charset="0"/>
                <a:cs typeface="Arial" panose="020B0604020202020204" pitchFamily="34" charset="0"/>
              </a:rPr>
              <a:t>Hebrew University of Jerusalem, Israel</a:t>
            </a:r>
          </a:p>
          <a:p>
            <a:pPr marL="0" lvl="0" indent="0" algn="ctr" rtl="0">
              <a:spcBef>
                <a:spcPts val="0"/>
              </a:spcBef>
              <a:spcAft>
                <a:spcPts val="0"/>
              </a:spcAft>
              <a:buNone/>
            </a:pPr>
            <a:endParaRPr lang="en-US" sz="2400" b="1" dirty="0">
              <a:solidFill>
                <a:schemeClr val="accent6">
                  <a:lumMod val="50000"/>
                </a:schemeClr>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lang="en-US" sz="1500" dirty="0">
              <a:latin typeface="Arial" panose="020B0604020202020204" pitchFamily="34" charset="0"/>
              <a:cs typeface="Arial" panose="020B0604020202020204" pitchFamily="34" charset="0"/>
            </a:endParaRPr>
          </a:p>
          <a:p>
            <a:pPr marL="0" lvl="0" indent="0" algn="ctr" rtl="0">
              <a:spcBef>
                <a:spcPts val="0"/>
              </a:spcBef>
              <a:spcAft>
                <a:spcPts val="0"/>
              </a:spcAft>
              <a:buNone/>
            </a:pPr>
            <a:endParaRPr lang="en-US" sz="1500"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sz="1500" dirty="0">
                <a:latin typeface="Arial" panose="020B0604020202020204" pitchFamily="34" charset="0"/>
                <a:cs typeface="Arial" panose="020B0604020202020204" pitchFamily="34" charset="0"/>
              </a:rPr>
              <a:t>To</a:t>
            </a:r>
            <a:r>
              <a:rPr lang="en-US" dirty="0">
                <a:latin typeface="Arial" panose="020B0604020202020204" pitchFamily="34" charset="0"/>
                <a:cs typeface="Arial" panose="020B0604020202020204" pitchFamily="34" charset="0"/>
              </a:rPr>
              <a:t> </a:t>
            </a:r>
          </a:p>
          <a:p>
            <a:pPr marL="0" lvl="0" indent="0" algn="ctr" rtl="0">
              <a:spcBef>
                <a:spcPts val="0"/>
              </a:spcBef>
              <a:spcAft>
                <a:spcPts val="0"/>
              </a:spcAft>
              <a:buNone/>
            </a:pPr>
            <a:endParaRPr lang="en-US" dirty="0">
              <a:latin typeface="Arial" panose="020B0604020202020204" pitchFamily="34" charset="0"/>
              <a:cs typeface="Arial" panose="020B0604020202020204" pitchFamily="34" charset="0"/>
            </a:endParaRPr>
          </a:p>
        </p:txBody>
      </p:sp>
      <p:sp>
        <p:nvSpPr>
          <p:cNvPr id="11" name="Rectangle 10"/>
          <p:cNvSpPr/>
          <p:nvPr/>
        </p:nvSpPr>
        <p:spPr>
          <a:xfrm>
            <a:off x="5416742" y="5401795"/>
            <a:ext cx="1582484" cy="369332"/>
          </a:xfrm>
          <a:prstGeom prst="rect">
            <a:avLst/>
          </a:prstGeom>
        </p:spPr>
        <p:txBody>
          <a:bodyPr wrap="none">
            <a:spAutoFit/>
          </a:bodyPr>
          <a:lstStyle/>
          <a:p>
            <a:pPr lvl="0" algn="ctr"/>
            <a:r>
              <a:rPr lang="en-US" dirty="0">
                <a:solidFill>
                  <a:schemeClr val="accent6">
                    <a:lumMod val="10000"/>
                  </a:schemeClr>
                </a:solidFill>
                <a:latin typeface="Arial" panose="020B0604020202020204" pitchFamily="34" charset="0"/>
                <a:cs typeface="Arial" panose="020B0604020202020204" pitchFamily="34" charset="0"/>
              </a:rPr>
              <a:t>October 2023</a:t>
            </a:r>
          </a:p>
        </p:txBody>
      </p:sp>
      <p:sp>
        <p:nvSpPr>
          <p:cNvPr id="2" name="Rectangle 1">
            <a:extLst>
              <a:ext uri="{FF2B5EF4-FFF2-40B4-BE49-F238E27FC236}">
                <a16:creationId xmlns:a16="http://schemas.microsoft.com/office/drawing/2014/main" id="{452B2844-0E31-C548-B739-EC419CE56510}"/>
              </a:ext>
            </a:extLst>
          </p:cNvPr>
          <p:cNvSpPr/>
          <p:nvPr/>
        </p:nvSpPr>
        <p:spPr>
          <a:xfrm>
            <a:off x="2889503" y="4532369"/>
            <a:ext cx="6096000" cy="646331"/>
          </a:xfrm>
          <a:prstGeom prst="rect">
            <a:avLst/>
          </a:prstGeom>
        </p:spPr>
        <p:txBody>
          <a:bodyPr>
            <a:spAutoFit/>
          </a:bodyPr>
          <a:lstStyle/>
          <a:p>
            <a:pPr algn="ctr" fontAlgn="base"/>
            <a:r>
              <a:rPr lang="en-IN" sz="1800" b="1" dirty="0">
                <a:solidFill>
                  <a:srgbClr val="002060"/>
                </a:solidFill>
              </a:rPr>
              <a:t>VISTA seminar program</a:t>
            </a:r>
          </a:p>
          <a:p>
            <a:pPr algn="ctr" fontAlgn="base"/>
            <a:r>
              <a:rPr lang="en-IN" sz="1800" b="1" dirty="0">
                <a:solidFill>
                  <a:srgbClr val="002060"/>
                </a:solidFill>
              </a:rPr>
              <a:t>University at Buffalo, USA</a:t>
            </a:r>
          </a:p>
        </p:txBody>
      </p:sp>
    </p:spTree>
    <p:extLst>
      <p:ext uri="{BB962C8B-B14F-4D97-AF65-F5344CB8AC3E}">
        <p14:creationId xmlns:p14="http://schemas.microsoft.com/office/powerpoint/2010/main" val="291413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14007" y="6355945"/>
            <a:ext cx="2743200" cy="365125"/>
          </a:xfrm>
        </p:spPr>
        <p:txBody>
          <a:bodyPr/>
          <a:lstStyle/>
          <a:p>
            <a:r>
              <a:rPr lang="en-US" dirty="0"/>
              <a:t>21</a:t>
            </a:r>
            <a:endParaRPr lang="en-IN" dirty="0"/>
          </a:p>
        </p:txBody>
      </p:sp>
      <p:pic>
        <p:nvPicPr>
          <p:cNvPr id="5" name="Picture 2" descr="IISER TV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8944" y="76201"/>
            <a:ext cx="773598" cy="455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651852" y="553105"/>
          <a:ext cx="7396678" cy="5904190"/>
        </p:xfrm>
        <a:graphic>
          <a:graphicData uri="http://schemas.openxmlformats.org/drawingml/2006/table">
            <a:tbl>
              <a:tblPr>
                <a:tableStyleId>{BC89EF96-8CEA-46FF-86C4-4CE0E7609802}</a:tableStyleId>
              </a:tblPr>
              <a:tblGrid>
                <a:gridCol w="974898">
                  <a:extLst>
                    <a:ext uri="{9D8B030D-6E8A-4147-A177-3AD203B41FA5}">
                      <a16:colId xmlns:a16="http://schemas.microsoft.com/office/drawing/2014/main" val="966240565"/>
                    </a:ext>
                  </a:extLst>
                </a:gridCol>
                <a:gridCol w="633914">
                  <a:extLst>
                    <a:ext uri="{9D8B030D-6E8A-4147-A177-3AD203B41FA5}">
                      <a16:colId xmlns:a16="http://schemas.microsoft.com/office/drawing/2014/main" val="17184196"/>
                    </a:ext>
                  </a:extLst>
                </a:gridCol>
                <a:gridCol w="982402">
                  <a:extLst>
                    <a:ext uri="{9D8B030D-6E8A-4147-A177-3AD203B41FA5}">
                      <a16:colId xmlns:a16="http://schemas.microsoft.com/office/drawing/2014/main" val="2052268795"/>
                    </a:ext>
                  </a:extLst>
                </a:gridCol>
                <a:gridCol w="905872">
                  <a:extLst>
                    <a:ext uri="{9D8B030D-6E8A-4147-A177-3AD203B41FA5}">
                      <a16:colId xmlns:a16="http://schemas.microsoft.com/office/drawing/2014/main" val="3796880558"/>
                    </a:ext>
                  </a:extLst>
                </a:gridCol>
                <a:gridCol w="974898">
                  <a:extLst>
                    <a:ext uri="{9D8B030D-6E8A-4147-A177-3AD203B41FA5}">
                      <a16:colId xmlns:a16="http://schemas.microsoft.com/office/drawing/2014/main" val="3331366299"/>
                    </a:ext>
                  </a:extLst>
                </a:gridCol>
                <a:gridCol w="974898">
                  <a:extLst>
                    <a:ext uri="{9D8B030D-6E8A-4147-A177-3AD203B41FA5}">
                      <a16:colId xmlns:a16="http://schemas.microsoft.com/office/drawing/2014/main" val="406413292"/>
                    </a:ext>
                  </a:extLst>
                </a:gridCol>
                <a:gridCol w="974898">
                  <a:extLst>
                    <a:ext uri="{9D8B030D-6E8A-4147-A177-3AD203B41FA5}">
                      <a16:colId xmlns:a16="http://schemas.microsoft.com/office/drawing/2014/main" val="1905432656"/>
                    </a:ext>
                  </a:extLst>
                </a:gridCol>
                <a:gridCol w="974898">
                  <a:extLst>
                    <a:ext uri="{9D8B030D-6E8A-4147-A177-3AD203B41FA5}">
                      <a16:colId xmlns:a16="http://schemas.microsoft.com/office/drawing/2014/main" val="3626570556"/>
                    </a:ext>
                  </a:extLst>
                </a:gridCol>
              </a:tblGrid>
              <a:tr h="317842">
                <a:tc>
                  <a:txBody>
                    <a:bodyPr/>
                    <a:lstStyle/>
                    <a:p>
                      <a:pPr algn="l"/>
                      <a:r>
                        <a:rPr lang="en-US" sz="1000" b="1" cap="none" spc="0" dirty="0">
                          <a:ln w="0"/>
                          <a:effectLst>
                            <a:outerShdw blurRad="38100" dist="19050" dir="2700000" algn="tl" rotWithShape="0">
                              <a:schemeClr val="dk1">
                                <a:alpha val="40000"/>
                              </a:schemeClr>
                            </a:outerShdw>
                          </a:effectLst>
                        </a:rPr>
                        <a:t>[n]CPP</a:t>
                      </a:r>
                      <a:endParaRPr lang="en-IN" sz="1000" b="1" cap="none" spc="0" dirty="0">
                        <a:ln w="0"/>
                        <a:solidFill>
                          <a:schemeClr val="tx1"/>
                        </a:solidFill>
                        <a:effectLst>
                          <a:outerShdw blurRad="38100" dist="19050" dir="2700000" algn="tl" rotWithShape="0">
                            <a:schemeClr val="dk1">
                              <a:alpha val="40000"/>
                            </a:schemeClr>
                          </a:outerShdw>
                        </a:effectLst>
                        <a:latin typeface="+mn-lt"/>
                        <a:cs typeface="Arial" panose="020B0604020202020204" pitchFamily="34" charset="0"/>
                      </a:endParaRPr>
                    </a:p>
                  </a:txBody>
                  <a:tcPr marL="30009" marR="30009" marT="15005" marB="15005" anchor="ctr"/>
                </a:tc>
                <a:tc>
                  <a:txBody>
                    <a:bodyPr/>
                    <a:lstStyle/>
                    <a:p>
                      <a:pPr algn="ctr"/>
                      <a:r>
                        <a:rPr lang="en-US" sz="1000" b="1" dirty="0">
                          <a:effectLst/>
                        </a:rPr>
                        <a:t>T</a:t>
                      </a:r>
                      <a:r>
                        <a:rPr lang="en-US" sz="1000" b="1" baseline="-25000" dirty="0">
                          <a:effectLst/>
                        </a:rPr>
                        <a:t>n</a:t>
                      </a:r>
                      <a:endParaRPr lang="en-IN" sz="1000" b="1" baseline="-25000" dirty="0">
                        <a:effectLst/>
                        <a:latin typeface="+mn-lt"/>
                        <a:cs typeface="Arial" panose="020B0604020202020204" pitchFamily="34" charset="0"/>
                      </a:endParaRPr>
                    </a:p>
                  </a:txBody>
                  <a:tcPr marL="30009" marR="30009" marT="15005" marB="150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t>∆S</a:t>
                      </a:r>
                      <a:r>
                        <a:rPr lang="en-IN" sz="1000" b="1" baseline="-25000" dirty="0"/>
                        <a:t>1</a:t>
                      </a:r>
                      <a:r>
                        <a:rPr lang="en-IN" sz="1000" b="1" dirty="0"/>
                        <a:t>−T</a:t>
                      </a:r>
                      <a:r>
                        <a:rPr lang="en-IN" sz="1000" b="1" baseline="-25000" dirty="0"/>
                        <a:t>n</a:t>
                      </a:r>
                      <a:r>
                        <a:rPr lang="en-IN" sz="1000" b="1" dirty="0"/>
                        <a:t> </a:t>
                      </a:r>
                      <a:r>
                        <a:rPr lang="en-US" sz="1000" b="1" dirty="0"/>
                        <a:t>(cm</a:t>
                      </a:r>
                      <a:r>
                        <a:rPr lang="en-US" sz="1000" b="1" baseline="30000" dirty="0"/>
                        <a:t>-1</a:t>
                      </a:r>
                      <a:r>
                        <a:rPr lang="en-US" sz="1000" b="1" dirty="0"/>
                        <a:t>)</a:t>
                      </a:r>
                      <a:endParaRPr lang="en-IN" sz="1000" b="1" baseline="30000" dirty="0"/>
                    </a:p>
                    <a:p>
                      <a:pPr algn="ctr"/>
                      <a:endParaRPr lang="en-IN" sz="1000" b="1" baseline="-25000" dirty="0">
                        <a:effectLst/>
                        <a:latin typeface="+mn-lt"/>
                        <a:cs typeface="Arial" panose="020B0604020202020204" pitchFamily="34" charset="0"/>
                      </a:endParaRPr>
                    </a:p>
                  </a:txBody>
                  <a:tcPr marL="30009" marR="30009" marT="15005" marB="150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SOC </a:t>
                      </a:r>
                      <a:r>
                        <a:rPr lang="en-US" sz="1000" b="1" dirty="0"/>
                        <a:t>(cm</a:t>
                      </a:r>
                      <a:r>
                        <a:rPr lang="en-US" sz="1000" b="1" baseline="30000" dirty="0"/>
                        <a:t>-1</a:t>
                      </a:r>
                      <a:r>
                        <a:rPr lang="en-US" sz="1000" b="1" dirty="0"/>
                        <a:t>)</a:t>
                      </a:r>
                      <a:endParaRPr lang="en-IN" sz="1000" b="1" dirty="0"/>
                    </a:p>
                    <a:p>
                      <a:pPr algn="ctr"/>
                      <a:endParaRPr lang="en-IN" sz="1000" b="1" dirty="0">
                        <a:effectLst/>
                        <a:latin typeface="+mn-lt"/>
                        <a:cs typeface="Arial" panose="020B0604020202020204" pitchFamily="34" charset="0"/>
                      </a:endParaRPr>
                    </a:p>
                  </a:txBody>
                  <a:tcPr marL="30009" marR="30009" marT="15005" marB="150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K </a:t>
                      </a:r>
                      <a:r>
                        <a:rPr lang="en-US" sz="1000" b="1" baseline="-25000" dirty="0">
                          <a:effectLst/>
                        </a:rPr>
                        <a:t>ISC </a:t>
                      </a:r>
                      <a:r>
                        <a:rPr lang="en-IN" sz="1000" b="1" dirty="0"/>
                        <a:t>(s</a:t>
                      </a:r>
                      <a:r>
                        <a:rPr lang="en-IN" sz="1000" b="1" baseline="30000" dirty="0"/>
                        <a:t>-1</a:t>
                      </a:r>
                      <a:r>
                        <a:rPr lang="en-IN" sz="1000" b="1" dirty="0"/>
                        <a:t>)</a:t>
                      </a:r>
                    </a:p>
                    <a:p>
                      <a:pPr algn="ctr"/>
                      <a:endParaRPr lang="en-IN" sz="1000" b="1" baseline="-25000" dirty="0">
                        <a:effectLst/>
                        <a:latin typeface="+mn-lt"/>
                        <a:cs typeface="Arial" panose="020B0604020202020204" pitchFamily="34" charset="0"/>
                      </a:endParaRPr>
                    </a:p>
                  </a:txBody>
                  <a:tcPr marL="30009" marR="30009" marT="15005" marB="150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t>∆S</a:t>
                      </a:r>
                      <a:r>
                        <a:rPr lang="en-IN" sz="1000" b="1" baseline="-25000" dirty="0"/>
                        <a:t>2</a:t>
                      </a:r>
                      <a:r>
                        <a:rPr lang="en-IN" sz="1000" b="1" dirty="0"/>
                        <a:t>−T</a:t>
                      </a:r>
                      <a:r>
                        <a:rPr lang="en-IN" sz="1000" b="1" baseline="-25000" dirty="0"/>
                        <a:t>n</a:t>
                      </a:r>
                      <a:r>
                        <a:rPr lang="en-IN" sz="1000" b="1" dirty="0"/>
                        <a:t> </a:t>
                      </a:r>
                      <a:r>
                        <a:rPr lang="en-US" sz="1000" b="1" dirty="0"/>
                        <a:t>(cm</a:t>
                      </a:r>
                      <a:r>
                        <a:rPr lang="en-US" sz="1000" b="1" baseline="30000" dirty="0"/>
                        <a:t>-1</a:t>
                      </a:r>
                      <a:r>
                        <a:rPr lang="en-US" sz="1000" b="1" dirty="0"/>
                        <a:t>)</a:t>
                      </a:r>
                      <a:endParaRPr lang="en-IN" sz="1000" b="1" dirty="0"/>
                    </a:p>
                    <a:p>
                      <a:pPr algn="ctr"/>
                      <a:endParaRPr lang="en-IN" sz="1000" b="1" baseline="-25000" dirty="0">
                        <a:effectLst/>
                        <a:latin typeface="+mn-lt"/>
                        <a:cs typeface="Arial" panose="020B0604020202020204" pitchFamily="34" charset="0"/>
                      </a:endParaRPr>
                    </a:p>
                  </a:txBody>
                  <a:tcPr marL="30009" marR="30009" marT="15005" marB="150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SOC </a:t>
                      </a:r>
                      <a:r>
                        <a:rPr lang="en-US" sz="1000" b="1" dirty="0"/>
                        <a:t>(cm</a:t>
                      </a:r>
                      <a:r>
                        <a:rPr lang="en-US" sz="1000" b="1" baseline="30000" dirty="0"/>
                        <a:t>-1</a:t>
                      </a:r>
                      <a:r>
                        <a:rPr lang="en-US" sz="1000" b="1" dirty="0"/>
                        <a:t>)</a:t>
                      </a:r>
                      <a:endParaRPr lang="en-IN" sz="1000" b="1" dirty="0"/>
                    </a:p>
                    <a:p>
                      <a:pPr algn="ctr"/>
                      <a:endParaRPr lang="en-IN" sz="1000" b="1" dirty="0">
                        <a:effectLst/>
                        <a:latin typeface="+mn-lt"/>
                        <a:cs typeface="Arial" panose="020B0604020202020204" pitchFamily="34" charset="0"/>
                      </a:endParaRPr>
                    </a:p>
                  </a:txBody>
                  <a:tcPr marL="30009" marR="30009" marT="15005" marB="150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effectLst/>
                        </a:rPr>
                        <a:t>K </a:t>
                      </a:r>
                      <a:r>
                        <a:rPr lang="en-US" sz="1000" b="1" baseline="-25000" dirty="0">
                          <a:effectLst/>
                        </a:rPr>
                        <a:t>ISC </a:t>
                      </a:r>
                      <a:r>
                        <a:rPr lang="en-IN" sz="1000" b="1" dirty="0"/>
                        <a:t>(s</a:t>
                      </a:r>
                      <a:r>
                        <a:rPr lang="en-IN" sz="1000" b="1" baseline="30000" dirty="0"/>
                        <a:t>-1</a:t>
                      </a:r>
                      <a:r>
                        <a:rPr lang="en-IN" sz="1000" b="1" dirty="0"/>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000" b="1" baseline="-25000" dirty="0">
                        <a:effectLst/>
                        <a:latin typeface="+mn-lt"/>
                        <a:cs typeface="Arial" panose="020B0604020202020204" pitchFamily="34" charset="0"/>
                      </a:endParaRPr>
                    </a:p>
                  </a:txBody>
                  <a:tcPr marL="30009" marR="30009" marT="15005" marB="15005" anchor="ctr"/>
                </a:tc>
                <a:extLst>
                  <a:ext uri="{0D108BD9-81ED-4DB2-BD59-A6C34878D82A}">
                    <a16:rowId xmlns:a16="http://schemas.microsoft.com/office/drawing/2014/main" val="91839613"/>
                  </a:ext>
                </a:extLst>
              </a:tr>
              <a:tr h="173165">
                <a:tc>
                  <a:txBody>
                    <a:bodyPr/>
                    <a:lstStyle/>
                    <a:p>
                      <a:pPr algn="l"/>
                      <a:r>
                        <a:rPr lang="en-IN" sz="1000" cap="none" spc="0">
                          <a:ln w="0"/>
                          <a:effectLst>
                            <a:outerShdw blurRad="38100" dist="19050" dir="2700000" algn="tl" rotWithShape="0">
                              <a:schemeClr val="dk1">
                                <a:alpha val="40000"/>
                              </a:schemeClr>
                            </a:outerShdw>
                          </a:effectLst>
                        </a:rPr>
                        <a:t>[5]CPP</a:t>
                      </a: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6</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10936.32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0.52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2.25E-43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69.37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0.51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1.81E+07</a:t>
                      </a:r>
                      <a:endParaRPr lang="en-IN" sz="1000" b="1" dirty="0">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2943791025"/>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5</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9653.07</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0.20</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2.51E-34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1352.62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0.42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1.47E+05</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410216282"/>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4</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8890.05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0.11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1.75E-29</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2115.64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0.55</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5.70E+03</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937962129"/>
                  </a:ext>
                </a:extLst>
              </a:tr>
              <a:tr h="317842">
                <a:tc>
                  <a:txBody>
                    <a:bodyPr/>
                    <a:lstStyle/>
                    <a:p>
                      <a:pPr algn="l"/>
                      <a:br>
                        <a:rPr lang="en-IN" sz="1000" cap="none" spc="0" dirty="0">
                          <a:ln w="0"/>
                          <a:effectLst>
                            <a:outerShdw blurRad="38100" dist="19050" dir="2700000" algn="tl" rotWithShape="0">
                              <a:schemeClr val="dk1">
                                <a:alpha val="40000"/>
                              </a:schemeClr>
                            </a:outerShdw>
                          </a:effectLst>
                        </a:rPr>
                      </a:br>
                      <a:endParaRPr lang="en-IN"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3</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3032.71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0.35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7.44E+00</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7972.97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1.42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2.53E-21</a:t>
                      </a:r>
                      <a:endParaRPr lang="en-IN" sz="1000" b="1" dirty="0">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2322016610"/>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2</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2963.35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0.32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1.02E+01</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8042.34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0.41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7.83E-23</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374578888"/>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1</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171.80</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2.45E+04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15582.18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0.45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4.18E-88</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282820274"/>
                  </a:ext>
                </a:extLst>
              </a:tr>
              <a:tr h="173165">
                <a:tc>
                  <a:txBody>
                    <a:bodyPr/>
                    <a:lstStyle/>
                    <a:p>
                      <a:pPr algn="l"/>
                      <a:r>
                        <a:rPr lang="en-IN" sz="1000" cap="none" spc="0" dirty="0">
                          <a:ln w="0"/>
                          <a:effectLst>
                            <a:outerShdw blurRad="38100" dist="19050" dir="2700000" algn="tl" rotWithShape="0">
                              <a:schemeClr val="dk1">
                                <a:alpha val="40000"/>
                              </a:schemeClr>
                            </a:outerShdw>
                          </a:effectLst>
                        </a:rPr>
                        <a:t>[7]CPP</a:t>
                      </a:r>
                      <a:endParaRPr lang="en-IN"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6</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6167.06</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0.13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2.66E-13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394.41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1.84E+04</a:t>
                      </a:r>
                      <a:endParaRPr lang="en-IN" sz="1000" b="1" dirty="0">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43264358"/>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5</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4723.29</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0.33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7.02E-06</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1838.18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4.28E+02</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2863284372"/>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4</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4712.00</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0.33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7.69E-06</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1849.47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3.83E+02</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097475274"/>
                  </a:ext>
                </a:extLst>
              </a:tr>
              <a:tr h="317842">
                <a:tc>
                  <a:txBody>
                    <a:bodyPr/>
                    <a:lstStyle/>
                    <a:p>
                      <a:pPr algn="l"/>
                      <a:br>
                        <a:rPr lang="en-IN" sz="1000" cap="none" spc="0" dirty="0">
                          <a:ln w="0"/>
                          <a:effectLst>
                            <a:outerShdw blurRad="38100" dist="19050" dir="2700000" algn="tl" rotWithShape="0">
                              <a:schemeClr val="dk1">
                                <a:alpha val="40000"/>
                              </a:schemeClr>
                            </a:outerShdw>
                          </a:effectLst>
                        </a:rPr>
                      </a:br>
                      <a:endParaRPr lang="en-IN"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3</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657.36</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0.12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1.79E+05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7218.83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1.89E-17</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4219652339"/>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2</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1387.31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4.64E+03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7948.78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0.09</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1.44E-23</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441052019"/>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1</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4658.77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7.85E-08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11220.24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0.15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9.38E-47</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4127008381"/>
                  </a:ext>
                </a:extLst>
              </a:tr>
              <a:tr h="173165">
                <a:tc>
                  <a:txBody>
                    <a:bodyPr/>
                    <a:lstStyle/>
                    <a:p>
                      <a:pPr algn="l"/>
                      <a:r>
                        <a:rPr lang="en-IN" sz="1000" cap="none" spc="0" dirty="0">
                          <a:ln w="0"/>
                          <a:effectLst>
                            <a:outerShdw blurRad="38100" dist="19050" dir="2700000" algn="tl" rotWithShape="0">
                              <a:schemeClr val="dk1">
                                <a:alpha val="40000"/>
                              </a:schemeClr>
                            </a:outerShdw>
                          </a:effectLst>
                        </a:rPr>
                        <a:t>[9]CPP</a:t>
                      </a:r>
                      <a:endParaRPr lang="en-IN"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6</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4520.84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2.45E-06</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171.80</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6.35E+03</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813229518"/>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5</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862.23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0.12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9.03E+04</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3830.42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1.08E-03</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014378302"/>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4</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671.88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0.11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1.39E+05</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4020.77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9.48E-05</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2065119763"/>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3</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2683.47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0.07</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2.74E+00</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7376.11</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0.32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4.91E-19</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1128372968"/>
                  </a:ext>
                </a:extLst>
              </a:tr>
              <a:tr h="317842">
                <a:tc>
                  <a:txBody>
                    <a:bodyPr/>
                    <a:lstStyle/>
                    <a:p>
                      <a:pPr algn="l"/>
                      <a:br>
                        <a:rPr lang="en-IN" sz="1000" cap="none" spc="0">
                          <a:ln w="0"/>
                          <a:effectLst>
                            <a:outerShdw blurRad="38100" dist="19050" dir="2700000" algn="tl" rotWithShape="0">
                              <a:schemeClr val="dk1">
                                <a:alpha val="40000"/>
                              </a:schemeClr>
                            </a:outerShdw>
                          </a:effectLst>
                        </a:rPr>
                      </a:br>
                      <a:endParaRPr lang="en-IN" sz="10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2</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3286.78</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0.05</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2.43E-02</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7979.43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0.03</a:t>
                      </a:r>
                      <a:endParaRPr lang="en-IN" sz="1000" b="1">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a:effectLst/>
                        </a:rPr>
                        <a:t>9.22E-25</a:t>
                      </a:r>
                      <a:endParaRPr lang="en-IN" sz="1000" b="1">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2877078595"/>
                  </a:ext>
                </a:extLst>
              </a:tr>
              <a:tr h="317842">
                <a:tc>
                  <a:txBody>
                    <a:bodyPr/>
                    <a:lstStyle/>
                    <a:p>
                      <a:pPr algn="l"/>
                      <a:br>
                        <a:rPr lang="en-IN" sz="1000" cap="none" spc="0" dirty="0">
                          <a:ln w="0"/>
                          <a:effectLst>
                            <a:outerShdw blurRad="38100" dist="19050" dir="2700000" algn="tl" rotWithShape="0">
                              <a:schemeClr val="dk1">
                                <a:alpha val="40000"/>
                              </a:schemeClr>
                            </a:outerShdw>
                          </a:effectLst>
                        </a:rPr>
                      </a:br>
                      <a:endParaRPr lang="en-IN"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T</a:t>
                      </a:r>
                      <a:r>
                        <a:rPr lang="en-IN" sz="1000" baseline="-25000" dirty="0">
                          <a:effectLst/>
                        </a:rPr>
                        <a:t>1</a:t>
                      </a:r>
                      <a:endParaRPr lang="en-IN" sz="1000" b="1" baseline="-25000"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5017.69</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0.03</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2.85E-09</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9710.33</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0.09</a:t>
                      </a:r>
                      <a:endParaRPr lang="en-IN" sz="1000" b="1" dirty="0">
                        <a:effectLst/>
                        <a:latin typeface="Arial" panose="020B0604020202020204" pitchFamily="34" charset="0"/>
                        <a:cs typeface="Arial" panose="020B0604020202020204" pitchFamily="34" charset="0"/>
                      </a:endParaRPr>
                    </a:p>
                  </a:txBody>
                  <a:tcPr marL="30009" marR="30009" marT="15005" marB="15005" anchor="ctr"/>
                </a:tc>
                <a:tc>
                  <a:txBody>
                    <a:bodyPr/>
                    <a:lstStyle/>
                    <a:p>
                      <a:pPr algn="ctr"/>
                      <a:r>
                        <a:rPr lang="en-IN" sz="1000" dirty="0">
                          <a:effectLst/>
                        </a:rPr>
                        <a:t>2.03E-35</a:t>
                      </a:r>
                      <a:endParaRPr lang="en-IN" sz="1000" b="1" dirty="0">
                        <a:effectLst/>
                        <a:latin typeface="Arial" panose="020B0604020202020204" pitchFamily="34" charset="0"/>
                        <a:cs typeface="Arial" panose="020B0604020202020204" pitchFamily="34" charset="0"/>
                      </a:endParaRPr>
                    </a:p>
                  </a:txBody>
                  <a:tcPr marL="30009" marR="30009" marT="15005" marB="15005" anchor="ctr"/>
                </a:tc>
                <a:extLst>
                  <a:ext uri="{0D108BD9-81ED-4DB2-BD59-A6C34878D82A}">
                    <a16:rowId xmlns:a16="http://schemas.microsoft.com/office/drawing/2014/main" val="859461600"/>
                  </a:ext>
                </a:extLst>
              </a:tr>
            </a:tbl>
          </a:graphicData>
        </a:graphic>
      </p:graphicFrame>
      <p:sp>
        <p:nvSpPr>
          <p:cNvPr id="15" name="Rectangle 14"/>
          <p:cNvSpPr/>
          <p:nvPr/>
        </p:nvSpPr>
        <p:spPr>
          <a:xfrm>
            <a:off x="518166" y="27160"/>
            <a:ext cx="9775624" cy="461665"/>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TABLE 3</a:t>
            </a:r>
            <a:r>
              <a:rPr lang="en-IN" sz="1200" b="1" dirty="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Singlet-triplet energy difference (</a:t>
            </a:r>
            <a:r>
              <a:rPr lang="en-IN" sz="1200" b="1" dirty="0">
                <a:latin typeface="Arial" panose="020B0604020202020204" pitchFamily="34" charset="0"/>
                <a:cs typeface="Arial" panose="020B0604020202020204" pitchFamily="34" charset="0"/>
              </a:rPr>
              <a:t>∆S</a:t>
            </a:r>
            <a:r>
              <a:rPr lang="en-IN" sz="1200" b="1" baseline="-25000" dirty="0">
                <a:latin typeface="Arial" panose="020B0604020202020204" pitchFamily="34" charset="0"/>
                <a:cs typeface="Arial" panose="020B0604020202020204" pitchFamily="34" charset="0"/>
              </a:rPr>
              <a:t>1</a:t>
            </a:r>
            <a:r>
              <a:rPr lang="en-IN" sz="1200" b="1" dirty="0">
                <a:latin typeface="Arial" panose="020B0604020202020204" pitchFamily="34" charset="0"/>
                <a:cs typeface="Arial" panose="020B0604020202020204" pitchFamily="34" charset="0"/>
              </a:rPr>
              <a:t>−T</a:t>
            </a:r>
            <a:r>
              <a:rPr lang="en-IN" sz="1200" b="1" baseline="-25000" dirty="0">
                <a:latin typeface="Arial" panose="020B0604020202020204" pitchFamily="34" charset="0"/>
                <a:cs typeface="Arial" panose="020B0604020202020204" pitchFamily="34" charset="0"/>
              </a:rPr>
              <a:t>n</a:t>
            </a:r>
            <a:r>
              <a:rPr lang="en-IN" sz="1200" b="1" dirty="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and </a:t>
            </a:r>
            <a:r>
              <a:rPr lang="en-IN" sz="1200" b="1" dirty="0">
                <a:latin typeface="Arial" panose="020B0604020202020204" pitchFamily="34" charset="0"/>
                <a:cs typeface="Arial" panose="020B0604020202020204" pitchFamily="34" charset="0"/>
              </a:rPr>
              <a:t>∆S</a:t>
            </a:r>
            <a:r>
              <a:rPr lang="en-IN" sz="1200" b="1" baseline="-25000" dirty="0">
                <a:latin typeface="Arial" panose="020B0604020202020204" pitchFamily="34" charset="0"/>
                <a:cs typeface="Arial" panose="020B0604020202020204" pitchFamily="34" charset="0"/>
              </a:rPr>
              <a:t>2</a:t>
            </a:r>
            <a:r>
              <a:rPr lang="en-IN" sz="1200" b="1" dirty="0">
                <a:latin typeface="Arial" panose="020B0604020202020204" pitchFamily="34" charset="0"/>
                <a:cs typeface="Arial" panose="020B0604020202020204" pitchFamily="34" charset="0"/>
              </a:rPr>
              <a:t>−T</a:t>
            </a:r>
            <a:r>
              <a:rPr lang="en-IN" sz="1200" b="1" baseline="-25000" dirty="0">
                <a:latin typeface="Arial" panose="020B0604020202020204" pitchFamily="34" charset="0"/>
                <a:cs typeface="Arial" panose="020B0604020202020204" pitchFamily="34" charset="0"/>
              </a:rPr>
              <a:t>n</a:t>
            </a:r>
            <a:r>
              <a:rPr lang="en-IN" sz="1200" b="1" dirty="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 and associated spin-orbit coupling matrix elements (SOCMEs) computed using </a:t>
            </a:r>
            <a:r>
              <a:rPr lang="en-IN" sz="1200" dirty="0" err="1">
                <a:latin typeface="Arial" panose="020B0604020202020204" pitchFamily="34" charset="0"/>
                <a:cs typeface="Arial" panose="020B0604020202020204" pitchFamily="34" charset="0"/>
              </a:rPr>
              <a:t>PySOC</a:t>
            </a:r>
            <a:r>
              <a:rPr lang="en-US" sz="1200" b="1" baseline="30000" dirty="0">
                <a:solidFill>
                  <a:srgbClr val="00B0F0"/>
                </a:solidFill>
                <a:latin typeface="Arial" panose="020B0604020202020204" pitchFamily="34" charset="0"/>
                <a:cs typeface="Arial" panose="020B0604020202020204" pitchFamily="34" charset="0"/>
              </a:rPr>
              <a:t>a</a:t>
            </a:r>
            <a:r>
              <a:rPr lang="en-US" sz="1200" b="1" dirty="0">
                <a:solidFill>
                  <a:srgbClr val="00B0F0"/>
                </a:solidFill>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 at B3LYP/6-311G(d) level of theory for [5]-,[7]- and [9]CPP. SOCMEs are computed using the FC geometry of respective CPP. </a:t>
            </a:r>
          </a:p>
        </p:txBody>
      </p:sp>
      <p:sp>
        <p:nvSpPr>
          <p:cNvPr id="18" name="Line Callout 2 17"/>
          <p:cNvSpPr/>
          <p:nvPr/>
        </p:nvSpPr>
        <p:spPr>
          <a:xfrm>
            <a:off x="8564580" y="759559"/>
            <a:ext cx="1362306" cy="214811"/>
          </a:xfrm>
          <a:prstGeom prst="borderCallout2">
            <a:avLst>
              <a:gd name="adj1" fmla="val 45417"/>
              <a:gd name="adj2" fmla="val 392"/>
              <a:gd name="adj3" fmla="val 42083"/>
              <a:gd name="adj4" fmla="val -23378"/>
              <a:gd name="adj5" fmla="val 112500"/>
              <a:gd name="adj6" fmla="val -4666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b="1" dirty="0">
                <a:solidFill>
                  <a:schemeClr val="tx2">
                    <a:lumMod val="10000"/>
                  </a:schemeClr>
                </a:solidFill>
              </a:rPr>
              <a:t>S</a:t>
            </a:r>
            <a:r>
              <a:rPr lang="en-IN" sz="1000" b="1" baseline="-25000" dirty="0">
                <a:solidFill>
                  <a:schemeClr val="tx2">
                    <a:lumMod val="10000"/>
                  </a:schemeClr>
                </a:solidFill>
              </a:rPr>
              <a:t>2</a:t>
            </a:r>
            <a:r>
              <a:rPr lang="en-IN" sz="1000" b="1" dirty="0">
                <a:solidFill>
                  <a:schemeClr val="tx2">
                    <a:lumMod val="10000"/>
                  </a:schemeClr>
                </a:solidFill>
              </a:rPr>
              <a:t> → T</a:t>
            </a:r>
            <a:r>
              <a:rPr lang="en-IN" sz="1000" b="1" baseline="-25000" dirty="0">
                <a:solidFill>
                  <a:schemeClr val="tx2">
                    <a:lumMod val="10000"/>
                  </a:schemeClr>
                </a:solidFill>
              </a:rPr>
              <a:t>6 </a:t>
            </a:r>
            <a:r>
              <a:rPr lang="en-IN" sz="1000" b="1" dirty="0">
                <a:solidFill>
                  <a:schemeClr val="tx2">
                    <a:lumMod val="10000"/>
                  </a:schemeClr>
                </a:solidFill>
              </a:rPr>
              <a:t>for [5]CPP</a:t>
            </a:r>
            <a:r>
              <a:rPr lang="en-IN" sz="1000" b="1" baseline="-25000" dirty="0">
                <a:solidFill>
                  <a:schemeClr val="tx2">
                    <a:lumMod val="10000"/>
                  </a:schemeClr>
                </a:solidFill>
              </a:rPr>
              <a:t> </a:t>
            </a:r>
            <a:r>
              <a:rPr lang="en-US" sz="1000" b="1" dirty="0">
                <a:solidFill>
                  <a:schemeClr val="tx2">
                    <a:lumMod val="10000"/>
                  </a:schemeClr>
                </a:solidFill>
              </a:rPr>
              <a:t> </a:t>
            </a:r>
            <a:endParaRPr lang="en-IN" sz="1000" b="1" dirty="0">
              <a:solidFill>
                <a:schemeClr val="tx2">
                  <a:lumMod val="10000"/>
                </a:schemeClr>
              </a:solidFill>
            </a:endParaRPr>
          </a:p>
        </p:txBody>
      </p:sp>
      <p:sp>
        <p:nvSpPr>
          <p:cNvPr id="19" name="Line Callout 2 18"/>
          <p:cNvSpPr/>
          <p:nvPr/>
        </p:nvSpPr>
        <p:spPr>
          <a:xfrm>
            <a:off x="8499696" y="2607975"/>
            <a:ext cx="1362306" cy="214811"/>
          </a:xfrm>
          <a:prstGeom prst="borderCallout2">
            <a:avLst>
              <a:gd name="adj1" fmla="val 45417"/>
              <a:gd name="adj2" fmla="val -950"/>
              <a:gd name="adj3" fmla="val 48750"/>
              <a:gd name="adj4" fmla="val -27405"/>
              <a:gd name="adj5" fmla="val 112500"/>
              <a:gd name="adj6" fmla="val -4666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b="1" dirty="0">
                <a:solidFill>
                  <a:schemeClr val="tx2">
                    <a:lumMod val="10000"/>
                  </a:schemeClr>
                </a:solidFill>
              </a:rPr>
              <a:t>S</a:t>
            </a:r>
            <a:r>
              <a:rPr lang="en-IN" sz="1000" b="1" baseline="-25000" dirty="0">
                <a:solidFill>
                  <a:schemeClr val="tx2">
                    <a:lumMod val="10000"/>
                  </a:schemeClr>
                </a:solidFill>
              </a:rPr>
              <a:t>2</a:t>
            </a:r>
            <a:r>
              <a:rPr lang="en-IN" sz="1000" b="1" dirty="0">
                <a:solidFill>
                  <a:schemeClr val="tx2">
                    <a:lumMod val="10000"/>
                  </a:schemeClr>
                </a:solidFill>
              </a:rPr>
              <a:t> → T</a:t>
            </a:r>
            <a:r>
              <a:rPr lang="en-IN" sz="1000" b="1" baseline="-25000" dirty="0">
                <a:solidFill>
                  <a:schemeClr val="tx2">
                    <a:lumMod val="10000"/>
                  </a:schemeClr>
                </a:solidFill>
              </a:rPr>
              <a:t>6 </a:t>
            </a:r>
            <a:r>
              <a:rPr lang="en-IN" sz="1000" b="1" dirty="0">
                <a:solidFill>
                  <a:schemeClr val="tx2">
                    <a:lumMod val="10000"/>
                  </a:schemeClr>
                </a:solidFill>
              </a:rPr>
              <a:t>for [7]CPP</a:t>
            </a:r>
            <a:r>
              <a:rPr lang="en-IN" sz="1000" b="1" baseline="-25000" dirty="0">
                <a:solidFill>
                  <a:schemeClr val="tx2">
                    <a:lumMod val="10000"/>
                  </a:schemeClr>
                </a:solidFill>
              </a:rPr>
              <a:t> </a:t>
            </a:r>
            <a:r>
              <a:rPr lang="en-US" sz="1000" b="1" dirty="0">
                <a:solidFill>
                  <a:schemeClr val="tx2">
                    <a:lumMod val="10000"/>
                  </a:schemeClr>
                </a:solidFill>
              </a:rPr>
              <a:t> </a:t>
            </a:r>
            <a:endParaRPr lang="en-IN" sz="1000" b="1" dirty="0">
              <a:solidFill>
                <a:schemeClr val="tx2">
                  <a:lumMod val="10000"/>
                </a:schemeClr>
              </a:solidFill>
            </a:endParaRPr>
          </a:p>
        </p:txBody>
      </p:sp>
      <p:sp>
        <p:nvSpPr>
          <p:cNvPr id="20" name="Line Callout 2 19"/>
          <p:cNvSpPr/>
          <p:nvPr/>
        </p:nvSpPr>
        <p:spPr>
          <a:xfrm>
            <a:off x="8372948" y="5058448"/>
            <a:ext cx="1362306" cy="214811"/>
          </a:xfrm>
          <a:prstGeom prst="borderCallout2">
            <a:avLst>
              <a:gd name="adj1" fmla="val 42083"/>
              <a:gd name="adj2" fmla="val -279"/>
              <a:gd name="adj3" fmla="val 45417"/>
              <a:gd name="adj4" fmla="val -233446"/>
              <a:gd name="adj5" fmla="val 89168"/>
              <a:gd name="adj6" fmla="val -253378"/>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b="1" dirty="0">
                <a:solidFill>
                  <a:schemeClr val="tx2">
                    <a:lumMod val="10000"/>
                  </a:schemeClr>
                </a:solidFill>
              </a:rPr>
              <a:t>S</a:t>
            </a:r>
            <a:r>
              <a:rPr lang="en-IN" sz="1000" b="1" baseline="-25000" dirty="0">
                <a:solidFill>
                  <a:schemeClr val="tx2">
                    <a:lumMod val="10000"/>
                  </a:schemeClr>
                </a:solidFill>
              </a:rPr>
              <a:t>1</a:t>
            </a:r>
            <a:r>
              <a:rPr lang="en-IN" sz="1000" b="1" dirty="0">
                <a:solidFill>
                  <a:schemeClr val="tx2">
                    <a:lumMod val="10000"/>
                  </a:schemeClr>
                </a:solidFill>
              </a:rPr>
              <a:t> → T</a:t>
            </a:r>
            <a:r>
              <a:rPr lang="en-IN" sz="1000" b="1" baseline="-25000" dirty="0">
                <a:solidFill>
                  <a:schemeClr val="tx2">
                    <a:lumMod val="10000"/>
                  </a:schemeClr>
                </a:solidFill>
              </a:rPr>
              <a:t>4 </a:t>
            </a:r>
            <a:r>
              <a:rPr lang="en-IN" sz="1000" b="1" dirty="0">
                <a:solidFill>
                  <a:schemeClr val="tx2">
                    <a:lumMod val="10000"/>
                  </a:schemeClr>
                </a:solidFill>
              </a:rPr>
              <a:t>for [9]CPP</a:t>
            </a:r>
            <a:r>
              <a:rPr lang="en-IN" sz="1000" b="1" baseline="-25000" dirty="0">
                <a:solidFill>
                  <a:schemeClr val="tx2">
                    <a:lumMod val="10000"/>
                  </a:schemeClr>
                </a:solidFill>
              </a:rPr>
              <a:t> </a:t>
            </a:r>
            <a:r>
              <a:rPr lang="en-US" sz="1000" b="1" dirty="0">
                <a:solidFill>
                  <a:schemeClr val="tx2">
                    <a:lumMod val="10000"/>
                  </a:schemeClr>
                </a:solidFill>
              </a:rPr>
              <a:t> </a:t>
            </a:r>
            <a:endParaRPr lang="en-IN" sz="1000" b="1" dirty="0">
              <a:solidFill>
                <a:schemeClr val="tx2">
                  <a:lumMod val="10000"/>
                </a:schemeClr>
              </a:solidFill>
            </a:endParaRPr>
          </a:p>
        </p:txBody>
      </p:sp>
      <p:sp>
        <p:nvSpPr>
          <p:cNvPr id="22" name="Rectangle 21"/>
          <p:cNvSpPr/>
          <p:nvPr/>
        </p:nvSpPr>
        <p:spPr>
          <a:xfrm>
            <a:off x="479127" y="6457890"/>
            <a:ext cx="8529071" cy="400110"/>
          </a:xfrm>
          <a:prstGeom prst="rect">
            <a:avLst/>
          </a:prstGeom>
        </p:spPr>
        <p:txBody>
          <a:bodyPr wrap="square">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 X. Gao, S. Bai, D. </a:t>
            </a:r>
            <a:r>
              <a:rPr lang="en-IN" sz="1000" b="1" dirty="0" err="1">
                <a:solidFill>
                  <a:schemeClr val="accent6">
                    <a:lumMod val="25000"/>
                  </a:schemeClr>
                </a:solidFill>
                <a:latin typeface="Arial" panose="020B0604020202020204" pitchFamily="34" charset="0"/>
                <a:cs typeface="Arial" panose="020B0604020202020204" pitchFamily="34" charset="0"/>
              </a:rPr>
              <a:t>Fazzi</a:t>
            </a:r>
            <a:r>
              <a:rPr lang="en-IN" sz="1000" b="1" dirty="0">
                <a:solidFill>
                  <a:schemeClr val="accent6">
                    <a:lumMod val="25000"/>
                  </a:schemeClr>
                </a:solidFill>
                <a:latin typeface="Arial" panose="020B0604020202020204" pitchFamily="34" charset="0"/>
                <a:cs typeface="Arial" panose="020B0604020202020204" pitchFamily="34" charset="0"/>
              </a:rPr>
              <a:t>, T. Niehaus, M. </a:t>
            </a:r>
            <a:r>
              <a:rPr lang="en-IN" sz="1000" b="1" dirty="0" err="1">
                <a:solidFill>
                  <a:schemeClr val="accent6">
                    <a:lumMod val="25000"/>
                  </a:schemeClr>
                </a:solidFill>
                <a:latin typeface="Arial" panose="020B0604020202020204" pitchFamily="34" charset="0"/>
                <a:cs typeface="Arial" panose="020B0604020202020204" pitchFamily="34" charset="0"/>
              </a:rPr>
              <a:t>Barbatti</a:t>
            </a:r>
            <a:r>
              <a:rPr lang="en-IN" sz="1000" b="1" dirty="0">
                <a:solidFill>
                  <a:schemeClr val="accent6">
                    <a:lumMod val="25000"/>
                  </a:schemeClr>
                </a:solidFill>
                <a:latin typeface="Arial" panose="020B0604020202020204" pitchFamily="34" charset="0"/>
                <a:cs typeface="Arial" panose="020B0604020202020204" pitchFamily="34" charset="0"/>
              </a:rPr>
              <a:t>, and W. </a:t>
            </a:r>
            <a:r>
              <a:rPr lang="en-IN" sz="1000" b="1" dirty="0" err="1">
                <a:solidFill>
                  <a:schemeClr val="accent6">
                    <a:lumMod val="25000"/>
                  </a:schemeClr>
                </a:solidFill>
                <a:latin typeface="Arial" panose="020B0604020202020204" pitchFamily="34" charset="0"/>
                <a:cs typeface="Arial" panose="020B0604020202020204" pitchFamily="34" charset="0"/>
              </a:rPr>
              <a:t>Thiel</a:t>
            </a:r>
            <a:r>
              <a:rPr lang="en-IN" sz="1000" b="1" dirty="0">
                <a:solidFill>
                  <a:schemeClr val="accent6">
                    <a:lumMod val="25000"/>
                  </a:schemeClr>
                </a:solidFill>
                <a:latin typeface="Arial" panose="020B0604020202020204" pitchFamily="34" charset="0"/>
                <a:cs typeface="Arial" panose="020B0604020202020204" pitchFamily="34" charset="0"/>
              </a:rPr>
              <a:t>, J. Chem. Theory </a:t>
            </a:r>
            <a:r>
              <a:rPr lang="en-IN" sz="1000" b="1" dirty="0" err="1">
                <a:solidFill>
                  <a:schemeClr val="accent6">
                    <a:lumMod val="25000"/>
                  </a:schemeClr>
                </a:solidFill>
                <a:latin typeface="Arial" panose="020B0604020202020204" pitchFamily="34" charset="0"/>
                <a:cs typeface="Arial" panose="020B0604020202020204" pitchFamily="34" charset="0"/>
              </a:rPr>
              <a:t>Comput</a:t>
            </a:r>
            <a:r>
              <a:rPr lang="en-IN" sz="1000" b="1" dirty="0">
                <a:solidFill>
                  <a:schemeClr val="accent6">
                    <a:lumMod val="25000"/>
                  </a:schemeClr>
                </a:solidFill>
                <a:latin typeface="Arial" panose="020B0604020202020204" pitchFamily="34" charset="0"/>
                <a:cs typeface="Arial" panose="020B0604020202020204" pitchFamily="34" charset="0"/>
              </a:rPr>
              <a:t>.  13, 515, 2017</a:t>
            </a:r>
          </a:p>
          <a:p>
            <a:r>
              <a:rPr lang="en-IN" sz="1000" b="1" dirty="0">
                <a:solidFill>
                  <a:schemeClr val="accent6">
                    <a:lumMod val="25000"/>
                  </a:schemeClr>
                </a:solidFill>
                <a:latin typeface="Arial" panose="020B0604020202020204" pitchFamily="34" charset="0"/>
                <a:cs typeface="Arial" panose="020B0604020202020204" pitchFamily="34" charset="0"/>
              </a:rPr>
              <a:t>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p>
        </p:txBody>
      </p:sp>
    </p:spTree>
    <p:extLst>
      <p:ext uri="{BB962C8B-B14F-4D97-AF65-F5344CB8AC3E}">
        <p14:creationId xmlns:p14="http://schemas.microsoft.com/office/powerpoint/2010/main" val="25805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05333" y="967966"/>
            <a:ext cx="8096278" cy="227148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75" y="305464"/>
            <a:ext cx="3291833" cy="4997790"/>
          </a:xfrm>
          <a:prstGeom prst="rect">
            <a:avLst/>
          </a:prstGeom>
        </p:spPr>
      </p:pic>
      <p:pic>
        <p:nvPicPr>
          <p:cNvPr id="5" name="Picture 4"/>
          <p:cNvPicPr>
            <a:picLocks noChangeAspect="1"/>
          </p:cNvPicPr>
          <p:nvPr/>
        </p:nvPicPr>
        <p:blipFill>
          <a:blip r:embed="rId4"/>
          <a:stretch>
            <a:fillRect/>
          </a:stretch>
        </p:blipFill>
        <p:spPr>
          <a:xfrm>
            <a:off x="3630065" y="3839982"/>
            <a:ext cx="8290229" cy="2309586"/>
          </a:xfrm>
          <a:prstGeom prst="rect">
            <a:avLst/>
          </a:prstGeom>
        </p:spPr>
      </p:pic>
      <p:sp>
        <p:nvSpPr>
          <p:cNvPr id="6" name="Rectangle 5"/>
          <p:cNvSpPr/>
          <p:nvPr/>
        </p:nvSpPr>
        <p:spPr>
          <a:xfrm>
            <a:off x="4137725" y="3313616"/>
            <a:ext cx="7750628" cy="646331"/>
          </a:xfrm>
          <a:prstGeom prst="rect">
            <a:avLst/>
          </a:prstGeom>
        </p:spPr>
        <p:txBody>
          <a:bodyPr wrap="square">
            <a:spAutoFit/>
          </a:bodyPr>
          <a:lstStyle/>
          <a:p>
            <a:r>
              <a:rPr lang="en-IN" dirty="0"/>
              <a:t>Hamiltonian to investigate the relaxation dynamics associated with S</a:t>
            </a:r>
            <a:r>
              <a:rPr lang="en-IN" sz="2000" baseline="-25000" dirty="0"/>
              <a:t>1</a:t>
            </a:r>
            <a:r>
              <a:rPr lang="en-IN" dirty="0"/>
              <a:t>, S</a:t>
            </a:r>
            <a:r>
              <a:rPr lang="en-IN" sz="2000" baseline="-25000" dirty="0"/>
              <a:t>2</a:t>
            </a:r>
            <a:r>
              <a:rPr lang="en-IN" dirty="0"/>
              <a:t>, S</a:t>
            </a:r>
            <a:r>
              <a:rPr lang="en-IN" sz="2000" baseline="-25000" dirty="0"/>
              <a:t>3</a:t>
            </a:r>
            <a:r>
              <a:rPr lang="en-IN" dirty="0"/>
              <a:t>, S</a:t>
            </a:r>
            <a:r>
              <a:rPr lang="en-IN" sz="2000" baseline="-25000" dirty="0"/>
              <a:t>4</a:t>
            </a:r>
            <a:r>
              <a:rPr lang="en-IN" dirty="0"/>
              <a:t>, S</a:t>
            </a:r>
            <a:r>
              <a:rPr lang="en-IN" sz="2000" baseline="-25000" dirty="0"/>
              <a:t>5</a:t>
            </a:r>
            <a:r>
              <a:rPr lang="en-IN" dirty="0"/>
              <a:t>, T</a:t>
            </a:r>
            <a:r>
              <a:rPr lang="en-IN" sz="2000" baseline="-25000" dirty="0"/>
              <a:t>4</a:t>
            </a:r>
            <a:r>
              <a:rPr lang="en-IN" dirty="0"/>
              <a:t>, T</a:t>
            </a:r>
            <a:r>
              <a:rPr lang="en-IN" sz="2000" baseline="-25000" dirty="0"/>
              <a:t>5</a:t>
            </a:r>
            <a:r>
              <a:rPr lang="en-IN" dirty="0"/>
              <a:t> and T</a:t>
            </a:r>
            <a:r>
              <a:rPr lang="en-IN" sz="2000" baseline="-25000" dirty="0"/>
              <a:t>6</a:t>
            </a:r>
            <a:r>
              <a:rPr lang="en-IN" dirty="0"/>
              <a:t> of [9]CPP</a:t>
            </a:r>
          </a:p>
        </p:txBody>
      </p:sp>
      <p:sp>
        <p:nvSpPr>
          <p:cNvPr id="7" name="Rectangle 6"/>
          <p:cNvSpPr/>
          <p:nvPr/>
        </p:nvSpPr>
        <p:spPr>
          <a:xfrm>
            <a:off x="3978410" y="430717"/>
            <a:ext cx="7576458" cy="646331"/>
          </a:xfrm>
          <a:prstGeom prst="rect">
            <a:avLst/>
          </a:prstGeom>
        </p:spPr>
        <p:txBody>
          <a:bodyPr wrap="square">
            <a:spAutoFit/>
          </a:bodyPr>
          <a:lstStyle/>
          <a:p>
            <a:r>
              <a:rPr lang="en-IN" dirty="0"/>
              <a:t>Hamiltonian to investigate the relaxation dynamics associated with S</a:t>
            </a:r>
            <a:r>
              <a:rPr lang="en-IN" sz="2000" baseline="-25000" dirty="0"/>
              <a:t>2</a:t>
            </a:r>
            <a:r>
              <a:rPr lang="en-IN" dirty="0"/>
              <a:t>, S</a:t>
            </a:r>
            <a:r>
              <a:rPr lang="en-IN" sz="2000" baseline="-25000" dirty="0"/>
              <a:t>3</a:t>
            </a:r>
            <a:r>
              <a:rPr lang="en-IN" dirty="0"/>
              <a:t>, S</a:t>
            </a:r>
            <a:r>
              <a:rPr lang="en-IN" sz="2000" baseline="-25000" dirty="0"/>
              <a:t>4</a:t>
            </a:r>
            <a:r>
              <a:rPr lang="en-IN" dirty="0"/>
              <a:t>, S</a:t>
            </a:r>
            <a:r>
              <a:rPr lang="en-IN" sz="2000" baseline="-25000" dirty="0"/>
              <a:t>5</a:t>
            </a:r>
            <a:r>
              <a:rPr lang="en-IN" dirty="0"/>
              <a:t>, T</a:t>
            </a:r>
            <a:r>
              <a:rPr lang="en-IN" sz="2000" baseline="-25000" dirty="0"/>
              <a:t>4</a:t>
            </a:r>
            <a:r>
              <a:rPr lang="en-IN" dirty="0"/>
              <a:t>, T</a:t>
            </a:r>
            <a:r>
              <a:rPr lang="en-IN" sz="2000" baseline="-25000" dirty="0"/>
              <a:t>5</a:t>
            </a:r>
            <a:r>
              <a:rPr lang="en-IN" dirty="0"/>
              <a:t> and T</a:t>
            </a:r>
            <a:r>
              <a:rPr lang="en-IN" sz="2000" baseline="-25000" dirty="0"/>
              <a:t>6</a:t>
            </a:r>
            <a:r>
              <a:rPr lang="en-IN" dirty="0"/>
              <a:t> of [5]- and [7]CPP</a:t>
            </a:r>
          </a:p>
        </p:txBody>
      </p:sp>
      <p:sp>
        <p:nvSpPr>
          <p:cNvPr id="10" name="Rectangle 9"/>
          <p:cNvSpPr/>
          <p:nvPr/>
        </p:nvSpPr>
        <p:spPr>
          <a:xfrm>
            <a:off x="449943" y="5229187"/>
            <a:ext cx="3280228" cy="1107996"/>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FIG. 6</a:t>
            </a:r>
            <a:r>
              <a:rPr lang="en-IN" sz="1200" b="1" dirty="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Adiabatic potential energy cuts of low-lying excited states of (a) [5]CPP, (b) [7]CPP, and (c) [9]CPP along the dimensionless normal coordinates of their respective C=C stretching mode</a:t>
            </a:r>
            <a:r>
              <a:rPr lang="en-IN" dirty="0">
                <a:latin typeface="ArialNarrow"/>
              </a:rPr>
              <a:t>.</a:t>
            </a:r>
            <a:endParaRPr lang="en-IN" dirty="0"/>
          </a:p>
        </p:txBody>
      </p:sp>
      <p:sp>
        <p:nvSpPr>
          <p:cNvPr id="2" name="Slide Number Placeholder 1"/>
          <p:cNvSpPr>
            <a:spLocks noGrp="1"/>
          </p:cNvSpPr>
          <p:nvPr>
            <p:ph type="sldNum" sz="quarter" idx="12"/>
          </p:nvPr>
        </p:nvSpPr>
        <p:spPr/>
        <p:txBody>
          <a:bodyPr/>
          <a:lstStyle/>
          <a:p>
            <a:fld id="{0E66EDFE-1B1D-45B2-9072-621A744D3735}" type="slidenum">
              <a:rPr lang="en-IN" smtClean="0"/>
              <a:t>11</a:t>
            </a:fld>
            <a:endParaRPr lang="en-IN" dirty="0"/>
          </a:p>
        </p:txBody>
      </p:sp>
      <p:sp>
        <p:nvSpPr>
          <p:cNvPr id="3" name="Rectangle 2"/>
          <p:cNvSpPr/>
          <p:nvPr/>
        </p:nvSpPr>
        <p:spPr>
          <a:xfrm>
            <a:off x="1009438" y="6528752"/>
            <a:ext cx="6791325" cy="246221"/>
          </a:xfrm>
          <a:prstGeom prst="rect">
            <a:avLst/>
          </a:prstGeom>
        </p:spPr>
        <p:txBody>
          <a:bodyPr wrap="square">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Phys.,155,044301, 2021 </a:t>
            </a:r>
          </a:p>
        </p:txBody>
      </p:sp>
      <p:pic>
        <p:nvPicPr>
          <p:cNvPr id="11" name="Picture 2" descr="IISER TV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5889" y="-1"/>
            <a:ext cx="785121" cy="46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2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746" y="163668"/>
            <a:ext cx="7998595" cy="3391585"/>
          </a:xfrm>
          <a:prstGeom prst="rect">
            <a:avLst/>
          </a:prstGeom>
        </p:spPr>
      </p:pic>
      <p:sp>
        <p:nvSpPr>
          <p:cNvPr id="6" name="Rectangle 5"/>
          <p:cNvSpPr/>
          <p:nvPr/>
        </p:nvSpPr>
        <p:spPr>
          <a:xfrm>
            <a:off x="3994176" y="3564328"/>
            <a:ext cx="8197824" cy="415498"/>
          </a:xfrm>
          <a:prstGeom prst="rect">
            <a:avLst/>
          </a:prstGeom>
        </p:spPr>
        <p:txBody>
          <a:bodyPr wrap="square">
            <a:spAutoFit/>
          </a:bodyPr>
          <a:lstStyle/>
          <a:p>
            <a:r>
              <a:rPr lang="en-IN" sz="1050" dirty="0">
                <a:latin typeface="Arial" panose="020B0604020202020204" pitchFamily="34" charset="0"/>
                <a:cs typeface="Arial" panose="020B0604020202020204" pitchFamily="34" charset="0"/>
              </a:rPr>
              <a:t>FIG. 8</a:t>
            </a:r>
            <a:r>
              <a:rPr lang="en-IN" sz="1050" b="1" dirty="0">
                <a:latin typeface="Arial" panose="020B0604020202020204" pitchFamily="34" charset="0"/>
                <a:cs typeface="Arial" panose="020B0604020202020204" pitchFamily="34" charset="0"/>
              </a:rPr>
              <a:t>. </a:t>
            </a:r>
            <a:r>
              <a:rPr lang="en-IN" sz="1050" dirty="0">
                <a:latin typeface="Arial" panose="020B0604020202020204" pitchFamily="34" charset="0"/>
                <a:cs typeface="Arial" panose="020B0604020202020204" pitchFamily="34" charset="0"/>
              </a:rPr>
              <a:t>Time-dependent </a:t>
            </a:r>
            <a:r>
              <a:rPr lang="en-IN" sz="1050" dirty="0" err="1">
                <a:latin typeface="Arial" panose="020B0604020202020204" pitchFamily="34" charset="0"/>
                <a:cs typeface="Arial" panose="020B0604020202020204" pitchFamily="34" charset="0"/>
              </a:rPr>
              <a:t>diabatic</a:t>
            </a:r>
            <a:r>
              <a:rPr lang="en-IN" sz="1050" dirty="0">
                <a:latin typeface="Arial" panose="020B0604020202020204" pitchFamily="34" charset="0"/>
                <a:cs typeface="Arial" panose="020B0604020202020204" pitchFamily="34" charset="0"/>
              </a:rPr>
              <a:t> electronic populations of singlet excited states generated by propagating the initial ML-MCTDH and MCTDH wavepacket on S</a:t>
            </a:r>
            <a:r>
              <a:rPr lang="en-IN" sz="1050" baseline="-25000" dirty="0">
                <a:latin typeface="Arial" panose="020B0604020202020204" pitchFamily="34" charset="0"/>
                <a:cs typeface="Arial" panose="020B0604020202020204" pitchFamily="34" charset="0"/>
              </a:rPr>
              <a:t>5</a:t>
            </a:r>
            <a:r>
              <a:rPr lang="en-IN" sz="1050" dirty="0">
                <a:latin typeface="Arial" panose="020B0604020202020204" pitchFamily="34" charset="0"/>
                <a:cs typeface="Arial" panose="020B0604020202020204" pitchFamily="34" charset="0"/>
              </a:rPr>
              <a:t> and S</a:t>
            </a:r>
            <a:r>
              <a:rPr lang="en-IN" sz="1050" baseline="-25000" dirty="0">
                <a:latin typeface="Arial" panose="020B0604020202020204" pitchFamily="34" charset="0"/>
                <a:cs typeface="Arial" panose="020B0604020202020204" pitchFamily="34" charset="0"/>
              </a:rPr>
              <a:t>2</a:t>
            </a:r>
            <a:r>
              <a:rPr lang="en-IN" sz="1050" dirty="0">
                <a:latin typeface="Arial" panose="020B0604020202020204" pitchFamily="34" charset="0"/>
                <a:cs typeface="Arial" panose="020B0604020202020204" pitchFamily="34" charset="0"/>
              </a:rPr>
              <a:t> of (a and d) [5]CPP, (b and e) [7]CPP, and (c and f) [9]CPP.</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773" y="4021056"/>
            <a:ext cx="8015438" cy="1628286"/>
          </a:xfrm>
          <a:prstGeom prst="rect">
            <a:avLst/>
          </a:prstGeom>
        </p:spPr>
      </p:pic>
      <p:sp>
        <p:nvSpPr>
          <p:cNvPr id="8" name="Rectangle 7"/>
          <p:cNvSpPr/>
          <p:nvPr/>
        </p:nvSpPr>
        <p:spPr>
          <a:xfrm>
            <a:off x="4138762" y="5629887"/>
            <a:ext cx="7809297" cy="430887"/>
          </a:xfrm>
          <a:prstGeom prst="rect">
            <a:avLst/>
          </a:prstGeom>
        </p:spPr>
        <p:txBody>
          <a:bodyPr wrap="square">
            <a:spAutoFit/>
          </a:bodyPr>
          <a:lstStyle/>
          <a:p>
            <a:r>
              <a:rPr lang="en-IN" sz="1100" dirty="0">
                <a:latin typeface="Arial" panose="020B0604020202020204" pitchFamily="34" charset="0"/>
                <a:cs typeface="Arial" panose="020B0604020202020204" pitchFamily="34" charset="0"/>
              </a:rPr>
              <a:t>FIG. 9</a:t>
            </a:r>
            <a:r>
              <a:rPr lang="en-IN" sz="1100" b="1" dirty="0">
                <a:latin typeface="Arial" panose="020B0604020202020204" pitchFamily="34" charset="0"/>
                <a:cs typeface="Arial" panose="020B0604020202020204" pitchFamily="34" charset="0"/>
              </a:rPr>
              <a:t>. </a:t>
            </a:r>
            <a:r>
              <a:rPr lang="en-IN" sz="1100" dirty="0">
                <a:latin typeface="Arial" panose="020B0604020202020204" pitchFamily="34" charset="0"/>
                <a:cs typeface="Arial" panose="020B0604020202020204" pitchFamily="34" charset="0"/>
              </a:rPr>
              <a:t>Time-dependent </a:t>
            </a:r>
            <a:r>
              <a:rPr lang="en-IN" sz="1100" dirty="0" err="1">
                <a:latin typeface="Arial" panose="020B0604020202020204" pitchFamily="34" charset="0"/>
                <a:cs typeface="Arial" panose="020B0604020202020204" pitchFamily="34" charset="0"/>
              </a:rPr>
              <a:t>diabatic</a:t>
            </a:r>
            <a:r>
              <a:rPr lang="en-IN" sz="1100" dirty="0">
                <a:latin typeface="Arial" panose="020B0604020202020204" pitchFamily="34" charset="0"/>
                <a:cs typeface="Arial" panose="020B0604020202020204" pitchFamily="34" charset="0"/>
              </a:rPr>
              <a:t> electronic populations of triplet excited states generated by propagating the initial ML-MCTDH and MCTDH wavepacket on T</a:t>
            </a:r>
            <a:r>
              <a:rPr lang="en-IN" sz="1100" baseline="-25000" dirty="0">
                <a:latin typeface="Arial" panose="020B0604020202020204" pitchFamily="34" charset="0"/>
                <a:cs typeface="Arial" panose="020B0604020202020204" pitchFamily="34" charset="0"/>
              </a:rPr>
              <a:t>6</a:t>
            </a:r>
            <a:r>
              <a:rPr lang="en-IN" sz="1100" dirty="0">
                <a:latin typeface="Arial" panose="020B0604020202020204" pitchFamily="34" charset="0"/>
                <a:cs typeface="Arial" panose="020B0604020202020204" pitchFamily="34" charset="0"/>
              </a:rPr>
              <a:t> of (a) [5]CPP, (b) [7]CPP, and (c) [9]CPP.</a:t>
            </a:r>
          </a:p>
        </p:txBody>
      </p:sp>
      <p:sp>
        <p:nvSpPr>
          <p:cNvPr id="2" name="Slide Number Placeholder 1"/>
          <p:cNvSpPr>
            <a:spLocks noGrp="1"/>
          </p:cNvSpPr>
          <p:nvPr>
            <p:ph type="sldNum" sz="quarter" idx="12"/>
          </p:nvPr>
        </p:nvSpPr>
        <p:spPr/>
        <p:txBody>
          <a:bodyPr/>
          <a:lstStyle/>
          <a:p>
            <a:fld id="{0E66EDFE-1B1D-45B2-9072-621A744D3735}" type="slidenum">
              <a:rPr lang="en-IN" smtClean="0"/>
              <a:t>12</a:t>
            </a:fld>
            <a:endParaRPr lang="en-IN"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06" y="262081"/>
            <a:ext cx="3541351" cy="4924425"/>
          </a:xfrm>
          <a:prstGeom prst="rect">
            <a:avLst/>
          </a:prstGeom>
        </p:spPr>
      </p:pic>
      <p:sp>
        <p:nvSpPr>
          <p:cNvPr id="10" name="Rectangle 9"/>
          <p:cNvSpPr/>
          <p:nvPr/>
        </p:nvSpPr>
        <p:spPr>
          <a:xfrm>
            <a:off x="3048000" y="3167390"/>
            <a:ext cx="6096000" cy="523220"/>
          </a:xfrm>
          <a:prstGeom prst="rect">
            <a:avLst/>
          </a:prstGeom>
        </p:spPr>
        <p:txBody>
          <a:bodyPr>
            <a:spAutoFit/>
          </a:bodyPr>
          <a:lstStyle/>
          <a:p>
            <a:br>
              <a:rPr lang="en-IN" dirty="0"/>
            </a:br>
            <a:endParaRPr lang="en-IN" dirty="0"/>
          </a:p>
        </p:txBody>
      </p:sp>
      <p:sp>
        <p:nvSpPr>
          <p:cNvPr id="3" name="Rectangle 2"/>
          <p:cNvSpPr/>
          <p:nvPr/>
        </p:nvSpPr>
        <p:spPr>
          <a:xfrm>
            <a:off x="341744" y="5190262"/>
            <a:ext cx="3408219" cy="1277273"/>
          </a:xfrm>
          <a:prstGeom prst="rect">
            <a:avLst/>
          </a:prstGeom>
        </p:spPr>
        <p:txBody>
          <a:bodyPr wrap="square">
            <a:spAutoFit/>
          </a:bodyPr>
          <a:lstStyle/>
          <a:p>
            <a:r>
              <a:rPr lang="en-IN" sz="1100" dirty="0">
                <a:latin typeface="Arial" panose="020B0604020202020204" pitchFamily="34" charset="0"/>
                <a:cs typeface="Arial" panose="020B0604020202020204" pitchFamily="34" charset="0"/>
              </a:rPr>
              <a:t>FIG. 7. Time-dependent </a:t>
            </a:r>
            <a:r>
              <a:rPr lang="en-IN" sz="1100" dirty="0" err="1">
                <a:latin typeface="Arial" panose="020B0604020202020204" pitchFamily="34" charset="0"/>
                <a:cs typeface="Arial" panose="020B0604020202020204" pitchFamily="34" charset="0"/>
              </a:rPr>
              <a:t>diabatic</a:t>
            </a:r>
            <a:r>
              <a:rPr lang="en-IN" sz="1100" dirty="0">
                <a:latin typeface="Arial" panose="020B0604020202020204" pitchFamily="34" charset="0"/>
                <a:cs typeface="Arial" panose="020B0604020202020204" pitchFamily="34" charset="0"/>
              </a:rPr>
              <a:t> electronic populations of singlet and triplet excited states generated by propagating the initial ML-MCTDH wavepacket on S</a:t>
            </a:r>
            <a:r>
              <a:rPr lang="en-IN" sz="1100" baseline="-25000" dirty="0">
                <a:latin typeface="Arial" panose="020B0604020202020204" pitchFamily="34" charset="0"/>
                <a:cs typeface="Arial" panose="020B0604020202020204" pitchFamily="34" charset="0"/>
              </a:rPr>
              <a:t>2</a:t>
            </a:r>
            <a:r>
              <a:rPr lang="en-IN" sz="1100" dirty="0">
                <a:latin typeface="Arial" panose="020B0604020202020204" pitchFamily="34" charset="0"/>
                <a:cs typeface="Arial" panose="020B0604020202020204" pitchFamily="34" charset="0"/>
              </a:rPr>
              <a:t> of (a) [5]CPP, (b) [7]CPP, and (c) [9]CPP. The Hamiltonian employed for the ML-MCTDH calculation contains the spin–orbit coupling constants of relevant singlet and triplet states</a:t>
            </a:r>
          </a:p>
        </p:txBody>
      </p:sp>
      <p:sp>
        <p:nvSpPr>
          <p:cNvPr id="11" name="Rectangle 10"/>
          <p:cNvSpPr/>
          <p:nvPr/>
        </p:nvSpPr>
        <p:spPr>
          <a:xfrm>
            <a:off x="981075" y="6506230"/>
            <a:ext cx="6877050" cy="246221"/>
          </a:xfrm>
          <a:prstGeom prst="rect">
            <a:avLst/>
          </a:prstGeom>
        </p:spPr>
        <p:txBody>
          <a:bodyPr wrap="square">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p>
        </p:txBody>
      </p:sp>
      <p:pic>
        <p:nvPicPr>
          <p:cNvPr id="12" name="Picture 2" descr="IISER TV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6591" y="0"/>
            <a:ext cx="604419"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646" y="304341"/>
            <a:ext cx="3578958" cy="51015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9750" y="1389617"/>
            <a:ext cx="4299369" cy="2077483"/>
          </a:xfrm>
          <a:prstGeom prst="rect">
            <a:avLst/>
          </a:prstGeom>
        </p:spPr>
      </p:pic>
      <p:sp>
        <p:nvSpPr>
          <p:cNvPr id="6" name="Rectangle 5"/>
          <p:cNvSpPr/>
          <p:nvPr/>
        </p:nvSpPr>
        <p:spPr>
          <a:xfrm>
            <a:off x="469165" y="5398623"/>
            <a:ext cx="4673600" cy="646331"/>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FIG. 10. Time-dependent </a:t>
            </a:r>
            <a:r>
              <a:rPr lang="en-IN" sz="1200" dirty="0" err="1">
                <a:latin typeface="Arial" panose="020B0604020202020204" pitchFamily="34" charset="0"/>
                <a:cs typeface="Arial" panose="020B0604020202020204" pitchFamily="34" charset="0"/>
              </a:rPr>
              <a:t>diabatic</a:t>
            </a:r>
            <a:r>
              <a:rPr lang="en-IN" sz="1200" dirty="0">
                <a:latin typeface="Arial" panose="020B0604020202020204" pitchFamily="34" charset="0"/>
                <a:cs typeface="Arial" panose="020B0604020202020204" pitchFamily="34" charset="0"/>
              </a:rPr>
              <a:t> electronic populations of triplet excited states generated by propagating the initial MCTDH wavepacket on T</a:t>
            </a:r>
            <a:r>
              <a:rPr lang="en-IN" sz="1200" baseline="-25000" dirty="0">
                <a:latin typeface="Arial" panose="020B0604020202020204" pitchFamily="34" charset="0"/>
                <a:cs typeface="Arial" panose="020B0604020202020204" pitchFamily="34" charset="0"/>
              </a:rPr>
              <a:t>6</a:t>
            </a:r>
            <a:r>
              <a:rPr lang="en-IN" sz="1200" dirty="0">
                <a:latin typeface="Arial" panose="020B0604020202020204" pitchFamily="34" charset="0"/>
                <a:cs typeface="Arial" panose="020B0604020202020204" pitchFamily="34" charset="0"/>
              </a:rPr>
              <a:t> of (a) [5]CPP, (b) [7]CPP, and (c) [9]CPP</a:t>
            </a:r>
            <a:r>
              <a:rPr lang="en-IN" sz="1200" dirty="0">
                <a:latin typeface="ArialNarrow"/>
              </a:rPr>
              <a:t>.</a:t>
            </a:r>
            <a:endParaRPr lang="en-IN" sz="1200" dirty="0"/>
          </a:p>
        </p:txBody>
      </p:sp>
      <p:sp>
        <p:nvSpPr>
          <p:cNvPr id="7" name="Rectangle 6"/>
          <p:cNvSpPr/>
          <p:nvPr/>
        </p:nvSpPr>
        <p:spPr>
          <a:xfrm>
            <a:off x="5879680" y="3594122"/>
            <a:ext cx="4528457" cy="738664"/>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FIG. 11</a:t>
            </a:r>
            <a:r>
              <a:rPr lang="en-IN" sz="1200" b="1" dirty="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Time-dependent </a:t>
            </a:r>
            <a:r>
              <a:rPr lang="en-IN" sz="1200" dirty="0" err="1">
                <a:latin typeface="Arial" panose="020B0604020202020204" pitchFamily="34" charset="0"/>
                <a:cs typeface="Arial" panose="020B0604020202020204" pitchFamily="34" charset="0"/>
              </a:rPr>
              <a:t>diabatic</a:t>
            </a:r>
            <a:r>
              <a:rPr lang="en-IN" sz="1200" dirty="0">
                <a:latin typeface="Arial" panose="020B0604020202020204" pitchFamily="34" charset="0"/>
                <a:cs typeface="Arial" panose="020B0604020202020204" pitchFamily="34" charset="0"/>
              </a:rPr>
              <a:t> electronic populations of triplet excited states generated by propagating the initial MCTDH wavepacket on T</a:t>
            </a:r>
            <a:r>
              <a:rPr lang="en-IN" sz="1200" baseline="-25000" dirty="0">
                <a:latin typeface="Arial" panose="020B0604020202020204" pitchFamily="34" charset="0"/>
                <a:cs typeface="Arial" panose="020B0604020202020204" pitchFamily="34" charset="0"/>
              </a:rPr>
              <a:t>4</a:t>
            </a:r>
            <a:r>
              <a:rPr lang="en-IN" sz="1200" dirty="0">
                <a:latin typeface="Arial" panose="020B0604020202020204" pitchFamily="34" charset="0"/>
                <a:cs typeface="Arial" panose="020B0604020202020204" pitchFamily="34" charset="0"/>
              </a:rPr>
              <a:t> of [9]CPP</a:t>
            </a:r>
            <a:r>
              <a:rPr lang="en-IN" dirty="0">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0E66EDFE-1B1D-45B2-9072-621A744D3735}" type="slidenum">
              <a:rPr lang="en-IN" smtClean="0"/>
              <a:t>13</a:t>
            </a:fld>
            <a:endParaRPr lang="en-IN"/>
          </a:p>
        </p:txBody>
      </p:sp>
      <p:sp>
        <p:nvSpPr>
          <p:cNvPr id="3" name="Rectangle 2"/>
          <p:cNvSpPr/>
          <p:nvPr/>
        </p:nvSpPr>
        <p:spPr>
          <a:xfrm>
            <a:off x="933449" y="6439555"/>
            <a:ext cx="7305675" cy="246221"/>
          </a:xfrm>
          <a:prstGeom prst="rect">
            <a:avLst/>
          </a:prstGeom>
        </p:spPr>
        <p:txBody>
          <a:bodyPr wrap="square">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p>
        </p:txBody>
      </p:sp>
      <p:pic>
        <p:nvPicPr>
          <p:cNvPr id="8" name="Picture 2" descr="IISER TV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7363" y="0"/>
            <a:ext cx="1153648" cy="67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7093" y="6248995"/>
            <a:ext cx="7835031" cy="400110"/>
          </a:xfrm>
          <a:prstGeom prst="rect">
            <a:avLst/>
          </a:prstGeom>
        </p:spPr>
        <p:txBody>
          <a:bodyPr wrap="square">
            <a:spAutoFit/>
          </a:bodyPr>
          <a:lstStyle/>
          <a:p>
            <a:r>
              <a:rPr lang="en-IN" sz="1000" b="1" dirty="0">
                <a:solidFill>
                  <a:schemeClr val="accent6">
                    <a:lumMod val="25000"/>
                  </a:schemeClr>
                </a:solidFill>
              </a:rPr>
              <a:t>a. E. </a:t>
            </a:r>
            <a:r>
              <a:rPr lang="en-IN" sz="1000" b="1" dirty="0" err="1">
                <a:solidFill>
                  <a:schemeClr val="accent6">
                    <a:lumMod val="25000"/>
                  </a:schemeClr>
                </a:solidFill>
              </a:rPr>
              <a:t>Kayahara</a:t>
            </a:r>
            <a:r>
              <a:rPr lang="en-IN" sz="1000" b="1" dirty="0">
                <a:solidFill>
                  <a:schemeClr val="accent6">
                    <a:lumMod val="25000"/>
                  </a:schemeClr>
                </a:solidFill>
              </a:rPr>
              <a:t>, V. K. Patel, and S. </a:t>
            </a:r>
            <a:r>
              <a:rPr lang="en-IN" sz="1000" b="1" dirty="0" err="1">
                <a:solidFill>
                  <a:schemeClr val="accent6">
                    <a:lumMod val="25000"/>
                  </a:schemeClr>
                </a:solidFill>
              </a:rPr>
              <a:t>Yamago</a:t>
            </a:r>
            <a:r>
              <a:rPr lang="en-IN" sz="1000" b="1" dirty="0">
                <a:solidFill>
                  <a:schemeClr val="accent6">
                    <a:lumMod val="25000"/>
                  </a:schemeClr>
                </a:solidFill>
              </a:rPr>
              <a:t>, J. Am. Chem. Soc. 136, 2284-2287, 2014</a:t>
            </a:r>
          </a:p>
          <a:p>
            <a:r>
              <a:rPr lang="en-IN" sz="1000" b="1" dirty="0">
                <a:solidFill>
                  <a:schemeClr val="accent6">
                    <a:lumMod val="25000"/>
                  </a:schemeClr>
                </a:solidFill>
                <a:latin typeface="Arial" panose="020B0604020202020204" pitchFamily="34" charset="0"/>
                <a:cs typeface="Arial" panose="020B0604020202020204" pitchFamily="34" charset="0"/>
              </a:rPr>
              <a:t>    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endParaRPr lang="en-IN" sz="1000" b="1" dirty="0">
              <a:solidFill>
                <a:schemeClr val="accent6">
                  <a:lumMod val="25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684" y="462957"/>
            <a:ext cx="11022227" cy="3975300"/>
          </a:xfrm>
          <a:prstGeom prst="rect">
            <a:avLst/>
          </a:prstGeom>
        </p:spPr>
      </p:pic>
      <p:sp>
        <p:nvSpPr>
          <p:cNvPr id="3" name="AutoShape 2" descr="data:image/png;base64,iVBORw0KGgoAAAANSUhEUgAAA4cAAASRCAYAAACExemeAAAAAXNSR0IArs4c6QAAIABJREFUeF7snQW0FVX/hl9swFYQsbBBATGwOzEwMBHFQFTExoA/qNitgCLdioBdGCjWZ4DBZ3wGimJgoIiCICX+1zszBw7Xe+Hck3POffZadxF3Zs+eZ+9zZt79q2r//PPPP6JBAAIQgAAEIAABCEAAAhCAQJUmUA1xWKXnn5uHAAQgAAEIQAACEIAABCAQEEAcshAgAAEIQAACEIAABCAAAQhAAHHIGoAABCAAAQhAAAIQgAAEIAABLIesAQhAAAIQgAAEIAABCEAAAhDArZQ1AAEIQAACEIAABCAAAQhAAAImQMwh6wACEIAABCAAAQhAAAIQgAAEEIesAQhAAAIQgAAEIAABCEAAAhDAcsgagAAEIAABCEAAAhCAAAQgAAHcSlkDEIAABCAAAQhAAAIQgAAEIGACxByyDiAAAQhAAAIQgAAEIAABCEAAccgagAAEIAABCEAAAhCAAAQgAAEsh6wBCEAAAhCAAAQgAAEIQAACEMCtlDUAAQhAAAIQgAAEIAABCEAAAiZAzCHrAAIQgAAEIAABCEAAAhCAAAQQh6wBCEAAAhCAAAQgAAEIQAACEMByyBqAAAQgAAEIQAACEIAABCAAAdxKWQMQgAAEIAABCEAAAhCAAAQgYALEHLIOIAABCEAAAhCAAAQgAAEIQABxyBqAAAQgAAEIQAACEIAABCAAASyHrAEIQAACEIAABCAAAQhAAAIQwK2UNQABCEAAAhCAAAQgAAEIQAACJkDMIesAAhCAAAQgAAEIQAACEIAABBCHrAEIQAACEIAABCAAAQhAAAIQwHLIGoAABCAAAQhAAAIQgAAEIAAB3EpZAxCAAAQgAAEIQAACEIAABCBgAsQcsg4gAAEIQAACEIAABCAAAQhAAHHIGoAABCAAAQhAAAIQgAAEIAABLIesAQhAAAIQgAAEIAABCEAAAhDArZQ1AAEIQAACEIAABCAAAQhAAAImQMwh6wACEIAABCAAAQhAAAIQgAAEEIesAQhAAAIQgAAEIAABCEAAAhDAcsgagAAEIAABCEAAAhCAAAQgAAHcSlkDEIAABCAAAQhAAAIQgAAEIGACxByyDiAAAQhAAAIQgAAEIAABCEAAccgagAAEIAABCEAAAhCAAAQgAAEsh6wBCEAAAhCAAAQgAAEIQAACEMCtlDUAAQhAAAIQgAAEIAABCEAAAiZAzCHrAAIQgAAEIAABCEAAAhCAAAQQh6wBCEAAAhCAAAQgAAEIQAACEMByyBqAAAQgAAEIQAACEIAABCAAAdxKWQMQgAAEIAABCEAAAhCAAAQgYALEHLIOIAABCEAAAhCAAAQgAAEIQABxyBqAAAQgAAEIQAACEIAABCAAASyHrAEIQAACEIAABCAAAQhAAAIQwK2UNQABCEAAAhCAAAQgAAEIQAACJkDMIesAAhCAAAQgAAEIQAACEIAABBCHrAEIQAACEIAABCAAAQhAAAIQwHLIGoAABCAAAQhAAAIQgAAEIAAB3EpZAxCAAAQgAAEIQAACEIAABCBgAsQcsg4gAAEIQAACEIAABCAAAQhAAHHIGoAABCAAAQhAAAIQgAAEIAABLIesAQhAAAIQgAAEIAABCEAAAhDArZQ1AAEIQAACEIAABCAAAQhAAAImQMwh6wACEIAABCAAAQhAAAIQgAAEEIesAQhAAAIQgAAEIAABCEAAAhDAcsgagAAEIAABCEAAAhCAAAQgAAHcSlkDEIAABCAAAQhAAAIQgAAEIGACxByyDiAAAQhAAAIQgAAEIAABCEAAccgagAAEIAABCEAAAhCAAAQgAAEsh6wBCEAAAhCAAAQgAAEIQAACEMCtlDUAAQhAAAIQgAAEIAABCEAAAiZAzCHrAAIQgAAEIAABCEAAAhCAAAQQh6wBCEAAAhCAAAQgAAEIQAACEMByyBqAAAQgAAEIQAACEIAABCAAAdxKWQMQgAAEIAABCEAAAhCAAAQgYALEHLIOIAABCEAAAhCAAAQgAAEIQABxyBqAAAQgAAEIQAACEIAABCAAASyHrAEIQAACEIAABCAAAQhAAAIQwK2UNQABCEAAAhCAAAQgAAEIQAACJkDMIesAAhCAAAQgAAEIQAACEIAABBCHrAEIQAACEIAABCAAAQhAAAIQwHLIGoAABCAAAQhAAAIQgAAEIAAB3EpZAxCAAAQgAAEIQAACEIAABCBgAsQcsg4gAAEIQAACEIAABCAAAQhAAHHIGoAABCAAAQhAAAIQgAAEIAABLIesAQhAAAIQgAAEIAABCEAAAhDArZQ1AAEIQAACEIAABCAAAQhAAAImQMwh6wACEIAABCAAAQhAAAIQgAAEEIesAQhAAAIQgAAEIAABCEAAAhDAcsgagAAEIAABCEAAAhCAAAQgAAHcSlkDEIAABCAAAQhAAAIQgAAEIGACxByyDiAAAQhAAAIQgAAEIAABCEAAccgagAAEIAABCEAAAhCAAAQgAAEsh6wBCEAAAhCAAAQgAAEIQAACEMCtlDUAAQhAAAIQgAAEIAABCEAAAiZAzCHrAAIQgAAEIAABCEAAAhCAAAQQh6wBCEAAAhCAAAQgAAEIQAACEMByyBqAAAQgAAEIQAACEIAABCAAAdxKWQMQgAAEIAABCEAAAhCAAAQgYALEHLIOIAABCEAAAhCAAAQgAAEIQABxyBqAAAQgAAEIQAACEIAABCAAASyHrAEIQAACEIAABCAAAQhAAAIQwK2UNQABCEAAAhCAAAQgAAEIQAACJkDMIesAAhCAAAQgAAEIQAACEIAABBCHrAEIQAACEIAABCAAAQhAAAIQwHLIGoAABCAAAQhAAAIQgAAEIAAB3EpZAxCAAAQgAAEIQAACEIAABCBgAsQcsg4gAAEIQAACEIAABCAAAQhAAHHIGoAABCAAAQhAAAIQgAAEIAABLIesAQhAAAIQgAAEIAABCEAAAhDArZQ1AAEIQAACEIAABCAAAQhAAAImQMwh6wACEIAABCAAAQhAAAIQgAAEEIesAQhAAAIQgAAEIAABCEAAAhDAcsgagAAEIAABCEAAAhCAAAQgAAHcSlkDEIAABCAAAQhAAAIQgAAEIGACxByyDiAAAQhAAAIQgAAEIAABCEAAccgagAAEIAABCEAAAhCAAAQgAAEsh6wBCEAAAhCAAAQgAAEIQAACEMCtlDUAAQhAAAIQgAAEIAABCEAAAiZAzCHrAAIQgAAEIAABCEAAAhCAAAQQh6wBCEAAAhCAAAQgAAEIQAACEMByyBqAAAQgAAEIQAACEIAABCAAAdxKWQMQgAAEIAABCEAAAhCAAAQgYALEHLIOIAABCEAAAhCAAAQgAAEIQABxyBqAAAQgAAEIQAACEIAABCAAASyHrAEIQAACEIAABCAAAQhAAAIQwK2UNQABCEAAAhCAAAQgAAEIQAACJkDMIesAAhCAAAQgAAEIQAACEIAABBCHrAEIQAACEIAABCAAAQhAAAIQwHLIGoAABCAAAQhAAAIQgAAEIAAB3EpZAxCAAAQgAAEIQAACEIAABCBgAsQcsg4gAAEIQAACEIAABCAAAQhAAHHIGoAABCAAAQhAAAIQgAAEIAABLIesAQhAAAIQgAAEIAABCEAAAhDArZQ1AAEIQAACEIAABCAAAQhAAAImQMwh66BSBGbNmqX3339fCxcurNR5HAyBuBCoUaOGGjVqpFVWWSXtIf3000/6/PPP0z6fEyFQaALVq1fXzjvvnNEwJk+erG+++SajPjgZAoUksM4666h+/fpaYYUVCjkMrg2BWBFAHMZqOuI/mP/973867LDD5C/UatWqxX/AjBACSQT+/vvvYGPj6aef1sYbb5w2m0GDBql9+/Zq0KBB2n1wIgQKReCvv/4KLv3JJ59kNITrr79effr00XrrrZdRP5wMgUIQ8POgXr16GjJkiNZYY41CDIFrQiCWBBCHsZyW+A7K4vCee+5Rjx49tNJKK8V3oIwMAuUQ+OOPP9SsWTONHDkyY3HYq1cvjR8/Hs4QKDoC//3vf9WmTRu99957GY3d4tDPgSuuuILNwoxIcnIhCPh54E2+nj17Ig4LMQFcM7YEEIexnZp4DgxxmPq8LFiwQP/884+WW2654KespdW/8zFuyy+/fHCMm/9/3rx5wb9XXHHFRRecP3/+or/7dz7HzZYw//g8t+TfpT7aqnEk4rBqzDN3uXQCiENWCAQkxCGrAALlE0AcsjIqRQBxmDquFi1a6Ntvvw0sVV26dNEdd9yhH3/8Mehg880319FHH60TTjghEHkjRowI3Fv8+6uuukovv/xy4Lrbtm3bYIffx+y3336aOXNmcP5qq62m0047Ta1bt9YHH3wQ7NxPnz49+N26664bnHPMMccQR1FmuhCHqa/fbB/5559/6rXXXgu63XfffTVnzpwlLuEY0I8//li//vqr6tatqyZNmgS/nzp1qp555hnNnj07+Aw4PsgbLY53+/TTTxf1scEGGwSxpN4cefPNN/X7778Hv/OxW221lTbbbDOsWxEtxGG2Vzf9FSMBxGExzhpjzgcBxGE+KJfQNRCHqU/m1ltvrbXWWku9e/eWX1y322674OXViSC22WYbXXTRRUHs27XXXqvnn38+EHwWi7/99lsQ12kh+Mgjj+j//u//dPHFF6t27drBS+4BBxygzz77LDjnhhtu0I477qhjjz1WO+20U9D/Rx99pNdff11Dhw4NBCJtMQHEYeFWw8SJE7X77rsHwtBr/7zzzgsGY5HopCYdO3aUkwXdfffdOuSQQzR48GA99thjwXEWi94s8bo/44wzdN1116lbt2669NJLg8+D59WCx/3edNNN2nvvvYNjGzduHIjKSZMm6b777lPLli0LByBGV0YcxmMyvAn43XffBc+HPfbYQ1988UWw6bH66quradOmcmyoN0a8Obj//vurTp06waaH3dm/+uqrwLOkYcOGwTPAf3/ggQfkODo3/3vTTTfV9ttvH3zGxo4du2hz0c+gLbfcMji3KidiQRzG43PAKOJHAHEYvzmJ9YgQh6lPj8WhrRxPPPGE/vOf/wSxDX55deC7X2j9px/whx9+ePAS7Cyw7dq1Cx7iftjbVdTWRj/kEy/IfjG+9dZbg5dpWyY33HDD4KXa4tAi89xzzw0sLX6JcGzo+eefn/qAq8CRiMPCTbLFoS3dXutrrrmmfvjhh2Aw3gBxQohHH31UW2yxRWAdtBXdAtAiz5+jvn37qlatWsGfTgbkz8q9994biENvoviFuXPnzoEV3f1bBNpieP/99wd/enPFvyOzZjj/iMPCfQ6Sr2zvEXt82PPDlnXHcPq7++uvvw6+3/28eOqpp4INwocffli77LJLcKw/MzvssIOcPdwbH/7u97PBmysbbbRRsFHoZEPTpk3TXXfdFWxMHnHEEcHvLQonTJgQiELH2h144IFV1qKOOIzH54BRxI8A4jB+cxLrESEOU5+eZHHoBD6XXXZZYAH55ZdfAoueLYo///zzInFoK6KtJomX5rJXWnvttYOdXlsVv//+ew0bNkydOnUKdpwtDv3nbrvtFrjmJV64jzvuuNQHXAWORBwWbpIT4vDxxx8PXoDdZsyYoU022SQQeq1atQqsHraQ+P/OPPPMwPXamxynnnrqEgN3fG3CcmjB5xjdo446SquuumogDv1i7b6cNMgJU7xp4vheEgghDgv3Cfj3lb2+bTW0SPO6t2CzpbB///668847g43FbbfdNsgGO3z48OBPi0J/Xs4+++xgTft732vcnys/X04//fSgP28SnnjiiUH/Xbt2DcShf+cQB1snbVV0CIOFZVXNPI44jNOngbHEiQDiME6zUQRjQRymPknJ4tDWQMdSHXzwwYFl0DvCdinyQzlhObSb6M033xwIv0QiGtfSs2uRRaHdSmvWrBnETvklwv9nK+I777wTiENbIv1y4D4POuigwFJpCw1tMQHEYeFWQ1lxaPHWoUOHwAr40EMPBS++yxKHc+fODQSlXUy7d+8eWA5tbUwkfrKF0ELQ7qu2FK6//vpBDKLdu11ywS/WpdLMyp99W1T93eIfW4FWXnnlRbdotrYW2YMhuWE5jMcqSBaH3vSz+6czKffr1y/YFPHnYs8991wkDj/88MNgw8MC0hZAN3+n+XPhz4Tn2s8Yfw5skbzmmmuCf59zzjmBONxnn32CjRZvQDpm/fbbbw+eRYhDspXG4xPBKOJCAHEYl5koknEgDlOfqGRxaJcgu4keeeSReu6554IX2FdffTUQeQlx6OQ13un1i4GtIHaVsxue6/HZSmIX0pNOOklXX311IB4dl+I/HV9ocXj55ZcHO8N+0NvKmMh+mvqIi+dIvwzZCuSXfQvmss1uvBbKFtLJDXFYuDkuKw5t8XM8lF2pHTvrdZssDq+88srAxdSfBb8QJ6wq/rs/T/7T4jCR5MYvxo65tRVl1113DWIN7Zrql2YLT4vIUvpM+OXf7rM33nhjYFV69913A+uRhXCiWVyMGjUqiEVLLj2EOCzc5yD5ysni8MEHH9Qll1wSJGJy3LmfB17nyeLw7bffDpKX2dXUrtdu/i60BdFxhP7xPPv7381WQ7ti+7NjcegNBG8Y2tLuz54FqC2IxS4OLaq9/n1P5T0PnKDKz4MEs8QcYDmMx+eAUcSPAOIwfnMS6xEhDlOfnmRxaHFn9x0nGXjjjTeCF167ldrFNCEOLf4sGh175YecExX44eWHu0WjX3ITMYfJSQQS4tD9+0W71JutRGZnS6vdZxMlPZLv27vvjmPzy5VFQ/LLAHUOC7NCyorDV155RYceemgwT07E5JYsDgcOHBis+4Sl3ZYSW0JsIbfFLGE5TJRwSb4ri0N/RiyObD0sxWbrkGPT7F5uLm+99VbgmutYM28SOT4tkdzKliN/dyQa4jAeKyJZHFqwOZmYk9JY8HlO/SzwBljCrdSfD4cKvPTSS8GzxGvfc+2NFm8AeDPs5JNPDmLVvf794+8/e6BYHHpz0ZuIbhaRzhBc7MLQ92IXXAtAC+zy6i97w3XMmDFBkquyzwPqHMbjs8Ao4kUAcRiv+Yj9aBCHqU+RxaGtFRYofmBZsNjNyzu3FoHe3fXLwPHHHx/EljRo0CBwK3LCDScZsOixcHRSDjdbB/yC7GQ1yRYQxy3aRdU7zmXdx1IfbfEcabdbu9Qm4tQsOpxgwe6GZuDkC36JsmuhLUfNmzdf9AKE5bBw81xWHNryayu4LemJliwOnW3X1nbHSL344ovBC7Mtgz7HnwNvDNh66Bflss2JmPwZcaxVwopSuDvP/pVd89RCwCzOOuuswILquGYnIvELvxNdvfDCC8H3gb9rvJFi0ZFwV0ccZn9O0ukxWRw6cYzXucWeYw699v3MSFi+/f3v7zbHq3v+L7zwwqD0kb/j7Crq853xOhFzmLyB6My9yTGH6Yw1rud4E9WbQY6zNE9/x9srx58Bb5D4meDnqmM6nbTKXjYJQYzlMK6zyrgKTQBxWOgZKLLrIw5TnzC/yDqbnLPL+QWubMpwu4X5/+0C6YdZVRB2qdMr/0jvlFs0+KXYFhK73tr65Jci/zgmxy9RLpfgY8z/lltuWfRSjDjMdAbSP9/i0CUqbMWy1csipmzzJokTNzmxkuc50ewO52yOZd3C0h9NcZ/pF2JvPjmJlV967Y7ov9vKahFtzwT/v90GLTTM1NYjW6DcEIfxmP9kcegkMRZ4TijmOFLHAvpzYCGTsBzazdruk7a2W/D5meI4QgtCu01aMFoo2eKe7FHx008/BRsp/p2/L0ul+XngEjVO5OY17Q0hWwJtRbT3jb0TzNQWUz+H/dnwvxObJIjDUlkJ3Ee2CSAOs020xPtDHKY+wX4Zs6uQ3eDsMlo23sm/8zF++NvCWN7LcupXqxpHejfdL8IWhnYTsmDwmnTMjV8EHLtmN1zvpNuyZJc7uxo5FscNcVi4deIXVFsBbUV3IozyYoMsZizwvePvjRNa+QTsWeAajv4M2ELuz4RdbR2L5gRWto44VtmWJ38G/MJsMWEBgTiMz6qyOLTHg+NrvaFlseNYWYsXZ951KYonn3wySNxkDxSXQPIxnmNbw/zscOx5Qgj6//13n5/sLurvTT9vEr+LD4HMRmJPA699u9U63taeOTvvvHPgVuvvj0QJHLva+u9m6GQ+yc8D3EozmwPOLk0CiMPSnNec3RXiMGdo6TgFAn4ZuOCCC4JkDbaU2MXUrrfeQbdVafTo0YvEoV8W/EJgkYg4TAEuhxQNAVvMLf5sFbRbut1K7Y4+YMCAYKPEYsKJapzQym6Htq7YrdRCAnEYn2l2tulx48YFVi6LHAvC5OZNAMcIekPFZYvsVkpbTMBr3c8Dx9Z6I8TPBIcR2HvE1kJvHloQ+/vf2Yodl2kX60TcIZZDVhMEyieAOGRlVIoA4rBSuDg4ywS8A27roF8CHLPmh/0pp5wSuFl5R93xVQnLoX/n4/zSnLDKYjnM8oTQXcEIOLGSa+C5/I0tIs7aandTW5sce+gkHX55touphaQT/CQabqUFmzYunEUCiZhkh2bYc+TLL78MEvU4+VKbNm2CuHTH7Fso+u92u7aITH4eYDnM4oTQVckQQByWzFTm50YQh/nhzFXKJ2AB6AQmftjb/dAuWK7p6J1gZ/XzS6/jq1xA3XW8/PLsnfeE2xXikJVVKgS8/h2X5o2RRI1Iuyja3dBJTByDa6uUi6Xblc6u7YjDUpl97sME/DywZ4izdNul1KU7XOrD7uuu92n3Wme2duymQw0c128LbPLzAHHIWoLAvwkgDlkVlSKAOKwULg7OAQG/ADs+xyndO3bsGMTW2EJi19JEnI2LPFs0Ot4qufA54jAHE0KXBSHgGDIn13DiGcdZldcSGV+dsCS5YTksyJRx0RwQ8PPA3/UWf+edd14Q22+Lop8JibIWdql2lld7lThGN9FwK83BhNBlSRBAHJbENObvJhCH+WPNlSom4JdbF/f2LrAtJGWb61klHvzJWWIRh6wqCJCtlDVQWgScwdXJmOw1Ut7zwLG5Fotls4YjDktrHXA32SOAOMweyyrRE+KwSkxz7G/S7kR+sDuBQ9kSIR68E3Y4CYFdi5Ib4jD2U8sA80AAy2EeIHOJvBLwd76FYXIJj2QLoeMMy3se4Faa12niYkVCAHFYJBMVl2EiDuMyE4wjHQKIw3SocU6pEUAcltqMcj/pEMBymA41zqkKBBCHVWGWs3iPiMMswqSrvBNAHOYdOReMIQHEYQwnhSHlnQDiMO/IuWCREEAcFslExWWYiMO4zATjSIcA4jAdapxTagQQh6U2o9xPOgQQh+lQ45yqQABxWBVmOYv3iDjMIky6yjsBxGHekXPBGBJAHMZwUhhS3gkgDvOOnAsWCQHEYZFMVFyGiTiMy0wwjnQIIA7TocY5pUYAcVhqM8r9pEMAcZgONc6pCgQQh1VhlrN4j4jDLMKkq7wTQBzmHTkXjCEBxGEMJ4Uh5Z0A4jDvyLlgkRBAHBbJRMVlmIjDuMwE40iHAOIwHWqcU2oEEIelNqPcTzoEEIfpUOOcqkAAcVgVZjmL94g4zCJMuso7AcRh3pFzwRgSQBzGcFIYUt4JIA7zjpwLFgkBxGGRTFRchok4jMtMMI50CCAO06HGOaVGAHFYajPK/aRDAHGYDjXOqQoEEIdVYZazeI+IwyzCpKu8E0Ac5h05F4whAcRhDCeFIeWdAOIw78i5YJEQQBwWyUTFZZiIw7jMBONIhwDiMB1qnFNqBBCHpTaj3E86BBCH6VDjnKpAAHFYFWY5i/eIOMwiTLrKOwHEYd6Rc8EYEkAcxnBSGFLeCSAO846cCxYJAcRhkUxUXIaJOIzLTDCOdAggDtOhxjmlRgBxWGozyv2kQwBxmA41zqkKBBCHVWGWs3iPiMMswqSrvBNAHOYdOReMIQHEYQwnhSHlnQDiMO/IuWCREEAcFslExWWYiMO4zATjSIcA4jAdapxTagQQh6U2o9xPOgQQh+lQ45yqQABxWBVmOYv3iDjMIky6yjsBxGHekXPBGBJAHMZwUhhS3gkgDvOOnAsWCQHEYZFMVFyGiTjM/0z8888/8k+i/fjjj/rtt99Ut25dzZ8/X2ussYa+/vprrbnmmqpdu7aWW245VatWLfihLUkAcciKgICEOGQVQEBCHLIKIFA+AcQhK6NSBBCHlcKV8cEWhfPmzdO4ceM0d+5c1atXT/fee6/mzJmjmjVrBv0fddRRGjNmTCAKt99+e2266abaYostVKNGjeD3CZGIWAxfBpo1a6aRI0dq4403Tnt+Bg0apF69emn8+PFp98GJECgUAcRhochz3TgRQBzGaTYYS5wIIA7jNBtFMBbEYX4nyeLwgw8+0MCBAwOx995772nHHXdUixYt9Ouvv+q+++7T5ptvruOOOy74fZ8+fQIr4h577KETTzxRtjLWr18/sC4mxGR+7yBeV0Mcxms+GE1hCCAOC8Odq8aLAOIwXvPBaOJDAHEYn7koipEgDvM7TX/99VcgDBs2bKjGjRtr8uTJgdirXr16MJAXXnhBL730kq688kqttdZamj17tnzOE088oQcffFALFizQyiuvrEMPPVRnnXVWIBCrsgURcZjf9cvV4kkAcRjPeWFU+SWAOMwvb65WPAQQh8UzV7EYKeIwN9Pw999/B+6jK6200qKYQVsNP/zwQ7344ouBsFt99dWD2MPkeEKfYzG42mqrBecl4hPtgvrVV19pvfXW06xZs3TXXXcF51900UVaZ511qqxARBzmZv3Sa3ERQBwW13wx2twQQBzmhiu9Fj8BxGHxz2Fe7wBxmH3cFnSvv/66XnvttcBldLfddtOqq66qn3/+OXAbPeSQQ7TnnnsG4q9sSySqKWsNTE5g4787ZrFr16665ZZb1KRJE8QhMYfZX8j0WDQEEIdFM1UMNIcEEIc5hEvXRU1ynRNYAAAgAElEQVQAcVjU05f/wSMOs8vcwu3PP/8M3EJtAZw0aZLOPvvswHXU8YO29l1zzTXBn5k0ZzV95JFHAnfU5s2blys0M+m/WM7FclgsM8U4c0kAcZhLuvRdLAQQh8UyU4wz3wQQh/kmXuTXQxxmdwItDs3U8YEXXHCBPv/8czkTZqNGjYJEM7vsskvgGlqe1bAyI/F13n33Xb355ptq27atVllllSpZ7gJxWJlVw7GlSgBxWKozy31VhgDisDK0OLYqEUAcVqXZzsK9Ig6zADGpCyeMeeyxxwKL3mGHHRbEB1522WVBqYqbbropqGWYrQQy06ZNC9xUt9tuu6DchcWnr5ut/rNLJje9IQ5zw5Vei4sA4rC45ovR5oYA4jA3XOm1+AkgDot/DvN6B4jDzHEnksb4z6lTp2rw4ME6/vjjg9qETkzz7LPPBiUrOnToEMQeZqv5ei5z4aQ0thy6/MWxxx6r5ZdfvsoIRMRhtlYT/RQzAcRhMc8eY88WAcRhtkjST6kRQByW2ozm+H4Qh5kDXrhwYeBKOmHCBE2cOFFrrrmmzj333EVC0LGHtiCuvfbaGbuTlh2txadrH1oo9uvXL4hvTFgnq4IFEXGY+fqlh+IngDgs/jnkDjIngDjMnCE9lCYBxGFpzmvO7gpxmD7aRAZRl5m45557ggQ0G220UeBOWrt27bxa7ywSLQ6//fZbtWzZUttuu23WhWj6pHJ3JuIwd2zpuXgIIA6LZ64Yae4IZFMc+vnu56p/kpvzBaywwgp5fb7njhg9VxUCiMOqMtNZuk/EYXog/eD48ssvg3qEtgqOGjVK7dq1C/5tt858N49n5syZgUi1a6vjG2vWrJnvYeT9eojDvCPngjEkgDiM4aQwpLwTyKY4tEeQY/q7d+8u/z3RttlmmyDJ3Lrrrpvy/fn5/Pvvvwd1j6vCczllMByYNwKIw7yhLo0LIQ7Tm8dEopk11lgjEIO77rqrjjjiiILuJvoBZCvmHXfcEdRX/Oijj3TyySdrgw02KOi40iOc2lmIw9Q4cVRpE0Aclvb8cnepEcimOLTF8Oabbw42Wk899VStuOKKwSA23HBDnXPOOYFgdKx/jRo1NH369OD3tig6+Zz//P7771WnTp0gzMTjOuaYY7T//vsHZa4sEmkQyCcBxGE+aZfAtRCHlZ9EizC7b959991q2LBhUJpi7733DmoXFjrOz2MbMmSIXnjhhcC1dffdd1eLFi2Ch1UpNsRhKc4q91RZAojDyhLj+FIkkAtx6Oe8N1oTFj8LOwvDCy+8MBB/Rx11lG644Qa1atUqyDMwcODAQDB+8skn2myzzdSlS5eg7NRVV10V5AOw2Dz44INLET/3FGMCiMMYT04ch4Y4rHhWEllIfURyXUI/GPwy9vLLL+v8888PdgwtCgstDBN34gQ1v/zyS+DianfXNm3aBMlw4jTGbH0WEIfZIkk/xUwAcVjMs8fYs0UgF+Kwa9eugdhLPN8tCq+77jo9+uijgUXRm8N+J3jllVeCTdn27durU6dOwbuBN2cPOeQQ3XjjjYHlcL/99lPHjh218sorZ+uW6QcCKRFAHKaEiYMSBBCHFa8Fu5V4x++LL74IksystdZawcF+EFgYuozEmWeeWZAYw6Wt4ESinPnz5we7mFOmTAkeUH5QJYvcUvgUIA5LYRa5h0wJIA4zJcj5pUCgInG40047BSEXqTS7fnbr1i14ztut9JZbbglqFScE3S677BK4h/o567CNESNGqHfv3kGm8L59+wbC8f777w+EoK2FLmX1+uuv68gjj9SBBx4YuJXSIJBvAojDfBMv8ushDiueQGcfdYIXi0N/sR9++OFB5jK/iLnQveMMmzdvHhuLYdk7SQTBv/POO3rttdfUuXPnIEYiLhbObHx0EIfZoEgfxU4AcVjsM8j4s0GgInH4wQcfBGIuleY8AvXq1VskDi0U/Z6UcCv1Bqufow4t8XvBDz/8oD322ENDhw4NhKKthj179tQJJ5wQCEbHHj7++OPBsQ4/sZupPXucoMa1kEttwzYVxhyTfwKIw/wzL+orIg4rnr5ff/1VPXr00D777BPEHDgbqV027SJil027h9SqVSvWYssPxBkzZgQ7oBdccMGiGohFvWiTBo84LJWZ5D4yIYA4zIQe55YKgVy5lSZnGHUc4eDBg4PnqZ+v9h6yK6kFoa2T/vv666+vBg0a6M033wz+/6STTtLRRx8dCMk+ffoELqkDBgwIBKbjFGkQyDUBxGGuCZdY/4jDiifUpSoefvhhtW3bNvhCP+6444IyEd98802wK5jIXhb3JWH3UtdA3H777QNrJ5bDf8+YU5P36tVL48ePj/t0Mj4I/IsA4pBFAQEFWUETQs0WwEyahd+nn36qjz/+eAmro8XclltuqQkTJgQCsFGjRnrqqaeCrKTeRPZG7Omnnx4IQWcNd8y/XVKff/75IAeAhaLLYEyaNCmIQyzVZHGZsOfc7BNAHGafaUn3iDiseHrffvvt4MFw2mmnaezYsUGcoQPTHUuw5557Fo3I8kPuueeek0WiXWMLUYcxVx8iLIe5Iku/xUQAcVhMs8VYc0Ugm+IwnTF6E9meRcOHDw/eEWgQiAsBxGFcZqJIxoE4XHKiLKRcw9BWQWcfW7BgQZCM5s8//wzSVduN9Nxzzw3iD4rJAvf+++/rww8/VMuWLUsqUxrisEi+aBhmTgkgDnOKl86LhEChxeFPP/0UJICzZdGlrWgQiAsBxGFcZqKA47Df+7hx4wIr16abbhq4O1RkLUIcagmXEbuCONOYYwpd2NZZPp3pzJnL/G+7hxSbMPRS9H099NBDQS2mddZZJ1idxSRuK/o4IQ4L+EXDpWNDAHEYm6lgIAUkUGhxWMBb59IQWCoBxCELJLB8XXTRRXryySeD8gU77LBD8KfjzcoKG8RhWJpizpw5ge+/s43Nnj07EIwbbbSR9t1335IIGHfmVafZdjD9QQcdFGRIS9RnLOaPDOKwmGePsWeLAOIwWyTpp5gJIA6LefYYey4JIA5zSbdI+rbYsXvDtGnTAgti//79NXny5EDsWBhcfvnli2r2VTVxmChsn5w++rffftO9994bBJa77IOzktapUyewrNniWgoWNt/3xIkTg2B539uGG24YBMoXe2kLxGGRfCkxzJwSQBzmFC+dFwkBxGGRTBTDzDsBxGHekcfvghaHrqPjsgsuwOosjLYmrrfeeoFVzMXcLYJsKatq4tAcXPOofv36AQeLphdffFGjR4/WV199FYjnc845RyuttFL8JjYLI3JZCyfZcXY1u8tus802gTUxUeA3C5fIaxeIw7zi5mIxJYA4jOnEMKy8EkAc5hU3FysiAojDIpqsXA3VAsjWL6dOtgCwW2mzZs20884767333tNdd90VlGawOKpq4tDlKS688EJdfPHFgautaxm++uqrQdFbp522YLZQKgVrYUXry5sHTlBjDhaHV111lTbZZJNcLcec9os4zCleOi8SAojDIpkohplTAlkVh/9ImiPpb0neK/aP/2929GcNScsl/d80Sa6e4bKF/v+/JC0s53ZXkTQ/6te/ribJ/+dz/Hdf09fx//nfPnZu9O8VcoqPzkuYAOKwhCc31VubN29e4E7qmDJbhZxh0xYyWw3tJunEKrYi+u9VTRxaOLuArWPwnJjFdYdcc+jaa68NkveUsihMrB+vBa+Rzz//XG+88YaaNm0abCIUY0McFuOsMeZsE0AcZpso/RUjgayKQ4u0CyT9T9K5klpLmiDp/Ei8DZe0kaT+koZKmhUJuH0lXS6pnaTvy6HYTdKDksYl/W41SfdK2jI614L0ekk1JT0r6RZJN0jaqxhnhTHHgQDiMA6zUMAx+KXf8YV33nmnDjjggMAa5vbzzz+rQ4cOQf0di6BEq2ri0MLIlsJnnnkmSDRjy+EWW2wRlKewK2lVEIfJItH1Dy2Yjz322KK8d8RhAb9suHRsCCAOYzMVDKSABLIqDm0h3F/SeEkHSnpeUl9J7SOr3yeSvpV0sqTtI1HnY3pJulbSQZLmSeoi6T+SBkraTFJdSWdJ+k2SheLYSPwdER3TMrIWjpTkahgWnm0ljZJ0VAHhcumiJoA4LOrpy3zwFoZ77bWX/CVZvXr1JWLnmjdvrptuuikobVGVxaFda52AxrWI2rZtG7jX2p20KgnDxPxPmjRJw4YN0xVXXBGUPim2hjgsthljvLkggDjMBVX6LDYCORGHtgja5fNlScdJminpQ0n/lTRAki2IEyN3UruR9ogsgIdG550k6WlJb0tqGIlCC8AFkl6KCNv6eJ2kZyR1lvR1ZHm0a+mbkoZIehhxWGzrMU7jRRzGaTYKMBbXOLQ10CUZ7Cq41VZbLRpF3bp1AxfTZBFUFS2HFtC2FO69996BNdUZO6tqs6uxrcy2HDr+sNga4rDYZozx5oIA4jAXVOmz2AjkRBzWl/SapPsktZJ0qqQ+kt6PXD9/ThJ55QFLRRzaXdXuqGMi99EXJLkcsWMObcGcLulxxGGxrcc4jRdxGKfZyPNY/v77b02YMCGoYecfZyxNbhaGDRs2DKxkiVYVxaFdSffff//Aati+ffsg9rKqNieneeyxx4LSJ05ilFzioxiYIA6LYZYYY64JIA5zTZj+i4FAheLQbp7vpHgHzs1mV1Anl7FbqX/ektQ4cvt8SNIxkTh0LOCkSDwmktP8EFkM60Tiblni0MlnXpd0tCSLQlsQnYQGt9IUJ4zDUiGAOEyFUoke43hDZ+F07JyT0TjZSHLbc8891bVr1yXcB6uiOHTB+xtvvDGwHLp0RVV0J02sC8dg2pJ6++2364477ig611LEYYl+mXFblSKAOKwULg4uUQIVisPPJP2R4k1Xl2SHK7uIJsShE8bcI8npGm6WdEgkDi0anbRmkKQDIqF4gqTjo+O8D1+ROHR2U/f5p6RbI0HoRDVOfoM4THGyOCxVAojDVEmV4HF+0bcFyGLHPy7u7rIMdh1csGBBUPy8du3aS1iHqpo49LSb08yZMwOLYc2aTgdWdZtZOHNr586dddFFFwUlLYpJLCMOq+7a5c4XE0AcshogoCDXgr2BevbsqTXWsOkvg5ZISGOBuJ+kwyV1knRwlKDGbqXrSro4SlbTKMpO6v/rHVka7RZanjh0Ehu7qtq6aCHo1xALRV/LVknHI45ISkhzdmRJJCFNBhNatU9FHFbt+Q/u3i/8Y8eOVcuWLYMC74cddpimTJmiu+++O6htl+w6WBXFIUtkSQJ2R+7du7fq168fuNsiDlkhECguAojD4povRpsbAlkVh5UZooXkU5GIrF2ZEzkWAvkhgDjMD+dYX8WWwnPOOUd2n9xvv/3Uo0cPNWvWTB999JFGjhwZ1PVLNMRhrKcyL4PzZoLrYk6cOFGnnHJKUcUdYjnMyxLhIjEngDiM+QQxvLwQKJg4zMvdcREIpE8AcZg+u5I501+QJ598cpBgxMJwl1120eGHHx64Wzj5yMYbb4w4LJnZzvxGLA6/+eYbjR49Wm3atAlckYulIQ6LZaYYZy4JIA5zSZe+i4UA4rBYZopx5psA4jDfxGN4vfnz56tTp07q06dPkJzGpQquueYa7bjjjho6dGhQ/B3LYQwnroBDmj59uvr27RtYnJPrYBZwSCldGnGYEiYOKnECiMMSn2BuLyUCiMOUMHFQFSSAOKyCk17eLbuMhZOM2IX0vPPOC5KNdOnSRU2aNKnSdQ5ZHuUTcKZbbyYcddRRS1iW484LcRj3GWJ8+SCAOMwHZa4RdwKIw7jPEOMrFAHEYaHIx+i6dhN0Lb8XXnhBH3744aKRNWjQIEhSk+w2SMxhjCaugENxUpphw4Zpq6220u67717AkVTu0ojDyvHi6NIkgDgszXnlripHAHFYOV4cXXUIIA6rzlxXeKdz585Vx44d1a9fv6CMRaI1b95cDzzwAG6lrJF/EfCGwnPPPac///xTxx13XNFkLEUcspghICEOWQUQyHIpC4BCoIQIIA5LaDLTvZUZM2YEFsIddthB119//VK7wXKYLuXSOs/i8LPPPlP37t112mmnBfGpK664YuxFIuKwtNYhd5MeAcRhetw4q7QIYDksrfnkbrJHAHGYPZZF25Mth127dlUi7jBxIzVq1FCtWrWoc1i0M5u7gVscOpHR+PHj9fDDD+vKK69UnTp1EIe5Q07PEMgaAcRh1lDSURETyLo4/OcfF44OiVSrFv6U/T//zv+X+H15/JLPWW658Ijy/i/x/wsXSj6u7PXK9u3fJ18/Mc7Ece4ncUzi/5Y11iKef4ZeMQHEIasjcA0888wz9eSTT2qttdZaROTggw/Wfffdp5o1ay76PyyHLJjFz4zwIWjrYdOmTbXbbrvFvuYhlkPWLwRwK2UNQMAEsi4OX35ZuusuyRne7YW1xRaS/++220JxN3hw+PepU8O/r7BC+RPx00/S2WdLc+ZIPXtKW24p/ec/0nXXSWuvLY0YIVnIffKJdPHF0vTp0uabSz16SDNnSh06hOcmtzXX9MNauvJKyf1bBNapI3XsKG29dSguDzlEOvZYqU2b8Mz77pNGj5ZGjZJWW41FU4UIIA6r0GRXdKu2AI0dO1aTJ08OYg6XW245rbLKKqpXr57233//wF0w0RCHLJhkArYgvvzyy5oyZUpQK3P55ZePNSDEYaynh8HliQCWwzyB5jKxJpB1cWjRZmHld6Zhw6QjjgjF2N13hxwmTpRat5a+/VaaNKlicTh5stSwoTRrlvT889JBB0mnnhqKwtq1pR9+CEXb6adL668vrb56KPiqV5duv126885QJP7vf9KCBdIOO0jrrhsK1wMPDIWgz/v9d+njj6Xhw6UTTwzHY2F5yy2hmL3oIqlv31DMJhkOYj2pDC4rBBCHWcFY3J34Bf/nn3/WwIED9eWXX+roo4+WRWCLFi2CbJTVktwMEIfFPde5GP3HH3+sl156Seeee+4SmW1zca1M+0QcZkqQ80uBAOKwFGaRe8iUQM7E4cYbhyLQwnDvvaUffwwFYWXE4XbbhSKzRYtQ1Nl6uM460m+/heKwZUvp00+l114LxaH/ftVVoaDba69QLB5zjDRjhvTuu6Fw/OqrUBxaALZvL/3yi7TfftImm0j33x/27/NvvDEUhz5uwADEYaYLrQjPRxwW4aRle8iOOXRNwyeeeCIoaH7WWWdpxIgR2nzzzdWjRw9V95dK1BCH2aZf/P1NnTo12Fiwa7JjVJM3E+J2d4jDuM0I4ykEAcRhIahzzbgRqFAc2mVz7tzQdTOVZovbyiuHlj1bDi2qLM46dw5dNTfYIBRxFYnD5HhCX89C0ta+gw8OLYy2PDZrJp1zjvTgg6E4rF9fOv740H3VzX1YONql1WNJRRz6vAsvlN54Q3rsMalevVAg2t3Uzdf5449QRGI5TGUllMwxiMOSmcr0b8RfkK1atQqSirz66quqXbu29txzT51++ukaNWpU4F6KOEyfb6mfuXDhwqDkybx584J15LqYcRWIiMNSX43cXyoEEIepUMrzMa4i9Y2kupLWyPO1q+jlKhSHP/8snX++9MEHqZGxy6etdglx2KuXNGSIdMopoVvmttuG/65IHNqi16SJ9Oef0tFHh5ZCi8Nu3aRrrgmth3YjPfPMUCgmxKFdQa+9NhyjheyUKaEV0T++h2VZDi0ofZ/jxkmPPhqKw3btwnvx7yxu7R6LW2lq66CEjkIcltBkpnsrc+bM0UUXXST/6YylTkrjOEMnqunfv39gTUQcpku3apw3ffp0dejQQZdddpnq168f28Q0iMOqsR65y6UTQBzGcIUMldRO0m3Rn1GSyhiOtGSGVKE4TGQcrcydOvwmIQ79p10zLdLsYupkLvfeu6Q4/PzzxTGHjv2zELS10rGG++wTikMnrenaNRR+u+4qNWgg3XprKA4tDG1hHDNGqlFD+uwzad99w3hBxyJa0FUkDp3ExiLwiy/CeMY99pAGDQrHScxhZWa9ZI9FHJbs1KZ+Y445/Pzzz3XppZfqjTfe0IIFCwKX0qFDh2q77bYj5jB1lFX2SK8hWw/dTjzxxCWSGMUJCuIwTrPBWApFAHFYKPIVXPdvScdImippR0nOX7JSzMZYgsPJWczhiy9KffqEYtFWRCeGcabQhOXwnXekpk3DjKErrSRdcol0+OGLCTshjcWhXUifeSbsy3+6n4Q4fOIJqW3b0L20Vq1Q6FlE2j3U8YlLcyt1Qpq6dUN3UVstn3wydGF1QjnEYQmu9MrfEuKw8sxK6gy/1PvHcWOrrrrqorIVdhH88ccfteGGG2qFpHTLxByW1PRn9Wa8XgYMGKDzzz9/CWtzVi+SYWeIwwwBcnpJEEAcxmwav5V0gKRbJQ2XNADX0nzMUNbFoUWf3Ucvv1waPz606tmC+Mor0tixYXzgwIHSl18uvj0nnTn55NB6l2i//hqed9ZZ0uzZYbIY/9vun85e6nIYbr6eE8j4eLul2jrpbKZujhW0MP3rr9A91CLUYtBuqT7ezVZKu6o6TtHNMY22JNqN1dbTkSOl11+X7rhDSipplo+54RqFJYA4LCz/gl/dX47Dhg0Lahw2atQosBi6ffrpp3r//fc1cuTIQCAmGuKw4FMW2wHY4nznnXfqwAMP1A477BDLuEPEYWyXDwPLIwHEYR5hp3Kp9yW1ldRfUmdJdjFdN5UTOSYTAlkXh5kMhnMhECMCiMMYTUYhhmKLYefOnfXuu+9qk0020XrrrbdoGC5lQZ3DQsxK8V7T9TLtouzMpU5ME7eGOIzbjDCeQhBAHBaC+lKu+YKkWyTZM/8sSb0kbRyzMZbgcBCHJTip3FJWCCAOs4KxuDuxW+nXX38duJQml62wO6n/TZ3D4p7ffI7eiWnsWtq6detYlrVAHOZzNSRd65+kv1cr0Bi47CICiMMYLQZ/NiwGP5bUVdKZUczhljEaY4kOBXFYohPLbWVMAHGYMcLi7+Dvv//WmDFj1KdPH02YMGHRDdk9sHv37oviEP0L3EqLf75zeQfz588Pah5uscUW2nfffbW8A9xj1BCHBZiMOZLGSPpe0k7RDwKxABOx+JKIw4LiX/LiFodOQPOXpA6SrpB0tKT9YzTGEh0K4rBEJ5bbypgA4jBjhMXfgUtWnHrqqfr555+D2oaJZjdT3EqLf37zeQeueThu3LggVtVlLTbYYINYxR4iDvO5GqJrvRq98J4gyX8fImmtAoyDSy4igDiM0WKYL+liSUdK2k/SlZKcm+S4GI2xRIeCOCzRieW2MiaAOMwYYfF3MHPmzEAcHnHEETrL2bGW0rAcFmi+50qaJunJKJPdF5K84zwjaTybRb/bW1IBa2TNnTtXQ4YMCWpmnnfeeUHdzLg0xGEBZqJVlKbfmdptEXHN5l0LMA4uiTiM4xqYF1kMz5DUJKpzuAXiMB9ThTjMB2WuUYwEEIfFOGtZHrNdAW+66SY5mcgFF1ywqPf1119fu+yyC6Usssw75e5c8+oRSQMl1YrqXq0gqbGkREkki0AnLvhN0vOSBkvaLYpdWSflK2X9QAvDq6++WptuuqkuvvhireQ02jFoiMM8T8JXko6VNEqSX3idon+8pL55HgeXW4IAlsMYLYjZklpLuk5S/cjF1Jt/vWM0xhIdCuKwRCeW28qYAOIwY4TF38GsWbN0+eWX6xXX4klq++23n2677TZiDgsxxa571Sm6sBMU7C5pFUlLi9WyJXFiZJmxsc41s6LyRfm+BbuXTpo0Sb1791aHDh1U1wV3Y9AQh3meBLvI/SGppySHn34kqYWkl8jGmOeZQBwWEvjSrv1nJA4dd7iJpPskOfS/X1wHXDrjQhyWzlxyJ9klgDjMLs+i7M3ZSufMmSMnpkluTiayyiqrkK20ELPqmleuBHFn9GeqY7BAdAIQWw//T5LjvArUbJH25kKTJk209957B2tpRRf8LWBDHOYRvr9OqksaJunE6LoLJR0kqY2kk/M4Fi6FOIzrGnBogF1KLQpdSephSYMkPb2MzcC43k8RjQtxWESTxVDzSgBxmFfc8bqYBeEhhxyi1157rdyBNW/eXMOHD9eqqy42PxFzmOM5tLCzxe9DSX0yKIT8eORi+pCkAukxbzp88MEHuvvuuwO30uOPP14HHXRQQRPUIA5zvH6Tu/fa8ybH/yRtkPQLp+u3u6lfgOOVzDaPcAp7KdxKC8t/iatPiTZL7o++7x0ecJGkTwobOx4jQjkbCuIwZ2jpuMgJIA6LfAIzGf6CBQuCrJLfffddud24HMGRRx65RLwY4jAT4ss411Y/W1kce+LEM9tkcC0nrzkteuk4JoN+MjzVa+z777/Xl19+GbgtX3vttQUtb4E4zHBCUz3da7mbpP9G2UmTz/s0yszowt+bptohx2WTAOIwmzQz7Msu1t4ocRxuDUlvR67XLv1SwMRiGd5VUZyOOCyKaWKQBSCAOCwA9Lhc0pYd/yytVatWDbfSfE3Y5Mj9roeknTN0KfK0OqHBXdEOdIGsh0bnNfbrr7/qkksuUc+ePbXGGmvki+i/roM4zBP6BdHGxL6Ry1zyZb02m0u6lFpueZqNf10GcVgo8uVc19/TjsX1974t6R9HJS1+wrKe61lCHOaaMP0XKwHEYbHOXIHGjeUwR+D9wnxHlFCmMokILO79U61a+JPcnMG0nqSXJe2Yo3Gn2O28efN03XXX6fDDDw8y4C63XGG2xBGHKU5Ypod9E8W7vihptXI6u1xS7SiFfypLYWb0Au1jG0gq3P5CpmRicT7iMBbTEA7CseGOz70pEoNfRnUO3yFpU65nCXGYa8L0X6wEEIfFOnMFGjfiMEfgbTV0yv97o2QyS7vMwoXSiBHSu+9K/rsTCVlsWRzWri0deaTUsGFYB9HFlZ0ExIltClhNwtlLJ0yYoEGDBqlt27Zq3LhxQWIPEYc5WhhqkL8AACAASURBVL9lu/1A0lWRe3R5l/SGhS0lD0ZZeJc2LKf6v1HS+5HbXVNJHfN0HyV6GcRhjCbWdUCdpOn0aEyOO99a0jOSGsZonCU4FMRhCU4qt5QVAojDrGAs/k5+//13nX322Xr33Xd14403Bu5/Q4cO1WabubL64oY4zMFcW8TZxW5WlPK/IhdQWwhff11q21ZaYQXp+uulHXZYPKDffpPuuUd68UVp662lfv2k5TYNXzqc7CA5KUgObmNpXdq11ALxnXfe0ZgxY9SpU6cl6mfmaziIwzyRHiPpqUgAlndJl2rpEMVaLavciuMW20cvy45XvFqS4xWXVtYlT7dZrJdBHMZo5o6KXK+PjsY0LxKH3jjZNUbjLMGhIA5LcFK5pawQQBxmBWNxd2KXv0svvVTPPPNMUGrgsssu07Bhw7TxxhurX79+qlHDUfJhQxxmea4tDG0R8QuCX6a3r6D/P/6Qhg+XuneXbrxROtZmxgqarYkdO0oPPRQKyYdOlW7aQDo0Ff+9LN9fme7mzp2re+65R+ecc45WW608f8PcXh9xmFu+i3q/XtL6ks6SNG2aNGVK6P686aaS531GtTBhkoVe0v7Gv0bnz4ddUNeJ6n7+Grmr2pLoci20tAggDtPClpuTVo82PvaKup8vqX6UoOaA3FySXkMCiENWAgTKJ4A4ZGVoxowZOvnkk9W+fXu99957ql27tnbaaSe1a9dOjzzyiDbccMNFlBCHWV4wfhFwrOEXkgaW07dfqP1ifc010uTJ0l13SY0b/zu+sLxhffih9MAD0n3jpNYdpZ7Nsjz4ynfnWpr33Xef9t13XzVs2DDvrqWIw8rPWVpnHG5r+D/S9EfCTYp586Q5c6RataROnaQGDUIX6jci19KKLuI0/7aoDJe0ZXTQtZIcj+U6cLS0CCAO08KWm5PWkvRWJAh9Bccf7h3FIvpzRMsZAcRhztDScZETQBwW+QRmY/i2HNpa+NJLzqmtwJXU5S022mgj3X///Utkl0QcZoN4Uh8/Ri5Frm24XTl9//WX1KGDNH26dMcdUt26qQnDRFcLFkhDH5Suv1XqeIF0zjlZvoHKdWf30jfeeEOjRo3S7bffrpVXXrlyHWR4NOIwQ4CpnO4YQVtBWj4h3Xi6dMstoaXbsbFDhoQWcAvG6VuGFnN/BipqbSTNjWp2rhAdZGHol+avJdVMZUAcU5YA4jAma2J8FG84qUxNWzuG7Cfp/JiMs0SHgTgs0YnltjImgDjMGGHxd+AX9m+//VatWrXSN998E5QesCup3Uy33DKxXR/eJ+Iwy/Ptgse9JA2VZPei5Gb30G7dpOefDxPQrOUt5jSas5Ye8az0wVlSj+uk00+Xli9c9fE5c+YEa+3mm28O1pfLpeSrIQ7zQPo1l2T5Rlq3ldT5fOmkk5a86KWXSuPGSYNGS7uvLg2qFpa2KNt+ibLses8q+WvI69n1Ef8jqVEe7qcEL4E4jMmk+vvfCWl+KJMwzOLQ8YaXEVuby5lCHOaSLn0XMwHEYTHPXpbGbsuhrYbLL7+8dt55Z/nfdi0tryEOswTd3TiLaGtJzr54QZmCxxaGzzwjXX65NHSotLMLH6bZfB3HaN35rLT9baEl8ogj0uws89OcmMbuyvPnz9eJJ54YrLt8NcRhHki3c7xUF+m8P8IESWWbXUxPPTVMmvTdVdLaK4au1cl7BF6zgyX1j1xPy+4f7CLp7KiWYh5uqdQugTiMyYw+IMkfEW90JCzjHprFYRNJXRCHuZwpxGEu6dJ3MRNAHBbz7GVp7DNnzlTr1q311ltvaZttttG2226r66+/Xmuuuea/roA4zBJ0d2P3OItDx1OVTUTz3/9Kp50WuuQ1a1Y5V9Lyhugsj/sskDo8Lg25OoxF3L6i7DdZvMdyurJletq0aerVq5cuvvjivCamQRzmdm6DDY8d35VmtJEev19qVIFp79NPQxfnln2kJxpID5Wph+h0/napOyZyIS07bGf3dbKau3h5TmdGEYfpUMvBOU7cZJdSx5sn5wu7JXKndsKm/DlW5OAG490l4jDe88PoCkcAcVg49rG5sl/WnSjkt99+C0pY9O7dW1OnTtWxxx6rwYMHa9VVF+eaRxxmadr8YntlFG9ll9IlrCYLpQsvlOrUkbp46zgLzUkO7Lp36j/Sd7eH1sjRo6WNNspceKYxPFsPnbV01113VdOmTbWc6zTmoSEOcwx56jxp+6bSKc3CjY2KXIadaKlPH+nmm6X1J0q3riztkzS2b6IMvqMl1S1nzP+Liob3i2of5vi2Sq17xGFMZtSbHN6DtQhMbn0l2ao4VlL+HCtiAiV/w0Ac5o81VyouAojD4pqvnIzWL+qffPKJPvzwQ02ZMiVIQvPrr7/q/PPP1yWXXKJVVlll0XURh1maAr/8OqnGAEl2kUtujz4aJu7o21dab70sXTDKCvmqpG4LpYvPk1ZfXbrpprBmYgGa15JraXbo0EG1atXKS+wh4jCHE23BN/Ih6aprpXfekMrxPFji6s5eeswx0vONpa7XS1evtPjXt0v6XtJtksrLWeQkNnbFttvpvx0ccniTpdE14jAm83hKZB0vW5loSGRNRBzmdKIQhznFS+dFTABxWMSTl62hz5o1KxCCDz/8sPbZZ58gWYhrHO64445BNsnkhCGIwyxQt9XQ1sJnoyLg1ZP6HD8+zOzYv7908MHZter5ZbttFMs1+2upXTvJyUF8nQK0BQsWBGvuiy++UKdOnbRCHkQq4jCHEz17tnTOeVLNQ6VeJ6S2dr/7Ttr+UKl6L2niXpI/C19FGyfdo0yO5bnVzZR0uqQekjbI4T2VaNeIwxhMrF2nXablQkmHlRnPw1EsIuIwpxOFOMwpXjovYgKIwyKevGwN3YXJJ06cGJSwqFlz6bnhEYdZoO6XgpOjZBrJdazmzg2L1q+//tJd8tIdgksMuCj5FS6b8Y80YIB03XXSxx+HVsQ8N7szO/mRNyNuvfXWYP3lOnMp4jCHk/y//0mN20jjn5F2dNX6FNuwYdIZD0g3PRcWvL9KkmNk/YJcUbzVX5JOkHSzpIYpXofDFhFAHMZgMXwbWQ1d63Oxc044MG/ktZTkTL1JBvUYjLqkhoA4LKnp5GaySABxmEWYxdaVs0V27949sNj4x26lyW277bZTmzZtcCvN9sROluRyg4PKxFM9+6zUq5c0apSU5MqbtcsnEnh8FLkszZsjnXBCWJD8mmukGjWydqlUO7JL8+jRozV79uwgxjXXmUsRh6nOTCWPs0vpiadKrzSV3r1A2rgSMaSu4Xn22dIjW0hndpE+rhkmqNloKWOYJ+lcSac50VIlx8rhQhzGYBF8EW0SvilpxTLjmRat66cl1YvBWEt0CIjDEp1YbitjAojDjBEWbwcWh044Y2Hol/LPPvtsiZtp0KCBTjjhhCUKlWM5zMJ8XyNpvqTrktKXu0D4AQdIZ5wRZinNRbM4/G/kyuRMqa5WMmlSWFagRw9pp51ycdWl9mnr4XfffRe4l5577rlBfc1cNsRhjui+9pp0YCtph7HS6C2ltStxHQvLiROlvfeR9rhR6tJG2mEZ5zsr6q2S6kg6oxLX4tCAAOIwBgthXFRi6PEymUo9NH9X2yJuceianrScEEAc5gQrnZYAAcRhCUxiprdg683bb7+tevXqqW7dMDWg3f1effXVIAZxpZUW+7UgDjOk/ZOkzSW5UPiOSX117y49+KA0Zoy02moZXmQpp/uluoGkzlEZDR9qYfjWW+H1C9B+//13DRgwQGeccYbWXrsyqqLyg0UcVp7ZMs9wTc6WLaWxG0ln3yE5PX8lDIeL+v/yyzDe9vHHpU2X8Ubsl2fXh5slqdMyR8gBZQggDmOwJF6R1EvSiArcp7eV9JSkzWIw1hIdAuKwRCeW28qYAOIwY4TF3YFLVnTp0kXjx4/XJptsojounyBpxowZ+vbbbzVq1ChtsMHijA+Iwwzm28LsJknjJT0aWQ1tNfn8c6l5c6lnT+mgg1JL5JHBMIIkHo9IGhPFs/il/OSTpUGDpG39RpLfZpfSvn37qkWLFsFay6VrKeIwB3P75ptS+/ZS3RekFrWkNhlc47bbJFshHYe41loVd2Rx6Pqgb0m6N4PrVdFTEYcxmPjnJP1H0g0VjOUAST0l1Y/BWEt0CIjDEp1YbitjAojDjBEWdweJ2oZjxoyR3UidpTTRHHN48MEHYznM1hQ7/b6TDNjikagN7iQ0rvU2dap0771SPur9/RLFsziuy1rQLq033CA55vGVV3IT77gUhnZv7tevn3744QedddZZwRrMVd1DxGG2FnNSP5ddJk35W3rz7jBWcOcMruHPwVVXSfPnS/fdt/S1+HwUOzsyg+tV0VMRhzGYeNcxdCSHLe3ltb0l3ZHh5ykGtxnnISAO4zw7jK2QBBCHhaQfg2s75uvvv/8OXsxXX311rZbk0mh3U8cjUsoiSxPl2BK/yNrikcjCaKvheedJAwdKm2ySpQstoxtbXSxSD4nKATjAZdYsacMNw2Q4eS5t4TX45ZdfqnPnzjrggAOCJEi5KmuBOMzyErNL6VFHSTvfLI1sKH2QYdFuW9JnzJB23jkss+JENdUqSFlqq+HxUWbHLN9WqXeHOIzBDNu130mXnFipvObah1ciDnM5U4jDXNKl72ImgDgs5tnL0tgtAt944w1dccUVmjnTBcTCtv3226tXr15addVVF/0fbqVpQrdLqctIHBklhHE3to6cdZbkOM9rr5WSYjvTvErqp7lMgFOou9j4Ck6A8I/Up4/0xhvhnzlODFN2oBaIdmPu3bu3OnTooHXWWScnZS0Qh6kvkWUe6TXjeNX3J0g1ekrVa0p3LfOs1A746KMwMdMDD4TZdMtrn0cbHO+rcglwUhtBSR+FOMzS9Pp73XsXFZVcWdpl/DxoLumoCg6yOLxE0p5ZGivd/IsA4pBFAYHyCSAOWRmaNWtW4M5XvXp1ff7554F76SeffBKIw7vvvhu30mysEZevaBW5wW0ddfjMM1LHjtLIkdI222TjKqn38YmkyxS6ASZKW06bFsYe3nKLdwZS7ytLR7reZrdu3QJX5iZNmiAOs8Q1Z9040+2ee0o3D5XuPkgaIqlJlq7mjZPbb5fefVcaMaL8jZO5kppGGxy2gtNSJoA4TBlVxQe6TmE/Sf4+d93ayiZhOlFSe0l2Hy2vnRKVajkoC2Oli3IJIA5ZGBBAHLIGKiDgL8iTTz5ZV155pcaOHRvEfG2++ea64YYbNHz4cNWqVWvRmVgO01xGHSS5cLeTwdhS9+efUrNmYZ1BJ/NYfvk0O07ztN8jl1ILxMTOtF0E77hD+uWX8MU8z80W7Mcee0wLFizQ8ccfn5O4QyyHWZzUyy8P41Rve0/qt3KYZCkdC0p5Q7JV8rffpF12kTp1ktqUk+XG7tH7S7pC0qFZvK8q0BXiMMNJ/jvalHDW6U+jBF/LKr9S9pKuz+nnwXYVjOUESf45LsOxcnqFBBCHLA4IIA5ZAxUQsMWmY8eOGjhwoB588EFd6lgfKXDtGzlypDZ0LFrUEIdpLKNJknaT9ET0p198H3ooTETjzIy5LF1R0XD9cuNECC4FkKwD33svtB4+99yyywmkgWJZp3h9Pf300zrzzDO17rrrZt16iDhc1gyk+Psff5ROPFG69Vbp0d0kl6e8NsVzUz3Mn5NXXw1jD13eIilZ1qIubLHZI7LApNovx1HnMNM14I0+W/4cN/i6pG+i5DErp9jxH5FL9FBJW1VwTpcoYZjjw2k5IYA4zAlWOi0BAriVlsAkZnoLjveaPHmyRowYobPPPluDBw/WlClTguQgzZo1W6K0AOKwkrQdk9Jb0jOSnoySdcyZI51+unTkkaEQK0Sz1cUFlm05dOzhutEg5s2TzjxTckkTu5euYDNn/tpff/2lhx56SF6TtmavuOKKWb044jBLOB9+WHr0UWnwMOmw5aW7kzLwZukSQTcWiC1aSIceGianKdsck2XHhv/L5kVLvy8shxnO8fQoqVf/qGD9mZLulNQ4xX6/kNQ2KmlUUWlXJ6NxjcNzUuyTwypNAHFYaWScUEUIIA6ryESXd5t237O18Ouvvw5exv3jzKR273MG00aNGqlly5ZaeeXF26GIw0oumGmSTo0e8InEA7aG3HSTNHSotN56lewwi4f7BWdXSddFu+CJl/GPPw6LkT/5pFQ/v0W2vAZ//PHHIHPpNddcE9TeTM6Wm+ndIw4zJRgJNme0bddO+qmF9JIkW0ASsatZuMQSXdh11Z+VBx/8d89OgPOeJJcFoKVMAHGYMqryD3SdWHuC9IlqxVoYvijJtQtTiT10xmq7YXtJV7T/dZWkNSU5JIGWEwKIw5xgpdMSIIA4LIFJTPcW7E7qRDTvvPNOuV3sv//+uv3221Wz5uK3PsRhJWm/Lema6EXAGF0yomHDMI6qbdvcF7xf2nBtPbTrkusv+iUn8ZJia83xx0t7712QeEhvTDz55JOaOnWqzjjjjCUSIlWS/r8ORxxmSNBr46WXpOuuk+54SDp4vbA8Sy4TwkyZEq7Hbt3CEhfJbWAUt2WBmOew3QxJFvR0xGGG+C3c5ku6MVp33mjbXdLlks6IYm9dP/bbb6VPP5Weekr65pvwu99W8GfrSr9uJA2oXvEzwDUO7b7qa9FyQgBxmBOsdFoCBBCHJTCJ6d6CrTS///67XITczf/+6quvghpzG2ywgWrUqBHUPkwuSI44rCRt7/quJamTd5T/CVPzO9nL2LEO6qxkZzk4/H9RnS27RyWyqPoyHt/dd0uDB+d9nF6H06dPV/du3dX+/PaqXbt21m4ccZghyj/+CN2hd28mTe4oVa8m9ZKUaqxVOpe3ILUYnTgx/PwktwlRpki7RlfknpfONUv8HMRhhhO8r6R2UcIYJ2HyRtsIST0ji+La/0h2vXZZIAtCf4fZRd4hBU74NXKS1Ghj6YTtpSOOkNZf/98i8eXI9d9WSVpOCCAOc4KVTkuAAOKwBCYxG7fgEhYXXnihJk2apKuvvlrDhg1Tly5dtM8+Tqm2uCEOK0H758iiMjjKSDf1Z6llS6lzZ2n//QtrNUzchmMinQjSLq9HJ93b1KlSq1bSOedIx+U/XZ6th3379NXmm2+mgw4+OGuupYjDSqzf8g595ZVwXVz7kdR/7dCNzq5vuW6uv3nAAdL48VLjpMAuJ1baVNJoSQ1zPYjS6R9xmOFcOs71sTI1CL0W/R3q8hSfdQuTKLl+rTPuOjSjWjXJGaF/nis1/kW67CPpnUGSa3putVVoUfT3bSJz9auS/OwYlOFYOb1CAohDFgcEyieAOGRlyElA2rVrp4kTJwaWwhYtWmjcuHH65ZdfdP/99wf/l2iIwxQXjEXX1ZJsmXMtQed1eewx6ZFHpPvvT7GTPB3mZDl+CfE4F4nGhdI994Rxhy+8kP9SG7JH1re6594eOqXVKWrUqHFWSlsgDjNYU3PnSuedJy1fR3r5RsnW5iX3jjLofBmn2np42GFS8+bhGJKbk3bYtdU1D2kpEUAcpoSp/IPGRZt+zkJd1vnjlgXSPf2l+VeH35vbbffvTUDXR2wUlcCos1CyNX74cKl/f2n69NBTwyWONm0lPbau9OAqGQyWU5dGAHHI+oAA4pA1UAGBGTNmBJkhzz333CDFud34GjdurEsuuUSjRo3SRhtthDis7OrxC8B+kejaS5JfrB035XptRyUy01S20xwd75jDk6JsezslXePLLyUnHvGLy67OXJPf5sRIH7z/ngb366su19+odWvVytiCiDjMYA69Ho5uK63zmLTvmmEsVD6T2Q4aFNZV7NtXWjPJXOmEv3bx8+eMlhIBxGFKmMo/yJa8fpJc47Ds+n/qTanNFdIz3aSddizfO+Q/klzg/jNJCd3nzQ9bFe2xYev8W29J73wpLdxWGtleqlcvgwFzakUEEIesDQggDlkDFRBwzKEzQ7q+3Jw5c7TaaqsFhch33XVXdevWTdWrV0ccVmb1OP7kPkk2EPoFwolehgyRRo4MY6bWchBijJqtnE5+YOvLW1H2PQ/PCRXsFvXVV2HsYZ7LWjj2cM7s2RrQ7S7NVDWd06691l47M3aIwwzW3fU3Stf9KjW5XXpuhTDGL1tF71MZli0sdsv2mmyaZCa0OGwtqVkqnXCMCSAO01wH/m63R4gT0NxTZv1b4O15sPTBUdKU9tIaFXw4hii0uvvZUN4h7mfBAunVr6XTekrrvxHGqe/n3UZaNgkgDrNJk75KiQBupaU0m2nei1/C//zzT3Xt2lWPPvpo8Pe99tpL/fv311prrbWEtQa30hQg/ynp9Kh8xUEK3Ya23176v/+TzjorhQ4KcIiLMm8pqXtkRUy8tMyYEcbMOLnCttvmfWBem7NmzlSf/v1UZ706OumkkwL30nTLWyAO05zCv/6SGuwlTbtD+mhfqVCGjITl3UlxEs1Jn/aXdHia91YFT0McpjnpFocnRDUOWyT1YavfVVdJ/3lXWv1h6YjVyq9P6I24zpIWSLp9GWP4xNmk/5Z2vzsMR7AHx6YOsKVliwDiMFsk6afUCCAOS21GK3k/s2bN0nPPPRdYDLfeemvVqlVLEyZMCIqPr7TSSkFCGv+ZaIjDFAC7wPGlkga4uPxCaeDA0BXuxRelpPjNFHrK3yF+6XFyEZe0sMuUEy64eRf7iiukzTYL69oVoFkgTpkyRXfcfrtOP+OMoP6mxaH/v7JCEXGYxgR6DbiMxBXPSe0elu5creLabGl0X6lTbEFxaQuPJ9EukLSFpIsq1VOVPhhxmOb0z5R0jKTrJe2W9B35/vvSqadKw4ZJj+8gTasWZi4taxmcJcn7gxcmnV/RUD6PyiANXyhdeaXkDZo77pBWIQYxzdn712mIw2yRpJ9SI4A4LLUZreT93HTTTfLPvHnzVK9ePW2++eZ699135WyR++23n4YMGaJVV10VcVgZrjdI+jXaGZ75m3TGGdKZZ8Yv1rDsPc2JMu3tIunspF+++mr4UuJaXQVoFoGOP3z11Vc1fPhwtW/fXhtvvLE+/fRTNW3aVCs7E2CKDXGYIqjkw5wkw8lgfmwvjT5FapBnd9LksXgt3nCD9Pzz0nJRtfGETrw4jXuroqcgDtOc+MlRRlKXTkmU/3U8+WWXSbVqSV26SI8sF9aP/bCcEi+/RN+tDjtYfxlj+EbSJZIe9PNkSpgl2D+uj0vLCgHEYVYw0kkJEkAcluCkpnpLc+fO1SGHHBJkK33ppZeCl+7XX39dQ4cO1ZZbbqmaNWsGP8kufFgOl0F3blQM2QLxUEnjxoXCauhQKSl2M9U5yutxth46c6lfsv1iUyO6usWBY71uvjl0jy1Q84bF22+/rWeffVZ16tTRgAED1Lt3b+1it9cUG+IwRVDJhznL7mmXSVd8LnVeIb9xhmWH+8MPYSZHJ6ZZbbXwt49IcvlDv0Snvk+QBojSOQVxmOZcWhR2lfS869ZGfbjIfevW0tNPS+utF353NpH0lf7tfu3/sxu049ET4rKioXwnya6rvpbje998Uzr22LCcS1KSuDTvhNOCiI8/gveenj17ao011oAJBCAQEUAcVuGlYFdSi8N1111XjzzyiDp06KA333xTL774YiAKy2uIw2UsmEejlwfXqKoRZSg9+mjp9NMXWzrivObmSTpDUh1JN0bZ9OxWeP314Qv52LEFFbneyHjooYf02Wefae+999aHH36oSy+9VMsvv3xKcYiIw0ouPicl+r/O0oB60rhzpc0reX62D3eiDlviXTT8ttvC3v0y7sypTqiEx11KxBGHKWH690EvRJsQAyPr+bx5YQZql6y45JKw5I/jCR0a6JhCZ4FObi9KGhElLFscrVH+YJxF+nhJT0bi0J/FU04Jr3XppVJSuEead1PlT0McVvklAIAKCCAOq/DSSIhDWwbtWnrPPffo448/Vvfu3bXKKqsEyWi22mqr4MU70RCHS1kwtho6EY2Na5dLeuJx6eqrpdGjpQ03LI6VZuuhazOeGBVf3jka9tdfS02ahLvjexWuZoBdTJ1d11ZE/9x7773aZJNNtOeee2rDDTdcpkBEHFZyGdpq3PQkqcW90q1bFtZq6KF7o8KZcy0MP/44fBl3bFanyBqTsHZX8jar2uGIwzRn3Ba/iZKui85/4gmpc+fwezG53MT5kpxY+dokC6NPcaZTG6jsLpqwPFY0FGdEdSZeW8VtOQw2Qj4MXVgdw055izQncfFpiMOMEdJBiRJAHJboxKZyWwlx+Nprzqn979a8efMgxouYw1RoSvoo2il2OYgV/5J23DHc6e3Uqfx6Vyl2W5DD/k/SVEk9ktxLvTNusdCnj1SJOL9cjd9Ccdq0aerRo4d+++033XzzzUEZlqU1xGElZ8Nz3elN6bU+UsOYmOW8UWHriUusrLuu9L2zOipMALIsV71K3n6pHo44THNm/b1oq6DD/qZNkw48MIwnv8BZkZKaPUccVzi0jKvz3tFGhkMOltWcvOY0SUdEm44+fvbsMObQG3WXeweSlgkBxGEm9Di3lAkgDkt5dpdxb07y8d1332m2HzjlNIvCunXrYjlMdY0MkzRW0sB/pBEjpFtvlV5/fXFsVKr9xOE4Z1z17ve9UYkLj+mXX6Tjj5f69ZO2dN2LwjaLw0SyGgtEb2Y4VnZpDXFYiTnz98K2TaQdO0uDWkur5bOo4VLGaddSx3a5dugRR0g/RHFczrK7OHdWJW606h2KOExzzltFNTUPWhiWlnDdWlsPy7p4WthZ1Dn781bRtRxyYEui47pTcSRx2QsnBttB0nlRH7ac+7qOYbe1ckUX0aWlSwBxmC45zit1AojDUp/hLN8fbqVLAWqX0sP8UjA7LPtw8MFhdrlibH9FL9zrRGnbfQ9+MTnvPKlhQ6l9+9jclQWiY2btCn3YYYcF5S0qaojDFKfNcKwKgAAAIABJREFUc/3KK9JBraVbPpYuXWPZbnApdp2Vw046SapfX7rmGumXalKbyK2UnBIp4UUcpoRpyYMs1g6QdKekBn+FpSvsGeKY8vKarYvHSTpEksViS0mNI5fUZbmUJvpzeZa6kq5MusBPP0nNmkl33ikd4AHR0iWAOEyXHOeVOgHEYanPcJbvD3FYAVDHG9pVqLekuR9JF14ojRoVpjcvxubYQ7tGWfBOkpQIO/VutbOvWjjEpFkcuqyFXaC7dOkSiETEYYaT40QbJ54ojakvvXeTtHVMrIaJ2/rvf6W77gpjr2avEr54OyHNmhnedxU5HXGYxkTbQu0EMQ9LGv+E1L9/aL1eOxEQWKZPWw0dYjA4SipzjaQxrn1biWvbXfr3yIMjcZo3bhx3OHly6KGC9bASQJc8FHGYNjpOLHECiMMSn+Bs3x7isAKiFoUvS+r7t9TuVKlx47B4/FKsWNmem6z3N1/SkZKcf8YJP6wPpk6VjjsutIy6vEVMmrOYXnHFFWrVqpUaN26s6tWrl5ucBsthihP2xRfSMWdIqz0v/afm4s2BFE/P+WF2cXYG4EGDpOq1w9isSyXtmfMrl8QFEIdpTOMESVdIGjJTarZHGEtuC3a1CjZOXBPRFm1nfvbfHSJ4VCVrhDrm2+UzvPGR3Fw+o0WL0KV1q4Tfahr3VMVPQRxW8QXA7VdIAHHI4qgUAcRhObjsMuRSe05WsNk46cQTwiLddnsr5paoe+iajU9IWi9yLe3VK4x5cWmLtZySr/DN8bPvvfeeRo8erW222UZHHXWUVion1TviMMW5GjhQav+RNOouqXnMrIa+hVmzQne+e+6Rtq4f1ubcJBKIKd5iVT4McZjG7HeTNOEfaZc+0ojh0lNPSUurjefvT5dZsbXQcYN7pFGH05lKXTbjpTLjXbgwFIe27i9NoKZxm1XpFMRhVZpt7rUyBBCHlaHFsUIclrMIvLNrl9JP5kvXnCuts450yy3FbTVM3KbdZR1S45dvx864OWPp7ruHCXeOtGmx8C2RnObHH3/U0KFD1bp1a22wwQb/GhjiMIW5stva8WdIb54gfXuYtEIK5+T7kPnzw7jXQw+VjjkmXJ+O47or3wMpzushDtOYN3/HN5oivX5cmLG5UaNlZ6G2QPSP91fS2WOxxdD1Zt9zBuwyY77vPumzz8LYQ1xL05hQCXGYFjZOqgIEEIdVYJKzeYuIwzI0/46EkxO3HPxm+ML68svSmiUU/OQSAb9I6pp07z16SJMmSbffHqtizK6B6NjD+vXrq2nTpv9KToM4TOHbwKUi6p8gHT9Cur/QVe8rGK8FrF+Of/89rDPnwuIuUG4rC22ZBBCHy0S05AF/OAmNpIOGSn89Hcb65SNkwBuPzmn2maSyodR2Le3QIYxtX5U0vZWc0eBwxGE61DinKhBAHFaFWc7iPSIOy8D8MUpt7ppWg/5PWmEF6bpEheQsgi9kV+9ELrNPJ7lFORlC69bSsGHSJvbni0ezBfGVV17R22+/HVgP69SpEwjEalFcEOJwGfNk0XX22dKwlaX775aOi2mqfI/z/9k7E3grp+6P/26TlDJlyFuUzJnneR7qNYSS0ESIDFEpJWMZM6ZJIWVIFAlFEUJSZv4R0YBMlTRr/H++z7nb+7znPfM959znOWftz+d+ut3znP3s/dtr771+a629NmF9/fpJEyZIyOZdkt4LhhwGvRVGDtMcoZmSDlwu7dZU6tE+4q3OR8FjeLCkRZKiM/EuWiRdfLHUq5fUsGE+WlNw7zByWHBDah3KEgJGDrMEZLFUY+QwaqRJQnOvpGeXS01Olx58MJKMppDKwlLrNf3cs7RjZLPs1EmqXTviuQlIgRwuWrRI/fv3FyGmnTt3VoMGDYwcpjo+JKLZf39ps1elMUdLB6T6xXJ47ttvIyn9P/lEmrGZdLWkj8qhHSF8pZHDNAftNcLrH5GOGi09NzJ/Z60hhwdK+jHG3Yjr1kk9ekhkZ76VCxStpIuAkcN0EbPniwUBI4fFMtJZ6qeRQx+QnCUhi2ed9dKcrpEQNzwZCa5SyNIw5Lca+klSms9Ls+ZxrQWemylTpPPPl6ZNi1xKHpACQVyxYoUmT56s2bNnq0WLFh45rFGjhpYvX65GjRpp5MiR2n777TNu8dChQzVw4EBNo++FUhjThx6Srh0lHfuuNKpEIlw6qIWkHAcfLN1yi1TnNOkY4sSC2thgtcvIYRrjwf2GPedJfQ6SRg2WmpByNE+FdzMH31BsQ83EiRFPP2cPN9ooT40qnNcYOSycsbSeZBcBI4fZxbPgazNy6BtiQkpPk3TlV1KXY6Rx4yLKarzU5mGWjv8rzcj6maSdSjuyalWEHO64o3TnnYFLirB69Wrv/kMI4pQpU3T++eerXr16aty4sZHDWLJImBrj+VFX6erjpRszTKKRTzknrK5ePemCnpELxpmTdvwq6QgYOUwK0X8eWPa3dMlNUuXfpKGPSRXdpa9p1JHpoxjmIIdDJDWNUcmCBdKee0rPPy8dxZ1DVtJBwMhhOmjZs8WEgJHDYhrtLPTVyKEPRO6gmrBGqn+9tPIviSseCjVr3FpJ+0rqUPoDDHiavvxSatVKevrpiJISoIIHkSsu/vjjD7311ltau3atTjjhBLVs2VL333+/9t2XDmVWCtJz+PHHUpvbpVnPSy9V/E922swgys+3yNTI2cNX3pZITkv432H5eXWY32LkMI3RI/FLm8uk54ZL9crhfDVXYJCN95wYbSa09JxzpD32kHoT3mElHQSMHKaDlj1bTAgYOSym0c5CX40cloJI+Bp3Gzb5RnqrtTR6tFS3bhYQDnAVwyS9yCXQUckR2rSJpHXnDGI+MvhlANH8+fPVu3dv/fDDD5oxY4a6dOmiq6/mkFpmpeDIIUT/5pulp6pKm/SQ8BBzNUTQy08/SccdJ735prT/9lI/SS2C3ujyb5+RwxTHgNDlztdJ71WX3r5Zqp5Hr6FrYntJ20qKd6yQiJXBg6WRIy20NMVhdY8ZOUwTMHu8aBAwclg0Q52djho5LL23iouNr9sgndVH+vPnSCKaQgwn9YsNdx6eLumh0rTu7rPJkyN3bT36qLTVVtkRtCzXgheRsnTpUu8M4uDBg1WnTp2M31Jw5JAQ4WNPkv6+R2p5mNQ5Y2jy/0XC6e64Q7rzKOlUSVfkvwlhe6ORwxRHjLXt1Gul1sOkBxtKlTO5rDDFd8V7jHPt3DXaK84D3Dt7+unS8OGREH8rKSNg5DBlqOzBIkPAyGGRDXhZu2vkUNKK0qsdKi+X3jwqctffCSeUFdrgfx9+dVlp9rxLfM0lEQ/3O6KkX8YDwS12lUWcseHetu4DpU3GSZOqS8Hk+LEb3769dMwx0rfnS4slPRhc+QtKy4wcpjAS8+dLLVpIH50m9e8sta2Y2UX2Kbwq4SOPSCJrKffNxrpZBsPXuedK7dpJp5xS1rcV1feNHBbVcFtn00DAyGEaYNmjkpFDST9IarVe2uEGadXMyCXE3G9YDGW0pFdjXDY+YoR03XXSjBlSzZqBRcLIYYyhWbZM2m8/6bhbpFUXSMMDO3yxG3bjjVKVKlLNG6RPKkhDQxISW44wGzlMAj6Eq29fafwEafZY6bGK0pHlNGBEqTxaGs5fNU4b7r47kiinS5dyamQ4X2vkMJzjZq3OPQJGDnOPcUG9wcghl91vkAbNkH48Q3p2qHT00QU1xgk787WkCyVBEkkA4sqKFRGrNeFNKCgBPXto5DBqdFGCx46VunaVjpkq7bK5FDb9curUSLbcjs9K/TaWnisNwyueWZl2T40cJoHst98kzlJvf630+SnSeElbpA1zdr7wqaRbJD0pKZ7d7fXXI2GlTz4Z2LU3O2BktxYjh9nF02orHASMHBbOWOalJ0VPDldJOnGV9Htv6fiF0oD+xbUZc+6wjaSDJXXyiRwkY9KkSMY8FJQynOfLpSAbOYxC9++/pWuukXbbW3r6MqlviXRoLkcgB3XPmydde63UZZh06yaRpEkb5+A9BVSlkcMkg0lyreWrpHl3S0fVkK4vR280yc/OVsSj7zfI+bvAPYdt20oTJgQ6ciNoU8jIYdBGxNoTFASMHAZlJELSjqInh3jM2n4r1W0nvf5M4WcojZZLzh0OLrVivxfDC9W6deSS6GbNAinRRg6jhuXXXyNj1fhZaVwd6fUQ3hO4cGHkOpUnnpFO2kwaI6l+IMUvMI0ycphgKKZNi6xhN4+Xeu0jTS2RyjsR9XGloaUN4rR79WrprLMiZ76J3rCSEgJGDlOCyR4qQgSMHBbhoJely0VNDrHgNlsvfXyd1HZDJENi1XiHQMqCcsC/+50k8u9AJHaPauuYMdKgQdKrr+b3sugUITNy6AMKb+/QodLUT6TJ90mdNpJINFQOCRlTHL7Yj+H9JCHSvvtLQztEwu/2KFONBf9lI4dxhnjRokg46V4HSktulDaqIPUpR6+hayZ5ZmjH3glEs1s3ifPD/foVfubsLM1QI4dZAtKqKTgEjBwW3JDmtkNFSw7xmJGIpdW70mYdpVFDpP33L85NeF3plRatY9wphxeHzHkXXxzJ9BewYuTQNyArV0ay7B5+nfTCmdL0EmnLgA1Yqs157DFp/Hhp7ajIheHHpvrF4nzOyGGccefc3vPPS+1GSH03kQZI2i0AMkIof4fSu3XjNYe7diGIX3whVasWgEYHvwlGDoM/RtbC8kHAyGH54B7atxYtOVwj6aoV0iOnS7ceI/XsWVxnDaMl9n5Frg0gUYL/snS8UU8/LZFBknMwG20UKFk3clg6HIwTl2bf84B0xLvSrlUi9wOGzWvopOuDDyJGiaPnSdgkTguU2AWuMUYOYwwJc+Kww6SLekm9T5LukdQ8AF5Dmtqq9Kz3iQlEiaRgtWtLr70W6YeVpAgYOUwKkT1QpAgYOSzSgc+020VLDr/fIB3yjFS7nzR5nLT55plCWBjf+1YRD83TkqKh4EL1ww+PnAPr2DFQJNrIYan4cYfbOedITS6XJrWUuEtthxCL5i+/SLvuKjV+VzplH+miEPclD003chgFMsSqe3fp65XSkgelRtWkngHKettLkXOPbZMIR9OmkWiAyy8vzqiWNOeOkcM0AbPHiwYBI4dFM9TZ6WhRkkNCSpuvkF5vKQ1vLZ15ZnbADHMti0oVlYfiJP94/33pnnskwv1q1QpMT40clg7FSy9Fziad/ar0aRWpr6QwH59dvz5ikFjeXDqvk9QjMCIXyIYYOYwaFkIyz7tMqj9JaryndE+JVCVAQzdQ0k+Sbk/SpgEDpM8+i9zRWIzn4dMcMiOHaQJmjxcNAkYOi2aos9PRoiSHn0g6aJjUfII05BFpk02yA2aYa1ktqaOkIyS1jNERkoRw7jBgmUuNHJaOFV7DY0+X+raWCBH+d4hDSp34DR4sdXtPOusJ6XF/rHOYJ1pu2m7k0Ifri/OlK1tI81tLXdpJN5RIm+UG94xrfV7S2NIs0Ykq4X5GwqtHjIiEmFpJiICRQxMQQyA2AkYOTTLSQqDoyOHKDdJVM6Vnj5JGPyWdfLKF6yAxeFMJRZwgaVSMczmc3xk1Sho4UCKDac14tzenJX5lftjIoaSZM6X2HaQDn5Cm15UmKlhekkxHecYMqeEV0gEvSh8FTbvPtFO5+Z6RQ0nrFbn25PxHpLPel/o/IW1aQaqYG8zLVOu7ku6QND5JLSSZ4jqhm26S9tqrTK8shi8bOSyGUbY+ZoKAkcNMUCvi7xQdOfxomdT0aumUSlL//lLlykU8+lFd/6z0cuaPY5w75NE//5Q4A3PGGZGzhyXln+2k6MnhunVS48ZS7WOlz7tJfStKRxeISK9ZI9U9XFo8SFp6gGRTNe7AFj05xLg1XdJZ30oV2krP9pGOIAwioOVrSRdImpIk/HvtWqlLF2mffaQLLwxoZ4LTLCOHwRkLa0mwEDByGKzxCHxrio4cdn9DGt1D+uiNwHi/AiMkqyRhnL5XUpMYrcJ7OGmSdOWV0rhxUv3yv5m86Mkh90+efbbUapa0pq40NCDZGLMl1Be0lZ45Q/r2bGnnbFVaePUUPTlcIemK1dKw06Rr9pTuvjvYhj/OeDeWNCzJ1RqsuU88Ib3xRiRrtJWECBg5NAExBGIjYOTQJCMtBIqKHM5dLh15vnR700iojpX/ReBKSZDEwXFIBp6qCy6QjjwykkGvYvnGbBU1OeSC7EsukRocKk3uKD0saZ8CE+pBg6TLV0oTr5USpf0vsG6n252iJ4cvrpfOGyht/aD0+bTgZ59mjT2j9K7DZPnQPvxQ6tBBeustM2gmmRhGDtNdOez5YkHAyGGxjHSW+lk05HD1WqlVb2n1V9KQQYHKuJmlocxONZw5JM36S5K2iFPlu+9KvXpJjz8u1amTnfdmWEtRk8OJE6W775GqjZZ2rCn1llRouZVef11q1l/qOla6MUMhKYKvFTU5JMHY6fOktZdKo3pKRx0Z/BEnDLadpK0k3Z2kuYsWSSedJN1+u9SoUfD7Vo4tNHJYjuDbqwONgJHDQA9P8BpXNOTw9QnSeRdI416WDjkkEOflgicNklZKQrcaImn/OC1cvly67DJp992lHuV7x0DRkkPCzTiD9OvB0nsdpC9KryAp/2Og2RXr77+XzjpX+vs1aWZwrlDJbifLXlvRksN5JKCR9EEzqWM96a47pCpBurMiwdg+Whqh8WGSzMLM9a5dpcWLpSEszFbiIWDk0GTDEIiNgJFDk4y0ECgKckgilUsuk049TbqwVVr4FOXDbSQdLunSOEoLysrbb0utWklTpkh165Yb2S5Kcgj+48dLnXpLVZ6SrtmxcC+JJykN13S81Er6qan0r6KckUk7XZTkkOyk/dZLXZ+R6t4qcf52l12SYhWYB76XdJwihp1kyXg5692pk/Tmm9KWWwamC0FriJHDoI2ItScoCBg5DMpIhKQdRUEO+w2QXpgijR4kbV5ocXc5EDSSmnwq6T7FzxBJivX27aUaNaQHHig3a31RksMFCyJnPmteI23bXhoVsAu+symSEOFbbpFumyZNfVU6xO47jAVvUZLDJRukE2ZI37SRnugeScwUgAzKKYv/Mkl7S+LOwwOSfIv7Do85RuIM7rHHpvyKYnvQyGGxjbj1N1UEjBymipQ95yFQ8OQQz1bLDlLP/lLbw6UKhRZ3lwNB/kBSH0lPSaoWp36U9tmzI9daDB0qHXRQDhqSvMqiI4fr10cUxMFPSWtfl26vETuzbHLowvPEl19Ke+8nPfeDdM724Wl3HltalOTwsb+lDpdL19eTenYPdnbSWLKA55OMpS1LfxJtTay3JFHbbz/pmmukCmYkiQWpkcM8Ljr2qlAhYOQwVMNV/o0tWHLoyEuTc6QaraRXr5Y2tw01JYmbI+kSSY9JSqSLgzFew19/jaSOLwerfdGRwzlzpDYXSbsNlpbuFBmjjVMa1XA/tOuu0tH3SIOaBPNS83JGt+jI4Yr1Uv0R0oEjpeFDwxtqSRIpznnfpuRyPXq09Mor0oAB0sbFMOnTn1RGDtPHzL5RHAgYOSyOcc5aLwuWHC5dKl3dWXq5qvTkA1Lj8r1yIWsDlo+KSLPeTdLuki5L8sIffpDatIkkSthtt3y07r/eUVTkEK/hrZytWijNu1+aUEXaN++Ql88L6ffE+dLzfaXaG5VPGwL81qIihxilBr0t3XyxNPLRSJhlORimsiIO00vD9wckyA7tXvTNN9K110rDhklbb52V1xdaJUYOC21ErT/ZQsDIYbaQLJJ6CpYcPvqodPVYqVNf6bZ6kjkNU5do0qw/ociF6pOTfG3tWunBB6VRoySuVuAMYh5LUZFDrnW4sKNU4ynp6gOkDiVSsURJc87ypObSiOHSbuV7fUoexTvlVxUVOZw1S2pxgXRxR+ni5lKlSinjFLgH55cm/uonqV6S1pGt9IorIuGlp5wSuK4EoUFGDoMwCtaGICJg5DCIoxLgNhUcOcSqjBLd5BJp76ek0UdL2xeLBp1FQftK0tGS3pXUMEm9JKfBa8i1FlzKnsfzMEVBDpHpJUsid5z960Jp6SXSiyXxz4NmUQwCVdVRp0mdb5DOPCxQzQpCY4qGHJK99uJLpVmbSe/cL1UK+dq+VBIJtDuVrreJhInIgX79pK++kh55JLze0hxOGCOHOQTXqg41AkYOQz18+W98wZHDTz+VWl8tzblIeqyN1KyCeQ0zEavVkjBOnyHpmiT3cFH/2LGR84ckp6mXzASeSYNif6coyOG6ddI990gjPpQqjJB6biw1TWFMsgdzMGq6807pm+XSMA5qWfEjUBTkcMUKqU8f6b4PpQH9pZb1wy8EJKW5V9JcruVIYU5/9JHUtKn04YfSttuGv/9Z7oGRwywDatUVDAJGDgtmKPPTkYIih6tWSWe2kCYeJp3ZWXqikpTfKMf8DFq+3kKKdUJLR0jaNMlLITCXXRbxIHbunK8WqijI4RdfSO2ukZbcJ528n3SHilOuyTx8xXXSB+9IVUMcSpiD2VHw5BCPId6ybg9Jh46Snt1b2irkXkMnB2+XGuAI4a+ZRDjY4447Trr0UqltW/MeRsFl5DAHi4tVWRAIGDksiGHMXycKhhxiVT7xROnzBlKdQdL06sk32vzBHM43kUXvhFKL9v4pdOG996SLLpKee07aNz+ZUgqeHP79t9SggbRdN6n6FdIrFaTqKYxFIT6ybJl08snS8a2k3pcXYg8z7lPBk8OpU6Um7aTfx0hv7SwV0lV/rLPHSLpSUusURODhh6WXX5ZefTV813ek0L2yPGLksCzo2XcLGQEjh4U8ujnoW0GQwz//lG68UXpntlQyXLpzS+nUHIBVjFXiBCRr6cUpdH71aumGG6Svv5aGD5e22CKFL5XtkYImh2TcBc8J86Qaz0gPVJOOLBteof/2009L9w2S3hkv1dgk9N3JVgcKlhyS8GraNOnqbtLcK6Wzz5EGVEh+7UO2gM1XPQ9LmlgapZHM+PPHH5Hzx48/Lu2zT75aGIr3GDkMxTBZI8sBASOH5QB6mF8ZenKIx7BnT+mz36Tf75eabCP1UPF6V7ItjK9LekDSaylUTOIUFBeutjj9dKl9e6libq8QKWhySBjdwFekVYOl9rWlDpKK/RYH5KtpM+mqzlKz0y2srnRaFiQ5JAELGZAxkGx6rVTpHOnJytLWBRJO6l9Sf5d0Wun5w6NSOHt41VWREH6yl1r5BwEjhyYMhkBsBIwcmmSkhUCoySEZHNu1k+b+IW33pLSsjvRCSeQ8VgHqD2kNbLYeXijp7NJ06xekUCkE8fPPI+cPX3hB2m67FL6U+SMFSw7feEM6r4NU6XHp0COkESURYljsco18PfmUNPY16Ykh0ibVMheeAvpmQZLD6dOlc8+V6j8ozTpVGl4xkkG5EOcA1wdxlviXUmNc5STC+c47keQ8r7xSQFJc9q4YOSw7hlZDYSJg5LAwxzVnvQolOURB5PJ1Mjh+N0c64ilpei1pZEnyxCk5Q7JAK0ZpGSmpm6SpkkiQl0w545wcYb6//CINHChtkrvwv4IjhyTe4CzRpVdJ1e6Q9j1feraiVLVA5SuTbnHnYbPzpJ43SifCFqwUFDnkahyuI2p/vVStk1TjIun+SpHzz8nWnjCLwg+l4fuEmCa7Pmj+fKlVK+m226Qjjghzr7PadiOHWYXTKisgBIwcFtBg5qMroSOHhBq9+Wbk4vUGu0k1ukmTtpb6SjooH4gV4TuWS2oraWdJNyk5UYG8//ijdMEFkbMxnTpJG2+cE+AKjhxOnixd21ta3F7avYn0UCWpQU6gC2+lrAGcaR3wqDTqZWn7zcPblyy1vGDIIeeWBw+R7h4tLesoHd9YurGKxNG6QiaGyAHXB3GtxZTSs4eJMm2THfruu6Xx4yOht1XNegSERg6ztKBYNQWHgJHDghvS3HYoVOSQDXHwYOnWW6W77pV+byoNqxoJJd2lCJSH3IpC/NrxHv4qqYmkPqWZ9ZK1BYI4b550/PHS7bdHwsNKsq/dFRQ5fPttqcXl0tI7pf2aREJJ65hcxxQ1vNPI1uY7SU8/Km2aLA4vmcCG+/OCIIdko23dWnplobR2sNRlF+nGEonAg+wvHcEbcNbZZZIOk9RcUk8lvqP399+lPfaQyF563nnB6085tMjIYTmAbq8MBQJGDkMxTMFpZCjIIRnrvvsuYimdNUvqeoc09WhpmqQBihBDK7lFgMuan5b0oKThknZTahkDX3pJuuuuSHhpDq63KAhyiLeE6z+uu0da1006uIX0dEULkU4m0YsWSSc1kU5sLd10sVS9GBhEbFBCTQ7xBHO+sPud0tsVpP36STduJ52RhBwlk4+wfj5bEue7IYeNkxBjMpYShv7oo9Lm5kE3chhWobd25xoBI4e5RrjA6g88OSQ7ISFknEE57DDpiDbSiPrSyhKpk6QDi1SBKA855D6uRySNlnSzpONSIIjLl0uDBkkjRkQUmCwTxNCTQwjOffdJj0+XlnWRmp4oda8g7VoeAxzCd+Jt7XijdExbqWtbqU5us+MGFaHQkkOuIRo6VBoyXlrURGp3odSuulS/yNf1FyUNkXStpBMTEMRVqyJnD5s3l845J6jimbd2GTnMG9T2opAhYOQwZANW3s0NLDkkbOyZZyJJZxo2lLp3l6ruLbWqJB1aIvWShKG0QnkjWGTv51zMS4rgz92HVyfpP+GlKDAPPCCNGRMh+qRgz1IJNTn86qtIKvoplaQK/aW7dpHaVbBsu+nIBlEFkyZJLdpIh14kPXC9tGuiw1rpVB6eZ0NJDrkPlazGH24ibdlbeqShdHIViQjh4nUCR4Rubek6iwH0tlJPYqU48vjyy5HrPl57LefZoYM+I4wcBn2ErH3lhYCRw/JCPqTvDQw5hESQpe7XXyMhRo89JpG5kWQm+58ivVQlEtJ4WemPZbDnQjNbAAAgAElEQVQvP4lbJ+nt0uQ0W0nqXhpmWjOBUsd50V69pPfei3gQ69bNyh2IoSOH4PDbb9KECVK3AdKCRlKDHtKNVaUWiijGVtJH4PvvpWs6SzMrSdddKzXaWdq2llS5OKxHoSGHGP04GvD4cGnI61LlltLhHaQ+1SLe8mInhdGSP13SNZJOltRakTPI0WsE+2SPHtKUKdLo0dI22+TkfHf6kzL/3zBymH/M7Y3hQMDIYTjGKTCtLHdyiLLMecJp0yI/JDHZYYdICOnhJ0mflV5RwYZ4Selh/XgW1MCgWgQNIXnCAknDJL2jyPk4FBgucCYkLFZZvDiSUIjzdd26SU2aSFWqlAms0JBDzlUh5+PGSS9MkqbWkrZsKzU7TLqkirRnCiG6ZUKqCL7M1SmccX35TWnleuno46Xj94ok7dhyy4JWmANPDjlX++mn0otjpBdnSGsaSse3kE7bQzqxUiTpjJX/RYB19pvSdfZjScdKOl3S7lEkkTt/r7suYmDleot69YoSTSOHRTns1ukUEDBymAJI9sh/ECgXckiYISF1hMN8/LE0d660557SqadKBx4obb+99PXGUu8S6SdJHSU1klQr/sj9/fffevzxx9WqVSttksN79XItO+vXr9f777+vbbbZRrvsEoJMO2sk/aZIcqDnJf2fpL0knSb9dcBfGvfxOJ155pnamKss8A6jJOI1I0nNQQdF7kNEcc+whIIccicnpHj0WOmng6S1baQzD5Q61pD2K5GqZ9j5PHxt5cqVevrpp3XuueeqRo0QhGtibFq4UPrq/6RXXpfee1tau17abSfpkEOkY4+NhN5tsUWZPdfvvPOOVq1apZNPPlklOcjEm87wBpYcMt8//DCSkOq9L6U/z5Vani1d2kDaeaOI7BeRt3DGjBmaN2+eGnHFT6oFgrhK0uelV1y8qcjVHm0kcc2nu8WC88tkhiY6o3dv6bjjpErFZUk1cpiqUNlzxYaAkcNiG/Ey9jfr5NCFh3IWiHAXlIMVKyQSD0AGZ86UCAFDgYMINmsmHXmUtOm20l8l0ieSnpSElZS79a4q9Uol6Sebwg477CA23+1Q/kJa1q1bp+7du+uggw7SOWFLMIAS872kFySNkWb/MFvN1zXX+ObjVeuMWlJdRc7TVdsg/TxX6nyltOQPqWtX6aijpM02S9uTGChyiOwvXRqRedLy4wl/bEREKV53hLRZF+mIvSJhYnhYQ1AWLlyoffbZRx988IHqEgoctrJ0tfTy19ILE6Spb0nLZ0krV0j160tbbSrttKO0TU1pi00jV2PgyUahdkS4YmmCG/7mCGCFCt4znXr00IKFCzVs0KD/kMNUSGK1amUmptHDEBhyiIecOUCUwNSp0n0DpZlzpJrtpJMulbptU9TXDg0fPlwTJ07Uk0+yyWVY5kkaGFljxfWxeBPPlLQD0QcrpccHSU8NkvbaU7r44sgZb2SucuX/kEW/nCLP3JPoZD3DZgXha0YOgzAK1oYgImDkMIijEuA2pUUOnfJL6Ce/Y6kknIVQFryB/J9CogEUhOrVI5+jcPGDtf6AA6Sdd5bq7ygt21yaKWmupA8k8XXCE9nsyISJLprikSEjhwETstXS7I9mq3nL5hrferxq/VJL+ksSBBKCSGKbykulb8dL08dIDVdJjfeQ9ttP2pXDRw2kGlWl7UvdCnG8C1klh3fdpWn9+qUOJOen+MEIgjKMEWTKNOmnEml2FWlBJWn3Q6SGJ0hHbC+dUjl0WUhDTw79o4lS/e0Kafpv0pw/pN9/ln5dJv34nTR/ibQBN/ifUuX10nZbSVVXRpJerfhT2mMTqXrpYa+NNvKuDeg0caIWLF+uYXvvrRLWP5TrVDw1REmwNmZStuKQ7/+WzypUULs+ffTxJ1jXMi+9evVSlSpV1PW6rv/tDY01/5jLizH0LJUWzJJ+myf9OEt671NpznKp1lbSHsdIRyD/tSVsdimu55n3INjfzAo5dF1kvyRSY4qkr0r/+Hcpxtv9JE1+SZr5obTpGqlWRanhZlL11ZF9GqLoCvJMlAoE0hUII1djOGMJkR88x3lGyqabSnU4AInnNziuXyOHwZZ/a135IWDksPywD+WbPXJ45sPqu0NfValaxdPJdRap0t6PaPKcEyGBxk8/Rf6FCKIIo6TUrh0hiTvt9J87lvgbJJCNhGeqVdOPfy7WUyPHqPspt0rc4TRD0neS5kvaXtLOkg5Q5NwV/88g1Chf5PCJJ57QzjvvrCOOOCIn450vz+GUKVP0yy+/qGnTpjnpB5XOnj1bzZs31/jx41WrZi1puaSlivz7uySuxpi7Xlr4l/TXHGn6R1L1KdLcj6XVW0ob15FqoYDUlEr2kf5VTSJKCoUdh071XfXX2mpqNLaRRo4Zqe0JR86wDB06VAM7ddG0PU6W5kjiXsdkBe/42t2lddWklRtLa7eSNt1a2nsr6aRtpb02lXbbSKpd4nUh1fC5Tz/9VAMHDtRgQlHLuQSNHBLiuvXWW+ukk04qGzIYJ7hwfImkhaWGqflrpQUrpd/XSp+tl9avkb5aLy1ZIW26NiJ76NTbRkSy03d3acH6RRq297Uqqb8m4sVxhXO3jsdxrDZZdB+GBa7tiVUwQOCJpkAq/co4holly/RZrVpqN2RIdsjhc1XUtXYXlWyAaVCWSBW/kbbm/Rukyj9LK36Q5v4uLf8xQjY22SDttZu0++7S9vtJO9aT6tSWtqoqVc4deZg0aZLmz5+vli1blk0e8vTtrJJD12ZIultbfy09C47BFbn+cLn061JpxlKpwjpp3WJp9RKpdqkhlr0W0s6+v/pvacmv0s4kh1ssVauomT/M0suvvaaOBxygyhBFjL5z5kTIpTsOAHHcemuJ4xzIJ//WrBnJMk6BaO64Y0QvwEPJ/3NUjBzmCFirNvQIGDkM/RDmtwMeOez1sPp266sqf1aRJkp6dJ608gRpTUVpXUNpx50i58O23kZq0EDapHpkc6i68X8rKugA6DeTJaFX8POL9Nkvn+ny3y7XB1t/ILFfcF7i+NKzaVmyJueLHLZr105HHnmkLrzwwpwMVL7I4bBhw/TNN9/ozjvvzEk/qPS/yGGtBAdG/S1wYWl4pwk/JnPtN2RkkPTllxKEzCsl0g736K8aJ6rRvEYaOTYL5PDSgZq2+bQIAUBpIqeDO2aHLGPUoGA8d5HLG0lqUnoeliOiEFcM8GXQf8aMGaNmzZpp7T99zdkQJa04aOTwiiuu8Iwz11xDbG6OC0o3nAxDwZ94yUrP1/K3P6ROAzppwV8LNOzAYSpZWiLNKm0PHnKMF8gRdbAuUgd/c3LD78gR8sNnOC353V3TyPe48WVvn1GBv/ETXTZIn83+TO2ebKePPyceP/PieQ5791HXKjVUUrKhdH1fJ1VeG1H6Ue4hgCj4xxwT8Tjh6cejBEnIsxepX79+3lGCAQMGZN7pPH4zJ+QwWfvJLo0hDhkj7J8z4sjwF6XJblhSMYhhuEPGkcNSPv/O3+/o1jW3atwu41S1NqGnf0vLWQzXS8sXR46LrPlROnS1xHnf556PGIy9MlvawMRZJG2EkaCiVKFE2qhyxHCMDoHckFG4Uknk/xiVDz8somt4wh4t8L6/QUTRR3ze+r+WLtUVd9+t/gMHalO8m1YMAUPAQ8DIoQlCWghADrt166a2bduqkltkF6+X5qySPimRft04smGwcSQrmymSdY6NBWs5nsDNpDl/zdGgCYN01613RazrObinesWKFbrkkkuEsrA54TA5KtS/xx576HjOJ+WgkJCG8ygowIcffngO3hCp8q233tJPP/3kJfDJVfn999/Vp08f3XTTTdlJZoLX+h/FAxmrohWrV+uBBx7Q6NGjy+w5vKPXHepzc5+IfPKDkuRIHjoJChYFL1DZkqwmhPzDDz/U3XffrRde4PBm+ZZly5apY8eOuueee7RlGRIHZasXeFNr166t008nZWP5FrzNS5Ys8fARCrhztKFsIy8o4yQSgfyR2RdvZayCQQ3Dg9OD+TeW5xrSGWsdXi7NWTFHQ3caqs+/IWtJ5gVyOOv993XWv/8dUdZdqCGkj7BZSCEkMCBl3Lhx+vHHH9W+ffuAtChxM95++21xPjQvxo1UEUHeSvmed7+iM+yulGZ8PkPPvvusbmx+oypXrBz57MtScul4mpNb1ke8la6swxO5VlrnJgTuzdXS+j8kjID/lK9LGWu04OPW58dfnKVmg1ShYoRM+hzTKzZIY088Vo88OdzIYarjb88VBQJGDotimLPXSUILH3yQCwQTFBSfVMLsUKhjeEwgPGQT9TJW5qhs2LBBEMRq1arlNHMg/ahYseJ/iHQO+rN69WpVqFAhp+/AK8W4cL4oV8WNe9WqVXM2Jow7FuIOHTqUyShAwpURI0bkVEZTxZmxQc6qZ3ouLdUXpfAc+JKxlDFEJsu7gAvtqOw/M1VOjWKegs9GKKj5KPHWYSJg169Xza1q6kay/5ahEAJOwpQg4JtKN9asWeP1PW9jkEqjEjzD3CY6JCztpa3IeUprODoCMuov0f/nM56L5QH/H9xiVchDsSqNfJlqG+y1h1q3bh2ItbyM4mJfNwSyhoCRw6xBaRUZAoaAIWAIGAKGgCFgCBgChoAhEF4EjByGd+xy3vLly5d758CwAtavX9/zgHGmCO9hgwYNPEsbVsJvv/3WCwOsU6eO90wQCxbYX3/91fN8kaCC8LdZs2Zp22239e4IxKL/888/e2Ffu+22WyD7gcUb7JcuXep5Q8CbsZk7d6533ozQUgqfz5kzx/s8lyGzZR1n2si9b+BNWbx4sXenF1eM4N2jTzzDv9zhWF6eKM6n0i6w5NoT7qhjHP744w+vXW4e/PDDD96dmeBeTIVwYzxHzCO8ht99951q1ar1zxUxhAvz07Bhw5x5hIOG92+//aY/OV8lcm9s7ckOMsTcZJ7iCcKLxdrJ51vFySoapH4h76yRtPVf//qX1zT6xBzeaaedvPlJn1mP+BwZKO/7HIOEXyptYc8FY7ffkjyHPReZIcqF/Zb5tdlmm/0zBqnUa89w3PFPMS8pbp1etGiRl6CoXr163t/A9/vvv/fWM/72z9EZA9AQKDIEjBwW2YCn091bbrnFU15YUC+//HIdeuih3r8smJwn4lzRkCFDvDvN+NuVV16pY7k0OoCFBf+qq67yshZefPHFuv32270zdChoN9xwgxe6c+utt3pEZM899/TOvbEZB6ksWLBA1157rb744gvVrFnTOzuHckbSAsguF483btxYnTt39pQyiDCJF9j0glZef/119e/f3yPlnJU877zzvHajYNK3hx56SC+//LJ3NhCFuk2bNl7/8m184N2cT0IuwBi5AM+bb77ZwxeljTO49957r5foAtLYu3dvHX00t00XfmHenHrqqd6Z2quvvvofHMANrFgX+JdxhkCwZuQyNDkoiHMmmyyylC5dunhGBJI5MS/32msvXXfddWJ9xUAFueKs7d57k00mmIUQfNZNxhuiT3Zc1iHOOzO2yABJkXr06OE9w7rKHGHMraSOAGdk+Rk7dqxnqHRhv7vuuqu6du3qzZ+ZM2d6n11//fU6jovrraSEAEnV7r//fu9Z1ivmJTLNeo5xm89Gjhyp1157zVu3kGf2HCuGQDEiYOSwGEc9xT4fc8wx3kb17LPPel4SLNxcafDoo49q33331W233eaRQxT9UaNG6b333tMzzzyTYu35fYyN9NVXX/WUmBYtWngk95133hEJFbDio6ShwF100UU66qijvE1i//33z28jk7wNLxrKAW3GY0i7uY6BcSDpBpsdSXZI308CGQjVBRdc4G1yQSoojig7EKpDDjnEy4L6+eefe0TwxRdf9PoAIXvssce8f7GSQ9yfeuqpvHtCJ0+erPPPP99ThCGvWPRpPz/du3fXiSeeqEceeURnn322nnvuOU2YMMFT3lBEysvTmc+xJhsoHlPGs1OnTl7iF5J+cB4TqzxeDwgRBJH5hVweRCbjAi4QYwxpJBPBwIQXwhFEZAmFE6UUY9Wbb76pu+66yyNUYBZUTxvJjjBCQQYhtxhAMDzRn913391bZ9gXMOpAbPg/CjgGQyupIYCxkvlD1ATrx6BBgzxDCgSROYMxkKt+OOPJfvv11197e7N5t1LDlzmI3nLWWWd5RkZ0G/QVZPuEE07w5ii4gzPRIvyLgdKKIVCMCBg5LMZRT7HPKDkocyjBkCkUX7w6Dz/8sBcihpcKRRBvCQoyljcU4yAVQjFpNxsAmy6bAu0m+xuWfcgWXkVCS9g0IIcosSg6QfP+kCkWsoTXlkQbeCK4PxFLJ8SdfmFJxtOL8sD1GWyGEOMgFcJH6QPtxQIOYSecip877rhDEA4ME2R3pI9bbLGFRxgh7IQu5rPgMcSzg5xDZiHir7zyikcKTz75ZK8PeD1pJ0aSN954w5M3SG6+vZz5xAVvEcQGggAJwLiC5xCDBOSAaALwYI6ddtppuuyyyzwDBgaARo0a5bOpeX8XfWbu4TUjlI01BkXzjDPO8GSd5Bdcb0NiL9YelH/wYq0NKjnEGILCjIEG4xRzE2UauSfUGuUa7yfEhXkKOcQbw3NWkiPAOoixABl5/PHHvXkFsUZemDtkvIY4Ql4wwjIOrPFkKg5CIqrkPSz/J84880wv+gM5xphHpAe/cxcxBmEiWFizmIccQWGv/eqrr8q/4dYCQ6AcEDByWA6gh+GVkCos/ygveKJYVFHq8VhxPQPkkAvRUZTxaEEO+fuX3C0XoMKmy4aLYkoKc5R9Fn023+nTp3tXABCayWdsvtxLyBk4vFZsGEEqeG+xFoM92TZRui+99FJvDDg7yf9RJvDkoIQT2nbggQd6IWxBKsgR55Eg4JzxQHmm7Sig9913n0cOIbl4KQi9gxwyZuVBDiHhyBBnb2kbZ235P7KBvEB0UN4woEDSIYf8YIwoZHLIuEEAOG9JuDOhhnhW+/bt63no33//fQ8HjEUQfeQVEgEup5xySpDEMettAQvWlgMOOEA9e/b05NqF37IWcR0M4fcYG8AHGUfJDzI55Cwpco+yTJ8gg4wlHn3OFxKuz9hjRGG/4JJ5DEDsC1aSI/Duu+96xhWMfWSAxUPImoOBkrkDOWQ9xwDryOFLL73k/W7kMDm+6DOsR0R+MNcIiybqBr0GcgjOGLkgh+CPwRtyzjUiVgyBYkTAyGExjnoKfUYpZsPHSkz45UcffaT99tvPU4A5S0JoFCGlWIuxgKMQokAQVhSkQj/YePGCQi5QarlnjBA4/o/VHouhSzCCsg+ZgnCxIQepEKZG6CIWe5Qv/sXThqKGx4FNDWIF2cKyjLLO2cqgnQN1YaV4owm54+whZykh6ljG+R3vNMombWdjnzRpkreJ47nOZ0H5QinDSo+c0xbCjWkPoZJ4ygjtwuuMF4X2Q4IICSvksFLIDkoWBguULgxEnN1F/hhPQiUhR3jOOLeMEYMQRNYRl4Aon+OYz3dB8lg3UUDx2pNgCeMNawwGBXBiXp5zzjkeVngVCa9G5oPqOcQbjExDTgjLx3NOKDghpijZ9IEwPdZTQvUIm2V+25mt1CSPaA/mBmHYrHtEtmDkI9QU4xNrEES7SZMmnmeR9Z1IGGSskNeZ1NBL/hRnZplvGBk5GsMPkR/giKEYTz/GbfQX8MbAg95AqLcVQ6AYETByWIyjnmKfUVzcJoSSgxeK0BeypeENQBGAYKEUENaIQsjZoyAWd6YHYkIYIJsAlu999tnHCxWEREJKUHYJ+yK8NGieH0JdwJywNQghiVDwepKoANICqcXyjGLKWTmUc5S5ICYAIaQHBYjxwEKL1ZZ+EDpL3+jntGnTvLNN9I1nIe75VoQwJtAGQkXxdkJgCZfDQMJZSbxnEB88tSjPWPHxCAXNsJDLOYm1HXLInMHjztk0QirxKoEVRgo+x2OIzAZtXmUbG9YQ1kIMCyS3Qh4ghsgMcxhFFOMOnnEMHnjGUVBdBtBstycb9TFPGUeUasgu6ycKNB5z5gjGNuYw/caAeNhhh3nJaSDFVlJHgKgKiDZGFvYk9l2id9izIC3IC3syMsNzO+64Y+qVF/mTzDHIHtFPrEMHH3ywt6/gvcdzyHqFEQS9h2ec4bjIYbPuFykCRg6LdOBT6TZKOZZMFkqUPAqKAFY4rJZYuTl7xIYGAcn1hfKptDnVZ1zf8ESR2IV+cLYMJYi+BtWCD/6E+5JOHiWbdnNWj98J8aPQN8aEvgU5WYG7ksOFRbl2u7Oh9I1n8C66vqU6vtl8jnYQOkk7XTuQE8LsCJ1DVmg7beXzIJLxbOKRqC6wQj6RPXcxOkoueAUxa26ucHHrC2sJ6wsyAg6snSRYcmsnMuSS1uSqLdmq1609yLwbW6JFCNVnbOkTv7Nn8EyQ155sYZLrepAXftw6w/zinBx7Mj9WUkeAOQl2rNEOO+SVdZv1yhmteAZZDrIekHqv7UlDIDMEjBxmhpt9yxAwBAwBQ8AQMAQMAUPAEDAEDIGCQsDIYUENp3UmGQKElxL2RrgX6cEJdyPrIucOScnOOSrCBQlhLGtmTN5F6Bhp7bN1zgrvJpZ5vGt4sjiHQl9of7yQSyz+nIPiLBxnhDItnC3Dgk0obr7DOzNts30vNgKccSJUlrA0QpE538Q8IDSQpDuEDxJuxZnKso415w4JPeUMM/KTjYInkrBGwtmRb0IZCctkrsUreF1ImEIG30xDOPE0cBYJjDhrZyXcCOC55YwkCaZI9EW4O+PL+TRCN5ErogZI9LX55puXqbNz5871rjfJxt7iGuISxRG+S8gy8s2Rj0THO/CMMffJtJypNx9vJqH0HAFgX7FiCBgChYWAkcPCGk/rTRIECC3h7BPEj7MbpFonGxznDUkSwRkyMg2izJb1PAcKLAokSWM4Z5SN8sknn3jnUGgzyQkI3eJ8Cpk0XahX9HtIHMFVECRLgQBnWkjCwnkMztYR1molvAigqJIhduedd/bO3iL/JGQgKQpnm0jcwDz4+OOPyxxijbGF1PEk7snWRe8k6uCsJ+eICNskTT0ZbjnzFq+gmHNG7vnnn1edOnUyGjwMPuA0depUb+2w0L6MYAzMlxjPevXqeedlOXPGuVDOGCOrrK8k3sEgx35QVnJI0jbWYa65IQFRNgoEjTnAXkYm63//+9+ewRCjTrxCUjP2gjFjxsTdM5K1jb2NM+7IP7gxB60YAoZA4SBg5LBwxtJ6kiICLrMeVmKSoLDB4tFAecSCDPHhYDpprMkGh6WVe8lQIPg/5xPIxIfXEbJEAhs8g5BAUr2jUJCtj3MLKKFksYQcYtVFoeRdZBolaQcJfVB0Ia1YrEk8QFZHvCF8RtZUsqqhYKOskKSFw/Q8gyKM1Za055BdrMgkDMIz4j8zycF6PEUoDbTBJcqg33haSDTB30iNjvUcpYHsmxSIAxZmlBrOZGAphkjQFivhRQAPGCQQjzJJgEggwhkbMrEyP/CU4CHGYMIzZCZGSSb7ZLNmzTyFkEyyyDrX16BskoqfesnqSqIkZB45QXYhbyileDRQjiFodevW9ZRx3kv9tIO/QUq57oHv4u0jiQTKOckjqAPZx9tDO5F3J494z5k3KK7IPIlTXKHtJJ1gLpGAinrwwPM8HnGyQSLzKPC0lzpI/IThhWyrPAPBZX7SN9YDku/gDQ3q+eTwSmd+W876zRrP+sfveAtZ81hnMaAw7qzhRIGwLxCxwXNEYbAfINMkGMJgwKXprJWcI4Vk/vzzz54Xkh+ySfMZ6yvJ3bjygzUYgwnGGPYKjBd4tZE5PIEQMCJcONvJHMPjx3Uo7DPsMSQcQw7JcArJRYaZh9zby1xCfqM93BBIyCPzizoxMNLOL774wjO4MEeYj7yDfQWDJHsfV2swP/gu11jxHdoCkS6L0TG/o21vMwQMgVQQMHKYCkr2TEEhwB1sECrIHwosSiXWV8gTmylKKAoBmyT3IkEWIWooB3jPUJbZ6Nnk8aKh6OLNIxEH5BIrLooF3j02ZhQLwt+4QxHlkuxzbPYouCjHPI8ijoLChks2WLKN8n0szCgJpDknKyzPQGjxcEIOub+Rn1122cVTKCB70Vc+8DfahzLAnWq0BxLAQXxCB1FQIKgoFSgtKM14lsi4iUWYC85R0PG4QgrIxoj3xEq4EWBMkXcMFvyLwYKwahRD5B7lFcUUIoQC665LwShC1lZkEtLGdTbMAQgU1xxAxJA56kdpRTYhh8whFE0UYAge7yJklbnE91A8mYuE8RGKipLOHIX80Q6MH7ybsHCu18FbzrU0/CDbGEAwuDil1n/nKh5Q5JfvYQDBuIPco9SSvIlkMbyP+UybyfRL2CpZRnmepE+8m7nJeoCRBPIJdkYOwz0PMICR4RnDGwYEslhiRONKIMgc6z7FESc8dBgyIINkWmZNZr1mfYdAIUMYVyCNEEjWd66fQNapg32DecD6DdFiH0C+2X8IV4as4dEn1JsjA8glHn3aiDEG4wnvwZhJ27gvlvWYvYarUvguYabIPHsZa7ZLtoJhg32Nq3mQX0gtRknew5rv9gTIKkSY/YA7gJkjGECZBxhUINL0DXJIv81YGO45YK03BKIRMHJoMlF0CLAJYmHlnjrSzLu7u1Ae8WpAHrEOYxWGHGGF5Xc2cxQHPCcokPwN0se9ZSiTKMAo0mz2XHuAcg3Bgoxh8eUcFxZYNld3YTQKNGGfeAjxVOCJQCnA6gxx4xwYGzEklvdhVUbxQDFGwUXhwIKMckA7UFJQbHg/BU8OigfWZe6phByShh6C+sEHH3h9oS4KBJI2oKzzHG2DRGKRRsGhf9SDpXjixIlFJzeF1mFIPzKBFwQFGdmHiOFJxgCBEgtJRDElAyvkCCWX+QDJ4nvIKAomco/3DSKFYgmBQnFFDjFqIDvIEJ52ZIxn+Zc5gvLr7kqFpEHaUL1XaJ0AACAASURBVKLxajAPmIPIm7tzEiKK8sucQ4YJ90M5ZW7SVurm3XgdXUEZRolF0XWef4wuEE36hZyjdCPbkFTq5XfIAaQUIoz3B/lHAUfhZp7RrnzfvVloclje/cFjhnxiFMGrzNhixMOAyFoIyWK9xBDAfOBvECoMhRgiWDdZK5F7POvIJbIC8cOoggzjaWNtx5DBPGA9J2stzyBbEE32CM7/UgdrMoZD/sb7MZ4g8+xVrPW8k/2E9Z5rRDBaQBjZw5gDyC3rPuSO/7uwTwgl32WOIbfMXY4jYLiBfNJ/6sJjyd7D3IAkM59YI5j71I3nnTBuDJh4PLm2xIohYAgUDgJGDgtnLK0nKSKAZwNFEQ8YCiQKKhseXgrCNFFCseyySUPEsKqyCUIOscSygRMaiueD0DYstfwN5QBrKudY+ByrKp4MyCEbK14IlAI8DRBEPoecshmjvEIS2XAhh2z4tA2FHU8lZJZNPhY5xHqN0oAygffGTw5pC4o7VmnaBunDss2mj6JAvY4cQi5pIwowChJKON9FiXHkEK8kyj6KiZVwI0AoM0osiileBELiUIohUPwfmcWLTIgdz6Gc4jFkbuBhQKFGuUW2II0QQmQMRRGZwTCBxwJvB89CxFA+CdlE9pFvfkdpRmGFlPE35gIED2UceWUuoYjj3cYjGY8c4s1jrjG3+a6fHDKPMMwg35yTwrCC9x55RvFnnqKEo/SicDOPUPgxvIAT8o4hBdmHHDLv6Q9Ewe7yC/c8wEiAfOMBZK1HniFVrNGQLYxyThYxmmAQYY1EJvEOsv4jl8gNhkX2EQwnLkQUGcd7jryxVuPpY95ANJFz5BRvIQQS4wp/44gCc4U5gVwSyUKbmFvsV8gv74smhyS7QUapgzZBTv3kkOepgzmGARRyiAGH/kAOmW9EoEAO6R/zhTmFoQYjJd55vuPIIWQXwxHRA1YMAUOgcBAwclg4Y2k9SQMBrK+cV2ITRxmAMOE1wUrKxojXgA0cazJKA6SQDRvlgM0X8oblFZJFqA3haRAtQvPwjqAwsEGjALC5EqKGMomiwfMo3ngu+SwWOURRh6CxCaPYOgUFpR0FgO/SXhTdROQQSFB48BaSibKs5BAyi7KC4mwl/AigqGIYQZ4wLhBeylyABCLrGErwWkCiUBrdeSYUSrx7GCJQkPE8UCB6nGUkPBSFEy8KodGQQ+aUI10om3gO8YxwrhHjSzQ5xFuB/GOEwdPO/EG5hRwSSs2c4zvIN57DROTQGUIgtszJspBDzqExl/C44PUsazbX8EtRuHsAOWPdxsDGPGCNZC1nDcbDxnhjvEBm8RRjTOPvyDJndXv27Omt48g+8oAnECMfRwsgdcwl1mzOISJ3rOcQP0I1WdchlBgEIZPIdCxyyF6FrBOV4t6PLPNd9iY8+ewrGDMTkUO8pIR0034MoWUhh5w5htAy9xIlwAm3dFjrDYHiRMDIYXGOe9H3GkWXTZvNFEWAzRnPIBs6XgT+j7LMOULOWkAQeZaNkLBUFAmUUryFKBds3CjQhMURagphw4uC0oHHgTOFhBeR7ILn2VRRulF+scaiHOOxwQJLO9joeZ6/oYQS4oOyzJkYrLUopLSPZ1GK8XISBsh5GD4nyYcrkEisxFiGsf6iSNB3LOAQWcKnKBBW+kXIFIoRigxYoJjgQSEEkf6DA/22En4EMG4gFyi4hA9D1pBJxt6dP0V+8LKjuOIF4TPCpVGUIXx4zVEOkWvki3mAxxBDBgovf8cYA2nEm4iRBY8Eco3s4bVBDlFcIZQo13gikTk85cwhjCskWkJBhxwyt/AQ0h5II94R2se84v2QWupyhfkLYYXcQmrxhPNdvInUTTshBoSWsja485fUBYHGu8i5ZIxJhNERwgphgFjbmcPwzwM8w8gLcswayzzAK4wcQKJYMzEcYowjizWhxqzxePo424rxAjnG00i0BvLFeoz3kTWUUG3O0SK/fI/1253fhjSyfuNNxzDJfIJUsgYzJ5BL3sG8wWNPnazReChpB/sA85F9xnklqQOjC7IKGXSZrGkbbcS4iYED4yfXWRDRwvuYv7yHOcZewn6AAQgSyj7A1R+8g7mMxxwSjHGV+WDFEDAECgcBI4eFM5bWkzQQIFSMTZZwHn7c/wmRYeNGoWUj5D4nQuRQAFF4edaFw7n/81r+BpEkZBWPors/yr2DZwkrwlpMXYTg8TcUVL7L5s2/PO/OWGEBRpHF64FyTcIEvDQugQb3cNFu1w4Ub1eXX2Hl+4QSscnTLhQE+sl3eT99ovB93s3n/NAm6oHw8jtJGCCeKO54X6yEH4FouUcG+GG8kSs3D1BCCe9EHpgffI6MID8851c+SSjDZ8wbFF8nZzzDd5lXKLnIoKuTengO5dvVy/OcRXTZTvEa4nXBSwlRJOQV2UR55/vUTVtoP3X4r5mgH3hdIAAYQTCWUHiHHwO+5+YQv7s54Z/zEGKMKxBQ7hu1En4E/DKHDEWvgcgIRgTkH7l2oaBujrBuuzkDGnyf/YC/s04ji9Th5hayyhxgLvAZdVIX8sxnrMmuDazJyC3yRhZfiCfklWzbyDHzje9Qh1u3qYt3017q8u8HGGKI/qBO5g2f0XY395mX/E57o/cD+u36gCET0or302+MDL80WA8MAUPAyKHJgCEQQATIKoc3g9A7Em7wOx67TLwUbOaECuLpJBQo0wJBxRKNhdtC6TJF0b6XDgJ41fH2ucyjKKSE6Lnsi+nUhWLLWUFCXDO9wxRlGpIJOSUawIohkA8E8BJi4MPTjzEEjybzIJNCFADePuZVpsmUILZEG+C9z9bdpZn0xb5jCBgCuUHAyGFucLVaDQFDwBAwBAwBQ8AQMAQMAUPAEAgVAkYOQzVc1lhDwBAwBAwBQ8AQMAQMAUPAEDAEcoOAkcPc4Gq1GgKGgCFgCBgChoAhYAgYAoaAIRAqBIwchmq4rLGGgCFgCBgChoAhYAgYAoaAIWAI5AYBI4e5wdVqNQQMAUPAEDAEDAFDwBAwBAwBQyBUCBg5DNVwWWMNAUPAEDAEDAFDwBAwBAwBQ8AQyA0CRg5zg6vVaggYAoaAIWAIGAKGgCFgCBgChkCoEDByGKrhssYaAoaAIWAIGAKGgCFgCBgChoAhkBsEjBzmBler1RAwBAwBQ8AQMAQMAUPAEDAEDIFQIWDkMFTDZY01BAwBQ8AQMAQMAUPAEDAEDAFDIDcIGDnMDa5WqyFgCBgChoAhYAgYAoaAIWAIGAKhQsDIYaiGyxprCBgChoAhYAgYAoaAIWAIGAKGQG4QMHKYG1ytVkPAEDAEDAFDwBAwBAwBQ8AQMARChYCRw1ANlzXWEDAEDAFDwBAwBAwBQ8AQMAQMgdwgYOQwN7harYaAIWAIGAKGgCFgCBgChoAhYAiECgEjh6EaLmusIWAIGAKGgCFgCBgChoAhYAgYArlBwMhhbnC1Wg0BQ8AQMAQMAUPAEDAEDAFDwBAIFQJGDkM1XNZYQ8AQMAQMAUPAEDAEDAFDwBAwBHKDgJHD3OBqtRoChoAhYAgYAoaAIWAIGAKGgCEQKgSMHIZquKyxhoAhYAgYAoaAIWAIGAKGgCFgCOQGASOHucHVajUEDAFDwBAwBAwBQ8AQMAQMAUMgVAgYOQzVcFljDQFDwBAwBAwBQ8AQMAQMAUPAEMgNAkYOc4Or1WoIGAKGgCFgCBgChoAhYAgYAoZAqBAwchiq4bLGGgKGgCFgCBgChoAhYAgYAoaAIZAbBIwc5gZXq9UQMAQMAUPAEDAEDAFDwBAwBAyBUCFg5DBUw2WNNQQMAUPAEDAEDAFDwBAwBAwBQyA3CBg5zA2uVqshYAgYAoaAIWAIGAKGgCFgCBgCoULAyGGohssaawgYAoaAIWAIGAKGgCFgCBgChkBuEDBymBtcrVZDwBAwBAwBQ8AQMAQMAUPAEDAEQoWAkcNQDZc11hAwBAwBQ8AQMAQMAUPAEDAEDIHcIGDkMDe4Wq2GgCFgCBgChoAhYAgYAoaAIWAIhAoBI4ehGi5rrCFgCBgChoAhYAgYAoaAIWAIGAK5QcDIYW5wtVoNAUPAEDAEDAFDwBAwBAwBQ8AQCBUCRg5DNVzWWEPAEDAEDAFDwBAwBAwBQ8AQMARyg4CRw9zgarUaAoaAIWAIGAKGgCFgCBgChoAhECoEjByGarissYaAIWAIGAKGgCFgCBgChoAhYAjkBgEjh7nB1Wo1BAwBQ8AQMAQMAUPAEDAEDAFDIFQIGDkM1XBZYw0BQ8AQMAQMAUPAEDAEDAFDwBDIDQJGDnODq9VqCBgChoAhYAgYAoaAIWAIGAKGQKgQMHIYquGyxhoChoAhYAgYAoaAIWAIGAKGgCGQGwSMHOYGV6vVEDAEDAFDwBAwBAwBQ8AQMAQMgVAhYOQwVMNljTUEDAFDwBAwBAwBQ8AQMAQMAUMgNwgYOcwNrlarIWAIGAKGgCFgCBgChoAhYAgYAqFCwMhhqIbLGmsIGAKGgCFgCBgChoAhYAgYAoZAbhAwcpgbXK1WQ8AQMAQMAUPAEDAEDAFDwBAwBEKFgJHDUA2XNdYQMAQMAUPAEDAEDAFDwBAwBAyB3CBg5DA3uFqthoAhYAgYAoaAIWAIGAKGgCFgCIQKASOHoRoua6whYAgYAoaAIWAIGAKGgCFgCBgCuUHAyGFucLVaDQFDwBAwBAwBQ8AQMAQMAUPAEAgVAkYOQzVc1lhDwBAwBAwBQ8AQMAQMAUPAEDAEcoOAkcPc4Gq1GgKGgCFgCBgChoAhYAgYAoaAIRAqBIwchmq4rLGGgCFgCBgChoAhYAgYAoaAIWAI5AYBI4e5wTXrtS5atEjjxo3Tzz//HLfu+vXrq0KFCvrhhx+0YcMGbbHFFjr22GO18847e99Zv3693n33XT3xxBP666+/tMkmm2jjjTfWkUceqU8++USXXXaZdt1114zavnz5cq/eFStW6LrrrvuvOr788kv17dtXn376qXbbbTd16tRJ++23n0pKSjJ6V/SXfv31Vz377LP6+++/E9YHFvRz9OjRuvXWW3XEEUdk5f2xKmEMRo0apcmTJ+u+++7LGNecNVDSvHnz1Lp1azVr1kxXXnllxq9asGCBxo8frxdeeEEHHHCAevbsmbSulStXasiQId73Nt98c09GN9poIx100EE66aSTkn4/3Qfmzp3rzZ8RI0bozjvvzOnYp9s29/zq1at14403irYOHjxYNWvWzLQq+14OEJg6daonQ998842Q34ceekg77rhjWm/6448/NHToUG/ebbvttil/99VXX9XXX3/tzRXk4tRTT1W1atW8trz00kv/1PPLL7/o0ksv1dq1a721jnV52bJlOvvss//ZB3h44cKF3jo4ceJEb8+oUqWK6tatq3r16mnJkiVq27atXn75Zf3+++//1cZatWp5+wXzlT0p2TPUHa989dVXHp60oV+/fv+zRmaCFX196qmnvL1g00039cbnkEMO0fPPPx9z7zzmmGM8HHONFX196623tGrVqv+CY/fdd9ehhx6qrbfeOmVZKOuDbr1+7rnn1KJFC11wwQUJq4yF6dFHH+2NP7KMrM2ZM0cnnniiTjvtNG8dZ99jD0TPQBfhPX55Z+9hz2ZO8XylSpW0yy67eDrJv/71L09PSIbXF198kfSZVLD67rvvvL0rUalcubIaNGigN99803vs7rvv9nSnbJT58+dr0qRJnnxWrFhR55xzjnbYYYf/qZo5y/7FnI7W7ZLN5yZNmiTtI+Nwyimn6OOPP/6fuUK79t57b29/Zg2irFu3zps37733nti7WEN4BtlYunSpXnvtNf3000/e+CPf7Ot16tTJBmRWRx4QMHKYB5Cz9Yo///xTrVq18haHp59+Wtttt51XNaTvySef9JT9zp07q2PHjvrwww/F4s8iS2EhR/Fk4j/88MM68MADPXJGXX369PGUUTZ6lPt0y7Rp07xFk3ovv/xy7z2ufPTRR+rfv7/OP/98rw0QJRQOiBNtyEaZOXOm1+877rhDe+21l6ZMmeIpMCgJbHzgcvXVV3uklQUNhYAFLdvkkE2ShX777bf3ujV8+HDdf//9GjlyZCDIIYv0jz/+6G2+LPaMPRv0vvvum9G4+8cOJbV58+bexuYf/1jjyxiAizMabLbZZkJ5uvjii3XVVVclVVYylRmU0JNPPjknY59pm1DU2JRr1KjhbaJvvPGGmOco8yhMhVj8fQ5L/1B+WVdRCrfccktP0Tr99NP/WYPT6cdvv/2me++9V126dNE222yT0ld79erlKWwPPPDAP0op603v3r09ooqySMFA6Jed999/31sL/evdBx984K3TZ555prcmVq9e3ZM91mrm3/HHHy/eh2LHuo1sst9AolhTWWtpe7du3YRhLtkzyHe88sgjj2jgwIFx18h0sUJJZs1nn3Sk5//+7/90zTXXeEorCqzbDyHV9MvtebnG6vXXXxdK+m233eatkRD5m2++WRMmTNCgQYPUqFGjlGQhGw+59ZoxTEYOY2EKcW/fvr2aNm3qfZ81i/9DHjD+sr9QwBf9wu2ByNmLL76o66+/3pOfli1beusfOgyGwiuuuELdu3f36ho7dmxSvFJ5JhlejDttxIDN3k2baRdz5vDDD/f2qR49enhzDV2GvvnnYbL6U/nc6XYYgdCRrr322v8xnrPmgDeGGfQniBgllfmMbLHnJusj72YtYU5TnnnmGWEQYh6iYzodj/nkyDF6Tps2bTwZZtxccX3iX+qJRXhTwcaeKR8EjByWD+4ZvRUlgEUDRYUFDCXFFTZpFjEUAZ7BIucWZJQIJj2WbjZ3Nn9/gSTwHSZ4poTJbSB835EDrEksumweWKQpEEmUEpQQNoFsFMghGwvKG4TXbfKOHPIOFlaniEUrS9loA3WwydM/5zmL3hiz9Z5M68HSinf39ttvz5rV07WFMTj33HO9zSsZOXSysv/++3tKqFMkwA/vMkpDLkos5S8X70m1Tjw0N9xwg+e1zdRjn+q7gvJcWPuMYQEilS1DD+sEChNzEXKWrMQih5Ae1hgIRjwCFi3zeEkgTsgbil60d5o5iPKOIkkUiCMObr/BI9e1a1fPE4cxkXU92TOJDI6prJHpYBWLyGAAI1LFP8cwZkJMiV7Aw0jJNVZ4Ddl7HDnknbNnz9Z5553neW0fffTRf9qSTB7K+rlbr5HpTMghpAwDgZ+kgCc6BrLRsGFDr4nR4wvGvI8fonf8BjCIIxigy7CHuPFIhBdGxbJiynvQqfxy7Mgh+gztwniOhxdDBiXb5NDpdmB43HHHeUQMI64rrJvoN3jaa9eu/c86lOp8xmiLMSJZH4muggxGz2naAQ54LokwY9/CSMT4OTLt17d4PpG+Wlb5te/nHgEjh7nHOGtviDfZcOGzeLCYuGf85BAlgsUBTx2WLyzB0eXzzz/3LMMuBDXdRscihygSeO122mmnf6xgWByxSkFQs0UOo9saixy6Z/wKAFbC77//3gt1IGTEhblCpvk7iyl/5/NEIbB+q/sJJ5zgWU7BmE0ScsyCSngV9YGvf9GHQM+YMcMLw0B58YcXYU3F04cCgQK55557/kPqeCeW/apVq3qhO/zss88+HtHCysemgeLHJs0CTogP3lPqR9HEOojlD7nhef+4YyygTSgz/jYlak865JC24iWcPn26hg0b5nlyKbSFMBU2qLIU137+9Y+fG3tCnsAh1njg1aYvjB9eGDB0Yx+vXrcRIuts3BhpkPmtttrKGzs2WxQe//ucxx6jxWOPPeaFVPEuvKqzZs3y3u0Ufr88EtLjxpT3ujHhd8aTttMGvzwnwjJef51cYFChP7QFr7xrE/IXS87cu2LJUKw+gzMeMSfHixcv9vpOQW75nLkBBswhFHn+ZZ1DxpFbcKcfe+yxhyfXzItY8zoRDvFkm36CBVEYkCnGirGlXYk8u4nmCu1gDlxyySWeEoY3KVmJJoe0CwX1lltu8Qx6Z511lmeY8RsMqdO/3uEFgYyieBNSiocxumDlhwATVsp4xVISactNN93keVaITEn2TCKDoyMP/MsYgzXj6O9HOljFIofRfWSOQUyIWPB7aHKNFe2IJjKuvXwWbfCNbncimXJrBPLPuo38R+81PIMuAMYUDLSZkkNkABnyG0tYV1nL8cieccYZ3jv85JD9FrwhlmPGjNHBBx/8P/JHSD0hlhdeeGFMchiNFx7QsmAaa975PYd+2XW6Fd8hSgmM2b+JvPEbeJhD7J94qf17dqI5Tt3MS+YcHjhIcrt27f75CsYM1iAMNqzH4M6ekc58Zo11JV4f+TyRTDoM/GNo5DDZ6h3Oz40chmjcYpFDlASsSShVbNKxyKFz+7Og5YqQxSKHsaBlMUfxuOeee7wwn1yUVMghXlJIH0ollmWs5RA7yCvhI3jBKFjHUKLY1OIpg2zaWB4568P5Fj85RAk57LDDPGUdKyc/zrKKcouCxybN71jkUfZ4NwoRChiEHqWPNmLlfvDBBz3FCUsmoWkXXXSRt5g7b/Lbb7/tKdpYH++66y5PLgglgeC4sWdjR27YYPAo+0OB2eAhLLQFgwEbFNZglE+eJSQQSy6KMmFoWDohLOmQQ3ClP+DFWQ48rfyeigclmbxwLgsSzLlCiASyRl9QwJ1ccDaGTZtnIagYTMCccGS8OcwTwq9RYNzZEjwqzCM+Q8nCiotSgFwQCgpGECcUoM8++8wjuBBC8ER54ewTf0f+2fxRorC0OsIBIULZZnwZP6coQnRQ4BgHZIsxoG14dlAEOauFzHAGjZAuiBZt5fvJogDAI7q/yD5KH5ZhSBDGAUgrHmc8/sgrRiTGPVrO6AtkMp4McR7J32cMGRhOouUYfMCdungfZBAZQSmiX+CIbDNXMTJBllGewBuFk7nGvMbwwJmoZDgwR+LNNTBPlxy6SI14cwUZZv6xNqAMM4bJZD+aHGJ4w8vOHH3llVe8H/oJefV7yPyEB5nHKMN3/B6feHMqlpKI4ossgi9jCUmOJofRz7iokXiKOPKN4QHjFusXeLO+uf0hHaxSIYcYaSDmjLmfoOQaK+ZmNJFxkTQYTFH043mAE8kUxhO+C2Z4ITnHyFzBaIIHCpKIIQecWeeQE9YZ5C/a2xNrjGJhyvrK3PLLUax9108OWS/oJ6TJfywmnvzF8hxG48UelCmm8d6bjBx+++23nsececb6hVeaOcy6iB7BvoJ+AcFjb4iek7Hei95GBAD7Bvsrax/7PUZM5jrrMeunO6fJ3s0ZznTms/+9mZJD6nD6JHsQ+5+Rw2RaSTg/N3IYonFzxA9ywUaKYg0xgViwOcQjh87SG70RrFmzxgvHxCKFooWnA4sdJCndkgo5dGEjhDdCDrN1oDu6ramQQwh148aNvTOC4IaSybkC2oXSTew8FmaseTybLJwsVv9ZNNmA+S4bCP0m+QubgCOcED8OarPBc96CcWDxRWmHBDhPrwvnggSyaTDmbIooBBBELIp43fguGz9Kmztjx7i794GVC4mJbjN1QxRRzDnPgJIHCSL8E6UCosU5K8IgwRhZccpBuuQQWSDhAGdPIGgQG9oNkXaeOpRENlass6mGmjpCAA7IM5sX48kcwJsOZm7s3TkZ/uV5NnMUemTAEVjOUaJYEWbEuLlkOU5JwTPssEVpQBnjfRAf5ikKmbOSQ17YzFGO6Bft8J/H4Z20E2yRHZIzoBTwvAu/dYo3SgPjiALI2HAGBIXEhQ5xtjKZIYg6Y/XXhROi/ICFU+YIR4Q44gkF51hyhuIZT4Yg7ShT/j67ueqXY7DDwOKXVT8uGEf4P/LNPMHI47wWbmxTjVBADjGeJJprYJ1K+KNbh5AXEs7EmyvuOepkDFH4IOKJSqywUve8O6+FIYv54yebfsLjvHzIYbL1jLrd+gB55v3MQ9qMZxvMCLNL5ZlE/YpeI1mDmGsQGn8/UsUqFXKIIQEDBDLnkmvQxlxj5eonLI+5xBrO+g4xxtjBehWvJJMpVzdeNwyDbq9h3Nhz2IcgmG4dKeuZQzDEYEh9zGvWbHSJf//73/9FOP3zhr6xVkFqknlJ/eORCK+yYJopOSRBD+OG8dF/Zpb60CEwkpEPwo0BawHreKLoI0cO2WPxvFKP8+7j7SWclf0HfcRFhbnwz1Tnc7bIYTRpd+QQHccvw043Zd1JZbzT1Tnt+dwiYOQwt/hmtfZ4YaVMVpRErIaxPIcoIChb0QeG/UoKG3IqVsR4HUqFHGJRw/MBkU01EUMmAKZCDl2CBn+7IT1s2iibLrTNvT862190u+KRQ78i7D/ngUcCZR5lzr+gYjlmg2UzQQn2n22AwNBGPEMQ1+izk1hzsbyjHPg3IjwGkF+IUiJySKjIgAEDEi7kKNN4O5AVNiqHY7rk0OFHGA0bH9ZSSJULM+U9bMKOnCQ7xxg9HswDMvOidBF+A46Q52jMnBWUfkCUGH+UHpQp5/FwSQ/8ST0c+aBuvG2OiPnHKxah4HP6iHKO1TsROaT/WNpJJuD677woeIogFcgBCpcLD0tlHjqsUEJi9TdWHYy5awse9HhyRnsSyVCsM0jRY+IP33J4xiKHjkQzT6LPi6WKgwtxTjTXIEHpkEOHb7y54l93kbNUvHiJyCH1OcMbSquf+MUiPBjE/MnKkq3pkEPWI8IwWRdR7l0UhZ8cxnsmGTmMTlgCJhhU/P1wJDIZVsnIoQspxeARrbDnGitXP15L5hLeYowC4Jpq5u54MhUt//69hv0AAyiGKeflLeuZQ4gmRkrkEgMafWF9pR3sT8wZSixyyH6HUScRGfaTw0R4ZQPTaPlM5jn076H+/hHRwHpFFIdLfMSzRJNgBPb/LdZ+BfnDKw+2HAPCYIoR5vHHH/ciTzD4+fNJOHKY6nzOFjl0+6GLRDPPYSZaavC/Y+Qw+GP0TwvjkUMWE34I24hFDp0HiYUFZTl6kYo3udOBMfQx0QAAIABJREFUJpkyRqZSFBesaLnOWpUpOcRqB8HG85HskH5ZySGhcITpxQr/c1hCTvxkw68A8H6/Uo0XGGUHb1usw/KxFO7oMcNSD2GIt3FjbSZ8EpzwIhD2lQk5pC14h5wc+g+6k0rbn5gB5YOSKjnEw0oIJB42PJtsuG4zj0UO/ZhC1AmpJYQR8kfYDHKAkupPUEB90edPsPT6lYZoxciF+vmViWTkELIaK8lPLIUrE3KIZTdWfyFM9NufXMrJCkofnsV4cpZMhoJGDlOZa+CQLjlMNFdyQQ6pE48CxiPa6uTNL98om3jqWR9Q4JNdGZPKebhUnkmHHCaaN6kQ6WTkEM866xchpdHhxrnGKlaYZDp7bCKZSkQOOZrgNyDxzrKSQ9du1kHWA9Zy1k3OyBMV4Tyy/nmTbhhkKnil8kw6GDv5i17vo9d8t8f6+4eehdEuEy+Z8xxCDgmLZ9/CA4m+Bukkmgf9zk8OMdSkM5+zQQ79Z53dURwjh+lKWDieN3IYjnHyWplK9qdY5JANEVJG6CJhXdFesVyTQ7xDeICwljqlxU9osz0EmZLDDh06eEqxC6dz5z8gChw+d9bQWO1N13PoNmzGxZ8UgcQx1MXGwHsJU8RCSGHzIcyTcEWs+dEeF4gUqbD9YwzOEDjCRKMJTHSbIUG0xZ8sgM2Aa1EIccTyzKZFOG48ZSSVbKX0g/Ax6nMWcxdWyxk72u88y+mQQ3dFBmeqMESgsPi9pbHIoT8LJWHaJAuC+CCvhAwRKoXyg9XW71l37YXAc6aRzH2pkEPqBF/GldT2iTyHEF0nj37CTx14UPB60tZMPYfIWqz+uvBDPzl04deMGd+LJ2coh4QAx5IhzmgSKhUrrNTvlc2n59Afzh1vrmHISYccugyC8eaKnxxmI6zU1cecxIvt70f0PHXeYgwnyHisM24kNOHvGPRiJZvxr3+5IIf+OeLWvmyFlRIOCeYYkFzdfvz8a2q2sSoLkUkmU4nIIVEq3DPIGubCSrNFDh12hLOyfxI14M+G7p83RFngCSMEPt51Dew3rHsQoVTwSuWZdPWLTD2HGPv8xwh4L/3hLDtJlvwhzNFt8pND9A93bAHdzSWniaXbpSOjfu90vD7SrkRzmnOzRJuQXddlOzZymK6EheN5I4fhGCevlU6RQQFjQrp7Dv1diLWA8Lm7C4cD+Fij3L1YfkuZU35RCrAK8SznIVIpLswOb5LfywMxJPyAUEl35yKEhc2ZA9ZkVkz3Xcna4zylscJoE4WfQZ6wTnOWCg8IZBYPFAkzUIoTZXJ1Cyrn86gDTx79ihdWitcQKz/n7lj82VAhTJAarIFsKCRpQdFjU3fhUBAVwnLdQXy/B8CdA8HqyTMckEdOCPkhexxEie/TN8LC+J1nHQlw530Ic0KBgvig5JMQBKsvihPKPWGXkBPCiTLxHHIWg/NRKAokT6A4AwZnaf2JGdIhh072SZaB9RrPGOPmEptEk0PkEAWe/hJ2TZ8hvpABJ88QP4g8Z1A5I+s2RM6BYOUFS5532PqzAUeHwjEXGHOyRtIuPLTOG4LixJgQGuzCJZmjYISyTAgpBN/VAdHirA/nHDMlh8h1rP4iw5AC/1UjyBbrBvMWDwYyEEvOUET5eywZwnDgx4Q+owSRnMcvx5AT5AOZYBzBhfHhrJtb96LDTN28fueddzyPdrJIBv8agoKVaK5BlNIhh64t8eaKezd9gGhnkpAG7y5h+qzPzG9kGbLHnCX6wSmC0esdc4R1DlxR5Fnj3EX1zBfGmbUFBd6FNePlj+cNcfMk0TOJ1utoXF3KfiIIIDTpYpXIc5gopJT35Bordy7WfzVDsr0smrjGk6lE5NDtNSQwwvDGmsvvrBt4+zBQJirJvLEkWSP0kzPzfnlyuoV/D0ReSMCGl5twSf8RCEgh/WNfctlKWRsS4RUPU0gZexPh8Kw76eQ3YL3lnGO0dz2W0covvy4c1JFgjqdgXGTdYt13VzbFwhqMIdfsB+hJ7l3uHHu8TPTpzGc/BvH6mIgcoh+wdtBW1iynD8Ujhy5knwiYePpqqvJvz+UfASOH+cc8ozcywbDWo8xC3lhEOAfnD9HkGc5ZEYKAt4dFlcPoTgHnXCIKARm0UOy5f4rFhwWZDI4ou5wDYOGGkKCgQfSc8hCv4SwCLKR4taiHNrp2YSGE7EQXFFuUGTapdN6VCDw2FxQbNh1+iP1HyUFhJUELijXKO54NFjmsfCRDod2cC2DB45A57eX7FJLz0E4U5WTvJqyTDG58B+xYECETkFQUHcaPTYfNijrx/qH0EopCYUz4O9ix0eAhdIs4GJOUABJCSCekkd9pK+2HAKH8cA6EDR8ZoR7kBEWfjQmiwXhCTvgeyiDvh/ixgUNy2GxpI5ZlyAmeCDZ+NgQIEvLF9xlnyBTfdZkj3fgjd7w73jkaNmxkjTYhw5ynwDABCYhOzJAOOfSHp3KWB+KDMoJ80weUILBBFiAwkEUs1BADNk7ehcINRig8/M44onxjkOG7nE1DXrnjDVyRLWQOmScxAPJ+1FFH/ZPEhRBlzgyisDMnMYa49/E95iceDM6f0l6wc9lPIfSMEfLD38CfNpE9lCREFHBDDlDMGEuMQIwfRN6RhXhyG6+/kDP6hjLAODE3UHKYS5BSd94onpxB0GLJEOPr7zPnavDWgrFfjpEb6gATZBC5REbwtFIvGf2Qa/7PeVX+jxeVNcXNa0KxaC+KGjJFtEQ8eUw01/CYI69gxXyEvKMAJ/ICME/jzRXmDOHLztCH4h7rSonoMYs+c0jiHSz4hKDRTzxLGA/Iyutfr6NJA/WyThJOTIg46z3toSBbGPFoD+0jkgBDDR548Abn6P0m2TPJNjvkAa87Ia/MK86yckYa2XDnGtPBKhGRcSGlGHxiJV3LJVasJ6zl7DHR+1IyjPg8kUxhfGXdZoxY41nbkFVkECLmdAbWB7KYkjiEuUCEBWsO8wz845V4mLqMwIwhe6qr119PLKMK+zAGUfBgPcEg6K50Yr3BUMpVEMnwSoSpMzCxXyGjTgdKhDVyxhqNcZi9mjWWH4yDzAHwYo3BgMG6wx7DvGSPp63sL6yTnD93+yey7b8wPtb7WV/QAZhrhDwzr2kvhhoMqXyfMWAPYC2jHX7dLpX57CIEEvWRZ9Ah2dtcIjTWOvZGt1eyvpBoiz0RfYN1Fp0SfYm9DHxwKvCeZPpqKnJvz5QfAkYOyw/7cnszyhCTF8WTBQEFyF9cMhAWhUR3eWWjA/l8VzrtxWrO4ue/5y7Z98ETXFk4U8XN3aMGUYoeB97nxoo6Ex1o97eNjZYNOPouNvcuxjVRXfHe6f7u6gUj2p2OVZZ2ghObN55N6mBziyWHPJsOOXQYUCcFPGmzw8IpzfHw4TvJxiMduXCKEdZ6SHSsMcTyi5zFGvtUxjSZTCb7PFZ//V43lBvwijUPEuGYSG7T7TMGGzzxEMlkhqpk/U30eSZzLV59yeaKu+4DhTDZNRZuHhDS5Q8vdue9/Pc/RrcnFuFxz7ixp62sV+msdWXBOdZ36QtrgrvH0v9MOlglIofRYxI2rJLJVLIx8c91jGL8nzmVrMTC1BkriV5KtHYl8rizD1BPPD0kWbuSfc76xE+ytTVZPel+ns11JJ13B2k+p9NuezaYCBg5DOa4WKsMgaJGgI0Orx8WTApKNF6OVLP6BQG8dEIRg9Be14Z0QjKD1O6wtAUvECG9EO9UszZjJCHyA28fRpVUiwu785/pTPW7QXguXayc7OLxSBYuGd2/sGOVq/EqC6Z49EnslcrVKblqv9VrCBgC6SNg5DB9zOwbhoAhYAgkRQDFiHBJf3KWpF8KwAPuHBlJFOIlLQlAM0PZBM4wu/vL/Oe+k3WGEC3C6PCCcO8ioYmJSCLhaNzdSOg63pNkV/Eke395fJ4JVnj2CbUm9I/QX5J7cAY1USkErHI5PplgCtEm1JkxxCvNsQqiJ6wYAoZAOBAwchiOcbJWGgKGQIgQwMvDWRJCRgnhIjkBP0EvhPdx3ofwaMIVUbA5W5Nu6HDQ+2ntMwQMAUPAEDAEDIHYCBg5NMkwBAwBQ8AQMAQMAUPAEDAEDAFDwBCQkUMTAkPAEDAEDAFDwBAwBAwBQ8AQMAQMASOHJgOGgCFgCBgChoAhYAgYAoaAIWAIGAIycmhCYAgYAoaAIWAIGAKGgCFgCBgChoAhYOTQZMAQMAQMAUPAEDAEDAFDwBAwBAwBQ0BGDk0IDAFDwBAwBAwBQ8AQMAQMAUPAEDAEjByaDBgChoAhYAgYAoaAIWAIGAKGgCFgCICAZSs1OTAEDAFDwBAwBAwBQ8AQMAQMAUPAEDByaDJgCBgChoAhYAgYAoaAIWAIGAKGgCFgnkOTAUPAEDAEDAFDwBAwBAwBQ8AQMAQMAQsrNRkwBAwBQ8AQMAQMAUPAEDAEDAFDwBAAATtzaHLw/+zdCbh/U/U/8G2eySzKkDkSUiqiNBgiRebxhzJEVMaQJGSep0LmOUVoIJmTTKFQkaHMU5lKyv95nee/v89xnHM+53OH7/fea53nuc/9fu/nnH32fu+111rvtdben0AgEAgEAoFAIBAIBAKBQCAQCAQCgSCHIQOBQCAQCAQCgUAgEAgEAoFAIBAIBAKROQwZCAQCgUAgEAgEAoFAIBAIBAKBQCAQiLLSkIFAIBAIBAKBQCAQCAQCgUAgEAgEAgEIxJ7DkINAIBAIBAKBQCAQCAQCgUAgEAgEAoEghyEDgUAgEAgEAoFAIBAIBAKBQCAQCAQCkTkMGRgBCPz3v/9Nv/nNb9IFF1yQHnnkkXTKKaekmWeeedh75r233XZbuvTSS9M999wz3t7bz8Bee+21tPfee6eHH344ff/730/TTz99P48P6t5jjz02XXTRRemMM85Ic88996DaqnsY5ldccUW6+OKL02GHHZaWW265vt9x5513pnXXXTcdccQR6bOf/Wzfz7/dH3j99dfT6aefnh577LH04x//OK2++uppjz32SFNNNdWIgSbLyZVXXpnI5MILLzzkfZuQ66zXYIZinfR6x3B8/txzzxU667LLLktTTjll2nLLLdNaa62Vpphiije97uWXX06XXHJJuummm9JnPvOZtOKKK6YZZphhwF0q66033nij0DHnnntuOvDAAwekY7p0hN3adNNN0xe/+MW0/fbbd3lkwPc888wz6Wc/+1mhNz/wgQ+kvfbaq7Gte++9N/3qV79KMC5f0003XVp22WXT+973vjT55JO/5fmnn3660Pt33HFH+t///lfM2Uc+8pG09tprj7PNf/vb34p+mOemy1x++MMfHvBY+33w3//+d7r66quL+aYn9txzz36bGFH3m+sLL7ww/ehHP0r77rvvkMgvv4dOuf766wu5mHXWWdMGG2xQq/N///vfp5///OdpookmSu95z3vSe9/73nTjjTeOm/O55porrbbaammmmWYaUbhFZwaPQJSVDh7DaGEIEKCwkKDbb789nX322QMihxQpI8bwdb04D5TuzTffPOD3dn3XQO7Tv6uuuio9//zzhWM16aSTDqSZAT2DOCNf66+/fppmmmkG1Eavhzggm222Wbrhhhs6GT5kBpHJZJUTw3iussoqhfGKqz8EOOWcZ+SaI+lnnXXWeYsD31+rQ383OTn88MPT+eefPyzkcEKusy5o9btOurQ5kHvg9OijjyZO4SSTTNLYBH216667pk9+8pOFLj/rrLMKsnHkkUemr371q4Wz6aLvd9ppp0IHbLzxxkMid1W9JaiAdHbVMV1wqeLAyT7vvPPSkksuWRC24b7uu+++IihmrbKbbdd1111XEO599tmn+GFrrfNDDz20IH+HHHJIgU+eE4Har3zlK+n//u//0pe//OViTpAuRP+cc84pAjR5jH/5y18K+4A0HHfcceNsr/sPPvjgQidvtNFGww3Hm9pnEzbccMO0wgor9MRmvHas48uqspXnbyjlV1f4POZ92mmnTT/5yU/Shz70oTf10Bxaw0cffXTaZJNNxs1vnvM55pgjnXnmmWnGGWfsOLK4bTQhEORwNM3WGO/rfvvtV0SlBkIO//nPfxZRQlHbfjMLg3nvGJ+SYR+eueYUdjV8v/zlL9Mtt9zSGi0f9k6PkRfkgIzIP3I4krKFVYjJCSd2uMjhSJ/SftfJcI3nrrvuSqeddlraf//9W+Xlpz/9aZFxWnPNNYuuIIsyhzK02aFEUBCQ9dZbL+24445p4oknHpZusynLL798Zx3TpRNdcejS1kDuuf/++wvcZPJ6kcM8/u985ztvuheh5fxffvnlRfUAAvnQQw8V+njBBRcsSGA5KMjG7rDDDumBBx4oyP68886bnn322YL8+XdVh/z5z38uPh+fmUNY5j6pROmFzUCwH+5nqrI1HPJrDFmGZAe/+c1vFkHycvBZP2TDH3zwwYJs5/ltm/PhxibaH38IBDkcf1gP6k0yJi+++GJhcBlRjly5VCRny9zj81yWI8r717/+tVDyiy++eFHeQ8lrzyUqKHL00ksvFdFBykHpIseREXj88cfT/PPPn971rneNiyx6/sknn0yzzz57uvvuu4s2lKfkciFt52dFlRZbbLE3KR39/uMf/5j+9a9/FURuttlmK/pSJmlTTz11euWVV4q/5/H4zcnwrFIY48k4cByV2ShJXWihhYox5EhoHfBPPfVUoRzdp3Tyd7/7XeG0GD+M27DRL+ODiyga7ESMsyH1fBX37Hi/+uqridFkfJUi6Yeoq7IMZTrahbW2c//h6T3zzTdfLcbvfOc7i/bgI+qY2zE/7373u4v5bbv0SZkJx22BBRYoIv0ZB7JjfshXbtv4zKu593fzQHZyG7Awf1nOtOU+smks5fmsc3qzfPidZU//b7311sI5kY34+te/XrRJDmCo73DLV5YTfS3LWHZU//73vxcODQcVzmX5bcKjDcOm93k/DGeZZZaiNNjYrQeXNUQWyGB1jdS9S7/IjKyNfhtzWe7y2Krrw9+r/fB/5UTZebL2yEleN3VzkOUx94PckQEyQ0bIXRfZKDucdes5j538aN8cc2A4q23kUL+sTRiTjf/85z/jdEiWlbb1UV1nMGhb5/rpmT/84Q+FXrI+rbdeJCf3gS7+xz/+Ufy8//3vLzJxTTJRt07KejavE2O2zrLeLNsFc+P/+tekn9vGzEmU9TPX5IXOagooaH/OOecc93mu0LCG6VljtZZVAcgokqUuV7ZT7s22ih3J857tXllvZedaBkbf2TT60jpyNc0HnOr0eBMO2S5qO19t66iLfDXplaEgh/qY25HhYzvZ0K222qogi4hB9coZ7JNPPrkg+01EQRWPi94biE0qv7c85+SNjGf/pWpbst+AsCKHgg51Poo+Na21Ov3GltK3dKv1VbUpvfRlnX2tk/c62ZJdz8ENFTN1PkLbeJrWlbn/3ve+V5SIskMqcLJt4v8JJsBXSSuCH+Swi4YaO/cEORwlc2nxU8jKPNTUf/zjHy/2CG2++eaFsf3c5z5XjET0h9Hzd2VYlLRFfswxxxTO9UknnVQYUmUCHMFTTz21MPIUJWPteQr9u9/9bhGZdH3jG98oShpl5ZTOyNBxCClIbYgkf/7zny+UB6MvGrnooosWUeHdd9+9IDQizX4z0AyQezh8DMxRRx1VlMeUySGHUDRLacgXvvCFol3j5RQrQYKFcksGjcIUyTTGXuQQjhzMa6+9Nn37298uHHdlTe94xzuKjCVFCRtkQb8YG2Uqxu5+pMJY4MX4wMH+ho997GNFGc1kk01W7J+rw52Sp4y1t9JKKxWK2H6QJ554oijp4OAhOgzzD3/4w+JvueSPI5kzqt6tL3BQ2rHFFlsUzuUBBxxQ7N1BJM0ZpS4S3LYnRV9222239LWvfa2QA3NrzxkHCp4MEbzIxPHHH19kb8iaueeIcdjtU+NIMSA/+MEPCnIOC3LG0WBYyYZ79IWxzmOpOr3mlwNqf5D2yTFZWWONNYqxkH97ZZBDjhM50K8TTjihiGAzakqfZBfJPSyMzWfasv+JjJtX/UWEYa2MSpvmvw6Ptmw0WdJfa4t86KM1Qdb0jXNKPhA7cmx+BSTM6Sc+8YlCJl544YUCb1hVL2P6xS9+UawlzyyyyCKF460UiMyceOKJBTFuWh+c1mo/ED1zQlZdZXKoDI8TSJ44YRwsJBSO1px1YS1bd8qOV1111QLPfmTDOJr6C2t6Qp/pITh6N/LZRg6RH6Vy5t995ND6IZ85M01/VdeH+a6uM+V2bes8B6U8aw7pC3JLRpVq7bzzzrX7dDlhyvP007rlXHvGOrjmmmsaZaK6TqzbOh1Nl5E9MmgPN70KPzIHPzqeXq3Tz/YgNY35oIMOKpxiuiHLSxs5rMowXUCOkBDrWeknm7HEEkukeeaZp9Dr5MkaXGqppRoDezl75X5zqT392mWXXYoySzqmrLfIUiaHn/rUp4pAlmcFA5VBLr300oXOqpsPuqKqx6015KSMQ7Yp1tK22247LuCiyqFuHVnHSjd7yVeTXllmmWXGkbrBZA7NUZ4X2UM6iZxZd02VHBnL7bbbrtAdSFE1c2gdasM8spF1a67NJlVlh05lkwVflCXDf+utty5kxHyQQ2W2bJcSSLpFn3zOPrNddDyyq6zWfNHVVf1LBpRaVvUbjJXO0pfWjzVMhtlgPpJ319ksWfMm+1pnT/SL/a+usUwO2Xt63j0wpT8FSunouvE02ZOML3LIX6K7YEPfGxcbxS9i0/hwZDrI4SghCkPYzSCHQwjmcDdlwdo4zAhylpAKi1o5CMVI0X/rW98qiAxnzWecav+n1C10BoBBphQo9xwtYqw5SJwdf6dwKeBceuazTBIoXsoNAUDiGBTKGxnhdOgjw+eAEJ9x4P0WeaNoOBr6wLnnMDDQlKtn9JOC58woZciRLIqMU0PhcYyVPNj8b4zGziHsUnYmys9xQib0obrn0LgZAY4V0scgwcb/OdDG6zfDbUyceYqZg0Fhi8y34e5Zzrf+UvR5PwF8Odl5vwTyWDYSudxWdsd4RafNj/5zchg1JIPDyCkmHwiHw3YYlaZLu4hkHisSIqNmfqulfDnK7L3bbLNNEmE1f37rAzLHGTJ/sBCk0A9XjjpWS3irTm8mxtqR2cqk1XPGkyPCOeOV+8Q59JkAiL4Jephfl2BEDmx88IMfLNrkYHA0rBNtkSdBFpHhJjzqMOQI6RuHk9OvXf0Q0ICT8ZF5686cyrCSJ+P0fvKS90QJcDTtz4GxfnMMrF2ZW0EiJWCIiEMByEXb+qj2gyNdnZ9cVsaJ+vSnP10MGdHmyFtfgkSe+dOf/lTgZb1kZ4Kj1FU26JWm9Yw0kVmOSu5D1z2HVZktl2TRM/retD6qstm2zjmd1hZ9mwlrWQ/4vG3NyQSQF2OltzmAeU9enUyU1wlHje5t0tECdnSQA0TyHjOBEnrZnDfpZ3q1bcx167mrzbO+rFHBJLorZ6DIEJmXHWJ7EGS6I6/duvYF1NgGOpRzLCNP7gV9ZKWbZCDrWHaHnPqtH7I11flAeshgnf3U/+q6qZYy9lpHxtyGNdLbpleGKnOYiT45RhDpbtlc9k4Qqnoh1YItK6+8cqHz2XRjQZBy9QodKPBrffRac13kh42r2mQ60JzntUcmyJjgiACfPgmY8imQxPJ5BnyAJv1bp9+MkWwiifSRYIRgIltNfuGGfNbZLHa5H3uS9XzZZmYdluXX/Bgfe2JcfIh+7Yn2MzlE9NlxQefsB8DXZV3Q60EOu0jq2LonyOEomk8OFQOYSyA5mkgZ54xiohQp5Bz9MTSKlfHkeFIkOSJYJpoUKqNNAVDw2kRcEKPyRXFySKoOuvYZa4eCZKed08xhFtkTkabEKSMRxaY9hYwhpYScUOrl0ys9n0+kLJ+uJtpMaSO5XcghB07ErdyHqlPIeIi4y3rBRiSRs8IRyca0vDeybj9UE+7Vd1X3E9Ttlyg/w4mCNeewerqndzLu5oDCZ5QQrLYrOzEMoMghg5PL4prIYSZidYas/Iy56Zcc5r5qm9wgvJx5c8+J7kUO3cdQljNM+fAGTrH5bOsTw49w1eHRS1XIajDg+pwj+nWyISLLCZZxKpc+y2o0nbhah7VyRDIq+0kWOGue77o+6tqkP0S8y5mDHLAwD4IPOWhR3mNUJem9ZEPGsWk9CzIgjuU57LrnsI0cfvSjH21dH3XksG2dexd9nANunDRBrl77Iuv2EPWSiTI5VIbepqMR07IzTW6tCfOWS//r9LOAUF3wJuvVuvXca034HNGik8iVQGbWoXR2mYQImiBj9Eteo3Xt5/2LSnjpQc65i31ytclA1pnlA36yE1yXLavT45nwlB34qt7utY4EYOHay454R51eGSpySM/JZArg2ieKHCDdsp51ewWz7CLXZZ1c3XNoDvyt15rrIj/uyTZZAIz9y1VUfqsIIQcqWgSTe9lQQZkm/cv+Ve2DSgOBAsGWsj21lmQUVe+46mwWwtWPPWkjh1k+q+PrpTuaMM7kkA4z52wJbKwjmV2EmI85EHJIrnJ5u/eXt5J0nfO4b8IiEORwwuLf99tF8WUOkSiOvbI/5WWyEJxgCj2fOuX/iA3labEq0cwKJhNN5S2cWYaa4pWd4UTLMtRlMeoUb/lvlIo2RdSUCP32t78tSnY4TDIkyh4pojrSwjFhnJSBIKGIXC6zQ16V+TQRy67OY93hM9W/lbGBK6w5q/rVhRy24T5YcmgPjCwO58Z8Vi/KnMEUCYax/ovytu2/1F8OGXyRyryfaEKQQ/1XFscBlOmW+chOWBdyqO8y2GUHvSyfsmy9CGsTHk2LlRFUws0ZEkBgZPNhCFUMRdWtMw5fP4fA1DkN5b9x7GV9+1kfTQSuekBQ+T4BBGuh7Bj7d7/kkC5oWs91a7nr+u5FDNrWR7/kUHkZkiZLTNeRW9kLjmrb4T50VUN2AAAgAElEQVRVcthFJsrkEElr09FlZ1qAyOUZWQ9kp0k/Dwc5VPJGp9NFZT1UJdb6mE9BRCJ7HSSSK19UCLB/SLnMZ1dyWJ6DJnLYpMe7kMNqRUQmD2Xdwy62kcM2vTJU5DATbe8SQIAn7NnpvFWlrPcy6bVW6LGcpauSQ/6GS6BqIDapzq4JetOb9A99S7a0TcYFfHPwo40cWqOebdK/dTpRIIvNNad1X7fUZrPogX7sSb/kELEfiD3JOts6Qg7zdhqJBgFGwaNcITIQcijQk+1E1j/0Ypxs2rfLP8EeCHI4waAf2IuzMre3zeZ6Tr0opDKvHNlXlpQdF861csW6aHUuF+PQiphxxrNizWWjOdIse4CIyixWsze5zIFTzEgoUVBmac9B2VmjZCmc8rHJnBUE0p6mHEml7IxL+QrlZ1O0dvyt+qzvxhJJl7HpkjkUZVMCkqP9dWTP35QnKls1BiRMxikTrLbouggZh7EJ98GSQ/MvWil6CsvcJ45VPkTGHh4kknJWJtmWycgHB5AZAQLk3jzWler2SwD6zRwKbDDcSpJkwTgWZWeqCzkUUCAnvn8rG/Isn0hPxq1MbspzQh5ddXjUEWzGnNOiPFW2WzavvD7qSI33yXbkEh7v4+gI3NhPWUcs6pyGXN5k3Vt3+tHP+qhrs67ENb8nvwPBHiw5tL6a1jM5sxdZ9iKXlQ4FOSRfqhya1ke/5BAGysZUZSjB82NvafV7/Kqavk4X95IJpdGZtHtPubS/qqONMx9Dz0lzv/Yd+uLdTfp5qMlh3otHJ6rEsH78jdzRS8gHQpLnOJNDY2vLHMIzV74ghErFy9UyvQIEnifn5I9upAOrp5m22c8u5LDXOmIfBFqayCHd2aZXhoocWmPsHB+C3icvebuGPpa/roSOYhdgxn7a+9jr5EqB1rY1148XlLcH6B89yRdRPs13oC+yHPXKHKpeatK/KoSqwa+MtXeVba5yZFlx3wPYZLPyoYH92JNq8LJXdVEv3dEUqCpnDu2/FKxEtG0NytuN8ti7lpVa355V0tvvqfH9yELcO/wIBDkcfoyH/A2iPRR5PjGM0lTGlv/vhVmhyKKIbFPmMo7l0hmKy14s5Z/ZUc1ZMxkn2TrONEIiyumduayUgaSUGA/1/rKPonLKNbLTx3iUD4jgxHBwHP5CEXE2ObOcB/0vO2eMFJLlPlFyzgQHgyOsdFLZKwLAocj7yXKJl3sQpbrvBNRXeDC8iKeLwbPnp5zR5Fz5u0hpmUjWkcmyM5IdjSbcm8ihPYxIaC/Dlvcc6pM9F0p5OTJwtNfO3+yp5AiKWPq3eWzaw0NO3Me45v2Xor76ae9PmXA3kUMykw/vKWPBCWdsHG5DZs2HDIs5cx/Hrhxhz05X3lcnelk+0CaTQ/eZaxkXJFhkM5e65jJZ5Wv5aG5zbjzkUya6LXMIiyY86r7XrRpMcegMuRV9FYGvy5BkGbQWEErE0n32S+VDoKpKIxM5GOTvE1NqJcNvfvWt6/rIslBHDvN+LA4FWbJ/zXvIh/co24JfuR85Cl2eh9x2k2xwNJv6q9xWAITDbv3DR3m6fcJNe6EyXhzXHICif1QwqJzgBGtP9LppffRLDulNwQhy1s+XtmfdXCa/vWSivE44at7ZpKPzaZm5TQdnZKe2HGSr6ueu5NDckwXrmZzUBU0yMSRP7E6+jF0ARXbQ4R70eF6ngpUqFxDGvNe8yXhmO8XmVb+jrRc5JHuIDztEHyH4ZKM8H232M+upMg7+bT3nioFe6wj2bUFGVSrlAEBVrwyWHNKt5IPepKsQIvoHNtac4K6fXAZsHtioL33pS0WW1p47854Db0p8y99zmOeNHmhac2yZDKWDghyK0utiR/IJqipnEBp6SfCqfOJtLxsqSM0HqNO/AhZV/Zb9pF//+teFjyWQzs4Yr0ALkt9ks/gV/diTsp7Pa0wbgk5NZaW9dEcTrmScTcy2O8sUechrso4c5jlXvp6fze/gtylNNef96MRecx+fj38EghyOf8wH/UZRU8oc8XJIAKXJCedo5n2Cat3tC7BvS90/BUzpq4/3W/28C7GkLMtRQllCxEmJiUtm0WJnFLPipRwpZhFOJE1mTQQvf3eVw3IYXEo/7x9E6pw8hsRQOoimPUwIAMKgDzKgskcydmrekSx9kdU0FqUj+VkZDO/loORMH6PKGfSOOnLI+DF6MmT6Jvuqry5OPac0H/9uD5EsY/n7nvJR007+45yJsumffnJgjZnxrMMd2YS38j+OrhNnGTX3m0+G2lwYE4Iry4k4wyWfEsl4IaAMmAidy6EWyDlj6+/6b+69x/MMeh0WOYjA0HseFuacwaPYyYm/mzdGGfFHRpSHmVOyoM/wMx7GwtwxmqKzCD+Hz34Nc83hc9CCfpkfcuW+8jtEdH2mrXxAD2yNAc7kxZx41hySBf0l3z7LJ2jCTHm1OfY+jijnN38dBscQ8eVg+IzzxdDl/1fxKB9PX17A5EnUXd847ZxezqZ5NC/Kl3wOQ86IspqyDCrnQaIZY85g0zxlp0GUWsBGtoRjZV6QKRcnuW59eAdZpS9yP8gIZyMHSDg4ZFe2FuGGrb2MTt60F0nfROvhB1tzblycFjJm3vqRDftazEtdf81BHot5EujwdQV0BwzJU92prjDIeg/+5ptcWHMCL9YEPVZdH/SPtpVi53VGbuiXpnVOtmFBB5LBfHGmrV9yUEearBmE1TqFPdk1FmQn66WqTOTvoczrxPgFr5p0dO4LgqIvAmGZbLXpZ2vZ+m0aszlDhgU92BQyQmbqLkRCP2WNyhcZyoFIQS0YkzG4WX9w7VUGn9ujWzjr9FT+ehROellvWYNkwnvMO/nhbJMxQQKkrm4+tNNkP2Fk33/GwTwgW4gm+0qv2D8Mx7p1xPay4fR+E9bkh92p0yuCocgYGSLfDhuiQ+rkzXzT6dY+eyO7ZuuITJeMMntnTspfv2IsDruiEzyjv0qR6X92Ku9LN7fWFn1Av9NhiEXefmGest6qs0lIPFstE2gee5GJfDCNtqxZ4xV0FGzIwY9Meq0rtoC+U2XFl6Dv2GgBVc+Zm/JaE4R2SnFVv9GJZNX8KoV3CXjQJd5BnptsFtn2XFd7Uj43wBrj1+mT/mcfgezl8ZERQfYm3VFnT+ga+hExpNvzvLFN5tz6YzvJjvl1gKAgDnknM+QARnA1f/wGAWVVXAgnfcPXadvKMmgnOBoYdgSCHA47xEP/glyak6O21f/nN+bvRqRMKQmHmcgwlMsM3OOHsaxe7qdIyt8ZWN2/RSlUv1PQ30TbKHsKgoPsnfmgjNwvBr18eEYXpNqeZYj0t9f3+nlP7iNstCmrWVVm+VTIfNBBl/65pwvuXdtqus+cw9V8VsfLQDKY5rTrF5vDjgNuznp9T1u/fS/Lg2wfo9L2DnLnMi5YkqX8/WzGJlJMdpqIlGfb8OnS/37wyO8iy/A2Xs/3+q7Nsgy2jaXsZPk3Yw2HurkazNrqsv67YNfPPW39LX8G415yk9+b5Z+M5O/+9Gz1837WR92YOMwIIrKeL04kZ1y2Lu+B6wePfmRCu3U6uvw+5Mc4y+utl35u62+W9bI+72d81Xtze/k7GHutg/LznqGzZJa7XP1i26bH+8Gh1xz10vH96pUuWHS5J48RDvk7JQfq8DfZJFkohE2QqIutKu9lNIbq/7uMK9/Trzy02ZQ2m5X1d1f72o9slcfb73j6wSruffshEOTw7TfngxpxXcnGoBocYQ/nTe4IiIiabELXL2geYUOJ7owhBOpKQMfQ8EbdUGSaZW2rpyoLZHB2ZboFB+IKBAKBegToNJlomSoVOHEFAoHAyEEgyOHImYtR0ZN8rL1DYJRV9Dp8YVQMqtRJpZzKN5TpKAVRdhNXIDChEchfVi04kzPaE7pPb+f304PKDpUFKnnn3Covvfvuu4uSr6Yy5LczZjH2QKCMgEyXSp8uGcNALhAIBMYvAkEOxy/eo/pt+ZQ5WTVlSmrU7Q0bS8qd820vlP1K9j0OdYnlqBaA6PwEQUAprkMNyKZLRsq6i8zUBJmOcS+lD++5557iwB5f1WCfmb1goTMm7LzE2wOBQCAQCAQGh0CQw8HhF08HAoFAIBAIBAKBQCAQCAQCgUAgMCYQCHI4JqYxBhEIBAKBQCAQCAQCgUAgEAgEAoHA4BAIcjg4/OLpQCAQCAQCgUAgEAgEAoFAIBAIBMYEAkEOx8Q0xiACgUAgEAgEAoFAIBAIBAKBQCAQGBwCQQ4Hh188HQgEAoFAIBAIBAKBQCAQCAQCgcCYQCDI4ZiYxhhEIBAIBAKBQCAQCAQCgUAgEAgEAoNDIMjh4PCLpwOBQCAQCAQCgUAgEAgEAoFAIBAYEwgEORwT0xiDCAQCgUAgEAgEAoFAIBAIBAKBQGBwCAQ5HBx+8XQgEAgEAoFAIBAIBAKBQCAQCAQCYwKBIIdjYhpjEIFAIBAIBAKBQCAQCAQCgUAgEAgMDoEgh4PDL54OBAKBQCAQCAQCgUAgEAgEAoFAYEwgEORwTExjDCIQCAQCgUAgEAgEAoFAIBAIBAKBwSEQ5HBw+MXTgUAgEAgEAoFAIBAIBAKBQCAQCIwJBIIcjolpjEEEAoFAIBAIBAKBQCAQCAQCgUAgMDgEghwODr94OhAIBAKBQCAQCAQCgUAgEAgEAoExgUCQwzExjTGIQCAQCAQCgUAgEAgEAoFAIBAIBAaHQJDDweEXTwcCgUAgEAgEAoFAIBAIBAKBQCAwJhAIcjhKpvEf//hHuvLKK9ODDz6Y3njjjbTKKquk97///W/p/auvvprOPffc9PTTT6dpppkmfexjH0uLL754mmSSSdK///3vdN1116Vzzjknvfzyy2nKKadMk08+eVp++eXTXXfdlbbaaqv0y1/+sriv7VpppZXS/fffn/7+97+/6TbvWGKJJdIHP/jBNOOMM4777N57702/+tWvine6Z6GFFkqf+tSnis+vuuqq9Kc//Sn997//TTPMMENaccUV06KLLjreZsVYr7766gKzhRdeOO25556Dfvc999yTrrjiimK+jj322KLdCXXB9bbbbks//elP0w033JBOPPHE8d6f119/PZ1++unpscceSz/+8Y/T6quvnvbYY4801VRTvQWWuv7OPPPM6Wc/+1m6+OKL0wc+8IG01157dYLzmWeeKZ674IIL0vrrr5822mijdOedd6Z11103HXHEEemzn/1sp3bGx02vvfZa2nvvvdPDDz+cvv/976fpp59+2F774osvpmuuuSZdeOGFabrppkuHHnpoMRdk9aKLLkpnnHFGmnvuuYft/dWG//znP6fTTjstPf/88+nWW29Nxx9/fFpmmWXe8v5nn302/ehHPyrW1cQTT1zorne/+91p3nnnTf/85z/T5ptvXsj5U0899aZnZ5lllkLHLbjggsna/PWvf53+9a9/vekeOufDH/5wmm222RrHrZ9ksO2aYoop0kc+8pF07bXXFrr2sMMOG+/rbbgnbkLJSb/jGgm6r98+j8T7u+jvyy+/PLHz7D7dRbdOPfXUxbo8++yzi98uv9/73vcW/ssvfvGLwiew7hdbbLE36eOhWOvPPfdcT31Aj1SvkWojBiobE8ofyXaGb2XOu9rtgY4znhtaBIIcDi2ew9oah+Yb3/hG4Tx99atfTQcffHDijJSvW265JX3+859Pjz/+eEH0Pv3pTxcfI4uepTCPPvro9J73vGfc3xEijs93vvOddNBBB6UDDjggve9970s33XRT4VSdddZZhWP9yCOPFO/dZZddCoK34YYbFm0gmxywJ598Mp155pnpmGOOSdtuu23aaaedxhEAjhLihxTst99+BUl05TEhDRw7zv/4uBAH2HGOYWMsK6ywQuGgD8XFwT788MPT+eefP8GdQ8GEfffdN/3kJz+ZIP255JJLCrKMkHEg/Kyzzjpvkd2Me11/77vvvoLUea6fOcrP7bbbboUMm2ukiHOS18BQzPdg2zBmgRKO0lprrZUmnXTSwTbZ+nyW+fnnn7+YF+RQEIFjhEgLLLkEpTjZM80007D0x3i33nrrtP322xdrHzn90Ic+9JYA0W9+85tCp9Bt9I/+wQyZ3GGHHZKAFb3yt7/9rVjL1jWnlINKf9F9O++8cyIHnNI111yz0Hdkia7cZ599Cn0peEI26q4bb7wxHXLIIYX+RJ61v/HGGxdBl49+9KPp7rvvTt/85jcLQvjb3/52xKz/oZ64OjkZ6nf0aq+sv9vundC6r6lv+vXoo4+mueaaa5wt7DXmCfV5F/1t7QkWZ12S+2pNWSfIgct6pF9mnXXW4v9IIL283HLLjdPrQ7nWn3jiiZ76oOpDjVQbMZj5n1D+yHD4VoPBIZ7tjkCQw+5YjYg7KeFvfetbhfN03nnnFZm6fInwffvb304/+MEPiug5p4XSlU3cddddi+xd9RnPUuqI3JZbbpk40zvuuGOaaKKJEmeoTA7dK3I+++yzp0UWWaRQ6i7KX3bHxeiJFG2zzTZFFo5TxtHNbWWHrAymMckIjC8iJXqpbxxSWb06AzXYyYYJR3J8jalXf8c3xrk/iAUHXFCi6ji09bnaX5nq9dZbL6299tp9kcP8HEKR5bUXVm+Hz7PMy7o1zQt9gjStttpqhR4ZjkvFwhe/+MX0wx/+sPEdAlebbLJJsVYFnqpZVQ6o4JJgzCuvvPIWvaQ6gP4TFBCAEpCi18q66K9//WvaYIMNikzkySefXFQxVC867KGHHnpT+5kcwofuk/X9+Mc/XpDWkbT+h2PuJlSbVf3dqx8TSve19Yvcy5bvv//+tRUUvcY0vj7vqr/ryKGsIF+FnZ1vvvlqu1y1vUO91um3qp9S1QfjKyA9vuas7j0Tyh8ZDt9qQuL4dnp3kMNRNtuUsGg+JwSh47zlLNwf/vCHImotCyC7mMkhp2bVVVdN//d//1ebbeTUiK5zcMrZlDpymOHKi75KDv0fGf3a176WLr300iJbJRMwGHKofzIC//vf/4qyFRF6mQHlshS9sglleUsuueS4jId++Nsf//jHpLyBY6lkjMHitCG5p5xySpEB/c9//lNkAIwfMda+aKLsaTmqKMuhPf3I7ZXFh9PiWeVuv//974syvTZymNtzv7HkMkv4MZLK4GRrEX2RV9kbODzwwAPpXe96V5L1QeJd3i1zi7jX9b/OQeL8a0vmBK5Ke8iStnzmQuw54xxqjrcyHI6z9+a+eCenetppp33TatKGvudyEn0QOTaffmDr/+QZpvld2h4MOfReayGXMskslcmhPpENGGbs4AxvwZGXXnqpkCXzYR7g4zNR/nzVyZbPjENGwOV55PSd73znm+bK+/2dDHOa4GvM+v2Xv/yl+FuWu7o5ylnF/Bm5MD/mstrPJpmtI4f6jiRZJ2SSTrCOleVaw/ronja5qCvTsuasG7/JLNy1BWc6im5S/qscHSbenS9ywoEWYBBAklWtXsZonSkr9Y66oFUOqnmfq0oO2/RZk4koZw6r5Dk7YwJlMOlHhureVydv/ka35Yu80YfmiPxYj3lOVXbIotT1oyxj5fnJetf2A2vUj60MxpPlxHwNVD836T9zSJb1xXrI61G2uE5/Wz9ITFWX5XXSixzm/nu+rMvK48/rq6p3m7DLc5LH6P/sib7aGqICxzrTN+sXxvRpxtpziA2s2/QkHdev7qrKV5OOqdPfZCrrq3I7deQwVzHNMcccRcmojL6gcrZZni+TB3ZiqNd6UxC7rA/qAl9VG8EmZz9jgQUWKILhddUd7jMfdD477F4y1WQveslY0xr07ia9muelzh+RHNA3c6sN65cO8f9s27MOz+2T/aq/0zSebAOz3XzHO95R2N6hrMpq0sfx96FFIMjh0OI57K1Ragy0qCMjk8kHJSIDwKBwjEXsMjn0969//etFyZQSrq7XQMmh9pUxbLbZZkU0n4M5UHLIeCC6CN3nPve5QkkhJ4iXvWsUmb1CsqWInlLb7NQbN2JAUckcyKpqg+MmA1Elh4wWZc6RksnYdNNNC/LtUjrL2Mk2cFiMiRP6pS99qVCyymb187vf/W7hLPmcsa8jhz6X6VBeCSOZCiWF+uOZ733ve0X5o1I5hE3Gl2PHQecwMVz28Omjv3HiZUL1HT6MN/lQggcD/686SN5DacsWL7vsskVQQbmY+eKs2H/KKTNuJUCIobI8WR79YmTgIDPMaZdRqe4paHIukFjYchg4/Ryhr3zlK0U/cxZroORQ28Yly8joH3nkkUVJLYzsvzVHfk444YSiTFXJlDJqRmyppZYqHDgOvf8zovCVBVJirWQa+SJPdbJlH+1xxx1XyJmxITuy8rm0Sn+sA5h6J7wFT8iMfXDa5BzmTHzbHHEYOVKCRDJeKgk4IxyT3E/73g488MB00kknFf348pe/XMiF/XxVcqgM0prgIJNZBNVe3EzcyIj51EabXFR1i7HTBcbrecEXxHv33Xcv1kkvcoiQkEXBFiWn5UqJOj1WR/LIFzm3bsgBLKrkMDuyHFi4VkvN6t7VixySO/sPrVmOpR/ZS2u6SYbIbdl59t62e7Upq7ryyisXcmS+BTEEuwQprEm6yXgF/pQNC4Dk8ll6xnPe67KeEXC69dRTTy32o26xxRaFvFjjPiezWU7oyn71Mxlv0n/6DH/r2Hqh06xHa5dud5nDsv4W0FIubA0IgJKtvD787kUO63SZyhfzx8584QtfKObQfuCf//znxTqFidLWOuzofn2yjswdG+TfnqPr6RDbK1z6pqrCGqlibYsH+1OnJ2FhbfWru6py3KZj6IBqcK8fcsi+kTVl3OTeRT+WZbxMDhHmoV7ryE81WFTVB3ymfNGfZRuRtyKQL/PKNrK15q98loCgDFty1FFHFbKn7NxaU+mijLbOXnzyk58s/IkmGSPz/JqqXJAlstikVwVR2vwRaxbOSKt+8aHoCfYj2x7PC6Dzm+he+tPYbOto00f8BG0JdvMVBBbpDDa5n+0gXX3UuG/4EAhyOHzYDkvLjAnnnKHmAHDqKS3kweLzOQNUJoc5Spb3Dnbt2GDIYZUM5v9TqPPMM8+bukDRcRiasmy5NBCxZbRF5ziZfjM2yCJFaS8QQ885ggnFbM+lyBjywRHiODNW5ZKvbKCQbo4J5wyWt99+e6EsRcm9l7OUnVOKU7mM9zH2yA5Fmvd4ttX4G4+9SRycOeecszgMiCLVBsPD4XDoBhIhUp33a9q3x1nPdfzkgJHK/Yctp0HmRb85jTnbUnaQGEPvcV/e/5kNpmg2gyGTY3w582uOkFY/noMvMu73Cy+8UGSJEd3qlbPI/p6JX7XUpO6egZBD2QMOHRKSx1Xdc1gtM83vRnjKsmQOyCPCmNuAmeBCm2wZG+dHVh8eMjUcjM985jPj9ttyKrOjS36QVAENfbZOzB0nrNcckU9OPxL3iU98YpwcaYcR95uDhkDKjusHR9c6qsscVkuP8prNQSZzmOW+Ti6qpZhZR3Fw87rIJMz605+6d5RlKPeTfutSop3vJ5PGL8JtXAIZ9INAUn6nNW2NcHbMvcAA+c77oXrpyS7kMMtQXuOwQL7aZIjzlq8sn026TAZDPzhkAoDWKdnNVQg+45jl+YIjx9AaJhecTw4vmcglhPSMfpNT8uU+ZIjjRy7ppbL+7Fc/e08v/Sewoe8cWMEN/bRWkMWqnJJxARK6G5HyORvoN/3aRg4zvnW6LMtJ1qEyKebNXLKlCE8TdmwOGyLgpw/mBe7bbbddsadVO2WdmN9VxhrhyBUt2qrqSc9rp6vuygGALFva76Vj8jvKfa1bF3WZw/J9AtmCi3RpDpD4vGwLYEMnDOVa76IPquOp2ghzg+AIUiDM/Ac2tHrQXJ4fB+zxM8gG/YNYNq1f77LG6mTM+xziVl2D1iW91aRX+QVt/gjiWpW/su0hu/Z3C07wd/gG/K2ll166CIbDomk8CLK1S58O13kOvfRyfD40CAQ5HBocx1srmRyKAlMADC1FJPIv6ir6xjmoI4eyTZ7peg2GHCILDn0Q2URgBpo51Ncmh75ssMoOg6gtx1zUvuzoieiJ4snE1ZHD8qb4srJE9GBXdk4zYeCUyMRwwMqft9X45ygyR6ZcQkdpU7qUciYJnL+qA10lV3V1/ZwRWRCOSA4a5H2diHj5Mzjmgxsuu+yywgkTfSQrylkRGafRZQLpXo62dhl0xqLJoR4ucqhdzmq+ZG85SZwpTliOFldlp19Z4gCUn5FBa5MtmS5OWC5jrc4N48mwI2mIbDlqXZY5Y+k1R7IrHIdM3pr2Vyov4vAjPnnP5kDJIbLbJBdVvZJ1QJlc5sAGZzxnq8tjqLaR+8lJEoVWJtZ2lZ1Bjq8MMIdOaVsuA8vriaMDY7KOdLi3mrVre1cvclhHoMhFLxnS13whtW3y5l7zKzulYiQTqPx8nR4SpKHPEBGZCwGo6p4wBFbWqG5uqm32u6ZkVPJpwV30X/V9TbpVCS2iKCt6/fXXj9PHbeSwTZfVBS6yTFtPHOAm7OhRuNTt563TiXXv6hVEqyNuveamLM9VG1FnB3KgdbDk0PNINftrXWb9XEcOh3Ktd9EHvchhDnIhevwZ5KuufL5uXnutXxn46hor6019a/s8l8SW9ao94jBu8kd6kUOyKHtaPkuiiz5SbUCfCJbnLGHsOezqbY+8+4Icjrw5ae1RJodOxxMdVeallEhkDglj5Kv19FnZVE8K7TX0gZLDXOKqvE75kPKJ8UkOKWkllZRb3X6CqgGtU2BlR52irB6YU34GUa8ePtFGDpWRcB7qlK85Kb97oOSwOqayg+QddYe7VPss6s2BF3wwj/lQEM+LOucMNWKofFNpW9W5Hi5yiGSZl3wp/5QtQ1zK+wuHmhwqCWyTrer7qvPAgZV9k+lh0JXxcpQQl/K8iw73mqOc2WkihyLA2kdArUGkOQdABkoO4W1roCAAACAASURBVN0mF2WdUkeeqvKQs59lAllug0OmTJCTXT59uUl3ddk72KaLeunEXuNrImVlueglQ+V3IFJt8pYdemRPSSXCZ57zOqzTQ/lv1iw5lCWoO6ypKavbi4DUrfnyM6oi+tF/vcghe+OES3pK9lSgVCledo57lZU26bJ8WndZNsvZRGurDjtZes65YJpSPPuqy9dIIYdNh3yV8a4jEnVrpFfm0DPwYEMEVOvIoQzbUK/1LvqgFzn0uWAwu0JuBUSNt3qCc9289lq/dWus/Lc6cthLrwo+kbuBkkMZS/Y1bynpqo/q/Kggh/1YlJF1b5DDkTUfPXuTySEnL5+wxxiK1OTDaarkMEe+lNvl0ojqixg0DkV5k/VAyaE9PYyAQ0ry6YLjkxxm8oMoKJ/IjhICbXP1HXfc0Vfm0F4nhkGpZSabopsMnEyVUisR0bLz2kYOq6Ve2cHjjMjUIY+DzRzm/uUsWtlByvswZMXKkW3lW/l77uy3y3KjRM3+OfIl+ypbLeqsPFi2WomYA0fqyv6GixzWLRRRWvOghDOXlQ41OZQlRtqaZEvWui1zSAZF42V7ZGRhnuWqTA45rOSrbY601ZQ5lPlR5swxVW4no1k+Mn4w5LBJLqpzggSYi3I5ey7xRljJ080331ybnSq3lbOtTQdqude6Jpv2b9UdSFNub0KTw14ylI/91+csv03y5l4ZGfuPZUAFHsonUtfpITKnzJQDqdIkl6PnfZaCFjIa1vlwZA7t4S2XuvbSf73IoflU9qb0VBl49f42ctimy6rBF/0k0/ouOyn42YSdPcTktmxvrWm2R/myagtX1r8TInOYbUSbjpFNr5YgDpQc0jnspYBEtqNNlRVDtdaHghySAxe7qSRW/9lVAYByMLTO1vVavwhzdY1lGSuXdpcDFL30qr23KiKa/JFemUPnH5jzXIqe1yc/kz2hi+r0kUoWtgZpzmWlQQ57uvQj9oYghyN2at7asax88nfyMWwcTBHTskNQJYdaotTsseG4Kluk6PLF2ZOF8Xn5tNKshOoOsmlSutpCFnyO5CgxcDU5ZDkzICLXdOBEU9mS8efIbNkhUOpjvxwDLbuV92hSWCKTlKaSPu9T3sZxVrrVVFbKoWXUfE+j5xBopalwdsCHvSiyVpQ8Y0+BwsyhJ3WlcMq/3O/dyjP1F0FAbvRb6UodOVTL79SvprJSewIyKdI/ZYT6h4yUHaT8Xk5ilhtj8G6HhXAYGb1ccmX/XNnQkENyJ2uNRIqq+rf5rh4YUmcwcwTZIQ/a4YySvbJRGciewzwGDhinjJH0bzLPoDNoXUvgrJE8d+VnZHHaZAs5aSOHMhr2jcoe5VKgvFe1TA5hQTba5qia2Sj3UzlxJpcwdtCCgE0+3KIfcmjuyb5LGWCTXFQ1Vv4OQ8GFHCQi+w43ICtIUq89h9okQ3SKjCU9Rf/lsi6ZWLKOcJDTXI6LpDdl5vMe3rqv1RHs8HUXa6yxRhHcarvMDbmty2i2Zdd6yVC5RDvLdJMuQ+iQbNkMOp3Tao8bPYQs6kfWddZmbk/lCQccBjKI5gOu5oyMaieXlVbH1zVz2KSfBSn70X915LCsv61Tep0zS6b0X9ajS+awTZfR+3R6Hn/e0+y3bRsc4Sbs2BT7yAVH9BXJoovNAT3N+VYWD3f2RAbdASRlrHvpSc9ViRusmnRXNTuc13GbjhF0GQg5NMcOMlH2nE95tjdaFRPc8veo1pXODuVazzq2TR9U13jdnkM2jt7K2y/4LdnW5uezrTOvmRz1Wr/2JzbJGLlByMqfe1cvvUrftvkjAnOCE7YI0KnkSMad/0F+jI2/Q2bzIYfWFp3LrjTZP0ET+pnPJSDI78rfO+vf9FQ/ZfujyDUfk10NcjhKplX0ClmjkOyl4wxw5CktC9rCs6jttUCYGBmL2PHu7rOwOcoIAyWgLp0zwWlUumjPSnZKRDg5Ww5g8cOh5HgpV/CMvnCg8mZ2TgWFxMDZz2avIecqGwD7QBBY5a8OzqCYkBwXpwcZogSVvXJgOfX5YmTsd1O+o2yRYWFQKCIb1xEw+4WU+FDIlJN9VZQShYd0uhz6wUmW7TI2htvBDwgDsuReETUO+WSTTVZsIhetQ/LU0ovOw1j5osivTekwsweKwaA89T+fcsmoyqBSsoingxXyVb6fIUIEbNaHsYM0GEftG5vvTLPnEWHzd+NWquJe/TafTvn0HsScATMOZNM9DtmR5ePMiAiSDeNxGZu/OYzCHGnHwRPlkxrJl6w0XBDB7KxzGMiCZ/WVfOWTW8tzB0OOm8s8M3Twzd+FKfNBnuElE+bgICedicrn/iqJRABkB5wIyqE1j3WGxuEi5tLJa7II7uGkIGRIG5nJ7VhLZB22VVmCK3xyRtgzZAbJ5PjVyRZHKH/9g3G4R7kbAmHcOZADa5g6adK/3WdNlefIwTeIT9McWRdKmTkQ5sb8CwCZD3JpbXJGYe8QFmtSlo7sGAsZJnP6bKx+kw3/1h454FhpV984G9rKa7pOLupUaT4xk47hKNMbnFRzrn3vsqbz945aJ3Xzap5kxfSRnvK8C350mUwpZx4h0B4SCxvrp3wAFsw5w5zyql7TnufNOezqDlhyj/fQV4gB3QQrP4iJtUM/eTdCnGXIfeSAbiIH1nmTfqrimGW6qsvoLzJAHq0taxA+dBddlbNzdCenTjmfflvHgjl0tjkwr/S8y1rLepLOts59TmbMjfs5jFlO6M9rrrmmL/1srugM+rKq/zis1iP9DV+2wPuV9cMSftZ21t/sm8AF3WMNW2dkmwwgwHlsZd2XD+vppcuyYw4T7dOjsGa/6Owm7JA/a1fgzVoUMJKdY/8EBlx5z7Y+5hO1q1i7r01P0v90fD+6y4Fj5QuhadIxCFWd/i7vE81tVctKrXvBBz4HOSSr8OKTlAPTdZmloVrr9FYvfVBda/CwzrKNcH6DsdDnZB5+1orPc+BbG+b7d7/7XbHuzIftGMg+rJrWL72Ug2N1MsZPqFuD9GObXtWfXv4I/U2/kWOBSkkBa5KOov/YCv/O6xMO2b63jSevCe8n28avDUERASdrNX/1Wp29iL+NHASCHI6cuRhvPcmHeXAmKOq67+sZb50ZxhdRrsr3KKPqd/DBQAS4+ve27rS15zkOO8eRA+1eJKhu43qZPOX76wxuV2jKBpbDL0hQ911Ude25V3SzSQ6QMsSYE1J12hlEzpKAQNnh6tpvc5D7yiHgWA9FZLE8T/qW56Jrv7rc10sWBiNH1Wd7zVHTu3IfyZb50Q7Mu8qGdpueaZOLuv7I6Flv/by7rp08pvw9XYNtr/oOMm1NWg9ta7eLjPS6px8Z6ufe8ntz1g3JEACgm+p0zVDNT68xlz8v68t+9V9Vf+c1kr+Dld4n813brdNl5ay2gFVeR9UxtmHXtHbzfHbp43DpyfI4Bqpjcht1ew7z/MK2+v2l+bm2ssPhXuv9yKp7zYMgJhnrVzc0rd+uMtbU1zbZ6+WPlNeMbUVVf6VtffbSR7lf/CvtdPlqoH7nI+4fXgSCHA4vvtF6IDDsCAx1XT9jjjC6ZLNE/EQX43p7IxByMfrmv23v8+gbzfjtcZeS5/Hbo5H7NuRQFVLdATxtvc5ln2/XL0kPGRu5Mv1271mQw7e7BMT4Rz0C2cDmr50YbJQul9YpP1PqpPwtSkFGvZgMegAhF4OGcLw3oCQ978dTEh9XdwTy3tT8HXTdn3z73alsWsm2TJHSSyXb1VNay6gIaCpjtH9Olklm1jNvtytk7O0246NnvEEOR89cRU8DgbcgoNTFSaFK4ZS6zDjjjMUezIGUeebGZQ3tWdWWvV2DJZsxbWMDgZCL0TWPMjn2ySnnVV7t4Cs/cfVGwGE89lblcjuBMgd59FtO2PtNccfbFYGQsbfrzI+OcQc5HB3zFL0MBAKBQCAQCAQCgUAgEAgEAoFAYFgRCHI4rPBG44FAIBAIBAKBQCAQCAQCgUAgEAiMDgSCHI6OeYpeBgKBQCAQCAQCgUAgEAgEAoFAIDCsCAQ5HFZ4o/FAIBAIBAKBQCAQCAQCgUAgEAgERgcCQQ5HxzxFLwOBQCAQCAQCgUAgEAgEAoFAIBAYVgSCHA4rvNF4IBAIBAKBQCAQCAQCgUAgEAgEAqMDgSCHo2OeopeBQCAQCAQCgUAgEAgEAoFAIBAIDCsCQQ6HFd5oPBAIBAKBQCAQCAQCgUAgEAgEAoHRgUCQw9ExT9HLQCAQCAQCgUAgEAgEAoFAIBAIBIYVgSCHwwpvNB4IBAKBQCAQCAQCgUAgEAgEAoHA6EAgyOHomKfoZSAQCAQCgUAgEAgEAoFAIBAIBALDikCQw2GFNxoPBAKBQCAQCAQCgUAgEAgEAoFAYHQgEORwdMxT9DIQCAQCgUAgEAgEAoFAIBAIBAKBYUUgyOGwwhuNBwKBQCAQCAQCgUAgEAgEAoFAIDA6EAhyODrmKXoZCAQCgUAgEAgEAoFAIBAIBAKBwLAiEORwWOGNxgOBQCAQCAQCgUAgEAgEAoFAIBAYHQgEORwd8xS9DAQCgUAgEAgEAoFAIBAIBAKBQGBYEQhyOKzwDn3jr7/+ejr99NPTY489ln784x+n1VdfPe2xxx5pqqmmGvqXNbT43//+N910003p1ltvTa+99tqb7ppnnnnSSiutlGabbba++nPzzTenK664It13333p1VdfTUcddVR6z3ve09qGZ6677ro044wzpmmmmSatvPLKaeaZZ0533313Ovroo9Mdd9yRFllkkfT1r389LbXUUmmiiSZ6U3tvvPFGOvfcc9P111+fDj/88OT/l19+efrnP/+Znn/++TTXXHOltddeO00++eR9jSVuDgQCgUAgEAgEAoFAIBAIBEYjAkEOR9msXXLJJQWJOuKII9K9995b/KyzzjppiimmGO8jOemkk9I222xTkNVNN900Pf744+nggw8uSOuJJ56YVllllU59euihh9KOO+6YDjrooILcXXzxxWmNNdZIc845Z+vzZ599djrzzDOT355zIazHHXdc2nDDDdNzzz2XDjvssPTUU0+liy66KC2zzDJvau+uu+5K66+/flphhRUKPDPBRk6/9rWvFfeW/95pMHFTIBAIBAKBQCAQCAQCgUAgMEoRCHI4iiZOxm7vvfcuSM9IIC1I2cYbb5zOOuustNFGGxVIyvytu+66ackllyxI2nTTTdcT4SuvvDLtsssu6fzzz08LL7xwz/vzDVVyKIt5yCGHFH2Zd955i9tuueWW9PnPfz7tsMMORYY1XzKD++yzT7rnnnvSQgstFOSwM+pxYyAQCAQCgUAgEAgEAoHAWEUgyOEomVnlpDJge+21V9Hj/fbbL0077bRp+umnTy+++GJ68skn00wzzZTuv//+tNhii6UZZpgheeaBBx4oMnpKL/190kknLZ7/3//+l/785z8XGTf/9tw73/nONP/88xftKc2UjXzf+97XmJWsI4faWW+99dK73vWuIqvnva5yX7zD5y4lnBdccEE65phj0imnnJIWWGCBglDmfrZNT5Uc/vvf/06PPPJI0UYuIX366aeLLKJS10wO9cX7ENFLL720eEVkDkfJQohuBgKBQCAQCAQCgUAgEAgMGwJBDocN2qFtuI4cyiQqMT3yyCPTfPPNV5C7q6++Ou2///5pxRVXLLJxW265ZVp22WWL8srbbrut2FuH9CnhPP7449O2225bPKuUUinoFltskSaeeOKCOOUsnD17k0wyyVsGVCWHSCZCuPnmmxd9+upXv1qQNATtu9/9bkEaXd/4xjfSWmutlXbaaaf0yiuvDBk5rENcJlN/lLsqH3Vde+216c477yzGCqMgh0Mrq9FaIBAIBAKBQCAQCAQCgcDoRCDI4Siat7q9cM8++2xRRjn77LMX2bBM4pRMOkhFhtHflFEiig6KkSW7/fbb0/LLL1+Qy1VXXbUgcDJsSy+9dEEuPbPvvvsWe/jKGcAyXJkcKi1VmnnDDTekqaeeutiH+MlPfrLI/iGwiJms5tZbb138X2ms9+YyUu0gooMtK61OpQNmTj755GRvoT7YU/jEE08UpHjnnXdOk002We3ewthzOIoWRXQ1EAgEAoFAIBAIBAKBQGDIEAhyOGRQDn9DbeRwueWWK0iX6+GHHy6IngNh8t8QJWTvsssuS+edd15RhoocInSezSSz3A5ieeONN77pwJc6cnjaaacVpGv33XdP3/ve94rMYC4LRUo32WSTooxUhrJ8yR4uuOCCRfvDQQ4d1iNjiuwiz8pO9c+eyEUXXbTIltYdPBPkcPhlOd4QCAQCgUAgEAgEAoFAIDDyEAhyOPLmpLFHXclh3vfnaxgyOdRomYQ988wzQ0YOHUjj0Jddd921+CoIp5cqa3U9+uijaYMNNijKV/OhNdUBDgc5dGiPA3GcourrNVy++kIffEWG0tm879JnSOr222+f1lxzzUbSOIpEJboaCAQCgUAgEAgEAoFAIBAI9I1AkMO+IZtwD3Qlh74DEQmyb7B80IqvnvCVDmeccUZ68MEHh5Qcep/s4VZbbZUQzx/+8IdFdi5nJPVFaWf+yg1lrA7L+fCHPzzkmcOXX365eJfsaT791J5N/fvLX/4ybgKdbnrCCScU/0de3YtIRuZwwsl4vDkQCAQCgUAgEAgEAoFAYMIhEORwwmHf95vbyKG9gnl/oRJSXwKPDCohXWKJJRLCJDPmKyYcFONL7OvKSpE1+xUdJNO1rLT8VRYOe9lss82K93j/LLPMUpSzOqDm2GOPLQibUtNDDz20IJJ1ZaX6r9xVeazsZ/7+wSpgdd9zaJwHHHBAWm211dIiiyxSPIIYKn1dffXVixNb89W1rHTKKafs1J++JzQeCAQCgUAgEAgEAoFAIBAIBEYQAkEOR9BktHUFwUGY7OtzIUAf/OAHC5K32267pTnmmKPYT7f44osX+/3y6aNXXXVVcRCM/Xe+9sIJncopZQ8dHPPNb36zOLHT6Z1OD9UOYokQ+doMB9LIPuYDZrzboTJOPrVPUCZSm9ttt11BCJVrnnvuuUXbyJg255577rTnnnumU089tei7tmT2llpqqYIAIqEXXnhhOvDAAwvyiAzat3j99dcXh9TIQNZdVXIII3sMM0blZxDicubSZ13JIaLcpT+jRJSim4FAIBAIBAKBQCAQCAQCgUAtAkEOx7hgKJ2UTev63YHDCcdLL71UEEskNX8PYdP79NuP73Jsuuoyh0PR/zrS2KU/Q/HuaCMQCAQCgUAgEAgEAoFAIBCYUAgEOZxQyMd7B40Acqhc9JxzzkmzzjrroNvLDfjuxR133LH4Oo/yns0he0E0FAgEAoFAIBAIBAKBQCAQCIxABIIcjsBJiS51Q8Dpo/Y4KoFFDldeeeU088wzd3u45i6k0GmrTjp94YUXinJYex59X2RcgUAgEAgEAoFAIBAIBAKBwFhHIMjhWJ/hGF8gEAgEAoFAIBAIBAKBQCAQCAQCHRAIctgBpLglEAgEAoFAIBAIBAKBQCAQCAQCgbGOQJDDsT7DMb5AIBAIBAKBQCAQCAQCgUAgEAgEOiAQ5LADSHFLIBAIBAKBQCAQCAQCgUAgEAgEAmMdgSCHY32GY3yBQCAQCAQCgUAgEAgEAoFAIBAIdEAgyGEHkOKWQCAQCAQCgUAgEAgEAoFAIBAIBMY6AkEOx/oMx/gCgUAgEAgEAoFAIBAIBAKBQCAQ6IBAkMMOIMUtgUAgEAgEAoFAIBAIBAKBQCAQCIx1BIIcjvUZjvEFAoFAIBAIBAKBQCAQCAQCgUAg0AGBIIcdQIpbAoFAIBAIBAKBQCAQCAQCgUAgEBjrCAQ5HOszHOMLBAKBQCAQCAQCgUAgEAgEAoFAoAMCQQ47gBS3BAKBQCAQCAQCgUAgEAgEAoFAIDDWEQhyONZnOMYXCAQCgUAgEAgEAoFAIBAIBAKBQAcEghx2ACluCQQCgUAgEAgEAoFAIBAIBAKBQGCsIxDkcKzPcIwvEAgEAoFAIBAIBAKBQCAQCAQCgQ4IBDnsAFLcEggEAoFAIBAIBAKBQCAQCAQCgcBYRyDI4Vif4RhfIBAIBAKBQCAQCAQCgUAgEAgEAh0QCHLYAaS4JRAIBAKBQCAQCAQCgUAgEAgEAoGxjkCQw7E+wzG+QCAQCAQCgUAgEAgEAoFAIBAIBDogEOSwA0hxSyAQCAQCgUAgEAgEAoFAIBAIBAJjHYEgh2N9hmN8gUAgEAgEAoFAIBAIBAKBQCAQCHRAIMhhB5DilkAgEAgEAoFAIBAIBAKBQCAQCATGOgJBDsf6DMf4AoFAIBAIBAKBQCAQCAQCgUAgEOiAQJDDDiDFLYFAIBAIBAKBQCAQCAQCgUAgEAiMdQSCHI71GY7xBQKBQCAQCAQCgUAgEAgEAoFAINABgSCHHUCKWwKBQCAQCAQCgUAgEAgEAoFAIBAY6wgEORzrMxzjCwQCgUAgEAgEAoFAIBAIBAKBQKADAkEOO4AUtwQCgUAgEAgEAoFAIBAIBAKBQCAw1hEIcjjWZzjGFwgEAoFAIBAIBAKBQCAQCAQCgUAHBIIcdgApbgkEAoFAIBAIBAKBQCAQCAQCgUBgrCMQ5HCsz3CMLxAIBAKBQCAQCAQCgUAgEAgEAoEOCAQ57ABS3BIIBAKBQCAQCAQCgUAgEAgEAoHAWEcgyOFYn+EYXyAQCAQCgUAgEAgEAoFAIBAIBAIdEAhy2AGkuCUQCAQCgUAgEAgEAoFAIBAIBAKBsY5AkMOxPsMxvkAgEAgEAoFAIBAIBAKBQCAQCAQ6IBDksANIcUsgEAgEAoFAIBAIBAKBQCAQCAQCYx2BIIdjfYZjfIFAIBAIBAKBQCAQCAQCgUAgEAh0QCDIYQeQ4pZAIBAIBAKBQCAQCAQCgUAgEAgExjoCQQ7H+gz3GN8TTzyRzjvvvPTvf/+79c4pppgifeQjH0nXXnttuvjii9MOO+yQNtpoo1GD3j333JOuuuqqou9bb731kPT9v//9b9p///3Tqaeemn7yk5+kJZdccljxeO6559Jhhx2WpptuuuKda665ZvrOd76Tpppqqtb3Pvjgg+miiy4alnl78skn0+abb55mmGGG9P3vfz9NP/30w4rBSGncernhhhvSJZdckh555JF0yimnpJlnnnmkdK+xH3/84x/ThhtumFZeeeW03377pcknn3zY+vzwww+nK664Iv3oRz9K//d//zcka65LZ1988cX0s5/9rFiT5PLwww/vuUa6tDva7vn973+fLr300nThhRemE044IS233HKjbQi1/e13ftm4I444olirri222CJtu+22hR7N1913352OOuqowkbMO++8hY1Ya621EruXr6effjodf/zx6bXXXkv/+te/0nzzzZe23HLLESVb49smdRWoZ555ppBDumDFFVdMe++9d9dHx92njV/+8pfpsssuG7euH3jggSG36107NpptH5+AboDlQOejK05x3+hEIMjh6Jy3Iev1/fffXxi4XXfdNa2yyiqJ4UX6GNTzzz8/zT///Ol3v/td+ta3vlUQk7///e9ptdVWS2edddZ4c/aGarDXXXddoQiHsu8///nPC+O02267pVlnnXWouvqWdhj9fffdN0088cTFXFDst956a9pjjz3SNNNM85b7//e//6X//Oc/45wbzvJwzNurr75aOEzTTjttIUeTTjppZwxef/319MYbb6TJJpus8zMj6cZXXnkl7bjjjunRRx9NZ5999ogkh1WMn3322YIsffCDHyyCCxNNNNGwQjoca65Lhx977LFCPy288MIFMegVQOnS5mDuEUwg59bv+LxOOumktM022xSBjLFCDuHXdX458AJ4G2+8cZpnnnnSmWeeWQTUvv3tb6evfe1rhfzTo/vss08RwHCdfPLJ6Re/+EU6+OCD09e//vU0ySSTJMQQYWQ/vvrVrxYEcc899yyCqu6b0PJVlqnxZZP6leM77rgjrbfeemmTTTYZEDn0PvMguMUvyet6QumYwdi+frEr3y8wIWgxWN19yy23pM9//vNFoGQgZH0wY4hnRz4CQQ5H/hwNaw+RQwaTcqBwOI9lcsi54sAzsJ/4xCeKviy//PJDSrCGdYClxm+88cZR2/dsFFdYYYVOilyUHHnZYIMNCgRG2tjJ1NFHH52WWWaZUeu0cg44mA899NCIJIcjAeMJJXdZj8kCTWhy+Pzzzxf6UyBnfGeXBS0Qo7FGDrvOr6qY97///WnRRRct9OA//vGPtNVWWxXzQC6QdRl0Ni/fIwCKwFg/8JtzzjmLyoCDDjqoqMBYYoklirauvPLKtPbaa6cf//jH6ZOf/OT4MmOj9j18DeQQZgMlI3XzPqF0zISYCLZG8EJgYrABiaGYjwmBQbxz/CAQ5HD84Dxi3yJTyHmZe+65iz7WkUN/VyImQ0WhlMkhB1lkta48TdbC57JKXaNcMl765F3VLBRjLVI75ZRTFpFb2bQ6Bem9L7/8clE2VI7UD8aI6JeI3dRTT/2WuazLgOmfq5+yPeN76aWXirFXMwz9KHIltBygculvdext85b7AduumcBqZqRtrnz261//uijv4nxVMxpt75cNJUtkrgkrzxuf/tfJnbnxQy67XnUyVSWHM844Y6OM9OoT+SKzTWsl46sfWa4Gg3FT9LlNLrpgX8WzKnfeS6bq5Kpp3WqznAnvonPghRT1Qw6166rTKQOVSf2QqVWOX5ddbpPFujnP+JJ9uqVJv+TPlfL1Qw49Z23VYdDWnzZ93GWNjY/5LZNDNkwG8IUXXki33357WmmllcbpCnOtSkNZsuoZ5PArX/lKeuqpp940h1knq8hAMOHWdGXsfF63zstr2Tpwf7kipF9862xSmw1r6nfbmmyb1zrbX7VhA7Hh/ZLDNh+k15zk8fWyF/3YvjJm/dpZfpEKJfNYDXi1+U3eWeeP9ONTNM11m74YN5v7ZgAAIABJREFUiA/URVfEPeMHgSCH4wfnUfOWJnKYB5CdPaWNolhKRURajzvuuCIqyBm3N+6YY44pyhqV9djPceSRR6YPf/jDjThwzE488cSiXOjjH/94+sEPfpBkyRhwn4kAM9Qf+MAHEif8jDPOSH/729+KCKTsDWfTew899NCCFC6yyCJFZkrJxDrrrFP0q+yoKk0RTd9ll12KPWOiwkosOFsiwd/97neLMloRYX0xRvu07PVbYIEF0je/+c2CMCtR9SOyjOTI8ClR+uhHP1oQSX2QNWgr6aL07QkS1ZZJMzZlMzvvvHOaY4450uWXX56UzsjwLrXUUgUuyLwIbNU5hJ+9M0qdOIWLL754sXeGY8Mhaps3hlRk/De/+U1BUn76058W+H3pS19qdOZ/+9vfFmPX/umnn170p9dc/fnPfy7wdv/2229fjHX99ddPs8wyS+P7yZnxc+SUyXmHfor2e3/OcHPorr766rTuuusW+yk4Yoccckjh7Cr/NKeyBmSSXHHcF1xwwUa5bJMpRIfs2cfHuTzttNMKmSAz8F966aWL7ENbn/J+KGM3p+SAswl3zmEeN0O+6qqrFk4rGTCn9s/qu3JF73Yp7VU2Z21UMVZGet999xV7Q8lV3ovHsSBjSpW9+6abbkrmaPfdd0/LLrtsUXbXC/smAPOa49T86U9/KtbWTDPNVMj2TjvtVMxLG8ZZroyVfrFW9ZNTX9Y55tK4Hn/88aLPZJccKJXvlTm88847i7Y+9alPJfv0yEaWi7Y10Usm6Qm4kgVjJJPk1LqlF+tk0Vqom/MPfehDhV7QtwsuuCDNNddcRduf/vSni3nKRMJY6FqyAivl5AIxbZnDHKyh2/Tx5ptvLp7VP6Xybf2x50vpKpz/+te/FnvCrInPfvazxZjJM51DR37xi18s1iwdTT7p83e84x2FHhjO+c2yaZxkgkx+4xvfqC3Hz440TOkLWRqyxl68733ve5MsZVvJ3rjP/tbyJXgpKGBtsguyk2zcXXfdVeDFRrIR9NQ555xT2DU62vzCnN3abrvtCgz/8Ic/FIFZ60gpex0RNb46m0SG62yY7FPT1cuWtj1H/mAy22yzFetKxpxttf6tYWcXCPCSBbqzHxvelRw2+SDK6XvNyeyzz14Mj+2gQ+koOtJ+SfrR2NhzPkW/ti8HxayxY489tpADQSNzL8NNhtjtauASAXWftUN/eo4dYHea/CbvavNHyuRwr732Smw5nUxHbbbZZsXWg/K+3PI6olPq9AXsBuIDjRoH+W3U0SCHb6PJ7jLUruQQYfje975XkAYZKs5EVnIM2Oqrr54+85nPFIRH1BWR5CCI5NddHD7Oa3ZitMURzmU8nFqOyzvf+c6C/HC8kDAOEicj7y3iaOT/i+ZyBnJpUF3mkHLnzJRLg371q18VZIxTw+ExPgbPOxhpDhfnAjlg+Bnw3G/vpjizQ6p9RLWJHFL6jDQizYlU2oswyPxxHDheDEc/Ub66cea/Nc2b6DjCJetoPw7ng9Exl4iBualenA6OE4PisICcGekyV3Xlbm3v/9znPlfIA6cd2f7yl79cYIJUctxgqC/KwTgj8EYUEAb7aUU4ERLzpiyMc+o5JCljXCeX5rFJpswL2eHYMfT6Qm7MHdLGmecENfWJ/NjHJGiS9z/de++9RSkwomK8SA98rQ97OxdaaKHCydK+dv1fAAJZgI2gBVkVVNGvctaIjAlybLrppum9733vOBlVgkz2rE+HbJhXa5vDa/0JyPTCvqkyIMsd+dFPzoa54vBqH5ltw5hc5j1Fxquf1oU1iTiSTQQDkREYyWvIuoWjQ6LayCG8BYgEEAQa8jojP9pE7JvWRBeZzAGEcukx56lJFjnTsKybc3N87rnnFg6ig5/yPuI839adoAIMkElkwdjJfBs5RCisBQ4nRz1joC3zk9d4VQbf8573FOuQk5jfZ13Th1lnIEJIIV2dDzCjlznaWU8P5/zmNZ2DDOQaASeLTcFKesMhW/YgWtMZD/eXZSnbSu9o2nOc9yUrQSVjAgP2qMPEGoBJ3jIgSGhNCOghy+7N+hppsAbZJuva/snqZb7rbNJf/vKXWhtGBpuuXmuy7jlkiq5F/owry77gEt2OLCOH73rXuwrSSJ7Jhex2tvO93tuFHNKZbT4I0opgt81JXjsIrDmhx43t+uuvL4g2vct2D8T2Zd1EV9Mhee8fW0Bvm+u6vcl1Y+/lN7X5I2Wfgs00LrrV3LVVDLXpC2Po1wfq4pfGPeMfgSCH4x/zEf3GruSwfKhL2dhzwjkUHC7K38WYUTyiyiLddZfTs2ykFy0Vra6ShzpyVL3ntttuSyLnDLpIetUJqSNNnDYONGebg88IyLzIzskAZaIjU2NMyBsnNJfhVvuAECCVjJ/oPYPPKIr21V11zpP78kESGbOhIodN84YkITWLLbZYkbl1cZw5egxHU9lU3b67LnNVxS3vBWp7/wEHHPAmp7JqLMkeJxfBQSBl40T/c5bF84gJgqLkJUfky/uIqnPUJlNkoLrnsOyQI10cpaY+CVwIoJQdd7LCQdcnP+Sybl9jHcacWsSPYeecO1SjWlJYxQwRFLzhFJQd3yyXnFhz3wv7pv0vdWsuO0fvfve7C8eL89rvui2vbWOgNzj+nC1Xlz1pZADWAiFZvs2fABA8ZJh7rYleuOhLdf44dG2yWDfn+iqblWVcu4g+woC0IDuCA9ZsOYvVZc8hp57zjkgLBFRlq26NZzmVyS8To3xQjLmlA/0fIaA7m8hhnYwMxfzmtWxO//nPfxa6GLkmJwIBdcHKvM8QKUCy81YKYxgIOeyiH+tkld5ZY401CkKZcYMzws4mtFXhVOe8lw2rs0u9bGndMwK1AipwFdRxyZALxMmKyTJX9xz2a8O7kEN9b/NBZGera7Iq89keCTwJRtMHVSLWZW5z4KCsh3M7Mpj8jOo+2CZdWjf2Xn5Tmz+Sx6wiyjitfwGiXluAeumLfn2gEe0Qv407F+TwbTz5dUMfLDkUJZThyKVr5XdQsG2bqJVuKDNx/D0HUuYqO85dCId3cRSVR3iOkZBlyRHqOickO/Oi8bIEopocN86JzJD2GDyOmTILnynlyJG9qnFjDEXPEAOOOuetKVuqv/qGzFZPUM3RdO9DzoabHOoLw628JB88lOcO2ZCpqDMaAzWQTeS/7f1KfcsZh6qxROw5f8pOOSdIuug7Qm8+leSZ5+rprshi297QJpmqI4cwy3PHWRdZburTgQceWGT6qlkdxlVZD4cd2elKDjOBQDrJlbXYixwiGORPOXOZHOZsBuwQTYGTNuz7IYc5m2Kt5yxIv+u2TB6sjXLVQVdymOVHlrDugIy85gYjk3XksJcsIl7VOc99FUwgG+Ur6yJZvHzQSp6PLuQwtyW7xnGle2Vz8qmSdWvcPnWfm7cyOcxzqyyynC0aDDkc6PzW2Tf6HnmGFR2dgwn5XuQa0VY9kcsLBS/q1kiXzGEX/Vjn9GfZK+PWdS6r9/WyYU0uUNuarHuGXLOxTVnUobDhXcih97f5IHVrsto3WU8ZdzoqVx7R62yLtSGI2WVu68ihklLrGPHnK+Q1oypKJrVp72pTwKvNb2rzR/KYldIrxf/hD3847lCmLm5xk77o1wfq8q64Z/wjEORw/GM+ot84FOSwXA7adbD2CHDQRK+U83Buy45tF8Oi3EE5CafF3oAqmWg6kCa3rZRPeRSHmXOWL8qXw82R97UeIs8MB9JUZ7BF1pBj70c8lCU6Ar3uyuQQEWYo8pX7imDoy/gihyLT5X70mr+BGsgmctj2/momuM5Ycv44poysvTwynzIAcCyXGPcaV/68TaaayGFVzpr6xAklU9WMesaG8yrT3pUc6nO5lFp5c1dyqMxUpifvManup9LXoSKHVZmRDet33ZZlIZPgMo5dMof5HmO3pqsBgnJ5ZdOa6CWTTeSwTRbr1lTuq32sdVn8/Hne55XnsQuhyARPyZy1IjBQzvC0kUO6LjvPxprvFYhB/DnZg80cDnR+m9Z4zqTRz2VySO8r0VVumYmhNnJmx7/LWdlcXsdmCSAKTlWvLvpxuMmhPrXZsDqcetnSJnKo+qep7HUobHhXctjmg3SZE+OTFVfmyZdQZmyOVaUgiGx/13aqa9Bz2pJppXNltf0WCG7b/1439l5+k3E0+SN5PuxdFOxxqVgqy37dPPfSF23v7Gp3474Jj0CQwwk/ByOqB4Mlh/YeioohR0qycrZJeZEaf8StWk+fv8OPc5IdjX7LShloh5toKzu5XcpKgZ/fL2ND+cuSiAy67P+jOJUhUbIUuAibAy+UYFX7qRxPGaMIvoizPjUdWKB9JWxK4pCAvF/K30Up7du0r0hmY7jJoT4qX0J4HJSQv8yeIUBuZWaUaQ7E+fFMFafq/3M5Wtv7lYG2ERTzKNKL4NsPot85i6vkUhReqSb5zJf9ZEpzqhmEbODaZKotcyhrLBNtb2xTn2Qwv/CFL7zpO9e8lxwiswIHTe+ok4ccgZahJ0vG2oscchqNUcZEhpP8u3LmUFBDKW6vrO1AModKrWXkfZdcv+u2vLazzuFw5b2bXcihMkMltaoLymMn8/krEDiHg5FJWFbJPQesTRbrAgK5r0r0ZHJzyb7Ag3kmZzK/1bF0IYf2sZFDa8u7u5aVcsCRJXJuzbmyDMp+6I+5GSw5HOj8NhnWvDezrOdlO1QVlIkhbFWhsAW2RcCnTHzqSj8Hoh+Hmxz2smHVPrNzvWxpHbZ5KwScbMPIl8oIZEolTltZaRcb3oUc8jPafBCl8oK75X3AdfoUiTMm+zvZPmcOCL7ka6Dk0PNkx95TGTu4kLFeJ4NXxy6YZQ22+U1t/gi5yPOhGor9d5BULqduWj+99EW/PtCIcoCjM+MQCHIYwvAmBLJT6Hcuxyzf0Gt/CFLBMXbaoWwDJS0KyfDa0F0XGctKNpfDieRTUMoCr7nmmkKBaqPNsDj0hXLjnDDgNnVzOhl3jp5DCESgm76jMZM07+I05NJDRsNhNZwGytv4HRKQS0uqzhcnEzHMBIQTi3yU2yzjmQ+kUUqrnw5L4Sgbfz5gg+PdDzks7zHh2IuIcyo/9rGPval8texgcy4ZGn+TdbNh34VomzPY110DNZC59BKBQ46VqDi8p+39vbI05h6pkoUihzAjE06cs6fSe/yd0ypaap+b99tjap9r9crGuEmmlK4iN2UnA7GAn/dwQGQdmvokC4S8OswnO/wZT/JKfpWKtmUOnQLofYIwjLJyOSRJQKGKsfGQJZiUv+JBhlLQxnM5oJMPZOIUm/9e2PdDDvUTOZKl4WwNZN2W+8O5siY5+PlAj3ywj8M9yHD1JMk819YczFQN2KeKsCrxVl7Oiey1JnrhIpukDQeMOIWSbrD3yte4NMmikwrr5tz6MD/GmmWMHiJjSKyxCAYIYOUvb5cRVZFBv9gDXXdlHaYUjzzSw3Q4XMg3fVR1prVDn8LI/Bkj/WjN2e9lzZHBXJJp7y2dJkvMDtCjea9vL5symPml+6yv7HznslIZl1z9wdbRk06YLm8BYHMQU9l946AD2STEJ29HsG/MGimThjLGXfRjHeHJe371MWetuxB9764LrLbZsH71Ht2k3Lx6sfn0iAOMlEzCU6UNXUIGc6Cg/D2H5b52seHkp6q/qvKT9143+SDWdq89h2Se3vabPFuTVR3XZW7r5kO/+BPWDOLZdABNFd8ceGFv+DjWvfUNX75and9k3pv8ET5B9qmUzuftD+yA6q0mstpLX9B1yHRXHyhc8JGJQJDDkTkvE6RXHCoLm2EXqeY02xTvCG+R4BxdRfQ4NxwUJREcCCUSnG5KRTucFYbBJQPGiRIZbLpk4pRuOFHRQTAMMIPCueK0yXAgLMgTw0OhUmicaoadsuXUMeSUuH7bR8URoTS1xYjY58WAecaJYzmziaS5V6akHPXk7HDGHCrCgeSgySRw0pA+Do/T+uwLlIWgqGVNOREIJoIsCtt2gACsjUk0kSOA3FH8HAPOKuLEGOQj4o0bsWjaJyfTqR0RPhveYSO632ve8p4143GJlJpjpKrOUMAsG35RSNja3O69bXOFGOgjR5aByo65jDJZqns/opznG6aeFXn1HvORT5skf+adc0uW4YgsyqbBIO/fND73yIg5PKPu4gAiFk0ypR/6ZZ1whEVdRXGV5ZAZcsjxI9d1fSIfcCMrDL8xCYbYe8Ix9xUVSkOzY0XWZDgz8WXYle3lA5WM17zbM0qu82FLGWMyb78LDJBla5J8eA9sOAUwcTiBjLX9ktYsp64X9oIudXtSs+PN2VUybD2bN2tF270wNmZ7YugT69Z8mVMy5Cs36Cr4Zp3jNx0hs2YdmVtlYHRK03crcu6ND2HgrHHa8ol9+j8YmYSLfXz6LgADX2NX8lwni+a+ac5ldDiDDsigM+gG/TY+spbL1WDmXQiLuRQEISN0dj4opCzvSBAMyZ6giVJshxn5gTvdBXdyUJZBc+fgFutDxpGdIIPGmGVQsIRdIGv64sALehcxJL90Cwd2uOZXUM7JtmyQ8dPZyIGgCoKTT9hEjKuXuchZ0TxW8kafIJz0vP/nKpPq855RmUBWyb95o+vYKeOlL+CqT8g8PWZ+BWM44PR9tlXWlnfRjX6b81zdkd/rfTLHVZuEUNXZsKavKOq1JlWW2H9fd9Ev2farRiFX+fRrFTfZhhmn/ltrxpRP7yUXTfrWuJB964YswQFWAkJVuy4oXOeDOBin15x4D9tnvvTdWssX/eD91hP9Qzf3a/voFLjwR8qX7H0eU5M9YnPoZWuSzJBhNq/ObzKOXFJa9UdUiPAp2HdrwZi0RTfpFxnXx1yh0FVf6JvggVPc+/GBJojDGy9tRSDIYQjIsCCAzHHiOPxNh5lUX8y54ewifowh4okAtR1iU22DIRTt805GTh844b2+jB5ZoSD91B0TzslhJDi3XfqTx8JA9ioXyWNAzryj18E9XSYs97ef9+d2YcjYDOTZLn0rj5fxqkZOB/v+LHtIT/X7ojIudZ819b2LTPXqc1ufvJe8IIi9DsfJfSxnkjlWed1US7bJVB3GdWMdyJrtOt+9cO+Cca93lftv3gUvrKUuV157Tfj3mt9e7/C8qyyPvTBparOXrJQ/hwn900sH5b5kXakNmHTR3fk0UO9qyoKU51e71l/dcf1tOA5kfnPfjK/tYK1e85c/zzj5f9eMT9e2h/u+fm3YQNdkL13Xa5wDfW+13cHoM1gJBPu6FoE9bflBvgWTBBxsKxnIJXOImAnkWQcuvo490wJ6CHOTv5LluewXdfGbBuKPtI2ti74Y6ncOBOt4ZuAIBDkcOHbx5BhCgGJ2kAlHu+m0sDE03BjKKEegnzLjUT7U6H4gEAgEAuMVASXaSrYRRFnKfCFntiLInDZljNs6KmuIFMoIyxSWLxUeMqeIZ/gg43W642U1CAQ5DLF42yKgfMux8MqhRLOVFrWdFva2BSoGPuIQCHI44qYkOhQIBAJjBAHlyMpbleIrMVctJLuHvNmXaq9tr+8DrINCabayayWc2kYwZSSVHQtQKxXtdVroGIE4hjHCEQhyOMInKLo3fAgo77AXxkUpt+2JHL5eRMuBQH8IOHDBfid7XvIJgPZydSl37u9NcXcgEAgEAm8/BJSkO8TJIVL2IitPt2/ZYTr2og7mUjoqI3nLLbcUzdgfbO+t/cm9yr8H8954NhDoB4Egh/2gFfcGAoFAIBAIBAKBQCAQCAQCgUAgMEYRCHI4Ric2hhUIBAKBQCAQCAQCgUAgEAgEAoFAPwgEOewHrbg3EAgEAoFAIBAIBAKBQCAQCAQCgTGKQJDDMTqxMaxAIBAIBAKBQCAQCAQCgUAgEAgE+kEgyGE/aMW9gUAgEAgEAoFAIBAIBAKBQCAQCIxRBIIcjtGJjWEFAoFAIBAIBAKBQCAQCAQCgUAg0A8CQQ77QSvuDQQCgUAgEAgEAoFAIBAIBAKBQGCMIhDkcIxObAwrEAgEAoFAIBAIBAKBQCAQCAQCgX4QCHLYD1pxbyAQCAQCgUAgEAgEAoFAIBAIBAJjFIEgh2N0YmNYgUAgEAgEAoFAIBAIBAKBQCAQCPSDQJDDftCKewOBQCAQCAQCgUAgEAgEAoFAIBAYowgEORyjExvDCgQCgUAgEAgEAoFAIBAIBAKBQKAfBIIc9oNW3BsIBAKBQCAQCAQCgUAgEAgEAoHAGEUgyOEYndgYViAQCAQCgUAgEAgEAoFAIBAIBAL9IBDksB+04t5AIBAIBAKBQCAQCAQCgUAgEAgExigCQQ5H8cQ++OCD6aKLLkoXX3xx2mGHHdJGG21UO5o//vGPacMNN0wrr7xy2m+//dLkk0/eedQvvvhiuuaaa9KFF16YpptuunTooYemqaaaqvPzA73xv//9b/rNb36TLr/88nT99denU045JS288MIDba72Oe/Yf//906mnnpp+8pOfpCWXXLJT+08++WTafPPN0wwzzJC+//3vp+mnn77TcyPhpjfeeCP98pe/TNddd13629/+lu6444500kknpY985CMjoXvj+vDvf/87XX311encc89Nzz33XDr99NPTzDPPPKL6WO4MWbrtttvSL37xi2KtnHDCCWm55Zar7e9A5OeZZ54p5u2yyy4r5O7www8fknVoff/sZz8r5D+3Sz8MZF30mpysS6xpsjdcc1o3Fx/+8Ic7z0+vcQz15+b2Rz/6UTG3H/rQh9Lee+/d9yuGSz767sggHxiMrRrkq4fl8a7jsRZ23XXXwhZ99rOfHZa+DGWjr7/+eqGb+SC/+93v0r/+9a904oknpgUWWKD2NY8//ng655xz0q9//ev0n//8J0077bSF3TRW/sV2222Xnn322XTrrbem11577U1t8Ds+8YlPFPb/5ZdfTldccUV6+OGHE1tWvuaZZ5600korpdlmm63TUO+7775C922zzTaddCk7dNhhhxV+kHlac80103e+851Oz+YOGZu1/sgjj/Ts44orrpjorerFNt5www3pkksuKdrhG1VtYz/2qGdH/v8N3nvVVVcV837UUUeNe+fzzz+fjjvuuLTJJpskcxDX2EAgyOEom8f//e9/hXKdYoopip5Tbquttlo666yzGskhpcuZ/OAHP1gotIkmmqivUT/99NMFuZx//vnTEUcc0Zcy7OtFlZspOI4SY3D++ecPOTn0up///OeFwtttt93SrLPO2qm7r776ajr++OMLA7flllumSSedtNNzXW6igCebbLI08cQTd7m973v+8Ic/pO23374gLwwKErD22munj33sY323NRwPcDLINhn9xz/+kb7yla8kju/ZZ589oslhxuKMM85Im222WWG8y+SwPK6Bys9wrcPHHnus0B2cr7y+B7IuusjDK6+8knbcccf06KOPDvuc1s1F0/x06ftw3nPXXXelL37xi4WDNRByqG/DJR9l2R1ODLQ9WFtV7t9w69IuWDSNB7lCbuh61+23314QDmtjwQUX7NL0BL3nV7/6VTrkkEPSmWeemV544YXCv9hpp53eYqP5K8jQLrvskjbYYIOCAM8444xF3xHLnXfeufid7Ts9v/HGG6c99tijCGSTPZ95HpFEztjdr33ta0VQU8DsU5/6VKLDDjjggKI/fiN8bXZZcPSnP/1p+va3v52mmWaanljyRfbdd9/CLn/rW99Kl156aUFk9bPL8/kFdL++zzHHHMVcw8I4tcmH42cZi3d94AMfSFtvvXVt37rq0aHQd+T0t7/9bYH1eeedl+aee+636G6Bv+9973vF3C266KI98YwbRj4CQQ5H/hy9qYeiRRQDReu68cYb0/LLL99KDgc7RAaO8zjvvPOOV3Ko3xQn4zJc5HCw2Azl8yJwyBqDM1xZMsaCIR+JeD700EPp5JNPTnvuuWcRgMiG1N9HCznMzk2ZHFbHNVCZGa51OFzt1o1zfM5p3VzU/W2g8zGUz91///1pvfXWKwI1AyWHwzGPQyW7Q4lVl7bGhy7t0o+6ezjbRx99dFpmmWUaqwsG2vb4eE7/kZebb765p17mrwh4+Dn44IPfQqTIF1J50EEHFcQy+zMycnkd5CDxgQceWNgHAdlMqMp6Nge5VGao3lhsscVq4bj33nuL/iOac801VyfIcuBlhRVWGPD69CL6z9i+/OUvp/nmm694d5kc5uovOMiy7rXXXrX966pHh1Lf9SKkcDWPfmafffZOuMZNIxeBIIcjd27e0rN77rknbbXVVm8qIa2SQ0pjkkkmqS0drUaAKXn3c8TbsolVp0O0U+RzyimnrEXvpZdeKvpQLT/1PtFczymvoPTrSlTdpw2fMQhdyWF+TiSvLvOWI8n67srltdUobh6UPvoRqay7qpHpruPzPuUxylNyP7WFtF177bW1Btcz5kpfqnMlOmtup5566p7S3ES2y31nBMxRGcM2uSpns+vmte3Z3GGRR9lbbeXsVdUAirLCrQ4D7ZAZc9qlbHoo+lwHdtUY140rP9ev/LQ5/+U10zWTnWVKP0R8q8GfunWR+2wMbXPRtL7bnJqBjCE7XHRJdZ32Sw7JRNuYei6umht66ZD8+d///ve+yGGdrA9GPoydrJZ1UhfZrepSEPTS7V1sQFO2sssab9OlTTYg64/B2K1cDlmnf/J4vIfTv8UWWxR6vlxdUK0KyuLU1a61rcl+bETZ/tXZ6K7EBEFH5JBIZetKpquXsdH3yy67bIFFHTn0TF7LmTTWkcPcLxnFauVGfm++BxGVwau76mRsKII33gVPmVLEMOvpOnJo7SnFXWihhQq7X9VvdbaxzgdoI4e9dFMVm17znkk8HSJDbC3FNXoRCHI4SuZOVEydt+gbR27xxRdPa621VnrqqaeKzKGyBFE4e8g4GmrARaIpDDX99sYpZUBAOP6UtT1d6667brHXhVOkTKSOrGWnwx7sFWmZAAAgAElEQVSBd7/73em0004r9oF5Vn/UmVPyjJ7SGH9nENTDi84hLcoRZKuUSnDyZbDsOxIdpKQpytyGz5S/GovyNkqsLdNFkSqTVIYoGut5JbBKVuw/0I5yEwp+1VVXLaKGSmyVnyhZVc6hbj8baliIfsEil8Uo3aX03IOcuR/29opwBrqMD2b2bGpnkUUWKaLH2267bTGP+gHLjCvjJYvAUB1zzDFFKbGI6N13352OPPLIYi8Cx+wHP/hBMd/2k8Leng+Zt+r1xBNPFH288sorCzxEcmeaaaa0yiqrFPs3tMMQUfDkjMGSwdQvJTTGf9NNN6U///nPaffddy+MObkQobUHgeEXhb3ggguS0lVlQJ/5zGcKOfTMn/70p2JPyjrrrPOWvnHYGDHY5D4ttdRSxf4RsmHfzuqrr170xfg/+clPFpiITmaZ8V7vt5/t05/+dNHHunIfJar99tn82PfKMTHX+mpe7PXdZ599irHmKHfZGJPF6riWWGKJIitclh+yD2OypKRM8MUac3GuvJfM1Dn/ZMC+Y/tzkSOlUmTqS1/6UmNZFSNPH3A+zKNn6AKyQD+Qa2sirwv3mHt9omPcp6ya3JgL8iJKn8uPOGfu+etf/1qUIplDJWGCDXUOxkDGAJs777yz0C/aNhbyceyxx44rbetKDq0NDuoss8xSlEzRJeQdjr///e+LMmw6CDbmT8DKe/zd2Og/80cG9MdaVDbr3+aazBq353PJYN6/ZJ+n5+k3OtM7mzKHvWR9IPKhX9Y+3WLPtbmUvdh0002LPpXX5Pvf//4055xzvkWXWvt07gMPPFCU+tXNPZ3aS0fScVVbRQfncdMz5oW9ciljq24FoL/ogLIuhTl74P1lG5D7bX4GY7dkleiBj370o4Wto9dVgCy99NJvGY/1w7ZY6+RHv5RFGrf1Vj47oM2uGbdAojXp/eaMflWeDP+sH/uxETDttYbNMblgl7Otesc73pHWX3/9wr8oX/Zgr7HGGoVusN+wy7aNOnKoT/C0Ltoyh3Q7u0YvNWUOb7nllsI/IQvl/XxtMuYZZah8CHZJ9pCeYJ+7BCJ7uZh15LCXfst6lG1kJ8lB1sdkn+yVSXWZLPfSTU397UUOPUc26FJrNWdGe40/Ph+ZCAQ5HJnzUturuhLS/DfOIGPJ0WRgEDPOEYWMPDD2733ve4uFizBSopx/ZIdjxVkU7WkjhzZwU86UI+XKuFGQHCWKWb08w/T/2LsLcNuq6n3800BRUVQsFEXBbjBRUWwwELsDwcAAFQtsxQRbbMUGE7s7AcXE5quC3Ypix+/5zP8z7n+xXLX32eecfWCs57nPvfecvdaa852j3jHGnJsRj0ybYEffvHsZ5a233roGIEgMh8qRB/Hj7BA3gTPDgjQYk5/3kUOfQYYEFoyi/WqCPRVWjho5Qea0rgjgBLVIkPFxXIyYzfBhPCOTKdg2V0TaGJCDIFDe6XnNvXBT5gd7QUHMhVMQlFsnhFmg2WyhZIxV0xAjRCv24PmMQILjt9bIIjKJlNmDihT3Xe3KobmoSGtTRswEGLDZZptt6vxg6l3Ww/vIGFwQEuQn5r3ddttVrAWP5rn//vvX/RywQ7DJCkLlXgFx++oKbMMZCUQE7GQLubU3SyKDXJF/mApiJS9iDy5M9t13386K+DxjRrzItb1B0eLalU1uE5Kuqrs9Om35Qdglc8im4BLRRSYOPPDAur7mIhhrt3fTQ+sHa5la60dmBDISLO3LGiItkk2hL0ic9UcOvJO+CDaaehGyR0+ss7WglyoggmykQODooCaBtp/RJXh4ToynK8CYdQ7mZDx0HPkib6rdsBEUkXFYTCGHqhvkSKBI/8xdexQ8BO0HHXRQlS3kh8wjh7HubGrcIxBmSwSxJ510UtVBOuDzkmBso+AZTgJKeoEYxP0C0D322GOQHI7J+qzyEXu42E7JFJgZP7lA6pGqprxJWoTsNm2pxA/91yo3tPZjNtIz2r6KPyJnfAzCA0M4SPLxX/60r7aMsTd94yane+6554r8FnsuMRodD/yX5J9nd82nLZf8MT9gPeLsgDG/Ro74OvvW2ET2kC+2f559ZC+t3fHHHz+Tj7CPbh4d7vI3cEEaxRpshgTX2NUmh2yIMfFzoT+Sgu3KIbxgR5/EA3Svq4Oi7YNjPGMytqjKYdf8u8jhmH2TrDJXpJtuwBmBZRPpLXsl1mrLmkTCkG2K/aBd45xCDiW4xCrWYvfddx9b7vz9EiOQ5HCJF6c9tCFy2DyQpk0A2gGqIF2wIuAXDMiYyyYJSLtaAboC9yBuMnQqD5yhIE+AqTrYNqZjgbT7EAjGCQGJjNzYnsM4yAHRbJ7WynnalC7IUVltE6/Atm08wyjLhiKxCKZASKAdBLLLSI7NDwkXQKp2MOSqWs25yUS2x+jzKkcqU7E3gjNAUs1LFRfhVtnyGcGCoN+zppJDn+sau6y1w2DMv3kIUeAtADF+wUd7r1QbL+/wWftPyEjXiXZD5LBJmJtjRYIEtSHP3iMYk2AQ7PcFJF3znTJmc6CDKyGHfXspu8YkaYOACHKQK8SlGawLEAQDMvO77LJLXXLEBhmLAx3a+iyBoHpLx8J5d2Hf1osumY9DGpBX1RwkvkmejSf2AZFV62EuTTn3/1nn4LlIrsote4HEdRGjKeRQYC2YaWbWoz0KGfRH8I640TFjVwUTrLKZgjBBKwwQQZVUsqQrQZAqILZOgnXYe54AjV5rl2cr+3SwqcOeMSbrPjOLfCATiDFCZ+xBusniFa5whU2Eu9lu3CcH7cRJ19qThbatGEumIK5Ip9Mq43AOa6+iK4HVtbepa4x9gW1UNOf1W+w6GdC5Q76RVraTDEm2TdEtWLV9+7x+rW1HgpBP8REh97PqcN/++Fhb+h2+dCzcChx0KyA3bB6CKEEafjP8CcwRajbE2MUxiK3D1bq2lYQOqRQ3K5mSOWMyttbkcMy+waAdL0RiGzHma9n3tn6N2aawA/OSw9XEaUx28veLRSDJ4WLxXNWnLYocqobJciNPKj2MrEAhTkBtT6JvL0uchBWGyH1a0hgg1QjEMU7fGyNPHH2z8hhjGCOHkZ1sn9Yqi+YoaEGaKs1UcigQZFy1azCs8PEsWEWryrzkMIJaJ38JRpE/WXdz6CKH3q/SGS3BzXVB2mTyVYEEjdEmq8Vk6KTTLjy71gbp44xVB5vkMDbmkxWExXq3A76Q02bAPbaO85BDJEgwLLh3QmjzgoGKQRcWXfOdMua1JocRzKgqkBHBTzP41x0Ae4cWCJ6bl4BJJbW9P7WLBE8JYPuC63ieZIx/C2qahwfFIQYqoxIDkhxNXVSdHpqD9fM8SZu4tNTHcf8CO+2k5BXxkhQIeZ1CDrWIqs629yiFbTNmganElTGoCiGFSHscz68jA9lWvY3TBwWgKo7t1mZkEYlodhBMIYexRkOyrgo6i3xI6hljX1fGVJ30XnZ+bO0F8LOSw5BxxLzvq5ra/moWchj3zuu3kEMtuYgrP0guJKcQatcU3eoih/P6tbZti06BKT5i6jq2dbiPHEbiRfJmJW2lXUFV157DseCrz4YFZkMytpqkp6+t1Hz67FsXOfSziHt0gLCzbRvoXUO2aahNdkrlcDVxGlvf/P1iEUhyuFg8V/VpiyKHsY9DwKbiJusv0O46TazPwfl50/DI9Pm/9kvPQSKagcAYORT4+rw9JdEW5h1jpCKcqHa65rHPgRUjidhNJYfeKXOqjc9YZCIRMFXWOB57XnJoT4Bql0DKs7WsxWE7feRQoBHtbF3CpWUTeRDg+r4pQWpfS00fnkPkUODbrMBFsCPI1SKqhXe9yWGzlXCKAm4UchjrFa3HCHlX8B+t21PmHjqr8mxv5tQAti8wCD0jxypQKjGRVPHsuC+y9fYAd5HDvjmoCkv8tMkh/fGdksialjry2G65nYUcNvFo2rZIfKlSsgUSRPZf0gu2R0WU7UMQ4oCLZru45FL78nuJlaZejwVVoXdDst4mIkGs+rCFj4AYSYwKZnOss5LDsbWXeJuXHEr+9B0gshJyGIR2Xr/V3Kcuicemk0XkX3JypeRwVr/WJUdTfUSQw7F1bOtwHznk7yR8xQJDPqy5fn0H0nTpkKR238EzXbawr3IYmA3J2Jh+TrG9fZ/pIoeqgEP2rY8ctmPELnIY/qTLNg3NI8nhSlZ5492b5HADrdmiyKEMrsqYPRHaQzmyyHx29YkPVQ4FhLLsDh259a1vXcmOoHPWtlLkS3An8y7gi973MXIYbXLeGXuoLKkMmoy/PWgCqlnIISOoEuKgCKTVfr7mF+vOQw6jbRb2QbbG2koj8yro0JoTVSDtWX5nzoJm3yvEoauSHnbYYb3B3izk0PNUS7QpNjeXR+VQ4KNtTuVzvcihirDWV3u6BNvResuxCkZg3vWdYRuFHEbVTZWYbCNKTQIUlSKJBfuxVApdAl46rRWa/DavkCkJj9jvNiWA7QsM6L7qNgLn3xIGzZMJYw7aW1X02kEN+2NOs8zBM0Lv7bliu6bMoUn6Iqj0fW3slqpf4OFz7a98iUBXq6C9cXSNXmqXY7vs+4mj89kOpIsMqvTFZW+okwpVHCWa2Ertfq6x4DPavIdk3dhmkQ+VdS3GTVmIsbDnO+200/8Q7qH24rG1D7La/LqOsbbSkPG2X2CfEHVt9e1TmmepHMb6z+u3kEMtoGwPkqSCzW5G8owuTklatH37vH6tLUeSdzCc4iOiTXxsHfuISTuUiufxc/6oXnbtA+TDEDfnI6wmOTS+rj2H0fo+JGO6BVb6VTOzkMMx+9a3BuIe1Ws2mP9r69eYbRraJziFHMYhRJLUxpHXxkUgyeEGWrvm/gGBuf1VggU99rPsORSwqaipYgkoORQOzClq9sy0r67AS7uDwAxBcXiDthGnqAoUBWuyU4yDXn5OIQ696AsMtIMJgLV5eYaMYxgjJ7nJ0jsprH3Fxn2tZVrA9MxzSp4Vh24MObO28XQvbPxtX5CDSNqH9MxDDu3JhDHsYSUwe9jDHla/XNa4BZwMqgqFkzcFGvZRCTQEag4pEWgKUrWCxUEvRx55ZN1gzulyrA4mGvqOp6ltpTCL76gSPAY55XxkbO17RLy6gtogIM1qzBjJDxJhfyF8rKugT0W0b8+hfU4SCcZm3qrg5Nn8BRyqv117aOcdM9lEwqJ9UcVdkK+i1HcIyqzzsrfNPCQCBJ30B/6C0LYeagFSWfZu99BHl+SDtRHMtC/tc7BS6RIEatGMA1j8271ks2/PoUNnokWMDbD3zn1kWSeCvajk3LjIJKzpEdtiDm3dsbd31jmYUwSR9MC+aXNQkddeHe2cbAab1KwutOcVB9Job40EQ4zRgTHmRYaa+yvjcJ2+AD5+ThYFo+yWvcYIu5Nn6bW10XoIb8SCvTRWczCfriB6TNYdutIkImPyoQWdrXYYh+qrA7rYaevLv2iJJVNjOmk9HBoytvZj3SN9Ms4eW2fdLf52Ieaqx82vgghZj+/ha9pS6ycB0P7O1JCHef2W90uesdeRCKCPkgASBqqlbXIYrX/kATmn1+x68/uK5/VrXUnZWXzElHWcQhJiLdgZNgIJZzttVYhWf+tEbyVY+DA2K9rU+/ZMe25UAOlWu+I/Fs6xGxIyfFucVho+f0jGumTXfZKxdJv9RW5VoMmrKqTk3NBXhBlryCob2IzhxuwbDCWgmvIsERE+MLqH2vZuzDYNnSgbCSo+pLl1oIk53y9hG5Vi60n++PGuRO3YeuXv1w+BJIfrh/3Mb45AhqF1YiiDKkMkGHJqIMMgYEPGnALKeMqscv6MrYMTOC4ZbkGB/WQIHCcqmEYWu47/Z3QEJp6HtKk4Cow5MwGBQIZzEyQjcoIhjlxbhD8IjncyZsibQEQAaq+UQEsg4nexIZ6jZrgdNuDdArcInLpOumS0PFPWKk5GNR8GUoDmJDlEQuYaaZQdk9lV9fJ/1U/4MGow4qwEEp4blyqizxiHtjLPk5VFGBxdb00EUn3zs1aMPyOJbArE4M8haVHjOJFZwaEDW6wL3DhrJEfLqEs11BrKCnJYAn1rYl+HNVKB6foaAzh6lnkZvwBUYGL/aayBo9j93risqXYk8oWcGI9AXiVWxc77Ze+dagkXp1dycHCFH5k0Z5gIEMimoMjaShB0fQcmAuzZ1t59KiHwEfRyuPbVCVy9z1jhICOOeHin9XIPuULauk7eXcmYyQ+ig7RZM6ccwodD1boHH/MmT+ZuLlp3mvMSKKnmIdghP+RRkie+eoaMcaT0kjybN5LJ0Zq795izQ2hC373TpcoNa2vb932H0TYtMCOvyInEkxZJ7/M3vJt6AVeVNcRb0EN+ERpJjcBaoOOUXzIuaeRQE3MgO+YgqCMDTV1UtTM3NmuWObCFsBSkGAPdRWwE3GySeSAQsRbkydqHvsf6mLt1sB7GAXs2zGEYiHlThpwoCheHy6gyCOCNm042k2pwIBfWio66YKDlELbRMkY+kAf6zu4IMtlWY/d3O7A0fgmkLlmnq/PIh8QTAhxfD9H+eqIunYRV05aysVPW3viGbCSf0fZV/FyckhzzJlfsPTLWF3xHYgu2yBn/w7a1x70IvyUxSdbgwn/CjO02zliT8L3mo3JMzug8u+2zEoJ8CT/O5jm1WKdAn18jfyrR/CZ7BBvP4mP4C3tyybrExlQfEWRlSIfJqzUi9+yyMbP9Q6dckluVeHrDdrENxqXV3Nej0DN+nf92sBOy7efeYU7N7gc2XkxBlxxKJDHN9tKXvjMTmoFWdMTwMc1tKG3dasqYbhl+J76Sh3/RjeSwJPLshNio1EkIsEv8k3vEDX2XuMa9dNpc2C1zkeCKk8i77Bvbzv5Lekk2SVBYb8RUzGS9+fVmfNP0R0O2qW+s/IyYMvyP9ypKNNc9vnIEXmTPmQh8tPjBmsY+8ZkD37xhXRBIcrgusM//UkYjvqx46pdd971NQIFEUeK+L3pv3kv5GQn3dR32EWPjIGWtZRgFhF0HYwwhwCkyvHHSX/sL2fvu9S7YqDh1EYMpqAcRFnAiSebqD0OrWsbwd+3PmfJsnzE3JDgCKvgHXvF7fzfXI9ZJtrALy8AdTvPOe2j8Y++fOvexz4V8kZ1Z50HWBPdkZhHfPdU31qaM0z9yOhaUTJlXMzPNkQvC+g7U6RpbU2em2IXmmpK1qNT2zbtZLYjv9mzK7Sx2ou8d884h5J7+C/Jmwa05ljEZ6voicesE7y7MQ1b67Gvz9+bg//4eu8bGOat8hHy6r21fpsjuItZ+bM5+b97wpuNTZJw8tW1p13sW5bdmGd8ssroov8Y3TvURY75+ynq1PxM2x9982dR1nOddQ/dIkkryqNq3Se0sa+gd1sY9Tb3R0YWsS3p3JbOnzifwGrNvs9pN7x+zTVPH2PyceUvIS05K2sZ72GRrPXRQ3jzvy3tWF4Ekh6uLbz59gyGgxVN1RBVOljMuzlJQLKsXe4s22NRyuEuMwNies/Ue+iytZOs91nx/IpAIJAJ9CPDlKlnau+OQuUWhhXR5toqhKvFp5ZJcVPVVkXUeQV4bH4Ekhxt/DXMGC0RAW4i2OFk/7UgqWKqleujtEdL6MbaPYIHDyUedRhBIcngaWeicZiKQCKw7Agii1mP7Pe0PnFKJnjJoraLiBZ1Hp5VL4tCpuk5tdohVxkenjpVPcnjqWMecxYIQkAGzh8QeEJlFLar2E9knZx9SXonAohGwB8meJXtBtTnZe2gfz6yttYseVzyPTqimS5D4tz229r3E6bCr9d58biKQCCQCq4mANmXbApLQzI+y9tcp2yvmf0PeuR4IJDlcD9TznYlAIpAIJAKJQCKQCCQCiUAikAgsGQJJDpdsQXI4iUAikAgkAolAIpAIJAKJQCKQCKwHAkkO1wP1fGcikAgkAolAIpAIJAKJQCKQCCQCS4ZAksMlW5AcTiKQCCQCiUAikAgkAolAIpAIJALrgUCSw/VAPd+ZCCQCiUAikAgkAolAIpAIJAKJwJIhkORwyRYkh5MIJAKJQCKQCCQCiUAikAgkAonAeiCQ5HA9UM93JgKJQCKQCCQCiUAikAgkAolAIrBkCCQ5XLIFyeEkAolAIpAIJAKJQCKQCCQCiUAisB4IJDlcD9TznYlAIpAIJAKJQCKQCCQCiUAikAgsGQJJDpdsQXI4iUAikAgkAolAIpAIJAKJQCKQCKwHAkkO1wP1fGcikAgkAolAIpAIJAKJQCKQCCQCS4ZAksMlW5AcTiKQCCQCiUAikAgkAolAIpAIJALrgUCSw/VAPd+ZCCQCiUAikAgkAolAIpAIJAKJwJIhkORwyRYkh5MIJAKJQCKQCCQCiUAikAgkAonAeiCQ5HA9UM93JgKJQCKQCCQCiUAikAgkAolAIrBkCCQ5XLIF6RvOL37xi3LEEUeUv//974MjPvOZz1x22mmn8qlPfaq84x3vKA9+8IPLXe961zWd5X//+9/y4Q9/uHz6058uP/nJT8pXvvKV8rKXvayOK69EoAuB4447rnz0ox+tMnu/+91vzWXWmH7zm9+Ut771reXtb397ud71rlce97jHnWYW61vf+la5y13uUm5605uWpzzlKeVMZzrThpn7n/70p/LJT36yvO9976v25rWvfW3ZaqutJo//a1/7Wnn3u99d1/4lL3lJufa1rz353vYH1wLHf//73+WpT31qefWrX13e+c53litf+cpzjzdvPG0iII74+Mc/Xg4//PDyu9/9bmadaaL2y1/+stzrXvcqW265ZXn5y19eznGOc5ymQGVvHvnIR1Z9vPnNb76Uc18Lu7SUE89BzY1AksO5oVvbG7/73e+WvfbaqxqhXXfdtQiIkD6k8c1vfnPZfvvtyxe/+MXy+Mc/vjz72c8uP/3pT8vNbnaz8oY3vGHNA+1vfvOb5UEPelANtARpApnb3va2Zeedd15b0PJtmxD417/+VZD2zTbbbGlRkUxAytZSZv/zn/+Uf/7zn0VSxSWRccc73rHc/e53P02Rw9/+9rflOc95Trna1a5WbnWrW5XTne506y4nf/vb3+q6TBnLX/7yl7LffvuVH//4x+WNb3zjTOTQRCWv7n//+5fPfvazKyKHq4VjG4sPfvCDNZnyqEc9qpz3vOdd97VazQFsBNu1mvNvPnuRWPzxj38sD3zgA2tSbB6diXH99a9/LS9+8YvLFltsUWOUM57xjGsFx9zvQY75wtOf/vRzPyNu/PKXv1yJIftziUtcYsXPW8QD2nKyWnbJWGex04uYWz5jbRBIcrg2OK/4Lcjh61//+hqwCpgoe5McXupSl6rBPyJ2/etfv77vOte5zpoG2jHJ173udTXQRFqNK6/1RYBcvOAFLyhXvepVVxT4rvYsPve5z625zL7rXe8qiMWd73znOj16hhxKZpyWKoervbazPv9HP/pReeUrX1ke85jHlLOc5SyjtwtQH/rQhxb3zRPouudud7vbisnh6EDn+MCsWMzxiqW9ZaPYrrUAcNFYrFRn1mLOq/GO3//+9zVOOuCAA2ZOIq3GeBb9zEXLydD4Tsu2adHrtmzPS3K4bCvSMx6VQkbtIhe5SP1EFzn08xNOOKGc7Wxnq0FukxxyBGc4wxk628Vkmfxe5q+dpVdViZ/53Oabb75phP/4xz+KP+5rXtrStOb1kUP3aI3qCvqikqOtzZh8Jt7P6P35z3+uP1tEdnIIk5g3zLwTpl1Zxj4MhsQqnm0OJ598ciX7MZ+YY9/7xsTVeFzRFuh5n/jEJ8q9733vGjTP0jJn3p7TbjFsVtu61rIP1zFMh8ihd8KqS0bHMOn7vVbWvffe+xSt121yOCSrK5HHPmynzCWy3j47hEmfbBq3Z9BlxNjfIdvtLPC8a21sQ3ZlaA5snYqYdz/3uc89hZ3wM7+nH00bMG+gG+ugpbSPHI7pQZetmiebbg7sYtOeDmExbxVpHptFZtr2OGR1qjyOybznu8IvDNmuKX6iz4YOzWVMbv1+yBY1dWvIdkzR8+Znxuz4kK7FmMnS2c9+9k263taZc53rXL32ZMoad1XjjPukk06qPmRKkqcPl6H5ja1n85nGKHFt201XEmle/9vuQPHOMX83VQaG9GZWf99ll6b4MWMQCzXXcMg2mds8dmYqJvm51UcgyeHqY7wqb+gjh/GyCLS1mcruaJfTanrooYfWygjCZa/BC1/4wmrE7Bv4xje+UZ73vOeVa1zjGuV73/teectb3lI+9KEP1b1IKk+CSITvrGc9a21d1TLqHk6GweV47Iv8yEc+Ut+nNe/c5z53uc1tblMufvGLl6OPPrq2b2mL/eEPf1j3Jcr269NHfN///veXV7ziFfX/xx57bN0DpMXQeN/2treVL3zhCzVwes973lP22Wefcp/73GdmksiI25tkj5G2289//vPl+9//fnn0ox9d5/2lL32pVmi1imgzMx/vvcxlLlNe9apXbaqEal/rwmCorcTeppjTk5/85FqlOOqoo6rzfNGLXlRJqPkef/zx5TznOU95zWteUy584QtXXFRQrnvd69Zg2Xoa49Of/vRNleFf//rX5QlPeEK51rWuVdfHesmOwv+Zz3xm3VOi1Vf78Z3udKdygQtcoFMuIwix9he60IUqVje+8Y0rPtbZ+O1TufrVr15/73PaiB/xiEeUm9zkJlW+4El+XvrSl5bb3e525atf/WodLxxV5FSWyc0VrnCFOk6tpOSxixxqmzZneEiMaFW2btbfWh588MF1nmRNy/XlL3/58oMf/KA88YlPrDg84xnPKOc85zn/Z64/+9nPyvOf//zyrGc9q5IC95FTzyRv9seSd2O2X0MVkawiJAKVeeRxCFv6RwbMlVzD+01velOV08c+9rHlhje8YdUJMmH96ZBWLskgvzOXy13ucnWefbJ5wQtesHzsYx+rOnbJS16yEhH3sRFk3+HTwdsAACAASURBVM/JBV1GOmdd69vf/vb1/X12RcuqoMwcyKvOBzLy9a9/vc6HLbJWgrZDDjmkyq6f77DDDuUGN7hB/ax122WXXepY6cO+++5b12RWckgm2brddtutnHjiieUDH/hATaJEW+nQWgmwumyV1jL42Xflb7LJ5u2///7lV7/6VcX11re+dQ2afJYesSFIjL/ZvZ///Of12WThohe96P9gYX8hWWUn/AmbRMdhRg/I/nbbbVflhd2gq/TzD3/4w8w2Cw72Ndqfdoc73KG8973vrbLB9rDxY/I4hKN5u6wFu3GjG92osJFsA6zoWdt2sTHm1eUndt9992oftEvqkmBn2LuHP/zhdT365mKdBL3klkzwY+c73/nqmFSX9thjj2qfxmwRXWVn+QAti7BxabVk7wXT7Ii1Nyb2eNttt920ThJ3bFi0uDeN1re//e1OO450dfnwa17zmvV2egEr9oXs0Hd6x8bw+2wa+3aLW9yiyh3s2RPPZHPH9FUMQMbJIRmP/b6x7vw9uyBesS+Yr7O28GHryDmdu+IVr1j172lPe9omG+DZfbbE/MbWs2302Tv+jM33XPKss4lPQhqHZKcviDNnPpAuxvkOtvcMxRD8PL0UW5E3iVvreOSRR5aDDjqoYsDH2WbR5YfpzSz+3jaB73znO5vsEvyD5Ik/rAE7y+5KEFzpSleq+0fJibmQV1j5LFvJVvXZaTZsnthoVYLkfOiKEEhyuCL41u/mqeSQExAgC6AYL8odRkB2nlPgcGP/gcCTUz3/+c9fHRpD6v5b3vKWNVAWyKsMCngYdAdAII+cL0fAuHRVDpEum9YZGsEKw24cD3jAA6ohdRCGAIRxYcw4bE6DExAwqPIIemSvBInG7j6fneXSRmhOjPnFLnaxGoCYnxY2Af9VrnKV8qQnPak6MKTjvve9b63CIlTmyajbo8G5D2HQNybY3vOe96wO4GEPe1it3AgekFHOiZHmrDlUa8d5CyrsDUF2opLSJlJIO+cav+esL33pS9dK4Swtc57LwQs0HSwgaOaoODGBOCw4CsGn4Anh8E5YWB/BDYIl8OEE4cqZwc38fBYZQyBV7ciltRAIt+ckYeBwGjIABwGaIEkLqEDS+nDy97jHPco222xTnZx3CV7JBwIZhKlrPbrIaFQOPc/8EGCkG1EiH2RewmAeeRzDVqBhvnQjAicyJ9B1hY7SC2MjK4I3wQWdon/kuU82EXEJIvghXvTIfOmuIBWOl73sZTfJkIBi1rUW5PTZFess6LY3RwKJjgvM7J2TRCAfApKwbWQi5FngTdeDvJFpehprMgs5JENkgx0IWxQyHM8fWis2ga61bRXbQWeaOEoweDbdoEtRuTd+JNO86YFA2OfYAxjsuOOO1Y4idP4fWHie+xAPtjPGK9lmXRGAwIydonfeTc/msVl0EOFEkowdeUV+6TmSyy4NySNbNmRPyBjiShYk4EL/vEsQqgOlWdE19y4/AS/+AOGxrggWMgdbdpNuuPrmwmaZk6QQvL2HzeG36Lv1GbNF5iqxJPFC19gOfuTAAw/cZD/Dtlt3doU/gynSaL233nrrXnfWtuNkfkjX2DAYwkSyybvYTPhIzCIB5mj/avgeemls1sN8Yy9vn76aLxl9yEMecoq9i+wS/eSH+FnEzBwR0Ogo8kyxR8hwW4et29D8EJi+9eyrUnbZCcSQngzJjrim62rKY+yVZ7/HYghEkO1r7q9nc6yLZB0iNqQ3SONUf29e7H7bvofNIJ8SK8ccc0xNhFh3vt660j1+xtqFbrKdPtNlp5HWeezMLDFcfnZtEEhyuDY4L/wtU8lh0/g0SZvAHSnhmDkxl0qFLCMDpVrURfIEaYgNYyrDKkDgWFSPIlBr3xeOAQFqtnKoAnDEqmOCXRWE9j5JATEHL8hXMXAJ7gRGAhbv4vSmXF0ky33eyyH643nm12yLbRtBTm0Mg77xtB08/DhuQUNgE++T9ebcORtO3NVHDpFOTgWOqiHmCnckYCo5jLGQDaTExalwdAiaZ1uz9p68duDuPjgi4gIrVeMuWRI4WNuQ0TZZawcPnhuyRNb8ieoj58XhynqTRTKp6hDViVnJYXPPYRM/VZt55HEKtvQJBnSCTkqmeFe0VXcFNvCwPsg78kF2hmRT0Ny1p7LL0Xftvxxba/o6ZFfod3tvYPs9XWNRDRbESpo4gKUrUJ6y5zDwYkMkLgSYrubzVDjp5JAedNkqz+kaewRhAmGEQEBJVyVQ2D4n9Ao+JTwkO5pkMMhikyi3x4tIRULBnCQy2EtVYuMUuOu2mMdmCfbYAgE+YqGapDJAPsl0G/OmPJIVf/pwZMsQFfY77Lh50F/EQAKqy3Z1JXXChsO3eTp3HDTEpyHOfXMhW2wtWyTh5VJtk/xEogTiTSLTZYu6dAvxE5Qj58grHec7kaTmOqkSkYkhX9bGQgV1SNfoCfshISup5aKf9I3ddI3pYpfNaetr+zMSGGQb0W3657YPiHXsI4cS1UPzG1rPPhy75jNFdsRDfVeXPLbn2rYLbIC5sT+SmjCjn5Lk5jVmf/i6Wfz9UMINkdeFEbFWJKokTPhv45H4mmKnp8SHU2K1/Mz6I5DkcP3XYK4RrJQcyohqS4sWqOYgOGaZt66A3s+0nqgstQNvjk/loH1fZJ9VNZrkMLKS2pMYIc64TQ7DIGmti4N2Yqwcrkz9lNMM3aNdUwVQJaa5lykCIM6dA2esh8ihuY9hMJUcBpHiYNrkMALCcOJD5BB2snkImWAEYXB/VyDZN7aQKUGQ6mbzsieNI1Pxa5OLtpOPOTUx7JIlwY2KtEwkctd2slrXZDXbJ0hG9ZXMGEsE31ojBZuqKgIjbaJD11DlsI8cCo69c1Z5nIItjOmIIFX7l3Y+la24+qpjQdgEtkjUkGzCaiXkcGytx+zKlIC0K5Bxn2BFEkVgbR4qn32BZd9XWbQDoKgwNANvFXcEY0gPdFF0HfjVNfYgTAiKVlL2RksZ2Y4gVrudebFRkh6SMc1K4hg5hA9ShTwjBJJnOj/MA1GcYre7dAVZM2Yt9kiTgJRusJVj8ihBQ4b7cCTrKj/Ibd/hT1PJoWoU294+6ThOQBZ4C7j75gKfpg1uYzHFFgmi27oVSSHVzqiYRYVGhUWFxjrp4GnqetdatLHw/yEfLumgAti3938e4kevxsghf28tVPqb6zorOUTYh+aHUPWtZ5/d75rzFNmRiF4kOWR3JEfhQ0f4K3EHWUAcx+wPGzKLv++yS6qTdLNdJUbqo6ptzjpa+Bg2V0IjTvLueua8dmauIDhvWlUEkhyuKryr9/BFkMNmW1bXSPvIIUfHMUWGtX1vHznU7te8Lwy1YFbVUpa2jxxGK8NKEA1yqHVOFQyZdQWW/i/zriVojByOYdA3zq5gpx2YtI1uBNT+7qsc+h18kX37FsxFW4o24KmVw3hvtLR1ZV+7qkljhMG+ji5Zarep9JHDqGQHpjEfRFg7jOAbKVQlUPkWFAkEtUquFjmcVR6nYGus0SomYLF20aodv+uqjgVucOLwh2Sz7zTWqZXDsbVGDofsypSAtGssKmoCKQH4nnvuWQPeZrvh1LbSeHbsKQsb0EUOh/Sg7/CkPmIbhIAe0FPkL1paEUWBoiDNeOapHJIP7XFaIxForaQq74JaRM5757VZCKIEnoDRnkPEk75JZgzJI5JLH/twDKzYY639Xd+tOSs5lDAQNMcV66S901j75uL3yAg/1GU3ghwO2SJ2rivx0sY+ZFVrut9pETT/qGJP9R3t1ur2fX6vM0jVWOWnfU3RxXk+o525D4emXx2rHFqPsRilbz37OkaGyOGY7CyaHDY7CnSkSHZLaE71FbP4+y67BAuJSPswxUMSVP6WSLFvNpL5n/nMZ6q+I6TNde0jh/PamZXEdnnv4hFIcrh4TNfkiSslh/YeyhohE83WNW2DggrZIW1E7VNHBascDsfv/rg4OlULwXpXWykjj3g1qyFROURCkB5tp21yGK2nDiOxST6+YJfhQn5kJ1VzplyMqXYXLWUyjlqlXFE5FIxr+UGuhsihytUYBlMdvM8tghxqjdHqJbOLBJtnkF0B3ZRj+qPtFklXQY12Yw7YegvM48CWZmVtjDD0kUNZfRnmkIl2wK0tzgEeAt3Ycwivrq9KiaqJbLJ7mlWZWZx6F3lqBqhkRvA+qzxOwVb7Lbmk22RakMt5h372ESB4yLC7V/A6JJt9AeyiyOGYXdG6bX9q8ysnxtqVkAb2Q5ASyaV520pjHRyY1LQBzedpwbOXbkgPZNOnVg4jcUMnHfDggB0JKK2kIbf2YXbt45naVhoyHjqjbRDOUT2fYre79ERLKLKJyCKfbG5ULLTadZHDkEfEEOHtw5G8s/vttWDbdQVosSPPbdvVRcwDR2OKPYfmw8aoymm51h7aNxftn6qj7H6z40BlOk6VHrNF3tcmReHjdOM0x9VcJ3uGtRiOXW2Zj7b7Ph9uL7H9YmxI037SNx0gWvBXo6002ojZSmQjSO+slUPxwFCMYj3sWe2STXFI19VlQ6fIztAp3/O0laocRkcBfVHdVzmE2RRfYR6z+Pu+pJXuHXu+dd2wR8YRp0CHjNIJejVmp81pXjszJvv5+7VHIMnh2mO+kDcGofF3V9vImMGKgxM4CYEKI+zkQy2Tss8yR13VnjCk7ufYBTpOmxM0aInQHtF1n4qCwFBgLdBjgBgbTtHeMMa3a8xhQD1T5loQ5eJ0jBFJYVQ5EpWFsS+hVW1CfJtBd+z3EMx0zbttWJFg7VtDGEwlh7GHTptaBL7t92mbFegx5EgbYhJBWmQ7BbqIYRB2eBknbNyH+LonTo5zWEHXFfsAHYYDb3PUSqIdTwsU4tkOgCJIaWbV2zLg/54jS65tTwDo+bKVgiaOpe9AGpnoIKvh3O3HdKBPVDebe51i7+GYosWBK4JBSQH7K7X0IKx9baUqPuS3Tx5h03eNYStIVsGQuXUqLz3koAXKCEvM/f/+7/9qhYOuwc9BUzLP8DCnIdlUgVtJW+nYWo/ZFXI3FpBGQI1AmifZU1mhp2ydShOZ0eLoBESBTezLnfI9hxFkx6FQZMjz48AMe3bH1kqFdhZySCZUtMmVJFmQgZB5ay0ZJ3HFPtn3yBaH7gcWCBo996yuhI+WPs8WYAo644CTKXa7S27ZIjLpYBBry2az4Wy2k5Gt5ZA8avGW3OizJ2yCA37igCl7pLWGkhNyGm2hTdvFT7Wxj0NFtOaGvkRHgQQjeSFXfXNhU+HuEA6E1twQee8nF+wCUjxki8I2OtSDbbN2knbmx980CUYkKp30GXsPx+xVGwtEV4dEnw93oqQx21NmTlr4VavoFHvHxozp4jyVQ8/1fKRV0so+T3JExlWgI16JtkYt+lps+SsJFGtJR+Fni0Tf/MhK33oivl1XHBZDf/giuuRn5GNIdoa+hmMs1pKQG+sooCPNVs4x+xNjn+rvjb/ZkeD/cIU7f6ZajsQ3v64r7KQ1JEcqgtaDPJM7Pjzkh0xZN9tb6NE8sdGY/Ofv1xaBJIdri/dC3iaAYNw4aEEAUsbwyxYLdCiowMIfWckIwim0FgKkTmuW5wj4OUGXDKugV4YV2XJffJ6B14oVx0drVxIouBgM1TaBCBKo0uMrIgQ7AlUnn7oQIBUdWShjNQf32ksoE2+flfadOIGMUWWsEGBjt7He5efG5tkcPmPF4TBUfe1JAbzKl0oVZ+3dHKisskMbVMZUPjgrZARpFoDJrCGlAghOlpNHMrswcMBE3+XZDLF5CEw5BA7RXAQRHJTAVABuvt7noBHjksE2T1jADkaHHXZYbRcSeGnN5YwFzFpqjJ2jRWYEluYhgx9BWKxJe6yCFhhaC7LFAcNDVh12gj3zlpE2F9VJnyVrHA2cyJ85CWY4FgGx38OO00a+yJ79OO7xjvialVh/wYVT/zzLnKyzOSAD5AwWbYdNjr0HYe47Xa453zgNFQGzId874RxfrwIHTi7WzFj9IZN98jj0/ZtD2AraBE/GAUN6HK2TTsU0Fgd0IICCSRVzOs9h+7n1gceQfpoLwmCegl96av8tp25PiXVVbWADyJWEwzxr7XThPruiw0Blk7yTG/KIDPi8edIBp1aSXzpJfs1ZaySb5eQ9MoTQC9pVitkZc/N/OuYZqgpDrWX03+dUr9g1dkCSi4yxmQKlPj1AyLtslUC6jaP1jK8mQFLCRkXXAhlE7gVi1lHFkiwEGWLj/S6wcL9EAV1iR6yPe6LKT75l78las1o0JBdDNktQ62AkcsJestnIOrIYbaVD8jgk8+RVgCkpx8ZIXAhS6ZtAli61bRccBKJdfoK9gotkmGBWosRYJdbYmKG5kBVkJeSWXTNvOuJel9NPh2xRVFYQSXIk0QgvY+Hj2nvj/Q5xa1YUhwKELjtOVrp0jc9wIQD0R/eIy+nD3kdeHLITX3GCZBkjbMkU+yCuoF/sUp++8vt8Et2Dj3VRtSPr8V5YsvlkkI0Ockg22CK6xKcbm5+xH/yb//fZEvMbW88+LCNBTPfJND9Jd4dkp+9ZTb/FbsAKZvAYiiEkN8gDmSXTZKS553RMb9jmqf4exmS7ad/ZJQdLkXHktnmxneyOjg2/53MVAbSTa4H3x5j5QLrbtNN8/Tyx0UIC43zIQhFIcrhQODfewwT8HChHP8vhLpw6w+b7ippf2jyGQHwprve2M1Vj92pXERxyNs0g3LMQEQRJoDXlmnfezWfPi8GU8XV9BpniNGKfFCzh37w4OcFJG6O4dyrmnoOQxSFD84457otKIqeGgHCgs3wp8pTxCLZUFeJk1yljjjVs4zXl3j55HLt3yly6ntHM4iMPnLegtmuv1lrLZnu8K9Wvri/PDtkmwwKrlX65dnMdjJdNaZP7edeqa/36vqw7sAqdaOtqFxZDMtb+YuxF2KwYY9PezyKPYzgac3xJe1ueZ7Vd8aw4WK1PNrt8V9c82/f3zaXZdieJxA732ds4XRZB6WuBHPIBzeeO6VrIj+fN4uPH7NjY79tYdnUUxdgkw8QRXV/SPja/KWvWHivb7WrHLmOyMzbneX7Pz9L9ZtUunjOmNyvx9xIHkgGIacQRbKoOIIkISRpjopfhZ7wPRiFHfbZpvf3PPOuQ95wSgSSHKREbHgEZZ9lymbu+itiGn+QGn0BXYLDIKXFqMqSywLLQp8Zr6qErp8a555yWD4GUx1OuSd9hT10rp+Kk4q0yqXJ9WrhW2wecFjBc1BzjtFMVWpXC5qXDyBkDEu1TvyZsUePK5ywPAkkOl2ctciRzIhBf5D122tucj8/bFoDAagQG0Tqn5UkG2AEWzX2ICxj2Uj0ig/GlWo7T/GBSHmcjh1rktenBzaUVXLvlaeGKvX62dPR9tcZpAYdlmaP2ey21Wt4lVR1EowLLl6oc8qOZaF+W1VqfcSQ5XB/c862JwGkCAQ7HHgVtkPZX2csiIFpEdU/rio372kntV7P3cpZW1Y20APYF2tslo+vfiLA9t829ZhtpPjnWjY1AyuMp189pp/aA2Wtvv7PDdOzLbtojySx7+xxCY0+iA9qG9ihvbAn5/0evhdMhYYihf++88871u237vov01DLvZZ+H1lH+09fsuLQ48yn2Q54W5HLZ12e9x5fkcL1XIN+fCCQCiUAikAgkAolAIpAIJAKJwBIgkORwCRYhh5AIJAKJQCKQCCQCiUAikAgkAonAeiOQ5HC9VyDfnwgkAolAIpAIJAKJQCKQCCQCicASIJDkcAkWIYeQCCQCiUAikAgkAolAIpAIJAKJwHojkORwvVcg358IJAKJQCKQCCQCiUAikAgkAonAEiCQ5HAJFiGHkAgkAolAIpAIJAKJQCKQCCQCicB6I5DkcL1XIN+fCCQCiUAikAgkAolAIpAIJAKJwBIgkORwCRYhh5AIJAKJQCKQCCQCiUAikAgkAonAeiOQ5HC9VyDfnwgkAolAIpAIJAKJQCKQCCQCicASIJDkcAkWIYeQCCQCiUAikAgkAolAIpAIJAKJwHojkORwvVcg358IJAKJQCKQCCQCiUAikAgkAonAEiCQ5HAJFiGHkAgkAolAIpAIJAKJQCKQCCQCicB6I5DkcL1XIN+fCCQCiUAikAgkAolAIpAIJAKJwBIgkORwCRYhh5AIJAKJQCKQCCQCiUAikAgkAonAeiOQ5HC9VyDfnwgkAolAIpAIJAKJQCKQCCQCicASIJDkcAkWYd4h/OAHPyhve9vbyjve8Y7y4Ac/uNz1rned91H/c98vf/nLcq973atsueWW5eUvf3k5xznOMfOz//3vf5cvfOEL5X3ve1/5zGc+U171qleVS13qUuVb3/pWuctd7lJuetOblqc85SnlTGc60+izx8bT967RBw98wDOPPfbY8qEPfai89a1vLS95yUvKta997ZU8ck3vNf6nPvWp5dWvfnV55zvfWc51rnOV97///eXtb3972XPPPRcqL+13XfnKV17TuQ697IQTTigvfOELy9nOdrbyile8ojzqUY8qD3rQg8oZznCGNRnj3//+9/Lxj3+8HH744eV3v/tdee1rX1u22mqrhb/bs5/97GeXs5/97HXNb3WrW5UnP/nJ5SxnOcvgu5bdjswD1HHHHVc++tGPVtt4v/vdb6GyHuNZlM3505/+VD75yU9WO/mTn/xk1eRjHhxnuWfMRs/yrGX57FRfRacf+chHVr27+c1vvizDX/g4ptqKqbgtfIAb5IGrpSthS8Qr/MAhhxwyav8XAdmibOEixpLPWAwCSQ4Xg+OaPeU///lP+ec//1nOfOYz13d+4AMfKDe72c3KG97whoUGQH/961/Li1/84rLFFluUvfbaq5zxjGeca46MxuMe97hKSt785jdXcvjb3/62POc5zylXu9rVagB7utOdbvTZU8bT9a7RB0/4wOte97pyz3ves3z2s59dGnL4t7/9rcrAGHYf/OAHa5CMEJ33vOctn/70p8v1rne9hcgL0rPZZpuV05/+9BXF9rsmQLvqHzn55JMrEbz+9a9fExISFGTJz+aV6XkG/cc//rE88IEPLL/5zW/KG9/4xoWTQ7L/pCc9qa7F4x//+PLud7+7fOlLXyoHHHBAJcXta6PZkXkwX6Ss971/UTbnL3/5S9lvv/3Kj3/844XKx7/+9a/y3//+t+rpal9TbPQsY2jbl1nuXdRn+3xVG9cvf/nLlRhaw0tc4hKLev3cz1kkdvPYinl8/NyT3YA39ulKG+t5pvbrX/+6+rrtt9++PPe5z10Tcmici7KF88w571k8AkkOF4/pqj7xXe96VxFI3PnOd67v+dznPleuc53rLCTYX62Bqw6qVgU5XK33eO5qvEswf7e73W1pyOGPfvSj8spXvrI85jGPmdnwL0pefv/739eqJPKxGlWwRcnId77znXKHO9yhkuNFVtZnHZ9g4KEPfWixdqtBDiMguO51r1uTMWPXRrQjY3Nq/35Rsj723kXYnNWQD6TwBS94QbnqVa+6NEmtMSzj98tsX5Yd10Vjd1qwFVPlcrU/18Z6nvch5nzdRS960TUlh6sVf82DQd6zcgSSHK4cwzV7glapvffe+xQtpO0ASJChXa6rVZNT+/Of/1wJxdSqSTsD6Rl+tvnmm5d//OMfNVvU1bbWfNfTn/70TnI4tfrVBLgrIzrlXVMWCXbmo1ravOYhh3C2Bn0ts0PrpDKsImgdPUflJ6pz2kYQHRnGdlYwsJHVdsW7m1nutrxYA7IwVR4813tUfj/1qU/9D9Hpq1QYryoebNvVzqky1beGsf5NnOKz8xCEMT3pk5N4p7laJ209sW7t4F+Lbx8eQ7LaJzff/e53yx3veMdy29vedpQcbiQ7Mqa3i1775vuGdHglNofd9KdpZ8bI4Zg9af/e+D7xiU+Ue9/73lVHm+3wYV/Mlb6y5XEN4Rm6H1XIPvntq1qZo2uszXnIvvTZOM+FAZvZfv5U+2JNmnazKQvhq/ysD9e+qs8iMPVsYzjrWc86qBJD2LlxbCzth6/UVrR9vPeTA2s01vXSHMuY7Az50+a6dMUsffcO+eHm2IZ8m88NyVVTV7qwbuvllNitTQ7pa1vP276K72zHAFP1ZiW2cMy+5+/XD4Ekh+uH/Uxv/tnPflae//znl2c961m1inX5y1++3OY2tym/+tWvauVQK5mqxFe+8pXy05/+tBx66KE1WGSAGQZ7E+3/E5C85z3vKfvss0+5z33u00kKfP7oo4+uLXiebz8FonHEEUfU6t9VrnKVun9Nu6U9MioVqiKMSwQlfqdl1Hi0GzKQ7r3IRS5S99fYx3iBC1ygtsLZi/WQhzyk7kFUjfJ8exue+MQn1nYo+6bMrTke1aqxd7kXgXrRi15Uq35XvOIVq2N/2tOeVs55znNuIjZf/epX614te0V+/vOf1xZY92iBdU0lhzEe89Hq+973vrfe/4xnPKO2dHIi9hVp+fP7z3/+8+X73/9+efSjH12ucY1r1DbA17/+9UWL0v3vf/+KtzW7zGUuU+cuE2gs9hGc+9znLrvuumu50pWuVC54wQvW+xCE3XbbrWKqZdc8zUXLsfsFiEGWEMzvfe975cgjj6zPevjDH16TDsYAb+vtXQIu+7ae8IQnlEc84hHlwAMPrHMgh/a4qcpd8pKXrNWJt7zlLad4l7n/4he/qGtwnvOcp669fZvmTv5cU2SqT1EQMM/Tsun9ZE4rjbmYk2o1jK1l6Ay96dsTNKYnY3IiyLCn0X4Sey7pqwwuPRNo0BF7cW5xi1vUdfnGN75RbnjDG9b9kOc///l77cGY3HiWFkoysMMOOxTVQ1gjiu3kxLLbkX333bfq6v77719tjyTErW9962o/tO3RLbpKl/vWnl1xNRMDd7rTnardGXvuta51rWojyPKFLnShKus3vvGNq44KoMZsTtiMrsXUMmrsbJe1Jy/mpw2x6RqdGgAAIABJREFUixzGu8bG0mVvtC8/85nPrLZbC/V2221XbYK52UOt7UxVETFkl9mQPjzZLomg17zmNUWFmky/9KUvLV//+terDSK/5tT2GdFRQG/4oxvd6Ebla1/7Wp17zLuNk+Rc277Ah16zFU0bd/WrX73qvOeRDbboqKOOKieeeGLFGZGaYl/MiX2z9u6BCz+04447nsJXGTM/1MTVuMyLbLGzzb3/Q/ZpCqZsApvEpvDp/KN5XvziF69dI1OwI4/sABIypi/t581rKxDCpo+HGzmz793ea+vEN0ouHHzwwYPJgiHZGbOLSJK9d/SDrNBnuvTNb36z+rKb3OQmVS75YL6QTN/udrcr3smW8r2wCxm7whWuUGXDtgxx1ZBvkxjskyu+vq0r1qcrvrvYxS42U+xmDYMcOifiwhe+cNXb8NX89rbbblvtjfla41122aXKGL/B/vrdFL1ZiS2cKfjND68LAkkO1wX2+V7aVQWJnwlAkRAEjYPiIAX3nD5Fl5VCtmRWGQXkgAFE4NoXh/SHP/yhErbmHqlo0dt6662rIeOkOFXOPFpGBRHICTLCsDF6Nur7uc8IUji6e9zjHuWyl71sJQ6ciX2NjJIxIRL+zQH6OQfXNZ6xd7nvIx/5SHUCsV+wHYTBSzVWIGMsWnYFPwID7WLwmkoOjQcRESwJUK0Nsqb10h8tI4yzIAI2cLZmWkSRd6QYdpyp4OS+971vDYYEtoI5eDDyzZYRBDiwQTrtE0XW3HfLW96yOsYHPOABm+Yf8mLdOTpOzHMFDsbhECJkH0GN9sd2VaqNISJmDTmh5ru0NzkM5JrXvGYlRhzqt7/97doSLaAyxx/+8Ic1WBiSqS5tIVfGjXTB1P5LztpaCvBe9rKX1QTGLJXDIT3hQIfkhKMUkBoPIkFuzM/YPvzhD1cSDwOJElgLqsmmYESABKe+a0xuEONZKofLbkfIL11kr+ypjqoXeSRniP48a2+Nhp7L1sAGoZKAEVzFnu7nPe95NXBCwofsWx85FChKWiCniK2kGp1mJ8iq4LnddjxlLEP2pmm3dtppp2pTJX7IJLvDPgiAJSvI4JAu0S/76ciszwqa7WUmv+RZIrLLRtN3gbh7JLlCTq0pfWlWLUP+2/bFoWhdNk5AL+h3uBZ9Yrfi+ZJPdGqKz+KXkOboxOC7Ln3pS9dnt32Vyk3bH5BJpEfSKfb+T7FPY5iy88cff3z15+SPbCE2ZJIsdV1dSYYpY2Eru655bAXi2+Xj7373u1c/aO0lYSWIxQZ9leQx2ZHkGPKn7GKsv7gDERQPWWd6yL54P5IpgSIRygdKAoVP9Fn2BoFk/8UL1phMjvk2ZLhLrpDDLl3pwnrW2K1JDs3dfJA+zzFHestmfOxjH6uxX8RFZJpdE4ewT1P0Zkr8NV+km3ctAwJJDpdhFSaOYchQNw+kae6BEXwwape73OVqhsjF6AriGeogQO0hdDmZrgC06ShVSxggjkbwEVWL9p6crp541SnERCVLNYUT9GzkkxNtj0dQMeVdgVkfOWTkvduYEZY2+eoKBrqW66STTqpkzsEnEegjfzLl22yzTSUsDiTxd7MdVPZdgOUPnFT7mvsz21gFeW3uJxhqSWsHMl0yhKAhbLKMnAnS6HNTyWFUCNrvahNzuMWmdU7IH2vbboecQsYDN/LR3Eso0FZ1RchUfKaSQ9XHIT3xHiStT07ohvtl9jlXl2f6uYyzqx38TyF0qg9T5EYQObWtdNntiOAxZFJiB/YCcN0RdB4m9GWetR96rsoCYi9IRNxcglxBkwSHQJTNHLNvXfZB4oZuCzolZFRCkSp2jh6ojjXlw2eGxqJVX4DbZ29Unbr0qGt/5BRd0p0yJr9tO2QOCJtESfgZBN2c2UEB+1SC02fjVJ8EvnyP5Fpbp8Z8FllTGSJbyINkHvlipyS9unxVF65tnVoUphGk6xJCstlL1R6dAVOxmzIWtnJWctgXc8Shc80kZuiUpKikmQSwSjqd6zo1mn4MyQ4COq9dpItNYmTe5JN9J0uS3l16ImnAxpv3+c53vlMknbt8mwpkn1x1yXNbhsZ8Ul/s1iWzkaRXSdU5xoZJVN7+9revXU1tmR7Tm6mx3sTQNj+2hAgkOVzCRekb0jxBnWcJGh/72MfWQKJ5yYLJjnf1/s9DDpEgQVVkceNdU8ihTGJUE7XtCJwE2Yiiqz2ecDZj7xojh0FskDvteYJswZpgMEjcFLISxpQD7zr4xHNVAGUzm+QwDhLh9FVNZfXWmhzGSYlaHt/0pjfVYGkR5FAAqw21fcprnP4aQd085FC2H57tU3rjhEqBuEB+KjmM9RvTkz45kWBQHek7dGmqPrV1f6rcaMFcTXK4lnZEwB6nryL5qt/0RKWAPNHPedd+6Lmy+XQXIXU6cfOyd9TvVRHGbE6X/WYDtT+qSLZPj0WijKtJvjxjaCyq5BI6ffbG/VPJ4RRd0kUyKzmMOVjPKYckBW5dujK2J5P8C/qRfwGwKlWzktjci9vGRRu4hB5ywAdJBki+ueYlh4vCVIJRhVWiILYK3OAGN9i0l7kta104TRkLW7ma5FAylx5L3KneIU3WJE5db787cO+TnZXYxXZMEOSw6Xe7yKGvtVJtV5UWO435Nsn4PrmaQg6n+qQ+7NoH0oTfJee77757rZjy+eIeeqOjLHz1GDmcGuttoPA6h9pCIMnhBhKJlZDDaLOZOt2pwWzT0coGClDtKWtmtaaQw2j5UrlipGS1BD7R7tIej3bXKe8aI4eyw4JOWUHBvUCtfdLXLORQUCmI6gvytdLKUHtPM/jw/6jarTU5bGOrNXWR5DCqeIFJ4MlJyTKvhBySlWZLZqy31lzrMCs57NMT8jkkJ8gheZWVVcGYErRNqRxGEDQmN8jCWpDDtbAj0UZ6zDHHlD322KPaEhUiCRutfhHszrv2fc+NgLTZUt5cx1ivMfvWRw61Hkar/5h8BLEaG0ufvZmHHA7hKaiflxyS3WYnyZgPmoUcIk8w9T26KruSCE09GAtyQ9bIlzbHgw46qNpmrcX2lq2UHK4UU1gJ4skOMvLFL36xYqlq3HWI2BA5HNOX1SSHOnDYUGcQqPjbc6h7yZp1fdVO4N4nOyuxi/OSw2bLsg4j6zHk2xCwPrmahRzOanP7TittxjFavCVPVAC1ZbOpzRPZx/Rmaqw3puv5++VFIMnh8q7N/4xsHnIYZEcbir1w8WX2nCoHqL2Coo8FKypsYwZDywhihdAhW0HsppBD79dupM1Bq6d9aLLVUdVsG1NtElPeNUYOBdXeaT8NkjE1GGjjpdWnazycg0y2/Sj2N2jplUGFlSsqhwIRLWeCk7Umh1E5RJStlcrtIsihfQ0OE7G3I/YcmrMMJvLGIbnmIYchK9qhYs+hZ6kc2kMVe9WmksNYvz49QWK1DffJiYyripMsf3OudMZ+FRXwseC6yxTF9zSOyY39V6tJDtfSjjQDdm2kAmIH7Wh3ZlNWuvaBafu50cJrP6AqvpY3l6BWtdK+WAHVmH3rWkftzpIHnkNO4rIX3OFb5LgpH1rytc3NOpawN+ynFv32V/B0VUSm4Imkjslv20bHHMhm0+bxPboGHLCipW2K7+mrHIaNYTNhOE9bqbZLa83HIR1kLpJ1xjolWdi2M4vClH+yd1swb211RBx22GEzJaGmjKV5mm1zPeaJObraSlXGVakkd/husUdU1ZCo9hW62Cc72pxVeOexi/OSQ75Fx4K9hMY35tvMs0+u6EbXHuPm15KN+aS+2K2PHPK7tj2QH38kVCJZNWtb6dRYbwOF1znUFgJJDjeQSDT3HyAS9sMIHnbeeedTtNc1AwD984yon8nYCW5dqlf2uQgou655KoexL0c7oeqTFtN4jtPLkAFBXp/xir54e9UQKvsk42qPx2mjSMHYu5xeJxjTLmgTv0CM8/cuBlE7BYOMuNkLwdloSdLCEy1g7axaF16cH8LjOTKi/nbJRqs0cL4qZZ6NQNi7gPhyOFpsnBZmPcaItEDVGjo1Twuoedi/I4vZ9R16U/YcCo4Erg49EITAVCIh2mtleVUO7Ak1Pi12ZEq1zOlvgirOzueawWgcSKPKG8F2rKNT/h72sIfVYGwechiHLGiJEWhqQbYGZIJT9bds9VRyGO2GfXqijWZIThBswbxN+irQ2o/IljWiq04JHguu+0zRFLmZUoWM5y+7HWkGqmRM+5mqugNjXItY+67nenbsK3LAF3spmcYW2f9jfenumM3pWscI0D1PWzk7aE+SINkhMV3yMTYWh4IN2ZtosfYOCTB2V1DY/s7ZKXia05j8dvkMuimpEgdQSUBpBadPfb6HjWvbF/opydS2cWHf+BtkQ4VNa6h3asWMPaZDbaWIKxsWpJ0N4Ce0+Nvr2iaHXbiecMIJp/i+4UVhSq+RfL5LpZA9I5tt/xgy14Wdn7GHY7ayS27nsRVd5JB95B8dhEcHzAuuEpGxdaT9/jHZmdcuxl74ZtWv7Xf9H8b8m8OJJAnYA9sKYEkuyNuQbwvf2CVXfGhbn9pYO1SQ7s4au3XFV8YtbpBA0Y3B99IVsY3qrDmJQ8RpDswhz0N+eWqsp9Wb/IpPxDd5bRwEkhxunLWqGUQGSbbUCVQchiwWEuP7rMJ4cYpOEBWEaBmwudvPZI1cjLfPChi6WlM4Ng5QllzmUjAky+u9DIxAXACswod0CfwFwAhGHDjCWTMgcRw3I4o42FgvgLbHwWE5DJ+5xN4DhhvJaFaDusYj2+jnxtj3LkTM/IxNIGXeMuoysA6K8XvGUoAlyHBAggBQQMEoO/QC3gge7OCtmhkVhbboeK6WH++SWXQQCZw4B0RQe5D1EmAKYBBcFS7P1N7BGQSeqiTwciIgzFW0PEvgjLi5B75+J+Bi2N0PN9jIfMu6+r+xw9vckDh4IITaVewF8Q6/MwYXxy0Q9xmOgwwZtyw/4iv7q30SfpIP/jZHzr/5LjiRH2MTHJgP56MCI3jjIDmPMZkiZ10XjGFiL0icTCiI13KluiNxAsfQDz93Embfdzqq4vbpiXc5NbBLTuhRfLUHpxtfYULW/BwOTq2jH/atwcn+X8TRujhCnx7Yj9q1/3dMbuy38izBhgo1GVLp6fuOzY1gR2LNEX3zoldRbScLQ2tPH+LrfNgu8knmrX3g2/fctg57FjwlRyQbtJON2ZwueRWg0yHrTb9cbIBOAYdbhL0NHVaVcDXtSXssY/YGkaJz9EAALtijD+EbJO+8ewxPuqTCSX7ZBPYN2UPynOBK5syD/jR9BjvErkt8wRB2jtFH/BCDoe9WjcCfffFZiULksGnjkAxBrKQVu4Jws0/av/2RBHSfcQ/5LKSJjWentDjCyL3sN/vU9lX2xweucPBZRICs8cP8CVmzL37IPo1hynY4rAUZtFbeJWHAF/R9DZW1bGJHxowPce8bC7nqu+axFexe28dbBzaajTMmyRm2Glnsais1nvgajz7ZGbOL9MMJ2tbPPmFyxy+SXz6BP+d77DkVD9FBsYREgt/Di96oFkoai6Pia5KMb8i3sRWSDl1yRU7b8RVd8fxmfEf3rc0ssVvgRk7Ef+SGv+aTJDfFNPSO/6Y3Tig2R3EZ3RUPSJLDdswvj8V69JYuiXdg0fcVUhsoBD9NDTXJ4QZbbgYzvmB7li8uN03OijFgIGe9d1aYmu9i9Bid+ELwoWeZX98XtvbdN/YugZnMGUcrQ9/+Yl6GkKMyRkbdeDkWQd6UMbfHxRF7Rx/O8T7P7jsQaAijmI/gf+wLpfueE3LkqzCaX8Ydn4/fx5fjkpv24QFwd3Xd34UJggiTPtIyq4zF560XnVBBnReP5rv79GSKnMTaeN48azuEwUrlpvnsjWJHxr40e961H3suHR6S1zGbM6/edd03NpYhezOrLZsXzzHdjefOov9T7UvTVrEt8PC+WfVvzG435zgLrovANOYYPmoM7z7s5hnLSmxFe5xhw/r8Tte8xmRnkXYx3h+VRKRGEnsI95XoZ3u+fVjPE7uFL4JPVywT8u53kmZipHliiiFbaD5iKXo/Tyw1Juf5+9VDIMnh6mGbT04EEoFEIBFIBBKBRCAR2EAIdO3N3UDDz6EmAitGIMnhiiHMByQCiUAikAgkAolAIpAInBoQSHJ4aljFnMNKEEhyuBL08t5EIBFIBBKBRCARSAQSgQ2PgBZM+1WdOWC/pf3g9hw6ryCvROC0hECSw9PSaudcE4FEIBFIBBKBRCARSAQSgUQgEehBIMlhikYikAgkAolAIpAIJAKJQCKQCCQCiUBJcphCkAgkAolAIpAIJAKJQCKQCCQCiUAikOQwZSARSAQSgUQgEUgEEoFEIBFIBBKBRKAkOUwhSAQSgUQgEUgEEoFEIBFIBBKBRCARSHKYMpAIJAKJQCKQCCQCiUAikAgkAolAIlCSHKYQJAKJQCKQCCQCiUAikAgkAolAIpAIJDlMGUgEEoFEIBFIBBKBRCARSAQSgUQgEYBAnlaacpAIJAKJQCKQCCQCiUAikAgkAolAIpDkMGUgEUgEEoFEIBFIBBKBRCARSAQSgUQgK4cpA4lAIpAIJAKJQCKQCCQCiUAikAgkAtlWmjKQCCQCiUAikAgkAolAIpAIJAKJQCIAgdxzmHKQCCQCiUAikAgkAolAIpAIJAKJQCKQ5DBlIBFIBBKBRCARSAQSgUQgEUgEEoFEICuHKQOJQCKQCCQCiUAikAgkAolAIpAIJALZVrrxZOBPf/pTeclLXlKOPPLIsvXWW5dtt922XPnKVy7f+c53yhOe8ISy+eabr2hS//73v8sXvvCF8pa3vKV8+ctfLq961avKpS51qRU9c1E3f+tb3yp3uctdyk1vetPylKc8pZzpTGda1KMX9pxf/vKX5V73ulfZcssty8tf/vJyjnOcY2HPbj/ota99bXnkIx9ZXv3qV5eb3/zmq/aeePBazm3VJ5MvmAuBjaCDc01sgTetll5udP3juz7wgQ+Ud77zndU+Puc5zylnOctZFoj82j2qby6rtfYrndm//vWvcvjhh5cf/OAH5Ytf/GL529/+Vl760peWi1/84oOPXuZ4YF59WC8bdsIJJ5QXvvCF5WxnO1t5xSteUR71qEeVBz3oQeUMZzjDSpd36e6nH5/85CfL+973vvKTn/yk0Iutttpq6caZA+pHIPccbiDp+Otf/1rJwB//+Mfyghe8oJzznOesxn7fffetRPH5z39+OetZz7riGXEkj3nMY8qHPvSh8uY3v3lpyOFvf/vbGlBc7WpXK7e61a3K6U53uhXPdREP4GjPfOYz1/FYoxe/+MVliy22KHvttVc54xnPuIhX1Gf8/e9/L5tttlk5/elPX/+PvCOG++23X7nEJS6xsPf0PWg157bqg9/AL2iv+3pOZVl1cD0xmaqX86zjWtmWtcLvZz/7WbnrXe9afcpzn/vcVSOH//nPf8o///nPapdX6+qay1rb5Klz+9jHPlYOPvjg8vrXv7784Q9/qH70IQ95SK9vFwP897//rf5mWeOBef3Retiwk08+uRLB61//+jXBLelu/H62yBhhqjyMfW4eW9V+5l/+8pcam/z4xz8ub3zjG5McjoG+ZL9PcrhkCzI0nO9+97vljne8Y7ntbW9bHve4x2366Le//e3y5Cc/ubzoRS9amAKqzL397W9fKnK4jEv1ox/9qLzyla+sZHo1s+C///3vy1Of+tRywAEHLGyNlxHPHNMpEch1X26JmLo+Uz/XnO1a2Za1RFhgjhxe9KIXXVVy+K53vasITu985zuv2vTWai4rnQCS96QnPakcddRRk4J0n5d8vupVr1qufe1r19dnPLCyVdDZdYc73KFWC8n/Ml/z2Kqu+SC/D33oQws7luRwmVe8e2xJDjfQmgU55Fhf9rKXlfOf//x19P/4xz/q/29zm9uUC13oQjPNSIZVC8DZz372TRWptjO45CUvWf785z/XdoioWk15iXu0TLRJE+cjM6UF1ti1rsxCrJrZdONoZokZJO+cp+VUhtT9qn7tqqR3eG+zMgs3xt7v2lnwvswbTIytb3zGIMvYXA/Pkun91Kc+9T9Gti9DDuOhNYvxwc/7uubct8Zdc7OOrqm4T12zoTWJte+S3xi7cfljfu2ra02b9/XNJ3SGPrSzvjEvOJAlcj1vhXto3WPus65dzG8eOWzi19ZBVRrzpHvz2ApYsQNd6zRka6wtDLQpzmKbms+csp4qUG3bMlUvx9axy07OY1vGbPLYmo/d3/X7WfUYFne72906yeGQrofN8ZmmXnbZneOOO67svffe5cEPfvD/BOLzrnVz7jHOvrl02eSp9nbIXo2tT58vnSVI5zc+8YlPlHvf+97V13SRw7F4YN45wK3PnjVjBqRf7BD63uWPwv+xv32VuUXbsKHxf+5znyvXuc51yhve8IbJ5LDPp06Nn8Yw6Ir9hmxVnw6Syy4bNovcjcl2/n7tEUhyuPaYz/3GaE14zWteU25xi1vUNpFLX/rSp3ieNlNERRXxs5/9bLniFa9Yjf3Tnva02oYaGRyKq+9d3749i1pSZbTuc5/7VGMqU/jWt7613OMe9ygf/OAHy/HHH1+22Wab0T2I4Vy0O8qUyVaeeOKJ5dnPfnYlVkcccUStRl7lKlcp5zrXucrrXve62pOuEirL1GfIjVcPu318F7jABSpZOumkk2ov+zve8Y5aUfWed7/73bVt5tBDDy03vOENy7Oe9axyyCGHlLvf/e7liU98Ytluu+3KscceWyt9V7/61csjHvGI2n5kL4C/4fGNb3yjPO95zyvXvOY1a0sNnH7605/WvY7mZZ/Gwx/+8IqlZ5/73Ocuu+66a8VaX72WkV/96len6LP//ve/X6u7N77xjSuegr+ddtqpYnKnO92pkirPQgqtqcztPvvsUwn/+9///jqP3/3udxVTLVk777xz3bvD2TSDoNiTqvVY5he+22+/fR3vec973kowyc+vf/3rut72nXz961+v44dBJBzaQgqHo48++n/m5jn2ul7rWteqczFuFc4IKtrPge/QmllHJMNc+9bEM8fkVysLmbMe1tPnyYz22741JRND8/EMeGkn22WXXapcXPe6161t3fC2Tn5m/ycZoz+Pfexjy0c+8pEqm8985jPLHnvsUdfanuGDDjqojpFctS9EyX6N9rrrGoANHT/Pec5TLnKRi9Q9yDe72c2qvJCfoWteObz97W9fkyNtHRSIa1XTTnf/+9+/6rc9y5e5zGVGbYVxfvWrX60YwOznP/95xZDtGtvnDAP6Akt6Shf8jA4aB0we//jHV/243e1uV8fk82xNtMoPraeq0JCceuYUvaTbXetIrwWMXXYy7PSYbZGRj/Z/9kpA35QtNp9cfPrTn657yCUOjYUNevSjH12TfV3Xb37zm1H8jHGKHsOYzba217jGNcp73vOe8vGPf7zam0io9ek6+/yVr3ylypfE6G677VYrYH7uXrambXcudrGLVV9Gb5DQy1/+8tWG8l19uju21mGTxubC9sI5bLK1n2pv+Xb2AZkRtOvasXb0+XrXu16V8a6Lv2WXJYdh+sMf/rB8+MMfrr6UTv3f//1flXc+J/yHtTM2frR96UIyDmur5ZHv8Fl2bSweGLK5QzbpF7/4Ra89QwC1xHo/UsouWl++nH+nP21fK+ZgQ+DBR4szrnSlK9UEEvv5pS996RRxxEpt2ND4JZWs5ec///k6ppBJctl3TkCfD3KP+Mba8GNafvlyly0s4gvywr+97W1vqzZPso3O8Q0R2/X5TvbDVqKmz/EeMsCut3VQbMG3dtkwcUSSw7lD/aW4McnhUizD9EHY1MzwCy6REv9+wAMeUP8dl2D0Jje5SSWHgvS2kjKSAjJkSJAg2y+gZxQ4Fo4IOUQ+OeF73vOexSZuTkJw63d9m6iNT089w4zwRbWTcbrf/e5XD85BcGKPJKKFXAhahvY3GiuChqxe9rKX3RRYCHw4T+TP+BEUZInDEFRw2FqLEOAIRgQ/gioOhqNU/UO2YSbIf+ADH1hbITh5htbzBF8C1m9+85v1UAVkq91WxFgjpvZyeEcQcW0ajDdCZ704cGMSyAp2kDZEiNEPDGAsiArn1m7PEKj7PQcT2UiZPfOCFSw4Jo5LFh0uAgg/sw+AjFhfzvKjH/1oDaAF1H0tL3DompvxSj4EtogxcttHDsno2JoJWofWRKA3JL9Bhvfff/+KMUJAJgVDMLBufWs6NB+O2V7X0CtrY/04YoFLrIfPwNbn6JLAIHRWQOMS8MABgenTpS7nSpboked6JiItoCNPN7rRjaoe9+2zWqkcktO2DsrgwwDx9u773ve+VefZCpiTx77KKV0jmwg8+VERIH877rjjoI0RSNt7bZ0DAwkOMswOsDvxf7YlZLrdGje0nuRmipxO0cuudRyzk1Nti8QYHW5WJJBOdpxsCZTZFUTT4VhsF9LBnklq9K3NFPzG8GFb6alkStijsH1hj+lCn64LfD2DPbVW9nLTs+9973tVh+hXl93pqtKsdK2nzAWWbZsc+66G7C2CZx6CeVsU6BT5/sxnPlNJEX/X11mD6DgATYCONHsWuyQm4P/YolmDdPcjMWHnYD0WDyCefGKfzUXQuq4xe0aGJbTYNzEOgs++sOWXu9zl/sfXhnwdeOCBZffddy/HHHNMjVnYTPLOD0pUNOOIldiwsfGHPZ6lcjjkgyRLJCvogeSIhA/ba76h0+5HeMU3fAvM6Bh5EC8M+U4kumnTxIrh99s6SN723HPP3lhvVrmbHgXnJ9cCgSSHa4Hygt+BBMhGyRQxlAJxQS9j6QpD1EcOZfgEZRyKIMglUPOsK1zhCtURtQOpqfsrBG6yTJy/6mB7n2TXvskuZ9QFWdcYuoxuc+yMKMfL6cp8wkhgLvgRdKh4IG4qiNGS+6Y3vak6ZQHWhS984UpmZZ/dhLtMAAAgAElEQVR9RuAt2FGx6RpPl0FURbrlLW9ZnvGMZ1SnpF0EKUe4g0D6jCqKoBo5as7Bu7p699tz7wro4Eg2VFPMR2tL+1l9e1nba9A1N9lDDlylVmYfGZfdbSYr2s8ZWzMtKkNrgqQMya9ATNUEMZFJhTfii9gjcqorfWs6NB9VeRl4VTRjaMttXwAg0SDYkoWVPRaM0F1VxyCLXfLehXc78eM+eCNE5uZP6HT7mSuVQ8mRLpmf11ZIOCA3AkfEVoA5ZT8a/UXu2ZmYa5+dobN95HCe9ZxHL7vWccxOTrUtQfgFcSFbZF81mg1mZ+gTou5C7pF5yQU621dpDjyH8BvTY+tLV9g9gbqrPS82cEjXu+yV5wzpade4VrrWU+bCb7bf3bX2bVmNJAkCGofKtclsl30IvefDmnu64qAcvssa68aZZe9XHzlsnkHQXscxm9tnk6bYMz6366yFLmwDNxVb9rWdgLJGi7RhU8Zv7rOQwyHZ7vLVQXats/VGBMU5ultckoeSBc4rkEhClPtiP59vy0ofyRuzYUkOFxz4r/HjkhyuMeCLfJ2qkAyjjJBTsPyN4IyRQwGuysZQpW7egC/mp3LHUMvkIWWR0V9rchjVPkEKQsFICswFjAwoRygjHe2qzfWRZVQNlGkTZDklVeB1gxvcoO53mBrAaclF+lQm4epeAZrqgYAu2ruidROpF8jLkFujqeTQZ72nva8hMvzGjhAvkhxqE+VsHACB+JqXPbFD11hQKRs+tCYIxZD8wli7i2pJu3Uu9nL2renYfLR8CWi1FJJtWdlIwvQFAFEZMB7tjyqf1sI4+zLq8Otyrk9/+tNrlriZ1Y9gWYUfYRJIdV0rlcNFk8MYo/ZweBofcou4DJ1kCQOy3rRf85BD7591PRdFDsfs5FTb4jmq9ZIDZEvSgk1h43QXsHPsDtloXmzQ0D7NRZBDz2hW2rvIIV0e0vWuYNXPhvS0Tw9XstZT5jIvObROKm6RLLzgBS9Yq9YSepHQ7NJniQF+ld9oksOoVqoysQdigtUmh2zbkM3t24s+xZ5Jckwlhyrl5J1/4JcCC51KughU0hZJDqeM39hnIYdDst0VP0WyWdVaIkasYjuDmLB5IY9aTK1VX+zX5XPGSF5frDd23yJj4XzW4hFIcrh4TFflibKElN++jeZ35zUNiQBdhnYKOZQRZihU97queclhOCotMVqJ9M83Dft6kEOVViSa89VqIdsniyYj2WwN7MtuCipgLyj3HVEMMGcuK9mudHQZxMCEI9EKwlEJ5mT47Dt0IYr+z9lr+7IfLTK1s5JDhIVjjCvkQfuJgGOR5NA7ZBCRa2NGvrSxafXtu6aQw2jX7FoTazYkv82WXIFW19W3phxo33xUtqybYEU7DQfbbL8aCgBC7lXItOOo4FiHoWuIHKoC2zsWV2T7wwZ0PXelcrhocog02+OC3AjmyM6UymHXyYnzkMN51nNR5HDMTs5CDqOVTlBsXxIZ1ukQzxhr0+2SlUWQQ0ke+tGU1fa8kMMhXR8KMPv0tEsPV7rWU+YyLzmEv+qftke2X5uo5JX9k+x13z78IIdwoP9h6wIzZE0XzPnOd741IYexDaLP5nbJWZCrIXvG7kwlh+YOO9tUVNEknvwtGRdf97Qa5HDMHs9CDod8al+XT/g8SSFdFbGNp435mO+chRyO2bAkh6tCBdbsoUkO1wzqlb+IIUUU2vvCGAatfVE1GCOHHJFAghGNPTtGx/Do77f/bl5yqOXr1re+dSU2gtf1biuNgy1iXNpmETvBkyvaQpAblcXYg6M1x+/MAQl0wAYnzMkcdthhlVirkE0hh0H+7KHRJoXcC+JiH0kcNCQBEK1e8wSh2iZVSI059vh4tyy0NbXfSKC4SHKolVVm2r4xlR+HGAjytfGqTHRdY+TQ4S3ks29N7Dexp7VPfhEv5FEVynPisg9DexlyJrDqWlOV4q75aM21p0PSIwKxqW2l3m9tBcFahgR9qjvRBt5nGbqca8ixJEdTdz0X+R/7XlJJiHnlcNHkMOTVHljJjKmt66qKD3vYw2q1UStz2K6uJFRfW6S9ztZj1vWcRy+H1rHPTs5CDpuyRabIFhnT4m3/tD230VUCK6Scbkhy9H0/6iLIYehxU0/b81IBH9J1+0jZ6/Zx+EN2h543T4YMfFay1lPmshJySEbYmG233bYeNEXXkLqhK+bF1qoas2uuqJapktEV12pXDtmfIZsbbcXt+UyxZ+6ZSg59VteNffQS6Toz6ESTYC+SHE4Zv7WchRwOybZusTYWsd46nXQGOVhGnOgcgygkIHKStnyyGKHPd9rmMLWtdCzWS3K48ph/PZ+Q5HA90Z/x3QI/xh45Edi6QgE5RO2ECEu0VmgtsElcQCxoV0ET0AqABWP68mXs7YeTfZZltE9La9K85DACZq1C3iGbqN3QQRXaHSLL3fyuxtXccxjkMPbmCJg4MtU7V/TrI8WqegIVAbTWC9VGFSaH/8CRg2Hknfql3UcAJrAVuMAOvgy0CmMzmFE99TnVJieIIk9dzoqR9xwGXPDrFDqE3wmrqpWy7E7DQ8S06bSDoDiQRtAc+7EEEIhiHArRFSisZM/h4YcfXscTJIzckLdmu2xbzMfIIYdGZvrWxN6cIfnV5sIBeg592WGHHep+Ts5RZlUVoW9NOeau+dAT+kSe6aFDIuAqKeMET4GIoGTouPIgQz47hE/gFd9P1lx3MiIIc+BRBPxhAxzQQm76DrhZqRx6vv1r7YTIvLYi5ICeObjB3hiVc+3b0RLcVTVRxUEakBvJFLr83ve+t1ZZZMxVd6OFVmXeOhm393gnYoQUCYJmXc/2fmYEc0wvu9ZRMM8m9tlJwVwEaUO2JWQlDt6Q4Ir2Ob9TlfUzNsvP6QTbJeGlUtUnK2P49e2jauIjMPde3S0IjIRYHJ7k39aOPA/puhbsLmIzZHfsqY89xfyZEzsldlay1lPmwm7Ps+eQjZbY8bf9l06YnPrVTqELdJIs0hf23HOcOtp1IB37NnTFNgT2kh1FpsQcQ3sO2fwhmyum6LriQJche0YWp5JDPoOvhgWi3dU6vUhyOGX8dGwWcjgk2xI9sHDIDn2WzOaz2BKET0u+udNDvxd3uOgam2dLzJDvlJho2zRyKRnZTtCMxXru60rszBj25sfXCYEkh+sE/DyvZWA4SscEU3IOVpBrb5oASFXIpRLFKdrcjhxxlH72ta99rQZf/s/ICCQFVS4/8wwZJw5HgOWURdVKhxk4kdLnBeYCZf3sXYEbYqUtRsAsKLfHT+uYPwiqLJ7gVnDhOYy3oFuga8x+11VxMn57GLWDqhwxflpiGShBjnlpaxT0eIaxc47GEo5WZtZzmhUXc0emPUPLqCsqp4JPjlaAAwMtgYItGPkZo49QytYxyto5GFeEQYYPdjKmAiC/Qyqal9NLYY4sMN5IpbEi60ikYBYJkQFE7sxRxUMwpTprPt4hU+iz8f1TcEVU4nRYmDDSAhyEEj4cCvkwJ0kF83eSmfF4Z/tCPAUN5KI5N2uiwmfO9vfBwzr3Hb0Of5vhx9aMrPatibEJArrkV0AgGBd8kxXr54IZ+XBIw9CaCpz75qNaTJ6cBivDqvoMDwfMWDsn8VoP6+TddK/53XvR3qzlNirXY3ZAm2hz3WErkII3udK2R9cQJAHCUFCJHK5EDsmGqmxTByWj6CL9tfbGI2svKKEnZBFh7joVU2BlPHRYAkSVS/IoglLv6wpk46tI2A1EXzcAsoj0CVCtic9IDBgbm6XSTD98RnBlHVWt+tZTEgGpGZNT7WRT9JKeND9Hx5G2LjvJnkikORRrzLbEnlpJL5+l81FBCl8gsUTXfcZBUXBDpIdkZQw/OPM9Y/gggz7jbzZfVZ6e0ENjoEf8TZeu82/8jvVUuSMP7CmCK4Du09MI2FU2HEpi/nzkStd6bC5OaW7aZHbWfjC2ecjeshPx9QzWKC62jK4hen2tpWydU07ZHx0jdEGygr3jo+1nlAQmT06dZJ/owtBe5zhAS4xgfaw1cj0UDzj8RCzRZ3OH7Bx/0mfP4CeZKzbwtSVICt+IeHT5I8le6yxWal78pXhAy2s7jliJDfOOofHzDXBkGyW8+Gq+mC3qW9Mh2Y5ErnWNQ86sN7233uwsO2+9+VkX+UIUraN3DvlOn2/6nDibAe5tHRyL9awXnxv3WYO+r88Z84P5+7VHIMnh2mM+9xs5bH8YHJlwwWbfwQKchn57BEYmsv2FrwYRn/FvDnfeL+tuT8gYOTmGIL4MnJFf5DvmAXHoi9pVCJEoeHaNM+YE+2ZQFRiaZ1+wxVhzDiqHQXxVezh1hwPJGvu5NeX0vN9zjScwNF+/d035onBztQYqmVOz0PNgGveYDxlrV0VX8syxNRmT31gzlfIuzPrW1Jj75hM/t170hY4NrX1z/oJWwZM/Ar+pV9+6GwuCCPO+Ax+a71iUHE4d95TPxRqHXs3ypfbNNVId6qouNHXKs8lCk7CvZD1jflP1sv25MTs5xbY0MW5/OXjzd7PKSnNuYZO68JtljeFOD6PDonnvmK73vadPTwPbpj1axFo3x9k3lymYND9jrJKOEiSIj3f4g9BKEEig9J0NEM8JWXHf0EFDU8c2ix6258Lv9NncoffPK6PNZyI+Ku3IkjG42GhJHKRXVWyKrZyK0yJ0bBbZbnb5qJDyuX3rzd5IZHb55DHfOdWmjdmweXDMe5YDgSSHy7EOOYpTKQIcnsyx7KSMYfNC/mS/VVczo3YqFYDGtAQoThDk1Pva+VYLhVO7HE5tjV4tfPO5icC8CNgCoGMBQVTlbhI+VXRt1mP7k+d996npPskvpFCFXpWqeane6RpAtNfa9i4S47Rzi0QznzWEQJLDlI9EYBURkLXU7qeVSoubdksZdJUO+we1p8a+yFUcRj56nRDQFudrBLR7ycbbY9Z3CMhqDvHULof0S2t8tJWuJpb57ERgkQjYf6wtVOukNj6dHvQVmZFU1DK9qK6eRY572Z6lfVE7rVPIYYlQq6Rq6ZWYsw3BlpyNfCU53Mirt7HGnuRwY61XjnYDIiCjad8EoqDNw74HG8od4rIWLZ8bELJTzZC1OUkKuAQn9rGu13VqlUNH9quw+NteKtUD+zqb7aPrhXm+NxEYQ0CbrUPEJAvtobUVwF4/h7bFwWljz8jf/38IaB1VgXVAk8sefQkj+5779vhtFOzsp9RpZO8nO6eN3v7RjCE2ygpurHEmOdxY65WjTQQSgUQgEUgEEoFEIBFIBBKBRGBVEEhyuCqw5kMTgUQgEUgEEoFEIBFIBBKBRCAR2FgIJDncWOuVo00EEoFEIBFIBBKBRCARSAQSgURgVRBIcrgqsOZDE4FEIBFIBBKBRCARSAQSgUQgEdhYCCQ53FjrlaNNBBKBRCARSAQSgUQgEUgEEoFEYFUQSHK4KrDmQxOBRCARSAQSgUQgEUgEEoFEIBHYWAgkOdxY65WjTQQSgUQgEUgEEoFEIBFIBBKBRGBVEEhyuCqw5kMTgUQgEUgEEoFEIBFIBBKBRCAR2FgIJDncWOuVo00EEoFEIBFIBBKBRCARSAQSgURgVRBIcrgqsOZDE4FEIBFIBBKBRCARSAQSgUQgEdhYCCQ53FjrlaNNBBKBRCARSAQSgUQgEUgEEoFEYFUQSHK4KrDmQxOBRCARSAQSgUQgEUgEEoFEIBHYWAgkOdxY65WjTQQSgUQgEUgEEoFEIBFIBBKBRGBVEEhyuCqw5kMTgUQgEUgEEoFEIBFIBBKBRCAR2FgIJDncIOt1wgknlPe///3l7W9/e9lzzz3LXe9613Ud+W9+85s6lve+973l6le/ennc4x63kPF861vfKne5y13KTW960/KUpzylnOlMZ1rIc9fiIX/605/KBz7wgfLOd76zbLnlluU5z3lOOctZzrIWr16Td/z73/8uxx57bPnQhz5U3vrWt5aXvOQl5drXvvbou933hS98obzlLW8pX/7yl8urXvWqcqlLXWr0vkV8wLuf+tSnlle/+tV1XbbffvvyyU9+so7/7Gc/eznkkEPWZY02spw316VPJn75y1+We93rXlUPXv7yl5dznOMci1jOuZ/x3//+t3z4wx8un/70p8tPfvKT8pWvfKW87GUvq3L47Gc/u8oCGbnVrW5VnvzkJ6+LTMwyub757LTTTpMeM68uT3r4jB867rjjykc/+tHyjne8o9zvfveb7Nvaun3lK195xjcv18df+9rXlkc+8pFVDm9+85svZHAr9dOrhbFx0Ufxw6nRVy5k8fIhicA6IpDkcB3Bn/XVApvrXe965Q1veMNkBzrrO2b5/Ne//vVyu9vdrtz97ndfGDn87W9/W0nV1a52tRqone50p5tlSOv+2Z/97Gd1bQSdz33uc5c+yJwHsNe97nXlnve8Z/nsZz87SA7//ve/l80226yc/vSnL//617/KYx7zmEos3/zmN68ZOTS/D37wgzX4fNSjHlXOe97zll//+tc1AYEortcabXQ5b8tNWyb++te/lhe/+MVliy22KHvttVc54xnPOI+oLeyeb37zm+VBD3pQTWhstdVWNWGwxx57lI9//ONVPh//+MeXd7/73eVLX/pSOeCAA8rZzna2ud/9n//8p/zzn/8sZz7zmed+xtiNXfO57W1vW3beeeexW0/x+6m6PNND5/jwvL6trdtzvHppbpE4Qwz322+/colLXGLTuJp2dJ7BrtRPrxbG89rhleLBF0mu8E1Tr5W+c+p78nOJwLIgkORwWVZiwjg+97nPletc5zpLQw6/+93vljve8Y5FULKoyuEEGJb6I4J+5PCiF73ouhGP1QbojW98Y7nb3e42SA5///vf1wBcoC0Yd6kEqzavNTls43FaWKPVloH286fIxFqPqfk+JEjSqSl7EZxe97rXXaj9ete73lX+8pe/lDvf+c6rNuWu+czzsmVZt2XzbfNguRr3dNnRWd+zrH56Hju8UjyQwhe84AXlqle96qSuF1iv9J2zrld+PhFYBgSSHC7DKkwcQ9uB/u1vf6sZ+XZWPjLXWjJl8LU2NitwfnaGM5yht2XT77WTyPp3Xf/4xz+KPz/96U97yWF8pv0MxlkWbvPNN6/P8J6u1ktzk3mPcTez8UPjlxX0e++dWnV0z8knn1xby1QRmtes7zU3xGkR5FD1wRys1Z///OdazWiPLz5jzOYB17jc4955W1v71nAsoISBQPxTn/pU8dkucnjJS16yd07G3/fuiaryPx9rZovbQYkMchs7D2jKqmAftk38h+R3qty05dx73atFuUse++Zvrel7Xxv2mM6P4RqZc5+jK2396pOJdsZ9qv77nDmR3Vmqjn04dCUmxoLmMRmEqaupX1ok99577/LgBz/4f7o7+ux1H/bkoAtrn5810dJnF4d0eUi+Q0f93SVzs67fSshhVyVoTF6bNnJIb4b8X59/HNMlv++T06bd6LOj8fwx+Zzip5tjtWZd8UL4lna1baUYD5HDLvkZw6ONu/k35dMzP/GJT5R73/ve1S+1t0R0xQFj7xyKN6wlnT/rWc86RSTyM4nAUiGQ5HCplmN4MOFAtcd973vfK0ceeWQ597nPXR7+8IeXhzzkITVbbV/iK17xirpnwf4we6u0ocpiv+9976utUze72c3K5z//+fL973+/PPrRjy7XuMY1Kgn56le/WvffuPfnP/95fdaLXvSiTS2Av/vd7+rv7RHYdtttaxb+qKOOKvvss8+mzPuPf/zj+hmE4Bvf+EZ1NojCBS5wgXLEEUfUe65ylauUc53rXEX22/4fVceHPvShtRXLfjB7lHzefSeddFKxF8N+FFXKE088sc7hD3/4Qzn00EPrz4ydkTbvH/zgB5WY2U9k3+J5znOecvnLX75zD4f52HMmCL/0pS9dM4rmcvvb37786le/mvRe8zNeeMHxPe95T21V23XXXTsrh8anlRGu2jKveMUrVof1tKc9rZzznOesTstnXv/619f9efe///0rbvbsXeYyl6n79RAr628PnzZNLZLGjrz4rNZW7Ul3uMMd6vrAzJogis985jPrnLUCP/GJTyzbbbddlRMtn/aOPuIRj6jYdq1htDoNBZTIPjl71rOeVeBrDFpsVZe9mzze4x73qK2exx9/fNlmm21OsQexT36abVahJTFuGDzvec+rTl+gRy8OOuigWrm09ocffnjVAdgJCCIosQ/uwhe+cHnNa16zaazGTWY+9rGPVXmCtTk9//nPrwH5gQceWI455pgqX9b4hz/8Yd07Q37pjWrUmLwKGNpyjmCQJe+0X8/+Ke9Uhb7Pfe7TSZAi2DE/Om3/jusZz3hGbZ8VnPTpvMw5+bO/DmbWVMBKz57whCdUOVD1ZSfg86Mf/ajOV6uo/c83vOEN6/gud7nL1Xc2ZYIeHH300RXv0CPvGNP/IIFkln54n+eyFVe60pWq3ZF46Uo40SH6cKELXajO+cY3vnG1bUi2937kIx+p+wzJPZvpD/mjZzvssENRPbzIRS5S5RT+Q/LPTrI9N7rRjcrXvva1aufYKskbmJAh4yR7t7nNbSo+9DueTQd8rm/f7S9+8YtqI8ihMWmFtb5sE7LYNR/v6dIROkg32Ljzne98ddzWVUstu9nWZTJl7frkW3KEjJORa13rWjXwZXvoGt1ih9/2trdVe2Wd2EPj7pPh0OUmOWTPyCYZZLvYDeNt6jYbxmbT69Dta17zmjUhRV6Nke689KUvLdoqydILX/jCcv7zn7++ku8j++SELSIn9muaz53udKfqf9rXkG8je+xD+C3VJn6aHEgWWMshffU7zzAXiQVj6LOjY/I5xU+3SaH92PwWe82OkDNyTH9XC2NJuXaXTZ/8sO3sfJdfaScn+uSTzpMl9lmLuW0FcHZ/VxxAp8RAXe9kK8mTmMV6sAH0jAxGLCJ5Lgbhiy9+8YtXH5tXIrBREEhyuFFWqpQSDtRePA6Zw2dwBA+vfOUrq6Fl4AWpPnPwwQdXJ8tgIROMHEN/sYtdrBowQaT7OHOBBSeG1AlMEE3P23HHHavTE9DaLM+gCoQFFoJkTjvIIaOMqO6///6V9CB+HD2HKdhgRDmfrbfeugZHDKYggxNEGhEVBhV5uOxlL7uJXMV+FIGdOXDgHCjHJbjjeAW1Aro3velNNaAyB47A7wUxXVlen+EootXMPOEnYLrgBS9YD6+wx7PvvcicdyJjxqXSiSwg4oL7vv1sAtWb3OQmm9oykQKYCsC9mxN70pOeVANOQdd973vfosrBkcFTcGc9BDfeax1vectb1oAMwUMoBUNId1RHrJHDHrrG53AAcoQsCtCH1lCgPlY5bM+nWTkkk3CxZ9GhLOZEhmAvqBl7d1tdrbugu7kPl54gbObPeQsWH/CAB2zCO8jhd77znSr/iIGAW8DgWdY0cLIWAkw4IrLW2EErHD6sBXXw8HyyRu/G5AbJacu5QMl7jRepQeStvfU1FzrcvgTCSJQghY6Z92677Vblwx/tjUM6jxTBSBIiKrztatof//jH8sAHPrBih1iQK+8VrJk/vW7LBHIowSBhRbbi2fAe0n9kKXBHwnffffdNNobs7rvvvpUgtqvn5k2PBXgIv0OhkCnBmnvYqqmVwzEbhrghLeRYsibwQoysn4RFu/X/6U9/erW3sJZo8Dly0kUOkQpztd5hZ7/97W9Xm4KMkgkyOKVyKMBns5EetpzN8Ez7Ksk7+9vWZb8bk2/2EhkP+yYJgKjBwHNVT9kSMkx3kKTQjT5321U59FzjleyRjHBJ2tCvPt3mt+zZY2OtEX2239jeeH4SDjC2D9b+TM8PmeOz2F2JlXa1ekwu+GLryq9J1tBvdoZNiQ6WIX01jvDdYcu67OjYOBCdMT/dXgN48HFshjWU6JTwJOfG3rafi8KYbWmTwyH54TObfjL8Sns+Q/LZ5buG4gC2rf1O60Kmb3GLW1Q/HjaS/7Z2dF18wv7QcfuD2SS+La9EYKMgkORwo6xUgxw2A+FwbCogAl2OuR2cyIoK8JCqJmGJjeocJ5ImmGQMBSEC9abhVkHgUO0ZU/lztQNJFT0ZckSDs9TW8f/YuwtgW67ia+ADgRAguAb5405w1yS4J7i7O8EheLBgwZ3gEjy4JrgEd3eCu/tXv6nq900mM+fMOddv1lS9eu/de2Zm79W9u3t1996HQ2YcEVBBTX+PYt9YD7WaDAUO3eAI2RVQy94hh5y7IA1hEiCMnezqM6oACIqsfz/gmvdeTkCVETkTyLqm7KOo59aBLkNBQH8sQ88dChCrsoCcklNfRsgMHaArKhgqPwIuuiCYl+mfJUMB1ErIYXfPYX9OArp57x4KbOgl0oAoqZ56howt8uKaomPahwRVMIGBZEJfVwX2fTLl+XUIkTWIQMGyvwbnyZOcJGeQThi7BB1+vvvuux+lNVhFXdJgzz33bMmEiz6qZCGx1vq8NW9MsKKPY+RwSDfhIIgW/Ah6BJR9jIfuG2rj7N/HhiBOAmmkHQbdpFW/RZqNsfZl8iVOXAJz40OwyIMtmkoOZ9kwQb/qDtLjef62ntg3eEtu9W2G3xuL6hQSr2JL79lC4+pf/cSR35fesaH+0I8p5FDSDWHhLyS7XBJ0knYqsQhQF394TdFvZM0BPrCVjOBfjBEeZMWm7LHHHu37EFuJE8SjMBtyuUO2VrCt8iZxWWtbQoxeFFlcRu/KN7DbEpGlQ5JV3Tb47jjn+TYyQdysRZ0fbE8lKzxn3npV0exjMLSG5o3DGOb56T7+tfeWH5V8kGxVJVWFJ9O1wrhv/8lhlv5IGCFYlUQdI4c6kob0U6JvyHfNigMkmvvk0OdhjDzDyCXu0PUhkccPSIKpPPqMtc5HeFauILBVEAg53CqSGiGHlcXj2Bgojr8fmGqfQoAEJl1yWE6B8ZLZRQw5Ma0U7hGICBjcIwPcrel9orkAACAASURBVLINkUPOH0HjFPun/QmEENm1IIeyc7LzBx100I7gSZVCsIgcViAxJGoBtTYqRI3RV2GtSuI8cijYFch2T+3caHJYc1RVFUjAHOHpnigrmEVqOWKBm4ALgRbUzZNhtSDOOpBmVuVwFjmkN7P0Z2w/nQqDoFZrlMSAQNKcSgenkEO41cmNkiR0qq+rlWGnM90gstagtkWZbwH4ouRQBZSuTj2sp4iW4GMo+TF1zcNqUXIIqyJxlahaJoAcIu5aSmXjYSHQLmx1G0hgCVa7V60396hGdy8Vxqo0TiWHs/Rf8OprhJDhsQO4hmwGguQ+Ntp601lBT4cudkwQ3D8JuHSTftHLKeTQZ7qyHXpfV266NdiJefrNlpONdYJcIb9a+Usn99tvvzZp0b0QUesCsexe1Q47hFslstgFa1vSQzLDvPiqIf2ZkpSotUFnPIuemIN2aeth6KTaKXbReCQ16KGKdVV+u75ybL36zBRyOG8cCPs8P93XAzhLfOg4kURArFRc67TdZdb2FIz7vlILMd0e0x/dFfvuu+9cckjPhvRzSF8Ki7E4YIgcwkN7fW1/6eIpSVRdIJJWTl2ns3vttddROh62UOiZoR4NEQg53EJCH3KgfWeIFI2RQ86/MummXcaZs5f1EpgJtAVmftatHHLQCGRlrsfIYbctsw/tlMrBMpVDgTzHzhlrrxNcGSfy699jx9K7R3uIgEgbmn1qXfIyjxxqwUKSZAvtXeliOutAmrWsHFZg95GPfKRtKYRBn+RUlUywqv1LtUJmv9rVZslwloMtea+EHM5799Byreq5YM8+L4Fo7fUaGu8Yge8GQbLnY+RQdbZajz2/5luV66EEzbzKIXIocFS1rMr8LNNUa0kgSu/7VwVns9a86rH29GXIYelw6f4yAeRYcK/aperFVklW+VuANbSnrmRZ7e998li4LEIOx3Sw3gVTVaehZMXYwSrWoXkJKt0vkaUttX8VOezalC5OCJkuhankUMVS0tAe8aFriBzO02/P8hnBMZvJVyAkbK81Uy3s/ffZ50fPu9csctj1MbpZVONUhbv6vozelY2ENf2XeED2+YKx74nsbzkYW5vIO1Lg4oMkZLvzGFuvPjOVHM6ykcY5z08PjR1BlNySgLHnUBKD/+A71wrjMXI4pj9jfmVoPkP6aYvIUOVwVhwwRg4lE7qxUH8M9nuTk/jj8MMPb+2FpNAih2vNsv/5XRBYawRCDtca4VV8/lDgUZl1LRMcA0PUJ4cMpb0PMtgyhNpHXFU5ZDTt+9IKYb+GrFvfcMtcyywiTxV498me/UcCXEZToF6XVletNkPVmClVnXkkzXM5fHNzaeuwN1KmeezE0sJEO9RY69m898p0mqegr7LEG1051CK6zz77tHJCWMdOZKzPaVnktEqm82QoMF2rtlI6Nkt/qnW3v6SqzdH9qp+y/6Xj3cC6qjFjMnK/tk5/C0SG2koFBUiVSka1rdYaRExU2e3hW7RyaGx9XaqgUlBtf0v3qlZWFRQJnaqk0GuVYvuOtcnOWvPavwX3y5BDGCE6ZU+WCSCHZONnKvj2idm7aF5kOhZUVcs8Qi4orjYvwS47pL0aqZxKDmfpv4o70qq7oGtH2R6kQCuz3/VlL+mmjVPLs33a7KtKwhDBrHUpadOtPPW/umIKOTSXvs2GL12Dp66QflvpFP2mj3DW1icJwbdU667AXkCthdb+Txd8kEddFpIuQ9cYqe6ubWva2q5DkIb0Z0rl0H0Igb10ZGWckkqzTnWeYhetNWTTnk1+lF8qHOatV74XOevqztBc5o3DfsF5frqPv5ZsiUL2TOKQrKryNmTvVwvjvh3WmSEhPaY/7KO213ltpdr6h/ST3UZ8u10v8+KAIXJYrd+SI7pvKsYgY7/jd7XDS/54vsSWZNDUxN8qhox5VBBYGoGQw6WhW/8bhxwoQyigtv+HMRpzsjLOKmSITBk0G/u1kKgaakPkmASUDDBH5/PaIlQNBV9VSUSmGF+ZMYbW59yDiGhX5GwFyQ68sKePs9HmZx/jWrWVCs5Uy2SA7Rebd8x4OSaBvcy69jMtK1pMPQu5VBmcFeQLXJ3Cp42F4xFg1OER/g0nz+1f1TqnfcYeCsRZgMUxV0VqXqVJIDMUIFawJ3Dn4MlI65f9aTLaqh3aqOpQBsG1wFP23FUtp2My1A43jxzWPitVAnu0BJHeK3Ca1VYKh1n6M9aKZ9x1OBLd7rcfTklAqFAJ6Dh2h38I8oe+w5NO2KNrLQikBdn03h4UByBpOZyXVBA09gMjARp5aUtTubdfVkWUbiJx/bkLmh1YZL3K8vvbJWBRBTeOeWseaVI9EcBWC7ngSXApwKVfWimRlO9+97s79vPCyoELdNyaWXZf0lBwj3hYE7BVoRo6gKa/npBjcrcWyZ7uIsgCNO19tUew/x2bQ4mTefqPvFlLdTiMpJzWWoko+lKH7ki2kJtKl7EgjvalVWDt5NChNtk6kMZBPkV26x42qfCeQg5hyTY7HIhOOZhL8rAOdGFD+mtjin4jxtZ0JQCNxdp1GAtf4f/mZj252EG6Bp+xa8xvdW2SZEG/7XOZpISkqLFp9VXZQ2znVXTm6YV2Qr5HO2YdzENPyt+qJM1br2P7Vbt21Dp0GNQ8H6tzZcxP9+fKFhmbyqnnWhfsG3tmS8ZaYdy3gXyEdT+mPwi03/f9St/Hjukn3ZF4kgwXk/A1khvip7E4wD5iSZzuO8Ux/LX1xadZB5INdJ8dJmvt0+wYrMmVbWIHHNyEKIqLrJFZPm39I8y8MQj8fwRCDreQNnBqAg6EUIZWJlqG3cETMuRICgct4KvTxwSiyACDpdrBWSELTtp0mIRDSNwrKBHwcQQMomcKTsuIchQCB5936p2T7rQRMXIyjgJbRFJAqkWRg3F5l+qEYMg+JU5ZkCRYYdQRJEGQeQlyBcfu92xOQoudMQnyzMmzBH0MukNyjEsgW0Etw12XwM2cfLbfWorAcJ7aPgRJgnGBAuOu7UtLjcM95r0XGfQZf5sX0ixAVL0UZHOufWcsm2i+dZw9p+dn3meOWpvMEy6cDwJOzrCTyawTW1UXVDIQcfsrYcxJwcNXJSDnMHUEuD9kB9vKkMtCe2+3QgEXejIkQwFwnXqrwlZfoVLVmu5SKmJCT2pOxktm9NN4nXgo2KWL9MEhFuQ49G54zrqQXPOjh1XRM5fueD2XXjv8AaEo3HzeeyUCED+YIMxkJKA2brpBjp7pVFh6g0iqvAoc6Ll9VoIM2MzSG0FJtfKWnjtkQyUaHvWVFPSCrMdaAo1T4EKPzN9Y4ChYkc2et+bhWcSWTaH3Aubau0l3qrIssFH5sU4kHNgI+s0G9XWCbRLECpad7kneyBFiNWv9W6dsHP0VUHUv1XBrfai1tI+Ddc+uGJ/9P+xW6Z4kFvzhI4isryDxea2pPj+m/3Swjqn3ebaGbASsgmn6UeTOXMmUfGAHXzoDD/ZMUm5oLubsM35Pl6x9a1nyBtkYmw+dHuqSkIiii0ghEgRbWEhsDa1le85m6XfhJglhjOwqGyVYVokkP0koa8DF/wiCYT5GwBBotrj8lnXnK2RqPtUGL6ivDoehtU1f4U+P4G1dIPHIOwxU060nATm/YH9v93J6qd8PnQw8yy4iVNad6hsCQlbIJBIn6Yp4eXedED60XlWdCgP38UMw4DPZT3aUjWG/ZtlI4yxbP+an2buuriBp9IKN8w72jI81BrKBCXmyn6uFMbtibp7J/lvb7L/E0yz96foVY6V3fb2yrsf0sw45kuymG/ysxNhYHCBxRjZdGXgnm1Lrig7p7BCviKXYVGSQj/MOvobf9jO6zAby5+yMz+cKApsRgZDDzSiVOWPiZASDAoV5FbL+owSMDD/CyKl1nUT9TsCHQKgaCLy62fvuu31u6MvDVzK+ZcTBIcrUcYZOzzMPV7WfcDpjLYkqNqowsPAc2Ah4xg4/GRpfF1Py4ADmffGtd3GEqhruGfoy9GWwcE/hX/NQeSDLvrz7XxLcfd9qyBC2rkV1dNl3D31R/SwMSwbkN6VC1X3WSu6dMiaf6ctr7D7ypT9jFZBZa76vLwItX6dRh1F0W8gkiqyLRdfHInosG69aiuSzby7rxB486xkRG1ubxkoH4LDI+h0a3zwdtHbY4KF31b19eVgPsJ2qa6s1n5L/Iv5iin7P0rua65Sq3Dz9QPjq61nGEiXzntH9PQKL0EqEVNXJXJBiezSRuaGOj+5aWQTL/tjmrdf+54fs6Dz9nOKnx2KDlcytnrkSjD1jlv5M9StjOA/FNfPigKF3TrWrFU8VNt5vbFPt+yK6nc8GgdVCIORwtZDMczYMAVUGVQoZuu5eMwPi7Dm7WSeWbtjA8+IgsMkRWOQQiJVOpb4KQJZepbB7yfTL8Kv4jB06s9L35/7NiYDEgP14OhVWKnv6rCKm7dJe6+4lMajipDo2dojZ5kRoc40qGG8ueWQ0QWAZBEIOl0Et92wqBLRW2idWX82gZYqD0l7jb+1l8/aUbKoJZTBBYJMgsJ7kUFutVjFVS62FDh6RndciiCBoudU+mWv7I6Dl3Mme2g9VWuyhHmvDXQSN+r5Brf/aALWQ6qLRBm1/tNY/rbC5lkcgGC+PXe4MApsFgZDDzSKJjGNpBASQDqNx+pz9ASqFDi+wD0glcezE0qVfmBuDwNEAAe3R9sup2Pm3fYP2jg3tMV0tOLSO6gBwwJDLXivvtB80CZ7VQnnzP0d7MfLmkhRYzb1ZKtT2FCOg2nzts3Rat726s04s3fyobZ4RBuPNI4uMJ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NNMJAkEgCASBIBAEgkAQCAJBIAgsg0DI4TKo5Z4gEASCQBAIAkEgCASBIBAEgsA2QyDkcJsJdKOn8+c//7nZeeed2z/zrn/+85+NP7vuuuu8jy71+//+97/Nn/70p+YEJzhBc8xjHnOpZ6zkpv78/v73vzfHOc5xmmMc4xiTH/u///2vgelxj3vc5ljHOtbk++Z9sP/cf//7342fHfvYx553a34fBIJAEAgCQSAIBIEgsE0RCDncIoL9+c9/3rzwhS9sXvWqVzXf/OY3W8Jz29vettl7773b/z/+8Y9vfvjDH+74+Q1ucIPm0pe+dPPtb3+7Oeigg5o3vOENzVWucpXmwQ9+cHOa05xmVWf9q1/9qnn605/evv/GN75x87e//a15//vf377fz65//es35zznOdt3/uUvf2nH8uY3v7nZZ599mpOc5CTt+M597nM39773vZtTnOIU7efM6c53vnNz2GGHNbvttlvzyle+stlrr73a3yFdr3nNa5pnP/vZzfGPf/zmnve8Z4sD0oXgfP7zn28OOOCA9p2Xvexlm6985SvNj370o+aSl7xk8/Wvf725+c1v3rziFa9oXvKSl7TjO+lJT9rc+ta3bq573eu2Y+5e8IOtMbr22GOP5nrXu15zy1vestlll10Gx/GTn/ykff+FLnSh5nSnO13zjne8o0G+EOb999+/OfTQQ5uXvexlzetf//qjPPOEJzxhO4dvfOMbzYEHHtiSwmtc4xrNZz/72ea9731v85CHPKTFAdmFw3Oe85zm4Q9/eEuC73CHOzRPe9rTWkxcxm4chxxySDu/e93rXs0pT3nK9r2eRx+OOOKI5n3ve1+z0047Nbe73e2ay13ucquqG3lYEAgCQSAIBIEgEASCwNZBIORw68iqJQ2PetSj2j9XvOIVm1e/+tUtmfJzpOC+971vc+Yzn7l54xvf2FzgAhfYMbPf/OY3LbFEDpCN1bw+8YlPNHe5y12ai170os1Tn/rUlpy6/vGPf7T/R+IOPvjglqj94he/aO5xj3s03/rWt1pytvvuu7ef9fM73elODQKMhJ3rXOdqf47I3eQmN2m++MUvNuc///nbZ9Xv/B6pQbqudrWrtZ/37+c973ktgXrmM5/Z3OIWt9hRMfzpT3/a3O1ud2vxQmQRyfvc5z7N85///Ob2t799+7PjHe94g9Agqje60Y3acRjfrW51qyNV/7rj+OMf/9jO8RKXuERLbr1HBdN8P/rRj+54D/J3wxvesPnyl7/cEkVk00WWr3vd69qxIssPeMAD2mqjn5u/Zz70oQ9tZa2SaM5PeMITmoc97GHt/Y95zGOaBz3oQTuqjEgjEk1GJzrRiVqCiewaD+LqQmY917tCDldzdeRZQSAIBIEgEASCQBDYWgiEHG4tebXBv0pRlxyawle/+tVGtRCheuITn9jc//7330FgPv3pT7fE69rXvvaqzlbFEKlTBXznO9+5g6TVSxAlRO3ud797c6YznaklNU95ylPanyG43TZJFVEVPdXEF7/4xW1FEalFkj75yU+2FT4VtBe96EXNqU996vYVH/vYx5r//Oc/OwiN/9/sZjdr/u///q8lzkV+ajxf+tKX2mrh4x73uKXJYZfI1XO74/AOlVLVTGOvFtLf/e53LRH1cyS0Szi7z/zMZz7T3u8zr33ta5vzne98O2T261//uiW87373u9sEgEqnC/lGEFVMXYgfHLxbFbeej2QikR/60Idaogmnut70pjc1Jz/5yUMOV3WF5GFBIAgEgSAQBIJAENhaCIQcbi15jZJDlTqVn2c84xlHIo7Ik9ZDROK0pz3tqs62CJ0KYFUH+y/42te+1pz4xCdukKMir11i0yVuSJFWSJUzVTXk0HNVI+9617sepXWyS8qQoHmVQFggmhe5yEXaat68z9fYxojcEDnUrnmta12r3SeoQqeds9o8tbZq6UWKh55pfEizBECXJNd7/B6581xEH9E92clO1pJzGKt+vvWtbz1SG26XHHqvqqIqM6KNUJ7nPOdpSaQKIx1CEHMFgSAQBIJAEAgCQSAIHD0RCDncYnIfqxyahgqhvXc/+9nP2vbBK13pSjv+3W2xXI0p2+9WRKNfxRx6fhFJv1O56rcvqgze9KY3bT7+8Y83++23X0uSEEr74+yF06Lqfa5qnfzUpz61o3LYvf8Rj3hE48+sg1+mkMllyKExq6bWfsJznOMczQMf+MCW7BZJ9NwhcogMq/i95z3vGW11Rez23Xfftr3WO5A75ND/tZ7e5ja3aeBSbbhnPOMZd1QOVSORR7qADLq0s8JV2+8iB+Wshg7lGUEgCASBIBAEgkAQCAKbC4GQw80lj7mjmUUOHfaihfOlL31p29L45Cc/uSWJ2jAvdrGLzX32Ih/okqsp5FC1SzvpGDkcIkbegQAhW3/961/byqgqqEvrpFbVaivtkq2NJIfGpvqJwL397W/fAenFL37xI+2nHCKH3/nOd9oDfVQfx/ZBDpHsIocIHuJtT2S14aok0wEkEDm0R9H+UwT8t7/97Y7xqSLWPsZF9CCfDQJBIAgEgSAQBIJAENg+CIQcbjFZziKHpmLvmNM0z3a2szUvf/nLG3vYEAOnYK7mtSg5nFc5tH9R5dApp0jgYx/72OYPf/jDDnKoqlUH16h+mZ9DVLSIqkJuJnIIZ/ggh0960pOaww8/vIW+2yq6bOWQTJE/89d+e8ELXnBH5RA57B5cozoIIyfBqr7WgTs+8/3vf79tL7UfsaqIQ+2+q6kzeVYQCAJBIAgEgSAQBILA5kYg5HBzy+coo5tHDrWUIoNIln1lyIG/16JlsFoctTAiKloox65uy+sHP/jBZs899zzSR7tk6QUveEFbOVPZqsphjd+BO9U66QHVoopIusfXZKg0Gtusk1nntZWqsDmd1KmvSKl2T1+rMeVAGns77QUskujwFwcE2RdYJ8kOkcPuvlFzdOJqtxXV80r+8FM99a5u5dBnjN3BP9WGW1VI+yztAa0qMpKoWqnt1TOKlK/m9yluseWV4QaBIBAEgkAQCAJB4GiNQMjhFhP/PHLY/VoLrYyIifZLxMBJmtowVZtW40vhuwRn6LRS0NqDh2x4X7W8qqbd7373OxLyvg7iyle+cksatcU6SVOraZ8cFiGs1snu/sWqTvpuw6HTSmGD6Dl05V//+tfMA2lg9bnPfa6t0v3+979v9+n5vsJnPetZbctu90KMz372s7e4GoPvErTfs646SEYl0bjOe97zjp5W+oEPfKCtMKr2lezqOSp83o0U+soO32sI1z459HktxtWGW+QQIUYafddlfeWIz9YJq76uw17P1dCNLbasMtwgEASCQBAIAkEgCASBpmlCDreYGswjh6ZTX2uBZNRXRnzhC19oD6uxF8337fW/7H0ZGLrfyecL5rtfM+F53/ve91qypHrp+wWr6qeC5qRNJ3e6qornKxr8HEFUKUQOPdP3/fkahrq6rZMIVx1ugxD5ugyndva/7w85fte73tU+EwmadVppfSeiCqTvUETuHIiDbKkg+t5A3xnoUt20D9JXVGjdNV8k0md8HYeryKGvoqgvqR87AbVb9et/p+KHP/zhdk8iOfq6kiJ4vvLiLGc5S/tdk92r2nDrux3hbPy+h/HqV7/6jmoycqjabI577bXXMqqQe4JAEAgCQSAIBIEgEAS2AQIhh1tEiKpGb3nLW9rKj3bH3Xbbra18OQXzDGc4w5FmoT0RSfL1FZe61KXa3zkkRfXL1f2i+ZVOH1Hz/XoOgfEO+wZV/eyzU01Tteq2Rv74xz9uDjjggOaXv/xlO0b74Hz/3w9+8IO2oqX6VvsLESx77FTLtFl2v2ahSBRS2j351Ny1bj760Y9unNTpKx+QM1VAxAj5QSJVJ2GJLNu/hzDuuuuuDQKnWrnzzjvv2NNXBFa1bv/992/fpzKIbCGHKnje5VLtM25tpQ540WqLLNr76UAe371Ifub83Oc+t73nOte5TkvYZfh/gQAAIABJREFULnOZy7Qk2NwOOeSQ5sADD2xlpi0YxiquPnvHO96xxdS8Dj300HZ/JrKqGguPnXbaaYdYEXLyfuQjH9mO171Io6/bgIfxa19VtZVMSEvpSldE7g8CQSAIBIEgEASCwNZFIORw68pu5sgRASQByanLzxAKJGgtLt/th3hpS/SOeXv+fF4Fb5dddmmrbovui0Si/HF///Jc+xDN2ThU2VaD+PgKD88dG/cRRxzREjUkTzsqvJedX3cOnmcOXXlOlaGTXo1BKy1SjqCSU8nKeJd57tT353NBIAgEgSAQBIJAEAgCWwOBkMOtIaeMMggEgSAQBIJAEAgCQSAIBIEgsKYIhByuKbx5eBAIAkEgCASBIBAEgkAQCAJBYGsgEHK4NeSUUQaBIBAEgkAQCAJBIAgEgSAQBNYUgZDDNYU3Dw8CQSAIBIEgEASCQBAIAkEgCGwNBEIOt4acMsogEASCQBAIAkEgCASBIBAEgsCaIhByuKbw5uFBIAgEgSAQBIJAEAgCQSAIBIGtgUDI4daQU0YZBIJAEAgCQSAIBIEgEASCQBBYUwRCDtcU3jw8CASBIBAEgkAQCAJBIAgEgSCwNRAIOdwacsoog0AQCAJBIAgEgSAQBIJAEAgCa4pAyOGawpuHB4EgEASCQBAIAkEgCASBIBAEtgYCIYdbQ04ZZRAIAkEgCASBIBAEgkAQCAJBYE0RCDlcU3jz8CAQBIJAEAgCQSAIBIEgEASCwNZAIORwa8gpowwCQSAIBIEgEASCQBAIAkEgCKwpAiGHawpvHh4EgkAQCAJBIAgEgSAQBIJAENgaCIQcbg05ZZRBIAgEgSAQBIJAEAgCQSAIBIE1RSDkcE3hzcODQBAIAkEgCASBIBAEgkAQCAJbA4GQw60hp4wyCASBIBAEgkAQCAJBIAgEgSCwpgiEHK4pvHl4EAgCQSAIBIEgEASCQBAIAkFgayAQcrg15JRRBoEgEASCQBAIAkEgCASBIBAE1hSBkMM1hTcPDwJBIAgEgSAQBIJAEAgCQSAIbA0EQg63hpwyyiAQBIJAEAgCQSAIBIEgEASCwJoiEHK4pvDm4UEgCASBIBAEgkAQCAJBIAgEga2BQMjh1pBTRhkEgkAQCAJBIAgEgSAQBIJAEFhTBEIO1xTePDwIBIEgEASCQBAIAkEgCASBILA1EAg53BpyyiiDQBAIAkEgCASBIBAEgkAQCAJrikDI4ZrCm4cHgSAQBIJAEAgCQSAIBIEgEAS2BgIhh1tDThllEAgCQSAIBIEgEASCQBAIAkFgTREIOVxTePPwIBAEgkAQCAJBIAgEgSAQBILA1kAg5HBryCmjDAJBIAgEgSAQBIJAEAgCQSAIrCkCIYdrCm8eHgSCQBAIAkEgCASBIBAEgkAQ2BoIhBxuDTlllEEgCASBIBAEgkAQCAJBIAgEgTVFIORwTeHNw4NAEAgCQSAIBIEgEASCQBAIAlsDgZDDrSGnjDIIBIEgEASCQBAIAkEgCASBILCmCIQcrim8eXgQCAJBIAgEgSAQBIJAEAgCQWBrIBByuDXklFEGgSAQBIJAEAgCQSAIBIEgEATWFIGQwzWFNw8PAkEgCASBIBAEgkAQCAJBIAhsDQRCDreGnDLKIBAEgkAQCAJBIAgEgSAQBILAmiIQcrim8ObhQSAIBIEgEASCQBAIAkEgCASBrYFAyOHWkFNGGQSCQBAIAkEgCASBIBAEgkAQWFMEQg7XFN48PAgEgSAQBIJAEAgCQSAIBIEgsDUQCDncGnLKKINAEAgCQSAIBIEgEASCQBAIAmuKQMjhmsK7+R/+61//unn961/f/PGPf2yOcYxjNGc+85mby1/+8s03v/nN5pOf/GTzn//8p9l5552bi13sYu2fYx/72M33v//95j3veU/zhz/8oTnpSU/a7LPPPs3JT37yTTPZf//7381rXvOa5nvf+15z+OGHN3//+9+b5z3vec1Zz3rWTTPGzT6Qr3zlK8073/nO5k1velPzlKc8pbn0pS89OOSXvexlzQMe8IDmJS95SXONa1xjTab1xS9+sTnkkENaPX3uc587OpY1eXnnoTB5//vf32JypzvdqbnZzW624ldaX4997GNb/N7ylrc0F7jABVb8zLEH/O9//2ve+973Nh/+8Iebn/zkJ83nP//55vnPf35zyUtecs3euRke/LWvfa256U1v2lzlKldpHvOYx7T2bLNfm2HMP/zhD1sb8MY3vrG5zW1uM6rvv/jFL5pb3/rWzYlOdKLmBS94QXPCE55ws8N7pPFZg5/97Gdbn9a1MVt9XltKCGsw2D/96U/Nu971rtau0s2nPvWpzXGPe9yjvOnb3/5289GPfrT55S9/2f7u+Mc/fnPZy162Oe95z9vstNNODbsp5jnooIOaT3/6080xj3nM9jmnP/3pm8tc5jLNBz7wgdaGn+xkJ5s7C/GW9fT2t7+9jace9rCHzb1nIz+wnv5pI+eZdx8VgZDDaEVLBG90oxs1//3vf5uDDz64Oec5z9kaxBe96EXNHe94x+ae97xnc8ABBzTHOc5xdqD1sY99rHn84x/ffubUpz71pkKRsX7Sk57UvOIVr2h+//vft07h3ve+d3OOc5xjU41zsw/m5S9/eXOrW92qdZxj5PBzn/tcS2zuda97NWc729nWbEpIzJ3vfOeZY1mzl3cejFhJnrzyla9cFXLo0e9+97tb0vnABz6wOcUpTrFm0/jqV7/a3P3ud28JtkBGQHO9612vDYS20yU5xH5JZLl+85vftDbgohe9aHOd61ynTYJt9muzjHmKvv/tb39rnvOc5zS77rprc7vb3a451rGO1cLbl8Nmx7xv78bmtdnnsdLxSaby9au5TjZKF4444ojWTvP9T3va0wbJIbx+9atftQkkCZE3vOENzfnOd74Wxn/84x9twmP//fdvHvKQh7TxEGLIvkgoiCvo/ate9apJ5NAzv/SlLzXXv/71m1vc4habnhyup39aqd7m/tVFIORwdfHckk+THXrUox7VZtVlta573eu28/jZz37W3PKWt2xk4FTiznSmM+2Y34tf/OK2cnif+9xnVZ3ISgFktM1F1XMRg73S927H++F385vffMMJGWw3y1gkRWSLV5McrpfuCH6RpNe97nXbNlFi/T/jGc9oLnKRi2xYhXm95Lke71lW37eiHDaLjVkPuY694wc/+EGb8H3oQx86SqQWHd9G6oIkC3J4xjOecSY5rM/9/Oc/32Efa9wI4BOe8ITmvve9747ER2Hwmc98piWO4qEplUP3VTJeYm6zVw4XlXU+v30QCDncPrJc0Uy0S+y9995t69WznvWstrUCaWS8qkIoK+z6y1/+0tz//vdvKzmVYfPzf/7zn+0fmbQpl6xcZfc9031D2co///nPbStYvx2M8faMXXbZpfnrX//a/u3/CCsnN0YOZYS1iwy1l/3rX//aMQbZTs901c9lxY1VZrUy5MZhjDDTcjLl8nljGGpzGbvfeIx9DCfYk9nQM7tYeQ6cjLeuoXv7wVJh3J+jijN8upXlwsscZ2EzT2dK9tq9phJV45HQML+SUc2zi8MsvGBEzic4wQmOJNNlg2XvNy5Z+eMd73hHEfFQZt34XIu0Qc6aUyV/FiGHY2uvK/NZ66nWBp3sy2JsrZnz2Hu7wPU/412HHnpoc9vb3rZd+/1q91BFpHSlL2fv8TxzM/ZlqyhjMpyKX3/MU9fVmA3x3lm2tmwyfXRpy+8mQ4yHHPuy9Nm6F1az5DA2tnkyn6VnU2zuPH8zRg7rvrJ7U23ILN2fN96VYDFFR4ZsEZupe8Hv+lW2ZW3qvDU5hMOY7S0bWr5mlj6UryQ7fmMZcqiV9CY3uUk7xH5yvMbt+eyqKuC8zqTydT/96U/bTq1FyeFUvZuF37JxzFjld1ZMsoz/mrcu8vv1QyDkcP2w3tRv+t3vfte2BNlXVW0VnMXd7na3tj3TnpIijdoi7OHTuikA//GPf9zuS5M5+/KXv9wGVCoUQ22GjMnHP/7x5qUvfWlL4K561au2LUnaOa5whSs0T3/605vznOc8bWAmwNDmetrTnrZ5xzve0VzpSldqHvSgB7U4ah194Qtf2Jz97GdvCZH7ZPjsgbR35Le//W1zwxvesDnxiU/c3PjGN25OecpTts+wd+3qV796OwZ7DTxP779/e5d7tZeoPiCGqpACJJWiRz/60W0VTVXSHk14cOJ+953vfKfdd2leY3sba07aMI3Nc370ox+12J3qVKca1Q9zOfDAA1uiYh7Pfvazmwc/+MEtmXd96lOfaveOwZJDs68MQbYHUCBof8OrX/3q5iQnOUkb6Jmn/WY3uMENmrve9a5tm6GWQxlNwYEWUaSugiXth1ofP/KRjzRnOMMZWkxkY43Ls8z/Hve4R/szWNEX7aaSB6997WubT3ziE825znWuNrtaDnSeznzhC19o53y1q12txcjeEfowq8WV3tFLrUR77LFHqx+Xu9zl2rZovzMWxOjCF75wi4VKmr13EiDwEvCa05Of/OQWa+3V9OAud7lLi5Wgt0sO6YnxSJQY4xOf+MRWJsjcm9/85jajTLb02lgEBZIv5E9HtCnRe/j5Ax+ERovTIx7xiOZSl7pUSySNgQzGWnvp1SwdsJfG3N/3vve1chfIWCc6BIbW6Ky1R9/tM7XvUoBj3taU9m166Wdwss7ZEbKXzHjb297W4nj729++3Qs8tNbIRgBunVnrdI4NsicSDtaxdTJmF0oGxqd99ixnOUvbRvqNb3yjbQ3T/l77jugDmdhXZp8n+0F/73CHO7S6b5/SBz/4wXadWj/WEXs3NZkzJkNyJwvBJl0wNliQB30wboH4YYcddqQxs8tT1tWYEVEREfCzUf/3f//Xrnl2kEzYcHrh+WyANWeNs4vGc81rXrO1C9/61rdavTbW+93vfq29ldyje3SXnsHe39ZCVw5kN7T9oHQNHsYDa5dKjRZrWIzZbdVh64++WHPsFf2km9aPdclOTvE33tklhxe/+MWPMi/vmGJDPItt5x/YZM9lb85//vO3e9+QlaEE6kqwMF5VrHk6Yl0O2SLyNE62j3yN+4IXvGCz1157rcim8qtTdWGW7S3dmmd3rGtrXdcTTNgd69h8ZrWVDlUO2TX2g81iH4aSelOCOvPiB8ie/2Tn6Ie1xzexK+w7u2z/vr2ObOQjH/nI9p2quGzhSnyXmE2CdZE4hv0c8k/mPCsmsa9yEf81BcN8Zv0RCDlcf8w37RsZz3333bc1ZIJlgT4nLQMk2Bcw2bfjc4I0wZQgiGPRcqGKKNgWNAsEEBZOsX9pR0U6OXYBJcP9oQ99qM34C0jc50AGwQVn5YAD5EDwgDA4DASZkdXjyBACQc3pTne65kIXutBg5fCtb31ru2+ScdQey0mamxYawRlCKsjwGT+/1rWu1Qa2snuchL13j3vc41p8VNAQaZgIsozfeBEIwSXshi6GFjY+j5BUewknYU5Dl6CUwxAgw1vm3vMFAgIVQTnijnDAToDBySN9AgXOrfZTCLTNl/PhZM3NeM2X4xIQIt2IJCdWwZLxcV7u58w4W0EisuLfSGi1WVZbryDcPfZomKfg0Nw5Os5jls4IZL2TLGpOdI6OzSKH5czrM8ZvTpXsEIgL9nfbbbfW2QvUOTHBZ1XTvIfe1f9lhc3Rs05zmtMciRzWgTQCYzKBCSJYyQv7tR7+8Ie3hB15prvIMd2lz+ZDnhIK5FXj9m4EqIIZz0dUx8ghXZinA8Y0tXKIAI+tPfKXJLDvUjBDRgIY8xPA0TkEhG4iNAIcZMsaRTA898pXvvLgWoOd9WUPJDwrc8+ukCOygIjMGhvd7VaYZcqRcu3x5z73uVtMERo2zu8kh4yPrpqLxAoZmRtiAXOBpoDTOpxKDmfJsGyZtee9klCwsYbgx871x1yJqlnraqy6KfHHvlziEpfYsQ3g61//ems/r3jFK7bYCqqRPWtIsk7SDRmUmEMQ2BFJCkkTa5jdY0vYRTbIvdZ1dWtMbdFk95GoZz7zma3PoHvIKez9mWW3rWsEhi1li+vd/ba9Kf6Gn+qTw6F5TbEhpbfI/rWvfe32EBNJIzKwftjaoQ6TlWIh6UWWs3Tku9/97qAtYo+HWjBXw6ZO1YV5trf2v47ZHYlg61pysM5IKFlIAC1KDnVMkSE9ZDvZiUWv8t+IVm3BKX3g4+hubd8Rv1QC3n1sgs+ITabo3Tz8ak/t1DjGmh7yT/NiEnsxF/Ffi2Kaz68PAiGH64PzlnhLbZRGDARgCAcixUDInjFkgkDBAYPpd5wHY+NnAgdEsipR3Y3dXQAEIv3Wz9r3KID2TH9kgREKl2CJ4xPgIJQcwFBrxtCzqwIqiO06iJqvzeGMv3nYc9lvu+s7N3MUVCKEFZCUY+UEOKhqR+3Om1EVNHNUHPmUvQeIi+cJHJETl2oHEo7kwaQbGPl9bcJ3mhqsjLe/74IBR4BlLYvkmAtnJECG85BTL8eG7CGV/bazIRLSDzpUsMZ0BvZIluBV8CmQck0JMGRbZViRdESif88Q3v3PwEXV0vxUVPqEaqitVAUcIVGF49zJXqJB1RLhKceuUqeaof2WjFRwhubGiSOVZCdQpr/Wh0RI/6rW73k6YG1OIYel27PWnnXT33fZfbYgn70Q1KjgusgTAa5Aa2itlU7SK2Suv87MwbqbNTZ2o99+3Nc/emB87Fu1xSMQfr777rvveD77hrwhuyrdiNLUAHGWDId0SMKA3tIZNkoCqr9m+/Kbup/KekPIu4mV0hs22h+6O9SOPzTWCrjZF2tURa1/75T1qvtC8mjPPffckRyTtHM6sUCZvZZEnGK3jXOMHM7zN8i6JEB/zEP3TbEhRaiQPfKkW/RNZ80YQVlNLLo+rK8jEpQSZEO2aEifVsOmTtEFNmIZ29tdE3THGmI/kHLX1DUyVDn0bHZYAtGfZVrLJVslksmEz3f1daj2NoqvKsHIHoijVF35oSl6Nw+/ZeOY/n2zYhLVcQm6qf5rSwTGR9NBhhweTQU/NG3kRRsRQyaTq8VScOSSZRacCbwEzwywIJcB1Uqqwtfdw+Yenx/aLzXkdH2+nCqjqEopoJGZ7l4yrgiDdpWp5FDLp2BfG1LXOVdFzTxk7AX2U8hhEaBuQDLVCblXhcVcBVlaPWadWgbf7nu6WKgIuJdT7O6vFFhqDdUqhozKivcDzXI2yEqXHHYD6yGnXpjJ0goMVYdmEQVVmD42dGVMZ7SRIRH9QGpqgOF+pN0R/PBVsaqgeIqDhS88Vajcx+GqoFTCYChY5tzplXnRW4Et8kN2sPc8BB+xUXn3O9WYqh7054b8qzKomiBJEgD2zAxdU3VAlXQKOSxZzVp7KuqzZG6c1uZ+++3XBv7dS+uuTgAtt/21VuvUu40VPuYuoLU2Jano6qyxaU+cRw5VzSVFxvZekqfnaIuWkBHoqLJ399TOcxuzZDikQ0UgJALog2tRcihhZG7dCwlA/lRA+lX3qiSwEYLpqeSw7It1JhDU6r4MORyyQd2xL2K3FyWHXX9TXQ+rRQ61DNJROmYdF146FpCMoQTDamIxixxW1XzIFo35sJXa1Km2exnb27VpMFTh7ur5VL88RA7rhOyVtJX2q3lD5NDPKuGiFVbVUzeJBGcdDrgavmtIDv34Ygiv/n2zYhJzWcR/zbOj+f3GIRByuHHYb8o3lyEwOA4fCXRxJgwdBydQK6PVb7ubMqkxclhBk2DGvggtomPtHGNVt6FnV5ChrUw1Bml1lSH0f0RH29RaksMicdryOABEa97GdPNXDatWzyFyiNRX26PfFwYImPvsb1ktcth3HipWy5DDbqtmd071/NpbWbKaEmDYByH7qjLre9kE/12iMMXBIiLaeZBu7X19EjN2IE09W5ueVliV7m57sQDLnAXp1a5dp98NzY1M6wh1GKjka+XsX0UO5+mAboBFyOGstTeEQffZRQ5ntUsPjaXWh3Yua5GtIU/y0FZdujFrbENY9nUWgZIUsR+psvl9XBFEyRXBvH1wEhbWbD8BNsvejclwCL9as4jEWLV/XuVwHjnUEWAvZ12FlSSEn08lh30bq7K3EnIoATjUir+I3V6GHJYcCpfVIofwkQxSYSFLVUF/SwqNfd1P2Y/VwGIWOdQWPWaLJCj6fmI1bOoU200nl7G93TWhvZ697+r5SshhdTJIcHb965QYpz5jfBLP3S6qIT+kks++IKRiHzZKzMVujxHKPq7z8FtNcjgWk9S8p/qvRbDMZ9cXgZDD9cV707+tMlgqJ10jqz3Cl91ru+oSFcZMoMX4yZbWpaKkJaXaO7oTHyOHMtn2uzCOsq6CHYZVO5dLwOY9gn8ObmrlsCqiWtu6p45VFUzQrS12qJrhvcsa1b6wC0POWzA2pa20spfdrxjxXNlRbS6qu4itihVS4qpMtQz1WIvaSiuHMrSqzPOIwlDlkJzHdEY7jaBKta4rq3kBRrUlI97lyBdtK6VX5uRZlUSY0lYK83q/uWlHlEDRVumyhxKJcygPXRQk+kLlIif9cWrbpPOqpwJkY6oERrXZlm7Ve+fpgKBwCjmsFuxZa0/le1ZCwFgFmdpmdSDUl6Ijf0gu3dEdMJSIEeDImnu++7RO1z6/KWPT9jyvcmjtsFW1t7raxawJHQlaYVXFrCenERpzVXKH7NmQUZ8lw6Fqe9kibcSIkqB80crh2H7Isjv2f3a/eqj71SZkNZUcln3R5kyn6OAy5LDa31XX7aut/enWiI4Ke5nt85xit5chh+Vvys6sFjmkD4iF7y5VCTIvtmDohNfSndXEYhY5RADHbJHuhK7O6fpRuV+JTR1q1x1aL+WjF7W9XZvmQKr+ul4JOawxsUfiENgMtZZau7Dq22bzHPLfY36/WsttSxBrSSRWlXleYnOK71o2junfNysmoeOSRVP916YPiI/GAww5PBoLf2jqgiEOWXDEecreuxw2oJoiwFVNrHbRMmgCOUTEAQHaTgVU9l0Nfal3kUOb4xFNn5FdtZ9RMOhQCgZZO4dDG2TvPV/AwLnZ1C9onkoOjV923PgFhJ7LyNeBIciojO5Y8Nw3jrVfR3tdEZEpTqiegwALNlWStA3adyNLCNP+QQWCVeN2OALC7ARLlSdjV1WBvz2THBdHzjhzJPY52K/AOQ+NrfZbql7VYTj9eQ45EwkDrZqCe4cSLUMOJQ3sDRnTGe8Q4NfGeQ6SzpmvdlEBdP8qnYKpiqEqsUyslkAnPwrSEI++znTn6NAXOAp+6SVnTxclSrTe2U8qOz32PYe1FryrDhYwTvKwl8ShD+QDM3pNnwWNfZwFq4hhJVvoJcy6z+zO35jm6YDPTyGHPidQn7X2tM3NIodaWOt7U61dLc4uhNs6I4OhsQiyfFbVVws4ktkPqOeNDbaSPewPHaP7SFM36LVnkc7bE2ZN2XsrKUbmkkTWoEM9VCzpKPm533qyF1cSCVE1tyH7Zq6zZMg+ws8YrX8Xnfc8NhdGQ2t2XuVwjBzWgTRseCXbar3QaTpuf+dUcsh2SO7YH84fDCX76vCQrhy0W3cvdhTO/I3KrL9dKuaq9mzXFLut0iwJIXFIPiq9WoId0gSzmtssf9M9nbnaEpfdc8hmW+vWgMrP2AE0a4HFPB1BoMZskaSW9WcPtbXA17K7ZLmsTSXDKbpQ+r6o7e3OFwlnV7U11sFrdfCSuIL9GSJw5DDUVlq2my+1dvg9tqUIogQ1e8M3SLwM2YIidYi39yNNfBT/xq/btlM2rnvuQvdwsxrHSn2X9dFNnE2NY/r+aV5MIlG9iP9KCL45EQg53Jxy2dBR2Q8nABAolSGsfVWMXLWUGqSfMwYOmmAIXQIeAZQDC4aucrqCY1UEwRmDeeYzn7l16oIcWTuOyamSAjFZanuY/J6zF0QZH7LEMAsmnT4o4EO0kClBg5NBOQ2G3DiRQ+OzZ85BBE7ksolae2SdXInkOghHayNnysk7vAJZqaP4fRZGCAiy4tAH75WBFzTJ5PWJHnIiYEFWkGgBkcqfP8YBw6EATzCOECOFAmbPMGeYwB9JlWVUjVTZ1ZJijvZ7wUolTgBobDAVfDL4gkEOquQs+DVPf8OZkxUgc9jmLch0WISfka3WSQ4Pzk6aFdzJeiJxglCtgZyRDLqgw/sF4xX0jelMtWXBFtEgB/ISVHued9XhPF39UomDDT1wEAw9NRZj4oTpgHE4hMQ4BAp0ylhhIKCz/wiW5EAv6ZV5IZueJRgw38LNqY61RiqxIoDorhHrQtBCp7SdIjiwKF0yT7jDwwEcgikBMmKrjRGOqocC36Frng4IAhBIOuNYf1ggTsj9UCZ81tqDobHSRxhY54JIZMGz6Q4ZIGDWg8+6VJCtGSTWuhlaa8ihBJFAtHs5vRRG5j9rbGRWhwOpfMKaXK0f2DooRzDpkBDr2pqor05wSId3COYFiuZA9taR9WSO9N7v/IydQWzGTiZGDsdkWAkVSQR7uRFQ9k+iht0wRza4O2Z2t1rUxtYVwjl2aIbqNX2ylq0hNkjiT2LKPjSnC9JvuMBBhdS4yASGZKZN2FqynumpsdL5SlR5h7XhXvd5T8mBzg19XU9fnuyXtSkxYi6z7Lb3dwN4Y7ROJRfYesE6G+uZsB3zN+akU6HWITtgrsgkTGpevnpEFXaWDbEOzJ3+kHP3Ug2yPsZaS1eKBdmVPRvTEZiQed8W1Ve4uI8vstasD/ts4bmsTYUHvzFPF9gwvmTM9pIN3zPP7iCDPuNvdh4ZcyAYf8Wn8Qv9hJPPWn901Mmh1rRkEP2SNCBPCWTrmS5pcWdT6ZvnaQUeS8yYV/l3e6b5M3aIL9OZIEnl71q3fLy964hoVdKtMfZgJb7LGrYmFoljxEGqgMbT9U8wnRWTzLJ9GxrY5uULIRByuBBcR48Pa//qfgF8zXrWl5r6PBIn0Bj6DqdL4Ip/AAAgAElEQVQuct2MrMyyipkgeOzwGgHN2OE2i0pEsCHQQ9wEP8ucQLboO7ufL5xqvrCA67yx1LjH8OWEVF99bkqmepE5GB/ZchRTj/Kf8vx5OgObkr15jX35dl+3OGEYkC1M6NUi40ZsOH8ygSt9GdPP7rsFQXUEf+0VGZK9YHTKeMzfXIYqaGMkcTV1oIv/0NqcImNYCiynzEEQJjgVjFaG3xgkP+xxQca6Px+zC/RVoD1vHdSaMY+h9Te25uitaoF75rWZDsmwW22XHCtdWw9btKxM563VIV2YKgf3ztP1eXa7a1fZifqi9Hp2VUXn+ZspOj3vMyorKm8Cf/baZV2qDkteSDbOWk8rxWLe+Py+8OrboloTXZtZ41mJTZ2qC8va3u6cu7oiFkGulv2OwiH77fl1MN7QV5IM4d9dPzAfiq/cJxEliTyWdJon29XAb9476vfzYpJ5ejz1PfncxiAQcrgxuB+t3zq25/BoDUomv+UREPw5xETlYepXHmz5Sa/SBNgEFVoVMlWe7oWcy9qrAi1yIMwqDe0ojxG8yY6rci4znrFDjdZqvEf3566nv5HgQApV1VUKu5cqqtY+ehP7cHTXyqPOXwJBhU+XiE6LXEFgIxEIOdxI9I+m715PZ300hTjTXicEtONpK9JuJDtuP+lY29g6DWlLvqa+500LmPZJbW2y8lr7Dj744LYtdzMETKp8xqgFfkr1d0gYIYfrq6Lr6W+0dmo71o4p0LenWIVFC6LkkVbNofba9UUkb9ssCOhwUCWkH6qcWpfpSJIHm0VCR99xhBwefWW/ITPX4mHvhwyqfzOG9j/ViaQbMqi8NAgsiYAWMmTGxanXPqglH3e0vk3VxV5ihFtboH2le++9d7v/bFkittkApS8OFkIwHdBib5M9ldV+uNnGu9XHsxH+RuuofcVOznXZZ8bH2RM668TSrY51xr84AtpL6Yp2UqfzSoJtF1u3OBq5YzMhEHK4maSRsQSBIBAEgkAQCAJBIAgEgSAQBDYIgZDDDQI+rw0CQSAIBIEgEASCQBAIAkEgCGwmBEION5M0MpYgEASCQBAIAkEgCASBIBAEgsAGIRByuEHA57VBIAgEgSAQBIJAEAgCQSAIBIHNhEDI4WaSRsYSBIJAEAgCQSAIBIEgEASCQBDYIARCDjcI+Lw2CASBIBAEgkAQCAJBIAgEgSCwmRAIOdxM0shYgkAQCAJBIAgEgSAQBIJAEAgCG4RAyOEGAZ/XBoEgEASCQBAIAkEgCASBIBAENhMCIYebSRoZSxAIAkEgCASBIBAEgkAQCAJBYIMQCDncIODz2iAQBIJAEAgCQSAIBIEgEASCwGZCIORwM0kjYwkCQSAIBIEgEASCQBAIAkEgCGwQAiGHGwR8XhsEgkAQCAJBIAgEgSAQBIJAENhMCIQcbiZpZCxBIAgEgSAQBIJAEAgCQSAIBIENQiDkcIOAz2uDQBAIAkEgCASBIBAEgkAQCAKbCYGQw80kjYwlCASBIBAEgkAQCAJBIAgEgSCwQQiEHG4Q8Nvptf/5z3+axz72sc1LXvKS5i1veUtzgQtcYM2n552f+MQnmne84x3NRz7ykebFL35xc45znGPV3jtlTr/+9a+b17/+9c0b3/jG5vKXv3zzsIc9bEXv/973vte84Q1vaN70pjc197jHPZqb3exmK3pe9+avfOUrzfvf//722Xe6051W9dnzBgnLz372s8173vOeFq/nPve5zaUvfel5t7W//8UvftHc+ta3bk50ohM1L3jBC5oTnvCEk+5bqw+97GUvax7wgAe0un6Na1xjVV7zpz/9qTnssMNaXf7JT37SeMfJTnayVXn2Wj3EmN/1rne1651snvrUpzbHPe5xV/y6ZeRtHb73ve9t3v72t6/qWFY8mQUesBZ6BRe2CS4Xu9jFVmyfFpjOtvvoWurYPNlvNjmulZ/iJ/gpfv0Pf/hDq0MnPelJmz322KM529nO1vz3v/9tbeRznvOc9nenPOUpmz333LP1Lfe6172as571rDv07t///nfz0Y9+tLWlRxxxRLPzzjs3xz72sZtLXOIS7TN/9atfNQ9+8IPXTU//8Y9/NB/84Aeb17zmNc1vf/vbLWHjZ4EzJT5aN3DzojVBIORwTWA9+j303e9+d0s+HvjABzanOMUpJgHA2P/rX/9qjnOc40z6fP9DDBRC9s53vrN53etet6rk0LvG5vT3v/+9HfMxjnGM5vOf/3xzoxvdqLnFLW6xVPDFif3vf/9rHZdLwH31q1+9eeUrX7nqBO7DH/5wS2LX4tlTBPjyl7+8udWtbtU67ank8G9/+1sbDOy6667N7W53u+ZYxzrWlFet2Wc+97nPtcRQMCJgWa3rr3/9a/vMH//4x82rXvWqyeSwrz+rNZ4pzxF0SWBIyjztaU+bSw6762bs+cvKW7B305vetDnLWc4yaSz1fkGbtXfMYx5zypTX7DNjerXS8X3pS19qrn/96y9tn2rCy9jq9dLNKXq1GoJbVsfmvXuKTVlGjsvIbGys6+mnvvGNbzQ3vOENWxvIFp7mNKdph/Xa1762edzjHte89KUvbS50oQs1f/nLX5onPelJbcLz4IMPbs55znO2n/v5z3/eJvBg9sxnPrP1Nda3tfTqV7+6ud/97tfc+973Xspfz5Nl//fd9Yvw3u1ud2uQ/UVs/KLvXK/PLxPzrdfY8p6VIxByuHIM84QlEXjrW9/aCIpvcpObLPmEpnnMYx7TZsfXghwODeoHP/hB86IXvah56EMf2gbD3/zmN1tyeL3rXW9hZ4MUPuMZz2gucpGL7CBLH/vYx5rLXOYya0Lg1vLZUwTIId785jdfiBxOee52+AxSdJ/73KehX1MDhyH9WU8sfvOb37Tk8IxnPONcQtZfN6s9zkXGUu/+3e9+13Y8qCBsxkrtaoxvJfapK6NFbfV66eZa61UXg2V0bLX0fBk5LiqzsbGut5+quZ761KfeYQvH7COCyG5KOiKB1ozOmE9/+tNtdU4ytHvVXP74xz8u7K8XlWV//S5j4xd9Zz4fBFYLgZDD1UJyHZ8jI6it6/jHP/5gJUUmVYVlqMoy63cM55///Of2uWOZdBlERk4lR+Wsew1lisfGqn3k9re//WD7ZI0D+RqaQ/f3j3/849eUHHbnBHOVUXOqSknfaf/zn/9sVDTntdiZw6GHHtrc9ra3bR1gVdL6BA7WO+20U9sW079myWJIHWeRQ3PiaIfkulqqvRJy2K+gwM/Pdtlll2YW5vN0adbcxtbKUEZeBdx6IKtZa8hY/YFz95oXOHgmHSg9GNOfebKiM+R8ghOc4ChrfOocSu/gj+zPI4dD68Y4uzKUJCLLsjuLyntW4D6kA56vFfZDH/rQZDJuzGPym4d79/d9Wdbvuno1b3zz1n6N86c//elCySv3ubr2ZpatHtKnebo5a+zutRbYz75/6WM8plddPJe1aUMyWik5LF84tPbGqnxT5Gis7E7X58ySGXzGdLCP8Ub4qVnkULWqT/psVzD/K17xim0VUaL2nve8Z3PAAQcMdiV9//vfb7coPPzhD5/pp7symeWH/Y7P79r0ofXbt/EnOclJVtXnzrLtU+zTImuvnjcU85Xt9pll19+U8eYza4tAyOHa4ruqT2dcnve857U99PrwX/jCFzaXu9zlWkOIRH37299u2y4YR3t37O96+tOf3rZ9zfodJ2sfmLYHVSztf9qztF/I3rn0yR944IFtUKnX/9nPfnabcb/Oda7T/OhHP2orXf7Y+4fozBrrL3/5y3ZcjLfg8rznPW9z3etetznTmc7U7rmz54Chfdvb3tbc5S53ae5whzu08ytHZXzeq6WTs+BAZ1UOtTHe/e53bz8nIDzf+c7XIJXPetaz2p/LPJ7hDGdoDjnkkDab+OQnP7ltUenOCS7Ijd/Zs3DVq161ueAFL9juc1A5vOQlL9kGt8b+ta99rX2O5461QX79619vnvjEJ7aOzhjgfeMb37j57ne/21YOOS5ZcXMU4MHbewRMZKFdRjBPzl/+8pdb2dhPMesaIodacBDdk5/85M3//d//tXqgrRXuAvb73//+zSte8YrmCU94QtvWCaP99tuvxccYL3vZy7a6pU2H3LXzjLUJd8nhxS9+8Va+MDrxiU/cVnA4dzLStmlvBvlwNHSKzsBK0Kq9iLwvfOELNxwsfbBXr4/5Jz/5yfYZZOXdPnv+85+/3ZdG7/oErbAbWyvu175EL2pP6OGHH97iozXszne+czs2OnCuc53rSPtgOUnyFsAJOlS74Ww9yW4bV79yWPrunac97Wnb/TZXutKVmgc96EHtmhvSn1qvfT2gM3TX+8hOxZqMb3CDGzSf+cxnJs3BmhZU/exnP2tKfvbRwHesrZT8+usGNlo52a+zn/3sbWDFHjzykY9srnCFK7TyL3lbP3SO7LXxuk9bmYs+PvrRj27nNBS4C1yG7ImEjICS/YGLFjY2kt0cSsJ4l3bfpzzlKW2F0XqDBVtizWgFN3brBQ70xLq51KUu1WJ85jOfeYftotfkbh+gy7oi565esQNkPTQ+Qf2stW8+xknH2TTrxDowjll7orVMPuIRj2jHfLzjHa/VD2uSTR6y1XAY0ydtgUO6CduxscPA/lX6RB7wqbbBoUTbkF6xx/YBz7JpdGXsmrXeJEz7OmYdkDcbw8fwKxJ+fDCbVh0AdIWus9X248NTxZ1fI6++TSl/O0uONVZrBV5kzCa4p9ZT37/yVcY3ZE/Mb+jaCD81RA6NjR+QULZW999//zZm6Cax+Q62kUzYi1ve8pZLxV/kxI5bq1e5ylUa+gwzfv8hD3lI66/5uC984Qst3nSOLtjeQhfgPLR+rXvJZfHBNa95zfbzbAmbZ13wwWyd1lPP8Gy2RJzFjrF11jEd1r3E74gH2aChtaidnM9ni8pf7L333q2Ne/Ob39xi6B1XvvKVF1p7dO+HP/zhkeIjsYdEG9vMltBvY9Payz+Y36lOdaql5JGbNgaBkMONwX2ptzIcSFHt2eJ8HvWoR7WGowiPgEgQwEFY+D7PmCJDQ7+T9dciiWhUpo1zZYQFCc9//vNbYyLoR4AsehUVgaygkgE93elO1xqFu971rjvGNm+sQ0SFQZbxFGjJBDIujCkjaB6Mj/lyEoIWAYJx+fkscsiYCXSQiMKqHBAHYi5Il43t5sNouqc/p6EAtJ4DAwROEC/IQszrXWPCHqqkFS4CB4Gj4BgRYdyL4MCEc2HUax8DIom0kOfY1ce8WnAY9sJAMKDNF1GDGRlf7WpXa/d2aNep7KfgnRw4L2MgB46ZXKbOl46W/sLrPOc5T3ur57q0Cv3+979viWd3n0btSdltt93aQIsjhTmHXHogO2wenPm1r33tts2IYzQHyRTB81h1fGytCLYFr4KB2rdJT8wBUYDXHe94x7bVWIBvD5y15RKwII2cuiQCvBykJGg897nP3X6mTw7JS5DD8TuIp/ajSgSYg/0zU9t0K2AqfLRjmwudguO8OZQ9kZgqO1EYC3hn7Tnsrxu4W+fkI+CyzmGG2NKBvrxrXy8iibRYY/Am28JCkN1vcZ1lT6ydqW28gh2Jsvve976tnZWIIFvjZR8RAXZDckByhS1wQI7kSSVK2CiBoyDJfWRrXQn8jKOvV0OVZD+btfbt9aZXEk21nkvv55FDeoE4lBytQUkECZ8hWz1Ln+wR69u2eWO3Hu3bhod3CrYlIsxnrAtjyB5PsWljyat5621Ix973vve1drh8cl9u5sUP86/sI7/GTlhDdMTa6cseKZ4nR8E5HRR48/flh8iZjRuS2bz5jVVq19tPjZFD2MISdhLa7Ad92X333Vv7SfZ0iB+ArUTaslfZWn6YvNhsa4/dF49IzouRJEmsBYkh9sdeSLYVUe3bl9INCW12guzoDxLX968wqP2WZSvEIwixS3z1ne98p30HG8hPDNl2a9Fa9jmEEBF1feADH2icQcBGabFdZO3xeWLAfnxU++bNyXwk25xDYX7mu5oH7C0r19w3HYGQw+lYbfgnnRLGsMj2CwS6RlvGV4Dn9wIQlS7OkyNUIRn7nQDP4hVcdxevoEeww8gydIwyw1ibw2XXBEkqHghM34HMGutQwIFgMLaCQ4bXhaggnBwAx+rADmQEaaoM/9Q9hxUkyaIxlBww0qUigDQK2BhZwV8Z0P6cZpHD7p7Dqe2Ts5xu99CY7hxVDlRMzEOQ7EISkIx5DrEfMPQDG8+qQ34QW39Of/rTt+8T1CA2gh3ZagF8ORvYqsQI1n1uKjn0OeST/iHpdJDT4YQFOXRhKEge2n/Tx7KSE4Jy1fXSr3LmYwFnkb2hdSRjOxR09XWwryfWD91GIpBZSZd+8qQ/T++i8+QtCHSpIFvHyLxEhGdMJYcSHzLdSKsqQX/M8+ZgPbM71h6y7ZraZjd13XjmVHkjD3SG7RGsCWy75LAwH7MndBXhm7LHE86qQYg+uXi2YOerX/3qjgSQcQvorQOdEGxwrU/Bl6SBkxUF7i6Jui9+8YstkZRRH2on7weXZDhr7SPdfq8qrarumrpXjQ0UKNIrpFXwzRYg70M6P0+f+utx3tiRJHouuSQYV0Vhm2E4ZlOG9GqKTWPj+1dVnWatN5/pJyAKmzFyaA7WPptZ72WLyAWpYYf6+Arc58mR/5L8gBtZ9+Xcf+aU+Y1VVdfbT42RQzJjnyWL+ArVZfpprbFryCH5WINl95cN2oZ03npnA/kT5AeBFI9IpPYTB947Rg67NmdofVZrrD2jbK1Yy7z4YgkmNo8f8DP2bd5a9D5+QueF+xFdVUjzEOvUQUuLrD3zG0oA9ec81f4sK6fct3YIhByuHbZr8mQtadoStCQgdrLu5ZiQqdvc5jbt75Eqme46OXTsd7JNDGv/BMs62VJQJJBhLGcdlDHkQGaNtW98y4hoWRREdS/GsAx/ZUrr91PJIWeqHYRjlknjtAWXgkzkSvVG4KtqyeAPGb+pQe5akkNkyumdsur9FkKkY9Zexz7mKmSC5P7poXWqqOBDKyu8ZKe1fakmIOn0T6ArYJbJ1X7juHwtmZxb95Lt5JiGcKnq76c+9am2+iIoJQ/OT2JjKlnoP1ublYx+ZWQrq6lKJrCYRWJnraNlyCHiYi1al5UNtr4kX6pi2p8n/Dh/c1BB7V5IAJIOr6nksAgJnMlbQPGtb33rSNnm7sFOfV0XdHe7FjaaHFawq+rChiET3cBdpZ3ujtkT7an77rvvJHLIxmj/UsHtt98JqCtRVXqj5ba736lsm4TOWPZ8CjmkO7PWPl/QrSAsQg4FoNazgJRdtP6qC2FsrzK/MKZP/fU4b+wC1qq+SkAiqhJus06yHrLHU21a3znXs2att/JB3T2288ihJBMbNKuzpY9vvyo7S446OCQvxAJsSZ2a3X/mlPmNdVIsQw5X4qdmkcOSG7/BB1ZnhkSmziYtmZJFK2kr9Y4hna8EIx9VsZDED1+oimcMEnfktxJyWIkvMQk7guhKLvHvZFyxCT9W62PWWkSojYn94sMlpMR17JpYx+8XXXshh2sS3m+qh4YcbipxzB6M7JQgXbYQCeRw+sGhLJAqnyCCcTnooIPa/U+uod/pCUcOBRaV1e4aR+1bsqmcnKBda93Q1Xcg88Y6Rg6rLab/jnIY+vYZtQrup5JDz0NafGceA/vxj3+8xQeGMnICOgGSzFddm7FyyOl2W4kXUd8xctivONa8K3NZ7YMCp6r6CpJVDuHPKXJiCMui5ND4ESU6WIf9aIur6tSy5LBakLQYqYZw4v7mFKd8BcXYOlqGHCLs9iRqBaW/dNAalalFECU/xshhtSkNkdmpSQgYa0ODr+DRGLROd8ngvMqhtcPWdHVlIyuH5tRtjRUkDZHDMXsy7wCg7rrqvqc6J4bWHd1gQxHTaoXvBvZIfte+dJ8xlRzOWvvG6b3ddvZFMvcSaAJuuoH01sEfQzo/T5+GyOE8u9WvCklwsitj++FmkcN5Nm2MHM5ab0Pvm0IOJQXsr65qbv/dfXynyBEZgLHWdBixV91Ts8fI4az5jfmSZcnhPHmPvW+IHErOSOjU11W4FwbsqA4L60pyl42X9NFt1I0TFvGT3finmzQvmyHRqAInhpA4Rf6tl679WQk5LDKnU0fF2Ri0yEp86LJxabEvHzlvLXZtkCqnJK4ulK4tWnTteWYqh4tq1db6fMjhFpFX7c/iDKr6MFQt0eYpC6vVT6Cy1157tUZTcDr0O1li7TyMTzfbLWC3r03rhP1BgljBZPW8g00FQmArW9Ydi/9zDLPG2nde9Z1pNldrE6kvO+cABCnImzZQma7a61YB4tSvsqh9GlpRHBKBKAiGtPoJ1Bn82vc2ZPw2Q+VQ4ImkGbd2pdonAj/VHcH/WAZ4qH1pn332aaultUfJvFUOJQUq211VGs5QckBWX/vnta51rRY3B3xog5p3jZGZquoan1YrclDhcy1LDt2rOmbPA92hN2Q75XsSVR3H1pEDaPpfNTKPWCGH5qFVG36qXPYBO9iprv48VaNkwbVuC/irRZETF/xLEFnjUyqHhS8bIngSyCzaVmqt0zvBWOnKRpLDqgTLprNbEljd4KyqPGP2xFy0L05pKyU3AT7c3VcXu6jdtlq/rAvrgL21V7bkVratb7vIRaLKgSJa5bp6NaT31TI5tvbdgwx37fRUcihJSMe0XauC6LKogy/Mszu2KfrUX+vzxs4O2UsscFUVYvOrkllB8Bih61bytGROsWn9Z6kGzVtv/MaibaX8bn/dVLAukcbH9u1ybemYJceap8/w3fPaSqfMbyxptgw5XImfGiKHbDKd4Je63TGFnUQC2+RAN62f7KdqWCXGu/KuA1VU0Mb8wVBCpNovtV2TqXWri4ae9m3hSshh+S7+Vesnv6UFXpVU0sMee23tfOSUteh5FT/y7f1Yh+3U1bLI2gs5nBftbP3fhxxuERlWsFBtVNVyICA57LDD2gBYUM1o2dtQnxeAaj/QVjD0O1k3z9AaoY3QvQyJgKsOnxCgIh0CHlky+xsFyQikSiZj3XUgspN1yAKCMTRWQRnjimwyepwJ4y9oNV5G1yWY5bRkzIxJ9kxVFKGtOZq/9zitbtZVBtLewsrs1z6CPjkeMn4VkBq7KqoghlNQEVhmz2G17po3h+ZZCOws8oE0I/QCC4dzkKl7tIzY8zSrKtZ3eHV4g8NeKpAtTFXvZGCrYlXBiPYWQTXSLoDUSscJzzqIpmQyq9JVz7eXsdv2uSw5hA+HKkmBkM06gKavM7AcW0eClEXJoUBFUEP/kAd7gPvtv0PzrNP5HIoAE7JHJrQ3qUKSp5NOu/oj4BkLoukvvYUF2WoJtObJ2tqa1VYquDQO1XUZbfvq6vAi/7ZOPXfomrpu5iUDHCgEBwkRZIYuCghVs/vBGczJfsyesD1+X1+gjRS5Z2gOZSPgz46yM/Zvwt3eHaSvTi5VAScXJMIf7zBev7c+BbH+diF5qrhDe7Br72t3fLoxrLmxta+NX/UIWarDsfgLCQT227odC4atYRgU+YUb4sunaMHv2mpkUWVmlj7Rra5uCj75mrGxI14wUt2GM4IAP6ee1h7wvm4N6ZXEWB1oNM+m9Z83b73xf31yWO3r2pfZG5iRUZ2mqtqFPGgN5DsF/DoxrEN+z7aPsS6aWXKsriG+0PPJmV+wJuBsHHSx/KtKkUSZNTxmT8Za7dfbTw2RQwkLeszuOYimkqJ8ioRI+XPrBjaIPr2xXiuxVvaF/aIncJtHDrvtqYgZ+4NgaeflB6xl64ottMYuetGLtr5Y0srPu+uX/ZeInbfn0DiL9DkkSlLKGRJDiY+ye7PWYrWelh2rWLEq8p6x6NoLOdwixGEFwww5XAF4632r1hQtaU4+Y/gYfuRMpVBwJ2Dyxz4yJ44ynIgfwqBVaOx3Aj+OS6WFwZTBFYDaJ8VpuzhBhhkplFE2jtqfZ++S92uBEDQwzDKms8bqKxC8i8GTHZNt9y6OzXNcqiuMMeLEiFerKoeoOukgByQFuakAaCxALVmptjCEMm+COk7cO2VwKwjhYIbmpKUMIRN8eL9qqjEJtJ1gaQ4CGwGhOQgW/Bk7wrk2iiPf2j08t06nVI0zd+2Qxqc9kqPTTswRlSzMy9gFc6pJY1d9HQZyzYkJTLSmCPbpCOcCQ0RbRlKQ0SUwiCQnbK4yjC6OT5A8bw9fH0+YmGvXaQu86AOdq+eTTSUg6LOx29tIZyQPJDLoLZkLzgQI5qXKI8tL/wRe3UtVQcA5i0SPrRUOX9BtHOQjMLD2rEHvphswFIQZn6qV8dkL43fWi7VWF9JqvbhHVdZzJEmsJeN00SmVbfdZH+ZJ78imrz+CkSFdg79xswvuE6AKNoxf4gZmSOesOQiEVLfoHf2DPfmxFdqyjcn6Gfte0v66YV/MRaIJLsYjeOrLW9XI+kB6VKvrYAW6R1/sT6a79l3B0qE/5OtQq1o7Y/ZE27S1IBMvsBbUj43fXh3PF7i6fJ6eqAI7tU/A6D0qFcgU+dMDukIP+7JUIacbyJgkXF+vrE1z6o9PW/nY2idnh3FYW7AyL/uSrVFrCl7+HjqVEjms734TNJIXPNi5SiKVrTYncxvTJ50fSA9ZlW2jm0jR2NgFqHCiB7AlXzqCLI61lZpvV6/YJknEqTatbysF5GPrDfEe0jH+x/qpr4xCoj3HYUNk5/8wMLb6+hI/s8at/65dLpvCNiEis+RonfMF7LVkhaQD2Zf8rUf3d/2rxNEsezLmO9bLT1n/2kfFOXySOIP8xTmS3BJrYh/48LeSFLbN8BlIe61deiHW4edVrNkQyUs6Zm3CRswx63s0i7AjUsgov46Aexc/a03oZBJj6UIS89DvStSRr26LWr91eAxfztcZG9slScCusIN8OP2vcVkDkgrV0eWdZMpuV4fTPNtuLSKsrtrfL2nT7UUDjaoAACAASURBVABbdO0NxUf0z/j4XthbD2IaLbHWPHmZR53Mvd6xc963OAIhh4tjtqF3qDBw/AJiRkQAJOPdDeS1CTCiQ9WSWb/TPigIHTvYhIPksGVDx74jrgvOvLFyrN7HCXSDshpj/+f17O7vjbn75dnzhGMO8DPHusa+7HzoWQzjEObz3jv2e+MXTCxS2fKskoUMKMc17wuj542PrATZ3QM2+vf0v6ic/PyB/0ovjlXgUnsXV/o8FQqOV0BMX13kJugS7CDwY99p19ezRWXTHzuMVCUEEZw/2fkjAeGUWUHG2H4kz5olm0X0x7oRgNEXemwtC7zn4dCdT1fv2AABR3ctjcltJeum2zInsVD2b6x9uj+GWfbE71xT7FnZq6n2bwiLsoljtm1o7P3xzVv73XFam4us0bHxDdnqefo0pJvzxr6oj5mlV1Ns2piM5tnC7n01BpU3ekQ/VWu6Nrk+476p9nqeHOv3tYbNF+b1/DH/ugwui9iZMXsxdd5jfte4xTlim0qyzfJXXdvp33Vy+xTf0q3mOoir7GZXpqWr1phxDWG0iH0Z8hv9tdv3wV1fNc+2I2+IqD9DZ0csuvam4JjPbF0EQg63ruwy8iCwLRAQOGn1QTJW47uQVA2RQlnbqsAVULL42nQQslknlq4msFo3VeYQRJWtusxbpllmt7vXdTXfvR2eNXXf3HaYa+YQBILAxiMwdkLvxo9s+RFIjOr+kGBbL9+3/Ghz50YjEHK40RLI+4PA0RSB2rOlxU71SmtdffXKSiDRmqk1TaZYyxfiJSuq3YWD1OI11uq7kveO3WvflhY8Y0F+ZZlVMZFU+4q0wq208rsW494szww53CySyDiCwNEDge1CDu1ZdCYCH6uyaUvOlNO6jx5SzixnIRByGP0IAkFgQxCwj9X+MPuikCd711br0jqqUmePqcv+K3tX7Z2bcmLpao3Dc7ReOvDp4IMPbveoqpDan+cQozqVdTXft52e5Tu/7IWzJ9MeYXsPfdfprO/z3E7zz1yCQBBYXwRsSZDQs5/aPk0JPWck1PaE9R3Nyt5mLvYyuiRFZ51LsLI35e7thkDI4XaTaOYTBIJAEAgCQSAIBIEgEASCQBBYAoGQwyVAyy1BIAgEgSAQBIJAEAgCQSAIBIHthkDI4XaTaOYTBIJAEAgCQSAIBIEgEASCQBBYAoGQwyVAyy1BIAgEgSAQBIJAEAgCQSAIBIHthkDI4XaTaOYTBIJAEAgCQSAIBIEgEASCQBBYAoGQwyVAyy1BIAgEgSAQBIJAEAgCQSAIBIHthkDI4XaTaOYTBIJAEAgCQSAIBIEgEASCQBBYAoGQwyVAyy1BIAgEgSAQBIJAEAgCQSAIBIHthkDI4XaTaOYTBIJAEAgCQSAIBIEgEASCQBBYAoGQwyVAyy1BIAgEgSAQBIJAEAgCQSAIBIHthkDI4XaTaOYTBIJAEAgCQSAIBIEgEASCQBBYAoGQwyVAyy1BIAgEgSAQBIJAEAgCQSAIBIHthkDI4XaTaOYTBIJAEAgCQSAIBIEgEASCQBBYAoGQwyVAyy1BIAgEgSAQBIJAEAgCQSAIBIHthkDI4XaTaGc+//73v5v//e9/zbGPfextPMtMLQgEgSAQBIJAEAgCQSAIBIHVQCDkcDVQXKdn/PnPf25e+cpXNv4+yUlO0hz3uMdtrnKVqzQnO9nJmv/85z/Nm9/85ua73/1uOxr//8pXvtI89KEPbc50pjM173jHO5o//vGPze9+97tm1113bW5+85u3fy97jY3Fz1//+te37+9fZz/72ZsrXvGKzbvf/e5VHcuyc6j7/vSnPzXvete7mre85S3NiU50ouapT31qi23/+vnPf9689rWvbQn3iU984ha/a1zjGs3OO+/cHHLIIc0nPvGJ5njHO15zxBFHNHe5y12aC17wgs0xjnGM5kc/+lHzwQ9+sPnHP/7R/P73v2/Oe97ztvfV5Xnf//73m4MOOqj59Kc/3RzzmMds33/605++ucxlLtN84AMfaB784Ac3n/zkJ5sf/vCH7fu71xnOcIZmr732ak55ylM25vLOd75z7ufGMCO3j3zkI+04vOf4xz9+c9nLXrY56UlP2s4BBq7Tnva07TtPc5rTNP/617+a9773vc3Xv/719ncXu9jFmktf+tLNTjvttFLRrPv9ZGSeb3vb25ovfelLzYtf/OLmHOc4x5qPA+70xzqF/3q9dyUT+8UvftHc+ta3btfMC17wguaEJzzhSh63Je5lU9///vc3b3rTm5o73elOzc1udrNNMW7689nPfrZ5z3ve09rf5z73ue0aXO2LTbDWP/zhDzc/+clPms9//vPN85///OaSl7zkar/qSPbxU5/6VPOkJz2p9Rv83eUvf/nmBz/4QbPPPvs0l7jEJdbs3cs8mA2GP3+82267NezzBS5wgeYb3/hG84hHPKLZZZddFnrst7/97eajH/1o88tf/rK9r2wyP8LGTvEfj33sY1vcuhed8fOXvOQlre8zxtW+hvSSvJbR1bLNr3nNa5rf/va3zcte9rKjzGm1x79Rz9sIO0NvDzvssNYHWdvbGd+NkutWem/I4RaS1m9+85s2GLnQhS7UPOYxjzlS8I1c3O9+92sJSVUKBfA3uMENmuMc5zjtLDmRRz3qUS3JeNWrXrUiwzo2lqc97WltcC1YKHLwt7/9rTn44IOb/fffv7nuda+76mNZDREidLBFBMxhiBx+85vfbG50oxu1xE9gWJg+4xnPaA4//PDm2c9+dhsom/8973nP9v+CmLp+9atfNTe96U2by13ucs3DHvaw9sccnsAaNg95yEOaO97xju27yYoDvfe9792SUPJCPO9zn/u0wZgADdE27sc97nHNK17xivbvO9/5zi1Zm/K5Yx3rWIPQcegHHHBAOx7BjD9I7k9/+tPmFre4RfPVr361efvb395c9KIX3XE/GXsnMgtHn9+qF5k84AEPaD70oQ81r3vd65Ymh4tW7uFOL5D7lbx3vXAn8+c85zmtft7udrdrxvRpvcazXu9BjKxribrNQg5r7i9/+cubW93qVi2Z6JLDv//9760fWOm6tPbvfve7t+QH2UAurne967UJpGWveWP72Mc+1tzmNrdpnv70pzdXvepVm3/+858t9uwNO8SebpbLmmA7/vCHPzT8giTi9773vdYfIIrmwI4vepXvkBx8wxve0JzvfOdb2H/0yaEHSNRKdjzwgQ9sTnGKUyw6rMmfH9LLMV3tP7SrH3C9293u1vz6179ecQwzefAb9MGNsDN//etfm3vd617Nj3/8422P7waJdcu8NuRwy4iqaYqQcfpFLoqgIDRnPOMZd5CvsWkhlZztapHD7lhUJWUhERTZzbqQnPve975tZUwVs67VGstqiLCwheE8cnj/+99/R1CIlN/kJjdpSaNgxSUDx4GpoqoAqfK6+vJDAAUQCOATnvCEFqN+gP2Zz3ymJY6ew7nD7OEPf/iRgr8itio5qgbnOc95Jn9uDDtBoMTCOc95ziPNwThuf/vbN095ylPa+Vaw+bOf/awdv2CxK+PVkM1GPAPOb3zjG5cmaSXbi1zkIgtVcFb63o3A6uj2TvZTEmQzkkN2XVdIlxyqsL3oRS9qu0iGkl6LyE9Ar7NitZIXU8Y2tCYkXthMtmYzEfRKICLMXR+tq+LRj35086xnPWuppGz5Dp0bhf0y/mMRWa/mZ4f0cuhn/Xf29aOSkH6+0hhmNee3Fs/aCDtzdMJ3LWS2nZ4ZcriFpDlGDgXm2ruQh2tf+9o7WgyHprZahGxsLEPvRLY4zT7pWulY/vvf/7ZEDBHtkyq/U0GTLWfwVDG1f/YvQYbfqxYJqhYlh+973/uaK1/5ykcJFM1Ndl174oUvfOFBcljE0i+1ygyRKuPyLBU7Vc0hclgGXUWxgsKpnxtT/6qeIfTao65whSu0H9Vqef3rX79tlRIoyoa7tL6qmAqAqmIM27/85S/NCU5wgrZVdtFL8INgC2j78iVbxNS7fIYODL0DNipyYy3UJX+/71ZVppK0oTH62aGHHtrc9ra3bQOYee193Wc8/vGPX4qUTsUDVjAbIglkrusADn1MrSey7ONEpnVfH3/PsOaG1p1qAJnOqzbWOvYMsjTuktMs/Ziia/PuH9OdRYK2Wfo3VWZT5lKf6Qfc7KOqEBz79rfkZg24Sk6z7OqsdTFrrrDuy2/W2Lpz9k4tpc973vPaRFzJny36whe+0NzylrdcBKKFP+s9kmESeTpDZl1FDvkR9vhUpzpV+3HVTv/XOaOjZ9FriBwu4z+G3jvU4VC64fNj637oWWP2ZRlyOKQfffIi8TprfLNsEJl09b47n3m2of9ZeGkXhqV/d5Pj3sMHjSVmxuKTWXZmzG/VuOb9fkz/ZpHDeZhMtemL6n4+vzEIhBxuDO5LvXWMkGkL0VL4xS9+se3FF4xrbVHJ6RuklRKyGvhUcqgNRKVp7733PkqGd9mxMGACBRWzPfbYo3nhC1/YthZp3TEuvfL2BKnm2e9nP6C9fto8/Uxw4RnaORHri1/84i2JQ260LS1SOSyn553dIKXImfbPK13pSi1sfcyM6zrXuU6Lz9R2oyHSp8UGedRyNKtyOPS5WYoIQxlw+x2rjbnIMB0r0sjxqWbag4hE0sEnP/nJrR6qPAqqtOIKjLRq0kv7Z1Qg7BniPFWcEWRBGHlonbIHDxkhG/fDyV4MLbR+Z2wI6pe//OVm9913b9+j3Y98BY2eZW8nGWvVlLWv/YPGeOCBB7ZjtFeTbpgnPXV/Nwg+9alP3T6brFVL6drZzna2wTHe4Q53aOwReuITn9jqoRa8s5zlLM2Nb3zjxnP6QQUSaQ70wP4tbV7wUB0wNtUH2GgZ9yykXCVeFQjphLnPfu5zn2sr9vbEwuZc5zrXjn2LRVY954Y3vGHbVm5dwOfkJz95+3n3+bkqtlY9+GmJIyPVazIwL/uFnvnMZ7bVcPvAVJLJsvan1LvI8upXv3r7LJcqj7Y1z2CryK4q3XS/v6/TWiEza5sMzZluq9ZZw0P6AWNYmoO92KrYEjPa+h75yEe2xNe7JdGG7ic7ZHWe7kwhh7OeoQWdDs+SWVdPah+wxAsCRw8Fvdanlm+dDFWl6gbhqtb+by3aM8y2nf/852/3CXs/InO1q12t3WpgnzB7CJchu8p20BHrn56yN55pTQvOx9YafbCfjW2le/TB53VDGH93bLZEdPdiFwYST+wE+cGAHaitEks50gVvMl6+hX7M29/os9bpS1/60uaa17xmS2rZwJVeQ+RwGf9R4yAX/sJ68sc6Njf22di1sarI8rPIMd2x7ovsDtmxIftSn1+UHCJYfd2lH+wdG/y1r32txZeNYP/5nRpf2SBbWRBxe+j44Ac96EEtaTM36+ZSl7pU2+LLtrMV7ClSNcs2dOeNvNLnV7/61a091E3gndaHrpu73vWubYJYF461JkmjZVNyTgLGuMiQnfz4xz/e2kZj5P/4oCE7w2+Zp8QS+2nu/Fjp5ZhfMzay5KfJW4KX3bf+7C+savQQOZyHyVSbvtI1kPvXF4GQw/XFe0Vvm0fIBJU2FO+3337tHjhGg1PrV0TWqq10aHKCunKW/QBwWXJYTrGqZJyIAKf2YlSvvgDG3jkO4B73uEcbxAqKBL2CGUGQ3ws0KgtrU/4i5ND8rnWta7XOoJ4FhyJxb33rW9tq7hA5VCWyr69LvuYpSJ8ccqK1/wZhqNbUqZ+b9T7Bgz2SglPBvqCS8+KYBOH2AZkzHAXfRTbghyyUwzEWwSE5qTT6vc87BKiqan4n82jvmiAUCfQZjpRT41jJTvBonpyu56j2ck4CRoE9LDhq/0cCfMY+iu5eXe+RPLEv1s/9X8CBBHn3Wc961iORQxUxxHLfffdtyZlr1hgRvSktUwIxeiswUzUe2utY7b2cuYAGHsguMgBXhNMzkDgBjj2rAhFEiexghQj6twDPff29s7UX2TPsIfRZslelcSHOSFYF6TAW0Ei4IGLd/T/mBCsBjLGxNQgIHfeHzgs2jINe0Rl49W0DmdAZ8vZ7Qbb1LgiSBBvTD8SdDgly6Avy699w8HMt17NkJ9k0S3fgP48cVkJsTP/o0zyZ9fcG1n5UhLLa6YZaGPt612+XR7BKbuwoeTso7Fvf+labSKRnY3a17Fq33XreXB0gww6TvbVOd5FQ66/W5axuDe+kL+Zl/Ql+EX/PI+tZeyjHKtrzbOzQ7yX5kB92p7YJjD3H2mFPJM8QaP9GFPx72WuIHC7jP7rk0BpDBI2tZF57ziQBrDlJHMlnemHuQy285SfG7It3LkoOu/6yqx9FXiTRjMc7jdX4jNdZANYn/4P4OCSLn2GvKh5C4CTlys+zvwg8/Zxn1/vyq72giKLWbYcEVVJVMkFSTLXZemc/EUk+RFzAd7KlbH+1SXuGOEZip29nzJ0fRIp1K9X+Sy22niP5NsuvkW35kZJjvxNgiBzOw2SqTV9W93PfxiAQcrgxuC/11nnksB4qo8RIMh6MsqC+rmUJWX/AU8cy1lJagcYyRFUlgHNAyBjEvuMZCt66RpAhdi/D3Sdui7aV1gEEKiuCaM7K+AQESKqgorJ6fcyKwHUPfZmnGHWPoBkZEjQKgLUVOxSiWvumfm7W+yogZfw5LdlHTg5BREIdUKOaI0jloGoPIsKscoKgyNT2HVARcQ7O3AUpMpqSCAIowbkgXqDusl9HAFMkWvWnvx+w9kJWZYmDFsQ5tEdAyRmWbJEOpMRna21YMzKoKitwrTELSBE0TrmCuwqIZ42RQ+3v/epiXRUGY6SH1dLXx0qAi9jIkFdVWJBBt2CGrPTv6RMCWWrjkfhA8oZIRf8Z/aAfcaj7VO7Ioh9IIB7I6Z577rnjwCZrDZk73elO11Zo6Y+1izwKgIxVckaVtH8NreMp2Au8rIeqbJMfG1G6Nku/fMb9Y7oDh3nk0Jxn6Z9nzJPZUAta33YvQw49d6x1bJ5dHSKH8+aqwinZIACWvGCrHHahooOkdtflvP2QbAz5SEzRF0lQlZiqItrzbq3Uid3sFT2d17o8z+YWQZWkUhViOyQYZ13WLRul0klOiIe2UjbDZe+gtYCoqIippM6qSg6Rw2X8R3/Mfd85pBtj+yjrWWzZPPuy2uSwu+ewOz52mn8qvTNGfgrW8OWj2QW2078lrhA7vo4tned7+idwD51VUAljZLVImPnrfhEP0AFnEkhadxPRtWUDgSNbnRzdvc2eK8GlU6Bak5FN3RWeqzgwy69ZF2x398yEeeTQ2pmFCf2mu1Nt+pS1ls9sDgRCDjeHHCaNYioh8zDGiHHqHxzQDTAEzYKY7qVNSMvcvGvKWCqQQ5gYtf7VHQsHL1h3T139r3zo3i/g1VoiaEY2OO7Kfs4jh5yJakT30IZlD6QxJs5RwKJNRID8/9i7C2hbjiJcwI27uyRAIEhwCe4aIMHd3d3d3Qkuwd0dEoK7uzvBCe7+1jfv1X19Jz2y99nHbmrWOuvce/bMdPff1VX1V1X3Ftn2b6Sn3pfXx4yzoBRwrWWlrblqlZ9OzWnr88gWiSA7IU+WSbZIFBZBlG1C3oxBaVpcnEZlhzBm1GQmQhYZYsaaQZORFH11BL8s6ne/+93OgHH8kIz6YqhEghmjPjkMg8wAR4mdrAX58E7RWM4BYyyiPBWUCPy03z8sKJyRsT4y2mPksB9tj3H2jbW/+1oR5a5KS1UCMMiix4H3XKIhcy5bZL0gmjI6gdWQk6D9cGD6TmLfkZRB7DsffZkiKzLO1i7CT4aGTklsreM52HO8lXjvtddeXXmvDAPZVXo253nZqCHZmUMOY8xj75g7ZzV+600OtTWmV33ekk9/HxqrfVjWOD0nEMMpp0vo+zk6ty8/+mftc3CtIVlIusecsWVImaCTi/M9RDhljmRuvG/upWJCoIO8WhOIxdRFFmVzZLHpM78Fmeggmfk48VXVAlux++67N1/ZIofL2I/+y1dBDuOdY/plo8ghnYKQkQGn9taXwKksHnsjeC4IRE+wRQKHc3VD/c6WDMd7ahJWj1+prcCp4FhNDiMLaW2QEzqyJofeIdNP5vtbFMj6lF1r9WuKHIZOH7N1vqJlrk6fWi/5+dZBIMnh1pmLyZ7MIWTxEo6VqGqUydXOZzjG600OOeyUsBKPiJgOOTuLkEP95tTKhFBKSEftiE+RQ4bY/a39gItmDluTFs68KGZd1tufvyA0Sur6Gd4hYZhL+ubeNyV0sU9RZFBJaBywE31H9JR3MVhRbsVpM3bkQzlPi8wFRvqJXCNuyE7r60L6fWw5qPVzslfIpmyiAIksQ52hYESNJ0p8WhhoA4ES2CC/jHgchjGnj1NlpfEO+GgrItKtsQUJU0rpc9mGKFdqOeytUkL98f2JHGJOCBJXn6i4SnLIKYuTe1vYal+Em6ODwDn0yB7J/jVGDuuvk+k/J4BhvmS7BY3MNUeNfE7NnWfHZGcOOZzzjq1IDqf0akvW5ozVPTJusn72aHHgyaHg2VTmUEm0svU6q+Z9QTgF4swzcoiEyYxbszLVa/3ajlqutCnj5EeQRrChVfqrKsGesfo7P6OSBxnxQ9/LnqpqcMkYIQvKVoeyhy1yuIz9WA9yGGW/Y/plo8lh6+u+6rGzOfEVUuwDHY9w9b+qaso+roUc0n2yl1E1Ee/yfzJN3/fJYb19pmUXx+zaWsjhmL7Vj7k6fQrP/HzrIJDkcOvMxWRPFiGHlDFHvv/l1P3o82SjAzfM6YvIptIIe5Dq07taRLX1HUytpiPrxBAFoVq0rJTDIbJYfx3DnCh2S7n2+8jocIxFUevT6tzXx6w+vECkcOj7ASleZYeinnNJ39z7puY/HG0ZHmQvjFndd9nDIAPxd/MU97YIT9xnb6yyKocCcN7jazlE0JUehpPFAWHAZXxlgvqZQ2WWHCyHX5A1ZcOCI4IT/bkVoZfJ8I743k04yHLKTnLQos/25CCZ1pL2HXgzp48IxljmMN5hzPXXnQxlZiKD6+Adp6DWmfgpouGwAwd6GK+DGeaUlQYhhcvczKGsDRnuj8lcI9oOJOEIK92VURIgMD8OmahLa0MmW+RwDvZKF2OvpjWjXdluzvzU8xx3wYUh2ZlDDqPtsXdMzdlGl5XO0astcjg1Vu+VARH4IR/WUGRtlFpOkUNZf8ElZFJZclwhw0gg3amk1FqlB+x7VYXgp2V3pnRe63MBRUElNmPstFEl+HRXf29e6GPBWgSkvpA8xFl5YJz+3O9DixwuYz/WgxyGbhrTLxtFDq1zJZu2CJCLmCt2TPWIgDLd5u98DvJlOwNCZo6QoDHbQ7fU1zLkUB+0qYqiPqU8ModsjPJoersmh3EYXJ0t1xc6zWfGpf9Ddo1eXrSsNHT6GCYwnKvTl1l7+czmIJDkcHNwX6rVFiGzeCkGRoWTrXSCoeSYcCDrL2EP4z5VUscRR+gcfiBD1yoznSKH8V1/HID4wvj+oJchquG0itDKGIq+cRyUKzmMR9SWse1/D1ntjFGSNouL6MYmcopaZkgpa3yZfb+/U+TQmO2Hc4KYd8ThJfGeFmbeaZ5k6GQ54rRNzyh5MlccCoezcHTtp+Cs11nPfj/tPRi7z94ieCBafqYi7HWWryYlDL6MTOvrOmx+l5nTZ/v2lJgah5M7Y49QbNw3B/HecFL1j8NEjl3wJIeMW2T1ZNAcJEBe3au0jSyQW/Mvk2Cfk7lFbPfee+/OwWNMZZzteZJZdGodksqxJO/9PWH2F5FhmQ5ztNtuu3WlSGN9jEOROMOIqrnnyMZlnPrKmYxDYEK2yTHZtp7jCkcQjrH3MD6bIhpwRlS1YxzWjnIqJIicCDzAqSbcsX4De87TVFlpnG4Kd9khv12cGRlSugD+AjMyLzFeTn8ctlPLcosczpEP74jDfejGGq+p583RmOwgG+Zg7HsOo99D8ucd/a8smROc8oyASZRIy8IJcthfGdnnvhMeB4zYo2U9wkUJGuJU79uao1cR+r6sTY3VmhH4UUkg0EOGECflvg6Esr7rvnHYa2LMllm79lPX3wMbwaB+dQad6QASBMFabm1nWNT4xr5fZaGt01Tr91m39HOdDa8z/7ZOqE6JC2lRoq/UsP6ajjnk0D2L2I9W+fYqykrjHWP6BQnqB8umqivmym5fL8X+czaeXiF3dIAtKyp52A1yFuXHZJpNdGoy/TSm14fmpa44ir2D5DV8n/5YZZDJtWBDlEXHPnJBAraur/8c5kRvO4DNmtJ/VTr6HLrWO4fsmr2XAqjWHdtjX6bntBOH+fW3CtDpU7ZuTKfbXiPbTt/M2a606NrM+9cPgSSH64ftyt/cIheMJwVE+VEcTs6UAeEwiFAtQ8g42RxHhk5GqBXVnyKHFKR3cAw5gq1rGXLoPciI8dkDYh+R7A9HgPNiPxbSxwhQlKLOjAISIxLHKfEswuAev/VPJFHtPMefw+W9/YMMhsghx51Dz8jbG+b9rYj1EGYihgwCrGSGKG9OLAz1Q5keAiQbZTz2vXAkRAlF5Otj3Tn1U/fpq4N4PG8OWt9DV88X/Bg6GNanStq7xmGFaZSUcnYQOcaAk0ce7a1ghBB5zi2S5kLSQr7q73iEB9KizMqlTUYeyYrDYpA62DB25hAhVu5lP4814XRaBnmPPfboHEV9DaLGMDKw5h8pRHzMGQLOkeD8GxeS6V7EhoFjxBlkDqkTHvVpqI8cXs6QCLbyMeSrfwx8lPFxqmQrfW6eBQo8S37r71VD8mRF6lNxZcHtBxEl5zB4zumCnG7RXjiRaWTYvCOciBsZ8eM+AQJj55xwkMiwgIBxusyv5+gDEW1lexwGpXGCMvZVwSsOd6IvvIcskmd9gJsgBPkl1+TDc+bIO/qOgzXsHd4bp12SA8GvKfkI2UUMEagaL5+NPa/PY7JDXpGs6Bc8yEIdYJmSP3LHcMPxnwAAIABJREFUKRybM+SzH7QJIgA/a8mcypRz+q1ljhxHLb76RBbFPj9y4d9kzHxbIzAnO7Axb+R+TK8arwAkOaFHybP1SHcYz9Bas44Fh+gA9okM0ydkK75GIPrmPodx1OPmrPq7vlofSqFVZagekA33bD/LGtUO9jkPnTy9iHGGu6AfOa6zl613cLTJiL7KiAs20h36AmvljvVFdyGz5m9of6R7BHRgjiB4P4LNvitHn2M/WhhFn8iLg3voBbJLz5Mx64/uQmjNMWJsDGSvvhAU+nNIv5hTMhhySQbZTO+qZbWfkTWPLdllSxAgFSsIu/Wo/4J87JkSdTordBB5pyPZdTggqmytNcBOa0Mmz/qYq1uMX9AA+SGfdC29R49ZC+aI3qIfyLP+GKvf+uErmqxdesC6sHbJAXk2r4gcO9rXM2xT2C19sPfcmMPXU6nVsmswYFusB/drjx6nuxBDQVc+hcA2Xyp0gzWGpI/Z4yGdLhCsLWOE+VRgZZE1mfeuPwJJDtcf45W1MEQuLHpOjagpojD0hd86MpeQeRdnkbLgLPWvKXLIqIsac26HvgB9bl9aANbvjwMkOCpTJ97V7zJGjor+wSyi6kMT1iKHnrE3QMZBNHLsZLwpzOp5jM3zy3x5/JTAMboCALCaIobxLgYC+a770/pi67hfVBLB5XS6D84Mcd3e2PPe4x0CAMhbjWtkLxgc+0T0qz/vMbfxGfLIIanlMe5xiNDYmhnDc6iPnmm12XpX/Q7P9HH2TDi8vmYjSNjUPNefh2zFHFg/2jI/U5njRdqJe2N99ueulg9zO6Yfptodw96zxuwHnlO41/I1R3am+raKd7TaqOdRn2E49Z1/sd7n6Mdl9OqcsQ6ttTl9C93jHWHnxg6bgRsHXQVJK7A5NXf9z60TuMxZK7XMkU/2YUiXx/fSIoarKH/dKPsxJZfkbFX6ZY58DM2nPpAdOqhl58Z01JRuWVSGhu6vfZA58uU9U89M2bXaNpNt9m+OnzGFSXxe63Qyye6agzltrArXfM/aEUhyuHYMN+wNQS6mNluPdWguIZPVsGfO/qbWF99uZF82DOCJhqYOs5jq5xQ5nHo+P/+/CAzty9uV8RFJljmQuZnKXuzKOOTYEoEWApxcFxIQpZqqBmTFt+IlM27vs2wdYoj0yuCohFgkwLkVx5Z9SgQSge2PQJLDbTSHSj6UVCgtsbdO2t5pbVOHuYieKX9QBiYbqAxJScfYl/kiQrIydVlbDdVG9mWrTJF9CcpXRIOd0KlcT6mEKPbYpURDWZDyIOU6yhRb2ditMs6t3o/DCznkQCrXEuF2KUfiPOaVCCQCOyMQJYrK+aJ6Rnn0Kr7jcNVYW9f0v60g9dU/SGTV7eb7EoFEIBGYi0CSw7lI5X2JQCKwqQgol7FPzt5BwQl7TJCleh/kpnZwxY0rx7Gvxj4Tewnt3dmKzu6Kh52vSwQWRiDKD+mItZQqL9xwPpAIJAKJwC6IQJLDXXBSc0iJQCKQCCQCiUAikAgkAolAIpAILIpAksNFEcv7E4FEIBFIBBKBRCARSAQSgUQgEdgFEUhyuAtOag4pEUgEEoFEIBFIBBKBRCARSAQSgUURSHK4KGJ5fyKQCCQCiUAikAgkAolAIpAIJAK7IAJJDnfBSc0hJQKJQCKQCCQCiUAikAgkAolAIrAoAkkOF0Us708EEoFEIBFIBBKBRCARSAQSgURgF0QgyeEuOKk5pEQgEUgEEoFEIBFIBBKBRCARSAQWRSDJ4aKI5f2JQCKQCCQCiUAikAgkAolAIpAI7IIIJDncBSc1h5QIJAKJQCKQCCQCiUAikAgkAonAoggkOVwUsbw/EUgEEoFEIBFIBBKBRCARSAQSgV0QgSSHu+Ck5pASgUQgEUgEEoFEIBFIBBKBRCARWBSBJIeLIpb3JwKJQCKQCCQCiUAikAgkAolAIrALIpDkcBec1BxSIpAIJAKJQCKQCCQCiUAikAgkAosikORwUcTy/kQgEUgEEoFEIBFIBBKBRCARSAR2QQSSHO6Ck5pDSgQSgUQgEUgEEoFEIBFIBBKBRGBRBJIcLorYJt3/i1/8orzmNa8p//jHP0Z7cLSjHa1c6EIXKh/60IfKm970pnLnO9+53PCGN1xZr//3v/+VT33qU+WJT3xi+eMf/1hOdKITlUtc4hLlhz/8Ybn61a9eLnjBC66srXzRrofAoYceWg466KDyjne8oxzveMcrT3nKU8oxjnGMbTfQP/3pT+WDH/xgeec731l+8pOflJe+9KXdWvj6179ebnCDG5QrXOEK5ZGPfGQ56lGP2o3t3//+d3n1q19dvv/975fPfOYz5e9//3t57nOfW85whjMsNHbt3Oc+9ykvetGLypWvfOWFnt0ON5OPN77xjZ18nP/85y8PfvCDD9Nt97z+9a/v7qN7Wvdsh7HqI33+/ve/v5ON3/72tzvkaK39/+tf/1o+9rGPla9+9avln//8ZznCEY5Q9thjj3K5y12uW3fk9znPeU5585vfXE5xilOU05zmNOVc5zpX+eY3v1ke+tCHlqMf/eg7uvC3v/2tvPvd7+4w10fr9ShHOUq59KUvXbRz8pOffNDG7OryCqQhnVbrgoc97GHlc5/7XHnXu97V2eUDDjigXOQiF1lomod0zkIvyZtnIzCky2e/oHHjf/7zn/KJT3yivO51ryuf//znOzk405nOdJg73ffoRz+60/NvectburWZVyKwkQgkOdxItNfQ1re+9a1yy1vesnMM99lnn864I31I42tf+9py+tOfvnM6H/KQh5QnP/nJ5ac//Wm50pWuVF7xileslBxyOG5+85uXpz/96V0/OB7auPvd7945dBe/+MXXMMrhRzlRHJIjHvGIs9/PAUeWOUZ5bR0Efv3rX3cEisw+9alP3ZbkEJoc47ve9a7lkEMOKa985Ss7cvib3/ymI7x77713uepVr7pD9t73vvd1AZWXv/zl5fe//313z93udremY1DPVF/uORQcBu3uueeeW2dSV9iTL3/5y+Va17pWufGNbzxI/L7whS+U6173uqP3rLBLK39VrZv+8Ic/lDve8Y4dyQg5WlWDL3vZy8pNb3rTcv/7378LVhzpSEcqyB47ot3999+/HP/4x++CFne5y106oki3H/OYx+y6gCySNZe1epaznKWT6b/85S+dDJNpJHMoAHl4kFfYtHRaXxcEhve85z3LRz/60YXJ4ZDOWYusCFoJ+LKtee2MwJAuXwanWo/D/IEPfGA58MADO9+tRQ618Z73vKccfPDB5b73vW85yUlOskyzo8/897//Lf/61786H2nulfIyF6ntf1+Sw20yh8ghx1KU3GKmuGpySMFQ8qJNl7rUpbpRXfSiF105OeRgiNjXSo3CeNzjHldOd7rTrZSIxtT87ne/68bFweGAz7lkMl/4whd2Sng7ZqbmjHG73hOye9rTnnZbk0NOtqAIWRtz6q3Lhz/84eWTn/zkQs7/MnK/XWWi7jddh/hd85rXHCSHc+7Zqlj0ddNcOVpmPOTyRje6UXnEIx6xA8sh7L7xjW909z3zmc/s9Kx+epZ+f/GLX9wRw/ri8NKv5z73uddF7y8z3s16Zq5Oi/lYlhyuUlboJcGB853vfEsR1c3Ceru129LjLT9qo8f11re+tQtwXv/615/VdMrLLJh2mZuSHG6TqZQppGR23333rsctcujvP/rRj8qxjnWswgGoySGjImocZW71sBl/nx/72MeezLJRaqLFSuIolcjKifZ/8YtfLDe5yU3WhKiI+pGPfOTux8UBEaFWJttywPVbCYa+xwUr0TaRsVZmSrbTT/3MUKcpRH1QZuUZbQ2RzanP+2Or2xz7bGx+jNGzEemv3zn2mfv+/Oc/d/LQkgljcbU+a2GlLbiTvZi7IUynHKkxWRXpJHNkWf+118omz5njoXvqOWc8zX2rjTFHrc4MTTl02jMWcjVH7lsR34hMw6aPi/tleobW95gczF3MrXUYzy46Z6oeFiWHU2tvaIw1lmNyN7Ve5urQlm7qy8cJTnCClc3XGDkUnHne855XTnayk3VTBUP/v8Y1rlFOecpTdrpTlksliiBIqwLj05/+dJEVF7gbulrySuaNm8zPqewIGbI+yLIAaayVWD9DumBM/sfWemtdLqPTal2wCDls6acpXTJ3vRrbBz7wgXKLW9yis6utEtep9TDU1tRzYSuOc5zjNPXq3LXUan+u7p6Lk/taFUj6SA6HxhDvH/JfanJ4xjOecdCWtTJ1U3a9P7bW/crNb3WrWzW3HbVs+ZS8LLJWFsE+7908BJIcbh72a2p5iBzGS5V/IofKTEWAlWFxup71rGd1jheDbP/IM57xjK604Je//GX5yle+Up72tKeN7hvkCNhbqAxFlJmCWaQsYWjQ3/nOd8pjHvOYLlugL/a3IIXf/e53yxOe8ISur9e5znW6Egz32A/AabHv6uc//3m3l0PEm8PD2D3pSU8qJzzhCbvSV5Ft9yn/84youLEyYtpolecpuXrb297W7QHyufG+5CUv6bqvvNfYGYbYg8mp0tYPfvCDbk8dZ0qbSEVrbEq3jGXss7H5YTRe8IIXdHNqf5tSQ/vXRPLHPgslb8/DqU51qm7PnH1I97vf/TqipTzKnqMLX/jCHeEUWZa1HdofA0OBgp/97Gflkpe8ZNcnpcVK1IZIYoscMkj6AnPl0B//+Mc7bPTrAhe4QPnsZz/bZc6Vqd3udrfr9t/auyGbUe/bYLAf//jHd06nd8pye5+5sj/NntghOeAQk29jYLAFAswTQw7XvhPbd9TgZR/i85///G4fFtmyH1GWXYlQyLAyvutd73rlxCc+cXnDG97QjQNxe/vb315uf/vbdw6bkqO+3F/sYhfr9p8o47aX2Ds8CwtZSWWqSrsFabShfbh5LyyN3XpXojQlB3OVk7Za65BsK3OfM2dw8Q574ex9g5fxwGJoP2Fkv+yvRt7hQCe439oje2NjRBatbfu/6MMf//jHnewp+a11ZLzDnkByBF+XSgk4LqJDOYot3WTvnj7r/7777tvpMvrpMpe5TDdfyNuy89Uih9bIne50p06faU+w78xnPvNOU07/0e3kU2Bume0Cv/rVr7q9VSGvKl2MgwzbZ0mfw1N/9KEVdPvSl77U2QLvoHNl3MiG/e70vXn0GTthPRlT7OO15QLB9XdBVeWv5pBc0ctDa11gkd7or8tb3/rWs3UaMPu6wPhqcnie85yn22t673vfu/thP85+9rN3unTITvV1DjmHHR2tDFu58NnOdrauTNg+RzqJrNIH9SVLTE9aA2RBiT99ctKTnnRUDw8R+Sn97Tl9p1vZd3vo6FYyEbhaS/wPulo/rENBhyte8Yrdnlc6mByaUz4N3fLYxz62m/+rXe1qs3W3AA17SV+ynbA773nPuwMztp4egVGty82fPvIt9NGaYR/J07Wvfe3D2Af2g01r+S+wJ9eC6WwD+T31qU/d2TK2R5DfuPzE/tQxu97S10P3x7Yg/VIZQF4EhLQ/ZMvZj5a8DNmwsbUy17bkfZuLQJLDzcV/6dbnkkOLlHFgRDiUnCAGSnSaEeQcXP7yl+/2n9j3QulSSEjWkMLx/D3ucY9OUVKuFDilHYaDoeAAUD4MNGV0r3vdqyMfQxclT5lRypQq42jPFqPeL90LxwXJYyhkdxgZxpYjz8Hz/7psEenRB5Hwc5zjHJ3Tbt8bJx6xg0f/in1NlDUjgExxuB/wgAd0RgwBcsjAzW52s87YOECD8wOfO9zhDp3xMoahsXGgx8Y9Nj+wMp/64T1f+9rXOgNqjAzN0GeCBhwCBu64xz1u9wyHKcbDmRNRjowrw8QIDpFDDrUxRpmUsSuh5FTCuXW1yKESF/JC9pQnR6my0mDvYry9F/6M+W1uc5suO86hMY8cB5d+c+o8hzRwlj7ykY90Tslee+3VOZNDcmCOkW0ZcYEFhlIbjOZQZL2WTXh6nsHXVmA4FO1H6kRwOXEyodoz5+TGmuzLvQg2p1rQIfYSR8kqXJ797Gd3WHAsolSIgwW7COp47ipXuUp3WMmYHMzJ5kytQw741JxZu+aIcxrZKdkozt4ccmhujNHaFNTgcIXsTY2RXAgYcKrJHkfaukFqzAHHBzFCQpA0usI7Oat0HudyUR3akv2QD04iAoMkvPe97+32XXL8b3vb2y49Xy1yaJ2QEXg7kIas+zed5d8uOsTaQsLG1vKYAWvJq+oXeMPPmhLY44CTgaGKjNg3KXjI7pAZATqBosALseags3fGoh24CYiEXHH2rYvLXvayXdCUw9ta64JHQ+uSrpuj09jbli6oySG7wjaH7fLeKTtFp/X1AgzpHGuBrLKzCDfZtIbOetazNvvcymJO6WElqK1r6jlkkE0XiBbwo+/ocetOMBUpJgOCPfAgO8YpuEVPCpDwT6zR0KsRAKfTrBVzNld3kw8yZO3FWvdvdsTfzU1r/rRNb8a2Gv4GnQxLwcX+NaT7owLL++wJJr/WG70nCAIngQ5rMmzrmF1vzcmUH9DfdjRly1vyMmbDhtbK0k5vPrihCCQ53FC4V9fYXHJYH0hTlzJwkilBEUuOletVr3pV50RT1rJJYxcSyRljuEXRHvSgB3UHF8gifvjDH+6cC4qao8dAUXIilK0rHFzOESeMATK+KB3qG0PEQcQfoWPokdSaDAZZrMkhxce5oPz1V8kOxwKpGnJ+WntzwhAz/pS36CcnpS55FfnVn912260z1hz31thkizjPrc++/e1vj86Pd4u8i/iZQ1hpF5l2iETrM84tw2zukQgXA6gPnChONmeR4+TfnGBRVmQ9nMb+/IlQ6z/HTCZlTtlU30E2n33Dr504mIThJ7vmr97v2n+POZXtECWPQzX6Bm9KDuA4VdIYGLQM/5jzX+9NDGLFcZNxdXFerROOswAEEtvfz1g7RHEISH//Sp+0cbpDlo1NgGRKDqyRqWtqHWq337c+PjLE9JB5RWJdc/YTtu6pZc+BQFNjJF99B6nur8NZBCHs4UY0XMYsm8URF2BaVIfOlY96fJz8qbEMzdcQOTQWmUy4c0a1h6wJlJHJaF+gT8Con1mcko34vC+vcXCLABBygIAjY2wQwtC6+jrFOocHh7o+CMp6EGRAQhB/AZZ6bx89JvhI3/tprfWpdRmH+vT72ZrX1t9iLOymzLq1KFse15R+UsXSt4exF8zY6G8ZZ3aNfZPtGQrK9nGl6+fo4f48zXlOtY81JIgaQUNYkzPEEMEyb/yVIFkyjNbYOc95zo4sGberRQ7N/Ry9Uc8bH0Jgt8YMJvya+lyH2o8QDFYtgcjBdWrv4Bg5HLNl/SyztTlk12OrUV8mx+5v2ZEpW96Xl2XXylzdkfdtLgJJDjcX/6VbXys5FJGTaYiyibojonNzDnGJsj3kRCTau5TEiaohFshbGGSKhPKvj0iv2+QYyzAy+BxkRhPZGNtjIaqtBAsRZewRnDqTWCt1SlyploxZ31hyrFp761rGJhwTxsx4OVYcxpocximWMo8iawxba2xBCFqfed/Y/Ch9gScniSOMOClPk63Rn9ZnoqWMKKdJtLK+PKesj/PGiIsEi0YjjkNZ5HieHJg3c6GsVgZs7MCFvtOEoDK2ggL1HtFwJBlq0V1Ee8ygynaRm3AaORkCFcpQZZQ4vVNyoP8bQQ5DtgRV4gCpwFPgwfzKkixDDmPN1I5ULcvW15QcLHIq8NA6nEMOyUodiV8VOURmpsYowzxGDvWFLNBvrdM4p9ZoS4cuQw7XMl9j5DDkTXWHrI01Rhb9tpaMWWnksmWl3t93QhEZpZTWpPUpEIU4jG1NaAWcrGPv7pPD0PkqIQRY+noospD0smxWf61PrUvVAa2s+qLkEDbmVeastkdT+ok9bR2CRW8JxirB906BS/ZT8HDo6uMa2eIpPdyvspnznGoF9mzodM7+fPb73NJpfdlalBxGoFeVBxKNTCOuyLVraG88++rrvMgWsiiQOzSuVZLDIbs+pKvH7m+RQ2Mes+V9eVl2rSzt9OaDG4pAksMNhXt1ja2CHE6V//V7qyRVdqr+LsPa2CsxVc6HZMQVZIpjLso+diEDSA0jQmE7IY+xb0VK7clS8qjsCrmbyhxOlX+0+jVkbOJdsmucKiU8dVlJGARkVDZWZLg1tjj9r/WZbOTU/FDkSConSBRaiRJyhFy0PhMlRQqj/HYoUm88iO+jHvWoDlvOu/K71iVrK2LN0UJyGUn7GJYhh+YcppEFCRn3f3Kl7HMq2go35b5KZY2XPMlScEbhMiUHizgYa8kcRjuy6pGVqvEdcirmZA7nksMpOZjSVtb+2DqcQw4Fa5CROns/Zw6mModBDsfGOIVlkENrJrIWNSZzSqj7GK6FHC4zX31yiFzQGUgEohOXLE0EhQSGlLYKPAnWIPAtGZ2SjxY59DdyI3AmQ2PPYYsk9XHu65S55LBfBRN4GKNy/CFyOLQuh8a8KDkUFCL32gmd7d1T+mlIL5hXpFDmV/WPrJj5q7OS/b4PkcMpPVzbd+8Mcjj2nICk+bb/OSoE6v4YtwqUsJf9vq4HOSSH5JttIePaFwgK8tuaU0FwmXyl0WwMG9k/vX2OHp+qqGhlDoO8Ddn8lmwO+QjIbT8wNmXLh8jhomtljt7IezYfgSSHmz8HS/VgreQQ0aOwkQCleBENRf7sd6H8+hEpRoAyZIRsGI8rHDWlVgxeHVkU0VQ+5CdOxWsN2CEDykdkFpWickZkwhgUyrjOoCiZUcaojNV9fSXeKitlNCl+Tqhxx2WfgnIKkc3+1XJAIysou2q/IELGuNhjac+hK+5BvhgfZWitsXkWmWl9plzW3rKh+VH2KxuLYCJzMofINOOrREuWsP+ZaLm+KtUxT1FOzEjCBcFjhP3dfk7zrRQ4yFnfKeCQILBKuIIcL1NWyoBpR/ZYVgGZc0XmEDFVDtw3xEOOtrnmFClZ4wDWsjolBy2HcWiBroUcRumxkiCl1OGoi/Yi42TUmlmPzKG9csrHxuRgzncoTq3DOeRQJgdx52BFlmMV5FAGYGqM9haOZQ4j6ESfCUSFXrPeZKKtEXpjER26DDlcy3y1Mof0FrnrZ0M5rDJ59ATSFPtU7SenN5Sl9y/ySo6st1ZGrU/AlbTL7NOVylrJepDSlg7W3jKZQ+XKDk6zn7c+aZW8KfMXxHL1yeHUurSPil7pX4uSQ9lYDjrM65O/p/QTvT/09TmxHtlQYxc0HAoAtnCNg4qm9HB/nuc8Z74Fj/sn31rr9n6qHunrAX0UZBTUYyNXXVbq/YEZ22YrhrUW4+vPadgpdi+CmBtZVirD37LrQ4R77H57OmvdN8eW99fhsmtlKYc3H9pwBJIcbjjkq2kwHGe/WyUNU1FxzqiyQYpZRoYzKiomki8b1nIO4zABpybW0U6le8oCkThZm1CuHAeGzybzVrSwRkK7+sCpC6ebU89ZQQpEQu194ZAhVCLb+smBZsyQWeWV3hPlhRxrkUhOiMi4e4wbYXOCqb0DnBOloa0vmQ0n1SZxJNV77VOyD4mRsw9Aea49cRwtRIkh85wsqVIV9wyNzTv1pTVubcjEDc0PQ2WvhH1p2jTfDmPgtPr/0GdIuGCAe7UPD88gmuYuMA4Czfghz3HQQT1nMU8imWRQ5FjgwJwpR5OdaJURDx1IY37gGsEKcuVdIuHkcSraqjSY48fQwd+ezn5pXzgDQ3IgeroRZaVhjI3JPMQXjXM6jJWjQp5quTc+wYwxQoPcxh4gcxVOTJ9wITtjciAwILshSAHL1smzoWOG1qFyOURkLNsrSAVvFQJxsAx5kikiD9Z3q+2pzKF1NzVGa2EMS6dekifjk93y24UMyhrsscceC+vQCBzVukmgiSNfBwIWna+p/Xr19xxaq/RO/d2FsZbJVxxIRn+7j4zKwpuLem8je6B8k+OOjMwhh9Y+TNkKa9A46U66Msr5+hay75TGVgVlwRGU6usUzi/Seeihh+4IhMUY7UtUsk3G+2t9al26v3UtSg6RHsE4MmUd0XHs15R+otOGyGH03ZzEProxb4N+FXhjAwVbjUGZ5JQebr1TJnbsOfvAzQdSrNpnv/3267YgsM8Cfw6R87zfPndatmoYfVSZEjZd/wQ2BTcisBCZ7TlBpX7f+QbmQEA8th7EPUNBZ2tYvxFKcoTkC6iQq355dJyn0Nfjc6pgWpm6IbveOnQIHkP30xdxLgH8v/e973VrecyWC9rX8iK4RscO2TDl4vwG/po5nBNwXI13nG9ZBQJJDleB4ga/AxmibBhUjiDDT9na2G3RI0IIiR97ADmf9gUpM3G0MoOPeHgPQkAJu5xcaqEzWq2LcaUMOXSygBY/BaFWn3Mg6hbOOMeCE0KJI5NTFwKIeHGSRLwoRsSAQgnDw1lDaDkTDKR7OGgyBAxNGDm4+Ex/lMDqs756j8M+KE2Xd2nX4S6tK4wNR4Ozqi9wZ+TszWGwKH9Oin6L6poD93h33DM2trHPOK9D86NvCJ6DZTjwlDSs/Y2iH/qMMZSxdGAL2XHQDBIgamvuZO44v7Dn3DNisnp1KXGNlaglx9G+Ss6d7A9DgBQiiv1sgCizQxfMA4fBXDmQxR472VfkEHY+c5KqOSSPZC5KsfTJfBx88MEdqTJuDoUghM9kC4wtLlkN7SE51od2WnLAWZVZYCw5J95j/02LnMAxHBd9M1aEOr7zTZbFWuLwmUdrj+ODLAlsyEIJ7Pi7QxpciJ21ylHTZl/urTGZBe+wrmXC4W4s+mJOBTIYcc63C74CIdaicWnb/Au8+GxIDugJe5jiKzZawR3kwOmeQ+uQ7JpPztzQnCFxSv/Ms3VmjcNO4Ea2wVrzuyYeAhmITXxdjPGYO2QalgImfvR9SNYFV9yrj5xS69B7YSrrBBty7b76HdY3WTPX+jS2Rls6JQ4PCd1Efq1BDioY2vcQAAAgAElEQVT5QJzoDc6neSWH5EgVwNh89dsi//Q63awqAIEja3QF3QE7Olx1hqPsOZH2TpFj5atxGT+HXr+UyZNNmTMyb8sA/GDSuuKrk0JejVFwj+2xrqxzuhLu5LV1cIp2Yl5VRwhoCFZZJ+yF/trfzrk3PrqAk0tnsE30GGeevhCwikOG9H1orU+ty/5YWzrNuldybQ7JMxttns0HuWODBVTJubJl/dJXcmUsLf1kzfZ1Dp1Q42bO2X2EqXUCd913wQi4yPySC+RfkHRMDw/Z8TihfEh/e06gky2Or4NBTsxflL7Wa0kQwvqjg+MwNGMXNDU/ZM66pQfoJlgK1M7R3f0xwFuf9CXIXT2nocv5MTLobD1byecix+RaYFQFiHnvX7Ue12d2yrjoGWuDDXdCOGzYPf2Ik9HJClng48i6D9n1oQDa0P30A93KXqkMoOOs/zFbLnDflxfVZUM2zLozX2wPfaONud+bPOUv5ufrj0CSw/XHeEu3QKkzzhb50Gb7egDxpeDxRal+9w+wiTJFzgfF4/9KDxGGKL0cAoUC5PCKytVlrf7uii+uj357J0XN2FPo8Zw2EWLKqM4eIa0UIzIS7xrqSx2J5GxyXvv9imejPf0aumdobN4x9NnU/MR4Aod6LGOfIfrmcugwHp8br8+nvtQ+7jVuDnML97mLYGq8Y+8xXiRZwIDR9i4/jJ7IPCITJGcROZjb92Xvi7lvYd2X+2XbGHpuTA7oBY4KAz+0d2lqHc7tbz0fZNn/hw6vmvvOuG9K1ue8b2w9LCqzQ7ppbj/G1u2cd8A28CVfAh1xINXYQURxrzbmHlo2RibI1xw9PGdMY/csO/9j63KtfZp6fln9hGzH15RMteHzvt2MZxaV6bnPhey7v+VvRLtDchH9jQy297l3LVe9Hua8h1zI0uq/9skxgj5GfFapx8fseqv/Q/fH32u7M2XLh+RlaK2YT6ReYIn9zWv7IJDkcPvM1bboKWUpUiTSpUQvLhHOet/OdhjMMmUq22Fcu2oflfYoDSJn9Zc+k0lZZVHdoe/82lUxWXZccdiMQIqy6Tnfe7hsW/lcIpAIrB0BQTmZM5UeqhDySgQ2GwE+oGoXlS5jZ05sdj+z/cMikOQwpSIRGEAgyeH2Eg37G5T8cJCUHssYx5d429OWJGf+fCKFygI5mUkM5+OWdyYCG4mAahkle0psVcI49EV54thBNBvZv2zr8I0AH0pZbv8wu8M3Kttj9EkOt8c8ZS83GAHfgWTvnX0B9m44iMB+rTnf/7jBXc3m/h8CyuN816JDdUQslb7ZB2m/qT09eSUCiUAisCshEKX0ykmdbm2PWdqoXWmGcyyJwOYgkORwc3DPVhOBRCARSAQSgUQgEUgEEoFEIBHYUggkOdxS05GdSQQSgUQgEUgEEoFEIBFIBBKBRGBzEEhyuDm4Z6uJQCKQCCQCiUAikAgkAolAIpAIbCkEkhxuqenIziQCiUAikAgkAolAIpAIJAKJQCKwOQgkOdwc3LPVRCARSAQSgUQgEUgEEoFEIBFIBLYUAkkOt9R0ZGcSgUQgEUgEEoFEIBFIBBKBRCAR2BwEkhxuDu7ZaiKQCCQCiUAikAgkAolAIpAIJAJbCoEkh1tqOrIziUAikAgkAolAIpAIJAKJQCKQCGwOAkkONwf3bDURSAQSgUQgEUgEEoFEIBFIBBKBLYVAksMtNR3ZmUQgEUgEEoFEIBFIBBKBRCARSAQ2B4Ekh5uDe7aaCCQCiUAikAgkAolAIpAIJAKJwJZCIMnhlpqO7EwikAgkAolAIpAIJAKJQCKQCCQCm4NAksPNwT1bTQQSgUQgEUgEEoFEIBFIBBKBRGBLIZDkcEtNR3YmEUgEEoFEIBFIBBKBRCARSAQSgc1BIMnh5uCerSYCiUAicLhB4B//+Ec5ylGOUo54xCMebsacA00EEoFEIBFIBLYjAkkOt+OsLdDnr3/96+UGN7hBucIVrlAe+chHlqMe9ag7Pf2f//ynfOITnyive93ryuc///lywAEHlDOd6UwLtHDYW7///e+XN7zhDeVNb3pTufOd71xueMMbrul99cPf+c53uvdOXcc73vHKjW50o3LsYx976tadPufEfvSjHy1vfetby49//OMOjxOd6EQLvcPNv/zlL8vNbnazoh/Pf/7zy3GPe9yF37HWBw499NDy+te/vrzxjW8sl7jEJcqDH/zgtb5ySzz/0pe+tNznPvcpL3rRi8qVr3zlLdGnrd6JVWP2i1/8orzmNa8p//vf/8rxj3/8bp2Zi2Me85jlN7/5TXn1q19d/vKXv3Sw/OlPfyp//OMfy2Mf+9jus/e///3FOvv9739fzna2s22ZObRerJV3vOMd5fznP//kevnkJz9ZPvShD3VjP9axjlX22GOPcpGLXKS8+c1vLt/73vcOIxJHPvKRy7Wvfe1u3HQtfP785z93a/OCF7zgjvth+oMf/KC8+MUvLp/+9Kc7Qn2MYxyj7LbbbuWiF71oed/73lfuf//7F+3/6Ec/6uagvk5zmtOUS1/60uWkJz1pMaa3v/3t5Ve/+tVh+gP7i13sYkvpph/+8IedbvzCF75Q2JD//ve/HWa3vOUty2lPe9p1WQ7rYavW2lFyTJ7J+29/+9tinS1jLxbpx2bi8KUvfam87W1v6+zKc57znE7e13JthI0im+985zvLs5/97K6r1sWlLnWp8rnPfa7c9a53LWc4wxnWMoR1ezZ0LBkbu452tKOV613veuXkJz/5wn3hT/F3Qj/QY3QC3XCEIxxhNm5zdNajH/3odV8bCwOQDwwikORwFxcOzthTnvKUsvfee5erXvWq3YJ31ZH8f//73+WBD3xgOfDAA8trX/vapcihd1AQsgOud7/73eVKV7pSecUrXrFScvixj32s3POe9yxPfepTuzFxwq573et2ivGVr3xlOc5xjlPe8573dIaL83LKU55y4Rn+61//2hmNQw45pHvnMsb+b3/7W2eMOI4cJo7hRlwM4b/+9a/CYLg4b/C58Y1vPOnsbkT/VtEGxxoxNEd77rnnKl658nf018OcBtYzu7ZqzL71rW91cnX729++3Pa2t91peII3CBIHIy6kpnYkf/3rX3dBq4tf/OJbSi6//OUvl2td61qz1gvd8PCHP7wLhJ3jHOfohoqsWe/nPve5y4lPfOId4//qV7/akUE66QQnOEH3929+85vlOte5Trnvfe+7Q0eSAcGkRz3qUeUBD3hAuc1tbtMRQ7qVM3u3u92t0ynaRsTvfve7l+c973nloIMOKpe97GXLz372s/KYxzymvPzlL+9+3+52t+vIqPVPV+qreeEUIpjkgn24+tWvvsM2jMmqfpjb+93vfl2/BeDoGnoHsWZH/P2mN73pynTeqm3VnLU4dU/dpz/84Q/ljne8Y0fEl7UXU+31P1+FzV60zbifvJErpGIZcrjRNkoQy1p4yUteUs5znvN06/CJT3xiF2QWFD/zmc+8LBTr+hwdS5cIhO6zzz5dkE2gHWnkp53+9Kcvn/nMZ8pDHvKQ8uQnP3mHDlq0U6GL6a5al83FbRGdtYwvteh48v7VIJDkcDU4bqu3/O53vyuiOJyDWKyyioz7MuSQw7D//vuX853vfDuMBRLHIVwPcvipT32qc4oQ3XBSgxwaD2L20Ic+tFOsy2RBPe/9ouMbZexXJUAynsjt9a9//e6Vgc81r3nNLeWEr2q8W/E9rfUw1c/Wmpx6ZjM/D7m6973vvVPwxziQA7rldKc73WAXBa04OpzLrZTRXmS90A2czFpnytKpEpANjOuf//xnR6ZOfepT79Bb9doMDENuEMDHPe5xXRCsH1T67Gc/2xHHqGigtzmHtaOOIMJW9YIMj4wmfSbTWPc1iLBM48te9rJyilOcYlKk6HXv9oMY1/2T0XrCE57QZYgRXNmMtV6rtlVr7Y/n+33aLHuxFpu9FhzIvaDAsuRwI23U0NwgiNaEIMYyBHct+M19li4S5KEfBWBCZwY55NvQGXw5mdBlx9F671zcltFZc8ef920uAkkONxf/DWv973//e6dgOCoixcqhauJTG5oznvGMXbmTEoOpPUKUwwc+8IFyi1vcontfKKg+OaRsjnSkIx2mrBUAoqA+FxGPzOYQMKKznJCTnexkO5Gfmhz64Nvf/nbn7MgkLnr1FaNIP/xE6lsXTP20Slj72SB4+dvRj3707hljkRnoX+4zBz6bm3WUnbjVrW61Uylv39lddZv6HWM0j666dNkY/L9fzhzjhbVrUQz60ee5czwmazKuIX/uM0dTF7kwPzFHQ+uhHq85r2UFfq01Gc+MyddU/+rPW5jFmK3NuWveO4fIoZJH2S4ZMaXsF7jABZpzu0pyaK44e9Z6X1/NHV9g/NOf/rTLiM4JprTIYWs+ROSRqcc//vE7OXB9DJWSRlBHmWKLXJMVulomkHPYIoehv2R4OPCyJS1y2HIKx+QJxne60526IKLs4WUuc5nD3B6EU3ayzpKGjvCA98zR9UPrYhFbtZa107JZrT617MXYGIf6VNsGAT76Z8z+LoKDtW2N9/XsXHtk3kKXCzgsSw432kbF3KgmUvJbB21USsFExn0jrve+971dRZXAz5A9rPshUygQsfvuu3d/Hlqv9Atfra5UWGQ8Y+RwCrdldNYifct7Nw+BJIebh/1CLVMUIrJ+lHLJjCkJEl12iR4p41RCJBKNyLjni1/8YhfFRZ5Eue2PEN21P4IDx8HgCHFcKP2b3OQmXVnmd7/73S7SPbUH8Rvf+Eb3LMXLcVDqIGKshEnmUFRbBk55I8frWc96Vud8ccL14RnPeEZXBinK/ZWvfKU87WlP22n/zRRIrczh1DNTn4dBsV/T3h3lKBQwZwh2nC2XslPlHLKV+u45Tj6nTnYTdmr5YcMYKNMQuT/vec/blZaJ1v/kJz/pIoOctyAYIvzPfOYzu1ISDqh7z3nOc3b7F4f2UcoWPP3pT+/65x7O2TWucY2u3AveF7rQhTpnw/5S46rb5FwrJ/EZp032g4zd+ta3HiSm3mtORTbNwRWveMUuk2DfkXHBQ8nOqU51qm7fwuUud7kue8KIucglWWCY7WNxP+yUiY71h8x4r4y0/axXucpVuhJT2RZkxDqAr32vD3vYw7oyZyVFfrdkDXkRSPBOzoJSR1lwWI1l0ZXlea+1Exka+MOltR5Ee8mKfXk///nPy7ve9a5uju13gU9rTXpvS74WLaUlgzVmiIpyJHNHhygRI5vm/yxnOcvkmh8ih9YxHUN+yLCLfrGmzU0d+FkFOSQLT3rSkzpSqDTMvJFb+/pk2OaMzztgbG3JoJlzffeeqYzmXHJoj5Yyd/2pHbg+OXSf0n8BHrI0FIyq9VeLHAqgIY901ljmMNo/yUlOMitzGMTP/a961as6vPpXlKh97WtfK295y1s6QkF/+ju5e+5zn1u8h26zHiPI13+PAMrQuphjq4Z089Taif1p5oI9/fjHP96V4NJdKmOs2/5adZ9sOb267777dvfQZ+xFPcahPtn6IKjyghe8oAjMGrv5N7fKdIcCpj4fs9kRqKIf2XpybR89eSdbc+0RXW0N0/GeR3AEhBfNHG60jQqZYoetKbpI1p1dnAp6T/kIy3xO77Pz+rDMPsdFgzlz+zj03jm4LaOz5vYr79tcBJIcbi7+C7UexpwxYhgoOM6wAxQi0iwqyanhtNr3gpAhfHvttVe3T8/VKpn0Po6de5RaMHRI3tWudrWuLRG2oatVZhKZQwRDpAzx4cwzLkF4GFTG9PKXv3yJfRuIJMd/7qEG60kOOUAceDh8+MMf7gwM5wL5MZ573eteHTm33wjJQyyQcKSHQUdY6n0oscdIRpPxZyAQeE5QEJGIxNlvhPg4kMIc2Nd1l7vcpXNihwxbq5Q38EH09QtZ0yanIvYXcBJEdJEp88yBMzecWc5q60LgBCKMkYGwv5Jjg2hpgzxy3JXYxf5TDoYxwEEAg7whI9FHWWeOC6dyqD9IhgAHkhUly6KrSoiR83DA/Ztj5e/K6oZkzVxyUB/xiEd0Th9Z3W+//TqiZA05bKV1CdLAwFrjzOk3rDgg/fVAtsmOIIL1JSvAURZksLas2f6a5EwPyZeMUOxbm6NAZDf7mHEckXmEnA6R7TMPZJ0cjzmlQ+Sw7os5QQo4QsgbWeNcx7UKcghLgZdYO7A0TvhbY1PjMw/28whoRZl6rLdVkcMoKT3hCU94GEz75JBMWfdKcqd0buDYJ4cyW9aF8ZhD+glp72cOY9+V+bfeZSynqjZCv1iDQ+X2sV/7hS98YUc+rCV7g2VNrHdr6uCDD+72dSLMY4eVDZW2TdkqhH/ZtaPkkR6AoSCfNU4nGA8ZPutZz3qYtVpnp4wJ8TVeYzRmuntsPQtqsNPmgJyYD7JBZ4+VCk7hEDZJf+ip/j7hOfZI8NdagInAH71h3ZGrRckhmd1IGxVrxPzQz8YgyA5na+zsZz/7TurTmhBEQ+zpxFY1yxx9O3QP7MiRefD+OBdg7jvnkkMya7zkZ85hgEPvnYPbMjpr7njzvs1FIMnh5uK/UOsMP2dGVDwityJ4sluUDkcYuUBoOLuyNLHwka0pcljvOew/N6Yox8hhveewLoMRUdZfJAGZcBmT6KnDFWSa5lxzyCHcEGi4IaMOshkr62g5JbVR5EC4ZI44YJxfTiDHQMScE4FE9h3+1n6mPnYRiVP267COPrEYm4cxw1uXydVtyjAiLpyeS17ykt24OAR3uMMdJp3UFk7hDJtfJMPF8eGoO5GRDDLSSGg4wLCFm2g2AjXVHxHw/n5Whws4HTbK3bzPOBFhRHNK1hbZvxPESoZdZgDpsV4Ye7LQn1PGWv8QOplSziujPbYmycGYfMUBKHPWyJBT1h/zImt+qKy03x9yLNhEFmrCswpy6IAWWQ2Elq7rj2dqfLJC5ILek22uSe+qykqHSkpbBDuIHpn1M0XWvCOeESwRsBKokJ20Fpw6KJAU61RAyN9cZBIpth2ALM1paw45rEta6X5Zmjl6sCXHY+RwzFYhZsusHcTBwTL0ED0VujYypsge8o541vvRW/3s6/qp9Ux3zC1nrgMDYzjIgiLo5zrXuTr57vdpyh7R1/Q2e8C/EJh0rWXP4UbbqMCKzlbpYl3xBZBwupvusEYEUFSb8D/Yrnr+5+rYOfchoFHJImC5CAGdSw4FyFQPCUyshRwazxRuy+isOTjlPZuPQJLDzZ+DhXqg/MTJcqLyMkuyPRSabCJSyBhwQhll11Ylh4iabFOUvNYgMM5zleYUOYyILUKofG7O/r0hp0T20J4F0XYGRIRRdixKJWMMCAInbY5T1De0iI9MakScIxIvE8KwjWVwlzG8HElOyYMe9KBuU3t9wUrmb8hxbOEU8mYMSEF9McKcUiVvQweRxHyO9YdT3yeHSnYiQ67sDFHn9CrtgvGUrC1CDo2Jw3Tzm9+8y7Aj0iLpyu3GnCdf56DkTMm2AEKQZc/0ZUV/xuRrzp6VGvuWbEyRp7E1OJcchozoS+1w9clhfC1E9Hnu8ezkSQm3LAayKHNdZxLHnGcZmjrzWBO2VZFDpIAT2jrwpY9hnAK51rLSvkGJOegfSLOQ4Smlw1cmUCBJIC/kvX6PjLH1rRpCYIDenaMHV0kO6eRl1o51iSwI9tSyGqWyZJK9EnhdlBxOrWdB3VWTw1i/ysrJoTYECOLk6ilyGIHDqHiI9200OVyLjerLVZysKajroofZqrjMk2DmXHKoUkUQZJHLehTUkrnks6nwmnPNIYf6Tq+RTxnjtZLD6NcQbsvorDljzXs2H4Ekh5s/Bwv1IEroRPGUq1BMDLAyCTXislr+HftBtjI57B8DvxAQ/+/mMXJIoTECnHLKvk/ihtobIoe1gy3KGCVsra/LmBNNbhGJKOXgXCkD1Xe/RRun9sushRy2vpJgaj7GyGGUTPbJbMijMufWxvx+6VOrD61xRmZXhJtxlNWTlRYoaX3lQP+9i5JDz3Male8gnsbje+mUyfadJ32zn9H6RPoFD6Yyh3WJ5DJfx9If32aRQ/0wlthzGYf8rIIcysqJvnN2BceUsNZkcIr8IhGcu/r49rWeVlrjHll0+3hbgZ0+OQzyFaXJc+a9tedwvchh7GW0R9i+0si21u3FmOhaBNJ3ym0GORzTzUN6LcihtUznxmFmIav+j+gLyC5DDsf6tIjc1URmLPhhnzVd9JGPfKSr1qCvagI6RQ7t46WnzGGNx2aRw2VslCABHOqvq4iyS/tIyWZthxYlh1M2sv+5ttknJb0y0HO3z3jPFDlkj+k0AQ52SZXAsuRwLm7uEzBaRGctilnevzkIJDncHNzX1CqiI1vIEZW1sHdN2ZYyElEwh8CEU75VyaG9h/oqEitSHtkpm9aVBXH45mwaHyOHSgsdTmGPjNJVmMi6Tinkscyh7JQ9cbIVyEc/8qiEEXFUFjvHKWoZWk6ifTkOS0FuROrnZDyXIYf21TAgTkTj+MgUuhgxWRX76IZOQWvhFKVZ9rtwvKNkGEGCFVklvzI89YmM2pP1dvCOfYlj/THnra9JifkWOHEAg/2Q5Io8TcmaPSCLfJWLLIy+Ijv2qQnUKO/maPRP84t+2XvlvjlrUkR2TL5UDSxybRY5DBmRhXBgVVxrLSuNkzNl6MNxXbSsVDZPNYF5j0qLRZz0qQNp6DLlXQJUrZM9++QwxqQqxNqxLltZe06+zDE530hyaO7ikArOZ+zTrOVQ+bSsa+wvtt91jh5syfKyZaXmdZm1E/irCqh1U2QOVY3c4x736H4WJYdT65lzverMoQoL9o58s0eLlpWqvFBm29fVG00O12Kj6Gl2TLVPXQkR+pD/RJYjaLXe5FDw3rYZdmLRk9THyGHYV/vnI1u/FnI4Fzf6l15fRGctYrfy3s1DIMnh5mG/dMvhbHK4GB0OvSycrAniYuN43wmL/U2UoHvjC2CVjHA0bIpfds9hlFtSwsgYJSaq33fga+dNnxEtJ8Fpm/PuGZEv+yqnsmQxvthUL8rePyTB/zn9sqsMnVJDJWdTB960nBLkRfRfv5UQMrTG6v/IjtIQpSIwUHYkWzDHKeobWniIKJoj2d+xA2j6AhRYcHQ5pEpMOGciiUN7DmNfibkxPgTGxeE2BxyWoWvIeQsH0mFEgRnCZP8k4uffDkCx/8782P9hTmygt6/H2Mf6M/QdmrEnFxnUBlLtipLTMVlbNHNITsksuQocRNiNV/84krEeZDHNCbk2Xs6n4Acj7j3KqP29XpNO+7UfbEi+PCNThoxrs1XiV8/bRpBDp6vaA80piaCA8nFjdABTfTLlWslhPK/sWobKOuG0C9oIMthPJ1syptMEqMg33RiHNcV+HfNjTsaCMlPkMPa+ua+VBWyV5vqbfZCydDIM5CgIouCfeTQ+2Stjlv2gf8b2ace+ZRm/Oksa8iGYRf4FgvyM7T9EoOiWD37wgx2BrQ/1iFJrGUXYyx7OraBo6ZjY27uorTKeMd08tlY47+YeYYigJfsm4CogK7jVt58c5H42sU/EwmYPrWf7kFdNDuEmOKGyQVCKbLO5dC+5icPPhmyD0v+wTypXrC8BVsTGATdK5J1gKjOJfNlGMCU/G22jZINhwO7Uhy4Zl0xk/9C19SSHqr4ELOEosLjoFUEKv/snaVt71iSbGwdQrYUcLoLbIjpryk4tiknev34IJDlcP2zX7c3hBHMcIuIte4Ec1uWTDLm9BspMnaJJ8TnkhLPKADJ0fvuaA8ZNpNHpU7KQnDxKzGmNSuHsRxtylERRKWDZIg4/Bcgx5hRycDmvyiMZJOWS+mi/FoVGaTtW3+WwGH20gX7qYpCRMUre++zJ47TI3siounxG+QdpRD6NTZtjpIdTwklA8hhIhz0wgJxbylcE0j2IOGwpRxfDy2FHEjgUDKhyOpjKXtovinwhFDDl3Nlbp4/6LtpN8TtMghNYXyLA9tKNkWbGhxOgHfPsnfZiIanGwKhHIMHx5kioHxlac+NvLlFsc8bBGppzZJmMGCMnmzMom+X95E5bCAHygvwZpywN7DzL0fI3ThESzOGSKdEeDIb6g4Bw5GFKthAup6SGQ8shd+CA/tSnwYmEtmSNkfZ1DnFqLFkiI+Zw7DLPDqpwQIU5JmMcSPPTXw/mlVy7x8mpovEcsyCP+mqeYk2SI/cYR0u+dttttw5z99nXxTEzx0NXfIVMjZkgkbkje4Iz1q9sNfmUtSWfgjtDRKFFbBBB5N6cG7PAk+yZU4rJQH2tlRxaf+QA/mRKaZO9YuRBWSDZFyAYG5+1jVTRV4Io9CE9Sa8IsFlLfg9hMEYO6af4Koz6IJ4ag6F9m+Tf+lBVgXzRz95H3mQgOeHWkFJlcoj0cXw5u/pbyz2SiSCbe/qPnFhndGxUl3AqrV3P6+vUflb2B/GAvwCJ/llDTiWm12XtQ0eqpCAL+k4fsA8CQdYinUT2zdfQFWRtEVvlYK2xtTO2rhFweh05tL7YP+MiI2GX6j7BUhCKvnJ6s7XIVgpYWLsXvvCFO0wR5tjy0bcXdKZsJ5l1P1tMlod0L9m31sjXmM2maxBc8yt4KUtGZvzI9ui3uRmzR2QhTvo0B/QiTKwROoMOJgvWuL4PfcVJYL6RNkqb9IxgC8JEN5M5MmkLgCBv2Jzo33qSQzad7PezmFO+js/5SnDmA9CvfBM6j36wjsmWIICLDAuE0rkRqBk63dp7BQ0EwuKrNmDCxggizMVtjs6ae47EHDzynvVHIMnh+mO8Li30v3ybQhj7ovZ+Jxyo4mp9cfsyHba/BilYJNMVikxkG0EZO/xkmT4hCgxtGKxwSDnhc2rxtQknClIJSMtYc9Ioa/saVoElpa6/HFPvdCHWnFikA4kac96iP0P9HcNxaqyLzoGsgcyOvrT6TGZgN/T5Mv0x/qEvsLdGVi1r0ce+3OswrXUAACAASURBVPfXQ7SNlDGSrfXSWpNj8hWluNbNomWmi85l//4hYhNz7v6heQ2nzRocOphobv9ghjjBgNNsfmWspghO/f4aY/MzJD/9Po2Rw/58t8YzdahP9Mu76MdFdetcDOFGx5DLRXCLMa53/5a1VWvRzVO6YjP6NHc+W7Ida8L6pHsWtbW1LocNW1jbQwEo5B/BjVNNh/q7kTaKbOs72WbH2Zsx3bSe5FA/6KpV+AljshDZ+rmZw9a7FsUt3rFROmuZtZDPLIZAksPF8Mq7txECyJQsnKgYJ1TkXBRRRnNOdnKjhyr6hhQirzKF9SUrqyRMhHbsxNKN7nO2t3kIkGd7o8jE3MOWVtXbOQcHjbW11szhqsaxlvfMOeho7P1T5HAtfctnE4GNQgAhoIdUgKhY2Y4XwqsaQ7YXgZPRVkEx59yDrTbeVZDDrTam7M/GI5DkcOMxzxY3EAEZN+WSShiVtCob65eSbGB3RpuKUkFlYSKwyn4YLSVZxqHMt963tVX6nf3YeAQ4MPbvKB3bjHId+7o4UkoMOYTKkJRs2Qs5dpFxZUzKmci1U0aR2+14RSmX/YRKK52IOMc5Nm6l9ErzHPah3M9erbwSge2IgNJlmWe6KK9EIBHYNRBIcrhrzGOOYgSBKF9c5PsTNwtQ2U4HuthD6rLPw94/+7/mnFi6Wf3OdhOBRCARSAQSgUQgEUgEtj8CSQ63/xzmCBKBRCARSAQSgUQgEUgEEoFEIBFYMwJJDtcMYb4gEUgEEoFEIBFIBBKBRCARSAQSge2PQJLD7T+HOYJEIBFIBBKBRCARSAQSgUQgEUgE1oxAksM1Q5gvSAQSgUQgEUgEEoFEIBFIBBKBRGD7I5DkcPvPYY4gEUgEEoFEIBFIBBKBRCARSAQSgTUjkORwzRDmCxKBRCARSAQSgUQgEUgEEoFEIBHY/ggkOdz+c5gjSAQSgUQgEUgEEoFEIBFIBBKBRGDNCCQ5XDOE+YJEIBFIBBKBRCARSAQSgUQgEUgEtj8CSQ63/xzmCBKBRCARSAQSgUQgEUgEEoFEIBFYMwJJDtcMYb4gEUgEEoFEIBFIBBKBRCARSAQSge2PQJLD7T+HOYJEIBFIBBKBRCARSAQSgUQgEUgE1oxAksM1Q5gvSAQSgUQgEUgEEoFEIBFIBBKBRGD7I5DkcPvPYY4gEUgEEoFEIBFIBBKBRCARSAQSgTUjkORwzRDmCxKBRCARSAQSgUQgEUgEEoFEIBHY/ggkOdz+c5gjSAQSgUQgEUgEEoFEIBFIBBKBRGDNCCQ5XDOEG/OCQw89tLz+9a8vb3zjG8slLnGJ8uAHP3hjGt4mrfz73/8ur371q8v3v//98pnPfKb8/e9/L8997nPLGc5whm0yguW6+dKXvrTc5z73KS960YvKla985cO85E9/+lN597vfXd7ylreU4x3veOUpT3lKOcYxjnGY+/773/+Wd77zneXZz35299lJT3rScqlLXap87nOfK3e96123FI6r7Ot//vOf8tWvfrV84hOfKH/4wx+6sZ/whCcsl7zkJcuee+7Z/f9///tf+cEPflBe/OIXl09/+tPliEc8YofhbrvtVi560YuW973vfeXRj350OdGJTjQ6iV/60pfK2972tm4dP+c5zykXuchFlpv0dXwKHsZCnsjMuc51rqVa+/Of/1xe8YpXFL9PcIITdHhd4QpX6DD6yle+Usitv3/ve98rl7vc5co1rnGNcrSjHa389a9/7eTwj3/8Y/nd735Xjn3sY5cb3ehG3e+4fv7zn5dXvepV5QMf+ED517/+1X123OMet5P/D37wg+UOd7hD+c1vflM++9nPln/+85879f84xzlOJ9dnOtOZyl/+8pfyrne9q/zoRz/q5ri+TnOa05RLX/rS3ToYu/SV/Exd2jM+Ouq3v/1tN/4peZl6p8+//vWvlxvc4AYdto985CPLUY961DmPde2P6Y14ydz73E926IsDDzxwS8v4LIBWeBPbzW6/5z3vKSc/+ckHdfAKm1yXV61lfn/5y1+Wm93sZp0Nev7zn9+t1+187Ur+2Kp0/naez+z7YRFIcriNpOILX/hCue51r1tufOMbJznszRsH/YlPfGJ5+ctfXn7/+993Bvhud7tbOe1pT1uOcpSjdA79rnh9/vOf7xx5BC7ITH+cP/vZz8oNb3jDziF+6lOf2iSHr3nNa8pjHvOY8pKXvKSc5zzn6RxneL7pTW8qr3vd68qZz3zmLQPfevT1m9/8ZrnOda7TOeyvfOUryylPecpuvP/4xz86Z+ZRj3pUecADHlBuc5vbdPghExxhMoaceGaOs/+85z2v3O52tysf/ehHtyQ5NGZO7MEHH1zue9/7lpOc5CRLzTtyRubIEtJypCMdqXsPwmb8L3jBC8q5z33u8otf/KLc6la3Khe72MXKPe95z3LkIx+5uw++D3/4w8snP/nJHdgKCnCy733ve5frX//6HblBMF2CQve6172636997Ws7WTcniOX973//rg8CRj7zPCL55Cc/uZu7u9/97sW8HHTQQeWyl71ssV6sBbrEb/2NfvXB8N5DDjmkPPShD+1kBmnV5iMe8YhORyO4T3/60zuSqn93uctdCsdyrrxMgQ9num7vvfcuV73qVcsRjnCEqUe6z4f0Bnmv9eUc/dJv8GUve1m56U1vuqVlfBZIK7xJcInMCrYM6eA5zfXnZ84zq75nmfn929/+1gUerbdb3vKWg+tp1X1d9fvoEEEe62xX8sdWofNXjXW+b3MRSHK4ufgv1Pq3vvWtjhxe85rXTHJYIddyJH3MMZMF4RzOcdwXmoxtdHM46ohyyzFhuDnIP/zhD3dyWhFEf+fobZUs13r1NdaWyH447uRq//337wjg4x73uJ3IS0w/soM4HnDAAbNkLAjLViaHqxDtkDlyE1UOHFuEDvl64Qtf2GURXIgZIihTef7zn39H84jXxz72sR3z8da3vrULjPl5whOeUI51rGPt1FXya64e//jHd+TQszK7QdTcLEquP4997GO7PnBUtfOQhzxkJzITARUZD5nes571rE1YvOcyl7nMjn7H/NZtki3ycb/73a8LMPTX2SrwXsU7VqUvDy8yvgjmUzp4zrtWNT9z2hq75/A6v9YtnfHABz6wCxCmP7ZWScrntzICSQ638uz0+tZXRqLRnJ1WmaAyS869Mqp+1kwplsiXaL6yL07WMvfonj74qcu+/J1jzRk8+tGP3n0+1M8o+5pTDjU0phZh0LaI+oc+9KFmlN67PKff/Wh7RGfd4xrrG/zg2JqDevpqPJTOwSUwlxFR/mke+hkKn5kv0Ur91Va/P/U9dZsxRuORzZgih6KHysiULcelREybMirrdYXDfsELXrBc5SpXGW0m5nrVfW2Rw4j265BywNOd7nSH6RtskQuEBSEZusiJeUM0zEWfHJIP95CjoSxVvKMlj3CBY38dLjtnZEefZJEWWc/RXoscDmWwg8RZr4IRcdXk0FpB5GQS+yQy7tdfwY8LXOACXTCjRQ7d2ydwLXIYcoa4jhF5ZbEyhrH+W+SQjMhoKkOWPQxyKOtJR7d0kH6OzXd/XuuMhs8W1Rtj+nJIvwzpvvUkD2N2bY6sj62zOXZRG1NrrWVbFiGHrT5O2bP+2Mfs2yI4tXyDtcxvP/M510+Yox/744pnWmNw79z5di/7rJLCWogA6yL+2CLrOdYbPU/W6JbwUaZwCF+i5ffpw5C/5rO+zp8jJ2PvHPN55r4779s8BJIcbh72C7ccyuhCF7pQRy7sk7LnRCScU8WptJ/lSU96UkcKlQLKfNz+9rcv17rWtYo9T0qlPCf7qDzE/p+zn/3s3X0Xv/jFJ+9BHCgqpVTKsmIPESXGuZN5UfanfOu85z1vV/alnZ/85Cc79fPXv/51V4p14QtfuBzzmMfs2pfla2WohsZ07Wtfu3z3u9/t2kIW3Kc00H4G/VK6Fn/juBszh+YZz3hGZxhkBYz/aU97Whf5VyYCHzhf8YpX7LIZ/u5vJz7xiXfMF6Vnv5NyTu1xWH/84x93eJzsZCfbaV45f0pe9eWMZzxj58ArM+OQ3uMe9+iyJpxme9zcYw6UnnEm4IiU2E+k7FF5p/1wsg93utOduj1y/mZv153vfOeujC+cF6WQ9mZxlN/+9reX97///WWfffYZLGmS2VDeByeZMHvANrIUF0acfqWsZHvsWo++tsih/YFK9eBizsjpotcXv/jFTr7IExmx/5PsBOFgkN/whjd0axJJMFfW661vfetuPYeskYMrXelK5R3veEfXBZlMJZ/eT+6USZpve+ie+cxnltOf/vTdu+iF4x//+N3aQvA5B+TW++zJrfcUasv+O/LkB87nOMc5Zq3nPi4tchgYK4Gs8QwSF+WfUYJak0OEar/99usyeEo355S7tsihMcKCzhzLHCr9RPjhMZY57I+7RQ7jniCcdPa+++7bzRX9I/NIJ9EdMd/W9alOdapu/6U9mbKO/Uyp99ljaa3HXjZ7NQV4lIOrMiFz5Fip/bOe9azub3RvrTeud73rde3Ixtb6UqmvNVnrlzm6b4w8cLJlW/2QczZA6aqSYpe5Ief6q/zXmiPrnN6WXaOnBAA9/6tf/aqzQVe/+tV3knPrgx5srTNr257RMbsYNm9orUVQCHbWOttrryq8yfTVrna1Dlf6OQJ05Jket/6tdXbQOm318Ra3uEW3j7M/P+xZP1CknZZ9s26se5l19gTO7LOgxcMe9rAuCKSEGt72Q7Mt5zvf+TrbTZcIapAxVz2/AnpkcAx/mXy6jD4xR+RTv+f4CdpjX+k09kvbfIpznvOcXeVBfz9yELmxMTiTwHyTOyXj+kH/nuUsZ+n62A/yIbTaJX/sr34oiXeegfU05o8tsp7pTDqBH0Cf27ZA91h/2hmzE3SB5/g0dDr9St7Cjgz5a8bQ1/nGb86Mlw4kH3vssUfXH1lTPpG1aY22fEDBsiGfx/NzS98XtbV5/2oRSHK4WjzX9W3hXJ361KfuDA/ngXGlQCgOjpyoFuUb+244WIgB5cZgWZwUp/so1u985zud80t5U0LePXUPJ4WxYBC0ifg5FIHxQHYoKKTpFKc4RaekKCD95IBEv/zmJEcUjlJGZlvkcGxMFFErczj0N9E/jtnlL3/5zgDe8Y537CL59toxzownZ8r+CGTu29/+dkFCZe7iokyNl5HgZMa8cHZue9vb7iQDDAvnw34ThoVD7n44MwbIRxAFc4SQxlwiEhwlCp4xR5r03zwxboy8uWVI/I0x4GxQ2AgnZ0K/5+x3gZfnPMOB01+OjcBBXP7uHliZaw7rIvucxhYHp9a+SY6Ud45dc/rqecScE8wBh99YdrdFDjmwHLg+aZm7yL/xjW90DjBMGdTIbFk3MeccE/LBACNF5MMcm184cHw5Rhw+mCM8iKY+OXjF2hUIsUZkpOt9fvoZ8lQTHGvNJRNXX/onA2V+vTv6GPsxx9bzHHJovekvR6XOxAaJQ2QRgXB4a3JoDyQSw1mh+zjgU1efHBqfMmCBlNBVCFk/c2jNWk/6QxfWeyGn2pxDDgWy6GD6473vfW8XuBMUoTv0mf7mmAlyhQ5AOgSNasdKgOunP/1puclNblL22muvHbr0wx/+cJf9j/JbDr8xc8zJlSBEX2+09CVZ6N83R/dNZZZirdFtsBeEsj4FPkIuBDHoVgTI2hmzAeTS59YQvMKG6IcxkPOxdUZ/Ttk8hGRsrWlHyTSiYA36P/khb9r2fJBDOtT+VrbXvIReGusje9Uq/a/l0RwO2TfyjEzBwn0R8PRvY/d3dtq/yVXYjtgTTIbYduPoz2/otSH8bUtAJNjWer/tHL0StoseVlXiQDA2wlqxHoypDmJau1NjYOfpRYEEcmcfOZmkX9j1FoFpZX7n+GOLrOd6vdH9dAIdjIAL7A/Zidg/bd7YZHbEuMwhOQty3/LX2Bvy19f5LZ/B3MHGPPMXh3xAgX56qeXzbJXtKVN6PD8vJcnhNpKCVo17X1GL7ohwUnRIHOPrEIeaLNb/N/zIxATB6D/Tv4djJspIUfg3Q87Z+drXvtYRG4Skvzey308RSft8OHqcXcRDVg2B6l9TY5pLDr2HERT1QqxdshAibpSo/UlTBjhIB0MuQif6OrX3YOhzUVuOIvIpE9LHKJzbmBdtw9j9MowcItFP/Y574nNOdpRozi1pYuRlTxF5jpq5QErIks/MsayPgACjgviv5UTL/jxzlswNMsxxHIswjvWVs8BQwtfcyhZPHQLRIodBGuDhZ5GIJ1nmgCCI9f66eo7PdrazdQ6nqL7Mscv9iBnyBwvk0umaEXRA/jkKggtIoQwRh01WsJ+dYPQ5p8gHAmEMHBAOpPcO7aPry+EcvTOHHLrHuuGMyZobH5w4abCiU4w7rpocWieCWYtkcWP9yBohEOaP3AgOhX7UVswzJ4vTo08qBZyuKHu2SAZ9Djms9xzW2JoXzh155aS6OFmw4SC2SHFrbbf0Rl+n9+8Z2svbv0/AZUr3TZHD2HtKNulfJ8MKFDodNrK5nFNBEXs32bEpGxDOLBIVcs6+qLCgx8bWGWzI3phdZM/G1hoSjfTRw3GYlSCpwKksl8AIckgO2QxjQt6jhDwCJ0O6ADmqS5Jbe+in7JsMtDGQ6ze/+c1dxpq9MF8wI4t0hX9HFQoZjEO02EjvaM3vGP7K8VvyNUevRPWGIBmbFzhFQKwf8Pvyl788awz99TBlI8fIYX0GRI0NW7noem6t3SnZ0D77IDPMNrs8A1/BXQGoMX/NM0OE33qMwKJsIHyRfFUpi/qA28jVzq6WJIfbSgjmKFMD4kB+6lOf6qJODIbs1xg5dI+SLQ6jaG2LHNb3aEM2RnS7X+qELDIUU+SQ4aTQHDLBceUAKbkZusbGNJccUoAyglGGVbcVJYNzyGE8JxLPeBkvBTp0iuwYeVQupcxMOYn3IF2RsRkzFMi08Yi+1uQwjGm9T2rK8PUxjxM6kX8Xwq+MhgOHmHKyY/+Yshxz3b84uJwzzscil5I3BJUsin7GaZRD72j1lYNYEwwO9jLkMJyiRQhJtDvkxNRGGAGB3YMe9KCOANYXp1GZKBKDRNXOWh8LWVfyo8TaXCESMd5wxOkDWRlywyG33upseP3O9SSH5J2jZw0is8gXWbEuw2FtkUNBEPOKBK+lrLQlR609h4vIbAu7+kCa+HzKQRYUMM/GKdtSXwhqP0vi840mh3N03xQ59A6OpvJPGQtBLNkIgRxBIaQwsm3KRuMaswERjEFgyDk9ohQTqbIuxtaZDK1S+j457NtF/Rhaa2xhfXhSX35invQJGe7v7Q4bMaQLlH0KqIwdZjRl3xApOiUyzUoHBfyQA0SRj0Df1MFI44hMdARvWvM7hr9M1pTsx6FV/XcrKbUeIrOuOkKFCZKNxEYJeuA9dwwbQQ5VQi26nls2f0o2EDXyFz5eX/aMdcxfU6nRmtMINLN/dBOdZjwCGFPvbPmAy+rUfG5zEMjM4ebgvlSrc8ihsh8RaESFoe0bvRbx65dFTt2DFEWpakRJ6wHN6af7RaHjawKQyr7BjHdOjWkRcliXbfYnYSh63r+Pk0KZfuQjH+lKNzgiY6fIDpFDzjGjKAN585vfvFPu9WElLUMRfWQkZRJE8mpyGEo+orxDDmQ9JoaD81F/XUWUp4p89sv9PGtOEENGaSgDtaiQw5EzJ9IOj37gwfsW7StZXpYchnMYX4vQkvWhMYYzGHuPogyyRQ5b5cjeG3KDKNQHtUSbsmCcTZl/zpM26n1NEVXn3HH64kAFZUZjB/+sJzns4+UExjjaPsrW4p46cxjZNDISZddT8jV0IE3LeeqfVjr17qHP15I5DHLY//qPsb5sNDmco/vmkMOYd4RXkBAhkWmROSbPgob+jUiFvhmza+6JkkNyw7YIkihJHSv7r2WtTw7r52S7x9YaPSi7HZnQ/pzFPCGigjKqJHxvqn1u9Vof0gVzbFN/W0JLbqIEVEZIIFKfBZ8E4YJY+Xu9PaJ/YNTQ/A7hrx/LksPYQmBLCnuHnPuNqLa+umnuGDaSHC6ynsfI4ZBsmA9ziCTKSrf025i/5v7WnEZgUfBa8EYG0pokv/V2pbk+4LI6NZ/bHASSHG4O7ku1OkW6kAxlNKJ4UYI0p6w0nMc4BbBFDut7ZHYoI05anaVRE6+UjzM9lTlEapR2Kg8R2dVvzm1dggckRn5qTHPJIeWmvwipaFiUCcqCxd4fdflTR81H1JszocxmmbLSiLQimBQzBTunrJRzrORMKS7C8PGPf3wnchhjVOLkc2OcyhyKziLmyvvqMp0wVJxW76sPilGexMFZZD/WmNAzRKLmiKHxDZXyLdrXtZDDkD3ZDXt0EK9Waak5EX2Nr2YwThk6+1ll7ev9dfUcK7fyzt13370r340vhuaAmw/lkPYkcdw4zJFF1S+ZamWpsgAi6Zy5oXmOcZhPZUYyMyLvUwQnss9Teqe1j6R1IE2/PY4qPMx7KzBUk8PYJ+RvfgQtWqe6ytgqc1emvd3IoXItMqMUkbxF6Tuc6Fr6ve8QbzQ5nKP75pBDsiC7LVuIINEx9rxZ+7LL9DTCLjM0xwbUtsKBIyod7H2yZqLKYWid2d8lg9Ynh7XNE6hSNTG01myTECzzjjrbaQ2RU/MWgZtw8ut9r1N9hIdKijHbNGXfBIzp1cgI0VfOBiB39Fr8nU2LPYdwhYNS7NjPOTS/MU99/NdCDj0rSGfPMX1oPgUjh050njuGjSCHMrKLrucWOZySDfNINmubHwEHNlpwdMxfEygcmtNY7+wGWx+yLZC3qA+4lNObD20aAkkONw36xRuectKijEFWSQST0lCKoqRMmY6MAaXPsYwvNueIKs8QkfMZckBxjt2DAFJGnFkGniG2z5GDp/RARmyKHHKYEcMgl9r0Xo5rnTEK52dsTJyJfjkoh0qWML7EXVv6hWhSmBwHbcuAifo6TMA+rjllpaFIlcJxykXlOOmiy5xWRKEmN615C0LrWdFOB0rAn0Pk9DeGkFGUFYSr97tkBM0XZ4TD0Tcmsrr27CnbRbQRCPvYbA73b0GDmsR4J3IuY2mDv/uCABknRyYORwmJdUiBd3PoWntEF5fs/xv1R9oR1CBJrfcs2te1kMMwsDJbNuOLqMfJhT4jd/C3tkRW+ydohpyIcluHHF17QWWLlYGSPzKqj+aU4+kyR+bW/h94kE1Y++2Ck6oAF/nwd46jeeYAysBEyXc4UWHkOYKtcqwa643IHMYX2uu3g38cztIn3jU5tH7JNLJsLLEXNtaZ9W789sHamwW/KLEeO1AIkbRm6bE62x540D/miEM658u74wvClykrJRex/9saNk/WAl2M9Fqf/TK6VZHDlr6kxwT8WpUJY7qPbm99XUt/PYcjTy9xNo0V1nRL/XUlc2xAlEjT9/Zgxd5FbUYgbmidsVVTNi/2dg+tNQ68agcHr8jiO30USUKszGscFhWnldJ3KgKsV9USsB7TBUhc3571A1JRMjpk3yKwEBkhZLI+qCoOc6Gb6DTkBnbsUhxwxj8YI/8t/NdCDo3FejZ2WeRWaXUtV3PHsCg5jHJW5JxvpR1yaQ6H9hwKmi26nlvkcEp+7dXlhyjXJ3u2CCnr1E9bQ/gEY/5a67yDwDQy/IKddFsEFWPtLuIDLuMX5DObh0CSw83DfqGWOQfKUJAXBydwMsOY2ogcJ0eJMDM2lDgl4ThqBg354FApI6FA7DFQasah4iB5Phx9inPsHo4E483pQnxcyIsSVmV0nDKOLuPiPRS67ACSQVmJODFAnFxkCBlE1hA3pUD1pS3O8tCYvF/EkoPHMIejKcIYX5otIq1/3u8QBE4Ww+0SETVeDoo9dQy5498ZRBG1FlFBKG3qR+IQY467kiM/nG+4RAbOvFGqxs1hQCLMCaddGYj3ODzFfIjKaV+GTvscYo4Zooi06QsyKYIniyAiCBtjdty5eXbCqsyuMZpbcyADYW+i71kT3dZWHXll5Di++sGBIF+cQvKmLRHvuB/BZvDg2f/ajoUEuro5vl4gMmlj71mkr94zRQ4ZXqWq5oIsyl4rXzMXUfIlMyjDQV5FUJ1I6DnZb1hyEFonodanqpJBa0MGTCCF82zOlPOSXWvYJeuOFDDmMCfb1jrSw0Brn8wjluQdWeKsOWpclJpTIJjg+ZAh73UvB8J81l80319rMp2e0x9yLMMuSDG1nvsBh6HMoWAUuUR6nZqpP0N7jfvkUF/hYT3J9MBSlgNhMoeyzgI0+qLPTvhEVPwdxvYr1l9JA09rlt5yyI81JhgCnyAb+oo80J/mfyhw4V2qAMwTkmkPKcw4iNo0bvoljoA3fvdw4OBMNxgvmbMXLOabTqY7rdu+jMGCrvW8LJTnlZWRB+sf8TA2Oki7qgy8m+xYw3294V2eCX1pTyDSVt8HFySopfuMV0CDLg+bRB9GBrS/roOkCLhERgJpQuyQ9QgSTtkAdk1AxIXERBl8/b2k1vDYOpuyeZzkqbWGyIRtoUfo9jiFmH4xjwK4/iZQG/3RX2uTzTKXQ7qgZc/6GTSVFS37Vn9lDZwQQ4eO1RlCfyfH9Iv1o0/sBvmxTvWv1g98hv78tvA3z0GSBRbJk5O2BXmm9Ip5gyPSVF9kkyy3SkvHxmA9se/hj5BVulhmUl9kl42f3a2DVWTQvcbLR7Ee2UJBvyF/DD50XK2/x9az4Jd1Dx/rkCywBwJgU/JL9vQlvupIMMHcItRj/pqAeF/nsyP1mqUD6JqoRDIPY++kI4d8nmV9hHxu4xFIcrjxmK97i/bncF4tUouYcmdoRRojYsZp4lAgIn2nY849BsHhoYg5uMt++TYH2gmKjOlQqYi2xsY0BqjnXHX/ZC1gQunCaJFTKKOtGHvgahxI9qLvi/FzaPVDBtc8mZM6iqj0KeZ0Tn/rMRo7Az301giDyQAAIABJREFUPX1kJL5sF0E0py5zUn+PFgMhYxDE0DtFnmV9aqd7UQHXvnEbc+sL3vsEZk5f45kpcrhIX2POYTt0QEjrffor8gxPz5LzvqyTU9gPrYOhdRLzHOuYDJqnfoQdaeSkcBj6RG4RDObeO0QOkS19pXvGvlpEOy1yGO3HuGMupvTH3H637hv6sve1vHPq2VpmptbE1LsW+bylL/vPr0r3eS/dX68H8+lvLV01xwbUuqylJ4fW2RybN2etxT1rsYljumDO/Myxb+bQz9B3ytIj7IB5mFqnQ/p5jp2akk2kRwAFUYWpi60QgJHFk1EcWh/LjmGoT2Gnwj5P9b3+fFXreUw2on/abfkhy/prcHS1cF72nYtgl/duDgJJDjcH901rtbWfsN+ZOfds2gAORw23Skw2a/gIh+ynyGZ99fc5bFb/+u1ykESIRV+jNEpUeJGvJdgqY1lrPzgNsjEcvbFTT9faTv18kMNFDmNo6aGxEyBX2d981+EbgbR5W2/+ZcuQQlk0mcL6si9XlZRsbr/UeuuNJHuUCGw/BJIcbr85W1OP5xjBOfesqRP58CwEthI5nNXhvGlLIRB7gJWiivoqQe7vi1yvDivDU+ZsH5SyaGV0Ssla389W90GG1cmEhxxySFeKpr+ynVNfabJe48j3Hj4QSJu39eZZcE+VilJmgUn7fgX9lPPLHCqjXNXWhq03+uxRIrC5CCQ53Fz8N6x1StX+Gg4jx80eF3sO1bTHNeeeDevw4bwh5TQO57Hnw74AGR/fCRelNYdzeHL4MxCw/8i+HCWc9uzac5pXIpAI/H8E0uZtbWlQOmp/rL2oLvth7ae2J3BsG8rWHlX2LhHY+ggkOdz6c5Q9TAQSgUQgEUgEEoFEIBFIBBKBRGDdEUhyuO4QZwOJQCKQCCQCiUAikAgkAolAIpAIbH0Ekhxu/TnKHiYCiUAikAgkAolAIpAIJAKJQCKw7ggkOVx3iLOBRCARSAQSgUQgEUgEEoFEIBFIBLY+AkkOt/4cZQ8TgUQgEUgEEoFEIBFIBBKBRCARWHcEkhyuO8TZQCKQCCQCiUAikAgkAolAIpAIJAJbH4Ekh1t/jrKHiUAikAgkAolAIpAIJAKJQCKQCKw7AkkO1x3ibCARSAQSgUQgEUgEEoFEIBFIBBKBrY9AksOtP0fZw0QgEUgEEoFEIBFIBBKBRCARSATWHYEkh+sOcTaQCCQCiUAikAgkAolAIpAIJAKJwNZHIMnh1p+j7GEikAgkAolAIpAIJAKJQCKQCCQC645AksN1hzgbSAQSgUQgEUgEEoFEIBFIBBKBRGDrI5DkcOvPUfYwEUgEEoFEIBFIBBKBRCARSAQSgXVHIMnhukOcDSQCWxOBf//73+V///tfOcpRjrI1O5i9SgQSgUQgEUgEEoFEIBHYUASSHG4o3BvX2Ne//vVygxvcoFzhClcoj3zkI8tRj3rUyca/+tWvloMPPri86U1vKre97W3LDW94w8lndrUb/vGPf5RXvOIV5YxnPGP5yU9+Un784x9PDvESl7hEueAFLzh5X/+G//znP+XRj350edGLXlTe8pa3lHOd61wLv6N+4M9//nPXd79PcIITlGMc4xjd/J/oRCcq2nrzm99cvve973WP+L/5fuADH1hOd7rTlXe+853lj3/8Y/nd735Xjn3sY5cb3ehG3e/Nvr70pS+Vt73tbeX1r399ec5znlMucpGLDHbpF7/4RXnNa17TEd7jH//4Xf+vfOUrl+985zvlPe95T/O5C1zgAmWPPfYo73//+4u5//3vf1/Odrazdc/V189//vPyqle9qnzgAx8o//rXv7p3H/e4x+3u++AHP1jucIc7lN/85jfls5/9bPnnP/+507PHOc5xyqUudalypjOdqfzlL38p73rXu8qPfvSjrp/1dZrTnKZc+tKXLic96Uk3FPY//elP5d3vfncng8c73vHKU57ylE52+pdxvfGNb9xl1sRXvvKV8tKXvrRbK9bF5S53uXKNa1yjHO1oRyt//etfJ9fEqmSCHHz84x+flB34P/e5zy0Xv/jFy3nOc56FZcSa/8QnPtGN6yMf+Ug54IADOpk8vF+HB7v3y1/+stzsZjfr1vfzn//8TndNXYceemg56KCDyjve8Y5RvTD1nl31c7rjPve5T2e/+/ZiK4x5kflbdCx0yec+97ly4IEHzrLNWwGP7MNiCCQ5XAyvTb/7v//9b+eccmDGLo4qJ2/vvfcuV73qVcsRjnCEWX3/8Ic/XJAdJGMRcvj3v/+969PcdlqdmTu2+tlVZr847o94xCPKla50pXL+85+/3P3udy8nP/nJy13vetfOgUSyH/KQh3TYIN4/+9nPysMf/vBy3vOetyPTy1xIC0J+3/vet5zkJCdZ5hU7njHn5ozjqK9HOtKRdnz2gx/8oNzrXvcq5z73uXdkCk91qlOVa1/72jtkiZNqPJ/85CfLK1/5yo5UboXrec97Xrnd7W5XPvrRj46Sw29961vlute9brn97W+/Yz441A94wAO6uTrnOc+5Yzi//e1vy1vf+tbyspe9rJtr169//etuXjnfD37wg7u/kUmE6N73vne5/vWv3zkDZMH1/e9/v8PU79e+9rWdow03xPr+979/NwfWhc88z4F48pOf3BFLsmVcnK/LXvayXf8e85jHlJe//OXdb+M98pGPvGHwa5/sGMNTn/rUJjn829/+tsusCSQexi94wQu6NSGwcKtb3apc7GIXK/e85z13YN9aE+shE9b+HNnh1D/zmc8s5zvf+To9vejFqSPbAhQhs4u+Y6vcv0rdv6zd2wpYzLG91u6zn/3sTvfc8pa3nK1bQiee/vSnH9QLLQwE2lSkHPGIR1wTRHPGVjewjA+xbAc///nPd8SQf7Dnnnsu+5p1fW5o/vrzs+xY2M+b3vSmk7Z5XQeZL18XBJIcrgus6/dSDq2oNkd1Pa6Pfexj5aIXvehC5PCHP/xheeELX9hloVoZh7n9XHRsHLf999+/c5TGMkpz2udocNxPeMITdk4io4Qo3uY2t+kya66aHAZxhpds0oMe9KA5zazrPUEOYRHkRoNw4vCf9rSn7TIjY5cxGtNWIofhNM8lh4hYzA9SLLppTmuyJRv5kpe8pMueBNlr4Ucmb3zjG3c/T3jCE8qxjnWsneAj+3e7293K4x//+I5YxfohOzEH4ZA/9rGP7dYJ5yxkqR5TEDRRfpnSs571rOsqL/XLY+xkZIwc7gprgmOE5MPbfMimuJB1wREZ1AgYxLqv18R6ycRc2UFk73e/+3UBpbOc5SwLywjZE/DYzuRwlbofgMvYvYWBX4cHVmV7h7o2Ry/0n1V9oiJGgGwtAcZlxraoD7EOU7KlXtmav1XNj4HOtc1bCpTszCwEkhzOgmlr3KT8hZN75zvfeaesXkTLlI6KECJokcHrR95kHX0mq6T8kLNbR/fGjKQsjJ+63FBJGidFH4acyj56UXZXl7oOjc2ziJusnvK86CvnACm7xS1u0SmoPjn0DCz0dU42U+T4YQ97WHnxi19clPdx6GWEEMMgFS1yaPzKy5ShLnu1IuAR2fNOY58zjiFyqH9Kihjqq1zlKqOli6sih2SLjLWCBXPH5h1kBFGSjVuGHLbmhPxxrgUCBDRCPvr4MaKInExqnzDEe4N4K08lgy0HvzaiQRpb5DAyc0jK1FiH1kX0a2qdx32xTswJjMfI4a6yJoaypDF3Ki5kduOq1wT9s14yMVd2gsh+4QtfmK1zyan1ZD0KUrTI4ZTOpOPpu1oP1+trbM3P0Y0tu9B6bkr3e8Zaon/mbKeYIofGPVcHzxlnrN0h+xT60Xy4hsYwZHvh4x1HP/rRu0Cy32E3+xmjOtPWwmyMHLbkxfutnw996EOzA4z6wE855jGPuQO+Mb8i5JDvUgf8xnyIWv5XWZExlKlcdC3UcwZXONaBSGuD/l00+N6fP3IwND+tsUzZkTFy2PIX566PvG/zEUhyuPlzMKsHHJqnP/3pXfaCE2dflH1MSumURilZUwPOkVbqoBzS3gK/ZcTcp2TNnpNrXvOaXTmdPTdnP/vZu+ybEiVOcoscHnLIId07kAvPMCIUzO67794ZgCc96Umdo73PPvt0JVpD9fdKHB760IeWC1/4wp0h0K4IIwLWH5sMl/a8mzNy5jOfubtfyaBSyG9+85tdtkat/J3udKei7OV617teZ0if8YxndKW3MjD6+7SnPW10T2BkEiJ7yJi2rhY5nDV5jZsYA/vOlKj6kcGyb5FRldGCleyXPUZf/vKXO2yN62QnO9lgk0PkUNmqUkX795RTwlPmRPlc39ishRyG00b+rnOd63Skyp5NsnPiE5949ti++MUvdnN2xStesXvefjiBgCnCFGWldeawBRbcYUt+6qBCHz/rab/99usyePYbzin7bTn4cCHnMoljmUN7RGQo9W8sc2gOh9aFcknrXJmQskl7MK15GaZ6j5k1TD8IHCC2b3/727t9l+RsbpAHtttxTYScKLmnd8IpjbmLkuAoy67XhGzGesnEXNmBu7VF373uda/bKcvZl/dYk/S97QUIpVJ2jltkDsnTmM4kK2wMfWpfNMysn1vf+tYdAbM2W2ue/iZXiLY9wNaAEmptu//Vr351p9+Ut7fswlA1yDe+8Y2m7rdX135KVQG2BtjHab+xQBAZHwsStuyeDK21QHexdfY8ey8bhHTRM9ba4x73uC5goF0VJGyV7QdKlLWvssBY6Fwks4W1TLW58T7ySffJYvu7v+lDfbFZfdtrjSvlNFeClciEuRL0vMxlLtNh/qtf/aqzmWwd3WAO7EtnT8kSO64Mn021TaRFDofkxXqCPx/FPWyAagr+Rovg6oO+/vSnP+36oH9nOMMZulL9ll9hPzZ54Qtd8pKX7J61BeAud7lLN66WD8G3eMMb3tDpQAFW8mj+yO4QSaT3BQ1VnLBDAtD6b8/+ox71qM6WGqsAC9sdwfox+zdkt5FgezrZFxUsqrbMA1ng59jLTu6+9rWvdXIhEK+MlY0gm0rM2cVznOMc3TrUN2stKn/q+WMz6Pj+/JBTwc8Yi60VbPAcf7FFDof8xa1aerusD7erP5fkcBvNcN+AibZZ7MgYw//EJz6xUxT2wNmbcpOb3KTstddenRJhNCg8isb/EUyGK8rtKAZZg34bSApljUhQQA5poTyQThkO0SaOwljGISDmjFBg4XxyVhnSOuNS73V0H0MWTgwnzXgppFOe8pSHKWngxFCe++67b7n85S9f/vCHP5Q73vGOhUMX4xsiC8bEMa7LMfv3rtoRNn+IIAMQxIfTQfm/973v7eaTYUXurnWta3VzN7YPdIgcxjg4ZQ5P4cB85jOf6Qwfw1o7TWshhwxWjWN/D+CcsXH8GG8GjGMUmTnytypy+H/auwdwXZIr7PudTJKJJtbEtm3btiY2JrZt27ZtZ2LbdiZ28n2/ft81b09Pa/PsZ87d13Wuc87e/XRX/WvVqqWqhxGHZd/o6vMjdwxwDtvTnva01qmeu/oGvvZz2BgQNWcYCv3MYR2ExJA2T7v73vrvnJoXe++9d2tUCt4wxpVFGwf9MDaezWjksDOycGYEKr9Vqs7435XO4XbMCXqB3mPEMI6rbLzGzhgw+Mug7c4Jc3GrZGKp7JCH73znO2076INulrMvK4JN5IGu1c8KhPk5+eb0TOnM4x//+K2sCLZxsjiD5Irc2C9L3qbmPFnzfgZ6N+ChPS5O1dS6MDbfhoxSJYXaRdfrK+fDOArIeL/tB2NXf91TNWAfuYAdvnQk3WSOcHAxMK85cfS0eyvzz1GpcnWyxinEzvwfY20dYNRzJOkn+wM5eN/61rcOtC+82/6hrJDsmTZy8jhS5r73CnB5tgBUOQ6CbpxdjpL+CIpqH350I5ui/w7vn5IXug0va+7c1gQyTC9ahziRHCBtYm8MOaW4aFOtA55fssU2GXLwOcCYcJDJLibaX/0bkweH8ll7u/aI55N5jr/5ULZX3TO3/o29q/YFchTJqsB/vd/YkGGl7/r6vve9r3UkVTexEdg5xaPkr8t+aPz649O1I6sv5s4Se7E/D+fsxdrCMbeO5ve7nkCcw10/BotbMKT8xspAh5Tr0F4TixhDqZRC/3kUsmgURcE45mBUJMuCK+q71DkUvaZYGdoWVcqQ8WAhG+qHCJ4IFiNIiUW//X3F5H7GhoiudrkoUhFGSt1phENXZYgoYQ712LXEOax9EowuJZwWy6mIdb8PQwq+nCyL1ZTzOuccVr9kABgzDJdytOt3G3EORcUtxhwMAYp+u+f6JmJtAWSEdfeCLd3XsCRzOFZSqv99fvVe86ObYZqasCXHMhUMZ2PPQRSwKDn2+ZIlgR0RbPNAdkD5r0ju1EEOc/OiP0/6ukC5tKg0eSej3b4vCfJ0+79kTug/J8x7l+zN3Y45QU45zvvuu2+rL/DnUJM/+k72cGhOyLoJrG2FTCyVnaXjZT7KADHI+s5ulZUqf5vSmbLl+iqrwwB30RvmmqoTwcGpOe9+TpTgFt0qQ8gYZaALAnFaptaFpc6htUQgUBa4G9xQdeHd/vQP6eo+u7/+9A1v99beYeuePyc4wQladpyO0lc4ccJkmWTrPvWpT7UZKLrNWjbFWtZoqWM1JgNja8WQ7h1aczlodIOMHI4Cet313Snom9UH2UrZRVVC5qAglYCVtXPIfqE/zD/t6x7gVM5Rvz8VBCJjMo0ua4tgbL86oC9ntaWAUyY7x3GmF2Q4az9y/31z69+YLA/1tWwSgYcKCNOL5gxbRtCi3r9R51C7hmRhib3Y19Vz9mLpkMVGb27cZQTiHO4y9Gt/8VY4h6WEKB2OR/8dFITSTCUJ/cM4OIsW5aXOYTklIrwMBYYYY3RMOfm5CNZ+++3XRse0VSS1fzJkN5Io4lrltF3CjIaxev2lhxFMGcIMYAYBQ4dCX1pCsR2G8JCkea929g+l6DqHSoNEMLuXhXyubyLnFgnZKNkCmTeyNeccymIyRJWjdQ28zXQOq6SU7DHeulffOSwDUaZgI2WlQ/yH9hyuRSNMzYs551C/uhH4pc7GVD+mTjeujMtccKOevx1zglMje0ZXkHMOOUeJ/ijDvtrTnRPKdUXrt0ImxvYcDnFfclBIP5PR7U85hxy3KZ1p/g/piX6bxua8+ypbSY8LElgzzCdzkEMwtS6MzYm+jFQmVXawqzsqK+M9skVjmYv+GmBfJoeuX61QpzNyiJ2MLLhKtynLUwWj6sNJsIJvAqoymeVQaPMUa33d1c5hOVTGSHtd3fWdPGxWH2obh6yqMk3Ol9JRgbEx+TZvOagYW19kAsecw3KUBaRsweleAnKqq6YCt92x5YxyEu0ZLztozG6YmgtL5/JQoLMv87vCOezbi/02zdmLS/cAr2UtzL1bQyDO4dZw3ZKnboVz2C/9G3IOu6Wc/Y4tMVK6nxFdY5Cp3edcKhu133Gob4wbEWbOhfIXn+kepNBXTP0yk6WDsBmZQ0aWrI99kRa4pdd2GMJDbcGbIcPIsc9jyBBeq3Nosdcf36HGKGKYMaDKKZhzDkV0GSL2DnXLODfTOeS02vPDyJPZm3IOy7jWD5mCJVHPpQb+RpzDuXkx5xwy8GS/utn0tc7jrrzU17sMlTz77ky8ZQSUt01lvrfTOezPicoUMBqVy3ediK5zyIFURrkVMrFUdrR9yXiVbqc7u1mzrnzQW93SvD4Xc09Wx14t1QD9a27O1/0O/JI5r8PL7BGvrLV7xtaFtTqHtlF0dUdxstZ0qxH6zx1zDvsVJ6WLBDi1v8qxBQxqewTnQYABZ3qDLpSBmlufhvTj1DoyJAMbzRxWG2QMcVRp0XcOp+RlrX3g7LEvOOK2OshwK6nnpPaDztYj+kNlyj777NMGNrsHlfXHcOirjZauy+7rjq1ST7qhe9p3/31L58ISG2qnOod9pkPO4ZS9uBb+uXfXEohzuGv5r+ntW+Ec1qJdpzH238FQYhxY5CyAdanjV+ZhQVyaOVTio9xTZkikV8lTLdqe1/0KjSqJUspTi/1cWWllejifMlAVFWSY+h0nc6hcbyzC3h+cscxh7athSCiTsR/B4QAixnPfR7mrnEPvZfD1vxB5I2Wl9kNc5SpXaR14JbxrLStVjqU0THa4uxdss5zDKguzyCtv634PZNfgrq8CqXHFxB8R7qFDDBgyjCjR5aUG/nqdwyXzYs45FGk3l+0lq/1US5yNIWU1lU3HTwm6EjXGtGsnOoey/mRMhqGCVd2+dueEfWGM462QiaWyo22ls8wzsjyUAalTWTm63a9s6cqHA5/IwpjO5NDbi92VFe83t+1ZV40xNeeLY8mtPipHlYWp4MzUulBfMzLktHYdg3q+LHVXd1TmUACyezLxnHNYusxetZojPiOopPy4Ki6qTN3hN/aBCZQom3VokX2PDjNRhumaW5+UvnKMluzX6+qrbin4Rp3D4mXbh35zyLrre+mOMXlZSx8c+CMoY600fjKHTgu3LulT970yTuadwGNthRjLpFUVQ8m/MlUBKplCFyfOPFc90T/opysXpf+NudJUMlv7k93Xt5Xm1r8xY2/Kye8errYTMod9e7Hfpjl7sRsQWpPxm5u3nUCcw21Hvv4Xdmv0LXRO+XJAjJKoflnX2J5DZX5Ow1ICQ0kyLET3RTct9H2FV3sQKFblOk4jtXeCcq0SCxkoC5pSISVEnL+hEk6Ltt+Vk8lI4WBSug6HqP0H+sZZtC9ABNNzGQn2BylNku0SefZvi7622Ieg3IQBz2iRwfMeRpSSWIcCjJVDVrSTs8AIGjqttL4M2wI1xtqXz+NpTEQ2Zcz6B77MGTlz2bW17jk0HowShpix4xxbkI0Zo6X/RdobcQ5roVB2pKxKBFH5sL1dxsVi2zd++sZMPYOhYLyNiWhyfXE3o2XsmttzWMaCKPXQ/tOhPZtK3hyaYOFnYMh+dL9OhTFqP6JDFMhXHZowtaelDErzaWov7FA/q41T88Jc7mbY+7pAyZiDDvStDkCo0k8RcsGYMaO826apOeE+hoR3MBhl/Xeic1hfaO9ADqWEHKG+o9WfE1shE9gskZ3iX3vpjNXYXmrzjSzolzkp41n6xcFUHBzOnzk6pjM5w+ayElzlpZweGRU6mZ4mv5y0sTnPqK/5UsazIFA3ODO1LvS3MlT/60vrS/eTcRUgAoB0eAUH3cdhs+98qhy+v+7VgTQOcFGOKqhZ7Kw9pZu0p/pFz5Ej66rAZ99RdTLwFGuH/6ylrLQO+OquvTj4UvJ+CffUnkMMa6+98TQ2HCK8+rpj//33n+yDKhRrpOoEdob1ngwM6RP6WoaV7hR0Mwb0EhuFE9a1KwTgrAPGk9zKEJNtY0uW7fHGoWtDCHzom/mrT57nMmf0TVXL3GXP6JWvfOVWnvoBxb7MzK1/3bnQfe+QrVbz23pp/rn6jpgTi9k4gloYsqXIXZ1k69C+/rPZNkPj0w/Oex9uc/Ziv01z9uKSE7/nxiS/3x4CcQ63h/OmvKUWLIuRaDyF4Ohoi79FkUHq1C8LAUPD/y3+Jrn7KVMLvL1WjFyLF0PVcxwKw9mkOOt5Fn9KVNTfsyhzl4WEsWdDfn0ZsQXfJmmLJmNwKJLNCBBxpNAt+hw4yszn+n3TBicDMuQ5mowS+0k4eRYGhjpFwzDhjNUJcgwXDpkSFZeDQPRfKcrUhamFneNHqXYvBoK2WJx8HYT+2aNpn4TMZylgY1CldQx/zxzb54KbDJkxcYgBvsoqcRAttDhwOvRLm/TJ4SXu1/8px6EyX+4prpS8ccNR9FcJ7BCTjTiHHHHPtVhzRPXHYQz+WJhFDTl5U31jFDDu9JOhocSUgSogYaxF4vvjUyzmnENOMqezIs99hmMH+ohqM5ZkwbSFMc5ptRf3TGc6U+v8Mn4Yp07eI+d+ziE2ft3oNMcMD/OHLDlZkCw55GAuy6y95MYcHZsX5qyxJnfmF2ZkF38RdPNfht5R6WSKDlAuy/gVfDKnfQUGHTH1fWBzc4IDhRkZqMOk5pzD7ZoT2sGA13dZIEfcM8Jq/3NfLobmxGbKBCduiex020WGBQC6GcEhnVCleJw3etYBWfpu/MgGnYXDlM7kONLrjtx3McDNT5myqTlvTaDXKlDIsWDoYl2Henje1LowprM5An3dbz1QAUN/0HXmqtMvtWNK/w+te04KJcPWKk6Yd9Frgmzmezf4SceawxhVvzhHdFbfoWDQD7EWlHGSN/3IqcGXvqxs1xCH/tpr3nKiOAu+LkrW05pJvjhVni1bZ231bO2jCzhW9JB3CegZH7zIeNkRWPrqHwe7lO4YW2PZC+SK/jYO1vghXUJfcwYFLehJskxH1Vek0F9du4J+FHRVmUM/KfHUJw4PXoLk5KvsI+s1u4Yetsa62EfGRDB5yfcd0tfa4Lldme3KjDWJXVLtG1r/+nOhxpMjx4YjO/quzWwu81ugAMfKeOOvH/421tYgv2Mn6Jd5acysKz7HXrDmmYPd8XOoT3d8ZP5l/MhF9YX8W6PG7EXVCF37hQ2pj9Zmc3DMXtwUQzgP2RYCcQ63BfPmvcTCXl9EvES5dd9c5UQWY04jpbr0S1Xrvb4SgzHVvSxSso8iY0uex3lVesOx6vZhqG/2+FjcLFzeY/FjbNbGZs4thcg4rwi1bID7/H9u03lXSVO0FtXuvoIlI1cn5XGI6lh5yp2B7m/R0+24xpyb4oqLBaw/fn0ZERFdb7vrXTVGxtoYLR2HaovPMcrIiHaTkzl5n3MOu7I0FLyYO+215MrfZKsvv9sxxvWOuXmxpC3deUImGCrdL6Je8oyxezg7HNi6OBEuTjMj5KQnPelGHr/4s2NjyiGi/+jBOZ01FTDZFTJB1zLGBKL6mf8xMOSFUV0nTne/GN1n5nRm6Xj39ufy0jkvcMf4rT14/baOrQtjfRrf8bjeAAAgAElEQVTS/Uv6slh4/u+NXV00dqBG/8vmMfFnqApljvVa2rfWtbf77G7mS4llrbNTh7TU5+f6QN5cU2tNPavkp2+PDPWtZMR6r519u2PMPurK/9w60uffH9up8Vk6F9YyxlP3FiOOItbsKmv83BguGZ+tshc3q+95ztYSiHO4tXx31NP7e5F2VON2QGNEikUVZe6UDi29KoLL4KyT8vwtSov5dp3QVYaw8tbuARRL++G+jWQO1/Kerbh3owcQzDmHW9Hm3eWZ5Mq1ZM/hZjI5uM0JRrlKAgaubM+cEbiZLDfyLDpSCbPgw9R3tW7kHfns2ggsPaV7bU/N3QcXArEXDy4jub5+xDlcH7eV/FQm+/yw2ZCvnEU5zNxXNnSfpmRKCZLDFpTkKJ9V3qP0arsu5U3KW+xtUSrEwXUozlzmUmRUaYt9n8qPlGeJ7q/aF9bac6GcRQZMGbUSSaU1c9kwZVzKqTj3Sl6d7mifYa7NI7CrnMOD05yQlbDfSqbTPqip78LcvJHb2JNqbzq9KEimJDr7jjbGdLM+Hedws0gePJ8Te/HgOa5LexXncCmpFb5PtNk+Jws1Y0nppD2H6tRzHZQAI0ykWwntWq4q8cC7W+a6lmfk3hAIgRAYIkC/CHwMlSruVGL22NkjpXxXmbGATa5dT8A+UgfB2WfsIBzZXHv21rrm7fqepAWbTSD24mYTXc3nxTlczXFLq0MgBEIgBEIgBEIgBEIgBEJgUwnEOdxUnHlYCIRACIRACIRACIRACIRACKwmgTiHqzluaXUIhEAIhEAIhEAIhEAIhEAIbCqBOIebijMPC4EQCIEQCIEQCIEQCIEQCIHVJBDncDXHLa0OgRAIgRAIgRAIgRAIgRAIgU0lEOdwU3HmYSEQAiEQAiEQAiEQAiEQAiGwmgTiHK7muKXVIRACIRACIRACIRACIRACIbCpBOIcbirOPCwEQiAEQiAEQiAEQiAEQiAEVpNAnMPVHLe0OgRCIARCIARCIARCIARCIAQ2lUCcw03FmYeFQAiEQAiEQAiEQAiEQAiEwGoSiHO4muOWVodACIRACIRACIRACIRACITAphKIc7ipOPOwEAiBEAiBEAiBEAiBEAiBEFhNAnEOV3Pc0uoQCIEQCIEQCIEQCIEQCIEQ2FQCcQ43FWceFgIhEAIhEAIhEAIhEAIhEAKrSSDO4WqOW1odAiEQAiEQAiEQAiEQAiEQAptKIM7hpuI8eDzsRS96UXP3u9+9ef7zn99c7nKX21Cn/vSnPzUf/OAHm7e97W3NT37yk8azj370ox/kmf/5z3+ahz3sYe073/jGNzZnPvOZN/Tenf7h3am/v/nNb5rXve51zVvf+tbmnOc8Z3O/+91vpw/PprXvK1/5SvPe9763ef3rX9/c8pa3bK53ves1Qz/btBdu8YOM5Wte85p2PC90oQtt+Vj+4he/aF75ylc2//jHPyZ7tueeezbXvva1m+Mc5zgbIvC73/2ueec739nqqv/973+jz9L3c5/73Bt610Y/vMo6RNs/+9nPNu9617taeXrGM57RnO985xtF8u9//7u97xvf+EY7Nj/84Q+bIx3pSM1Zz3rW5r73ve9GUebzW0zgi1/8YvPmN7950ViPNWW7dc9QO8jtJz7xiebVr35187nPfa553vOe15zqVKfaYnp5fAhsP4E4h9vPfMe/kdLjpN3xjndsTnGKU2y4vX/961/bZ/34xz9uXvaylw06h17CKGNI3+Me92iOecxjLn7vf//73+Zf//pXw0Dcydff//73to2HOMQh2maut787uY9jbfvSl77UXP3qV29ucIMbbLlDsRE+WyFLH/7wh1tH6qUvfWnrHLqGfraRdm/nZz//+c8317rWtbZlLL/5zW82N73pTdtg1aUvfelGsAlDTuOrXvWq5mQnO1nz6U9/urn//e/fPO5xj2vOeMYzbhhF6avnPve5zYc+9KHmghe84AHP/P3vf9/c5z73aR2ZGssNv3ADD9hpOoQTf+hDH7o55CEPuahXL37xi5sb3ehGzUc/+tFJ59B8eeADH9i84AUvaPbaa6/G55797Gc317nOdXa0PlkEYTe56VnPelZzq1vdanasp3Bsp+4Za4dABR0gsEEHxTncTQR4N+tmnMPdbMB3RXf/9re/NXe+852bH/zgB5PO4Xrb9qY3valh0DEUduql74xNi8rhDne4ndrMLWsXI59DcbWrXW1HG3NbIUsf+9jHmvOf//wHcg6HfrZl8Df5wds5lt71kpe8pJUZgZXf/va3B3IOGWYyfKoOLnKRi0w6GEsxlL5izA45Lfvtt1/rnF7pSlda+sjd4j6Os3G4173uNRoA7IMQLLz+9a8/6zA84hGPaB31Ci6WHHDSd6dKhFUWpKVjPdXH7dQ9U+14yEMe0lZPxDlcZYlM26cIxDlcUflgwLjGHA2/32OPPZrDHOYwB+mhLJvsld//+c9/bo5whCMcJNI7lkERNfPsIx7xiAdkwLov8DzP7bZrLc6h5zP2RJ/rqmi0///lL3850LuV6N3sZjdrbn/72w9G8rUHgz6H6p+fa5/2VkZPhu9QhzpU+6d/zfXfc2U3RLcreu7/sqF+94QnPOFAbIb6653//Oc/GyUsQ+OLDyaHPexhJ++b6scSscdFG4x1/5oak+69+uHPT3/608XO4RzjubbXO9fa7jlZmnuvdpPP7tj7zFY7h1OyPMdyaoy1fejzfQNtSlY9Y2wO+t2cjJo7nI4TnvCELf4h59DPlRnSY8c4xjHmhmn291PO4Vxfxx7e1adTunlqvEpv17iY//XvMZ1Jp/V1vLb09Whfh0/pTE56vw/0weMf//gDOXDdZ47J2RKHYWj92KhzOMeg9JvxcHXXjyl5Jh/9+5ewHZtr9dkla/bcM2pd0cYh3Tgku0Pred23dA0oXsqClwQCpp67Vt0zN1/H9M/cfO06h6c85SlH7SisImsHtR9mlXBu2OUE4hzu8iFYWwO+8IUvNE972tOai1/84o06/i9/+cvtoqz8kxKyt09t/2Uve9nm4x//ePPtb3+7uec979mc61znaj7zmc+0UXhlo8o77OVRP3+a05zmgNr5X/3qV209vRK4rsNlL84Tn/jE1vA91rGO1bZBhPjKV75y24EPfOADbSnqNa95zeaTn/xk86Mf/agt8zr2sY/dGhJTmUOGDePOO/1Rx28/j0jxC1/4wubXv/516/g985nPbJQnKi97ylOe0jouT3rSk5pHP/rR7aJz+tOfvrnqVa/anPzkJ2/box/HO97xWiaXuMQlWg4Wg7e//e3Nc57znHY/pX0vFi3vtR/u4Q9/eJvd+uUvf9n+3PNlJ/TfOy3Sfoc7HrXvSB890+/sl/Q5bb7hDW/YRhcf+9jHNkc72tHatvu9tnb7KwKOg6yEjIX7vv/97zfvfve7W3bayqAzZp53trOdrTnqUY/allfZgyN67j4OrTEf68cSaSNjxs47f/7zn7e8nvrUp7Zc58bEeLvw8owjH/nIzYlOdKK2zeTi1re+9Wikf4yx9z7qUY9qGSpLVV520pOetB07mVjjdre73a3Zf//923fa02p8jIm54d65dg/J0oUvfOGWv5JFY6Us1nzRDswraqzdfmZunPrUp26e/OQnt/28xjWu0QYc5pzD6173um3mRB/MG301rxikb3jDG5qHPvShbb8udalLHWj4GMhjsnyZy1xmUl7HxrhKpKbm+7e+9a3W0T/Pec7TBigw+drXvnYgGSTLY3OQE7deGR1zDpfI9dJ7ppxDurVKWxmx73jHO1p5VLkg8GNOGsfznve8rQzoqzn7ile8oh0/e+boJbrg3ve+d3O7292uzYiOyT69jbfPKGMjK+TLZ7yPju/qTGPhfebane50p3afr7E+ylGO0s4Fa8Bb3vKWlj/dRacp4Z8aL8a9veL2zRp3MoqD+WYdMC/IIT2sH9YAckSPkoshXVJyNuccytDqn33o9WwBM2OEiWoRHD/ykY80D37wg9s545narL0PeMAD2vGo7KLn4SaIIOBgr6O1ssZK2aI1khNiDj3oQQ9q9Qs9S6cMrSnG2BrlXcb98Ic/fDtGsqil180FMuBdxsT1yEc+smU/tbYomZ5bs0vfjq3PdJAtHUO6cWjbSMnC0HqO25wurTWA3GkTjmTGXMFhKBvPCSfL1ntVNta/pz/96a1dcLGLXaxdT093utO147JE90yto4K2Y/rHPFkyXzmH7APru9Lu73znO83xj3/8A+1BjKwdeB3ejC1KS3V47ts4gTiHG2e4bU/4+te/3i50j3nMY1qHrhSlBYjiZzxYoC2mJznJSdqovwVIOeNrX/va1qGw2DESLFy3uMUt2mc4yIHRwdBm8Lz//e9vHYPaI8UpseeHMcjh4WBxRBgaFKksn89T6BbhapcF1yEcS5xDz7Qw3OY2tzlg8ai9P+95z3vaPjM27ElkjFjUtWXM8GbMMNgdWmBRsihbqPTZAqV/ysI812LFUGKAYKYPnAVM3cOIkPm7/OUv31zykpds/vCHPzS3ve1t20UMI4uCezmOHFCZU3yNBeeCUtTWE5/4xK1hwqAe6i+eN77xjVsnm0FikWboYMJA0BbGJeNr7733bhdMjhOjhANczooSrKF+LNkboW8ysRwsbTUG2u7gBwsi+bB/dGpMSl7sByMnjJNPfepTrcMz5hySkSnGWDAEOdaVfXVAAZllnHOK73rXuzZ3uctd2n1nnDcy6YASzjZjeq7dQ7JUeyUxrj1m/ZIi7SFvxd/vzSFjd9zjHnfWOaznCorgxSFkELne9773tfsTOajkqnuRoZqrXVnGyN6sMXnlwEyNsedOzXdzg4FG7jkHAjD4MJboGfyxHJuDd7jDHVq9tB4Z3W7nkPOmn5V14ViRoxozcsnoF2yjk9xbAYXaA1365+Y3v3mrF8x/sk53mNd0ypjsc0oY2xwf+gS3K1zhCq0hTYfRWV2dqT2l4xnX5gADu0rujZd1gFxd5SpXadtwxStecXa8OF/2zQrOaAcHSPBQMFEfOEj9AOCcLiHPc84h7ksyh2SS3hb4rNLTfpZJBtp6RNeXXrKmYiPYipt3cao5v/jJCnHOybhxHlpTyDOn0bpSuslcFiiyNnOmBNc44vSRucFhElz1rim9J7A2t2bT0VPzVYBuSjfSB92LvEyt50vWZVzperJSaxk29PPY/tJaV/2enLInsLvJTW7SPoMeJ29zumfJOjq1Rs7NV7qWjmc76JM9s4Ig7ChrnN/98Y9/jKwNrMN9Wds24zkvWjOBOIdrRrZrPqA8wuJnQaV8/M0Q+OpXv9ou1CKQHBb/7pYulnHLofI5GaVurXwZW+W4iMr2jWSOB+eHIcHYdcmQMcDPdKYztQ4DJ5FRyvDoL8pzzmER7RsKQ5/rP7vfVpw4aCLHFjiXkkYLLKPAooNJfw9YGVWigBbxs5/97G0JGwOPceBQDI45I8H18pe/vM0UMgSxZ2xz6upADAudtp7hDGc4wMHqMvaMbn+1rW/cuOdnP/tZa4ie4AQnaNvu//29e93niFzr61A/ZLbmLga7iDslzmAS1e46tj7fNwL7Y8LwxIuckQfX3F4RWcApxtpCrgU6OCGiyN5jLBlYjHayzVnUT3LAWDc/OCwc9Ll2DzmH1W5jP+YcarsoOeOAkdx3Hucyh/VcwQYZcG1lTHIiOAUORClnsT9+Q8+eY2lv3tQYczin5vt3v/vdSRk8xznOMTkH9U2Aaj0yusQ5dI+5SAbIw1qvbuaQoag/Ls4Fo/KiF73ogUrY3c84F5xTEUB/lJ7wuaExIpcyy8aWw0V3j+kXVQ9je5yGnKv+vX0njY4vuaZLGOzr0Znd9wig9efXnC7Rjs1yDnHWHqzHnEMBLY541zkpp5KOGNMTS9YUAR0BHDqa4ye77NmCVgKS5hzH1IWLqh+BBGvolN4bGvv+mj03X2V1p3Rj/xCnqlBZy3re1e8yudYgDiJ9zTntr3dDJ9MOrfcYepbArrkoczm1/i1ZR+f0z9x8tQ4JEkzZUWQssnbQdXgzDgxbqz7P/esjEOdwfdy2/VNzeyyUNTBOOTVd51C5CyeJkyPCSzGu1TnsL7pjnRfVE3FVDsmAr5Mpt9M5LE4Us4he91JOYqFSetV3Dt1nMdtnn33aKKBoPKOJ48fYEEV2Ol7/qHzOOENbFHFsc/qQA95fLE972tO2vBgO3RNdK0qr3IkDXlmb7sEufQNrrB9rEVqRT0YFuWI0WXTJ1RLnsJ9JW+IczjFmSJZBzRE3PhwnjhVHkYwq+7Joc9C6F2cRt61yDsvgU8rEKOCcCSiUPCx1DgUoyvCQEWI8Mur0bSziOvTsJSy1eWyMMewa2X25GXL0uzIoY2JcpuagZwzNtTkZnXMOGbbf+973WidOdcV6DiuZKiuVxVWi1z+ptOacMlDZku7JyUNjVA4bJ0IGr07fHNIvZH8jzmH1B9taG7pjaC7NjdeQzpxzDmssx+Rsu51DMsFx6Weu6sRU+lUWta8nlqwp1lnOnwOtlBpyaAQDh4JLXRlfMlf7Y99fT+bm65xuHDqXQBvXsp535UkmtVuZUPvm5wIBY3YCm0K2TnCafTPlHC5dR1X5jOmfuflaYzZlR3FmI2sHXYfHZG1O7+f3208gzuH2M1/XG2tBoPyUFvUnWTmHfi96WVmi+pz/i+LZC7Ee51CUX7ZMmUv/KodG6RHDyELZVeC7wjmsMsh+KZ62T50Uqe2yJpxBLJXnKVWy2FfJXL//FgtRf9mrypR171mLc8i4rXJEzyh2HB/8lfxNLY4VkR3qB2N57uKgyIAoi+Lwkpu1Zg4ZIwIRXV5zmUN9nmKs3TLUMjScd6WkMgFKsxji/VLOfj/Xk4XuOrVTmUNlWErDOPfKl+0R7M6xpc5h930ypUqpZL0Zq2PXmHM4xXJujBmbU/N9qXM4NQf1Zz0yOuccdueM7N1mO4dT48A5sLeqSsDr3qExKnkU/JE9pDfH9IvnbIdzuFadOecczsnZrnIOVXvIyNVVTgvHzs/HnMM5eaa7BRDNf3pTWTVnn74WqByax0v03hLncGq+zunGzVjPh4INdTZB2SLrdQ5r/hg3GeolzuHcOsqOGdM/c/OVfcX5W+IcRtbmLI78fqcSiHO4U0em1y4RZqVHMhL2PthT6OKYiXjKhFUpR/f3lTm0X0SJVd9wXVJWWt9PRBk68KUuEVhlMxSx6LffW1x3ZVlpcVKuw0ir8i6GCuNLqYyI6FDm0CEOymSV89kjx9hTQsZQt7/Hwi8iWqeaKvHkoDAA7I/gVNZeljL0bXyvvZpzZaXGjwMva8QxcFXmkJMr6s/4nHMOx/oxFFToi39l5+yr0v++fLh/LgM3JC9zzmGVfI0x5njJ/NZeKeW6Mrslj97JgTPGMlZ1OYFUJmnI6JsrUV7iHMru2ZcmM1lBmfWWlXpflVHJZpjjMv0yo2txDudYMnLJ0NgYe7c9dGPzXRZzSgaVDtFVU3OQXA3NtTkZ3QnOIZ1Lj9r7JxikxF5JofJA7XdQS1f3DBmbpZeVICpFdVjNlOzbqzh0dP6SstK5zKGy7LnxGtKZc87hnC7ZbuewdIfAUldPk3dlzjL9Q+WxS9YUjK019moL1NIJnCKM7L0zZwTcqgLAmqm6xv2ylWsZ+75OnpuvSlindKP3d6/itJb1vKtLS576tsp6nUP9E6xl1yjxnSsrXbKOYjKmfxwC1LcPuvOV7MzZUfYEs4kia/9Hsmod7svaipjfu2Uz4xyu0LBzAu1f4KwwFpx4VweiUJgin4xoTko5MXWYhf1x9jLNRSGH9hxycDyX0SObZF8bBerZIvPKKu2VosA5FPZAKK3RVntZGLwM+bnvOVzPnsM6oIWTwPmVaXFojcMf/HFQhkNpLMRKuZS8cJ6GnEMZE44F47YMKtFP/VCCgoPMq3tki9wvk+WEM/22eR4fRqPSWpk+bVLmyBDXfz+TAWMUFLcqc7KR3t5QmToLHMfbosvodIKlrOBc1sY9Y/3AwqLFEBLJVqpTjm5NgzJk9YuMKZcz9vZdeS4HjaHRHct+m+r/nOE6sIRMkBHP8tz+14Q4FZXMjDGuk87s+8KDwcZocDCPqwxRY82JPstZztLuAxS9V37q6PY5p3ZIlpQfObCCgy+7Yy8rNjhxRBmExosTb2yVLe+7777tqbPmq0N5jOtavuew+qJEkXPYL5Ptqqwhx2OOZRn6Y2Ms6EHex+b7kgAFQ5gOGpuDxmhorpHRoWx/9bmMNH+PlXHX3O1nDukhlQDkwnuUjA9dU2WlToS290n/GPR1CiinQlm/8SAP3TlcY0QWybhLRkEbyDDZnJP9jWQOy7nx3gpg9Ofs3HgN6cz+cf50Fp3mcBb6TcWFoNmYnJFrYzj39QYVIFPOWyX3tRdb0BNHekzZqP2eVQbvVFBBDod8dQ8JcZBVOe811uapecv5GDpZe45P9bkCU94nKOXQMIErDJTv+ttFdlQZOEl5rWPfdw4FYabWZ+2wv3VMN/bnQa3Da1nP+/JUz1AWj6s5LXDCXrBdQVCkf9VY2NNMl2qXkmQHHwmgeA7Hey44umQdnVojS9bH5usSO0qFD5sgsnbgdXhM566QGb7bNDXO4QoNtYg1J+++971ve1BInWTGEGFsM1xknTiHFhyGC0NGJE/GjFHnsxZGTo5FmSPFcWHccGxkKywKFlqnhFnMnNjG2OVYcQpFRC24omIcVI6S/3/wgx9sjXKLoNJEf0RQOZMibd7PwBZR6xq8snqijH7nIAmlgp7BEeCIOHTEIssp5gxrh0ye+zkHlLBop/IsC5Bsjr99hmGkjfrNULDY+Ln+WVC9yymenB5t9C57BRxDbYGTEbAYWDCq/0TGSZAMAFxdnBqLVx1T7kRR7TNG+oe3caiT8jigeFd/Re4d9mNvj/fLdMmOMbaMpQMNGC72Xxiv+jxnpMaUI4oXA2msH5wNi60xGSoTxtzv9Z3hol0cXQslx5XTwLmbGhPlq8Zefy2STlSVXWWUy4gaL3/3HdM5xjVVGVsi793oP8Zk33gyVFy4GVPyIHK5HlliNHJkjLX5xNg1HxigVS6GozETWBEYsC/GvFGWzBjiHJS8VbCg5hgZ9DPPLB5VPsvw7Wbq+6pKxmpMlqdYTo0xI5Lckueh+c7I42DV16uYZ4xOjgFZdiqiPxyesTmI09RcG1PJAhXmg0CJec3px9s86TqUY84hmTF36DyyUnO3+z7GnN9ru+wCfUbvcHboLw4PtuTMmNOlHDx9J/ccmHqHMacXyb3gAGdfoAEvwRIBs2rD2HjJbnhnnUhMFu0hZ2QN6UwOvYCcwB3ZcHqiKghlzy7s9IlTRu7Is74KgvndkM60rugfeSCvxk6gzXwSbPI5/eTw+r35bu5Zl8jJmC6hBzhJJTf0RfcgH+215ukL3apv2ko3CrwYA3qMHuU81MFhdJO5R1cZZ6ysJ3SOwAidzuG0/lmzrCECgE7dduKoOVtrlUyH8SI7U/Isq6Uvnm1to++tffR9/7PkVZs5kub81FxdsmaTran1eUo3Ouisf02t52QbE4ym1gB2BDuELiEP5Iv+NBdwZ1vU4Xb1/pq3ArkCl+a2eWIdsnZb/5boHu+aWkcxn9I/FcwZmq/mI+dT/8m+OW4+khsyqo/G1npNl0TW/t86PCRrK2R+73ZNjXO4gkNOSdYXrQ9t8LWYW7w5PBa2vhG+3i7Xcy2i/S/RtYhrk4WxvlheOzfz/WPtrndzWrsZKYsNI8DP17IRWnZIxojjVV9k791zXC3CnE9Xv9/1O+0Y+mL7bt/qXu/rt2EtYzfWD9lVRiDjsE6S6z63+qm8VluNIwNnrW2pcSEvnuX/9cXdY/2YY+xzU1803X3n0i967rZlTJawlHkyrt6vT13Z6P7e+Jl/NRfWMmbu5bwxfP0Z2uO79HlTLJeM8dR8X9qGuTk4JqNLnz9035hzWLLj99uhl6pt3ewuo7fkqK+Xl8j+Rrgs+ezceM09w3i6au4tkbO5Z67l9911yFpAj3cPB+o6IutZG+b4+L2AWH8t8t6p323G2M/N17Xoxs1az7u8tM+Y9KtG+s6hqhTBSGvlenWoZy5ZR4f0z9L5ulQu52Rm7Dlznzu4yNpSjrlvewnEOdxe3nlbCOxSAhZ9UW5Oh0xrrp1HQAbG6bQycFMlljuv5TujRVPO4a5o4dQBWLuiPXlnCOxEAksPrtvqtme+bjXhPH8VCMQ5XIVRShtDYJMIKHWR3VSqk2vnEFCWZB+okjOZSWWntc9y57Ry57dE8MPeUWWESsCq9H2zqifWQyDG5nqo5TO7G4E4h7vbiKe/O5lAnMOdPDppWwiEwG5BwB4/+xpd9q4M7YfbLUAczDppXO3z5bDa+2of3gUucIG2LDlXCITA/yFgn7W9hvZy+7fTe+1/7u9B3Wpema9bTTjPXxUCcQ5XZaTSzhAIgRAIgRAIgRAIgRAIgRDYQgJxDrcQbh4dAiEQAiEQAiEQAiEQAiEQAqtCIM7hqoxU2hkCIRACIRACIRACIRACIRACW0ggzuEWws2jQyAEQiAEQiAEQiAEQiAEQmBVCMQ5XJWRSjtDIARCIARCIARCIARCIARCYAsJxDncQrh5dAiEQAiEQAiEQAiEQAiEQAisCoE4h6syUmlnCIRACIRACIRACIRACIRACGwhgTiHWwg3jw6BEAiBEAiBEAiBEAiBEAiBVSEQ53BVRirtDIEQCIEQCIEQCIEQCIEQCIEtJBDncAvh5tEhEAIhEAIhEAIhEAIhEAIhsCoE4hyuykilnSEQAiEQAiEQAiEQAiEQAiGwhQTiHG4h3Dw6BEIgBEIgBEIgBEIgBEIgBFaFQJzDVRmptDMEQiAEQiAEQiAEQiAEQiAEtpBAnMMthJtHh0AIhEAIhEAIhEAIhEAIhMCqEIhzuCojlXaGQAyZ0OwAACAASURBVAiEQAiEQAiEQAiEQAiEwBYSiHO4hXBX5dEvetGLmrvf/e7N85///OZyl7vcupv9n//8p3nYwx7WPueNb3xjc+Yzn3ndz1rlD/7yl79sbnzjGzdHPvKRm2c/+9nNkY50pFXuzqa1/Te/+U3z7ne/u3nrW9/asnn84x/f/OUvfznIzw53uMNt2ju380H697rXva7t3znPec7mfve733a+vn3Xn/70p+Yd73hHO/+K8WbxnNMT5v8nPvGJ5tWvfnXzuc99rnne857XnOpUpzoIg63SE//4xz+a97///c0rXvGK5ne/+12jvUc/+tE3NAba+vnPf7752Mc+1vz9739vn3WsYx2rucQlLtEc//jHP+DZX/jCF5oPfOADzT//+c/mEIc4RHPSk560vccYuP7whz8073nPe5rvfe97zZ577tlc/OIXb053utO1v/vf//7XfP/7329e8IIXNJ/61KeaQx7ykI0xO8EJTtCc//znb973vve1enWsL/r6uMc9rtlrr71a3XulK12pefCDH9w+Y3e5Svbe/va3N69//etb2Tvf+c63Y7uvvZ/97Gebd73rXc1rXvOa5hnPeMYua+9SnfG1r32tue51r9tc6lKXah7ykIc0hznMYTaFrznx2te+th2329/+9s31rne9wefO6Z9NacwGHrKU4wZekY+GwLYRiHO4bah37osYcoyKO97xjs0pTnGKDTX0ne98Z/Pe9763ucc97tEc85jH3NCzVvXDf/vb35qnP/3pzRGPeMTmpje9aXOoQx1qVbuy6e3+9a9/3RoYJzvZyZonPOEJrQE79LNNf/E2PfBLX/pSc/WrX725wQ1usEucQ9382c9+1hpYHLNivBndH9MTnLJDH/rQrVPz73//u7nPfe7TGr2vetWrBp1DbdlMPdF9Pyfstre9bcNRf9nLXrZh57C4ffjDH24udKELNVe5ylVax+OoRz3qQZAKfBj7s53tbO27j3vc4x7oHnJOLvbdd9/mkpe8ZPs7bRdAeuhDH9rc+973bm5xi1u0c4LDyHm4053u1OqRsb5wMh70oAe17O9///s3b37zm5vPfOYzzb3uda/mCEc4wmYM+8o8AzPyfpe73KX56Ec/usucrbUAe/GLX9zc6EY32uXtXaIzfvvb37YBvXOc4xxtAEIQZL0XPWG86A2XgNZlL3vZ5qUvfemoc7iZdspQu/ttWk/flnBcz3PzmRDYbgJxDrebeN4XArsxAQYGx+XEJz7xAY7L0M9WFdE3v/nN5lrXulZztatdbZc5h9vJ8/e//32b1eKMVGZLVkEGdco53Kzx7b9fYObOd75z84Mf/GBTnUOZQ1m8W97ylqMOtyz47W53u7bvMiHlAFZfZQUZ17JEnEvG8ZOf/OTWAXzkIx/ZOjX9QBJHj+PIIR3KHFZg5YIXvOAuk7fNGsvNeA4n+vrXv/4ud7aW9mWntHc7dUbJ/dnPfvYDHPiaX1PO4VKm67lvqE3rec52clxP+/KZEFhKIM7hUlI77L4///nPbVlHv7Tjv//9b/Ovf/2rLV1S4iSy3C0vYjztsccek5+rrlKY7vf5fpTQe5RZHf7whz8ImbEI3FB7uu8SRT/sYQ872O4p/J7rjwh799L+Jc90H5762TfOiifOfRZj7602dDMa3XaNjZ17MNWGJdlGbVPKIkPQv7/b97/+9a8tV9kF11R/N0vMx96xEedwvX3qzokx+TdnSsbJL15d2TRmOBfDPqeShZ/+9Kcbcg61zzVUEjg3btrt8+SOgdx1wDdrXLssvYez86EPfehAjljXOTzlKU/Zzq0hdkN6ouaM9nK2zOmxDMXQ+/vOISds6jlzc7i4LXEO3asEVHZRcOCpT33qAdm7yvCd6EQnaqsJXEpJr3Od67T/Vgp7kpOc5CDDpI94yjgOlehOBSOKJc6u7lphTKwDfTnrzjGf84xuBnJOh4/p0fXK39h89byhObsRZ2tqftW76FnyZH0tnVufG5LxOXmeau8U66U8SyeMzaP16AxrlP7XvCw25GlOT2Kl/PomN7lJqzOq9LfvHG6WnTLEqb/GjrVpKWP3rYfjWp6fe0NguwnEOdxu4ht4Xykxe3qOd7zjNW9729vafS33vOc9W6PQ3gVGhv1Ofu++r371q83d7na3Nor9tKc9rfn2t7/dfOtb32qe+cxnNte4xjWaX/3qV+19InZV7+899izZv3PNa16z3UNlQXzMYx7TloE85znPaRjB9h4oRz35yU/elkT98Ic/bJ/jT+358Kz99tuvedazntVc+tKXbg0i5Vei+/Y3eu4rX/nKNsugHIsxp9TmJz/5SRsJd9+Yo/TjH/+43Wsjov7lL3+5ZcBYPc5xjrPomRS6CL99UhbPt7zlLc2tb33r5uY3v3m7R8j+FX3VTiVe+Orbla985eZRj3pUa1gxlmUKlMTY82Oxs2jqP7a172lq7BgVxuXhD394a1Tas+hdT3rSkwYNQv00fkpYLnzhC7dtlDm4wx3u0BpzDFQ/Y5gzSj2HganUV1uH+ttnzOl8xCMe0f7B5AEPeEC7j0x2wyVbpM/7779/K1+CBLIfOI4x9Y71OIdkZD198i6yZU6Q1W984xutrB/taEdr5VX5IZn1M2WQyl1lcjiG5FFZoCwPWRDlJpfKYe9617u2Muaq/V72ljH8fe6Tn/xky8wfn1fuR26UHGL/2Mc+tpXvbmbNnjXz0160L37xi608k2Vl3lNyiil5UJr485//vDnXuc7VyrG5a74NlZWSL2P2kpe8pB0zzopyxPve977NqU996ra9F7jABVqZlNUi0/bQvulNbzpAT1z72tdu9c+jH/3olgE9wXkhv+YG+b3hDW/Ylo9+5zvfaffnmRNksq8nzn3uc7cO5gtf+MK2xFhmmXwr0dWHpzzlKc2xj33sA2lOcj30fjJJzu2PuvzlL9/OYSwvdrGLHeg5Y7pjrKx+qXMok4knGaBD6WKXPtNl9FU5gZgrz7vZzW7WztGhQNvUcqH/yl2N41nOcpZWB+BMRsk9x/Eyl7lMW3aqHeQXCzrbeGnjj370o7ZN3k3Pv/zlL291sCypeWG/pXXiNre5TSvL1hPPxdg2BA7BmHxyAPA3z6wR3uPZssx0hH2R5gi9+dznPrfth3E/4xnP2I4tPsbz4x//eCuL1jn98O+xOSvTWpnDs571rO3cJ+v+kKUznOEMbZu719T80t/S+9qrXBW3P/7xj63zzxkyt8n4MY5xjFaGBWW02b9lsL3XNgMyQA6Nde037TuHc+vlL37xi3ZdNIb0kEw1vWN9Us5trjo/gM40bzhu5rtxf+ITn9iYa6616gz3f/CDH2z1DN1HN33lK19px8y6cKtb3aqVOfrtNKc5zeh+469//eutfrAuajtZpUu++93vtjJH92BG7tgYdKJKDHphLXbKUHBtbI21hnfbZH4aQ+MroGKMjLM9kdZBslT7yac4spdssTHvj3KUo7RrJv3O6Td+ZJO8765nM2zAFM5Ht4FAnMNtgLxZr2CgUKqMS4ecVJ0+pc8xsGhb9B2GQKkybmsPxgMf+MB20aAIKWXKzoIsAsiQ5ABVSQcDR6TaIm6xYXRaFHyewuZEeidj0OKpHZwGETkLIkOi9nxYrBmWlKGF3eJH2brHwsI4YrRr9957790unAwJSpiBMFaaZrGwOHovY4Kxzbi3cHFELYhzz7SYWeCwYTBQ1Iwe7eJMFBdtpOj1ifHN4LUI4seRwOUjH/nIAQ4ZB41R3d33NDd2jHRGikWH4cuQ8t6hbEEZlcUYTwYgg8v9+iQjwQnSJ3LBaGQQj/XXu/pXZSUYaJxLWTMLHCOyMh0WOm3mFBjfKabesR7nEM/19qnmCIdf242XMSbr5pKgCaOPk2MMrnCFK7Rjy7Ew5owrvzNPGGYMeYY0GWM4GHsGDgNAUEDpoOABoxeX2oNInuughX7ZJYOJweF9DKvibu6RA07G2LiZt+4RKKh2VkaK0TG255A8chy8U6lkZdwENGpPHadY/xjl5mZfT4yVcOqf53q3/VQcNQYgLlhj2tcTstucDYe2+Cx5YlhxqDklQ4dUDL2/fmaO+hzD3DM9p/o6pzuG9hMudQ7NoTL46SYyR3YYluYrGasMnsCLIAU9i1nfaVmybvQzh3SIgA39Q09wSjjkAoLm5z777NMyIZv1WbJKBqpEVWCIbjv96U/ftttYmD/aLghC1wjWcCQ5JlNz3vwyN7yr9mGW7JGBq171qm03tZWD5V7/JsvmKENdn7xbmzgIHKuhOaud1oxyDvXb58gOR3HsmtNZtS9Q8M5+UbIqAMApKhkj45xonPSh9r4ac2sx5gIgHGbjQH+Qs75zuGS9tOZ6F5mmV8iNNdqYkiOOCB1Hh+FfbeF0YWotWKvOMGet/QI+pz3tadu5TZeSBY4iObdf1jib69ZizupQ1n8oW1rzq+RM0IudIXjhfmvZWuyUIefQfBtbY/ttsgbjaYxrv+/QXJvjaK7X2izIUEEBOtZVVQRL5nruCYHtJBDncDtpb+BdjHBGGqeO4nVR1hSPaKAFiIHY3+/UdyR8zgIiC2BR5Ij1SzrKSLAwU/oiohwL2UjRN06XRZ1By/Dx3hOe8IRtm7pKVrv6CtY9tWnbaXxj7Z4rD9Ivi7UFSOQZn4psc5K0q8+i+0yGD0OfspZ9czHSOa1lrIkQi2Z290FYaH3OAlzR/j7jvtGqfVNjJ0JpgWXQivbKUnGi9MFn+5fT3dzLQHDoT5/VUKlZtXuqv33jlFPGOWCwlCGoJOiiF71oa6hZ2Dgi2s9Ys/DOMWW4rmfP4Xr7NDSGZVzJtDByBFv6e+SGnDrjwKgTJZf95ixj4LOy3q5+O+v/5sqQc2iOmSPYl4MggKKNnFBZ8SmmDDF/GMFXvOIV2zYs2fdSGS7vNZaMfgEcTsUb3vCGNsPB0ZVR5cC4b6j0a2h/X9/5HWpPX2aHHL25/ZtTzmF3z2H/OXO6Q7Cpf63FOWSoM6LpZwahLITgHb2Na104yZQw8P1ZzwEfQ4zGnPaq0hA0IK/9zw6Nk4yUgAnHuuTX2HEozQHBjLk5b63huPmbjArceRb9T3dwBKxjfmYdkWkk+93ARs1HDhFudP/QvtaSKw7dpz/96TZ4yIEdu5boRetkdx9jrcUcwnIcip1AEYfBHO7PjSotFlgVtBL8Wc96yeGw7snKlsPBWZdFJk+qEOglOsea7aK/VZMYM0Fja8dadcaQfCyZ6332U85hd63tP3stdkp/LTMeZGxsjR1qk/d755hzWOvIHEfrJ7mlE8xzQXTOuzlUzuIGTMN8NAS2hECcwy3BuvkPLcUsEiga370YqYw7jlvfISqF2j29bU7pUqQyQ4xgC4kFx+LOWeEAWPw4O04ts0hzFmovVlfJijDKQPpM97S9yhIoHbHwWjSnHLmhI8n1QakMw75/Kh+HitMy9UwOr98rpbvIRS5yIJ6MFZlZpUF955BiZ3CUYYCPRRmrWqj7xpmHM3ymxo6hJqrvuRxU75g67VUG2L0MBH2VIawxHjIY62dT/R0yTmsPlSg/w06WlZEhm8iwM34i4IIFS96hBHGznMMl7xsawzIIZUjIpexK39CUseZ09Q9IqFMryb3IuexjN7u9VueQHOJBxoe++mKuj0q9ZOS683uJc0gmRa+9U2ZSOanMHXmSRWJ8yt7IoFdp5MHFOZzTHUNH9K/FOeyemklXGluOTh1EU8qmAg3rLSsdCkb42dyhPLLDHGR6g86qk3WH5GYouNHV8Uv0qIx7ZZzIlAyaLBMH0PtdnslwFoQ07wTIus5hBSytQSo76J4p59Az6VHvmzq1dW5+WQc4Vv1DbvqOQ5+d9w8FTiqQWHplPeulgG5VKKieEXgQnJMpNFdLp1UJaHdxw1wmXRXHWnXGTnMOp+yUIQtM8HdsjV2PczgUeB9iVEFW22vYVdYdMsVZJc+5QmAnEohzuBNHZaBNpXSUx4yVIA05BetxDr2e4uW8WbCVEXYXWo6JEg8ZBdHZ7kl7Q4udiHWVFHWNF84dJcnhWo9zqA3d53axDbEYMmqqpGpIDMZOUFNqYkHmICmZrX1EHMTaA9Y1DMo5nBo79zCAPIuzwrH2vWci8/2Lg8WolwGw2HFOusbLlHM41d8hBpVhEnzgNDBqBAVkVzkXsgH+LTrfL1Mbet56ykrHjOAl7xsawzKeBSlkrkXyx5xDTrd+11XPk+mVxWeoylRXtmm9zqHx7pYc1vvm+lgyLSNg/7FrqXNY5aeCFhwYfWNIyxzSMfrFuK7v6js4OYdTumNKF0ydVtr9XPewGaXusm/9ErLKyikFH9Njc8vTWjKHFaRTAm9c6Zuu3t2IczilV8pZlqGWnaZDyKoyPxkVlxJQwSelpZxD88HcrMqJalvtT7Q3eMo5FAQzN7Vr6BTYpfPLfUsch6XOYc2hmq/rWS/p2tJhys3NVeW2VfbrmVXKOJQFX6/O2GnO4ZydMjR3xtbYJWPcn2tr4SioSK5lDNlPMsxV6TE3x/P7ENgVBOIc7grq63inaJNyG3vrLHpVLmLhZcRxFCidzcgcMnplpUQhRb1kRxhFHAE/4zBwWjh9MiicGIdg1Pd7laOirNQixSjoHs5QmUOlH6LD9hWs1TkUdVc20z8y3mKp7JLBNfVM5XxVxqSUs76ongGlvyKrFoN+5rCcW++3SIuce5cvxq6rH7mXiZgbOwvvmc50pjYbJSqMt4xs32Go0iQGXhmUS8pKq5RX2dZYf/Vl6DJGsoXGXJBA5FqJHHnjWMgsG8sl75Cd3KzM4ZL3DY1hZSHsuePE+6qAvqFZJUOM2NrLh41FXoReWRhZExDw2do7tVbnUOaZbNgT1j2xkhzKypIJgYixceO4KRETVKh9j0udwyqPk10ly8ZRoIYjY37YH9V1aA4uzuGc7hgy2uYyh8adHDD+zIWapwx3Yzi0d7q++kJWnk43L4ay9+SVDiknvTtH1+IcVhWAdpLrJWWlc5nDJXqUXilHWCm3UjoZL9lpThJ9IqtqX2sxkeXpzoeas75r0ueG5mzXkZOdlKnBX4DHHuwhtkt0iNLqzcocKncV/Ku+9ctKl6yXtZ+uxtMhO925KjNIL8scykpXv/XV7wQr7IFcq87Yac7hlJ0yNIdtMRhbY2Ww58a4P1+K8xKOJdf0iPGS+SbvuUJgpxKIc7hTR2agXTI1lL1N2zJ6HBpKTZkcA1LUte8QlQLrZhbmykrry24ZOt5BKTJcnOhlM7vMgsVdloyy054qqew7KlVv7/MWPp/xPEan58lYzGX5hspKy3jXPs6L0/rsteDYKbGRXZtyDstxxQJLJXUu0WonFvrsUNaJ0Sdr5G99cDpnf/P7UFnX3NjpgwVdpLc+z+GsAwf6jqfMB4NThJ3zwrBXYujAHKfi9fveNVbH+js2FYq1fZoMa8yHjJgl79jMzOGS99UYkgulbS5zAQOGmrEe+l4+QZHa18NJMy7eh3Ud/lJBDXvKyI2AjXFhZCjVs1/X3jcR4/Oc5zztZxk09nFqV2UcPV+ZnZPsfMbhC3VwhMwK1mNyqiTa/LOPqw4RYVgzho2Xdg05FTXWZWB6v3dzSh1Y1TfO3d+fD7WPx6ElMhf2R3Ji+lmdrdpzOPR+Y6T0eWrP4ZzuGCrnrr4PlYAqmzSmxqprlJbuE2jqBhj6zh094vAqTgznp4x5wRfvJR/6NNSutTiHpZs5J4JPZNWcMPa2CQhAktvuV6DUXj/Zt8qgDzk0U3pUf8s4tmeZ3CsbLdnTtwpsuFcQUjsY3eXc1H46QaqxOdt1DpVMCpjWXPM5FQ/9a4kO6a9pdViJg6sqQDeWOXQKp+oYY+eEU4esmJcOthFEWM96WX0oppzg7mEntefVNhNz0bpiTbAFAw/6YD06Y7OcwyrNp5MFtjxX+/qB2I3YKd29vcVL/8fWWPPM3Ou2ScBGIJW8shdUUAkGqhbSNu1eC8eSd/u6a133DPpdwIQeWPIVVitksqapK0wgzuEKDZ7FQCbJQSgWckak8hkKiyEhAq3ET1SQwlGC415KkTPHAWJEUkwUNCOB0cpxUeIj+mjxYOQpV7SAMx4YfxxQzqLMJYUoc8SY9VlZDYu4jB0jSOmQdsiIyIxYRJWgilaLmnme5zJsZS/U7msbA9zBBxavKgtioMsQ9g3c+roN72EguTxTRJlTteSZlTnRXpcMIDa1YGGHS53c6vfe6+cMGmNQl8yLtnAMZGKUfTIafb4MxrGx41xqN0MMJ59jNHD4ho7Wl6W1QDlBziIoa+V9so7az9DE7bznPW/bTuNo0RF9ZwQO9XdqUao9ExbPypDJbnJGOLXdPT1T7/Ac44KTA30EBxhsIvPdnzkgqLsXg+xx5NbTpzLqOc0cJo4to5ixK4qsRLhOxtUXcl1ZYONLHmU9GMZO1dUWnzX3yIK2W+xl3GRAROUFKWTYfUYpsbLVOkXQ3FRCx+DgwBtH85TxSuYFNchSHdCxZNyqzJlDZw5xUrXVgR90AxkZG19VAErvGKu1t9D81IduYKKOle/qCf0wnuaHvvubPiFz5oB78eQQeL4xpx+0T4Cl9IRstHaY5+aA+UW3cJAFvZzI6nMCIf2rHAnvF4BiZJFxBx95Bx3DOCdf5oNxUOFQ5dB93YFZ9+IIYGE+kg/jjifHAxPMffWIz/Wzg+RdW2Sah4zVeo85Y/xleuhHDL0XC5+zx3zo9EV7B/WtvhaI/Bh/Mk8fCF7gRv+QewY4eRNEEkzDnfz6IyDgs9pLn9NVdI9+e76xrdMnzVtj52/yVf2c0yvkSkavHGVjbu5Yc7oHc1jLVJpwDul0ciNT796xOcv5sk2B7GiHsRKUMXb4ydLQp/bQ9vcgTuksgSBz0TNVydQ6Z24YH31RgSAIW+zqJG96gtMmOCAbT+84SRwzulq1QK2X1mf9m1sv+9nPPtOSKVkyc8e2DxcZJPv1tQlr1Rlsj9LddJxnCSL4mxPFCbX2OWHYWk6G6E4OX7/NAjfuZUuY5/pdp7CzQbDlSOPp9Fljady8Z6mdMrTPdGqN7bdJoIwO4bAZZ7qHTUQuyZq5Q1+SL5yX6F7PsyaQi9K1Pmcd8HzzvyqYVsgsTVMPpgTiHK7gwMosKc1kVA4dnrBZXbJIM4Z9t2H/C+ZlGBjPFrkhw6XfBoY0he+ZHL2xLxNfa9urHUNtXPos2RyOFp5zkTvv4xBb5Dld+uOPhZ6BJzJcJ1cOvX9u7Kotc4w8h0PiPosvtmRhyVispb/Vh/4XB+uzn419N9t63rF0vIbuG3tfN9vFSGN0W4DXcjKkIAJZ19chvl0ZNB/839/dS/vq3Z5HXvtzoN4zNq+nmNZc9UxzlcG+9Hvz6BLtrfZo/1AfxsZHu1x9HbGR8VzLZ9f7/s3QHXPt7M+bqfurPcayDhnbLD1Z7613MJ7pC3qE3K11TqxlDnbf3Zervux1n9uV6c1o39xYbabO6laPcHywLuZz7fD7Jetl7eUUGBkqo5zjtxGdsaQPU/eQOQ7n3Dq35D1TdsqUnPbfPdSm7nxhG7AT+ofILOVoH7KgS3cft/aRO1nkJWv3Eh65JwQ2g0Ccw82gmGfsNgSUeIkGcxBFtOuyUDMCZMJyPPXOEYexQ4V2TgvTkhAIgYMbgbkTYzejvzLXMlwy9d0975vx7DxjcwmwD1TaCNgNfWfr5r4tTwuBjROIc7hxhnnCbkTARnKln0qsKHnRPlk7ZYLKbOw7WktWajdCt0u6Gudwl2DPS0NgtyawVc6hbSFKgz3fpURV+WyunUmgzkBQLi57bA/41FdU7cxepFW7I4E4h7vjqKfP6yagXM93wTmAw/4wkUD7gnwPZE4fWzfWLfmgAxk48/bfOUiJM3+BC1ygLenMFQIhEAJbQcAaobpEwNC/7Zezj71OGN/IO5Vi2kvrEBr79gQj57ZCbOR9+ezGCNj7aW+ufZqCyv09zRt7ej4dAltHIM7h1rHNk0MgBEIgBEIgBEIgBEIgBEJgZQjEOVyZoUpDQyAEQiAEQiAEQiAEQiAEQmDrCMQ53Dq2eXIIhEAIhEAIhEAIhEAIhEAIrAyBOIcrM1RpaAiEQAiEQAiEQAiEQAiEQAhsHYE4h1vHNk8OgRAIgRAIgRAIgRAIgRAIgZUhEOdwZYYqDQ2BEAiBEAiBEAiBEAiBEAiBrSMQ53Dr2ObJIRACIRACIRACIRACIRACIbAyBOIcrsxQpaEhEAIhEAIhEAIhEAIhEAIhsHUE4hxuHds8OQRCIARCIARCIARCIARCIARWhkCcw5UZqjQ0BEIgBEIgBEIgBEIgBEIgBLaOQJzDrWObJ4dACIRACIRACIRACIRACITAyhCIc7gyQ5WGhkAIhEAIhEAIhEAIhEAIhMDWEYhzuHVs8+QQCIEQCIEQCIEQCIEQCIEQWBkCcQ5XZqjS0BAIgRAIgRAIgRAIgRAIgRDYOgJxDreObZ4cAiEQAiEQAiEQAiEQAiEQAitDIM7hygxVGhoCIRACIRACIRACIRACIRACW0cgzuHWsc2TQyAEQiAEQiAEQiAEQiAEQmBlCMQ5XJmhSkNDIARCIARCIARCIARCIARCYOsIxDncOrZ5cgiEQAiEQAiEQAiEQAiEQAisDIE4hyszVGloCIRACIRACIRACIRACIRACGwdgTiHW8c2Tw6BEAiBEAiBEAiBEAiBEAiBlSEQ53BlhioNDYEQCIEQCIEQCIEQCIEQCIGtIxDncOvY5skhEAIhEAIhEAIhEAIhEAIhsDIE4hyuzFCloSEQAiEQAiEQAiEQAiEQAiGwdQTiHG4d2zw5BEIgBEIgBEIgBEIgBEIgBFaGQJzDlRmqNDQEQiAEQiAEQiAEQiAEQiAEto5AnMOtY5snh0AIhEAIhEAIhEAIhEAIhMDKEIhzuDJDlYaGQAiEQAiEQAiEQAiEQAiEwNYRiHO4dWzz5BAIg0E+LgAAB1xJREFUgRAIgW0i8OUvf7l50pOe1Lz3ve9tTnziEze3vOUtm6te9arNnnvu2bbgf//7X/P5z3++ed7zntcc5zjHaX72s58117jGNZqLXOQizSEOcYhtamVeEwIhEAIhEAI7m0Ccw509PmldCIRACITADIHPfOYzzQMe8IBmn332ae987nOf27zrXe9qHv3oRzf77rtvs8ceezQf+9jHmtve9rbt785+9rM3P/jBD5ob3/jGza1udavm2te+dhiHQAiEQAiEQAg0TRPnMGIQAiEQAiGwsgT+8Y9/NA95yEOa613ves1pTnOath8//elPmxvc4AZttvBlL3tZc+QjH7m53e1u1/znP/9pnva0pzV77bVX++/73e9+zac//enmxS9+cbP33nuvLIM0PARCIARCIAQ2i0Ccw80imeeEQAiEQAhsO4Hf//73zec+97nmohe96AHloZzCBz3oQc0b3/jG5lWvelXDgbz61a/eOowcwro4jte//vWbd7/73c0lLnGJbW97XhgCIRACIRACO41AnMOdNiJpTwiEQAiEwIYI/POf/2zuec97Nj/+8Y/bMtIPfehDzZWudKXmpS99aZthrEup6fnPf/7m8Y9/fHPnO995Q+/Mh0MgBEIgBELg4EAgzuHBYRTThxAIgRAIgQMI/PznP2/3E9qDaD9hZQjHnMMHP/jBB8ooBmUIhEAIhEAI7K4E4hzuriOffodACITAwZBA7TP8xCc+0R5Ic4QjHCHO4cFwnNOlEAiBEAiBrSEQ53BruOapIRACIRACu4DA17/+9ebJT35y88AHPrA59rGP3bbAvkMZxGQOd8GA5JUhEAIhEAIrRSDO4UoNVxobAiEQAiEwRsAppU984hObu971rgc4hu797Gc/21zhCldo7na3ux1ob+Gb3/zmdi/iK1/5yuZa17pWwIZACIRACITAbk8gzuFuLwIBEAIhEAKrT+CXv/xl89jHPvZAjqES0/3226853vGO19zxjndsTnziEzePfOQjm8Mc5jBth5/whCc0L3rRi9rM4qlOdarVh5AehEAIhEAIhMAGCcQ53CDAfDwEQiAEQmDXEvj1r3/d3Oc+92nOe97ztg5gXT/84Q+bH/3oR829733vNjv4lKc8pXnFK17RnOQkJ2l8BcZNb3rT5hznOEdz97vfvdljjz12bSfy9hAIgRAIgRDYAQTiHO6AQUgTQiAEQiAE1kfgL3/5S+vcPf3pTz/IA3yxve86POc5z9l+16GvtfjKV77S3OUud2kPqdl///0bJ5Xutdde63t5PhUCIRACIRACBzMCcQ4PZgOa7oRACIRACIwT+Nvf/tb89a9/bfbcc8/miEc8YlCFQAiEQAiEQAh0CMQ5jDiEQAiEQAiEQAiEQAiEQAiEQAg0cQ4jBCEQAiEQAiEQAiEQAiEQAiEQAnEOIwMhEAIhEAIhEAIhEAIhEAIhEAJNnMMIQQiEQAiEQAiEQAiEQAiEQAiEQJzDyEAIhEAIhEAIhEAIhEAIhEAIhEAT5zBCEAIhEAIhEAIhEAIhEAIhEAIhEOcwMhACIRACIRACIRACIRACIRACIYBATiuNHIRACIRACIRACIRACIRACIRACMQ5jAyEQAiEQAiEQAiEQAiEQAiEQAgkcxgZCIEQCIEQCIEQCIEQCIEQCIEQSFlpZCAEQiAEQiAEQiAEQiAEQiAEQgCB7DmMHIRACIRACIRACIRACIRACIRACMQ5jAyEQAiEQAiEQAiEQAiEQAiEQAgkcxgZCIEQCIEQCIEQCIEQCIEQCIEQSFlpZCAEQiAEQiAEQiAEQiAEQiAEQgCB7DmMHIRACIRACIRACIRACIRACIRACMQ5jAyEQAiEQAiEQAiEQAiEQAiEQAgkcxgZCIEQCIEQCIEQCIEQCIEQCIEQSFlpZCAEQiAEQiAEQiAEQiAEQiAEQgCB7DmMHIRACIRACIRACIRACIRACIRACMQ5jAyEQAiEQAiEQAiEQAiEQAiEQAgkcxgZCIEQCIEQCIEQCIEQCIEQCIEQSFlpZCAEQiAEQiAEQiAEQiAEQiAEQgCB7DmMHIRACIRACIRACIRACIRACIRACMQ5jAyEQAiEQAiEQAiEQAiEQAiEQAgkcxgZCIEQCIEQCIEQCIEQCIEQCIEQSFlpZCAEQiAEQiAEQiAEQiAEQiAEQgCB7DmMHIRACIRACIRACIRACIRACIRACMQ5jAyEQAiEQAiEQAiEQAiEQAiEQAgkcxgZCIEQCIEQCIEQCIEQCIEQCIEQSFlpZCAEQiAEQiAEQiAEQiAEQiAEQgCB7DmMHIRACIRACIRACIRACIRACIRACMQ5jAyEQAiEQAiEQAiEQAiEQAiEQAgkcxgZCIEQCIEQCIEQCIEQCIEQCIEQSFlpZCAEQiAEQiAEQiAEQiAEQiAEQgCB7DmMHIRACIRACIRACIRACIRACIRACMQ5jAyEQAiEQAiEQAiEQAiEQAiEQAgkcxgZCIEQCIEQCIEQCIEQCIEQCIEQ+P8J/H+Udp8XyUUO4QAAAABJRU5ErkJggg=="/>
          <p:cNvSpPr>
            <a:spLocks noChangeAspect="1" noChangeArrowheads="1"/>
          </p:cNvSpPr>
          <p:nvPr/>
        </p:nvSpPr>
        <p:spPr bwMode="auto">
          <a:xfrm>
            <a:off x="756937" y="5416078"/>
            <a:ext cx="9128468"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Rectangle 4"/>
          <p:cNvSpPr/>
          <p:nvPr/>
        </p:nvSpPr>
        <p:spPr>
          <a:xfrm>
            <a:off x="1202724" y="4331210"/>
            <a:ext cx="9803028" cy="646331"/>
          </a:xfrm>
          <a:prstGeom prst="rect">
            <a:avLst/>
          </a:prstGeom>
        </p:spPr>
        <p:txBody>
          <a:bodyPr wrap="square">
            <a:spAutoFit/>
          </a:bodyPr>
          <a:lstStyle/>
          <a:p>
            <a:r>
              <a:rPr lang="en-IN" sz="1200" dirty="0">
                <a:latin typeface="Arial" panose="020B0604020202020204" pitchFamily="34" charset="0"/>
              </a:rPr>
              <a:t>FIG. 12. The theoretical S</a:t>
            </a:r>
            <a:r>
              <a:rPr lang="en-IN" sz="1200" baseline="-25000" dirty="0">
                <a:latin typeface="Arial" panose="020B0604020202020204" pitchFamily="34" charset="0"/>
              </a:rPr>
              <a:t>1</a:t>
            </a:r>
            <a:r>
              <a:rPr lang="en-IN" sz="1200" dirty="0">
                <a:latin typeface="Arial" panose="020B0604020202020204" pitchFamily="34" charset="0"/>
              </a:rPr>
              <a:t> absorption spectrum of a) [5]CPP b) [7]CPP and [9]CPP. The MCTDH wavepacket dynamics simulations are performed using relevant 26 vibrational DOFs, whereas the ML-MCTDH method employs full-dimensionality of CPP. The experimental spectrum of [5]CPP is reproduced from Ref. [a]</a:t>
            </a:r>
            <a:endParaRPr lang="en-IN" sz="1200" dirty="0"/>
          </a:p>
        </p:txBody>
      </p:sp>
      <p:sp>
        <p:nvSpPr>
          <p:cNvPr id="6" name="Slide Number Placeholder 5"/>
          <p:cNvSpPr>
            <a:spLocks noGrp="1"/>
          </p:cNvSpPr>
          <p:nvPr>
            <p:ph type="sldNum" sz="quarter" idx="12"/>
          </p:nvPr>
        </p:nvSpPr>
        <p:spPr/>
        <p:txBody>
          <a:bodyPr/>
          <a:lstStyle/>
          <a:p>
            <a:fld id="{0E66EDFE-1B1D-45B2-9072-621A744D3735}" type="slidenum">
              <a:rPr lang="en-IN" smtClean="0"/>
              <a:t>14</a:t>
            </a:fld>
            <a:endParaRPr lang="en-IN"/>
          </a:p>
        </p:txBody>
      </p:sp>
      <p:pic>
        <p:nvPicPr>
          <p:cNvPr id="7" name="Picture 2" descr="IISER TV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6591" y="0"/>
            <a:ext cx="604419"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88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500" y="386838"/>
            <a:ext cx="281734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Conclusion</a:t>
            </a:r>
            <a:endParaRPr lang="en-IN" sz="2000" b="1" dirty="0">
              <a:latin typeface="Arial" panose="020B0604020202020204" pitchFamily="34" charset="0"/>
              <a:cs typeface="Arial" panose="020B0604020202020204" pitchFamily="34" charset="0"/>
            </a:endParaRPr>
          </a:p>
        </p:txBody>
      </p:sp>
      <p:sp>
        <p:nvSpPr>
          <p:cNvPr id="4" name="Rectangle 3"/>
          <p:cNvSpPr/>
          <p:nvPr/>
        </p:nvSpPr>
        <p:spPr>
          <a:xfrm>
            <a:off x="539413" y="1270468"/>
            <a:ext cx="4114444" cy="5078313"/>
          </a:xfrm>
          <a:prstGeom prst="rect">
            <a:avLst/>
          </a:prstGeom>
        </p:spPr>
        <p:txBody>
          <a:bodyPr wrap="square">
            <a:spAutoFit/>
          </a:bodyPr>
          <a:lstStyle/>
          <a:p>
            <a:pPr marL="285750" indent="-285750">
              <a:lnSpc>
                <a:spcPct val="150000"/>
              </a:lnSpc>
              <a:buFont typeface="Arial" panose="020B0604020202020204" pitchFamily="34" charset="0"/>
              <a:buChar char="•"/>
            </a:pPr>
            <a:r>
              <a:rPr lang="en-IN" sz="1400" dirty="0">
                <a:latin typeface="Arial" panose="020B0604020202020204" pitchFamily="34" charset="0"/>
                <a:cs typeface="Arial" panose="020B0604020202020204" pitchFamily="34" charset="0"/>
              </a:rPr>
              <a:t>We perform a combined analysis of energetics and SOC constants </a:t>
            </a:r>
          </a:p>
          <a:p>
            <a:pPr marL="285750" indent="-285750">
              <a:lnSpc>
                <a:spcPct val="150000"/>
              </a:lnSpc>
              <a:buFont typeface="Arial" panose="020B0604020202020204" pitchFamily="34" charset="0"/>
              <a:buChar char="•"/>
            </a:pPr>
            <a:r>
              <a:rPr lang="en-IN" sz="1400" dirty="0">
                <a:latin typeface="Arial" panose="020B0604020202020204" pitchFamily="34" charset="0"/>
                <a:cs typeface="Arial" panose="020B0604020202020204" pitchFamily="34" charset="0"/>
              </a:rPr>
              <a:t>Wavepacket dynamics reveal an ultrafast S</a:t>
            </a:r>
            <a:r>
              <a:rPr lang="en-IN" sz="1400" baseline="-25000" dirty="0">
                <a:latin typeface="Arial" panose="020B0604020202020204" pitchFamily="34" charset="0"/>
                <a:cs typeface="Arial" panose="020B0604020202020204" pitchFamily="34" charset="0"/>
              </a:rPr>
              <a:t>5</a:t>
            </a:r>
            <a:r>
              <a:rPr lang="en-IN" sz="1400" dirty="0">
                <a:latin typeface="Arial" panose="020B0604020202020204" pitchFamily="34" charset="0"/>
                <a:cs typeface="Arial" panose="020B0604020202020204" pitchFamily="34" charset="0"/>
              </a:rPr>
              <a:t>→S</a:t>
            </a:r>
            <a:r>
              <a:rPr lang="en-IN" sz="1400" baseline="-25000" dirty="0">
                <a:latin typeface="Arial" panose="020B0604020202020204" pitchFamily="34" charset="0"/>
                <a:cs typeface="Arial" panose="020B0604020202020204" pitchFamily="34" charset="0"/>
              </a:rPr>
              <a:t>2 </a:t>
            </a:r>
            <a:r>
              <a:rPr lang="en-IN" sz="1400" dirty="0">
                <a:latin typeface="Arial" panose="020B0604020202020204" pitchFamily="34" charset="0"/>
                <a:cs typeface="Arial" panose="020B0604020202020204" pitchFamily="34" charset="0"/>
              </a:rPr>
              <a:t>IC in all these molecules</a:t>
            </a:r>
          </a:p>
          <a:p>
            <a:pPr marL="285750" indent="-285750">
              <a:lnSpc>
                <a:spcPct val="150000"/>
              </a:lnSpc>
              <a:buFont typeface="Arial" panose="020B0604020202020204" pitchFamily="34" charset="0"/>
              <a:buChar char="•"/>
            </a:pPr>
            <a:r>
              <a:rPr lang="en-IN" sz="1400" dirty="0">
                <a:latin typeface="Arial" panose="020B0604020202020204" pitchFamily="34" charset="0"/>
                <a:cs typeface="Arial" panose="020B0604020202020204" pitchFamily="34" charset="0"/>
              </a:rPr>
              <a:t>Hence ISC pathways more likely from S</a:t>
            </a:r>
            <a:r>
              <a:rPr lang="en-IN" sz="1400" baseline="-25000" dirty="0">
                <a:latin typeface="Arial" panose="020B0604020202020204" pitchFamily="34" charset="0"/>
                <a:cs typeface="Arial" panose="020B0604020202020204" pitchFamily="34" charset="0"/>
              </a:rPr>
              <a:t>2</a:t>
            </a:r>
            <a:r>
              <a:rPr lang="en-IN" sz="1400" dirty="0">
                <a:latin typeface="Arial" panose="020B0604020202020204" pitchFamily="34" charset="0"/>
                <a:cs typeface="Arial" panose="020B0604020202020204" pitchFamily="34" charset="0"/>
              </a:rPr>
              <a:t> state, with T</a:t>
            </a:r>
            <a:r>
              <a:rPr lang="en-IN" sz="1400" baseline="-25000" dirty="0">
                <a:latin typeface="Arial" panose="020B0604020202020204" pitchFamily="34" charset="0"/>
                <a:cs typeface="Arial" panose="020B0604020202020204" pitchFamily="34" charset="0"/>
              </a:rPr>
              <a:t>6</a:t>
            </a:r>
            <a:r>
              <a:rPr lang="en-IN" sz="1400" dirty="0">
                <a:latin typeface="Arial" panose="020B0604020202020204" pitchFamily="34" charset="0"/>
                <a:cs typeface="Arial" panose="020B0604020202020204" pitchFamily="34" charset="0"/>
              </a:rPr>
              <a:t> being the receiver state</a:t>
            </a:r>
          </a:p>
          <a:p>
            <a:pPr marL="285750" indent="-285750">
              <a:lnSpc>
                <a:spcPct val="150000"/>
              </a:lnSpc>
              <a:buFont typeface="Arial" panose="020B0604020202020204" pitchFamily="34" charset="0"/>
              <a:buChar char="•"/>
            </a:pPr>
            <a:r>
              <a:rPr lang="en-IN" sz="1400" dirty="0">
                <a:latin typeface="Arial" panose="020B0604020202020204" pitchFamily="34" charset="0"/>
                <a:cs typeface="Arial" panose="020B0604020202020204" pitchFamily="34" charset="0"/>
              </a:rPr>
              <a:t>On the other hand for [9]CPP, the S</a:t>
            </a:r>
            <a:r>
              <a:rPr lang="en-IN" sz="1400" baseline="-25000" dirty="0">
                <a:latin typeface="Arial" panose="020B0604020202020204" pitchFamily="34" charset="0"/>
                <a:cs typeface="Arial" panose="020B0604020202020204" pitchFamily="34" charset="0"/>
              </a:rPr>
              <a:t>1</a:t>
            </a:r>
            <a:r>
              <a:rPr lang="en-IN" sz="1400" dirty="0">
                <a:latin typeface="Arial" panose="020B0604020202020204" pitchFamily="34" charset="0"/>
                <a:cs typeface="Arial" panose="020B0604020202020204" pitchFamily="34" charset="0"/>
              </a:rPr>
              <a:t> → T</a:t>
            </a:r>
            <a:r>
              <a:rPr lang="en-IN" sz="1400" baseline="-25000" dirty="0">
                <a:latin typeface="Arial" panose="020B0604020202020204" pitchFamily="34" charset="0"/>
                <a:cs typeface="Arial" panose="020B0604020202020204" pitchFamily="34" charset="0"/>
              </a:rPr>
              <a:t>4</a:t>
            </a:r>
            <a:r>
              <a:rPr lang="en-IN" sz="1400" dirty="0">
                <a:latin typeface="Arial" panose="020B0604020202020204" pitchFamily="34" charset="0"/>
                <a:cs typeface="Arial" panose="020B0604020202020204" pitchFamily="34" charset="0"/>
              </a:rPr>
              <a:t> ISC happens after a rapid S</a:t>
            </a:r>
            <a:r>
              <a:rPr lang="en-IN" sz="1400" baseline="-25000" dirty="0">
                <a:latin typeface="Arial" panose="020B0604020202020204" pitchFamily="34" charset="0"/>
                <a:cs typeface="Arial" panose="020B0604020202020204" pitchFamily="34" charset="0"/>
              </a:rPr>
              <a:t>2</a:t>
            </a:r>
            <a:r>
              <a:rPr lang="en-IN" sz="1400" dirty="0">
                <a:latin typeface="Arial" panose="020B0604020202020204" pitchFamily="34" charset="0"/>
                <a:cs typeface="Arial" panose="020B0604020202020204" pitchFamily="34" charset="0"/>
              </a:rPr>
              <a:t> → S</a:t>
            </a:r>
            <a:r>
              <a:rPr lang="en-IN" sz="1400" baseline="-25000" dirty="0">
                <a:latin typeface="Arial" panose="020B0604020202020204" pitchFamily="34" charset="0"/>
                <a:cs typeface="Arial" panose="020B0604020202020204" pitchFamily="34" charset="0"/>
              </a:rPr>
              <a:t>1</a:t>
            </a:r>
            <a:r>
              <a:rPr lang="en-IN" sz="1400" dirty="0">
                <a:latin typeface="Arial" panose="020B0604020202020204" pitchFamily="34" charset="0"/>
                <a:cs typeface="Arial" panose="020B0604020202020204" pitchFamily="34" charset="0"/>
              </a:rPr>
              <a:t> IC decay</a:t>
            </a:r>
          </a:p>
          <a:p>
            <a:pPr marL="285750" indent="-285750">
              <a:lnSpc>
                <a:spcPct val="150000"/>
              </a:lnSpc>
              <a:buFont typeface="Arial" panose="020B0604020202020204" pitchFamily="34" charset="0"/>
              <a:buChar char="•"/>
            </a:pPr>
            <a:r>
              <a:rPr lang="en-IN" sz="1400" dirty="0">
                <a:latin typeface="Arial" panose="020B0604020202020204" pitchFamily="34" charset="0"/>
                <a:cs typeface="Arial" panose="020B0604020202020204" pitchFamily="34" charset="0"/>
              </a:rPr>
              <a:t>Experimental fluorescence and phosphorescence emission energies are well reproduced with the LVC framework employed in this study</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p:txBody>
      </p:sp>
      <p:sp>
        <p:nvSpPr>
          <p:cNvPr id="3" name="Slide Number Placeholder 2"/>
          <p:cNvSpPr>
            <a:spLocks noGrp="1"/>
          </p:cNvSpPr>
          <p:nvPr>
            <p:ph type="sldNum" sz="quarter" idx="12"/>
          </p:nvPr>
        </p:nvSpPr>
        <p:spPr/>
        <p:txBody>
          <a:bodyPr/>
          <a:lstStyle/>
          <a:p>
            <a:fld id="{0E66EDFE-1B1D-45B2-9072-621A744D3735}" type="slidenum">
              <a:rPr lang="en-IN" smtClean="0"/>
              <a:t>15</a:t>
            </a:fld>
            <a:endParaRPr lang="en-IN"/>
          </a:p>
        </p:txBody>
      </p:sp>
      <p:pic>
        <p:nvPicPr>
          <p:cNvPr id="5" name="Picture 4">
            <a:extLst>
              <a:ext uri="{FF2B5EF4-FFF2-40B4-BE49-F238E27FC236}">
                <a16:creationId xmlns:a16="http://schemas.microsoft.com/office/drawing/2014/main" id="{E11EFE2C-9983-8B54-A2AD-CD0F82AD3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857" y="1006404"/>
            <a:ext cx="7292522" cy="4102044"/>
          </a:xfrm>
          <a:prstGeom prst="rect">
            <a:avLst/>
          </a:prstGeom>
        </p:spPr>
      </p:pic>
    </p:spTree>
    <p:extLst>
      <p:ext uri="{BB962C8B-B14F-4D97-AF65-F5344CB8AC3E}">
        <p14:creationId xmlns:p14="http://schemas.microsoft.com/office/powerpoint/2010/main" val="678840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000" y="106027"/>
            <a:ext cx="10095600" cy="936800"/>
          </a:xfrm>
        </p:spPr>
        <p:txBody>
          <a:bodyPr/>
          <a:lstStyle/>
          <a:p>
            <a:pPr algn="ctr"/>
            <a:r>
              <a:rPr lang="en-US" sz="2800" dirty="0"/>
              <a:t>Acknowledgement</a:t>
            </a:r>
            <a:endParaRPr lang="en-IN" sz="2800" dirty="0"/>
          </a:p>
        </p:txBody>
      </p:sp>
      <p:sp>
        <p:nvSpPr>
          <p:cNvPr id="4" name="Slide Number Placeholder 3"/>
          <p:cNvSpPr>
            <a:spLocks noGrp="1"/>
          </p:cNvSpPr>
          <p:nvPr>
            <p:ph type="sldNum" sz="quarter" idx="12"/>
          </p:nvPr>
        </p:nvSpPr>
        <p:spPr/>
        <p:txBody>
          <a:bodyPr/>
          <a:lstStyle/>
          <a:p>
            <a:fld id="{0E66EDFE-1B1D-45B2-9072-621A744D3735}" type="slidenum">
              <a:rPr lang="en-IN" smtClean="0"/>
              <a:t>16</a:t>
            </a:fld>
            <a:endParaRPr lang="en-IN"/>
          </a:p>
        </p:txBody>
      </p:sp>
      <p:sp>
        <p:nvSpPr>
          <p:cNvPr id="5" name="Rectangle 4"/>
          <p:cNvSpPr/>
          <p:nvPr/>
        </p:nvSpPr>
        <p:spPr>
          <a:xfrm>
            <a:off x="895350" y="958721"/>
            <a:ext cx="10248900" cy="2468368"/>
          </a:xfrm>
          <a:prstGeom prst="rect">
            <a:avLst/>
          </a:prstGeom>
        </p:spPr>
        <p:txBody>
          <a:bodyPr wrap="square">
            <a:spAutoFit/>
          </a:bodyPr>
          <a:lstStyle/>
          <a:p>
            <a:pPr algn="ctr">
              <a:lnSpc>
                <a:spcPct val="200000"/>
              </a:lnSpc>
            </a:pPr>
            <a:r>
              <a:rPr lang="en-US" sz="2000" dirty="0" err="1">
                <a:latin typeface="Arial" panose="020B0604020202020204" pitchFamily="34" charset="0"/>
              </a:rPr>
              <a:t>Dr</a:t>
            </a:r>
            <a:r>
              <a:rPr lang="en-US" sz="2000" dirty="0">
                <a:latin typeface="Arial" panose="020B0604020202020204" pitchFamily="34" charset="0"/>
              </a:rPr>
              <a:t> </a:t>
            </a:r>
            <a:r>
              <a:rPr lang="en-IN" sz="2000" dirty="0" err="1"/>
              <a:t>Vennapusa</a:t>
            </a:r>
            <a:r>
              <a:rPr lang="en-IN" sz="2000" dirty="0"/>
              <a:t> </a:t>
            </a:r>
            <a:r>
              <a:rPr lang="en-IN" sz="2000" dirty="0" err="1"/>
              <a:t>Sivaranjana</a:t>
            </a:r>
            <a:r>
              <a:rPr lang="en-IN" sz="2000" dirty="0"/>
              <a:t> Reddy</a:t>
            </a:r>
          </a:p>
          <a:p>
            <a:pPr algn="ctr">
              <a:lnSpc>
                <a:spcPct val="200000"/>
              </a:lnSpc>
            </a:pPr>
            <a:r>
              <a:rPr lang="en-US" sz="2000" dirty="0"/>
              <a:t>All the Faculty members of IISER-TVM</a:t>
            </a:r>
          </a:p>
          <a:p>
            <a:pPr algn="ctr">
              <a:lnSpc>
                <a:spcPct val="200000"/>
              </a:lnSpc>
            </a:pPr>
            <a:r>
              <a:rPr lang="en-US" sz="2000" dirty="0"/>
              <a:t>All my lab mates</a:t>
            </a:r>
          </a:p>
          <a:p>
            <a:pPr algn="ctr">
              <a:lnSpc>
                <a:spcPct val="200000"/>
              </a:lnSpc>
            </a:pPr>
            <a:r>
              <a:rPr lang="en-US" sz="2000" dirty="0"/>
              <a:t>Friends and Family members</a:t>
            </a:r>
            <a:endParaRPr lang="en-IN" sz="2000" dirty="0"/>
          </a:p>
        </p:txBody>
      </p:sp>
      <p:pic>
        <p:nvPicPr>
          <p:cNvPr id="6" name="Picture 2" descr="IISER TV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000" y="4993514"/>
            <a:ext cx="1568612" cy="9228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21 Kendriya Vidyalaya buildings found unsafe: MHRD | Deccan Heral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200" l="0" r="100000"/>
                    </a14:imgEffect>
                  </a14:imgLayer>
                </a14:imgProps>
              </a:ext>
              <a:ext uri="{28A0092B-C50C-407E-A947-70E740481C1C}">
                <a14:useLocalDpi xmlns:a14="http://schemas.microsoft.com/office/drawing/2010/main" val="0"/>
              </a:ext>
            </a:extLst>
          </a:blip>
          <a:srcRect l="14566" t="16387" r="15686" b="12185"/>
          <a:stretch/>
        </p:blipFill>
        <p:spPr bwMode="auto">
          <a:xfrm>
            <a:off x="9486450" y="4552949"/>
            <a:ext cx="15811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14AD79-9A4D-094F-94EF-A1B5DBB337F8}"/>
              </a:ext>
            </a:extLst>
          </p:cNvPr>
          <p:cNvPicPr>
            <a:picLocks noChangeAspect="1"/>
          </p:cNvPicPr>
          <p:nvPr/>
        </p:nvPicPr>
        <p:blipFill>
          <a:blip r:embed="rId5"/>
          <a:stretch>
            <a:fillRect/>
          </a:stretch>
        </p:blipFill>
        <p:spPr>
          <a:xfrm>
            <a:off x="5366758" y="4552948"/>
            <a:ext cx="947946" cy="1619252"/>
          </a:xfrm>
          <a:prstGeom prst="rect">
            <a:avLst/>
          </a:prstGeom>
        </p:spPr>
      </p:pic>
      <p:pic>
        <p:nvPicPr>
          <p:cNvPr id="1026" name="Picture 2" descr="IISER Thiruvananthapuram">
            <a:extLst>
              <a:ext uri="{FF2B5EF4-FFF2-40B4-BE49-F238E27FC236}">
                <a16:creationId xmlns:a16="http://schemas.microsoft.com/office/drawing/2014/main" id="{3EDD8FF6-2FC4-04FF-7342-81EFC0D24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350" y="690359"/>
            <a:ext cx="1448053" cy="191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6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rphologies and Charge‐Transfer: Structure and Charge Transport Properties  of Cycloparaphenylene Monolayers on Graphite (Adv. Mater. Interfaces  8/2019) - Pérez‐Guardiola - 2019 - Advanced Materials Interfaces - Wiley  Online Library"/>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Effect>
                      <a14:colorTemperature colorTemp="11200"/>
                    </a14:imgEffect>
                    <a14:imgEffect>
                      <a14:brightnessContrast bright="-19000"/>
                    </a14:imgEffect>
                  </a14:imgLayer>
                </a14:imgProps>
              </a:ext>
              <a:ext uri="{28A0092B-C50C-407E-A947-70E740481C1C}">
                <a14:useLocalDpi xmlns:a14="http://schemas.microsoft.com/office/drawing/2010/main" val="0"/>
              </a:ext>
            </a:extLst>
          </a:blip>
          <a:srcRect t="52659" b="474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tcichemicals.com/assets/cms-images/category_index12955_01E.png"/>
          <p:cNvPicPr>
            <a:picLocks noChangeAspect="1" noChangeArrowheads="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4000"/>
                    </a14:imgEffect>
                    <a14:imgEffect>
                      <a14:colorTemperature colorTemp="11200"/>
                    </a14:imgEffect>
                    <a14:imgEffect>
                      <a14:brightnessContrast bright="-20000" contrast="-2000"/>
                    </a14:imgEffect>
                  </a14:imgLayer>
                </a14:imgProps>
              </a:ext>
              <a:ext uri="{28A0092B-C50C-407E-A947-70E740481C1C}">
                <a14:useLocalDpi xmlns:a14="http://schemas.microsoft.com/office/drawing/2010/main" val="0"/>
              </a:ext>
            </a:extLst>
          </a:blip>
          <a:srcRect l="42153" t="1415" r="16592" b="-1415"/>
          <a:stretch/>
        </p:blipFill>
        <p:spPr bwMode="auto">
          <a:xfrm>
            <a:off x="1674170" y="2448727"/>
            <a:ext cx="8498530" cy="5353592"/>
          </a:xfrm>
          <a:prstGeom prst="rect">
            <a:avLst/>
          </a:prstGeom>
          <a:noFill/>
          <a:scene3d>
            <a:camera prst="isometricOffAxis2Top"/>
            <a:lightRig rig="freezing" dir="t"/>
          </a:scene3d>
          <a:sp3d prstMaterial="metal"/>
          <a:extLst>
            <a:ext uri="{909E8E84-426E-40DD-AFC4-6F175D3DCCD1}">
              <a14:hiddenFill xmlns:a14="http://schemas.microsoft.com/office/drawing/2010/main">
                <a:solidFill>
                  <a:srgbClr val="FFFFFF"/>
                </a:solidFill>
              </a14:hiddenFill>
            </a:ext>
          </a:extLst>
        </p:spPr>
      </p:pic>
      <p:pic>
        <p:nvPicPr>
          <p:cNvPr id="5" name="Picture 2" descr="Одностенные углеродные нанотрубки (SWCNT&amp;#39;s) - Химэксперт"/>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40" b="89971" l="487" r="100000"/>
                    </a14:imgEffect>
                    <a14:imgEffect>
                      <a14:artisticGlowEdges/>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911540" y="1481666"/>
            <a:ext cx="6703291" cy="3970867"/>
          </a:xfrm>
          <a:prstGeom prst="rect">
            <a:avLst/>
          </a:prstGeom>
          <a:noFill/>
        </p:spPr>
      </p:pic>
      <p:sp>
        <p:nvSpPr>
          <p:cNvPr id="6" name="TextBox 5"/>
          <p:cNvSpPr txBox="1"/>
          <p:nvPr/>
        </p:nvSpPr>
        <p:spPr>
          <a:xfrm rot="706271">
            <a:off x="5218294" y="3843392"/>
            <a:ext cx="5953324" cy="646331"/>
          </a:xfrm>
          <a:custGeom>
            <a:avLst/>
            <a:gdLst>
              <a:gd name="connsiteX0" fmla="*/ 0 w 2887134"/>
              <a:gd name="connsiteY0" fmla="*/ 0 h 369332"/>
              <a:gd name="connsiteX1" fmla="*/ 2887134 w 2887134"/>
              <a:gd name="connsiteY1" fmla="*/ 0 h 369332"/>
              <a:gd name="connsiteX2" fmla="*/ 2887134 w 2887134"/>
              <a:gd name="connsiteY2" fmla="*/ 369332 h 369332"/>
              <a:gd name="connsiteX3" fmla="*/ 0 w 2887134"/>
              <a:gd name="connsiteY3" fmla="*/ 369332 h 369332"/>
              <a:gd name="connsiteX4" fmla="*/ 0 w 2887134"/>
              <a:gd name="connsiteY4" fmla="*/ 0 h 369332"/>
              <a:gd name="connsiteX0" fmla="*/ 0 w 3940829"/>
              <a:gd name="connsiteY0" fmla="*/ 89848 h 459180"/>
              <a:gd name="connsiteX1" fmla="*/ 3940829 w 3940829"/>
              <a:gd name="connsiteY1" fmla="*/ 0 h 459180"/>
              <a:gd name="connsiteX2" fmla="*/ 2887134 w 3940829"/>
              <a:gd name="connsiteY2" fmla="*/ 459180 h 459180"/>
              <a:gd name="connsiteX3" fmla="*/ 0 w 3940829"/>
              <a:gd name="connsiteY3" fmla="*/ 459180 h 459180"/>
              <a:gd name="connsiteX4" fmla="*/ 0 w 3940829"/>
              <a:gd name="connsiteY4" fmla="*/ 89848 h 459180"/>
              <a:gd name="connsiteX0" fmla="*/ 0 w 4950325"/>
              <a:gd name="connsiteY0" fmla="*/ 89848 h 459180"/>
              <a:gd name="connsiteX1" fmla="*/ 3940829 w 4950325"/>
              <a:gd name="connsiteY1" fmla="*/ 0 h 459180"/>
              <a:gd name="connsiteX2" fmla="*/ 4950325 w 4950325"/>
              <a:gd name="connsiteY2" fmla="*/ 357884 h 459180"/>
              <a:gd name="connsiteX3" fmla="*/ 0 w 4950325"/>
              <a:gd name="connsiteY3" fmla="*/ 459180 h 459180"/>
              <a:gd name="connsiteX4" fmla="*/ 0 w 4950325"/>
              <a:gd name="connsiteY4" fmla="*/ 89848 h 459180"/>
              <a:gd name="connsiteX0" fmla="*/ 0 w 5045670"/>
              <a:gd name="connsiteY0" fmla="*/ 0 h 868376"/>
              <a:gd name="connsiteX1" fmla="*/ 4036174 w 5045670"/>
              <a:gd name="connsiteY1" fmla="*/ 409196 h 868376"/>
              <a:gd name="connsiteX2" fmla="*/ 5045670 w 5045670"/>
              <a:gd name="connsiteY2" fmla="*/ 767080 h 868376"/>
              <a:gd name="connsiteX3" fmla="*/ 95345 w 5045670"/>
              <a:gd name="connsiteY3" fmla="*/ 868376 h 868376"/>
              <a:gd name="connsiteX4" fmla="*/ 0 w 5045670"/>
              <a:gd name="connsiteY4" fmla="*/ 0 h 868376"/>
              <a:gd name="connsiteX0" fmla="*/ 209639 w 5255309"/>
              <a:gd name="connsiteY0" fmla="*/ 0 h 767080"/>
              <a:gd name="connsiteX1" fmla="*/ 4245813 w 5255309"/>
              <a:gd name="connsiteY1" fmla="*/ 409196 h 767080"/>
              <a:gd name="connsiteX2" fmla="*/ 5255309 w 5255309"/>
              <a:gd name="connsiteY2" fmla="*/ 767080 h 767080"/>
              <a:gd name="connsiteX3" fmla="*/ 0 w 5255309"/>
              <a:gd name="connsiteY3" fmla="*/ 317882 h 767080"/>
              <a:gd name="connsiteX4" fmla="*/ 209639 w 5255309"/>
              <a:gd name="connsiteY4" fmla="*/ 0 h 767080"/>
              <a:gd name="connsiteX0" fmla="*/ 209639 w 5255309"/>
              <a:gd name="connsiteY0" fmla="*/ 0 h 1260164"/>
              <a:gd name="connsiteX1" fmla="*/ 4353954 w 5255309"/>
              <a:gd name="connsiteY1" fmla="*/ 1260164 h 1260164"/>
              <a:gd name="connsiteX2" fmla="*/ 5255309 w 5255309"/>
              <a:gd name="connsiteY2" fmla="*/ 767080 h 1260164"/>
              <a:gd name="connsiteX3" fmla="*/ 0 w 5255309"/>
              <a:gd name="connsiteY3" fmla="*/ 317882 h 1260164"/>
              <a:gd name="connsiteX4" fmla="*/ 209639 w 5255309"/>
              <a:gd name="connsiteY4" fmla="*/ 0 h 1260164"/>
              <a:gd name="connsiteX0" fmla="*/ 209639 w 5298455"/>
              <a:gd name="connsiteY0" fmla="*/ 17724 h 784804"/>
              <a:gd name="connsiteX1" fmla="*/ 5298455 w 5298455"/>
              <a:gd name="connsiteY1" fmla="*/ 0 h 784804"/>
              <a:gd name="connsiteX2" fmla="*/ 5255309 w 5298455"/>
              <a:gd name="connsiteY2" fmla="*/ 784804 h 784804"/>
              <a:gd name="connsiteX3" fmla="*/ 0 w 5298455"/>
              <a:gd name="connsiteY3" fmla="*/ 335606 h 784804"/>
              <a:gd name="connsiteX4" fmla="*/ 209639 w 5298455"/>
              <a:gd name="connsiteY4" fmla="*/ 17724 h 78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455" h="784804">
                <a:moveTo>
                  <a:pt x="209639" y="17724"/>
                </a:moveTo>
                <a:lnTo>
                  <a:pt x="5298455" y="0"/>
                </a:lnTo>
                <a:lnTo>
                  <a:pt x="5255309" y="784804"/>
                </a:lnTo>
                <a:lnTo>
                  <a:pt x="0" y="335606"/>
                </a:lnTo>
                <a:lnTo>
                  <a:pt x="209639" y="17724"/>
                </a:lnTo>
                <a:close/>
              </a:path>
            </a:pathLst>
          </a:cu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sz="3600" b="1" dirty="0">
                <a:solidFill>
                  <a:srgbClr val="FE5EFE"/>
                </a:solidFill>
                <a:latin typeface="Viner Hand ITC" panose="03070502030502020203" pitchFamily="66" charset="0"/>
              </a:rPr>
              <a:t>Thank you for Attention</a:t>
            </a:r>
            <a:endParaRPr lang="en-IN" sz="3600" b="1" dirty="0">
              <a:solidFill>
                <a:srgbClr val="FE5EFE"/>
              </a:solidFill>
              <a:latin typeface="Viner Hand ITC" panose="03070502030502020203" pitchFamily="66" charset="0"/>
            </a:endParaRPr>
          </a:p>
        </p:txBody>
      </p:sp>
    </p:spTree>
    <p:extLst>
      <p:ext uri="{BB962C8B-B14F-4D97-AF65-F5344CB8AC3E}">
        <p14:creationId xmlns:p14="http://schemas.microsoft.com/office/powerpoint/2010/main" val="421877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396" y="476814"/>
            <a:ext cx="10095600" cy="362171"/>
          </a:xfrm>
        </p:spPr>
        <p:txBody>
          <a:bodyPr>
            <a:noAutofit/>
          </a:bodyPr>
          <a:lstStyle/>
          <a:p>
            <a:r>
              <a:rPr lang="en-US" sz="2000" b="1" dirty="0">
                <a:solidFill>
                  <a:schemeClr val="accent4">
                    <a:lumMod val="10000"/>
                  </a:schemeClr>
                </a:solidFill>
                <a:latin typeface="Arial" panose="020B0604020202020204" pitchFamily="34" charset="0"/>
                <a:cs typeface="Arial" panose="020B0604020202020204" pitchFamily="34" charset="0"/>
              </a:rPr>
              <a:t>Introduction</a:t>
            </a:r>
            <a:endParaRPr lang="en-IN" sz="2000" b="1" dirty="0">
              <a:solidFill>
                <a:schemeClr val="accent4">
                  <a:lumMod val="10000"/>
                </a:schemeClr>
              </a:solidFill>
              <a:latin typeface="Arial" panose="020B0604020202020204" pitchFamily="34" charset="0"/>
              <a:cs typeface="Arial" panose="020B0604020202020204" pitchFamily="34" charset="0"/>
            </a:endParaRPr>
          </a:p>
        </p:txBody>
      </p:sp>
      <p:sp>
        <p:nvSpPr>
          <p:cNvPr id="5" name="Content Placeholder 10"/>
          <p:cNvSpPr txBox="1">
            <a:spLocks/>
          </p:cNvSpPr>
          <p:nvPr/>
        </p:nvSpPr>
        <p:spPr>
          <a:xfrm>
            <a:off x="445923" y="1257764"/>
            <a:ext cx="8631401" cy="400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600" dirty="0">
                <a:latin typeface="Arial" panose="020B0604020202020204" pitchFamily="34" charset="0"/>
                <a:cs typeface="Arial" panose="020B0604020202020204" pitchFamily="34" charset="0"/>
              </a:rPr>
              <a:t>In 1934 </a:t>
            </a:r>
            <a:r>
              <a:rPr lang="en-IN" sz="1600" dirty="0" err="1">
                <a:latin typeface="Arial" panose="020B0604020202020204" pitchFamily="34" charset="0"/>
                <a:cs typeface="Arial" panose="020B0604020202020204" pitchFamily="34" charset="0"/>
              </a:rPr>
              <a:t>Perekh</a:t>
            </a:r>
            <a:r>
              <a:rPr lang="en-IN" sz="1600" dirty="0">
                <a:latin typeface="Arial" panose="020B0604020202020204" pitchFamily="34" charset="0"/>
                <a:cs typeface="Arial" panose="020B0604020202020204" pitchFamily="34" charset="0"/>
              </a:rPr>
              <a:t> and </a:t>
            </a:r>
            <a:r>
              <a:rPr lang="en-IN" sz="1600" dirty="0" err="1">
                <a:latin typeface="Arial" panose="020B0604020202020204" pitchFamily="34" charset="0"/>
                <a:cs typeface="Arial" panose="020B0604020202020204" pitchFamily="34" charset="0"/>
              </a:rPr>
              <a:t>Guha</a:t>
            </a:r>
            <a:r>
              <a:rPr lang="en-IN" sz="1600" dirty="0">
                <a:latin typeface="Arial" panose="020B0604020202020204" pitchFamily="34" charset="0"/>
                <a:cs typeface="Arial" panose="020B0604020202020204" pitchFamily="34" charset="0"/>
              </a:rPr>
              <a:t> first attempt to make the smallest and simplest form of Cycloparaphenylenes(CPP) </a:t>
            </a:r>
            <a:r>
              <a:rPr lang="en-IN" sz="1600" baseline="30000" dirty="0">
                <a:solidFill>
                  <a:schemeClr val="accent6">
                    <a:lumMod val="25000"/>
                  </a:schemeClr>
                </a:solidFill>
                <a:latin typeface="Arial" panose="020B0604020202020204" pitchFamily="34" charset="0"/>
                <a:cs typeface="Arial" panose="020B0604020202020204" pitchFamily="34" charset="0"/>
              </a:rPr>
              <a:t>a</a:t>
            </a:r>
          </a:p>
          <a:p>
            <a:endParaRPr lang="en-IN" sz="1600" b="1"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IN" sz="1600" dirty="0">
              <a:latin typeface="Arial" panose="020B0604020202020204" pitchFamily="34" charset="0"/>
              <a:cs typeface="Arial" panose="020B0604020202020204" pitchFamily="34" charset="0"/>
            </a:endParaRPr>
          </a:p>
          <a:p>
            <a:endParaRPr lang="en-IN" sz="1600" dirty="0">
              <a:latin typeface="Arial" panose="020B0604020202020204" pitchFamily="34" charset="0"/>
              <a:cs typeface="Arial" panose="020B0604020202020204" pitchFamily="34" charset="0"/>
            </a:endParaRPr>
          </a:p>
          <a:p>
            <a:r>
              <a:rPr lang="en-IN" sz="1600" dirty="0">
                <a:latin typeface="Arial" panose="020B0604020202020204" pitchFamily="34" charset="0"/>
                <a:cs typeface="Arial" panose="020B0604020202020204" pitchFamily="34" charset="0"/>
              </a:rPr>
              <a:t>In 1993, Fritz V</a:t>
            </a:r>
            <a:r>
              <a:rPr lang="de-DE" sz="1600" dirty="0">
                <a:latin typeface="Arial" panose="020B0604020202020204" pitchFamily="34" charset="0"/>
                <a:cs typeface="Arial" panose="020B0604020202020204" pitchFamily="34" charset="0"/>
              </a:rPr>
              <a:t>ö</a:t>
            </a:r>
            <a:r>
              <a:rPr lang="en-IN" sz="1600" dirty="0" err="1">
                <a:latin typeface="Arial" panose="020B0604020202020204" pitchFamily="34" charset="0"/>
                <a:cs typeface="Arial" panose="020B0604020202020204" pitchFamily="34" charset="0"/>
              </a:rPr>
              <a:t>gtle</a:t>
            </a:r>
            <a:r>
              <a:rPr lang="en-IN" sz="1600" dirty="0">
                <a:latin typeface="Arial" panose="020B0604020202020204" pitchFamily="34" charset="0"/>
                <a:cs typeface="Arial" panose="020B0604020202020204" pitchFamily="34" charset="0"/>
              </a:rPr>
              <a:t> “On The Way to Macrocyclic Paraphenylenes” </a:t>
            </a:r>
            <a:r>
              <a:rPr lang="en-IN" sz="1600" baseline="30000" dirty="0">
                <a:solidFill>
                  <a:schemeClr val="accent6">
                    <a:lumMod val="25000"/>
                  </a:schemeClr>
                </a:solidFill>
                <a:latin typeface="Arial" panose="020B0604020202020204" pitchFamily="34" charset="0"/>
                <a:cs typeface="Arial" panose="020B0604020202020204" pitchFamily="34" charset="0"/>
              </a:rPr>
              <a:t>b</a:t>
            </a:r>
          </a:p>
          <a:p>
            <a:r>
              <a:rPr lang="en-IN" sz="1600" dirty="0">
                <a:latin typeface="Arial" panose="020B0604020202020204" pitchFamily="34" charset="0"/>
                <a:cs typeface="Arial" panose="020B0604020202020204" pitchFamily="34" charset="0"/>
              </a:rPr>
              <a:t>In 2000, computational work done by Chandrasekhar, et al  </a:t>
            </a:r>
            <a:r>
              <a:rPr lang="en-IN" sz="1600" baseline="30000" dirty="0">
                <a:solidFill>
                  <a:schemeClr val="accent6">
                    <a:lumMod val="25000"/>
                  </a:schemeClr>
                </a:solidFill>
                <a:latin typeface="Arial" panose="020B0604020202020204" pitchFamily="34" charset="0"/>
                <a:cs typeface="Arial" panose="020B0604020202020204" pitchFamily="34" charset="0"/>
              </a:rPr>
              <a:t>c</a:t>
            </a:r>
          </a:p>
          <a:p>
            <a:r>
              <a:rPr lang="en-IN" sz="1600" dirty="0">
                <a:latin typeface="Arial" panose="020B0604020202020204" pitchFamily="34" charset="0"/>
                <a:cs typeface="Arial" panose="020B0604020202020204" pitchFamily="34" charset="0"/>
              </a:rPr>
              <a:t>First CPPs were synthesized by Ramesh </a:t>
            </a:r>
            <a:r>
              <a:rPr lang="en-IN" sz="1600" dirty="0" err="1">
                <a:latin typeface="Arial" panose="020B0604020202020204" pitchFamily="34" charset="0"/>
                <a:cs typeface="Arial" panose="020B0604020202020204" pitchFamily="34" charset="0"/>
              </a:rPr>
              <a:t>Jasti</a:t>
            </a:r>
            <a:r>
              <a:rPr lang="en-IN" sz="1600" dirty="0">
                <a:latin typeface="Arial" panose="020B0604020202020204" pitchFamily="34" charset="0"/>
                <a:cs typeface="Arial" panose="020B0604020202020204" pitchFamily="34" charset="0"/>
              </a:rPr>
              <a:t> and Carolyn R. </a:t>
            </a:r>
            <a:r>
              <a:rPr lang="en-IN" sz="1600" dirty="0" err="1">
                <a:latin typeface="Arial" panose="020B0604020202020204" pitchFamily="34" charset="0"/>
                <a:cs typeface="Arial" panose="020B0604020202020204" pitchFamily="34" charset="0"/>
              </a:rPr>
              <a:t>Bertozzi</a:t>
            </a:r>
            <a:r>
              <a:rPr lang="en-IN" sz="1600" dirty="0">
                <a:latin typeface="Arial" panose="020B0604020202020204" pitchFamily="34" charset="0"/>
                <a:cs typeface="Arial" panose="020B0604020202020204" pitchFamily="34" charset="0"/>
              </a:rPr>
              <a:t>  group in 2008 </a:t>
            </a:r>
            <a:r>
              <a:rPr lang="en-IN" sz="1600" baseline="30000" dirty="0">
                <a:solidFill>
                  <a:schemeClr val="accent6">
                    <a:lumMod val="25000"/>
                  </a:schemeClr>
                </a:solidFill>
                <a:latin typeface="Arial" panose="020B0604020202020204" pitchFamily="34" charset="0"/>
                <a:cs typeface="Arial" panose="020B0604020202020204" pitchFamily="34" charset="0"/>
              </a:rPr>
              <a:t>d</a:t>
            </a:r>
          </a:p>
          <a:p>
            <a:r>
              <a:rPr lang="en-IN" sz="1600" dirty="0">
                <a:latin typeface="Arial" panose="020B0604020202020204" pitchFamily="34" charset="0"/>
                <a:cs typeface="Arial" panose="020B0604020202020204" pitchFamily="34" charset="0"/>
              </a:rPr>
              <a:t>CPPs are cylindrical molecules made of para-linked benzene rings in a hoop-like structure </a:t>
            </a:r>
            <a:r>
              <a:rPr lang="en-IN" sz="1600" baseline="30000" dirty="0">
                <a:solidFill>
                  <a:schemeClr val="accent6">
                    <a:lumMod val="25000"/>
                  </a:schemeClr>
                </a:solidFill>
                <a:latin typeface="Arial" panose="020B0604020202020204" pitchFamily="34" charset="0"/>
                <a:cs typeface="Arial" panose="020B0604020202020204" pitchFamily="34" charset="0"/>
              </a:rPr>
              <a:t>d</a:t>
            </a:r>
          </a:p>
          <a:p>
            <a:r>
              <a:rPr lang="en-IN" sz="1600" dirty="0">
                <a:latin typeface="Arial" panose="020B0604020202020204" pitchFamily="34" charset="0"/>
                <a:cs typeface="Arial" panose="020B0604020202020204" pitchFamily="34" charset="0"/>
              </a:rPr>
              <a:t>Internal conversion and intersystem crossing processes in singlet–triplet </a:t>
            </a:r>
            <a:r>
              <a:rPr lang="en-IN" sz="1600" dirty="0" err="1">
                <a:latin typeface="Arial" panose="020B0604020202020204" pitchFamily="34" charset="0"/>
                <a:cs typeface="Arial" panose="020B0604020202020204" pitchFamily="34" charset="0"/>
              </a:rPr>
              <a:t>photophysics</a:t>
            </a:r>
            <a:r>
              <a:rPr lang="en-IN" sz="1600" dirty="0">
                <a:latin typeface="Arial" panose="020B0604020202020204" pitchFamily="34" charset="0"/>
                <a:cs typeface="Arial" panose="020B0604020202020204" pitchFamily="34" charset="0"/>
              </a:rPr>
              <a:t> is essential for designing efficient photoluminescent molecular </a:t>
            </a:r>
            <a:r>
              <a:rPr lang="en-IN" sz="1600" dirty="0" err="1">
                <a:latin typeface="Arial" panose="020B0604020202020204" pitchFamily="34" charset="0"/>
                <a:cs typeface="Arial" panose="020B0604020202020204" pitchFamily="34" charset="0"/>
              </a:rPr>
              <a:t>systems</a:t>
            </a:r>
            <a:r>
              <a:rPr lang="en-IN" sz="1600" baseline="30000" dirty="0" err="1">
                <a:solidFill>
                  <a:schemeClr val="accent6">
                    <a:lumMod val="25000"/>
                  </a:schemeClr>
                </a:solidFill>
                <a:latin typeface="Arial" panose="020B0604020202020204" pitchFamily="34" charset="0"/>
                <a:cs typeface="Arial" panose="020B0604020202020204" pitchFamily="34" charset="0"/>
              </a:rPr>
              <a:t>e</a:t>
            </a:r>
            <a:endParaRPr lang="en-IN" sz="1600" baseline="30000" dirty="0">
              <a:solidFill>
                <a:schemeClr val="accent6">
                  <a:lumMod val="25000"/>
                </a:schemeClr>
              </a:solidFill>
              <a:latin typeface="Arial" panose="020B0604020202020204" pitchFamily="34" charset="0"/>
              <a:cs typeface="Arial" panose="020B0604020202020204" pitchFamily="34" charset="0"/>
            </a:endParaRPr>
          </a:p>
          <a:p>
            <a:endParaRPr lang="en-IN" sz="1600" dirty="0">
              <a:latin typeface="Arial" panose="020B0604020202020204" pitchFamily="34" charset="0"/>
              <a:cs typeface="Arial" panose="020B0604020202020204" pitchFamily="34" charset="0"/>
            </a:endParaRPr>
          </a:p>
        </p:txBody>
      </p:sp>
      <p:pic>
        <p:nvPicPr>
          <p:cNvPr id="6" name="Picture 8" descr="Image result for cycloparaphenylene app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98" y="1775125"/>
            <a:ext cx="4191000" cy="10763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0386" y="5950299"/>
            <a:ext cx="7278129" cy="861774"/>
          </a:xfrm>
          <a:prstGeom prst="rect">
            <a:avLst/>
          </a:prstGeom>
        </p:spPr>
        <p:txBody>
          <a:bodyPr wrap="square">
            <a:spAutoFit/>
          </a:bodyPr>
          <a:lstStyle/>
          <a:p>
            <a:r>
              <a:rPr lang="en-IN" sz="1000" b="1" dirty="0">
                <a:solidFill>
                  <a:schemeClr val="accent6">
                    <a:lumMod val="25000"/>
                  </a:schemeClr>
                </a:solidFill>
                <a:effectLst/>
                <a:latin typeface="+mj-lt"/>
                <a:cs typeface="Arial" panose="020B0604020202020204" pitchFamily="34" charset="0"/>
              </a:rPr>
              <a:t>a. V. C. Parekh and P. C. </a:t>
            </a:r>
            <a:r>
              <a:rPr lang="en-IN" sz="1000" b="1" dirty="0" err="1">
                <a:solidFill>
                  <a:schemeClr val="accent6">
                    <a:lumMod val="25000"/>
                  </a:schemeClr>
                </a:solidFill>
                <a:effectLst/>
                <a:latin typeface="+mj-lt"/>
                <a:cs typeface="Arial" panose="020B0604020202020204" pitchFamily="34" charset="0"/>
              </a:rPr>
              <a:t>Guha</a:t>
            </a:r>
            <a:r>
              <a:rPr lang="en-IN" sz="1000" b="1" dirty="0">
                <a:solidFill>
                  <a:schemeClr val="accent6">
                    <a:lumMod val="25000"/>
                  </a:schemeClr>
                </a:solidFill>
                <a:effectLst/>
                <a:latin typeface="+mj-lt"/>
                <a:cs typeface="Arial" panose="020B0604020202020204" pitchFamily="34" charset="0"/>
              </a:rPr>
              <a:t>, J. Indian Chem. Soc.,  11, 95, 1934</a:t>
            </a:r>
          </a:p>
          <a:p>
            <a:r>
              <a:rPr lang="de-DE" sz="1000" b="1" dirty="0">
                <a:solidFill>
                  <a:schemeClr val="accent6">
                    <a:lumMod val="25000"/>
                  </a:schemeClr>
                </a:solidFill>
                <a:latin typeface="+mj-lt"/>
                <a:cs typeface="Arial" panose="020B0604020202020204" pitchFamily="34" charset="0"/>
              </a:rPr>
              <a:t>b. R. Friederich, M. Nieger and F. Vögtle, Chem. Ber., 126, 1723, 1993</a:t>
            </a:r>
          </a:p>
          <a:p>
            <a:r>
              <a:rPr lang="en-IN" sz="1000" b="1" dirty="0">
                <a:solidFill>
                  <a:schemeClr val="accent6">
                    <a:lumMod val="25000"/>
                  </a:schemeClr>
                </a:solidFill>
                <a:latin typeface="+mj-lt"/>
                <a:cs typeface="Arial" panose="020B0604020202020204" pitchFamily="34" charset="0"/>
              </a:rPr>
              <a:t>c. Chandrasekhar, et al., Molecular </a:t>
            </a:r>
            <a:r>
              <a:rPr lang="en-IN" sz="1000" b="1" dirty="0" err="1">
                <a:solidFill>
                  <a:schemeClr val="accent6">
                    <a:lumMod val="25000"/>
                  </a:schemeClr>
                </a:solidFill>
                <a:latin typeface="+mj-lt"/>
                <a:cs typeface="Arial" panose="020B0604020202020204" pitchFamily="34" charset="0"/>
              </a:rPr>
              <a:t>Modeling</a:t>
            </a:r>
            <a:r>
              <a:rPr lang="en-IN" sz="1000" b="1" dirty="0">
                <a:solidFill>
                  <a:schemeClr val="accent6">
                    <a:lumMod val="25000"/>
                  </a:schemeClr>
                </a:solidFill>
                <a:latin typeface="+mj-lt"/>
                <a:cs typeface="Arial" panose="020B0604020202020204" pitchFamily="34" charset="0"/>
              </a:rPr>
              <a:t> Annual. 6,226–233, 2000</a:t>
            </a:r>
          </a:p>
          <a:p>
            <a:r>
              <a:rPr lang="en-IN" sz="1000" b="1" dirty="0">
                <a:solidFill>
                  <a:schemeClr val="accent6">
                    <a:lumMod val="25000"/>
                  </a:schemeClr>
                </a:solidFill>
                <a:latin typeface="+mj-lt"/>
                <a:cs typeface="Arial" panose="020B0604020202020204" pitchFamily="34" charset="0"/>
              </a:rPr>
              <a:t>d. R. </a:t>
            </a:r>
            <a:r>
              <a:rPr lang="en-IN" sz="1000" b="1" dirty="0" err="1">
                <a:solidFill>
                  <a:schemeClr val="accent6">
                    <a:lumMod val="25000"/>
                  </a:schemeClr>
                </a:solidFill>
                <a:latin typeface="+mj-lt"/>
                <a:cs typeface="Arial" panose="020B0604020202020204" pitchFamily="34" charset="0"/>
              </a:rPr>
              <a:t>Jasti</a:t>
            </a:r>
            <a:r>
              <a:rPr lang="en-IN" sz="1000" b="1" dirty="0">
                <a:solidFill>
                  <a:schemeClr val="accent6">
                    <a:lumMod val="25000"/>
                  </a:schemeClr>
                </a:solidFill>
                <a:latin typeface="+mj-lt"/>
                <a:cs typeface="Arial" panose="020B0604020202020204" pitchFamily="34" charset="0"/>
              </a:rPr>
              <a:t>, J. </a:t>
            </a:r>
            <a:r>
              <a:rPr lang="en-IN" sz="1000" b="1" dirty="0" err="1">
                <a:solidFill>
                  <a:schemeClr val="accent6">
                    <a:lumMod val="25000"/>
                  </a:schemeClr>
                </a:solidFill>
                <a:latin typeface="+mj-lt"/>
                <a:cs typeface="Arial" panose="020B0604020202020204" pitchFamily="34" charset="0"/>
              </a:rPr>
              <a:t>Bhattacharjee</a:t>
            </a:r>
            <a:r>
              <a:rPr lang="en-IN" sz="1000" b="1" dirty="0">
                <a:solidFill>
                  <a:schemeClr val="accent6">
                    <a:lumMod val="25000"/>
                  </a:schemeClr>
                </a:solidFill>
                <a:latin typeface="+mj-lt"/>
                <a:cs typeface="Arial" panose="020B0604020202020204" pitchFamily="34" charset="0"/>
              </a:rPr>
              <a:t>, J. B. </a:t>
            </a:r>
            <a:r>
              <a:rPr lang="en-IN" sz="1000" b="1" dirty="0" err="1">
                <a:solidFill>
                  <a:schemeClr val="accent6">
                    <a:lumMod val="25000"/>
                  </a:schemeClr>
                </a:solidFill>
                <a:latin typeface="+mj-lt"/>
                <a:cs typeface="Arial" panose="020B0604020202020204" pitchFamily="34" charset="0"/>
              </a:rPr>
              <a:t>Neaton</a:t>
            </a:r>
            <a:r>
              <a:rPr lang="en-IN" sz="1000" b="1" dirty="0">
                <a:solidFill>
                  <a:schemeClr val="accent6">
                    <a:lumMod val="25000"/>
                  </a:schemeClr>
                </a:solidFill>
                <a:latin typeface="+mj-lt"/>
                <a:cs typeface="Arial" panose="020B0604020202020204" pitchFamily="34" charset="0"/>
              </a:rPr>
              <a:t> and C. R. </a:t>
            </a:r>
            <a:r>
              <a:rPr lang="en-IN" sz="1000" b="1" dirty="0" err="1">
                <a:solidFill>
                  <a:schemeClr val="accent6">
                    <a:lumMod val="25000"/>
                  </a:schemeClr>
                </a:solidFill>
                <a:latin typeface="+mj-lt"/>
                <a:cs typeface="Arial" panose="020B0604020202020204" pitchFamily="34" charset="0"/>
              </a:rPr>
              <a:t>Bertozzi</a:t>
            </a:r>
            <a:r>
              <a:rPr lang="en-IN" sz="1000" b="1" dirty="0">
                <a:solidFill>
                  <a:schemeClr val="accent6">
                    <a:lumMod val="25000"/>
                  </a:schemeClr>
                </a:solidFill>
                <a:latin typeface="+mj-lt"/>
                <a:cs typeface="Arial" panose="020B0604020202020204" pitchFamily="34" charset="0"/>
              </a:rPr>
              <a:t>, J. Am. Chem. Soc., 130, 17646, 2008</a:t>
            </a:r>
          </a:p>
          <a:p>
            <a:r>
              <a:rPr lang="en-IN" sz="1000" b="1" dirty="0">
                <a:solidFill>
                  <a:schemeClr val="accent6">
                    <a:lumMod val="25000"/>
                  </a:schemeClr>
                </a:solidFill>
                <a:latin typeface="+mj-lt"/>
              </a:rPr>
              <a:t>e. V. S. Reddy, C. Camacho, J. Xia, R. </a:t>
            </a:r>
            <a:r>
              <a:rPr lang="en-IN" sz="1000" b="1" dirty="0" err="1">
                <a:solidFill>
                  <a:schemeClr val="accent6">
                    <a:lumMod val="25000"/>
                  </a:schemeClr>
                </a:solidFill>
                <a:latin typeface="+mj-lt"/>
              </a:rPr>
              <a:t>Jasti</a:t>
            </a:r>
            <a:r>
              <a:rPr lang="en-IN" sz="1000" b="1" dirty="0">
                <a:solidFill>
                  <a:schemeClr val="accent6">
                    <a:lumMod val="25000"/>
                  </a:schemeClr>
                </a:solidFill>
                <a:latin typeface="+mj-lt"/>
              </a:rPr>
              <a:t>, and S. </a:t>
            </a:r>
            <a:r>
              <a:rPr lang="en-IN" sz="1000" b="1" dirty="0" err="1">
                <a:solidFill>
                  <a:schemeClr val="accent6">
                    <a:lumMod val="25000"/>
                  </a:schemeClr>
                </a:solidFill>
                <a:latin typeface="+mj-lt"/>
              </a:rPr>
              <a:t>Irle</a:t>
            </a:r>
            <a:r>
              <a:rPr lang="en-IN" sz="1000" b="1" dirty="0">
                <a:solidFill>
                  <a:schemeClr val="accent6">
                    <a:lumMod val="25000"/>
                  </a:schemeClr>
                </a:solidFill>
                <a:latin typeface="+mj-lt"/>
              </a:rPr>
              <a:t> J. Chem. Theory </a:t>
            </a:r>
            <a:r>
              <a:rPr lang="en-IN" sz="1000" b="1" dirty="0" err="1">
                <a:solidFill>
                  <a:schemeClr val="accent6">
                    <a:lumMod val="25000"/>
                  </a:schemeClr>
                </a:solidFill>
                <a:latin typeface="+mj-lt"/>
              </a:rPr>
              <a:t>Comput</a:t>
            </a:r>
            <a:r>
              <a:rPr lang="en-IN" sz="1000" b="1" dirty="0">
                <a:solidFill>
                  <a:schemeClr val="accent6">
                    <a:lumMod val="25000"/>
                  </a:schemeClr>
                </a:solidFill>
                <a:latin typeface="+mj-lt"/>
              </a:rPr>
              <a:t>. 13, 10, 4944,.2017</a:t>
            </a:r>
            <a:endParaRPr lang="en-IN" b="1" dirty="0">
              <a:solidFill>
                <a:schemeClr val="accent6">
                  <a:lumMod val="25000"/>
                </a:schemeClr>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50000"/>
                    </a14:imgEffect>
                    <a14:imgEffect>
                      <a14:colorTemperature colorTemp="4700"/>
                    </a14:imgEffect>
                    <a14:imgEffect>
                      <a14:saturation sat="400000"/>
                    </a14:imgEffect>
                    <a14:imgEffect>
                      <a14:brightnessContrast bright="20000" contrast="-40000"/>
                    </a14:imgEffect>
                  </a14:imgLayer>
                </a14:imgProps>
              </a:ext>
            </a:extLst>
          </a:blip>
          <a:stretch>
            <a:fillRect/>
          </a:stretch>
        </p:blipFill>
        <p:spPr>
          <a:xfrm>
            <a:off x="8822723" y="1527176"/>
            <a:ext cx="3075059" cy="2572774"/>
          </a:xfrm>
          <a:prstGeom prst="rect">
            <a:avLst/>
          </a:prstGeom>
          <a:scene3d>
            <a:camera prst="orthographicFront"/>
            <a:lightRig rig="brightRoom" dir="t"/>
          </a:scene3d>
        </p:spPr>
      </p:pic>
      <p:sp>
        <p:nvSpPr>
          <p:cNvPr id="3" name="Slide Number Placeholder 2"/>
          <p:cNvSpPr>
            <a:spLocks noGrp="1"/>
          </p:cNvSpPr>
          <p:nvPr>
            <p:ph type="sldNum" sz="quarter" idx="12"/>
          </p:nvPr>
        </p:nvSpPr>
        <p:spPr/>
        <p:txBody>
          <a:bodyPr/>
          <a:lstStyle/>
          <a:p>
            <a:fld id="{0E66EDFE-1B1D-45B2-9072-621A744D3735}" type="slidenum">
              <a:rPr lang="en-IN" smtClean="0"/>
              <a:t>2</a:t>
            </a:fld>
            <a:endParaRPr lang="en-IN"/>
          </a:p>
        </p:txBody>
      </p:sp>
      <p:pic>
        <p:nvPicPr>
          <p:cNvPr id="9" name="Picture 2" descr="IISER TV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1683" y="-1"/>
            <a:ext cx="929328" cy="54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50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346075"/>
            <a:ext cx="3281749" cy="415925"/>
          </a:xfrm>
        </p:spPr>
        <p:txBody>
          <a:bodyPr>
            <a:noAutofit/>
          </a:bodyPr>
          <a:lstStyle/>
          <a:p>
            <a:r>
              <a:rPr lang="en-US" sz="2400" b="1" dirty="0">
                <a:solidFill>
                  <a:schemeClr val="accent4">
                    <a:lumMod val="10000"/>
                  </a:schemeClr>
                </a:solidFill>
                <a:latin typeface="Arial" panose="020B0604020202020204" pitchFamily="34" charset="0"/>
                <a:cs typeface="Arial" panose="020B0604020202020204" pitchFamily="34" charset="0"/>
              </a:rPr>
              <a:t>Applications </a:t>
            </a:r>
            <a:endParaRPr lang="en-IN" sz="2400" b="1" dirty="0">
              <a:solidFill>
                <a:schemeClr val="accent4">
                  <a:lumMod val="10000"/>
                </a:schemeClr>
              </a:solidFill>
              <a:latin typeface="Arial" panose="020B0604020202020204" pitchFamily="34" charset="0"/>
              <a:cs typeface="Arial" panose="020B0604020202020204" pitchFamily="34" charset="0"/>
            </a:endParaRPr>
          </a:p>
        </p:txBody>
      </p:sp>
      <p:pic>
        <p:nvPicPr>
          <p:cNvPr id="5" name="Picture 2" descr="Image result for Li+@C60?[10]C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324" y="535946"/>
            <a:ext cx="3420762" cy="1894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962190" y="149727"/>
            <a:ext cx="4200735" cy="307777"/>
          </a:xfrm>
          <a:prstGeom prst="rect">
            <a:avLst/>
          </a:prstGeom>
        </p:spPr>
        <p:txBody>
          <a:bodyPr wrap="square">
            <a:spAutoFit/>
          </a:bodyPr>
          <a:lstStyle/>
          <a:p>
            <a:r>
              <a:rPr lang="en-IN" sz="1400" b="1" dirty="0">
                <a:latin typeface="Arial" panose="020B0604020202020204" pitchFamily="34" charset="0"/>
                <a:cs typeface="Arial" panose="020B0604020202020204" pitchFamily="34" charset="0"/>
              </a:rPr>
              <a:t>Unique ionic supra-molecular </a:t>
            </a:r>
            <a:r>
              <a:rPr lang="en-IN" sz="1400" b="1" dirty="0" err="1">
                <a:latin typeface="Arial" panose="020B0604020202020204" pitchFamily="34" charset="0"/>
                <a:cs typeface="Arial" panose="020B0604020202020204" pitchFamily="34" charset="0"/>
              </a:rPr>
              <a:t>nanocarbons</a:t>
            </a:r>
            <a:r>
              <a:rPr lang="en-IN" sz="1400" b="1" dirty="0">
                <a:latin typeface="Arial" panose="020B0604020202020204" pitchFamily="34" charset="0"/>
                <a:cs typeface="Arial" panose="020B0604020202020204" pitchFamily="34" charset="0"/>
              </a:rPr>
              <a:t> </a:t>
            </a:r>
            <a:r>
              <a:rPr lang="en-IN" sz="1400" b="1" baseline="30000" dirty="0">
                <a:solidFill>
                  <a:schemeClr val="accent6">
                    <a:lumMod val="25000"/>
                  </a:schemeClr>
                </a:solidFill>
                <a:latin typeface="Arial" panose="020B0604020202020204" pitchFamily="34" charset="0"/>
                <a:cs typeface="Arial" panose="020B0604020202020204" pitchFamily="34" charset="0"/>
              </a:rPr>
              <a:t>b</a:t>
            </a:r>
          </a:p>
        </p:txBody>
      </p:sp>
      <p:pic>
        <p:nvPicPr>
          <p:cNvPr id="7" name="Picture 6" descr="CPP-I_EN_Fig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129" y="3810000"/>
            <a:ext cx="3588608" cy="19639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990765" y="3656111"/>
            <a:ext cx="1576072" cy="307777"/>
          </a:xfrm>
          <a:prstGeom prst="rect">
            <a:avLst/>
          </a:prstGeom>
        </p:spPr>
        <p:txBody>
          <a:bodyPr wrap="none">
            <a:spAutoFit/>
          </a:bodyPr>
          <a:lstStyle/>
          <a:p>
            <a:r>
              <a:rPr lang="en-IN" sz="1400" b="1" dirty="0">
                <a:solidFill>
                  <a:srgbClr val="333333"/>
                </a:solidFill>
                <a:effectLst/>
                <a:latin typeface="Arial" panose="020B0604020202020204" pitchFamily="34" charset="0"/>
                <a:cs typeface="Arial" panose="020B0604020202020204" pitchFamily="34" charset="0"/>
              </a:rPr>
              <a:t>Electric stimuli </a:t>
            </a:r>
            <a:r>
              <a:rPr lang="en-IN" sz="1400" b="1" baseline="30000" dirty="0">
                <a:solidFill>
                  <a:schemeClr val="accent6">
                    <a:lumMod val="25000"/>
                  </a:schemeClr>
                </a:solidFill>
                <a:effectLst/>
                <a:latin typeface="Arial" panose="020B0604020202020204" pitchFamily="34" charset="0"/>
                <a:cs typeface="Arial" panose="020B0604020202020204" pitchFamily="34" charset="0"/>
              </a:rPr>
              <a:t>c</a:t>
            </a:r>
            <a:endParaRPr lang="en-IN" sz="1400" b="1" baseline="30000" dirty="0">
              <a:solidFill>
                <a:schemeClr val="accent6">
                  <a:lumMod val="2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838200" y="1712510"/>
            <a:ext cx="2762909" cy="29924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939113" y="1328614"/>
            <a:ext cx="2242237"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Carbon nanotubes  </a:t>
            </a:r>
            <a:r>
              <a:rPr lang="en-US" sz="1400" b="1" baseline="30000" dirty="0">
                <a:solidFill>
                  <a:schemeClr val="accent6">
                    <a:lumMod val="25000"/>
                  </a:schemeClr>
                </a:solidFill>
                <a:latin typeface="Arial" panose="020B0604020202020204" pitchFamily="34" charset="0"/>
                <a:cs typeface="Arial" panose="020B0604020202020204" pitchFamily="34" charset="0"/>
              </a:rPr>
              <a:t>a</a:t>
            </a:r>
            <a:endParaRPr lang="en-IN" sz="1400" b="1" baseline="30000" dirty="0">
              <a:solidFill>
                <a:schemeClr val="accent6">
                  <a:lumMod val="2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8567170" y="350099"/>
            <a:ext cx="2347737" cy="307777"/>
          </a:xfrm>
          <a:prstGeom prst="rect">
            <a:avLst/>
          </a:prstGeom>
          <a:noFill/>
        </p:spPr>
        <p:txBody>
          <a:bodyPr wrap="square" rtlCol="0">
            <a:spAutoFit/>
          </a:bodyPr>
          <a:lstStyle/>
          <a:p>
            <a:r>
              <a:rPr lang="en-IN" sz="1400" b="1" dirty="0">
                <a:latin typeface="Arial" panose="020B0604020202020204" pitchFamily="34" charset="0"/>
                <a:cs typeface="Arial" panose="020B0604020202020204" pitchFamily="34" charset="0"/>
              </a:rPr>
              <a:t>Live cell imaging</a:t>
            </a:r>
            <a:r>
              <a:rPr lang="en-IN" sz="1400" b="1" baseline="30000" dirty="0">
                <a:latin typeface="Arial" panose="020B0604020202020204" pitchFamily="34" charset="0"/>
                <a:cs typeface="Arial" panose="020B0604020202020204" pitchFamily="34" charset="0"/>
              </a:rPr>
              <a:t> </a:t>
            </a:r>
            <a:r>
              <a:rPr lang="en-IN" sz="1400" b="1" baseline="30000" dirty="0">
                <a:solidFill>
                  <a:schemeClr val="accent6">
                    <a:lumMod val="25000"/>
                  </a:schemeClr>
                </a:solidFill>
                <a:latin typeface="Arial" panose="020B0604020202020204" pitchFamily="34" charset="0"/>
                <a:cs typeface="Arial" panose="020B0604020202020204" pitchFamily="34" charset="0"/>
              </a:rPr>
              <a:t>d</a:t>
            </a:r>
          </a:p>
        </p:txBody>
      </p:sp>
      <p:sp>
        <p:nvSpPr>
          <p:cNvPr id="22" name="Rectangle 21"/>
          <p:cNvSpPr/>
          <p:nvPr/>
        </p:nvSpPr>
        <p:spPr>
          <a:xfrm>
            <a:off x="345342" y="5996226"/>
            <a:ext cx="10835688" cy="861774"/>
          </a:xfrm>
          <a:prstGeom prst="rect">
            <a:avLst/>
          </a:prstGeom>
        </p:spPr>
        <p:txBody>
          <a:bodyPr wrap="square">
            <a:spAutoFit/>
          </a:bodyPr>
          <a:lstStyle/>
          <a:p>
            <a:r>
              <a:rPr lang="en-IN" sz="1000" b="1" dirty="0">
                <a:solidFill>
                  <a:schemeClr val="accent6">
                    <a:lumMod val="25000"/>
                  </a:schemeClr>
                </a:solidFill>
                <a:cs typeface="Arial" panose="020B0604020202020204" pitchFamily="34" charset="0"/>
              </a:rPr>
              <a:t>a. Y. Nakanishi, H. </a:t>
            </a:r>
            <a:r>
              <a:rPr lang="en-IN" sz="1000" b="1" dirty="0" err="1">
                <a:solidFill>
                  <a:schemeClr val="accent6">
                    <a:lumMod val="25000"/>
                  </a:schemeClr>
                </a:solidFill>
                <a:cs typeface="Arial" panose="020B0604020202020204" pitchFamily="34" charset="0"/>
              </a:rPr>
              <a:t>Omachi</a:t>
            </a:r>
            <a:r>
              <a:rPr lang="en-IN" sz="1000" b="1" dirty="0">
                <a:solidFill>
                  <a:schemeClr val="accent6">
                    <a:lumMod val="25000"/>
                  </a:schemeClr>
                </a:solidFill>
                <a:cs typeface="Arial" panose="020B0604020202020204" pitchFamily="34" charset="0"/>
              </a:rPr>
              <a:t>, S. Matsuura, Y. Miyata, R. </a:t>
            </a:r>
            <a:r>
              <a:rPr lang="en-IN" sz="1000" b="1" dirty="0" err="1">
                <a:solidFill>
                  <a:schemeClr val="accent6">
                    <a:lumMod val="25000"/>
                  </a:schemeClr>
                </a:solidFill>
                <a:cs typeface="Arial" panose="020B0604020202020204" pitchFamily="34" charset="0"/>
              </a:rPr>
              <a:t>Kitaura</a:t>
            </a:r>
            <a:r>
              <a:rPr lang="en-IN" sz="1000" b="1" dirty="0">
                <a:solidFill>
                  <a:schemeClr val="accent6">
                    <a:lumMod val="25000"/>
                  </a:schemeClr>
                </a:solidFill>
                <a:cs typeface="Arial" panose="020B0604020202020204" pitchFamily="34" charset="0"/>
              </a:rPr>
              <a:t>, Y. </a:t>
            </a:r>
            <a:r>
              <a:rPr lang="en-IN" sz="1000" b="1" dirty="0" err="1">
                <a:solidFill>
                  <a:schemeClr val="accent6">
                    <a:lumMod val="25000"/>
                  </a:schemeClr>
                </a:solidFill>
                <a:cs typeface="Arial" panose="020B0604020202020204" pitchFamily="34" charset="0"/>
              </a:rPr>
              <a:t>Segawa</a:t>
            </a:r>
            <a:r>
              <a:rPr lang="en-IN" sz="1000" b="1" dirty="0">
                <a:solidFill>
                  <a:schemeClr val="accent6">
                    <a:lumMod val="25000"/>
                  </a:schemeClr>
                </a:solidFill>
                <a:cs typeface="Arial" panose="020B0604020202020204" pitchFamily="34" charset="0"/>
              </a:rPr>
              <a:t>, K. </a:t>
            </a:r>
            <a:r>
              <a:rPr lang="en-IN" sz="1000" b="1" dirty="0" err="1">
                <a:solidFill>
                  <a:schemeClr val="accent6">
                    <a:lumMod val="25000"/>
                  </a:schemeClr>
                </a:solidFill>
                <a:cs typeface="Arial" panose="020B0604020202020204" pitchFamily="34" charset="0"/>
              </a:rPr>
              <a:t>Itami</a:t>
            </a:r>
            <a:r>
              <a:rPr lang="en-IN" sz="1000" b="1" dirty="0">
                <a:solidFill>
                  <a:schemeClr val="accent6">
                    <a:lumMod val="25000"/>
                  </a:schemeClr>
                </a:solidFill>
                <a:cs typeface="Arial" panose="020B0604020202020204" pitchFamily="34" charset="0"/>
              </a:rPr>
              <a:t>, H. Shinohara, </a:t>
            </a:r>
            <a:r>
              <a:rPr lang="en-IN" sz="1000" b="1" dirty="0" err="1">
                <a:solidFill>
                  <a:schemeClr val="accent6">
                    <a:lumMod val="25000"/>
                  </a:schemeClr>
                </a:solidFill>
                <a:cs typeface="Arial" panose="020B0604020202020204" pitchFamily="34" charset="0"/>
              </a:rPr>
              <a:t>Angew</a:t>
            </a:r>
            <a:r>
              <a:rPr lang="en-IN" sz="1000" b="1" dirty="0">
                <a:solidFill>
                  <a:schemeClr val="accent6">
                    <a:lumMod val="25000"/>
                  </a:schemeClr>
                </a:solidFill>
                <a:cs typeface="Arial" panose="020B0604020202020204" pitchFamily="34" charset="0"/>
              </a:rPr>
              <a:t>. Chem. Int. Ed. 53, 3102 ,2014</a:t>
            </a:r>
          </a:p>
          <a:p>
            <a:r>
              <a:rPr lang="en-US" sz="1000" b="1" dirty="0">
                <a:solidFill>
                  <a:schemeClr val="accent6">
                    <a:lumMod val="25000"/>
                  </a:schemeClr>
                </a:solidFill>
                <a:cs typeface="Arial" panose="020B0604020202020204" pitchFamily="34" charset="0"/>
              </a:rPr>
              <a:t>b. </a:t>
            </a:r>
            <a:r>
              <a:rPr lang="en-US" sz="1000" b="1" dirty="0" err="1">
                <a:solidFill>
                  <a:schemeClr val="accent6">
                    <a:lumMod val="25000"/>
                  </a:schemeClr>
                </a:solidFill>
                <a:cs typeface="Arial" panose="020B0604020202020204" pitchFamily="34" charset="0"/>
              </a:rPr>
              <a:t>H.Ueno,T</a:t>
            </a:r>
            <a:r>
              <a:rPr lang="en-US" sz="1000" b="1" dirty="0">
                <a:solidFill>
                  <a:schemeClr val="accent6">
                    <a:lumMod val="25000"/>
                  </a:schemeClr>
                </a:solidFill>
                <a:cs typeface="Arial" panose="020B0604020202020204" pitchFamily="34" charset="0"/>
              </a:rPr>
              <a:t>. Nishihara. Y </a:t>
            </a:r>
            <a:r>
              <a:rPr lang="en-US" sz="1000" b="1" dirty="0" err="1">
                <a:solidFill>
                  <a:schemeClr val="accent6">
                    <a:lumMod val="25000"/>
                  </a:schemeClr>
                </a:solidFill>
                <a:cs typeface="Arial" panose="020B0604020202020204" pitchFamily="34" charset="0"/>
              </a:rPr>
              <a:t>Segawa</a:t>
            </a:r>
            <a:r>
              <a:rPr lang="en-US" sz="1000" b="1" dirty="0">
                <a:solidFill>
                  <a:schemeClr val="accent6">
                    <a:lumMod val="25000"/>
                  </a:schemeClr>
                </a:solidFill>
                <a:cs typeface="Arial" panose="020B0604020202020204" pitchFamily="34" charset="0"/>
              </a:rPr>
              <a:t>, and K. </a:t>
            </a:r>
            <a:r>
              <a:rPr lang="en-US" sz="1000" b="1" dirty="0" err="1">
                <a:solidFill>
                  <a:schemeClr val="accent6">
                    <a:lumMod val="25000"/>
                  </a:schemeClr>
                </a:solidFill>
                <a:cs typeface="Arial" panose="020B0604020202020204" pitchFamily="34" charset="0"/>
              </a:rPr>
              <a:t>Itami</a:t>
            </a:r>
            <a:r>
              <a:rPr lang="en-US" sz="1000" b="1" dirty="0">
                <a:solidFill>
                  <a:schemeClr val="accent6">
                    <a:lumMod val="25000"/>
                  </a:schemeClr>
                </a:solidFill>
                <a:cs typeface="Arial" panose="020B0604020202020204" pitchFamily="34" charset="0"/>
              </a:rPr>
              <a:t> </a:t>
            </a:r>
            <a:r>
              <a:rPr lang="de-DE" sz="1000" b="1" dirty="0">
                <a:solidFill>
                  <a:schemeClr val="accent6">
                    <a:lumMod val="25000"/>
                  </a:schemeClr>
                </a:solidFill>
                <a:cs typeface="Arial" panose="020B0604020202020204" pitchFamily="34" charset="0"/>
              </a:rPr>
              <a:t>Angew. Chem. Int. Ed. 54, 3707, 2015</a:t>
            </a:r>
            <a:endParaRPr lang="en-IN" sz="1000" b="1" dirty="0">
              <a:solidFill>
                <a:schemeClr val="accent6">
                  <a:lumMod val="25000"/>
                </a:schemeClr>
              </a:solidFill>
              <a:cs typeface="Arial" panose="020B0604020202020204" pitchFamily="34" charset="0"/>
            </a:endParaRPr>
          </a:p>
          <a:p>
            <a:r>
              <a:rPr lang="en-IN" sz="1000" b="1" dirty="0">
                <a:solidFill>
                  <a:schemeClr val="accent6">
                    <a:lumMod val="25000"/>
                  </a:schemeClr>
                </a:solidFill>
                <a:cs typeface="Arial" panose="020B0604020202020204" pitchFamily="34" charset="0"/>
              </a:rPr>
              <a:t>c. N. Ozaki, H. Sakamoto, T. Nishihara, T Fujimori, Y. </a:t>
            </a:r>
            <a:r>
              <a:rPr lang="en-IN" sz="1000" b="1" dirty="0" err="1">
                <a:solidFill>
                  <a:schemeClr val="accent6">
                    <a:lumMod val="25000"/>
                  </a:schemeClr>
                </a:solidFill>
                <a:cs typeface="Arial" panose="020B0604020202020204" pitchFamily="34" charset="0"/>
              </a:rPr>
              <a:t>Hijikata</a:t>
            </a:r>
            <a:r>
              <a:rPr lang="en-IN" sz="1000" b="1" dirty="0">
                <a:solidFill>
                  <a:schemeClr val="accent6">
                    <a:lumMod val="25000"/>
                  </a:schemeClr>
                </a:solidFill>
                <a:cs typeface="Arial" panose="020B0604020202020204" pitchFamily="34" charset="0"/>
              </a:rPr>
              <a:t>, R. Kimura, S. </a:t>
            </a:r>
            <a:r>
              <a:rPr lang="en-IN" sz="1000" b="1" dirty="0" err="1">
                <a:solidFill>
                  <a:schemeClr val="accent6">
                    <a:lumMod val="25000"/>
                  </a:schemeClr>
                </a:solidFill>
                <a:cs typeface="Arial" panose="020B0604020202020204" pitchFamily="34" charset="0"/>
              </a:rPr>
              <a:t>Irle</a:t>
            </a:r>
            <a:r>
              <a:rPr lang="en-IN" sz="1000" b="1" dirty="0">
                <a:solidFill>
                  <a:schemeClr val="accent6">
                    <a:lumMod val="25000"/>
                  </a:schemeClr>
                </a:solidFill>
                <a:cs typeface="Arial" panose="020B0604020202020204" pitchFamily="34" charset="0"/>
              </a:rPr>
              <a:t>, and K. </a:t>
            </a:r>
            <a:r>
              <a:rPr lang="en-IN" sz="1000" b="1" dirty="0" err="1">
                <a:solidFill>
                  <a:schemeClr val="accent6">
                    <a:lumMod val="25000"/>
                  </a:schemeClr>
                </a:solidFill>
                <a:cs typeface="Arial" panose="020B0604020202020204" pitchFamily="34" charset="0"/>
              </a:rPr>
              <a:t>Itami</a:t>
            </a:r>
            <a:r>
              <a:rPr lang="en-IN" sz="1000" b="1" dirty="0">
                <a:solidFill>
                  <a:schemeClr val="accent6">
                    <a:lumMod val="25000"/>
                  </a:schemeClr>
                </a:solidFill>
                <a:cs typeface="Arial" panose="020B0604020202020204" pitchFamily="34" charset="0"/>
              </a:rPr>
              <a:t>. </a:t>
            </a:r>
            <a:r>
              <a:rPr lang="de-DE" sz="1000" b="1" dirty="0">
                <a:solidFill>
                  <a:schemeClr val="accent6">
                    <a:lumMod val="25000"/>
                  </a:schemeClr>
                </a:solidFill>
                <a:cs typeface="Arial" panose="020B0604020202020204" pitchFamily="34" charset="0"/>
              </a:rPr>
              <a:t>Angew. Chem. Int. Ed. 56, 11196, 2017</a:t>
            </a:r>
          </a:p>
          <a:p>
            <a:r>
              <a:rPr lang="en-IN" sz="1000" b="1" dirty="0">
                <a:solidFill>
                  <a:schemeClr val="accent6">
                    <a:lumMod val="25000"/>
                  </a:schemeClr>
                </a:solidFill>
                <a:cs typeface="Arial" panose="020B0604020202020204" pitchFamily="34" charset="0"/>
              </a:rPr>
              <a:t>d.</a:t>
            </a:r>
            <a:r>
              <a:rPr lang="en-IN" sz="1000" b="1" dirty="0">
                <a:solidFill>
                  <a:schemeClr val="accent6">
                    <a:lumMod val="25000"/>
                  </a:schemeClr>
                </a:solidFill>
              </a:rPr>
              <a:t> T. C. Lovell, S. G. Bolton, J. P. </a:t>
            </a:r>
            <a:r>
              <a:rPr lang="en-IN" sz="1000" b="1" dirty="0" err="1">
                <a:solidFill>
                  <a:schemeClr val="accent6">
                    <a:lumMod val="25000"/>
                  </a:schemeClr>
                </a:solidFill>
              </a:rPr>
              <a:t>Kenison</a:t>
            </a:r>
            <a:r>
              <a:rPr lang="en-IN" sz="1000" b="1" dirty="0">
                <a:solidFill>
                  <a:schemeClr val="accent6">
                    <a:lumMod val="25000"/>
                  </a:schemeClr>
                </a:solidFill>
              </a:rPr>
              <a:t>, J. </a:t>
            </a:r>
            <a:r>
              <a:rPr lang="en-IN" sz="1000" b="1" dirty="0" err="1">
                <a:solidFill>
                  <a:schemeClr val="accent6">
                    <a:lumMod val="25000"/>
                  </a:schemeClr>
                </a:solidFill>
              </a:rPr>
              <a:t>Shangguan</a:t>
            </a:r>
            <a:r>
              <a:rPr lang="en-IN" sz="1000" b="1" dirty="0">
                <a:solidFill>
                  <a:schemeClr val="accent6">
                    <a:lumMod val="25000"/>
                  </a:schemeClr>
                </a:solidFill>
              </a:rPr>
              <a:t>, C. E. </a:t>
            </a:r>
            <a:r>
              <a:rPr lang="en-IN" sz="1000" b="1" dirty="0" err="1">
                <a:solidFill>
                  <a:schemeClr val="accent6">
                    <a:lumMod val="25000"/>
                  </a:schemeClr>
                </a:solidFill>
              </a:rPr>
              <a:t>Otteson</a:t>
            </a:r>
            <a:r>
              <a:rPr lang="en-IN" sz="1000" b="1" dirty="0">
                <a:solidFill>
                  <a:schemeClr val="accent6">
                    <a:lumMod val="25000"/>
                  </a:schemeClr>
                </a:solidFill>
              </a:rPr>
              <a:t>, F. </a:t>
            </a:r>
            <a:r>
              <a:rPr lang="en-IN" sz="1000" b="1" dirty="0" err="1">
                <a:solidFill>
                  <a:schemeClr val="accent6">
                    <a:lumMod val="25000"/>
                  </a:schemeClr>
                </a:solidFill>
              </a:rPr>
              <a:t>Civitci</a:t>
            </a:r>
            <a:r>
              <a:rPr lang="en-IN" sz="1000" b="1" dirty="0">
                <a:solidFill>
                  <a:schemeClr val="accent6">
                    <a:lumMod val="25000"/>
                  </a:schemeClr>
                </a:solidFill>
              </a:rPr>
              <a:t>, X Nan, M. D. </a:t>
            </a:r>
            <a:r>
              <a:rPr lang="en-IN" sz="1000" b="1" dirty="0" err="1">
                <a:solidFill>
                  <a:schemeClr val="accent6">
                    <a:lumMod val="25000"/>
                  </a:schemeClr>
                </a:solidFill>
              </a:rPr>
              <a:t>Pluth</a:t>
            </a:r>
            <a:r>
              <a:rPr lang="en-IN" sz="1000" b="1" dirty="0">
                <a:solidFill>
                  <a:schemeClr val="accent6">
                    <a:lumMod val="25000"/>
                  </a:schemeClr>
                </a:solidFill>
              </a:rPr>
              <a:t>, and R. </a:t>
            </a:r>
            <a:r>
              <a:rPr lang="en-IN" sz="1000" b="1" dirty="0" err="1">
                <a:solidFill>
                  <a:schemeClr val="accent6">
                    <a:lumMod val="25000"/>
                  </a:schemeClr>
                </a:solidFill>
              </a:rPr>
              <a:t>Jasti</a:t>
            </a:r>
            <a:r>
              <a:rPr lang="en-IN" sz="1000" b="1" dirty="0">
                <a:solidFill>
                  <a:schemeClr val="accent6">
                    <a:lumMod val="25000"/>
                  </a:schemeClr>
                </a:solidFill>
              </a:rPr>
              <a:t> ACS Nano 15 (9), 15285, 2021</a:t>
            </a:r>
          </a:p>
          <a:p>
            <a:r>
              <a:rPr lang="en-US" sz="1000" b="1" dirty="0">
                <a:solidFill>
                  <a:schemeClr val="accent6">
                    <a:lumMod val="25000"/>
                  </a:schemeClr>
                </a:solidFill>
              </a:rPr>
              <a:t>e. </a:t>
            </a:r>
            <a:r>
              <a:rPr lang="en-IN" sz="1000" b="1" dirty="0">
                <a:solidFill>
                  <a:schemeClr val="accent6">
                    <a:lumMod val="25000"/>
                  </a:schemeClr>
                </a:solidFill>
              </a:rPr>
              <a:t>R. L. </a:t>
            </a:r>
            <a:r>
              <a:rPr lang="en-IN" sz="1000" b="1" dirty="0" err="1">
                <a:solidFill>
                  <a:schemeClr val="accent6">
                    <a:lumMod val="25000"/>
                  </a:schemeClr>
                </a:solidFill>
              </a:rPr>
              <a:t>Maust</a:t>
            </a:r>
            <a:r>
              <a:rPr lang="en-IN" sz="1000" b="1" dirty="0">
                <a:solidFill>
                  <a:schemeClr val="accent6">
                    <a:lumMod val="25000"/>
                  </a:schemeClr>
                </a:solidFill>
              </a:rPr>
              <a:t>, P. Li, B. Shao, S. M. </a:t>
            </a:r>
            <a:r>
              <a:rPr lang="en-IN" sz="1000" b="1" dirty="0" err="1">
                <a:solidFill>
                  <a:schemeClr val="accent6">
                    <a:lumMod val="25000"/>
                  </a:schemeClr>
                </a:solidFill>
              </a:rPr>
              <a:t>Zeitler</a:t>
            </a:r>
            <a:r>
              <a:rPr lang="en-IN" sz="1000" b="1" dirty="0">
                <a:solidFill>
                  <a:schemeClr val="accent6">
                    <a:lumMod val="25000"/>
                  </a:schemeClr>
                </a:solidFill>
              </a:rPr>
              <a:t>, P. B. Sun, H. W. Reid , L. N. </a:t>
            </a:r>
            <a:r>
              <a:rPr lang="en-IN" sz="1000" b="1" dirty="0" err="1">
                <a:solidFill>
                  <a:schemeClr val="accent6">
                    <a:lumMod val="25000"/>
                  </a:schemeClr>
                </a:solidFill>
              </a:rPr>
              <a:t>Zakharov</a:t>
            </a:r>
            <a:r>
              <a:rPr lang="en-IN" sz="1000" b="1" dirty="0">
                <a:solidFill>
                  <a:schemeClr val="accent6">
                    <a:lumMod val="25000"/>
                  </a:schemeClr>
                </a:solidFill>
              </a:rPr>
              <a:t>, M. R. </a:t>
            </a:r>
            <a:r>
              <a:rPr lang="en-IN" sz="1000" b="1" dirty="0" err="1">
                <a:solidFill>
                  <a:schemeClr val="accent6">
                    <a:lumMod val="25000"/>
                  </a:schemeClr>
                </a:solidFill>
              </a:rPr>
              <a:t>Golder</a:t>
            </a:r>
            <a:r>
              <a:rPr lang="en-IN" sz="1000" b="1" dirty="0">
                <a:solidFill>
                  <a:schemeClr val="accent6">
                    <a:lumMod val="25000"/>
                  </a:schemeClr>
                </a:solidFill>
              </a:rPr>
              <a:t>, and R. </a:t>
            </a:r>
            <a:r>
              <a:rPr lang="en-IN" sz="1000" b="1" dirty="0" err="1">
                <a:solidFill>
                  <a:schemeClr val="accent6">
                    <a:lumMod val="25000"/>
                  </a:schemeClr>
                </a:solidFill>
              </a:rPr>
              <a:t>Jasti</a:t>
            </a:r>
            <a:r>
              <a:rPr lang="en-IN" sz="1000" b="1" dirty="0">
                <a:solidFill>
                  <a:schemeClr val="accent6">
                    <a:lumMod val="25000"/>
                  </a:schemeClr>
                </a:solidFill>
              </a:rPr>
              <a:t>  ACS Cent. Sci. 7, 6, 1056, 2021</a:t>
            </a:r>
            <a:endParaRPr lang="en-IN" sz="1000" b="1" dirty="0">
              <a:latin typeface="Arial" panose="020B0604020202020204" pitchFamily="34" charset="0"/>
              <a:cs typeface="Arial" panose="020B0604020202020204" pitchFamily="34" charset="0"/>
            </a:endParaRPr>
          </a:p>
        </p:txBody>
      </p:sp>
      <p:pic>
        <p:nvPicPr>
          <p:cNvPr id="13" name="Main graphic"/>
          <p:cNvPicPr/>
          <p:nvPr/>
        </p:nvPicPr>
        <p:blipFill rotWithShape="1">
          <a:blip r:embed="rId5"/>
          <a:srcRect r="35153"/>
          <a:stretch/>
        </p:blipFill>
        <p:spPr>
          <a:xfrm>
            <a:off x="8102600" y="677332"/>
            <a:ext cx="3081866" cy="2391141"/>
          </a:xfrm>
          <a:prstGeom prst="rect">
            <a:avLst/>
          </a:prstGeom>
          <a:ln>
            <a:noFill/>
          </a:ln>
        </p:spPr>
      </p:pic>
      <p:sp>
        <p:nvSpPr>
          <p:cNvPr id="2" name="Rectangle 1"/>
          <p:cNvSpPr/>
          <p:nvPr/>
        </p:nvSpPr>
        <p:spPr>
          <a:xfrm>
            <a:off x="8343714" y="3505200"/>
            <a:ext cx="1576072" cy="307777"/>
          </a:xfrm>
          <a:prstGeom prst="rect">
            <a:avLst/>
          </a:prstGeom>
        </p:spPr>
        <p:txBody>
          <a:bodyPr wrap="none">
            <a:spAutoFit/>
          </a:bodyPr>
          <a:lstStyle/>
          <a:p>
            <a:r>
              <a:rPr lang="en-IN" b="1" dirty="0">
                <a:solidFill>
                  <a:srgbClr val="333333"/>
                </a:solidFill>
                <a:latin typeface="Arial" panose="020B0604020202020204" pitchFamily="34" charset="0"/>
                <a:cs typeface="Arial" panose="020B0604020202020204" pitchFamily="34" charset="0"/>
              </a:rPr>
              <a:t>Polymerization </a:t>
            </a:r>
            <a:r>
              <a:rPr lang="en-IN" b="1" baseline="30000" dirty="0">
                <a:solidFill>
                  <a:schemeClr val="accent6">
                    <a:lumMod val="25000"/>
                  </a:schemeClr>
                </a:solidFill>
                <a:latin typeface="Arial" panose="020B0604020202020204" pitchFamily="34" charset="0"/>
                <a:cs typeface="Arial" panose="020B0604020202020204" pitchFamily="34" charset="0"/>
              </a:rPr>
              <a:t>e</a:t>
            </a:r>
          </a:p>
        </p:txBody>
      </p:sp>
      <p:pic>
        <p:nvPicPr>
          <p:cNvPr id="16" name="Main graphic"/>
          <p:cNvPicPr/>
          <p:nvPr/>
        </p:nvPicPr>
        <p:blipFill rotWithShape="1">
          <a:blip r:embed="rId6"/>
          <a:srcRect l="-799" r="-1"/>
          <a:stretch/>
        </p:blipFill>
        <p:spPr>
          <a:xfrm>
            <a:off x="7790392" y="3998899"/>
            <a:ext cx="4140697" cy="1271490"/>
          </a:xfrm>
          <a:prstGeom prst="rect">
            <a:avLst/>
          </a:prstGeom>
          <a:ln>
            <a:noFill/>
          </a:ln>
        </p:spPr>
      </p:pic>
      <p:sp>
        <p:nvSpPr>
          <p:cNvPr id="3" name="Slide Number Placeholder 2"/>
          <p:cNvSpPr>
            <a:spLocks noGrp="1"/>
          </p:cNvSpPr>
          <p:nvPr>
            <p:ph type="sldNum" sz="quarter" idx="12"/>
          </p:nvPr>
        </p:nvSpPr>
        <p:spPr/>
        <p:txBody>
          <a:bodyPr/>
          <a:lstStyle/>
          <a:p>
            <a:fld id="{0E66EDFE-1B1D-45B2-9072-621A744D3735}" type="slidenum">
              <a:rPr lang="en-IN" smtClean="0"/>
              <a:t>3</a:t>
            </a:fld>
            <a:endParaRPr lang="en-IN" dirty="0"/>
          </a:p>
        </p:txBody>
      </p:sp>
      <p:pic>
        <p:nvPicPr>
          <p:cNvPr id="15" name="Picture 2" descr="IISER TV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8104" y="0"/>
            <a:ext cx="961373" cy="56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PPT - Fluorescence Lifetimes PowerPoint Presentation, free download -  ID:1398028"/>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1" b="100000" l="0" r="100000"/>
                    </a14:imgEffect>
                  </a14:imgLayer>
                </a14:imgProps>
              </a:ext>
              <a:ext uri="{28A0092B-C50C-407E-A947-70E740481C1C}">
                <a14:useLocalDpi xmlns:a14="http://schemas.microsoft.com/office/drawing/2010/main" val="0"/>
              </a:ext>
            </a:extLst>
          </a:blip>
          <a:srcRect b="27813"/>
          <a:stretch/>
        </p:blipFill>
        <p:spPr bwMode="auto">
          <a:xfrm>
            <a:off x="90706" y="904874"/>
            <a:ext cx="7130123" cy="47053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E66EDFE-1B1D-45B2-9072-621A744D3735}" type="slidenum">
              <a:rPr lang="en-IN" smtClean="0"/>
              <a:t>4</a:t>
            </a:fld>
            <a:endParaRPr lang="en-IN"/>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7077075" y="1421606"/>
            <a:ext cx="4932218" cy="4090987"/>
          </a:xfrm>
          <a:prstGeom prst="rect">
            <a:avLst/>
          </a:prstGeom>
        </p:spPr>
      </p:pic>
      <p:sp>
        <p:nvSpPr>
          <p:cNvPr id="7" name="Rectangle 6"/>
          <p:cNvSpPr/>
          <p:nvPr/>
        </p:nvSpPr>
        <p:spPr>
          <a:xfrm>
            <a:off x="555214" y="6300887"/>
            <a:ext cx="5357557" cy="400110"/>
          </a:xfrm>
          <a:prstGeom prst="rect">
            <a:avLst/>
          </a:prstGeom>
        </p:spPr>
        <p:txBody>
          <a:bodyPr wrap="none">
            <a:spAutoFit/>
          </a:bodyPr>
          <a:lstStyle/>
          <a:p>
            <a:r>
              <a:rPr lang="en-IN" sz="1000" b="1" dirty="0">
                <a:solidFill>
                  <a:schemeClr val="accent6">
                    <a:lumMod val="25000"/>
                  </a:schemeClr>
                </a:solidFill>
              </a:rPr>
              <a:t>Pic credits: Edinburgh Instruments website</a:t>
            </a:r>
          </a:p>
          <a:p>
            <a:r>
              <a:rPr lang="en-IN" sz="1000" b="1" dirty="0">
                <a:solidFill>
                  <a:schemeClr val="accent6">
                    <a:lumMod val="25000"/>
                  </a:schemeClr>
                </a:solidFill>
              </a:rPr>
              <a:t>J. E. </a:t>
            </a:r>
            <a:r>
              <a:rPr lang="en-IN" sz="1000" b="1" dirty="0" err="1">
                <a:solidFill>
                  <a:schemeClr val="accent6">
                    <a:lumMod val="25000"/>
                  </a:schemeClr>
                </a:solidFill>
              </a:rPr>
              <a:t>Subotnik</a:t>
            </a:r>
            <a:r>
              <a:rPr lang="en-IN" sz="1000" b="1" dirty="0">
                <a:solidFill>
                  <a:schemeClr val="accent6">
                    <a:lumMod val="25000"/>
                  </a:schemeClr>
                </a:solidFill>
              </a:rPr>
              <a:t>, E. C. Alguire, Q. </a:t>
            </a:r>
            <a:r>
              <a:rPr lang="en-IN" sz="1000" b="1" dirty="0" err="1">
                <a:solidFill>
                  <a:schemeClr val="accent6">
                    <a:lumMod val="25000"/>
                  </a:schemeClr>
                </a:solidFill>
              </a:rPr>
              <a:t>Ou</a:t>
            </a:r>
            <a:r>
              <a:rPr lang="en-IN" sz="1000" b="1" dirty="0">
                <a:solidFill>
                  <a:schemeClr val="accent6">
                    <a:lumMod val="25000"/>
                  </a:schemeClr>
                </a:solidFill>
              </a:rPr>
              <a:t>, and B. R. Landry Acc. Chem. Res. 48, 1340, 2015</a:t>
            </a: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9807" b="62853" l="21704" r="96755"/>
                    </a14:imgEffect>
                  </a14:imgLayer>
                </a14:imgProps>
              </a:ext>
            </a:extLst>
          </a:blip>
          <a:stretch>
            <a:fillRect/>
          </a:stretch>
        </p:blipFill>
        <p:spPr>
          <a:xfrm>
            <a:off x="7874598" y="738356"/>
            <a:ext cx="3399416" cy="2219998"/>
          </a:xfrm>
          <a:prstGeom prst="rect">
            <a:avLst/>
          </a:prstGeom>
        </p:spPr>
      </p:pic>
      <p:pic>
        <p:nvPicPr>
          <p:cNvPr id="10" name="Picture 2" descr="IISER TV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05431" y="-1"/>
            <a:ext cx="1105579" cy="65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5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ip.scitation.org/na101/home/literatum/publisher/aip/journals/content/jcp/2021/jcp.2021.155.issue-4/5.0056605/20210722/images/large/5.0056605.figures.online.f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384" y="959523"/>
            <a:ext cx="3280786" cy="4555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370" y="918395"/>
            <a:ext cx="6836229" cy="4556782"/>
          </a:xfrm>
          <a:prstGeom prst="rect">
            <a:avLst/>
          </a:prstGeom>
        </p:spPr>
      </p:pic>
      <p:sp>
        <p:nvSpPr>
          <p:cNvPr id="7" name="Rectangle 6"/>
          <p:cNvSpPr/>
          <p:nvPr/>
        </p:nvSpPr>
        <p:spPr>
          <a:xfrm>
            <a:off x="778086" y="5543935"/>
            <a:ext cx="3556000" cy="523220"/>
          </a:xfrm>
          <a:prstGeom prst="rect">
            <a:avLst/>
          </a:prstGeom>
        </p:spPr>
        <p:txBody>
          <a:bodyPr wrap="square">
            <a:spAutoFit/>
          </a:bodyPr>
          <a:lstStyle/>
          <a:p>
            <a:r>
              <a:rPr lang="en-IN" sz="1400" dirty="0">
                <a:solidFill>
                  <a:srgbClr val="000000"/>
                </a:solidFill>
                <a:latin typeface="Arial" panose="020B0604020202020204" pitchFamily="34" charset="0"/>
                <a:cs typeface="Arial" panose="020B0604020202020204" pitchFamily="34" charset="0"/>
              </a:rPr>
              <a:t>FIG. 1. Molecular structure of (a) [5]CPP (b) [7]CPP, and (c) [9]CPP.</a:t>
            </a:r>
            <a:endParaRPr lang="en-IN" sz="1400" dirty="0">
              <a:latin typeface="Arial" panose="020B0604020202020204" pitchFamily="34" charset="0"/>
              <a:cs typeface="Arial" panose="020B0604020202020204" pitchFamily="34" charset="0"/>
            </a:endParaRPr>
          </a:p>
        </p:txBody>
      </p:sp>
      <p:sp>
        <p:nvSpPr>
          <p:cNvPr id="8" name="Rectangle 7"/>
          <p:cNvSpPr/>
          <p:nvPr/>
        </p:nvSpPr>
        <p:spPr>
          <a:xfrm>
            <a:off x="4871112" y="5484652"/>
            <a:ext cx="7039430" cy="800219"/>
          </a:xfrm>
          <a:prstGeom prst="rect">
            <a:avLst/>
          </a:prstGeom>
        </p:spPr>
        <p:txBody>
          <a:bodyPr wrap="square">
            <a:spAutoFit/>
          </a:bodyPr>
          <a:lstStyle/>
          <a:p>
            <a:r>
              <a:rPr lang="en-IN" sz="1400" dirty="0">
                <a:solidFill>
                  <a:srgbClr val="000000"/>
                </a:solidFill>
                <a:latin typeface="Arial" panose="020B0604020202020204" pitchFamily="34" charset="0"/>
                <a:cs typeface="Arial" panose="020B0604020202020204" pitchFamily="34" charset="0"/>
              </a:rPr>
              <a:t>FIG. 2. FC vertical excitation energies of low-lying excited states of [5]-, [7]-, and [9]CPP computed with C</a:t>
            </a:r>
            <a:r>
              <a:rPr lang="en-IN" sz="1400" baseline="-25000" dirty="0">
                <a:solidFill>
                  <a:srgbClr val="000000"/>
                </a:solidFill>
                <a:latin typeface="Arial" panose="020B0604020202020204" pitchFamily="34" charset="0"/>
                <a:cs typeface="Arial" panose="020B0604020202020204" pitchFamily="34" charset="0"/>
              </a:rPr>
              <a:t>2</a:t>
            </a:r>
            <a:r>
              <a:rPr lang="en-IN" sz="1400" dirty="0">
                <a:solidFill>
                  <a:srgbClr val="000000"/>
                </a:solidFill>
                <a:latin typeface="Arial" panose="020B0604020202020204" pitchFamily="34" charset="0"/>
                <a:cs typeface="Arial" panose="020B0604020202020204" pitchFamily="34" charset="0"/>
              </a:rPr>
              <a:t> symmetry point group constraints using the TD-B3LYP/6-311G(d) level of theory</a:t>
            </a:r>
            <a:r>
              <a:rPr lang="en-IN" dirty="0">
                <a:solidFill>
                  <a:srgbClr val="000000"/>
                </a:solidFill>
                <a:latin typeface="Montserrat"/>
              </a:rPr>
              <a:t>.</a:t>
            </a:r>
            <a:endParaRPr lang="en-IN" dirty="0"/>
          </a:p>
        </p:txBody>
      </p:sp>
      <p:sp>
        <p:nvSpPr>
          <p:cNvPr id="9" name="Rectangle 8"/>
          <p:cNvSpPr/>
          <p:nvPr/>
        </p:nvSpPr>
        <p:spPr>
          <a:xfrm>
            <a:off x="1131208" y="6434826"/>
            <a:ext cx="6096000" cy="246221"/>
          </a:xfrm>
          <a:prstGeom prst="rect">
            <a:avLst/>
          </a:prstGeom>
        </p:spPr>
        <p:txBody>
          <a:bodyPr>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p>
        </p:txBody>
      </p:sp>
      <p:sp>
        <p:nvSpPr>
          <p:cNvPr id="2" name="Slide Number Placeholder 1"/>
          <p:cNvSpPr>
            <a:spLocks noGrp="1"/>
          </p:cNvSpPr>
          <p:nvPr>
            <p:ph type="sldNum" sz="quarter" idx="12"/>
          </p:nvPr>
        </p:nvSpPr>
        <p:spPr/>
        <p:txBody>
          <a:bodyPr/>
          <a:lstStyle/>
          <a:p>
            <a:fld id="{0E66EDFE-1B1D-45B2-9072-621A744D3735}" type="slidenum">
              <a:rPr lang="en-IN" smtClean="0"/>
              <a:t>5</a:t>
            </a:fld>
            <a:endParaRPr lang="en-IN"/>
          </a:p>
        </p:txBody>
      </p:sp>
      <p:pic>
        <p:nvPicPr>
          <p:cNvPr id="10" name="Picture 2" descr="IISER TV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7477" y="0"/>
            <a:ext cx="1073534" cy="63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8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35778" y="914400"/>
          <a:ext cx="8903370" cy="4928132"/>
        </p:xfrm>
        <a:graphic>
          <a:graphicData uri="http://schemas.openxmlformats.org/drawingml/2006/table">
            <a:tbl>
              <a:tblPr firstRow="1" bandRow="1">
                <a:tableStyleId>{3B4B98B0-60AC-42C2-AFA5-B58CD77FA1E5}</a:tableStyleId>
              </a:tblPr>
              <a:tblGrid>
                <a:gridCol w="1483895">
                  <a:extLst>
                    <a:ext uri="{9D8B030D-6E8A-4147-A177-3AD203B41FA5}">
                      <a16:colId xmlns:a16="http://schemas.microsoft.com/office/drawing/2014/main" val="3842644715"/>
                    </a:ext>
                  </a:extLst>
                </a:gridCol>
                <a:gridCol w="1355427">
                  <a:extLst>
                    <a:ext uri="{9D8B030D-6E8A-4147-A177-3AD203B41FA5}">
                      <a16:colId xmlns:a16="http://schemas.microsoft.com/office/drawing/2014/main" val="410499"/>
                    </a:ext>
                  </a:extLst>
                </a:gridCol>
                <a:gridCol w="1612363">
                  <a:extLst>
                    <a:ext uri="{9D8B030D-6E8A-4147-A177-3AD203B41FA5}">
                      <a16:colId xmlns:a16="http://schemas.microsoft.com/office/drawing/2014/main" val="2882090015"/>
                    </a:ext>
                  </a:extLst>
                </a:gridCol>
                <a:gridCol w="1483895">
                  <a:extLst>
                    <a:ext uri="{9D8B030D-6E8A-4147-A177-3AD203B41FA5}">
                      <a16:colId xmlns:a16="http://schemas.microsoft.com/office/drawing/2014/main" val="2416081877"/>
                    </a:ext>
                  </a:extLst>
                </a:gridCol>
                <a:gridCol w="1483895">
                  <a:extLst>
                    <a:ext uri="{9D8B030D-6E8A-4147-A177-3AD203B41FA5}">
                      <a16:colId xmlns:a16="http://schemas.microsoft.com/office/drawing/2014/main" val="383040078"/>
                    </a:ext>
                  </a:extLst>
                </a:gridCol>
                <a:gridCol w="1483895">
                  <a:extLst>
                    <a:ext uri="{9D8B030D-6E8A-4147-A177-3AD203B41FA5}">
                      <a16:colId xmlns:a16="http://schemas.microsoft.com/office/drawing/2014/main" val="2605851823"/>
                    </a:ext>
                  </a:extLst>
                </a:gridCol>
              </a:tblGrid>
              <a:tr h="269507">
                <a:tc>
                  <a:txBody>
                    <a:bodyPr/>
                    <a:lstStyle/>
                    <a:p>
                      <a:pPr algn="ctr" fontAlgn="b"/>
                      <a:r>
                        <a:rPr lang="en-IN" sz="1200" u="none" strike="noStrike" dirty="0">
                          <a:effectLst/>
                        </a:rPr>
                        <a:t>[n]CPP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state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TD-B3LYP/6-311g(d)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ADC(2)/cc-</a:t>
                      </a:r>
                      <a:r>
                        <a:rPr lang="en-IN" sz="1200" u="none" strike="noStrike" dirty="0" err="1">
                          <a:effectLst/>
                        </a:rPr>
                        <a:t>pVDZ</a:t>
                      </a:r>
                      <a:r>
                        <a:rPr lang="en-IN" sz="1200" u="none" strike="noStrike" dirty="0">
                          <a:effectLst/>
                        </a:rPr>
                        <a: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CASSCF/cc-</a:t>
                      </a:r>
                      <a:r>
                        <a:rPr lang="en-IN" sz="1200" u="none" strike="noStrike" dirty="0" err="1">
                          <a:effectLst/>
                        </a:rPr>
                        <a:t>pVDZ</a:t>
                      </a:r>
                      <a:r>
                        <a:rPr lang="en-IN" sz="1200" u="none" strike="noStrike" dirty="0">
                          <a:effectLst/>
                        </a:rPr>
                        <a: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Expt.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735119448"/>
                  </a:ext>
                </a:extLst>
              </a:tr>
              <a:tr h="310575">
                <a:tc>
                  <a:txBody>
                    <a:bodyPr/>
                    <a:lstStyle/>
                    <a:p>
                      <a:pPr algn="ctr" fontAlgn="b"/>
                      <a:r>
                        <a:rPr lang="en-IN" sz="1200" u="none" strike="noStrike" dirty="0">
                          <a:effectLst/>
                        </a:rPr>
                        <a:t>[5]CPP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1</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2.01(0.00)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2.57(0.00)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2.59(0.00)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2.47</a:t>
                      </a:r>
                      <a:r>
                        <a:rPr lang="en-IN" sz="1600" u="none" strike="noStrike" baseline="30000" dirty="0">
                          <a:effectLst/>
                        </a:rPr>
                        <a:t>a</a:t>
                      </a:r>
                      <a:endParaRPr lang="en-IN" sz="1600" b="0" i="0" u="none" strike="noStrike" baseline="30000" dirty="0">
                        <a:solidFill>
                          <a:schemeClr val="accent1">
                            <a:lumMod val="75000"/>
                          </a:schemeClr>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70394841"/>
                  </a:ext>
                </a:extLst>
              </a:tr>
              <a:tr h="310575">
                <a:tc>
                  <a:txBody>
                    <a:bodyPr/>
                    <a:lstStyle/>
                    <a:p>
                      <a:pPr algn="ctr" fontAlgn="b"/>
                      <a:r>
                        <a:rPr lang="en-IN" sz="1200" u="none" strike="noStrike" dirty="0">
                          <a:effectLst/>
                        </a:rPr>
                        <a: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2</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3.37(0.00)</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3.83(0.02)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3.73(0.00)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48602822"/>
                  </a:ext>
                </a:extLst>
              </a:tr>
              <a:tr h="310575">
                <a:tc>
                  <a:txBody>
                    <a:bodyPr/>
                    <a:lstStyle/>
                    <a:p>
                      <a:pPr algn="ctr" fontAlgn="b"/>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3</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3.39(0.01)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3.95(0.04)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3.95(0.01)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943034929"/>
                  </a:ext>
                </a:extLst>
              </a:tr>
              <a:tr h="310575">
                <a:tc>
                  <a:txBody>
                    <a:bodyPr/>
                    <a:lstStyle/>
                    <a:p>
                      <a:pPr algn="ctr" fontAlgn="b"/>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4</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3.46(0.00)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4.15(0.05)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3.95(1.51)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7997369"/>
                  </a:ext>
                </a:extLst>
              </a:tr>
              <a:tr h="310575">
                <a:tc>
                  <a:txBody>
                    <a:bodyPr/>
                    <a:lstStyle/>
                    <a:p>
                      <a:pPr algn="ctr" fontAlgn="b"/>
                      <a:r>
                        <a:rPr lang="en-IN" sz="1200" u="none" strike="noStrike" dirty="0">
                          <a:effectLst/>
                        </a:rPr>
                        <a: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5</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3.55(0.02)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4.16(0.02)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3.96(1.55)</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3.70</a:t>
                      </a:r>
                      <a:r>
                        <a:rPr lang="en-IN" sz="1600" u="none" strike="noStrike" baseline="30000" dirty="0">
                          <a:effectLst/>
                        </a:rPr>
                        <a:t>d</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17474648"/>
                  </a:ext>
                </a:extLst>
              </a:tr>
              <a:tr h="310575">
                <a:tc>
                  <a:txBody>
                    <a:bodyPr/>
                    <a:lstStyle/>
                    <a:p>
                      <a:pPr algn="ctr" fontAlgn="b"/>
                      <a:r>
                        <a:rPr lang="en-IN" sz="1200" u="none" strike="noStrike" dirty="0">
                          <a:effectLst/>
                        </a:rPr>
                        <a:t>   [7]CPP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1</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2.61(0.02)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3.33(0.03)</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3.04</a:t>
                      </a:r>
                      <a:r>
                        <a:rPr lang="en-IN" sz="1600" u="none" strike="noStrike" baseline="30000" dirty="0">
                          <a:effectLst/>
                        </a:rPr>
                        <a:t>b</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56353448"/>
                  </a:ext>
                </a:extLst>
              </a:tr>
              <a:tr h="310575">
                <a:tc>
                  <a:txBody>
                    <a:bodyPr/>
                    <a:lstStyle/>
                    <a:p>
                      <a:pPr algn="ctr" fontAlgn="b"/>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2</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3.42(0.00)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4.15(1.42)</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4716168"/>
                  </a:ext>
                </a:extLst>
              </a:tr>
              <a:tr h="310575">
                <a:tc>
                  <a:txBody>
                    <a:bodyPr/>
                    <a:lstStyle/>
                    <a:p>
                      <a:pPr algn="ctr" fontAlgn="b"/>
                      <a:r>
                        <a:rPr lang="en-IN" sz="1200" u="none" strike="noStrike" dirty="0">
                          <a:effectLst/>
                        </a:rPr>
                        <a: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3</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3.50(0.01)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4.23(1.39)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75732852"/>
                  </a:ext>
                </a:extLst>
              </a:tr>
              <a:tr h="310575">
                <a:tc>
                  <a:txBody>
                    <a:bodyPr/>
                    <a:lstStyle/>
                    <a:p>
                      <a:pPr algn="ctr" fontAlgn="b"/>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4</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3.62(1.04)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4.25(0.06)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085440454"/>
                  </a:ext>
                </a:extLst>
              </a:tr>
              <a:tr h="310575">
                <a:tc>
                  <a:txBody>
                    <a:bodyPr/>
                    <a:lstStyle/>
                    <a:p>
                      <a:pPr algn="ctr" fontAlgn="b"/>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5</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3.69(1.02)</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4.42(0.09)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3.65</a:t>
                      </a:r>
                      <a:r>
                        <a:rPr lang="en-IN" sz="1600" u="none" strike="noStrike" baseline="30000" dirty="0">
                          <a:effectLst/>
                        </a:rPr>
                        <a:t>d</a:t>
                      </a:r>
                      <a:endParaRPr lang="en-IN" sz="16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71280011"/>
                  </a:ext>
                </a:extLst>
              </a:tr>
              <a:tr h="310575">
                <a:tc>
                  <a:txBody>
                    <a:bodyPr/>
                    <a:lstStyle/>
                    <a:p>
                      <a:pPr algn="ctr" fontAlgn="b"/>
                      <a:r>
                        <a:rPr lang="en-IN" sz="1200" u="none" strike="noStrike" dirty="0">
                          <a:effectLst/>
                        </a:rPr>
                        <a:t>[9]CPP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1</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2.93(0.02)</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3.68(0.07)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3.14</a:t>
                      </a:r>
                      <a:r>
                        <a:rPr lang="en-IN" sz="1600" u="none" strike="noStrike" baseline="30000" dirty="0">
                          <a:effectLst/>
                        </a:rPr>
                        <a:t>c</a:t>
                      </a:r>
                      <a:endParaRPr lang="en-IN" sz="1600" b="0" i="0" u="none" strike="noStrike" baseline="30000" dirty="0">
                        <a:solidFill>
                          <a:schemeClr val="accent1">
                            <a:lumMod val="75000"/>
                          </a:schemeClr>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89501977"/>
                  </a:ext>
                </a:extLst>
              </a:tr>
              <a:tr h="310575">
                <a:tc>
                  <a:txBody>
                    <a:bodyPr/>
                    <a:lstStyle/>
                    <a:p>
                      <a:pPr algn="ctr" fontAlgn="b"/>
                      <a:r>
                        <a:rPr lang="en-IN" sz="1200" u="none" strike="noStrike" dirty="0">
                          <a:effectLst/>
                        </a:rPr>
                        <a:t> </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2</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3.51(0.06)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4.17(2.14)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99663267"/>
                  </a:ext>
                </a:extLst>
              </a:tr>
              <a:tr h="310575">
                <a:tc>
                  <a:txBody>
                    <a:bodyPr/>
                    <a:lstStyle/>
                    <a:p>
                      <a:pPr algn="ctr" fontAlgn="b"/>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3</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3.55(1.47)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4.25(2.12)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12338498"/>
                  </a:ext>
                </a:extLst>
              </a:tr>
              <a:tr h="310575">
                <a:tc>
                  <a:txBody>
                    <a:bodyPr/>
                    <a:lstStyle/>
                    <a:p>
                      <a:pPr algn="ctr" fontAlgn="b"/>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4</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3.56(0.02)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4.43(0.00)</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75840114"/>
                  </a:ext>
                </a:extLst>
              </a:tr>
              <a:tr h="310575">
                <a:tc>
                  <a:txBody>
                    <a:bodyPr/>
                    <a:lstStyle/>
                    <a:p>
                      <a:pPr algn="ctr" fontAlgn="b"/>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S</a:t>
                      </a:r>
                      <a:r>
                        <a:rPr lang="en-IN" sz="1200" u="none" strike="noStrike" baseline="-25000" dirty="0">
                          <a:effectLst/>
                        </a:rPr>
                        <a:t>5</a:t>
                      </a:r>
                      <a:r>
                        <a:rPr lang="en-IN" sz="1200" u="none" strike="noStrike" dirty="0">
                          <a:effectLst/>
                        </a:rPr>
                        <a:t>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3.61(1.20)</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4.58(0.01) </a:t>
                      </a:r>
                      <a:endParaRPr lang="en-IN"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a:effectLst/>
                        </a:rPr>
                        <a:t> </a:t>
                      </a:r>
                      <a:endParaRPr lang="en-IN"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IN" sz="1200" u="none" strike="noStrike" dirty="0">
                          <a:effectLst/>
                        </a:rPr>
                        <a:t> 3.65</a:t>
                      </a:r>
                      <a:r>
                        <a:rPr lang="en-IN" sz="1600" u="none" strike="noStrike" baseline="30000" dirty="0">
                          <a:effectLst/>
                        </a:rPr>
                        <a:t>d</a:t>
                      </a:r>
                      <a:endParaRPr lang="en-IN" sz="1600" b="0" i="0" u="none" strike="noStrike" baseline="30000"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07922743"/>
                  </a:ext>
                </a:extLst>
              </a:tr>
            </a:tbl>
          </a:graphicData>
        </a:graphic>
      </p:graphicFrame>
      <p:sp>
        <p:nvSpPr>
          <p:cNvPr id="3" name="Rectangle 2"/>
          <p:cNvSpPr/>
          <p:nvPr/>
        </p:nvSpPr>
        <p:spPr>
          <a:xfrm>
            <a:off x="1145512" y="6043582"/>
            <a:ext cx="9010551" cy="861774"/>
          </a:xfrm>
          <a:prstGeom prst="rect">
            <a:avLst/>
          </a:prstGeom>
        </p:spPr>
        <p:txBody>
          <a:bodyPr wrap="square">
            <a:spAutoFit/>
          </a:bodyPr>
          <a:lstStyle/>
          <a:p>
            <a:r>
              <a:rPr lang="en-IN" sz="1000" b="1" dirty="0">
                <a:solidFill>
                  <a:schemeClr val="accent6">
                    <a:lumMod val="25000"/>
                  </a:schemeClr>
                </a:solidFill>
                <a:latin typeface="+mn-lt"/>
                <a:cs typeface="Arial" panose="020B0604020202020204" pitchFamily="34" charset="0"/>
              </a:rPr>
              <a:t>a. E. </a:t>
            </a:r>
            <a:r>
              <a:rPr lang="en-IN" sz="1000" b="1" dirty="0" err="1">
                <a:solidFill>
                  <a:schemeClr val="accent6">
                    <a:lumMod val="25000"/>
                  </a:schemeClr>
                </a:solidFill>
                <a:latin typeface="+mn-lt"/>
                <a:cs typeface="Arial" panose="020B0604020202020204" pitchFamily="34" charset="0"/>
              </a:rPr>
              <a:t>Kayahara</a:t>
            </a:r>
            <a:r>
              <a:rPr lang="en-IN" sz="1000" b="1" dirty="0">
                <a:solidFill>
                  <a:schemeClr val="accent6">
                    <a:lumMod val="25000"/>
                  </a:schemeClr>
                </a:solidFill>
                <a:latin typeface="+mn-lt"/>
                <a:cs typeface="Arial" panose="020B0604020202020204" pitchFamily="34" charset="0"/>
              </a:rPr>
              <a:t>, V. K. Patel, and S. </a:t>
            </a:r>
            <a:r>
              <a:rPr lang="en-IN" sz="1000" b="1" dirty="0" err="1">
                <a:solidFill>
                  <a:schemeClr val="accent6">
                    <a:lumMod val="25000"/>
                  </a:schemeClr>
                </a:solidFill>
                <a:latin typeface="+mn-lt"/>
                <a:cs typeface="Arial" panose="020B0604020202020204" pitchFamily="34" charset="0"/>
              </a:rPr>
              <a:t>Yamago</a:t>
            </a:r>
            <a:r>
              <a:rPr lang="en-IN" sz="1000" b="1" dirty="0">
                <a:solidFill>
                  <a:schemeClr val="accent6">
                    <a:lumMod val="25000"/>
                  </a:schemeClr>
                </a:solidFill>
                <a:latin typeface="+mn-lt"/>
                <a:cs typeface="Arial" panose="020B0604020202020204" pitchFamily="34" charset="0"/>
              </a:rPr>
              <a:t>, J. Am. Chem. Soc. 136, 2284,2014 </a:t>
            </a:r>
          </a:p>
          <a:p>
            <a:r>
              <a:rPr lang="it-IT" sz="1000" b="1" dirty="0">
                <a:solidFill>
                  <a:schemeClr val="accent6">
                    <a:lumMod val="25000"/>
                  </a:schemeClr>
                </a:solidFill>
                <a:latin typeface="+mn-lt"/>
                <a:cs typeface="Arial" panose="020B0604020202020204" pitchFamily="34" charset="0"/>
              </a:rPr>
              <a:t>b. P. Li, T. J. Sisto, E. R. Darzi, and R. Jasti, Org. Lett. 16, 182, 2014</a:t>
            </a:r>
          </a:p>
          <a:p>
            <a:r>
              <a:rPr lang="en-IN" sz="1000" b="1" dirty="0">
                <a:solidFill>
                  <a:schemeClr val="accent6">
                    <a:lumMod val="25000"/>
                  </a:schemeClr>
                </a:solidFill>
                <a:latin typeface="+mn-lt"/>
                <a:cs typeface="Arial" panose="020B0604020202020204" pitchFamily="34" charset="0"/>
              </a:rPr>
              <a:t>c. N. Kubota, Y. </a:t>
            </a:r>
            <a:r>
              <a:rPr lang="en-IN" sz="1000" b="1" dirty="0" err="1">
                <a:solidFill>
                  <a:schemeClr val="accent6">
                    <a:lumMod val="25000"/>
                  </a:schemeClr>
                </a:solidFill>
                <a:latin typeface="+mn-lt"/>
                <a:cs typeface="Arial" panose="020B0604020202020204" pitchFamily="34" charset="0"/>
              </a:rPr>
              <a:t>Segawa</a:t>
            </a:r>
            <a:r>
              <a:rPr lang="en-IN" sz="1000" b="1" dirty="0">
                <a:solidFill>
                  <a:schemeClr val="accent6">
                    <a:lumMod val="25000"/>
                  </a:schemeClr>
                </a:solidFill>
                <a:latin typeface="+mn-lt"/>
                <a:cs typeface="Arial" panose="020B0604020202020204" pitchFamily="34" charset="0"/>
              </a:rPr>
              <a:t>, and K. </a:t>
            </a:r>
            <a:r>
              <a:rPr lang="en-IN" sz="1000" b="1" dirty="0" err="1">
                <a:solidFill>
                  <a:schemeClr val="accent6">
                    <a:lumMod val="25000"/>
                  </a:schemeClr>
                </a:solidFill>
                <a:latin typeface="+mn-lt"/>
                <a:cs typeface="Arial" panose="020B0604020202020204" pitchFamily="34" charset="0"/>
              </a:rPr>
              <a:t>Itami</a:t>
            </a:r>
            <a:r>
              <a:rPr lang="en-IN" sz="1000" b="1" dirty="0">
                <a:solidFill>
                  <a:schemeClr val="accent6">
                    <a:lumMod val="25000"/>
                  </a:schemeClr>
                </a:solidFill>
                <a:latin typeface="+mn-lt"/>
                <a:cs typeface="Arial" panose="020B0604020202020204" pitchFamily="34" charset="0"/>
              </a:rPr>
              <a:t>, J. Am. Chem. Soc. 137, 1356, 2015</a:t>
            </a:r>
          </a:p>
          <a:p>
            <a:r>
              <a:rPr lang="en-US" sz="1000" b="1" dirty="0">
                <a:solidFill>
                  <a:schemeClr val="accent6">
                    <a:lumMod val="25000"/>
                  </a:schemeClr>
                </a:solidFill>
                <a:latin typeface="+mn-lt"/>
                <a:cs typeface="Arial" panose="020B0604020202020204" pitchFamily="34" charset="0"/>
              </a:rPr>
              <a:t>d. </a:t>
            </a:r>
            <a:r>
              <a:rPr lang="en-IN" sz="1000" b="1" dirty="0">
                <a:solidFill>
                  <a:schemeClr val="accent6">
                    <a:lumMod val="25000"/>
                  </a:schemeClr>
                </a:solidFill>
                <a:latin typeface="+mn-lt"/>
              </a:rPr>
              <a:t>E. J. </a:t>
            </a:r>
            <a:r>
              <a:rPr lang="en-IN" sz="1000" b="1" dirty="0" err="1">
                <a:solidFill>
                  <a:schemeClr val="accent6">
                    <a:lumMod val="25000"/>
                  </a:schemeClr>
                </a:solidFill>
                <a:latin typeface="+mn-lt"/>
              </a:rPr>
              <a:t>Leonhardt</a:t>
            </a:r>
            <a:r>
              <a:rPr lang="en-IN" sz="1000" b="1" dirty="0">
                <a:solidFill>
                  <a:schemeClr val="accent6">
                    <a:lumMod val="25000"/>
                  </a:schemeClr>
                </a:solidFill>
                <a:latin typeface="+mn-lt"/>
              </a:rPr>
              <a:t> and R. </a:t>
            </a:r>
            <a:r>
              <a:rPr lang="en-IN" sz="1000" b="1" dirty="0" err="1">
                <a:solidFill>
                  <a:schemeClr val="accent6">
                    <a:lumMod val="25000"/>
                  </a:schemeClr>
                </a:solidFill>
                <a:latin typeface="+mn-lt"/>
              </a:rPr>
              <a:t>Jasti</a:t>
            </a:r>
            <a:r>
              <a:rPr lang="en-IN" sz="1000" b="1" dirty="0">
                <a:solidFill>
                  <a:schemeClr val="accent6">
                    <a:lumMod val="25000"/>
                  </a:schemeClr>
                </a:solidFill>
                <a:latin typeface="+mn-lt"/>
              </a:rPr>
              <a:t> Nat. Rev. Chem. 3, 672, 2019</a:t>
            </a:r>
            <a:endParaRPr lang="en-IN" sz="1000" b="1" dirty="0">
              <a:solidFill>
                <a:schemeClr val="accent6">
                  <a:lumMod val="25000"/>
                </a:schemeClr>
              </a:solidFill>
              <a:latin typeface="+mn-lt"/>
              <a:cs typeface="Arial" panose="020B0604020202020204" pitchFamily="34" charset="0"/>
            </a:endParaRPr>
          </a:p>
          <a:p>
            <a:r>
              <a:rPr lang="en-IN" sz="1000" b="1" dirty="0">
                <a:solidFill>
                  <a:schemeClr val="accent6">
                    <a:lumMod val="25000"/>
                  </a:schemeClr>
                </a:solidFill>
                <a:latin typeface="+mn-lt"/>
                <a:cs typeface="Arial" panose="020B0604020202020204" pitchFamily="34" charset="0"/>
              </a:rPr>
              <a:t>    A.C. </a:t>
            </a:r>
            <a:r>
              <a:rPr lang="en-IN" sz="1000" b="1" dirty="0" err="1">
                <a:solidFill>
                  <a:schemeClr val="accent6">
                    <a:lumMod val="25000"/>
                  </a:schemeClr>
                </a:solidFill>
                <a:latin typeface="+mn-lt"/>
                <a:cs typeface="Arial" panose="020B0604020202020204" pitchFamily="34" charset="0"/>
              </a:rPr>
              <a:t>Kakarlamudi</a:t>
            </a:r>
            <a:r>
              <a:rPr lang="en-IN" sz="1000" b="1" dirty="0">
                <a:solidFill>
                  <a:schemeClr val="accent6">
                    <a:lumMod val="25000"/>
                  </a:schemeClr>
                </a:solidFill>
                <a:latin typeface="+mn-lt"/>
                <a:cs typeface="Arial" panose="020B0604020202020204" pitchFamily="34" charset="0"/>
              </a:rPr>
              <a:t> and S.R. </a:t>
            </a:r>
            <a:r>
              <a:rPr lang="en-IN" sz="1000" b="1" dirty="0" err="1">
                <a:solidFill>
                  <a:schemeClr val="accent6">
                    <a:lumMod val="25000"/>
                  </a:schemeClr>
                </a:solidFill>
                <a:latin typeface="+mn-lt"/>
                <a:cs typeface="Arial" panose="020B0604020202020204" pitchFamily="34" charset="0"/>
              </a:rPr>
              <a:t>Vennapusa</a:t>
            </a:r>
            <a:r>
              <a:rPr lang="en-IN" sz="1000" b="1" dirty="0">
                <a:solidFill>
                  <a:schemeClr val="accent6">
                    <a:lumMod val="25000"/>
                  </a:schemeClr>
                </a:solidFill>
                <a:latin typeface="+mn-lt"/>
                <a:cs typeface="Arial" panose="020B0604020202020204" pitchFamily="34" charset="0"/>
              </a:rPr>
              <a:t> J. Chem. Phys.,155, 044301, 2021 </a:t>
            </a:r>
            <a:r>
              <a:rPr lang="en-IN" sz="1000" b="1" dirty="0">
                <a:solidFill>
                  <a:schemeClr val="accent6">
                    <a:lumMod val="25000"/>
                  </a:schemeClr>
                </a:solidFill>
                <a:latin typeface="+mn-lt"/>
              </a:rPr>
              <a:t> </a:t>
            </a:r>
          </a:p>
        </p:txBody>
      </p:sp>
      <p:sp>
        <p:nvSpPr>
          <p:cNvPr id="4" name="Rectangle 3"/>
          <p:cNvSpPr/>
          <p:nvPr/>
        </p:nvSpPr>
        <p:spPr>
          <a:xfrm>
            <a:off x="1017069" y="317633"/>
            <a:ext cx="9176085" cy="523220"/>
          </a:xfrm>
          <a:prstGeom prst="rect">
            <a:avLst/>
          </a:prstGeom>
        </p:spPr>
        <p:txBody>
          <a:bodyPr wrap="square">
            <a:spAutoFit/>
          </a:bodyPr>
          <a:lstStyle/>
          <a:p>
            <a:r>
              <a:rPr lang="en-IN" sz="1400" dirty="0">
                <a:latin typeface="Arial" panose="020B0604020202020204" pitchFamily="34" charset="0"/>
              </a:rPr>
              <a:t>TABLE 1. Vertical excitation energies (in eV) of singlet excited-states and corresponding oscillator strength(parenthesis) of [5]-, [7]- and [9]CPP. Experimental absorption maximum of S</a:t>
            </a:r>
            <a:r>
              <a:rPr lang="en-IN" sz="1600" baseline="-25000" dirty="0">
                <a:latin typeface="Arial" panose="020B0604020202020204" pitchFamily="34" charset="0"/>
              </a:rPr>
              <a:t>1 </a:t>
            </a:r>
            <a:r>
              <a:rPr lang="en-IN" sz="1400" dirty="0">
                <a:latin typeface="Arial" panose="020B0604020202020204" pitchFamily="34" charset="0"/>
              </a:rPr>
              <a:t>band of CPPs also given.</a:t>
            </a:r>
            <a:endParaRPr lang="en-IN" sz="1400" dirty="0"/>
          </a:p>
        </p:txBody>
      </p:sp>
      <p:sp>
        <p:nvSpPr>
          <p:cNvPr id="5" name="Slide Number Placeholder 4"/>
          <p:cNvSpPr>
            <a:spLocks noGrp="1"/>
          </p:cNvSpPr>
          <p:nvPr>
            <p:ph type="sldNum" sz="quarter" idx="12"/>
          </p:nvPr>
        </p:nvSpPr>
        <p:spPr/>
        <p:txBody>
          <a:bodyPr/>
          <a:lstStyle/>
          <a:p>
            <a:fld id="{0E66EDFE-1B1D-45B2-9072-621A744D3735}" type="slidenum">
              <a:rPr lang="en-IN" smtClean="0"/>
              <a:t>6</a:t>
            </a:fld>
            <a:endParaRPr lang="en-IN"/>
          </a:p>
        </p:txBody>
      </p:sp>
      <p:pic>
        <p:nvPicPr>
          <p:cNvPr id="6" name="Picture 2" descr="IISER TV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7363" y="0"/>
            <a:ext cx="1153648" cy="678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38339" y="1368014"/>
            <a:ext cx="785308" cy="301214"/>
          </a:xfrm>
          <a:prstGeom prst="rect">
            <a:avLst/>
          </a:prstGeom>
          <a:noFill/>
        </p:spPr>
        <p:txBody>
          <a:bodyPr wrap="square" rtlCol="0">
            <a:spAutoFit/>
          </a:bodyPr>
          <a:lstStyle/>
          <a:p>
            <a:endParaRPr lang="en-IN" dirty="0"/>
          </a:p>
        </p:txBody>
      </p:sp>
      <p:sp>
        <p:nvSpPr>
          <p:cNvPr id="7" name="Rectangle 6"/>
          <p:cNvSpPr/>
          <p:nvPr/>
        </p:nvSpPr>
        <p:spPr>
          <a:xfrm>
            <a:off x="1041647" y="5793990"/>
            <a:ext cx="9753600" cy="246221"/>
          </a:xfrm>
          <a:prstGeom prst="rect">
            <a:avLst/>
          </a:prstGeom>
        </p:spPr>
        <p:txBody>
          <a:bodyPr wrap="square">
            <a:spAutoFit/>
          </a:bodyPr>
          <a:lstStyle/>
          <a:p>
            <a:r>
              <a:rPr lang="en-IN" sz="1000" dirty="0">
                <a:latin typeface="+mn-lt"/>
              </a:rPr>
              <a:t>Note: CASSCF method involving the second-order strongly contracted n-electron valence state perturbation theory (SC-NEVPT2)</a:t>
            </a:r>
          </a:p>
        </p:txBody>
      </p:sp>
    </p:spTree>
    <p:extLst>
      <p:ext uri="{BB962C8B-B14F-4D97-AF65-F5344CB8AC3E}">
        <p14:creationId xmlns:p14="http://schemas.microsoft.com/office/powerpoint/2010/main" val="778620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0466285"/>
              </p:ext>
            </p:extLst>
          </p:nvPr>
        </p:nvGraphicFramePr>
        <p:xfrm>
          <a:off x="556581" y="3085532"/>
          <a:ext cx="10608488" cy="2175309"/>
        </p:xfrm>
        <a:graphic>
          <a:graphicData uri="http://schemas.openxmlformats.org/drawingml/2006/table">
            <a:tbl>
              <a:tblPr firstRow="1" bandRow="1">
                <a:tableStyleId>{3B4B98B0-60AC-42C2-AFA5-B58CD77FA1E5}</a:tableStyleId>
              </a:tblPr>
              <a:tblGrid>
                <a:gridCol w="1326061">
                  <a:extLst>
                    <a:ext uri="{9D8B030D-6E8A-4147-A177-3AD203B41FA5}">
                      <a16:colId xmlns:a16="http://schemas.microsoft.com/office/drawing/2014/main" val="1087088115"/>
                    </a:ext>
                  </a:extLst>
                </a:gridCol>
                <a:gridCol w="1326061">
                  <a:extLst>
                    <a:ext uri="{9D8B030D-6E8A-4147-A177-3AD203B41FA5}">
                      <a16:colId xmlns:a16="http://schemas.microsoft.com/office/drawing/2014/main" val="2452443873"/>
                    </a:ext>
                  </a:extLst>
                </a:gridCol>
                <a:gridCol w="1326061">
                  <a:extLst>
                    <a:ext uri="{9D8B030D-6E8A-4147-A177-3AD203B41FA5}">
                      <a16:colId xmlns:a16="http://schemas.microsoft.com/office/drawing/2014/main" val="3663966471"/>
                    </a:ext>
                  </a:extLst>
                </a:gridCol>
                <a:gridCol w="1326061">
                  <a:extLst>
                    <a:ext uri="{9D8B030D-6E8A-4147-A177-3AD203B41FA5}">
                      <a16:colId xmlns:a16="http://schemas.microsoft.com/office/drawing/2014/main" val="2513289784"/>
                    </a:ext>
                  </a:extLst>
                </a:gridCol>
                <a:gridCol w="1326061">
                  <a:extLst>
                    <a:ext uri="{9D8B030D-6E8A-4147-A177-3AD203B41FA5}">
                      <a16:colId xmlns:a16="http://schemas.microsoft.com/office/drawing/2014/main" val="2928860860"/>
                    </a:ext>
                  </a:extLst>
                </a:gridCol>
                <a:gridCol w="1326061">
                  <a:extLst>
                    <a:ext uri="{9D8B030D-6E8A-4147-A177-3AD203B41FA5}">
                      <a16:colId xmlns:a16="http://schemas.microsoft.com/office/drawing/2014/main" val="292322981"/>
                    </a:ext>
                  </a:extLst>
                </a:gridCol>
                <a:gridCol w="1326061">
                  <a:extLst>
                    <a:ext uri="{9D8B030D-6E8A-4147-A177-3AD203B41FA5}">
                      <a16:colId xmlns:a16="http://schemas.microsoft.com/office/drawing/2014/main" val="3925504891"/>
                    </a:ext>
                  </a:extLst>
                </a:gridCol>
                <a:gridCol w="1326061">
                  <a:extLst>
                    <a:ext uri="{9D8B030D-6E8A-4147-A177-3AD203B41FA5}">
                      <a16:colId xmlns:a16="http://schemas.microsoft.com/office/drawing/2014/main" val="1845944043"/>
                    </a:ext>
                  </a:extLst>
                </a:gridCol>
              </a:tblGrid>
              <a:tr h="312420">
                <a:tc rowSpan="2">
                  <a:txBody>
                    <a:bodyPr/>
                    <a:lstStyle/>
                    <a:p>
                      <a:pPr algn="ctr"/>
                      <a:r>
                        <a:rPr lang="en-US" sz="1400" dirty="0"/>
                        <a:t>n in [n]CPP</a:t>
                      </a:r>
                      <a:endParaRPr lang="en-IN" sz="1400" b="1" dirty="0">
                        <a:latin typeface="Arial" panose="020B0604020202020204" pitchFamily="34" charset="0"/>
                        <a:cs typeface="Arial" panose="020B0604020202020204" pitchFamily="34" charset="0"/>
                      </a:endParaRPr>
                    </a:p>
                  </a:txBody>
                  <a:tcPr anchor="ctr"/>
                </a:tc>
                <a:tc gridSpan="2">
                  <a:txBody>
                    <a:bodyPr/>
                    <a:lstStyle/>
                    <a:p>
                      <a:pPr algn="ctr"/>
                      <a:r>
                        <a:rPr lang="en-US" sz="1400" dirty="0"/>
                        <a:t>Experiment</a:t>
                      </a:r>
                      <a:endParaRPr lang="en-IN" sz="1400" b="1" dirty="0">
                        <a:latin typeface="Arial" panose="020B0604020202020204" pitchFamily="34" charset="0"/>
                        <a:cs typeface="Arial" panose="020B0604020202020204" pitchFamily="34" charset="0"/>
                      </a:endParaRPr>
                    </a:p>
                  </a:txBody>
                  <a:tcPr anchor="ctr"/>
                </a:tc>
                <a:tc hMerge="1">
                  <a:txBody>
                    <a:bodyPr/>
                    <a:lstStyle/>
                    <a:p>
                      <a:endParaRPr lang="en-IN" dirty="0"/>
                    </a:p>
                  </a:txBody>
                  <a:tcPr/>
                </a:tc>
                <a:tc gridSpan="2">
                  <a:txBody>
                    <a:bodyPr/>
                    <a:lstStyle/>
                    <a:p>
                      <a:pPr algn="ctr"/>
                      <a:r>
                        <a:rPr lang="en-US" sz="1400" dirty="0"/>
                        <a:t>LVC</a:t>
                      </a:r>
                      <a:endParaRPr lang="en-IN" sz="1400" b="1" dirty="0">
                        <a:latin typeface="Arial" panose="020B0604020202020204" pitchFamily="34" charset="0"/>
                        <a:cs typeface="Arial" panose="020B0604020202020204" pitchFamily="34" charset="0"/>
                      </a:endParaRPr>
                    </a:p>
                  </a:txBody>
                  <a:tcPr anchor="ctr"/>
                </a:tc>
                <a:tc hMerge="1">
                  <a:txBody>
                    <a:bodyPr/>
                    <a:lstStyle/>
                    <a:p>
                      <a:endParaRPr lang="en-IN" dirty="0"/>
                    </a:p>
                  </a:txBody>
                  <a:tcPr/>
                </a:tc>
                <a:tc>
                  <a:txBody>
                    <a:bodyPr/>
                    <a:lstStyle/>
                    <a:p>
                      <a:pPr algn="ctr"/>
                      <a:r>
                        <a:rPr lang="en-US" sz="1400" dirty="0"/>
                        <a:t>TDDFT</a:t>
                      </a:r>
                      <a:r>
                        <a:rPr lang="en-US" sz="1400" baseline="0" dirty="0"/>
                        <a:t> Opt.</a:t>
                      </a:r>
                      <a:endParaRPr lang="en-IN" sz="1400" b="1" dirty="0">
                        <a:latin typeface="Arial" panose="020B0604020202020204" pitchFamily="34" charset="0"/>
                        <a:cs typeface="Arial" panose="020B0604020202020204" pitchFamily="34" charset="0"/>
                      </a:endParaRPr>
                    </a:p>
                  </a:txBody>
                  <a:tcPr anchor="ctr"/>
                </a:tc>
                <a:tc gridSpan="2">
                  <a:txBody>
                    <a:bodyPr/>
                    <a:lstStyle/>
                    <a:p>
                      <a:pPr algn="ctr"/>
                      <a:r>
                        <a:rPr lang="en-US" sz="1400" dirty="0"/>
                        <a:t>TDDFT Opt. literature </a:t>
                      </a:r>
                      <a:r>
                        <a:rPr lang="en-US" sz="1600" baseline="30000" dirty="0">
                          <a:solidFill>
                            <a:schemeClr val="accent6">
                              <a:lumMod val="25000"/>
                            </a:schemeClr>
                          </a:solidFill>
                        </a:rPr>
                        <a:t>a</a:t>
                      </a:r>
                      <a:endParaRPr lang="en-IN" sz="1600" b="0" baseline="30000" dirty="0">
                        <a:solidFill>
                          <a:schemeClr val="accent6">
                            <a:lumMod val="25000"/>
                          </a:schemeClr>
                        </a:solidFill>
                        <a:latin typeface="Arial" panose="020B0604020202020204" pitchFamily="34" charset="0"/>
                        <a:cs typeface="Arial" panose="020B0604020202020204" pitchFamily="34" charset="0"/>
                      </a:endParaRPr>
                    </a:p>
                  </a:txBody>
                  <a:tcPr anchor="ctr"/>
                </a:tc>
                <a:tc hMerge="1">
                  <a:txBody>
                    <a:bodyPr/>
                    <a:lstStyle/>
                    <a:p>
                      <a:endParaRPr lang="en-IN" dirty="0"/>
                    </a:p>
                  </a:txBody>
                  <a:tcPr/>
                </a:tc>
                <a:extLst>
                  <a:ext uri="{0D108BD9-81ED-4DB2-BD59-A6C34878D82A}">
                    <a16:rowId xmlns:a16="http://schemas.microsoft.com/office/drawing/2014/main" val="4092326273"/>
                  </a:ext>
                </a:extLst>
              </a:tr>
              <a:tr h="435230">
                <a:tc vMerge="1">
                  <a:txBody>
                    <a:bodyPr/>
                    <a:lstStyle/>
                    <a:p>
                      <a:endParaRPr lang="en-IN"/>
                    </a:p>
                  </a:txBody>
                  <a:tcPr/>
                </a:tc>
                <a:tc>
                  <a:txBody>
                    <a:bodyPr/>
                    <a:lstStyle/>
                    <a:p>
                      <a:pPr algn="ctr"/>
                      <a:r>
                        <a:rPr lang="en-US" sz="1400" b="1" dirty="0"/>
                        <a:t>S</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tc>
                  <a:txBody>
                    <a:bodyPr/>
                    <a:lstStyle/>
                    <a:p>
                      <a:pPr algn="ctr"/>
                      <a:r>
                        <a:rPr lang="en-US" sz="1400" b="1" dirty="0"/>
                        <a:t>T</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tc>
                  <a:txBody>
                    <a:bodyPr/>
                    <a:lstStyle/>
                    <a:p>
                      <a:pPr algn="ctr"/>
                      <a:r>
                        <a:rPr lang="en-US" sz="1400" b="1" dirty="0"/>
                        <a:t>S</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tc>
                  <a:txBody>
                    <a:bodyPr/>
                    <a:lstStyle/>
                    <a:p>
                      <a:pPr algn="ctr"/>
                      <a:r>
                        <a:rPr lang="en-US" sz="1400" b="1" dirty="0"/>
                        <a:t>T</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tc>
                  <a:txBody>
                    <a:bodyPr/>
                    <a:lstStyle/>
                    <a:p>
                      <a:pPr algn="ctr"/>
                      <a:r>
                        <a:rPr lang="en-US" sz="1400" b="1" dirty="0"/>
                        <a:t>S</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S</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tc>
                  <a:txBody>
                    <a:bodyPr/>
                    <a:lstStyle/>
                    <a:p>
                      <a:pPr algn="ctr"/>
                      <a:r>
                        <a:rPr lang="en-US" sz="1400" b="1" dirty="0"/>
                        <a:t>T</a:t>
                      </a:r>
                      <a:r>
                        <a:rPr lang="en-US" sz="1400" b="1" baseline="-40000" dirty="0"/>
                        <a:t>min,1</a:t>
                      </a:r>
                      <a:endParaRPr lang="en-IN" sz="1400" b="1" baseline="-40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78661447"/>
                  </a:ext>
                </a:extLst>
              </a:tr>
              <a:tr h="522884">
                <a:tc>
                  <a:txBody>
                    <a:bodyPr/>
                    <a:lstStyle/>
                    <a:p>
                      <a:pPr algn="ctr"/>
                      <a:r>
                        <a:rPr lang="en-US" sz="1400" dirty="0"/>
                        <a:t>5</a:t>
                      </a:r>
                      <a:endParaRPr lang="en-IN" sz="1400" b="1" dirty="0">
                        <a:latin typeface="Arial" panose="020B0604020202020204" pitchFamily="34" charset="0"/>
                        <a:cs typeface="Arial" panose="020B0604020202020204" pitchFamily="34" charset="0"/>
                      </a:endParaRPr>
                    </a:p>
                  </a:txBody>
                  <a:tcPr anchor="ctr"/>
                </a:tc>
                <a:tc>
                  <a:txBody>
                    <a:bodyPr/>
                    <a:lstStyle/>
                    <a:p>
                      <a:pPr algn="ctr"/>
                      <a:r>
                        <a:rPr lang="en-US" sz="1400" dirty="0"/>
                        <a:t>-</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1.30(0.71)</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0.82(0.62)</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1.38(0.63)</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1.27</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1.50</a:t>
                      </a:r>
                      <a:endParaRPr lang="en-IN"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71406066"/>
                  </a:ext>
                </a:extLst>
              </a:tr>
              <a:tr h="471638">
                <a:tc>
                  <a:txBody>
                    <a:bodyPr/>
                    <a:lstStyle/>
                    <a:p>
                      <a:pPr algn="ctr"/>
                      <a:r>
                        <a:rPr lang="en-US" sz="1400" dirty="0"/>
                        <a:t>7</a:t>
                      </a:r>
                      <a:endParaRPr lang="en-IN" sz="1400" b="1" dirty="0">
                        <a:latin typeface="Arial" panose="020B0604020202020204" pitchFamily="34" charset="0"/>
                        <a:cs typeface="Arial" panose="020B0604020202020204" pitchFamily="34" charset="0"/>
                      </a:endParaRPr>
                    </a:p>
                  </a:txBody>
                  <a:tcPr anchor="ctr"/>
                </a:tc>
                <a:tc>
                  <a:txBody>
                    <a:bodyPr/>
                    <a:lstStyle/>
                    <a:p>
                      <a:pPr algn="ctr"/>
                      <a:r>
                        <a:rPr lang="en-US" sz="1400" dirty="0"/>
                        <a:t>2.11 </a:t>
                      </a:r>
                      <a:r>
                        <a:rPr lang="en-US" sz="1600" b="1" baseline="30000" dirty="0">
                          <a:solidFill>
                            <a:schemeClr val="accent6">
                              <a:lumMod val="25000"/>
                            </a:schemeClr>
                          </a:solidFill>
                        </a:rPr>
                        <a:t>b</a:t>
                      </a:r>
                      <a:endParaRPr lang="en-IN" sz="1600" b="1" baseline="30000" dirty="0">
                        <a:solidFill>
                          <a:schemeClr val="accent6">
                            <a:lumMod val="25000"/>
                          </a:schemeClr>
                        </a:solidFill>
                        <a:latin typeface="Arial" panose="020B0604020202020204" pitchFamily="34" charset="0"/>
                        <a:cs typeface="Arial" panose="020B0604020202020204" pitchFamily="34" charset="0"/>
                      </a:endParaRPr>
                    </a:p>
                  </a:txBody>
                  <a:tcPr anchor="ctr"/>
                </a:tc>
                <a:tc>
                  <a:txBody>
                    <a:bodyPr/>
                    <a:lstStyle/>
                    <a:p>
                      <a:pPr algn="ctr"/>
                      <a:r>
                        <a:rPr lang="en-US" sz="1400" dirty="0"/>
                        <a:t>-</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2.03(0.58)</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1.59(0.44)</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2.06(0.55)</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2.20</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2.09</a:t>
                      </a:r>
                      <a:endParaRPr lang="en-IN"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79338780"/>
                  </a:ext>
                </a:extLst>
              </a:tr>
              <a:tr h="433137">
                <a:tc>
                  <a:txBody>
                    <a:bodyPr/>
                    <a:lstStyle/>
                    <a:p>
                      <a:pPr algn="ctr"/>
                      <a:r>
                        <a:rPr lang="en-US" sz="1400" dirty="0"/>
                        <a:t>9</a:t>
                      </a:r>
                      <a:endParaRPr lang="en-IN" sz="1400" b="1" dirty="0">
                        <a:latin typeface="Arial" panose="020B0604020202020204" pitchFamily="34" charset="0"/>
                        <a:cs typeface="Arial" panose="020B0604020202020204" pitchFamily="34" charset="0"/>
                      </a:endParaRPr>
                    </a:p>
                  </a:txBody>
                  <a:tcPr anchor="ctr"/>
                </a:tc>
                <a:tc>
                  <a:txBody>
                    <a:bodyPr/>
                    <a:lstStyle/>
                    <a:p>
                      <a:pPr algn="ctr"/>
                      <a:r>
                        <a:rPr lang="en-US" sz="1400" dirty="0"/>
                        <a:t>2.51</a:t>
                      </a:r>
                      <a:r>
                        <a:rPr lang="en-US" sz="1400" baseline="30000" dirty="0"/>
                        <a:t> </a:t>
                      </a:r>
                      <a:r>
                        <a:rPr lang="en-US" sz="1600" b="1" baseline="30000" dirty="0">
                          <a:solidFill>
                            <a:schemeClr val="accent6">
                              <a:lumMod val="25000"/>
                            </a:schemeClr>
                          </a:solidFill>
                        </a:rPr>
                        <a:t>c</a:t>
                      </a:r>
                      <a:endParaRPr lang="en-IN" sz="1600" b="1" baseline="30000" dirty="0">
                        <a:solidFill>
                          <a:schemeClr val="accent6">
                            <a:lumMod val="25000"/>
                          </a:schemeClr>
                        </a:solidFill>
                        <a:latin typeface="Arial" panose="020B0604020202020204" pitchFamily="34" charset="0"/>
                        <a:cs typeface="Arial" panose="020B0604020202020204" pitchFamily="34" charset="0"/>
                      </a:endParaRPr>
                    </a:p>
                  </a:txBody>
                  <a:tcPr anchor="ctr"/>
                </a:tc>
                <a:tc>
                  <a:txBody>
                    <a:bodyPr/>
                    <a:lstStyle/>
                    <a:p>
                      <a:pPr algn="ctr"/>
                      <a:r>
                        <a:rPr lang="en-US" sz="1400" dirty="0"/>
                        <a:t>1.96 </a:t>
                      </a:r>
                      <a:r>
                        <a:rPr lang="en-US" sz="1600" b="1" baseline="30000" dirty="0">
                          <a:solidFill>
                            <a:schemeClr val="accent6">
                              <a:lumMod val="25000"/>
                            </a:schemeClr>
                          </a:solidFill>
                        </a:rPr>
                        <a:t>d</a:t>
                      </a:r>
                      <a:endParaRPr lang="en-IN" sz="1600" b="1" baseline="30000" dirty="0">
                        <a:solidFill>
                          <a:schemeClr val="accent6">
                            <a:lumMod val="25000"/>
                          </a:schemeClr>
                        </a:solidFill>
                        <a:latin typeface="Arial" panose="020B0604020202020204" pitchFamily="34" charset="0"/>
                        <a:cs typeface="Arial" panose="020B0604020202020204" pitchFamily="34" charset="0"/>
                      </a:endParaRPr>
                    </a:p>
                  </a:txBody>
                  <a:tcPr anchor="ctr"/>
                </a:tc>
                <a:tc>
                  <a:txBody>
                    <a:bodyPr/>
                    <a:lstStyle/>
                    <a:p>
                      <a:pPr algn="ctr"/>
                      <a:r>
                        <a:rPr lang="en-US" sz="1400" dirty="0"/>
                        <a:t>2.43(0.50)</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1.90(0.41)</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2.48(0.46)</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2.67</a:t>
                      </a:r>
                      <a:endParaRPr lang="en-IN" sz="1400" dirty="0">
                        <a:latin typeface="Arial" panose="020B0604020202020204" pitchFamily="34" charset="0"/>
                        <a:cs typeface="Arial" panose="020B0604020202020204" pitchFamily="34" charset="0"/>
                      </a:endParaRPr>
                    </a:p>
                  </a:txBody>
                  <a:tcPr anchor="ctr"/>
                </a:tc>
                <a:tc>
                  <a:txBody>
                    <a:bodyPr/>
                    <a:lstStyle/>
                    <a:p>
                      <a:pPr algn="ctr"/>
                      <a:r>
                        <a:rPr lang="en-US" sz="1400" dirty="0"/>
                        <a:t>2.26</a:t>
                      </a:r>
                      <a:endParaRPr lang="en-IN"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14606655"/>
                  </a:ext>
                </a:extLst>
              </a:tr>
            </a:tbl>
          </a:graphicData>
        </a:graphic>
      </p:graphicFrame>
      <p:sp>
        <p:nvSpPr>
          <p:cNvPr id="5" name="Rectangle 4"/>
          <p:cNvSpPr/>
          <p:nvPr/>
        </p:nvSpPr>
        <p:spPr>
          <a:xfrm>
            <a:off x="556581" y="2499278"/>
            <a:ext cx="10533246" cy="523220"/>
          </a:xfrm>
          <a:prstGeom prst="rect">
            <a:avLst/>
          </a:prstGeom>
        </p:spPr>
        <p:txBody>
          <a:bodyPr wrap="square">
            <a:spAutoFit/>
          </a:bodyPr>
          <a:lstStyle/>
          <a:p>
            <a:r>
              <a:rPr lang="en-IN" sz="1400" dirty="0">
                <a:latin typeface="Arial" panose="020B0604020202020204" pitchFamily="34" charset="0"/>
                <a:cs typeface="Arial" panose="020B0604020202020204" pitchFamily="34" charset="0"/>
              </a:rPr>
              <a:t>TABLE 2. Energetic minimum of S</a:t>
            </a:r>
            <a:r>
              <a:rPr lang="en-IN" sz="1600" baseline="-25000" dirty="0">
                <a:latin typeface="Arial" panose="020B0604020202020204" pitchFamily="34" charset="0"/>
                <a:cs typeface="Arial" panose="020B0604020202020204" pitchFamily="34" charset="0"/>
              </a:rPr>
              <a:t>1</a:t>
            </a:r>
            <a:r>
              <a:rPr lang="en-IN" sz="1400" dirty="0">
                <a:latin typeface="Arial" panose="020B0604020202020204" pitchFamily="34" charset="0"/>
                <a:cs typeface="Arial" panose="020B0604020202020204" pitchFamily="34" charset="0"/>
              </a:rPr>
              <a:t> and T</a:t>
            </a:r>
            <a:r>
              <a:rPr lang="en-IN" sz="1600" baseline="-25000" dirty="0">
                <a:latin typeface="Arial" panose="020B0604020202020204" pitchFamily="34" charset="0"/>
                <a:cs typeface="Arial" panose="020B0604020202020204" pitchFamily="34" charset="0"/>
              </a:rPr>
              <a:t>1</a:t>
            </a:r>
            <a:r>
              <a:rPr lang="en-IN" sz="1400" dirty="0">
                <a:latin typeface="Arial" panose="020B0604020202020204" pitchFamily="34" charset="0"/>
                <a:cs typeface="Arial" panose="020B0604020202020204" pitchFamily="34" charset="0"/>
              </a:rPr>
              <a:t> states of CPPs. The stabilization (or)  reorganization energy of respective electronic state estimated by the LVC approach and TDDFT optimization calculation is given in the parenthesis. All values are in eV.</a:t>
            </a:r>
          </a:p>
        </p:txBody>
      </p:sp>
      <p:sp>
        <p:nvSpPr>
          <p:cNvPr id="6" name="Rectangle 5"/>
          <p:cNvSpPr/>
          <p:nvPr/>
        </p:nvSpPr>
        <p:spPr>
          <a:xfrm>
            <a:off x="765629" y="5787996"/>
            <a:ext cx="7329251" cy="861774"/>
          </a:xfrm>
          <a:prstGeom prst="rect">
            <a:avLst/>
          </a:prstGeom>
        </p:spPr>
        <p:txBody>
          <a:bodyPr wrap="none">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 J. Liu, L. </a:t>
            </a:r>
            <a:r>
              <a:rPr lang="en-IN" sz="1000" b="1" dirty="0" err="1">
                <a:solidFill>
                  <a:schemeClr val="accent6">
                    <a:lumMod val="25000"/>
                  </a:schemeClr>
                </a:solidFill>
                <a:latin typeface="Arial" panose="020B0604020202020204" pitchFamily="34" charset="0"/>
                <a:cs typeface="Arial" panose="020B0604020202020204" pitchFamily="34" charset="0"/>
              </a:rPr>
              <a:t>Adamska</a:t>
            </a:r>
            <a:r>
              <a:rPr lang="en-IN" sz="1000" b="1" dirty="0">
                <a:solidFill>
                  <a:schemeClr val="accent6">
                    <a:lumMod val="25000"/>
                  </a:schemeClr>
                </a:solidFill>
                <a:latin typeface="Arial" panose="020B0604020202020204" pitchFamily="34" charset="0"/>
                <a:cs typeface="Arial" panose="020B0604020202020204" pitchFamily="34" charset="0"/>
              </a:rPr>
              <a:t>, S. K. </a:t>
            </a:r>
            <a:r>
              <a:rPr lang="en-IN" sz="1000" b="1" dirty="0" err="1">
                <a:solidFill>
                  <a:schemeClr val="accent6">
                    <a:lumMod val="25000"/>
                  </a:schemeClr>
                </a:solidFill>
                <a:latin typeface="Arial" panose="020B0604020202020204" pitchFamily="34" charset="0"/>
                <a:cs typeface="Arial" panose="020B0604020202020204" pitchFamily="34" charset="0"/>
              </a:rPr>
              <a:t>Doorn</a:t>
            </a:r>
            <a:r>
              <a:rPr lang="en-IN" sz="1000" b="1" dirty="0">
                <a:solidFill>
                  <a:schemeClr val="accent6">
                    <a:lumMod val="25000"/>
                  </a:schemeClr>
                </a:solidFill>
                <a:latin typeface="Arial" panose="020B0604020202020204" pitchFamily="34" charset="0"/>
                <a:cs typeface="Arial" panose="020B0604020202020204" pitchFamily="34" charset="0"/>
              </a:rPr>
              <a:t>, and S. </a:t>
            </a:r>
            <a:r>
              <a:rPr lang="en-IN" sz="1000" b="1" dirty="0" err="1">
                <a:solidFill>
                  <a:schemeClr val="accent6">
                    <a:lumMod val="25000"/>
                  </a:schemeClr>
                </a:solidFill>
                <a:latin typeface="Arial" panose="020B0604020202020204" pitchFamily="34" charset="0"/>
                <a:cs typeface="Arial" panose="020B0604020202020204" pitchFamily="34" charset="0"/>
              </a:rPr>
              <a:t>Tretiak</a:t>
            </a:r>
            <a:r>
              <a:rPr lang="en-IN" sz="1000" b="1" dirty="0">
                <a:solidFill>
                  <a:schemeClr val="accent6">
                    <a:lumMod val="25000"/>
                  </a:schemeClr>
                </a:solidFill>
                <a:latin typeface="Arial" panose="020B0604020202020204" pitchFamily="34" charset="0"/>
                <a:cs typeface="Arial" panose="020B0604020202020204" pitchFamily="34" charset="0"/>
              </a:rPr>
              <a:t>, Phys. Chem. Chem. Phys.17, 14613, 2015</a:t>
            </a:r>
          </a:p>
          <a:p>
            <a:r>
              <a:rPr lang="en-IN" sz="1000" b="1" dirty="0">
                <a:solidFill>
                  <a:schemeClr val="accent6">
                    <a:lumMod val="25000"/>
                  </a:schemeClr>
                </a:solidFill>
                <a:latin typeface="Arial" panose="020B0604020202020204" pitchFamily="34" charset="0"/>
                <a:cs typeface="Arial" panose="020B0604020202020204" pitchFamily="34" charset="0"/>
              </a:rPr>
              <a:t>b. T. J. </a:t>
            </a:r>
            <a:r>
              <a:rPr lang="en-IN" sz="1000" b="1" dirty="0" err="1">
                <a:solidFill>
                  <a:schemeClr val="accent6">
                    <a:lumMod val="25000"/>
                  </a:schemeClr>
                </a:solidFill>
                <a:latin typeface="Arial" panose="020B0604020202020204" pitchFamily="34" charset="0"/>
                <a:cs typeface="Arial" panose="020B0604020202020204" pitchFamily="34" charset="0"/>
              </a:rPr>
              <a:t>Sisto</a:t>
            </a:r>
            <a:r>
              <a:rPr lang="en-IN" sz="1000" b="1" dirty="0">
                <a:solidFill>
                  <a:schemeClr val="accent6">
                    <a:lumMod val="25000"/>
                  </a:schemeClr>
                </a:solidFill>
                <a:latin typeface="Arial" panose="020B0604020202020204" pitchFamily="34" charset="0"/>
                <a:cs typeface="Arial" panose="020B0604020202020204" pitchFamily="34" charset="0"/>
              </a:rPr>
              <a:t>, M. R. </a:t>
            </a:r>
            <a:r>
              <a:rPr lang="en-IN" sz="1000" b="1" dirty="0" err="1">
                <a:solidFill>
                  <a:schemeClr val="accent6">
                    <a:lumMod val="25000"/>
                  </a:schemeClr>
                </a:solidFill>
                <a:latin typeface="Arial" panose="020B0604020202020204" pitchFamily="34" charset="0"/>
                <a:cs typeface="Arial" panose="020B0604020202020204" pitchFamily="34" charset="0"/>
              </a:rPr>
              <a:t>Golder</a:t>
            </a:r>
            <a:r>
              <a:rPr lang="en-IN" sz="1000" b="1" dirty="0">
                <a:solidFill>
                  <a:schemeClr val="accent6">
                    <a:lumMod val="25000"/>
                  </a:schemeClr>
                </a:solidFill>
                <a:latin typeface="Arial" panose="020B0604020202020204" pitchFamily="34" charset="0"/>
                <a:cs typeface="Arial" panose="020B0604020202020204" pitchFamily="34" charset="0"/>
              </a:rPr>
              <a:t>, E. S. </a:t>
            </a:r>
            <a:r>
              <a:rPr lang="en-IN" sz="1000" b="1" dirty="0" err="1">
                <a:solidFill>
                  <a:schemeClr val="accent6">
                    <a:lumMod val="25000"/>
                  </a:schemeClr>
                </a:solidFill>
                <a:latin typeface="Arial" panose="020B0604020202020204" pitchFamily="34" charset="0"/>
                <a:cs typeface="Arial" panose="020B0604020202020204" pitchFamily="34" charset="0"/>
              </a:rPr>
              <a:t>Hirst</a:t>
            </a:r>
            <a:r>
              <a:rPr lang="en-IN" sz="1000" b="1" dirty="0">
                <a:solidFill>
                  <a:schemeClr val="accent6">
                    <a:lumMod val="25000"/>
                  </a:schemeClr>
                </a:solidFill>
                <a:latin typeface="Arial" panose="020B0604020202020204" pitchFamily="34" charset="0"/>
                <a:cs typeface="Arial" panose="020B0604020202020204" pitchFamily="34" charset="0"/>
              </a:rPr>
              <a:t>, and R. </a:t>
            </a:r>
            <a:r>
              <a:rPr lang="en-IN" sz="1000" b="1" dirty="0" err="1">
                <a:solidFill>
                  <a:schemeClr val="accent6">
                    <a:lumMod val="25000"/>
                  </a:schemeClr>
                </a:solidFill>
                <a:latin typeface="Arial" panose="020B0604020202020204" pitchFamily="34" charset="0"/>
                <a:cs typeface="Arial" panose="020B0604020202020204" pitchFamily="34" charset="0"/>
              </a:rPr>
              <a:t>Jasti</a:t>
            </a:r>
            <a:r>
              <a:rPr lang="en-IN" sz="1000" b="1" dirty="0">
                <a:solidFill>
                  <a:schemeClr val="accent6">
                    <a:lumMod val="25000"/>
                  </a:schemeClr>
                </a:solidFill>
                <a:latin typeface="Arial" panose="020B0604020202020204" pitchFamily="34" charset="0"/>
                <a:cs typeface="Arial" panose="020B0604020202020204" pitchFamily="34" charset="0"/>
              </a:rPr>
              <a:t>, J. Am. Chem. Soc. 133, 15800, 2011</a:t>
            </a:r>
          </a:p>
          <a:p>
            <a:r>
              <a:rPr lang="en-IN" sz="1000" b="1" dirty="0">
                <a:solidFill>
                  <a:schemeClr val="accent6">
                    <a:lumMod val="25000"/>
                  </a:schemeClr>
                </a:solidFill>
                <a:latin typeface="Arial" panose="020B0604020202020204" pitchFamily="34" charset="0"/>
                <a:cs typeface="Arial" panose="020B0604020202020204" pitchFamily="34" charset="0"/>
              </a:rPr>
              <a:t>c. </a:t>
            </a:r>
            <a:r>
              <a:rPr lang="en-IN" sz="1000" b="1" dirty="0" err="1">
                <a:solidFill>
                  <a:schemeClr val="accent6">
                    <a:lumMod val="25000"/>
                  </a:schemeClr>
                </a:solidFill>
                <a:latin typeface="Arial" panose="020B0604020202020204" pitchFamily="34" charset="0"/>
                <a:cs typeface="Arial" panose="020B0604020202020204" pitchFamily="34" charset="0"/>
              </a:rPr>
              <a:t>Segawa</a:t>
            </a:r>
            <a:r>
              <a:rPr lang="en-IN" sz="1000" b="1" dirty="0">
                <a:solidFill>
                  <a:schemeClr val="accent6">
                    <a:lumMod val="25000"/>
                  </a:schemeClr>
                </a:solidFill>
                <a:latin typeface="Arial" panose="020B0604020202020204" pitchFamily="34" charset="0"/>
                <a:cs typeface="Arial" panose="020B0604020202020204" pitchFamily="34" charset="0"/>
              </a:rPr>
              <a:t>, A. Fukazawa, S. Matsuura, H. </a:t>
            </a:r>
            <a:r>
              <a:rPr lang="en-IN" sz="1000" b="1" dirty="0" err="1">
                <a:solidFill>
                  <a:schemeClr val="accent6">
                    <a:lumMod val="25000"/>
                  </a:schemeClr>
                </a:solidFill>
                <a:latin typeface="Arial" panose="020B0604020202020204" pitchFamily="34" charset="0"/>
                <a:cs typeface="Arial" panose="020B0604020202020204" pitchFamily="34" charset="0"/>
              </a:rPr>
              <a:t>Omachi</a:t>
            </a:r>
            <a:r>
              <a:rPr lang="en-IN" sz="1000" b="1" dirty="0">
                <a:solidFill>
                  <a:schemeClr val="accent6">
                    <a:lumMod val="25000"/>
                  </a:schemeClr>
                </a:solidFill>
                <a:latin typeface="Arial" panose="020B0604020202020204" pitchFamily="34" charset="0"/>
                <a:cs typeface="Arial" panose="020B0604020202020204" pitchFamily="34" charset="0"/>
              </a:rPr>
              <a:t>, S. Yamaguchi, S. </a:t>
            </a:r>
            <a:r>
              <a:rPr lang="en-IN" sz="1000" b="1" dirty="0" err="1">
                <a:solidFill>
                  <a:schemeClr val="accent6">
                    <a:lumMod val="25000"/>
                  </a:schemeClr>
                </a:solidFill>
                <a:latin typeface="Arial" panose="020B0604020202020204" pitchFamily="34" charset="0"/>
                <a:cs typeface="Arial" panose="020B0604020202020204" pitchFamily="34" charset="0"/>
              </a:rPr>
              <a:t>Irle</a:t>
            </a:r>
            <a:r>
              <a:rPr lang="en-IN" sz="1000" b="1" dirty="0">
                <a:solidFill>
                  <a:schemeClr val="accent6">
                    <a:lumMod val="25000"/>
                  </a:schemeClr>
                </a:solidFill>
                <a:latin typeface="Arial" panose="020B0604020202020204" pitchFamily="34" charset="0"/>
                <a:cs typeface="Arial" panose="020B0604020202020204" pitchFamily="34" charset="0"/>
              </a:rPr>
              <a:t>, and K. </a:t>
            </a:r>
            <a:r>
              <a:rPr lang="en-IN" sz="1000" b="1" dirty="0" err="1">
                <a:solidFill>
                  <a:schemeClr val="accent6">
                    <a:lumMod val="25000"/>
                  </a:schemeClr>
                </a:solidFill>
                <a:latin typeface="Arial" panose="020B0604020202020204" pitchFamily="34" charset="0"/>
                <a:cs typeface="Arial" panose="020B0604020202020204" pitchFamily="34" charset="0"/>
              </a:rPr>
              <a:t>Itami</a:t>
            </a:r>
            <a:r>
              <a:rPr lang="en-IN" sz="1000" b="1" dirty="0">
                <a:solidFill>
                  <a:schemeClr val="accent6">
                    <a:lumMod val="25000"/>
                  </a:schemeClr>
                </a:solidFill>
                <a:latin typeface="Arial" panose="020B0604020202020204" pitchFamily="34" charset="0"/>
                <a:cs typeface="Arial" panose="020B0604020202020204" pitchFamily="34" charset="0"/>
              </a:rPr>
              <a:t>, Org. Biomol.Chem.10, 5979, 2012</a:t>
            </a:r>
          </a:p>
          <a:p>
            <a:r>
              <a:rPr lang="en-IN" sz="1000" b="1" dirty="0">
                <a:solidFill>
                  <a:schemeClr val="accent6">
                    <a:lumMod val="25000"/>
                  </a:schemeClr>
                </a:solidFill>
                <a:latin typeface="Arial" panose="020B0604020202020204" pitchFamily="34" charset="0"/>
                <a:cs typeface="Arial" panose="020B0604020202020204" pitchFamily="34" charset="0"/>
              </a:rPr>
              <a:t>d. M. </a:t>
            </a:r>
            <a:r>
              <a:rPr lang="en-IN" sz="1000" b="1" dirty="0" err="1">
                <a:solidFill>
                  <a:schemeClr val="accent6">
                    <a:lumMod val="25000"/>
                  </a:schemeClr>
                </a:solidFill>
                <a:latin typeface="Arial" panose="020B0604020202020204" pitchFamily="34" charset="0"/>
                <a:cs typeface="Arial" panose="020B0604020202020204" pitchFamily="34" charset="0"/>
              </a:rPr>
              <a:t>Fujitsuka</a:t>
            </a:r>
            <a:r>
              <a:rPr lang="en-IN" sz="1000" b="1" dirty="0">
                <a:solidFill>
                  <a:schemeClr val="accent6">
                    <a:lumMod val="25000"/>
                  </a:schemeClr>
                </a:solidFill>
                <a:latin typeface="Arial" panose="020B0604020202020204" pitchFamily="34" charset="0"/>
                <a:cs typeface="Arial" panose="020B0604020202020204" pitchFamily="34" charset="0"/>
              </a:rPr>
              <a:t>, C. Lu, B. Zhuang, E. </a:t>
            </a:r>
            <a:r>
              <a:rPr lang="en-IN" sz="1000" b="1" dirty="0" err="1">
                <a:solidFill>
                  <a:schemeClr val="accent6">
                    <a:lumMod val="25000"/>
                  </a:schemeClr>
                </a:solidFill>
                <a:latin typeface="Arial" panose="020B0604020202020204" pitchFamily="34" charset="0"/>
                <a:cs typeface="Arial" panose="020B0604020202020204" pitchFamily="34" charset="0"/>
              </a:rPr>
              <a:t>Kayahara</a:t>
            </a:r>
            <a:r>
              <a:rPr lang="en-IN" sz="1000" b="1" dirty="0">
                <a:solidFill>
                  <a:schemeClr val="accent6">
                    <a:lumMod val="25000"/>
                  </a:schemeClr>
                </a:solidFill>
                <a:latin typeface="Arial" panose="020B0604020202020204" pitchFamily="34" charset="0"/>
                <a:cs typeface="Arial" panose="020B0604020202020204" pitchFamily="34" charset="0"/>
              </a:rPr>
              <a:t>, S. </a:t>
            </a:r>
            <a:r>
              <a:rPr lang="en-IN" sz="1000" b="1" dirty="0" err="1">
                <a:solidFill>
                  <a:schemeClr val="accent6">
                    <a:lumMod val="25000"/>
                  </a:schemeClr>
                </a:solidFill>
                <a:latin typeface="Arial" panose="020B0604020202020204" pitchFamily="34" charset="0"/>
                <a:cs typeface="Arial" panose="020B0604020202020204" pitchFamily="34" charset="0"/>
              </a:rPr>
              <a:t>Yamago</a:t>
            </a:r>
            <a:r>
              <a:rPr lang="en-IN" sz="1000" b="1" dirty="0">
                <a:solidFill>
                  <a:schemeClr val="accent6">
                    <a:lumMod val="25000"/>
                  </a:schemeClr>
                </a:solidFill>
                <a:latin typeface="Arial" panose="020B0604020202020204" pitchFamily="34" charset="0"/>
                <a:cs typeface="Arial" panose="020B0604020202020204" pitchFamily="34" charset="0"/>
              </a:rPr>
              <a:t>, and T. </a:t>
            </a:r>
            <a:r>
              <a:rPr lang="en-IN" sz="1000" b="1" dirty="0" err="1">
                <a:solidFill>
                  <a:schemeClr val="accent6">
                    <a:lumMod val="25000"/>
                  </a:schemeClr>
                </a:solidFill>
                <a:latin typeface="Arial" panose="020B0604020202020204" pitchFamily="34" charset="0"/>
                <a:cs typeface="Arial" panose="020B0604020202020204" pitchFamily="34" charset="0"/>
              </a:rPr>
              <a:t>Majima</a:t>
            </a:r>
            <a:r>
              <a:rPr lang="en-IN" sz="1000" b="1" dirty="0">
                <a:solidFill>
                  <a:schemeClr val="accent6">
                    <a:lumMod val="25000"/>
                  </a:schemeClr>
                </a:solidFill>
                <a:latin typeface="Arial" panose="020B0604020202020204" pitchFamily="34" charset="0"/>
                <a:cs typeface="Arial" panose="020B0604020202020204" pitchFamily="34" charset="0"/>
              </a:rPr>
              <a:t>, J. Phys. Chem. A 123,4737, 2019</a:t>
            </a:r>
          </a:p>
          <a:p>
            <a:r>
              <a:rPr lang="en-IN" sz="1000" b="1" dirty="0">
                <a:solidFill>
                  <a:schemeClr val="accent6">
                    <a:lumMod val="25000"/>
                  </a:schemeClr>
                </a:solidFill>
                <a:latin typeface="Arial" panose="020B0604020202020204" pitchFamily="34" charset="0"/>
                <a:cs typeface="Arial" panose="020B0604020202020204" pitchFamily="34" charset="0"/>
              </a:rPr>
              <a:t>    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endParaRPr lang="en-IN" sz="1000" b="1" dirty="0">
              <a:solidFill>
                <a:schemeClr val="accent6">
                  <a:lumMod val="25000"/>
                </a:schemeClr>
              </a:solidFill>
            </a:endParaRPr>
          </a:p>
        </p:txBody>
      </p:sp>
      <p:sp>
        <p:nvSpPr>
          <p:cNvPr id="2" name="Slide Number Placeholder 1"/>
          <p:cNvSpPr>
            <a:spLocks noGrp="1"/>
          </p:cNvSpPr>
          <p:nvPr>
            <p:ph type="sldNum" sz="quarter" idx="12"/>
          </p:nvPr>
        </p:nvSpPr>
        <p:spPr/>
        <p:txBody>
          <a:bodyPr/>
          <a:lstStyle/>
          <a:p>
            <a:fld id="{0E66EDFE-1B1D-45B2-9072-621A744D3735}" type="slidenum">
              <a:rPr lang="en-IN" smtClean="0"/>
              <a:t>7</a:t>
            </a:fld>
            <a:endParaRPr lang="en-IN"/>
          </a:p>
        </p:txBody>
      </p:sp>
      <p:pic>
        <p:nvPicPr>
          <p:cNvPr id="7" name="Picture 2" descr="IISER TV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7363" y="0"/>
            <a:ext cx="1153648" cy="6787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7BA710-3462-770D-C855-3F4C0D9A474E}"/>
              </a:ext>
            </a:extLst>
          </p:cNvPr>
          <p:cNvPicPr>
            <a:picLocks noChangeAspect="1"/>
          </p:cNvPicPr>
          <p:nvPr/>
        </p:nvPicPr>
        <p:blipFill>
          <a:blip r:embed="rId3"/>
          <a:stretch>
            <a:fillRect/>
          </a:stretch>
        </p:blipFill>
        <p:spPr>
          <a:xfrm>
            <a:off x="1093144" y="992400"/>
            <a:ext cx="2706900" cy="645048"/>
          </a:xfrm>
          <a:prstGeom prst="rect">
            <a:avLst/>
          </a:prstGeom>
        </p:spPr>
      </p:pic>
      <p:sp>
        <p:nvSpPr>
          <p:cNvPr id="8" name="Rectangle 7">
            <a:extLst>
              <a:ext uri="{FF2B5EF4-FFF2-40B4-BE49-F238E27FC236}">
                <a16:creationId xmlns:a16="http://schemas.microsoft.com/office/drawing/2014/main" id="{27F9AD21-1E61-0A03-1100-CE9733D2AA8A}"/>
              </a:ext>
            </a:extLst>
          </p:cNvPr>
          <p:cNvSpPr/>
          <p:nvPr/>
        </p:nvSpPr>
        <p:spPr>
          <a:xfrm>
            <a:off x="873104" y="465204"/>
            <a:ext cx="4572598" cy="323165"/>
          </a:xfrm>
          <a:prstGeom prst="rect">
            <a:avLst/>
          </a:prstGeom>
        </p:spPr>
        <p:txBody>
          <a:bodyPr wrap="none">
            <a:spAutoFit/>
          </a:bodyPr>
          <a:lstStyle/>
          <a:p>
            <a:r>
              <a:rPr lang="en-IN" sz="1500" dirty="0"/>
              <a:t>Estimation of the stabilization (or) reorganization energy</a:t>
            </a:r>
          </a:p>
        </p:txBody>
      </p:sp>
      <p:grpSp>
        <p:nvGrpSpPr>
          <p:cNvPr id="9" name="Group 8">
            <a:extLst>
              <a:ext uri="{FF2B5EF4-FFF2-40B4-BE49-F238E27FC236}">
                <a16:creationId xmlns:a16="http://schemas.microsoft.com/office/drawing/2014/main" id="{5DA7F8FD-4A75-B642-BE0A-048CA8BE496C}"/>
              </a:ext>
            </a:extLst>
          </p:cNvPr>
          <p:cNvGrpSpPr/>
          <p:nvPr/>
        </p:nvGrpSpPr>
        <p:grpSpPr>
          <a:xfrm>
            <a:off x="6217919" y="481551"/>
            <a:ext cx="3527487" cy="1960289"/>
            <a:chOff x="7934325" y="2790825"/>
            <a:chExt cx="5710359" cy="3634176"/>
          </a:xfrm>
        </p:grpSpPr>
        <p:pic>
          <p:nvPicPr>
            <p:cNvPr id="10" name="Picture 9">
              <a:extLst>
                <a:ext uri="{FF2B5EF4-FFF2-40B4-BE49-F238E27FC236}">
                  <a16:creationId xmlns:a16="http://schemas.microsoft.com/office/drawing/2014/main" id="{1161C20B-180E-AD84-E07A-8BF9029D6FFD}"/>
                </a:ext>
              </a:extLst>
            </p:cNvPr>
            <p:cNvPicPr>
              <a:picLocks noChangeAspect="1"/>
            </p:cNvPicPr>
            <p:nvPr/>
          </p:nvPicPr>
          <p:blipFill>
            <a:blip r:embed="rId4"/>
            <a:stretch>
              <a:fillRect/>
            </a:stretch>
          </p:blipFill>
          <p:spPr>
            <a:xfrm>
              <a:off x="7934325" y="2790825"/>
              <a:ext cx="3000868" cy="3163505"/>
            </a:xfrm>
            <a:prstGeom prst="rect">
              <a:avLst/>
            </a:prstGeom>
          </p:spPr>
        </p:pic>
        <p:sp>
          <p:nvSpPr>
            <p:cNvPr id="11" name="Rectangle 10">
              <a:extLst>
                <a:ext uri="{FF2B5EF4-FFF2-40B4-BE49-F238E27FC236}">
                  <a16:creationId xmlns:a16="http://schemas.microsoft.com/office/drawing/2014/main" id="{CCA743D4-64BE-C04A-DF1C-F4578ECF66B6}"/>
                </a:ext>
              </a:extLst>
            </p:cNvPr>
            <p:cNvSpPr/>
            <p:nvPr/>
          </p:nvSpPr>
          <p:spPr>
            <a:xfrm>
              <a:off x="8156882" y="5683238"/>
              <a:ext cx="808591" cy="741763"/>
            </a:xfrm>
            <a:prstGeom prst="rect">
              <a:avLst/>
            </a:prstGeom>
          </p:spPr>
          <p:txBody>
            <a:bodyPr wrap="square">
              <a:spAutoFit/>
            </a:bodyPr>
            <a:lstStyle/>
            <a:p>
              <a:r>
                <a:rPr lang="en-IN" sz="2000" b="1" dirty="0">
                  <a:solidFill>
                    <a:srgbClr val="7030A0"/>
                  </a:solidFill>
                </a:rPr>
                <a:t>S</a:t>
              </a:r>
              <a:r>
                <a:rPr lang="en-IN" sz="2000" b="1" baseline="-25000" dirty="0">
                  <a:solidFill>
                    <a:srgbClr val="7030A0"/>
                  </a:solidFill>
                </a:rPr>
                <a:t>0</a:t>
              </a:r>
            </a:p>
          </p:txBody>
        </p:sp>
        <p:sp>
          <p:nvSpPr>
            <p:cNvPr id="12" name="Rectangle 11">
              <a:extLst>
                <a:ext uri="{FF2B5EF4-FFF2-40B4-BE49-F238E27FC236}">
                  <a16:creationId xmlns:a16="http://schemas.microsoft.com/office/drawing/2014/main" id="{5130FC95-F04C-DE3E-CE00-6286FAE80AFC}"/>
                </a:ext>
              </a:extLst>
            </p:cNvPr>
            <p:cNvSpPr/>
            <p:nvPr/>
          </p:nvSpPr>
          <p:spPr>
            <a:xfrm>
              <a:off x="8561177" y="2974693"/>
              <a:ext cx="666071" cy="741763"/>
            </a:xfrm>
            <a:prstGeom prst="rect">
              <a:avLst/>
            </a:prstGeom>
          </p:spPr>
          <p:txBody>
            <a:bodyPr wrap="square">
              <a:spAutoFit/>
            </a:bodyPr>
            <a:lstStyle/>
            <a:p>
              <a:r>
                <a:rPr lang="en-IN" sz="2000" b="1" dirty="0">
                  <a:solidFill>
                    <a:srgbClr val="7030A0"/>
                  </a:solidFill>
                </a:rPr>
                <a:t>S</a:t>
              </a:r>
              <a:r>
                <a:rPr lang="en-IN" sz="2000" b="1" baseline="-25000" dirty="0">
                  <a:solidFill>
                    <a:srgbClr val="7030A0"/>
                  </a:solidFill>
                </a:rPr>
                <a:t>1</a:t>
              </a:r>
            </a:p>
          </p:txBody>
        </p:sp>
        <p:sp>
          <p:nvSpPr>
            <p:cNvPr id="13" name="Rectangle 12">
              <a:extLst>
                <a:ext uri="{FF2B5EF4-FFF2-40B4-BE49-F238E27FC236}">
                  <a16:creationId xmlns:a16="http://schemas.microsoft.com/office/drawing/2014/main" id="{CBA3C653-D3C7-EA2E-54FC-131BF23EA0E3}"/>
                </a:ext>
              </a:extLst>
            </p:cNvPr>
            <p:cNvSpPr/>
            <p:nvPr/>
          </p:nvSpPr>
          <p:spPr>
            <a:xfrm>
              <a:off x="9496651" y="5371996"/>
              <a:ext cx="1237839" cy="741763"/>
            </a:xfrm>
            <a:prstGeom prst="rect">
              <a:avLst/>
            </a:prstGeom>
          </p:spPr>
          <p:txBody>
            <a:bodyPr wrap="square">
              <a:spAutoFit/>
            </a:bodyPr>
            <a:lstStyle/>
            <a:p>
              <a:r>
                <a:rPr lang="en-IN" sz="2000" b="1" dirty="0">
                  <a:solidFill>
                    <a:srgbClr val="7030A0"/>
                  </a:solidFill>
                </a:rPr>
                <a:t>S</a:t>
              </a:r>
              <a:r>
                <a:rPr lang="en-IN" sz="2000" b="1" baseline="-25000" dirty="0">
                  <a:solidFill>
                    <a:srgbClr val="7030A0"/>
                  </a:solidFill>
                </a:rPr>
                <a:t>min,1</a:t>
              </a:r>
            </a:p>
          </p:txBody>
        </p:sp>
        <p:sp>
          <p:nvSpPr>
            <p:cNvPr id="14" name="Right Bracket 13">
              <a:extLst>
                <a:ext uri="{FF2B5EF4-FFF2-40B4-BE49-F238E27FC236}">
                  <a16:creationId xmlns:a16="http://schemas.microsoft.com/office/drawing/2014/main" id="{B4042FEE-EC5B-8234-5105-9EF4D50FAE54}"/>
                </a:ext>
              </a:extLst>
            </p:cNvPr>
            <p:cNvSpPr/>
            <p:nvPr/>
          </p:nvSpPr>
          <p:spPr>
            <a:xfrm>
              <a:off x="10372725" y="3586692"/>
              <a:ext cx="256117" cy="1899708"/>
            </a:xfrm>
            <a:prstGeom prst="rightBracket">
              <a:avLst/>
            </a:prstGeom>
            <a:noFill/>
            <a:ln w="6032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15" name="Rectangle 14">
              <a:extLst>
                <a:ext uri="{FF2B5EF4-FFF2-40B4-BE49-F238E27FC236}">
                  <a16:creationId xmlns:a16="http://schemas.microsoft.com/office/drawing/2014/main" id="{A7FB6FA3-8823-F0B5-A7B3-378C5CED4360}"/>
                </a:ext>
              </a:extLst>
            </p:cNvPr>
            <p:cNvSpPr/>
            <p:nvPr/>
          </p:nvSpPr>
          <p:spPr>
            <a:xfrm>
              <a:off x="10643815" y="4370487"/>
              <a:ext cx="3000869" cy="855880"/>
            </a:xfrm>
            <a:prstGeom prst="rect">
              <a:avLst/>
            </a:prstGeom>
          </p:spPr>
          <p:txBody>
            <a:bodyPr wrap="square">
              <a:spAutoFit/>
            </a:bodyPr>
            <a:lstStyle/>
            <a:p>
              <a:r>
                <a:rPr lang="en-IN" sz="1200" b="1" dirty="0"/>
                <a:t>Stabilization</a:t>
              </a:r>
            </a:p>
            <a:p>
              <a:r>
                <a:rPr lang="en-US" sz="1200" b="1" dirty="0"/>
                <a:t>Energy (SE)</a:t>
              </a:r>
              <a:endParaRPr lang="en-IN" sz="1200" dirty="0"/>
            </a:p>
          </p:txBody>
        </p:sp>
      </p:grpSp>
    </p:spTree>
    <p:extLst>
      <p:ext uri="{BB962C8B-B14F-4D97-AF65-F5344CB8AC3E}">
        <p14:creationId xmlns:p14="http://schemas.microsoft.com/office/powerpoint/2010/main" val="25440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823" y="261258"/>
            <a:ext cx="3154587" cy="45357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815" y="159657"/>
            <a:ext cx="3241233" cy="46119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857" y="238205"/>
            <a:ext cx="3150115" cy="4482260"/>
          </a:xfrm>
          <a:prstGeom prst="rect">
            <a:avLst/>
          </a:prstGeom>
        </p:spPr>
      </p:pic>
      <p:sp>
        <p:nvSpPr>
          <p:cNvPr id="7" name="Rectangle 6"/>
          <p:cNvSpPr/>
          <p:nvPr/>
        </p:nvSpPr>
        <p:spPr>
          <a:xfrm>
            <a:off x="261257" y="4903151"/>
            <a:ext cx="3628572" cy="1384995"/>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FIG. 3. Adiabatic potential energy cuts of low-lying singlet excited states of (a) [5]CPP, (b) [7]CPP, and (c) [9]CPP along the dimensionless normal coordinates of their respective C=C stretching mode. Computed ab initio vertical excitation energies (plus harmonic potential) are shown by the asterisks on each curve.</a:t>
            </a:r>
          </a:p>
        </p:txBody>
      </p:sp>
      <p:sp>
        <p:nvSpPr>
          <p:cNvPr id="8" name="Rectangle 7"/>
          <p:cNvSpPr/>
          <p:nvPr/>
        </p:nvSpPr>
        <p:spPr>
          <a:xfrm>
            <a:off x="4049485" y="4896353"/>
            <a:ext cx="3483429" cy="830997"/>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FIG. 4. Time-dependent </a:t>
            </a:r>
            <a:r>
              <a:rPr lang="en-IN" sz="1200" dirty="0" err="1">
                <a:latin typeface="Arial" panose="020B0604020202020204" pitchFamily="34" charset="0"/>
                <a:cs typeface="Arial" panose="020B0604020202020204" pitchFamily="34" charset="0"/>
              </a:rPr>
              <a:t>diabatic</a:t>
            </a:r>
            <a:r>
              <a:rPr lang="en-IN" sz="1200" dirty="0">
                <a:latin typeface="Arial" panose="020B0604020202020204" pitchFamily="34" charset="0"/>
                <a:cs typeface="Arial" panose="020B0604020202020204" pitchFamily="34" charset="0"/>
              </a:rPr>
              <a:t> electronic populations of singlet excited states generated by propagating the initial MCTDH wavepacket on S</a:t>
            </a:r>
            <a:r>
              <a:rPr lang="en-IN" sz="1200" baseline="-25000" dirty="0">
                <a:latin typeface="Arial" panose="020B0604020202020204" pitchFamily="34" charset="0"/>
                <a:cs typeface="Arial" panose="020B0604020202020204" pitchFamily="34" charset="0"/>
              </a:rPr>
              <a:t>5</a:t>
            </a:r>
            <a:r>
              <a:rPr lang="en-IN" sz="1200" dirty="0">
                <a:latin typeface="Arial" panose="020B0604020202020204" pitchFamily="34" charset="0"/>
                <a:cs typeface="Arial" panose="020B0604020202020204" pitchFamily="34" charset="0"/>
              </a:rPr>
              <a:t> of (a) [5]CPP, (b) [7]CPP, and (c) [9]CPP.</a:t>
            </a:r>
          </a:p>
        </p:txBody>
      </p:sp>
      <p:sp>
        <p:nvSpPr>
          <p:cNvPr id="9" name="Rectangle 8"/>
          <p:cNvSpPr/>
          <p:nvPr/>
        </p:nvSpPr>
        <p:spPr>
          <a:xfrm>
            <a:off x="7866744" y="4870056"/>
            <a:ext cx="3556000" cy="830997"/>
          </a:xfrm>
          <a:prstGeom prst="rect">
            <a:avLst/>
          </a:prstGeom>
        </p:spPr>
        <p:txBody>
          <a:bodyPr wrap="square">
            <a:spAutoFit/>
          </a:bodyPr>
          <a:lstStyle/>
          <a:p>
            <a:r>
              <a:rPr lang="en-IN" sz="1200" dirty="0">
                <a:latin typeface="Arial" panose="020B0604020202020204" pitchFamily="34" charset="0"/>
                <a:cs typeface="Arial" panose="020B0604020202020204" pitchFamily="34" charset="0"/>
              </a:rPr>
              <a:t>FIG. 5. Time-dependent </a:t>
            </a:r>
            <a:r>
              <a:rPr lang="en-IN" sz="1200" dirty="0" err="1">
                <a:latin typeface="Arial" panose="020B0604020202020204" pitchFamily="34" charset="0"/>
                <a:cs typeface="Arial" panose="020B0604020202020204" pitchFamily="34" charset="0"/>
              </a:rPr>
              <a:t>diabatic</a:t>
            </a:r>
            <a:r>
              <a:rPr lang="en-IN" sz="1200" dirty="0">
                <a:latin typeface="Arial" panose="020B0604020202020204" pitchFamily="34" charset="0"/>
                <a:cs typeface="Arial" panose="020B0604020202020204" pitchFamily="34" charset="0"/>
              </a:rPr>
              <a:t> electronic populations of singlet excited states generated by propagating the initial MCTDH wavepacket on S</a:t>
            </a:r>
            <a:r>
              <a:rPr lang="en-IN" sz="1200" baseline="-25000" dirty="0">
                <a:latin typeface="Arial" panose="020B0604020202020204" pitchFamily="34" charset="0"/>
                <a:cs typeface="Arial" panose="020B0604020202020204" pitchFamily="34" charset="0"/>
              </a:rPr>
              <a:t>2</a:t>
            </a:r>
            <a:r>
              <a:rPr lang="en-IN" sz="1200" dirty="0">
                <a:latin typeface="Arial" panose="020B0604020202020204" pitchFamily="34" charset="0"/>
                <a:cs typeface="Arial" panose="020B0604020202020204" pitchFamily="34" charset="0"/>
              </a:rPr>
              <a:t> of (a) [5]CPP, (b) [7]CPP, and (c) [9]CPP</a:t>
            </a:r>
          </a:p>
        </p:txBody>
      </p:sp>
      <p:sp>
        <p:nvSpPr>
          <p:cNvPr id="10" name="Rectangle 9"/>
          <p:cNvSpPr/>
          <p:nvPr/>
        </p:nvSpPr>
        <p:spPr>
          <a:xfrm>
            <a:off x="1367844" y="6497348"/>
            <a:ext cx="4538422" cy="246221"/>
          </a:xfrm>
          <a:prstGeom prst="rect">
            <a:avLst/>
          </a:prstGeom>
        </p:spPr>
        <p:txBody>
          <a:bodyPr wrap="none">
            <a:spAutoFit/>
          </a:bodyPr>
          <a:lstStyle/>
          <a:p>
            <a:r>
              <a:rPr lang="en-IN" sz="1000" b="1" dirty="0">
                <a:solidFill>
                  <a:schemeClr val="accent6">
                    <a:lumMod val="25000"/>
                  </a:schemeClr>
                </a:solidFill>
                <a:latin typeface="Arial" panose="020B0604020202020204" pitchFamily="34" charset="0"/>
                <a:cs typeface="Arial" panose="020B0604020202020204" pitchFamily="34" charset="0"/>
              </a:rPr>
              <a:t>A.C. </a:t>
            </a:r>
            <a:r>
              <a:rPr lang="en-IN" sz="1000" b="1" dirty="0" err="1">
                <a:solidFill>
                  <a:schemeClr val="accent6">
                    <a:lumMod val="25000"/>
                  </a:schemeClr>
                </a:solidFill>
                <a:latin typeface="Arial" panose="020B0604020202020204" pitchFamily="34" charset="0"/>
                <a:cs typeface="Arial" panose="020B0604020202020204" pitchFamily="34" charset="0"/>
              </a:rPr>
              <a:t>Kakarlamudi</a:t>
            </a:r>
            <a:r>
              <a:rPr lang="en-IN" sz="1000" b="1" dirty="0">
                <a:solidFill>
                  <a:schemeClr val="accent6">
                    <a:lumMod val="25000"/>
                  </a:schemeClr>
                </a:solidFill>
                <a:latin typeface="Arial" panose="020B0604020202020204" pitchFamily="34" charset="0"/>
                <a:cs typeface="Arial" panose="020B0604020202020204" pitchFamily="34" charset="0"/>
              </a:rPr>
              <a:t> and S.R. </a:t>
            </a:r>
            <a:r>
              <a:rPr lang="en-IN" sz="1000" b="1" dirty="0" err="1">
                <a:solidFill>
                  <a:schemeClr val="accent6">
                    <a:lumMod val="25000"/>
                  </a:schemeClr>
                </a:solidFill>
                <a:latin typeface="Arial" panose="020B0604020202020204" pitchFamily="34" charset="0"/>
                <a:cs typeface="Arial" panose="020B0604020202020204" pitchFamily="34" charset="0"/>
              </a:rPr>
              <a:t>Vennapusa</a:t>
            </a:r>
            <a:r>
              <a:rPr lang="en-IN" sz="1000" b="1" dirty="0">
                <a:solidFill>
                  <a:schemeClr val="accent6">
                    <a:lumMod val="25000"/>
                  </a:schemeClr>
                </a:solidFill>
                <a:latin typeface="Arial" panose="020B0604020202020204" pitchFamily="34" charset="0"/>
                <a:cs typeface="Arial" panose="020B0604020202020204" pitchFamily="34" charset="0"/>
              </a:rPr>
              <a:t> J. Chem. Phys.,155, 044301, 2021 </a:t>
            </a:r>
          </a:p>
        </p:txBody>
      </p:sp>
      <p:sp>
        <p:nvSpPr>
          <p:cNvPr id="2" name="Slide Number Placeholder 1"/>
          <p:cNvSpPr>
            <a:spLocks noGrp="1"/>
          </p:cNvSpPr>
          <p:nvPr>
            <p:ph type="sldNum" sz="quarter" idx="12"/>
          </p:nvPr>
        </p:nvSpPr>
        <p:spPr/>
        <p:txBody>
          <a:bodyPr/>
          <a:lstStyle/>
          <a:p>
            <a:fld id="{0E66EDFE-1B1D-45B2-9072-621A744D3735}" type="slidenum">
              <a:rPr lang="en-IN" smtClean="0"/>
              <a:t>8</a:t>
            </a:fld>
            <a:endParaRPr lang="en-IN"/>
          </a:p>
        </p:txBody>
      </p:sp>
      <p:pic>
        <p:nvPicPr>
          <p:cNvPr id="12" name="Picture 2" descr="IISER TV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3511" y="0"/>
            <a:ext cx="1153648" cy="67873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600325" y="609601"/>
            <a:ext cx="314325" cy="24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1952625" y="3733801"/>
            <a:ext cx="314325" cy="24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1952625" y="2190750"/>
            <a:ext cx="314325" cy="257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1037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48259" y="1714409"/>
            <a:ext cx="4170362" cy="802619"/>
          </a:xfrm>
          <a:prstGeom prst="rect">
            <a:avLst/>
          </a:prstGeom>
        </p:spPr>
      </p:pic>
      <p:pic>
        <p:nvPicPr>
          <p:cNvPr id="2" name="Picture 1"/>
          <p:cNvPicPr>
            <a:picLocks noChangeAspect="1"/>
          </p:cNvPicPr>
          <p:nvPr/>
        </p:nvPicPr>
        <p:blipFill>
          <a:blip r:embed="rId3"/>
          <a:stretch>
            <a:fillRect/>
          </a:stretch>
        </p:blipFill>
        <p:spPr>
          <a:xfrm>
            <a:off x="803959" y="3825330"/>
            <a:ext cx="4753263" cy="907874"/>
          </a:xfrm>
          <a:prstGeom prst="rect">
            <a:avLst/>
          </a:prstGeom>
        </p:spPr>
      </p:pic>
      <p:sp>
        <p:nvSpPr>
          <p:cNvPr id="4" name="Slide Number Placeholder 3"/>
          <p:cNvSpPr>
            <a:spLocks noGrp="1"/>
          </p:cNvSpPr>
          <p:nvPr>
            <p:ph type="sldNum" sz="quarter" idx="12"/>
          </p:nvPr>
        </p:nvSpPr>
        <p:spPr/>
        <p:txBody>
          <a:bodyPr/>
          <a:lstStyle/>
          <a:p>
            <a:fld id="{0E66EDFE-1B1D-45B2-9072-621A744D3735}" type="slidenum">
              <a:rPr lang="en-IN" smtClean="0"/>
              <a:t>9</a:t>
            </a:fld>
            <a:endParaRPr lang="en-IN"/>
          </a:p>
        </p:txBody>
      </p:sp>
      <p:sp>
        <p:nvSpPr>
          <p:cNvPr id="5" name="Rectangle 4"/>
          <p:cNvSpPr/>
          <p:nvPr/>
        </p:nvSpPr>
        <p:spPr>
          <a:xfrm>
            <a:off x="952766" y="342984"/>
            <a:ext cx="4955203" cy="400110"/>
          </a:xfrm>
          <a:prstGeom prst="rect">
            <a:avLst/>
          </a:prstGeom>
        </p:spPr>
        <p:txBody>
          <a:bodyPr wrap="none">
            <a:spAutoFit/>
          </a:bodyPr>
          <a:lstStyle/>
          <a:p>
            <a:r>
              <a:rPr lang="en-IN" sz="2000" b="1" dirty="0"/>
              <a:t>Spin-orbit coupling(SOC) and ISC rates</a:t>
            </a:r>
          </a:p>
        </p:txBody>
      </p:sp>
      <p:sp>
        <p:nvSpPr>
          <p:cNvPr id="9" name="Rectangle 8"/>
          <p:cNvSpPr/>
          <p:nvPr/>
        </p:nvSpPr>
        <p:spPr>
          <a:xfrm>
            <a:off x="2562225" y="4024640"/>
            <a:ext cx="6096000" cy="523220"/>
          </a:xfrm>
          <a:prstGeom prst="rect">
            <a:avLst/>
          </a:prstGeom>
        </p:spPr>
        <p:txBody>
          <a:bodyPr>
            <a:spAutoFit/>
          </a:bodyPr>
          <a:lstStyle/>
          <a:p>
            <a:br>
              <a:rPr lang="en-IN" dirty="0"/>
            </a:br>
            <a:endParaRPr lang="en-IN" dirty="0"/>
          </a:p>
        </p:txBody>
      </p:sp>
      <p:sp>
        <p:nvSpPr>
          <p:cNvPr id="11" name="Rectangle 10"/>
          <p:cNvSpPr/>
          <p:nvPr/>
        </p:nvSpPr>
        <p:spPr>
          <a:xfrm>
            <a:off x="1990725" y="4443740"/>
            <a:ext cx="6096000" cy="523220"/>
          </a:xfrm>
          <a:prstGeom prst="rect">
            <a:avLst/>
          </a:prstGeom>
        </p:spPr>
        <p:txBody>
          <a:bodyPr>
            <a:spAutoFit/>
          </a:bodyPr>
          <a:lstStyle/>
          <a:p>
            <a:br>
              <a:rPr lang="en-IN" dirty="0"/>
            </a:br>
            <a:endParaRPr lang="en-IN" dirty="0"/>
          </a:p>
        </p:txBody>
      </p:sp>
      <p:sp>
        <p:nvSpPr>
          <p:cNvPr id="3" name="Rectangle 2"/>
          <p:cNvSpPr/>
          <p:nvPr/>
        </p:nvSpPr>
        <p:spPr>
          <a:xfrm>
            <a:off x="636992" y="6238017"/>
            <a:ext cx="8238067" cy="553998"/>
          </a:xfrm>
          <a:prstGeom prst="rect">
            <a:avLst/>
          </a:prstGeom>
        </p:spPr>
        <p:txBody>
          <a:bodyPr wrap="square">
            <a:spAutoFit/>
          </a:bodyPr>
          <a:lstStyle/>
          <a:p>
            <a:r>
              <a:rPr lang="en-IN" sz="1000" b="1" dirty="0">
                <a:solidFill>
                  <a:schemeClr val="accent1">
                    <a:lumMod val="50000"/>
                  </a:schemeClr>
                </a:solidFill>
              </a:rPr>
              <a:t>V. </a:t>
            </a:r>
            <a:r>
              <a:rPr lang="en-IN" sz="1000" b="1" dirty="0" err="1">
                <a:solidFill>
                  <a:schemeClr val="accent1">
                    <a:lumMod val="50000"/>
                  </a:schemeClr>
                </a:solidFill>
              </a:rPr>
              <a:t>Lawetz</a:t>
            </a:r>
            <a:r>
              <a:rPr lang="en-IN" sz="1000" b="1" dirty="0">
                <a:solidFill>
                  <a:schemeClr val="accent1">
                    <a:lumMod val="50000"/>
                  </a:schemeClr>
                </a:solidFill>
              </a:rPr>
              <a:t>, G. </a:t>
            </a:r>
            <a:r>
              <a:rPr lang="en-IN" sz="1000" b="1" dirty="0" err="1">
                <a:solidFill>
                  <a:schemeClr val="accent1">
                    <a:lumMod val="50000"/>
                  </a:schemeClr>
                </a:solidFill>
              </a:rPr>
              <a:t>Orlandi</a:t>
            </a:r>
            <a:r>
              <a:rPr lang="en-IN" sz="1000" b="1" dirty="0">
                <a:solidFill>
                  <a:schemeClr val="accent1">
                    <a:lumMod val="50000"/>
                  </a:schemeClr>
                </a:solidFill>
              </a:rPr>
              <a:t>, and W. </a:t>
            </a:r>
            <a:r>
              <a:rPr lang="en-IN" sz="1000" b="1" dirty="0" err="1">
                <a:solidFill>
                  <a:schemeClr val="accent1">
                    <a:lumMod val="50000"/>
                  </a:schemeClr>
                </a:solidFill>
              </a:rPr>
              <a:t>Siebrand</a:t>
            </a:r>
            <a:r>
              <a:rPr lang="en-IN" sz="1000" b="1" dirty="0">
                <a:solidFill>
                  <a:schemeClr val="accent1">
                    <a:lumMod val="50000"/>
                  </a:schemeClr>
                </a:solidFill>
              </a:rPr>
              <a:t>, J. Chem. Phys. 56, 4058, 1972</a:t>
            </a:r>
          </a:p>
          <a:p>
            <a:r>
              <a:rPr lang="en-IN" sz="1000" b="1" dirty="0">
                <a:solidFill>
                  <a:schemeClr val="accent1">
                    <a:lumMod val="50000"/>
                  </a:schemeClr>
                </a:solidFill>
              </a:rPr>
              <a:t>D. </a:t>
            </a:r>
            <a:r>
              <a:rPr lang="en-IN" sz="1000" b="1" dirty="0" err="1">
                <a:solidFill>
                  <a:schemeClr val="accent1">
                    <a:lumMod val="50000"/>
                  </a:schemeClr>
                </a:solidFill>
              </a:rPr>
              <a:t>Beljonne</a:t>
            </a:r>
            <a:r>
              <a:rPr lang="en-IN" sz="1000" b="1" dirty="0">
                <a:solidFill>
                  <a:schemeClr val="accent1">
                    <a:lumMod val="50000"/>
                  </a:schemeClr>
                </a:solidFill>
              </a:rPr>
              <a:t>, Z. </a:t>
            </a:r>
            <a:r>
              <a:rPr lang="en-IN" sz="1000" b="1" dirty="0" err="1">
                <a:solidFill>
                  <a:schemeClr val="accent1">
                    <a:lumMod val="50000"/>
                  </a:schemeClr>
                </a:solidFill>
              </a:rPr>
              <a:t>Shuai</a:t>
            </a:r>
            <a:r>
              <a:rPr lang="en-IN" sz="1000" b="1" dirty="0">
                <a:solidFill>
                  <a:schemeClr val="accent1">
                    <a:lumMod val="50000"/>
                  </a:schemeClr>
                </a:solidFill>
              </a:rPr>
              <a:t>, G. </a:t>
            </a:r>
            <a:r>
              <a:rPr lang="en-IN" sz="1000" b="1" dirty="0" err="1">
                <a:solidFill>
                  <a:schemeClr val="accent1">
                    <a:lumMod val="50000"/>
                  </a:schemeClr>
                </a:solidFill>
              </a:rPr>
              <a:t>Pourtois</a:t>
            </a:r>
            <a:r>
              <a:rPr lang="en-IN" sz="1000" b="1" dirty="0">
                <a:solidFill>
                  <a:schemeClr val="accent1">
                    <a:lumMod val="50000"/>
                  </a:schemeClr>
                </a:solidFill>
              </a:rPr>
              <a:t>, and J. L. </a:t>
            </a:r>
            <a:r>
              <a:rPr lang="en-IN" sz="1000" b="1" dirty="0" err="1">
                <a:solidFill>
                  <a:schemeClr val="accent1">
                    <a:lumMod val="50000"/>
                  </a:schemeClr>
                </a:solidFill>
              </a:rPr>
              <a:t>Bredas</a:t>
            </a:r>
            <a:r>
              <a:rPr lang="en-IN" sz="1000" b="1" dirty="0">
                <a:solidFill>
                  <a:schemeClr val="accent1">
                    <a:lumMod val="50000"/>
                  </a:schemeClr>
                </a:solidFill>
              </a:rPr>
              <a:t>, J. Phys. Chem. A 105, 3899, 2001</a:t>
            </a:r>
          </a:p>
          <a:p>
            <a:r>
              <a:rPr lang="en-IN" sz="1000" b="1" dirty="0">
                <a:solidFill>
                  <a:schemeClr val="accent1">
                    <a:lumMod val="50000"/>
                  </a:schemeClr>
                </a:solidFill>
                <a:latin typeface="Lora"/>
              </a:rPr>
              <a:t>X. Gao, S. Bai, D. </a:t>
            </a:r>
            <a:r>
              <a:rPr lang="en-IN" sz="1000" b="1" dirty="0" err="1">
                <a:solidFill>
                  <a:schemeClr val="accent1">
                    <a:lumMod val="50000"/>
                  </a:schemeClr>
                </a:solidFill>
                <a:latin typeface="Lora"/>
              </a:rPr>
              <a:t>Fazzi</a:t>
            </a:r>
            <a:r>
              <a:rPr lang="en-IN" sz="1000" b="1" dirty="0">
                <a:solidFill>
                  <a:schemeClr val="accent1">
                    <a:lumMod val="50000"/>
                  </a:schemeClr>
                </a:solidFill>
                <a:latin typeface="Lora"/>
              </a:rPr>
              <a:t>, T. Niehaus, M. </a:t>
            </a:r>
            <a:r>
              <a:rPr lang="en-IN" sz="1000" b="1" dirty="0" err="1">
                <a:solidFill>
                  <a:schemeClr val="accent1">
                    <a:lumMod val="50000"/>
                  </a:schemeClr>
                </a:solidFill>
                <a:latin typeface="Lora"/>
              </a:rPr>
              <a:t>Barbatti</a:t>
            </a:r>
            <a:r>
              <a:rPr lang="en-IN" sz="1000" b="1" dirty="0">
                <a:solidFill>
                  <a:schemeClr val="accent1">
                    <a:lumMod val="50000"/>
                  </a:schemeClr>
                </a:solidFill>
                <a:latin typeface="Lora"/>
              </a:rPr>
              <a:t>, and W. </a:t>
            </a:r>
            <a:r>
              <a:rPr lang="en-IN" sz="1000" b="1" dirty="0" err="1">
                <a:solidFill>
                  <a:schemeClr val="accent1">
                    <a:lumMod val="50000"/>
                  </a:schemeClr>
                </a:solidFill>
                <a:latin typeface="Lora"/>
              </a:rPr>
              <a:t>Thiel</a:t>
            </a:r>
            <a:r>
              <a:rPr lang="en-IN" sz="1000" b="1" dirty="0">
                <a:solidFill>
                  <a:schemeClr val="accent1">
                    <a:lumMod val="50000"/>
                  </a:schemeClr>
                </a:solidFill>
                <a:latin typeface="Lora"/>
              </a:rPr>
              <a:t>, J. Chem. Theory Comput.13, 515, 2017</a:t>
            </a:r>
            <a:endParaRPr lang="en-IN" sz="1000" b="1" dirty="0">
              <a:solidFill>
                <a:schemeClr val="accent1">
                  <a:lumMod val="50000"/>
                </a:schemeClr>
              </a:solidFill>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63298" b="18728"/>
          <a:stretch/>
        </p:blipFill>
        <p:spPr>
          <a:xfrm>
            <a:off x="7284199" y="656216"/>
            <a:ext cx="3527919" cy="5120640"/>
          </a:xfrm>
          <a:prstGeom prst="rect">
            <a:avLst/>
          </a:prstGeom>
          <a:scene3d>
            <a:camera prst="obliqueBottomLeft"/>
            <a:lightRig rig="flat" dir="t"/>
          </a:scene3d>
          <a:sp3d prstMaterial="metal">
            <a:bevelB prst="angle"/>
          </a:sp3d>
        </p:spPr>
      </p:pic>
      <p:pic>
        <p:nvPicPr>
          <p:cNvPr id="13" name="Picture 2" descr="IISER TV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3729" y="-1"/>
            <a:ext cx="897282" cy="5279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15661" y="774550"/>
            <a:ext cx="1118796" cy="307777"/>
          </a:xfrm>
          <a:prstGeom prst="rect">
            <a:avLst/>
          </a:prstGeom>
          <a:noFill/>
        </p:spPr>
        <p:txBody>
          <a:bodyPr wrap="square" rtlCol="0">
            <a:spAutoFit/>
          </a:bodyPr>
          <a:lstStyle/>
          <a:p>
            <a:r>
              <a:rPr lang="en-US" dirty="0">
                <a:solidFill>
                  <a:schemeClr val="accent1">
                    <a:lumMod val="75000"/>
                  </a:schemeClr>
                </a:solidFill>
                <a:effectLst>
                  <a:innerShdw blurRad="63500" dist="50800" dir="18900000">
                    <a:prstClr val="black">
                      <a:alpha val="50000"/>
                    </a:prstClr>
                  </a:innerShdw>
                </a:effectLst>
              </a:rPr>
              <a:t>Singlets</a:t>
            </a:r>
            <a:endParaRPr lang="en-IN" dirty="0">
              <a:solidFill>
                <a:schemeClr val="accent1">
                  <a:lumMod val="75000"/>
                </a:schemeClr>
              </a:solidFill>
              <a:effectLst>
                <a:innerShdw blurRad="63500" dist="50800" dir="18900000">
                  <a:prstClr val="black">
                    <a:alpha val="50000"/>
                  </a:prstClr>
                </a:innerShdw>
              </a:effectLst>
            </a:endParaRPr>
          </a:p>
        </p:txBody>
      </p:sp>
      <p:sp>
        <p:nvSpPr>
          <p:cNvPr id="15" name="TextBox 14"/>
          <p:cNvSpPr txBox="1"/>
          <p:nvPr/>
        </p:nvSpPr>
        <p:spPr>
          <a:xfrm>
            <a:off x="9683675" y="1723016"/>
            <a:ext cx="1118796" cy="307777"/>
          </a:xfrm>
          <a:prstGeom prst="rect">
            <a:avLst/>
          </a:prstGeom>
          <a:noFill/>
          <a:effectLst>
            <a:outerShdw blurRad="152400" dist="317500" dir="5400000" sx="90000" sy="-19000" rotWithShape="0">
              <a:prstClr val="black">
                <a:alpha val="15000"/>
              </a:prstClr>
            </a:outerShdw>
            <a:reflection blurRad="6350" stA="50000" endA="300" endPos="55000" dir="5400000" sy="-100000" algn="bl" rotWithShape="0"/>
          </a:effectLst>
        </p:spPr>
        <p:txBody>
          <a:bodyPr wrap="square" rtlCol="0">
            <a:spAutoFit/>
          </a:bodyPr>
          <a:lstStyle/>
          <a:p>
            <a:r>
              <a:rPr lang="en-US" dirty="0">
                <a:solidFill>
                  <a:srgbClr val="00B050"/>
                </a:solidFill>
                <a:effectLst>
                  <a:innerShdw blurRad="63500" dist="50800" dir="18900000">
                    <a:prstClr val="black">
                      <a:alpha val="50000"/>
                    </a:prstClr>
                  </a:innerShdw>
                </a:effectLst>
              </a:rPr>
              <a:t>Triplets</a:t>
            </a:r>
            <a:endParaRPr lang="en-IN" dirty="0">
              <a:solidFill>
                <a:srgbClr val="00B050"/>
              </a:solidFill>
              <a:effectLst>
                <a:innerShdw blurRad="63500" dist="50800" dir="18900000">
                  <a:prstClr val="black">
                    <a:alpha val="50000"/>
                  </a:prstClr>
                </a:innerShdw>
              </a:effectLst>
            </a:endParaRPr>
          </a:p>
        </p:txBody>
      </p:sp>
      <p:sp>
        <p:nvSpPr>
          <p:cNvPr id="17" name="Oval 16"/>
          <p:cNvSpPr/>
          <p:nvPr/>
        </p:nvSpPr>
        <p:spPr>
          <a:xfrm>
            <a:off x="8821272" y="1957892"/>
            <a:ext cx="527124" cy="44106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8" name="TextBox 17"/>
              <p:cNvSpPr txBox="1"/>
              <p:nvPr/>
            </p:nvSpPr>
            <p:spPr>
              <a:xfrm>
                <a:off x="1011218" y="925158"/>
                <a:ext cx="5637007" cy="523220"/>
              </a:xfrm>
              <a:prstGeom prst="rect">
                <a:avLst/>
              </a:prstGeom>
              <a:noFill/>
            </p:spPr>
            <p:txBody>
              <a:bodyPr wrap="square" rtlCol="0">
                <a:spAutoFit/>
              </a:bodyPr>
              <a:lstStyle/>
              <a:p>
                <a:r>
                  <a:rPr lang="en-US" dirty="0"/>
                  <a:t>Rate constant for ISC </a:t>
                </a:r>
                <a:r>
                  <a:rPr lang="en-US" b="1" dirty="0"/>
                  <a:t>(</a:t>
                </a:r>
                <a14:m>
                  <m:oMath xmlns:m="http://schemas.openxmlformats.org/officeDocument/2006/math">
                    <m:sSubSup>
                      <m:sSubSupPr>
                        <m:ctrlPr>
                          <a:rPr lang="en-US" b="1" i="1" smtClean="0">
                            <a:latin typeface="Cambria Math" panose="02040503050406030204" pitchFamily="18" charset="0"/>
                          </a:rPr>
                        </m:ctrlPr>
                      </m:sSubSupPr>
                      <m:e>
                        <m:r>
                          <a:rPr lang="en-US" b="1" i="0" smtClean="0">
                            <a:latin typeface="Cambria Math" panose="02040503050406030204" pitchFamily="18" charset="0"/>
                          </a:rPr>
                          <m:t>𝐊</m:t>
                        </m:r>
                      </m:e>
                      <m:sub>
                        <m:r>
                          <a:rPr lang="en-US" b="1" i="0" smtClean="0">
                            <a:latin typeface="Cambria Math" panose="02040503050406030204" pitchFamily="18" charset="0"/>
                          </a:rPr>
                          <m:t>𝐈𝐒𝐂</m:t>
                        </m:r>
                      </m:sub>
                      <m:sup>
                        <m:r>
                          <a:rPr lang="en-US" b="1" i="1" smtClean="0">
                            <a:latin typeface="Cambria Math" panose="02040503050406030204" pitchFamily="18" charset="0"/>
                          </a:rPr>
                          <m:t>𝒏𝒎</m:t>
                        </m:r>
                      </m:sup>
                    </m:sSubSup>
                  </m:oMath>
                </a14:m>
                <a:r>
                  <a:rPr lang="en-US" dirty="0"/>
                  <a:t>) is calculated using Fermi’s golden rule where SOC values are obtained from </a:t>
                </a:r>
                <a:r>
                  <a:rPr lang="en-US" dirty="0" err="1"/>
                  <a:t>PySOC</a:t>
                </a:r>
                <a:r>
                  <a:rPr lang="en-US" dirty="0"/>
                  <a:t> code</a:t>
                </a:r>
                <a:endParaRPr lang="en-IN" dirty="0"/>
              </a:p>
            </p:txBody>
          </p:sp>
        </mc:Choice>
        <mc:Fallback xmlns="">
          <p:sp>
            <p:nvSpPr>
              <p:cNvPr id="18" name="TextBox 17"/>
              <p:cNvSpPr txBox="1">
                <a:spLocks noRot="1" noChangeAspect="1" noMove="1" noResize="1" noEditPoints="1" noAdjustHandles="1" noChangeArrowheads="1" noChangeShapeType="1" noTextEdit="1"/>
              </p:cNvSpPr>
              <p:nvPr/>
            </p:nvSpPr>
            <p:spPr>
              <a:xfrm>
                <a:off x="1011218" y="925158"/>
                <a:ext cx="5637007" cy="523220"/>
              </a:xfrm>
              <a:prstGeom prst="rect">
                <a:avLst/>
              </a:prstGeom>
              <a:blipFill>
                <a:blip r:embed="rId6"/>
                <a:stretch>
                  <a:fillRect l="-324" t="-2326" b="-10465"/>
                </a:stretch>
              </a:blipFill>
            </p:spPr>
            <p:txBody>
              <a:bodyPr/>
              <a:lstStyle/>
              <a:p>
                <a:r>
                  <a:rPr lang="en-US">
                    <a:noFill/>
                  </a:rPr>
                  <a:t> </a:t>
                </a:r>
              </a:p>
            </p:txBody>
          </p:sp>
        </mc:Fallback>
      </mc:AlternateContent>
      <p:sp>
        <p:nvSpPr>
          <p:cNvPr id="19" name="Rectangle 18"/>
          <p:cNvSpPr/>
          <p:nvPr/>
        </p:nvSpPr>
        <p:spPr>
          <a:xfrm>
            <a:off x="745864" y="3243590"/>
            <a:ext cx="6203576" cy="523220"/>
          </a:xfrm>
          <a:prstGeom prst="rect">
            <a:avLst/>
          </a:prstGeom>
        </p:spPr>
        <p:txBody>
          <a:bodyPr wrap="square">
            <a:spAutoFit/>
          </a:bodyPr>
          <a:lstStyle/>
          <a:p>
            <a:r>
              <a:rPr lang="en-IN" dirty="0" err="1">
                <a:latin typeface="Lora"/>
              </a:rPr>
              <a:t>ρ</a:t>
            </a:r>
            <a:r>
              <a:rPr lang="en-IN" baseline="-25000" dirty="0" err="1">
                <a:latin typeface="Lora"/>
              </a:rPr>
              <a:t>FC</a:t>
            </a:r>
            <a:r>
              <a:rPr lang="en-IN" dirty="0">
                <a:latin typeface="Lora"/>
              </a:rPr>
              <a:t> denotes the Franck–Condon weighted density of states and is computed within the Marcus theory framework</a:t>
            </a:r>
            <a:endParaRPr lang="en-IN" dirty="0"/>
          </a:p>
        </p:txBody>
      </p:sp>
      <p:grpSp>
        <p:nvGrpSpPr>
          <p:cNvPr id="23" name="Group 22"/>
          <p:cNvGrpSpPr/>
          <p:nvPr/>
        </p:nvGrpSpPr>
        <p:grpSpPr>
          <a:xfrm>
            <a:off x="860612" y="2741407"/>
            <a:ext cx="6336255" cy="323165"/>
            <a:chOff x="710004" y="3343617"/>
            <a:chExt cx="6670189" cy="323165"/>
          </a:xfrm>
        </p:grpSpPr>
        <p:sp>
          <p:nvSpPr>
            <p:cNvPr id="21" name="Rectangle 2"/>
            <p:cNvSpPr>
              <a:spLocks noChangeArrowheads="1"/>
            </p:cNvSpPr>
            <p:nvPr/>
          </p:nvSpPr>
          <p:spPr bwMode="auto">
            <a:xfrm>
              <a:off x="1764252" y="3343617"/>
              <a:ext cx="561594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Lora"/>
                </a:rPr>
                <a:t> is the SOC-matrix element between the S</a:t>
              </a:r>
              <a:r>
                <a:rPr kumimoji="0" lang="en-US" altLang="en-US" sz="900" b="0" i="0" u="none" strike="noStrike" cap="none" normalizeH="0" baseline="-30000" dirty="0">
                  <a:ln>
                    <a:noFill/>
                  </a:ln>
                  <a:solidFill>
                    <a:srgbClr val="000000"/>
                  </a:solidFill>
                  <a:effectLst/>
                  <a:latin typeface="Lora"/>
                </a:rPr>
                <a:t>n</a:t>
              </a:r>
              <a:r>
                <a:rPr kumimoji="0" lang="en-US" altLang="en-US" sz="1500" b="0" i="0" u="none" strike="noStrike" cap="none" normalizeH="0" baseline="0" dirty="0">
                  <a:ln>
                    <a:noFill/>
                  </a:ln>
                  <a:solidFill>
                    <a:srgbClr val="000000"/>
                  </a:solidFill>
                  <a:effectLst/>
                  <a:latin typeface="Lora"/>
                </a:rPr>
                <a:t> and T</a:t>
              </a:r>
              <a:r>
                <a:rPr kumimoji="0" lang="en-US" altLang="en-US" sz="900" b="0" i="0" u="none" strike="noStrike" cap="none" normalizeH="0" baseline="-30000" dirty="0">
                  <a:ln>
                    <a:noFill/>
                  </a:ln>
                  <a:solidFill>
                    <a:srgbClr val="000000"/>
                  </a:solidFill>
                  <a:effectLst/>
                  <a:latin typeface="Lora"/>
                </a:rPr>
                <a:t>m</a:t>
              </a:r>
              <a:r>
                <a:rPr kumimoji="0" lang="en-US" altLang="en-US" sz="1500" b="0" i="0" u="none" strike="noStrike" cap="none" normalizeH="0" baseline="0" dirty="0">
                  <a:ln>
                    <a:noFill/>
                  </a:ln>
                  <a:solidFill>
                    <a:srgbClr val="000000"/>
                  </a:solidFill>
                  <a:effectLst/>
                  <a:latin typeface="Lora"/>
                </a:rPr>
                <a:t> states</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2" name="Picture 21"/>
            <p:cNvPicPr>
              <a:picLocks noChangeAspect="1"/>
            </p:cNvPicPr>
            <p:nvPr/>
          </p:nvPicPr>
          <p:blipFill>
            <a:blip r:embed="rId7"/>
            <a:stretch>
              <a:fillRect/>
            </a:stretch>
          </p:blipFill>
          <p:spPr>
            <a:xfrm>
              <a:off x="710004" y="3354219"/>
              <a:ext cx="1181716" cy="301962"/>
            </a:xfrm>
            <a:prstGeom prst="rect">
              <a:avLst/>
            </a:prstGeom>
          </p:spPr>
        </p:pic>
      </p:grpSp>
      <mc:AlternateContent xmlns:mc="http://schemas.openxmlformats.org/markup-compatibility/2006" xmlns:a14="http://schemas.microsoft.com/office/drawing/2010/main">
        <mc:Choice Requires="a14">
          <p:sp>
            <p:nvSpPr>
              <p:cNvPr id="26" name="Rectangle 3"/>
              <p:cNvSpPr>
                <a:spLocks noChangeArrowheads="1"/>
              </p:cNvSpPr>
              <p:nvPr/>
            </p:nvSpPr>
            <p:spPr bwMode="auto">
              <a:xfrm>
                <a:off x="591669" y="4947845"/>
                <a:ext cx="6411559" cy="80817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buClrTx/>
                </a:pPr>
                <a:r>
                  <a:rPr lang="en-US" sz="1600" b="1" dirty="0"/>
                  <a:t> </a:t>
                </a:r>
                <a14:m>
                  <m:oMath xmlns:m="http://schemas.openxmlformats.org/officeDocument/2006/math">
                    <m:sSubSup>
                      <m:sSubSupPr>
                        <m:ctrlPr>
                          <a:rPr lang="en-US" sz="1600" b="1" i="1">
                            <a:latin typeface="Cambria Math" panose="02040503050406030204" pitchFamily="18" charset="0"/>
                          </a:rPr>
                        </m:ctrlPr>
                      </m:sSubSupPr>
                      <m:e>
                        <m:r>
                          <m:rPr>
                            <m:nor/>
                          </m:rPr>
                          <a:rPr lang="en-US" altLang="en-US" sz="1600" dirty="0">
                            <a:solidFill>
                              <a:srgbClr val="000000"/>
                            </a:solidFill>
                            <a:latin typeface="STIXMathJax_Normal-italic"/>
                          </a:rPr>
                          <m:t>𝜆</m:t>
                        </m:r>
                      </m:e>
                      <m:sub>
                        <m:r>
                          <a:rPr lang="en-US" sz="1600" b="1" i="1" smtClean="0">
                            <a:latin typeface="Cambria Math" panose="02040503050406030204" pitchFamily="18" charset="0"/>
                          </a:rPr>
                          <m:t>𝑴</m:t>
                        </m:r>
                      </m:sub>
                      <m:sup>
                        <m:r>
                          <a:rPr lang="en-US" sz="1600" b="1" i="1" smtClean="0">
                            <a:latin typeface="Cambria Math" panose="02040503050406030204" pitchFamily="18" charset="0"/>
                          </a:rPr>
                          <m:t>′</m:t>
                        </m:r>
                      </m:sup>
                    </m:sSubSup>
                  </m:oMath>
                </a14:m>
                <a:r>
                  <a:rPr kumimoji="0" lang="en-US" altLang="en-US" sz="1500" b="0" i="0" u="none" strike="noStrike" cap="none" normalizeH="0" baseline="0" dirty="0">
                    <a:ln>
                      <a:noFill/>
                    </a:ln>
                    <a:solidFill>
                      <a:srgbClr val="000000"/>
                    </a:solidFill>
                    <a:effectLst/>
                    <a:latin typeface="Lora"/>
                  </a:rPr>
                  <a:t>, k</a:t>
                </a:r>
                <a:r>
                  <a:rPr kumimoji="0" lang="en-US" altLang="en-US" sz="900" b="0" i="0" u="none" strike="noStrike" cap="none" normalizeH="0" baseline="-30000" dirty="0">
                    <a:ln>
                      <a:noFill/>
                    </a:ln>
                    <a:solidFill>
                      <a:srgbClr val="000000"/>
                    </a:solidFill>
                    <a:effectLst/>
                    <a:latin typeface="Lora"/>
                  </a:rPr>
                  <a:t>B</a:t>
                </a:r>
                <a:r>
                  <a:rPr kumimoji="0" lang="en-US" altLang="en-US" sz="1500" b="0" i="0" u="none" strike="noStrike" cap="none" normalizeH="0" baseline="0" dirty="0">
                    <a:ln>
                      <a:noFill/>
                    </a:ln>
                    <a:solidFill>
                      <a:srgbClr val="000000"/>
                    </a:solidFill>
                    <a:effectLst/>
                    <a:latin typeface="Lora"/>
                  </a:rPr>
                  <a:t>, T, and ΔE</a:t>
                </a:r>
                <a:r>
                  <a:rPr kumimoji="0" lang="en-US" altLang="en-US" sz="900" b="0" i="0" u="none" strike="noStrike" cap="none" normalizeH="0" baseline="-30000" dirty="0">
                    <a:ln>
                      <a:noFill/>
                    </a:ln>
                    <a:solidFill>
                      <a:srgbClr val="000000"/>
                    </a:solidFill>
                    <a:effectLst/>
                    <a:latin typeface="Lora"/>
                  </a:rPr>
                  <a:t>ST</a:t>
                </a:r>
                <a:r>
                  <a:rPr kumimoji="0" lang="en-US" altLang="en-US" sz="1500" b="0" i="0" u="none" strike="noStrike" cap="none" normalizeH="0" baseline="0" dirty="0">
                    <a:ln>
                      <a:noFill/>
                    </a:ln>
                    <a:solidFill>
                      <a:srgbClr val="000000"/>
                    </a:solidFill>
                    <a:effectLst/>
                    <a:latin typeface="Lora"/>
                  </a:rPr>
                  <a:t> represent the Marcus-reorganization energy, Boltzmann constant, temperature, and adiabatic singlet–triplet energy gap, respectively</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26" name="Rectangle 3"/>
              <p:cNvSpPr>
                <a:spLocks noRot="1" noChangeAspect="1" noMove="1" noResize="1" noEditPoints="1" noAdjustHandles="1" noChangeArrowheads="1" noChangeShapeType="1" noTextEdit="1"/>
              </p:cNvSpPr>
              <p:nvPr/>
            </p:nvSpPr>
            <p:spPr bwMode="auto">
              <a:xfrm>
                <a:off x="591669" y="4947845"/>
                <a:ext cx="6411559" cy="808170"/>
              </a:xfrm>
              <a:prstGeom prst="rect">
                <a:avLst/>
              </a:prstGeom>
              <a:blipFill>
                <a:blip r:embed="rId8"/>
                <a:stretch>
                  <a:fillRect l="-380" b="-75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spTree>
    <p:extLst>
      <p:ext uri="{BB962C8B-B14F-4D97-AF65-F5344CB8AC3E}">
        <p14:creationId xmlns:p14="http://schemas.microsoft.com/office/powerpoint/2010/main" val="23273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2753</Words>
  <Application>Microsoft Office PowerPoint</Application>
  <PresentationFormat>Widescreen</PresentationFormat>
  <Paragraphs>406</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ArialNarrow</vt:lpstr>
      <vt:lpstr>Calibri</vt:lpstr>
      <vt:lpstr>Calibri Light</vt:lpstr>
      <vt:lpstr>Cambria Math</vt:lpstr>
      <vt:lpstr>Lora</vt:lpstr>
      <vt:lpstr>Montserrat</vt:lpstr>
      <vt:lpstr>STIXMathJax_Normal-italic</vt:lpstr>
      <vt:lpstr>Viner Hand ITC</vt:lpstr>
      <vt:lpstr>Office Theme</vt:lpstr>
      <vt:lpstr>Investigating the theoretical optical properties of neutral Cycloparaphenylenes (CPPs)</vt:lpstr>
      <vt:lpstr>Introduction</vt:lpstr>
      <vt:lpstr>Applications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theoretical optical properties of neutral Cycloparaphenylenes (CPPs)</dc:title>
  <dc:creator>Microsoft Office User</dc:creator>
  <cp:lastModifiedBy>Alexey Akimov</cp:lastModifiedBy>
  <cp:revision>3</cp:revision>
  <dcterms:created xsi:type="dcterms:W3CDTF">2023-10-19T20:36:37Z</dcterms:created>
  <dcterms:modified xsi:type="dcterms:W3CDTF">2023-11-01T21:32:14Z</dcterms:modified>
</cp:coreProperties>
</file>