
<file path=[Content_Types].xml><?xml version="1.0" encoding="utf-8"?>
<Types xmlns="http://schemas.openxmlformats.org/package/2006/content-types">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1013" r:id="rId2"/>
    <p:sldId id="258" r:id="rId3"/>
    <p:sldId id="259" r:id="rId4"/>
    <p:sldId id="257" r:id="rId5"/>
    <p:sldId id="1010" r:id="rId6"/>
    <p:sldId id="1014" r:id="rId7"/>
    <p:sldId id="299" r:id="rId8"/>
    <p:sldId id="1011" r:id="rId9"/>
    <p:sldId id="300" r:id="rId10"/>
    <p:sldId id="1007" r:id="rId11"/>
    <p:sldId id="301" r:id="rId12"/>
    <p:sldId id="302" r:id="rId13"/>
    <p:sldId id="1012" r:id="rId14"/>
    <p:sldId id="256" r:id="rId15"/>
    <p:sldId id="260" r:id="rId16"/>
    <p:sldId id="261" r:id="rId17"/>
    <p:sldId id="263" r:id="rId18"/>
    <p:sldId id="262" r:id="rId19"/>
    <p:sldId id="265" r:id="rId20"/>
    <p:sldId id="266" r:id="rId21"/>
    <p:sldId id="267" r:id="rId22"/>
    <p:sldId id="1008" r:id="rId23"/>
    <p:sldId id="1015" r:id="rId24"/>
    <p:sldId id="100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37C14-0E4E-E050-1212-D32DAFC033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49E56F44-8980-9906-4E82-70EAB389CB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A1BCA5C9-F529-A191-7B86-70E410A60D8B}"/>
              </a:ext>
            </a:extLst>
          </p:cNvPr>
          <p:cNvSpPr>
            <a:spLocks noGrp="1"/>
          </p:cNvSpPr>
          <p:nvPr>
            <p:ph type="dt" sz="half" idx="10"/>
          </p:nvPr>
        </p:nvSpPr>
        <p:spPr/>
        <p:txBody>
          <a:bodyPr/>
          <a:lstStyle/>
          <a:p>
            <a:fld id="{AE05C46B-9336-467E-B3A8-6C39A6A60FA6}" type="datetimeFigureOut">
              <a:rPr lang="en-IN" smtClean="0"/>
              <a:t>05-07-2023</a:t>
            </a:fld>
            <a:endParaRPr lang="en-IN"/>
          </a:p>
        </p:txBody>
      </p:sp>
      <p:sp>
        <p:nvSpPr>
          <p:cNvPr id="5" name="Footer Placeholder 4">
            <a:extLst>
              <a:ext uri="{FF2B5EF4-FFF2-40B4-BE49-F238E27FC236}">
                <a16:creationId xmlns:a16="http://schemas.microsoft.com/office/drawing/2014/main" id="{F3916962-CBC0-9742-D37C-3E1A10F9526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C7702FB-2407-71D0-480B-03F3648FBACF}"/>
              </a:ext>
            </a:extLst>
          </p:cNvPr>
          <p:cNvSpPr>
            <a:spLocks noGrp="1"/>
          </p:cNvSpPr>
          <p:nvPr>
            <p:ph type="sldNum" sz="quarter" idx="12"/>
          </p:nvPr>
        </p:nvSpPr>
        <p:spPr/>
        <p:txBody>
          <a:bodyPr/>
          <a:lstStyle/>
          <a:p>
            <a:fld id="{C391999F-C3EA-4861-B239-3AECBE94036F}" type="slidenum">
              <a:rPr lang="en-IN" smtClean="0"/>
              <a:t>‹#›</a:t>
            </a:fld>
            <a:endParaRPr lang="en-IN"/>
          </a:p>
        </p:txBody>
      </p:sp>
    </p:spTree>
    <p:extLst>
      <p:ext uri="{BB962C8B-B14F-4D97-AF65-F5344CB8AC3E}">
        <p14:creationId xmlns:p14="http://schemas.microsoft.com/office/powerpoint/2010/main" val="156138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5AC7A-7362-D8D7-ABAD-1B12AED09F6B}"/>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C09038AE-B755-3128-3F34-F14B208683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356D386-8057-99AB-47EE-EE6F06239B43}"/>
              </a:ext>
            </a:extLst>
          </p:cNvPr>
          <p:cNvSpPr>
            <a:spLocks noGrp="1"/>
          </p:cNvSpPr>
          <p:nvPr>
            <p:ph type="dt" sz="half" idx="10"/>
          </p:nvPr>
        </p:nvSpPr>
        <p:spPr/>
        <p:txBody>
          <a:bodyPr/>
          <a:lstStyle/>
          <a:p>
            <a:fld id="{AE05C46B-9336-467E-B3A8-6C39A6A60FA6}" type="datetimeFigureOut">
              <a:rPr lang="en-IN" smtClean="0"/>
              <a:t>05-07-2023</a:t>
            </a:fld>
            <a:endParaRPr lang="en-IN"/>
          </a:p>
        </p:txBody>
      </p:sp>
      <p:sp>
        <p:nvSpPr>
          <p:cNvPr id="5" name="Footer Placeholder 4">
            <a:extLst>
              <a:ext uri="{FF2B5EF4-FFF2-40B4-BE49-F238E27FC236}">
                <a16:creationId xmlns:a16="http://schemas.microsoft.com/office/drawing/2014/main" id="{0C91EE2D-6F72-2FD3-40A5-7A664237FF8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4902A6C-5ABC-33D0-BEFD-EC5B84F2EFE7}"/>
              </a:ext>
            </a:extLst>
          </p:cNvPr>
          <p:cNvSpPr>
            <a:spLocks noGrp="1"/>
          </p:cNvSpPr>
          <p:nvPr>
            <p:ph type="sldNum" sz="quarter" idx="12"/>
          </p:nvPr>
        </p:nvSpPr>
        <p:spPr/>
        <p:txBody>
          <a:bodyPr/>
          <a:lstStyle/>
          <a:p>
            <a:fld id="{C391999F-C3EA-4861-B239-3AECBE94036F}" type="slidenum">
              <a:rPr lang="en-IN" smtClean="0"/>
              <a:t>‹#›</a:t>
            </a:fld>
            <a:endParaRPr lang="en-IN"/>
          </a:p>
        </p:txBody>
      </p:sp>
    </p:spTree>
    <p:extLst>
      <p:ext uri="{BB962C8B-B14F-4D97-AF65-F5344CB8AC3E}">
        <p14:creationId xmlns:p14="http://schemas.microsoft.com/office/powerpoint/2010/main" val="3181354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4EC53C-68FD-979E-A1EB-A812E00869E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501AC3F4-0F1E-8EBF-E33F-004F1AA604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6488065-DD6C-2849-E24D-1FB76AAFC6CC}"/>
              </a:ext>
            </a:extLst>
          </p:cNvPr>
          <p:cNvSpPr>
            <a:spLocks noGrp="1"/>
          </p:cNvSpPr>
          <p:nvPr>
            <p:ph type="dt" sz="half" idx="10"/>
          </p:nvPr>
        </p:nvSpPr>
        <p:spPr/>
        <p:txBody>
          <a:bodyPr/>
          <a:lstStyle/>
          <a:p>
            <a:fld id="{AE05C46B-9336-467E-B3A8-6C39A6A60FA6}" type="datetimeFigureOut">
              <a:rPr lang="en-IN" smtClean="0"/>
              <a:t>05-07-2023</a:t>
            </a:fld>
            <a:endParaRPr lang="en-IN"/>
          </a:p>
        </p:txBody>
      </p:sp>
      <p:sp>
        <p:nvSpPr>
          <p:cNvPr id="5" name="Footer Placeholder 4">
            <a:extLst>
              <a:ext uri="{FF2B5EF4-FFF2-40B4-BE49-F238E27FC236}">
                <a16:creationId xmlns:a16="http://schemas.microsoft.com/office/drawing/2014/main" id="{D831F65D-95C9-976B-30C4-85CD433F73E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5E2A8C8-A98A-AF5A-94F2-0957B6C207AE}"/>
              </a:ext>
            </a:extLst>
          </p:cNvPr>
          <p:cNvSpPr>
            <a:spLocks noGrp="1"/>
          </p:cNvSpPr>
          <p:nvPr>
            <p:ph type="sldNum" sz="quarter" idx="12"/>
          </p:nvPr>
        </p:nvSpPr>
        <p:spPr/>
        <p:txBody>
          <a:bodyPr/>
          <a:lstStyle/>
          <a:p>
            <a:fld id="{C391999F-C3EA-4861-B239-3AECBE94036F}" type="slidenum">
              <a:rPr lang="en-IN" smtClean="0"/>
              <a:t>‹#›</a:t>
            </a:fld>
            <a:endParaRPr lang="en-IN"/>
          </a:p>
        </p:txBody>
      </p:sp>
    </p:spTree>
    <p:extLst>
      <p:ext uri="{BB962C8B-B14F-4D97-AF65-F5344CB8AC3E}">
        <p14:creationId xmlns:p14="http://schemas.microsoft.com/office/powerpoint/2010/main" val="563813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6D555-16E3-F879-4D3C-2F8B723F1A2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B1FD8D8D-037F-3C7C-4C8C-38CBFC9D4D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CECF6CE-02A7-507B-CE28-22817AA593CA}"/>
              </a:ext>
            </a:extLst>
          </p:cNvPr>
          <p:cNvSpPr>
            <a:spLocks noGrp="1"/>
          </p:cNvSpPr>
          <p:nvPr>
            <p:ph type="dt" sz="half" idx="10"/>
          </p:nvPr>
        </p:nvSpPr>
        <p:spPr/>
        <p:txBody>
          <a:bodyPr/>
          <a:lstStyle/>
          <a:p>
            <a:fld id="{AE05C46B-9336-467E-B3A8-6C39A6A60FA6}" type="datetimeFigureOut">
              <a:rPr lang="en-IN" smtClean="0"/>
              <a:t>05-07-2023</a:t>
            </a:fld>
            <a:endParaRPr lang="en-IN"/>
          </a:p>
        </p:txBody>
      </p:sp>
      <p:sp>
        <p:nvSpPr>
          <p:cNvPr id="5" name="Footer Placeholder 4">
            <a:extLst>
              <a:ext uri="{FF2B5EF4-FFF2-40B4-BE49-F238E27FC236}">
                <a16:creationId xmlns:a16="http://schemas.microsoft.com/office/drawing/2014/main" id="{E0D00837-2A3D-52BA-7737-B548A7D054B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E0BA446-5503-56CE-D849-E1EA8430472A}"/>
              </a:ext>
            </a:extLst>
          </p:cNvPr>
          <p:cNvSpPr>
            <a:spLocks noGrp="1"/>
          </p:cNvSpPr>
          <p:nvPr>
            <p:ph type="sldNum" sz="quarter" idx="12"/>
          </p:nvPr>
        </p:nvSpPr>
        <p:spPr/>
        <p:txBody>
          <a:bodyPr/>
          <a:lstStyle/>
          <a:p>
            <a:fld id="{C391999F-C3EA-4861-B239-3AECBE94036F}" type="slidenum">
              <a:rPr lang="en-IN" smtClean="0"/>
              <a:t>‹#›</a:t>
            </a:fld>
            <a:endParaRPr lang="en-IN"/>
          </a:p>
        </p:txBody>
      </p:sp>
    </p:spTree>
    <p:extLst>
      <p:ext uri="{BB962C8B-B14F-4D97-AF65-F5344CB8AC3E}">
        <p14:creationId xmlns:p14="http://schemas.microsoft.com/office/powerpoint/2010/main" val="2127951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E3F75-5D4D-B89E-908E-98C1A1F7F1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6385ED84-1BFF-799C-DF86-A58B566443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4F1682-F971-7F1C-A4BE-3C961FA3B99A}"/>
              </a:ext>
            </a:extLst>
          </p:cNvPr>
          <p:cNvSpPr>
            <a:spLocks noGrp="1"/>
          </p:cNvSpPr>
          <p:nvPr>
            <p:ph type="dt" sz="half" idx="10"/>
          </p:nvPr>
        </p:nvSpPr>
        <p:spPr/>
        <p:txBody>
          <a:bodyPr/>
          <a:lstStyle/>
          <a:p>
            <a:fld id="{AE05C46B-9336-467E-B3A8-6C39A6A60FA6}" type="datetimeFigureOut">
              <a:rPr lang="en-IN" smtClean="0"/>
              <a:t>05-07-2023</a:t>
            </a:fld>
            <a:endParaRPr lang="en-IN"/>
          </a:p>
        </p:txBody>
      </p:sp>
      <p:sp>
        <p:nvSpPr>
          <p:cNvPr id="5" name="Footer Placeholder 4">
            <a:extLst>
              <a:ext uri="{FF2B5EF4-FFF2-40B4-BE49-F238E27FC236}">
                <a16:creationId xmlns:a16="http://schemas.microsoft.com/office/drawing/2014/main" id="{F612AABA-BEE8-0F55-9E59-314D4C5DF02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37FCD2D-37D1-B08F-0E5F-CFEBDF348006}"/>
              </a:ext>
            </a:extLst>
          </p:cNvPr>
          <p:cNvSpPr>
            <a:spLocks noGrp="1"/>
          </p:cNvSpPr>
          <p:nvPr>
            <p:ph type="sldNum" sz="quarter" idx="12"/>
          </p:nvPr>
        </p:nvSpPr>
        <p:spPr/>
        <p:txBody>
          <a:bodyPr/>
          <a:lstStyle/>
          <a:p>
            <a:fld id="{C391999F-C3EA-4861-B239-3AECBE94036F}" type="slidenum">
              <a:rPr lang="en-IN" smtClean="0"/>
              <a:t>‹#›</a:t>
            </a:fld>
            <a:endParaRPr lang="en-IN"/>
          </a:p>
        </p:txBody>
      </p:sp>
    </p:spTree>
    <p:extLst>
      <p:ext uri="{BB962C8B-B14F-4D97-AF65-F5344CB8AC3E}">
        <p14:creationId xmlns:p14="http://schemas.microsoft.com/office/powerpoint/2010/main" val="3359501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F7FD2-07F2-776A-7076-C9E8A62A492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91892EC9-037D-32EA-5095-45A6BAFC14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13437886-1ED5-8C55-A493-D31184E3F6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F60980E6-CDFD-19E9-B07B-AFD0ED787C40}"/>
              </a:ext>
            </a:extLst>
          </p:cNvPr>
          <p:cNvSpPr>
            <a:spLocks noGrp="1"/>
          </p:cNvSpPr>
          <p:nvPr>
            <p:ph type="dt" sz="half" idx="10"/>
          </p:nvPr>
        </p:nvSpPr>
        <p:spPr/>
        <p:txBody>
          <a:bodyPr/>
          <a:lstStyle/>
          <a:p>
            <a:fld id="{AE05C46B-9336-467E-B3A8-6C39A6A60FA6}" type="datetimeFigureOut">
              <a:rPr lang="en-IN" smtClean="0"/>
              <a:t>05-07-2023</a:t>
            </a:fld>
            <a:endParaRPr lang="en-IN"/>
          </a:p>
        </p:txBody>
      </p:sp>
      <p:sp>
        <p:nvSpPr>
          <p:cNvPr id="6" name="Footer Placeholder 5">
            <a:extLst>
              <a:ext uri="{FF2B5EF4-FFF2-40B4-BE49-F238E27FC236}">
                <a16:creationId xmlns:a16="http://schemas.microsoft.com/office/drawing/2014/main" id="{CFD77DB0-8C68-3029-36E1-31202D17D193}"/>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471F4F49-3A64-0CEB-E4D4-9B5A6B6F0D88}"/>
              </a:ext>
            </a:extLst>
          </p:cNvPr>
          <p:cNvSpPr>
            <a:spLocks noGrp="1"/>
          </p:cNvSpPr>
          <p:nvPr>
            <p:ph type="sldNum" sz="quarter" idx="12"/>
          </p:nvPr>
        </p:nvSpPr>
        <p:spPr/>
        <p:txBody>
          <a:bodyPr/>
          <a:lstStyle/>
          <a:p>
            <a:fld id="{C391999F-C3EA-4861-B239-3AECBE94036F}" type="slidenum">
              <a:rPr lang="en-IN" smtClean="0"/>
              <a:t>‹#›</a:t>
            </a:fld>
            <a:endParaRPr lang="en-IN"/>
          </a:p>
        </p:txBody>
      </p:sp>
    </p:spTree>
    <p:extLst>
      <p:ext uri="{BB962C8B-B14F-4D97-AF65-F5344CB8AC3E}">
        <p14:creationId xmlns:p14="http://schemas.microsoft.com/office/powerpoint/2010/main" val="346151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E1FFC-EC24-4BA7-2904-D07FFDEF81C9}"/>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C813D209-54F7-765C-BFA9-92DE5B6244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C515BE-7F46-CBD3-4310-F6989781C3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F1FF785E-9D78-9BF1-73E2-B766A05138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BD25B9-7014-D537-95FF-1D863FB10E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A87FB7CB-AD4A-206F-F93D-4999B0C379EB}"/>
              </a:ext>
            </a:extLst>
          </p:cNvPr>
          <p:cNvSpPr>
            <a:spLocks noGrp="1"/>
          </p:cNvSpPr>
          <p:nvPr>
            <p:ph type="dt" sz="half" idx="10"/>
          </p:nvPr>
        </p:nvSpPr>
        <p:spPr/>
        <p:txBody>
          <a:bodyPr/>
          <a:lstStyle/>
          <a:p>
            <a:fld id="{AE05C46B-9336-467E-B3A8-6C39A6A60FA6}" type="datetimeFigureOut">
              <a:rPr lang="en-IN" smtClean="0"/>
              <a:t>05-07-2023</a:t>
            </a:fld>
            <a:endParaRPr lang="en-IN"/>
          </a:p>
        </p:txBody>
      </p:sp>
      <p:sp>
        <p:nvSpPr>
          <p:cNvPr id="8" name="Footer Placeholder 7">
            <a:extLst>
              <a:ext uri="{FF2B5EF4-FFF2-40B4-BE49-F238E27FC236}">
                <a16:creationId xmlns:a16="http://schemas.microsoft.com/office/drawing/2014/main" id="{2E8F2197-5ECB-743D-6E18-B5DF38751690}"/>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D62BE9D6-FBDB-C952-EB5E-F193A19E3BF1}"/>
              </a:ext>
            </a:extLst>
          </p:cNvPr>
          <p:cNvSpPr>
            <a:spLocks noGrp="1"/>
          </p:cNvSpPr>
          <p:nvPr>
            <p:ph type="sldNum" sz="quarter" idx="12"/>
          </p:nvPr>
        </p:nvSpPr>
        <p:spPr/>
        <p:txBody>
          <a:bodyPr/>
          <a:lstStyle/>
          <a:p>
            <a:fld id="{C391999F-C3EA-4861-B239-3AECBE94036F}" type="slidenum">
              <a:rPr lang="en-IN" smtClean="0"/>
              <a:t>‹#›</a:t>
            </a:fld>
            <a:endParaRPr lang="en-IN"/>
          </a:p>
        </p:txBody>
      </p:sp>
    </p:spTree>
    <p:extLst>
      <p:ext uri="{BB962C8B-B14F-4D97-AF65-F5344CB8AC3E}">
        <p14:creationId xmlns:p14="http://schemas.microsoft.com/office/powerpoint/2010/main" val="1023227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E4A3F-8F9D-B086-B64C-324C660910FF}"/>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E5CF347F-CA8A-78E7-CDCE-47D5BB1A66BF}"/>
              </a:ext>
            </a:extLst>
          </p:cNvPr>
          <p:cNvSpPr>
            <a:spLocks noGrp="1"/>
          </p:cNvSpPr>
          <p:nvPr>
            <p:ph type="dt" sz="half" idx="10"/>
          </p:nvPr>
        </p:nvSpPr>
        <p:spPr/>
        <p:txBody>
          <a:bodyPr/>
          <a:lstStyle/>
          <a:p>
            <a:fld id="{AE05C46B-9336-467E-B3A8-6C39A6A60FA6}" type="datetimeFigureOut">
              <a:rPr lang="en-IN" smtClean="0"/>
              <a:t>05-07-2023</a:t>
            </a:fld>
            <a:endParaRPr lang="en-IN"/>
          </a:p>
        </p:txBody>
      </p:sp>
      <p:sp>
        <p:nvSpPr>
          <p:cNvPr id="4" name="Footer Placeholder 3">
            <a:extLst>
              <a:ext uri="{FF2B5EF4-FFF2-40B4-BE49-F238E27FC236}">
                <a16:creationId xmlns:a16="http://schemas.microsoft.com/office/drawing/2014/main" id="{07D2091B-244A-61E3-D11F-2371FDF46597}"/>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DDE3E3BC-7C47-505E-C810-551AA1730424}"/>
              </a:ext>
            </a:extLst>
          </p:cNvPr>
          <p:cNvSpPr>
            <a:spLocks noGrp="1"/>
          </p:cNvSpPr>
          <p:nvPr>
            <p:ph type="sldNum" sz="quarter" idx="12"/>
          </p:nvPr>
        </p:nvSpPr>
        <p:spPr/>
        <p:txBody>
          <a:bodyPr/>
          <a:lstStyle/>
          <a:p>
            <a:fld id="{C391999F-C3EA-4861-B239-3AECBE94036F}" type="slidenum">
              <a:rPr lang="en-IN" smtClean="0"/>
              <a:t>‹#›</a:t>
            </a:fld>
            <a:endParaRPr lang="en-IN"/>
          </a:p>
        </p:txBody>
      </p:sp>
    </p:spTree>
    <p:extLst>
      <p:ext uri="{BB962C8B-B14F-4D97-AF65-F5344CB8AC3E}">
        <p14:creationId xmlns:p14="http://schemas.microsoft.com/office/powerpoint/2010/main" val="3565167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4642A7-45AD-A248-D7E8-ED49287EDE70}"/>
              </a:ext>
            </a:extLst>
          </p:cNvPr>
          <p:cNvSpPr>
            <a:spLocks noGrp="1"/>
          </p:cNvSpPr>
          <p:nvPr>
            <p:ph type="dt" sz="half" idx="10"/>
          </p:nvPr>
        </p:nvSpPr>
        <p:spPr/>
        <p:txBody>
          <a:bodyPr/>
          <a:lstStyle/>
          <a:p>
            <a:fld id="{AE05C46B-9336-467E-B3A8-6C39A6A60FA6}" type="datetimeFigureOut">
              <a:rPr lang="en-IN" smtClean="0"/>
              <a:t>05-07-2023</a:t>
            </a:fld>
            <a:endParaRPr lang="en-IN"/>
          </a:p>
        </p:txBody>
      </p:sp>
      <p:sp>
        <p:nvSpPr>
          <p:cNvPr id="3" name="Footer Placeholder 2">
            <a:extLst>
              <a:ext uri="{FF2B5EF4-FFF2-40B4-BE49-F238E27FC236}">
                <a16:creationId xmlns:a16="http://schemas.microsoft.com/office/drawing/2014/main" id="{B003FAD7-6CE7-F7C4-0A02-EE7C5643D7FF}"/>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C0FED864-E773-3FD6-10D0-C351255038D0}"/>
              </a:ext>
            </a:extLst>
          </p:cNvPr>
          <p:cNvSpPr>
            <a:spLocks noGrp="1"/>
          </p:cNvSpPr>
          <p:nvPr>
            <p:ph type="sldNum" sz="quarter" idx="12"/>
          </p:nvPr>
        </p:nvSpPr>
        <p:spPr/>
        <p:txBody>
          <a:bodyPr/>
          <a:lstStyle/>
          <a:p>
            <a:fld id="{C391999F-C3EA-4861-B239-3AECBE94036F}" type="slidenum">
              <a:rPr lang="en-IN" smtClean="0"/>
              <a:t>‹#›</a:t>
            </a:fld>
            <a:endParaRPr lang="en-IN"/>
          </a:p>
        </p:txBody>
      </p:sp>
    </p:spTree>
    <p:extLst>
      <p:ext uri="{BB962C8B-B14F-4D97-AF65-F5344CB8AC3E}">
        <p14:creationId xmlns:p14="http://schemas.microsoft.com/office/powerpoint/2010/main" val="579617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9B922-77C6-324F-325C-CCBCA65423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36EB7566-B7CD-9730-FAD8-8D432A45E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6BFDC241-0350-677C-2295-91F4DB81AC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535B96-7D10-3C5C-3384-3CFD81EE8E07}"/>
              </a:ext>
            </a:extLst>
          </p:cNvPr>
          <p:cNvSpPr>
            <a:spLocks noGrp="1"/>
          </p:cNvSpPr>
          <p:nvPr>
            <p:ph type="dt" sz="half" idx="10"/>
          </p:nvPr>
        </p:nvSpPr>
        <p:spPr/>
        <p:txBody>
          <a:bodyPr/>
          <a:lstStyle/>
          <a:p>
            <a:fld id="{AE05C46B-9336-467E-B3A8-6C39A6A60FA6}" type="datetimeFigureOut">
              <a:rPr lang="en-IN" smtClean="0"/>
              <a:t>05-07-2023</a:t>
            </a:fld>
            <a:endParaRPr lang="en-IN"/>
          </a:p>
        </p:txBody>
      </p:sp>
      <p:sp>
        <p:nvSpPr>
          <p:cNvPr id="6" name="Footer Placeholder 5">
            <a:extLst>
              <a:ext uri="{FF2B5EF4-FFF2-40B4-BE49-F238E27FC236}">
                <a16:creationId xmlns:a16="http://schemas.microsoft.com/office/drawing/2014/main" id="{2AB67A76-AB50-FAD2-3936-06ED93E11F1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FD15C8D-2C9E-7B04-BB7C-F7B4E65C9263}"/>
              </a:ext>
            </a:extLst>
          </p:cNvPr>
          <p:cNvSpPr>
            <a:spLocks noGrp="1"/>
          </p:cNvSpPr>
          <p:nvPr>
            <p:ph type="sldNum" sz="quarter" idx="12"/>
          </p:nvPr>
        </p:nvSpPr>
        <p:spPr/>
        <p:txBody>
          <a:bodyPr/>
          <a:lstStyle/>
          <a:p>
            <a:fld id="{C391999F-C3EA-4861-B239-3AECBE94036F}" type="slidenum">
              <a:rPr lang="en-IN" smtClean="0"/>
              <a:t>‹#›</a:t>
            </a:fld>
            <a:endParaRPr lang="en-IN"/>
          </a:p>
        </p:txBody>
      </p:sp>
    </p:spTree>
    <p:extLst>
      <p:ext uri="{BB962C8B-B14F-4D97-AF65-F5344CB8AC3E}">
        <p14:creationId xmlns:p14="http://schemas.microsoft.com/office/powerpoint/2010/main" val="2026191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7155E-D452-ECF6-42BF-B13A14072C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A5EEC9B9-7708-0EE0-3C8D-A6CB13EF2C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1E4365DC-6877-C4E8-877A-0A3A0F5173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D40820-AC77-712C-BF1F-EB7B2F7E8FEE}"/>
              </a:ext>
            </a:extLst>
          </p:cNvPr>
          <p:cNvSpPr>
            <a:spLocks noGrp="1"/>
          </p:cNvSpPr>
          <p:nvPr>
            <p:ph type="dt" sz="half" idx="10"/>
          </p:nvPr>
        </p:nvSpPr>
        <p:spPr/>
        <p:txBody>
          <a:bodyPr/>
          <a:lstStyle/>
          <a:p>
            <a:fld id="{AE05C46B-9336-467E-B3A8-6C39A6A60FA6}" type="datetimeFigureOut">
              <a:rPr lang="en-IN" smtClean="0"/>
              <a:t>05-07-2023</a:t>
            </a:fld>
            <a:endParaRPr lang="en-IN"/>
          </a:p>
        </p:txBody>
      </p:sp>
      <p:sp>
        <p:nvSpPr>
          <p:cNvPr id="6" name="Footer Placeholder 5">
            <a:extLst>
              <a:ext uri="{FF2B5EF4-FFF2-40B4-BE49-F238E27FC236}">
                <a16:creationId xmlns:a16="http://schemas.microsoft.com/office/drawing/2014/main" id="{28D9C78F-3AC0-A275-915B-99F3AA4E08E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B4117662-2A72-7831-1F3F-16068F7F7CB7}"/>
              </a:ext>
            </a:extLst>
          </p:cNvPr>
          <p:cNvSpPr>
            <a:spLocks noGrp="1"/>
          </p:cNvSpPr>
          <p:nvPr>
            <p:ph type="sldNum" sz="quarter" idx="12"/>
          </p:nvPr>
        </p:nvSpPr>
        <p:spPr/>
        <p:txBody>
          <a:bodyPr/>
          <a:lstStyle/>
          <a:p>
            <a:fld id="{C391999F-C3EA-4861-B239-3AECBE94036F}" type="slidenum">
              <a:rPr lang="en-IN" smtClean="0"/>
              <a:t>‹#›</a:t>
            </a:fld>
            <a:endParaRPr lang="en-IN"/>
          </a:p>
        </p:txBody>
      </p:sp>
    </p:spTree>
    <p:extLst>
      <p:ext uri="{BB962C8B-B14F-4D97-AF65-F5344CB8AC3E}">
        <p14:creationId xmlns:p14="http://schemas.microsoft.com/office/powerpoint/2010/main" val="3066414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B4F4D9-7A77-6022-C70D-B0E06B960C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C52BA971-85D5-2143-364A-9E0D19CFD8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0A34C75-99C5-9817-A598-2FF08FD70A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05C46B-9336-467E-B3A8-6C39A6A60FA6}" type="datetimeFigureOut">
              <a:rPr lang="en-IN" smtClean="0"/>
              <a:t>05-07-2023</a:t>
            </a:fld>
            <a:endParaRPr lang="en-IN"/>
          </a:p>
        </p:txBody>
      </p:sp>
      <p:sp>
        <p:nvSpPr>
          <p:cNvPr id="5" name="Footer Placeholder 4">
            <a:extLst>
              <a:ext uri="{FF2B5EF4-FFF2-40B4-BE49-F238E27FC236}">
                <a16:creationId xmlns:a16="http://schemas.microsoft.com/office/drawing/2014/main" id="{9EC85FDC-C877-7263-F201-E343F9BEBF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2C2E2C69-E5BF-8C98-88A4-E6AE9605C5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91999F-C3EA-4861-B239-3AECBE94036F}" type="slidenum">
              <a:rPr lang="en-IN" smtClean="0"/>
              <a:t>‹#›</a:t>
            </a:fld>
            <a:endParaRPr lang="en-IN"/>
          </a:p>
        </p:txBody>
      </p:sp>
    </p:spTree>
    <p:extLst>
      <p:ext uri="{BB962C8B-B14F-4D97-AF65-F5344CB8AC3E}">
        <p14:creationId xmlns:p14="http://schemas.microsoft.com/office/powerpoint/2010/main" val="25913819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microsoft.com/office/2017/06/relationships/model3d" Target="../media/model3d2.glb"/><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17/06/relationships/model3d" Target="../media/model3d1.glb"/><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1021/acs.jpclett.2c02196" TargetMode="External"/><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7.wdp"/><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11" Type="http://schemas.microsoft.com/office/2007/relationships/hdphoto" Target="../media/hdphoto6.wdp"/><Relationship Id="rId5" Type="http://schemas.microsoft.com/office/2007/relationships/hdphoto" Target="../media/hdphoto3.wdp"/><Relationship Id="rId15" Type="http://schemas.microsoft.com/office/2007/relationships/hdphoto" Target="../media/hdphoto8.wdp"/><Relationship Id="rId10" Type="http://schemas.openxmlformats.org/officeDocument/2006/relationships/image" Target="../media/image30.png"/><Relationship Id="rId4" Type="http://schemas.openxmlformats.org/officeDocument/2006/relationships/image" Target="../media/image27.png"/><Relationship Id="rId9" Type="http://schemas.microsoft.com/office/2007/relationships/hdphoto" Target="../media/hdphoto5.wdp"/><Relationship Id="rId1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microsoft.com/office/2007/relationships/hdphoto" Target="../media/hdphoto9.wdp"/></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doi.org/10.1021/acs.jpcc.2c06171" TargetMode="External"/><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doi.org/10.1039/2041-6539/2010" TargetMode="Externa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1AFE88-4C4E-1BF0-6F98-4AD197286221}"/>
              </a:ext>
            </a:extLst>
          </p:cNvPr>
          <p:cNvSpPr/>
          <p:nvPr/>
        </p:nvSpPr>
        <p:spPr>
          <a:xfrm>
            <a:off x="212737" y="914398"/>
            <a:ext cx="11456222" cy="1196928"/>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Box 4">
            <a:extLst>
              <a:ext uri="{FF2B5EF4-FFF2-40B4-BE49-F238E27FC236}">
                <a16:creationId xmlns:a16="http://schemas.microsoft.com/office/drawing/2014/main" id="{59511741-254E-B91F-E62C-146864E61E5B}"/>
              </a:ext>
            </a:extLst>
          </p:cNvPr>
          <p:cNvSpPr txBox="1"/>
          <p:nvPr/>
        </p:nvSpPr>
        <p:spPr>
          <a:xfrm>
            <a:off x="212737" y="1085674"/>
            <a:ext cx="11456221" cy="863057"/>
          </a:xfrm>
          <a:prstGeom prst="rect">
            <a:avLst/>
          </a:prstGeom>
          <a:noFill/>
        </p:spPr>
        <p:txBody>
          <a:bodyPr wrap="square">
            <a:spAutoFit/>
          </a:bodyPr>
          <a:lstStyle/>
          <a:p>
            <a:pPr algn="ctr">
              <a:lnSpc>
                <a:spcPct val="107000"/>
              </a:lnSpc>
              <a:spcAft>
                <a:spcPts val="800"/>
              </a:spcAft>
            </a:pPr>
            <a:r>
              <a:rPr lang="en-IN" sz="2400" kern="100" dirty="0">
                <a:ln>
                  <a:noFill/>
                </a:ln>
                <a:solidFill>
                  <a:srgbClr val="C00000"/>
                </a:solidFill>
                <a:effectLst/>
                <a:latin typeface="Georgia" panose="02040502050405020303" pitchFamily="18" charset="0"/>
                <a:ea typeface="Calibri" panose="020F0502020204030204" pitchFamily="34" charset="0"/>
                <a:cs typeface="Times New Roman" panose="02020603050405020304" pitchFamily="18" charset="0"/>
              </a:rPr>
              <a:t>Rational Design of van-der Waals Heterostructures as Potential Photovoltaics and Photocatalysts: An Approach from Non-adiabatic Study </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9C281906-6418-879C-DDEE-3D4C1A7F1B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1645" y="2100079"/>
            <a:ext cx="4448710" cy="4448710"/>
          </a:xfrm>
          <a:prstGeom prst="rect">
            <a:avLst/>
          </a:prstGeom>
        </p:spPr>
      </p:pic>
      <p:sp>
        <p:nvSpPr>
          <p:cNvPr id="7" name="TextBox 6">
            <a:extLst>
              <a:ext uri="{FF2B5EF4-FFF2-40B4-BE49-F238E27FC236}">
                <a16:creationId xmlns:a16="http://schemas.microsoft.com/office/drawing/2014/main" id="{9152946A-C893-26A0-08AA-6FFF82DC8D75}"/>
              </a:ext>
            </a:extLst>
          </p:cNvPr>
          <p:cNvSpPr txBox="1"/>
          <p:nvPr/>
        </p:nvSpPr>
        <p:spPr>
          <a:xfrm>
            <a:off x="3789452" y="2587550"/>
            <a:ext cx="694421" cy="707886"/>
          </a:xfrm>
          <a:prstGeom prst="rect">
            <a:avLst/>
          </a:prstGeom>
          <a:noFill/>
        </p:spPr>
        <p:txBody>
          <a:bodyPr wrap="none" rtlCol="0">
            <a:spAutoFit/>
          </a:bodyPr>
          <a:lstStyle/>
          <a:p>
            <a:r>
              <a:rPr lang="en-IN" sz="4000" dirty="0">
                <a:solidFill>
                  <a:srgbClr val="C00000"/>
                </a:solidFill>
                <a:latin typeface="Times New Roman" panose="02020603050405020304" pitchFamily="18" charset="0"/>
                <a:cs typeface="Times New Roman" panose="02020603050405020304" pitchFamily="18" charset="0"/>
              </a:rPr>
              <a:t>h</a:t>
            </a:r>
            <a:r>
              <a:rPr lang="el-GR" sz="4000" dirty="0">
                <a:solidFill>
                  <a:srgbClr val="C00000"/>
                </a:solidFill>
                <a:latin typeface="Times New Roman" panose="02020603050405020304" pitchFamily="18" charset="0"/>
                <a:cs typeface="Times New Roman" panose="02020603050405020304" pitchFamily="18" charset="0"/>
              </a:rPr>
              <a:t>υ</a:t>
            </a:r>
            <a:endParaRPr lang="en-IN" sz="4000" dirty="0">
              <a:solidFill>
                <a:srgbClr val="C00000"/>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BC2F9EC9-0F43-6152-BD02-78214A6CBA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4171" y="5639004"/>
            <a:ext cx="1076601" cy="1147477"/>
          </a:xfrm>
          <a:prstGeom prst="rect">
            <a:avLst/>
          </a:prstGeom>
        </p:spPr>
      </p:pic>
    </p:spTree>
    <p:extLst>
      <p:ext uri="{BB962C8B-B14F-4D97-AF65-F5344CB8AC3E}">
        <p14:creationId xmlns:p14="http://schemas.microsoft.com/office/powerpoint/2010/main" val="204387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1">
            <a:extLst>
              <a:ext uri="{FF2B5EF4-FFF2-40B4-BE49-F238E27FC236}">
                <a16:creationId xmlns:a16="http://schemas.microsoft.com/office/drawing/2014/main" id="{06533820-9852-C90A-28E5-FFA7D30E7558}"/>
              </a:ext>
            </a:extLst>
          </p:cNvPr>
          <p:cNvSpPr/>
          <p:nvPr/>
        </p:nvSpPr>
        <p:spPr>
          <a:xfrm>
            <a:off x="2972680" y="3249963"/>
            <a:ext cx="1584696" cy="1606987"/>
          </a:xfrm>
          <a:custGeom>
            <a:avLst/>
            <a:gdLst>
              <a:gd name="connsiteX0" fmla="*/ 0 w 2210937"/>
              <a:gd name="connsiteY0" fmla="*/ 0 h 1487671"/>
              <a:gd name="connsiteX1" fmla="*/ 1023582 w 2210937"/>
              <a:gd name="connsiteY1" fmla="*/ 1487606 h 1487671"/>
              <a:gd name="connsiteX2" fmla="*/ 2210937 w 2210937"/>
              <a:gd name="connsiteY2" fmla="*/ 40944 h 1487671"/>
            </a:gdLst>
            <a:ahLst/>
            <a:cxnLst>
              <a:cxn ang="0">
                <a:pos x="connsiteX0" y="connsiteY0"/>
              </a:cxn>
              <a:cxn ang="0">
                <a:pos x="connsiteX1" y="connsiteY1"/>
              </a:cxn>
              <a:cxn ang="0">
                <a:pos x="connsiteX2" y="connsiteY2"/>
              </a:cxn>
            </a:cxnLst>
            <a:rect l="l" t="t" r="r" b="b"/>
            <a:pathLst>
              <a:path w="2210937" h="1487671">
                <a:moveTo>
                  <a:pt x="0" y="0"/>
                </a:moveTo>
                <a:cubicBezTo>
                  <a:pt x="327546" y="740391"/>
                  <a:pt x="655093" y="1480782"/>
                  <a:pt x="1023582" y="1487606"/>
                </a:cubicBezTo>
                <a:cubicBezTo>
                  <a:pt x="1392071" y="1494430"/>
                  <a:pt x="1717343" y="964443"/>
                  <a:pt x="2210937" y="40944"/>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Freeform 53">
            <a:extLst>
              <a:ext uri="{FF2B5EF4-FFF2-40B4-BE49-F238E27FC236}">
                <a16:creationId xmlns:a16="http://schemas.microsoft.com/office/drawing/2014/main" id="{9DE7B151-8F7E-62A6-6FF5-C435A8848C6A}"/>
              </a:ext>
            </a:extLst>
          </p:cNvPr>
          <p:cNvSpPr/>
          <p:nvPr/>
        </p:nvSpPr>
        <p:spPr>
          <a:xfrm>
            <a:off x="2828924" y="1305081"/>
            <a:ext cx="1872208" cy="1152129"/>
          </a:xfrm>
          <a:custGeom>
            <a:avLst/>
            <a:gdLst>
              <a:gd name="connsiteX0" fmla="*/ 0 w 2210937"/>
              <a:gd name="connsiteY0" fmla="*/ 0 h 1487671"/>
              <a:gd name="connsiteX1" fmla="*/ 1023582 w 2210937"/>
              <a:gd name="connsiteY1" fmla="*/ 1487606 h 1487671"/>
              <a:gd name="connsiteX2" fmla="*/ 2210937 w 2210937"/>
              <a:gd name="connsiteY2" fmla="*/ 40944 h 1487671"/>
            </a:gdLst>
            <a:ahLst/>
            <a:cxnLst>
              <a:cxn ang="0">
                <a:pos x="connsiteX0" y="connsiteY0"/>
              </a:cxn>
              <a:cxn ang="0">
                <a:pos x="connsiteX1" y="connsiteY1"/>
              </a:cxn>
              <a:cxn ang="0">
                <a:pos x="connsiteX2" y="connsiteY2"/>
              </a:cxn>
            </a:cxnLst>
            <a:rect l="l" t="t" r="r" b="b"/>
            <a:pathLst>
              <a:path w="2210937" h="1487671">
                <a:moveTo>
                  <a:pt x="0" y="0"/>
                </a:moveTo>
                <a:cubicBezTo>
                  <a:pt x="327546" y="740391"/>
                  <a:pt x="655093" y="1480782"/>
                  <a:pt x="1023582" y="1487606"/>
                </a:cubicBezTo>
                <a:cubicBezTo>
                  <a:pt x="1392071" y="1494430"/>
                  <a:pt x="1717343" y="964443"/>
                  <a:pt x="2210937" y="40944"/>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FF0000"/>
              </a:solidFill>
            </a:endParaRPr>
          </a:p>
        </p:txBody>
      </p:sp>
      <p:sp>
        <p:nvSpPr>
          <p:cNvPr id="6" name="Freeform 54">
            <a:extLst>
              <a:ext uri="{FF2B5EF4-FFF2-40B4-BE49-F238E27FC236}">
                <a16:creationId xmlns:a16="http://schemas.microsoft.com/office/drawing/2014/main" id="{A1D5CBED-7250-25F1-D01F-1BAAD0549B28}"/>
              </a:ext>
            </a:extLst>
          </p:cNvPr>
          <p:cNvSpPr/>
          <p:nvPr/>
        </p:nvSpPr>
        <p:spPr>
          <a:xfrm>
            <a:off x="1407625" y="1558230"/>
            <a:ext cx="1816063" cy="1368153"/>
          </a:xfrm>
          <a:custGeom>
            <a:avLst/>
            <a:gdLst>
              <a:gd name="connsiteX0" fmla="*/ 0 w 2210937"/>
              <a:gd name="connsiteY0" fmla="*/ 0 h 1487671"/>
              <a:gd name="connsiteX1" fmla="*/ 1023582 w 2210937"/>
              <a:gd name="connsiteY1" fmla="*/ 1487606 h 1487671"/>
              <a:gd name="connsiteX2" fmla="*/ 2210937 w 2210937"/>
              <a:gd name="connsiteY2" fmla="*/ 40944 h 1487671"/>
            </a:gdLst>
            <a:ahLst/>
            <a:cxnLst>
              <a:cxn ang="0">
                <a:pos x="connsiteX0" y="connsiteY0"/>
              </a:cxn>
              <a:cxn ang="0">
                <a:pos x="connsiteX1" y="connsiteY1"/>
              </a:cxn>
              <a:cxn ang="0">
                <a:pos x="connsiteX2" y="connsiteY2"/>
              </a:cxn>
            </a:cxnLst>
            <a:rect l="l" t="t" r="r" b="b"/>
            <a:pathLst>
              <a:path w="2210937" h="1487671">
                <a:moveTo>
                  <a:pt x="0" y="0"/>
                </a:moveTo>
                <a:cubicBezTo>
                  <a:pt x="327546" y="740391"/>
                  <a:pt x="655093" y="1480782"/>
                  <a:pt x="1023582" y="1487606"/>
                </a:cubicBezTo>
                <a:cubicBezTo>
                  <a:pt x="1392071" y="1494430"/>
                  <a:pt x="1717343" y="964443"/>
                  <a:pt x="2210937" y="40944"/>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Freeform 55">
            <a:extLst>
              <a:ext uri="{FF2B5EF4-FFF2-40B4-BE49-F238E27FC236}">
                <a16:creationId xmlns:a16="http://schemas.microsoft.com/office/drawing/2014/main" id="{CA0ADFA1-6F16-BE28-E196-5CC01F3C50D1}"/>
              </a:ext>
            </a:extLst>
          </p:cNvPr>
          <p:cNvSpPr/>
          <p:nvPr/>
        </p:nvSpPr>
        <p:spPr>
          <a:xfrm>
            <a:off x="1511580" y="4508319"/>
            <a:ext cx="1528031" cy="1008113"/>
          </a:xfrm>
          <a:custGeom>
            <a:avLst/>
            <a:gdLst>
              <a:gd name="connsiteX0" fmla="*/ 0 w 2210937"/>
              <a:gd name="connsiteY0" fmla="*/ 0 h 1487671"/>
              <a:gd name="connsiteX1" fmla="*/ 1023582 w 2210937"/>
              <a:gd name="connsiteY1" fmla="*/ 1487606 h 1487671"/>
              <a:gd name="connsiteX2" fmla="*/ 2210937 w 2210937"/>
              <a:gd name="connsiteY2" fmla="*/ 40944 h 1487671"/>
            </a:gdLst>
            <a:ahLst/>
            <a:cxnLst>
              <a:cxn ang="0">
                <a:pos x="connsiteX0" y="connsiteY0"/>
              </a:cxn>
              <a:cxn ang="0">
                <a:pos x="connsiteX1" y="connsiteY1"/>
              </a:cxn>
              <a:cxn ang="0">
                <a:pos x="connsiteX2" y="connsiteY2"/>
              </a:cxn>
            </a:cxnLst>
            <a:rect l="l" t="t" r="r" b="b"/>
            <a:pathLst>
              <a:path w="2210937" h="1487671">
                <a:moveTo>
                  <a:pt x="0" y="0"/>
                </a:moveTo>
                <a:cubicBezTo>
                  <a:pt x="327546" y="740391"/>
                  <a:pt x="655093" y="1480782"/>
                  <a:pt x="1023582" y="1487606"/>
                </a:cubicBezTo>
                <a:cubicBezTo>
                  <a:pt x="1392071" y="1494430"/>
                  <a:pt x="1717343" y="964443"/>
                  <a:pt x="2210937" y="40944"/>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Down Arrow 59">
            <a:extLst>
              <a:ext uri="{FF2B5EF4-FFF2-40B4-BE49-F238E27FC236}">
                <a16:creationId xmlns:a16="http://schemas.microsoft.com/office/drawing/2014/main" id="{6C2615C5-9BC9-F4FA-DBD2-D111269CCB2F}"/>
              </a:ext>
            </a:extLst>
          </p:cNvPr>
          <p:cNvSpPr/>
          <p:nvPr/>
        </p:nvSpPr>
        <p:spPr>
          <a:xfrm rot="10800000">
            <a:off x="2178410" y="2932411"/>
            <a:ext cx="180818" cy="2584020"/>
          </a:xfrm>
          <a:prstGeom prst="downArrow">
            <a:avLst/>
          </a:prstGeom>
          <a:solidFill>
            <a:srgbClr val="3BD0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00B050"/>
              </a:solidFill>
            </a:endParaRPr>
          </a:p>
        </p:txBody>
      </p:sp>
      <p:sp>
        <p:nvSpPr>
          <p:cNvPr id="9" name="TextBox 58">
            <a:extLst>
              <a:ext uri="{FF2B5EF4-FFF2-40B4-BE49-F238E27FC236}">
                <a16:creationId xmlns:a16="http://schemas.microsoft.com/office/drawing/2014/main" id="{5F618031-3D91-C8A4-74CC-2A548BD676D5}"/>
              </a:ext>
            </a:extLst>
          </p:cNvPr>
          <p:cNvSpPr txBox="1">
            <a:spLocks noChangeArrowheads="1"/>
          </p:cNvSpPr>
          <p:nvPr/>
        </p:nvSpPr>
        <p:spPr bwMode="auto">
          <a:xfrm>
            <a:off x="1892636" y="5506110"/>
            <a:ext cx="728084" cy="523220"/>
          </a:xfrm>
          <a:prstGeom prst="rect">
            <a:avLst/>
          </a:prstGeom>
          <a:noFill/>
          <a:ln w="9525">
            <a:noFill/>
            <a:miter lim="800000"/>
            <a:headEnd/>
            <a:tailEnd/>
          </a:ln>
        </p:spPr>
        <p:txBody>
          <a:bodyPr wrap="none">
            <a:spAutoFit/>
          </a:bodyPr>
          <a:lstStyle/>
          <a:p>
            <a:r>
              <a:rPr lang="en-US" sz="2800" b="1" dirty="0">
                <a:solidFill>
                  <a:srgbClr val="00B050"/>
                </a:solidFill>
              </a:rPr>
              <a:t>SC1</a:t>
            </a:r>
            <a:endParaRPr lang="en-IN" sz="2800" b="1" dirty="0">
              <a:solidFill>
                <a:srgbClr val="00B050"/>
              </a:solidFill>
            </a:endParaRPr>
          </a:p>
        </p:txBody>
      </p:sp>
      <p:sp>
        <p:nvSpPr>
          <p:cNvPr id="10" name="TextBox 33">
            <a:extLst>
              <a:ext uri="{FF2B5EF4-FFF2-40B4-BE49-F238E27FC236}">
                <a16:creationId xmlns:a16="http://schemas.microsoft.com/office/drawing/2014/main" id="{54B172AF-A540-FA35-FA9A-E57DDB5C62EA}"/>
              </a:ext>
            </a:extLst>
          </p:cNvPr>
          <p:cNvSpPr txBox="1">
            <a:spLocks noChangeArrowheads="1"/>
          </p:cNvSpPr>
          <p:nvPr/>
        </p:nvSpPr>
        <p:spPr bwMode="auto">
          <a:xfrm>
            <a:off x="3400986" y="5506442"/>
            <a:ext cx="728084" cy="523220"/>
          </a:xfrm>
          <a:prstGeom prst="rect">
            <a:avLst/>
          </a:prstGeom>
          <a:noFill/>
          <a:ln w="9525">
            <a:noFill/>
            <a:miter lim="800000"/>
            <a:headEnd/>
            <a:tailEnd/>
          </a:ln>
        </p:spPr>
        <p:txBody>
          <a:bodyPr wrap="none">
            <a:spAutoFit/>
          </a:bodyPr>
          <a:lstStyle/>
          <a:p>
            <a:r>
              <a:rPr lang="en-US" sz="2800" b="1" dirty="0">
                <a:solidFill>
                  <a:srgbClr val="C00000"/>
                </a:solidFill>
              </a:rPr>
              <a:t>SC2</a:t>
            </a:r>
            <a:endParaRPr lang="en-IN" sz="2800" b="1" dirty="0">
              <a:solidFill>
                <a:srgbClr val="C00000"/>
              </a:solidFill>
            </a:endParaRPr>
          </a:p>
        </p:txBody>
      </p:sp>
      <p:cxnSp>
        <p:nvCxnSpPr>
          <p:cNvPr id="11" name="Straight Arrow Connector 10">
            <a:extLst>
              <a:ext uri="{FF2B5EF4-FFF2-40B4-BE49-F238E27FC236}">
                <a16:creationId xmlns:a16="http://schemas.microsoft.com/office/drawing/2014/main" id="{1B4F0CEA-7139-05C2-8CBE-1FE0FC2E4CCA}"/>
              </a:ext>
            </a:extLst>
          </p:cNvPr>
          <p:cNvCxnSpPr>
            <a:cxnSpLocks/>
          </p:cNvCxnSpPr>
          <p:nvPr/>
        </p:nvCxnSpPr>
        <p:spPr>
          <a:xfrm flipH="1">
            <a:off x="1012327" y="3644223"/>
            <a:ext cx="724005"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5415C98-AAAF-4E8E-520D-744EC536CC53}"/>
              </a:ext>
            </a:extLst>
          </p:cNvPr>
          <p:cNvCxnSpPr/>
          <p:nvPr/>
        </p:nvCxnSpPr>
        <p:spPr>
          <a:xfrm>
            <a:off x="1028742" y="3644495"/>
            <a:ext cx="24543" cy="244800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CE2C1EA-CC27-3C38-0148-D8B468FB4D2D}"/>
              </a:ext>
            </a:extLst>
          </p:cNvPr>
          <p:cNvCxnSpPr/>
          <p:nvPr/>
        </p:nvCxnSpPr>
        <p:spPr>
          <a:xfrm flipV="1">
            <a:off x="4982041" y="3644223"/>
            <a:ext cx="24543" cy="244800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AB7F406-0F2A-D429-DC6E-FC0B9F6A794B}"/>
              </a:ext>
            </a:extLst>
          </p:cNvPr>
          <p:cNvCxnSpPr>
            <a:cxnSpLocks/>
          </p:cNvCxnSpPr>
          <p:nvPr/>
        </p:nvCxnSpPr>
        <p:spPr>
          <a:xfrm flipH="1" flipV="1">
            <a:off x="4448709" y="3644223"/>
            <a:ext cx="560957" cy="13648"/>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4C2FAC1-0673-51C6-B9DC-BE57C35D28E9}"/>
              </a:ext>
            </a:extLst>
          </p:cNvPr>
          <p:cNvCxnSpPr/>
          <p:nvPr/>
        </p:nvCxnSpPr>
        <p:spPr>
          <a:xfrm flipV="1">
            <a:off x="3012935" y="6078847"/>
            <a:ext cx="1980000"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CDF0837-A9DB-417C-4DD2-901093816085}"/>
              </a:ext>
            </a:extLst>
          </p:cNvPr>
          <p:cNvCxnSpPr/>
          <p:nvPr/>
        </p:nvCxnSpPr>
        <p:spPr>
          <a:xfrm flipV="1">
            <a:off x="1042812" y="6078847"/>
            <a:ext cx="2016000"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EEC8A2A5-A798-A53C-CACE-44C434559375}"/>
              </a:ext>
            </a:extLst>
          </p:cNvPr>
          <p:cNvSpPr/>
          <p:nvPr/>
        </p:nvSpPr>
        <p:spPr>
          <a:xfrm>
            <a:off x="3522036" y="2194947"/>
            <a:ext cx="432048" cy="2683239"/>
          </a:xfrm>
          <a:prstGeom prst="ellipse">
            <a:avLst/>
          </a:prstGeom>
          <a:solidFill>
            <a:schemeClr val="accent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Lightning Bolt 19">
            <a:extLst>
              <a:ext uri="{FF2B5EF4-FFF2-40B4-BE49-F238E27FC236}">
                <a16:creationId xmlns:a16="http://schemas.microsoft.com/office/drawing/2014/main" id="{5F59B5AD-1150-80DF-A399-5F3EB3F892CB}"/>
              </a:ext>
            </a:extLst>
          </p:cNvPr>
          <p:cNvSpPr/>
          <p:nvPr/>
        </p:nvSpPr>
        <p:spPr>
          <a:xfrm rot="20032843" flipH="1">
            <a:off x="3632685" y="3443618"/>
            <a:ext cx="992770" cy="877321"/>
          </a:xfrm>
          <a:prstGeom prst="lightningBol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a:extLst>
              <a:ext uri="{FF2B5EF4-FFF2-40B4-BE49-F238E27FC236}">
                <a16:creationId xmlns:a16="http://schemas.microsoft.com/office/drawing/2014/main" id="{43DFF98B-BC5F-AEA5-CE7A-C4C49A0BCECB}"/>
              </a:ext>
            </a:extLst>
          </p:cNvPr>
          <p:cNvSpPr/>
          <p:nvPr/>
        </p:nvSpPr>
        <p:spPr>
          <a:xfrm>
            <a:off x="3969945" y="2889556"/>
            <a:ext cx="545342" cy="523220"/>
          </a:xfrm>
          <a:prstGeom prst="rect">
            <a:avLst/>
          </a:prstGeom>
        </p:spPr>
        <p:txBody>
          <a:bodyPr wrap="none">
            <a:spAutoFit/>
          </a:bodyPr>
          <a:lstStyle/>
          <a:p>
            <a:r>
              <a:rPr lang="en-US" sz="2800" b="1" i="1" dirty="0">
                <a:solidFill>
                  <a:srgbClr val="FF0000"/>
                </a:solidFill>
                <a:latin typeface="Times New Roman" pitchFamily="18" charset="0"/>
                <a:cs typeface="Times New Roman" pitchFamily="18" charset="0"/>
              </a:rPr>
              <a:t>h</a:t>
            </a:r>
            <a:r>
              <a:rPr lang="el-GR" sz="2800" b="1" i="1" dirty="0">
                <a:solidFill>
                  <a:srgbClr val="FF0000"/>
                </a:solidFill>
                <a:latin typeface="Times New Roman" panose="02020603050405020304" pitchFamily="18" charset="0"/>
                <a:cs typeface="Times New Roman" pitchFamily="18" charset="0"/>
              </a:rPr>
              <a:t>ν</a:t>
            </a:r>
            <a:endParaRPr lang="en-IN" sz="2800" i="1" dirty="0">
              <a:solidFill>
                <a:srgbClr val="FF0000"/>
              </a:solidFill>
            </a:endParaRPr>
          </a:p>
        </p:txBody>
      </p:sp>
      <p:sp>
        <p:nvSpPr>
          <p:cNvPr id="22" name="Up Arrow 56">
            <a:extLst>
              <a:ext uri="{FF2B5EF4-FFF2-40B4-BE49-F238E27FC236}">
                <a16:creationId xmlns:a16="http://schemas.microsoft.com/office/drawing/2014/main" id="{7FAFC51C-FD92-1531-DDAE-80A2136C3CF8}"/>
              </a:ext>
            </a:extLst>
          </p:cNvPr>
          <p:cNvSpPr/>
          <p:nvPr/>
        </p:nvSpPr>
        <p:spPr>
          <a:xfrm flipH="1">
            <a:off x="3648353" y="2467484"/>
            <a:ext cx="153732" cy="2386326"/>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Oval 23">
            <a:extLst>
              <a:ext uri="{FF2B5EF4-FFF2-40B4-BE49-F238E27FC236}">
                <a16:creationId xmlns:a16="http://schemas.microsoft.com/office/drawing/2014/main" id="{6DB5CCAC-9AAB-3FB3-D4C0-9B8B35EB87FA}"/>
              </a:ext>
            </a:extLst>
          </p:cNvPr>
          <p:cNvSpPr/>
          <p:nvPr/>
        </p:nvSpPr>
        <p:spPr>
          <a:xfrm>
            <a:off x="3626977" y="4600783"/>
            <a:ext cx="216024" cy="241534"/>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Oval 24">
            <a:extLst>
              <a:ext uri="{FF2B5EF4-FFF2-40B4-BE49-F238E27FC236}">
                <a16:creationId xmlns:a16="http://schemas.microsoft.com/office/drawing/2014/main" id="{3A94462B-FD4B-DC8D-67C1-CAD9188DD067}"/>
              </a:ext>
            </a:extLst>
          </p:cNvPr>
          <p:cNvSpPr/>
          <p:nvPr/>
        </p:nvSpPr>
        <p:spPr>
          <a:xfrm>
            <a:off x="3626215" y="4600783"/>
            <a:ext cx="216024" cy="2415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Curved Down Arrow 57">
            <a:extLst>
              <a:ext uri="{FF2B5EF4-FFF2-40B4-BE49-F238E27FC236}">
                <a16:creationId xmlns:a16="http://schemas.microsoft.com/office/drawing/2014/main" id="{87BA16CF-DE05-B7D1-79F2-37D3CB72CE0F}"/>
              </a:ext>
            </a:extLst>
          </p:cNvPr>
          <p:cNvSpPr/>
          <p:nvPr/>
        </p:nvSpPr>
        <p:spPr>
          <a:xfrm rot="21028824" flipH="1">
            <a:off x="2440962" y="1314873"/>
            <a:ext cx="1143945" cy="483068"/>
          </a:xfrm>
          <a:prstGeom prst="curvedDown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 name="Oval 1">
            <a:extLst>
              <a:ext uri="{FF2B5EF4-FFF2-40B4-BE49-F238E27FC236}">
                <a16:creationId xmlns:a16="http://schemas.microsoft.com/office/drawing/2014/main" id="{3720614C-B253-9E7B-6A7F-872051290AB8}"/>
              </a:ext>
            </a:extLst>
          </p:cNvPr>
          <p:cNvSpPr/>
          <p:nvPr/>
        </p:nvSpPr>
        <p:spPr>
          <a:xfrm>
            <a:off x="2122898" y="5265256"/>
            <a:ext cx="216024" cy="2415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Oval 2">
            <a:extLst>
              <a:ext uri="{FF2B5EF4-FFF2-40B4-BE49-F238E27FC236}">
                <a16:creationId xmlns:a16="http://schemas.microsoft.com/office/drawing/2014/main" id="{B99AD015-225D-E0EE-2B8A-D369E905F754}"/>
              </a:ext>
            </a:extLst>
          </p:cNvPr>
          <p:cNvSpPr/>
          <p:nvPr/>
        </p:nvSpPr>
        <p:spPr>
          <a:xfrm>
            <a:off x="2134471" y="5261250"/>
            <a:ext cx="216024" cy="241534"/>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Oval 17">
            <a:extLst>
              <a:ext uri="{FF2B5EF4-FFF2-40B4-BE49-F238E27FC236}">
                <a16:creationId xmlns:a16="http://schemas.microsoft.com/office/drawing/2014/main" id="{15035EA2-F4F8-791D-11EF-2B6F5861A875}"/>
              </a:ext>
            </a:extLst>
          </p:cNvPr>
          <p:cNvSpPr/>
          <p:nvPr/>
        </p:nvSpPr>
        <p:spPr>
          <a:xfrm>
            <a:off x="2043006" y="2806660"/>
            <a:ext cx="432048" cy="2683239"/>
          </a:xfrm>
          <a:prstGeom prst="ellipse">
            <a:avLst/>
          </a:prstGeom>
          <a:solidFill>
            <a:schemeClr val="accent6">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Lightning Bolt 22">
            <a:extLst>
              <a:ext uri="{FF2B5EF4-FFF2-40B4-BE49-F238E27FC236}">
                <a16:creationId xmlns:a16="http://schemas.microsoft.com/office/drawing/2014/main" id="{E315BBE2-968B-9987-40CA-AE80FE0FE5C2}"/>
              </a:ext>
            </a:extLst>
          </p:cNvPr>
          <p:cNvSpPr/>
          <p:nvPr/>
        </p:nvSpPr>
        <p:spPr>
          <a:xfrm rot="17243172" flipH="1">
            <a:off x="1399819" y="4166746"/>
            <a:ext cx="890455" cy="877321"/>
          </a:xfrm>
          <a:prstGeom prst="lightningBol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Rectangle 26">
            <a:extLst>
              <a:ext uri="{FF2B5EF4-FFF2-40B4-BE49-F238E27FC236}">
                <a16:creationId xmlns:a16="http://schemas.microsoft.com/office/drawing/2014/main" id="{D5977053-747A-975F-CDFA-298136C41A89}"/>
              </a:ext>
            </a:extLst>
          </p:cNvPr>
          <p:cNvSpPr/>
          <p:nvPr/>
        </p:nvSpPr>
        <p:spPr>
          <a:xfrm>
            <a:off x="1158690" y="3781805"/>
            <a:ext cx="545342" cy="523220"/>
          </a:xfrm>
          <a:prstGeom prst="rect">
            <a:avLst/>
          </a:prstGeom>
        </p:spPr>
        <p:txBody>
          <a:bodyPr wrap="none">
            <a:spAutoFit/>
          </a:bodyPr>
          <a:lstStyle/>
          <a:p>
            <a:r>
              <a:rPr lang="en-US" sz="2800" b="1" i="1" dirty="0">
                <a:solidFill>
                  <a:srgbClr val="FF0000"/>
                </a:solidFill>
                <a:latin typeface="Times New Roman" pitchFamily="18" charset="0"/>
                <a:cs typeface="Times New Roman" pitchFamily="18" charset="0"/>
              </a:rPr>
              <a:t>h</a:t>
            </a:r>
            <a:r>
              <a:rPr lang="el-GR" sz="2800" b="1" i="1" dirty="0">
                <a:solidFill>
                  <a:srgbClr val="FF0000"/>
                </a:solidFill>
                <a:latin typeface="Times New Roman" panose="02020603050405020304" pitchFamily="18" charset="0"/>
                <a:cs typeface="Times New Roman" pitchFamily="18" charset="0"/>
              </a:rPr>
              <a:t>ν</a:t>
            </a:r>
            <a:endParaRPr lang="en-IN" sz="2800" i="1" dirty="0">
              <a:solidFill>
                <a:srgbClr val="FF0000"/>
              </a:solidFill>
            </a:endParaRPr>
          </a:p>
        </p:txBody>
      </p:sp>
      <p:sp>
        <p:nvSpPr>
          <p:cNvPr id="29" name="Freeform 53">
            <a:extLst>
              <a:ext uri="{FF2B5EF4-FFF2-40B4-BE49-F238E27FC236}">
                <a16:creationId xmlns:a16="http://schemas.microsoft.com/office/drawing/2014/main" id="{B989E83E-058E-D5C4-DEFC-05441DD4559D}"/>
              </a:ext>
            </a:extLst>
          </p:cNvPr>
          <p:cNvSpPr/>
          <p:nvPr/>
        </p:nvSpPr>
        <p:spPr>
          <a:xfrm>
            <a:off x="8916473" y="1294760"/>
            <a:ext cx="1872208" cy="1152129"/>
          </a:xfrm>
          <a:custGeom>
            <a:avLst/>
            <a:gdLst>
              <a:gd name="connsiteX0" fmla="*/ 0 w 2210937"/>
              <a:gd name="connsiteY0" fmla="*/ 0 h 1487671"/>
              <a:gd name="connsiteX1" fmla="*/ 1023582 w 2210937"/>
              <a:gd name="connsiteY1" fmla="*/ 1487606 h 1487671"/>
              <a:gd name="connsiteX2" fmla="*/ 2210937 w 2210937"/>
              <a:gd name="connsiteY2" fmla="*/ 40944 h 1487671"/>
            </a:gdLst>
            <a:ahLst/>
            <a:cxnLst>
              <a:cxn ang="0">
                <a:pos x="connsiteX0" y="connsiteY0"/>
              </a:cxn>
              <a:cxn ang="0">
                <a:pos x="connsiteX1" y="connsiteY1"/>
              </a:cxn>
              <a:cxn ang="0">
                <a:pos x="connsiteX2" y="connsiteY2"/>
              </a:cxn>
            </a:cxnLst>
            <a:rect l="l" t="t" r="r" b="b"/>
            <a:pathLst>
              <a:path w="2210937" h="1487671">
                <a:moveTo>
                  <a:pt x="0" y="0"/>
                </a:moveTo>
                <a:cubicBezTo>
                  <a:pt x="327546" y="740391"/>
                  <a:pt x="655093" y="1480782"/>
                  <a:pt x="1023582" y="1487606"/>
                </a:cubicBezTo>
                <a:cubicBezTo>
                  <a:pt x="1392071" y="1494430"/>
                  <a:pt x="1717343" y="964443"/>
                  <a:pt x="2210937" y="40944"/>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FF0000"/>
              </a:solidFill>
            </a:endParaRPr>
          </a:p>
        </p:txBody>
      </p:sp>
      <p:sp>
        <p:nvSpPr>
          <p:cNvPr id="30" name="Freeform 54">
            <a:extLst>
              <a:ext uri="{FF2B5EF4-FFF2-40B4-BE49-F238E27FC236}">
                <a16:creationId xmlns:a16="http://schemas.microsoft.com/office/drawing/2014/main" id="{D61E1A90-1F88-0F8A-7070-907951697674}"/>
              </a:ext>
            </a:extLst>
          </p:cNvPr>
          <p:cNvSpPr/>
          <p:nvPr/>
        </p:nvSpPr>
        <p:spPr>
          <a:xfrm>
            <a:off x="7495174" y="1547909"/>
            <a:ext cx="1816063" cy="1368153"/>
          </a:xfrm>
          <a:custGeom>
            <a:avLst/>
            <a:gdLst>
              <a:gd name="connsiteX0" fmla="*/ 0 w 2210937"/>
              <a:gd name="connsiteY0" fmla="*/ 0 h 1487671"/>
              <a:gd name="connsiteX1" fmla="*/ 1023582 w 2210937"/>
              <a:gd name="connsiteY1" fmla="*/ 1487606 h 1487671"/>
              <a:gd name="connsiteX2" fmla="*/ 2210937 w 2210937"/>
              <a:gd name="connsiteY2" fmla="*/ 40944 h 1487671"/>
            </a:gdLst>
            <a:ahLst/>
            <a:cxnLst>
              <a:cxn ang="0">
                <a:pos x="connsiteX0" y="connsiteY0"/>
              </a:cxn>
              <a:cxn ang="0">
                <a:pos x="connsiteX1" y="connsiteY1"/>
              </a:cxn>
              <a:cxn ang="0">
                <a:pos x="connsiteX2" y="connsiteY2"/>
              </a:cxn>
            </a:cxnLst>
            <a:rect l="l" t="t" r="r" b="b"/>
            <a:pathLst>
              <a:path w="2210937" h="1487671">
                <a:moveTo>
                  <a:pt x="0" y="0"/>
                </a:moveTo>
                <a:cubicBezTo>
                  <a:pt x="327546" y="740391"/>
                  <a:pt x="655093" y="1480782"/>
                  <a:pt x="1023582" y="1487606"/>
                </a:cubicBezTo>
                <a:cubicBezTo>
                  <a:pt x="1392071" y="1494430"/>
                  <a:pt x="1717343" y="964443"/>
                  <a:pt x="2210937" y="40944"/>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Freeform 55">
            <a:extLst>
              <a:ext uri="{FF2B5EF4-FFF2-40B4-BE49-F238E27FC236}">
                <a16:creationId xmlns:a16="http://schemas.microsoft.com/office/drawing/2014/main" id="{3157643C-7B47-7061-2879-552F9C0128FA}"/>
              </a:ext>
            </a:extLst>
          </p:cNvPr>
          <p:cNvSpPr/>
          <p:nvPr/>
        </p:nvSpPr>
        <p:spPr>
          <a:xfrm>
            <a:off x="7599129" y="4497998"/>
            <a:ext cx="1528031" cy="1008113"/>
          </a:xfrm>
          <a:custGeom>
            <a:avLst/>
            <a:gdLst>
              <a:gd name="connsiteX0" fmla="*/ 0 w 2210937"/>
              <a:gd name="connsiteY0" fmla="*/ 0 h 1487671"/>
              <a:gd name="connsiteX1" fmla="*/ 1023582 w 2210937"/>
              <a:gd name="connsiteY1" fmla="*/ 1487606 h 1487671"/>
              <a:gd name="connsiteX2" fmla="*/ 2210937 w 2210937"/>
              <a:gd name="connsiteY2" fmla="*/ 40944 h 1487671"/>
            </a:gdLst>
            <a:ahLst/>
            <a:cxnLst>
              <a:cxn ang="0">
                <a:pos x="connsiteX0" y="connsiteY0"/>
              </a:cxn>
              <a:cxn ang="0">
                <a:pos x="connsiteX1" y="connsiteY1"/>
              </a:cxn>
              <a:cxn ang="0">
                <a:pos x="connsiteX2" y="connsiteY2"/>
              </a:cxn>
            </a:cxnLst>
            <a:rect l="l" t="t" r="r" b="b"/>
            <a:pathLst>
              <a:path w="2210937" h="1487671">
                <a:moveTo>
                  <a:pt x="0" y="0"/>
                </a:moveTo>
                <a:cubicBezTo>
                  <a:pt x="327546" y="740391"/>
                  <a:pt x="655093" y="1480782"/>
                  <a:pt x="1023582" y="1487606"/>
                </a:cubicBezTo>
                <a:cubicBezTo>
                  <a:pt x="1392071" y="1494430"/>
                  <a:pt x="1717343" y="964443"/>
                  <a:pt x="2210937" y="40944"/>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TextBox 58">
            <a:extLst>
              <a:ext uri="{FF2B5EF4-FFF2-40B4-BE49-F238E27FC236}">
                <a16:creationId xmlns:a16="http://schemas.microsoft.com/office/drawing/2014/main" id="{F0D84576-2D8B-6549-4CD2-1141B34649CC}"/>
              </a:ext>
            </a:extLst>
          </p:cNvPr>
          <p:cNvSpPr txBox="1">
            <a:spLocks noChangeArrowheads="1"/>
          </p:cNvSpPr>
          <p:nvPr/>
        </p:nvSpPr>
        <p:spPr bwMode="auto">
          <a:xfrm>
            <a:off x="7944749" y="5678128"/>
            <a:ext cx="728084" cy="523220"/>
          </a:xfrm>
          <a:prstGeom prst="rect">
            <a:avLst/>
          </a:prstGeom>
          <a:noFill/>
          <a:ln w="9525">
            <a:noFill/>
            <a:miter lim="800000"/>
            <a:headEnd/>
            <a:tailEnd/>
          </a:ln>
        </p:spPr>
        <p:txBody>
          <a:bodyPr wrap="none">
            <a:spAutoFit/>
          </a:bodyPr>
          <a:lstStyle/>
          <a:p>
            <a:r>
              <a:rPr lang="en-US" sz="2800" b="1" dirty="0">
                <a:solidFill>
                  <a:srgbClr val="00B050"/>
                </a:solidFill>
              </a:rPr>
              <a:t>SC1</a:t>
            </a:r>
            <a:endParaRPr lang="en-IN" sz="2800" b="1" dirty="0">
              <a:solidFill>
                <a:srgbClr val="00B050"/>
              </a:solidFill>
            </a:endParaRPr>
          </a:p>
        </p:txBody>
      </p:sp>
      <p:sp>
        <p:nvSpPr>
          <p:cNvPr id="34" name="TextBox 33">
            <a:extLst>
              <a:ext uri="{FF2B5EF4-FFF2-40B4-BE49-F238E27FC236}">
                <a16:creationId xmlns:a16="http://schemas.microsoft.com/office/drawing/2014/main" id="{484138B6-5B3D-6F0F-4D72-7C43B8797F1B}"/>
              </a:ext>
            </a:extLst>
          </p:cNvPr>
          <p:cNvSpPr txBox="1">
            <a:spLocks noChangeArrowheads="1"/>
          </p:cNvSpPr>
          <p:nvPr/>
        </p:nvSpPr>
        <p:spPr bwMode="auto">
          <a:xfrm>
            <a:off x="9488535" y="5671089"/>
            <a:ext cx="728084" cy="523220"/>
          </a:xfrm>
          <a:prstGeom prst="rect">
            <a:avLst/>
          </a:prstGeom>
          <a:noFill/>
          <a:ln w="9525">
            <a:noFill/>
            <a:miter lim="800000"/>
            <a:headEnd/>
            <a:tailEnd/>
          </a:ln>
        </p:spPr>
        <p:txBody>
          <a:bodyPr wrap="none">
            <a:spAutoFit/>
          </a:bodyPr>
          <a:lstStyle/>
          <a:p>
            <a:r>
              <a:rPr lang="en-US" sz="2800" b="1" dirty="0">
                <a:solidFill>
                  <a:srgbClr val="C00000"/>
                </a:solidFill>
              </a:rPr>
              <a:t>SC2</a:t>
            </a:r>
            <a:endParaRPr lang="en-IN" sz="2800" b="1" dirty="0">
              <a:solidFill>
                <a:srgbClr val="C00000"/>
              </a:solidFill>
            </a:endParaRPr>
          </a:p>
        </p:txBody>
      </p:sp>
      <p:cxnSp>
        <p:nvCxnSpPr>
          <p:cNvPr id="35" name="Straight Arrow Connector 34">
            <a:extLst>
              <a:ext uri="{FF2B5EF4-FFF2-40B4-BE49-F238E27FC236}">
                <a16:creationId xmlns:a16="http://schemas.microsoft.com/office/drawing/2014/main" id="{74B3BE66-3DFF-2097-49FF-C2043AD47FE2}"/>
              </a:ext>
            </a:extLst>
          </p:cNvPr>
          <p:cNvCxnSpPr>
            <a:cxnSpLocks/>
          </p:cNvCxnSpPr>
          <p:nvPr/>
        </p:nvCxnSpPr>
        <p:spPr>
          <a:xfrm flipH="1">
            <a:off x="7099876" y="3633902"/>
            <a:ext cx="724005"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FDBD022-853F-0F26-6E64-AACCCC9CCC9D}"/>
              </a:ext>
            </a:extLst>
          </p:cNvPr>
          <p:cNvCxnSpPr/>
          <p:nvPr/>
        </p:nvCxnSpPr>
        <p:spPr>
          <a:xfrm>
            <a:off x="7116291" y="3634174"/>
            <a:ext cx="24543" cy="244800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B883E861-CF4C-1959-315A-370004CE176C}"/>
              </a:ext>
            </a:extLst>
          </p:cNvPr>
          <p:cNvCxnSpPr/>
          <p:nvPr/>
        </p:nvCxnSpPr>
        <p:spPr>
          <a:xfrm flipV="1">
            <a:off x="11069590" y="3633902"/>
            <a:ext cx="24543" cy="244800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0D6A005F-03EE-8150-45D4-77645BDF8FE2}"/>
              </a:ext>
            </a:extLst>
          </p:cNvPr>
          <p:cNvCxnSpPr>
            <a:cxnSpLocks/>
          </p:cNvCxnSpPr>
          <p:nvPr/>
        </p:nvCxnSpPr>
        <p:spPr>
          <a:xfrm flipH="1" flipV="1">
            <a:off x="10536258" y="3633902"/>
            <a:ext cx="560957" cy="13648"/>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8DA3DA0-766D-CA6B-AD96-C0AD0ADE916E}"/>
              </a:ext>
            </a:extLst>
          </p:cNvPr>
          <p:cNvCxnSpPr/>
          <p:nvPr/>
        </p:nvCxnSpPr>
        <p:spPr>
          <a:xfrm flipV="1">
            <a:off x="9100484" y="6068526"/>
            <a:ext cx="1980000"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942E0347-0F0D-B89C-6FBD-2B57E874A2ED}"/>
              </a:ext>
            </a:extLst>
          </p:cNvPr>
          <p:cNvCxnSpPr/>
          <p:nvPr/>
        </p:nvCxnSpPr>
        <p:spPr>
          <a:xfrm flipV="1">
            <a:off x="7130361" y="6068526"/>
            <a:ext cx="2016000"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D3790B04-CF2B-0061-57AD-4E2017CD290D}"/>
              </a:ext>
            </a:extLst>
          </p:cNvPr>
          <p:cNvSpPr/>
          <p:nvPr/>
        </p:nvSpPr>
        <p:spPr>
          <a:xfrm>
            <a:off x="9609585" y="2184626"/>
            <a:ext cx="432048" cy="2683239"/>
          </a:xfrm>
          <a:prstGeom prst="ellipse">
            <a:avLst/>
          </a:prstGeom>
          <a:solidFill>
            <a:schemeClr val="accent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Up Arrow 56">
            <a:extLst>
              <a:ext uri="{FF2B5EF4-FFF2-40B4-BE49-F238E27FC236}">
                <a16:creationId xmlns:a16="http://schemas.microsoft.com/office/drawing/2014/main" id="{65148800-B840-B8BA-3466-F373A7029F71}"/>
              </a:ext>
            </a:extLst>
          </p:cNvPr>
          <p:cNvSpPr/>
          <p:nvPr/>
        </p:nvSpPr>
        <p:spPr>
          <a:xfrm rot="10800000" flipH="1">
            <a:off x="9735902" y="2457163"/>
            <a:ext cx="153732" cy="2386326"/>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Oval 44">
            <a:extLst>
              <a:ext uri="{FF2B5EF4-FFF2-40B4-BE49-F238E27FC236}">
                <a16:creationId xmlns:a16="http://schemas.microsoft.com/office/drawing/2014/main" id="{C0D0FFDB-86E4-1D35-4A7D-107BC3CD9ECD}"/>
              </a:ext>
            </a:extLst>
          </p:cNvPr>
          <p:cNvSpPr/>
          <p:nvPr/>
        </p:nvSpPr>
        <p:spPr>
          <a:xfrm>
            <a:off x="9725528" y="2176149"/>
            <a:ext cx="216024" cy="241534"/>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Oval 45">
            <a:extLst>
              <a:ext uri="{FF2B5EF4-FFF2-40B4-BE49-F238E27FC236}">
                <a16:creationId xmlns:a16="http://schemas.microsoft.com/office/drawing/2014/main" id="{BD73313A-F0B9-40BD-FA3D-3B07545925E4}"/>
              </a:ext>
            </a:extLst>
          </p:cNvPr>
          <p:cNvSpPr/>
          <p:nvPr/>
        </p:nvSpPr>
        <p:spPr>
          <a:xfrm>
            <a:off x="9713764" y="4590462"/>
            <a:ext cx="216024" cy="2415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8" name="Oval 47">
            <a:extLst>
              <a:ext uri="{FF2B5EF4-FFF2-40B4-BE49-F238E27FC236}">
                <a16:creationId xmlns:a16="http://schemas.microsoft.com/office/drawing/2014/main" id="{46B3D17C-259A-6B5A-8AF9-5093BDF81B7C}"/>
              </a:ext>
            </a:extLst>
          </p:cNvPr>
          <p:cNvSpPr/>
          <p:nvPr/>
        </p:nvSpPr>
        <p:spPr>
          <a:xfrm>
            <a:off x="8210447" y="5254935"/>
            <a:ext cx="216024" cy="2415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0" name="Oval 49">
            <a:extLst>
              <a:ext uri="{FF2B5EF4-FFF2-40B4-BE49-F238E27FC236}">
                <a16:creationId xmlns:a16="http://schemas.microsoft.com/office/drawing/2014/main" id="{A0F0A964-2BD6-3F1F-8CFC-92ABC0C364AC}"/>
              </a:ext>
            </a:extLst>
          </p:cNvPr>
          <p:cNvSpPr/>
          <p:nvPr/>
        </p:nvSpPr>
        <p:spPr>
          <a:xfrm>
            <a:off x="8121835" y="2879235"/>
            <a:ext cx="432048" cy="2683239"/>
          </a:xfrm>
          <a:prstGeom prst="ellipse">
            <a:avLst/>
          </a:prstGeom>
          <a:solidFill>
            <a:schemeClr val="accent6">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3" name="Up Arrow 56">
            <a:extLst>
              <a:ext uri="{FF2B5EF4-FFF2-40B4-BE49-F238E27FC236}">
                <a16:creationId xmlns:a16="http://schemas.microsoft.com/office/drawing/2014/main" id="{7896BC62-5FA1-FBFD-1468-FC0BD20A4C39}"/>
              </a:ext>
            </a:extLst>
          </p:cNvPr>
          <p:cNvSpPr/>
          <p:nvPr/>
        </p:nvSpPr>
        <p:spPr>
          <a:xfrm rot="14743757" flipH="1">
            <a:off x="9042512" y="1938343"/>
            <a:ext cx="120757" cy="1311479"/>
          </a:xfrm>
          <a:prstGeom prst="upArrow">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IN"/>
          </a:p>
        </p:txBody>
      </p:sp>
      <p:sp>
        <p:nvSpPr>
          <p:cNvPr id="54" name="Up Arrow 56">
            <a:extLst>
              <a:ext uri="{FF2B5EF4-FFF2-40B4-BE49-F238E27FC236}">
                <a16:creationId xmlns:a16="http://schemas.microsoft.com/office/drawing/2014/main" id="{4865A480-60CC-9A67-5411-B227B31CC242}"/>
              </a:ext>
            </a:extLst>
          </p:cNvPr>
          <p:cNvSpPr/>
          <p:nvPr/>
        </p:nvSpPr>
        <p:spPr>
          <a:xfrm rot="3737758" flipH="1">
            <a:off x="9007483" y="4497443"/>
            <a:ext cx="120757" cy="1311479"/>
          </a:xfrm>
          <a:prstGeom prst="upArrow">
            <a:avLst/>
          </a:prstGeom>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IN"/>
          </a:p>
        </p:txBody>
      </p:sp>
      <p:sp>
        <p:nvSpPr>
          <p:cNvPr id="55" name="TextBox 58">
            <a:extLst>
              <a:ext uri="{FF2B5EF4-FFF2-40B4-BE49-F238E27FC236}">
                <a16:creationId xmlns:a16="http://schemas.microsoft.com/office/drawing/2014/main" id="{777DDD29-2A35-FFE9-0444-DA6367A3F739}"/>
              </a:ext>
            </a:extLst>
          </p:cNvPr>
          <p:cNvSpPr txBox="1">
            <a:spLocks noChangeArrowheads="1"/>
          </p:cNvSpPr>
          <p:nvPr/>
        </p:nvSpPr>
        <p:spPr bwMode="auto">
          <a:xfrm rot="20110000">
            <a:off x="8114433" y="1961339"/>
            <a:ext cx="1882247" cy="400110"/>
          </a:xfrm>
          <a:prstGeom prst="rect">
            <a:avLst/>
          </a:prstGeom>
          <a:noFill/>
          <a:ln w="9525">
            <a:noFill/>
            <a:miter lim="800000"/>
            <a:headEnd/>
            <a:tailEnd/>
          </a:ln>
        </p:spPr>
        <p:txBody>
          <a:bodyPr wrap="none">
            <a:spAutoFit/>
          </a:bodyPr>
          <a:lstStyle/>
          <a:p>
            <a:r>
              <a:rPr lang="en-US" sz="2000" dirty="0">
                <a:solidFill>
                  <a:schemeClr val="accent1">
                    <a:lumMod val="75000"/>
                  </a:schemeClr>
                </a:solidFill>
                <a:latin typeface="Baskerville Old Face" panose="02020602080505020303" pitchFamily="18" charset="0"/>
              </a:rPr>
              <a:t>Electron transfer</a:t>
            </a:r>
            <a:endParaRPr lang="en-IN" sz="2000" dirty="0">
              <a:solidFill>
                <a:schemeClr val="accent1">
                  <a:lumMod val="75000"/>
                </a:schemeClr>
              </a:solidFill>
              <a:latin typeface="Baskerville Old Face" panose="02020602080505020303" pitchFamily="18" charset="0"/>
            </a:endParaRPr>
          </a:p>
        </p:txBody>
      </p:sp>
      <p:sp>
        <p:nvSpPr>
          <p:cNvPr id="56" name="TextBox 58">
            <a:extLst>
              <a:ext uri="{FF2B5EF4-FFF2-40B4-BE49-F238E27FC236}">
                <a16:creationId xmlns:a16="http://schemas.microsoft.com/office/drawing/2014/main" id="{BD0261BD-CE3C-CAC9-81DF-70558F4560D3}"/>
              </a:ext>
            </a:extLst>
          </p:cNvPr>
          <p:cNvSpPr txBox="1">
            <a:spLocks noChangeArrowheads="1"/>
          </p:cNvSpPr>
          <p:nvPr/>
        </p:nvSpPr>
        <p:spPr bwMode="auto">
          <a:xfrm rot="19970230">
            <a:off x="8449799" y="5135044"/>
            <a:ext cx="1534394" cy="400110"/>
          </a:xfrm>
          <a:prstGeom prst="rect">
            <a:avLst/>
          </a:prstGeom>
          <a:noFill/>
          <a:ln w="9525">
            <a:noFill/>
            <a:miter lim="800000"/>
            <a:headEnd/>
            <a:tailEnd/>
          </a:ln>
        </p:spPr>
        <p:txBody>
          <a:bodyPr wrap="none">
            <a:spAutoFit/>
          </a:bodyPr>
          <a:lstStyle/>
          <a:p>
            <a:r>
              <a:rPr lang="en-US" sz="2000" dirty="0">
                <a:solidFill>
                  <a:srgbClr val="FF0000"/>
                </a:solidFill>
                <a:latin typeface="Baskerville Old Face" panose="02020602080505020303" pitchFamily="18" charset="0"/>
              </a:rPr>
              <a:t>Hole transfer</a:t>
            </a:r>
            <a:endParaRPr lang="en-IN" sz="2000" dirty="0">
              <a:solidFill>
                <a:srgbClr val="FF0000"/>
              </a:solidFill>
              <a:latin typeface="Baskerville Old Face" panose="02020602080505020303" pitchFamily="18" charset="0"/>
            </a:endParaRPr>
          </a:p>
        </p:txBody>
      </p:sp>
      <p:sp>
        <p:nvSpPr>
          <p:cNvPr id="57" name="TextBox 58">
            <a:extLst>
              <a:ext uri="{FF2B5EF4-FFF2-40B4-BE49-F238E27FC236}">
                <a16:creationId xmlns:a16="http://schemas.microsoft.com/office/drawing/2014/main" id="{D77C5AA8-7C40-A6F5-6DC3-135D5EA36EDD}"/>
              </a:ext>
            </a:extLst>
          </p:cNvPr>
          <p:cNvSpPr txBox="1">
            <a:spLocks noChangeArrowheads="1"/>
          </p:cNvSpPr>
          <p:nvPr/>
        </p:nvSpPr>
        <p:spPr bwMode="auto">
          <a:xfrm rot="3230052">
            <a:off x="7874944" y="3631684"/>
            <a:ext cx="2044149" cy="400110"/>
          </a:xfrm>
          <a:prstGeom prst="rect">
            <a:avLst/>
          </a:prstGeom>
          <a:noFill/>
          <a:ln w="9525">
            <a:noFill/>
            <a:miter lim="800000"/>
            <a:headEnd/>
            <a:tailEnd/>
          </a:ln>
        </p:spPr>
        <p:txBody>
          <a:bodyPr wrap="none">
            <a:spAutoFit/>
          </a:bodyPr>
          <a:lstStyle/>
          <a:p>
            <a:r>
              <a:rPr lang="en-US" sz="2000" dirty="0">
                <a:latin typeface="Baskerville Old Face" panose="02020602080505020303" pitchFamily="18" charset="0"/>
              </a:rPr>
              <a:t>e-h recombination</a:t>
            </a:r>
            <a:endParaRPr lang="en-IN" sz="2000" dirty="0">
              <a:latin typeface="Baskerville Old Face" panose="02020602080505020303" pitchFamily="18" charset="0"/>
            </a:endParaRPr>
          </a:p>
        </p:txBody>
      </p:sp>
      <p:sp>
        <p:nvSpPr>
          <p:cNvPr id="58" name="Arrow: Left-Right 57">
            <a:extLst>
              <a:ext uri="{FF2B5EF4-FFF2-40B4-BE49-F238E27FC236}">
                <a16:creationId xmlns:a16="http://schemas.microsoft.com/office/drawing/2014/main" id="{F395D498-7F4F-13DE-4F73-15ED455A299F}"/>
              </a:ext>
            </a:extLst>
          </p:cNvPr>
          <p:cNvSpPr/>
          <p:nvPr/>
        </p:nvSpPr>
        <p:spPr>
          <a:xfrm>
            <a:off x="5294615" y="3882278"/>
            <a:ext cx="1327051" cy="422747"/>
          </a:xfrm>
          <a:prstGeom prst="lef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IN"/>
          </a:p>
        </p:txBody>
      </p:sp>
      <p:sp>
        <p:nvSpPr>
          <p:cNvPr id="59" name="TextBox 33">
            <a:extLst>
              <a:ext uri="{FF2B5EF4-FFF2-40B4-BE49-F238E27FC236}">
                <a16:creationId xmlns:a16="http://schemas.microsoft.com/office/drawing/2014/main" id="{B58B524A-AFB3-370C-2EC2-F9DF4C9F677E}"/>
              </a:ext>
            </a:extLst>
          </p:cNvPr>
          <p:cNvSpPr txBox="1">
            <a:spLocks noChangeArrowheads="1"/>
          </p:cNvSpPr>
          <p:nvPr/>
        </p:nvSpPr>
        <p:spPr bwMode="auto">
          <a:xfrm>
            <a:off x="1704032" y="6054435"/>
            <a:ext cx="2956643" cy="523220"/>
          </a:xfrm>
          <a:prstGeom prst="rect">
            <a:avLst/>
          </a:prstGeom>
          <a:noFill/>
          <a:ln w="9525">
            <a:noFill/>
            <a:miter lim="800000"/>
            <a:headEnd/>
            <a:tailEnd/>
          </a:ln>
        </p:spPr>
        <p:txBody>
          <a:bodyPr wrap="none">
            <a:spAutoFit/>
          </a:bodyPr>
          <a:lstStyle/>
          <a:p>
            <a:r>
              <a:rPr lang="en-US" sz="2800" b="1" dirty="0">
                <a:solidFill>
                  <a:srgbClr val="C00000"/>
                </a:solidFill>
                <a:latin typeface="Baskerville Old Face" panose="02020602080505020303" pitchFamily="18" charset="0"/>
              </a:rPr>
              <a:t>Exciton generation</a:t>
            </a:r>
            <a:endParaRPr lang="en-IN" sz="2800" b="1" dirty="0">
              <a:solidFill>
                <a:srgbClr val="C00000"/>
              </a:solidFill>
              <a:latin typeface="Baskerville Old Face" panose="02020602080505020303" pitchFamily="18" charset="0"/>
            </a:endParaRPr>
          </a:p>
        </p:txBody>
      </p:sp>
      <p:sp>
        <p:nvSpPr>
          <p:cNvPr id="60" name="TextBox 33">
            <a:extLst>
              <a:ext uri="{FF2B5EF4-FFF2-40B4-BE49-F238E27FC236}">
                <a16:creationId xmlns:a16="http://schemas.microsoft.com/office/drawing/2014/main" id="{C6AF120D-8CDA-C367-C682-9677EDE2934C}"/>
              </a:ext>
            </a:extLst>
          </p:cNvPr>
          <p:cNvSpPr txBox="1">
            <a:spLocks noChangeArrowheads="1"/>
          </p:cNvSpPr>
          <p:nvPr/>
        </p:nvSpPr>
        <p:spPr bwMode="auto">
          <a:xfrm>
            <a:off x="7823563" y="6095107"/>
            <a:ext cx="2755883" cy="523220"/>
          </a:xfrm>
          <a:prstGeom prst="rect">
            <a:avLst/>
          </a:prstGeom>
          <a:noFill/>
          <a:ln w="9525">
            <a:noFill/>
            <a:miter lim="800000"/>
            <a:headEnd/>
            <a:tailEnd/>
          </a:ln>
        </p:spPr>
        <p:txBody>
          <a:bodyPr wrap="none">
            <a:spAutoFit/>
          </a:bodyPr>
          <a:lstStyle/>
          <a:p>
            <a:r>
              <a:rPr lang="en-US" sz="2800" b="1" dirty="0">
                <a:solidFill>
                  <a:srgbClr val="C00000"/>
                </a:solidFill>
                <a:latin typeface="Baskerville Old Face" panose="02020602080505020303" pitchFamily="18" charset="0"/>
              </a:rPr>
              <a:t>Exciton relaxation</a:t>
            </a:r>
            <a:endParaRPr lang="en-IN" sz="2800" b="1" dirty="0">
              <a:solidFill>
                <a:srgbClr val="C00000"/>
              </a:solidFill>
              <a:latin typeface="Baskerville Old Face" panose="02020602080505020303" pitchFamily="18" charset="0"/>
            </a:endParaRPr>
          </a:p>
        </p:txBody>
      </p:sp>
      <p:sp>
        <p:nvSpPr>
          <p:cNvPr id="61" name="TextBox 60">
            <a:extLst>
              <a:ext uri="{FF2B5EF4-FFF2-40B4-BE49-F238E27FC236}">
                <a16:creationId xmlns:a16="http://schemas.microsoft.com/office/drawing/2014/main" id="{335AF1D1-49B4-1D0C-BCDA-22199C258CFC}"/>
              </a:ext>
            </a:extLst>
          </p:cNvPr>
          <p:cNvSpPr txBox="1"/>
          <p:nvPr/>
        </p:nvSpPr>
        <p:spPr>
          <a:xfrm>
            <a:off x="3616977" y="687508"/>
            <a:ext cx="4048976" cy="523220"/>
          </a:xfrm>
          <a:prstGeom prst="rect">
            <a:avLst/>
          </a:prstGeom>
          <a:no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800" b="1" dirty="0">
                <a:solidFill>
                  <a:schemeClr val="tx1"/>
                </a:solidFill>
                <a:latin typeface="Baskerville Old Face" panose="02020602080505020303" pitchFamily="18" charset="0"/>
                <a:cs typeface="Arial" pitchFamily="34" charset="0"/>
              </a:rPr>
              <a:t>Carrier Transfer Dynamics</a:t>
            </a:r>
            <a:endParaRPr lang="en-IN" sz="2800" b="1" dirty="0">
              <a:solidFill>
                <a:schemeClr val="tx1"/>
              </a:solidFill>
              <a:latin typeface="Baskerville Old Face" panose="02020602080505020303" pitchFamily="18" charset="0"/>
              <a:cs typeface="Arial" pitchFamily="34" charset="0"/>
            </a:endParaRPr>
          </a:p>
        </p:txBody>
      </p:sp>
      <p:sp>
        <p:nvSpPr>
          <p:cNvPr id="62" name="TextBox 61">
            <a:extLst>
              <a:ext uri="{FF2B5EF4-FFF2-40B4-BE49-F238E27FC236}">
                <a16:creationId xmlns:a16="http://schemas.microsoft.com/office/drawing/2014/main" id="{D08AF300-D3AF-756F-EE9B-A09358CCE39F}"/>
              </a:ext>
            </a:extLst>
          </p:cNvPr>
          <p:cNvSpPr txBox="1"/>
          <p:nvPr/>
        </p:nvSpPr>
        <p:spPr>
          <a:xfrm>
            <a:off x="4609964" y="2019354"/>
            <a:ext cx="2950017" cy="1200329"/>
          </a:xfrm>
          <a:prstGeom prst="rect">
            <a:avLst/>
          </a:prstGeom>
          <a:noFill/>
        </p:spPr>
        <p:txBody>
          <a:bodyPr wrap="square" rtlCol="0">
            <a:spAutoFit/>
          </a:bodyPr>
          <a:lstStyle/>
          <a:p>
            <a:r>
              <a:rPr lang="en-US" sz="2400" dirty="0">
                <a:solidFill>
                  <a:srgbClr val="00B050"/>
                </a:solidFill>
                <a:latin typeface="Baskerville Old Face" panose="02020602080505020303" pitchFamily="18" charset="0"/>
                <a:cs typeface="Times New Roman" pitchFamily="18" charset="0"/>
              </a:rPr>
              <a:t>Thus, type-II band alignment delays </a:t>
            </a:r>
            <a:r>
              <a:rPr lang="en-US" sz="2400" i="1" dirty="0">
                <a:solidFill>
                  <a:srgbClr val="00B050"/>
                </a:solidFill>
                <a:latin typeface="Baskerville Old Face" panose="02020602080505020303" pitchFamily="18" charset="0"/>
                <a:cs typeface="Times New Roman" pitchFamily="18" charset="0"/>
              </a:rPr>
              <a:t>e-h</a:t>
            </a:r>
            <a:r>
              <a:rPr lang="en-US" sz="2400" dirty="0">
                <a:solidFill>
                  <a:srgbClr val="00B050"/>
                </a:solidFill>
                <a:latin typeface="Baskerville Old Face" panose="02020602080505020303" pitchFamily="18" charset="0"/>
                <a:cs typeface="Times New Roman" pitchFamily="18" charset="0"/>
              </a:rPr>
              <a:t> recombination</a:t>
            </a:r>
            <a:endParaRPr lang="en-IN" sz="2400" dirty="0">
              <a:solidFill>
                <a:srgbClr val="00B050"/>
              </a:solidFill>
              <a:latin typeface="Baskerville Old Face" panose="02020602080505020303" pitchFamily="18" charset="0"/>
              <a:cs typeface="Times New Roman" pitchFamily="18" charset="0"/>
            </a:endParaRPr>
          </a:p>
        </p:txBody>
      </p:sp>
      <p:sp>
        <p:nvSpPr>
          <p:cNvPr id="63" name="Rectangle 62">
            <a:extLst>
              <a:ext uri="{FF2B5EF4-FFF2-40B4-BE49-F238E27FC236}">
                <a16:creationId xmlns:a16="http://schemas.microsoft.com/office/drawing/2014/main" id="{A368C5A6-035D-6F5F-D8C5-781927619676}"/>
              </a:ext>
            </a:extLst>
          </p:cNvPr>
          <p:cNvSpPr/>
          <p:nvPr/>
        </p:nvSpPr>
        <p:spPr>
          <a:xfrm>
            <a:off x="6331644" y="6549292"/>
            <a:ext cx="5820655" cy="276999"/>
          </a:xfrm>
          <a:prstGeom prst="rect">
            <a:avLst/>
          </a:prstGeom>
          <a:solidFill>
            <a:schemeClr val="bg1">
              <a:lumMod val="85000"/>
            </a:schemeClr>
          </a:solidFill>
          <a:ln>
            <a:solidFill>
              <a:schemeClr val="tx1">
                <a:lumMod val="65000"/>
                <a:lumOff val="35000"/>
              </a:schemeClr>
            </a:solidFill>
          </a:ln>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200" b="1" dirty="0">
                <a:latin typeface="Times New Roman" pitchFamily="18" charset="0"/>
                <a:cs typeface="Times New Roman" pitchFamily="18" charset="0"/>
              </a:rPr>
              <a:t>Y. Q. </a:t>
            </a:r>
            <a:r>
              <a:rPr lang="en-US" sz="1200" b="1" dirty="0" err="1">
                <a:latin typeface="Times New Roman" pitchFamily="18" charset="0"/>
                <a:cs typeface="Times New Roman" pitchFamily="18" charset="0"/>
              </a:rPr>
              <a:t>Gao</a:t>
            </a:r>
            <a:r>
              <a:rPr lang="en-US" sz="1200" b="1" dirty="0">
                <a:latin typeface="Times New Roman" pitchFamily="18" charset="0"/>
                <a:cs typeface="Times New Roman" pitchFamily="18" charset="0"/>
              </a:rPr>
              <a:t>, et al., </a:t>
            </a:r>
            <a:r>
              <a:rPr lang="en-US" sz="1200" b="1" i="1" dirty="0">
                <a:latin typeface="Times New Roman" pitchFamily="18" charset="0"/>
                <a:cs typeface="Times New Roman" pitchFamily="18" charset="0"/>
              </a:rPr>
              <a:t>J. Chem. Phys</a:t>
            </a:r>
            <a:r>
              <a:rPr lang="en-US" sz="1200" b="1" dirty="0">
                <a:latin typeface="Times New Roman" pitchFamily="18" charset="0"/>
                <a:cs typeface="Times New Roman" pitchFamily="18" charset="0"/>
              </a:rPr>
              <a:t>. 2000, </a:t>
            </a:r>
            <a:r>
              <a:rPr lang="en-US" sz="1200" b="1" i="1" dirty="0">
                <a:latin typeface="Times New Roman" pitchFamily="18" charset="0"/>
                <a:cs typeface="Times New Roman" pitchFamily="18" charset="0"/>
              </a:rPr>
              <a:t>112</a:t>
            </a:r>
            <a:r>
              <a:rPr lang="en-US" sz="1200" b="1" dirty="0">
                <a:latin typeface="Times New Roman" pitchFamily="18" charset="0"/>
                <a:cs typeface="Times New Roman" pitchFamily="18" charset="0"/>
              </a:rPr>
              <a:t>, 3358, </a:t>
            </a:r>
            <a:r>
              <a:rPr lang="en-IN" sz="1200" b="1" dirty="0">
                <a:latin typeface="Times New Roman" pitchFamily="18" charset="0"/>
                <a:cs typeface="Times New Roman" pitchFamily="18" charset="0"/>
              </a:rPr>
              <a:t>K. </a:t>
            </a:r>
            <a:r>
              <a:rPr lang="en-IN" sz="1200" b="1" dirty="0" err="1">
                <a:latin typeface="Times New Roman" pitchFamily="18" charset="0"/>
                <a:cs typeface="Times New Roman" pitchFamily="18" charset="0"/>
              </a:rPr>
              <a:t>Tvrdy</a:t>
            </a:r>
            <a:r>
              <a:rPr lang="en-IN" sz="1200" b="1" dirty="0">
                <a:latin typeface="Times New Roman" pitchFamily="18" charset="0"/>
                <a:cs typeface="Times New Roman" pitchFamily="18" charset="0"/>
              </a:rPr>
              <a:t>, et al.,  </a:t>
            </a:r>
            <a:r>
              <a:rPr lang="en-IN" sz="1200" b="1" i="1" dirty="0">
                <a:latin typeface="Times New Roman" pitchFamily="18" charset="0"/>
                <a:cs typeface="Times New Roman" pitchFamily="18" charset="0"/>
              </a:rPr>
              <a:t>PNAS, </a:t>
            </a:r>
            <a:r>
              <a:rPr lang="en-IN" sz="1200" b="1" dirty="0">
                <a:latin typeface="Times New Roman" pitchFamily="18" charset="0"/>
                <a:cs typeface="Times New Roman" pitchFamily="18" charset="0"/>
              </a:rPr>
              <a:t>2011, </a:t>
            </a:r>
            <a:r>
              <a:rPr lang="en-IN" sz="1200" b="1" i="1" dirty="0">
                <a:latin typeface="Times New Roman" pitchFamily="18" charset="0"/>
                <a:cs typeface="Times New Roman" pitchFamily="18" charset="0"/>
              </a:rPr>
              <a:t>108, </a:t>
            </a:r>
            <a:r>
              <a:rPr lang="en-IN" sz="1200" b="1" dirty="0">
                <a:latin typeface="Times New Roman" pitchFamily="18" charset="0"/>
                <a:cs typeface="Times New Roman" pitchFamily="18" charset="0"/>
              </a:rPr>
              <a:t>29</a:t>
            </a:r>
          </a:p>
        </p:txBody>
      </p:sp>
      <p:sp>
        <p:nvSpPr>
          <p:cNvPr id="67" name="Rectangle 66">
            <a:extLst>
              <a:ext uri="{FF2B5EF4-FFF2-40B4-BE49-F238E27FC236}">
                <a16:creationId xmlns:a16="http://schemas.microsoft.com/office/drawing/2014/main" id="{E180D983-2E26-2522-9F17-F76FDD010B6C}"/>
              </a:ext>
            </a:extLst>
          </p:cNvPr>
          <p:cNvSpPr/>
          <p:nvPr/>
        </p:nvSpPr>
        <p:spPr>
          <a:xfrm>
            <a:off x="2812415" y="5743663"/>
            <a:ext cx="298480" cy="400110"/>
          </a:xfrm>
          <a:prstGeom prst="rect">
            <a:avLst/>
          </a:prstGeom>
        </p:spPr>
        <p:txBody>
          <a:bodyPr wrap="none">
            <a:spAutoFit/>
          </a:bodyPr>
          <a:lstStyle/>
          <a:p>
            <a:r>
              <a:rPr lang="en-IN" sz="2000" b="1" i="1" dirty="0">
                <a:solidFill>
                  <a:srgbClr val="0000FF"/>
                </a:solidFill>
                <a:latin typeface="Times New Roman" panose="02020603050405020304" pitchFamily="18" charset="0"/>
                <a:cs typeface="Times New Roman" panose="02020603050405020304" pitchFamily="18" charset="0"/>
              </a:rPr>
              <a:t>e</a:t>
            </a:r>
            <a:endParaRPr lang="en-IN" sz="2000" dirty="0">
              <a:solidFill>
                <a:srgbClr val="0000FF"/>
              </a:solidFill>
              <a:latin typeface="Times New Roman" panose="02020603050405020304" pitchFamily="18" charset="0"/>
              <a:cs typeface="Times New Roman" panose="02020603050405020304" pitchFamily="18" charset="0"/>
            </a:endParaRPr>
          </a:p>
        </p:txBody>
      </p:sp>
      <p:sp>
        <p:nvSpPr>
          <p:cNvPr id="68" name="Rectangle 67">
            <a:extLst>
              <a:ext uri="{FF2B5EF4-FFF2-40B4-BE49-F238E27FC236}">
                <a16:creationId xmlns:a16="http://schemas.microsoft.com/office/drawing/2014/main" id="{81F31BE4-63C7-3DD2-F68E-7F01AA496192}"/>
              </a:ext>
            </a:extLst>
          </p:cNvPr>
          <p:cNvSpPr/>
          <p:nvPr/>
        </p:nvSpPr>
        <p:spPr>
          <a:xfrm>
            <a:off x="8943492" y="5711167"/>
            <a:ext cx="298480" cy="400110"/>
          </a:xfrm>
          <a:prstGeom prst="rect">
            <a:avLst/>
          </a:prstGeom>
        </p:spPr>
        <p:txBody>
          <a:bodyPr wrap="none">
            <a:spAutoFit/>
          </a:bodyPr>
          <a:lstStyle/>
          <a:p>
            <a:r>
              <a:rPr lang="en-IN" sz="2000" b="1" i="1" dirty="0">
                <a:solidFill>
                  <a:srgbClr val="0000FF"/>
                </a:solidFill>
                <a:latin typeface="Times New Roman" panose="02020603050405020304" pitchFamily="18" charset="0"/>
                <a:cs typeface="Times New Roman" panose="02020603050405020304" pitchFamily="18" charset="0"/>
              </a:rPr>
              <a:t>e</a:t>
            </a:r>
            <a:endParaRPr lang="en-IN" sz="2000" dirty="0">
              <a:solidFill>
                <a:srgbClr val="0000FF"/>
              </a:solidFill>
              <a:latin typeface="Times New Roman" panose="02020603050405020304" pitchFamily="18" charset="0"/>
              <a:cs typeface="Times New Roman" panose="02020603050405020304" pitchFamily="18" charset="0"/>
            </a:endParaRPr>
          </a:p>
        </p:txBody>
      </p:sp>
      <p:sp>
        <p:nvSpPr>
          <p:cNvPr id="42" name="Freeform 51">
            <a:extLst>
              <a:ext uri="{FF2B5EF4-FFF2-40B4-BE49-F238E27FC236}">
                <a16:creationId xmlns:a16="http://schemas.microsoft.com/office/drawing/2014/main" id="{6204382E-8E58-9A99-500C-F85B7A934387}"/>
              </a:ext>
            </a:extLst>
          </p:cNvPr>
          <p:cNvSpPr/>
          <p:nvPr/>
        </p:nvSpPr>
        <p:spPr>
          <a:xfrm>
            <a:off x="9060229" y="3239642"/>
            <a:ext cx="1584696" cy="1606987"/>
          </a:xfrm>
          <a:custGeom>
            <a:avLst/>
            <a:gdLst>
              <a:gd name="connsiteX0" fmla="*/ 0 w 2210937"/>
              <a:gd name="connsiteY0" fmla="*/ 0 h 1487671"/>
              <a:gd name="connsiteX1" fmla="*/ 1023582 w 2210937"/>
              <a:gd name="connsiteY1" fmla="*/ 1487606 h 1487671"/>
              <a:gd name="connsiteX2" fmla="*/ 2210937 w 2210937"/>
              <a:gd name="connsiteY2" fmla="*/ 40944 h 1487671"/>
            </a:gdLst>
            <a:ahLst/>
            <a:cxnLst>
              <a:cxn ang="0">
                <a:pos x="connsiteX0" y="connsiteY0"/>
              </a:cxn>
              <a:cxn ang="0">
                <a:pos x="connsiteX1" y="connsiteY1"/>
              </a:cxn>
              <a:cxn ang="0">
                <a:pos x="connsiteX2" y="connsiteY2"/>
              </a:cxn>
            </a:cxnLst>
            <a:rect l="l" t="t" r="r" b="b"/>
            <a:pathLst>
              <a:path w="2210937" h="1487671">
                <a:moveTo>
                  <a:pt x="0" y="0"/>
                </a:moveTo>
                <a:cubicBezTo>
                  <a:pt x="327546" y="740391"/>
                  <a:pt x="655093" y="1480782"/>
                  <a:pt x="1023582" y="1487606"/>
                </a:cubicBezTo>
                <a:cubicBezTo>
                  <a:pt x="1392071" y="1494430"/>
                  <a:pt x="1717343" y="964443"/>
                  <a:pt x="2210937" y="40944"/>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7" name="Down Arrow 59">
            <a:extLst>
              <a:ext uri="{FF2B5EF4-FFF2-40B4-BE49-F238E27FC236}">
                <a16:creationId xmlns:a16="http://schemas.microsoft.com/office/drawing/2014/main" id="{92E0B302-C0BF-43E9-8414-6650DF99620D}"/>
              </a:ext>
            </a:extLst>
          </p:cNvPr>
          <p:cNvSpPr/>
          <p:nvPr/>
        </p:nvSpPr>
        <p:spPr>
          <a:xfrm rot="19462772" flipH="1">
            <a:off x="9063061" y="2662537"/>
            <a:ext cx="164077" cy="2378635"/>
          </a:xfrm>
          <a:prstGeom prst="down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n>
                <a:solidFill>
                  <a:sysClr val="windowText" lastClr="000000"/>
                </a:solidFill>
              </a:ln>
              <a:solidFill>
                <a:sysClr val="windowText" lastClr="000000"/>
              </a:solidFill>
            </a:endParaRPr>
          </a:p>
        </p:txBody>
      </p:sp>
      <p:sp>
        <p:nvSpPr>
          <p:cNvPr id="51" name="Oval 50">
            <a:extLst>
              <a:ext uri="{FF2B5EF4-FFF2-40B4-BE49-F238E27FC236}">
                <a16:creationId xmlns:a16="http://schemas.microsoft.com/office/drawing/2014/main" id="{52305D2F-D883-C0AC-66C7-17A8816CE91C}"/>
              </a:ext>
            </a:extLst>
          </p:cNvPr>
          <p:cNvSpPr/>
          <p:nvPr/>
        </p:nvSpPr>
        <p:spPr>
          <a:xfrm>
            <a:off x="8261561" y="2672588"/>
            <a:ext cx="216024" cy="241534"/>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Oval 16">
            <a:extLst>
              <a:ext uri="{FF2B5EF4-FFF2-40B4-BE49-F238E27FC236}">
                <a16:creationId xmlns:a16="http://schemas.microsoft.com/office/drawing/2014/main" id="{864636AD-543B-C5EA-6B17-D27D17E329CC}"/>
              </a:ext>
            </a:extLst>
          </p:cNvPr>
          <p:cNvSpPr/>
          <p:nvPr/>
        </p:nvSpPr>
        <p:spPr>
          <a:xfrm>
            <a:off x="8222089" y="5254241"/>
            <a:ext cx="216024" cy="2415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Oval 27">
            <a:extLst>
              <a:ext uri="{FF2B5EF4-FFF2-40B4-BE49-F238E27FC236}">
                <a16:creationId xmlns:a16="http://schemas.microsoft.com/office/drawing/2014/main" id="{F8B35416-079E-E378-28AA-7C985FED0486}"/>
              </a:ext>
            </a:extLst>
          </p:cNvPr>
          <p:cNvSpPr/>
          <p:nvPr/>
        </p:nvSpPr>
        <p:spPr>
          <a:xfrm>
            <a:off x="9750406" y="2181469"/>
            <a:ext cx="216024" cy="241534"/>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27782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58333E-6 -1.48148E-6 L -0.00144 -0.34792 " pathEditMode="relative" rAng="0" ptsTypes="AA">
                                      <p:cBhvr>
                                        <p:cTn id="6" dur="2000" fill="hold"/>
                                        <p:tgtEl>
                                          <p:spTgt spid="24"/>
                                        </p:tgtEl>
                                        <p:attrNameLst>
                                          <p:attrName>ppt_x</p:attrName>
                                          <p:attrName>ppt_y</p:attrName>
                                        </p:attrNameLst>
                                      </p:cBhvr>
                                      <p:rCtr x="-78" y="-17407"/>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6.25E-7 2.22222E-6 L 0.00365 -0.37685 " pathEditMode="relative" rAng="0" ptsTypes="AA">
                                      <p:cBhvr>
                                        <p:cTn id="10" dur="2000" fill="hold"/>
                                        <p:tgtEl>
                                          <p:spTgt spid="3"/>
                                        </p:tgtEl>
                                        <p:attrNameLst>
                                          <p:attrName>ppt_x</p:attrName>
                                          <p:attrName>ppt_y</p:attrName>
                                        </p:attrNameLst>
                                      </p:cBhvr>
                                      <p:rCtr x="182" y="-18843"/>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4.375E-6 7.40741E-7 L -0.12005 0.07245 " pathEditMode="relative" rAng="0" ptsTypes="AA">
                                      <p:cBhvr>
                                        <p:cTn id="14" dur="2000" fill="hold"/>
                                        <p:tgtEl>
                                          <p:spTgt spid="45"/>
                                        </p:tgtEl>
                                        <p:attrNameLst>
                                          <p:attrName>ppt_x</p:attrName>
                                          <p:attrName>ppt_y</p:attrName>
                                        </p:attrNameLst>
                                      </p:cBhvr>
                                      <p:rCtr x="-6081" y="3704"/>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3.125E-6 -1.85185E-6 L 0.1233 -0.09375 " pathEditMode="relative" rAng="0" ptsTypes="AA">
                                      <p:cBhvr>
                                        <p:cTn id="18" dur="2000" fill="hold"/>
                                        <p:tgtEl>
                                          <p:spTgt spid="48"/>
                                        </p:tgtEl>
                                        <p:attrNameLst>
                                          <p:attrName>ppt_x</p:attrName>
                                          <p:attrName>ppt_y</p:attrName>
                                        </p:attrNameLst>
                                      </p:cBhvr>
                                      <p:rCtr x="6159" y="-4699"/>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1.66667E-6 3.7037E-6 L 0.11784 0.27685 " pathEditMode="relative" rAng="0" ptsTypes="AA">
                                      <p:cBhvr>
                                        <p:cTn id="22" dur="2000" fill="hold"/>
                                        <p:tgtEl>
                                          <p:spTgt spid="51"/>
                                        </p:tgtEl>
                                        <p:attrNameLst>
                                          <p:attrName>ppt_x</p:attrName>
                                          <p:attrName>ppt_y</p:attrName>
                                        </p:attrNameLst>
                                      </p:cBhvr>
                                      <p:rCtr x="5885" y="138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 grpId="0" animBg="1"/>
      <p:bldP spid="45" grpId="0" animBg="1"/>
      <p:bldP spid="48" grpId="0" animBg="1"/>
      <p:bldP spid="5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DB01A-D383-3CF1-8498-92A5BFB65B31}"/>
              </a:ext>
            </a:extLst>
          </p:cNvPr>
          <p:cNvPicPr>
            <a:picLocks noChangeAspect="1"/>
          </p:cNvPicPr>
          <p:nvPr/>
        </p:nvPicPr>
        <p:blipFill rotWithShape="1">
          <a:blip r:embed="rId2"/>
          <a:srcRect r="48967" b="51611"/>
          <a:stretch/>
        </p:blipFill>
        <p:spPr>
          <a:xfrm>
            <a:off x="7280" y="717922"/>
            <a:ext cx="4133214" cy="2517168"/>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F23CC912-DD30-EC3B-28A2-97E2289C31C7}"/>
              </a:ext>
            </a:extLst>
          </p:cNvPr>
          <p:cNvPicPr>
            <a:picLocks noChangeAspect="1"/>
          </p:cNvPicPr>
          <p:nvPr/>
        </p:nvPicPr>
        <p:blipFill rotWithShape="1">
          <a:blip r:embed="rId2"/>
          <a:srcRect l="50780" b="51611"/>
          <a:stretch/>
        </p:blipFill>
        <p:spPr>
          <a:xfrm>
            <a:off x="5643932" y="732876"/>
            <a:ext cx="3986374" cy="2517168"/>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1F2417EF-A534-D693-ABB5-5D8F55831649}"/>
              </a:ext>
            </a:extLst>
          </p:cNvPr>
          <p:cNvPicPr>
            <a:picLocks noChangeAspect="1"/>
          </p:cNvPicPr>
          <p:nvPr/>
        </p:nvPicPr>
        <p:blipFill rotWithShape="1">
          <a:blip r:embed="rId2"/>
          <a:srcRect t="48525" r="48967" b="-1"/>
          <a:stretch/>
        </p:blipFill>
        <p:spPr>
          <a:xfrm>
            <a:off x="1065403" y="4133984"/>
            <a:ext cx="4133214" cy="2677689"/>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82F87589-F84B-6189-15B9-AD71A2BADAE2}"/>
              </a:ext>
            </a:extLst>
          </p:cNvPr>
          <p:cNvPicPr>
            <a:picLocks noChangeAspect="1"/>
          </p:cNvPicPr>
          <p:nvPr/>
        </p:nvPicPr>
        <p:blipFill rotWithShape="1">
          <a:blip r:embed="rId2"/>
          <a:srcRect l="50780" t="48525"/>
          <a:stretch/>
        </p:blipFill>
        <p:spPr>
          <a:xfrm>
            <a:off x="6770560" y="4180311"/>
            <a:ext cx="3986374" cy="2677689"/>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2D5CC29F-515C-24F6-1876-B6C591A27762}"/>
              </a:ext>
            </a:extLst>
          </p:cNvPr>
          <p:cNvPicPr>
            <a:picLocks noChangeAspect="1"/>
          </p:cNvPicPr>
          <p:nvPr/>
        </p:nvPicPr>
        <p:blipFill rotWithShape="1">
          <a:blip r:embed="rId3"/>
          <a:srcRect l="5892" t="7696" r="65831" b="54807"/>
          <a:stretch/>
        </p:blipFill>
        <p:spPr>
          <a:xfrm>
            <a:off x="3986379" y="1295814"/>
            <a:ext cx="1627147" cy="1169985"/>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D77EC79C-B2D3-A094-61BA-E9A98EC93CBC}"/>
              </a:ext>
            </a:extLst>
          </p:cNvPr>
          <p:cNvPicPr>
            <a:picLocks noChangeAspect="1"/>
          </p:cNvPicPr>
          <p:nvPr/>
        </p:nvPicPr>
        <p:blipFill rotWithShape="1">
          <a:blip r:embed="rId3"/>
          <a:srcRect l="37362" t="7120" r="34460" b="54478"/>
          <a:stretch/>
        </p:blipFill>
        <p:spPr>
          <a:xfrm>
            <a:off x="5050201" y="4690317"/>
            <a:ext cx="1621448" cy="1198242"/>
          </a:xfrm>
          <a:prstGeom prst="rect">
            <a:avLst/>
          </a:prstGeom>
        </p:spPr>
      </p:pic>
      <p:pic>
        <p:nvPicPr>
          <p:cNvPr id="20" name="Picture 19">
            <a:extLst>
              <a:ext uri="{FF2B5EF4-FFF2-40B4-BE49-F238E27FC236}">
                <a16:creationId xmlns:a16="http://schemas.microsoft.com/office/drawing/2014/main" id="{FEFB228E-AB0A-BB01-ACA2-FE6129FD8708}"/>
              </a:ext>
            </a:extLst>
          </p:cNvPr>
          <p:cNvPicPr>
            <a:picLocks noChangeAspect="1"/>
          </p:cNvPicPr>
          <p:nvPr/>
        </p:nvPicPr>
        <p:blipFill rotWithShape="1">
          <a:blip r:embed="rId4"/>
          <a:srcRect l="36973" t="50760" r="33031" b="2"/>
          <a:stretch/>
        </p:blipFill>
        <p:spPr>
          <a:xfrm>
            <a:off x="10465942" y="4720122"/>
            <a:ext cx="1726058" cy="1536360"/>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2067A9B7-6372-86A6-3462-6649D0A7B9AA}"/>
              </a:ext>
            </a:extLst>
          </p:cNvPr>
          <p:cNvPicPr>
            <a:picLocks noChangeAspect="1"/>
          </p:cNvPicPr>
          <p:nvPr/>
        </p:nvPicPr>
        <p:blipFill rotWithShape="1">
          <a:blip r:embed="rId3"/>
          <a:srcRect l="5727" t="87247" r="64277" b="1499"/>
          <a:stretch/>
        </p:blipFill>
        <p:spPr>
          <a:xfrm>
            <a:off x="3986379" y="2445251"/>
            <a:ext cx="1726058" cy="351155"/>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EE541BB5-3AA4-C66A-FE61-D948716B0A87}"/>
              </a:ext>
            </a:extLst>
          </p:cNvPr>
          <p:cNvPicPr>
            <a:picLocks noChangeAspect="1"/>
          </p:cNvPicPr>
          <p:nvPr/>
        </p:nvPicPr>
        <p:blipFill rotWithShape="1">
          <a:blip r:embed="rId3"/>
          <a:srcRect l="5727" t="87247" r="64277" b="1499"/>
          <a:stretch/>
        </p:blipFill>
        <p:spPr>
          <a:xfrm>
            <a:off x="5044502" y="5888559"/>
            <a:ext cx="1726058" cy="351155"/>
          </a:xfrm>
          <a:prstGeom prst="rect">
            <a:avLst/>
          </a:prstGeom>
          <a:ln>
            <a:noFill/>
          </a:ln>
          <a:effectLst>
            <a:outerShdw blurRad="292100" dist="139700" dir="2700000" algn="tl" rotWithShape="0">
              <a:srgbClr val="333333">
                <a:alpha val="65000"/>
              </a:srgbClr>
            </a:outerShdw>
          </a:effectLst>
        </p:spPr>
      </p:pic>
      <p:sp>
        <p:nvSpPr>
          <p:cNvPr id="24" name="TextBox 23">
            <a:extLst>
              <a:ext uri="{FF2B5EF4-FFF2-40B4-BE49-F238E27FC236}">
                <a16:creationId xmlns:a16="http://schemas.microsoft.com/office/drawing/2014/main" id="{C83C0556-0DCE-CDD3-5B0E-BE79701D6991}"/>
              </a:ext>
            </a:extLst>
          </p:cNvPr>
          <p:cNvSpPr txBox="1"/>
          <p:nvPr/>
        </p:nvSpPr>
        <p:spPr>
          <a:xfrm>
            <a:off x="2000014" y="46327"/>
            <a:ext cx="8383713" cy="584775"/>
          </a:xfrm>
          <a:prstGeom prst="rect">
            <a:avLst/>
          </a:prstGeom>
          <a:solidFill>
            <a:schemeClr val="accent2">
              <a:lumMod val="40000"/>
              <a:lumOff val="60000"/>
            </a:schemeClr>
          </a:solidFill>
          <a:ln>
            <a:solidFill>
              <a:schemeClr val="accent2">
                <a:lumMod val="60000"/>
                <a:lumOff val="4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sz="3200" b="1" dirty="0">
                <a:solidFill>
                  <a:srgbClr val="FF0000"/>
                </a:solidFill>
                <a:latin typeface="Times New Roman" pitchFamily="18" charset="0"/>
                <a:cs typeface="Times New Roman" pitchFamily="18" charset="0"/>
              </a:rPr>
              <a:t>Excited State Dynamics of Charge Carriers</a:t>
            </a:r>
          </a:p>
        </p:txBody>
      </p:sp>
      <p:pic>
        <p:nvPicPr>
          <p:cNvPr id="26" name="Picture 25">
            <a:extLst>
              <a:ext uri="{FF2B5EF4-FFF2-40B4-BE49-F238E27FC236}">
                <a16:creationId xmlns:a16="http://schemas.microsoft.com/office/drawing/2014/main" id="{4446126A-9977-45BF-84BE-9A326F67E059}"/>
              </a:ext>
            </a:extLst>
          </p:cNvPr>
          <p:cNvPicPr>
            <a:picLocks noChangeAspect="1"/>
          </p:cNvPicPr>
          <p:nvPr/>
        </p:nvPicPr>
        <p:blipFill rotWithShape="1">
          <a:blip r:embed="rId3"/>
          <a:srcRect l="5727" t="50133" r="64277" b="1499"/>
          <a:stretch/>
        </p:blipFill>
        <p:spPr>
          <a:xfrm>
            <a:off x="9407686" y="1558610"/>
            <a:ext cx="1726058" cy="1509230"/>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mc:Choice xmlns:am3d="http://schemas.microsoft.com/office/drawing/2017/model3d" Requires="am3d">
          <p:graphicFrame>
            <p:nvGraphicFramePr>
              <p:cNvPr id="30" name="3D Model 29" descr="Traffic Sign Triangle">
                <a:extLst>
                  <a:ext uri="{FF2B5EF4-FFF2-40B4-BE49-F238E27FC236}">
                    <a16:creationId xmlns:a16="http://schemas.microsoft.com/office/drawing/2014/main" id="{D65A72EC-B17B-B59A-2978-7914FFFC3C6B}"/>
                  </a:ext>
                </a:extLst>
              </p:cNvPr>
              <p:cNvGraphicFramePr>
                <a:graphicFrameLocks noChangeAspect="1"/>
              </p:cNvGraphicFramePr>
              <p:nvPr/>
            </p:nvGraphicFramePr>
            <p:xfrm>
              <a:off x="11107931" y="-144746"/>
              <a:ext cx="598962" cy="3042303"/>
            </p:xfrm>
            <a:graphic>
              <a:graphicData uri="http://schemas.microsoft.com/office/drawing/2017/model3d">
                <am3d:model3d r:embed="rId5">
                  <am3d:spPr>
                    <a:xfrm>
                      <a:off x="0" y="0"/>
                      <a:ext cx="598962" cy="3042303"/>
                    </a:xfrm>
                    <a:prstGeom prst="rect">
                      <a:avLst/>
                    </a:prstGeom>
                  </am3d:spPr>
                  <am3d:camera>
                    <am3d:pos x="0" y="0" z="48368532"/>
                    <am3d:up dx="0" dy="36000000" dz="0"/>
                    <am3d:lookAt x="0" y="0" z="0"/>
                    <am3d:perspective fov="2700000"/>
                  </am3d:camera>
                  <am3d:trans>
                    <am3d:meterPerModelUnit n="349248" d="1000000"/>
                    <am3d:preTrans dx="0" dy="0" dz="0"/>
                    <am3d:scale>
                      <am3d:sx n="1000000" d="1000000"/>
                      <am3d:sy n="1000000" d="1000000"/>
                      <am3d:sz n="1000000" d="1000000"/>
                    </am3d:scale>
                    <am3d:rot ax="-1193626" ay="-2829090" az="891520"/>
                    <am3d:postTrans dx="0" dy="0" dz="0"/>
                  </am3d:trans>
                  <am3d:raster rName="Office3DRenderer" rVer="16.0.8326">
                    <am3d:blip r:embed="rId6"/>
                  </am3d:raster>
                  <am3d:objViewport viewportSz="309177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0" name="3D Model 29" descr="Traffic Sign Triangle">
                <a:extLst>
                  <a:ext uri="{FF2B5EF4-FFF2-40B4-BE49-F238E27FC236}">
                    <a16:creationId xmlns:a16="http://schemas.microsoft.com/office/drawing/2014/main" id="{D65A72EC-B17B-B59A-2978-7914FFFC3C6B}"/>
                  </a:ext>
                </a:extLst>
              </p:cNvPr>
              <p:cNvPicPr>
                <a:picLocks noGrp="1" noRot="1" noChangeAspect="1" noMove="1" noResize="1" noEditPoints="1" noAdjustHandles="1" noChangeArrowheads="1" noChangeShapeType="1" noCrop="1"/>
              </p:cNvPicPr>
              <p:nvPr/>
            </p:nvPicPr>
            <p:blipFill>
              <a:blip r:embed="rId6"/>
              <a:stretch>
                <a:fillRect/>
              </a:stretch>
            </p:blipFill>
            <p:spPr>
              <a:xfrm>
                <a:off x="11107931" y="-144746"/>
                <a:ext cx="598962" cy="3042303"/>
              </a:xfrm>
              <a:prstGeom prst="rect">
                <a:avLst/>
              </a:prstGeom>
            </p:spPr>
          </p:pic>
        </mc:Fallback>
      </mc:AlternateContent>
      <p:sp>
        <p:nvSpPr>
          <p:cNvPr id="32" name="Rectangle 31">
            <a:extLst>
              <a:ext uri="{FF2B5EF4-FFF2-40B4-BE49-F238E27FC236}">
                <a16:creationId xmlns:a16="http://schemas.microsoft.com/office/drawing/2014/main" id="{3ECEDB26-1E6F-2136-2B90-F14353880BCE}"/>
              </a:ext>
            </a:extLst>
          </p:cNvPr>
          <p:cNvSpPr/>
          <p:nvPr/>
        </p:nvSpPr>
        <p:spPr>
          <a:xfrm>
            <a:off x="10203455" y="729490"/>
            <a:ext cx="1968740" cy="749673"/>
          </a:xfrm>
          <a:prstGeom prst="rect">
            <a:avLst/>
          </a:prstGeom>
          <a:noFill/>
          <a:ln w="3175">
            <a:noFill/>
          </a:ln>
          <a:effectLst>
            <a:outerShdw blurRad="184150" dist="241300" dir="11520000" sx="110000" sy="110000" algn="ctr">
              <a:srgbClr val="000000">
                <a:alpha val="18000"/>
              </a:srgb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b="1" dirty="0">
              <a:latin typeface="Times New Roman" panose="02020603050405020304" pitchFamily="18" charset="0"/>
              <a:cs typeface="Times New Roman" panose="02020603050405020304" pitchFamily="18" charset="0"/>
            </a:endParaRPr>
          </a:p>
          <a:p>
            <a:pPr algn="ctr"/>
            <a:r>
              <a:rPr lang="en-US" i="1" dirty="0">
                <a:solidFill>
                  <a:srgbClr val="FF0000"/>
                </a:solidFill>
                <a:latin typeface="Times New Roman" panose="02020603050405020304" pitchFamily="18" charset="0"/>
                <a:cs typeface="Times New Roman" panose="02020603050405020304" pitchFamily="18" charset="0"/>
              </a:rPr>
              <a:t>Electron and hole transfer occur at ultrafast timescale</a:t>
            </a:r>
          </a:p>
          <a:p>
            <a:pPr algn="ctr"/>
            <a:endParaRPr lang="en-US" sz="2000" dirty="0"/>
          </a:p>
        </p:txBody>
      </p:sp>
      <mc:AlternateContent xmlns:mc="http://schemas.openxmlformats.org/markup-compatibility/2006">
        <mc:Choice xmlns:am3d="http://schemas.microsoft.com/office/drawing/2017/model3d" Requires="am3d">
          <p:graphicFrame>
            <p:nvGraphicFramePr>
              <p:cNvPr id="34" name="3D Model 33" descr="Traffic Sign Yield">
                <a:extLst>
                  <a:ext uri="{FF2B5EF4-FFF2-40B4-BE49-F238E27FC236}">
                    <a16:creationId xmlns:a16="http://schemas.microsoft.com/office/drawing/2014/main" id="{1A2CF288-26C3-DDAA-6874-8746D540FBCD}"/>
                  </a:ext>
                </a:extLst>
              </p:cNvPr>
              <p:cNvGraphicFramePr>
                <a:graphicFrameLocks noChangeAspect="1"/>
              </p:cNvGraphicFramePr>
              <p:nvPr/>
            </p:nvGraphicFramePr>
            <p:xfrm>
              <a:off x="55042" y="3459098"/>
              <a:ext cx="1172209" cy="3308184"/>
            </p:xfrm>
            <a:graphic>
              <a:graphicData uri="http://schemas.microsoft.com/office/drawing/2017/model3d">
                <am3d:model3d r:embed="rId7">
                  <am3d:spPr>
                    <a:xfrm>
                      <a:off x="0" y="0"/>
                      <a:ext cx="1172209" cy="3308184"/>
                    </a:xfrm>
                    <a:prstGeom prst="rect">
                      <a:avLst/>
                    </a:prstGeom>
                  </am3d:spPr>
                  <am3d:camera>
                    <am3d:pos x="0" y="0" z="48379042"/>
                    <am3d:up dx="0" dy="36000000" dz="0"/>
                    <am3d:lookAt x="0" y="0" z="0"/>
                    <am3d:perspective fov="2700000"/>
                  </am3d:camera>
                  <am3d:trans>
                    <am3d:meterPerModelUnit n="350642" d="1000000"/>
                    <am3d:preTrans dx="0" dy="0" dz="0"/>
                    <am3d:scale>
                      <am3d:sx n="1000000" d="1000000"/>
                      <am3d:sy n="1000000" d="1000000"/>
                      <am3d:sz n="1000000" d="1000000"/>
                    </am3d:scale>
                    <am3d:rot ax="-535249" ay="2900705" az="-401346"/>
                    <am3d:postTrans dx="0" dy="0" dz="0"/>
                  </am3d:trans>
                  <am3d:raster rName="Office3DRenderer" rVer="16.0.8326">
                    <am3d:blip r:embed="rId8"/>
                  </am3d:raster>
                  <am3d:objViewport viewportSz="347940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4" name="3D Model 33" descr="Traffic Sign Yield">
                <a:extLst>
                  <a:ext uri="{FF2B5EF4-FFF2-40B4-BE49-F238E27FC236}">
                    <a16:creationId xmlns:a16="http://schemas.microsoft.com/office/drawing/2014/main" id="{1A2CF288-26C3-DDAA-6874-8746D540FBCD}"/>
                  </a:ext>
                </a:extLst>
              </p:cNvPr>
              <p:cNvPicPr>
                <a:picLocks noGrp="1" noRot="1" noChangeAspect="1" noMove="1" noResize="1" noEditPoints="1" noAdjustHandles="1" noChangeArrowheads="1" noChangeShapeType="1" noCrop="1"/>
              </p:cNvPicPr>
              <p:nvPr/>
            </p:nvPicPr>
            <p:blipFill>
              <a:blip r:embed="rId8"/>
              <a:stretch>
                <a:fillRect/>
              </a:stretch>
            </p:blipFill>
            <p:spPr>
              <a:xfrm>
                <a:off x="55042" y="3459098"/>
                <a:ext cx="1172209" cy="3308184"/>
              </a:xfrm>
              <a:prstGeom prst="rect">
                <a:avLst/>
              </a:prstGeom>
            </p:spPr>
          </p:pic>
        </mc:Fallback>
      </mc:AlternateContent>
      <p:sp>
        <p:nvSpPr>
          <p:cNvPr id="35" name="Rectangle 34">
            <a:extLst>
              <a:ext uri="{FF2B5EF4-FFF2-40B4-BE49-F238E27FC236}">
                <a16:creationId xmlns:a16="http://schemas.microsoft.com/office/drawing/2014/main" id="{8C147780-541C-D785-29F8-D426A5708C8E}"/>
              </a:ext>
            </a:extLst>
          </p:cNvPr>
          <p:cNvSpPr/>
          <p:nvPr/>
        </p:nvSpPr>
        <p:spPr>
          <a:xfrm>
            <a:off x="-300775" y="4327053"/>
            <a:ext cx="2064675" cy="786137"/>
          </a:xfrm>
          <a:prstGeom prst="rect">
            <a:avLst/>
          </a:prstGeom>
          <a:noFill/>
          <a:ln w="3175">
            <a:noFill/>
          </a:ln>
          <a:effectLst>
            <a:outerShdw blurRad="184150" dist="241300" dir="11520000" sx="110000" sy="110000" algn="ctr">
              <a:srgbClr val="000000">
                <a:alpha val="18000"/>
              </a:srgb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b="1" dirty="0">
              <a:latin typeface="Times New Roman" panose="02020603050405020304" pitchFamily="18" charset="0"/>
              <a:cs typeface="Times New Roman" panose="02020603050405020304" pitchFamily="18" charset="0"/>
            </a:endParaRPr>
          </a:p>
          <a:p>
            <a:pPr algn="ctr"/>
            <a:r>
              <a:rPr lang="en-US" i="1" dirty="0">
                <a:solidFill>
                  <a:srgbClr val="FF0000"/>
                </a:solidFill>
                <a:latin typeface="Times New Roman" panose="02020603050405020304" pitchFamily="18" charset="0"/>
                <a:cs typeface="Times New Roman" panose="02020603050405020304" pitchFamily="18" charset="0"/>
              </a:rPr>
              <a:t>Delayed e-h recombination</a:t>
            </a:r>
          </a:p>
          <a:p>
            <a:pPr algn="ctr"/>
            <a:endParaRPr lang="en-US" sz="2000" dirty="0"/>
          </a:p>
        </p:txBody>
      </p:sp>
    </p:spTree>
    <p:extLst>
      <p:ext uri="{BB962C8B-B14F-4D97-AF65-F5344CB8AC3E}">
        <p14:creationId xmlns:p14="http://schemas.microsoft.com/office/powerpoint/2010/main" val="4252260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D52135-D54F-32E9-6A1A-96DA620D2636}"/>
              </a:ext>
            </a:extLst>
          </p:cNvPr>
          <p:cNvPicPr>
            <a:picLocks noChangeAspect="1"/>
          </p:cNvPicPr>
          <p:nvPr/>
        </p:nvPicPr>
        <p:blipFill>
          <a:blip r:embed="rId2"/>
          <a:stretch>
            <a:fillRect/>
          </a:stretch>
        </p:blipFill>
        <p:spPr>
          <a:xfrm>
            <a:off x="150688" y="738680"/>
            <a:ext cx="9637160" cy="269032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D0309D5A-BE6C-1FD1-84C4-500D788D9A0A}"/>
              </a:ext>
            </a:extLst>
          </p:cNvPr>
          <p:cNvPicPr>
            <a:picLocks noChangeAspect="1"/>
          </p:cNvPicPr>
          <p:nvPr/>
        </p:nvPicPr>
        <p:blipFill>
          <a:blip r:embed="rId3"/>
          <a:stretch>
            <a:fillRect/>
          </a:stretch>
        </p:blipFill>
        <p:spPr>
          <a:xfrm>
            <a:off x="150688" y="3881063"/>
            <a:ext cx="9637160" cy="2537157"/>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64542B79-6FC1-6AF6-7BB2-3538CA401E71}"/>
              </a:ext>
            </a:extLst>
          </p:cNvPr>
          <p:cNvSpPr/>
          <p:nvPr/>
        </p:nvSpPr>
        <p:spPr>
          <a:xfrm>
            <a:off x="9787848" y="1091630"/>
            <a:ext cx="2404152" cy="5126803"/>
          </a:xfrm>
          <a:prstGeom prst="rect">
            <a:avLst/>
          </a:prstGeom>
          <a:noFill/>
          <a:ln w="3175">
            <a:noFill/>
          </a:ln>
          <a:effectLst>
            <a:outerShdw blurRad="184150" dist="241300" dir="11520000" sx="110000" sy="110000" algn="ctr">
              <a:srgbClr val="000000">
                <a:alpha val="18000"/>
              </a:srgb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2000" b="1" dirty="0">
              <a:solidFill>
                <a:srgbClr val="0070C0"/>
              </a:solidFill>
              <a:latin typeface="Times New Roman" panose="02020603050405020304" pitchFamily="18" charset="0"/>
              <a:cs typeface="Times New Roman" panose="02020603050405020304" pitchFamily="18" charset="0"/>
            </a:endParaRPr>
          </a:p>
          <a:p>
            <a:pPr algn="ctr"/>
            <a:r>
              <a:rPr lang="en-US" sz="2000" i="1" dirty="0">
                <a:solidFill>
                  <a:srgbClr val="C00000"/>
                </a:solidFill>
                <a:latin typeface="Times New Roman" panose="02020603050405020304" pitchFamily="18" charset="0"/>
                <a:cs typeface="Times New Roman" panose="02020603050405020304" pitchFamily="18" charset="0"/>
              </a:rPr>
              <a:t>Non-adiabatic coupling </a:t>
            </a:r>
            <a:r>
              <a:rPr lang="en-US" sz="2000" i="1" dirty="0">
                <a:solidFill>
                  <a:srgbClr val="0070C0"/>
                </a:solidFill>
                <a:latin typeface="Times New Roman" panose="02020603050405020304" pitchFamily="18" charset="0"/>
                <a:cs typeface="Times New Roman" panose="02020603050405020304" pitchFamily="18" charset="0"/>
              </a:rPr>
              <a:t>between the corresponding energy states and the generation of </a:t>
            </a:r>
            <a:r>
              <a:rPr lang="en-US" sz="2000" i="1" dirty="0">
                <a:solidFill>
                  <a:srgbClr val="C00000"/>
                </a:solidFill>
                <a:latin typeface="Times New Roman" panose="02020603050405020304" pitchFamily="18" charset="0"/>
                <a:cs typeface="Times New Roman" panose="02020603050405020304" pitchFamily="18" charset="0"/>
              </a:rPr>
              <a:t>quantum decoherence displayed in dephasing function </a:t>
            </a:r>
            <a:r>
              <a:rPr lang="en-US" sz="2000" i="1" dirty="0">
                <a:solidFill>
                  <a:srgbClr val="0070C0"/>
                </a:solidFill>
                <a:latin typeface="Times New Roman" panose="02020603050405020304" pitchFamily="18" charset="0"/>
                <a:cs typeface="Times New Roman" panose="02020603050405020304" pitchFamily="18" charset="0"/>
              </a:rPr>
              <a:t>plots</a:t>
            </a:r>
            <a:r>
              <a:rPr lang="en-US" sz="2000" i="1" dirty="0">
                <a:solidFill>
                  <a:srgbClr val="C00000"/>
                </a:solidFill>
                <a:latin typeface="Times New Roman" panose="02020603050405020304" pitchFamily="18" charset="0"/>
                <a:cs typeface="Times New Roman" panose="02020603050405020304" pitchFamily="18" charset="0"/>
              </a:rPr>
              <a:t> </a:t>
            </a:r>
            <a:r>
              <a:rPr lang="en-US" sz="2000" i="1" dirty="0">
                <a:solidFill>
                  <a:srgbClr val="0070C0"/>
                </a:solidFill>
                <a:latin typeface="Times New Roman" panose="02020603050405020304" pitchFamily="18" charset="0"/>
                <a:cs typeface="Times New Roman" panose="02020603050405020304" pitchFamily="18" charset="0"/>
              </a:rPr>
              <a:t>strongly suggest the ultrafast nature of carrier transfer and the slow carrier cooling.</a:t>
            </a:r>
          </a:p>
          <a:p>
            <a:pPr algn="ctr"/>
            <a:endParaRPr lang="en-US" sz="2000" dirty="0"/>
          </a:p>
        </p:txBody>
      </p:sp>
    </p:spTree>
    <p:extLst>
      <p:ext uri="{BB962C8B-B14F-4D97-AF65-F5344CB8AC3E}">
        <p14:creationId xmlns:p14="http://schemas.microsoft.com/office/powerpoint/2010/main" val="2094024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6FBC1C-5DCD-CF94-0BD3-57BA45C6548A}"/>
              </a:ext>
            </a:extLst>
          </p:cNvPr>
          <p:cNvSpPr txBox="1"/>
          <p:nvPr/>
        </p:nvSpPr>
        <p:spPr>
          <a:xfrm>
            <a:off x="652462" y="1140865"/>
            <a:ext cx="10887075" cy="4678204"/>
          </a:xfrm>
          <a:prstGeom prst="rect">
            <a:avLst/>
          </a:prstGeom>
          <a:noFill/>
        </p:spPr>
        <p:txBody>
          <a:bodyPr wrap="square" rtlCol="0">
            <a:spAutoFit/>
          </a:bodyPr>
          <a:lstStyle/>
          <a:p>
            <a:r>
              <a:rPr lang="en-US" sz="2800" dirty="0">
                <a:solidFill>
                  <a:srgbClr val="C00000"/>
                </a:solidFill>
                <a:latin typeface="Baskerville Old Face" panose="02020602080505020303" pitchFamily="18" charset="0"/>
                <a:cs typeface="Times New Roman" panose="02020603050405020304" pitchFamily="18" charset="0"/>
              </a:rPr>
              <a:t>Conclusion:</a:t>
            </a:r>
          </a:p>
          <a:p>
            <a:endParaRPr lang="en-US" dirty="0">
              <a:latin typeface="Baskerville Old Face" panose="02020602080505020303" pitchFamily="18" charset="0"/>
              <a:cs typeface="Times New Roman" panose="02020603050405020304" pitchFamily="18" charset="0"/>
            </a:endParaRPr>
          </a:p>
          <a:p>
            <a:pPr marL="285750" indent="-285750" algn="just">
              <a:buFont typeface="Wingdings" panose="05000000000000000000" pitchFamily="2" charset="2"/>
              <a:buChar char="§"/>
            </a:pPr>
            <a:r>
              <a:rPr lang="en-US" dirty="0">
                <a:solidFill>
                  <a:schemeClr val="tx2">
                    <a:lumMod val="50000"/>
                  </a:schemeClr>
                </a:solidFill>
                <a:latin typeface="Baskerville Old Face" panose="02020602080505020303" pitchFamily="18" charset="0"/>
                <a:cs typeface="Times New Roman" panose="02020603050405020304" pitchFamily="18" charset="0"/>
              </a:rPr>
              <a:t>We have systematically investigated the possibility of an efficient photovoltaic using g-CN and WTe</a:t>
            </a:r>
            <a:r>
              <a:rPr lang="en-US" baseline="-25000" dirty="0">
                <a:solidFill>
                  <a:schemeClr val="tx2">
                    <a:lumMod val="50000"/>
                  </a:schemeClr>
                </a:solidFill>
                <a:latin typeface="Baskerville Old Face" panose="02020602080505020303" pitchFamily="18" charset="0"/>
                <a:cs typeface="Times New Roman" panose="02020603050405020304" pitchFamily="18" charset="0"/>
              </a:rPr>
              <a:t>2</a:t>
            </a:r>
            <a:r>
              <a:rPr lang="en-US" dirty="0">
                <a:solidFill>
                  <a:schemeClr val="tx2">
                    <a:lumMod val="50000"/>
                  </a:schemeClr>
                </a:solidFill>
                <a:latin typeface="Baskerville Old Face" panose="02020602080505020303" pitchFamily="18" charset="0"/>
                <a:cs typeface="Times New Roman" panose="02020603050405020304" pitchFamily="18" charset="0"/>
              </a:rPr>
              <a:t> monolayer to construct thermodynamically stable (in both free and solvated state) organic-inorganic heterostructure employing first principle density functional calculations coupled with non-adiabatic molecular dynamics methodology.</a:t>
            </a:r>
          </a:p>
          <a:p>
            <a:pPr algn="just"/>
            <a:endParaRPr lang="en-US" dirty="0">
              <a:solidFill>
                <a:schemeClr val="tx2">
                  <a:lumMod val="50000"/>
                </a:schemeClr>
              </a:solidFill>
              <a:latin typeface="Baskerville Old Face" panose="02020602080505020303" pitchFamily="18" charset="0"/>
              <a:cs typeface="Times New Roman" panose="02020603050405020304" pitchFamily="18" charset="0"/>
            </a:endParaRPr>
          </a:p>
          <a:p>
            <a:pPr marL="285750" indent="-285750" algn="just">
              <a:buFont typeface="Wingdings" panose="05000000000000000000" pitchFamily="2" charset="2"/>
              <a:buChar char="§"/>
            </a:pPr>
            <a:r>
              <a:rPr lang="en-US" dirty="0">
                <a:solidFill>
                  <a:schemeClr val="tx2">
                    <a:lumMod val="50000"/>
                  </a:schemeClr>
                </a:solidFill>
                <a:latin typeface="Baskerville Old Face" panose="02020602080505020303" pitchFamily="18" charset="0"/>
                <a:cs typeface="Times New Roman" panose="02020603050405020304" pitchFamily="18" charset="0"/>
              </a:rPr>
              <a:t>Optimum bandgap of 1.05 eV, excellent optical property, effective interlayer charge separation, larger time scale of electron-hole recombination (2.4 ns) than electron transfer (589 fs) or hole transfer (807 fs) supports high efficiency photovoltaic performance.</a:t>
            </a:r>
          </a:p>
          <a:p>
            <a:pPr marL="285750" indent="-285750" algn="just">
              <a:buFont typeface="Wingdings" panose="05000000000000000000" pitchFamily="2" charset="2"/>
              <a:buChar char="§"/>
            </a:pPr>
            <a:endParaRPr lang="en-US" dirty="0">
              <a:solidFill>
                <a:schemeClr val="tx2">
                  <a:lumMod val="50000"/>
                </a:schemeClr>
              </a:solidFill>
              <a:latin typeface="Baskerville Old Face" panose="02020602080505020303" pitchFamily="18" charset="0"/>
              <a:cs typeface="Times New Roman" panose="02020603050405020304" pitchFamily="18" charset="0"/>
            </a:endParaRPr>
          </a:p>
          <a:p>
            <a:pPr marL="285750" indent="-285750" algn="just">
              <a:buFont typeface="Wingdings" panose="05000000000000000000" pitchFamily="2" charset="2"/>
              <a:buChar char="§"/>
            </a:pPr>
            <a:endParaRPr lang="en-US" dirty="0">
              <a:solidFill>
                <a:schemeClr val="tx2">
                  <a:lumMod val="50000"/>
                </a:schemeClr>
              </a:solidFill>
              <a:latin typeface="Baskerville Old Face" panose="02020602080505020303" pitchFamily="18" charset="0"/>
              <a:cs typeface="Times New Roman" panose="02020603050405020304" pitchFamily="18" charset="0"/>
            </a:endParaRPr>
          </a:p>
          <a:p>
            <a:pPr marL="285750" indent="-285750" algn="just">
              <a:buFont typeface="Wingdings" panose="05000000000000000000" pitchFamily="2" charset="2"/>
              <a:buChar char="§"/>
            </a:pPr>
            <a:endParaRPr lang="en-US" dirty="0">
              <a:solidFill>
                <a:schemeClr val="tx2">
                  <a:lumMod val="50000"/>
                </a:schemeClr>
              </a:solidFill>
              <a:latin typeface="Baskerville Old Face" panose="02020602080505020303" pitchFamily="18" charset="0"/>
              <a:cs typeface="Times New Roman" panose="02020603050405020304" pitchFamily="18" charset="0"/>
            </a:endParaRPr>
          </a:p>
          <a:p>
            <a:pPr marL="285750" indent="-285750" algn="just">
              <a:buFont typeface="Wingdings" panose="05000000000000000000" pitchFamily="2" charset="2"/>
              <a:buChar char="§"/>
            </a:pPr>
            <a:endParaRPr lang="en-US" sz="1800" baseline="-25000" dirty="0">
              <a:solidFill>
                <a:schemeClr val="tx2">
                  <a:lumMod val="50000"/>
                </a:schemeClr>
              </a:solidFill>
              <a:latin typeface="Baskerville Old Face" panose="02020602080505020303" pitchFamily="18" charset="0"/>
              <a:cs typeface="Times New Roman" panose="02020603050405020304" pitchFamily="18" charset="0"/>
            </a:endParaRPr>
          </a:p>
          <a:p>
            <a:pPr marL="285750" indent="-285750" algn="just">
              <a:buFont typeface="Wingdings" panose="05000000000000000000" pitchFamily="2" charset="2"/>
              <a:buChar char="§"/>
            </a:pPr>
            <a:endParaRPr lang="en-US" sz="1800" baseline="-25000" dirty="0">
              <a:solidFill>
                <a:schemeClr val="tx2">
                  <a:lumMod val="50000"/>
                </a:schemeClr>
              </a:solidFill>
              <a:latin typeface="Baskerville Old Face" panose="02020602080505020303" pitchFamily="18" charset="0"/>
              <a:cs typeface="Times New Roman" panose="02020603050405020304" pitchFamily="18" charset="0"/>
            </a:endParaRPr>
          </a:p>
          <a:p>
            <a:pPr marL="285750" indent="-285750" algn="just">
              <a:buFont typeface="Wingdings" panose="05000000000000000000" pitchFamily="2" charset="2"/>
              <a:buChar char="§"/>
            </a:pPr>
            <a:endParaRPr lang="en-US" baseline="-25000" dirty="0">
              <a:solidFill>
                <a:schemeClr val="tx2">
                  <a:lumMod val="50000"/>
                </a:schemeClr>
              </a:solidFill>
              <a:latin typeface="Baskerville Old Face" panose="02020602080505020303" pitchFamily="18" charset="0"/>
              <a:cs typeface="Times New Roman" panose="02020603050405020304" pitchFamily="18" charset="0"/>
            </a:endParaRPr>
          </a:p>
          <a:p>
            <a:pPr marL="285750" indent="-285750" algn="just">
              <a:buFont typeface="Wingdings" panose="05000000000000000000" pitchFamily="2" charset="2"/>
              <a:buChar char="§"/>
            </a:pPr>
            <a:endParaRPr lang="en-US" dirty="0">
              <a:solidFill>
                <a:schemeClr val="tx2">
                  <a:lumMod val="50000"/>
                </a:schemeClr>
              </a:solidFill>
              <a:latin typeface="Baskerville Old Face" panose="02020602080505020303" pitchFamily="18" charset="0"/>
              <a:cs typeface="Times New Roman" panose="02020603050405020304" pitchFamily="18" charset="0"/>
            </a:endParaRPr>
          </a:p>
          <a:p>
            <a:pPr marL="285750" indent="-285750">
              <a:buFont typeface="Wingdings" panose="05000000000000000000" pitchFamily="2" charset="2"/>
              <a:buChar char="§"/>
            </a:pPr>
            <a:endParaRPr lang="en-US" b="1" dirty="0">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99216078-46C9-D1FC-AC28-AB3005FE97DF}"/>
              </a:ext>
            </a:extLst>
          </p:cNvPr>
          <p:cNvCxnSpPr>
            <a:cxnSpLocks/>
          </p:cNvCxnSpPr>
          <p:nvPr/>
        </p:nvCxnSpPr>
        <p:spPr>
          <a:xfrm>
            <a:off x="25851" y="5887092"/>
            <a:ext cx="12166149" cy="0"/>
          </a:xfrm>
          <a:prstGeom prst="line">
            <a:avLst/>
          </a:prstGeom>
          <a:ln w="38100">
            <a:solidFill>
              <a:schemeClr val="tx1"/>
            </a:solidFill>
            <a:prstDash val="solid"/>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5311C434-FF95-9966-74C9-7F69566E00AA}"/>
              </a:ext>
            </a:extLst>
          </p:cNvPr>
          <p:cNvPicPr>
            <a:picLocks noChangeAspect="1"/>
          </p:cNvPicPr>
          <p:nvPr/>
        </p:nvPicPr>
        <p:blipFill rotWithShape="1">
          <a:blip r:embed="rId2">
            <a:extLst>
              <a:ext uri="{28A0092B-C50C-407E-A947-70E740481C1C}">
                <a14:useLocalDpi xmlns:a14="http://schemas.microsoft.com/office/drawing/2010/main" val="0"/>
              </a:ext>
            </a:extLst>
          </a:blip>
          <a:srcRect l="10401" t="20068" r="7621" b="23443"/>
          <a:stretch/>
        </p:blipFill>
        <p:spPr>
          <a:xfrm>
            <a:off x="4494945" y="5936663"/>
            <a:ext cx="2332233" cy="894985"/>
          </a:xfrm>
          <a:prstGeom prst="rect">
            <a:avLst/>
          </a:prstGeom>
        </p:spPr>
      </p:pic>
      <p:sp>
        <p:nvSpPr>
          <p:cNvPr id="5" name="TextBox 4">
            <a:extLst>
              <a:ext uri="{FF2B5EF4-FFF2-40B4-BE49-F238E27FC236}">
                <a16:creationId xmlns:a16="http://schemas.microsoft.com/office/drawing/2014/main" id="{D8915CE5-882B-70BF-B168-D2DB8DEB305B}"/>
              </a:ext>
            </a:extLst>
          </p:cNvPr>
          <p:cNvSpPr txBox="1"/>
          <p:nvPr/>
        </p:nvSpPr>
        <p:spPr>
          <a:xfrm>
            <a:off x="6837452" y="5946937"/>
            <a:ext cx="6210728" cy="369332"/>
          </a:xfrm>
          <a:prstGeom prst="rect">
            <a:avLst/>
          </a:prstGeom>
          <a:noFill/>
        </p:spPr>
        <p:txBody>
          <a:bodyPr wrap="square">
            <a:spAutoFit/>
          </a:bodyPr>
          <a:lstStyle/>
          <a:p>
            <a:r>
              <a:rPr lang="de-DE" b="1" i="1" dirty="0">
                <a:solidFill>
                  <a:srgbClr val="C00000"/>
                </a:solidFill>
                <a:effectLst/>
                <a:latin typeface="Times New Roman" panose="02020603050405020304" pitchFamily="18" charset="0"/>
                <a:cs typeface="Times New Roman" panose="02020603050405020304" pitchFamily="18" charset="0"/>
              </a:rPr>
              <a:t>J. Phys. Chem. Lett. 2022, 13, 34, 7898–7905</a:t>
            </a:r>
            <a:endParaRPr lang="en-IN" b="1" i="1" dirty="0">
              <a:solidFill>
                <a:srgbClr val="C0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0752194-5416-DFA5-1C6A-2002FADFA62A}"/>
              </a:ext>
            </a:extLst>
          </p:cNvPr>
          <p:cNvSpPr txBox="1"/>
          <p:nvPr/>
        </p:nvSpPr>
        <p:spPr>
          <a:xfrm>
            <a:off x="6837452" y="6322917"/>
            <a:ext cx="6621694" cy="369332"/>
          </a:xfrm>
          <a:prstGeom prst="rect">
            <a:avLst/>
          </a:prstGeom>
          <a:noFill/>
        </p:spPr>
        <p:txBody>
          <a:bodyPr wrap="square">
            <a:spAutoFit/>
          </a:bodyPr>
          <a:lstStyle/>
          <a:p>
            <a:r>
              <a:rPr lang="en-IN" b="1" i="1" u="none" strike="noStrike" dirty="0">
                <a:solidFill>
                  <a:srgbClr val="95989A"/>
                </a:solidFill>
                <a:effectLst/>
                <a:latin typeface="Times New Roman" panose="02020603050405020304" pitchFamily="18" charset="0"/>
                <a:cs typeface="Times New Roman" panose="02020603050405020304" pitchFamily="18" charset="0"/>
                <a:hlinkClick r:id="rId3" tooltip="DOI URL"/>
              </a:rPr>
              <a:t>https://doi.org/10.1021/acs.jpclett.2c02196</a:t>
            </a:r>
            <a:endParaRPr lang="en-IN"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3980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2EFF1F-312F-6487-9793-320F0767C87D}"/>
              </a:ext>
            </a:extLst>
          </p:cNvPr>
          <p:cNvSpPr txBox="1"/>
          <p:nvPr/>
        </p:nvSpPr>
        <p:spPr>
          <a:xfrm>
            <a:off x="339595" y="1352738"/>
            <a:ext cx="11512805" cy="1077218"/>
          </a:xfrm>
          <a:prstGeom prst="rect">
            <a:avLst/>
          </a:prstGeom>
          <a:noFill/>
        </p:spPr>
        <p:txBody>
          <a:bodyPr wrap="square" rtlCol="0">
            <a:spAutoFit/>
          </a:bodyPr>
          <a:lstStyle/>
          <a:p>
            <a:pPr algn="ctr"/>
            <a:r>
              <a:rPr lang="en-US" sz="3200" b="1" dirty="0">
                <a:solidFill>
                  <a:srgbClr val="C00000"/>
                </a:solidFill>
                <a:latin typeface="Baskerville Old Face" panose="02020602080505020303" pitchFamily="18" charset="0"/>
              </a:rPr>
              <a:t>Exploring Ti</a:t>
            </a:r>
            <a:r>
              <a:rPr lang="en-US" sz="3200" b="1" baseline="-25000" dirty="0">
                <a:solidFill>
                  <a:srgbClr val="C00000"/>
                </a:solidFill>
                <a:latin typeface="Baskerville Old Face" panose="02020602080505020303" pitchFamily="18" charset="0"/>
              </a:rPr>
              <a:t>2</a:t>
            </a:r>
            <a:r>
              <a:rPr lang="en-US" sz="3200" b="1" dirty="0">
                <a:solidFill>
                  <a:srgbClr val="C00000"/>
                </a:solidFill>
                <a:latin typeface="Baskerville Old Face" panose="02020602080505020303" pitchFamily="18" charset="0"/>
              </a:rPr>
              <a:t>CO</a:t>
            </a:r>
            <a:r>
              <a:rPr lang="en-US" sz="3200" b="1" baseline="-25000" dirty="0">
                <a:solidFill>
                  <a:srgbClr val="C00000"/>
                </a:solidFill>
                <a:latin typeface="Baskerville Old Face" panose="02020602080505020303" pitchFamily="18" charset="0"/>
              </a:rPr>
              <a:t>2</a:t>
            </a:r>
            <a:r>
              <a:rPr lang="en-US" sz="3200" b="1" dirty="0">
                <a:solidFill>
                  <a:srgbClr val="C00000"/>
                </a:solidFill>
                <a:latin typeface="Baskerville Old Face" panose="02020602080505020303" pitchFamily="18" charset="0"/>
              </a:rPr>
              <a:t>-WSe</a:t>
            </a:r>
            <a:r>
              <a:rPr lang="en-US" sz="3200" b="1" baseline="-25000" dirty="0">
                <a:solidFill>
                  <a:srgbClr val="C00000"/>
                </a:solidFill>
                <a:latin typeface="Baskerville Old Face" panose="02020602080505020303" pitchFamily="18" charset="0"/>
              </a:rPr>
              <a:t>2 </a:t>
            </a:r>
            <a:r>
              <a:rPr lang="en-US" sz="3200" b="1" dirty="0">
                <a:solidFill>
                  <a:srgbClr val="C00000"/>
                </a:solidFill>
                <a:latin typeface="Baskerville Old Face" panose="02020602080505020303" pitchFamily="18" charset="0"/>
              </a:rPr>
              <a:t> heterostructure as a Z-scheme photocatalyst for water splitting : A non-adiabatic study </a:t>
            </a:r>
          </a:p>
        </p:txBody>
      </p:sp>
      <p:pic>
        <p:nvPicPr>
          <p:cNvPr id="3" name="Picture 2">
            <a:extLst>
              <a:ext uri="{FF2B5EF4-FFF2-40B4-BE49-F238E27FC236}">
                <a16:creationId xmlns:a16="http://schemas.microsoft.com/office/drawing/2014/main" id="{CD98974F-130A-331A-6964-43F9BFE7D6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1821" y="2521046"/>
            <a:ext cx="5928354" cy="4175542"/>
          </a:xfrm>
          <a:prstGeom prst="rect">
            <a:avLst/>
          </a:prstGeom>
        </p:spPr>
      </p:pic>
      <p:sp>
        <p:nvSpPr>
          <p:cNvPr id="2" name="TextBox 1">
            <a:extLst>
              <a:ext uri="{FF2B5EF4-FFF2-40B4-BE49-F238E27FC236}">
                <a16:creationId xmlns:a16="http://schemas.microsoft.com/office/drawing/2014/main" id="{6AEE0FCE-5CDD-7241-2C85-01E1B4834737}"/>
              </a:ext>
            </a:extLst>
          </p:cNvPr>
          <p:cNvSpPr txBox="1"/>
          <p:nvPr/>
        </p:nvSpPr>
        <p:spPr>
          <a:xfrm>
            <a:off x="3594242" y="615317"/>
            <a:ext cx="4304872" cy="646331"/>
          </a:xfrm>
          <a:prstGeom prst="rect">
            <a:avLst/>
          </a:prstGeom>
          <a:noFill/>
        </p:spPr>
        <p:txBody>
          <a:bodyPr wrap="square" rtlCol="0">
            <a:spAutoFit/>
          </a:bodyPr>
          <a:lstStyle/>
          <a:p>
            <a:pPr algn="ctr"/>
            <a:r>
              <a:rPr lang="en-US" sz="3600" b="1" u="sng" dirty="0">
                <a:solidFill>
                  <a:schemeClr val="accent1"/>
                </a:solidFill>
                <a:latin typeface="Baskerville Old Face" panose="02020602080505020303" pitchFamily="18" charset="0"/>
                <a:cs typeface="Times New Roman" pitchFamily="18" charset="0"/>
              </a:rPr>
              <a:t>Section - II</a:t>
            </a:r>
          </a:p>
        </p:txBody>
      </p:sp>
    </p:spTree>
    <p:extLst>
      <p:ext uri="{BB962C8B-B14F-4D97-AF65-F5344CB8AC3E}">
        <p14:creationId xmlns:p14="http://schemas.microsoft.com/office/powerpoint/2010/main" val="4068782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33215C-15B7-E7CE-0AE9-4F7F2CE18594}"/>
              </a:ext>
            </a:extLst>
          </p:cNvPr>
          <p:cNvSpPr txBox="1"/>
          <p:nvPr/>
        </p:nvSpPr>
        <p:spPr>
          <a:xfrm>
            <a:off x="101680" y="440124"/>
            <a:ext cx="5019869" cy="369332"/>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7030A0"/>
                </a:solidFill>
                <a:highlight>
                  <a:srgbClr val="FFFF00"/>
                </a:highlight>
                <a:latin typeface="Baskerville Old Face" panose="02020602080505020303" pitchFamily="18" charset="0"/>
                <a:cs typeface="Times New Roman" panose="02020603050405020304" pitchFamily="18" charset="0"/>
              </a:rPr>
              <a:t>OUR CHOSEN MODEL SYSTEMS : </a:t>
            </a:r>
          </a:p>
        </p:txBody>
      </p:sp>
      <p:pic>
        <p:nvPicPr>
          <p:cNvPr id="4" name="Picture 3">
            <a:extLst>
              <a:ext uri="{FF2B5EF4-FFF2-40B4-BE49-F238E27FC236}">
                <a16:creationId xmlns:a16="http://schemas.microsoft.com/office/drawing/2014/main" id="{4E5FA000-6E5C-D6BF-89C2-449F74BE639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5219" b="62789" l="17346" r="51776">
                        <a14:foregroundMark x1="17346" y1="49807" x2="19436" y2="45308"/>
                      </a14:backgroundRemoval>
                    </a14:imgEffect>
                  </a14:imgLayer>
                </a14:imgProps>
              </a:ext>
              <a:ext uri="{28A0092B-C50C-407E-A947-70E740481C1C}">
                <a14:useLocalDpi xmlns:a14="http://schemas.microsoft.com/office/drawing/2010/main" val="0"/>
              </a:ext>
            </a:extLst>
          </a:blip>
          <a:srcRect l="15785" t="31837" r="44175" b="33741"/>
          <a:stretch/>
        </p:blipFill>
        <p:spPr>
          <a:xfrm>
            <a:off x="180435" y="1067094"/>
            <a:ext cx="1770728" cy="1237554"/>
          </a:xfrm>
          <a:prstGeom prst="rect">
            <a:avLst/>
          </a:prstGeom>
        </p:spPr>
      </p:pic>
      <p:pic>
        <p:nvPicPr>
          <p:cNvPr id="6" name="Picture 5">
            <a:extLst>
              <a:ext uri="{FF2B5EF4-FFF2-40B4-BE49-F238E27FC236}">
                <a16:creationId xmlns:a16="http://schemas.microsoft.com/office/drawing/2014/main" id="{2EF1C84D-6EA6-7710-0DC2-4D3DC561A1A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0253" b="68929" l="13532" r="46082">
                        <a14:foregroundMark x1="13950" y1="53493" x2="15778" y2="54824"/>
                        <a14:foregroundMark x1="14577" y1="55489" x2="13532" y2="52495"/>
                        <a14:backgroundMark x1="20794" y1="39721" x2="20899" y2="47106"/>
                        <a14:backgroundMark x1="20899" y1="50366" x2="21108" y2="56021"/>
                        <a14:backgroundMark x1="20899" y1="59880" x2="20794" y2="67731"/>
                      </a14:backgroundRemoval>
                    </a14:imgEffect>
                  </a14:imgLayer>
                </a14:imgProps>
              </a:ext>
              <a:ext uri="{28A0092B-C50C-407E-A947-70E740481C1C}">
                <a14:useLocalDpi xmlns:a14="http://schemas.microsoft.com/office/drawing/2010/main" val="0"/>
              </a:ext>
            </a:extLst>
          </a:blip>
          <a:srcRect l="10968" t="36735" r="50000" b="27483"/>
          <a:stretch/>
        </p:blipFill>
        <p:spPr>
          <a:xfrm>
            <a:off x="1519954" y="1213039"/>
            <a:ext cx="1694642" cy="1219957"/>
          </a:xfrm>
          <a:prstGeom prst="rect">
            <a:avLst/>
          </a:prstGeom>
        </p:spPr>
      </p:pic>
      <p:pic>
        <p:nvPicPr>
          <p:cNvPr id="8" name="Picture 7">
            <a:extLst>
              <a:ext uri="{FF2B5EF4-FFF2-40B4-BE49-F238E27FC236}">
                <a16:creationId xmlns:a16="http://schemas.microsoft.com/office/drawing/2014/main" id="{09098542-EA15-E2C2-C9BB-C4E90DF6348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6878" b="65781" l="10449" r="40021">
                        <a14:foregroundMark x1="10972" y1="54397" x2="12121" y2="54124"/>
                        <a14:foregroundMark x1="11390" y1="52011" x2="10449" y2="55078"/>
                        <a14:backgroundMark x1="18182" y1="35378" x2="18077" y2="47512"/>
                        <a14:backgroundMark x1="18182" y1="60327" x2="18182" y2="66394"/>
                        <a14:backgroundMark x1="18077" y1="59646" x2="18704" y2="67007"/>
                        <a14:backgroundMark x1="18704" y1="67007" x2="18286" y2="61759"/>
                        <a14:backgroundMark x1="17659" y1="56783" x2="18182" y2="51057"/>
                      </a14:backgroundRemoval>
                    </a14:imgEffect>
                  </a14:imgLayer>
                </a14:imgProps>
              </a:ext>
              <a:ext uri="{28A0092B-C50C-407E-A947-70E740481C1C}">
                <a14:useLocalDpi xmlns:a14="http://schemas.microsoft.com/office/drawing/2010/main" val="0"/>
              </a:ext>
            </a:extLst>
          </a:blip>
          <a:srcRect l="8358" t="33401" r="56395" b="30560"/>
          <a:stretch/>
        </p:blipFill>
        <p:spPr>
          <a:xfrm>
            <a:off x="2926893" y="1071357"/>
            <a:ext cx="1526931" cy="1233291"/>
          </a:xfrm>
          <a:prstGeom prst="rect">
            <a:avLst/>
          </a:prstGeom>
        </p:spPr>
      </p:pic>
      <p:pic>
        <p:nvPicPr>
          <p:cNvPr id="10" name="Picture 9">
            <a:extLst>
              <a:ext uri="{FF2B5EF4-FFF2-40B4-BE49-F238E27FC236}">
                <a16:creationId xmlns:a16="http://schemas.microsoft.com/office/drawing/2014/main" id="{A3A7BD5E-F7FD-F0F7-1106-91BE75EA99FC}"/>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3256" b="91065" l="7206" r="72389">
                        <a14:foregroundMark x1="16680" y1="85312" x2="23239" y2="86659"/>
                        <a14:foregroundMark x1="17976" y1="85802" x2="22024" y2="91187"/>
                        <a14:foregroundMark x1="62186" y1="32436" x2="64777" y2="26561"/>
                        <a14:foregroundMark x1="10121" y1="66707" x2="8097" y2="62546"/>
                        <a14:foregroundMark x1="11093" y1="65973" x2="9393" y2="56426"/>
                        <a14:foregroundMark x1="9069" y1="55936" x2="9393" y2="65116"/>
                        <a14:foregroundMark x1="12146" y1="65973" x2="7854" y2="55202"/>
                        <a14:foregroundMark x1="63482" y1="30722" x2="67287" y2="25337"/>
                        <a14:foregroundMark x1="9636" y1="56793" x2="8097" y2="61322"/>
                        <a14:foregroundMark x1="7368" y1="61812" x2="7611" y2="59731"/>
                        <a14:foregroundMark x1="65263" y1="23745" x2="65263" y2="23745"/>
                        <a14:foregroundMark x1="65992" y1="23256" x2="65992" y2="23256"/>
                      </a14:backgroundRemoval>
                    </a14:imgEffect>
                  </a14:imgLayer>
                </a14:imgProps>
              </a:ext>
              <a:ext uri="{28A0092B-C50C-407E-A947-70E740481C1C}">
                <a14:useLocalDpi xmlns:a14="http://schemas.microsoft.com/office/drawing/2010/main" val="0"/>
              </a:ext>
            </a:extLst>
          </a:blip>
          <a:srcRect t="16805" r="19498" b="6914"/>
          <a:stretch/>
        </p:blipFill>
        <p:spPr>
          <a:xfrm>
            <a:off x="4236981" y="1276686"/>
            <a:ext cx="1413589" cy="818370"/>
          </a:xfrm>
          <a:prstGeom prst="rect">
            <a:avLst/>
          </a:prstGeom>
        </p:spPr>
      </p:pic>
      <p:pic>
        <p:nvPicPr>
          <p:cNvPr id="12" name="Picture 11">
            <a:extLst>
              <a:ext uri="{FF2B5EF4-FFF2-40B4-BE49-F238E27FC236}">
                <a16:creationId xmlns:a16="http://schemas.microsoft.com/office/drawing/2014/main" id="{C9BC1BA5-E83E-0A94-1247-E508DAF23B46}"/>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5756" b="87294" l="13114" r="59509">
                        <a14:foregroundMark x1="13166" y1="64612" x2="23981" y2="75921"/>
                        <a14:foregroundMark x1="13584" y1="86150" x2="24765" y2="75222"/>
                        <a14:foregroundMark x1="27586" y1="85959" x2="29728" y2="87357"/>
                        <a14:foregroundMark x1="43260" y1="63151" x2="38558" y2="76493"/>
                        <a14:foregroundMark x1="37879" y1="73443" x2="43939" y2="85451"/>
                        <a14:foregroundMark x1="52769" y1="74142" x2="48746" y2="70775"/>
                        <a14:foregroundMark x1="48955" y1="79034" x2="53866" y2="74396"/>
                        <a14:foregroundMark x1="52665" y1="72236" x2="53344" y2="77446"/>
                        <a14:foregroundMark x1="28945" y1="63787" x2="25340" y2="72808"/>
                        <a14:foregroundMark x1="19645" y1="79161" x2="20846" y2="78208"/>
                        <a14:foregroundMark x1="33177" y1="69632" x2="35841" y2="72236"/>
                        <a14:foregroundMark x1="34065" y1="79860" x2="36102" y2="77954"/>
                        <a14:foregroundMark x1="26332" y1="17980" x2="28370" y2="16900"/>
                        <a14:foregroundMark x1="41327" y1="17027" x2="43678" y2="16900"/>
                        <a14:foregroundMark x1="56008" y1="16709" x2="57785" y2="16455"/>
                        <a14:foregroundMark x1="26332" y1="16582" x2="27482" y2="16074"/>
                        <a14:foregroundMark x1="42111" y1="16074" x2="43260" y2="16455"/>
                        <a14:foregroundMark x1="56688" y1="16074" x2="57785" y2="15756"/>
                        <a14:foregroundMark x1="47544" y1="69949" x2="50888" y2="73443"/>
                        <a14:foregroundMark x1="46865" y1="81385" x2="49582" y2="78081"/>
                        <a14:foregroundMark x1="48015" y1="68297" x2="51149" y2="72618"/>
                        <a14:foregroundMark x1="26907" y1="17090" x2="28161" y2="16391"/>
                        <a14:foregroundMark x1="55956" y1="16518" x2="57732" y2="16074"/>
                        <a14:foregroundMark x1="26803" y1="16391" x2="28265" y2="15693"/>
                        <a14:foregroundMark x1="40648" y1="16773" x2="42790" y2="16264"/>
                        <a14:foregroundMark x1="18182" y1="68996" x2="21526" y2="72109"/>
                      </a14:backgroundRemoval>
                    </a14:imgEffect>
                  </a14:imgLayer>
                </a14:imgProps>
              </a:ext>
              <a:ext uri="{28A0092B-C50C-407E-A947-70E740481C1C}">
                <a14:useLocalDpi xmlns:a14="http://schemas.microsoft.com/office/drawing/2010/main" val="0"/>
              </a:ext>
            </a:extLst>
          </a:blip>
          <a:srcRect l="8117" t="9059" r="34709" b="6122"/>
          <a:stretch/>
        </p:blipFill>
        <p:spPr>
          <a:xfrm>
            <a:off x="6249775" y="716656"/>
            <a:ext cx="2043340" cy="2492863"/>
          </a:xfrm>
          <a:prstGeom prst="rect">
            <a:avLst/>
          </a:prstGeom>
        </p:spPr>
      </p:pic>
      <p:pic>
        <p:nvPicPr>
          <p:cNvPr id="14" name="Picture 13">
            <a:extLst>
              <a:ext uri="{FF2B5EF4-FFF2-40B4-BE49-F238E27FC236}">
                <a16:creationId xmlns:a16="http://schemas.microsoft.com/office/drawing/2014/main" id="{EE287058-F171-0465-E17C-94461FA6D895}"/>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4525" b="90428" l="9091" r="54650">
                        <a14:foregroundMark x1="9195" y1="64659" x2="19906" y2="76841"/>
                        <a14:foregroundMark x1="20637" y1="78648" x2="20846" y2="78648"/>
                        <a14:foregroundMark x1="9509" y1="88956" x2="19906" y2="76573"/>
                        <a14:foregroundMark x1="29258" y1="70482" x2="35110" y2="77175"/>
                        <a14:foregroundMark x1="29049" y1="82999" x2="34222" y2="76305"/>
                        <a14:foregroundMark x1="33595" y1="74699" x2="33595" y2="78916"/>
                        <a14:foregroundMark x1="35632" y1="72758" x2="38715" y2="64458"/>
                        <a14:foregroundMark x1="49843" y1="76171" x2="44723" y2="72021"/>
                        <a14:foregroundMark x1="44723" y1="72021" x2="44253" y2="71285"/>
                        <a14:foregroundMark x1="43992" y1="82329" x2="49948" y2="74967"/>
                        <a14:foregroundMark x1="21839" y1="17671" x2="23511" y2="15797"/>
                        <a14:foregroundMark x1="37095" y1="15127" x2="39028" y2="14859"/>
                        <a14:foregroundMark x1="53344" y1="15261" x2="53762" y2="17537"/>
                        <a14:foregroundMark x1="54127" y1="38086" x2="54650" y2="41232"/>
                        <a14:foregroundMark x1="22675" y1="14993" x2="24138" y2="14525"/>
                        <a14:foregroundMark x1="19488" y1="73628" x2="21421" y2="78246"/>
                        <a14:foregroundMark x1="37095" y1="15797" x2="38506" y2="14859"/>
                        <a14:foregroundMark x1="51149" y1="16332" x2="53657" y2="15261"/>
                        <a14:foregroundMark x1="52403" y1="15395" x2="52926" y2="14525"/>
                        <a14:foregroundMark x1="28109" y1="69411" x2="31923" y2="74297"/>
                        <a14:foregroundMark x1="27638" y1="83936" x2="31818" y2="79317"/>
                        <a14:foregroundMark x1="31818" y1="79317" x2="31818" y2="79317"/>
                        <a14:foregroundMark x1="13845" y1="69813" x2="17241" y2="73360"/>
                        <a14:foregroundMark x1="12905" y1="84337" x2="16980" y2="79451"/>
                        <a14:foregroundMark x1="16980" y1="79451" x2="17032" y2="79317"/>
                      </a14:backgroundRemoval>
                    </a14:imgEffect>
                  </a14:imgLayer>
                </a14:imgProps>
              </a:ext>
              <a:ext uri="{28A0092B-C50C-407E-A947-70E740481C1C}">
                <a14:useLocalDpi xmlns:a14="http://schemas.microsoft.com/office/drawing/2010/main" val="0"/>
              </a:ext>
            </a:extLst>
          </a:blip>
          <a:srcRect l="4381" t="7891" r="41894"/>
          <a:stretch/>
        </p:blipFill>
        <p:spPr>
          <a:xfrm>
            <a:off x="8286787" y="753948"/>
            <a:ext cx="1886734" cy="2524890"/>
          </a:xfrm>
          <a:prstGeom prst="rect">
            <a:avLst/>
          </a:prstGeom>
        </p:spPr>
      </p:pic>
      <p:sp>
        <p:nvSpPr>
          <p:cNvPr id="17" name="TextBox 16">
            <a:extLst>
              <a:ext uri="{FF2B5EF4-FFF2-40B4-BE49-F238E27FC236}">
                <a16:creationId xmlns:a16="http://schemas.microsoft.com/office/drawing/2014/main" id="{2667DD94-7A49-C7BB-C744-5D80EB810D7A}"/>
              </a:ext>
            </a:extLst>
          </p:cNvPr>
          <p:cNvSpPr txBox="1"/>
          <p:nvPr/>
        </p:nvSpPr>
        <p:spPr>
          <a:xfrm>
            <a:off x="737741" y="2252304"/>
            <a:ext cx="475861" cy="369332"/>
          </a:xfrm>
          <a:prstGeom prst="rect">
            <a:avLst/>
          </a:prstGeom>
          <a:noFill/>
        </p:spPr>
        <p:txBody>
          <a:bodyPr wrap="square" rtlCol="0">
            <a:spAutoFit/>
          </a:bodyPr>
          <a:lstStyle/>
          <a:p>
            <a:r>
              <a:rPr lang="en-US" dirty="0">
                <a:latin typeface="Baskerville Old Face" panose="02020602080505020303" pitchFamily="18" charset="0"/>
              </a:rPr>
              <a:t>(I)</a:t>
            </a:r>
          </a:p>
        </p:txBody>
      </p:sp>
      <p:sp>
        <p:nvSpPr>
          <p:cNvPr id="19" name="TextBox 18">
            <a:extLst>
              <a:ext uri="{FF2B5EF4-FFF2-40B4-BE49-F238E27FC236}">
                <a16:creationId xmlns:a16="http://schemas.microsoft.com/office/drawing/2014/main" id="{4AEE8634-F73E-F3E6-35F7-5730DFD90C45}"/>
              </a:ext>
            </a:extLst>
          </p:cNvPr>
          <p:cNvSpPr txBox="1"/>
          <p:nvPr/>
        </p:nvSpPr>
        <p:spPr>
          <a:xfrm>
            <a:off x="2174798" y="2267993"/>
            <a:ext cx="573971" cy="369332"/>
          </a:xfrm>
          <a:prstGeom prst="rect">
            <a:avLst/>
          </a:prstGeom>
          <a:noFill/>
        </p:spPr>
        <p:txBody>
          <a:bodyPr wrap="square" rtlCol="0">
            <a:spAutoFit/>
          </a:bodyPr>
          <a:lstStyle/>
          <a:p>
            <a:r>
              <a:rPr lang="en-US" dirty="0">
                <a:latin typeface="Baskerville Old Face" panose="02020602080505020303" pitchFamily="18" charset="0"/>
              </a:rPr>
              <a:t>(II)</a:t>
            </a:r>
          </a:p>
        </p:txBody>
      </p:sp>
      <p:sp>
        <p:nvSpPr>
          <p:cNvPr id="20" name="TextBox 19">
            <a:extLst>
              <a:ext uri="{FF2B5EF4-FFF2-40B4-BE49-F238E27FC236}">
                <a16:creationId xmlns:a16="http://schemas.microsoft.com/office/drawing/2014/main" id="{6DE7B3AB-ED7E-8ACD-DF56-9CFC6E7F6B64}"/>
              </a:ext>
            </a:extLst>
          </p:cNvPr>
          <p:cNvSpPr txBox="1"/>
          <p:nvPr/>
        </p:nvSpPr>
        <p:spPr>
          <a:xfrm>
            <a:off x="3555090" y="2252304"/>
            <a:ext cx="635236" cy="369332"/>
          </a:xfrm>
          <a:prstGeom prst="rect">
            <a:avLst/>
          </a:prstGeom>
          <a:noFill/>
        </p:spPr>
        <p:txBody>
          <a:bodyPr wrap="square" rtlCol="0">
            <a:spAutoFit/>
          </a:bodyPr>
          <a:lstStyle/>
          <a:p>
            <a:r>
              <a:rPr lang="en-US" dirty="0">
                <a:latin typeface="Baskerville Old Face" panose="02020602080505020303" pitchFamily="18" charset="0"/>
              </a:rPr>
              <a:t>(III)</a:t>
            </a:r>
          </a:p>
        </p:txBody>
      </p:sp>
      <p:sp>
        <p:nvSpPr>
          <p:cNvPr id="21" name="TextBox 20">
            <a:extLst>
              <a:ext uri="{FF2B5EF4-FFF2-40B4-BE49-F238E27FC236}">
                <a16:creationId xmlns:a16="http://schemas.microsoft.com/office/drawing/2014/main" id="{6CB084E9-EACE-37D2-46BB-D3AFAD431191}"/>
              </a:ext>
            </a:extLst>
          </p:cNvPr>
          <p:cNvSpPr txBox="1"/>
          <p:nvPr/>
        </p:nvSpPr>
        <p:spPr>
          <a:xfrm>
            <a:off x="4729408" y="2252304"/>
            <a:ext cx="577562" cy="369332"/>
          </a:xfrm>
          <a:prstGeom prst="rect">
            <a:avLst/>
          </a:prstGeom>
          <a:noFill/>
        </p:spPr>
        <p:txBody>
          <a:bodyPr wrap="square" rtlCol="0">
            <a:spAutoFit/>
          </a:bodyPr>
          <a:lstStyle/>
          <a:p>
            <a:r>
              <a:rPr lang="en-US" dirty="0">
                <a:latin typeface="Baskerville Old Face" panose="02020602080505020303" pitchFamily="18" charset="0"/>
              </a:rPr>
              <a:t>(IV)</a:t>
            </a:r>
          </a:p>
        </p:txBody>
      </p:sp>
      <p:sp>
        <p:nvSpPr>
          <p:cNvPr id="23" name="TextBox 22">
            <a:extLst>
              <a:ext uri="{FF2B5EF4-FFF2-40B4-BE49-F238E27FC236}">
                <a16:creationId xmlns:a16="http://schemas.microsoft.com/office/drawing/2014/main" id="{152BCEA7-CD4D-6851-E92F-190597FFBF91}"/>
              </a:ext>
            </a:extLst>
          </p:cNvPr>
          <p:cNvSpPr txBox="1"/>
          <p:nvPr/>
        </p:nvSpPr>
        <p:spPr>
          <a:xfrm>
            <a:off x="10739235" y="3142423"/>
            <a:ext cx="638542" cy="369332"/>
          </a:xfrm>
          <a:prstGeom prst="rect">
            <a:avLst/>
          </a:prstGeom>
          <a:noFill/>
        </p:spPr>
        <p:txBody>
          <a:bodyPr wrap="square" rtlCol="0">
            <a:spAutoFit/>
          </a:bodyPr>
          <a:lstStyle/>
          <a:p>
            <a:r>
              <a:rPr lang="en-US" dirty="0">
                <a:latin typeface="Baskerville Old Face" panose="02020602080505020303" pitchFamily="18" charset="0"/>
              </a:rPr>
              <a:t>(III)</a:t>
            </a:r>
          </a:p>
        </p:txBody>
      </p:sp>
      <p:sp>
        <p:nvSpPr>
          <p:cNvPr id="24" name="TextBox 23">
            <a:extLst>
              <a:ext uri="{FF2B5EF4-FFF2-40B4-BE49-F238E27FC236}">
                <a16:creationId xmlns:a16="http://schemas.microsoft.com/office/drawing/2014/main" id="{FE92E569-A41A-2D53-4C2F-EBD9CC73A3EF}"/>
              </a:ext>
            </a:extLst>
          </p:cNvPr>
          <p:cNvSpPr txBox="1"/>
          <p:nvPr/>
        </p:nvSpPr>
        <p:spPr>
          <a:xfrm>
            <a:off x="8763214" y="3142423"/>
            <a:ext cx="577587" cy="369332"/>
          </a:xfrm>
          <a:prstGeom prst="rect">
            <a:avLst/>
          </a:prstGeom>
          <a:noFill/>
        </p:spPr>
        <p:txBody>
          <a:bodyPr wrap="square" rtlCol="0">
            <a:spAutoFit/>
          </a:bodyPr>
          <a:lstStyle/>
          <a:p>
            <a:r>
              <a:rPr lang="en-US" dirty="0">
                <a:latin typeface="Baskerville Old Face" panose="02020602080505020303" pitchFamily="18" charset="0"/>
              </a:rPr>
              <a:t>(II)</a:t>
            </a:r>
          </a:p>
        </p:txBody>
      </p:sp>
      <p:sp>
        <p:nvSpPr>
          <p:cNvPr id="25" name="TextBox 24">
            <a:extLst>
              <a:ext uri="{FF2B5EF4-FFF2-40B4-BE49-F238E27FC236}">
                <a16:creationId xmlns:a16="http://schemas.microsoft.com/office/drawing/2014/main" id="{F6FB7432-E5A2-EF02-2478-C9F3A905474D}"/>
              </a:ext>
            </a:extLst>
          </p:cNvPr>
          <p:cNvSpPr txBox="1"/>
          <p:nvPr/>
        </p:nvSpPr>
        <p:spPr>
          <a:xfrm>
            <a:off x="6753153" y="3142423"/>
            <a:ext cx="475861" cy="369332"/>
          </a:xfrm>
          <a:prstGeom prst="rect">
            <a:avLst/>
          </a:prstGeom>
          <a:noFill/>
        </p:spPr>
        <p:txBody>
          <a:bodyPr wrap="square" rtlCol="0">
            <a:spAutoFit/>
          </a:bodyPr>
          <a:lstStyle/>
          <a:p>
            <a:r>
              <a:rPr lang="en-US" dirty="0">
                <a:latin typeface="Baskerville Old Face" panose="02020602080505020303" pitchFamily="18" charset="0"/>
              </a:rPr>
              <a:t>(I)</a:t>
            </a:r>
          </a:p>
        </p:txBody>
      </p:sp>
      <p:sp>
        <p:nvSpPr>
          <p:cNvPr id="26" name="Right Brace 25">
            <a:extLst>
              <a:ext uri="{FF2B5EF4-FFF2-40B4-BE49-F238E27FC236}">
                <a16:creationId xmlns:a16="http://schemas.microsoft.com/office/drawing/2014/main" id="{3CC7441F-7199-0F02-6300-D9291971A522}"/>
              </a:ext>
            </a:extLst>
          </p:cNvPr>
          <p:cNvSpPr/>
          <p:nvPr/>
        </p:nvSpPr>
        <p:spPr>
          <a:xfrm rot="5400000">
            <a:off x="2666879" y="468084"/>
            <a:ext cx="569167" cy="4983982"/>
          </a:xfrm>
          <a:prstGeom prst="rightBrac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ight Brace 26">
            <a:extLst>
              <a:ext uri="{FF2B5EF4-FFF2-40B4-BE49-F238E27FC236}">
                <a16:creationId xmlns:a16="http://schemas.microsoft.com/office/drawing/2014/main" id="{9E4BC5DB-3966-81D2-41FD-F0B83E41B5EA}"/>
              </a:ext>
            </a:extLst>
          </p:cNvPr>
          <p:cNvSpPr/>
          <p:nvPr/>
        </p:nvSpPr>
        <p:spPr>
          <a:xfrm rot="5400000">
            <a:off x="8636365" y="719498"/>
            <a:ext cx="569167" cy="5773524"/>
          </a:xfrm>
          <a:prstGeom prst="rightBrac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03BB283E-8282-43E5-93F1-79970E6D320D}"/>
              </a:ext>
            </a:extLst>
          </p:cNvPr>
          <p:cNvSpPr txBox="1"/>
          <p:nvPr/>
        </p:nvSpPr>
        <p:spPr>
          <a:xfrm>
            <a:off x="814223" y="3303402"/>
            <a:ext cx="4618653" cy="584775"/>
          </a:xfrm>
          <a:prstGeom prst="rect">
            <a:avLst/>
          </a:prstGeom>
          <a:noFill/>
        </p:spPr>
        <p:txBody>
          <a:bodyPr wrap="square" rtlCol="0">
            <a:spAutoFit/>
          </a:bodyPr>
          <a:lstStyle/>
          <a:p>
            <a:r>
              <a:rPr lang="en-US" sz="1600" dirty="0">
                <a:solidFill>
                  <a:schemeClr val="accent2">
                    <a:lumMod val="50000"/>
                  </a:schemeClr>
                </a:solidFill>
                <a:latin typeface="Baskerville Old Face" panose="02020602080505020303" pitchFamily="18" charset="0"/>
                <a:cs typeface="Times New Roman" panose="02020603050405020304" pitchFamily="18" charset="0"/>
              </a:rPr>
              <a:t>Monolayers Ti</a:t>
            </a:r>
            <a:r>
              <a:rPr lang="en-US" sz="1600" baseline="-25000" dirty="0">
                <a:solidFill>
                  <a:schemeClr val="accent2">
                    <a:lumMod val="50000"/>
                  </a:schemeClr>
                </a:solidFill>
                <a:latin typeface="Baskerville Old Face" panose="02020602080505020303" pitchFamily="18" charset="0"/>
                <a:cs typeface="Times New Roman" panose="02020603050405020304" pitchFamily="18" charset="0"/>
              </a:rPr>
              <a:t>2</a:t>
            </a:r>
            <a:r>
              <a:rPr lang="en-US" sz="1600" dirty="0">
                <a:solidFill>
                  <a:schemeClr val="accent2">
                    <a:lumMod val="50000"/>
                  </a:schemeClr>
                </a:solidFill>
                <a:latin typeface="Baskerville Old Face" panose="02020602080505020303" pitchFamily="18" charset="0"/>
                <a:cs typeface="Times New Roman" panose="02020603050405020304" pitchFamily="18" charset="0"/>
              </a:rPr>
              <a:t>CO</a:t>
            </a:r>
            <a:r>
              <a:rPr lang="en-US" sz="1600" baseline="-25000" dirty="0">
                <a:solidFill>
                  <a:schemeClr val="accent2">
                    <a:lumMod val="50000"/>
                  </a:schemeClr>
                </a:solidFill>
                <a:latin typeface="Baskerville Old Face" panose="02020602080505020303" pitchFamily="18" charset="0"/>
                <a:cs typeface="Times New Roman" panose="02020603050405020304" pitchFamily="18" charset="0"/>
              </a:rPr>
              <a:t>2 </a:t>
            </a:r>
            <a:r>
              <a:rPr lang="en-US" sz="1600" dirty="0">
                <a:solidFill>
                  <a:schemeClr val="accent2">
                    <a:lumMod val="50000"/>
                  </a:schemeClr>
                </a:solidFill>
                <a:latin typeface="Baskerville Old Face" panose="02020602080505020303" pitchFamily="18" charset="0"/>
                <a:cs typeface="Times New Roman" panose="02020603050405020304" pitchFamily="18" charset="0"/>
              </a:rPr>
              <a:t>(I),</a:t>
            </a:r>
            <a:r>
              <a:rPr lang="en-US" sz="1600" baseline="-25000" dirty="0">
                <a:solidFill>
                  <a:schemeClr val="accent2">
                    <a:lumMod val="50000"/>
                  </a:schemeClr>
                </a:solidFill>
                <a:latin typeface="Baskerville Old Face" panose="02020602080505020303" pitchFamily="18" charset="0"/>
                <a:cs typeface="Times New Roman" panose="02020603050405020304" pitchFamily="18" charset="0"/>
              </a:rPr>
              <a:t>  </a:t>
            </a:r>
            <a:r>
              <a:rPr lang="en-US" sz="1600" dirty="0">
                <a:solidFill>
                  <a:schemeClr val="accent2">
                    <a:lumMod val="50000"/>
                  </a:schemeClr>
                </a:solidFill>
                <a:latin typeface="Baskerville Old Face" panose="02020602080505020303" pitchFamily="18" charset="0"/>
                <a:cs typeface="Times New Roman" panose="02020603050405020304" pitchFamily="18" charset="0"/>
              </a:rPr>
              <a:t>WS</a:t>
            </a:r>
            <a:r>
              <a:rPr lang="en-US" sz="1600" baseline="-25000" dirty="0">
                <a:solidFill>
                  <a:schemeClr val="accent2">
                    <a:lumMod val="50000"/>
                  </a:schemeClr>
                </a:solidFill>
                <a:latin typeface="Baskerville Old Face" panose="02020602080505020303" pitchFamily="18" charset="0"/>
                <a:cs typeface="Times New Roman" panose="02020603050405020304" pitchFamily="18" charset="0"/>
              </a:rPr>
              <a:t>2 </a:t>
            </a:r>
            <a:r>
              <a:rPr lang="en-US" sz="1600" dirty="0">
                <a:solidFill>
                  <a:schemeClr val="accent2">
                    <a:lumMod val="50000"/>
                  </a:schemeClr>
                </a:solidFill>
                <a:latin typeface="Baskerville Old Face" panose="02020602080505020303" pitchFamily="18" charset="0"/>
                <a:cs typeface="Times New Roman" panose="02020603050405020304" pitchFamily="18" charset="0"/>
              </a:rPr>
              <a:t>(II), WSe</a:t>
            </a:r>
            <a:r>
              <a:rPr lang="en-US" sz="1600" baseline="-25000" dirty="0">
                <a:solidFill>
                  <a:schemeClr val="accent2">
                    <a:lumMod val="50000"/>
                  </a:schemeClr>
                </a:solidFill>
                <a:latin typeface="Baskerville Old Face" panose="02020602080505020303" pitchFamily="18" charset="0"/>
                <a:cs typeface="Times New Roman" panose="02020603050405020304" pitchFamily="18" charset="0"/>
              </a:rPr>
              <a:t>2 </a:t>
            </a:r>
            <a:r>
              <a:rPr lang="en-US" sz="1600" dirty="0">
                <a:solidFill>
                  <a:schemeClr val="accent2">
                    <a:lumMod val="50000"/>
                  </a:schemeClr>
                </a:solidFill>
                <a:latin typeface="Baskerville Old Face" panose="02020602080505020303" pitchFamily="18" charset="0"/>
                <a:cs typeface="Times New Roman" panose="02020603050405020304" pitchFamily="18" charset="0"/>
              </a:rPr>
              <a:t>(III) and</a:t>
            </a:r>
            <a:r>
              <a:rPr lang="en-US" sz="1600" baseline="-25000" dirty="0">
                <a:solidFill>
                  <a:schemeClr val="accent2">
                    <a:lumMod val="50000"/>
                  </a:schemeClr>
                </a:solidFill>
                <a:latin typeface="Baskerville Old Face" panose="02020602080505020303" pitchFamily="18" charset="0"/>
                <a:cs typeface="Times New Roman" panose="02020603050405020304" pitchFamily="18" charset="0"/>
              </a:rPr>
              <a:t> </a:t>
            </a:r>
            <a:r>
              <a:rPr lang="en-US" sz="1600" dirty="0">
                <a:solidFill>
                  <a:schemeClr val="accent2">
                    <a:lumMod val="50000"/>
                  </a:schemeClr>
                </a:solidFill>
                <a:latin typeface="Baskerville Old Face" panose="02020602080505020303" pitchFamily="18" charset="0"/>
                <a:cs typeface="Times New Roman" panose="02020603050405020304" pitchFamily="18" charset="0"/>
              </a:rPr>
              <a:t> </a:t>
            </a:r>
            <a:r>
              <a:rPr lang="en-US" sz="1600" baseline="-25000" dirty="0">
                <a:solidFill>
                  <a:schemeClr val="accent2">
                    <a:lumMod val="50000"/>
                  </a:schemeClr>
                </a:solidFill>
                <a:latin typeface="Baskerville Old Face" panose="02020602080505020303" pitchFamily="18" charset="0"/>
                <a:cs typeface="Times New Roman" panose="02020603050405020304" pitchFamily="18" charset="0"/>
              </a:rPr>
              <a:t> </a:t>
            </a:r>
            <a:r>
              <a:rPr lang="en-US" sz="1600" dirty="0">
                <a:solidFill>
                  <a:schemeClr val="accent2">
                    <a:lumMod val="50000"/>
                  </a:schemeClr>
                </a:solidFill>
                <a:latin typeface="Baskerville Old Face" panose="02020602080505020303" pitchFamily="18" charset="0"/>
                <a:cs typeface="Times New Roman" panose="02020603050405020304" pitchFamily="18" charset="0"/>
              </a:rPr>
              <a:t>WTe</a:t>
            </a:r>
            <a:r>
              <a:rPr lang="en-US" sz="1600" baseline="-25000" dirty="0">
                <a:solidFill>
                  <a:schemeClr val="accent2">
                    <a:lumMod val="50000"/>
                  </a:schemeClr>
                </a:solidFill>
                <a:latin typeface="Baskerville Old Face" panose="02020602080505020303" pitchFamily="18" charset="0"/>
                <a:cs typeface="Times New Roman" panose="02020603050405020304" pitchFamily="18" charset="0"/>
              </a:rPr>
              <a:t>2 </a:t>
            </a:r>
            <a:r>
              <a:rPr lang="en-US" sz="1600" dirty="0">
                <a:solidFill>
                  <a:schemeClr val="accent2">
                    <a:lumMod val="50000"/>
                  </a:schemeClr>
                </a:solidFill>
                <a:latin typeface="Baskerville Old Face" panose="02020602080505020303" pitchFamily="18" charset="0"/>
                <a:cs typeface="Times New Roman" panose="02020603050405020304" pitchFamily="18" charset="0"/>
              </a:rPr>
              <a:t>(IV)  respectively.</a:t>
            </a:r>
          </a:p>
        </p:txBody>
      </p:sp>
      <p:sp>
        <p:nvSpPr>
          <p:cNvPr id="29" name="TextBox 28">
            <a:extLst>
              <a:ext uri="{FF2B5EF4-FFF2-40B4-BE49-F238E27FC236}">
                <a16:creationId xmlns:a16="http://schemas.microsoft.com/office/drawing/2014/main" id="{DBE731BE-2C2C-84FB-4C73-C614AE4D30D2}"/>
              </a:ext>
            </a:extLst>
          </p:cNvPr>
          <p:cNvSpPr txBox="1"/>
          <p:nvPr/>
        </p:nvSpPr>
        <p:spPr>
          <a:xfrm>
            <a:off x="6353254" y="3908493"/>
            <a:ext cx="5771642" cy="584775"/>
          </a:xfrm>
          <a:prstGeom prst="rect">
            <a:avLst/>
          </a:prstGeom>
          <a:noFill/>
        </p:spPr>
        <p:txBody>
          <a:bodyPr wrap="square" rtlCol="0">
            <a:spAutoFit/>
          </a:bodyPr>
          <a:lstStyle/>
          <a:p>
            <a:r>
              <a:rPr lang="en-US" sz="1600" dirty="0">
                <a:solidFill>
                  <a:schemeClr val="accent2">
                    <a:lumMod val="50000"/>
                  </a:schemeClr>
                </a:solidFill>
                <a:latin typeface="Baskerville Old Face" panose="02020602080505020303" pitchFamily="18" charset="0"/>
                <a:cs typeface="Times New Roman" panose="02020603050405020304" pitchFamily="18" charset="0"/>
              </a:rPr>
              <a:t>Constructed bilayer </a:t>
            </a:r>
            <a:r>
              <a:rPr lang="en-US" sz="1600" dirty="0" err="1">
                <a:solidFill>
                  <a:schemeClr val="accent2">
                    <a:lumMod val="50000"/>
                  </a:schemeClr>
                </a:solidFill>
                <a:latin typeface="Baskerville Old Face" panose="02020602080505020303" pitchFamily="18" charset="0"/>
                <a:cs typeface="Times New Roman" panose="02020603050405020304" pitchFamily="18" charset="0"/>
              </a:rPr>
              <a:t>vdW</a:t>
            </a:r>
            <a:r>
              <a:rPr lang="en-US" sz="1600" dirty="0">
                <a:solidFill>
                  <a:schemeClr val="accent2">
                    <a:lumMod val="50000"/>
                  </a:schemeClr>
                </a:solidFill>
                <a:latin typeface="Baskerville Old Face" panose="02020602080505020303" pitchFamily="18" charset="0"/>
                <a:cs typeface="Times New Roman" panose="02020603050405020304" pitchFamily="18" charset="0"/>
              </a:rPr>
              <a:t> heterostructures Ti</a:t>
            </a:r>
            <a:r>
              <a:rPr lang="en-US" sz="1600" baseline="-25000" dirty="0">
                <a:solidFill>
                  <a:schemeClr val="accent2">
                    <a:lumMod val="50000"/>
                  </a:schemeClr>
                </a:solidFill>
                <a:latin typeface="Baskerville Old Face" panose="02020602080505020303" pitchFamily="18" charset="0"/>
                <a:cs typeface="Times New Roman" panose="02020603050405020304" pitchFamily="18" charset="0"/>
              </a:rPr>
              <a:t>2</a:t>
            </a:r>
            <a:r>
              <a:rPr lang="en-US" sz="1600" dirty="0">
                <a:solidFill>
                  <a:schemeClr val="accent2">
                    <a:lumMod val="50000"/>
                  </a:schemeClr>
                </a:solidFill>
                <a:latin typeface="Baskerville Old Face" panose="02020602080505020303" pitchFamily="18" charset="0"/>
                <a:cs typeface="Times New Roman" panose="02020603050405020304" pitchFamily="18" charset="0"/>
              </a:rPr>
              <a:t>CO</a:t>
            </a:r>
            <a:r>
              <a:rPr lang="en-US" sz="1600" baseline="-25000" dirty="0">
                <a:solidFill>
                  <a:schemeClr val="accent2">
                    <a:lumMod val="50000"/>
                  </a:schemeClr>
                </a:solidFill>
                <a:latin typeface="Baskerville Old Face" panose="02020602080505020303" pitchFamily="18" charset="0"/>
                <a:cs typeface="Times New Roman" panose="02020603050405020304" pitchFamily="18" charset="0"/>
              </a:rPr>
              <a:t>2</a:t>
            </a:r>
            <a:r>
              <a:rPr lang="en-US" sz="1600" dirty="0">
                <a:solidFill>
                  <a:schemeClr val="accent2">
                    <a:lumMod val="50000"/>
                  </a:schemeClr>
                </a:solidFill>
                <a:latin typeface="Baskerville Old Face" panose="02020602080505020303" pitchFamily="18" charset="0"/>
                <a:cs typeface="Times New Roman" panose="02020603050405020304" pitchFamily="18" charset="0"/>
              </a:rPr>
              <a:t>-WS</a:t>
            </a:r>
            <a:r>
              <a:rPr lang="en-US" sz="1600" baseline="-25000" dirty="0">
                <a:solidFill>
                  <a:schemeClr val="accent2">
                    <a:lumMod val="50000"/>
                  </a:schemeClr>
                </a:solidFill>
                <a:latin typeface="Baskerville Old Face" panose="02020602080505020303" pitchFamily="18" charset="0"/>
                <a:cs typeface="Times New Roman" panose="02020603050405020304" pitchFamily="18" charset="0"/>
              </a:rPr>
              <a:t>2 </a:t>
            </a:r>
            <a:r>
              <a:rPr lang="en-US" sz="1600" dirty="0">
                <a:solidFill>
                  <a:schemeClr val="accent2">
                    <a:lumMod val="50000"/>
                  </a:schemeClr>
                </a:solidFill>
                <a:latin typeface="Baskerville Old Face" panose="02020602080505020303" pitchFamily="18" charset="0"/>
                <a:cs typeface="Times New Roman" panose="02020603050405020304" pitchFamily="18" charset="0"/>
              </a:rPr>
              <a:t>(I),</a:t>
            </a:r>
            <a:r>
              <a:rPr lang="en-US" sz="1600" baseline="-25000" dirty="0">
                <a:solidFill>
                  <a:schemeClr val="accent2">
                    <a:lumMod val="50000"/>
                  </a:schemeClr>
                </a:solidFill>
                <a:latin typeface="Baskerville Old Face" panose="02020602080505020303" pitchFamily="18" charset="0"/>
                <a:cs typeface="Times New Roman" panose="02020603050405020304" pitchFamily="18" charset="0"/>
              </a:rPr>
              <a:t> </a:t>
            </a:r>
            <a:r>
              <a:rPr lang="en-US" sz="1600" dirty="0">
                <a:solidFill>
                  <a:schemeClr val="accent2">
                    <a:lumMod val="50000"/>
                  </a:schemeClr>
                </a:solidFill>
                <a:latin typeface="Baskerville Old Face" panose="02020602080505020303" pitchFamily="18" charset="0"/>
                <a:cs typeface="Times New Roman" panose="02020603050405020304" pitchFamily="18" charset="0"/>
              </a:rPr>
              <a:t>Ti</a:t>
            </a:r>
            <a:r>
              <a:rPr lang="en-US" sz="1600" baseline="-25000" dirty="0">
                <a:solidFill>
                  <a:schemeClr val="accent2">
                    <a:lumMod val="50000"/>
                  </a:schemeClr>
                </a:solidFill>
                <a:latin typeface="Baskerville Old Face" panose="02020602080505020303" pitchFamily="18" charset="0"/>
                <a:cs typeface="Times New Roman" panose="02020603050405020304" pitchFamily="18" charset="0"/>
              </a:rPr>
              <a:t>2</a:t>
            </a:r>
            <a:r>
              <a:rPr lang="en-US" sz="1600" dirty="0">
                <a:solidFill>
                  <a:schemeClr val="accent2">
                    <a:lumMod val="50000"/>
                  </a:schemeClr>
                </a:solidFill>
                <a:latin typeface="Baskerville Old Face" panose="02020602080505020303" pitchFamily="18" charset="0"/>
                <a:cs typeface="Times New Roman" panose="02020603050405020304" pitchFamily="18" charset="0"/>
              </a:rPr>
              <a:t>CO</a:t>
            </a:r>
            <a:r>
              <a:rPr lang="en-US" sz="1600" baseline="-25000" dirty="0">
                <a:solidFill>
                  <a:schemeClr val="accent2">
                    <a:lumMod val="50000"/>
                  </a:schemeClr>
                </a:solidFill>
                <a:latin typeface="Baskerville Old Face" panose="02020602080505020303" pitchFamily="18" charset="0"/>
                <a:cs typeface="Times New Roman" panose="02020603050405020304" pitchFamily="18" charset="0"/>
              </a:rPr>
              <a:t>2</a:t>
            </a:r>
            <a:r>
              <a:rPr lang="en-US" sz="1600" dirty="0">
                <a:solidFill>
                  <a:schemeClr val="accent2">
                    <a:lumMod val="50000"/>
                  </a:schemeClr>
                </a:solidFill>
                <a:latin typeface="Baskerville Old Face" panose="02020602080505020303" pitchFamily="18" charset="0"/>
                <a:cs typeface="Times New Roman" panose="02020603050405020304" pitchFamily="18" charset="0"/>
              </a:rPr>
              <a:t>-WSe</a:t>
            </a:r>
            <a:r>
              <a:rPr lang="en-US" sz="1600" baseline="-25000" dirty="0">
                <a:solidFill>
                  <a:schemeClr val="accent2">
                    <a:lumMod val="50000"/>
                  </a:schemeClr>
                </a:solidFill>
                <a:latin typeface="Baskerville Old Face" panose="02020602080505020303" pitchFamily="18" charset="0"/>
                <a:cs typeface="Times New Roman" panose="02020603050405020304" pitchFamily="18" charset="0"/>
              </a:rPr>
              <a:t>2  </a:t>
            </a:r>
            <a:r>
              <a:rPr lang="en-US" sz="1600" dirty="0">
                <a:solidFill>
                  <a:schemeClr val="accent2">
                    <a:lumMod val="50000"/>
                  </a:schemeClr>
                </a:solidFill>
                <a:latin typeface="Baskerville Old Face" panose="02020602080505020303" pitchFamily="18" charset="0"/>
                <a:cs typeface="Times New Roman" panose="02020603050405020304" pitchFamily="18" charset="0"/>
              </a:rPr>
              <a:t>(II) and</a:t>
            </a:r>
            <a:r>
              <a:rPr lang="en-US" sz="1600" baseline="-25000" dirty="0">
                <a:solidFill>
                  <a:schemeClr val="accent2">
                    <a:lumMod val="50000"/>
                  </a:schemeClr>
                </a:solidFill>
                <a:latin typeface="Baskerville Old Face" panose="02020602080505020303" pitchFamily="18" charset="0"/>
                <a:cs typeface="Times New Roman" panose="02020603050405020304" pitchFamily="18" charset="0"/>
              </a:rPr>
              <a:t> </a:t>
            </a:r>
            <a:r>
              <a:rPr lang="en-US" sz="1600" dirty="0">
                <a:solidFill>
                  <a:schemeClr val="accent2">
                    <a:lumMod val="50000"/>
                  </a:schemeClr>
                </a:solidFill>
                <a:latin typeface="Baskerville Old Face" panose="02020602080505020303" pitchFamily="18" charset="0"/>
                <a:cs typeface="Times New Roman" panose="02020603050405020304" pitchFamily="18" charset="0"/>
              </a:rPr>
              <a:t>Ti</a:t>
            </a:r>
            <a:r>
              <a:rPr lang="en-US" sz="1600" baseline="-25000" dirty="0">
                <a:solidFill>
                  <a:schemeClr val="accent2">
                    <a:lumMod val="50000"/>
                  </a:schemeClr>
                </a:solidFill>
                <a:latin typeface="Baskerville Old Face" panose="02020602080505020303" pitchFamily="18" charset="0"/>
                <a:cs typeface="Times New Roman" panose="02020603050405020304" pitchFamily="18" charset="0"/>
              </a:rPr>
              <a:t>2</a:t>
            </a:r>
            <a:r>
              <a:rPr lang="en-US" sz="1600" dirty="0">
                <a:solidFill>
                  <a:schemeClr val="accent2">
                    <a:lumMod val="50000"/>
                  </a:schemeClr>
                </a:solidFill>
                <a:latin typeface="Baskerville Old Face" panose="02020602080505020303" pitchFamily="18" charset="0"/>
                <a:cs typeface="Times New Roman" panose="02020603050405020304" pitchFamily="18" charset="0"/>
              </a:rPr>
              <a:t>CO</a:t>
            </a:r>
            <a:r>
              <a:rPr lang="en-US" sz="1600" baseline="-25000" dirty="0">
                <a:solidFill>
                  <a:schemeClr val="accent2">
                    <a:lumMod val="50000"/>
                  </a:schemeClr>
                </a:solidFill>
                <a:latin typeface="Baskerville Old Face" panose="02020602080505020303" pitchFamily="18" charset="0"/>
                <a:cs typeface="Times New Roman" panose="02020603050405020304" pitchFamily="18" charset="0"/>
              </a:rPr>
              <a:t>2</a:t>
            </a:r>
            <a:r>
              <a:rPr lang="en-US" sz="1600" dirty="0">
                <a:solidFill>
                  <a:schemeClr val="accent2">
                    <a:lumMod val="50000"/>
                  </a:schemeClr>
                </a:solidFill>
                <a:latin typeface="Baskerville Old Face" panose="02020602080505020303" pitchFamily="18" charset="0"/>
                <a:cs typeface="Times New Roman" panose="02020603050405020304" pitchFamily="18" charset="0"/>
              </a:rPr>
              <a:t>-WTe</a:t>
            </a:r>
            <a:r>
              <a:rPr lang="en-US" sz="1600" baseline="-25000" dirty="0">
                <a:solidFill>
                  <a:schemeClr val="accent2">
                    <a:lumMod val="50000"/>
                  </a:schemeClr>
                </a:solidFill>
                <a:latin typeface="Baskerville Old Face" panose="02020602080505020303" pitchFamily="18" charset="0"/>
                <a:cs typeface="Times New Roman" panose="02020603050405020304" pitchFamily="18" charset="0"/>
              </a:rPr>
              <a:t>2 </a:t>
            </a:r>
            <a:r>
              <a:rPr lang="en-US" sz="1600" dirty="0">
                <a:solidFill>
                  <a:schemeClr val="accent2">
                    <a:lumMod val="50000"/>
                  </a:schemeClr>
                </a:solidFill>
                <a:latin typeface="Baskerville Old Face" panose="02020602080505020303" pitchFamily="18" charset="0"/>
                <a:cs typeface="Times New Roman" panose="02020603050405020304" pitchFamily="18" charset="0"/>
              </a:rPr>
              <a:t>(III) respectively. </a:t>
            </a:r>
            <a:r>
              <a:rPr lang="en-US" sz="1600" baseline="-25000" dirty="0">
                <a:solidFill>
                  <a:schemeClr val="accent2">
                    <a:lumMod val="50000"/>
                  </a:schemeClr>
                </a:solidFill>
                <a:latin typeface="Baskerville Old Face" panose="02020602080505020303" pitchFamily="18" charset="0"/>
                <a:cs typeface="Times New Roman" panose="02020603050405020304" pitchFamily="18" charset="0"/>
              </a:rPr>
              <a:t>   </a:t>
            </a:r>
            <a:endParaRPr lang="en-US" sz="1600" dirty="0">
              <a:solidFill>
                <a:schemeClr val="accent2">
                  <a:lumMod val="50000"/>
                </a:schemeClr>
              </a:solidFill>
              <a:latin typeface="Baskerville Old Face" panose="02020602080505020303"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9CC35DB1-1BDD-9057-0ED0-C89F02F55681}"/>
              </a:ext>
            </a:extLst>
          </p:cNvPr>
          <p:cNvSpPr txBox="1"/>
          <p:nvPr/>
        </p:nvSpPr>
        <p:spPr>
          <a:xfrm>
            <a:off x="114125" y="4897975"/>
            <a:ext cx="11908248"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6">
                    <a:lumMod val="50000"/>
                  </a:schemeClr>
                </a:solidFill>
                <a:highlight>
                  <a:srgbClr val="FFFF00"/>
                </a:highlight>
                <a:latin typeface="Baskerville Old Face" panose="02020602080505020303" pitchFamily="18" charset="0"/>
              </a:rPr>
              <a:t>Method of simulation :</a:t>
            </a:r>
          </a:p>
          <a:p>
            <a:pPr marL="285750" indent="-285750">
              <a:buFont typeface="Wingdings" panose="05000000000000000000" pitchFamily="2" charset="2"/>
              <a:buChar char="v"/>
            </a:pPr>
            <a:r>
              <a:rPr lang="en-US" sz="1600" dirty="0">
                <a:solidFill>
                  <a:schemeClr val="tx2">
                    <a:lumMod val="50000"/>
                  </a:schemeClr>
                </a:solidFill>
                <a:latin typeface="Baskerville Old Face" panose="02020602080505020303" pitchFamily="18" charset="0"/>
                <a:cs typeface="Times New Roman" panose="02020603050405020304" pitchFamily="18" charset="0"/>
              </a:rPr>
              <a:t>Ground state properties were calculated by first principle calculations within the framework of DFT, using VASP implementing PBE and HSE06 functional.</a:t>
            </a:r>
          </a:p>
          <a:p>
            <a:endParaRPr lang="en-US" sz="1600" dirty="0">
              <a:solidFill>
                <a:schemeClr val="tx2">
                  <a:lumMod val="50000"/>
                </a:schemeClr>
              </a:solidFill>
              <a:latin typeface="Baskerville Old Face" panose="02020602080505020303" pitchFamily="18" charset="0"/>
              <a:cs typeface="Times New Roman" panose="02020603050405020304" pitchFamily="18" charset="0"/>
            </a:endParaRPr>
          </a:p>
          <a:p>
            <a:pPr marL="285750" indent="-285750">
              <a:buFont typeface="Wingdings" panose="05000000000000000000" pitchFamily="2" charset="2"/>
              <a:buChar char="v"/>
            </a:pPr>
            <a:r>
              <a:rPr lang="en-US" sz="1600" dirty="0">
                <a:solidFill>
                  <a:schemeClr val="tx2">
                    <a:lumMod val="50000"/>
                  </a:schemeClr>
                </a:solidFill>
                <a:latin typeface="Baskerville Old Face" panose="02020602080505020303" pitchFamily="18" charset="0"/>
                <a:cs typeface="Times New Roman" panose="02020603050405020304" pitchFamily="18" charset="0"/>
              </a:rPr>
              <a:t>Non-adiabatic Molecular Dynamics study was further done employing Hefei-NAMD code</a:t>
            </a:r>
            <a:r>
              <a:rPr lang="en-US" sz="1600" dirty="0">
                <a:solidFill>
                  <a:schemeClr val="accent1">
                    <a:lumMod val="50000"/>
                  </a:schemeClr>
                </a:solidFill>
                <a:latin typeface="Baskerville Old Face" panose="02020602080505020303" pitchFamily="18" charset="0"/>
                <a:cs typeface="Times New Roman" panose="02020603050405020304" pitchFamily="18" charset="0"/>
              </a:rPr>
              <a:t>.</a:t>
            </a:r>
          </a:p>
        </p:txBody>
      </p:sp>
      <p:pic>
        <p:nvPicPr>
          <p:cNvPr id="32" name="Picture 31">
            <a:extLst>
              <a:ext uri="{FF2B5EF4-FFF2-40B4-BE49-F238E27FC236}">
                <a16:creationId xmlns:a16="http://schemas.microsoft.com/office/drawing/2014/main" id="{72B7ABA3-B32F-F681-E6CE-42671532B6E0}"/>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20389" b="82551" l="23432" r="68023">
                        <a14:foregroundMark x1="62455" y1="20531" x2="65909" y2="21811"/>
                        <a14:foregroundMark x1="67273" y1="28355" x2="67432" y2="31057"/>
                        <a14:foregroundMark x1="67432" y1="27881" x2="67886" y2="30725"/>
                        <a14:foregroundMark x1="67591" y1="50071" x2="67955" y2="53438"/>
                        <a14:foregroundMark x1="67727" y1="72119" x2="67500" y2="75296"/>
                        <a14:foregroundMark x1="50364" y1="21337" x2="51818" y2="20673"/>
                        <a14:foregroundMark x1="25795" y1="28497" x2="25250" y2="32338"/>
                        <a14:foregroundMark x1="31682" y1="20673" x2="33295" y2="20389"/>
                        <a14:foregroundMark x1="25409" y1="49929" x2="25409" y2="56140"/>
                        <a14:foregroundMark x1="24886" y1="51494" x2="24886" y2="56946"/>
                        <a14:foregroundMark x1="24114" y1="28829" x2="24273" y2="32812"/>
                        <a14:foregroundMark x1="24727" y1="50071" x2="23886" y2="55334"/>
                        <a14:foregroundMark x1="23659" y1="73068" x2="24341" y2="78473"/>
                        <a14:foregroundMark x1="24182" y1="28971" x2="23659" y2="29635"/>
                        <a14:foregroundMark x1="24500" y1="50545" x2="23659" y2="54386"/>
                        <a14:foregroundMark x1="24114" y1="72926" x2="23432" y2="77051"/>
                        <a14:foregroundMark x1="67659" y1="28165" x2="67886" y2="30488"/>
                        <a14:foregroundMark x1="67500" y1="72262" x2="67955" y2="71977"/>
                        <a14:foregroundMark x1="67955" y1="27833" x2="68023" y2="30963"/>
                        <a14:foregroundMark x1="40091" y1="30631" x2="32318" y2="47653"/>
                        <a14:foregroundMark x1="33136" y1="22380" x2="28955" y2="27074"/>
                        <a14:foregroundMark x1="36205" y1="60408" x2="33000" y2="69464"/>
                        <a14:foregroundMark x1="33000" y1="69464" x2="32023" y2="69796"/>
                        <a14:foregroundMark x1="31636" y1="65576" x2="29023" y2="61214"/>
                        <a14:foregroundMark x1="52114" y1="20673" x2="50545" y2="20531"/>
                        <a14:backgroundMark x1="70500" y1="61072" x2="66341" y2="61546"/>
                        <a14:backgroundMark x1="66341" y1="61546" x2="65909" y2="61072"/>
                        <a14:backgroundMark x1="64364" y1="60597" x2="61841" y2="60929"/>
                        <a14:backgroundMark x1="57932" y1="60929" x2="53659" y2="60597"/>
                        <a14:backgroundMark x1="53659" y1="60597" x2="53045" y2="60929"/>
                        <a14:backgroundMark x1="51591" y1="60597" x2="37114" y2="60929"/>
                        <a14:backgroundMark x1="35045" y1="60929" x2="29773" y2="60929"/>
                        <a14:backgroundMark x1="28091" y1="60787" x2="23114" y2="60787"/>
                      </a14:backgroundRemoval>
                    </a14:imgEffect>
                  </a14:imgLayer>
                </a14:imgProps>
              </a:ext>
              <a:ext uri="{28A0092B-C50C-407E-A947-70E740481C1C}">
                <a14:useLocalDpi xmlns:a14="http://schemas.microsoft.com/office/drawing/2010/main" val="0"/>
              </a:ext>
            </a:extLst>
          </a:blip>
          <a:srcRect l="20051" t="13164" r="27056" b="9649"/>
          <a:stretch/>
        </p:blipFill>
        <p:spPr>
          <a:xfrm rot="16200000" flipV="1">
            <a:off x="9882022" y="1104202"/>
            <a:ext cx="2524887" cy="1725038"/>
          </a:xfrm>
          <a:prstGeom prst="rect">
            <a:avLst/>
          </a:prstGeom>
        </p:spPr>
      </p:pic>
    </p:spTree>
    <p:extLst>
      <p:ext uri="{BB962C8B-B14F-4D97-AF65-F5344CB8AC3E}">
        <p14:creationId xmlns:p14="http://schemas.microsoft.com/office/powerpoint/2010/main" val="1921549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7C8014-01BF-DE32-3761-AD30DC281C14}"/>
              </a:ext>
            </a:extLst>
          </p:cNvPr>
          <p:cNvPicPr>
            <a:picLocks noChangeAspect="1"/>
          </p:cNvPicPr>
          <p:nvPr/>
        </p:nvPicPr>
        <p:blipFill rotWithShape="1">
          <a:blip r:embed="rId2">
            <a:extLst>
              <a:ext uri="{28A0092B-C50C-407E-A947-70E740481C1C}">
                <a14:useLocalDpi xmlns:a14="http://schemas.microsoft.com/office/drawing/2010/main" val="0"/>
              </a:ext>
            </a:extLst>
          </a:blip>
          <a:srcRect t="57798" b="3889"/>
          <a:stretch/>
        </p:blipFill>
        <p:spPr>
          <a:xfrm>
            <a:off x="306589" y="4084399"/>
            <a:ext cx="11578822" cy="2497375"/>
          </a:xfrm>
          <a:prstGeom prst="rect">
            <a:avLst/>
          </a:prstGeom>
        </p:spPr>
      </p:pic>
      <p:sp>
        <p:nvSpPr>
          <p:cNvPr id="4" name="TextBox 3">
            <a:extLst>
              <a:ext uri="{FF2B5EF4-FFF2-40B4-BE49-F238E27FC236}">
                <a16:creationId xmlns:a16="http://schemas.microsoft.com/office/drawing/2014/main" id="{2D4B5DAD-61F4-4032-4015-FD0F2357175D}"/>
              </a:ext>
            </a:extLst>
          </p:cNvPr>
          <p:cNvSpPr txBox="1"/>
          <p:nvPr/>
        </p:nvSpPr>
        <p:spPr>
          <a:xfrm>
            <a:off x="3959423" y="3738415"/>
            <a:ext cx="600075"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(b)</a:t>
            </a:r>
          </a:p>
        </p:txBody>
      </p:sp>
      <p:sp>
        <p:nvSpPr>
          <p:cNvPr id="5" name="TextBox 4">
            <a:extLst>
              <a:ext uri="{FF2B5EF4-FFF2-40B4-BE49-F238E27FC236}">
                <a16:creationId xmlns:a16="http://schemas.microsoft.com/office/drawing/2014/main" id="{94C5588C-ADF9-4991-FC9A-1B2FF42C1EE9}"/>
              </a:ext>
            </a:extLst>
          </p:cNvPr>
          <p:cNvSpPr txBox="1"/>
          <p:nvPr/>
        </p:nvSpPr>
        <p:spPr>
          <a:xfrm>
            <a:off x="-3455" y="3738415"/>
            <a:ext cx="476250"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(a)</a:t>
            </a:r>
          </a:p>
        </p:txBody>
      </p:sp>
      <p:sp>
        <p:nvSpPr>
          <p:cNvPr id="6" name="TextBox 5">
            <a:extLst>
              <a:ext uri="{FF2B5EF4-FFF2-40B4-BE49-F238E27FC236}">
                <a16:creationId xmlns:a16="http://schemas.microsoft.com/office/drawing/2014/main" id="{8050B0CC-3E07-653C-3619-72FABA066C41}"/>
              </a:ext>
            </a:extLst>
          </p:cNvPr>
          <p:cNvSpPr txBox="1"/>
          <p:nvPr/>
        </p:nvSpPr>
        <p:spPr>
          <a:xfrm>
            <a:off x="7902288" y="3738415"/>
            <a:ext cx="476250"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a:t>
            </a:r>
          </a:p>
        </p:txBody>
      </p:sp>
      <p:pic>
        <p:nvPicPr>
          <p:cNvPr id="8" name="Picture 7">
            <a:extLst>
              <a:ext uri="{FF2B5EF4-FFF2-40B4-BE49-F238E27FC236}">
                <a16:creationId xmlns:a16="http://schemas.microsoft.com/office/drawing/2014/main" id="{396849BA-C83C-0BC4-BB86-A9AF5A54A8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7981" y="1151103"/>
            <a:ext cx="5829966" cy="2277897"/>
          </a:xfrm>
          <a:prstGeom prst="rect">
            <a:avLst/>
          </a:prstGeom>
        </p:spPr>
      </p:pic>
      <p:cxnSp>
        <p:nvCxnSpPr>
          <p:cNvPr id="10" name="Straight Connector 9">
            <a:extLst>
              <a:ext uri="{FF2B5EF4-FFF2-40B4-BE49-F238E27FC236}">
                <a16:creationId xmlns:a16="http://schemas.microsoft.com/office/drawing/2014/main" id="{A9522C4D-9515-B980-1A8D-B53D4E960419}"/>
              </a:ext>
            </a:extLst>
          </p:cNvPr>
          <p:cNvCxnSpPr>
            <a:cxnSpLocks/>
          </p:cNvCxnSpPr>
          <p:nvPr/>
        </p:nvCxnSpPr>
        <p:spPr>
          <a:xfrm>
            <a:off x="5808803" y="3432854"/>
            <a:ext cx="57991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F0307AE-0A78-701C-C533-EA760DB6E782}"/>
              </a:ext>
            </a:extLst>
          </p:cNvPr>
          <p:cNvSpPr txBox="1"/>
          <p:nvPr/>
        </p:nvSpPr>
        <p:spPr>
          <a:xfrm>
            <a:off x="234670" y="1126931"/>
            <a:ext cx="5543311" cy="1477328"/>
          </a:xfrm>
          <a:prstGeom prst="rect">
            <a:avLst/>
          </a:prstGeom>
          <a:noFill/>
        </p:spPr>
        <p:txBody>
          <a:bodyPr wrap="square" rtlCol="0">
            <a:spAutoFit/>
          </a:bodyPr>
          <a:lstStyle/>
          <a:p>
            <a:pPr marL="285750" indent="-285750" algn="just">
              <a:buFont typeface="Wingdings" panose="05000000000000000000" pitchFamily="2" charset="2"/>
              <a:buChar char="v"/>
            </a:pPr>
            <a:r>
              <a:rPr lang="en-US" dirty="0">
                <a:solidFill>
                  <a:schemeClr val="accent6">
                    <a:lumMod val="50000"/>
                  </a:schemeClr>
                </a:solidFill>
                <a:latin typeface="Baskerville Old Face" panose="02020602080505020303" pitchFamily="18" charset="0"/>
                <a:cs typeface="Times New Roman" panose="02020603050405020304" pitchFamily="18" charset="0"/>
              </a:rPr>
              <a:t>Our choice of the monolayers stands viable structurally.</a:t>
            </a:r>
          </a:p>
          <a:p>
            <a:pPr marL="285750" indent="-285750" algn="just">
              <a:buFont typeface="Wingdings" panose="05000000000000000000" pitchFamily="2" charset="2"/>
              <a:buChar char="v"/>
            </a:pPr>
            <a:endParaRPr lang="en-US" dirty="0">
              <a:solidFill>
                <a:schemeClr val="accent6">
                  <a:lumMod val="50000"/>
                </a:schemeClr>
              </a:solidFill>
              <a:latin typeface="Baskerville Old Face" panose="02020602080505020303" pitchFamily="18" charset="0"/>
              <a:cs typeface="Times New Roman" panose="02020603050405020304" pitchFamily="18" charset="0"/>
            </a:endParaRPr>
          </a:p>
          <a:p>
            <a:pPr marL="285750" indent="-285750" algn="just">
              <a:buFont typeface="Wingdings" panose="05000000000000000000" pitchFamily="2" charset="2"/>
              <a:buChar char="v"/>
            </a:pPr>
            <a:endParaRPr lang="en-US" dirty="0">
              <a:solidFill>
                <a:schemeClr val="accent6">
                  <a:lumMod val="50000"/>
                </a:schemeClr>
              </a:solidFill>
              <a:latin typeface="Baskerville Old Face" panose="02020602080505020303" pitchFamily="18" charset="0"/>
              <a:cs typeface="Times New Roman" panose="02020603050405020304" pitchFamily="18" charset="0"/>
            </a:endParaRPr>
          </a:p>
          <a:p>
            <a:pPr marL="285750" indent="-285750" algn="just">
              <a:buFont typeface="Wingdings" panose="05000000000000000000" pitchFamily="2" charset="2"/>
              <a:buChar char="v"/>
            </a:pPr>
            <a:r>
              <a:rPr lang="en-US" dirty="0">
                <a:solidFill>
                  <a:schemeClr val="accent6">
                    <a:lumMod val="50000"/>
                  </a:schemeClr>
                </a:solidFill>
                <a:latin typeface="Baskerville Old Face" panose="02020602080505020303" pitchFamily="18" charset="0"/>
                <a:cs typeface="Times New Roman" panose="02020603050405020304" pitchFamily="18" charset="0"/>
              </a:rPr>
              <a:t>We see that the final geometries are intact , indicating the satisfactory thermal stability of the heterostructures.</a:t>
            </a:r>
          </a:p>
        </p:txBody>
      </p:sp>
    </p:spTree>
    <p:extLst>
      <p:ext uri="{BB962C8B-B14F-4D97-AF65-F5344CB8AC3E}">
        <p14:creationId xmlns:p14="http://schemas.microsoft.com/office/powerpoint/2010/main" val="3874219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55BF07-56A5-9416-5E26-A4DF2CFC03C1}"/>
              </a:ext>
            </a:extLst>
          </p:cNvPr>
          <p:cNvPicPr>
            <a:picLocks noChangeAspect="1"/>
          </p:cNvPicPr>
          <p:nvPr/>
        </p:nvPicPr>
        <p:blipFill rotWithShape="1">
          <a:blip r:embed="rId2">
            <a:extLst>
              <a:ext uri="{28A0092B-C50C-407E-A947-70E740481C1C}">
                <a14:useLocalDpi xmlns:a14="http://schemas.microsoft.com/office/drawing/2010/main" val="0"/>
              </a:ext>
            </a:extLst>
          </a:blip>
          <a:srcRect t="2585" b="11429"/>
          <a:stretch/>
        </p:blipFill>
        <p:spPr>
          <a:xfrm>
            <a:off x="5242627" y="239526"/>
            <a:ext cx="6487136" cy="3139321"/>
          </a:xfrm>
          <a:prstGeom prst="rect">
            <a:avLst/>
          </a:prstGeom>
        </p:spPr>
      </p:pic>
      <p:pic>
        <p:nvPicPr>
          <p:cNvPr id="7" name="Picture 6">
            <a:extLst>
              <a:ext uri="{FF2B5EF4-FFF2-40B4-BE49-F238E27FC236}">
                <a16:creationId xmlns:a16="http://schemas.microsoft.com/office/drawing/2014/main" id="{46A0C8F8-0554-00AF-284D-0456BAE0B48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418" b="89965" l="2900" r="91301">
                        <a14:foregroundMark x1="7552" y1="16686" x2="9777" y2="13186"/>
                        <a14:foregroundMark x1="10317" y1="16336" x2="6743" y2="21354"/>
                        <a14:foregroundMark x1="6743" y1="21354" x2="3709" y2="14469"/>
                        <a14:foregroundMark x1="3709" y1="14469" x2="7620" y2="11552"/>
                        <a14:foregroundMark x1="7620" y1="11552" x2="9845" y2="11552"/>
                        <a14:foregroundMark x1="3169" y1="20887" x2="4720" y2="19370"/>
                        <a14:foregroundMark x1="4720" y1="19370" x2="5799" y2="17736"/>
                        <a14:foregroundMark x1="4316" y1="23104" x2="9305" y2="21937"/>
                        <a14:foregroundMark x1="9305" y1="21937" x2="11328" y2="14352"/>
                        <a14:foregroundMark x1="11328" y1="14352" x2="11059" y2="13652"/>
                        <a14:foregroundMark x1="64666" y1="17270" x2="68038" y2="62660"/>
                        <a14:foregroundMark x1="57945" y1="11359" x2="58463" y2="11319"/>
                        <a14:foregroundMark x1="58463" y1="11319" x2="59946" y2="11552"/>
                        <a14:foregroundMark x1="6945" y1="22637" x2="2360" y2="19020"/>
                        <a14:foregroundMark x1="2360" y1="19020" x2="3237" y2="8635"/>
                        <a14:foregroundMark x1="3237" y1="8635" x2="8901" y2="7585"/>
                        <a14:foregroundMark x1="8901" y1="7585" x2="12003" y2="13536"/>
                        <a14:foregroundMark x1="12003" y1="13536" x2="12340" y2="17620"/>
                        <a14:foregroundMark x1="11666" y1="21470" x2="7485" y2="24737"/>
                        <a14:foregroundMark x1="7485" y1="24737" x2="3304" y2="22054"/>
                        <a14:foregroundMark x1="3304" y1="22054" x2="2900" y2="20537"/>
                        <a14:foregroundMark x1="7687" y1="25321" x2="3102" y2="23104"/>
                        <a14:foregroundMark x1="3102" y1="23104" x2="1955" y2="14586"/>
                        <a14:foregroundMark x1="1955" y1="14586" x2="3978" y2="7585"/>
                        <a14:foregroundMark x1="3978" y1="7585" x2="8429" y2="6534"/>
                        <a14:foregroundMark x1="8429" y1="6534" x2="12272" y2="11319"/>
                        <a14:foregroundMark x1="12272" y1="11319" x2="12677" y2="20537"/>
                        <a14:foregroundMark x1="12677" y1="20537" x2="7552" y2="25321"/>
                        <a14:foregroundMark x1="61362" y1="39907" x2="63385" y2="47025"/>
                        <a14:foregroundMark x1="63385" y1="47025" x2="65273" y2="48891"/>
                        <a14:foregroundMark x1="75725" y1="55076" x2="77748" y2="62310"/>
                        <a14:foregroundMark x1="77748" y1="62310" x2="79501" y2="65694"/>
                        <a14:foregroundMark x1="26298" y1="75963" x2="30209" y2="81330"/>
                        <a14:foregroundMark x1="62036" y1="10852" x2="61227" y2="17970"/>
                        <a14:foregroundMark x1="55158" y1="15986" x2="61092" y2="18786"/>
                        <a14:foregroundMark x1="57863" y1="11582" x2="59946" y2="13419"/>
                        <a14:foregroundMark x1="57653" y1="16803" x2="57231" y2="13298"/>
                        <a14:foregroundMark x1="75792" y1="78763" x2="85233" y2="77946"/>
                        <a14:foregroundMark x1="85233" y1="77946" x2="85435" y2="77946"/>
                        <a14:foregroundMark x1="87166" y1="84050" x2="91167" y2="78180"/>
                        <a14:foregroundMark x1="84963" y1="87281" x2="86519" y2="84998"/>
                        <a14:foregroundMark x1="91301" y1="77130" x2="86918" y2="75963"/>
                        <a14:foregroundMark x1="59407" y1="62660" x2="68510" y2="62077"/>
                        <a14:foregroundMark x1="68510" y1="62077" x2="71544" y2="62660"/>
                        <a14:backgroundMark x1="46662" y1="12019" x2="55900" y2="11785"/>
                        <a14:backgroundMark x1="55900" y1="11785" x2="57788" y2="11785"/>
                        <a14:backgroundMark x1="87390" y1="84714" x2="89211" y2="85531"/>
                        <a14:backgroundMark x1="86581" y1="84714" x2="87728" y2="79113"/>
                        <a14:backgroundMark x1="87053" y1="84714" x2="88402" y2="83547"/>
                        <a14:backgroundMark x1="86581" y1="85064" x2="88537" y2="79113"/>
                      </a14:backgroundRemoval>
                    </a14:imgEffect>
                  </a14:imgLayer>
                </a14:imgProps>
              </a:ext>
              <a:ext uri="{28A0092B-C50C-407E-A947-70E740481C1C}">
                <a14:useLocalDpi xmlns:a14="http://schemas.microsoft.com/office/drawing/2010/main" val="0"/>
              </a:ext>
            </a:extLst>
          </a:blip>
          <a:stretch>
            <a:fillRect/>
          </a:stretch>
        </p:blipFill>
        <p:spPr>
          <a:xfrm>
            <a:off x="0" y="3119533"/>
            <a:ext cx="5552594" cy="3208748"/>
          </a:xfrm>
          <a:prstGeom prst="rect">
            <a:avLst/>
          </a:prstGeom>
        </p:spPr>
      </p:pic>
      <p:sp>
        <p:nvSpPr>
          <p:cNvPr id="11" name="TextBox 10">
            <a:extLst>
              <a:ext uri="{FF2B5EF4-FFF2-40B4-BE49-F238E27FC236}">
                <a16:creationId xmlns:a16="http://schemas.microsoft.com/office/drawing/2014/main" id="{4F4D28F0-E82A-13CF-3DAA-3C245306C676}"/>
              </a:ext>
            </a:extLst>
          </p:cNvPr>
          <p:cNvSpPr txBox="1"/>
          <p:nvPr/>
        </p:nvSpPr>
        <p:spPr>
          <a:xfrm>
            <a:off x="279732" y="5316762"/>
            <a:ext cx="1455617"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Oxidation</a:t>
            </a:r>
          </a:p>
        </p:txBody>
      </p:sp>
      <p:sp>
        <p:nvSpPr>
          <p:cNvPr id="13" name="TextBox 12">
            <a:extLst>
              <a:ext uri="{FF2B5EF4-FFF2-40B4-BE49-F238E27FC236}">
                <a16:creationId xmlns:a16="http://schemas.microsoft.com/office/drawing/2014/main" id="{C4EDB3EB-CF64-572D-68A7-E2A4E7C9DC88}"/>
              </a:ext>
            </a:extLst>
          </p:cNvPr>
          <p:cNvSpPr txBox="1"/>
          <p:nvPr/>
        </p:nvSpPr>
        <p:spPr>
          <a:xfrm>
            <a:off x="2268684" y="3710261"/>
            <a:ext cx="1455617"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Reduction</a:t>
            </a:r>
          </a:p>
        </p:txBody>
      </p:sp>
      <p:sp>
        <p:nvSpPr>
          <p:cNvPr id="14" name="TextBox 13">
            <a:extLst>
              <a:ext uri="{FF2B5EF4-FFF2-40B4-BE49-F238E27FC236}">
                <a16:creationId xmlns:a16="http://schemas.microsoft.com/office/drawing/2014/main" id="{E55C5194-A04F-3161-A665-EB97B5478189}"/>
              </a:ext>
            </a:extLst>
          </p:cNvPr>
          <p:cNvSpPr txBox="1"/>
          <p:nvPr/>
        </p:nvSpPr>
        <p:spPr>
          <a:xfrm>
            <a:off x="4743790" y="5566126"/>
            <a:ext cx="1455617"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Oxidation</a:t>
            </a:r>
          </a:p>
        </p:txBody>
      </p:sp>
      <p:sp>
        <p:nvSpPr>
          <p:cNvPr id="15" name="TextBox 14">
            <a:extLst>
              <a:ext uri="{FF2B5EF4-FFF2-40B4-BE49-F238E27FC236}">
                <a16:creationId xmlns:a16="http://schemas.microsoft.com/office/drawing/2014/main" id="{59A03CA1-1909-8F3C-697A-DF9D909DEBF3}"/>
              </a:ext>
            </a:extLst>
          </p:cNvPr>
          <p:cNvSpPr txBox="1"/>
          <p:nvPr/>
        </p:nvSpPr>
        <p:spPr>
          <a:xfrm>
            <a:off x="2608863" y="3306718"/>
            <a:ext cx="1455617"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Reduction</a:t>
            </a:r>
          </a:p>
        </p:txBody>
      </p:sp>
      <p:sp>
        <p:nvSpPr>
          <p:cNvPr id="16" name="TextBox 15">
            <a:extLst>
              <a:ext uri="{FF2B5EF4-FFF2-40B4-BE49-F238E27FC236}">
                <a16:creationId xmlns:a16="http://schemas.microsoft.com/office/drawing/2014/main" id="{57F17984-CEF8-C158-DC19-0C26B11A4EC2}"/>
              </a:ext>
            </a:extLst>
          </p:cNvPr>
          <p:cNvSpPr txBox="1"/>
          <p:nvPr/>
        </p:nvSpPr>
        <p:spPr>
          <a:xfrm>
            <a:off x="783368" y="5874194"/>
            <a:ext cx="3433982" cy="338554"/>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(d) Type-II heterojunction</a:t>
            </a:r>
          </a:p>
        </p:txBody>
      </p:sp>
      <p:sp>
        <p:nvSpPr>
          <p:cNvPr id="17" name="TextBox 16">
            <a:extLst>
              <a:ext uri="{FF2B5EF4-FFF2-40B4-BE49-F238E27FC236}">
                <a16:creationId xmlns:a16="http://schemas.microsoft.com/office/drawing/2014/main" id="{847022B3-6702-4225-94F4-68BD5F36F1CE}"/>
              </a:ext>
            </a:extLst>
          </p:cNvPr>
          <p:cNvSpPr txBox="1"/>
          <p:nvPr/>
        </p:nvSpPr>
        <p:spPr>
          <a:xfrm>
            <a:off x="3835603" y="5881524"/>
            <a:ext cx="3433982" cy="338554"/>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(e) Z-scheme</a:t>
            </a:r>
          </a:p>
        </p:txBody>
      </p:sp>
      <p:sp>
        <p:nvSpPr>
          <p:cNvPr id="19" name="TextBox 18">
            <a:extLst>
              <a:ext uri="{FF2B5EF4-FFF2-40B4-BE49-F238E27FC236}">
                <a16:creationId xmlns:a16="http://schemas.microsoft.com/office/drawing/2014/main" id="{D6D14612-18CC-3166-D34C-B99DEE538501}"/>
              </a:ext>
            </a:extLst>
          </p:cNvPr>
          <p:cNvSpPr txBox="1"/>
          <p:nvPr/>
        </p:nvSpPr>
        <p:spPr>
          <a:xfrm>
            <a:off x="177245" y="626560"/>
            <a:ext cx="4927699" cy="2062103"/>
          </a:xfrm>
          <a:prstGeom prst="rect">
            <a:avLst/>
          </a:prstGeom>
          <a:noFill/>
        </p:spPr>
        <p:txBody>
          <a:bodyPr wrap="square" rtlCol="0">
            <a:spAutoFit/>
          </a:bodyPr>
          <a:lstStyle/>
          <a:p>
            <a:pPr marL="285750" indent="-285750" algn="just">
              <a:buFont typeface="Wingdings" panose="05000000000000000000" pitchFamily="2" charset="2"/>
              <a:buChar char="v"/>
            </a:pPr>
            <a:r>
              <a:rPr lang="en-US" sz="1600" dirty="0">
                <a:solidFill>
                  <a:schemeClr val="tx2">
                    <a:lumMod val="50000"/>
                  </a:schemeClr>
                </a:solidFill>
                <a:latin typeface="Baskerville Old Face" panose="02020602080505020303" pitchFamily="18" charset="0"/>
                <a:cs typeface="Times New Roman" panose="02020603050405020304" pitchFamily="18" charset="0"/>
              </a:rPr>
              <a:t>From Figure - (a), (b) and (c) we can confirm that the three heterostructures follow type-II band alignment.</a:t>
            </a:r>
          </a:p>
          <a:p>
            <a:pPr marL="285750" indent="-285750" algn="just">
              <a:buFont typeface="Wingdings" panose="05000000000000000000" pitchFamily="2" charset="2"/>
              <a:buChar char="v"/>
            </a:pPr>
            <a:endParaRPr lang="en-US" sz="1600" dirty="0">
              <a:solidFill>
                <a:schemeClr val="tx2">
                  <a:lumMod val="50000"/>
                </a:schemeClr>
              </a:solidFill>
              <a:latin typeface="Baskerville Old Face" panose="02020602080505020303" pitchFamily="18" charset="0"/>
              <a:cs typeface="Times New Roman" panose="02020603050405020304" pitchFamily="18" charset="0"/>
            </a:endParaRPr>
          </a:p>
          <a:p>
            <a:pPr marL="285750" indent="-285750" algn="just">
              <a:buFont typeface="Wingdings" panose="05000000000000000000" pitchFamily="2" charset="2"/>
              <a:buChar char="v"/>
            </a:pPr>
            <a:endParaRPr lang="en-US" sz="1600" dirty="0">
              <a:solidFill>
                <a:schemeClr val="tx2">
                  <a:lumMod val="50000"/>
                </a:schemeClr>
              </a:solidFill>
              <a:latin typeface="Baskerville Old Face" panose="02020602080505020303" pitchFamily="18" charset="0"/>
              <a:cs typeface="Times New Roman" panose="02020603050405020304" pitchFamily="18" charset="0"/>
            </a:endParaRPr>
          </a:p>
          <a:p>
            <a:pPr marL="285750" indent="-285750" algn="just">
              <a:buFont typeface="Wingdings" panose="05000000000000000000" pitchFamily="2" charset="2"/>
              <a:buChar char="v"/>
            </a:pPr>
            <a:endParaRPr lang="en-US" sz="1600" dirty="0">
              <a:solidFill>
                <a:schemeClr val="tx2">
                  <a:lumMod val="50000"/>
                </a:schemeClr>
              </a:solidFill>
              <a:latin typeface="Baskerville Old Face" panose="02020602080505020303" pitchFamily="18" charset="0"/>
              <a:cs typeface="Times New Roman" panose="02020603050405020304" pitchFamily="18" charset="0"/>
            </a:endParaRPr>
          </a:p>
          <a:p>
            <a:pPr marL="285750" indent="-285750" algn="just">
              <a:buFont typeface="Wingdings" panose="05000000000000000000" pitchFamily="2" charset="2"/>
              <a:buChar char="v"/>
            </a:pPr>
            <a:r>
              <a:rPr lang="en-US" sz="1600" dirty="0">
                <a:solidFill>
                  <a:schemeClr val="tx2">
                    <a:lumMod val="50000"/>
                  </a:schemeClr>
                </a:solidFill>
                <a:latin typeface="Baskerville Old Face" panose="02020602080505020303" pitchFamily="18" charset="0"/>
                <a:cs typeface="Times New Roman" panose="02020603050405020304" pitchFamily="18" charset="0"/>
              </a:rPr>
              <a:t>Location of VBM and CBM on two different layers facilitates charge separation.</a:t>
            </a:r>
          </a:p>
          <a:p>
            <a:pPr algn="just"/>
            <a:endParaRPr lang="en-US" sz="16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0F7989F3-9208-2031-044C-EE260E1618CC}"/>
              </a:ext>
            </a:extLst>
          </p:cNvPr>
          <p:cNvSpPr txBox="1"/>
          <p:nvPr/>
        </p:nvSpPr>
        <p:spPr>
          <a:xfrm>
            <a:off x="270343" y="6515466"/>
            <a:ext cx="4460032" cy="307777"/>
          </a:xfrm>
          <a:prstGeom prst="rect">
            <a:avLst/>
          </a:prstGeom>
          <a:noFill/>
        </p:spPr>
        <p:txBody>
          <a:bodyPr wrap="square" rtlCol="0">
            <a:spAutoFit/>
          </a:bodyPr>
          <a:lstStyle/>
          <a:p>
            <a:r>
              <a:rPr lang="en-US" sz="1400" dirty="0">
                <a:latin typeface="Baskerville Old Face" panose="02020602080505020303" pitchFamily="18" charset="0"/>
                <a:cs typeface="Times New Roman" panose="02020603050405020304" pitchFamily="18" charset="0"/>
              </a:rPr>
              <a:t>References : </a:t>
            </a:r>
            <a:r>
              <a:rPr lang="en-US" sz="1400" dirty="0">
                <a:solidFill>
                  <a:srgbClr val="1C1D1E"/>
                </a:solidFill>
                <a:effectLst/>
                <a:latin typeface="Baskerville Old Face" panose="02020602080505020303" pitchFamily="18" charset="0"/>
              </a:rPr>
              <a:t>Small Methods 2017, 1, 1700080</a:t>
            </a:r>
            <a:endParaRPr lang="en-US" sz="1400" dirty="0">
              <a:latin typeface="Baskerville Old Face" panose="02020602080505020303" pitchFamily="18" charset="0"/>
            </a:endParaRPr>
          </a:p>
        </p:txBody>
      </p:sp>
      <p:sp>
        <p:nvSpPr>
          <p:cNvPr id="26" name="TextBox 25">
            <a:extLst>
              <a:ext uri="{FF2B5EF4-FFF2-40B4-BE49-F238E27FC236}">
                <a16:creationId xmlns:a16="http://schemas.microsoft.com/office/drawing/2014/main" id="{5405800C-5863-8816-40A5-E14223FE058F}"/>
              </a:ext>
            </a:extLst>
          </p:cNvPr>
          <p:cNvSpPr txBox="1"/>
          <p:nvPr/>
        </p:nvSpPr>
        <p:spPr>
          <a:xfrm>
            <a:off x="270343" y="6195135"/>
            <a:ext cx="11172825" cy="615553"/>
          </a:xfrm>
          <a:prstGeom prst="rect">
            <a:avLst/>
          </a:prstGeom>
          <a:noFill/>
        </p:spPr>
        <p:txBody>
          <a:bodyPr wrap="square" rtlCol="0">
            <a:spAutoFit/>
          </a:bodyPr>
          <a:lstStyle/>
          <a:p>
            <a:r>
              <a:rPr lang="en-US" dirty="0">
                <a:solidFill>
                  <a:srgbClr val="C00000"/>
                </a:solidFill>
                <a:latin typeface="Baskerville Old Face" panose="02020602080505020303" pitchFamily="18" charset="0"/>
              </a:rPr>
              <a:t>Remarks : </a:t>
            </a:r>
            <a:r>
              <a:rPr lang="en-US" dirty="0">
                <a:solidFill>
                  <a:srgbClr val="C00000"/>
                </a:solidFill>
                <a:latin typeface="Baskerville Old Face" panose="02020602080505020303" pitchFamily="18" charset="0"/>
                <a:cs typeface="Times New Roman" panose="02020603050405020304" pitchFamily="18" charset="0"/>
              </a:rPr>
              <a:t>The band plots reveal the type-II behaviour, but to confirm Z-scheme behaviour, we need to explore further</a:t>
            </a:r>
            <a:r>
              <a:rPr lang="en-US" b="1" dirty="0">
                <a:solidFill>
                  <a:srgbClr val="C00000"/>
                </a:solidFill>
                <a:latin typeface="Times New Roman" panose="02020603050405020304" pitchFamily="18" charset="0"/>
                <a:cs typeface="Times New Roman" panose="02020603050405020304" pitchFamily="18" charset="0"/>
              </a:rPr>
              <a:t>.</a:t>
            </a:r>
          </a:p>
          <a:p>
            <a:endParaRPr lang="en-US" sz="1600" dirty="0">
              <a:solidFill>
                <a:srgbClr val="C00000"/>
              </a:solidFill>
            </a:endParaRPr>
          </a:p>
        </p:txBody>
      </p:sp>
      <p:sp>
        <p:nvSpPr>
          <p:cNvPr id="5" name="TextBox 4">
            <a:extLst>
              <a:ext uri="{FF2B5EF4-FFF2-40B4-BE49-F238E27FC236}">
                <a16:creationId xmlns:a16="http://schemas.microsoft.com/office/drawing/2014/main" id="{BE7B50DD-F617-60FA-53B0-8A25F60D5AC5}"/>
              </a:ext>
            </a:extLst>
          </p:cNvPr>
          <p:cNvSpPr txBox="1"/>
          <p:nvPr/>
        </p:nvSpPr>
        <p:spPr>
          <a:xfrm>
            <a:off x="5266367" y="4201933"/>
            <a:ext cx="6645901" cy="1323439"/>
          </a:xfrm>
          <a:prstGeom prst="rect">
            <a:avLst/>
          </a:prstGeom>
          <a:noFill/>
        </p:spPr>
        <p:txBody>
          <a:bodyPr wrap="square" rtlCol="0">
            <a:spAutoFit/>
          </a:bodyPr>
          <a:lstStyle/>
          <a:p>
            <a:pPr marL="285750" indent="-285750" algn="just">
              <a:buFont typeface="Wingdings" panose="05000000000000000000" pitchFamily="2" charset="2"/>
              <a:buChar char="v"/>
            </a:pPr>
            <a:r>
              <a:rPr lang="en-US" sz="1600" dirty="0">
                <a:solidFill>
                  <a:schemeClr val="tx2">
                    <a:lumMod val="50000"/>
                  </a:schemeClr>
                </a:solidFill>
                <a:latin typeface="Baskerville Old Face" panose="02020602080505020303" pitchFamily="18" charset="0"/>
                <a:cs typeface="Times New Roman" panose="02020603050405020304" pitchFamily="18" charset="0"/>
              </a:rPr>
              <a:t>In a typical direct Z-scheme charge carrier transfer pathway, the photogenerated electrons with strong reduction abilities in the CBM and holes with strong oxidation abilities in the VBM are preserved, while the photogenerated electrons and with inferior redox power, recombine.</a:t>
            </a:r>
          </a:p>
          <a:p>
            <a:pPr algn="just"/>
            <a:r>
              <a:rPr lang="en-US" sz="1600" dirty="0">
                <a:solidFill>
                  <a:schemeClr val="tx2">
                    <a:lumMod val="50000"/>
                  </a:schemeClr>
                </a:solidFill>
                <a:latin typeface="Baskerville Old Face" panose="02020602080505020303" pitchFamily="18" charset="0"/>
                <a:cs typeface="Times New Roman" panose="02020603050405020304" pitchFamily="18" charset="0"/>
              </a:rPr>
              <a:t>          </a:t>
            </a:r>
          </a:p>
        </p:txBody>
      </p:sp>
      <p:sp>
        <p:nvSpPr>
          <p:cNvPr id="2" name="TextBox 1">
            <a:extLst>
              <a:ext uri="{FF2B5EF4-FFF2-40B4-BE49-F238E27FC236}">
                <a16:creationId xmlns:a16="http://schemas.microsoft.com/office/drawing/2014/main" id="{C0D13732-283C-20EA-4426-44F20E0160BF}"/>
              </a:ext>
            </a:extLst>
          </p:cNvPr>
          <p:cNvSpPr txBox="1"/>
          <p:nvPr/>
        </p:nvSpPr>
        <p:spPr>
          <a:xfrm>
            <a:off x="1120749" y="3112203"/>
            <a:ext cx="818320" cy="369332"/>
          </a:xfrm>
          <a:prstGeom prst="rect">
            <a:avLst/>
          </a:prstGeom>
          <a:noFill/>
        </p:spPr>
        <p:txBody>
          <a:bodyPr wrap="square" rtlCol="0">
            <a:spAutoFit/>
          </a:bodyPr>
          <a:lstStyle/>
          <a:p>
            <a:r>
              <a:rPr lang="en-US" dirty="0">
                <a:latin typeface="Baskerville Old Face" panose="02020602080505020303" pitchFamily="18" charset="0"/>
              </a:rPr>
              <a:t>SC-I</a:t>
            </a:r>
          </a:p>
        </p:txBody>
      </p:sp>
      <p:sp>
        <p:nvSpPr>
          <p:cNvPr id="4" name="TextBox 3">
            <a:extLst>
              <a:ext uri="{FF2B5EF4-FFF2-40B4-BE49-F238E27FC236}">
                <a16:creationId xmlns:a16="http://schemas.microsoft.com/office/drawing/2014/main" id="{C82CCCC3-0994-AA16-3266-71BDD4D98CEA}"/>
              </a:ext>
            </a:extLst>
          </p:cNvPr>
          <p:cNvSpPr txBox="1"/>
          <p:nvPr/>
        </p:nvSpPr>
        <p:spPr>
          <a:xfrm>
            <a:off x="1822775" y="3275940"/>
            <a:ext cx="818320" cy="369332"/>
          </a:xfrm>
          <a:prstGeom prst="rect">
            <a:avLst/>
          </a:prstGeom>
          <a:noFill/>
        </p:spPr>
        <p:txBody>
          <a:bodyPr wrap="square" rtlCol="0">
            <a:spAutoFit/>
          </a:bodyPr>
          <a:lstStyle/>
          <a:p>
            <a:r>
              <a:rPr lang="en-US" dirty="0">
                <a:latin typeface="Baskerville Old Face" panose="02020602080505020303" pitchFamily="18" charset="0"/>
              </a:rPr>
              <a:t>SC-II</a:t>
            </a:r>
          </a:p>
        </p:txBody>
      </p:sp>
      <p:sp>
        <p:nvSpPr>
          <p:cNvPr id="6" name="TextBox 5">
            <a:extLst>
              <a:ext uri="{FF2B5EF4-FFF2-40B4-BE49-F238E27FC236}">
                <a16:creationId xmlns:a16="http://schemas.microsoft.com/office/drawing/2014/main" id="{618DFC36-BF7C-353A-3019-28A03854ABB0}"/>
              </a:ext>
            </a:extLst>
          </p:cNvPr>
          <p:cNvSpPr txBox="1"/>
          <p:nvPr/>
        </p:nvSpPr>
        <p:spPr>
          <a:xfrm>
            <a:off x="3422157" y="3097615"/>
            <a:ext cx="818320" cy="369332"/>
          </a:xfrm>
          <a:prstGeom prst="rect">
            <a:avLst/>
          </a:prstGeom>
          <a:noFill/>
        </p:spPr>
        <p:txBody>
          <a:bodyPr wrap="square" rtlCol="0">
            <a:spAutoFit/>
          </a:bodyPr>
          <a:lstStyle/>
          <a:p>
            <a:r>
              <a:rPr lang="en-US" dirty="0">
                <a:latin typeface="Baskerville Old Face" panose="02020602080505020303" pitchFamily="18" charset="0"/>
              </a:rPr>
              <a:t>SC-I</a:t>
            </a:r>
          </a:p>
        </p:txBody>
      </p:sp>
      <p:sp>
        <p:nvSpPr>
          <p:cNvPr id="8" name="TextBox 7">
            <a:extLst>
              <a:ext uri="{FF2B5EF4-FFF2-40B4-BE49-F238E27FC236}">
                <a16:creationId xmlns:a16="http://schemas.microsoft.com/office/drawing/2014/main" id="{49128DD4-73C0-F170-7751-4FA4A786A0E9}"/>
              </a:ext>
            </a:extLst>
          </p:cNvPr>
          <p:cNvSpPr txBox="1"/>
          <p:nvPr/>
        </p:nvSpPr>
        <p:spPr>
          <a:xfrm>
            <a:off x="4112104" y="3476448"/>
            <a:ext cx="818320" cy="369332"/>
          </a:xfrm>
          <a:prstGeom prst="rect">
            <a:avLst/>
          </a:prstGeom>
          <a:noFill/>
        </p:spPr>
        <p:txBody>
          <a:bodyPr wrap="square" rtlCol="0">
            <a:spAutoFit/>
          </a:bodyPr>
          <a:lstStyle/>
          <a:p>
            <a:r>
              <a:rPr lang="en-US" dirty="0">
                <a:latin typeface="Baskerville Old Face" panose="02020602080505020303" pitchFamily="18" charset="0"/>
              </a:rPr>
              <a:t>SC-II</a:t>
            </a:r>
          </a:p>
        </p:txBody>
      </p:sp>
    </p:spTree>
    <p:extLst>
      <p:ext uri="{BB962C8B-B14F-4D97-AF65-F5344CB8AC3E}">
        <p14:creationId xmlns:p14="http://schemas.microsoft.com/office/powerpoint/2010/main" val="3848808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B7522D1-BD73-7593-8F29-2B23691B205F}"/>
              </a:ext>
            </a:extLst>
          </p:cNvPr>
          <p:cNvSpPr txBox="1"/>
          <p:nvPr/>
        </p:nvSpPr>
        <p:spPr>
          <a:xfrm>
            <a:off x="77075" y="826914"/>
            <a:ext cx="4624346" cy="2092881"/>
          </a:xfrm>
          <a:prstGeom prst="rect">
            <a:avLst/>
          </a:prstGeom>
          <a:noFill/>
        </p:spPr>
        <p:txBody>
          <a:bodyPr wrap="square" rtlCol="0">
            <a:spAutoFit/>
          </a:bodyPr>
          <a:lstStyle/>
          <a:p>
            <a:endParaRPr lang="en-US" dirty="0">
              <a:solidFill>
                <a:schemeClr val="accent6">
                  <a:lumMod val="50000"/>
                </a:schemeClr>
              </a:solidFill>
              <a:latin typeface="Baskerville Old Face" panose="02020602080505020303" pitchFamily="18" charset="0"/>
              <a:cs typeface="Times New Roman" panose="02020603050405020304" pitchFamily="18" charset="0"/>
            </a:endParaRPr>
          </a:p>
          <a:p>
            <a:pPr marL="285750" indent="-285750">
              <a:buFont typeface="Wingdings" panose="05000000000000000000" pitchFamily="2" charset="2"/>
              <a:buChar char="Ø"/>
            </a:pPr>
            <a:r>
              <a:rPr lang="en-US" sz="1600" dirty="0">
                <a:solidFill>
                  <a:schemeClr val="tx2">
                    <a:lumMod val="50000"/>
                  </a:schemeClr>
                </a:solidFill>
                <a:latin typeface="Baskerville Old Face" panose="02020602080505020303" pitchFamily="18" charset="0"/>
                <a:cs typeface="Times New Roman" panose="02020603050405020304" pitchFamily="18" charset="0"/>
              </a:rPr>
              <a:t>Photogeneration of electron-hole pairs under light irradiation.</a:t>
            </a:r>
          </a:p>
          <a:p>
            <a:pPr marL="285750" indent="-285750">
              <a:buFont typeface="Wingdings" panose="05000000000000000000" pitchFamily="2" charset="2"/>
              <a:buChar char="Ø"/>
            </a:pPr>
            <a:endParaRPr lang="en-US" sz="1600" dirty="0">
              <a:solidFill>
                <a:schemeClr val="tx2">
                  <a:lumMod val="50000"/>
                </a:schemeClr>
              </a:solidFill>
              <a:latin typeface="Baskerville Old Face" panose="02020602080505020303" pitchFamily="18" charset="0"/>
              <a:cs typeface="Times New Roman" panose="02020603050405020304" pitchFamily="18" charset="0"/>
            </a:endParaRPr>
          </a:p>
          <a:p>
            <a:pPr marL="285750" indent="-285750">
              <a:buFont typeface="Wingdings" panose="05000000000000000000" pitchFamily="2" charset="2"/>
              <a:buChar char="Ø"/>
            </a:pPr>
            <a:r>
              <a:rPr lang="en-US" sz="1600" dirty="0">
                <a:solidFill>
                  <a:schemeClr val="tx2">
                    <a:lumMod val="50000"/>
                  </a:schemeClr>
                </a:solidFill>
                <a:latin typeface="Baskerville Old Face" panose="02020602080505020303" pitchFamily="18" charset="0"/>
                <a:cs typeface="Times New Roman" panose="02020603050405020304" pitchFamily="18" charset="0"/>
              </a:rPr>
              <a:t>Charge carrier separation and migration to surface.</a:t>
            </a:r>
          </a:p>
          <a:p>
            <a:pPr marL="285750" indent="-285750">
              <a:buFont typeface="Wingdings" panose="05000000000000000000" pitchFamily="2" charset="2"/>
              <a:buChar char="Ø"/>
            </a:pPr>
            <a:endParaRPr lang="en-US" sz="1600" dirty="0">
              <a:solidFill>
                <a:schemeClr val="tx2">
                  <a:lumMod val="50000"/>
                </a:schemeClr>
              </a:solidFill>
              <a:latin typeface="Baskerville Old Face" panose="02020602080505020303" pitchFamily="18" charset="0"/>
              <a:cs typeface="Times New Roman" panose="02020603050405020304" pitchFamily="18" charset="0"/>
            </a:endParaRPr>
          </a:p>
          <a:p>
            <a:pPr marL="285750" indent="-285750">
              <a:buFont typeface="Wingdings" panose="05000000000000000000" pitchFamily="2" charset="2"/>
              <a:buChar char="Ø"/>
            </a:pPr>
            <a:r>
              <a:rPr lang="en-US" sz="1600" dirty="0">
                <a:solidFill>
                  <a:schemeClr val="tx2">
                    <a:lumMod val="50000"/>
                  </a:schemeClr>
                </a:solidFill>
                <a:latin typeface="Baskerville Old Face" panose="02020602080505020303" pitchFamily="18" charset="0"/>
                <a:cs typeface="Times New Roman" panose="02020603050405020304" pitchFamily="18" charset="0"/>
              </a:rPr>
              <a:t>Participation of electrons/holes in reduction /oxidation of water</a:t>
            </a:r>
            <a:r>
              <a:rPr lang="en-US" sz="1600" dirty="0">
                <a:solidFill>
                  <a:schemeClr val="accent6">
                    <a:lumMod val="75000"/>
                  </a:schemeClr>
                </a:solidFill>
                <a:latin typeface="Baskerville Old Face" panose="02020602080505020303" pitchFamily="18" charset="0"/>
                <a:cs typeface="Times New Roman" panose="02020603050405020304" pitchFamily="18" charset="0"/>
              </a:rPr>
              <a:t>.</a:t>
            </a:r>
          </a:p>
        </p:txBody>
      </p:sp>
      <p:sp>
        <p:nvSpPr>
          <p:cNvPr id="5" name="Right Brace 4">
            <a:extLst>
              <a:ext uri="{FF2B5EF4-FFF2-40B4-BE49-F238E27FC236}">
                <a16:creationId xmlns:a16="http://schemas.microsoft.com/office/drawing/2014/main" id="{4B2054C2-7DC1-F2E9-DB14-DB226B3C7D8C}"/>
              </a:ext>
            </a:extLst>
          </p:cNvPr>
          <p:cNvSpPr/>
          <p:nvPr/>
        </p:nvSpPr>
        <p:spPr>
          <a:xfrm rot="5400000">
            <a:off x="1975157" y="1329951"/>
            <a:ext cx="769471" cy="3823010"/>
          </a:xfrm>
          <a:prstGeom prst="rightBrac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D6A570E1-9215-8214-C9E3-AA60E9655874}"/>
              </a:ext>
            </a:extLst>
          </p:cNvPr>
          <p:cNvSpPr txBox="1"/>
          <p:nvPr/>
        </p:nvSpPr>
        <p:spPr>
          <a:xfrm>
            <a:off x="701920" y="3470553"/>
            <a:ext cx="3012040" cy="830997"/>
          </a:xfrm>
          <a:prstGeom prst="rect">
            <a:avLst/>
          </a:prstGeom>
          <a:noFill/>
        </p:spPr>
        <p:txBody>
          <a:bodyPr wrap="square" rtlCol="0">
            <a:spAutoFit/>
          </a:bodyPr>
          <a:lstStyle/>
          <a:p>
            <a:pPr algn="ctr"/>
            <a:r>
              <a:rPr lang="en-US" sz="1600" b="1" dirty="0">
                <a:solidFill>
                  <a:schemeClr val="bg2">
                    <a:lumMod val="50000"/>
                  </a:schemeClr>
                </a:solidFill>
                <a:latin typeface="Baskerville Old Face" panose="02020602080505020303" pitchFamily="18" charset="0"/>
                <a:cs typeface="Times New Roman" panose="02020603050405020304" pitchFamily="18" charset="0"/>
              </a:rPr>
              <a:t>To satisfy these criteria, the band edges of the material must straddle water redox potential</a:t>
            </a:r>
          </a:p>
        </p:txBody>
      </p:sp>
      <p:sp>
        <p:nvSpPr>
          <p:cNvPr id="10" name="TextBox 9">
            <a:extLst>
              <a:ext uri="{FF2B5EF4-FFF2-40B4-BE49-F238E27FC236}">
                <a16:creationId xmlns:a16="http://schemas.microsoft.com/office/drawing/2014/main" id="{C010194A-0066-106F-413C-93A34C44DE79}"/>
              </a:ext>
            </a:extLst>
          </p:cNvPr>
          <p:cNvSpPr txBox="1"/>
          <p:nvPr/>
        </p:nvSpPr>
        <p:spPr>
          <a:xfrm>
            <a:off x="77075" y="5172330"/>
            <a:ext cx="4624346" cy="1323439"/>
          </a:xfrm>
          <a:prstGeom prst="rect">
            <a:avLst/>
          </a:prstGeom>
          <a:noFill/>
        </p:spPr>
        <p:txBody>
          <a:bodyPr wrap="square" rtlCol="0">
            <a:spAutoFit/>
          </a:bodyPr>
          <a:lstStyle/>
          <a:p>
            <a:pPr marL="285750" indent="-285750" algn="just">
              <a:buFont typeface="Wingdings" panose="05000000000000000000" pitchFamily="2" charset="2"/>
              <a:buChar char="§"/>
            </a:pPr>
            <a:r>
              <a:rPr lang="en-US" sz="1600" dirty="0">
                <a:solidFill>
                  <a:schemeClr val="tx2">
                    <a:lumMod val="50000"/>
                  </a:schemeClr>
                </a:solidFill>
                <a:latin typeface="Baskerville Old Face" panose="02020602080505020303" pitchFamily="18" charset="0"/>
                <a:cs typeface="Times New Roman" panose="02020603050405020304" pitchFamily="18" charset="0"/>
              </a:rPr>
              <a:t>Ti</a:t>
            </a:r>
            <a:r>
              <a:rPr lang="en-US" sz="1600" baseline="-25000" dirty="0">
                <a:solidFill>
                  <a:schemeClr val="tx2">
                    <a:lumMod val="50000"/>
                  </a:schemeClr>
                </a:solidFill>
                <a:latin typeface="Baskerville Old Face" panose="02020602080505020303" pitchFamily="18" charset="0"/>
                <a:cs typeface="Times New Roman" panose="02020603050405020304" pitchFamily="18" charset="0"/>
              </a:rPr>
              <a:t>2</a:t>
            </a:r>
            <a:r>
              <a:rPr lang="en-US" sz="1600" dirty="0">
                <a:solidFill>
                  <a:schemeClr val="tx2">
                    <a:lumMod val="50000"/>
                  </a:schemeClr>
                </a:solidFill>
                <a:latin typeface="Baskerville Old Face" panose="02020602080505020303" pitchFamily="18" charset="0"/>
                <a:cs typeface="Times New Roman" panose="02020603050405020304" pitchFamily="18" charset="0"/>
              </a:rPr>
              <a:t>CO</a:t>
            </a:r>
            <a:r>
              <a:rPr lang="en-US" sz="1600" baseline="-25000" dirty="0">
                <a:solidFill>
                  <a:schemeClr val="tx2">
                    <a:lumMod val="50000"/>
                  </a:schemeClr>
                </a:solidFill>
                <a:latin typeface="Baskerville Old Face" panose="02020602080505020303" pitchFamily="18" charset="0"/>
                <a:cs typeface="Times New Roman" panose="02020603050405020304" pitchFamily="18" charset="0"/>
              </a:rPr>
              <a:t>2</a:t>
            </a:r>
            <a:r>
              <a:rPr lang="en-US" sz="1600" dirty="0">
                <a:solidFill>
                  <a:schemeClr val="tx2">
                    <a:lumMod val="50000"/>
                  </a:schemeClr>
                </a:solidFill>
                <a:latin typeface="Baskerville Old Face" panose="02020602080505020303" pitchFamily="18" charset="0"/>
                <a:cs typeface="Times New Roman" panose="02020603050405020304" pitchFamily="18" charset="0"/>
              </a:rPr>
              <a:t>-WS</a:t>
            </a:r>
            <a:r>
              <a:rPr lang="en-US" sz="1600" baseline="-25000" dirty="0">
                <a:solidFill>
                  <a:schemeClr val="tx2">
                    <a:lumMod val="50000"/>
                  </a:schemeClr>
                </a:solidFill>
                <a:latin typeface="Baskerville Old Face" panose="02020602080505020303" pitchFamily="18" charset="0"/>
                <a:cs typeface="Times New Roman" panose="02020603050405020304" pitchFamily="18" charset="0"/>
              </a:rPr>
              <a:t>2  </a:t>
            </a:r>
            <a:r>
              <a:rPr lang="en-US" sz="1600" dirty="0">
                <a:solidFill>
                  <a:schemeClr val="tx2">
                    <a:lumMod val="50000"/>
                  </a:schemeClr>
                </a:solidFill>
                <a:latin typeface="Baskerville Old Face" panose="02020602080505020303" pitchFamily="18" charset="0"/>
                <a:cs typeface="Times New Roman" panose="02020603050405020304" pitchFamily="18" charset="0"/>
              </a:rPr>
              <a:t> and Ti</a:t>
            </a:r>
            <a:r>
              <a:rPr lang="en-US" sz="1600" baseline="-25000" dirty="0">
                <a:solidFill>
                  <a:schemeClr val="tx2">
                    <a:lumMod val="50000"/>
                  </a:schemeClr>
                </a:solidFill>
                <a:latin typeface="Baskerville Old Face" panose="02020602080505020303" pitchFamily="18" charset="0"/>
                <a:cs typeface="Times New Roman" panose="02020603050405020304" pitchFamily="18" charset="0"/>
              </a:rPr>
              <a:t>2</a:t>
            </a:r>
            <a:r>
              <a:rPr lang="en-US" sz="1600" dirty="0">
                <a:solidFill>
                  <a:schemeClr val="tx2">
                    <a:lumMod val="50000"/>
                  </a:schemeClr>
                </a:solidFill>
                <a:latin typeface="Baskerville Old Face" panose="02020602080505020303" pitchFamily="18" charset="0"/>
                <a:cs typeface="Times New Roman" panose="02020603050405020304" pitchFamily="18" charset="0"/>
              </a:rPr>
              <a:t>CO</a:t>
            </a:r>
            <a:r>
              <a:rPr lang="en-US" sz="1600" baseline="-25000" dirty="0">
                <a:solidFill>
                  <a:schemeClr val="tx2">
                    <a:lumMod val="50000"/>
                  </a:schemeClr>
                </a:solidFill>
                <a:latin typeface="Baskerville Old Face" panose="02020602080505020303" pitchFamily="18" charset="0"/>
                <a:cs typeface="Times New Roman" panose="02020603050405020304" pitchFamily="18" charset="0"/>
              </a:rPr>
              <a:t>2</a:t>
            </a:r>
            <a:r>
              <a:rPr lang="en-US" sz="1600" dirty="0">
                <a:solidFill>
                  <a:schemeClr val="tx2">
                    <a:lumMod val="50000"/>
                  </a:schemeClr>
                </a:solidFill>
                <a:latin typeface="Baskerville Old Face" panose="02020602080505020303" pitchFamily="18" charset="0"/>
                <a:cs typeface="Times New Roman" panose="02020603050405020304" pitchFamily="18" charset="0"/>
              </a:rPr>
              <a:t>-WSe</a:t>
            </a:r>
            <a:r>
              <a:rPr lang="en-US" sz="1600" baseline="-25000" dirty="0">
                <a:solidFill>
                  <a:schemeClr val="tx2">
                    <a:lumMod val="50000"/>
                  </a:schemeClr>
                </a:solidFill>
                <a:latin typeface="Baskerville Old Face" panose="02020602080505020303" pitchFamily="18" charset="0"/>
                <a:cs typeface="Times New Roman" panose="02020603050405020304" pitchFamily="18" charset="0"/>
              </a:rPr>
              <a:t>2 </a:t>
            </a:r>
            <a:r>
              <a:rPr lang="en-US" sz="1600" dirty="0">
                <a:solidFill>
                  <a:schemeClr val="tx2">
                    <a:lumMod val="50000"/>
                  </a:schemeClr>
                </a:solidFill>
                <a:latin typeface="Baskerville Old Face" panose="02020602080505020303" pitchFamily="18" charset="0"/>
                <a:cs typeface="Times New Roman" panose="02020603050405020304" pitchFamily="18" charset="0"/>
              </a:rPr>
              <a:t>efficiently straddles water redox potential having bandgaps of 0.98 eV and 0.76 eV.</a:t>
            </a:r>
          </a:p>
          <a:p>
            <a:pPr marL="285750" indent="-285750" algn="just">
              <a:buFont typeface="Wingdings" panose="05000000000000000000" pitchFamily="2" charset="2"/>
              <a:buChar char="§"/>
            </a:pPr>
            <a:endParaRPr lang="en-US" sz="1600" dirty="0">
              <a:solidFill>
                <a:schemeClr val="tx2">
                  <a:lumMod val="50000"/>
                </a:schemeClr>
              </a:solidFill>
              <a:latin typeface="Baskerville Old Face" panose="02020602080505020303" pitchFamily="18" charset="0"/>
              <a:cs typeface="Times New Roman" panose="02020603050405020304" pitchFamily="18" charset="0"/>
            </a:endParaRPr>
          </a:p>
          <a:p>
            <a:pPr marL="285750" indent="-285750">
              <a:buFont typeface="Wingdings" panose="05000000000000000000" pitchFamily="2" charset="2"/>
              <a:buChar char="§"/>
            </a:pPr>
            <a:endParaRPr lang="en-US" sz="16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56DE670-ED2F-4AA7-73CE-4AA79DA9B886}"/>
              </a:ext>
            </a:extLst>
          </p:cNvPr>
          <p:cNvSpPr txBox="1"/>
          <p:nvPr/>
        </p:nvSpPr>
        <p:spPr>
          <a:xfrm>
            <a:off x="77075" y="503748"/>
            <a:ext cx="5019675" cy="646331"/>
          </a:xfrm>
          <a:prstGeom prst="rect">
            <a:avLst/>
          </a:prstGeom>
          <a:noFill/>
        </p:spPr>
        <p:txBody>
          <a:bodyPr wrap="square" rtlCol="0">
            <a:spAutoFit/>
          </a:bodyPr>
          <a:lstStyle/>
          <a:p>
            <a:pPr marL="285750" indent="-285750">
              <a:buFont typeface="Wingdings" panose="05000000000000000000" pitchFamily="2" charset="2"/>
              <a:buChar char="q"/>
            </a:pPr>
            <a:r>
              <a:rPr lang="en-US" sz="1800" dirty="0">
                <a:solidFill>
                  <a:schemeClr val="accent6">
                    <a:lumMod val="50000"/>
                  </a:schemeClr>
                </a:solidFill>
                <a:latin typeface="Baskerville Old Face" panose="02020602080505020303" pitchFamily="18" charset="0"/>
                <a:cs typeface="Times New Roman" panose="02020603050405020304" pitchFamily="18" charset="0"/>
              </a:rPr>
              <a:t>Three steps of photocatalytic water splitting</a:t>
            </a:r>
            <a:r>
              <a:rPr lang="en-US" dirty="0">
                <a:solidFill>
                  <a:schemeClr val="accent6">
                    <a:lumMod val="50000"/>
                  </a:schemeClr>
                </a:solidFill>
                <a:latin typeface="Baskerville Old Face" panose="02020602080505020303" pitchFamily="18" charset="0"/>
                <a:cs typeface="Times New Roman" panose="02020603050405020304" pitchFamily="18" charset="0"/>
              </a:rPr>
              <a:t>:</a:t>
            </a:r>
          </a:p>
          <a:p>
            <a:pPr marL="285750" indent="-285750">
              <a:buFont typeface="Wingdings" panose="05000000000000000000" pitchFamily="2" charset="2"/>
              <a:buChar char="q"/>
            </a:pPr>
            <a:endParaRPr lang="en-US" dirty="0"/>
          </a:p>
        </p:txBody>
      </p:sp>
      <p:pic>
        <p:nvPicPr>
          <p:cNvPr id="8" name="Picture 7">
            <a:extLst>
              <a:ext uri="{FF2B5EF4-FFF2-40B4-BE49-F238E27FC236}">
                <a16:creationId xmlns:a16="http://schemas.microsoft.com/office/drawing/2014/main" id="{AF5B054D-5CC9-2BBE-92B3-DB53EA730A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2109" y="674793"/>
            <a:ext cx="7413505" cy="4883877"/>
          </a:xfrm>
          <a:prstGeom prst="rect">
            <a:avLst/>
          </a:prstGeom>
        </p:spPr>
      </p:pic>
    </p:spTree>
    <p:extLst>
      <p:ext uri="{BB962C8B-B14F-4D97-AF65-F5344CB8AC3E}">
        <p14:creationId xmlns:p14="http://schemas.microsoft.com/office/powerpoint/2010/main" val="2140673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FFEA02-F185-5DA5-5623-19109E639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2727" y="353417"/>
            <a:ext cx="6928231" cy="4551958"/>
          </a:xfrm>
          <a:prstGeom prst="rect">
            <a:avLst/>
          </a:prstGeom>
        </p:spPr>
      </p:pic>
      <p:sp>
        <p:nvSpPr>
          <p:cNvPr id="4" name="TextBox 3">
            <a:extLst>
              <a:ext uri="{FF2B5EF4-FFF2-40B4-BE49-F238E27FC236}">
                <a16:creationId xmlns:a16="http://schemas.microsoft.com/office/drawing/2014/main" id="{9029662C-0BC5-D8EC-1C18-C57818592C77}"/>
              </a:ext>
            </a:extLst>
          </p:cNvPr>
          <p:cNvSpPr txBox="1"/>
          <p:nvPr/>
        </p:nvSpPr>
        <p:spPr>
          <a:xfrm>
            <a:off x="461960" y="138441"/>
            <a:ext cx="4076700"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6">
                    <a:lumMod val="50000"/>
                  </a:schemeClr>
                </a:solidFill>
                <a:highlight>
                  <a:srgbClr val="FFFF00"/>
                </a:highlight>
                <a:latin typeface="Baskerville Old Face" panose="02020602080505020303" pitchFamily="18" charset="0"/>
                <a:cs typeface="Times New Roman" panose="02020603050405020304" pitchFamily="18" charset="0"/>
              </a:rPr>
              <a:t>WHY NON-ADIABATIC STUDY</a:t>
            </a:r>
            <a:r>
              <a:rPr lang="en-US" b="1" dirty="0">
                <a:solidFill>
                  <a:schemeClr val="accent6">
                    <a:lumMod val="50000"/>
                  </a:schemeClr>
                </a:solidFill>
                <a:highlight>
                  <a:srgbClr val="FFFF00"/>
                </a:highlight>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DB8D1AEC-6170-D41A-7F17-6712905D2031}"/>
              </a:ext>
            </a:extLst>
          </p:cNvPr>
          <p:cNvSpPr txBox="1"/>
          <p:nvPr/>
        </p:nvSpPr>
        <p:spPr>
          <a:xfrm>
            <a:off x="6352747" y="6550223"/>
            <a:ext cx="6192000"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a:t>
            </a:r>
            <a:r>
              <a:rPr lang="en-US" sz="1400" b="0" i="1" dirty="0">
                <a:solidFill>
                  <a:srgbClr val="000000"/>
                </a:solidFill>
                <a:effectLst/>
                <a:latin typeface="Times New Roman" panose="02020603050405020304" pitchFamily="18" charset="0"/>
                <a:cs typeface="Times New Roman" panose="02020603050405020304" pitchFamily="18" charset="0"/>
              </a:rPr>
              <a:t>ACS Catal.</a:t>
            </a:r>
            <a:r>
              <a:rPr lang="en-US" sz="1400" b="0" i="0" dirty="0">
                <a:solidFill>
                  <a:srgbClr val="000000"/>
                </a:solidFill>
                <a:effectLst/>
                <a:latin typeface="Times New Roman" panose="02020603050405020304" pitchFamily="18" charset="0"/>
                <a:cs typeface="Times New Roman" panose="02020603050405020304" pitchFamily="18" charset="0"/>
              </a:rPr>
              <a:t> 2020, 10, 3, 1976–1983, </a:t>
            </a:r>
            <a:r>
              <a:rPr lang="en-US" sz="1400" b="0" i="1" dirty="0">
                <a:solidFill>
                  <a:srgbClr val="000000"/>
                </a:solidFill>
                <a:effectLst/>
                <a:latin typeface="Times New Roman" panose="02020603050405020304" pitchFamily="18" charset="0"/>
                <a:cs typeface="Times New Roman" panose="02020603050405020304" pitchFamily="18" charset="0"/>
              </a:rPr>
              <a:t>Acc. Chem. Res.</a:t>
            </a:r>
            <a:r>
              <a:rPr lang="en-US" sz="1400" b="0" i="0" dirty="0">
                <a:solidFill>
                  <a:srgbClr val="000000"/>
                </a:solidFill>
                <a:effectLst/>
                <a:latin typeface="Times New Roman" panose="02020603050405020304" pitchFamily="18" charset="0"/>
                <a:cs typeface="Times New Roman" panose="02020603050405020304" pitchFamily="18" charset="0"/>
              </a:rPr>
              <a:t> 2021, 54, 23, 4239–4249)</a:t>
            </a:r>
            <a:endParaRPr lang="en-US" sz="1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4F3DA3C-13A8-F8DA-28AB-6A62954A751B}"/>
              </a:ext>
            </a:extLst>
          </p:cNvPr>
          <p:cNvSpPr txBox="1"/>
          <p:nvPr/>
        </p:nvSpPr>
        <p:spPr>
          <a:xfrm>
            <a:off x="161042" y="479971"/>
            <a:ext cx="4972051" cy="3539430"/>
          </a:xfrm>
          <a:prstGeom prst="rect">
            <a:avLst/>
          </a:prstGeom>
          <a:noFill/>
        </p:spPr>
        <p:txBody>
          <a:bodyPr wrap="square" rtlCol="0">
            <a:spAutoFit/>
          </a:bodyPr>
          <a:lstStyle/>
          <a:p>
            <a:pPr algn="just"/>
            <a:endParaRPr lang="en-US" sz="1600" dirty="0">
              <a:solidFill>
                <a:schemeClr val="tx2">
                  <a:lumMod val="50000"/>
                </a:schemeClr>
              </a:solidFill>
              <a:latin typeface="Baskerville Old Face" panose="02020602080505020303" pitchFamily="18" charset="0"/>
              <a:cs typeface="Times New Roman" panose="02020603050405020304" pitchFamily="18" charset="0"/>
            </a:endParaRPr>
          </a:p>
          <a:p>
            <a:pPr marL="285750" indent="-285750" algn="just">
              <a:buFont typeface="Wingdings" panose="05000000000000000000" pitchFamily="2" charset="2"/>
              <a:buChar char="v"/>
            </a:pPr>
            <a:r>
              <a:rPr lang="en-US" sz="1600" dirty="0">
                <a:solidFill>
                  <a:schemeClr val="tx2">
                    <a:lumMod val="50000"/>
                  </a:schemeClr>
                </a:solidFill>
                <a:latin typeface="Baskerville Old Face" panose="02020602080505020303" pitchFamily="18" charset="0"/>
                <a:cs typeface="Times New Roman" panose="02020603050405020304" pitchFamily="18" charset="0"/>
              </a:rPr>
              <a:t>Non-adiabatic study accounts the effect of nuclear motion on the electronic motion.</a:t>
            </a:r>
          </a:p>
          <a:p>
            <a:pPr marL="285750" indent="-285750" algn="just">
              <a:buFont typeface="Wingdings" panose="05000000000000000000" pitchFamily="2" charset="2"/>
              <a:buChar char="v"/>
            </a:pPr>
            <a:endParaRPr lang="en-US" sz="1600" dirty="0">
              <a:solidFill>
                <a:schemeClr val="tx2">
                  <a:lumMod val="50000"/>
                </a:schemeClr>
              </a:solidFill>
              <a:latin typeface="Baskerville Old Face" panose="02020602080505020303" pitchFamily="18" charset="0"/>
              <a:cs typeface="Times New Roman" panose="02020603050405020304" pitchFamily="18" charset="0"/>
            </a:endParaRPr>
          </a:p>
          <a:p>
            <a:pPr marL="285750" indent="-285750" algn="just">
              <a:buFont typeface="Wingdings" panose="05000000000000000000" pitchFamily="2" charset="2"/>
              <a:buChar char="v"/>
            </a:pPr>
            <a:endParaRPr lang="en-US" sz="1600" dirty="0">
              <a:solidFill>
                <a:schemeClr val="tx2">
                  <a:lumMod val="50000"/>
                </a:schemeClr>
              </a:solidFill>
              <a:latin typeface="Baskerville Old Face" panose="02020602080505020303" pitchFamily="18" charset="0"/>
              <a:cs typeface="Times New Roman" panose="02020603050405020304" pitchFamily="18" charset="0"/>
            </a:endParaRPr>
          </a:p>
          <a:p>
            <a:pPr marL="285750" indent="-285750" algn="just">
              <a:buFont typeface="Wingdings" panose="05000000000000000000" pitchFamily="2" charset="2"/>
              <a:buChar char="v"/>
            </a:pPr>
            <a:r>
              <a:rPr lang="en-US" sz="1600" dirty="0">
                <a:solidFill>
                  <a:schemeClr val="tx2">
                    <a:lumMod val="50000"/>
                  </a:schemeClr>
                </a:solidFill>
                <a:latin typeface="Baskerville Old Face" panose="02020602080505020303" pitchFamily="18" charset="0"/>
                <a:cs typeface="Times New Roman" panose="02020603050405020304" pitchFamily="18" charset="0"/>
              </a:rPr>
              <a:t>Therefore, we can mimic real time resolved spectroscopic measurement, and predict exact timescales of electron-hole recombination, electron transfer and hole transfer.</a:t>
            </a:r>
          </a:p>
          <a:p>
            <a:pPr marL="285750" indent="-285750" algn="just">
              <a:buFont typeface="Wingdings" panose="05000000000000000000" pitchFamily="2" charset="2"/>
              <a:buChar char="v"/>
            </a:pPr>
            <a:endParaRPr lang="en-US" sz="1600" dirty="0">
              <a:solidFill>
                <a:schemeClr val="tx2">
                  <a:lumMod val="50000"/>
                </a:schemeClr>
              </a:solidFill>
              <a:latin typeface="Baskerville Old Face" panose="02020602080505020303" pitchFamily="18" charset="0"/>
              <a:cs typeface="Times New Roman" panose="02020603050405020304" pitchFamily="18" charset="0"/>
            </a:endParaRPr>
          </a:p>
          <a:p>
            <a:pPr marL="285750" indent="-285750" algn="just">
              <a:buFont typeface="Wingdings" panose="05000000000000000000" pitchFamily="2" charset="2"/>
              <a:buChar char="v"/>
            </a:pPr>
            <a:endParaRPr lang="en-US" sz="1600" dirty="0">
              <a:solidFill>
                <a:schemeClr val="tx2">
                  <a:lumMod val="50000"/>
                </a:schemeClr>
              </a:solidFill>
              <a:latin typeface="Baskerville Old Face" panose="02020602080505020303" pitchFamily="18" charset="0"/>
              <a:cs typeface="Times New Roman" panose="02020603050405020304" pitchFamily="18" charset="0"/>
            </a:endParaRPr>
          </a:p>
          <a:p>
            <a:pPr marL="285750" indent="-285750" algn="just">
              <a:buFont typeface="Wingdings" panose="05000000000000000000" pitchFamily="2" charset="2"/>
              <a:buChar char="v"/>
            </a:pPr>
            <a:r>
              <a:rPr lang="en-US" sz="1600" dirty="0">
                <a:solidFill>
                  <a:schemeClr val="tx2">
                    <a:lumMod val="50000"/>
                  </a:schemeClr>
                </a:solidFill>
                <a:latin typeface="Baskerville Old Face" panose="02020602080505020303" pitchFamily="18" charset="0"/>
                <a:cs typeface="Times New Roman" panose="02020603050405020304" pitchFamily="18" charset="0"/>
              </a:rPr>
              <a:t>Non-adiabatic coupling is calculated using the following equation:</a:t>
            </a:r>
            <a:endParaRPr lang="en-US" sz="1600" b="1" dirty="0">
              <a:solidFill>
                <a:schemeClr val="tx2">
                  <a:lumMod val="50000"/>
                </a:schemeClr>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endParaRPr lang="en-US" sz="16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43E0B91-7950-F072-1959-3046BD450FE2}"/>
              </a:ext>
            </a:extLst>
          </p:cNvPr>
          <p:cNvSpPr txBox="1"/>
          <p:nvPr/>
        </p:nvSpPr>
        <p:spPr>
          <a:xfrm>
            <a:off x="219074" y="5177700"/>
            <a:ext cx="12084846" cy="1200329"/>
          </a:xfrm>
          <a:prstGeom prst="rect">
            <a:avLst/>
          </a:prstGeom>
          <a:noFill/>
        </p:spPr>
        <p:txBody>
          <a:bodyPr wrap="square" rtlCol="0">
            <a:spAutoFit/>
          </a:bodyPr>
          <a:lstStyle/>
          <a:p>
            <a:pPr marL="285750" indent="-285750">
              <a:buFont typeface="Wingdings" panose="05000000000000000000" pitchFamily="2" charset="2"/>
              <a:buChar char="v"/>
            </a:pPr>
            <a:r>
              <a:rPr lang="en-US" dirty="0">
                <a:latin typeface="Baskerville Old Face" panose="02020602080505020303" pitchFamily="18" charset="0"/>
                <a:cs typeface="Times New Roman" panose="02020603050405020304" pitchFamily="18" charset="0"/>
              </a:rPr>
              <a:t>The electron-hole recombination time is 0.45 </a:t>
            </a:r>
            <a:r>
              <a:rPr lang="en-US" dirty="0" err="1">
                <a:latin typeface="Baskerville Old Face" panose="02020602080505020303" pitchFamily="18" charset="0"/>
                <a:cs typeface="Times New Roman" panose="02020603050405020304" pitchFamily="18" charset="0"/>
              </a:rPr>
              <a:t>ps</a:t>
            </a:r>
            <a:r>
              <a:rPr lang="en-US" dirty="0">
                <a:latin typeface="Baskerville Old Face" panose="02020602080505020303" pitchFamily="18" charset="0"/>
                <a:cs typeface="Times New Roman" panose="02020603050405020304" pitchFamily="18" charset="0"/>
              </a:rPr>
              <a:t> for 60% recombination.</a:t>
            </a:r>
          </a:p>
          <a:p>
            <a:pPr marL="285750" indent="-285750">
              <a:buFont typeface="Wingdings" panose="05000000000000000000" pitchFamily="2" charset="2"/>
              <a:buChar char="v"/>
            </a:pPr>
            <a:r>
              <a:rPr lang="en-US" dirty="0">
                <a:latin typeface="Baskerville Old Face" panose="02020602080505020303" pitchFamily="18" charset="0"/>
                <a:cs typeface="Times New Roman" panose="02020603050405020304" pitchFamily="18" charset="0"/>
              </a:rPr>
              <a:t>70% of electron transfer lasts up to 1.13 </a:t>
            </a:r>
            <a:r>
              <a:rPr lang="en-US" dirty="0" err="1">
                <a:latin typeface="Baskerville Old Face" panose="02020602080505020303" pitchFamily="18" charset="0"/>
                <a:cs typeface="Times New Roman" panose="02020603050405020304" pitchFamily="18" charset="0"/>
              </a:rPr>
              <a:t>ps</a:t>
            </a:r>
            <a:r>
              <a:rPr lang="en-US" dirty="0">
                <a:latin typeface="Baskerville Old Face" panose="02020602080505020303" pitchFamily="18" charset="0"/>
                <a:cs typeface="Times New Roman" panose="02020603050405020304" pitchFamily="18" charset="0"/>
              </a:rPr>
              <a:t>, and 75% of hole transfer lasts up to 1.22 ps.</a:t>
            </a:r>
          </a:p>
          <a:p>
            <a:pPr marL="285750" indent="-285750">
              <a:buFont typeface="Wingdings" panose="05000000000000000000" pitchFamily="2" charset="2"/>
              <a:buChar char="v"/>
            </a:pPr>
            <a:r>
              <a:rPr lang="en-US" dirty="0">
                <a:latin typeface="Baskerville Old Face" panose="02020602080505020303" pitchFamily="18" charset="0"/>
                <a:cs typeface="Times New Roman" panose="02020603050405020304" pitchFamily="18" charset="0"/>
              </a:rPr>
              <a:t>The decoherence time is 70.82 fs for the carrier transfer process and 94.29 fs for the electron-hole recombination process.</a:t>
            </a:r>
          </a:p>
          <a:p>
            <a:pPr marL="285750" indent="-285750">
              <a:buFont typeface="Wingdings" panose="05000000000000000000" pitchFamily="2" charset="2"/>
              <a:buChar char="v"/>
            </a:pPr>
            <a:r>
              <a:rPr lang="en-US" dirty="0">
                <a:latin typeface="Baskerville Old Face" panose="02020602080505020303" pitchFamily="18" charset="0"/>
                <a:cs typeface="Times New Roman" panose="02020603050405020304" pitchFamily="18" charset="0"/>
              </a:rPr>
              <a:t>Smaller electron-hole recombination time confirms the Z-scheme mechanism.</a:t>
            </a:r>
          </a:p>
        </p:txBody>
      </p:sp>
      <p:pic>
        <p:nvPicPr>
          <p:cNvPr id="8" name="Picture 7">
            <a:extLst>
              <a:ext uri="{FF2B5EF4-FFF2-40B4-BE49-F238E27FC236}">
                <a16:creationId xmlns:a16="http://schemas.microsoft.com/office/drawing/2014/main" id="{4948A612-344D-FB7A-11A1-9066A67F61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550" y="3953971"/>
            <a:ext cx="3076575" cy="670120"/>
          </a:xfrm>
          <a:prstGeom prst="rect">
            <a:avLst/>
          </a:prstGeom>
        </p:spPr>
      </p:pic>
      <p:sp>
        <p:nvSpPr>
          <p:cNvPr id="10" name="TextBox 9">
            <a:extLst>
              <a:ext uri="{FF2B5EF4-FFF2-40B4-BE49-F238E27FC236}">
                <a16:creationId xmlns:a16="http://schemas.microsoft.com/office/drawing/2014/main" id="{8AFF7A6F-C86D-A8B8-2105-46C24570D537}"/>
              </a:ext>
            </a:extLst>
          </p:cNvPr>
          <p:cNvSpPr txBox="1"/>
          <p:nvPr/>
        </p:nvSpPr>
        <p:spPr>
          <a:xfrm>
            <a:off x="3583998" y="4071392"/>
            <a:ext cx="1495425" cy="369332"/>
          </a:xfrm>
          <a:prstGeom prst="rect">
            <a:avLst/>
          </a:prstGeom>
          <a:noFill/>
        </p:spPr>
        <p:txBody>
          <a:bodyPr wrap="square" rtlCol="0">
            <a:spAutoFit/>
          </a:bodyPr>
          <a:lstStyle/>
          <a:p>
            <a:r>
              <a:rPr lang="en-US" dirty="0">
                <a:latin typeface="Baskerville Old Face" panose="02020602080505020303" pitchFamily="18" charset="0"/>
                <a:cs typeface="Times New Roman" panose="02020603050405020304" pitchFamily="18" charset="0"/>
              </a:rPr>
              <a:t>…… (4)</a:t>
            </a:r>
          </a:p>
        </p:txBody>
      </p:sp>
      <p:sp>
        <p:nvSpPr>
          <p:cNvPr id="11" name="TextBox 10">
            <a:extLst>
              <a:ext uri="{FF2B5EF4-FFF2-40B4-BE49-F238E27FC236}">
                <a16:creationId xmlns:a16="http://schemas.microsoft.com/office/drawing/2014/main" id="{B126249B-54B4-3B24-CB87-2D5A3242F0F0}"/>
              </a:ext>
            </a:extLst>
          </p:cNvPr>
          <p:cNvSpPr txBox="1"/>
          <p:nvPr/>
        </p:nvSpPr>
        <p:spPr>
          <a:xfrm>
            <a:off x="285750" y="4761552"/>
            <a:ext cx="3381375"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6">
                    <a:lumMod val="50000"/>
                  </a:schemeClr>
                </a:solidFill>
                <a:highlight>
                  <a:srgbClr val="FFFF00"/>
                </a:highlight>
                <a:latin typeface="Baskerville Old Face" panose="02020602080505020303" pitchFamily="18" charset="0"/>
                <a:cs typeface="Times New Roman" panose="02020603050405020304" pitchFamily="18" charset="0"/>
              </a:rPr>
              <a:t>RESULTS:</a:t>
            </a:r>
          </a:p>
        </p:txBody>
      </p:sp>
    </p:spTree>
    <p:extLst>
      <p:ext uri="{BB962C8B-B14F-4D97-AF65-F5344CB8AC3E}">
        <p14:creationId xmlns:p14="http://schemas.microsoft.com/office/powerpoint/2010/main" val="3663156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1651F1-0B26-6E20-0511-CDC73118BAF0}"/>
              </a:ext>
            </a:extLst>
          </p:cNvPr>
          <p:cNvSpPr txBox="1"/>
          <p:nvPr/>
        </p:nvSpPr>
        <p:spPr>
          <a:xfrm>
            <a:off x="413209" y="1141203"/>
            <a:ext cx="11618575" cy="1477328"/>
          </a:xfrm>
          <a:prstGeom prst="rect">
            <a:avLst/>
          </a:prstGeom>
          <a:noFill/>
        </p:spPr>
        <p:txBody>
          <a:bodyPr wrap="square">
            <a:spAutoFit/>
          </a:bodyPr>
          <a:lstStyle/>
          <a:p>
            <a:pPr marL="171450" indent="-171450">
              <a:buFont typeface="Wingdings" panose="05000000000000000000" pitchFamily="2" charset="2"/>
              <a:buChar char="v"/>
            </a:pPr>
            <a:r>
              <a:rPr lang="en-IN" dirty="0">
                <a:solidFill>
                  <a:srgbClr val="000000"/>
                </a:solidFill>
                <a:latin typeface="Times New Roman" panose="02020603050405020304" pitchFamily="18" charset="0"/>
                <a:cs typeface="Times New Roman" panose="02020603050405020304" pitchFamily="18" charset="0"/>
              </a:rPr>
              <a:t>Gradual depletion of traditional fossil fuels, we require renewable energy.</a:t>
            </a:r>
          </a:p>
          <a:p>
            <a:pPr marL="171450" indent="-171450">
              <a:buFont typeface="Wingdings" panose="05000000000000000000" pitchFamily="2" charset="2"/>
              <a:buChar char="v"/>
            </a:pPr>
            <a:endParaRPr lang="en-IN" dirty="0">
              <a:solidFill>
                <a:srgbClr val="000000"/>
              </a:solidFill>
              <a:latin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v"/>
            </a:pPr>
            <a:r>
              <a:rPr lang="en-IN" dirty="0">
                <a:solidFill>
                  <a:srgbClr val="000000"/>
                </a:solidFill>
                <a:latin typeface="Times New Roman" panose="02020603050405020304" pitchFamily="18" charset="0"/>
                <a:cs typeface="Times New Roman" panose="02020603050405020304" pitchFamily="18" charset="0"/>
              </a:rPr>
              <a:t> Rapid increment of environmental pollution.</a:t>
            </a:r>
          </a:p>
          <a:p>
            <a:pPr marL="171450" indent="-171450">
              <a:buFont typeface="Wingdings" panose="05000000000000000000" pitchFamily="2" charset="2"/>
              <a:buChar char="v"/>
            </a:pPr>
            <a:endParaRPr lang="en-IN" dirty="0">
              <a:solidFill>
                <a:srgbClr val="000000"/>
              </a:solidFill>
              <a:latin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v"/>
            </a:pPr>
            <a:r>
              <a:rPr lang="en-IN" dirty="0">
                <a:solidFill>
                  <a:srgbClr val="000000"/>
                </a:solidFill>
                <a:latin typeface="Times New Roman" panose="02020603050405020304" pitchFamily="18" charset="0"/>
                <a:cs typeface="Times New Roman" panose="02020603050405020304" pitchFamily="18" charset="0"/>
              </a:rPr>
              <a:t> Increasing consumer demand of modern society.</a:t>
            </a:r>
            <a:endParaRPr lang="en-IN" dirty="0">
              <a:solidFill>
                <a:srgbClr val="C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AC7B85C-8843-713A-00DB-A96B7C18F39D}"/>
              </a:ext>
            </a:extLst>
          </p:cNvPr>
          <p:cNvSpPr txBox="1"/>
          <p:nvPr/>
        </p:nvSpPr>
        <p:spPr>
          <a:xfrm>
            <a:off x="413209" y="4051829"/>
            <a:ext cx="11346526" cy="1200329"/>
          </a:xfrm>
          <a:prstGeom prst="rect">
            <a:avLst/>
          </a:prstGeom>
          <a:noFill/>
        </p:spPr>
        <p:txBody>
          <a:bodyPr wrap="square">
            <a:spAutoFit/>
          </a:bodyPr>
          <a:lstStyle/>
          <a:p>
            <a:endParaRPr lang="en-US" dirty="0">
              <a:solidFill>
                <a:srgbClr val="000000"/>
              </a:solidFill>
              <a:latin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v"/>
            </a:pPr>
            <a:r>
              <a:rPr lang="en-US" dirty="0">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Light-induced electron (e) or hole (h) transfer must occur at the interface.</a:t>
            </a:r>
          </a:p>
          <a:p>
            <a:pPr marL="171450" indent="-171450">
              <a:buFont typeface="Wingdings" panose="05000000000000000000" pitchFamily="2" charset="2"/>
              <a:buChar char="v"/>
            </a:pPr>
            <a:endParaRPr lang="en-US" dirty="0">
              <a:solidFill>
                <a:srgbClr val="000000"/>
              </a:solidFill>
              <a:latin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v"/>
            </a:pPr>
            <a:r>
              <a:rPr lang="en-US" dirty="0">
                <a:solidFill>
                  <a:srgbClr val="000000"/>
                </a:solidFill>
                <a:latin typeface="Times New Roman" panose="02020603050405020304" pitchFamily="18" charset="0"/>
                <a:cs typeface="Times New Roman" panose="02020603050405020304" pitchFamily="18" charset="0"/>
              </a:rPr>
              <a:t> The lifetime of the photogenerated carriers must be sufficiently long.</a:t>
            </a:r>
          </a:p>
        </p:txBody>
      </p:sp>
      <p:sp>
        <p:nvSpPr>
          <p:cNvPr id="4" name="TextBox 3">
            <a:extLst>
              <a:ext uri="{FF2B5EF4-FFF2-40B4-BE49-F238E27FC236}">
                <a16:creationId xmlns:a16="http://schemas.microsoft.com/office/drawing/2014/main" id="{A00FC671-159D-F5DD-A090-E2EEA9ACCBB6}"/>
              </a:ext>
            </a:extLst>
          </p:cNvPr>
          <p:cNvSpPr txBox="1"/>
          <p:nvPr/>
        </p:nvSpPr>
        <p:spPr>
          <a:xfrm>
            <a:off x="413209" y="704448"/>
            <a:ext cx="4983400" cy="400110"/>
          </a:xfrm>
          <a:prstGeom prst="rect">
            <a:avLst/>
          </a:prstGeom>
          <a:noFill/>
        </p:spPr>
        <p:txBody>
          <a:bodyPr wrap="square">
            <a:spAutoFit/>
          </a:bodyPr>
          <a:lstStyle/>
          <a:p>
            <a:r>
              <a:rPr lang="en-IN" sz="2000" b="1" u="sng" dirty="0">
                <a:solidFill>
                  <a:srgbClr val="FF0000"/>
                </a:solidFill>
                <a:highlight>
                  <a:srgbClr val="FFFF00"/>
                </a:highlight>
                <a:latin typeface="Times New Roman" panose="02020603050405020304" pitchFamily="18" charset="0"/>
                <a:cs typeface="Times New Roman" panose="02020603050405020304" pitchFamily="18" charset="0"/>
              </a:rPr>
              <a:t>Motivation behind designing a solar cell</a:t>
            </a:r>
          </a:p>
        </p:txBody>
      </p:sp>
      <p:sp>
        <p:nvSpPr>
          <p:cNvPr id="5" name="TextBox 4">
            <a:extLst>
              <a:ext uri="{FF2B5EF4-FFF2-40B4-BE49-F238E27FC236}">
                <a16:creationId xmlns:a16="http://schemas.microsoft.com/office/drawing/2014/main" id="{7BC100C9-2971-07EE-6A28-0C93013B2422}"/>
              </a:ext>
            </a:extLst>
          </p:cNvPr>
          <p:cNvSpPr txBox="1"/>
          <p:nvPr/>
        </p:nvSpPr>
        <p:spPr>
          <a:xfrm>
            <a:off x="422736" y="3429000"/>
            <a:ext cx="4724616" cy="400110"/>
          </a:xfrm>
          <a:prstGeom prst="rect">
            <a:avLst/>
          </a:prstGeom>
          <a:noFill/>
        </p:spPr>
        <p:txBody>
          <a:bodyPr wrap="square">
            <a:spAutoFit/>
          </a:bodyPr>
          <a:lstStyle/>
          <a:p>
            <a:r>
              <a:rPr lang="en-IN" sz="2000" b="1" u="sng" dirty="0">
                <a:solidFill>
                  <a:srgbClr val="FF0000"/>
                </a:solidFill>
                <a:highlight>
                  <a:srgbClr val="FFFF00"/>
                </a:highlight>
                <a:latin typeface="Times New Roman" panose="02020603050405020304" pitchFamily="18" charset="0"/>
                <a:cs typeface="Times New Roman" panose="02020603050405020304" pitchFamily="18" charset="0"/>
              </a:rPr>
              <a:t>Criteria of a good photovoltaic cell </a:t>
            </a:r>
            <a:r>
              <a:rPr lang="en-IN" sz="2000" b="1" u="sng" baseline="30000" dirty="0">
                <a:solidFill>
                  <a:srgbClr val="FF0000"/>
                </a:solidFill>
                <a:highlight>
                  <a:srgbClr val="FFFF00"/>
                </a:highlight>
                <a:latin typeface="Times New Roman" panose="02020603050405020304" pitchFamily="18" charset="0"/>
                <a:cs typeface="Times New Roman" panose="02020603050405020304" pitchFamily="18" charset="0"/>
              </a:rPr>
              <a:t>1, 2</a:t>
            </a:r>
          </a:p>
        </p:txBody>
      </p:sp>
      <p:sp>
        <p:nvSpPr>
          <p:cNvPr id="6" name="TextBox 5">
            <a:extLst>
              <a:ext uri="{FF2B5EF4-FFF2-40B4-BE49-F238E27FC236}">
                <a16:creationId xmlns:a16="http://schemas.microsoft.com/office/drawing/2014/main" id="{F6B80008-CC74-7E4E-8746-8FDDD8B247F3}"/>
              </a:ext>
            </a:extLst>
          </p:cNvPr>
          <p:cNvSpPr txBox="1"/>
          <p:nvPr/>
        </p:nvSpPr>
        <p:spPr>
          <a:xfrm>
            <a:off x="8938518" y="6206265"/>
            <a:ext cx="4085530" cy="523220"/>
          </a:xfrm>
          <a:prstGeom prst="rect">
            <a:avLst/>
          </a:prstGeom>
          <a:noFill/>
        </p:spPr>
        <p:txBody>
          <a:bodyPr wrap="square" rtlCol="0">
            <a:spAutoFit/>
          </a:bodyPr>
          <a:lstStyle/>
          <a:p>
            <a:r>
              <a:rPr lang="de-DE" sz="1400" b="1" i="1" baseline="30000" dirty="0">
                <a:solidFill>
                  <a:srgbClr val="0070C0"/>
                </a:solidFill>
                <a:latin typeface="Times New Roman" panose="02020603050405020304" pitchFamily="18" charset="0"/>
                <a:cs typeface="Times New Roman" panose="02020603050405020304" pitchFamily="18" charset="0"/>
              </a:rPr>
              <a:t>1 </a:t>
            </a:r>
            <a:r>
              <a:rPr lang="de-DE" sz="1400" b="1" i="1" dirty="0">
                <a:solidFill>
                  <a:srgbClr val="0070C0"/>
                </a:solidFill>
                <a:latin typeface="Times New Roman" panose="02020603050405020304" pitchFamily="18" charset="0"/>
                <a:cs typeface="Times New Roman" panose="02020603050405020304" pitchFamily="18" charset="0"/>
              </a:rPr>
              <a:t>J. Am.Chem. Soc. </a:t>
            </a:r>
            <a:r>
              <a:rPr lang="de-DE" sz="1400" b="1" dirty="0">
                <a:solidFill>
                  <a:srgbClr val="0070C0"/>
                </a:solidFill>
                <a:latin typeface="Times New Roman" panose="02020603050405020304" pitchFamily="18" charset="0"/>
                <a:cs typeface="Times New Roman" panose="02020603050405020304" pitchFamily="18" charset="0"/>
              </a:rPr>
              <a:t>2022, </a:t>
            </a:r>
            <a:r>
              <a:rPr lang="de-DE" sz="1400" b="1" i="1" dirty="0">
                <a:solidFill>
                  <a:srgbClr val="0070C0"/>
                </a:solidFill>
                <a:latin typeface="Times New Roman" panose="02020603050405020304" pitchFamily="18" charset="0"/>
                <a:cs typeface="Times New Roman" panose="02020603050405020304" pitchFamily="18" charset="0"/>
              </a:rPr>
              <a:t>144</a:t>
            </a:r>
            <a:r>
              <a:rPr lang="de-DE" sz="1400" b="1" dirty="0">
                <a:solidFill>
                  <a:srgbClr val="0070C0"/>
                </a:solidFill>
                <a:latin typeface="Times New Roman" panose="02020603050405020304" pitchFamily="18" charset="0"/>
                <a:cs typeface="Times New Roman" panose="02020603050405020304" pitchFamily="18" charset="0"/>
              </a:rPr>
              <a:t>, 5543-5551</a:t>
            </a:r>
          </a:p>
          <a:p>
            <a:r>
              <a:rPr lang="de-DE" sz="1400" b="1" i="1" baseline="30000" dirty="0">
                <a:solidFill>
                  <a:srgbClr val="0070C0"/>
                </a:solidFill>
                <a:latin typeface="Times New Roman" panose="02020603050405020304" pitchFamily="18" charset="0"/>
                <a:cs typeface="Times New Roman" panose="02020603050405020304" pitchFamily="18" charset="0"/>
              </a:rPr>
              <a:t>2 </a:t>
            </a:r>
            <a:r>
              <a:rPr lang="de-DE" sz="1400" b="1" i="1" dirty="0">
                <a:solidFill>
                  <a:srgbClr val="0070C0"/>
                </a:solidFill>
                <a:latin typeface="Times New Roman" panose="02020603050405020304" pitchFamily="18" charset="0"/>
                <a:cs typeface="Times New Roman" panose="02020603050405020304" pitchFamily="18" charset="0"/>
              </a:rPr>
              <a:t>J. Am.Chem. Soc. </a:t>
            </a:r>
            <a:r>
              <a:rPr lang="de-DE" sz="1400" b="1" dirty="0">
                <a:solidFill>
                  <a:srgbClr val="0070C0"/>
                </a:solidFill>
                <a:latin typeface="Times New Roman" panose="02020603050405020304" pitchFamily="18" charset="0"/>
                <a:cs typeface="Times New Roman" panose="02020603050405020304" pitchFamily="18" charset="0"/>
              </a:rPr>
              <a:t>2021, </a:t>
            </a:r>
            <a:r>
              <a:rPr lang="de-DE" sz="1400" b="1" i="1" dirty="0">
                <a:solidFill>
                  <a:srgbClr val="0070C0"/>
                </a:solidFill>
                <a:latin typeface="Times New Roman" panose="02020603050405020304" pitchFamily="18" charset="0"/>
                <a:cs typeface="Times New Roman" panose="02020603050405020304" pitchFamily="18" charset="0"/>
              </a:rPr>
              <a:t>143</a:t>
            </a:r>
            <a:r>
              <a:rPr lang="de-DE" sz="1400" b="1" dirty="0">
                <a:solidFill>
                  <a:srgbClr val="0070C0"/>
                </a:solidFill>
                <a:latin typeface="Times New Roman" panose="02020603050405020304" pitchFamily="18" charset="0"/>
                <a:cs typeface="Times New Roman" panose="02020603050405020304" pitchFamily="18" charset="0"/>
              </a:rPr>
              <a:t>, 6649-6656 </a:t>
            </a:r>
            <a:endParaRPr lang="en-IN" sz="1400" b="1" dirty="0">
              <a:solidFill>
                <a:srgbClr val="0070C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8B125329-C3F9-0609-9470-FFE400BE9B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6437" y="699469"/>
            <a:ext cx="4178640" cy="2433982"/>
          </a:xfrm>
          <a:prstGeom prst="rect">
            <a:avLst/>
          </a:prstGeom>
        </p:spPr>
      </p:pic>
      <p:pic>
        <p:nvPicPr>
          <p:cNvPr id="10" name="Picture 9">
            <a:extLst>
              <a:ext uri="{FF2B5EF4-FFF2-40B4-BE49-F238E27FC236}">
                <a16:creationId xmlns:a16="http://schemas.microsoft.com/office/drawing/2014/main" id="{67DC2E7C-B035-D1A0-4C5A-F516314003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6437" y="3685472"/>
            <a:ext cx="4176939" cy="2330732"/>
          </a:xfrm>
          <a:prstGeom prst="rect">
            <a:avLst/>
          </a:prstGeom>
        </p:spPr>
      </p:pic>
    </p:spTree>
    <p:extLst>
      <p:ext uri="{BB962C8B-B14F-4D97-AF65-F5344CB8AC3E}">
        <p14:creationId xmlns:p14="http://schemas.microsoft.com/office/powerpoint/2010/main" val="42735357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C3BB6B-A511-06C0-031A-9F89990350AB}"/>
              </a:ext>
            </a:extLst>
          </p:cNvPr>
          <p:cNvSpPr txBox="1"/>
          <p:nvPr/>
        </p:nvSpPr>
        <p:spPr>
          <a:xfrm>
            <a:off x="7215883" y="6436790"/>
            <a:ext cx="6096000" cy="461665"/>
          </a:xfrm>
          <a:prstGeom prst="rect">
            <a:avLst/>
          </a:prstGeom>
          <a:noFill/>
        </p:spPr>
        <p:txBody>
          <a:bodyPr wrap="square" rtlCol="0">
            <a:spAutoFit/>
          </a:bodyPr>
          <a:lstStyle/>
          <a:p>
            <a:r>
              <a:rPr lang="en-US" sz="1200" b="0" dirty="0">
                <a:solidFill>
                  <a:srgbClr val="000000"/>
                </a:solidFill>
                <a:effectLst/>
                <a:latin typeface="Baskerville Old Face" panose="02020602080505020303" pitchFamily="18" charset="0"/>
                <a:cs typeface="Times New Roman" panose="02020603050405020304" pitchFamily="18" charset="0"/>
              </a:rPr>
              <a:t>ACS Catal. 2020, 10, 3, 1976–1983 , J. Phys. Chem. C 2022, 126, 5, 2587–2595, </a:t>
            </a:r>
          </a:p>
          <a:p>
            <a:r>
              <a:rPr lang="en-US" sz="1200" b="0" dirty="0">
                <a:solidFill>
                  <a:srgbClr val="000000"/>
                </a:solidFill>
                <a:effectLst/>
                <a:latin typeface="Baskerville Old Face" panose="02020602080505020303" pitchFamily="18" charset="0"/>
                <a:cs typeface="Times New Roman" panose="02020603050405020304" pitchFamily="18" charset="0"/>
              </a:rPr>
              <a:t>Theoretical basis of electrocatalysis-Chi Ho Lee, Sang </a:t>
            </a:r>
            <a:r>
              <a:rPr lang="en-US" sz="1200" b="0" dirty="0" err="1">
                <a:solidFill>
                  <a:srgbClr val="000000"/>
                </a:solidFill>
                <a:effectLst/>
                <a:latin typeface="Baskerville Old Face" panose="02020602080505020303" pitchFamily="18" charset="0"/>
                <a:cs typeface="Times New Roman" panose="02020603050405020304" pitchFamily="18" charset="0"/>
              </a:rPr>
              <a:t>Uck</a:t>
            </a:r>
            <a:r>
              <a:rPr lang="en-US" sz="1200" b="0" dirty="0">
                <a:solidFill>
                  <a:srgbClr val="000000"/>
                </a:solidFill>
                <a:effectLst/>
                <a:latin typeface="Baskerville Old Face" panose="02020602080505020303" pitchFamily="18" charset="0"/>
                <a:cs typeface="Times New Roman" panose="02020603050405020304" pitchFamily="18" charset="0"/>
              </a:rPr>
              <a:t> Lee</a:t>
            </a:r>
            <a:endParaRPr lang="en-US" sz="1200" dirty="0">
              <a:latin typeface="Baskerville Old Face" panose="02020602080505020303"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8C1EA061-5E13-4F81-B2D2-841F3E919A71}"/>
              </a:ext>
            </a:extLst>
          </p:cNvPr>
          <p:cNvSpPr txBox="1"/>
          <p:nvPr/>
        </p:nvSpPr>
        <p:spPr>
          <a:xfrm>
            <a:off x="104641" y="43423"/>
            <a:ext cx="5572125" cy="3170099"/>
          </a:xfrm>
          <a:prstGeom prst="rect">
            <a:avLst/>
          </a:prstGeom>
          <a:noFill/>
        </p:spPr>
        <p:txBody>
          <a:bodyPr wrap="square" rtlCol="0">
            <a:spAutoFit/>
          </a:bodyPr>
          <a:lstStyle/>
          <a:p>
            <a:pPr marL="285750" indent="-285750" algn="just">
              <a:buFont typeface="Arial" panose="020B0604020202020204" pitchFamily="34" charset="0"/>
              <a:buChar char="•"/>
            </a:pPr>
            <a:r>
              <a:rPr lang="en-US" sz="2000" u="sng" dirty="0">
                <a:solidFill>
                  <a:srgbClr val="C00000"/>
                </a:solidFill>
                <a:latin typeface="Baskerville Old Face" panose="02020602080505020303" pitchFamily="18" charset="0"/>
                <a:cs typeface="Times New Roman" panose="02020603050405020304" pitchFamily="18" charset="0"/>
              </a:rPr>
              <a:t>Steps of oxygen evolution reaction(OPM):</a:t>
            </a:r>
          </a:p>
          <a:p>
            <a:pPr marL="285750" indent="-285750" algn="just">
              <a:buFont typeface="Wingdings" panose="05000000000000000000" pitchFamily="2" charset="2"/>
              <a:buChar char="v"/>
            </a:pPr>
            <a:r>
              <a:rPr lang="en-US" sz="1600" i="0" u="none" strike="noStrike" baseline="0" dirty="0">
                <a:solidFill>
                  <a:schemeClr val="tx2">
                    <a:lumMod val="50000"/>
                  </a:schemeClr>
                </a:solidFill>
                <a:latin typeface="Baskerville Old Face" panose="02020602080505020303" pitchFamily="18" charset="0"/>
                <a:cs typeface="Times New Roman" panose="02020603050405020304" pitchFamily="18" charset="0"/>
              </a:rPr>
              <a:t>Firstly, an adsorbed </a:t>
            </a:r>
            <a:r>
              <a:rPr lang="en-US" sz="1600" i="0" u="none" strike="noStrike" dirty="0">
                <a:solidFill>
                  <a:schemeClr val="tx2">
                    <a:lumMod val="50000"/>
                  </a:schemeClr>
                </a:solidFill>
                <a:latin typeface="Baskerville Old Face" panose="02020602080505020303" pitchFamily="18" charset="0"/>
                <a:cs typeface="Times New Roman" panose="02020603050405020304" pitchFamily="18" charset="0"/>
              </a:rPr>
              <a:t>H</a:t>
            </a:r>
            <a:r>
              <a:rPr lang="en-US" sz="1600" i="0" u="none" strike="noStrike" baseline="-25000" dirty="0">
                <a:solidFill>
                  <a:schemeClr val="tx2">
                    <a:lumMod val="50000"/>
                  </a:schemeClr>
                </a:solidFill>
                <a:latin typeface="Baskerville Old Face" panose="02020602080505020303" pitchFamily="18" charset="0"/>
                <a:cs typeface="Times New Roman" panose="02020603050405020304" pitchFamily="18" charset="0"/>
              </a:rPr>
              <a:t>2</a:t>
            </a:r>
            <a:r>
              <a:rPr lang="en-US" sz="1600" i="0" u="none" strike="noStrike" dirty="0">
                <a:solidFill>
                  <a:schemeClr val="tx2">
                    <a:lumMod val="50000"/>
                  </a:schemeClr>
                </a:solidFill>
                <a:latin typeface="Baskerville Old Face" panose="02020602080505020303" pitchFamily="18" charset="0"/>
                <a:cs typeface="Times New Roman" panose="02020603050405020304" pitchFamily="18" charset="0"/>
              </a:rPr>
              <a:t>O</a:t>
            </a:r>
            <a:r>
              <a:rPr lang="en-US" sz="1600" i="0" u="none" strike="noStrike" baseline="0" dirty="0">
                <a:solidFill>
                  <a:schemeClr val="tx2">
                    <a:lumMod val="50000"/>
                  </a:schemeClr>
                </a:solidFill>
                <a:latin typeface="Baskerville Old Face" panose="02020602080505020303" pitchFamily="18" charset="0"/>
                <a:cs typeface="Times New Roman" panose="02020603050405020304" pitchFamily="18" charset="0"/>
              </a:rPr>
              <a:t> molecule over Ti</a:t>
            </a:r>
            <a:r>
              <a:rPr lang="en-US" sz="1600" i="0" u="none" strike="noStrike" baseline="-25000" dirty="0">
                <a:solidFill>
                  <a:schemeClr val="tx2">
                    <a:lumMod val="50000"/>
                  </a:schemeClr>
                </a:solidFill>
                <a:latin typeface="Baskerville Old Face" panose="02020602080505020303" pitchFamily="18" charset="0"/>
                <a:cs typeface="Times New Roman" panose="02020603050405020304" pitchFamily="18" charset="0"/>
              </a:rPr>
              <a:t>2</a:t>
            </a:r>
            <a:r>
              <a:rPr lang="en-US" sz="1600" i="0" u="none" strike="noStrike" baseline="0" dirty="0">
                <a:solidFill>
                  <a:schemeClr val="tx2">
                    <a:lumMod val="50000"/>
                  </a:schemeClr>
                </a:solidFill>
                <a:latin typeface="Baskerville Old Face" panose="02020602080505020303" pitchFamily="18" charset="0"/>
                <a:cs typeface="Times New Roman" panose="02020603050405020304" pitchFamily="18" charset="0"/>
              </a:rPr>
              <a:t>CO</a:t>
            </a:r>
            <a:r>
              <a:rPr lang="en-US" sz="1600" i="0" u="none" strike="noStrike" baseline="-25000" dirty="0">
                <a:solidFill>
                  <a:schemeClr val="tx2">
                    <a:lumMod val="50000"/>
                  </a:schemeClr>
                </a:solidFill>
                <a:latin typeface="Baskerville Old Face" panose="02020602080505020303" pitchFamily="18" charset="0"/>
                <a:cs typeface="Times New Roman" panose="02020603050405020304" pitchFamily="18" charset="0"/>
              </a:rPr>
              <a:t>2</a:t>
            </a:r>
            <a:r>
              <a:rPr lang="en-US" sz="1600" i="0" u="none" strike="noStrike" baseline="0" dirty="0">
                <a:solidFill>
                  <a:schemeClr val="tx2">
                    <a:lumMod val="50000"/>
                  </a:schemeClr>
                </a:solidFill>
                <a:latin typeface="Baskerville Old Face" panose="02020602080505020303" pitchFamily="18" charset="0"/>
                <a:cs typeface="Times New Roman" panose="02020603050405020304" pitchFamily="18" charset="0"/>
              </a:rPr>
              <a:t> monolayer dissociates into an OH group by losing an electron-proton pair and generates OH.</a:t>
            </a:r>
          </a:p>
          <a:p>
            <a:pPr marL="285750" indent="-285750" algn="just">
              <a:buFont typeface="Wingdings" panose="05000000000000000000" pitchFamily="2" charset="2"/>
              <a:buChar char="v"/>
            </a:pPr>
            <a:endParaRPr lang="en-US" sz="1600" i="0" u="none" strike="noStrike" baseline="0" dirty="0">
              <a:solidFill>
                <a:schemeClr val="tx2">
                  <a:lumMod val="50000"/>
                </a:schemeClr>
              </a:solidFill>
              <a:latin typeface="Baskerville Old Face" panose="02020602080505020303" pitchFamily="18" charset="0"/>
              <a:cs typeface="Times New Roman" panose="02020603050405020304" pitchFamily="18" charset="0"/>
            </a:endParaRPr>
          </a:p>
          <a:p>
            <a:pPr marL="285750" indent="-285750" algn="just">
              <a:buFont typeface="Wingdings" panose="05000000000000000000" pitchFamily="2" charset="2"/>
              <a:buChar char="v"/>
            </a:pPr>
            <a:r>
              <a:rPr lang="en-US" sz="1600" i="0" u="none" strike="noStrike" baseline="0" dirty="0">
                <a:solidFill>
                  <a:schemeClr val="tx2">
                    <a:lumMod val="50000"/>
                  </a:schemeClr>
                </a:solidFill>
                <a:latin typeface="Baskerville Old Face" panose="02020602080505020303" pitchFamily="18" charset="0"/>
                <a:cs typeface="Times New Roman" panose="02020603050405020304" pitchFamily="18" charset="0"/>
              </a:rPr>
              <a:t>Next, the adsorbed OH is oxidized to O , followed by the O* reacting with another molecule of </a:t>
            </a:r>
            <a:r>
              <a:rPr lang="en-US" sz="1600" i="0" u="none" strike="noStrike" dirty="0">
                <a:solidFill>
                  <a:schemeClr val="tx2">
                    <a:lumMod val="50000"/>
                  </a:schemeClr>
                </a:solidFill>
                <a:latin typeface="Baskerville Old Face" panose="02020602080505020303" pitchFamily="18" charset="0"/>
                <a:cs typeface="Times New Roman" panose="02020603050405020304" pitchFamily="18" charset="0"/>
              </a:rPr>
              <a:t>H</a:t>
            </a:r>
            <a:r>
              <a:rPr lang="en-US" sz="1600" i="0" u="none" strike="noStrike" baseline="-25000" dirty="0">
                <a:solidFill>
                  <a:schemeClr val="tx2">
                    <a:lumMod val="50000"/>
                  </a:schemeClr>
                </a:solidFill>
                <a:latin typeface="Baskerville Old Face" panose="02020602080505020303" pitchFamily="18" charset="0"/>
                <a:cs typeface="Times New Roman" panose="02020603050405020304" pitchFamily="18" charset="0"/>
              </a:rPr>
              <a:t>2</a:t>
            </a:r>
            <a:r>
              <a:rPr lang="en-US" sz="1600" i="0" u="none" strike="noStrike" dirty="0">
                <a:solidFill>
                  <a:schemeClr val="tx2">
                    <a:lumMod val="50000"/>
                  </a:schemeClr>
                </a:solidFill>
                <a:latin typeface="Baskerville Old Face" panose="02020602080505020303" pitchFamily="18" charset="0"/>
                <a:cs typeface="Times New Roman" panose="02020603050405020304" pitchFamily="18" charset="0"/>
              </a:rPr>
              <a:t>O</a:t>
            </a:r>
            <a:r>
              <a:rPr lang="en-US" sz="1600" i="0" u="none" strike="noStrike" baseline="0" dirty="0">
                <a:solidFill>
                  <a:schemeClr val="tx2">
                    <a:lumMod val="50000"/>
                  </a:schemeClr>
                </a:solidFill>
                <a:latin typeface="Baskerville Old Face" panose="02020602080505020303" pitchFamily="18" charset="0"/>
                <a:cs typeface="Times New Roman" panose="02020603050405020304" pitchFamily="18" charset="0"/>
              </a:rPr>
              <a:t> to produce</a:t>
            </a:r>
            <a:r>
              <a:rPr lang="en-US" sz="1600" dirty="0">
                <a:solidFill>
                  <a:schemeClr val="tx2">
                    <a:lumMod val="50000"/>
                  </a:schemeClr>
                </a:solidFill>
                <a:latin typeface="Baskerville Old Face" panose="02020602080505020303" pitchFamily="18" charset="0"/>
                <a:cs typeface="Times New Roman" panose="02020603050405020304" pitchFamily="18" charset="0"/>
              </a:rPr>
              <a:t> *OOH.</a:t>
            </a:r>
          </a:p>
          <a:p>
            <a:pPr marL="285750" indent="-285750" algn="just">
              <a:buFont typeface="Wingdings" panose="05000000000000000000" pitchFamily="2" charset="2"/>
              <a:buChar char="v"/>
            </a:pPr>
            <a:endParaRPr lang="en-US" sz="1600" dirty="0">
              <a:solidFill>
                <a:schemeClr val="tx2">
                  <a:lumMod val="50000"/>
                </a:schemeClr>
              </a:solidFill>
              <a:latin typeface="Baskerville Old Face" panose="02020602080505020303" pitchFamily="18" charset="0"/>
              <a:cs typeface="Times New Roman" panose="02020603050405020304" pitchFamily="18" charset="0"/>
            </a:endParaRPr>
          </a:p>
          <a:p>
            <a:pPr marL="285750" indent="-285750" algn="just">
              <a:buFont typeface="Wingdings" panose="05000000000000000000" pitchFamily="2" charset="2"/>
              <a:buChar char="v"/>
            </a:pPr>
            <a:r>
              <a:rPr lang="en-US" sz="1600" i="0" u="none" strike="noStrike" baseline="0" dirty="0">
                <a:solidFill>
                  <a:schemeClr val="tx2">
                    <a:lumMod val="50000"/>
                  </a:schemeClr>
                </a:solidFill>
                <a:latin typeface="Baskerville Old Face" panose="02020602080505020303" pitchFamily="18" charset="0"/>
                <a:cs typeface="Times New Roman" panose="02020603050405020304" pitchFamily="18" charset="0"/>
              </a:rPr>
              <a:t>Finally, the release of another electron-proton pair can be spotted, inducing the desorption of O</a:t>
            </a:r>
            <a:r>
              <a:rPr lang="en-US" sz="1600" i="0" u="none" strike="noStrike" baseline="-25000" dirty="0">
                <a:solidFill>
                  <a:schemeClr val="tx2">
                    <a:lumMod val="50000"/>
                  </a:schemeClr>
                </a:solidFill>
                <a:latin typeface="Baskerville Old Face" panose="02020602080505020303" pitchFamily="18" charset="0"/>
                <a:cs typeface="Times New Roman" panose="02020603050405020304" pitchFamily="18" charset="0"/>
              </a:rPr>
              <a:t>2</a:t>
            </a:r>
            <a:r>
              <a:rPr lang="en-US" sz="1600" i="0" u="none" strike="noStrike" baseline="0" dirty="0">
                <a:solidFill>
                  <a:schemeClr val="tx2">
                    <a:lumMod val="50000"/>
                  </a:schemeClr>
                </a:solidFill>
                <a:latin typeface="Baskerville Old Face" panose="02020602080505020303" pitchFamily="18" charset="0"/>
                <a:cs typeface="Times New Roman" panose="02020603050405020304" pitchFamily="18" charset="0"/>
              </a:rPr>
              <a:t> molecule from the material surface</a:t>
            </a:r>
            <a:r>
              <a:rPr lang="en-US" i="0" u="none" strike="noStrike" baseline="0" dirty="0">
                <a:solidFill>
                  <a:schemeClr val="tx2">
                    <a:lumMod val="50000"/>
                  </a:schemeClr>
                </a:solidFill>
                <a:latin typeface="Baskerville Old Face" panose="02020602080505020303" pitchFamily="18" charset="0"/>
                <a:cs typeface="Times New Roman" panose="02020603050405020304" pitchFamily="18" charset="0"/>
              </a:rPr>
              <a:t>.</a:t>
            </a:r>
          </a:p>
          <a:p>
            <a:pPr algn="just"/>
            <a:endParaRPr lang="en-US"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D833D9B-FAEC-2D9D-E55B-52BD5DD382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753" y="3213522"/>
            <a:ext cx="5657210" cy="3185914"/>
          </a:xfrm>
          <a:prstGeom prst="rect">
            <a:avLst/>
          </a:prstGeom>
        </p:spPr>
      </p:pic>
      <p:pic>
        <p:nvPicPr>
          <p:cNvPr id="8" name="Picture 7">
            <a:extLst>
              <a:ext uri="{FF2B5EF4-FFF2-40B4-BE49-F238E27FC236}">
                <a16:creationId xmlns:a16="http://schemas.microsoft.com/office/drawing/2014/main" id="{9FF1BCA0-10E0-D719-69E2-2F7B8BB4F1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9281"/>
            <a:ext cx="5227936" cy="2939820"/>
          </a:xfrm>
          <a:prstGeom prst="rect">
            <a:avLst/>
          </a:prstGeom>
        </p:spPr>
      </p:pic>
      <p:sp>
        <p:nvSpPr>
          <p:cNvPr id="9" name="TextBox 8">
            <a:extLst>
              <a:ext uri="{FF2B5EF4-FFF2-40B4-BE49-F238E27FC236}">
                <a16:creationId xmlns:a16="http://schemas.microsoft.com/office/drawing/2014/main" id="{E7C300B4-FF69-5676-24EA-9CA2D64DB822}"/>
              </a:ext>
            </a:extLst>
          </p:cNvPr>
          <p:cNvSpPr txBox="1"/>
          <p:nvPr/>
        </p:nvSpPr>
        <p:spPr>
          <a:xfrm>
            <a:off x="5920075" y="3498428"/>
            <a:ext cx="5542384" cy="2616101"/>
          </a:xfrm>
          <a:prstGeom prst="rect">
            <a:avLst/>
          </a:prstGeom>
          <a:noFill/>
        </p:spPr>
        <p:txBody>
          <a:bodyPr wrap="square" rtlCol="0">
            <a:spAutoFit/>
          </a:bodyPr>
          <a:lstStyle/>
          <a:p>
            <a:pPr marL="285750" indent="-285750">
              <a:buFont typeface="Arial" panose="020B0604020202020204" pitchFamily="34" charset="0"/>
              <a:buChar char="•"/>
            </a:pPr>
            <a:r>
              <a:rPr lang="en-US" sz="2000" u="sng" dirty="0">
                <a:solidFill>
                  <a:srgbClr val="C00000"/>
                </a:solidFill>
                <a:latin typeface="Baskerville Old Face" panose="02020602080505020303" pitchFamily="18" charset="0"/>
                <a:cs typeface="Times New Roman" panose="02020603050405020304" pitchFamily="18" charset="0"/>
              </a:rPr>
              <a:t>Steps of oxygen evolution reaction (LOM)</a:t>
            </a:r>
            <a:endParaRPr lang="en-US" sz="2000" b="1" dirty="0">
              <a:solidFill>
                <a:srgbClr val="C00000"/>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v"/>
            </a:pPr>
            <a:r>
              <a:rPr lang="en-US" sz="1600" dirty="0">
                <a:latin typeface="Baskerville Old Face" panose="02020602080505020303" pitchFamily="18" charset="0"/>
                <a:cs typeface="Times New Roman" panose="02020603050405020304" pitchFamily="18" charset="0"/>
              </a:rPr>
              <a:t>Firstly, a lattice oxygen of the </a:t>
            </a:r>
            <a:r>
              <a:rPr lang="en-US" sz="1600" i="0" u="none" strike="noStrike" baseline="0" dirty="0">
                <a:solidFill>
                  <a:schemeClr val="tx2">
                    <a:lumMod val="50000"/>
                  </a:schemeClr>
                </a:solidFill>
                <a:latin typeface="Baskerville Old Face" panose="02020602080505020303" pitchFamily="18" charset="0"/>
                <a:cs typeface="Times New Roman" panose="02020603050405020304" pitchFamily="18" charset="0"/>
              </a:rPr>
              <a:t>Ti</a:t>
            </a:r>
            <a:r>
              <a:rPr lang="en-US" sz="1600" i="0" u="none" strike="noStrike" baseline="-25000" dirty="0">
                <a:solidFill>
                  <a:schemeClr val="tx2">
                    <a:lumMod val="50000"/>
                  </a:schemeClr>
                </a:solidFill>
                <a:latin typeface="Baskerville Old Face" panose="02020602080505020303" pitchFamily="18" charset="0"/>
                <a:cs typeface="Times New Roman" panose="02020603050405020304" pitchFamily="18" charset="0"/>
              </a:rPr>
              <a:t>2</a:t>
            </a:r>
            <a:r>
              <a:rPr lang="en-US" sz="1600" i="0" u="none" strike="noStrike" baseline="0" dirty="0">
                <a:solidFill>
                  <a:schemeClr val="tx2">
                    <a:lumMod val="50000"/>
                  </a:schemeClr>
                </a:solidFill>
                <a:latin typeface="Baskerville Old Face" panose="02020602080505020303" pitchFamily="18" charset="0"/>
                <a:cs typeface="Times New Roman" panose="02020603050405020304" pitchFamily="18" charset="0"/>
              </a:rPr>
              <a:t>CO</a:t>
            </a:r>
            <a:r>
              <a:rPr lang="en-US" sz="1600" i="0" u="none" strike="noStrike" baseline="-25000" dirty="0">
                <a:solidFill>
                  <a:schemeClr val="tx2">
                    <a:lumMod val="50000"/>
                  </a:schemeClr>
                </a:solidFill>
                <a:latin typeface="Baskerville Old Face" panose="02020602080505020303" pitchFamily="18" charset="0"/>
                <a:cs typeface="Times New Roman" panose="02020603050405020304" pitchFamily="18" charset="0"/>
              </a:rPr>
              <a:t>2 </a:t>
            </a:r>
            <a:r>
              <a:rPr lang="en-US" sz="1600" i="0" u="none" strike="noStrike" dirty="0">
                <a:solidFill>
                  <a:schemeClr val="tx2">
                    <a:lumMod val="50000"/>
                  </a:schemeClr>
                </a:solidFill>
                <a:latin typeface="Baskerville Old Face" panose="02020602080505020303" pitchFamily="18" charset="0"/>
                <a:cs typeface="Times New Roman" panose="02020603050405020304" pitchFamily="18" charset="0"/>
              </a:rPr>
              <a:t> layer reacts with a H</a:t>
            </a:r>
            <a:r>
              <a:rPr lang="en-US" sz="1600" i="0" u="none" strike="noStrike" baseline="-25000" dirty="0">
                <a:solidFill>
                  <a:schemeClr val="tx2">
                    <a:lumMod val="50000"/>
                  </a:schemeClr>
                </a:solidFill>
                <a:latin typeface="Baskerville Old Face" panose="02020602080505020303" pitchFamily="18" charset="0"/>
                <a:cs typeface="Times New Roman" panose="02020603050405020304" pitchFamily="18" charset="0"/>
              </a:rPr>
              <a:t>2</a:t>
            </a:r>
            <a:r>
              <a:rPr lang="en-US" sz="1600" i="0" u="none" strike="noStrike" dirty="0">
                <a:solidFill>
                  <a:schemeClr val="tx2">
                    <a:lumMod val="50000"/>
                  </a:schemeClr>
                </a:solidFill>
                <a:latin typeface="Baskerville Old Face" panose="02020602080505020303" pitchFamily="18" charset="0"/>
                <a:cs typeface="Times New Roman" panose="02020603050405020304" pitchFamily="18" charset="0"/>
              </a:rPr>
              <a:t>O molecule to form </a:t>
            </a:r>
            <a:r>
              <a:rPr lang="en-US" sz="1600" i="0" u="none" strike="noStrike" dirty="0" err="1">
                <a:solidFill>
                  <a:schemeClr val="tx2">
                    <a:lumMod val="50000"/>
                  </a:schemeClr>
                </a:solidFill>
                <a:latin typeface="Baskerville Old Face" panose="02020602080505020303" pitchFamily="18" charset="0"/>
                <a:cs typeface="Times New Roman" panose="02020603050405020304" pitchFamily="18" charset="0"/>
              </a:rPr>
              <a:t>O</a:t>
            </a:r>
            <a:r>
              <a:rPr lang="en-US" sz="1600" i="0" u="none" strike="noStrike" baseline="-25000" dirty="0" err="1">
                <a:solidFill>
                  <a:schemeClr val="tx2">
                    <a:lumMod val="50000"/>
                  </a:schemeClr>
                </a:solidFill>
                <a:latin typeface="Baskerville Old Face" panose="02020602080505020303" pitchFamily="18" charset="0"/>
                <a:cs typeface="Times New Roman" panose="02020603050405020304" pitchFamily="18" charset="0"/>
              </a:rPr>
              <a:t>lattice</a:t>
            </a:r>
            <a:r>
              <a:rPr lang="en-US" sz="1600" i="0" u="none" strike="noStrike" dirty="0">
                <a:solidFill>
                  <a:schemeClr val="tx2">
                    <a:lumMod val="50000"/>
                  </a:schemeClr>
                </a:solidFill>
                <a:latin typeface="Baskerville Old Face" panose="02020602080505020303" pitchFamily="18" charset="0"/>
                <a:cs typeface="Times New Roman" panose="02020603050405020304" pitchFamily="18" charset="0"/>
              </a:rPr>
              <a:t>-OH, which next evolves oxygen by releasing two e-h pairs in the two steps.</a:t>
            </a:r>
          </a:p>
          <a:p>
            <a:endParaRPr lang="en-US" sz="1600" i="0" u="none" strike="noStrike" dirty="0">
              <a:solidFill>
                <a:schemeClr val="tx2">
                  <a:lumMod val="50000"/>
                </a:schemeClr>
              </a:solidFill>
              <a:latin typeface="Baskerville Old Face" panose="02020602080505020303" pitchFamily="18" charset="0"/>
              <a:cs typeface="Times New Roman" panose="02020603050405020304" pitchFamily="18" charset="0"/>
            </a:endParaRPr>
          </a:p>
          <a:p>
            <a:pPr marL="342900" indent="-342900">
              <a:buFont typeface="Wingdings" panose="05000000000000000000" pitchFamily="2" charset="2"/>
              <a:buChar char="v"/>
            </a:pPr>
            <a:r>
              <a:rPr lang="en-US" sz="1600" dirty="0">
                <a:solidFill>
                  <a:schemeClr val="tx2">
                    <a:lumMod val="50000"/>
                  </a:schemeClr>
                </a:solidFill>
                <a:latin typeface="Baskerville Old Face" panose="02020602080505020303" pitchFamily="18" charset="0"/>
                <a:cs typeface="Times New Roman" panose="02020603050405020304" pitchFamily="18" charset="0"/>
              </a:rPr>
              <a:t>This results in an O-vacancy, which reacts with another </a:t>
            </a:r>
            <a:r>
              <a:rPr lang="en-US" sz="1600" i="0" u="none" strike="noStrike" dirty="0">
                <a:solidFill>
                  <a:schemeClr val="tx2">
                    <a:lumMod val="50000"/>
                  </a:schemeClr>
                </a:solidFill>
                <a:latin typeface="Baskerville Old Face" panose="02020602080505020303" pitchFamily="18" charset="0"/>
                <a:cs typeface="Times New Roman" panose="02020603050405020304" pitchFamily="18" charset="0"/>
              </a:rPr>
              <a:t>H</a:t>
            </a:r>
            <a:r>
              <a:rPr lang="en-US" sz="1600" i="0" u="none" strike="noStrike" baseline="-25000" dirty="0">
                <a:solidFill>
                  <a:schemeClr val="tx2">
                    <a:lumMod val="50000"/>
                  </a:schemeClr>
                </a:solidFill>
                <a:latin typeface="Baskerville Old Face" panose="02020602080505020303" pitchFamily="18" charset="0"/>
                <a:cs typeface="Times New Roman" panose="02020603050405020304" pitchFamily="18" charset="0"/>
              </a:rPr>
              <a:t>2</a:t>
            </a:r>
            <a:r>
              <a:rPr lang="en-US" sz="1600" i="0" u="none" strike="noStrike" dirty="0">
                <a:solidFill>
                  <a:schemeClr val="tx2">
                    <a:lumMod val="50000"/>
                  </a:schemeClr>
                </a:solidFill>
                <a:latin typeface="Baskerville Old Face" panose="02020602080505020303" pitchFamily="18" charset="0"/>
                <a:cs typeface="Times New Roman" panose="02020603050405020304" pitchFamily="18" charset="0"/>
              </a:rPr>
              <a:t>O molecule to form </a:t>
            </a:r>
            <a:r>
              <a:rPr lang="en-US" sz="1600" i="0" u="none" strike="noStrike" dirty="0" err="1">
                <a:solidFill>
                  <a:schemeClr val="tx2">
                    <a:lumMod val="50000"/>
                  </a:schemeClr>
                </a:solidFill>
                <a:latin typeface="Baskerville Old Face" panose="02020602080505020303" pitchFamily="18" charset="0"/>
                <a:cs typeface="Times New Roman" panose="02020603050405020304" pitchFamily="18" charset="0"/>
              </a:rPr>
              <a:t>O</a:t>
            </a:r>
            <a:r>
              <a:rPr lang="en-US" sz="1600" i="0" u="none" strike="noStrike" baseline="-25000" dirty="0" err="1">
                <a:solidFill>
                  <a:schemeClr val="tx2">
                    <a:lumMod val="50000"/>
                  </a:schemeClr>
                </a:solidFill>
                <a:latin typeface="Baskerville Old Face" panose="02020602080505020303" pitchFamily="18" charset="0"/>
                <a:cs typeface="Times New Roman" panose="02020603050405020304" pitchFamily="18" charset="0"/>
              </a:rPr>
              <a:t>lattice</a:t>
            </a:r>
            <a:r>
              <a:rPr lang="en-US" sz="1600" i="0" u="none" strike="noStrike" dirty="0">
                <a:solidFill>
                  <a:schemeClr val="tx2">
                    <a:lumMod val="50000"/>
                  </a:schemeClr>
                </a:solidFill>
                <a:latin typeface="Baskerville Old Face" panose="02020602080505020303" pitchFamily="18" charset="0"/>
                <a:cs typeface="Times New Roman" panose="02020603050405020304" pitchFamily="18" charset="0"/>
              </a:rPr>
              <a:t>-H with release of e-h pair. </a:t>
            </a:r>
          </a:p>
          <a:p>
            <a:pPr marL="342900" indent="-342900">
              <a:buFont typeface="Wingdings" panose="05000000000000000000" pitchFamily="2" charset="2"/>
              <a:buChar char="v"/>
            </a:pPr>
            <a:endParaRPr lang="en-US" sz="1600" dirty="0">
              <a:solidFill>
                <a:schemeClr val="tx2">
                  <a:lumMod val="50000"/>
                </a:schemeClr>
              </a:solidFill>
              <a:latin typeface="Baskerville Old Face" panose="02020602080505020303" pitchFamily="18" charset="0"/>
              <a:cs typeface="Times New Roman" panose="02020603050405020304" pitchFamily="18" charset="0"/>
            </a:endParaRPr>
          </a:p>
          <a:p>
            <a:pPr marL="342900" indent="-342900">
              <a:buFont typeface="Wingdings" panose="05000000000000000000" pitchFamily="2" charset="2"/>
              <a:buChar char="v"/>
            </a:pPr>
            <a:r>
              <a:rPr lang="en-US" sz="1600" dirty="0">
                <a:solidFill>
                  <a:schemeClr val="tx2">
                    <a:lumMod val="50000"/>
                  </a:schemeClr>
                </a:solidFill>
                <a:latin typeface="Baskerville Old Face" panose="02020602080505020303" pitchFamily="18" charset="0"/>
                <a:cs typeface="Times New Roman" panose="02020603050405020304" pitchFamily="18" charset="0"/>
              </a:rPr>
              <a:t>In last step, original heterostructure is regenerated along with the release of a e-h pair.</a:t>
            </a:r>
            <a:endParaRPr lang="en-US" sz="1600" dirty="0">
              <a:latin typeface="Baskerville Old Face" panose="02020602080505020303" pitchFamily="18" charset="0"/>
              <a:cs typeface="Times New Roman" panose="02020603050405020304" pitchFamily="18" charset="0"/>
            </a:endParaRPr>
          </a:p>
        </p:txBody>
      </p:sp>
    </p:spTree>
    <p:extLst>
      <p:ext uri="{BB962C8B-B14F-4D97-AF65-F5344CB8AC3E}">
        <p14:creationId xmlns:p14="http://schemas.microsoft.com/office/powerpoint/2010/main" val="36933714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983F9E-B453-EE6D-671B-B7F3EE7326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4078" y="1085782"/>
            <a:ext cx="6373594" cy="3784990"/>
          </a:xfrm>
          <a:prstGeom prst="rect">
            <a:avLst/>
          </a:prstGeom>
        </p:spPr>
      </p:pic>
      <p:sp>
        <p:nvSpPr>
          <p:cNvPr id="3" name="TextBox 2">
            <a:extLst>
              <a:ext uri="{FF2B5EF4-FFF2-40B4-BE49-F238E27FC236}">
                <a16:creationId xmlns:a16="http://schemas.microsoft.com/office/drawing/2014/main" id="{15348986-BDA7-09E9-A9B3-66F7D2BEE324}"/>
              </a:ext>
            </a:extLst>
          </p:cNvPr>
          <p:cNvSpPr txBox="1"/>
          <p:nvPr/>
        </p:nvSpPr>
        <p:spPr>
          <a:xfrm>
            <a:off x="216398" y="2302155"/>
            <a:ext cx="4920301" cy="3416320"/>
          </a:xfrm>
          <a:prstGeom prst="rect">
            <a:avLst/>
          </a:prstGeom>
          <a:noFill/>
        </p:spPr>
        <p:txBody>
          <a:bodyPr wrap="square" rtlCol="0">
            <a:spAutoFit/>
          </a:bodyPr>
          <a:lstStyle/>
          <a:p>
            <a:pPr marL="285750" indent="-285750" algn="just">
              <a:buFont typeface="Arial" panose="020B0604020202020204" pitchFamily="34" charset="0"/>
              <a:buChar char="•"/>
            </a:pPr>
            <a:r>
              <a:rPr lang="en-US" dirty="0">
                <a:solidFill>
                  <a:srgbClr val="C00000"/>
                </a:solidFill>
                <a:latin typeface="Baskerville Old Face" panose="02020602080505020303" pitchFamily="18" charset="0"/>
                <a:cs typeface="Times New Roman" panose="02020603050405020304" pitchFamily="18" charset="0"/>
              </a:rPr>
              <a:t>Steps of hydrogen evolution reaction (HER)</a:t>
            </a:r>
          </a:p>
          <a:p>
            <a:pPr algn="just"/>
            <a:endParaRPr lang="en-US" dirty="0">
              <a:solidFill>
                <a:srgbClr val="C00000"/>
              </a:solidFill>
              <a:latin typeface="Baskerville Old Face" panose="02020602080505020303" pitchFamily="18" charset="0"/>
              <a:cs typeface="Times New Roman" panose="02020603050405020304" pitchFamily="18" charset="0"/>
            </a:endParaRPr>
          </a:p>
          <a:p>
            <a:pPr marL="285750" indent="-285750" algn="just">
              <a:buFont typeface="Wingdings" panose="05000000000000000000" pitchFamily="2" charset="2"/>
              <a:buChar char="v"/>
            </a:pPr>
            <a:r>
              <a:rPr lang="en-US" dirty="0">
                <a:solidFill>
                  <a:schemeClr val="tx2">
                    <a:lumMod val="50000"/>
                  </a:schemeClr>
                </a:solidFill>
                <a:latin typeface="Baskerville Old Face" panose="02020602080505020303" pitchFamily="18" charset="0"/>
                <a:cs typeface="Times New Roman" panose="02020603050405020304" pitchFamily="18" charset="0"/>
              </a:rPr>
              <a:t>A proton and electron pair firstly gets adsorbed on </a:t>
            </a:r>
            <a:r>
              <a:rPr lang="en-US">
                <a:solidFill>
                  <a:schemeClr val="tx2">
                    <a:lumMod val="50000"/>
                  </a:schemeClr>
                </a:solidFill>
                <a:latin typeface="Baskerville Old Face" panose="02020602080505020303" pitchFamily="18" charset="0"/>
                <a:cs typeface="Times New Roman" panose="02020603050405020304" pitchFamily="18" charset="0"/>
              </a:rPr>
              <a:t>the WSe2 </a:t>
            </a:r>
            <a:r>
              <a:rPr lang="en-US" dirty="0">
                <a:solidFill>
                  <a:schemeClr val="tx2">
                    <a:lumMod val="50000"/>
                  </a:schemeClr>
                </a:solidFill>
                <a:latin typeface="Baskerville Old Face" panose="02020602080505020303" pitchFamily="18" charset="0"/>
                <a:cs typeface="Times New Roman" panose="02020603050405020304" pitchFamily="18" charset="0"/>
              </a:rPr>
              <a:t>layer of the heterostructure.</a:t>
            </a:r>
          </a:p>
          <a:p>
            <a:pPr marL="285750" indent="-285750" algn="just">
              <a:buFont typeface="Wingdings" panose="05000000000000000000" pitchFamily="2" charset="2"/>
              <a:buChar char="v"/>
            </a:pPr>
            <a:endParaRPr lang="en-US" dirty="0">
              <a:solidFill>
                <a:schemeClr val="tx2">
                  <a:lumMod val="50000"/>
                </a:schemeClr>
              </a:solidFill>
              <a:latin typeface="Baskerville Old Face" panose="02020602080505020303" pitchFamily="18" charset="0"/>
              <a:cs typeface="Times New Roman" panose="02020603050405020304" pitchFamily="18" charset="0"/>
            </a:endParaRPr>
          </a:p>
          <a:p>
            <a:pPr marL="285750" indent="-285750" algn="just">
              <a:buFont typeface="Wingdings" panose="05000000000000000000" pitchFamily="2" charset="2"/>
              <a:buChar char="v"/>
            </a:pPr>
            <a:r>
              <a:rPr lang="en-US" dirty="0">
                <a:solidFill>
                  <a:schemeClr val="tx2">
                    <a:lumMod val="50000"/>
                  </a:schemeClr>
                </a:solidFill>
                <a:latin typeface="Baskerville Old Face" panose="02020602080505020303" pitchFamily="18" charset="0"/>
                <a:cs typeface="Times New Roman" panose="02020603050405020304" pitchFamily="18" charset="0"/>
              </a:rPr>
              <a:t>The adsorbed H then reacts with another proton electron pair to produce H</a:t>
            </a:r>
            <a:r>
              <a:rPr lang="en-US" baseline="-25000" dirty="0">
                <a:solidFill>
                  <a:schemeClr val="tx2">
                    <a:lumMod val="50000"/>
                  </a:schemeClr>
                </a:solidFill>
                <a:latin typeface="Baskerville Old Face" panose="02020602080505020303" pitchFamily="18" charset="0"/>
                <a:cs typeface="Times New Roman" panose="02020603050405020304" pitchFamily="18" charset="0"/>
              </a:rPr>
              <a:t>2</a:t>
            </a:r>
            <a:r>
              <a:rPr lang="en-US" dirty="0">
                <a:solidFill>
                  <a:schemeClr val="tx2">
                    <a:lumMod val="50000"/>
                  </a:schemeClr>
                </a:solidFill>
                <a:latin typeface="Baskerville Old Face" panose="02020602080505020303" pitchFamily="18" charset="0"/>
                <a:cs typeface="Times New Roman" panose="02020603050405020304" pitchFamily="18" charset="0"/>
              </a:rPr>
              <a:t> which finally gets desorbed from the material surface and the cycle continues.</a:t>
            </a:r>
          </a:p>
          <a:p>
            <a:pPr marL="285750" indent="-285750" algn="just">
              <a:buFont typeface="Wingdings" panose="05000000000000000000" pitchFamily="2" charset="2"/>
              <a:buChar char="v"/>
            </a:pPr>
            <a:endParaRPr lang="en-US" b="1" dirty="0">
              <a:solidFill>
                <a:schemeClr val="accent1">
                  <a:lumMod val="50000"/>
                </a:schemeClr>
              </a:solidFill>
              <a:latin typeface="Times New Roman" panose="02020603050405020304" pitchFamily="18" charset="0"/>
              <a:cs typeface="Times New Roman" panose="02020603050405020304" pitchFamily="18" charset="0"/>
            </a:endParaRPr>
          </a:p>
          <a:p>
            <a:pPr algn="just"/>
            <a:r>
              <a:rPr lang="en-US" b="1" dirty="0">
                <a:solidFill>
                  <a:schemeClr val="accent1">
                    <a:lumMod val="50000"/>
                  </a:schemeClr>
                </a:solidFill>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v"/>
            </a:pPr>
            <a:endParaRPr lang="en-US"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1A35592-EA99-C3D7-90DE-A4557444DF91}"/>
              </a:ext>
            </a:extLst>
          </p:cNvPr>
          <p:cNvSpPr txBox="1"/>
          <p:nvPr/>
        </p:nvSpPr>
        <p:spPr>
          <a:xfrm>
            <a:off x="216398" y="639327"/>
            <a:ext cx="5476875" cy="646331"/>
          </a:xfrm>
          <a:prstGeom prst="rect">
            <a:avLst/>
          </a:prstGeom>
          <a:noFill/>
        </p:spPr>
        <p:txBody>
          <a:bodyPr wrap="square" rtlCol="0">
            <a:spAutoFit/>
          </a:bodyPr>
          <a:lstStyle/>
          <a:p>
            <a:r>
              <a:rPr lang="en-US" dirty="0">
                <a:latin typeface="Baskerville Old Face" panose="02020602080505020303" pitchFamily="18" charset="0"/>
                <a:cs typeface="Times New Roman" panose="02020603050405020304" pitchFamily="18" charset="0"/>
              </a:rPr>
              <a:t>ΔG = ΔE + ΔE</a:t>
            </a:r>
            <a:r>
              <a:rPr lang="en-US" baseline="-25000" dirty="0">
                <a:latin typeface="Baskerville Old Face" panose="02020602080505020303" pitchFamily="18" charset="0"/>
                <a:cs typeface="Times New Roman" panose="02020603050405020304" pitchFamily="18" charset="0"/>
              </a:rPr>
              <a:t>ZPE </a:t>
            </a:r>
            <a:r>
              <a:rPr lang="en-US" dirty="0">
                <a:latin typeface="Baskerville Old Face" panose="02020602080505020303" pitchFamily="18" charset="0"/>
                <a:cs typeface="Times New Roman" panose="02020603050405020304" pitchFamily="18" charset="0"/>
              </a:rPr>
              <a:t> - TΔS – </a:t>
            </a:r>
            <a:r>
              <a:rPr lang="en-US" dirty="0" err="1">
                <a:latin typeface="Baskerville Old Face" panose="02020602080505020303" pitchFamily="18" charset="0"/>
                <a:cs typeface="Times New Roman" panose="02020603050405020304" pitchFamily="18" charset="0"/>
              </a:rPr>
              <a:t>eU</a:t>
            </a:r>
            <a:r>
              <a:rPr lang="en-US" dirty="0">
                <a:latin typeface="Baskerville Old Face" panose="02020602080505020303" pitchFamily="18" charset="0"/>
                <a:cs typeface="Times New Roman" panose="02020603050405020304" pitchFamily="18" charset="0"/>
              </a:rPr>
              <a:t>          ……….(5)</a:t>
            </a:r>
          </a:p>
          <a:p>
            <a:r>
              <a:rPr lang="en-US" dirty="0">
                <a:solidFill>
                  <a:schemeClr val="accent5">
                    <a:lumMod val="50000"/>
                  </a:schemeClr>
                </a:solidFill>
                <a:latin typeface="Baskerville Old Face" panose="02020602080505020303" pitchFamily="18" charset="0"/>
                <a:cs typeface="Times New Roman" panose="02020603050405020304" pitchFamily="18" charset="0"/>
              </a:rPr>
              <a:t>We have constructed the plots using this equation</a:t>
            </a:r>
            <a:r>
              <a:rPr lang="en-US" dirty="0">
                <a:latin typeface="Baskerville Old Face" panose="02020602080505020303" pitchFamily="18" charset="0"/>
                <a:cs typeface="Times New Roman" panose="02020603050405020304" pitchFamily="18" charset="0"/>
              </a:rPr>
              <a:t>. </a:t>
            </a:r>
          </a:p>
        </p:txBody>
      </p:sp>
    </p:spTree>
    <p:extLst>
      <p:ext uri="{BB962C8B-B14F-4D97-AF65-F5344CB8AC3E}">
        <p14:creationId xmlns:p14="http://schemas.microsoft.com/office/powerpoint/2010/main" val="4124892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6FBC1C-5DCD-CF94-0BD3-57BA45C6548A}"/>
              </a:ext>
            </a:extLst>
          </p:cNvPr>
          <p:cNvSpPr txBox="1"/>
          <p:nvPr/>
        </p:nvSpPr>
        <p:spPr>
          <a:xfrm>
            <a:off x="652462" y="1140865"/>
            <a:ext cx="10887075" cy="3570208"/>
          </a:xfrm>
          <a:prstGeom prst="rect">
            <a:avLst/>
          </a:prstGeom>
          <a:noFill/>
        </p:spPr>
        <p:txBody>
          <a:bodyPr wrap="square" rtlCol="0">
            <a:spAutoFit/>
          </a:bodyPr>
          <a:lstStyle/>
          <a:p>
            <a:r>
              <a:rPr lang="en-US" sz="2800" dirty="0">
                <a:solidFill>
                  <a:srgbClr val="C00000"/>
                </a:solidFill>
                <a:latin typeface="Baskerville Old Face" panose="02020602080505020303" pitchFamily="18" charset="0"/>
                <a:cs typeface="Times New Roman" panose="02020603050405020304" pitchFamily="18" charset="0"/>
              </a:rPr>
              <a:t>Conclusion:</a:t>
            </a:r>
          </a:p>
          <a:p>
            <a:endParaRPr lang="en-US" dirty="0">
              <a:latin typeface="Baskerville Old Face" panose="02020602080505020303" pitchFamily="18" charset="0"/>
              <a:cs typeface="Times New Roman" panose="02020603050405020304" pitchFamily="18" charset="0"/>
            </a:endParaRPr>
          </a:p>
          <a:p>
            <a:pPr marL="285750" indent="-285750" algn="just">
              <a:buFont typeface="Wingdings" panose="05000000000000000000" pitchFamily="2" charset="2"/>
              <a:buChar char="§"/>
            </a:pPr>
            <a:r>
              <a:rPr lang="en-US" dirty="0">
                <a:solidFill>
                  <a:schemeClr val="tx2">
                    <a:lumMod val="50000"/>
                  </a:schemeClr>
                </a:solidFill>
                <a:latin typeface="Baskerville Old Face" panose="02020602080505020303" pitchFamily="18" charset="0"/>
                <a:cs typeface="Times New Roman" panose="02020603050405020304" pitchFamily="18" charset="0"/>
              </a:rPr>
              <a:t>We have systematically investigated the possibility of an efficient Z-scheme photocatalyst among</a:t>
            </a:r>
            <a:r>
              <a:rPr lang="en-US" sz="1800" dirty="0">
                <a:solidFill>
                  <a:schemeClr val="tx2">
                    <a:lumMod val="50000"/>
                  </a:schemeClr>
                </a:solidFill>
                <a:latin typeface="Baskerville Old Face" panose="02020602080505020303" pitchFamily="18" charset="0"/>
                <a:cs typeface="Times New Roman" panose="02020603050405020304" pitchFamily="18" charset="0"/>
              </a:rPr>
              <a:t> Ti</a:t>
            </a:r>
            <a:r>
              <a:rPr lang="en-US" sz="1800" baseline="-25000" dirty="0">
                <a:solidFill>
                  <a:schemeClr val="tx2">
                    <a:lumMod val="50000"/>
                  </a:schemeClr>
                </a:solidFill>
                <a:latin typeface="Baskerville Old Face" panose="02020602080505020303" pitchFamily="18" charset="0"/>
                <a:cs typeface="Times New Roman" panose="02020603050405020304" pitchFamily="18" charset="0"/>
              </a:rPr>
              <a:t>2</a:t>
            </a:r>
            <a:r>
              <a:rPr lang="en-US" sz="1800" dirty="0">
                <a:solidFill>
                  <a:schemeClr val="tx2">
                    <a:lumMod val="50000"/>
                  </a:schemeClr>
                </a:solidFill>
                <a:latin typeface="Baskerville Old Face" panose="02020602080505020303" pitchFamily="18" charset="0"/>
                <a:cs typeface="Times New Roman" panose="02020603050405020304" pitchFamily="18" charset="0"/>
              </a:rPr>
              <a:t>CO</a:t>
            </a:r>
            <a:r>
              <a:rPr lang="en-US" sz="1800" baseline="-25000" dirty="0">
                <a:solidFill>
                  <a:schemeClr val="tx2">
                    <a:lumMod val="50000"/>
                  </a:schemeClr>
                </a:solidFill>
                <a:latin typeface="Baskerville Old Face" panose="02020602080505020303" pitchFamily="18" charset="0"/>
                <a:cs typeface="Times New Roman" panose="02020603050405020304" pitchFamily="18" charset="0"/>
              </a:rPr>
              <a:t>2</a:t>
            </a:r>
            <a:r>
              <a:rPr lang="en-US" sz="1800" dirty="0">
                <a:solidFill>
                  <a:schemeClr val="tx2">
                    <a:lumMod val="50000"/>
                  </a:schemeClr>
                </a:solidFill>
                <a:latin typeface="Baskerville Old Face" panose="02020602080505020303" pitchFamily="18" charset="0"/>
                <a:cs typeface="Times New Roman" panose="02020603050405020304" pitchFamily="18" charset="0"/>
              </a:rPr>
              <a:t>-WS</a:t>
            </a:r>
            <a:r>
              <a:rPr lang="en-US" sz="1800" baseline="-25000" dirty="0">
                <a:solidFill>
                  <a:schemeClr val="tx2">
                    <a:lumMod val="50000"/>
                  </a:schemeClr>
                </a:solidFill>
                <a:latin typeface="Baskerville Old Face" panose="02020602080505020303" pitchFamily="18" charset="0"/>
                <a:cs typeface="Times New Roman" panose="02020603050405020304" pitchFamily="18" charset="0"/>
              </a:rPr>
              <a:t>2 </a:t>
            </a:r>
            <a:r>
              <a:rPr lang="en-US" sz="1800" dirty="0">
                <a:solidFill>
                  <a:schemeClr val="tx2">
                    <a:lumMod val="50000"/>
                  </a:schemeClr>
                </a:solidFill>
                <a:latin typeface="Baskerville Old Face" panose="02020602080505020303" pitchFamily="18" charset="0"/>
                <a:cs typeface="Times New Roman" panose="02020603050405020304" pitchFamily="18" charset="0"/>
              </a:rPr>
              <a:t>,</a:t>
            </a:r>
            <a:r>
              <a:rPr lang="en-US" sz="1800" baseline="-25000" dirty="0">
                <a:solidFill>
                  <a:schemeClr val="tx2">
                    <a:lumMod val="50000"/>
                  </a:schemeClr>
                </a:solidFill>
                <a:latin typeface="Baskerville Old Face" panose="02020602080505020303" pitchFamily="18" charset="0"/>
                <a:cs typeface="Times New Roman" panose="02020603050405020304" pitchFamily="18" charset="0"/>
              </a:rPr>
              <a:t> </a:t>
            </a:r>
            <a:r>
              <a:rPr lang="en-US" sz="1800" dirty="0">
                <a:solidFill>
                  <a:schemeClr val="tx2">
                    <a:lumMod val="50000"/>
                  </a:schemeClr>
                </a:solidFill>
                <a:latin typeface="Baskerville Old Face" panose="02020602080505020303" pitchFamily="18" charset="0"/>
                <a:cs typeface="Times New Roman" panose="02020603050405020304" pitchFamily="18" charset="0"/>
              </a:rPr>
              <a:t>Ti</a:t>
            </a:r>
            <a:r>
              <a:rPr lang="en-US" sz="1800" baseline="-25000" dirty="0">
                <a:solidFill>
                  <a:schemeClr val="tx2">
                    <a:lumMod val="50000"/>
                  </a:schemeClr>
                </a:solidFill>
                <a:latin typeface="Baskerville Old Face" panose="02020602080505020303" pitchFamily="18" charset="0"/>
                <a:cs typeface="Times New Roman" panose="02020603050405020304" pitchFamily="18" charset="0"/>
              </a:rPr>
              <a:t>2</a:t>
            </a:r>
            <a:r>
              <a:rPr lang="en-US" sz="1800" dirty="0">
                <a:solidFill>
                  <a:schemeClr val="tx2">
                    <a:lumMod val="50000"/>
                  </a:schemeClr>
                </a:solidFill>
                <a:latin typeface="Baskerville Old Face" panose="02020602080505020303" pitchFamily="18" charset="0"/>
                <a:cs typeface="Times New Roman" panose="02020603050405020304" pitchFamily="18" charset="0"/>
              </a:rPr>
              <a:t>CO</a:t>
            </a:r>
            <a:r>
              <a:rPr lang="en-US" sz="1800" baseline="-25000" dirty="0">
                <a:solidFill>
                  <a:schemeClr val="tx2">
                    <a:lumMod val="50000"/>
                  </a:schemeClr>
                </a:solidFill>
                <a:latin typeface="Baskerville Old Face" panose="02020602080505020303" pitchFamily="18" charset="0"/>
                <a:cs typeface="Times New Roman" panose="02020603050405020304" pitchFamily="18" charset="0"/>
              </a:rPr>
              <a:t>2</a:t>
            </a:r>
            <a:r>
              <a:rPr lang="en-US" sz="1800" dirty="0">
                <a:solidFill>
                  <a:schemeClr val="tx2">
                    <a:lumMod val="50000"/>
                  </a:schemeClr>
                </a:solidFill>
                <a:latin typeface="Baskerville Old Face" panose="02020602080505020303" pitchFamily="18" charset="0"/>
                <a:cs typeface="Times New Roman" panose="02020603050405020304" pitchFamily="18" charset="0"/>
              </a:rPr>
              <a:t>-WSe</a:t>
            </a:r>
            <a:r>
              <a:rPr lang="en-US" sz="1800" baseline="-25000" dirty="0">
                <a:solidFill>
                  <a:schemeClr val="tx2">
                    <a:lumMod val="50000"/>
                  </a:schemeClr>
                </a:solidFill>
                <a:latin typeface="Baskerville Old Face" panose="02020602080505020303" pitchFamily="18" charset="0"/>
                <a:cs typeface="Times New Roman" panose="02020603050405020304" pitchFamily="18" charset="0"/>
              </a:rPr>
              <a:t>2  </a:t>
            </a:r>
            <a:r>
              <a:rPr lang="en-US" sz="1800" dirty="0">
                <a:solidFill>
                  <a:schemeClr val="tx2">
                    <a:lumMod val="50000"/>
                  </a:schemeClr>
                </a:solidFill>
                <a:latin typeface="Baskerville Old Face" panose="02020602080505020303" pitchFamily="18" charset="0"/>
                <a:cs typeface="Times New Roman" panose="02020603050405020304" pitchFamily="18" charset="0"/>
              </a:rPr>
              <a:t>and</a:t>
            </a:r>
            <a:r>
              <a:rPr lang="en-US" sz="1800" baseline="-25000" dirty="0">
                <a:solidFill>
                  <a:schemeClr val="tx2">
                    <a:lumMod val="50000"/>
                  </a:schemeClr>
                </a:solidFill>
                <a:latin typeface="Baskerville Old Face" panose="02020602080505020303" pitchFamily="18" charset="0"/>
                <a:cs typeface="Times New Roman" panose="02020603050405020304" pitchFamily="18" charset="0"/>
              </a:rPr>
              <a:t> </a:t>
            </a:r>
            <a:r>
              <a:rPr lang="en-US" sz="1800" dirty="0">
                <a:solidFill>
                  <a:schemeClr val="tx2">
                    <a:lumMod val="50000"/>
                  </a:schemeClr>
                </a:solidFill>
                <a:latin typeface="Baskerville Old Face" panose="02020602080505020303" pitchFamily="18" charset="0"/>
                <a:cs typeface="Times New Roman" panose="02020603050405020304" pitchFamily="18" charset="0"/>
              </a:rPr>
              <a:t>Ti</a:t>
            </a:r>
            <a:r>
              <a:rPr lang="en-US" sz="1800" baseline="-25000" dirty="0">
                <a:solidFill>
                  <a:schemeClr val="tx2">
                    <a:lumMod val="50000"/>
                  </a:schemeClr>
                </a:solidFill>
                <a:latin typeface="Baskerville Old Face" panose="02020602080505020303" pitchFamily="18" charset="0"/>
                <a:cs typeface="Times New Roman" panose="02020603050405020304" pitchFamily="18" charset="0"/>
              </a:rPr>
              <a:t>2</a:t>
            </a:r>
            <a:r>
              <a:rPr lang="en-US" sz="1800" dirty="0">
                <a:solidFill>
                  <a:schemeClr val="tx2">
                    <a:lumMod val="50000"/>
                  </a:schemeClr>
                </a:solidFill>
                <a:latin typeface="Baskerville Old Face" panose="02020602080505020303" pitchFamily="18" charset="0"/>
                <a:cs typeface="Times New Roman" panose="02020603050405020304" pitchFamily="18" charset="0"/>
              </a:rPr>
              <a:t>CO</a:t>
            </a:r>
            <a:r>
              <a:rPr lang="en-US" sz="1800" baseline="-25000" dirty="0">
                <a:solidFill>
                  <a:schemeClr val="tx2">
                    <a:lumMod val="50000"/>
                  </a:schemeClr>
                </a:solidFill>
                <a:latin typeface="Baskerville Old Face" panose="02020602080505020303" pitchFamily="18" charset="0"/>
                <a:cs typeface="Times New Roman" panose="02020603050405020304" pitchFamily="18" charset="0"/>
              </a:rPr>
              <a:t>2</a:t>
            </a:r>
            <a:r>
              <a:rPr lang="en-US" sz="1800" dirty="0">
                <a:solidFill>
                  <a:schemeClr val="tx2">
                    <a:lumMod val="50000"/>
                  </a:schemeClr>
                </a:solidFill>
                <a:latin typeface="Baskerville Old Face" panose="02020602080505020303" pitchFamily="18" charset="0"/>
                <a:cs typeface="Times New Roman" panose="02020603050405020304" pitchFamily="18" charset="0"/>
              </a:rPr>
              <a:t>-WTe</a:t>
            </a:r>
            <a:r>
              <a:rPr lang="en-US" sz="1800" baseline="-25000" dirty="0">
                <a:solidFill>
                  <a:schemeClr val="tx2">
                    <a:lumMod val="50000"/>
                  </a:schemeClr>
                </a:solidFill>
                <a:latin typeface="Baskerville Old Face" panose="02020602080505020303" pitchFamily="18" charset="0"/>
                <a:cs typeface="Times New Roman" panose="02020603050405020304" pitchFamily="18" charset="0"/>
              </a:rPr>
              <a:t>2 </a:t>
            </a:r>
            <a:r>
              <a:rPr lang="en-US" dirty="0">
                <a:solidFill>
                  <a:schemeClr val="tx2">
                    <a:lumMod val="50000"/>
                  </a:schemeClr>
                </a:solidFill>
                <a:latin typeface="Baskerville Old Face" panose="02020602080505020303" pitchFamily="18" charset="0"/>
                <a:cs typeface="Times New Roman" panose="02020603050405020304" pitchFamily="18" charset="0"/>
              </a:rPr>
              <a:t> heterostructures employing first principle density functional calculations.</a:t>
            </a:r>
          </a:p>
          <a:p>
            <a:pPr marL="285750" indent="-285750" algn="just">
              <a:buFont typeface="Wingdings" panose="05000000000000000000" pitchFamily="2" charset="2"/>
              <a:buChar char="§"/>
            </a:pPr>
            <a:endParaRPr lang="en-US" dirty="0">
              <a:solidFill>
                <a:schemeClr val="tx2">
                  <a:lumMod val="50000"/>
                </a:schemeClr>
              </a:solidFill>
              <a:latin typeface="Baskerville Old Face" panose="02020602080505020303" pitchFamily="18" charset="0"/>
              <a:cs typeface="Times New Roman" panose="02020603050405020304" pitchFamily="18" charset="0"/>
            </a:endParaRPr>
          </a:p>
          <a:p>
            <a:pPr marL="285750" indent="-285750" algn="just">
              <a:buFont typeface="Wingdings" panose="05000000000000000000" pitchFamily="2" charset="2"/>
              <a:buChar char="§"/>
            </a:pPr>
            <a:r>
              <a:rPr lang="en-US" dirty="0">
                <a:solidFill>
                  <a:schemeClr val="tx2">
                    <a:lumMod val="50000"/>
                  </a:schemeClr>
                </a:solidFill>
                <a:latin typeface="Baskerville Old Face" panose="02020602080505020303" pitchFamily="18" charset="0"/>
                <a:cs typeface="Times New Roman" panose="02020603050405020304" pitchFamily="18" charset="0"/>
              </a:rPr>
              <a:t>Rigorous electronic structure analysis indicated </a:t>
            </a:r>
            <a:r>
              <a:rPr lang="en-US" sz="1800" dirty="0">
                <a:solidFill>
                  <a:schemeClr val="tx2">
                    <a:lumMod val="50000"/>
                  </a:schemeClr>
                </a:solidFill>
                <a:latin typeface="Baskerville Old Face" panose="02020602080505020303" pitchFamily="18" charset="0"/>
                <a:cs typeface="Times New Roman" panose="02020603050405020304" pitchFamily="18" charset="0"/>
              </a:rPr>
              <a:t>Ti</a:t>
            </a:r>
            <a:r>
              <a:rPr lang="en-US" sz="1800" baseline="-25000" dirty="0">
                <a:solidFill>
                  <a:schemeClr val="tx2">
                    <a:lumMod val="50000"/>
                  </a:schemeClr>
                </a:solidFill>
                <a:latin typeface="Baskerville Old Face" panose="02020602080505020303" pitchFamily="18" charset="0"/>
                <a:cs typeface="Times New Roman" panose="02020603050405020304" pitchFamily="18" charset="0"/>
              </a:rPr>
              <a:t>2</a:t>
            </a:r>
            <a:r>
              <a:rPr lang="en-US" sz="1800" dirty="0">
                <a:solidFill>
                  <a:schemeClr val="tx2">
                    <a:lumMod val="50000"/>
                  </a:schemeClr>
                </a:solidFill>
                <a:latin typeface="Baskerville Old Face" panose="02020602080505020303" pitchFamily="18" charset="0"/>
                <a:cs typeface="Times New Roman" panose="02020603050405020304" pitchFamily="18" charset="0"/>
              </a:rPr>
              <a:t>CO</a:t>
            </a:r>
            <a:r>
              <a:rPr lang="en-US" sz="1800" baseline="-25000" dirty="0">
                <a:solidFill>
                  <a:schemeClr val="tx2">
                    <a:lumMod val="50000"/>
                  </a:schemeClr>
                </a:solidFill>
                <a:latin typeface="Baskerville Old Face" panose="02020602080505020303" pitchFamily="18" charset="0"/>
                <a:cs typeface="Times New Roman" panose="02020603050405020304" pitchFamily="18" charset="0"/>
              </a:rPr>
              <a:t>2</a:t>
            </a:r>
            <a:r>
              <a:rPr lang="en-US" sz="1800" dirty="0">
                <a:solidFill>
                  <a:schemeClr val="tx2">
                    <a:lumMod val="50000"/>
                  </a:schemeClr>
                </a:solidFill>
                <a:latin typeface="Baskerville Old Face" panose="02020602080505020303" pitchFamily="18" charset="0"/>
                <a:cs typeface="Times New Roman" panose="02020603050405020304" pitchFamily="18" charset="0"/>
              </a:rPr>
              <a:t>-WSe</a:t>
            </a:r>
            <a:r>
              <a:rPr lang="en-US" sz="1800" baseline="-25000" dirty="0">
                <a:solidFill>
                  <a:schemeClr val="tx2">
                    <a:lumMod val="50000"/>
                  </a:schemeClr>
                </a:solidFill>
                <a:latin typeface="Baskerville Old Face" panose="02020602080505020303" pitchFamily="18" charset="0"/>
                <a:cs typeface="Times New Roman" panose="02020603050405020304" pitchFamily="18" charset="0"/>
              </a:rPr>
              <a:t>2 </a:t>
            </a:r>
            <a:r>
              <a:rPr lang="en-US" dirty="0">
                <a:solidFill>
                  <a:schemeClr val="tx2">
                    <a:lumMod val="50000"/>
                  </a:schemeClr>
                </a:solidFill>
                <a:latin typeface="Baskerville Old Face" panose="02020602080505020303" pitchFamily="18" charset="0"/>
                <a:cs typeface="Times New Roman" panose="02020603050405020304" pitchFamily="18" charset="0"/>
              </a:rPr>
              <a:t>as the most suitable candidate for the same.</a:t>
            </a:r>
          </a:p>
          <a:p>
            <a:pPr algn="just"/>
            <a:endParaRPr lang="en-US" dirty="0">
              <a:solidFill>
                <a:schemeClr val="tx2">
                  <a:lumMod val="50000"/>
                </a:schemeClr>
              </a:solidFill>
              <a:latin typeface="Baskerville Old Face" panose="02020602080505020303" pitchFamily="18" charset="0"/>
              <a:cs typeface="Times New Roman" panose="02020603050405020304" pitchFamily="18" charset="0"/>
            </a:endParaRPr>
          </a:p>
          <a:p>
            <a:pPr marL="285750" indent="-285750" algn="just">
              <a:buFont typeface="Wingdings" panose="05000000000000000000" pitchFamily="2" charset="2"/>
              <a:buChar char="§"/>
            </a:pPr>
            <a:r>
              <a:rPr lang="en-US" dirty="0">
                <a:solidFill>
                  <a:schemeClr val="tx2">
                    <a:lumMod val="50000"/>
                  </a:schemeClr>
                </a:solidFill>
                <a:latin typeface="Baskerville Old Face" panose="02020602080505020303" pitchFamily="18" charset="0"/>
                <a:cs typeface="Times New Roman" panose="02020603050405020304" pitchFamily="18" charset="0"/>
              </a:rPr>
              <a:t>Optimum bandgap of 0.76 eV, excellent optical property, effective interlayer charge separation, high anisotropic carrier mobility value, smaller time scale of electron-hole recombination(0.45-1.01 </a:t>
            </a:r>
            <a:r>
              <a:rPr lang="en-US" dirty="0" err="1">
                <a:solidFill>
                  <a:schemeClr val="tx2">
                    <a:lumMod val="50000"/>
                  </a:schemeClr>
                </a:solidFill>
                <a:latin typeface="Baskerville Old Face" panose="02020602080505020303" pitchFamily="18" charset="0"/>
                <a:cs typeface="Times New Roman" panose="02020603050405020304" pitchFamily="18" charset="0"/>
              </a:rPr>
              <a:t>ps</a:t>
            </a:r>
            <a:r>
              <a:rPr lang="en-US" dirty="0">
                <a:solidFill>
                  <a:schemeClr val="tx2">
                    <a:lumMod val="50000"/>
                  </a:schemeClr>
                </a:solidFill>
                <a:latin typeface="Baskerville Old Face" panose="02020602080505020303" pitchFamily="18" charset="0"/>
                <a:cs typeface="Times New Roman" panose="02020603050405020304" pitchFamily="18" charset="0"/>
              </a:rPr>
              <a:t>) than electron transfer (1.13 </a:t>
            </a:r>
            <a:r>
              <a:rPr lang="en-US" dirty="0" err="1">
                <a:solidFill>
                  <a:schemeClr val="tx2">
                    <a:lumMod val="50000"/>
                  </a:schemeClr>
                </a:solidFill>
                <a:latin typeface="Baskerville Old Face" panose="02020602080505020303" pitchFamily="18" charset="0"/>
                <a:cs typeface="Times New Roman" panose="02020603050405020304" pitchFamily="18" charset="0"/>
              </a:rPr>
              <a:t>ps</a:t>
            </a:r>
            <a:r>
              <a:rPr lang="en-US" dirty="0">
                <a:solidFill>
                  <a:schemeClr val="tx2">
                    <a:lumMod val="50000"/>
                  </a:schemeClr>
                </a:solidFill>
                <a:latin typeface="Baskerville Old Face" panose="02020602080505020303" pitchFamily="18" charset="0"/>
                <a:cs typeface="Times New Roman" panose="02020603050405020304" pitchFamily="18" charset="0"/>
              </a:rPr>
              <a:t>) or hole transfer (1.22 </a:t>
            </a:r>
            <a:r>
              <a:rPr lang="en-US" dirty="0" err="1">
                <a:solidFill>
                  <a:schemeClr val="tx2">
                    <a:lumMod val="50000"/>
                  </a:schemeClr>
                </a:solidFill>
                <a:latin typeface="Baskerville Old Face" panose="02020602080505020303" pitchFamily="18" charset="0"/>
                <a:cs typeface="Times New Roman" panose="02020603050405020304" pitchFamily="18" charset="0"/>
              </a:rPr>
              <a:t>ps</a:t>
            </a:r>
            <a:r>
              <a:rPr lang="en-US" dirty="0">
                <a:solidFill>
                  <a:schemeClr val="tx2">
                    <a:lumMod val="50000"/>
                  </a:schemeClr>
                </a:solidFill>
                <a:latin typeface="Baskerville Old Face" panose="02020602080505020303" pitchFamily="18" charset="0"/>
                <a:cs typeface="Times New Roman" panose="02020603050405020304" pitchFamily="18" charset="0"/>
              </a:rPr>
              <a:t>) and stable OER and HER on its surfaces makes </a:t>
            </a:r>
            <a:r>
              <a:rPr lang="en-US" sz="1800" dirty="0">
                <a:solidFill>
                  <a:schemeClr val="tx2">
                    <a:lumMod val="50000"/>
                  </a:schemeClr>
                </a:solidFill>
                <a:latin typeface="Baskerville Old Face" panose="02020602080505020303" pitchFamily="18" charset="0"/>
                <a:cs typeface="Times New Roman" panose="02020603050405020304" pitchFamily="18" charset="0"/>
              </a:rPr>
              <a:t>Ti</a:t>
            </a:r>
            <a:r>
              <a:rPr lang="en-US" sz="1800" baseline="-25000" dirty="0">
                <a:solidFill>
                  <a:schemeClr val="tx2">
                    <a:lumMod val="50000"/>
                  </a:schemeClr>
                </a:solidFill>
                <a:latin typeface="Baskerville Old Face" panose="02020602080505020303" pitchFamily="18" charset="0"/>
                <a:cs typeface="Times New Roman" panose="02020603050405020304" pitchFamily="18" charset="0"/>
              </a:rPr>
              <a:t>2</a:t>
            </a:r>
            <a:r>
              <a:rPr lang="en-US" sz="1800" dirty="0">
                <a:solidFill>
                  <a:schemeClr val="tx2">
                    <a:lumMod val="50000"/>
                  </a:schemeClr>
                </a:solidFill>
                <a:latin typeface="Baskerville Old Face" panose="02020602080505020303" pitchFamily="18" charset="0"/>
                <a:cs typeface="Times New Roman" panose="02020603050405020304" pitchFamily="18" charset="0"/>
              </a:rPr>
              <a:t>CO</a:t>
            </a:r>
            <a:r>
              <a:rPr lang="en-US" sz="1800" baseline="-25000" dirty="0">
                <a:solidFill>
                  <a:schemeClr val="tx2">
                    <a:lumMod val="50000"/>
                  </a:schemeClr>
                </a:solidFill>
                <a:latin typeface="Baskerville Old Face" panose="02020602080505020303" pitchFamily="18" charset="0"/>
                <a:cs typeface="Times New Roman" panose="02020603050405020304" pitchFamily="18" charset="0"/>
              </a:rPr>
              <a:t>2</a:t>
            </a:r>
            <a:r>
              <a:rPr lang="en-US" sz="1800" dirty="0">
                <a:solidFill>
                  <a:schemeClr val="tx2">
                    <a:lumMod val="50000"/>
                  </a:schemeClr>
                </a:solidFill>
                <a:latin typeface="Baskerville Old Face" panose="02020602080505020303" pitchFamily="18" charset="0"/>
                <a:cs typeface="Times New Roman" panose="02020603050405020304" pitchFamily="18" charset="0"/>
              </a:rPr>
              <a:t>-WSe</a:t>
            </a:r>
            <a:r>
              <a:rPr lang="en-US" sz="1800" baseline="-25000" dirty="0">
                <a:solidFill>
                  <a:schemeClr val="tx2">
                    <a:lumMod val="50000"/>
                  </a:schemeClr>
                </a:solidFill>
                <a:latin typeface="Baskerville Old Face" panose="02020602080505020303" pitchFamily="18" charset="0"/>
                <a:cs typeface="Times New Roman" panose="02020603050405020304" pitchFamily="18" charset="0"/>
              </a:rPr>
              <a:t>2</a:t>
            </a:r>
            <a:r>
              <a:rPr lang="en-US" dirty="0">
                <a:solidFill>
                  <a:schemeClr val="tx2">
                    <a:lumMod val="50000"/>
                  </a:schemeClr>
                </a:solidFill>
                <a:latin typeface="Baskerville Old Face" panose="02020602080505020303" pitchFamily="18" charset="0"/>
                <a:cs typeface="Times New Roman" panose="02020603050405020304" pitchFamily="18" charset="0"/>
              </a:rPr>
              <a:t> a potential coveted material in the field of clean energy production.</a:t>
            </a:r>
            <a:r>
              <a:rPr lang="en-US" sz="1800" baseline="-25000" dirty="0">
                <a:solidFill>
                  <a:schemeClr val="tx2">
                    <a:lumMod val="50000"/>
                  </a:schemeClr>
                </a:solidFill>
                <a:latin typeface="Baskerville Old Face" panose="02020602080505020303" pitchFamily="18" charset="0"/>
                <a:cs typeface="Times New Roman" panose="02020603050405020304" pitchFamily="18" charset="0"/>
              </a:rPr>
              <a:t> </a:t>
            </a:r>
            <a:endParaRPr lang="en-US" dirty="0">
              <a:solidFill>
                <a:schemeClr val="tx2">
                  <a:lumMod val="50000"/>
                </a:schemeClr>
              </a:solidFill>
              <a:latin typeface="Baskerville Old Face" panose="02020602080505020303" pitchFamily="18" charset="0"/>
              <a:cs typeface="Times New Roman" panose="02020603050405020304" pitchFamily="18" charset="0"/>
            </a:endParaRPr>
          </a:p>
          <a:p>
            <a:pPr marL="285750" indent="-285750">
              <a:buFont typeface="Wingdings" panose="05000000000000000000" pitchFamily="2" charset="2"/>
              <a:buChar char="§"/>
            </a:pPr>
            <a:endParaRPr lang="en-US" b="1" dirty="0">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9F4585C8-4DBA-46AC-85D5-BB9978585652}"/>
              </a:ext>
            </a:extLst>
          </p:cNvPr>
          <p:cNvCxnSpPr>
            <a:cxnSpLocks/>
          </p:cNvCxnSpPr>
          <p:nvPr/>
        </p:nvCxnSpPr>
        <p:spPr>
          <a:xfrm>
            <a:off x="25851" y="5887092"/>
            <a:ext cx="12166149" cy="0"/>
          </a:xfrm>
          <a:prstGeom prst="line">
            <a:avLst/>
          </a:prstGeom>
          <a:ln w="38100">
            <a:solidFill>
              <a:schemeClr val="tx1"/>
            </a:solidFill>
            <a:prstDash val="solid"/>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A27D2EA0-9834-147C-A9D1-F22179FCCFAD}"/>
              </a:ext>
            </a:extLst>
          </p:cNvPr>
          <p:cNvPicPr>
            <a:picLocks noChangeAspect="1"/>
          </p:cNvPicPr>
          <p:nvPr/>
        </p:nvPicPr>
        <p:blipFill rotWithShape="1">
          <a:blip r:embed="rId2">
            <a:extLst>
              <a:ext uri="{28A0092B-C50C-407E-A947-70E740481C1C}">
                <a14:useLocalDpi xmlns:a14="http://schemas.microsoft.com/office/drawing/2010/main" val="0"/>
              </a:ext>
            </a:extLst>
          </a:blip>
          <a:srcRect r="33165" b="72212"/>
          <a:stretch/>
        </p:blipFill>
        <p:spPr>
          <a:xfrm>
            <a:off x="4198987" y="5927150"/>
            <a:ext cx="1667558" cy="920576"/>
          </a:xfrm>
          <a:prstGeom prst="rect">
            <a:avLst/>
          </a:prstGeom>
        </p:spPr>
      </p:pic>
      <p:sp>
        <p:nvSpPr>
          <p:cNvPr id="5" name="TextBox 4">
            <a:extLst>
              <a:ext uri="{FF2B5EF4-FFF2-40B4-BE49-F238E27FC236}">
                <a16:creationId xmlns:a16="http://schemas.microsoft.com/office/drawing/2014/main" id="{F9585B38-1428-F99C-0B12-E2908F01D68E}"/>
              </a:ext>
            </a:extLst>
          </p:cNvPr>
          <p:cNvSpPr txBox="1"/>
          <p:nvPr/>
        </p:nvSpPr>
        <p:spPr>
          <a:xfrm>
            <a:off x="5957441" y="5927150"/>
            <a:ext cx="7285947" cy="369332"/>
          </a:xfrm>
          <a:prstGeom prst="rect">
            <a:avLst/>
          </a:prstGeom>
          <a:noFill/>
        </p:spPr>
        <p:txBody>
          <a:bodyPr wrap="square">
            <a:spAutoFit/>
          </a:bodyPr>
          <a:lstStyle/>
          <a:p>
            <a:r>
              <a:rPr lang="en-US" b="0" i="0" dirty="0">
                <a:solidFill>
                  <a:srgbClr val="777777"/>
                </a:solidFill>
                <a:effectLst/>
                <a:latin typeface="Arial" panose="020B0604020202020204" pitchFamily="34" charset="0"/>
              </a:rPr>
              <a:t>The Journal of Physical Chemistry C 126 (49), 20852-20863</a:t>
            </a:r>
            <a:endParaRPr lang="en-IN" dirty="0"/>
          </a:p>
        </p:txBody>
      </p:sp>
      <p:sp>
        <p:nvSpPr>
          <p:cNvPr id="6" name="TextBox 5">
            <a:extLst>
              <a:ext uri="{FF2B5EF4-FFF2-40B4-BE49-F238E27FC236}">
                <a16:creationId xmlns:a16="http://schemas.microsoft.com/office/drawing/2014/main" id="{8B0C8459-7C65-E083-E57F-E0ED7C72FD53}"/>
              </a:ext>
            </a:extLst>
          </p:cNvPr>
          <p:cNvSpPr txBox="1"/>
          <p:nvPr/>
        </p:nvSpPr>
        <p:spPr>
          <a:xfrm>
            <a:off x="5991221" y="6327840"/>
            <a:ext cx="6621694" cy="369332"/>
          </a:xfrm>
          <a:prstGeom prst="rect">
            <a:avLst/>
          </a:prstGeom>
          <a:noFill/>
        </p:spPr>
        <p:txBody>
          <a:bodyPr wrap="square">
            <a:spAutoFit/>
          </a:bodyPr>
          <a:lstStyle/>
          <a:p>
            <a:r>
              <a:rPr lang="en-IN" b="0" i="0" u="none" strike="noStrike" dirty="0">
                <a:solidFill>
                  <a:srgbClr val="95989A"/>
                </a:solidFill>
                <a:effectLst/>
                <a:latin typeface="Roboto" panose="02000000000000000000" pitchFamily="2" charset="0"/>
                <a:hlinkClick r:id="rId3" tooltip="DOI URL"/>
              </a:rPr>
              <a:t>https://doi.org/10.1021/acs.jpcc.2c06171</a:t>
            </a:r>
            <a:endParaRPr lang="en-IN" dirty="0"/>
          </a:p>
        </p:txBody>
      </p:sp>
    </p:spTree>
    <p:extLst>
      <p:ext uri="{BB962C8B-B14F-4D97-AF65-F5344CB8AC3E}">
        <p14:creationId xmlns:p14="http://schemas.microsoft.com/office/powerpoint/2010/main" val="6700786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895927-304F-6963-AD5B-46BBC21D4372}"/>
              </a:ext>
            </a:extLst>
          </p:cNvPr>
          <p:cNvSpPr txBox="1"/>
          <p:nvPr/>
        </p:nvSpPr>
        <p:spPr>
          <a:xfrm>
            <a:off x="652462" y="1140865"/>
            <a:ext cx="11070351" cy="5139869"/>
          </a:xfrm>
          <a:prstGeom prst="rect">
            <a:avLst/>
          </a:prstGeom>
          <a:noFill/>
        </p:spPr>
        <p:txBody>
          <a:bodyPr wrap="square" rtlCol="0">
            <a:spAutoFit/>
          </a:bodyPr>
          <a:lstStyle/>
          <a:p>
            <a:r>
              <a:rPr lang="en-US" sz="2800" dirty="0">
                <a:solidFill>
                  <a:srgbClr val="C00000"/>
                </a:solidFill>
                <a:latin typeface="Baskerville Old Face" panose="02020602080505020303" pitchFamily="18" charset="0"/>
                <a:cs typeface="Times New Roman" panose="02020603050405020304" pitchFamily="18" charset="0"/>
              </a:rPr>
              <a:t>Acknowledgement</a:t>
            </a:r>
          </a:p>
          <a:p>
            <a:pPr algn="just"/>
            <a:endParaRPr lang="en-US" sz="2000" dirty="0">
              <a:latin typeface="Baskerville Old Face" panose="02020602080505020303" pitchFamily="18" charset="0"/>
              <a:cs typeface="Times New Roman" panose="02020603050405020304" pitchFamily="18" charset="0"/>
            </a:endParaRPr>
          </a:p>
          <a:p>
            <a:pPr marL="285750" indent="-285750" algn="just">
              <a:buFont typeface="Wingdings" panose="05000000000000000000" pitchFamily="2" charset="2"/>
              <a:buChar char="§"/>
            </a:pPr>
            <a:r>
              <a:rPr lang="en-US" sz="2000" dirty="0">
                <a:solidFill>
                  <a:schemeClr val="tx2">
                    <a:lumMod val="50000"/>
                  </a:schemeClr>
                </a:solidFill>
                <a:latin typeface="Baskerville Old Face" panose="02020602080505020303" pitchFamily="18" charset="0"/>
                <a:cs typeface="Times New Roman" panose="02020603050405020304" pitchFamily="18" charset="0"/>
              </a:rPr>
              <a:t>We are sincerely grateful to the Department of Chemistry, Visva-Bharati university.</a:t>
            </a:r>
          </a:p>
          <a:p>
            <a:pPr marL="285750" indent="-285750" algn="just">
              <a:buFont typeface="Wingdings" panose="05000000000000000000" pitchFamily="2" charset="2"/>
              <a:buChar char="§"/>
            </a:pPr>
            <a:endParaRPr lang="en-US" sz="2000" dirty="0">
              <a:solidFill>
                <a:schemeClr val="tx2">
                  <a:lumMod val="50000"/>
                </a:schemeClr>
              </a:solidFill>
              <a:latin typeface="Baskerville Old Face" panose="02020602080505020303" pitchFamily="18" charset="0"/>
              <a:cs typeface="Times New Roman" panose="02020603050405020304" pitchFamily="18" charset="0"/>
            </a:endParaRPr>
          </a:p>
          <a:p>
            <a:pPr marL="285750" indent="-285750" algn="just">
              <a:buFont typeface="Wingdings" panose="05000000000000000000" pitchFamily="2" charset="2"/>
              <a:buChar char="§"/>
            </a:pPr>
            <a:endParaRPr lang="en-US" sz="2000" dirty="0">
              <a:solidFill>
                <a:schemeClr val="tx2">
                  <a:lumMod val="50000"/>
                </a:schemeClr>
              </a:solidFill>
              <a:latin typeface="Baskerville Old Face" panose="02020602080505020303" pitchFamily="18" charset="0"/>
              <a:cs typeface="Times New Roman" panose="02020603050405020304" pitchFamily="18" charset="0"/>
            </a:endParaRPr>
          </a:p>
          <a:p>
            <a:pPr marL="285750" indent="-285750" algn="just">
              <a:buFont typeface="Wingdings" panose="05000000000000000000" pitchFamily="2" charset="2"/>
              <a:buChar char="§"/>
            </a:pPr>
            <a:r>
              <a:rPr lang="en-US" sz="2000" dirty="0">
                <a:solidFill>
                  <a:schemeClr val="tx2">
                    <a:lumMod val="50000"/>
                  </a:schemeClr>
                </a:solidFill>
                <a:latin typeface="Baskerville Old Face" panose="02020602080505020303" pitchFamily="18" charset="0"/>
                <a:cs typeface="Times New Roman" panose="02020603050405020304" pitchFamily="18" charset="0"/>
              </a:rPr>
              <a:t>I am extremely thankful to my supervisor Prof. Pranab Sarkar for his guidance.</a:t>
            </a:r>
          </a:p>
          <a:p>
            <a:pPr marL="285750" indent="-285750" algn="just">
              <a:buFont typeface="Wingdings" panose="05000000000000000000" pitchFamily="2" charset="2"/>
              <a:buChar char="§"/>
            </a:pPr>
            <a:endParaRPr lang="en-US" sz="2000" dirty="0">
              <a:solidFill>
                <a:schemeClr val="tx2">
                  <a:lumMod val="50000"/>
                </a:schemeClr>
              </a:solidFill>
              <a:latin typeface="Baskerville Old Face" panose="02020602080505020303" pitchFamily="18" charset="0"/>
              <a:cs typeface="Times New Roman" panose="02020603050405020304" pitchFamily="18" charset="0"/>
            </a:endParaRPr>
          </a:p>
          <a:p>
            <a:pPr marL="285750" indent="-285750" algn="just">
              <a:buFont typeface="Wingdings" panose="05000000000000000000" pitchFamily="2" charset="2"/>
              <a:buChar char="§"/>
            </a:pPr>
            <a:endParaRPr lang="en-US" sz="2000" dirty="0">
              <a:solidFill>
                <a:schemeClr val="tx2">
                  <a:lumMod val="50000"/>
                </a:schemeClr>
              </a:solidFill>
              <a:latin typeface="Baskerville Old Face" panose="02020602080505020303" pitchFamily="18" charset="0"/>
              <a:cs typeface="Times New Roman" panose="02020603050405020304" pitchFamily="18" charset="0"/>
            </a:endParaRPr>
          </a:p>
          <a:p>
            <a:pPr marL="285750" indent="-285750" algn="just">
              <a:buFont typeface="Wingdings" panose="05000000000000000000" pitchFamily="2" charset="2"/>
              <a:buChar char="§"/>
            </a:pPr>
            <a:r>
              <a:rPr lang="en-US" sz="2000" dirty="0">
                <a:solidFill>
                  <a:schemeClr val="tx2">
                    <a:lumMod val="50000"/>
                  </a:schemeClr>
                </a:solidFill>
                <a:latin typeface="Baskerville Old Face" panose="02020602080505020303" pitchFamily="18" charset="0"/>
                <a:cs typeface="Times New Roman" panose="02020603050405020304" pitchFamily="18" charset="0"/>
              </a:rPr>
              <a:t>Thanks a lot to Prof. Alexey Akimov for providing this opportunity to present our work.</a:t>
            </a:r>
          </a:p>
          <a:p>
            <a:pPr marL="285750" indent="-285750" algn="just">
              <a:buFont typeface="Wingdings" panose="05000000000000000000" pitchFamily="2" charset="2"/>
              <a:buChar char="§"/>
            </a:pPr>
            <a:endParaRPr lang="en-US" sz="2000" dirty="0">
              <a:solidFill>
                <a:schemeClr val="tx2">
                  <a:lumMod val="50000"/>
                </a:schemeClr>
              </a:solidFill>
              <a:latin typeface="Baskerville Old Face" panose="02020602080505020303" pitchFamily="18" charset="0"/>
              <a:cs typeface="Times New Roman" panose="02020603050405020304" pitchFamily="18" charset="0"/>
            </a:endParaRPr>
          </a:p>
          <a:p>
            <a:pPr marL="285750" indent="-285750" algn="just">
              <a:buFont typeface="Wingdings" panose="05000000000000000000" pitchFamily="2" charset="2"/>
              <a:buChar char="§"/>
            </a:pPr>
            <a:endParaRPr lang="en-US" sz="2000" dirty="0">
              <a:solidFill>
                <a:schemeClr val="tx2">
                  <a:lumMod val="50000"/>
                </a:schemeClr>
              </a:solidFill>
              <a:latin typeface="Baskerville Old Face" panose="02020602080505020303" pitchFamily="18" charset="0"/>
              <a:cs typeface="Times New Roman" panose="02020603050405020304" pitchFamily="18" charset="0"/>
            </a:endParaRPr>
          </a:p>
          <a:p>
            <a:pPr marL="285750" indent="-285750" algn="just">
              <a:buFont typeface="Wingdings" panose="05000000000000000000" pitchFamily="2" charset="2"/>
              <a:buChar char="§"/>
            </a:pPr>
            <a:r>
              <a:rPr lang="en-US" sz="2000" dirty="0">
                <a:solidFill>
                  <a:schemeClr val="tx2">
                    <a:lumMod val="50000"/>
                  </a:schemeClr>
                </a:solidFill>
                <a:latin typeface="Baskerville Old Face" panose="02020602080505020303" pitchFamily="18" charset="0"/>
                <a:cs typeface="Times New Roman" panose="02020603050405020304" pitchFamily="18" charset="0"/>
              </a:rPr>
              <a:t>Thanks to Prof. </a:t>
            </a:r>
            <a:r>
              <a:rPr lang="en-US" sz="2000" dirty="0" err="1">
                <a:solidFill>
                  <a:schemeClr val="tx2">
                    <a:lumMod val="50000"/>
                  </a:schemeClr>
                </a:solidFill>
                <a:latin typeface="Baskerville Old Face" panose="02020602080505020303" pitchFamily="18" charset="0"/>
                <a:cs typeface="Times New Roman" panose="02020603050405020304" pitchFamily="18" charset="0"/>
              </a:rPr>
              <a:t>Jin</a:t>
            </a:r>
            <a:r>
              <a:rPr lang="en-US" sz="2000" dirty="0">
                <a:solidFill>
                  <a:schemeClr val="tx2">
                    <a:lumMod val="50000"/>
                  </a:schemeClr>
                </a:solidFill>
                <a:latin typeface="Baskerville Old Face" panose="02020602080505020303" pitchFamily="18" charset="0"/>
                <a:cs typeface="Times New Roman" panose="02020603050405020304" pitchFamily="18" charset="0"/>
              </a:rPr>
              <a:t> Zhao’s entire lab (USTC) for helping us in different difficulties during these works.</a:t>
            </a:r>
          </a:p>
          <a:p>
            <a:pPr marL="285750" indent="-285750" algn="just">
              <a:buFont typeface="Wingdings" panose="05000000000000000000" pitchFamily="2" charset="2"/>
              <a:buChar char="§"/>
            </a:pPr>
            <a:endParaRPr lang="en-US" sz="2000" dirty="0">
              <a:solidFill>
                <a:schemeClr val="tx2">
                  <a:lumMod val="50000"/>
                </a:schemeClr>
              </a:solidFill>
              <a:latin typeface="Baskerville Old Face" panose="02020602080505020303" pitchFamily="18" charset="0"/>
              <a:cs typeface="Times New Roman" panose="02020603050405020304" pitchFamily="18" charset="0"/>
            </a:endParaRPr>
          </a:p>
          <a:p>
            <a:pPr marL="285750" indent="-285750" algn="just">
              <a:buFont typeface="Wingdings" panose="05000000000000000000" pitchFamily="2" charset="2"/>
              <a:buChar char="§"/>
            </a:pPr>
            <a:endParaRPr lang="en-US" sz="2000" dirty="0">
              <a:solidFill>
                <a:schemeClr val="tx2">
                  <a:lumMod val="50000"/>
                </a:schemeClr>
              </a:solidFill>
              <a:latin typeface="Baskerville Old Face" panose="02020602080505020303" pitchFamily="18" charset="0"/>
              <a:cs typeface="Times New Roman" panose="02020603050405020304" pitchFamily="18" charset="0"/>
            </a:endParaRPr>
          </a:p>
          <a:p>
            <a:pPr marL="285750" indent="-285750" algn="just">
              <a:buFont typeface="Wingdings" panose="05000000000000000000" pitchFamily="2" charset="2"/>
              <a:buChar char="§"/>
            </a:pPr>
            <a:r>
              <a:rPr lang="en-US" sz="2000" dirty="0">
                <a:solidFill>
                  <a:schemeClr val="tx2">
                    <a:lumMod val="50000"/>
                  </a:schemeClr>
                </a:solidFill>
                <a:latin typeface="Baskerville Old Face" panose="02020602080505020303" pitchFamily="18" charset="0"/>
                <a:cs typeface="Times New Roman" panose="02020603050405020304" pitchFamily="18" charset="0"/>
              </a:rPr>
              <a:t>Finally, thanks to entire quantum dynamics hub for the valuable talks, seminars, online materials and quick support in each and every small problem.</a:t>
            </a:r>
          </a:p>
        </p:txBody>
      </p:sp>
    </p:spTree>
    <p:extLst>
      <p:ext uri="{BB962C8B-B14F-4D97-AF65-F5344CB8AC3E}">
        <p14:creationId xmlns:p14="http://schemas.microsoft.com/office/powerpoint/2010/main" val="3537966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F14260-4FDE-BEDA-13F8-954759B82D6B}"/>
              </a:ext>
            </a:extLst>
          </p:cNvPr>
          <p:cNvSpPr txBox="1"/>
          <p:nvPr/>
        </p:nvSpPr>
        <p:spPr>
          <a:xfrm>
            <a:off x="4315574" y="3075057"/>
            <a:ext cx="7353300" cy="707886"/>
          </a:xfrm>
          <a:prstGeom prst="rect">
            <a:avLst/>
          </a:prstGeom>
          <a:noFill/>
        </p:spPr>
        <p:txBody>
          <a:bodyPr wrap="square" rtlCol="0">
            <a:spAutoFit/>
          </a:bodyPr>
          <a:lstStyle/>
          <a:p>
            <a:r>
              <a:rPr lang="en-US" sz="4000" b="1" dirty="0">
                <a:solidFill>
                  <a:schemeClr val="bg2">
                    <a:lumMod val="50000"/>
                  </a:schemeClr>
                </a:solidFill>
                <a:latin typeface="Baskerville Old Face" panose="02020602080505020303" pitchFamily="18" charset="0"/>
                <a:cs typeface="Times New Roman" panose="02020603050405020304" pitchFamily="18" charset="0"/>
              </a:rPr>
              <a:t>THANK YOU</a:t>
            </a:r>
          </a:p>
        </p:txBody>
      </p:sp>
    </p:spTree>
    <p:extLst>
      <p:ext uri="{BB962C8B-B14F-4D97-AF65-F5344CB8AC3E}">
        <p14:creationId xmlns:p14="http://schemas.microsoft.com/office/powerpoint/2010/main" val="3493535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159146-09C8-C5BA-A9C1-6E375830ACAD}"/>
              </a:ext>
            </a:extLst>
          </p:cNvPr>
          <p:cNvSpPr txBox="1"/>
          <p:nvPr/>
        </p:nvSpPr>
        <p:spPr>
          <a:xfrm>
            <a:off x="232489" y="860619"/>
            <a:ext cx="11680008" cy="2000548"/>
          </a:xfrm>
          <a:prstGeom prst="rect">
            <a:avLst/>
          </a:prstGeom>
          <a:noFill/>
        </p:spPr>
        <p:txBody>
          <a:bodyPr wrap="square" rtlCol="0">
            <a:spAutoFit/>
          </a:bodyPr>
          <a:lstStyle/>
          <a:p>
            <a:pPr marL="285750" indent="-285750" algn="just">
              <a:buClr>
                <a:schemeClr val="accent6">
                  <a:lumMod val="50000"/>
                </a:schemeClr>
              </a:buClr>
              <a:buFont typeface="Wingdings" panose="05000000000000000000" pitchFamily="2" charset="2"/>
              <a:buChar char="v"/>
            </a:pPr>
            <a:r>
              <a:rPr lang="en-US" dirty="0">
                <a:solidFill>
                  <a:schemeClr val="tx2">
                    <a:lumMod val="50000"/>
                  </a:schemeClr>
                </a:solidFill>
                <a:latin typeface="Baskerville Old Face" panose="02020602080505020303" pitchFamily="18" charset="0"/>
                <a:cs typeface="Times New Roman" panose="02020603050405020304" pitchFamily="18" charset="0"/>
              </a:rPr>
              <a:t>Global problem of energy shortage needs to be addressed as soon as possible with an efficient and economical solution.</a:t>
            </a:r>
          </a:p>
          <a:p>
            <a:pPr marL="285750" indent="-285750" algn="just">
              <a:buClr>
                <a:schemeClr val="accent6">
                  <a:lumMod val="50000"/>
                </a:schemeClr>
              </a:buClr>
              <a:buFont typeface="Wingdings" panose="05000000000000000000" pitchFamily="2" charset="2"/>
              <a:buChar char="v"/>
            </a:pPr>
            <a:endParaRPr lang="en-US" dirty="0">
              <a:solidFill>
                <a:schemeClr val="tx2">
                  <a:lumMod val="50000"/>
                </a:schemeClr>
              </a:solidFill>
              <a:latin typeface="Baskerville Old Face" panose="02020602080505020303" pitchFamily="18" charset="0"/>
              <a:cs typeface="Times New Roman" panose="02020603050405020304" pitchFamily="18" charset="0"/>
            </a:endParaRPr>
          </a:p>
          <a:p>
            <a:pPr marL="285750" indent="-285750" algn="just">
              <a:buClr>
                <a:schemeClr val="accent6">
                  <a:lumMod val="50000"/>
                </a:schemeClr>
              </a:buClr>
              <a:buFont typeface="Wingdings" panose="05000000000000000000" pitchFamily="2" charset="2"/>
              <a:buChar char="v"/>
            </a:pPr>
            <a:r>
              <a:rPr lang="en-US" dirty="0">
                <a:solidFill>
                  <a:schemeClr val="tx2">
                    <a:lumMod val="50000"/>
                  </a:schemeClr>
                </a:solidFill>
                <a:latin typeface="Baskerville Old Face" panose="02020602080505020303" pitchFamily="18" charset="0"/>
                <a:cs typeface="Times New Roman" panose="02020603050405020304" pitchFamily="18" charset="0"/>
              </a:rPr>
              <a:t>Photocatalysis has emerged as one of the most promising photoconversion technologies .</a:t>
            </a:r>
          </a:p>
          <a:p>
            <a:pPr algn="just">
              <a:buClr>
                <a:schemeClr val="accent6">
                  <a:lumMod val="50000"/>
                </a:schemeClr>
              </a:buClr>
            </a:pPr>
            <a:endParaRPr lang="en-US" dirty="0">
              <a:solidFill>
                <a:schemeClr val="tx2">
                  <a:lumMod val="50000"/>
                </a:schemeClr>
              </a:solidFill>
              <a:latin typeface="Baskerville Old Face" panose="02020602080505020303" pitchFamily="18" charset="0"/>
              <a:cs typeface="Times New Roman" panose="02020603050405020304" pitchFamily="18" charset="0"/>
            </a:endParaRPr>
          </a:p>
          <a:p>
            <a:pPr marL="285750" indent="-285750" algn="just">
              <a:buClr>
                <a:schemeClr val="accent6">
                  <a:lumMod val="50000"/>
                </a:schemeClr>
              </a:buClr>
              <a:buFont typeface="Wingdings" panose="05000000000000000000" pitchFamily="2" charset="2"/>
              <a:buChar char="v"/>
            </a:pPr>
            <a:r>
              <a:rPr lang="en-US" dirty="0">
                <a:solidFill>
                  <a:schemeClr val="tx2">
                    <a:lumMod val="50000"/>
                  </a:schemeClr>
                </a:solidFill>
                <a:latin typeface="Baskerville Old Face" panose="02020602080505020303" pitchFamily="18" charset="0"/>
                <a:cs typeface="Times New Roman" panose="02020603050405020304" pitchFamily="18" charset="0"/>
              </a:rPr>
              <a:t>MXenes and TMDs are two widely exploited class of materials in this regard owing to their unique optical, electrical and mechanical properties.</a:t>
            </a:r>
          </a:p>
          <a:p>
            <a:pPr algn="just">
              <a:buClr>
                <a:schemeClr val="accent6">
                  <a:lumMod val="50000"/>
                </a:schemeClr>
              </a:buClr>
            </a:pPr>
            <a:endParaRPr lang="en-US" sz="1600" b="1" dirty="0">
              <a:solidFill>
                <a:schemeClr val="tx2">
                  <a:lumMod val="50000"/>
                </a:schemeClr>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8192261-A55C-FA40-997B-6FC533B9CED4}"/>
              </a:ext>
            </a:extLst>
          </p:cNvPr>
          <p:cNvPicPr>
            <a:picLocks noChangeAspect="1"/>
          </p:cNvPicPr>
          <p:nvPr/>
        </p:nvPicPr>
        <p:blipFill rotWithShape="1">
          <a:blip r:embed="rId2">
            <a:extLst>
              <a:ext uri="{28A0092B-C50C-407E-A947-70E740481C1C}">
                <a14:useLocalDpi xmlns:a14="http://schemas.microsoft.com/office/drawing/2010/main" val="0"/>
              </a:ext>
            </a:extLst>
          </a:blip>
          <a:srcRect l="1" r="1550" b="16568"/>
          <a:stretch/>
        </p:blipFill>
        <p:spPr>
          <a:xfrm>
            <a:off x="0" y="3429000"/>
            <a:ext cx="5634465" cy="2986446"/>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F838F5CA-B2AA-35DA-781F-AD95742161BA}"/>
              </a:ext>
            </a:extLst>
          </p:cNvPr>
          <p:cNvSpPr txBox="1"/>
          <p:nvPr/>
        </p:nvSpPr>
        <p:spPr>
          <a:xfrm>
            <a:off x="5568592" y="3473409"/>
            <a:ext cx="6503115" cy="2031325"/>
          </a:xfrm>
          <a:prstGeom prst="rect">
            <a:avLst/>
          </a:prstGeom>
          <a:noFill/>
        </p:spPr>
        <p:txBody>
          <a:bodyPr wrap="square" rtlCol="0">
            <a:spAutoFit/>
          </a:bodyPr>
          <a:lstStyle/>
          <a:p>
            <a:pPr algn="just"/>
            <a:endParaRPr lang="en-US" dirty="0">
              <a:solidFill>
                <a:schemeClr val="tx2">
                  <a:lumMod val="50000"/>
                </a:schemeClr>
              </a:solidFill>
              <a:latin typeface="Baskerville Old Face" panose="02020602080505020303" pitchFamily="18" charset="0"/>
              <a:cs typeface="Times New Roman" panose="02020603050405020304" pitchFamily="18" charset="0"/>
            </a:endParaRPr>
          </a:p>
          <a:p>
            <a:pPr marL="285750" indent="-285750" algn="just">
              <a:buFont typeface="Wingdings" panose="05000000000000000000" pitchFamily="2" charset="2"/>
              <a:buChar char="q"/>
            </a:pPr>
            <a:r>
              <a:rPr lang="en-US" dirty="0">
                <a:solidFill>
                  <a:schemeClr val="tx2">
                    <a:lumMod val="50000"/>
                  </a:schemeClr>
                </a:solidFill>
                <a:latin typeface="Baskerville Old Face" panose="02020602080505020303" pitchFamily="18" charset="0"/>
                <a:cs typeface="Times New Roman" panose="02020603050405020304" pitchFamily="18" charset="0"/>
              </a:rPr>
              <a:t>But suffers from issues like poor charge separation, lessened photocatalytic efficiency and photocorrosion .</a:t>
            </a:r>
          </a:p>
          <a:p>
            <a:pPr algn="just"/>
            <a:endParaRPr lang="en-US" dirty="0">
              <a:solidFill>
                <a:schemeClr val="tx2">
                  <a:lumMod val="50000"/>
                </a:schemeClr>
              </a:solidFill>
              <a:latin typeface="Baskerville Old Face" panose="02020602080505020303" pitchFamily="18" charset="0"/>
              <a:cs typeface="Times New Roman" panose="02020603050405020304" pitchFamily="18" charset="0"/>
            </a:endParaRPr>
          </a:p>
          <a:p>
            <a:pPr algn="just"/>
            <a:endParaRPr lang="en-US" dirty="0">
              <a:solidFill>
                <a:schemeClr val="tx2">
                  <a:lumMod val="50000"/>
                </a:schemeClr>
              </a:solidFill>
              <a:latin typeface="Baskerville Old Face" panose="02020602080505020303" pitchFamily="18" charset="0"/>
              <a:cs typeface="Times New Roman" panose="02020603050405020304" pitchFamily="18" charset="0"/>
            </a:endParaRPr>
          </a:p>
          <a:p>
            <a:pPr marL="285750" indent="-285750" algn="just">
              <a:buFont typeface="Wingdings" panose="05000000000000000000" pitchFamily="2" charset="2"/>
              <a:buChar char="q"/>
            </a:pPr>
            <a:r>
              <a:rPr lang="en-US" dirty="0">
                <a:solidFill>
                  <a:schemeClr val="tx2">
                    <a:lumMod val="50000"/>
                  </a:schemeClr>
                </a:solidFill>
                <a:latin typeface="Baskerville Old Face" panose="02020602080505020303" pitchFamily="18" charset="0"/>
                <a:cs typeface="Times New Roman" panose="02020603050405020304" pitchFamily="18" charset="0"/>
              </a:rPr>
              <a:t>Z-scheme provides a prospective solution to fast recombination of charge carriers with stronger redox ability.</a:t>
            </a:r>
          </a:p>
        </p:txBody>
      </p:sp>
      <p:sp>
        <p:nvSpPr>
          <p:cNvPr id="9" name="TextBox 8">
            <a:extLst>
              <a:ext uri="{FF2B5EF4-FFF2-40B4-BE49-F238E27FC236}">
                <a16:creationId xmlns:a16="http://schemas.microsoft.com/office/drawing/2014/main" id="{7AC5DC82-8127-4240-4DA1-E6F1416969A6}"/>
              </a:ext>
            </a:extLst>
          </p:cNvPr>
          <p:cNvSpPr txBox="1"/>
          <p:nvPr/>
        </p:nvSpPr>
        <p:spPr>
          <a:xfrm>
            <a:off x="404778" y="6486320"/>
            <a:ext cx="8136491" cy="338554"/>
          </a:xfrm>
          <a:prstGeom prst="rect">
            <a:avLst/>
          </a:prstGeom>
          <a:noFill/>
        </p:spPr>
        <p:txBody>
          <a:bodyPr wrap="square" rtlCol="0">
            <a:spAutoFit/>
          </a:bodyPr>
          <a:lstStyle/>
          <a:p>
            <a:r>
              <a:rPr lang="en-US" sz="1600" dirty="0">
                <a:latin typeface="Baskerville Old Face" panose="02020602080505020303" pitchFamily="18" charset="0"/>
                <a:cs typeface="Times New Roman" panose="02020603050405020304" pitchFamily="18" charset="0"/>
              </a:rPr>
              <a:t>References: </a:t>
            </a:r>
            <a:r>
              <a:rPr lang="de-DE" sz="1600" b="0" i="1" dirty="0">
                <a:solidFill>
                  <a:schemeClr val="tx2">
                    <a:lumMod val="50000"/>
                  </a:schemeClr>
                </a:solidFill>
                <a:effectLst/>
                <a:latin typeface="Baskerville Old Face" panose="02020602080505020303" pitchFamily="18" charset="0"/>
                <a:hlinkClick r:id="rId3" tooltip="Link to journal home page">
                  <a:extLst>
                    <a:ext uri="{A12FA001-AC4F-418D-AE19-62706E023703}">
                      <ahyp:hlinkClr xmlns:ahyp="http://schemas.microsoft.com/office/drawing/2018/hyperlinkcolor" val="tx"/>
                    </a:ext>
                  </a:extLst>
                </a:hlinkClick>
              </a:rPr>
              <a:t>Chem. Sci.</a:t>
            </a:r>
            <a:r>
              <a:rPr lang="de-DE" sz="1600" b="0" i="1" dirty="0">
                <a:solidFill>
                  <a:schemeClr val="tx2">
                    <a:lumMod val="50000"/>
                  </a:schemeClr>
                </a:solidFill>
                <a:effectLst/>
                <a:latin typeface="Baskerville Old Face" panose="02020602080505020303" pitchFamily="18" charset="0"/>
              </a:rPr>
              <a:t>, 2021, </a:t>
            </a:r>
            <a:r>
              <a:rPr lang="de-DE" sz="1600" b="1" i="1" dirty="0">
                <a:solidFill>
                  <a:schemeClr val="tx2">
                    <a:lumMod val="50000"/>
                  </a:schemeClr>
                </a:solidFill>
                <a:effectLst/>
                <a:latin typeface="Baskerville Old Face" panose="02020602080505020303" pitchFamily="18" charset="0"/>
              </a:rPr>
              <a:t>12</a:t>
            </a:r>
            <a:r>
              <a:rPr lang="de-DE" sz="1600" b="0" i="1" dirty="0">
                <a:solidFill>
                  <a:schemeClr val="tx2">
                    <a:lumMod val="50000"/>
                  </a:schemeClr>
                </a:solidFill>
                <a:effectLst/>
                <a:latin typeface="Baskerville Old Face" panose="02020602080505020303" pitchFamily="18" charset="0"/>
              </a:rPr>
              <a:t>, 2863-2869</a:t>
            </a:r>
            <a:endParaRPr lang="en-US" sz="1600" i="1" dirty="0">
              <a:solidFill>
                <a:schemeClr val="tx2">
                  <a:lumMod val="50000"/>
                </a:schemeClr>
              </a:solidFill>
              <a:latin typeface="Baskerville Old Face" panose="02020602080505020303"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BBA2530-6369-AF76-1F44-BFBD9A96D797}"/>
              </a:ext>
            </a:extLst>
          </p:cNvPr>
          <p:cNvSpPr txBox="1"/>
          <p:nvPr/>
        </p:nvSpPr>
        <p:spPr>
          <a:xfrm>
            <a:off x="232489" y="389635"/>
            <a:ext cx="5568236" cy="400110"/>
          </a:xfrm>
          <a:prstGeom prst="rect">
            <a:avLst/>
          </a:prstGeom>
          <a:noFill/>
        </p:spPr>
        <p:txBody>
          <a:bodyPr wrap="square" rtlCol="0">
            <a:spAutoFit/>
          </a:bodyPr>
          <a:lstStyle/>
          <a:p>
            <a:pPr marL="285750" indent="-285750">
              <a:buFont typeface="Arial" panose="020B0604020202020204" pitchFamily="34" charset="0"/>
              <a:buChar char="•"/>
            </a:pPr>
            <a:r>
              <a:rPr lang="en-US" sz="2000" u="sng" dirty="0">
                <a:solidFill>
                  <a:srgbClr val="FF0000"/>
                </a:solidFill>
                <a:highlight>
                  <a:srgbClr val="FFFF00"/>
                </a:highlight>
                <a:latin typeface="Baskerville Old Face" panose="02020602080505020303" pitchFamily="18" charset="0"/>
                <a:cs typeface="Times New Roman" panose="02020603050405020304" pitchFamily="18" charset="0"/>
              </a:rPr>
              <a:t>Motivation behind photocatalysis</a:t>
            </a:r>
          </a:p>
        </p:txBody>
      </p:sp>
    </p:spTree>
    <p:extLst>
      <p:ext uri="{BB962C8B-B14F-4D97-AF65-F5344CB8AC3E}">
        <p14:creationId xmlns:p14="http://schemas.microsoft.com/office/powerpoint/2010/main" val="3038363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D58AB28-AD46-D920-2933-FB579E5428ED}"/>
              </a:ext>
            </a:extLst>
          </p:cNvPr>
          <p:cNvSpPr txBox="1"/>
          <p:nvPr/>
        </p:nvSpPr>
        <p:spPr>
          <a:xfrm>
            <a:off x="325754" y="1579763"/>
            <a:ext cx="11456222" cy="954107"/>
          </a:xfrm>
          <a:prstGeom prst="rect">
            <a:avLst/>
          </a:prstGeom>
          <a:noFill/>
        </p:spPr>
        <p:txBody>
          <a:bodyPr wrap="square">
            <a:spAutoFit/>
          </a:bodyPr>
          <a:lstStyle/>
          <a:p>
            <a:pPr algn="ctr"/>
            <a:r>
              <a:rPr lang="en-US" sz="2800" b="1" dirty="0">
                <a:solidFill>
                  <a:srgbClr val="C00000"/>
                </a:solidFill>
                <a:effectLst/>
                <a:latin typeface="Baskerville Old Face" panose="02020602080505020303" pitchFamily="18" charset="0"/>
                <a:cs typeface="Times New Roman" panose="02020603050405020304" pitchFamily="18" charset="0"/>
              </a:rPr>
              <a:t>Ultrafast Charge Transfer and Delayed Recombination in Graphitic-CN/WTe</a:t>
            </a:r>
            <a:r>
              <a:rPr lang="en-US" sz="2800" b="1" baseline="-25000" dirty="0">
                <a:solidFill>
                  <a:srgbClr val="C00000"/>
                </a:solidFill>
                <a:effectLst/>
                <a:latin typeface="Baskerville Old Face" panose="02020602080505020303" pitchFamily="18" charset="0"/>
                <a:cs typeface="Times New Roman" panose="02020603050405020304" pitchFamily="18" charset="0"/>
              </a:rPr>
              <a:t>2</a:t>
            </a:r>
            <a:r>
              <a:rPr lang="en-US" sz="2800" b="1" dirty="0">
                <a:solidFill>
                  <a:srgbClr val="C00000"/>
                </a:solidFill>
                <a:effectLst/>
                <a:latin typeface="Baskerville Old Face" panose="02020602080505020303" pitchFamily="18" charset="0"/>
                <a:cs typeface="Times New Roman" panose="02020603050405020304" pitchFamily="18" charset="0"/>
              </a:rPr>
              <a:t> van der Waals Heterostructure: A Time Domain Ab Initio Study</a:t>
            </a:r>
            <a:endParaRPr lang="en-US" sz="2800" b="1" dirty="0">
              <a:solidFill>
                <a:schemeClr val="accent4">
                  <a:lumMod val="50000"/>
                </a:schemeClr>
              </a:solidFill>
              <a:latin typeface="Baskerville Old Face" panose="02020602080505020303"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02E1E0EB-E903-4AB4-5FA3-FCDD94062A31}"/>
              </a:ext>
            </a:extLst>
          </p:cNvPr>
          <p:cNvSpPr/>
          <p:nvPr/>
        </p:nvSpPr>
        <p:spPr>
          <a:xfrm>
            <a:off x="325754" y="1345910"/>
            <a:ext cx="11456222" cy="1366464"/>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 name="Picture 4">
            <a:extLst>
              <a:ext uri="{FF2B5EF4-FFF2-40B4-BE49-F238E27FC236}">
                <a16:creationId xmlns:a16="http://schemas.microsoft.com/office/drawing/2014/main" id="{FE8F57C8-61AA-9CA0-5AFF-AA659CF9DA86}"/>
              </a:ext>
            </a:extLst>
          </p:cNvPr>
          <p:cNvPicPr>
            <a:picLocks noChangeAspect="1"/>
          </p:cNvPicPr>
          <p:nvPr/>
        </p:nvPicPr>
        <p:blipFill>
          <a:blip r:embed="rId2"/>
          <a:stretch>
            <a:fillRect/>
          </a:stretch>
        </p:blipFill>
        <p:spPr>
          <a:xfrm>
            <a:off x="3887805" y="2781459"/>
            <a:ext cx="3676650" cy="3781425"/>
          </a:xfrm>
          <a:prstGeom prst="rect">
            <a:avLst/>
          </a:prstGeom>
        </p:spPr>
      </p:pic>
      <p:sp>
        <p:nvSpPr>
          <p:cNvPr id="6" name="TextBox 5">
            <a:extLst>
              <a:ext uri="{FF2B5EF4-FFF2-40B4-BE49-F238E27FC236}">
                <a16:creationId xmlns:a16="http://schemas.microsoft.com/office/drawing/2014/main" id="{D2A9B725-D719-2C4F-22DB-BE49284DA3DA}"/>
              </a:ext>
            </a:extLst>
          </p:cNvPr>
          <p:cNvSpPr txBox="1"/>
          <p:nvPr/>
        </p:nvSpPr>
        <p:spPr>
          <a:xfrm>
            <a:off x="3573694" y="561534"/>
            <a:ext cx="4304872" cy="646331"/>
          </a:xfrm>
          <a:prstGeom prst="rect">
            <a:avLst/>
          </a:prstGeom>
          <a:noFill/>
        </p:spPr>
        <p:txBody>
          <a:bodyPr wrap="square" rtlCol="0">
            <a:spAutoFit/>
          </a:bodyPr>
          <a:lstStyle/>
          <a:p>
            <a:pPr algn="ctr"/>
            <a:r>
              <a:rPr lang="en-US" sz="3600" b="1" u="sng" dirty="0">
                <a:solidFill>
                  <a:schemeClr val="accent1"/>
                </a:solidFill>
                <a:latin typeface="Baskerville Old Face" panose="02020602080505020303" pitchFamily="18" charset="0"/>
                <a:cs typeface="Times New Roman" pitchFamily="18" charset="0"/>
              </a:rPr>
              <a:t>Section - I</a:t>
            </a:r>
          </a:p>
        </p:txBody>
      </p:sp>
    </p:spTree>
    <p:extLst>
      <p:ext uri="{BB962C8B-B14F-4D97-AF65-F5344CB8AC3E}">
        <p14:creationId xmlns:p14="http://schemas.microsoft.com/office/powerpoint/2010/main" val="409104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465022-F81B-90EE-ABE6-520501519828}"/>
              </a:ext>
            </a:extLst>
          </p:cNvPr>
          <p:cNvSpPr txBox="1"/>
          <p:nvPr/>
        </p:nvSpPr>
        <p:spPr>
          <a:xfrm>
            <a:off x="140724" y="755114"/>
            <a:ext cx="5019869" cy="369332"/>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7030A0"/>
                </a:solidFill>
                <a:highlight>
                  <a:srgbClr val="FFFF00"/>
                </a:highlight>
                <a:latin typeface="Baskerville Old Face" panose="02020602080505020303" pitchFamily="18" charset="0"/>
                <a:cs typeface="Times New Roman" panose="02020603050405020304" pitchFamily="18" charset="0"/>
              </a:rPr>
              <a:t>OUR CHOSEN MODEL SYSTEMS : </a:t>
            </a:r>
          </a:p>
        </p:txBody>
      </p:sp>
      <p:pic>
        <p:nvPicPr>
          <p:cNvPr id="4" name="Picture 3">
            <a:extLst>
              <a:ext uri="{FF2B5EF4-FFF2-40B4-BE49-F238E27FC236}">
                <a16:creationId xmlns:a16="http://schemas.microsoft.com/office/drawing/2014/main" id="{4F9A57CC-945E-2D1B-FCD6-3968C5F291CD}"/>
              </a:ext>
            </a:extLst>
          </p:cNvPr>
          <p:cNvPicPr>
            <a:picLocks noChangeAspect="1"/>
          </p:cNvPicPr>
          <p:nvPr/>
        </p:nvPicPr>
        <p:blipFill>
          <a:blip r:embed="rId2"/>
          <a:stretch>
            <a:fillRect/>
          </a:stretch>
        </p:blipFill>
        <p:spPr>
          <a:xfrm>
            <a:off x="2485276" y="1331236"/>
            <a:ext cx="1714500" cy="1209675"/>
          </a:xfrm>
          <a:prstGeom prst="rect">
            <a:avLst/>
          </a:prstGeom>
        </p:spPr>
      </p:pic>
      <p:pic>
        <p:nvPicPr>
          <p:cNvPr id="5" name="Picture 4">
            <a:extLst>
              <a:ext uri="{FF2B5EF4-FFF2-40B4-BE49-F238E27FC236}">
                <a16:creationId xmlns:a16="http://schemas.microsoft.com/office/drawing/2014/main" id="{A77A506B-F31E-2696-193D-C7EB8F8448E2}"/>
              </a:ext>
            </a:extLst>
          </p:cNvPr>
          <p:cNvPicPr>
            <a:picLocks noChangeAspect="1"/>
          </p:cNvPicPr>
          <p:nvPr/>
        </p:nvPicPr>
        <p:blipFill>
          <a:blip r:embed="rId3"/>
          <a:stretch>
            <a:fillRect/>
          </a:stretch>
        </p:blipFill>
        <p:spPr>
          <a:xfrm rot="5400000">
            <a:off x="4174118" y="1935449"/>
            <a:ext cx="1341141" cy="132717"/>
          </a:xfrm>
          <a:prstGeom prst="rect">
            <a:avLst/>
          </a:prstGeom>
        </p:spPr>
      </p:pic>
      <p:sp>
        <p:nvSpPr>
          <p:cNvPr id="6" name="TextBox 5">
            <a:extLst>
              <a:ext uri="{FF2B5EF4-FFF2-40B4-BE49-F238E27FC236}">
                <a16:creationId xmlns:a16="http://schemas.microsoft.com/office/drawing/2014/main" id="{4F39BB8B-2495-98EC-A469-A7516D085A03}"/>
              </a:ext>
            </a:extLst>
          </p:cNvPr>
          <p:cNvSpPr txBox="1"/>
          <p:nvPr/>
        </p:nvSpPr>
        <p:spPr>
          <a:xfrm>
            <a:off x="1479479" y="2644959"/>
            <a:ext cx="4304872" cy="307777"/>
          </a:xfrm>
          <a:prstGeom prst="rect">
            <a:avLst/>
          </a:prstGeom>
          <a:noFill/>
        </p:spPr>
        <p:txBody>
          <a:bodyPr wrap="square" rtlCol="0">
            <a:spAutoFit/>
          </a:bodyPr>
          <a:lstStyle/>
          <a:p>
            <a:pPr algn="ctr"/>
            <a:r>
              <a:rPr lang="en-US" sz="1400" dirty="0">
                <a:solidFill>
                  <a:schemeClr val="accent1"/>
                </a:solidFill>
                <a:latin typeface="Baskerville Old Face" panose="02020602080505020303" pitchFamily="18" charset="0"/>
                <a:cs typeface="Times New Roman" pitchFamily="18" charset="0"/>
              </a:rPr>
              <a:t>Graphitic-Carbon Nitride monolayer (top and side view)</a:t>
            </a:r>
          </a:p>
        </p:txBody>
      </p:sp>
      <p:pic>
        <p:nvPicPr>
          <p:cNvPr id="8" name="Picture 7">
            <a:extLst>
              <a:ext uri="{FF2B5EF4-FFF2-40B4-BE49-F238E27FC236}">
                <a16:creationId xmlns:a16="http://schemas.microsoft.com/office/drawing/2014/main" id="{F99AD632-65E7-C13D-3CB3-930B6ECF8E1C}"/>
              </a:ext>
            </a:extLst>
          </p:cNvPr>
          <p:cNvPicPr>
            <a:picLocks noChangeAspect="1"/>
          </p:cNvPicPr>
          <p:nvPr/>
        </p:nvPicPr>
        <p:blipFill>
          <a:blip r:embed="rId4"/>
          <a:stretch>
            <a:fillRect/>
          </a:stretch>
        </p:blipFill>
        <p:spPr>
          <a:xfrm>
            <a:off x="6417701" y="1367453"/>
            <a:ext cx="1962150" cy="1304925"/>
          </a:xfrm>
          <a:prstGeom prst="rect">
            <a:avLst/>
          </a:prstGeom>
        </p:spPr>
      </p:pic>
      <p:pic>
        <p:nvPicPr>
          <p:cNvPr id="9" name="Picture 8">
            <a:extLst>
              <a:ext uri="{FF2B5EF4-FFF2-40B4-BE49-F238E27FC236}">
                <a16:creationId xmlns:a16="http://schemas.microsoft.com/office/drawing/2014/main" id="{831EB437-32CF-E4EF-0765-8DDBD1B14AF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391" b="95139" l="37253" r="55538">
                        <a14:foregroundMark x1="46908" y1="7543" x2="47590" y2="7543"/>
                        <a14:foregroundMark x1="55548" y1="42779" x2="55548" y2="42779"/>
                        <a14:foregroundMark x1="38745" y1="91017" x2="38745" y2="91017"/>
                        <a14:foregroundMark x1="54661" y1="91960" x2="54661" y2="91960"/>
                        <a14:foregroundMark x1="38140" y1="17956" x2="38140" y2="18899"/>
                        <a14:foregroundMark x1="38367" y1="42063" x2="37253" y2="48313"/>
                        <a14:foregroundMark x1="38140" y1="64286" x2="40118" y2="71032"/>
                        <a14:foregroundMark x1="39686" y1="85516" x2="40346" y2="95139"/>
                      </a14:backgroundRemoval>
                    </a14:imgEffect>
                  </a14:imgLayer>
                </a14:imgProps>
              </a:ext>
              <a:ext uri="{28A0092B-C50C-407E-A947-70E740481C1C}">
                <a14:useLocalDpi xmlns:a14="http://schemas.microsoft.com/office/drawing/2010/main" val="0"/>
              </a:ext>
            </a:extLst>
          </a:blip>
          <a:srcRect l="36618" r="42851"/>
          <a:stretch/>
        </p:blipFill>
        <p:spPr>
          <a:xfrm>
            <a:off x="8705399" y="1363836"/>
            <a:ext cx="600995" cy="1341141"/>
          </a:xfrm>
          <a:prstGeom prst="rect">
            <a:avLst/>
          </a:prstGeom>
        </p:spPr>
      </p:pic>
      <p:sp>
        <p:nvSpPr>
          <p:cNvPr id="10" name="TextBox 9">
            <a:extLst>
              <a:ext uri="{FF2B5EF4-FFF2-40B4-BE49-F238E27FC236}">
                <a16:creationId xmlns:a16="http://schemas.microsoft.com/office/drawing/2014/main" id="{F44F2C78-71A0-8B7F-E1A0-5EC5FEB623B1}"/>
              </a:ext>
            </a:extLst>
          </p:cNvPr>
          <p:cNvSpPr txBox="1"/>
          <p:nvPr/>
        </p:nvSpPr>
        <p:spPr>
          <a:xfrm>
            <a:off x="6173058" y="2644958"/>
            <a:ext cx="3873356" cy="307777"/>
          </a:xfrm>
          <a:prstGeom prst="rect">
            <a:avLst/>
          </a:prstGeom>
          <a:noFill/>
        </p:spPr>
        <p:txBody>
          <a:bodyPr wrap="square" rtlCol="0">
            <a:spAutoFit/>
          </a:bodyPr>
          <a:lstStyle/>
          <a:p>
            <a:pPr algn="ctr"/>
            <a:r>
              <a:rPr lang="en-US" sz="1400" dirty="0">
                <a:solidFill>
                  <a:srgbClr val="FFC000"/>
                </a:solidFill>
                <a:latin typeface="Baskerville Old Face" panose="02020602080505020303" pitchFamily="18" charset="0"/>
                <a:cs typeface="Times New Roman" pitchFamily="18" charset="0"/>
              </a:rPr>
              <a:t>Tungsten telluride monolayer (top and side view)</a:t>
            </a:r>
          </a:p>
        </p:txBody>
      </p:sp>
      <p:pic>
        <p:nvPicPr>
          <p:cNvPr id="16" name="Picture 15">
            <a:extLst>
              <a:ext uri="{FF2B5EF4-FFF2-40B4-BE49-F238E27FC236}">
                <a16:creationId xmlns:a16="http://schemas.microsoft.com/office/drawing/2014/main" id="{C56BB697-CA86-BBB2-3F61-8B7F412CFBC3}"/>
              </a:ext>
            </a:extLst>
          </p:cNvPr>
          <p:cNvPicPr>
            <a:picLocks noChangeAspect="1"/>
          </p:cNvPicPr>
          <p:nvPr/>
        </p:nvPicPr>
        <p:blipFill>
          <a:blip r:embed="rId7"/>
          <a:stretch>
            <a:fillRect/>
          </a:stretch>
        </p:blipFill>
        <p:spPr>
          <a:xfrm>
            <a:off x="3633357" y="3752812"/>
            <a:ext cx="5238750" cy="2228850"/>
          </a:xfrm>
          <a:prstGeom prst="rect">
            <a:avLst/>
          </a:prstGeom>
        </p:spPr>
      </p:pic>
      <p:sp>
        <p:nvSpPr>
          <p:cNvPr id="17" name="Oval 16">
            <a:extLst>
              <a:ext uri="{FF2B5EF4-FFF2-40B4-BE49-F238E27FC236}">
                <a16:creationId xmlns:a16="http://schemas.microsoft.com/office/drawing/2014/main" id="{C690C49B-DFBC-B0C7-5AD6-10379C2B11D4}"/>
              </a:ext>
            </a:extLst>
          </p:cNvPr>
          <p:cNvSpPr/>
          <p:nvPr/>
        </p:nvSpPr>
        <p:spPr>
          <a:xfrm>
            <a:off x="3631915" y="3784081"/>
            <a:ext cx="457200" cy="42435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Oval 17">
            <a:extLst>
              <a:ext uri="{FF2B5EF4-FFF2-40B4-BE49-F238E27FC236}">
                <a16:creationId xmlns:a16="http://schemas.microsoft.com/office/drawing/2014/main" id="{E2606812-4E23-E3DF-BE49-82E5613C3616}"/>
              </a:ext>
            </a:extLst>
          </p:cNvPr>
          <p:cNvSpPr/>
          <p:nvPr/>
        </p:nvSpPr>
        <p:spPr>
          <a:xfrm>
            <a:off x="3742576" y="5588581"/>
            <a:ext cx="457200" cy="42435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Oval 18">
            <a:extLst>
              <a:ext uri="{FF2B5EF4-FFF2-40B4-BE49-F238E27FC236}">
                <a16:creationId xmlns:a16="http://schemas.microsoft.com/office/drawing/2014/main" id="{16E39CA5-2746-0934-0C3E-A237B98E516D}"/>
              </a:ext>
            </a:extLst>
          </p:cNvPr>
          <p:cNvSpPr/>
          <p:nvPr/>
        </p:nvSpPr>
        <p:spPr>
          <a:xfrm>
            <a:off x="6720369" y="3799045"/>
            <a:ext cx="457200" cy="42435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Oval 19">
            <a:extLst>
              <a:ext uri="{FF2B5EF4-FFF2-40B4-BE49-F238E27FC236}">
                <a16:creationId xmlns:a16="http://schemas.microsoft.com/office/drawing/2014/main" id="{F56951A0-BBB7-755E-4A8E-9DA936745BD9}"/>
              </a:ext>
            </a:extLst>
          </p:cNvPr>
          <p:cNvSpPr/>
          <p:nvPr/>
        </p:nvSpPr>
        <p:spPr>
          <a:xfrm>
            <a:off x="8476799" y="3799045"/>
            <a:ext cx="457200" cy="42435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a:extLst>
              <a:ext uri="{FF2B5EF4-FFF2-40B4-BE49-F238E27FC236}">
                <a16:creationId xmlns:a16="http://schemas.microsoft.com/office/drawing/2014/main" id="{071D4EFE-FF41-6138-9539-602EF01FDDBE}"/>
              </a:ext>
            </a:extLst>
          </p:cNvPr>
          <p:cNvSpPr txBox="1"/>
          <p:nvPr/>
        </p:nvSpPr>
        <p:spPr>
          <a:xfrm>
            <a:off x="3867896" y="6121635"/>
            <a:ext cx="5331205" cy="584775"/>
          </a:xfrm>
          <a:prstGeom prst="rect">
            <a:avLst/>
          </a:prstGeom>
          <a:noFill/>
        </p:spPr>
        <p:txBody>
          <a:bodyPr wrap="square" rtlCol="0">
            <a:spAutoFit/>
          </a:bodyPr>
          <a:lstStyle/>
          <a:p>
            <a:pPr algn="ctr"/>
            <a:r>
              <a:rPr lang="en-US" sz="1600" dirty="0">
                <a:solidFill>
                  <a:srgbClr val="002060"/>
                </a:solidFill>
                <a:latin typeface="Baskerville Old Face" panose="02020602080505020303" pitchFamily="18" charset="0"/>
                <a:cs typeface="Times New Roman" pitchFamily="18" charset="0"/>
              </a:rPr>
              <a:t>Constructed Graphitic-Carbon Nitride/Tungsten Telluride Heterostructure (top and side view)</a:t>
            </a:r>
          </a:p>
        </p:txBody>
      </p:sp>
      <p:sp>
        <p:nvSpPr>
          <p:cNvPr id="3" name="Arrow: Curved Up 2">
            <a:extLst>
              <a:ext uri="{FF2B5EF4-FFF2-40B4-BE49-F238E27FC236}">
                <a16:creationId xmlns:a16="http://schemas.microsoft.com/office/drawing/2014/main" id="{909BEAF8-94B6-29FB-9D0B-1B6AB4A3B7B7}"/>
              </a:ext>
            </a:extLst>
          </p:cNvPr>
          <p:cNvSpPr/>
          <p:nvPr/>
        </p:nvSpPr>
        <p:spPr>
          <a:xfrm rot="5400000">
            <a:off x="5783720" y="3118894"/>
            <a:ext cx="893852" cy="561534"/>
          </a:xfrm>
          <a:prstGeom prst="curved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IN">
              <a:solidFill>
                <a:schemeClr val="tx1"/>
              </a:solidFill>
            </a:endParaRPr>
          </a:p>
        </p:txBody>
      </p:sp>
      <p:sp>
        <p:nvSpPr>
          <p:cNvPr id="7" name="Arrow: Curved Left 6">
            <a:extLst>
              <a:ext uri="{FF2B5EF4-FFF2-40B4-BE49-F238E27FC236}">
                <a16:creationId xmlns:a16="http://schemas.microsoft.com/office/drawing/2014/main" id="{2BE36E78-8B31-64B6-1202-BBAC586FBEE6}"/>
              </a:ext>
            </a:extLst>
          </p:cNvPr>
          <p:cNvSpPr/>
          <p:nvPr/>
        </p:nvSpPr>
        <p:spPr>
          <a:xfrm>
            <a:off x="5388345" y="2952735"/>
            <a:ext cx="561534" cy="893852"/>
          </a:xfrm>
          <a:prstGeom prst="curvedLef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IN">
              <a:solidFill>
                <a:schemeClr val="tx1"/>
              </a:solidFill>
            </a:endParaRPr>
          </a:p>
        </p:txBody>
      </p:sp>
    </p:spTree>
    <p:extLst>
      <p:ext uri="{BB962C8B-B14F-4D97-AF65-F5344CB8AC3E}">
        <p14:creationId xmlns:p14="http://schemas.microsoft.com/office/powerpoint/2010/main" val="1651314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D88205-D22D-CA2D-49EF-F13B89D060B0}"/>
              </a:ext>
            </a:extLst>
          </p:cNvPr>
          <p:cNvSpPr txBox="1"/>
          <p:nvPr/>
        </p:nvSpPr>
        <p:spPr>
          <a:xfrm>
            <a:off x="489155" y="1120676"/>
            <a:ext cx="10185694" cy="5078313"/>
          </a:xfrm>
          <a:prstGeom prst="rect">
            <a:avLst/>
          </a:prstGeom>
          <a:noFill/>
        </p:spPr>
        <p:txBody>
          <a:bodyPr wrap="square" rtlCol="0">
            <a:spAutoFit/>
          </a:bodyPr>
          <a:lstStyle/>
          <a:p>
            <a:pPr marL="285750" indent="-285750" algn="just">
              <a:buFont typeface="Arial" panose="020B0604020202020204" pitchFamily="34" charset="0"/>
              <a:buChar char="•"/>
            </a:pPr>
            <a:r>
              <a:rPr lang="en-US" sz="2400" u="sng" dirty="0">
                <a:solidFill>
                  <a:srgbClr val="FF0000"/>
                </a:solidFill>
                <a:highlight>
                  <a:srgbClr val="FFFF00"/>
                </a:highlight>
                <a:latin typeface="Baskerville Old Face" panose="02020602080505020303" pitchFamily="18" charset="0"/>
              </a:rPr>
              <a:t>Method of simulation </a:t>
            </a:r>
            <a:r>
              <a:rPr lang="en-US" sz="2000" dirty="0">
                <a:solidFill>
                  <a:schemeClr val="accent6">
                    <a:lumMod val="50000"/>
                  </a:schemeClr>
                </a:solidFill>
                <a:highlight>
                  <a:srgbClr val="FFFF00"/>
                </a:highlight>
                <a:latin typeface="Baskerville Old Face" panose="02020602080505020303" pitchFamily="18" charset="0"/>
              </a:rPr>
              <a:t>:</a:t>
            </a:r>
          </a:p>
          <a:p>
            <a:pPr marL="285750" indent="-285750" algn="just">
              <a:buFont typeface="Arial" panose="020B0604020202020204" pitchFamily="34" charset="0"/>
              <a:buChar char="•"/>
            </a:pPr>
            <a:endParaRPr lang="en-US" sz="2000" dirty="0">
              <a:solidFill>
                <a:schemeClr val="accent6">
                  <a:lumMod val="50000"/>
                </a:schemeClr>
              </a:solidFill>
              <a:highlight>
                <a:srgbClr val="FFFF00"/>
              </a:highlight>
              <a:latin typeface="Baskerville Old Face" panose="02020602080505020303" pitchFamily="18" charset="0"/>
            </a:endParaRPr>
          </a:p>
          <a:p>
            <a:pPr marL="285750" indent="-285750" algn="just">
              <a:buFont typeface="Wingdings" panose="05000000000000000000" pitchFamily="2" charset="2"/>
              <a:buChar char="v"/>
            </a:pPr>
            <a:r>
              <a:rPr lang="en-US" sz="2000" dirty="0">
                <a:solidFill>
                  <a:schemeClr val="tx2">
                    <a:lumMod val="50000"/>
                  </a:schemeClr>
                </a:solidFill>
                <a:latin typeface="Baskerville Old Face" panose="02020602080505020303" pitchFamily="18" charset="0"/>
                <a:cs typeface="Times New Roman" panose="02020603050405020304" pitchFamily="18" charset="0"/>
              </a:rPr>
              <a:t>Ground state properties were calculated by first principle calculations within the framework of DFT, using VASP.</a:t>
            </a:r>
          </a:p>
          <a:p>
            <a:pPr marL="285750" indent="-285750" algn="just">
              <a:buFont typeface="Wingdings" panose="05000000000000000000" pitchFamily="2" charset="2"/>
              <a:buChar char="v"/>
            </a:pPr>
            <a:endParaRPr lang="en-US" sz="2000" dirty="0">
              <a:solidFill>
                <a:schemeClr val="tx2">
                  <a:lumMod val="50000"/>
                </a:schemeClr>
              </a:solidFill>
              <a:latin typeface="Baskerville Old Face" panose="02020602080505020303" pitchFamily="18" charset="0"/>
              <a:cs typeface="Times New Roman" panose="02020603050405020304" pitchFamily="18" charset="0"/>
            </a:endParaRPr>
          </a:p>
          <a:p>
            <a:pPr marL="285750" indent="-285750" algn="just">
              <a:buFont typeface="Wingdings" panose="05000000000000000000" pitchFamily="2" charset="2"/>
              <a:buChar char="v"/>
            </a:pPr>
            <a:endParaRPr lang="en-US" sz="2000" dirty="0">
              <a:solidFill>
                <a:schemeClr val="tx2">
                  <a:lumMod val="50000"/>
                </a:schemeClr>
              </a:solidFill>
              <a:latin typeface="Baskerville Old Face" panose="02020602080505020303" pitchFamily="18" charset="0"/>
              <a:cs typeface="Times New Roman" panose="02020603050405020304" pitchFamily="18" charset="0"/>
            </a:endParaRPr>
          </a:p>
          <a:p>
            <a:pPr marL="285750" indent="-285750" algn="just">
              <a:buFont typeface="Wingdings" panose="05000000000000000000" pitchFamily="2" charset="2"/>
              <a:buChar char="v"/>
            </a:pPr>
            <a:r>
              <a:rPr lang="en-US" sz="2000" dirty="0">
                <a:solidFill>
                  <a:schemeClr val="tx2">
                    <a:lumMod val="50000"/>
                  </a:schemeClr>
                </a:solidFill>
                <a:latin typeface="Baskerville Old Face" panose="02020602080505020303" pitchFamily="18" charset="0"/>
                <a:cs typeface="Times New Roman" panose="02020603050405020304" pitchFamily="18" charset="0"/>
              </a:rPr>
              <a:t>Electronic structure calculations were performed, implementing both PBE and HSE06 functionals.</a:t>
            </a:r>
          </a:p>
          <a:p>
            <a:pPr marL="285750" indent="-285750" algn="just">
              <a:buFont typeface="Wingdings" panose="05000000000000000000" pitchFamily="2" charset="2"/>
              <a:buChar char="v"/>
            </a:pPr>
            <a:endParaRPr lang="en-US" sz="2000" dirty="0">
              <a:solidFill>
                <a:schemeClr val="tx2">
                  <a:lumMod val="50000"/>
                </a:schemeClr>
              </a:solidFill>
              <a:latin typeface="Baskerville Old Face" panose="02020602080505020303" pitchFamily="18" charset="0"/>
              <a:cs typeface="Times New Roman" panose="02020603050405020304" pitchFamily="18" charset="0"/>
            </a:endParaRPr>
          </a:p>
          <a:p>
            <a:pPr marL="285750" indent="-285750" algn="just">
              <a:buFont typeface="Wingdings" panose="05000000000000000000" pitchFamily="2" charset="2"/>
              <a:buChar char="v"/>
            </a:pPr>
            <a:endParaRPr lang="en-US" sz="2000" dirty="0">
              <a:solidFill>
                <a:schemeClr val="tx2">
                  <a:lumMod val="50000"/>
                </a:schemeClr>
              </a:solidFill>
              <a:latin typeface="Baskerville Old Face" panose="02020602080505020303" pitchFamily="18" charset="0"/>
              <a:cs typeface="Times New Roman" panose="02020603050405020304" pitchFamily="18" charset="0"/>
            </a:endParaRPr>
          </a:p>
          <a:p>
            <a:pPr marL="285750" indent="-285750" algn="just">
              <a:buFont typeface="Wingdings" panose="05000000000000000000" pitchFamily="2" charset="2"/>
              <a:buChar char="v"/>
            </a:pPr>
            <a:r>
              <a:rPr lang="en-US" sz="2000" dirty="0">
                <a:solidFill>
                  <a:schemeClr val="tx2">
                    <a:lumMod val="50000"/>
                  </a:schemeClr>
                </a:solidFill>
                <a:latin typeface="Baskerville Old Face" panose="02020602080505020303" pitchFamily="18" charset="0"/>
                <a:cs typeface="Times New Roman" panose="02020603050405020304" pitchFamily="18" charset="0"/>
              </a:rPr>
              <a:t>Employing AIMD simulation, the thermal stability of the heterostructure was explored.</a:t>
            </a:r>
          </a:p>
          <a:p>
            <a:pPr marL="285750" indent="-285750" algn="just">
              <a:buFont typeface="Wingdings" panose="05000000000000000000" pitchFamily="2" charset="2"/>
              <a:buChar char="v"/>
            </a:pPr>
            <a:endParaRPr lang="en-US" sz="2000" dirty="0">
              <a:solidFill>
                <a:schemeClr val="tx2">
                  <a:lumMod val="50000"/>
                </a:schemeClr>
              </a:solidFill>
              <a:latin typeface="Baskerville Old Face" panose="02020602080505020303" pitchFamily="18" charset="0"/>
              <a:cs typeface="Times New Roman" panose="02020603050405020304" pitchFamily="18" charset="0"/>
            </a:endParaRPr>
          </a:p>
          <a:p>
            <a:pPr marL="285750" indent="-285750" algn="just">
              <a:buFont typeface="Wingdings" panose="05000000000000000000" pitchFamily="2" charset="2"/>
              <a:buChar char="v"/>
            </a:pPr>
            <a:endParaRPr lang="en-US" sz="2000" dirty="0">
              <a:solidFill>
                <a:schemeClr val="tx2">
                  <a:lumMod val="50000"/>
                </a:schemeClr>
              </a:solidFill>
              <a:latin typeface="Baskerville Old Face" panose="02020602080505020303" pitchFamily="18" charset="0"/>
              <a:cs typeface="Times New Roman" panose="02020603050405020304" pitchFamily="18" charset="0"/>
            </a:endParaRPr>
          </a:p>
          <a:p>
            <a:pPr marL="285750" indent="-285750" algn="just">
              <a:buFont typeface="Wingdings" panose="05000000000000000000" pitchFamily="2" charset="2"/>
              <a:buChar char="v"/>
            </a:pPr>
            <a:r>
              <a:rPr lang="en-US" sz="2000" dirty="0">
                <a:solidFill>
                  <a:schemeClr val="tx2">
                    <a:lumMod val="50000"/>
                  </a:schemeClr>
                </a:solidFill>
                <a:latin typeface="Baskerville Old Face" panose="02020602080505020303" pitchFamily="18" charset="0"/>
                <a:cs typeface="Times New Roman" panose="02020603050405020304" pitchFamily="18" charset="0"/>
              </a:rPr>
              <a:t>Non-adiabatic Molecular Dynamics study was further done employing Hefei-NAMD code to quantitatively estimate the timescale of electron-hole recombination, electron-transfer, and hole-transfer processes</a:t>
            </a:r>
            <a:r>
              <a:rPr lang="en-US" sz="2000" dirty="0">
                <a:solidFill>
                  <a:schemeClr val="accent1">
                    <a:lumMod val="50000"/>
                  </a:schemeClr>
                </a:solidFill>
                <a:latin typeface="Baskerville Old Face" panose="02020602080505020303" pitchFamily="18" charset="0"/>
                <a:cs typeface="Times New Roman" panose="02020603050405020304" pitchFamily="18" charset="0"/>
              </a:rPr>
              <a:t>.</a:t>
            </a:r>
          </a:p>
        </p:txBody>
      </p:sp>
    </p:spTree>
    <p:extLst>
      <p:ext uri="{BB962C8B-B14F-4D97-AF65-F5344CB8AC3E}">
        <p14:creationId xmlns:p14="http://schemas.microsoft.com/office/powerpoint/2010/main" val="3248340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F62516-6B69-46D7-694D-4303EA26B217}"/>
              </a:ext>
            </a:extLst>
          </p:cNvPr>
          <p:cNvPicPr>
            <a:picLocks noChangeAspect="1"/>
          </p:cNvPicPr>
          <p:nvPr/>
        </p:nvPicPr>
        <p:blipFill>
          <a:blip r:embed="rId2"/>
          <a:stretch>
            <a:fillRect/>
          </a:stretch>
        </p:blipFill>
        <p:spPr>
          <a:xfrm>
            <a:off x="189970" y="955495"/>
            <a:ext cx="5572018" cy="346554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082C97CB-5192-1ACA-7AC8-2C5022E68C10}"/>
              </a:ext>
            </a:extLst>
          </p:cNvPr>
          <p:cNvPicPr>
            <a:picLocks noChangeAspect="1"/>
          </p:cNvPicPr>
          <p:nvPr/>
        </p:nvPicPr>
        <p:blipFill rotWithShape="1">
          <a:blip r:embed="rId3"/>
          <a:srcRect l="3333"/>
          <a:stretch/>
        </p:blipFill>
        <p:spPr>
          <a:xfrm>
            <a:off x="6096001" y="955494"/>
            <a:ext cx="5906029" cy="3465544"/>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E5228E05-180A-AE4F-E237-FF39C3E73F51}"/>
              </a:ext>
            </a:extLst>
          </p:cNvPr>
          <p:cNvSpPr txBox="1"/>
          <p:nvPr/>
        </p:nvSpPr>
        <p:spPr>
          <a:xfrm>
            <a:off x="1190090" y="5092325"/>
            <a:ext cx="9811820" cy="1138773"/>
          </a:xfrm>
          <a:prstGeom prst="rect">
            <a:avLst/>
          </a:prstGeom>
          <a:noFill/>
        </p:spPr>
        <p:txBody>
          <a:bodyPr wrap="square" rtlCol="0">
            <a:spAutoFit/>
          </a:bodyPr>
          <a:lstStyle/>
          <a:p>
            <a:pPr algn="ctr"/>
            <a:r>
              <a:rPr lang="en-US" sz="2400" b="1" dirty="0">
                <a:solidFill>
                  <a:srgbClr val="00B050"/>
                </a:solidFill>
                <a:latin typeface="Baskerville Old Face" panose="02020602080505020303" pitchFamily="18" charset="0"/>
                <a:cs typeface="Times New Roman" panose="02020603050405020304" pitchFamily="18" charset="0"/>
              </a:rPr>
              <a:t>Electronic structure and AIMD simulation profiles of graphitic Carbon Nitride and Tungsten Telluride monolayers</a:t>
            </a:r>
          </a:p>
          <a:p>
            <a:pPr algn="just"/>
            <a:endParaRPr lang="en-US" sz="2000" dirty="0">
              <a:solidFill>
                <a:schemeClr val="tx2">
                  <a:lumMod val="50000"/>
                </a:schemeClr>
              </a:solidFill>
              <a:latin typeface="Baskerville Old Face" panose="02020602080505020303" pitchFamily="18" charset="0"/>
              <a:cs typeface="Times New Roman" panose="02020603050405020304" pitchFamily="18" charset="0"/>
            </a:endParaRPr>
          </a:p>
        </p:txBody>
      </p:sp>
    </p:spTree>
    <p:extLst>
      <p:ext uri="{BB962C8B-B14F-4D97-AF65-F5344CB8AC3E}">
        <p14:creationId xmlns:p14="http://schemas.microsoft.com/office/powerpoint/2010/main" val="2881132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17DFA9-A7A0-4722-BC85-DD7E4748EC97}"/>
              </a:ext>
            </a:extLst>
          </p:cNvPr>
          <p:cNvPicPr>
            <a:picLocks noChangeAspect="1"/>
          </p:cNvPicPr>
          <p:nvPr/>
        </p:nvPicPr>
        <p:blipFill>
          <a:blip r:embed="rId2"/>
          <a:stretch>
            <a:fillRect/>
          </a:stretch>
        </p:blipFill>
        <p:spPr>
          <a:xfrm>
            <a:off x="1212675" y="573802"/>
            <a:ext cx="9766649" cy="5436769"/>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066D13A6-7386-C445-31A8-8EEA766C6562}"/>
              </a:ext>
            </a:extLst>
          </p:cNvPr>
          <p:cNvSpPr txBox="1"/>
          <p:nvPr/>
        </p:nvSpPr>
        <p:spPr>
          <a:xfrm>
            <a:off x="-1175005" y="6092764"/>
            <a:ext cx="12154329" cy="1015663"/>
          </a:xfrm>
          <a:prstGeom prst="leftArrowCallout">
            <a:avLst>
              <a:gd name="adj1" fmla="val 25000"/>
              <a:gd name="adj2" fmla="val 25000"/>
              <a:gd name="adj3" fmla="val 25000"/>
              <a:gd name="adj4" fmla="val 79529"/>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000" dirty="0">
                <a:latin typeface="Baskerville Old Face" panose="02020602080505020303" pitchFamily="18" charset="0"/>
                <a:cs typeface="Times New Roman" panose="02020603050405020304" pitchFamily="18" charset="0"/>
              </a:rPr>
              <a:t>Optimized geometry of g-CN/WTe</a:t>
            </a:r>
            <a:r>
              <a:rPr lang="en-US" sz="2000" baseline="-25000" dirty="0">
                <a:latin typeface="Baskerville Old Face" panose="02020602080505020303" pitchFamily="18" charset="0"/>
                <a:cs typeface="Times New Roman" panose="02020603050405020304" pitchFamily="18" charset="0"/>
              </a:rPr>
              <a:t>2</a:t>
            </a:r>
            <a:r>
              <a:rPr lang="en-US" sz="2000" dirty="0">
                <a:latin typeface="Baskerville Old Face" panose="02020602080505020303" pitchFamily="18" charset="0"/>
                <a:cs typeface="Times New Roman" panose="02020603050405020304" pitchFamily="18" charset="0"/>
              </a:rPr>
              <a:t> heterostructure along with the band structure, DOS and localization of VBM and CBM plots</a:t>
            </a:r>
            <a:br>
              <a:rPr lang="en-US" sz="2000" dirty="0"/>
            </a:br>
            <a:endParaRPr lang="en-US" sz="2000" b="1" i="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2683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5385EF-6437-CAD9-733F-1E2C075D422A}"/>
              </a:ext>
            </a:extLst>
          </p:cNvPr>
          <p:cNvPicPr>
            <a:picLocks noChangeAspect="1"/>
          </p:cNvPicPr>
          <p:nvPr/>
        </p:nvPicPr>
        <p:blipFill>
          <a:blip r:embed="rId2"/>
          <a:stretch>
            <a:fillRect/>
          </a:stretch>
        </p:blipFill>
        <p:spPr>
          <a:xfrm>
            <a:off x="2097998" y="4234701"/>
            <a:ext cx="7132976" cy="2502047"/>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0FD3AA52-3005-0F17-6326-F16F81B3B380}"/>
              </a:ext>
            </a:extLst>
          </p:cNvPr>
          <p:cNvSpPr txBox="1"/>
          <p:nvPr/>
        </p:nvSpPr>
        <p:spPr>
          <a:xfrm>
            <a:off x="8334188" y="4797756"/>
            <a:ext cx="3994936" cy="1938992"/>
          </a:xfrm>
          <a:prstGeom prst="leftArrowCallout">
            <a:avLst>
              <a:gd name="adj1" fmla="val 25000"/>
              <a:gd name="adj2" fmla="val 25000"/>
              <a:gd name="adj3" fmla="val 25000"/>
              <a:gd name="adj4" fmla="val 79529"/>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000" i="1" dirty="0">
                <a:solidFill>
                  <a:srgbClr val="C00000"/>
                </a:solidFill>
                <a:latin typeface="Times New Roman" panose="02020603050405020304" pitchFamily="18" charset="0"/>
                <a:cs typeface="Times New Roman" panose="02020603050405020304" pitchFamily="18" charset="0"/>
              </a:rPr>
              <a:t>Charge density difference plots and the optical absorption plots of corresponding monolayers and the heterostructure</a:t>
            </a:r>
            <a:br>
              <a:rPr lang="en-US" sz="2000" dirty="0"/>
            </a:br>
            <a:endParaRPr lang="en-US" sz="2000" b="1" i="1" dirty="0">
              <a:solidFill>
                <a:srgbClr val="0070C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F39BCCAE-8E4A-68D1-B40E-2A25E0D77F34}"/>
              </a:ext>
            </a:extLst>
          </p:cNvPr>
          <p:cNvPicPr>
            <a:picLocks noChangeAspect="1"/>
          </p:cNvPicPr>
          <p:nvPr/>
        </p:nvPicPr>
        <p:blipFill rotWithShape="1">
          <a:blip r:embed="rId3"/>
          <a:srcRect l="4437" t="3555"/>
          <a:stretch/>
        </p:blipFill>
        <p:spPr>
          <a:xfrm>
            <a:off x="328640" y="534788"/>
            <a:ext cx="5650920" cy="3550025"/>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CD2969D7-BE7D-25AB-E0E1-B1979CEDEE24}"/>
              </a:ext>
            </a:extLst>
          </p:cNvPr>
          <p:cNvSpPr txBox="1"/>
          <p:nvPr/>
        </p:nvSpPr>
        <p:spPr>
          <a:xfrm>
            <a:off x="4805016" y="1120415"/>
            <a:ext cx="7058344" cy="1631216"/>
          </a:xfrm>
          <a:prstGeom prst="leftArrowCallout">
            <a:avLst>
              <a:gd name="adj1" fmla="val 25000"/>
              <a:gd name="adj2" fmla="val 25000"/>
              <a:gd name="adj3" fmla="val 25000"/>
              <a:gd name="adj4" fmla="val 79529"/>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000" b="0" i="1" dirty="0">
                <a:solidFill>
                  <a:srgbClr val="C00000"/>
                </a:solidFill>
                <a:effectLst/>
                <a:latin typeface="Times New Roman" panose="02020603050405020304" pitchFamily="18" charset="0"/>
                <a:cs typeface="Times New Roman" panose="02020603050405020304" pitchFamily="18" charset="0"/>
              </a:rPr>
              <a:t>To confirm the stability of the g-CN/WTe</a:t>
            </a:r>
            <a:r>
              <a:rPr lang="en-US" sz="2000" b="0" i="1" baseline="-25000" dirty="0">
                <a:solidFill>
                  <a:srgbClr val="C00000"/>
                </a:solidFill>
                <a:effectLst/>
                <a:latin typeface="Times New Roman" panose="02020603050405020304" pitchFamily="18" charset="0"/>
                <a:cs typeface="Times New Roman" panose="02020603050405020304" pitchFamily="18" charset="0"/>
              </a:rPr>
              <a:t>2</a:t>
            </a:r>
            <a:r>
              <a:rPr lang="en-US" sz="2000" b="0" i="1" dirty="0">
                <a:solidFill>
                  <a:srgbClr val="C00000"/>
                </a:solidFill>
                <a:effectLst/>
                <a:latin typeface="Times New Roman" panose="02020603050405020304" pitchFamily="18" charset="0"/>
                <a:cs typeface="Times New Roman" panose="02020603050405020304" pitchFamily="18" charset="0"/>
              </a:rPr>
              <a:t> bilayer in harsh weather conditions, we have performed an AIMD simulation consisting of significant concentration of water molecules.</a:t>
            </a:r>
            <a:br>
              <a:rPr lang="en-US" sz="2000" dirty="0"/>
            </a:br>
            <a:endParaRPr lang="en-US" sz="2000" b="1" i="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44763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6453</TotalTime>
  <Words>1664</Words>
  <Application>Microsoft Office PowerPoint</Application>
  <PresentationFormat>Widescreen</PresentationFormat>
  <Paragraphs>200</Paragraphs>
  <Slides>24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Baskerville Old Face</vt:lpstr>
      <vt:lpstr>Calibri</vt:lpstr>
      <vt:lpstr>Calibri Light</vt:lpstr>
      <vt:lpstr>Georgia</vt:lpstr>
      <vt:lpstr>Roboto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Atish Ghosh</dc:creator>
  <cp:lastModifiedBy>Atish Ghosh</cp:lastModifiedBy>
  <cp:revision>54</cp:revision>
  <dcterms:created xsi:type="dcterms:W3CDTF">2023-06-19T06:47:25Z</dcterms:created>
  <dcterms:modified xsi:type="dcterms:W3CDTF">2023-07-05T10:14:17Z</dcterms:modified>
</cp:coreProperties>
</file>